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6"/>
  </p:sldMasterIdLst>
  <p:sldIdLst>
    <p:sldId id="263" r:id="rId7"/>
    <p:sldId id="262" r:id="rId8"/>
    <p:sldId id="257" r:id="rId9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3929" userDrawn="1">
          <p15:clr>
            <a:srgbClr val="A4A3A4"/>
          </p15:clr>
        </p15:guide>
        <p15:guide id="4" pos="7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3747"/>
    <a:srgbClr val="FFDDE2"/>
    <a:srgbClr val="946D38"/>
    <a:srgbClr val="B6F0FD"/>
    <a:srgbClr val="C6E4DF"/>
    <a:srgbClr val="503B1E"/>
    <a:srgbClr val="FFD378"/>
    <a:srgbClr val="158DAF"/>
    <a:srgbClr val="17867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2" y="66"/>
      </p:cViewPr>
      <p:guideLst>
        <p:guide orient="horz" pos="391"/>
        <p:guide pos="393"/>
        <p:guide orient="horz" pos="3929"/>
        <p:guide pos="7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08400" cy="60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customXml" Target="../customXml/item5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6884-E11E-4EFD-98DF-E8F4134BD55E}" type="datetimeFigureOut">
              <a:rPr lang="sv-SE" smtClean="0"/>
              <a:t>2022-11-18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9288-004B-4C98-A986-165D7010B8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222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6884-E11E-4EFD-98DF-E8F4134BD55E}" type="datetimeFigureOut">
              <a:rPr lang="sv-SE" smtClean="0"/>
              <a:t>2022-11-18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9288-004B-4C98-A986-165D7010B8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144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6037" y="365125"/>
            <a:ext cx="2629242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309" y="365125"/>
            <a:ext cx="7735307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6884-E11E-4EFD-98DF-E8F4134BD55E}" type="datetimeFigureOut">
              <a:rPr lang="sv-SE" smtClean="0"/>
              <a:t>2022-11-18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9288-004B-4C98-A986-165D7010B8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772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6884-E11E-4EFD-98DF-E8F4134BD55E}" type="datetimeFigureOut">
              <a:rPr lang="sv-SE" smtClean="0"/>
              <a:t>2022-11-18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9288-004B-4C98-A986-165D7010B8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1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58" y="1709739"/>
            <a:ext cx="105169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958" y="4589464"/>
            <a:ext cx="105169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6884-E11E-4EFD-98DF-E8F4134BD55E}" type="datetimeFigureOut">
              <a:rPr lang="sv-SE" smtClean="0"/>
              <a:t>2022-11-18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9288-004B-4C98-A986-165D7010B8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357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309" y="1825625"/>
            <a:ext cx="5182275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004" y="1825625"/>
            <a:ext cx="5182275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6884-E11E-4EFD-98DF-E8F4134BD55E}" type="datetimeFigureOut">
              <a:rPr lang="sv-SE" smtClean="0"/>
              <a:t>2022-11-18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9288-004B-4C98-A986-165D7010B8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400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7" y="365126"/>
            <a:ext cx="1051697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98" y="1681163"/>
            <a:ext cx="51584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98" y="2505075"/>
            <a:ext cx="5158459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004" y="1681163"/>
            <a:ext cx="51838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004" y="2505075"/>
            <a:ext cx="5183863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6884-E11E-4EFD-98DF-E8F4134BD55E}" type="datetimeFigureOut">
              <a:rPr lang="sv-SE" smtClean="0"/>
              <a:t>2022-11-18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9288-004B-4C98-A986-165D7010B8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927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6884-E11E-4EFD-98DF-E8F4134BD55E}" type="datetimeFigureOut">
              <a:rPr lang="sv-SE" smtClean="0"/>
              <a:t>2022-11-18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9288-004B-4C98-A986-165D7010B8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387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6884-E11E-4EFD-98DF-E8F4134BD55E}" type="datetimeFigureOut">
              <a:rPr lang="sv-SE" smtClean="0"/>
              <a:t>2022-11-18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9288-004B-4C98-A986-165D7010B8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822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863" y="987426"/>
            <a:ext cx="617300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6884-E11E-4EFD-98DF-E8F4134BD55E}" type="datetimeFigureOut">
              <a:rPr lang="sv-SE" smtClean="0"/>
              <a:t>2022-11-18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9288-004B-4C98-A986-165D7010B8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926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863" y="987426"/>
            <a:ext cx="617300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6884-E11E-4EFD-98DF-E8F4134BD55E}" type="datetimeFigureOut">
              <a:rPr lang="sv-SE" smtClean="0"/>
              <a:t>2022-11-18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9288-004B-4C98-A986-165D7010B8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72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309" y="365126"/>
            <a:ext cx="105169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309" y="1825625"/>
            <a:ext cx="105169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B6884-E11E-4EFD-98DF-E8F4134BD55E}" type="datetimeFigureOut">
              <a:rPr lang="sv-SE" smtClean="0"/>
              <a:t>2022-11-18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126" y="6356351"/>
            <a:ext cx="4115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E9288-004B-4C98-A986-165D7010B8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867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/>
        </p:nvGrpSpPr>
        <p:grpSpPr>
          <a:xfrm>
            <a:off x="10360550" y="5483850"/>
            <a:ext cx="1833038" cy="1374150"/>
            <a:chOff x="10583186" y="3427013"/>
            <a:chExt cx="1495528" cy="1121133"/>
          </a:xfrm>
        </p:grpSpPr>
        <p:sp>
          <p:nvSpPr>
            <p:cNvPr id="6" name="Rektangel 5"/>
            <p:cNvSpPr/>
            <p:nvPr/>
          </p:nvSpPr>
          <p:spPr>
            <a:xfrm>
              <a:off x="10583186" y="3427013"/>
              <a:ext cx="1495528" cy="1121133"/>
            </a:xfrm>
            <a:prstGeom prst="rect">
              <a:avLst/>
            </a:prstGeom>
            <a:solidFill>
              <a:srgbClr val="DB3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618" y="3579780"/>
              <a:ext cx="848082" cy="808940"/>
            </a:xfrm>
            <a:prstGeom prst="rect">
              <a:avLst/>
            </a:prstGeom>
          </p:spPr>
        </p:pic>
      </p:grpSp>
      <p:sp>
        <p:nvSpPr>
          <p:cNvPr id="8" name="textruta 7"/>
          <p:cNvSpPr txBox="1"/>
          <p:nvPr/>
        </p:nvSpPr>
        <p:spPr>
          <a:xfrm>
            <a:off x="0" y="0"/>
            <a:ext cx="12193588" cy="1611101"/>
          </a:xfrm>
          <a:prstGeom prst="rect">
            <a:avLst/>
          </a:prstGeom>
          <a:solidFill>
            <a:srgbClr val="DB3747"/>
          </a:solidFill>
          <a:ln>
            <a:noFill/>
          </a:ln>
        </p:spPr>
        <p:txBody>
          <a:bodyPr wrap="square" lIns="608400" tIns="432000" rIns="608400" bIns="432000" rtlCol="0">
            <a:spAutoFit/>
          </a:bodyPr>
          <a:lstStyle/>
          <a:p>
            <a:pPr algn="ctr"/>
            <a:r>
              <a:rPr lang="sv-SE" sz="4800" b="1" dirty="0" smtClean="0">
                <a:solidFill>
                  <a:srgbClr val="FFDD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 levnadsvanor påverkar din hälsa</a:t>
            </a:r>
            <a:endParaRPr lang="sv-SE" sz="4800" b="1" dirty="0">
              <a:solidFill>
                <a:srgbClr val="FFDD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3058790" y="5657671"/>
            <a:ext cx="7236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E208B211-59A4-4490-8D55-BA7DD6744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1611100"/>
            <a:ext cx="3668387" cy="5331959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4193309" y="2336800"/>
            <a:ext cx="43780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Fysisk aktivitet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Matvanor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Tobaksvanor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Alkoholvanor</a:t>
            </a:r>
            <a:endParaRPr lang="sv-S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 descr="Bakgrundsbilder : äpple, träd, gren, frukt, blomma, sommar, mat, röd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269" y="1604371"/>
            <a:ext cx="2586320" cy="387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0" y="1"/>
            <a:ext cx="12193588" cy="1598168"/>
          </a:xfrm>
          <a:solidFill>
            <a:srgbClr val="DB3747"/>
          </a:solidFill>
        </p:spPr>
        <p:txBody>
          <a:bodyPr>
            <a:noAutofit/>
          </a:bodyPr>
          <a:lstStyle/>
          <a:p>
            <a:pPr marL="0" indent="0"/>
            <a:r>
              <a:rPr lang="sv-SE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 ändra sina levnadsvanor </a:t>
            </a:r>
            <a:r>
              <a:rPr lang="sv-SE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förebygga </a:t>
            </a:r>
            <a:r>
              <a:rPr lang="sv-SE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ohälsa som exempelvis</a:t>
            </a:r>
          </a:p>
        </p:txBody>
      </p:sp>
      <p:sp>
        <p:nvSpPr>
          <p:cNvPr id="6" name="Ellips 5"/>
          <p:cNvSpPr/>
          <p:nvPr/>
        </p:nvSpPr>
        <p:spPr>
          <a:xfrm>
            <a:off x="3153901" y="1801187"/>
            <a:ext cx="2598313" cy="1653168"/>
          </a:xfrm>
          <a:prstGeom prst="ellipse">
            <a:avLst/>
          </a:prstGeom>
          <a:solidFill>
            <a:srgbClr val="00993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3232">
              <a:defRPr/>
            </a:pPr>
            <a:r>
              <a:rPr lang="sv-SE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</p:txBody>
      </p:sp>
      <p:sp>
        <p:nvSpPr>
          <p:cNvPr id="9" name="Ellips 8"/>
          <p:cNvSpPr/>
          <p:nvPr/>
        </p:nvSpPr>
        <p:spPr>
          <a:xfrm>
            <a:off x="665002" y="1941843"/>
            <a:ext cx="2812346" cy="1759774"/>
          </a:xfrm>
          <a:prstGeom prst="ellipse">
            <a:avLst/>
          </a:prstGeom>
          <a:solidFill>
            <a:srgbClr val="00993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3232">
              <a:defRPr/>
            </a:pPr>
            <a:r>
              <a:rPr lang="sv-SE" sz="24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Hjärt- kärlsjukdom</a:t>
            </a:r>
            <a:endParaRPr lang="sv-SE" sz="2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 9"/>
          <p:cNvSpPr/>
          <p:nvPr/>
        </p:nvSpPr>
        <p:spPr>
          <a:xfrm>
            <a:off x="1509824" y="4045291"/>
            <a:ext cx="2805382" cy="1951472"/>
          </a:xfrm>
          <a:prstGeom prst="ellipse">
            <a:avLst/>
          </a:prstGeom>
          <a:solidFill>
            <a:srgbClr val="009933">
              <a:alpha val="40000"/>
            </a:srgbClr>
          </a:solidFill>
          <a:ln>
            <a:solidFill>
              <a:srgbClr val="4A773C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3232">
              <a:defRPr/>
            </a:pPr>
            <a:r>
              <a:rPr lang="sv-SE" sz="24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  <a:endParaRPr lang="sv-SE" sz="2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45AA6EA8-C683-4A02-8DFF-B262C23888E4}"/>
              </a:ext>
            </a:extLst>
          </p:cNvPr>
          <p:cNvSpPr/>
          <p:nvPr/>
        </p:nvSpPr>
        <p:spPr>
          <a:xfrm>
            <a:off x="0" y="3242930"/>
            <a:ext cx="2272752" cy="1796643"/>
          </a:xfrm>
          <a:prstGeom prst="ellipse">
            <a:avLst/>
          </a:prstGeom>
          <a:solidFill>
            <a:srgbClr val="00993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3232">
              <a:defRPr/>
            </a:pPr>
            <a:r>
              <a:rPr lang="sv-SE" sz="24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endParaRPr lang="sv-SE" sz="2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 11"/>
          <p:cNvSpPr/>
          <p:nvPr/>
        </p:nvSpPr>
        <p:spPr>
          <a:xfrm>
            <a:off x="3782576" y="3168503"/>
            <a:ext cx="2426838" cy="2126512"/>
          </a:xfrm>
          <a:prstGeom prst="ellipse">
            <a:avLst/>
          </a:prstGeom>
          <a:solidFill>
            <a:srgbClr val="009933">
              <a:alpha val="50196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3232">
              <a:defRPr/>
            </a:pPr>
            <a:r>
              <a:rPr lang="sv-SE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</a:p>
        </p:txBody>
      </p:sp>
      <p:pic>
        <p:nvPicPr>
          <p:cNvPr id="13" name="Platshållare för bild 38" descr="En bild som visar person, inomhus&#10;&#10;Automatiskt genererad beskrivning">
            <a:extLst>
              <a:ext uri="{FF2B5EF4-FFF2-40B4-BE49-F238E27FC236}">
                <a16:creationId xmlns:a16="http://schemas.microsoft.com/office/drawing/2014/main" id="{550846DB-4E25-426E-8640-8703B2B27B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8" t="18128" r="19058" b="10974"/>
          <a:stretch/>
        </p:blipFill>
        <p:spPr>
          <a:xfrm>
            <a:off x="7352957" y="1590006"/>
            <a:ext cx="4840631" cy="3863222"/>
          </a:xfrm>
          <a:prstGeom prst="rect">
            <a:avLst/>
          </a:prstGeom>
        </p:spPr>
      </p:pic>
      <p:grpSp>
        <p:nvGrpSpPr>
          <p:cNvPr id="14" name="Grupp 13"/>
          <p:cNvGrpSpPr/>
          <p:nvPr/>
        </p:nvGrpSpPr>
        <p:grpSpPr>
          <a:xfrm>
            <a:off x="10360550" y="5461391"/>
            <a:ext cx="1833038" cy="1374150"/>
            <a:chOff x="10583186" y="3427013"/>
            <a:chExt cx="1495528" cy="1121133"/>
          </a:xfrm>
        </p:grpSpPr>
        <p:sp>
          <p:nvSpPr>
            <p:cNvPr id="15" name="Rektangel 14"/>
            <p:cNvSpPr/>
            <p:nvPr/>
          </p:nvSpPr>
          <p:spPr>
            <a:xfrm>
              <a:off x="10583186" y="3427013"/>
              <a:ext cx="1495528" cy="1121133"/>
            </a:xfrm>
            <a:prstGeom prst="rect">
              <a:avLst/>
            </a:prstGeom>
            <a:solidFill>
              <a:srgbClr val="DB3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618" y="3579780"/>
              <a:ext cx="848082" cy="808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7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 9"/>
          <p:cNvGrpSpPr/>
          <p:nvPr/>
        </p:nvGrpSpPr>
        <p:grpSpPr>
          <a:xfrm>
            <a:off x="10360550" y="5483850"/>
            <a:ext cx="1833038" cy="1374150"/>
            <a:chOff x="10583186" y="3427013"/>
            <a:chExt cx="1495528" cy="1121133"/>
          </a:xfrm>
        </p:grpSpPr>
        <p:sp>
          <p:nvSpPr>
            <p:cNvPr id="7" name="Rektangel 6"/>
            <p:cNvSpPr/>
            <p:nvPr/>
          </p:nvSpPr>
          <p:spPr>
            <a:xfrm>
              <a:off x="10583186" y="3427013"/>
              <a:ext cx="1495528" cy="1121133"/>
            </a:xfrm>
            <a:prstGeom prst="rect">
              <a:avLst/>
            </a:prstGeom>
            <a:solidFill>
              <a:srgbClr val="DB3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618" y="3579780"/>
              <a:ext cx="848082" cy="808940"/>
            </a:xfrm>
            <a:prstGeom prst="rect">
              <a:avLst/>
            </a:prstGeom>
          </p:spPr>
        </p:pic>
      </p:grpSp>
      <p:sp>
        <p:nvSpPr>
          <p:cNvPr id="11" name="textruta 10"/>
          <p:cNvSpPr txBox="1"/>
          <p:nvPr/>
        </p:nvSpPr>
        <p:spPr>
          <a:xfrm>
            <a:off x="0" y="-43132"/>
            <a:ext cx="12193588" cy="1611101"/>
          </a:xfrm>
          <a:prstGeom prst="rect">
            <a:avLst/>
          </a:prstGeom>
          <a:solidFill>
            <a:srgbClr val="DB3747"/>
          </a:solidFill>
          <a:ln>
            <a:noFill/>
          </a:ln>
        </p:spPr>
        <p:txBody>
          <a:bodyPr wrap="square" lIns="608400" tIns="432000" rIns="608400" bIns="432000" rtlCol="0">
            <a:spAutoFit/>
          </a:bodyPr>
          <a:lstStyle/>
          <a:p>
            <a:pPr algn="ctr"/>
            <a:r>
              <a:rPr lang="sv-SE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 kan du </a:t>
            </a:r>
            <a:r>
              <a:rPr lang="sv-SE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förbättra </a:t>
            </a:r>
            <a:r>
              <a:rPr lang="sv-SE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hälsa? </a:t>
            </a:r>
            <a:endParaRPr lang="sv-SE" sz="4800" b="1" dirty="0">
              <a:solidFill>
                <a:srgbClr val="C6E4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603382" y="2177952"/>
            <a:ext cx="452698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Varsågod att testa dina levnadsvanor i följande broschyr som finns </a:t>
            </a: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i väntrummet. </a:t>
            </a:r>
          </a:p>
          <a:p>
            <a:endParaRPr lang="sv-S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Prata gärna levnadsvanor med den du träffar inom vården. </a:t>
            </a:r>
          </a:p>
          <a:p>
            <a:endParaRPr lang="sv-S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45" indent="-360045"/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 stödjer dig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utifrån dina</a:t>
            </a:r>
          </a:p>
          <a:p>
            <a:pPr marL="360045" indent="-360045"/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villkor att förbättra din hälsa. </a:t>
            </a:r>
            <a:endParaRPr lang="sv-S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400" b="1" dirty="0" smtClean="0"/>
          </a:p>
          <a:p>
            <a:endParaRPr lang="sv-SE" sz="2400" b="1" dirty="0" smtClean="0"/>
          </a:p>
          <a:p>
            <a:endParaRPr lang="sv-SE" sz="2400" b="1" dirty="0"/>
          </a:p>
          <a:p>
            <a:endParaRPr lang="sv-SE" dirty="0"/>
          </a:p>
        </p:txBody>
      </p:sp>
      <p:sp>
        <p:nvSpPr>
          <p:cNvPr id="3" name="Kommentar i oval 2"/>
          <p:cNvSpPr/>
          <p:nvPr/>
        </p:nvSpPr>
        <p:spPr>
          <a:xfrm>
            <a:off x="8608291" y="2177951"/>
            <a:ext cx="3362036" cy="29759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Finns även stöd att få på:</a:t>
            </a:r>
          </a:p>
          <a:p>
            <a:pPr algn="ctr"/>
            <a:endParaRPr lang="sv-SE" dirty="0" smtClean="0"/>
          </a:p>
          <a:p>
            <a:pPr algn="ctr"/>
            <a:r>
              <a:rPr lang="sv-SE" dirty="0" smtClean="0"/>
              <a:t>-1177.se</a:t>
            </a:r>
          </a:p>
          <a:p>
            <a:pPr algn="ctr"/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88" y="2177951"/>
            <a:ext cx="2919881" cy="415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Region Dalarna">
      <a:dk1>
        <a:sysClr val="windowText" lastClr="000000"/>
      </a:dk1>
      <a:lt1>
        <a:srgbClr val="F2F2F2"/>
      </a:lt1>
      <a:dk2>
        <a:srgbClr val="00577B"/>
      </a:dk2>
      <a:lt2>
        <a:srgbClr val="B6F0FD"/>
      </a:lt2>
      <a:accent1>
        <a:srgbClr val="158DAF"/>
      </a:accent1>
      <a:accent2>
        <a:srgbClr val="178571"/>
      </a:accent2>
      <a:accent3>
        <a:srgbClr val="FFD378"/>
      </a:accent3>
      <a:accent4>
        <a:srgbClr val="DB3747"/>
      </a:accent4>
      <a:accent5>
        <a:srgbClr val="E2A855"/>
      </a:accent5>
      <a:accent6>
        <a:srgbClr val="861529"/>
      </a:accent6>
      <a:hlink>
        <a:srgbClr val="158DAF"/>
      </a:hlink>
      <a:folHlink>
        <a:srgbClr val="158DAF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25733c5-0f95-420a-bdd7-9e1f1bc4aabb">A3WFANPAHJDW-1421341398-713</_dlc_DocId>
    <_dlc_DocIdUrl xmlns="625733c5-0f95-420a-bdd7-9e1f1bc4aabb">
      <Url>https://ar.ltdalarna.se/arbetsrum/OHAR4G8V/publicerat/_layouts/15/DocIdRedir.aspx?ID=A3WFANPAHJDW-1421341398-713</Url>
      <Description>A3WFANPAHJDW-1421341398-713</Description>
    </_dlc_DocIdUrl>
    <LD_Dokumentstatus xmlns="2f901946-e264-40a9-b252-19c7dedd3add">Utkast</LD_Dokumentstatus>
    <j125def9988a4544907fddb4a09b1af5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grafisk produktion</TermName>
          <TermId xmlns="http://schemas.microsoft.com/office/infopath/2007/PartnerControls">b8397e3e-bea1-44b5-bb19-b68d199fc022</TermId>
        </TermInfo>
        <TermInfo xmlns="http://schemas.microsoft.com/office/infopath/2007/PartnerControls">
          <TermName xmlns="http://schemas.microsoft.com/office/infopath/2007/PartnerControls">väntrums tv</TermName>
          <TermId xmlns="http://schemas.microsoft.com/office/infopath/2007/PartnerControls">68e65c4e-e7fb-4b86-8fec-f4481188fa82</TermId>
        </TermInfo>
        <TermInfo xmlns="http://schemas.microsoft.com/office/infopath/2007/PartnerControls">
          <TermName xmlns="http://schemas.microsoft.com/office/infopath/2007/PartnerControls">mall</TermName>
          <TermId xmlns="http://schemas.microsoft.com/office/infopath/2007/PartnerControls">53b30309-b039-45d6-8033-f182646ac39a</TermId>
        </TermInfo>
      </Terms>
    </j125def9988a4544907fddb4a09b1af5>
    <LD_OldPubliceringsstatus xmlns="2f901946-e264-40a9-b252-19c7dedd3add">Ej publicerat</LD_OldPubliceringsstatus>
    <d35d67994db9475aa58636ebfce59533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sv - svenska</TermName>
          <TermId xmlns="http://schemas.microsoft.com/office/infopath/2007/PartnerControls">fc4bf42e-8ca5-492e-bdac-5e5e0115cfa8</TermId>
        </TermInfo>
      </Terms>
    </d35d67994db9475aa58636ebfce59533>
    <ib8be5378b304cd19503fe0f13c962e4 xmlns="2f901946-e264-40a9-b252-19c7dedd3add">
      <Terms xmlns="http://schemas.microsoft.com/office/infopath/2007/PartnerControls"/>
    </ib8be5378b304cd19503fe0f13c962e4>
    <LD_Version xmlns="2f901946-e264-40a9-b252-19c7dedd3add">1.0</LD_Version>
    <TaxCatchAll xmlns="2f901946-e264-40a9-b252-19c7dedd3add">
      <Value>32</Value>
      <Value>31</Value>
      <Value>201</Value>
      <Value>1</Value>
      <Value>3</Value>
      <Value>54</Value>
    </TaxCatchAll>
    <b949fc07257b40f7b02b2d246d41368f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LD</TermName>
          <TermId xmlns="http://schemas.microsoft.com/office/infopath/2007/PartnerControls">30ac7822-68c2-42d2-8d58-accf1e3539f2</TermId>
        </TermInfo>
      </Terms>
    </b949fc07257b40f7b02b2d246d41368f>
    <LD_Publiceringsstatus xmlns="2f901946-e264-40a9-b252-19c7dedd3add">Publicering pågår</LD_Publiceringsstatus>
    <LD_OldDokumentstatus xmlns="2f901946-e264-40a9-b252-19c7dedd3add" xsi:nil="true"/>
    <LD_DokumentID xmlns="2f901946-e264-40a9-b252-19c7dedd3add">
      <Url>https://ar.ltdalarna.se/arbetsrum/OHAR4G8V/_layouts/15/DocIdRedir.aspx?ID=A3WFANPAHJDW-649578785-199</Url>
      <Description>A3WFANPAHJDW-649578785-199</Description>
    </LD_DokumentID>
    <LD_Informationsklass xmlns="2f901946-e264-40a9-b252-19c7dedd3add">Intern alla</LD_Informationsklass>
    <ib626626c2604ac096d2606abc0b50e1 xmlns="2f901946-e264-40a9-b252-19c7dedd3add">
      <Terms xmlns="http://schemas.microsoft.com/office/infopath/2007/PartnerControls"/>
    </ib626626c2604ac096d2606abc0b50e1>
    <nf66689e3cec4bcc9e3f4977582c706c xmlns="2f901946-e264-40a9-b252-19c7dedd3add">
      <Terms xmlns="http://schemas.microsoft.com/office/infopath/2007/PartnerControls"/>
    </nf66689e3cec4bcc9e3f4977582c706c>
    <LD_Dokumentansvarig xmlns="2f901946-e264-40a9-b252-19c7dedd3add">
      <UserInfo>
        <DisplayName>Jansson Markus /Regionstyrelsens förvaltning Kommunikationsenhet /Falun</DisplayName>
        <AccountId>34</AccountId>
        <AccountType/>
      </UserInfo>
    </LD_Dokumentansvarig>
    <l94247903c2249fd91f98a10a58087d0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Information</TermName>
          <TermId xmlns="http://schemas.microsoft.com/office/infopath/2007/PartnerControls">c81f4761-d8d1-4555-a658-7debad30d97a</TermId>
        </TermInfo>
      </Terms>
    </l94247903c2249fd91f98a10a58087d0>
    <LD_GranskatAv xmlns="2f901946-e264-40a9-b252-19c7dedd3add">
      <UserInfo>
        <DisplayName/>
        <AccountId xsi:nil="true"/>
        <AccountType/>
      </UserInfo>
    </LD_GranskatAv>
    <LD_ArbetsrumID xmlns="2f901946-e264-40a9-b252-19c7dedd3add">
      <Url xsi:nil="true"/>
      <Description xsi:nil="true"/>
    </LD_ArbetsrumID>
    <LD_Faktaagare xmlns="2f901946-e264-40a9-b252-19c7dedd3add">
      <Url xsi:nil="true"/>
      <Description xsi:nil="true"/>
    </LD_Faktaagar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nformation" ma:contentTypeID="0x010100AC92CF2061C10240851FF38CAA99F4B803030045298103AC313A4DA09900CF53651106" ma:contentTypeVersion="255" ma:contentTypeDescription="Skapa ett nytt dokument." ma:contentTypeScope="" ma:versionID="5c03febe2dde9536d7e575bcf6abb18a">
  <xsd:schema xmlns:xsd="http://www.w3.org/2001/XMLSchema" xmlns:xs="http://www.w3.org/2001/XMLSchema" xmlns:p="http://schemas.microsoft.com/office/2006/metadata/properties" xmlns:ns2="2f901946-e264-40a9-b252-19c7dedd3add" xmlns:ns3="625733c5-0f95-420a-bdd7-9e1f1bc4aabb" targetNamespace="http://schemas.microsoft.com/office/2006/metadata/properties" ma:root="true" ma:fieldsID="e30543934a70761589ee6692cc323138" ns2:_="" ns3:_="">
    <xsd:import namespace="2f901946-e264-40a9-b252-19c7dedd3add"/>
    <xsd:import namespace="625733c5-0f95-420a-bdd7-9e1f1bc4aabb"/>
    <xsd:element name="properties">
      <xsd:complexType>
        <xsd:sequence>
          <xsd:element name="documentManagement">
            <xsd:complexType>
              <xsd:all>
                <xsd:element ref="ns2:LD_Dokumentansvarig"/>
                <xsd:element ref="ns2:LD_Informationsklass"/>
                <xsd:element ref="ns2:LD_ArbetsrumID" minOccurs="0"/>
                <xsd:element ref="ns2:LD_DokumentID" minOccurs="0"/>
                <xsd:element ref="ns2:LD_Faktaagare" minOccurs="0"/>
                <xsd:element ref="ns2:LD_Version" minOccurs="0"/>
                <xsd:element ref="ns2:LD_GranskatAv" minOccurs="0"/>
                <xsd:element ref="ns2:LD_Dokumentstatus" minOccurs="0"/>
                <xsd:element ref="ns2:LD_Publiceringsstatus" minOccurs="0"/>
                <xsd:element ref="ns2:LD_OldPubliceringsstatus" minOccurs="0"/>
                <xsd:element ref="ns2:TaxCatchAll" minOccurs="0"/>
                <xsd:element ref="ns2:l94247903c2249fd91f98a10a58087d0" minOccurs="0"/>
                <xsd:element ref="ns2:b949fc07257b40f7b02b2d246d41368f" minOccurs="0"/>
                <xsd:element ref="ns2:d35d67994db9475aa58636ebfce59533" minOccurs="0"/>
                <xsd:element ref="ns2:ib626626c2604ac096d2606abc0b50e1" minOccurs="0"/>
                <xsd:element ref="ns2:j125def9988a4544907fddb4a09b1af5" minOccurs="0"/>
                <xsd:element ref="ns2:ib8be5378b304cd19503fe0f13c962e4" minOccurs="0"/>
                <xsd:element ref="ns2:LD_OldDokumentstatus" minOccurs="0"/>
                <xsd:element ref="ns2:nf66689e3cec4bcc9e3f4977582c706c" minOccurs="0"/>
                <xsd:element ref="ns2:TaxCatchAllLabe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01946-e264-40a9-b252-19c7dedd3add" elementFormDefault="qualified">
    <xsd:import namespace="http://schemas.microsoft.com/office/2006/documentManagement/types"/>
    <xsd:import namespace="http://schemas.microsoft.com/office/infopath/2007/PartnerControls"/>
    <xsd:element name="LD_Dokumentansvarig" ma:index="2" ma:displayName="Dokumentansvarig" ma:list="UserInfo" ma:internalName="LD_Dokumentansvarig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Informationsklass" ma:index="4" ma:displayName="Informationsklass" ma:default="Intern alla" ma:internalName="LD_Informationsklass" ma:readOnly="false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LD_ArbetsrumID" ma:index="8" nillable="true" ma:displayName="ArbetsrumID" ma:hidden="true" ma:internalName="LD_Arbetsrum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DokumentID" ma:index="9" nillable="true" ma:displayName="LD DokumentID" ma:hidden="true" ma:internalName="LD_Dok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Faktaagare" ma:index="10" nillable="true" ma:displayName="Faktaägare" ma:hidden="true" ma:internalName="LD_Faktaagar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Version" ma:index="11" nillable="true" ma:displayName="Version" ma:internalName="LD_Version" ma:readOnly="false">
      <xsd:simpleType>
        <xsd:restriction base="dms:Text"/>
      </xsd:simpleType>
    </xsd:element>
    <xsd:element name="LD_GranskatAv" ma:index="12" nillable="true" ma:displayName="Granskat av" ma:list="UserInfo" ma:internalName="LD_GranskatAv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Dokumentstatus" ma:index="13" nillable="true" ma:displayName="Dokumentstatus" ma:default="Utkast" ma:hidden="true" ma:internalName="LD_Dokumentstatus" ma:readOnly="false">
      <xsd:simpleType>
        <xsd:restriction base="dms:Choice">
          <xsd:enumeration value="Utkast"/>
          <xsd:enumeration value="Granskning pågår"/>
          <xsd:enumeration value="Granskat"/>
          <xsd:enumeration value="Godkännande pågår"/>
          <xsd:enumeration value="Godkänt"/>
          <xsd:enumeration value="Ej godkänt"/>
          <xsd:enumeration value="Publicerat"/>
          <xsd:enumeration value="Godkänt och publicerat"/>
        </xsd:restriction>
      </xsd:simpleType>
    </xsd:element>
    <xsd:element name="LD_Publiceringsstatus" ma:index="14" nillable="true" ma:displayName="Publiceringsstatus" ma:default="Ej publicerat" ma:hidden="true" ma:internalName="LD_Publiceringsstatus" ma:readOnly="false">
      <xsd:simpleType>
        <xsd:restriction base="dms:Choice">
          <xsd:enumeration value="Ej publicerat"/>
          <xsd:enumeration value="Publicering pågår"/>
          <xsd:enumeration value="Publicerat"/>
          <xsd:enumeration value="Avpublicerat"/>
          <xsd:enumeration value="Revidering krävs"/>
          <xsd:enumeration value="Revidering pågår"/>
        </xsd:restriction>
      </xsd:simpleType>
    </xsd:element>
    <xsd:element name="LD_OldPubliceringsstatus" ma:index="20" nillable="true" ma:displayName="Old Publiceringsstatus" ma:hidden="true" ma:internalName="LD_OldPubliceringsstatus" ma:readOnly="false">
      <xsd:simpleType>
        <xsd:restriction base="dms:Text"/>
      </xsd:simpleType>
    </xsd:element>
    <xsd:element name="TaxCatchAll" ma:index="21" nillable="true" ma:displayName="Taxonomy Catch All Column" ma:hidden="true" ma:list="{5f9eefa9-c519-4751-8e96-f509d56a63cf}" ma:internalName="TaxCatchAll" ma:showField="CatchAllData" ma:web="625733c5-0f95-420a-bdd7-9e1f1bc4aa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94247903c2249fd91f98a10a58087d0" ma:index="22" nillable="true" ma:taxonomy="true" ma:internalName="l94247903c2249fd91f98a10a58087d0" ma:taxonomyFieldName="LD_Dokumenttyp" ma:displayName="Dokumenttyp" ma:readOnly="false" ma:fieldId="{59424790-3c22-49fd-91f9-8a10a58087d0}" ma:sspId="e7769dcc-5dd1-4f02-a71f-f2e47d1eab4e" ma:termSetId="0f652e80-21f1-4db9-823c-0c440e78a0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49fc07257b40f7b02b2d246d41368f" ma:index="24" ma:taxonomy="true" ma:internalName="b949fc07257b40f7b02b2d246d41368f" ma:taxonomyFieldName="LD_GallerForVerksamhet" ma:displayName="Gäller för verksamhet" ma:readOnly="false" ma:default="" ma:fieldId="{b949fc07-257b-40f7-b02b-2d246d41368f}" ma:taxonomyMulti="true" ma:sspId="e7769dcc-5dd1-4f02-a71f-f2e47d1eab4e" ma:termSetId="fdc1c8bc-96b8-4ad1-a7fe-19ec9003ab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35d67994db9475aa58636ebfce59533" ma:index="25" nillable="true" ma:taxonomy="true" ma:internalName="d35d67994db9475aa58636ebfce59533" ma:taxonomyFieldName="LD_Sprak" ma:displayName="Språk" ma:readOnly="false" ma:default="1;#sv - svenska|fc4bf42e-8ca5-492e-bdac-5e5e0115cfa8" ma:fieldId="{d35d6799-4db9-475a-a586-36ebfce59533}" ma:sspId="e7769dcc-5dd1-4f02-a71f-f2e47d1eab4e" ma:termSetId="34bdb1d3-4598-4ab4-b025-869b2700dd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b626626c2604ac096d2606abc0b50e1" ma:index="26" nillable="true" ma:taxonomy="true" ma:internalName="ib626626c2604ac096d2606abc0b50e1" ma:taxonomyFieldName="LD_Process" ma:displayName="Process" ma:readOnly="false" ma:fieldId="{2b626626-c260-4ac0-96d2-606abc0b50e1}" ma:sspId="e7769dcc-5dd1-4f02-a71f-f2e47d1eab4e" ma:termSetId="76f4019a-91e2-4560-b452-ad5219d430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125def9988a4544907fddb4a09b1af5" ma:index="29" nillable="true" ma:taxonomy="true" ma:internalName="j125def9988a4544907fddb4a09b1af5" ma:taxonomyFieldName="LD_Nyckelord" ma:displayName="Nyckelord" ma:readOnly="false" ma:fieldId="{3125def9-988a-4544-907f-ddb4a09b1af5}" ma:taxonomyMulti="true" ma:sspId="e7769dcc-5dd1-4f02-a71f-f2e47d1eab4e" ma:termSetId="4e71d024-632f-4c5c-a02d-6b344a2d399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8be5378b304cd19503fe0f13c962e4" ma:index="31" nillable="true" ma:taxonomy="true" ma:internalName="ib8be5378b304cd19503fe0f13c962e4" ma:taxonomyFieldName="LD_Dokumentsamling" ma:displayName="Dokumentsamling" ma:default="" ma:fieldId="{2b8be537-8b30-4cd1-9503-fe0f13c962e4}" ma:taxonomyMulti="true" ma:sspId="e7769dcc-5dd1-4f02-a71f-f2e47d1eab4e" ma:termSetId="616aacf0-f681-4ad1-9a56-1a611ffe041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LD_OldDokumentstatus" ma:index="32" nillable="true" ma:displayName="Old Dokumentstatus" ma:hidden="true" ma:internalName="LD_OldDokumentstatus" ma:readOnly="false">
      <xsd:simpleType>
        <xsd:restriction base="dms:Text"/>
      </xsd:simpleType>
    </xsd:element>
    <xsd:element name="nf66689e3cec4bcc9e3f4977582c706c" ma:index="33" nillable="true" ma:taxonomy="true" ma:internalName="nf66689e3cec4bcc9e3f4977582c706c" ma:taxonomyFieldName="LD_Ledningssytem" ma:displayName="Ledningssystem" ma:default="" ma:fieldId="{7f66689e-3cec-4bcc-9e3f-4977582c706c}" ma:sspId="e7769dcc-5dd1-4f02-a71f-f2e47d1eab4e" ma:termSetId="829eac8a-34d8-46a0-90b2-b520bdf7847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4" nillable="true" ma:displayName="Taxonomy Catch All Column1" ma:hidden="true" ma:list="{5f9eefa9-c519-4751-8e96-f509d56a63cf}" ma:internalName="TaxCatchAllLabel" ma:readOnly="true" ma:showField="CatchAllDataLabel" ma:web="625733c5-0f95-420a-bdd7-9e1f1bc4aa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733c5-0f95-420a-bdd7-9e1f1bc4aabb" elementFormDefault="qualified">
    <xsd:import namespace="http://schemas.microsoft.com/office/2006/documentManagement/types"/>
    <xsd:import namespace="http://schemas.microsoft.com/office/infopath/2007/PartnerControls"/>
    <xsd:element name="_dlc_DocId" ma:index="35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36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7" nillable="true" ma:displayName="Spara ID" ma:description="Behåll ID vid tilläg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Innehållstyp"/>
        <xsd:element ref="dc:title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e7769dcc-5dd1-4f02-a71f-f2e47d1eab4e" ContentTypeId="0x010100AC92CF2061C10240851FF38CAA99F4B80303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D1CAA70-7905-4FE9-B498-9C4E0783F659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2f901946-e264-40a9-b252-19c7dedd3add"/>
    <ds:schemaRef ds:uri="http://schemas.openxmlformats.org/package/2006/metadata/core-properties"/>
    <ds:schemaRef ds:uri="625733c5-0f95-420a-bdd7-9e1f1bc4aab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D34D17-662A-4B11-9ECA-7A5A33BD31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E7937-9693-4D01-A75A-C79AC0A215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901946-e264-40a9-b252-19c7dedd3add"/>
    <ds:schemaRef ds:uri="625733c5-0f95-420a-bdd7-9e1f1bc4a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BC5197F-81F9-412A-A158-9DE64938A13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FB416ED1-7A7B-48C7-ACEB-1FFC17D0107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</TotalTime>
  <Words>76</Words>
  <Application>Microsoft Office PowerPoint</Application>
  <PresentationFormat>Anpassad</PresentationFormat>
  <Paragraphs>23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PowerPoint-presentation</vt:lpstr>
      <vt:lpstr>Att ändra sina levnadsvanor kan förebygga ohälsa som exempelvis</vt:lpstr>
      <vt:lpstr>PowerPoint-presentation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Mall - Väntrums TV</dc:title>
  <dc:creator>Jansson Markus /Central förvaltning Kommunikationsenhet /Falun</dc:creator>
  <cp:lastModifiedBy>Palmestål Petra /Primärvårdsledning /Falun</cp:lastModifiedBy>
  <cp:revision>33</cp:revision>
  <dcterms:created xsi:type="dcterms:W3CDTF">2022-02-16T09:57:20Z</dcterms:created>
  <dcterms:modified xsi:type="dcterms:W3CDTF">2022-11-18T10:38:50Z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0x010100AC92CF2061C10240851FF38CAA99F4B803030045298103AC313A4DA09900CF53651106</vt:lpwstr>
  </property>
  <property fmtid="{D5CDD505-2E9C-101B-9397-08002B2CF9AE}" pid="3" name="d35d67994db9475aa58636ebfce59533">
    <vt:lpwstr>sv - svenska|fc4bf42e-8ca5-492e-bdac-5e5e0115cfa8</vt:lpwstr>
  </property>
  <property fmtid="{D5CDD505-2E9C-101B-9397-08002B2CF9AE}" pid="4" name="TaxCatchAll">
    <vt:lpwstr>1;#sv - svenska</vt:lpwstr>
  </property>
  <property fmtid="{D5CDD505-2E9C-101B-9397-08002B2CF9AE}" pid="5" name="_dlc_DocIdItemGuid">
    <vt:lpwstr>d38b9972-2f2f-4d6d-aca4-4e63b75ce579</vt:lpwstr>
  </property>
  <property fmtid="{D5CDD505-2E9C-101B-9397-08002B2CF9AE}" pid="6" name="LD_GallerForVerksamhet">
    <vt:lpwstr>3;#LD|30ac7822-68c2-42d2-8d58-accf1e3539f2</vt:lpwstr>
  </property>
  <property fmtid="{D5CDD505-2E9C-101B-9397-08002B2CF9AE}" pid="7" name="LD_Process">
    <vt:lpwstr/>
  </property>
  <property fmtid="{D5CDD505-2E9C-101B-9397-08002B2CF9AE}" pid="8" name="LD_Nyckelord">
    <vt:lpwstr>54;#grafisk produktion|b8397e3e-bea1-44b5-bb19-b68d199fc022;#201;#väntrums tv|68e65c4e-e7fb-4b86-8fec-f4481188fa82;#31;#mall|53b30309-b039-45d6-8033-f182646ac39a</vt:lpwstr>
  </property>
  <property fmtid="{D5CDD505-2E9C-101B-9397-08002B2CF9AE}" pid="9" name="LD_Dokumentsamling">
    <vt:lpwstr/>
  </property>
  <property fmtid="{D5CDD505-2E9C-101B-9397-08002B2CF9AE}" pid="10" name="LD_Dokumenttyp">
    <vt:lpwstr>32;#Information|c81f4761-d8d1-4555-a658-7debad30d97a</vt:lpwstr>
  </property>
  <property fmtid="{D5CDD505-2E9C-101B-9397-08002B2CF9AE}" pid="11" name="LD_Ledningssytem">
    <vt:lpwstr/>
  </property>
  <property fmtid="{D5CDD505-2E9C-101B-9397-08002B2CF9AE}" pid="12" name="Granskning">
    <vt:lpwstr/>
  </property>
  <property fmtid="{D5CDD505-2E9C-101B-9397-08002B2CF9AE}" pid="13" name="LD_Sprak">
    <vt:lpwstr>1;#sv - svenska|fc4bf42e-8ca5-492e-bdac-5e5e0115cfa8</vt:lpwstr>
  </property>
</Properties>
</file>