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1" r:id="rId2"/>
    <p:sldMasterId id="2147483680" r:id="rId3"/>
    <p:sldMasterId id="2147483692" r:id="rId4"/>
    <p:sldMasterId id="2147483702" r:id="rId5"/>
    <p:sldMasterId id="2147483711" r:id="rId6"/>
    <p:sldMasterId id="2147483717" r:id="rId7"/>
    <p:sldMasterId id="2147483727" r:id="rId8"/>
  </p:sldMasterIdLst>
  <p:notesMasterIdLst>
    <p:notesMasterId r:id="rId32"/>
  </p:notesMasterIdLst>
  <p:handoutMasterIdLst>
    <p:handoutMasterId r:id="rId33"/>
  </p:handoutMasterIdLst>
  <p:sldIdLst>
    <p:sldId id="324" r:id="rId9"/>
    <p:sldId id="326" r:id="rId10"/>
    <p:sldId id="327"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30" r:id="rId24"/>
    <p:sldId id="331" r:id="rId25"/>
    <p:sldId id="332" r:id="rId26"/>
    <p:sldId id="333" r:id="rId27"/>
    <p:sldId id="334" r:id="rId28"/>
    <p:sldId id="325" r:id="rId29"/>
    <p:sldId id="328" r:id="rId30"/>
    <p:sldId id="329" r:id="rId3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9"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060"/>
    <a:srgbClr val="93CEC1"/>
    <a:srgbClr val="54B7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5" autoAdjust="0"/>
    <p:restoredTop sz="94991" autoAdjust="0"/>
  </p:normalViewPr>
  <p:slideViewPr>
    <p:cSldViewPr snapToGrid="0">
      <p:cViewPr varScale="1">
        <p:scale>
          <a:sx n="98" d="100"/>
          <a:sy n="98" d="100"/>
        </p:scale>
        <p:origin x="858" y="84"/>
      </p:cViewPr>
      <p:guideLst>
        <p:guide orient="horz" pos="709"/>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59" d="100"/>
          <a:sy n="159" d="100"/>
        </p:scale>
        <p:origin x="5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602796479587732E-2"/>
          <c:y val="6.2798517620849245E-2"/>
          <c:w val="0.94862304508737672"/>
          <c:h val="0.88479905911901158"/>
        </c:manualLayout>
      </c:layout>
      <c:barChart>
        <c:barDir val="col"/>
        <c:grouping val="stacked"/>
        <c:varyColors val="0"/>
        <c:ser>
          <c:idx val="0"/>
          <c:order val="0"/>
          <c:tx>
            <c:strRef>
              <c:f>Blad1!$B$1</c:f>
              <c:strCache>
                <c:ptCount val="1"/>
                <c:pt idx="0">
                  <c:v>Allmänna statsbidrag</c:v>
                </c:pt>
              </c:strCache>
            </c:strRef>
          </c:tx>
          <c:spPr>
            <a:solidFill>
              <a:schemeClr val="accent1"/>
            </a:solidFill>
            <a:ln>
              <a:noFill/>
            </a:ln>
            <a:effectLst/>
          </c:spPr>
          <c:invertIfNegative val="0"/>
          <c:cat>
            <c:numRef>
              <c:f>Blad1!$A$2:$A$6</c:f>
              <c:numCache>
                <c:formatCode>General</c:formatCode>
                <c:ptCount val="5"/>
                <c:pt idx="0">
                  <c:v>2024</c:v>
                </c:pt>
                <c:pt idx="1">
                  <c:v>2025</c:v>
                </c:pt>
                <c:pt idx="2">
                  <c:v>2026</c:v>
                </c:pt>
                <c:pt idx="3">
                  <c:v>2027</c:v>
                </c:pt>
                <c:pt idx="4">
                  <c:v>2028</c:v>
                </c:pt>
              </c:numCache>
            </c:numRef>
          </c:cat>
          <c:val>
            <c:numRef>
              <c:f>Blad1!$B$2:$B$6</c:f>
              <c:numCache>
                <c:formatCode>General</c:formatCode>
                <c:ptCount val="5"/>
                <c:pt idx="1">
                  <c:v>63</c:v>
                </c:pt>
                <c:pt idx="2">
                  <c:v>126</c:v>
                </c:pt>
                <c:pt idx="3">
                  <c:v>126</c:v>
                </c:pt>
                <c:pt idx="4">
                  <c:v>126</c:v>
                </c:pt>
              </c:numCache>
            </c:numRef>
          </c:val>
          <c:extLst>
            <c:ext xmlns:c16="http://schemas.microsoft.com/office/drawing/2014/chart" uri="{C3380CC4-5D6E-409C-BE32-E72D297353CC}">
              <c16:uniqueId val="{00000000-C315-4F0D-9E8D-06D591B5752D}"/>
            </c:ext>
          </c:extLst>
        </c:ser>
        <c:ser>
          <c:idx val="1"/>
          <c:order val="1"/>
          <c:tx>
            <c:strRef>
              <c:f>Blad1!$C$1</c:f>
              <c:strCache>
                <c:ptCount val="1"/>
                <c:pt idx="0">
                  <c:v>Kommuner </c:v>
                </c:pt>
              </c:strCache>
            </c:strRef>
          </c:tx>
          <c:spPr>
            <a:solidFill>
              <a:schemeClr val="accent3"/>
            </a:solidFill>
            <a:ln>
              <a:noFill/>
            </a:ln>
            <a:effectLst/>
          </c:spPr>
          <c:invertIfNegative val="0"/>
          <c:cat>
            <c:numRef>
              <c:f>Blad1!$A$2:$A$6</c:f>
              <c:numCache>
                <c:formatCode>General</c:formatCode>
                <c:ptCount val="5"/>
                <c:pt idx="0">
                  <c:v>2024</c:v>
                </c:pt>
                <c:pt idx="1">
                  <c:v>2025</c:v>
                </c:pt>
                <c:pt idx="2">
                  <c:v>2026</c:v>
                </c:pt>
                <c:pt idx="3">
                  <c:v>2027</c:v>
                </c:pt>
                <c:pt idx="4">
                  <c:v>2028</c:v>
                </c:pt>
              </c:numCache>
            </c:numRef>
          </c:cat>
          <c:val>
            <c:numRef>
              <c:f>Blad1!$C$2:$C$6</c:f>
              <c:numCache>
                <c:formatCode>General</c:formatCode>
                <c:ptCount val="5"/>
                <c:pt idx="0">
                  <c:v>200</c:v>
                </c:pt>
                <c:pt idx="1">
                  <c:v>1200</c:v>
                </c:pt>
                <c:pt idx="2">
                  <c:v>2200</c:v>
                </c:pt>
                <c:pt idx="3">
                  <c:v>2200</c:v>
                </c:pt>
                <c:pt idx="4">
                  <c:v>2200</c:v>
                </c:pt>
              </c:numCache>
            </c:numRef>
          </c:val>
          <c:extLst>
            <c:ext xmlns:c16="http://schemas.microsoft.com/office/drawing/2014/chart" uri="{C3380CC4-5D6E-409C-BE32-E72D297353CC}">
              <c16:uniqueId val="{00000000-F759-4A1C-A83A-8666F3B9899D}"/>
            </c:ext>
          </c:extLst>
        </c:ser>
        <c:ser>
          <c:idx val="2"/>
          <c:order val="2"/>
          <c:tx>
            <c:strRef>
              <c:f>Blad1!$D$1</c:f>
              <c:strCache>
                <c:ptCount val="1"/>
                <c:pt idx="0">
                  <c:v>Kunskapsbaserad socialtjänst</c:v>
                </c:pt>
              </c:strCache>
            </c:strRef>
          </c:tx>
          <c:spPr>
            <a:solidFill>
              <a:schemeClr val="accent5"/>
            </a:solidFill>
            <a:ln>
              <a:noFill/>
            </a:ln>
            <a:effectLst/>
          </c:spPr>
          <c:invertIfNegative val="0"/>
          <c:cat>
            <c:numRef>
              <c:f>Blad1!$A$2:$A$6</c:f>
              <c:numCache>
                <c:formatCode>General</c:formatCode>
                <c:ptCount val="5"/>
                <c:pt idx="0">
                  <c:v>2024</c:v>
                </c:pt>
                <c:pt idx="1">
                  <c:v>2025</c:v>
                </c:pt>
                <c:pt idx="2">
                  <c:v>2026</c:v>
                </c:pt>
                <c:pt idx="3">
                  <c:v>2027</c:v>
                </c:pt>
                <c:pt idx="4">
                  <c:v>2028</c:v>
                </c:pt>
              </c:numCache>
            </c:numRef>
          </c:cat>
          <c:val>
            <c:numRef>
              <c:f>Blad1!$D$2:$D$6</c:f>
              <c:numCache>
                <c:formatCode>General</c:formatCode>
                <c:ptCount val="5"/>
                <c:pt idx="0">
                  <c:v>50</c:v>
                </c:pt>
                <c:pt idx="1">
                  <c:v>50</c:v>
                </c:pt>
                <c:pt idx="2">
                  <c:v>50</c:v>
                </c:pt>
                <c:pt idx="3">
                  <c:v>50</c:v>
                </c:pt>
                <c:pt idx="4">
                  <c:v>50</c:v>
                </c:pt>
              </c:numCache>
            </c:numRef>
          </c:val>
          <c:extLst>
            <c:ext xmlns:c16="http://schemas.microsoft.com/office/drawing/2014/chart" uri="{C3380CC4-5D6E-409C-BE32-E72D297353CC}">
              <c16:uniqueId val="{00000000-F1F4-4454-9465-4EDEFD8900C7}"/>
            </c:ext>
          </c:extLst>
        </c:ser>
        <c:ser>
          <c:idx val="3"/>
          <c:order val="3"/>
          <c:tx>
            <c:strRef>
              <c:f>Blad1!$E$1</c:f>
              <c:strCache>
                <c:ptCount val="1"/>
                <c:pt idx="0">
                  <c:v>SKR</c:v>
                </c:pt>
              </c:strCache>
            </c:strRef>
          </c:tx>
          <c:spPr>
            <a:solidFill>
              <a:schemeClr val="accent1">
                <a:lumMod val="60000"/>
              </a:schemeClr>
            </a:solidFill>
            <a:ln>
              <a:noFill/>
            </a:ln>
            <a:effectLst/>
          </c:spPr>
          <c:invertIfNegative val="0"/>
          <c:cat>
            <c:numRef>
              <c:f>Blad1!$A$2:$A$6</c:f>
              <c:numCache>
                <c:formatCode>General</c:formatCode>
                <c:ptCount val="5"/>
                <c:pt idx="0">
                  <c:v>2024</c:v>
                </c:pt>
                <c:pt idx="1">
                  <c:v>2025</c:v>
                </c:pt>
                <c:pt idx="2">
                  <c:v>2026</c:v>
                </c:pt>
                <c:pt idx="3">
                  <c:v>2027</c:v>
                </c:pt>
                <c:pt idx="4">
                  <c:v>2028</c:v>
                </c:pt>
              </c:numCache>
            </c:numRef>
          </c:cat>
          <c:val>
            <c:numRef>
              <c:f>Blad1!$E$2:$E$6</c:f>
              <c:numCache>
                <c:formatCode>General</c:formatCode>
                <c:ptCount val="5"/>
                <c:pt idx="0">
                  <c:v>20</c:v>
                </c:pt>
                <c:pt idx="1">
                  <c:v>20</c:v>
                </c:pt>
                <c:pt idx="2">
                  <c:v>20</c:v>
                </c:pt>
                <c:pt idx="3">
                  <c:v>20</c:v>
                </c:pt>
                <c:pt idx="4">
                  <c:v>20</c:v>
                </c:pt>
              </c:numCache>
            </c:numRef>
          </c:val>
          <c:extLst>
            <c:ext xmlns:c16="http://schemas.microsoft.com/office/drawing/2014/chart" uri="{C3380CC4-5D6E-409C-BE32-E72D297353CC}">
              <c16:uniqueId val="{00000007-F1F4-4454-9465-4EDEFD8900C7}"/>
            </c:ext>
          </c:extLst>
        </c:ser>
        <c:dLbls>
          <c:showLegendKey val="0"/>
          <c:showVal val="0"/>
          <c:showCatName val="0"/>
          <c:showSerName val="0"/>
          <c:showPercent val="0"/>
          <c:showBubbleSize val="0"/>
        </c:dLbls>
        <c:gapWidth val="150"/>
        <c:overlap val="100"/>
        <c:axId val="645238415"/>
        <c:axId val="645238831"/>
      </c:barChart>
      <c:catAx>
        <c:axId val="64523841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45238831"/>
        <c:crosses val="autoZero"/>
        <c:auto val="1"/>
        <c:lblAlgn val="ctr"/>
        <c:lblOffset val="100"/>
        <c:noMultiLvlLbl val="0"/>
      </c:catAx>
      <c:valAx>
        <c:axId val="6452388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45238415"/>
        <c:crosses val="autoZero"/>
        <c:crossBetween val="between"/>
      </c:valAx>
      <c:spPr>
        <a:noFill/>
        <a:ln>
          <a:noFill/>
        </a:ln>
        <a:effectLst/>
      </c:spPr>
    </c:plotArea>
    <c:legend>
      <c:legendPos val="r"/>
      <c:layout>
        <c:manualLayout>
          <c:xMode val="edge"/>
          <c:yMode val="edge"/>
          <c:x val="0.82821153126074221"/>
          <c:y val="3.6781839924354125E-2"/>
          <c:w val="0.17178846873925779"/>
          <c:h val="0.1508739013154979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C4A198C-3BD6-C55F-78E7-A2363256E9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03BBDE5E-A88B-1889-7D7C-44CE71E0AD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A416DD-46BF-814C-818B-BDC2E20BCEA3}" type="datetimeFigureOut">
              <a:rPr lang="sv-SE" smtClean="0"/>
              <a:t>2023-10-26</a:t>
            </a:fld>
            <a:endParaRPr lang="sv-SE"/>
          </a:p>
        </p:txBody>
      </p:sp>
      <p:sp>
        <p:nvSpPr>
          <p:cNvPr id="4" name="Platshållare för sidfot 3">
            <a:extLst>
              <a:ext uri="{FF2B5EF4-FFF2-40B4-BE49-F238E27FC236}">
                <a16:creationId xmlns:a16="http://schemas.microsoft.com/office/drawing/2014/main" id="{D013DA2E-9201-1FC3-AC56-862A6CEFE9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BA47630C-53A2-8DEB-DFDE-4AD77D838C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9431CB-72D4-3249-B2C6-C6A7D361B8FF}" type="slidenum">
              <a:rPr lang="sv-SE" smtClean="0"/>
              <a:t>‹#›</a:t>
            </a:fld>
            <a:endParaRPr lang="sv-SE"/>
          </a:p>
        </p:txBody>
      </p:sp>
    </p:spTree>
    <p:extLst>
      <p:ext uri="{BB962C8B-B14F-4D97-AF65-F5344CB8AC3E}">
        <p14:creationId xmlns:p14="http://schemas.microsoft.com/office/powerpoint/2010/main" val="386925739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F86F9-A652-4D28-B456-8A8277C9861D}" type="datetimeFigureOut">
              <a:rPr lang="sv-SE" smtClean="0"/>
              <a:t>2023-10-26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44CBA-47F8-48BC-A462-062A0D60CEF0}" type="slidenum">
              <a:rPr lang="sv-SE" smtClean="0"/>
              <a:t>‹#›</a:t>
            </a:fld>
            <a:endParaRPr lang="sv-SE"/>
          </a:p>
        </p:txBody>
      </p:sp>
    </p:spTree>
    <p:extLst>
      <p:ext uri="{BB962C8B-B14F-4D97-AF65-F5344CB8AC3E}">
        <p14:creationId xmlns:p14="http://schemas.microsoft.com/office/powerpoint/2010/main" val="2219597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6A011D-4F1B-4450-A2E0-53A79A21E1D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137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cs typeface="Calibri"/>
            </a:endParaRPr>
          </a:p>
        </p:txBody>
      </p:sp>
      <p:sp>
        <p:nvSpPr>
          <p:cNvPr id="4" name="Platshållare för bildnumm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60C4477D-AE00-47BA-B65C-C44759562BFC}" type="slidenum">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3933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Guide/stöd och Metodstöd</a:t>
            </a:r>
          </a:p>
          <a:p>
            <a:endParaRPr lang="sv-SE" dirty="0"/>
          </a:p>
          <a:p>
            <a:r>
              <a:rPr lang="sv-SE" dirty="0"/>
              <a:t>Värmland: Handläggning BoU </a:t>
            </a:r>
          </a:p>
          <a:p>
            <a:r>
              <a:rPr lang="sv-SE" dirty="0"/>
              <a:t>Västerbotten: Uppföljning ISU/SU </a:t>
            </a:r>
          </a:p>
          <a:p>
            <a:r>
              <a:rPr lang="sv-SE" dirty="0">
                <a:ea typeface="+mn-lt"/>
                <a:cs typeface="+mn-lt"/>
              </a:rPr>
              <a:t>Lärande exempel</a:t>
            </a:r>
          </a:p>
          <a:p>
            <a:r>
              <a:rPr lang="sv-SE" dirty="0">
                <a:ea typeface="+mn-lt"/>
                <a:cs typeface="+mn-lt"/>
              </a:rPr>
              <a:t>Filmer </a:t>
            </a:r>
          </a:p>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60C4477D-AE00-47BA-B65C-C44759562BFC}" type="slidenum">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843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A27ECE6B-7141-4BB4-A7B7-818E219591EE}" type="slidenum">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493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9845"/>
            <a:r>
              <a:rPr lang="sv-SE" sz="1200" dirty="0"/>
              <a:t>Så här uttrycktes målet i rekommendationen:</a:t>
            </a:r>
            <a:r>
              <a:rPr lang="sv-SE" dirty="0"/>
              <a:t> </a:t>
            </a:r>
            <a:endParaRPr lang="sv-SE" sz="1200" i="1" dirty="0">
              <a:ea typeface="Calibri" panose="020F0502020204030204"/>
              <a:cs typeface="Calibri" panose="020F0502020204030204"/>
            </a:endParaRPr>
          </a:p>
          <a:p>
            <a:pPr marL="29845"/>
            <a:r>
              <a:rPr lang="sv-SE" sz="1200" i="1" dirty="0"/>
              <a:t>”Genom att gemensamt utveckla och etablera ett långsiktigt och hållbart stöd för kunskapsstyrning på olika nivåer i systemet, skapas förutsättningar för att kunna tillhandahålla en mer jämlik, jämställd och evidensbaserad socialtjänst av hög kvalitet.”</a:t>
            </a:r>
            <a:endParaRPr lang="sv-SE" dirty="0"/>
          </a:p>
          <a:p>
            <a:pPr marL="29845"/>
            <a:endParaRPr lang="sv-SE" dirty="0"/>
          </a:p>
          <a:p>
            <a:pPr marL="29845" indent="0">
              <a:buNone/>
            </a:pPr>
            <a:r>
              <a:rPr lang="sv-SE" sz="1200" dirty="0"/>
              <a:t>Det är de här samverkande delarna som ingår i kunskapsstyrningen:</a:t>
            </a:r>
            <a:endParaRPr lang="sv-SE" sz="1200" dirty="0">
              <a:ea typeface="Calibri"/>
              <a:cs typeface="Calibri"/>
            </a:endParaRPr>
          </a:p>
          <a:p>
            <a:r>
              <a:rPr lang="sv-SE" sz="1200" b="1" dirty="0"/>
              <a:t>Kunskapsstöd</a:t>
            </a:r>
            <a:r>
              <a:rPr lang="sv-SE" sz="1200" dirty="0"/>
              <a:t> – att ha tillgång till och använda flera olika stöd som tillsammans utgör bästa tillgängliga kunskap.</a:t>
            </a:r>
            <a:endParaRPr lang="sv-SE" sz="1200" dirty="0">
              <a:ea typeface="Calibri"/>
              <a:cs typeface="Calibri"/>
            </a:endParaRPr>
          </a:p>
          <a:p>
            <a:r>
              <a:rPr lang="sv-SE" sz="1200" b="1" dirty="0"/>
              <a:t>Uppföljning och analys</a:t>
            </a:r>
            <a:r>
              <a:rPr lang="sv-SE" sz="1200" dirty="0"/>
              <a:t> – att löpande beskriva, mäta och dokumentera enskilda individers problem och behov, insatser </a:t>
            </a:r>
            <a:r>
              <a:rPr lang="sv-SE" dirty="0"/>
              <a:t>och resultat, samt</a:t>
            </a:r>
            <a:r>
              <a:rPr lang="sv-SE" sz="1200" dirty="0"/>
              <a:t> sammanställa</a:t>
            </a:r>
            <a:r>
              <a:rPr lang="sv-SE" sz="1200" baseline="0" dirty="0"/>
              <a:t> och analysera informationen på grupp- eller verksamhetsnivå, i syfte att utveckla verksamheten</a:t>
            </a:r>
            <a:r>
              <a:rPr lang="sv-SE" sz="1200" dirty="0"/>
              <a:t>.</a:t>
            </a:r>
            <a:endParaRPr lang="sv-SE" sz="1200" dirty="0">
              <a:ea typeface="Calibri"/>
              <a:cs typeface="Calibri"/>
            </a:endParaRPr>
          </a:p>
          <a:p>
            <a:r>
              <a:rPr lang="sv-SE" sz="1200" b="1" dirty="0"/>
              <a:t>Verksamhetsutveckling</a:t>
            </a:r>
            <a:r>
              <a:rPr lang="sv-SE" sz="1200" dirty="0"/>
              <a:t> – att använda bästa tillgängliga kunskap, bland annat från systematisk uppföljning</a:t>
            </a:r>
            <a:r>
              <a:rPr lang="sv-SE" dirty="0"/>
              <a:t>,</a:t>
            </a:r>
            <a:r>
              <a:rPr lang="sv-SE" sz="1200" dirty="0"/>
              <a:t> för att göra förbättringar i verksamheten, till exempel </a:t>
            </a:r>
            <a:r>
              <a:rPr lang="sv-SE" dirty="0"/>
              <a:t>i de</a:t>
            </a:r>
            <a:r>
              <a:rPr lang="sv-SE" sz="1200" dirty="0"/>
              <a:t> insatser som erbjuds enskilda</a:t>
            </a:r>
            <a:r>
              <a:rPr lang="sv-SE" sz="1200" baseline="0" dirty="0"/>
              <a:t> eller i förändrade </a:t>
            </a:r>
            <a:r>
              <a:rPr lang="sv-SE" sz="1200" dirty="0"/>
              <a:t>arbetssätt.</a:t>
            </a:r>
            <a:endParaRPr lang="sv-SE" sz="1200" dirty="0">
              <a:ea typeface="Calibri"/>
              <a:cs typeface="Calibri"/>
            </a:endParaRPr>
          </a:p>
          <a:p>
            <a:r>
              <a:rPr lang="sv-SE" sz="1200" b="1" dirty="0"/>
              <a:t>Ledarskap</a:t>
            </a:r>
            <a:r>
              <a:rPr lang="sv-SE" sz="1200" dirty="0"/>
              <a:t> – att se till att bästa tillgängliga kunskap faktiskt används, att resultaten följs upp och att verksamheten arbetar med kontinuerliga förbättringar.</a:t>
            </a:r>
            <a:r>
              <a:rPr lang="sv-SE" dirty="0"/>
              <a:t> </a:t>
            </a:r>
            <a:endParaRPr lang="sv-SE" sz="1200" dirty="0">
              <a:ea typeface="Calibri"/>
              <a:cs typeface="Calibri"/>
            </a:endParaRPr>
          </a:p>
          <a:p>
            <a:pPr marL="30163" indent="0">
              <a:buNone/>
            </a:pPr>
            <a:endParaRPr lang="sv-SE" sz="1200" dirty="0"/>
          </a:p>
          <a:p>
            <a:pPr marL="29845"/>
            <a:r>
              <a:rPr lang="sv-SE" sz="1200" dirty="0"/>
              <a:t>För att leda och styra arbetet inrättades en styrgrupp, S-</a:t>
            </a:r>
            <a:r>
              <a:rPr lang="sv-SE" sz="1200" dirty="0" err="1"/>
              <a:t>KiS</a:t>
            </a:r>
            <a:r>
              <a:rPr lang="sv-SE" sz="1200" dirty="0"/>
              <a:t> (Styrgruppen för nationell kunskapsstyrning i socialtjänsten). I </a:t>
            </a:r>
            <a:r>
              <a:rPr lang="sv-SE" dirty="0"/>
              <a:t>S-</a:t>
            </a:r>
            <a:r>
              <a:rPr lang="sv-SE" dirty="0" err="1"/>
              <a:t>KiS</a:t>
            </a:r>
            <a:r>
              <a:rPr lang="sv-SE" dirty="0"/>
              <a:t> </a:t>
            </a:r>
            <a:r>
              <a:rPr lang="sv-SE" sz="1200" dirty="0"/>
              <a:t>finns, tillsammans med SKR, representanter från flera olika nationella nätverk:</a:t>
            </a:r>
            <a:r>
              <a:rPr lang="sv-SE" dirty="0"/>
              <a:t> </a:t>
            </a:r>
            <a:endParaRPr lang="sv-SE" sz="1200" dirty="0">
              <a:ea typeface="Calibri"/>
              <a:cs typeface="Calibri"/>
            </a:endParaRPr>
          </a:p>
          <a:p>
            <a:pPr marL="201295" indent="-171450">
              <a:buFont typeface="Arial" panose="020B0604020202020204" pitchFamily="34" charset="0"/>
              <a:buChar char="•"/>
            </a:pPr>
            <a:r>
              <a:rPr lang="sv-SE" sz="1200" dirty="0"/>
              <a:t>Socialchefsnätverket</a:t>
            </a:r>
            <a:endParaRPr lang="sv-SE" sz="1200" dirty="0">
              <a:ea typeface="Calibri"/>
              <a:cs typeface="Calibri"/>
            </a:endParaRPr>
          </a:p>
          <a:p>
            <a:pPr marL="201295" indent="-171450">
              <a:buFont typeface="Arial" panose="020B0604020202020204" pitchFamily="34" charset="0"/>
              <a:buChar char="•"/>
            </a:pPr>
            <a:r>
              <a:rPr lang="sv-SE" sz="1200" dirty="0"/>
              <a:t>Regionala samverkans- och stödstrukturer (</a:t>
            </a:r>
            <a:r>
              <a:rPr lang="sv-SE" dirty="0"/>
              <a:t>RSS-nätverket</a:t>
            </a:r>
            <a:r>
              <a:rPr lang="sv-SE" sz="1200" dirty="0"/>
              <a:t>)</a:t>
            </a:r>
            <a:endParaRPr lang="sv-SE" sz="1200" dirty="0">
              <a:ea typeface="Calibri" panose="020F0502020204030204"/>
              <a:cs typeface="Calibri" panose="020F0502020204030204"/>
            </a:endParaRPr>
          </a:p>
          <a:p>
            <a:pPr marL="201295" indent="-171450">
              <a:buFont typeface="Arial" panose="020B0604020202020204" pitchFamily="34" charset="0"/>
              <a:buChar char="•"/>
            </a:pPr>
            <a:r>
              <a:rPr lang="sv-SE" sz="1200" dirty="0"/>
              <a:t>Nationell samverkansgrupp för kunskapsstyrning i socialtjänsten (NSK-S).</a:t>
            </a:r>
            <a:endParaRPr lang="sv-SE" sz="1200" dirty="0">
              <a:ea typeface="Calibri"/>
              <a:cs typeface="Calibri"/>
            </a:endParaRPr>
          </a:p>
          <a:p>
            <a:pPr marL="30163" indent="0">
              <a:buNone/>
            </a:pPr>
            <a:endParaRPr lang="sv-SE" sz="1200" dirty="0"/>
          </a:p>
          <a:p>
            <a:pPr marL="29845"/>
            <a:r>
              <a:rPr lang="sv-SE" sz="1200" dirty="0"/>
              <a:t>Förutom att vara styrgrupp för det gemensamma arbetet utifrån rekommendationen, beslutar styrgruppen också om kommunernas medverkan (på nationell nivå) i regionernas gemensamma system för kunskapsstyrning inom hälso- och sjukvården.</a:t>
            </a:r>
            <a:r>
              <a:rPr lang="sv-SE" dirty="0"/>
              <a:t> </a:t>
            </a:r>
            <a:endParaRPr lang="sv-SE" sz="1200" dirty="0">
              <a:ea typeface="Calibri"/>
              <a:cs typeface="Calibri"/>
            </a:endParaRPr>
          </a:p>
          <a:p>
            <a:pPr marL="30163" indent="0">
              <a:buNone/>
            </a:pPr>
            <a:endParaRPr lang="sv-SE" sz="1200" dirty="0"/>
          </a:p>
          <a:p>
            <a:pPr marL="29845"/>
            <a:r>
              <a:rPr lang="sv-SE" sz="1200" dirty="0"/>
              <a:t>Representanter för S-</a:t>
            </a:r>
            <a:r>
              <a:rPr lang="sv-SE" sz="1200" dirty="0" err="1"/>
              <a:t>KiS</a:t>
            </a:r>
            <a:r>
              <a:rPr lang="sv-SE" sz="1200" dirty="0"/>
              <a:t> deltar även </a:t>
            </a:r>
            <a:r>
              <a:rPr lang="sv-SE" dirty="0"/>
              <a:t>i NSG Data och analys </a:t>
            </a:r>
            <a:r>
              <a:rPr lang="sv-SE" sz="1200" dirty="0"/>
              <a:t>för att påverka utvecklingen för kommunernas bästa.</a:t>
            </a:r>
            <a:r>
              <a:rPr lang="sv-SE" dirty="0"/>
              <a:t> </a:t>
            </a:r>
            <a:endParaRPr lang="sv-SE" sz="1200" dirty="0">
              <a:ea typeface="Calibri"/>
              <a:cs typeface="Calibri"/>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64853-F5C4-4C4E-8057-99C062488B2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497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C3881-E74D-4833-BA48-B7130101040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1268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64853-F5C4-4C4E-8057-99C062488B2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129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90B19-E3B9-424A-A2DE-BC8DD96E299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616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6A011D-4F1B-4450-A2E0-53A79A21E1D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883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dirty="0">
                <a:effectLst/>
                <a:latin typeface="Calibri" panose="020F0502020204030204" pitchFamily="34" charset="0"/>
                <a:ea typeface="Calibri" panose="020F0502020204030204" pitchFamily="34" charset="0"/>
              </a:rPr>
              <a:t>Gällande utredningen ”Bättre förutsättningar för att utveckla en kunskapsbaserad socialtjänst”:</a:t>
            </a:r>
            <a:endParaRPr lang="sv-SE" sz="1800" dirty="0">
              <a:effectLst/>
              <a:latin typeface="Calibri" panose="020F0502020204030204" pitchFamily="34" charset="0"/>
              <a:ea typeface="Calibri" panose="020F0502020204030204" pitchFamily="34" charset="0"/>
            </a:endParaRPr>
          </a:p>
          <a:p>
            <a:r>
              <a:rPr lang="sv-SE" sz="1800" dirty="0">
                <a:effectLst/>
                <a:latin typeface="Calibri" panose="020F0502020204030204" pitchFamily="34" charset="0"/>
                <a:ea typeface="Calibri" panose="020F0502020204030204" pitchFamily="34" charset="0"/>
              </a:rPr>
              <a:t>Till utredare har utsetts Peder Liljeqvist, domare i kammarrätten. Uppdraget började gälla 22 juni och ska vara klart 1 juli 2024.</a:t>
            </a:r>
          </a:p>
          <a:p>
            <a:r>
              <a:rPr lang="sv-SE" sz="1800" dirty="0">
                <a:effectLst/>
                <a:latin typeface="Calibri" panose="020F0502020204030204" pitchFamily="34" charset="0"/>
                <a:ea typeface="Calibri" panose="020F0502020204030204" pitchFamily="34" charset="0"/>
              </a:rPr>
              <a:t>Utredningen ska lämna förslag till ny reglering av socialtjänst[1]dataregister. Utgångspunkten ska vara det förslag om socialtjänstdataregister som lämnas i betänkandet Hållbar socialtjänst – En ny socialtjänstlag (SOU 2020:47).</a:t>
            </a:r>
          </a:p>
          <a:p>
            <a:r>
              <a:rPr lang="sv-SE" sz="1800" dirty="0">
                <a:effectLst/>
                <a:latin typeface="Calibri" panose="020F0502020204030204" pitchFamily="34" charset="0"/>
                <a:ea typeface="Calibri" panose="020F0502020204030204" pitchFamily="34" charset="0"/>
              </a:rPr>
              <a:t>Utredningen ska utreda eventuella ändringar av lagar och förordningar för att Socialstyrelsen ska kunna samla in statistik som de inte har rätt att göra i dag, tex statistik om känsliga personuppgifter.</a:t>
            </a:r>
          </a:p>
          <a:p>
            <a:r>
              <a:rPr lang="sv-SE" sz="1800" dirty="0">
                <a:effectLst/>
                <a:latin typeface="Calibri" panose="020F0502020204030204" pitchFamily="34" charset="0"/>
                <a:ea typeface="Calibri" panose="020F0502020204030204" pitchFamily="34" charset="0"/>
              </a:rPr>
              <a:t>Arbetet har precis påbörjats, vi har kontakt dem och meddelat att vi gärna sitter med i arbetsgrupp/expertgrupp. Det kommer att vara många juridiska frågor.</a:t>
            </a:r>
          </a:p>
          <a:p>
            <a:r>
              <a:rPr lang="sv-SE" sz="1800" dirty="0">
                <a:effectLst/>
                <a:latin typeface="Calibri" panose="020F0502020204030204" pitchFamily="34" charset="0"/>
                <a:ea typeface="Calibri" panose="020F0502020204030204" pitchFamily="34" charset="0"/>
              </a:rPr>
              <a:t> </a:t>
            </a:r>
          </a:p>
          <a:p>
            <a:r>
              <a:rPr lang="sv-SE" sz="1800" b="1" dirty="0">
                <a:effectLst/>
                <a:latin typeface="Calibri" panose="020F0502020204030204" pitchFamily="34" charset="0"/>
                <a:ea typeface="Calibri" panose="020F0502020204030204" pitchFamily="34" charset="0"/>
              </a:rPr>
              <a:t>Gällande regeringsuppdraget ”Att analysera kommunernas förutsättningar och behov inför införandet av en socialtjänstdataregisterlag”</a:t>
            </a:r>
            <a:endParaRPr lang="sv-SE" sz="1800" dirty="0">
              <a:effectLst/>
              <a:latin typeface="Calibri" panose="020F0502020204030204" pitchFamily="34" charset="0"/>
              <a:ea typeface="Calibri" panose="020F0502020204030204" pitchFamily="34" charset="0"/>
            </a:endParaRPr>
          </a:p>
          <a:p>
            <a:r>
              <a:rPr lang="sv-SE" sz="1800" dirty="0">
                <a:effectLst/>
                <a:latin typeface="Calibri" panose="020F0502020204030204" pitchFamily="34" charset="0"/>
                <a:ea typeface="Calibri" panose="020F0502020204030204" pitchFamily="34" charset="0"/>
              </a:rPr>
              <a:t>Socialstyrelsen har som komplement till utredningen fått i uppdrag att analysera kommunernas förutsättningar och behov.</a:t>
            </a:r>
          </a:p>
          <a:p>
            <a:r>
              <a:rPr lang="sv-SE" sz="1800" dirty="0">
                <a:effectLst/>
                <a:latin typeface="Calibri" panose="020F0502020204030204" pitchFamily="34" charset="0"/>
                <a:ea typeface="Calibri" panose="020F0502020204030204" pitchFamily="34" charset="0"/>
              </a:rPr>
              <a:t>Det uppdraget ska redovisas senast den 19 april 2024.</a:t>
            </a:r>
          </a:p>
          <a:p>
            <a:r>
              <a:rPr lang="sv-SE" sz="1800" dirty="0">
                <a:effectLst/>
                <a:latin typeface="Calibri" panose="020F0502020204030204" pitchFamily="34" charset="0"/>
                <a:ea typeface="Calibri" panose="020F0502020204030204" pitchFamily="34" charset="0"/>
              </a:rPr>
              <a:t>Socialstyrelsen ska utifrån dialog med SKR analysera kommunernas förutsättningar och behov inför införandet av en socialtjänstdataregisterlag.</a:t>
            </a:r>
          </a:p>
          <a:p>
            <a:r>
              <a:rPr lang="sv-SE" sz="1800" dirty="0">
                <a:effectLst/>
                <a:latin typeface="Calibri" panose="020F0502020204030204" pitchFamily="34" charset="0"/>
                <a:ea typeface="Calibri" panose="020F0502020204030204" pitchFamily="34" charset="0"/>
              </a:rPr>
              <a:t>Kommunernas eventuella kostnader ska även beräknas.</a:t>
            </a:r>
          </a:p>
          <a:p>
            <a:r>
              <a:rPr lang="sv-SE" sz="1800" dirty="0">
                <a:effectLst/>
                <a:latin typeface="Calibri" panose="020F0502020204030204" pitchFamily="34" charset="0"/>
                <a:ea typeface="Calibri" panose="020F0502020204030204" pitchFamily="34" charset="0"/>
              </a:rPr>
              <a:t>Vi har kontakt med projektledare, men inte haft något möte ännu. Arbete med projektdirektiv och projektplan pågår (enligt SoS).</a:t>
            </a:r>
          </a:p>
          <a:p>
            <a:endParaRPr lang="sv-SE" sz="1800" dirty="0">
              <a:effectLst/>
              <a:latin typeface="Calibri" panose="020F0502020204030204" pitchFamily="34" charset="0"/>
              <a:ea typeface="Calibri" panose="020F0502020204030204" pitchFamily="34" charset="0"/>
            </a:endParaRPr>
          </a:p>
          <a:p>
            <a:r>
              <a:rPr lang="sv-SE" sz="2800" b="1" i="0" dirty="0">
                <a:solidFill>
                  <a:srgbClr val="000000"/>
                </a:solidFill>
                <a:effectLst/>
                <a:latin typeface="open_sansregular"/>
              </a:rPr>
              <a:t>Förstärkningsteamen</a:t>
            </a:r>
            <a:r>
              <a:rPr lang="sv-SE" sz="2800" b="0" i="0" dirty="0">
                <a:solidFill>
                  <a:srgbClr val="000000"/>
                </a:solidFill>
                <a:effectLst/>
                <a:latin typeface="open_sansregular"/>
              </a:rPr>
              <a:t> skulle kunna bistå socialtjänsten med omvärldsanalys och erbjuda ett kvalitativt stöd både kunskapsmässigt och operativt. De skulle också kunna samverka med andra relevanta aktörer och myndigheter som skola, polis och sjukvård och kartlägga och utveckla arbetssätt och rutiner som främjar samverkan. På platser där kriminaliteten har eskalerat eller där socialtjänsten är hårt ansträngd ska förstärkningsteam också kunna stötta kommunerna.</a:t>
            </a:r>
            <a:endParaRPr lang="sv-SE" sz="1800" dirty="0">
              <a:effectLst/>
              <a:latin typeface="Calibri" panose="020F0502020204030204" pitchFamily="34" charset="0"/>
              <a:ea typeface="Calibri" panose="020F050202020403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6A011D-4F1B-4450-A2E0-53A79A21E1D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7751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D8FD6-4A8A-4B57-AC15-25A79934721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130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6A011D-4F1B-4450-A2E0-53A79A21E1D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380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8C5B787B-9254-4707-B744-92CD6A2CA16A}" type="slidenum">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387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33237">
              <a:defRPr/>
            </a:pPr>
            <a:endParaRPr lang="sv-SE" dirty="0">
              <a:cs typeface="Calibri" panose="020F0502020204030204"/>
            </a:endParaRPr>
          </a:p>
        </p:txBody>
      </p:sp>
      <p:sp>
        <p:nvSpPr>
          <p:cNvPr id="4" name="Platshållare för bildnumm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11963351-0914-4013-89D8-0D15FA19D5BA}" type="slidenum">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114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 </a:t>
            </a:r>
          </a:p>
        </p:txBody>
      </p:sp>
      <p:sp>
        <p:nvSpPr>
          <p:cNvPr id="4" name="Platshållare för bildnumm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5B47202E-F42C-4419-9198-9303660EB3C8}" type="slidenum">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1526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Master" Target="../slideMasters/slideMaster8.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Master" Target="../slideMasters/slideMaster8.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663429"/>
            <a:ext cx="9144000" cy="1989149"/>
          </a:xfrm>
        </p:spPr>
        <p:txBody>
          <a:bodyPr anchor="b"/>
          <a:lstStyle>
            <a:lvl1pPr algn="ctr">
              <a:defRPr sz="6000" b="1">
                <a:solidFill>
                  <a:schemeClr val="tx1"/>
                </a:solidFill>
              </a:defRPr>
            </a:lvl1pPr>
          </a:lstStyle>
          <a:p>
            <a:r>
              <a:rPr lang="sv-SE" dirty="0"/>
              <a:t>Klicka här för att ändra format</a:t>
            </a:r>
          </a:p>
        </p:txBody>
      </p:sp>
      <p:sp>
        <p:nvSpPr>
          <p:cNvPr id="3" name="Underrubrik 2"/>
          <p:cNvSpPr>
            <a:spLocks noGrp="1"/>
          </p:cNvSpPr>
          <p:nvPr>
            <p:ph type="subTitle" idx="1"/>
          </p:nvPr>
        </p:nvSpPr>
        <p:spPr>
          <a:xfrm>
            <a:off x="1524000" y="3838575"/>
            <a:ext cx="9144000" cy="179069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format på underrubrik i bakgrunden</a:t>
            </a:r>
          </a:p>
        </p:txBody>
      </p:sp>
      <p:cxnSp>
        <p:nvCxnSpPr>
          <p:cNvPr id="13" name="Rak 12"/>
          <p:cNvCxnSpPr/>
          <p:nvPr userDrawn="1"/>
        </p:nvCxnSpPr>
        <p:spPr>
          <a:xfrm>
            <a:off x="1524000" y="3710861"/>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Bildobjekt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5307" y="390071"/>
            <a:ext cx="1016146" cy="969723"/>
          </a:xfrm>
          <a:prstGeom prst="rect">
            <a:avLst/>
          </a:prstGeom>
        </p:spPr>
      </p:pic>
      <p:pic>
        <p:nvPicPr>
          <p:cNvPr id="6" name="Bildobjekt 5" descr="En bild som visar text, Teckensnitt, skärmbild, Grafik&#10;&#10;Automatiskt genererad beskrivning">
            <a:extLst>
              <a:ext uri="{FF2B5EF4-FFF2-40B4-BE49-F238E27FC236}">
                <a16:creationId xmlns:a16="http://schemas.microsoft.com/office/drawing/2014/main" id="{712405E6-58EC-9029-E824-C915FD47AA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547" y="641257"/>
            <a:ext cx="2945454" cy="718537"/>
          </a:xfrm>
          <a:prstGeom prst="rect">
            <a:avLst/>
          </a:prstGeom>
        </p:spPr>
      </p:pic>
      <p:sp>
        <p:nvSpPr>
          <p:cNvPr id="4" name="Platshållare för datum 3">
            <a:extLst>
              <a:ext uri="{FF2B5EF4-FFF2-40B4-BE49-F238E27FC236}">
                <a16:creationId xmlns:a16="http://schemas.microsoft.com/office/drawing/2014/main" id="{53D721F1-8739-B3BD-E5BA-5B1020D2AF2B}"/>
              </a:ext>
            </a:extLst>
          </p:cNvPr>
          <p:cNvSpPr>
            <a:spLocks noGrp="1"/>
          </p:cNvSpPr>
          <p:nvPr>
            <p:ph type="dt" sz="half" idx="10"/>
          </p:nvPr>
        </p:nvSpPr>
        <p:spPr/>
        <p:txBody>
          <a:bodyPr/>
          <a:lstStyle>
            <a:lvl1pPr>
              <a:defRPr>
                <a:solidFill>
                  <a:schemeClr val="tx1"/>
                </a:solidFill>
              </a:defRPr>
            </a:lvl1pPr>
          </a:lstStyle>
          <a:p>
            <a:fld id="{5B587F8E-97A3-4737-A1D6-1A55F93FA836}" type="datetime1">
              <a:rPr lang="sv-SE" smtClean="0"/>
              <a:t>2023-10-26</a:t>
            </a:fld>
            <a:endParaRPr lang="sv-SE" dirty="0"/>
          </a:p>
        </p:txBody>
      </p:sp>
      <p:sp>
        <p:nvSpPr>
          <p:cNvPr id="5" name="Platshållare för sidfot 4">
            <a:extLst>
              <a:ext uri="{FF2B5EF4-FFF2-40B4-BE49-F238E27FC236}">
                <a16:creationId xmlns:a16="http://schemas.microsoft.com/office/drawing/2014/main" id="{2D9FB05E-FFCC-F5A1-9827-9DEF1CAB22EA}"/>
              </a:ext>
            </a:extLst>
          </p:cNvPr>
          <p:cNvSpPr>
            <a:spLocks noGrp="1"/>
          </p:cNvSpPr>
          <p:nvPr>
            <p:ph type="ftr" sz="quarter" idx="11"/>
          </p:nvPr>
        </p:nvSpPr>
        <p:spPr/>
        <p:txBody>
          <a:bodyPr/>
          <a:lstStyle>
            <a:lvl1pPr>
              <a:defRPr>
                <a:solidFill>
                  <a:schemeClr val="tx1"/>
                </a:solidFill>
              </a:defRPr>
            </a:lvl1pPr>
          </a:lstStyle>
          <a:p>
            <a:r>
              <a:rPr lang="sv-SE"/>
              <a:t>Sidfot</a:t>
            </a:r>
            <a:endParaRPr lang="sv-SE" dirty="0"/>
          </a:p>
        </p:txBody>
      </p:sp>
      <p:sp>
        <p:nvSpPr>
          <p:cNvPr id="7" name="Platshållare för bildnummer 6">
            <a:extLst>
              <a:ext uri="{FF2B5EF4-FFF2-40B4-BE49-F238E27FC236}">
                <a16:creationId xmlns:a16="http://schemas.microsoft.com/office/drawing/2014/main" id="{33041D94-FF30-935C-6AA5-92E116DA61E9}"/>
              </a:ext>
            </a:extLst>
          </p:cNvPr>
          <p:cNvSpPr>
            <a:spLocks noGrp="1"/>
          </p:cNvSpPr>
          <p:nvPr>
            <p:ph type="sldNum" sz="quarter" idx="12"/>
          </p:nvPr>
        </p:nvSpPr>
        <p:spPr/>
        <p:txBody>
          <a:bodyPr/>
          <a:lstStyle>
            <a:lvl1pPr>
              <a:defRPr>
                <a:solidFill>
                  <a:schemeClr val="tx1"/>
                </a:solidFill>
              </a:defRPr>
            </a:lvl1p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8340791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2023-10-26</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734677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2023-10-26</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131406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2023-10-26</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1214563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2023-10-26</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85087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2023-10-26</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937485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2023-10-26</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181698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2023-10-26</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256563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2023-10-26</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902113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5" name="Rubrik 1"/>
          <p:cNvSpPr>
            <a:spLocks noGrp="1"/>
          </p:cNvSpPr>
          <p:nvPr>
            <p:ph type="ctrTitle"/>
          </p:nvPr>
        </p:nvSpPr>
        <p:spPr>
          <a:xfrm>
            <a:off x="623392" y="332657"/>
            <a:ext cx="10654208" cy="1152128"/>
          </a:xfrm>
        </p:spPr>
        <p:txBody>
          <a:bodyPr anchor="t">
            <a:normAutofit/>
          </a:bodyPr>
          <a:lstStyle>
            <a:lvl1pPr algn="l">
              <a:defRPr sz="3600" b="1">
                <a:solidFill>
                  <a:srgbClr val="26347B"/>
                </a:solidFill>
                <a:latin typeface="Arial" pitchFamily="34" charset="0"/>
                <a:cs typeface="Arial" pitchFamily="34" charset="0"/>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329844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rgbClr val="26347B"/>
                </a:solidFill>
              </a:defRPr>
            </a:lvl1pPr>
          </a:lstStyle>
          <a:p>
            <a:r>
              <a:rPr lang="sv-SE"/>
              <a:t>Klicka här för att ändra mall för rubrikformat</a:t>
            </a:r>
            <a:endParaRPr lang="sv-SE" dirty="0"/>
          </a:p>
        </p:txBody>
      </p:sp>
      <p:sp>
        <p:nvSpPr>
          <p:cNvPr id="3" name="Platshållare för innehåll 2"/>
          <p:cNvSpPr>
            <a:spLocks noGrp="1"/>
          </p:cNvSpPr>
          <p:nvPr>
            <p:ph idx="1"/>
          </p:nvPr>
        </p:nvSpPr>
        <p:spPr>
          <a:xfrm>
            <a:off x="609600" y="1600201"/>
            <a:ext cx="8174699" cy="406104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BB2E5C4C-5E8F-454B-AD12-E05C3B98FAF5}" type="datetime1">
              <a:rPr lang="sv-SE" smtClean="0"/>
              <a:pPr/>
              <a:t>2023-10-26</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r>
              <a:rPr lang="sv-SE" dirty="0"/>
              <a:t>Sida </a:t>
            </a:r>
            <a:fld id="{442FF2AC-5952-4A76-A4C8-7FBE2B124180}" type="slidenum">
              <a:rPr lang="sv-SE" smtClean="0"/>
              <a:pPr/>
              <a:t>‹#›</a:t>
            </a:fld>
            <a:endParaRPr lang="sv-SE" dirty="0"/>
          </a:p>
        </p:txBody>
      </p:sp>
    </p:spTree>
    <p:extLst>
      <p:ext uri="{BB962C8B-B14F-4D97-AF65-F5344CB8AC3E}">
        <p14:creationId xmlns:p14="http://schemas.microsoft.com/office/powerpoint/2010/main" val="2360096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8" name="Rektangel 7"/>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p:cNvSpPr>
            <a:spLocks noGrp="1"/>
          </p:cNvSpPr>
          <p:nvPr>
            <p:ph idx="1"/>
          </p:nvPr>
        </p:nvSpPr>
        <p:spPr>
          <a:xfrm>
            <a:off x="410547" y="2439529"/>
            <a:ext cx="11370906" cy="3574439"/>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a:extLst>
              <a:ext uri="{FF2B5EF4-FFF2-40B4-BE49-F238E27FC236}">
                <a16:creationId xmlns:a16="http://schemas.microsoft.com/office/drawing/2014/main" id="{15B6D1AA-23E4-78A9-3D4F-EAA63E52F436}"/>
              </a:ext>
            </a:extLst>
          </p:cNvPr>
          <p:cNvSpPr>
            <a:spLocks noGrp="1"/>
          </p:cNvSpPr>
          <p:nvPr>
            <p:ph type="dt" sz="half" idx="10"/>
          </p:nvPr>
        </p:nvSpPr>
        <p:spPr/>
        <p:txBody>
          <a:bodyPr/>
          <a:lstStyle/>
          <a:p>
            <a:fld id="{9C5C3358-106F-4A3A-8507-6544091CE7EB}" type="datetime1">
              <a:rPr lang="sv-SE" smtClean="0"/>
              <a:t>2023-10-26</a:t>
            </a:fld>
            <a:endParaRPr lang="sv-SE" dirty="0"/>
          </a:p>
        </p:txBody>
      </p:sp>
      <p:sp>
        <p:nvSpPr>
          <p:cNvPr id="10" name="Platshållare för sidfot 9">
            <a:extLst>
              <a:ext uri="{FF2B5EF4-FFF2-40B4-BE49-F238E27FC236}">
                <a16:creationId xmlns:a16="http://schemas.microsoft.com/office/drawing/2014/main" id="{0F70FD8E-AF24-D383-E932-A62BCD6CC861}"/>
              </a:ext>
            </a:extLst>
          </p:cNvPr>
          <p:cNvSpPr>
            <a:spLocks noGrp="1"/>
          </p:cNvSpPr>
          <p:nvPr>
            <p:ph type="ftr" sz="quarter" idx="11"/>
          </p:nvPr>
        </p:nvSpPr>
        <p:spPr/>
        <p:txBody>
          <a:bodyPr/>
          <a:lstStyle/>
          <a:p>
            <a:r>
              <a:rPr lang="sv-SE"/>
              <a:t>Sidfot</a:t>
            </a:r>
            <a:endParaRPr lang="sv-SE" dirty="0"/>
          </a:p>
        </p:txBody>
      </p:sp>
      <p:sp>
        <p:nvSpPr>
          <p:cNvPr id="11" name="Platshållare för bildnummer 10">
            <a:extLst>
              <a:ext uri="{FF2B5EF4-FFF2-40B4-BE49-F238E27FC236}">
                <a16:creationId xmlns:a16="http://schemas.microsoft.com/office/drawing/2014/main" id="{D3089D46-ACE7-DD03-5C3D-19DA2BF32DD9}"/>
              </a:ext>
            </a:extLst>
          </p:cNvPr>
          <p:cNvSpPr>
            <a:spLocks noGrp="1"/>
          </p:cNvSpPr>
          <p:nvPr>
            <p:ph type="sldNum" sz="quarter" idx="12"/>
          </p:nvPr>
        </p:nvSpPr>
        <p:spPr/>
        <p:txBody>
          <a:bodyPr/>
          <a:lstStyle/>
          <a:p>
            <a:fld id="{130DDE8C-17E0-4539-9C15-C1E9D231907F}" type="slidenum">
              <a:rPr lang="sv-SE" smtClean="0"/>
              <a:pPr/>
              <a:t>‹#›</a:t>
            </a:fld>
            <a:endParaRPr lang="sv-SE" dirty="0"/>
          </a:p>
        </p:txBody>
      </p:sp>
      <p:sp>
        <p:nvSpPr>
          <p:cNvPr id="12" name="Rubrik 11">
            <a:extLst>
              <a:ext uri="{FF2B5EF4-FFF2-40B4-BE49-F238E27FC236}">
                <a16:creationId xmlns:a16="http://schemas.microsoft.com/office/drawing/2014/main" id="{F419F65B-B0D5-F0B7-4073-F138499AA0A2}"/>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4030273105"/>
      </p:ext>
    </p:extLst>
  </p:cSld>
  <p:clrMapOvr>
    <a:masterClrMapping/>
  </p:clrMapOvr>
  <p:extLst>
    <p:ext uri="{DCECCB84-F9BA-43D5-87BE-67443E8EF086}">
      <p15:sldGuideLst xmlns:p15="http://schemas.microsoft.com/office/powerpoint/2012/main">
        <p15:guide id="3" pos="25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007435" y="4221089"/>
            <a:ext cx="7776000" cy="1362075"/>
          </a:xfrm>
        </p:spPr>
        <p:txBody>
          <a:bodyPr anchor="t"/>
          <a:lstStyle>
            <a:lvl1pPr algn="l">
              <a:defRPr sz="4000" b="1" cap="all">
                <a:solidFill>
                  <a:srgbClr val="26347B"/>
                </a:solidFill>
              </a:defRPr>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1007435" y="2720902"/>
            <a:ext cx="77760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C3D830A3-5800-49ED-97ED-C98F57EDF657}" type="datetime1">
              <a:rPr lang="sv-SE" smtClean="0"/>
              <a:pPr/>
              <a:t>2023-10-26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r>
              <a:rPr lang="sv-SE" dirty="0"/>
              <a:t>Sida </a:t>
            </a:r>
            <a:fld id="{442FF2AC-5952-4A76-A4C8-7FBE2B124180}" type="slidenum">
              <a:rPr lang="sv-SE" smtClean="0"/>
              <a:pPr/>
              <a:t>‹#›</a:t>
            </a:fld>
            <a:endParaRPr lang="sv-SE" dirty="0"/>
          </a:p>
        </p:txBody>
      </p:sp>
    </p:spTree>
    <p:extLst>
      <p:ext uri="{BB962C8B-B14F-4D97-AF65-F5344CB8AC3E}">
        <p14:creationId xmlns:p14="http://schemas.microsoft.com/office/powerpoint/2010/main" val="557428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609600" y="1600201"/>
            <a:ext cx="4046240" cy="4061048"/>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751851" y="1600201"/>
            <a:ext cx="4046240" cy="4061048"/>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B28D0B3A-A22B-44DD-A5E9-F4AFCEE0434B}" type="datetime1">
              <a:rPr lang="sv-SE" smtClean="0"/>
              <a:pPr/>
              <a:t>2023-10-26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r>
              <a:rPr lang="sv-SE" dirty="0"/>
              <a:t>Sida </a:t>
            </a:r>
            <a:fld id="{442FF2AC-5952-4A76-A4C8-7FBE2B124180}" type="slidenum">
              <a:rPr lang="sv-SE" smtClean="0"/>
              <a:pPr/>
              <a:t>‹#›</a:t>
            </a:fld>
            <a:endParaRPr lang="sv-SE" dirty="0"/>
          </a:p>
        </p:txBody>
      </p:sp>
    </p:spTree>
    <p:extLst>
      <p:ext uri="{BB962C8B-B14F-4D97-AF65-F5344CB8AC3E}">
        <p14:creationId xmlns:p14="http://schemas.microsoft.com/office/powerpoint/2010/main" val="460357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609600" y="1535113"/>
            <a:ext cx="3950229"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174875"/>
            <a:ext cx="3950229" cy="3486373"/>
          </a:xfrm>
        </p:spPr>
        <p:txBody>
          <a:bodyPr/>
          <a:lstStyle>
            <a:lvl1pPr>
              <a:defRPr sz="24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4751851" y="1535113"/>
            <a:ext cx="395178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751851" y="2174875"/>
            <a:ext cx="3951780" cy="3486373"/>
          </a:xfrm>
        </p:spPr>
        <p:txBody>
          <a:bodyPr/>
          <a:lstStyle>
            <a:lvl1pPr>
              <a:defRPr sz="24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21CFE596-95FD-4FDD-B9DA-23F1AF7AE293}" type="datetime1">
              <a:rPr lang="sv-SE" smtClean="0"/>
              <a:pPr/>
              <a:t>2023-10-26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r>
              <a:rPr lang="sv-SE" dirty="0"/>
              <a:t>Sida </a:t>
            </a:r>
            <a:fld id="{442FF2AC-5952-4A76-A4C8-7FBE2B124180}" type="slidenum">
              <a:rPr lang="sv-SE" smtClean="0"/>
              <a:pPr/>
              <a:t>‹#›</a:t>
            </a:fld>
            <a:endParaRPr lang="sv-SE" dirty="0"/>
          </a:p>
        </p:txBody>
      </p:sp>
    </p:spTree>
    <p:extLst>
      <p:ext uri="{BB962C8B-B14F-4D97-AF65-F5344CB8AC3E}">
        <p14:creationId xmlns:p14="http://schemas.microsoft.com/office/powerpoint/2010/main" val="3345405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fld id="{3A54826C-7429-4141-9D70-38E357B2ACCC}" type="datetime1">
              <a:rPr lang="sv-SE" smtClean="0"/>
              <a:pPr/>
              <a:t>2023-10-26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r>
              <a:rPr lang="sv-SE" dirty="0"/>
              <a:t>Sida </a:t>
            </a:r>
            <a:fld id="{442FF2AC-5952-4A76-A4C8-7FBE2B124180}" type="slidenum">
              <a:rPr lang="sv-SE" smtClean="0"/>
              <a:pPr/>
              <a:t>‹#›</a:t>
            </a:fld>
            <a:endParaRPr lang="sv-SE" dirty="0"/>
          </a:p>
        </p:txBody>
      </p:sp>
    </p:spTree>
    <p:extLst>
      <p:ext uri="{BB962C8B-B14F-4D97-AF65-F5344CB8AC3E}">
        <p14:creationId xmlns:p14="http://schemas.microsoft.com/office/powerpoint/2010/main" val="24790629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1E83F10-AF4D-4D18-AE07-B4D984AC9909}" type="datetime1">
              <a:rPr lang="sv-SE" smtClean="0"/>
              <a:pPr/>
              <a:t>2023-10-26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r>
              <a:rPr lang="sv-SE" dirty="0"/>
              <a:t>Sida </a:t>
            </a:r>
            <a:fld id="{442FF2AC-5952-4A76-A4C8-7FBE2B124180}" type="slidenum">
              <a:rPr lang="sv-SE" smtClean="0"/>
              <a:pPr/>
              <a:t>‹#›</a:t>
            </a:fld>
            <a:endParaRPr lang="sv-SE" dirty="0"/>
          </a:p>
        </p:txBody>
      </p:sp>
    </p:spTree>
    <p:extLst>
      <p:ext uri="{BB962C8B-B14F-4D97-AF65-F5344CB8AC3E}">
        <p14:creationId xmlns:p14="http://schemas.microsoft.com/office/powerpoint/2010/main" val="13734254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1" y="273050"/>
            <a:ext cx="2990121" cy="1162050"/>
          </a:xfrm>
        </p:spPr>
        <p:txBody>
          <a:bodyPr anchor="b"/>
          <a:lstStyle>
            <a:lvl1pPr algn="l">
              <a:defRPr sz="2000" b="1"/>
            </a:lvl1pPr>
          </a:lstStyle>
          <a:p>
            <a:r>
              <a:rPr lang="sv-SE"/>
              <a:t>Klicka här för att ändra mall för rubrikformat</a:t>
            </a:r>
            <a:endParaRPr lang="sv-SE" dirty="0"/>
          </a:p>
        </p:txBody>
      </p:sp>
      <p:sp>
        <p:nvSpPr>
          <p:cNvPr id="3" name="Platshållare för innehåll 2"/>
          <p:cNvSpPr>
            <a:spLocks noGrp="1"/>
          </p:cNvSpPr>
          <p:nvPr>
            <p:ph idx="1"/>
          </p:nvPr>
        </p:nvSpPr>
        <p:spPr>
          <a:xfrm>
            <a:off x="3770589" y="273051"/>
            <a:ext cx="5080839" cy="5388198"/>
          </a:xfrm>
        </p:spPr>
        <p:txBody>
          <a:bodyPr/>
          <a:lstStyle>
            <a:lvl1pPr>
              <a:defRPr sz="2800"/>
            </a:lvl1pPr>
            <a:lvl2pPr>
              <a:defRPr sz="2400"/>
            </a:lvl2pPr>
            <a:lvl3pPr>
              <a:defRPr sz="2400"/>
            </a:lvl3pPr>
            <a:lvl4pPr>
              <a:defRPr sz="1800"/>
            </a:lvl4pPr>
            <a:lvl5pPr>
              <a:defRPr sz="18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p:cNvSpPr>
            <a:spLocks noGrp="1"/>
          </p:cNvSpPr>
          <p:nvPr>
            <p:ph type="body" sz="half" idx="2"/>
          </p:nvPr>
        </p:nvSpPr>
        <p:spPr>
          <a:xfrm>
            <a:off x="609601" y="1435102"/>
            <a:ext cx="2990121" cy="42261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9AAD67B0-9CDF-40F7-A1C2-21CB0DD4285E}" type="datetime1">
              <a:rPr lang="sv-SE" smtClean="0"/>
              <a:pPr/>
              <a:t>2023-10-26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r>
              <a:rPr lang="sv-SE" dirty="0"/>
              <a:t>Sida </a:t>
            </a:r>
            <a:fld id="{442FF2AC-5952-4A76-A4C8-7FBE2B124180}" type="slidenum">
              <a:rPr lang="sv-SE" smtClean="0"/>
              <a:pPr/>
              <a:t>‹#›</a:t>
            </a:fld>
            <a:endParaRPr lang="sv-SE" dirty="0"/>
          </a:p>
        </p:txBody>
      </p:sp>
    </p:spTree>
    <p:extLst>
      <p:ext uri="{BB962C8B-B14F-4D97-AF65-F5344CB8AC3E}">
        <p14:creationId xmlns:p14="http://schemas.microsoft.com/office/powerpoint/2010/main" val="2006261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487488" y="4302422"/>
            <a:ext cx="7315200" cy="566738"/>
          </a:xfrm>
        </p:spPr>
        <p:txBody>
          <a:bodyPr anchor="b"/>
          <a:lstStyle>
            <a:lvl1pPr algn="l">
              <a:defRPr sz="2000" b="1"/>
            </a:lvl1pPr>
          </a:lstStyle>
          <a:p>
            <a:r>
              <a:rPr lang="sv-SE"/>
              <a:t>Klicka här för att ändra mall för rubrikformat</a:t>
            </a:r>
            <a:endParaRPr lang="sv-SE" dirty="0"/>
          </a:p>
        </p:txBody>
      </p:sp>
      <p:sp>
        <p:nvSpPr>
          <p:cNvPr id="3" name="Platshållare för bild 2"/>
          <p:cNvSpPr>
            <a:spLocks noGrp="1"/>
          </p:cNvSpPr>
          <p:nvPr>
            <p:ph type="pic" idx="1"/>
          </p:nvPr>
        </p:nvSpPr>
        <p:spPr>
          <a:xfrm>
            <a:off x="1525621" y="612776"/>
            <a:ext cx="7315200" cy="36803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487488" y="4869160"/>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CC72A285-1C2F-4470-8496-41210266A9DF}" type="datetime1">
              <a:rPr lang="sv-SE" smtClean="0"/>
              <a:pPr/>
              <a:t>2023-10-26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r>
              <a:rPr lang="sv-SE" dirty="0"/>
              <a:t>Sida </a:t>
            </a:r>
            <a:fld id="{442FF2AC-5952-4A76-A4C8-7FBE2B124180}" type="slidenum">
              <a:rPr lang="sv-SE" smtClean="0"/>
              <a:pPr/>
              <a:t>‹#›</a:t>
            </a:fld>
            <a:endParaRPr lang="sv-SE" dirty="0"/>
          </a:p>
        </p:txBody>
      </p:sp>
    </p:spTree>
    <p:extLst>
      <p:ext uri="{BB962C8B-B14F-4D97-AF65-F5344CB8AC3E}">
        <p14:creationId xmlns:p14="http://schemas.microsoft.com/office/powerpoint/2010/main" val="3375336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473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sta sida">
    <p:spTree>
      <p:nvGrpSpPr>
        <p:cNvPr id="1" name=""/>
        <p:cNvGrpSpPr/>
        <p:nvPr/>
      </p:nvGrpSpPr>
      <p:grpSpPr>
        <a:xfrm>
          <a:off x="0" y="0"/>
          <a:ext cx="0" cy="0"/>
          <a:chOff x="0" y="0"/>
          <a:chExt cx="0" cy="0"/>
        </a:xfrm>
      </p:grpSpPr>
      <p:sp>
        <p:nvSpPr>
          <p:cNvPr id="7" name="Rubrik 1"/>
          <p:cNvSpPr>
            <a:spLocks noGrp="1"/>
          </p:cNvSpPr>
          <p:nvPr>
            <p:ph type="title" hasCustomPrompt="1"/>
          </p:nvPr>
        </p:nvSpPr>
        <p:spPr>
          <a:xfrm>
            <a:off x="609600" y="274638"/>
            <a:ext cx="10972800" cy="1143000"/>
          </a:xfrm>
        </p:spPr>
        <p:txBody>
          <a:bodyPr/>
          <a:lstStyle>
            <a:lvl1pPr>
              <a:defRPr b="1"/>
            </a:lvl1pPr>
          </a:lstStyle>
          <a:p>
            <a:r>
              <a:rPr lang="sv-SE" dirty="0"/>
              <a:t>Kontaktuppgifter</a:t>
            </a:r>
          </a:p>
        </p:txBody>
      </p:sp>
    </p:spTree>
    <p:extLst>
      <p:ext uri="{BB962C8B-B14F-4D97-AF65-F5344CB8AC3E}">
        <p14:creationId xmlns:p14="http://schemas.microsoft.com/office/powerpoint/2010/main" val="2798778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2023-10-26</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679610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410547" y="1709738"/>
            <a:ext cx="11358206" cy="2852737"/>
          </a:xfrm>
        </p:spPr>
        <p:txBody>
          <a:bodyPr anchor="b">
            <a:normAutofit/>
          </a:bodyPr>
          <a:lstStyle>
            <a:lvl1pPr>
              <a:defRPr sz="4400" b="1">
                <a:solidFill>
                  <a:schemeClr val="tx2"/>
                </a:solidFill>
              </a:defRPr>
            </a:lvl1pPr>
          </a:lstStyle>
          <a:p>
            <a:r>
              <a:rPr lang="sv-SE" dirty="0"/>
              <a:t>Klicka här för att ändra format</a:t>
            </a:r>
          </a:p>
        </p:txBody>
      </p:sp>
      <p:sp>
        <p:nvSpPr>
          <p:cNvPr id="3" name="Platshållare för text 2"/>
          <p:cNvSpPr>
            <a:spLocks noGrp="1"/>
          </p:cNvSpPr>
          <p:nvPr>
            <p:ph type="body" idx="1"/>
          </p:nvPr>
        </p:nvSpPr>
        <p:spPr>
          <a:xfrm>
            <a:off x="410547" y="4589463"/>
            <a:ext cx="11358206"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8" name="Platshållare för datum 7">
            <a:extLst>
              <a:ext uri="{FF2B5EF4-FFF2-40B4-BE49-F238E27FC236}">
                <a16:creationId xmlns:a16="http://schemas.microsoft.com/office/drawing/2014/main" id="{BE6CDBAA-E30D-94B2-B737-9DD6AB549DC0}"/>
              </a:ext>
            </a:extLst>
          </p:cNvPr>
          <p:cNvSpPr>
            <a:spLocks noGrp="1"/>
          </p:cNvSpPr>
          <p:nvPr>
            <p:ph type="dt" sz="half" idx="10"/>
          </p:nvPr>
        </p:nvSpPr>
        <p:spPr/>
        <p:txBody>
          <a:bodyPr/>
          <a:lstStyle/>
          <a:p>
            <a:fld id="{B8A55B58-765D-4E56-A561-1FFBE190F123}" type="datetime1">
              <a:rPr lang="sv-SE" smtClean="0"/>
              <a:t>2023-10-26</a:t>
            </a:fld>
            <a:endParaRPr lang="sv-SE" dirty="0"/>
          </a:p>
        </p:txBody>
      </p:sp>
      <p:sp>
        <p:nvSpPr>
          <p:cNvPr id="9" name="Platshållare för sidfot 8">
            <a:extLst>
              <a:ext uri="{FF2B5EF4-FFF2-40B4-BE49-F238E27FC236}">
                <a16:creationId xmlns:a16="http://schemas.microsoft.com/office/drawing/2014/main" id="{56FFFA48-3C29-D025-07E7-D2E33D4321FE}"/>
              </a:ext>
            </a:extLst>
          </p:cNvPr>
          <p:cNvSpPr>
            <a:spLocks noGrp="1"/>
          </p:cNvSpPr>
          <p:nvPr>
            <p:ph type="ftr" sz="quarter" idx="11"/>
          </p:nvPr>
        </p:nvSpPr>
        <p:spPr/>
        <p:txBody>
          <a:bodyPr/>
          <a:lstStyle/>
          <a:p>
            <a:r>
              <a:rPr lang="sv-SE"/>
              <a:t>Sidfot</a:t>
            </a:r>
            <a:endParaRPr lang="sv-SE" dirty="0"/>
          </a:p>
        </p:txBody>
      </p:sp>
      <p:sp>
        <p:nvSpPr>
          <p:cNvPr id="15" name="Platshållare för bildnummer 14">
            <a:extLst>
              <a:ext uri="{FF2B5EF4-FFF2-40B4-BE49-F238E27FC236}">
                <a16:creationId xmlns:a16="http://schemas.microsoft.com/office/drawing/2014/main" id="{090EB81C-0FAD-6E7A-7970-F630A8E375D1}"/>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3511012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2023-10-26</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930017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2023-10-26</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25548079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2023-10-26</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6974136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2023-10-26</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3626441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2023-10-26</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9966081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2023-10-26</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0639616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2023-10-26</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6613213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2023-10-26</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a:extLst>
              <a:ext uri="{FF2B5EF4-FFF2-40B4-BE49-F238E27FC236}">
                <a16:creationId xmlns:a16="http://schemas.microsoft.com/office/drawing/2014/main" id="{DC4C474C-256C-4F69-82DB-E30D2C1C0985}"/>
              </a:ext>
              <a:ext uri="{C183D7F6-B498-43B3-948B-1728B52AA6E4}">
                <adec:decorative xmlns=""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1488460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2023-10-26</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4614912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2023-10-26</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94712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10547" y="2461329"/>
            <a:ext cx="5609253" cy="3652423"/>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6172199" y="2461329"/>
            <a:ext cx="5609253" cy="3652423"/>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2CD385D3-0334-4DCD-B861-C542A40B60E9}" type="datetime1">
              <a:rPr lang="sv-SE" smtClean="0"/>
              <a:t>2023-10-26</a:t>
            </a:fld>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a:t>Sidfot</a:t>
            </a:r>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6" name="Rubrik 5">
            <a:extLst>
              <a:ext uri="{FF2B5EF4-FFF2-40B4-BE49-F238E27FC236}">
                <a16:creationId xmlns:a16="http://schemas.microsoft.com/office/drawing/2014/main" id="{E092A276-343F-BEA9-5AD9-1D2069A7DFE1}"/>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0435429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6B07FC5-EC85-B7B6-5E62-A7123BF77678}"/>
              </a:ext>
            </a:extLst>
          </p:cNvPr>
          <p:cNvSpPr>
            <a:spLocks noGrp="1"/>
          </p:cNvSpPr>
          <p:nvPr>
            <p:ph type="title"/>
          </p:nvPr>
        </p:nvSpPr>
        <p:spPr>
          <a:xfrm>
            <a:off x="666000" y="2746800"/>
            <a:ext cx="9608400" cy="1965600"/>
          </a:xfrm>
        </p:spPr>
        <p:txBody>
          <a:bodyPr/>
          <a:lstStyle>
            <a:lvl1pPr algn="ctr">
              <a:defRPr sz="5400"/>
            </a:lvl1pPr>
          </a:lstStyle>
          <a:p>
            <a:r>
              <a:rPr lang="sv-SE"/>
              <a:t>Klicka här för att ändra mall för rubrikformat</a:t>
            </a:r>
            <a:endParaRPr lang="en-GB"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2023-10-26</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0381460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2023-10-26</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327505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2023-10-26</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59697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mall för rubrikformat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2023-10-26</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6149993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2023-10-26</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4158902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2023-10-26</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9975892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2023-10-26</a:t>
            </a:fld>
            <a:endParaRPr lang="sv-SE"/>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pic>
        <p:nvPicPr>
          <p:cNvPr id="7" name="Bildobjekt 6">
            <a:extLst>
              <a:ext uri="{FF2B5EF4-FFF2-40B4-BE49-F238E27FC236}">
                <a16:creationId xmlns:a16="http://schemas.microsoft.com/office/drawing/2014/main" id="{DC4C474C-256C-4F69-82DB-E30D2C1C0985}"/>
              </a:ext>
              <a:ext uri="{C183D7F6-B498-43B3-948B-1728B52AA6E4}">
                <adec:decorative xmlns=""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21473746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ADA1F9B-CCF0-4D82-A120-69E88C498975}"/>
              </a:ext>
              <a:ext uri="{C183D7F6-B498-43B3-948B-1728B52AA6E4}">
                <adec:decorative xmlns=""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2023-10-26</a:t>
            </a:fld>
            <a:endParaRPr lang="sv-SE"/>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17662910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462BC7F-2338-4B3A-95AD-A880358D70D9}"/>
              </a:ext>
              <a:ext uri="{C183D7F6-B498-43B3-948B-1728B52AA6E4}">
                <adec:decorative xmlns=""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2023-10-26</a:t>
            </a:fld>
            <a:endParaRPr lang="sv-SE"/>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11054179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97776BC-9198-4B58-90BB-4964DF0EC148}"/>
              </a:ext>
              <a:ext uri="{C183D7F6-B498-43B3-948B-1728B52AA6E4}">
                <adec:decorative xmlns=""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2023-10-26</a:t>
            </a:fld>
            <a:endParaRPr lang="sv-SE"/>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3903297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410548" y="2477256"/>
            <a:ext cx="558702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410548" y="3291644"/>
            <a:ext cx="5587028" cy="3302872"/>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p:nvPr>
        </p:nvSpPr>
        <p:spPr>
          <a:xfrm>
            <a:off x="6172200" y="2477256"/>
            <a:ext cx="5609252" cy="814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p:cNvSpPr>
            <a:spLocks noGrp="1"/>
          </p:cNvSpPr>
          <p:nvPr>
            <p:ph sz="quarter" idx="4"/>
          </p:nvPr>
        </p:nvSpPr>
        <p:spPr>
          <a:xfrm>
            <a:off x="6172199" y="3291644"/>
            <a:ext cx="5609253" cy="3302872"/>
          </a:xfrm>
        </p:spPr>
        <p:txBody>
          <a:bodyPr/>
          <a:lstStyle>
            <a:lvl1pPr>
              <a:defRPr sz="2400"/>
            </a:lvl1pPr>
            <a:lvl2pPr>
              <a:defRPr sz="2200"/>
            </a:lvl2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datum 7">
            <a:extLst>
              <a:ext uri="{FF2B5EF4-FFF2-40B4-BE49-F238E27FC236}">
                <a16:creationId xmlns:a16="http://schemas.microsoft.com/office/drawing/2014/main" id="{C42C84FB-F8CC-993B-156B-0021EFF120F3}"/>
              </a:ext>
            </a:extLst>
          </p:cNvPr>
          <p:cNvSpPr>
            <a:spLocks noGrp="1"/>
          </p:cNvSpPr>
          <p:nvPr>
            <p:ph type="dt" sz="half" idx="10"/>
          </p:nvPr>
        </p:nvSpPr>
        <p:spPr/>
        <p:txBody>
          <a:bodyPr/>
          <a:lstStyle/>
          <a:p>
            <a:fld id="{94A5B0F6-8285-49E2-AB66-79E77ABABA64}" type="datetime1">
              <a:rPr lang="sv-SE" smtClean="0"/>
              <a:t>2023-10-26</a:t>
            </a:fld>
            <a:endParaRPr lang="sv-SE" dirty="0"/>
          </a:p>
        </p:txBody>
      </p:sp>
      <p:sp>
        <p:nvSpPr>
          <p:cNvPr id="9" name="Platshållare för sidfot 8">
            <a:extLst>
              <a:ext uri="{FF2B5EF4-FFF2-40B4-BE49-F238E27FC236}">
                <a16:creationId xmlns:a16="http://schemas.microsoft.com/office/drawing/2014/main" id="{F79A1A1A-005D-819F-2C76-7A2B06725B1B}"/>
              </a:ext>
            </a:extLst>
          </p:cNvPr>
          <p:cNvSpPr>
            <a:spLocks noGrp="1"/>
          </p:cNvSpPr>
          <p:nvPr>
            <p:ph type="ftr" sz="quarter" idx="11"/>
          </p:nvPr>
        </p:nvSpPr>
        <p:spPr/>
        <p:txBody>
          <a:bodyPr/>
          <a:lstStyle/>
          <a:p>
            <a:r>
              <a:rPr lang="sv-SE"/>
              <a:t>Sidfot</a:t>
            </a:r>
            <a:endParaRPr lang="sv-SE" dirty="0"/>
          </a:p>
        </p:txBody>
      </p:sp>
      <p:sp>
        <p:nvSpPr>
          <p:cNvPr id="10" name="Platshållare för bildnummer 9">
            <a:extLst>
              <a:ext uri="{FF2B5EF4-FFF2-40B4-BE49-F238E27FC236}">
                <a16:creationId xmlns:a16="http://schemas.microsoft.com/office/drawing/2014/main" id="{4ED45F3E-F9E2-CCD8-C000-907046194F69}"/>
              </a:ext>
            </a:extLst>
          </p:cNvPr>
          <p:cNvSpPr>
            <a:spLocks noGrp="1"/>
          </p:cNvSpPr>
          <p:nvPr>
            <p:ph type="sldNum" sz="quarter" idx="12"/>
          </p:nvPr>
        </p:nvSpPr>
        <p:spPr/>
        <p:txBody>
          <a:bodyPr/>
          <a:lstStyle/>
          <a:p>
            <a:fld id="{130DDE8C-17E0-4539-9C15-C1E9D231907F}" type="slidenum">
              <a:rPr lang="sv-SE" smtClean="0"/>
              <a:pPr/>
              <a:t>‹#›</a:t>
            </a:fld>
            <a:endParaRPr lang="sv-SE" dirty="0"/>
          </a:p>
        </p:txBody>
      </p:sp>
      <p:sp>
        <p:nvSpPr>
          <p:cNvPr id="11" name="Rubrik 10">
            <a:extLst>
              <a:ext uri="{FF2B5EF4-FFF2-40B4-BE49-F238E27FC236}">
                <a16:creationId xmlns:a16="http://schemas.microsoft.com/office/drawing/2014/main" id="{A26AEE01-D8E5-1805-06DC-4A44D9A8329D}"/>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2628615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E92A6A6-8B0A-4DE1-8142-4259EB45C908}"/>
              </a:ext>
              <a:ext uri="{C183D7F6-B498-43B3-948B-1728B52AA6E4}">
                <adec:decorative xmlns=""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a:t>Klicka här för att ändra format</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2023-10-26</a:t>
            </a:fld>
            <a:endParaRPr lang="sv-SE"/>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22240263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D230B7FC-8DD1-423E-8EF4-94D7897E47A9}" type="datetimeFigureOut">
              <a:rPr lang="sv-SE" smtClean="0"/>
              <a:t>2023-10-26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10945639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2023-10-26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20541276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bg1"/>
                </a:solidFill>
              </a:defRPr>
            </a:lvl1pPr>
          </a:lstStyle>
          <a:p>
            <a:r>
              <a:rPr lang="sv-SE"/>
              <a:t>Klicka här för att ändra format</a:t>
            </a:r>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2023-10-26</a:t>
            </a:fld>
            <a:endParaRPr lang="sv-SE"/>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a:p>
        </p:txBody>
      </p:sp>
    </p:spTree>
    <p:extLst>
      <p:ext uri="{BB962C8B-B14F-4D97-AF65-F5344CB8AC3E}">
        <p14:creationId xmlns:p14="http://schemas.microsoft.com/office/powerpoint/2010/main" val="38629713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230B7FC-8DD1-423E-8EF4-94D7897E47A9}" type="datetimeFigureOut">
              <a:rPr lang="sv-SE" smtClean="0"/>
              <a:t>2023-10-26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7348002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4" y="975186"/>
            <a:ext cx="5326992" cy="1112405"/>
          </a:xfrm>
        </p:spPr>
        <p:txBody>
          <a:bodyPr/>
          <a:lstStyle/>
          <a:p>
            <a:r>
              <a:rPr lang="sv-SE"/>
              <a:t>Klicka här för att ändra format</a:t>
            </a:r>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095999" y="975186"/>
            <a:ext cx="4172325" cy="526001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D230B7FC-8DD1-423E-8EF4-94D7897E47A9}" type="datetimeFigureOut">
              <a:rPr lang="sv-SE" smtClean="0"/>
              <a:t>2023-10-26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16525476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D230B7FC-8DD1-423E-8EF4-94D7897E47A9}" type="datetimeFigureOut">
              <a:rPr lang="sv-SE" smtClean="0"/>
              <a:t>2023-10-26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22108383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D230B7FC-8DD1-423E-8EF4-94D7897E47A9}" type="datetimeFigureOut">
              <a:rPr lang="sv-SE" smtClean="0"/>
              <a:t>2023-10-26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39183293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2023-10-26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a:p>
        </p:txBody>
      </p:sp>
    </p:spTree>
    <p:extLst>
      <p:ext uri="{BB962C8B-B14F-4D97-AF65-F5344CB8AC3E}">
        <p14:creationId xmlns:p14="http://schemas.microsoft.com/office/powerpoint/2010/main" val="7751932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descr="En bild som visar ritning&#10;&#10;Automatiskt genererad beskrivning">
            <a:extLst>
              <a:ext uri="{FF2B5EF4-FFF2-40B4-BE49-F238E27FC236}">
                <a16:creationId xmlns:a16="http://schemas.microsoft.com/office/drawing/2014/main" id="{F97776BC-9198-4B58-90BB-4964DF0EC1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2023-10-26</a:t>
            </a:fld>
            <a:endParaRPr lang="sv-SE"/>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a:p>
        </p:txBody>
      </p:sp>
    </p:spTree>
    <p:extLst>
      <p:ext uri="{BB962C8B-B14F-4D97-AF65-F5344CB8AC3E}">
        <p14:creationId xmlns:p14="http://schemas.microsoft.com/office/powerpoint/2010/main" val="2284688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1"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D162A7CE-C08E-413D-9F72-C87D9E61DF64}" type="datetime1">
              <a:rPr lang="sv-SE" smtClean="0"/>
              <a:t>2023-10-26</a:t>
            </a:fld>
            <a:endParaRPr lang="sv-SE" dirty="0"/>
          </a:p>
        </p:txBody>
      </p:sp>
      <p:sp>
        <p:nvSpPr>
          <p:cNvPr id="12"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r>
              <a:rPr lang="sv-SE"/>
              <a:t>Sidfot</a:t>
            </a:r>
            <a:endParaRPr lang="sv-SE" dirty="0"/>
          </a:p>
        </p:txBody>
      </p:sp>
      <p:sp>
        <p:nvSpPr>
          <p:cNvPr id="13"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4" name="Rubrik 3">
            <a:extLst>
              <a:ext uri="{FF2B5EF4-FFF2-40B4-BE49-F238E27FC236}">
                <a16:creationId xmlns:a16="http://schemas.microsoft.com/office/drawing/2014/main" id="{6B904F37-D812-20CD-15EB-C11C43BA0E59}"/>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9906085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om du vill redigera mall för underrubrikformat</a:t>
            </a:r>
            <a:endParaRPr lang="en-US" dirty="0"/>
          </a:p>
        </p:txBody>
      </p:sp>
      <p:pic>
        <p:nvPicPr>
          <p:cNvPr id="11" name="Bildobjekt 10"/>
          <p:cNvPicPr>
            <a:picLocks noChangeAspect="1"/>
          </p:cNvPicPr>
          <p:nvPr userDrawn="1"/>
        </p:nvPicPr>
        <p:blipFill>
          <a:blip r:embed="rId2"/>
          <a:stretch>
            <a:fillRect/>
          </a:stretch>
        </p:blipFill>
        <p:spPr>
          <a:xfrm>
            <a:off x="9328454" y="3509316"/>
            <a:ext cx="2611976" cy="2746825"/>
          </a:xfrm>
          <a:prstGeom prst="rect">
            <a:avLst/>
          </a:prstGeom>
        </p:spPr>
      </p:pic>
      <p:pic>
        <p:nvPicPr>
          <p:cNvPr id="9" name="Bildobjekt 8" descr="En bild som visar text&#10;&#10;Automatiskt genererad beskrivning">
            <a:extLst>
              <a:ext uri="{FF2B5EF4-FFF2-40B4-BE49-F238E27FC236}">
                <a16:creationId xmlns:a16="http://schemas.microsoft.com/office/drawing/2014/main" id="{1173639F-3554-44C2-A685-BA4C9CE89524}"/>
              </a:ext>
            </a:extLst>
          </p:cNvPr>
          <p:cNvPicPr>
            <a:picLocks noChangeAspect="1"/>
          </p:cNvPicPr>
          <p:nvPr userDrawn="1"/>
        </p:nvPicPr>
        <p:blipFill>
          <a:blip r:embed="rId3"/>
          <a:stretch>
            <a:fillRect/>
          </a:stretch>
        </p:blipFill>
        <p:spPr>
          <a:xfrm>
            <a:off x="9678473" y="1552195"/>
            <a:ext cx="1940400" cy="815078"/>
          </a:xfrm>
          <a:prstGeom prst="rect">
            <a:avLst/>
          </a:prstGeom>
        </p:spPr>
      </p:pic>
      <p:pic>
        <p:nvPicPr>
          <p:cNvPr id="14" name="Bildobjekt 13" descr="En bild som visar text, clipart&#10;&#10;Automatiskt genererad beskrivning">
            <a:extLst>
              <a:ext uri="{FF2B5EF4-FFF2-40B4-BE49-F238E27FC236}">
                <a16:creationId xmlns:a16="http://schemas.microsoft.com/office/drawing/2014/main" id="{763669DB-26D2-4B2A-8641-3179E7BB7831}"/>
              </a:ext>
            </a:extLst>
          </p:cNvPr>
          <p:cNvPicPr>
            <a:picLocks noChangeAspect="1"/>
          </p:cNvPicPr>
          <p:nvPr userDrawn="1"/>
        </p:nvPicPr>
        <p:blipFill>
          <a:blip r:embed="rId4"/>
          <a:stretch>
            <a:fillRect/>
          </a:stretch>
        </p:blipFill>
        <p:spPr>
          <a:xfrm>
            <a:off x="9678473" y="866448"/>
            <a:ext cx="1940955" cy="432000"/>
          </a:xfrm>
          <a:prstGeom prst="rect">
            <a:avLst/>
          </a:prstGeom>
        </p:spPr>
      </p:pic>
      <p:pic>
        <p:nvPicPr>
          <p:cNvPr id="15" name="Bildobjekt 14">
            <a:extLst>
              <a:ext uri="{FF2B5EF4-FFF2-40B4-BE49-F238E27FC236}">
                <a16:creationId xmlns:a16="http://schemas.microsoft.com/office/drawing/2014/main" id="{92B132BD-135E-4172-B2A3-52836B35DC0E}"/>
              </a:ext>
            </a:extLst>
          </p:cNvPr>
          <p:cNvPicPr>
            <a:picLocks noChangeAspect="1"/>
          </p:cNvPicPr>
          <p:nvPr userDrawn="1"/>
        </p:nvPicPr>
        <p:blipFill>
          <a:blip r:embed="rId5"/>
          <a:stretch>
            <a:fillRect/>
          </a:stretch>
        </p:blipFill>
        <p:spPr>
          <a:xfrm>
            <a:off x="9678473" y="2621020"/>
            <a:ext cx="1940400" cy="689584"/>
          </a:xfrm>
          <a:prstGeom prst="rect">
            <a:avLst/>
          </a:prstGeom>
        </p:spPr>
      </p:pic>
    </p:spTree>
    <p:extLst>
      <p:ext uri="{BB962C8B-B14F-4D97-AF65-F5344CB8AC3E}">
        <p14:creationId xmlns:p14="http://schemas.microsoft.com/office/powerpoint/2010/main" val="15919942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om du vill redigera mall för underrubrikformat</a:t>
            </a:r>
            <a:endParaRPr lang="en-US" dirty="0"/>
          </a:p>
        </p:txBody>
      </p:sp>
      <p:pic>
        <p:nvPicPr>
          <p:cNvPr id="10" name="Bildobjekt 9"/>
          <p:cNvPicPr>
            <a:picLocks noChangeAspect="1"/>
          </p:cNvPicPr>
          <p:nvPr userDrawn="1"/>
        </p:nvPicPr>
        <p:blipFill>
          <a:blip r:embed="rId2"/>
          <a:stretch>
            <a:fillRect/>
          </a:stretch>
        </p:blipFill>
        <p:spPr>
          <a:xfrm>
            <a:off x="9328454" y="3509316"/>
            <a:ext cx="2611976" cy="2746825"/>
          </a:xfrm>
          <a:prstGeom prst="rect">
            <a:avLst/>
          </a:prstGeom>
        </p:spPr>
      </p:pic>
      <p:pic>
        <p:nvPicPr>
          <p:cNvPr id="11" name="Bildobjekt 10" descr="En bild som visar text&#10;&#10;Automatiskt genererad beskrivning">
            <a:extLst>
              <a:ext uri="{FF2B5EF4-FFF2-40B4-BE49-F238E27FC236}">
                <a16:creationId xmlns:a16="http://schemas.microsoft.com/office/drawing/2014/main" id="{8ACA2F20-4145-73DC-FABE-0EFE636F0630}"/>
              </a:ext>
            </a:extLst>
          </p:cNvPr>
          <p:cNvPicPr>
            <a:picLocks noChangeAspect="1"/>
          </p:cNvPicPr>
          <p:nvPr userDrawn="1"/>
        </p:nvPicPr>
        <p:blipFill>
          <a:blip r:embed="rId3"/>
          <a:stretch>
            <a:fillRect/>
          </a:stretch>
        </p:blipFill>
        <p:spPr>
          <a:xfrm>
            <a:off x="1467828" y="6251687"/>
            <a:ext cx="906455" cy="380762"/>
          </a:xfrm>
          <a:prstGeom prst="rect">
            <a:avLst/>
          </a:prstGeom>
        </p:spPr>
      </p:pic>
      <p:pic>
        <p:nvPicPr>
          <p:cNvPr id="12" name="Bildobjekt 11" descr="En bild som visar text, clipart&#10;&#10;Automatiskt genererad beskrivning">
            <a:extLst>
              <a:ext uri="{FF2B5EF4-FFF2-40B4-BE49-F238E27FC236}">
                <a16:creationId xmlns:a16="http://schemas.microsoft.com/office/drawing/2014/main" id="{2DAD7EFF-DF8C-6DE7-A6C8-2B1A4DB5FC2D}"/>
              </a:ext>
            </a:extLst>
          </p:cNvPr>
          <p:cNvPicPr>
            <a:picLocks noChangeAspect="1"/>
          </p:cNvPicPr>
          <p:nvPr userDrawn="1"/>
        </p:nvPicPr>
        <p:blipFill>
          <a:blip r:embed="rId4"/>
          <a:stretch>
            <a:fillRect/>
          </a:stretch>
        </p:blipFill>
        <p:spPr>
          <a:xfrm>
            <a:off x="2585746" y="6251687"/>
            <a:ext cx="1710744" cy="380762"/>
          </a:xfrm>
          <a:prstGeom prst="rect">
            <a:avLst/>
          </a:prstGeom>
        </p:spPr>
      </p:pic>
      <p:pic>
        <p:nvPicPr>
          <p:cNvPr id="13" name="Bildobjekt 12">
            <a:extLst>
              <a:ext uri="{FF2B5EF4-FFF2-40B4-BE49-F238E27FC236}">
                <a16:creationId xmlns:a16="http://schemas.microsoft.com/office/drawing/2014/main" id="{3E6DBBAC-06E2-62FD-F93F-ECAF6999DFF0}"/>
              </a:ext>
            </a:extLst>
          </p:cNvPr>
          <p:cNvPicPr>
            <a:picLocks noChangeAspect="1"/>
          </p:cNvPicPr>
          <p:nvPr userDrawn="1"/>
        </p:nvPicPr>
        <p:blipFill>
          <a:blip r:embed="rId5"/>
          <a:stretch>
            <a:fillRect/>
          </a:stretch>
        </p:blipFill>
        <p:spPr>
          <a:xfrm>
            <a:off x="232322" y="6251687"/>
            <a:ext cx="1071415" cy="380762"/>
          </a:xfrm>
          <a:prstGeom prst="rect">
            <a:avLst/>
          </a:prstGeom>
        </p:spPr>
      </p:pic>
    </p:spTree>
    <p:extLst>
      <p:ext uri="{BB962C8B-B14F-4D97-AF65-F5344CB8AC3E}">
        <p14:creationId xmlns:p14="http://schemas.microsoft.com/office/powerpoint/2010/main" val="25092643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sv-SE"/>
              <a:t>Klicka här för att ändra format</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7" name="Rectangle 6"/>
          <p:cNvSpPr/>
          <p:nvPr userDrawn="1"/>
        </p:nvSpPr>
        <p:spPr>
          <a:xfrm>
            <a:off x="1" y="755468"/>
            <a:ext cx="3430668" cy="533400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Tree>
    <p:extLst>
      <p:ext uri="{BB962C8B-B14F-4D97-AF65-F5344CB8AC3E}">
        <p14:creationId xmlns:p14="http://schemas.microsoft.com/office/powerpoint/2010/main" val="36463384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1751106" y="787384"/>
            <a:ext cx="9433362" cy="1010471"/>
          </a:xfrm>
        </p:spPr>
        <p:txBody>
          <a:bodyPr/>
          <a:lstStyle>
            <a:lvl1pPr>
              <a:defRPr b="0">
                <a:solidFill>
                  <a:schemeClr val="tx1"/>
                </a:solidFill>
              </a:defRPr>
            </a:lvl1pPr>
          </a:lstStyle>
          <a:p>
            <a:r>
              <a:rPr lang="sv-SE"/>
              <a:t>Klicka här för att ändra format</a:t>
            </a:r>
            <a:endParaRPr lang="en-US" dirty="0"/>
          </a:p>
        </p:txBody>
      </p:sp>
      <p:sp>
        <p:nvSpPr>
          <p:cNvPr id="3" name="Content Placeholder 2"/>
          <p:cNvSpPr>
            <a:spLocks noGrp="1"/>
          </p:cNvSpPr>
          <p:nvPr>
            <p:ph idx="1"/>
          </p:nvPr>
        </p:nvSpPr>
        <p:spPr>
          <a:xfrm>
            <a:off x="1748707" y="1951865"/>
            <a:ext cx="9435761" cy="391454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23626644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8707" y="785852"/>
            <a:ext cx="9434405" cy="508055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5658687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748707" y="785851"/>
            <a:ext cx="9435759" cy="1012003"/>
          </a:xfrm>
        </p:spPr>
        <p:txBody>
          <a:bodyPr/>
          <a:lstStyle/>
          <a:p>
            <a:r>
              <a:rPr lang="sv-SE"/>
              <a:t>Klicka här för att ändra format</a:t>
            </a:r>
            <a:endParaRPr lang="en-US" dirty="0"/>
          </a:p>
        </p:txBody>
      </p:sp>
      <p:sp>
        <p:nvSpPr>
          <p:cNvPr id="3" name="Content Placeholder 2"/>
          <p:cNvSpPr>
            <a:spLocks noGrp="1"/>
          </p:cNvSpPr>
          <p:nvPr>
            <p:ph sz="half" idx="1"/>
          </p:nvPr>
        </p:nvSpPr>
        <p:spPr>
          <a:xfrm>
            <a:off x="1748707" y="1951864"/>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648466" y="1951864"/>
            <a:ext cx="4536000" cy="391454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6863262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48705" y="785851"/>
            <a:ext cx="4551424"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748707" y="1951863"/>
            <a:ext cx="4551422" cy="391454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648466" y="785851"/>
            <a:ext cx="4536000" cy="1012004"/>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648466" y="1951863"/>
            <a:ext cx="4536000" cy="3914548"/>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9255511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a:xfrm>
            <a:off x="1748705" y="785851"/>
            <a:ext cx="9435763" cy="1012003"/>
          </a:xfrm>
        </p:spPr>
        <p:txBody>
          <a:bodyPr/>
          <a:lstStyle>
            <a:lvl1pPr>
              <a:defRPr>
                <a:solidFill>
                  <a:schemeClr val="tx1"/>
                </a:solidFill>
              </a:defRPr>
            </a:lvl1pPr>
          </a:lstStyle>
          <a:p>
            <a:r>
              <a:rPr lang="sv-SE"/>
              <a:t>Klicka här för att ändra format</a:t>
            </a:r>
            <a:endParaRPr lang="en-US" dirty="0"/>
          </a:p>
        </p:txBody>
      </p:sp>
    </p:spTree>
    <p:extLst>
      <p:ext uri="{BB962C8B-B14F-4D97-AF65-F5344CB8AC3E}">
        <p14:creationId xmlns:p14="http://schemas.microsoft.com/office/powerpoint/2010/main" val="2056099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1090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724081" y="754070"/>
            <a:ext cx="9921745"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Tree>
    <p:extLst>
      <p:ext uri="{BB962C8B-B14F-4D97-AF65-F5344CB8AC3E}">
        <p14:creationId xmlns:p14="http://schemas.microsoft.com/office/powerpoint/2010/main" val="531595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1327900"/>
            <a:ext cx="4361478" cy="971549"/>
          </a:xfrm>
        </p:spPr>
        <p:txBody>
          <a:bodyPr anchor="b"/>
          <a:lstStyle>
            <a:lvl1pPr>
              <a:defRPr sz="3200" b="1">
                <a:solidFill>
                  <a:schemeClr val="tx2"/>
                </a:solidFill>
              </a:defRPr>
            </a:lvl1pPr>
          </a:lstStyle>
          <a:p>
            <a:r>
              <a:rPr lang="sv-SE" dirty="0"/>
              <a:t>Klicka här för att ändra format</a:t>
            </a:r>
          </a:p>
        </p:txBody>
      </p:sp>
      <p:sp>
        <p:nvSpPr>
          <p:cNvPr id="3" name="Platshållare för innehåll 2"/>
          <p:cNvSpPr>
            <a:spLocks noGrp="1"/>
          </p:cNvSpPr>
          <p:nvPr>
            <p:ph idx="1"/>
          </p:nvPr>
        </p:nvSpPr>
        <p:spPr>
          <a:xfrm>
            <a:off x="5183188" y="1327901"/>
            <a:ext cx="5675312" cy="5019674"/>
          </a:xfrm>
        </p:spPr>
        <p:txBody>
          <a:bodyPr/>
          <a:lstStyle>
            <a:lvl1pPr>
              <a:defRPr sz="3200" b="1"/>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p:cNvSpPr>
            <a:spLocks noGrp="1"/>
          </p:cNvSpPr>
          <p:nvPr>
            <p:ph type="body" sz="half" idx="2"/>
          </p:nvPr>
        </p:nvSpPr>
        <p:spPr>
          <a:xfrm>
            <a:off x="410548" y="2299451"/>
            <a:ext cx="4361478" cy="40481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6" name="Platshållare för datum 5">
            <a:extLst>
              <a:ext uri="{FF2B5EF4-FFF2-40B4-BE49-F238E27FC236}">
                <a16:creationId xmlns:a16="http://schemas.microsoft.com/office/drawing/2014/main" id="{A43788EE-ED9F-ACBC-3781-F3FE49EB5E46}"/>
              </a:ext>
            </a:extLst>
          </p:cNvPr>
          <p:cNvSpPr>
            <a:spLocks noGrp="1"/>
          </p:cNvSpPr>
          <p:nvPr>
            <p:ph type="dt" sz="half" idx="10"/>
          </p:nvPr>
        </p:nvSpPr>
        <p:spPr/>
        <p:txBody>
          <a:bodyPr/>
          <a:lstStyle/>
          <a:p>
            <a:fld id="{B22D0480-2FDB-4026-AAF1-2CD28218587A}" type="datetime1">
              <a:rPr lang="sv-SE" smtClean="0"/>
              <a:t>2023-10-26</a:t>
            </a:fld>
            <a:endParaRPr lang="sv-SE" dirty="0"/>
          </a:p>
        </p:txBody>
      </p:sp>
      <p:sp>
        <p:nvSpPr>
          <p:cNvPr id="7" name="Platshållare för sidfot 6">
            <a:extLst>
              <a:ext uri="{FF2B5EF4-FFF2-40B4-BE49-F238E27FC236}">
                <a16:creationId xmlns:a16="http://schemas.microsoft.com/office/drawing/2014/main" id="{A25724C1-5CDC-151B-FA3D-053880A2481D}"/>
              </a:ext>
            </a:extLst>
          </p:cNvPr>
          <p:cNvSpPr>
            <a:spLocks noGrp="1"/>
          </p:cNvSpPr>
          <p:nvPr>
            <p:ph type="ftr" sz="quarter" idx="11"/>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ABE26CC1-1A85-BEDA-AEC6-67AA043B2FAD}"/>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270220822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1748705" y="785851"/>
            <a:ext cx="9435762" cy="1012003"/>
          </a:xfrm>
        </p:spPr>
        <p:txBody>
          <a:bodyPr/>
          <a:lstStyle>
            <a:lvl1pPr>
              <a:defRPr>
                <a:solidFill>
                  <a:schemeClr val="tx1"/>
                </a:solidFill>
              </a:defRPr>
            </a:lvl1pPr>
          </a:lstStyle>
          <a:p>
            <a:r>
              <a:rPr lang="sv-SE"/>
              <a:t>Klicka här för att ändra format</a:t>
            </a:r>
            <a:endParaRPr lang="en-US" dirty="0"/>
          </a:p>
        </p:txBody>
      </p:sp>
      <p:sp>
        <p:nvSpPr>
          <p:cNvPr id="3" name="Vertical Text Placeholder 2"/>
          <p:cNvSpPr>
            <a:spLocks noGrp="1"/>
          </p:cNvSpPr>
          <p:nvPr>
            <p:ph type="body" orient="vert" idx="1"/>
          </p:nvPr>
        </p:nvSpPr>
        <p:spPr>
          <a:xfrm>
            <a:off x="1748707" y="1951864"/>
            <a:ext cx="9435760" cy="3914546"/>
          </a:xfrm>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28563939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1"/>
            </a:lvl1pPr>
            <a:lvl2pPr>
              <a:defRPr sz="2000"/>
            </a:lvl2pPr>
            <a:lvl3pPr>
              <a:defRPr sz="1600"/>
            </a:lvl3pPr>
            <a:lvl4pPr>
              <a:defRPr sz="14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493431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1268987"/>
            <a:ext cx="4361478" cy="971550"/>
          </a:xfrm>
        </p:spPr>
        <p:txBody>
          <a:bodyPr anchor="b"/>
          <a:lstStyle>
            <a:lvl1pPr>
              <a:defRPr sz="3200" b="1">
                <a:solidFill>
                  <a:schemeClr val="tx2"/>
                </a:solidFill>
              </a:defRPr>
            </a:lvl1pPr>
          </a:lstStyle>
          <a:p>
            <a:r>
              <a:rPr lang="sv-SE" dirty="0"/>
              <a:t>Klicka här för att ändra format</a:t>
            </a:r>
          </a:p>
        </p:txBody>
      </p:sp>
      <p:sp>
        <p:nvSpPr>
          <p:cNvPr id="3" name="Platshållare för bild 2"/>
          <p:cNvSpPr>
            <a:spLocks noGrp="1"/>
          </p:cNvSpPr>
          <p:nvPr>
            <p:ph type="pic" idx="1"/>
          </p:nvPr>
        </p:nvSpPr>
        <p:spPr>
          <a:xfrm>
            <a:off x="5183188" y="1268987"/>
            <a:ext cx="5658984" cy="50292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Platshållare för text 3"/>
          <p:cNvSpPr>
            <a:spLocks noGrp="1"/>
          </p:cNvSpPr>
          <p:nvPr>
            <p:ph type="body" sz="half" idx="2"/>
          </p:nvPr>
        </p:nvSpPr>
        <p:spPr>
          <a:xfrm>
            <a:off x="410548" y="2240537"/>
            <a:ext cx="4361478" cy="40502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6" name="Platshållare för datum 5">
            <a:extLst>
              <a:ext uri="{FF2B5EF4-FFF2-40B4-BE49-F238E27FC236}">
                <a16:creationId xmlns:a16="http://schemas.microsoft.com/office/drawing/2014/main" id="{ED9EDD38-6D32-5CCE-D2CF-097C9365949D}"/>
              </a:ext>
            </a:extLst>
          </p:cNvPr>
          <p:cNvSpPr>
            <a:spLocks noGrp="1"/>
          </p:cNvSpPr>
          <p:nvPr>
            <p:ph type="dt" sz="half" idx="10"/>
          </p:nvPr>
        </p:nvSpPr>
        <p:spPr/>
        <p:txBody>
          <a:bodyPr/>
          <a:lstStyle/>
          <a:p>
            <a:fld id="{A2B67DE4-1FEB-4A51-B747-FA0AC6522CAB}" type="datetime1">
              <a:rPr lang="sv-SE" smtClean="0"/>
              <a:t>2023-10-26</a:t>
            </a:fld>
            <a:endParaRPr lang="sv-SE" dirty="0"/>
          </a:p>
        </p:txBody>
      </p:sp>
      <p:sp>
        <p:nvSpPr>
          <p:cNvPr id="7" name="Platshållare för sidfot 6">
            <a:extLst>
              <a:ext uri="{FF2B5EF4-FFF2-40B4-BE49-F238E27FC236}">
                <a16:creationId xmlns:a16="http://schemas.microsoft.com/office/drawing/2014/main" id="{2A23DF9D-F5C5-18C9-8E67-8B894BA01C7A}"/>
              </a:ext>
            </a:extLst>
          </p:cNvPr>
          <p:cNvSpPr>
            <a:spLocks noGrp="1"/>
          </p:cNvSpPr>
          <p:nvPr>
            <p:ph type="ftr" sz="quarter" idx="11"/>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15FBE14F-8336-7A94-DEB1-AC8C10AE7430}"/>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91263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F864D4-9B3A-353B-4DB0-3B6384DF1E55}"/>
              </a:ext>
            </a:extLst>
          </p:cNvPr>
          <p:cNvSpPr>
            <a:spLocks noGrp="1"/>
          </p:cNvSpPr>
          <p:nvPr>
            <p:ph type="title"/>
          </p:nvPr>
        </p:nvSpPr>
        <p:spPr/>
        <p:txBody>
          <a:bodyPr/>
          <a:lstStyle/>
          <a:p>
            <a:r>
              <a:rPr lang="sv-SE"/>
              <a:t>Klicka här för att ändra mall för rubrikformat</a:t>
            </a:r>
          </a:p>
        </p:txBody>
      </p:sp>
      <p:sp>
        <p:nvSpPr>
          <p:cNvPr id="6" name="Platshållare för datum 5">
            <a:extLst>
              <a:ext uri="{FF2B5EF4-FFF2-40B4-BE49-F238E27FC236}">
                <a16:creationId xmlns:a16="http://schemas.microsoft.com/office/drawing/2014/main" id="{02473A28-85CB-0648-EF10-B3EF6701D38A}"/>
              </a:ext>
            </a:extLst>
          </p:cNvPr>
          <p:cNvSpPr>
            <a:spLocks noGrp="1"/>
          </p:cNvSpPr>
          <p:nvPr>
            <p:ph type="dt" sz="half" idx="10"/>
          </p:nvPr>
        </p:nvSpPr>
        <p:spPr/>
        <p:txBody>
          <a:bodyPr/>
          <a:lstStyle/>
          <a:p>
            <a:fld id="{C4C25BCF-09E0-469F-89EC-64EF756F18B2}" type="datetime1">
              <a:rPr lang="sv-SE" smtClean="0"/>
              <a:t>2023-10-26</a:t>
            </a:fld>
            <a:endParaRPr lang="sv-SE" dirty="0"/>
          </a:p>
        </p:txBody>
      </p:sp>
      <p:sp>
        <p:nvSpPr>
          <p:cNvPr id="7" name="Platshållare för sidfot 6">
            <a:extLst>
              <a:ext uri="{FF2B5EF4-FFF2-40B4-BE49-F238E27FC236}">
                <a16:creationId xmlns:a16="http://schemas.microsoft.com/office/drawing/2014/main" id="{851741FE-02D4-6E59-F70C-FD77128C90B0}"/>
              </a:ext>
            </a:extLst>
          </p:cNvPr>
          <p:cNvSpPr>
            <a:spLocks noGrp="1"/>
          </p:cNvSpPr>
          <p:nvPr>
            <p:ph type="ftr" sz="quarter" idx="11"/>
          </p:nvPr>
        </p:nvSpPr>
        <p:spPr/>
        <p:txBody>
          <a:bodyPr/>
          <a:lstStyle/>
          <a:p>
            <a:r>
              <a:rPr lang="sv-SE"/>
              <a:t>Sidfot</a:t>
            </a:r>
            <a:endParaRPr lang="sv-SE" dirty="0"/>
          </a:p>
        </p:txBody>
      </p:sp>
      <p:sp>
        <p:nvSpPr>
          <p:cNvPr id="8" name="Platshållare för bildnummer 7">
            <a:extLst>
              <a:ext uri="{FF2B5EF4-FFF2-40B4-BE49-F238E27FC236}">
                <a16:creationId xmlns:a16="http://schemas.microsoft.com/office/drawing/2014/main" id="{AD4D4BFF-ECC0-25F7-7F06-4E0B63CC6222}"/>
              </a:ext>
            </a:extLst>
          </p:cNvPr>
          <p:cNvSpPr>
            <a:spLocks noGrp="1"/>
          </p:cNvSpPr>
          <p:nvPr>
            <p:ph type="sldNum" sz="quarter" idx="12"/>
          </p:nvPr>
        </p:nvSpPr>
        <p:spPr/>
        <p:txBody>
          <a:bodyPr/>
          <a:lstStyle/>
          <a:p>
            <a:fld id="{130DDE8C-17E0-4539-9C15-C1E9D231907F}" type="slidenum">
              <a:rPr lang="sv-SE" smtClean="0"/>
              <a:pPr/>
              <a:t>‹#›</a:t>
            </a:fld>
            <a:endParaRPr lang="sv-SE" dirty="0"/>
          </a:p>
        </p:txBody>
      </p:sp>
    </p:spTree>
    <p:extLst>
      <p:ext uri="{BB962C8B-B14F-4D97-AF65-F5344CB8AC3E}">
        <p14:creationId xmlns:p14="http://schemas.microsoft.com/office/powerpoint/2010/main" val="790122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4.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5.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4.jpe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image" Target="../media/image7.png"/><Relationship Id="rId4" Type="http://schemas.openxmlformats.org/officeDocument/2006/relationships/slideLayout" Target="../slideLayouts/slideLayout41.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48.xml"/><Relationship Id="rId7" Type="http://schemas.openxmlformats.org/officeDocument/2006/relationships/image" Target="../media/image8.emf"/><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6.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14.jpeg"/><Relationship Id="rId5" Type="http://schemas.openxmlformats.org/officeDocument/2006/relationships/slideLayout" Target="../slideLayouts/slideLayout55.xml"/><Relationship Id="rId10" Type="http://schemas.openxmlformats.org/officeDocument/2006/relationships/theme" Target="../theme/theme7.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8.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image" Target="../media/image18.png"/><Relationship Id="rId2" Type="http://schemas.openxmlformats.org/officeDocument/2006/relationships/slideLayout" Target="../slideLayouts/slideLayout61.xml"/><Relationship Id="rId16" Type="http://schemas.openxmlformats.org/officeDocument/2006/relationships/image" Target="../media/image17.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16.PN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C9A3A02-4421-0DC2-B7FB-C23B335A7A52}"/>
              </a:ext>
              <a:ext uri="{C183D7F6-B498-43B3-948B-1728B52AA6E4}">
                <adec:decorative xmlns="" xmlns:adec="http://schemas.microsoft.com/office/drawing/2017/decorative" val="1"/>
              </a:ext>
            </a:extLst>
          </p:cNvPr>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p:cNvSpPr>
            <a:spLocks noGrp="1"/>
          </p:cNvSpPr>
          <p:nvPr>
            <p:ph type="title"/>
          </p:nvPr>
        </p:nvSpPr>
        <p:spPr>
          <a:xfrm>
            <a:off x="410546" y="1204962"/>
            <a:ext cx="10416781" cy="12096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10545" y="2447397"/>
            <a:ext cx="11373467" cy="369839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07988" y="6356350"/>
            <a:ext cx="3173412" cy="501650"/>
          </a:xfrm>
          <a:prstGeom prst="rect">
            <a:avLst/>
          </a:prstGeom>
        </p:spPr>
        <p:txBody>
          <a:bodyPr vert="horz" lIns="91440" tIns="45720" rIns="91440" bIns="45720" rtlCol="0" anchor="ctr"/>
          <a:lstStyle>
            <a:lvl1pPr algn="l">
              <a:defRPr sz="1050">
                <a:solidFill>
                  <a:schemeClr val="bg1"/>
                </a:solidFill>
              </a:defRPr>
            </a:lvl1pPr>
          </a:lstStyle>
          <a:p>
            <a:fld id="{EDBCDBAB-6168-440D-8A70-228BA567EAD3}" type="datetime1">
              <a:rPr lang="sv-SE" smtClean="0"/>
              <a:t>2023-10-26</a:t>
            </a:fld>
            <a:endParaRPr lang="sv-SE" dirty="0"/>
          </a:p>
        </p:txBody>
      </p:sp>
      <p:sp>
        <p:nvSpPr>
          <p:cNvPr id="5" name="Platshållare för sidfot 4"/>
          <p:cNvSpPr>
            <a:spLocks noGrp="1"/>
          </p:cNvSpPr>
          <p:nvPr>
            <p:ph type="ftr" sz="quarter" idx="3"/>
          </p:nvPr>
        </p:nvSpPr>
        <p:spPr>
          <a:xfrm>
            <a:off x="4038600" y="6356350"/>
            <a:ext cx="4114800" cy="501649"/>
          </a:xfrm>
          <a:prstGeom prst="rect">
            <a:avLst/>
          </a:prstGeom>
        </p:spPr>
        <p:txBody>
          <a:bodyPr vert="horz" lIns="91440" tIns="45720" rIns="91440" bIns="45720" rtlCol="0" anchor="ctr"/>
          <a:lstStyle>
            <a:lvl1pPr algn="ctr">
              <a:defRPr sz="1050">
                <a:solidFill>
                  <a:schemeClr val="bg1"/>
                </a:solidFill>
              </a:defRPr>
            </a:lvl1pPr>
          </a:lstStyle>
          <a:p>
            <a:r>
              <a:rPr lang="sv-SE"/>
              <a:t>Sidfot</a:t>
            </a:r>
            <a:endParaRPr lang="sv-SE" dirty="0"/>
          </a:p>
        </p:txBody>
      </p:sp>
      <p:sp>
        <p:nvSpPr>
          <p:cNvPr id="6" name="Platshållare för bildnummer 5"/>
          <p:cNvSpPr>
            <a:spLocks noGrp="1"/>
          </p:cNvSpPr>
          <p:nvPr>
            <p:ph type="sldNum" sz="quarter" idx="4"/>
          </p:nvPr>
        </p:nvSpPr>
        <p:spPr>
          <a:xfrm>
            <a:off x="8610599" y="6356350"/>
            <a:ext cx="3173413" cy="501650"/>
          </a:xfrm>
          <a:prstGeom prst="rect">
            <a:avLst/>
          </a:prstGeom>
        </p:spPr>
        <p:txBody>
          <a:bodyPr vert="horz" lIns="91440" tIns="45720" rIns="91440" bIns="45720" rtlCol="0" anchor="ctr"/>
          <a:lstStyle>
            <a:lvl1pPr algn="r">
              <a:defRPr sz="1050">
                <a:solidFill>
                  <a:schemeClr val="bg1"/>
                </a:solidFill>
              </a:defRPr>
            </a:lvl1pPr>
          </a:lstStyle>
          <a:p>
            <a:fld id="{130DDE8C-17E0-4539-9C15-C1E9D231907F}" type="slidenum">
              <a:rPr lang="sv-SE" smtClean="0"/>
              <a:pPr/>
              <a:t>‹#›</a:t>
            </a:fld>
            <a:endParaRPr lang="sv-SE" dirty="0"/>
          </a:p>
        </p:txBody>
      </p:sp>
      <p:pic>
        <p:nvPicPr>
          <p:cNvPr id="8" name="Bildobjekt 7" descr="RSS Dalarnas ordbild.">
            <a:extLst>
              <a:ext uri="{FF2B5EF4-FFF2-40B4-BE49-F238E27FC236}">
                <a16:creationId xmlns:a16="http://schemas.microsoft.com/office/drawing/2014/main" id="{33652528-37B7-5B59-0F59-98FDB447301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10546" y="365125"/>
            <a:ext cx="2101541" cy="512667"/>
          </a:xfrm>
          <a:prstGeom prst="rect">
            <a:avLst/>
          </a:prstGeom>
        </p:spPr>
      </p:pic>
      <p:sp>
        <p:nvSpPr>
          <p:cNvPr id="9" name="Rektangel 8">
            <a:extLst>
              <a:ext uri="{FF2B5EF4-FFF2-40B4-BE49-F238E27FC236}">
                <a16:creationId xmlns:a16="http://schemas.microsoft.com/office/drawing/2014/main" id="{393AFC56-AD4E-DB75-FE14-8FCC9C938EBD}"/>
              </a:ext>
            </a:extLst>
          </p:cNvPr>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0" name="Bildobjekt 9" descr="Region Dalarnas logotyp.">
            <a:extLst>
              <a:ext uri="{FF2B5EF4-FFF2-40B4-BE49-F238E27FC236}">
                <a16:creationId xmlns:a16="http://schemas.microsoft.com/office/drawing/2014/main" id="{3AE19856-4B4E-B9A6-57B8-9CEE10E784A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637158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Lst>
  <p:hf hdr="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57" userDrawn="1">
          <p15:clr>
            <a:srgbClr val="F26B43"/>
          </p15:clr>
        </p15:guide>
        <p15:guide id="4" pos="742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3AE7FF09-5CCC-4FAB-8408-8005BA4AAF14}"/>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2023-10-26</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cxnSp>
        <p:nvCxnSpPr>
          <p:cNvPr id="9" name="Rak koppling 8">
            <a:extLst>
              <a:ext uri="{FF2B5EF4-FFF2-40B4-BE49-F238E27FC236}">
                <a16:creationId xmlns:a16="http://schemas.microsoft.com/office/drawing/2014/main" id="{A52E8933-DCFE-49DC-8860-51A0F5BEB337}"/>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63915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609601" y="1600201"/>
            <a:ext cx="8174567" cy="406104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09600" y="6520260"/>
            <a:ext cx="1357941" cy="216000"/>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fld id="{37B8C782-2B85-427F-87EE-2B562690B968}" type="datetime1">
              <a:rPr lang="sv-SE" smtClean="0"/>
              <a:pPr/>
              <a:t>2023-10-26</a:t>
            </a:fld>
            <a:endParaRPr lang="sv-SE" dirty="0"/>
          </a:p>
        </p:txBody>
      </p:sp>
      <p:sp>
        <p:nvSpPr>
          <p:cNvPr id="5" name="Platshållare för sidfot 4"/>
          <p:cNvSpPr>
            <a:spLocks noGrp="1"/>
          </p:cNvSpPr>
          <p:nvPr>
            <p:ph type="ftr" sz="quarter" idx="3"/>
          </p:nvPr>
        </p:nvSpPr>
        <p:spPr>
          <a:xfrm>
            <a:off x="2351584" y="6356351"/>
            <a:ext cx="4704523" cy="365125"/>
          </a:xfrm>
          <a:prstGeom prst="rect">
            <a:avLst/>
          </a:prstGeom>
        </p:spPr>
        <p:txBody>
          <a:bodyPr vert="horz" lIns="91440" tIns="45720" rIns="91440" bIns="45720" rtlCol="0" anchor="ctr"/>
          <a:lstStyle>
            <a:lvl1pPr algn="ctr">
              <a:defRPr sz="1200">
                <a:solidFill>
                  <a:schemeClr val="tx1"/>
                </a:solidFill>
                <a:latin typeface="Arial" pitchFamily="34" charset="0"/>
                <a:cs typeface="Arial" pitchFamily="34" charset="0"/>
              </a:defRPr>
            </a:lvl1pPr>
          </a:lstStyle>
          <a:p>
            <a:endParaRPr lang="sv-SE" dirty="0"/>
          </a:p>
        </p:txBody>
      </p:sp>
      <p:sp>
        <p:nvSpPr>
          <p:cNvPr id="6" name="Platshållare för bildnummer 5"/>
          <p:cNvSpPr>
            <a:spLocks noGrp="1"/>
          </p:cNvSpPr>
          <p:nvPr>
            <p:ph type="sldNum" sz="quarter" idx="4"/>
          </p:nvPr>
        </p:nvSpPr>
        <p:spPr>
          <a:xfrm>
            <a:off x="623392" y="6309344"/>
            <a:ext cx="1344149" cy="216000"/>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r>
              <a:rPr lang="sv-SE" dirty="0"/>
              <a:t>Sida </a:t>
            </a:r>
            <a:fld id="{442FF2AC-5952-4A76-A4C8-7FBE2B124180}" type="slidenum">
              <a:rPr lang="sv-SE" smtClean="0"/>
              <a:pPr/>
              <a:t>‹#›</a:t>
            </a:fld>
            <a:endParaRPr lang="sv-SE" dirty="0"/>
          </a:p>
        </p:txBody>
      </p:sp>
      <p:sp>
        <p:nvSpPr>
          <p:cNvPr id="7" name="Line 31"/>
          <p:cNvSpPr>
            <a:spLocks noChangeShapeType="1"/>
          </p:cNvSpPr>
          <p:nvPr userDrawn="1"/>
        </p:nvSpPr>
        <p:spPr bwMode="auto">
          <a:xfrm>
            <a:off x="1" y="6237288"/>
            <a:ext cx="8784167" cy="0"/>
          </a:xfrm>
          <a:prstGeom prst="line">
            <a:avLst/>
          </a:prstGeom>
          <a:noFill/>
          <a:ln w="101600">
            <a:solidFill>
              <a:srgbClr val="26347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sv-SE" sz="1800" dirty="0"/>
          </a:p>
        </p:txBody>
      </p:sp>
      <p:sp>
        <p:nvSpPr>
          <p:cNvPr id="8" name="Line 32"/>
          <p:cNvSpPr>
            <a:spLocks noChangeShapeType="1"/>
          </p:cNvSpPr>
          <p:nvPr userDrawn="1"/>
        </p:nvSpPr>
        <p:spPr bwMode="auto">
          <a:xfrm>
            <a:off x="11857567" y="3752851"/>
            <a:ext cx="0" cy="2557463"/>
          </a:xfrm>
          <a:prstGeom prst="line">
            <a:avLst/>
          </a:prstGeom>
          <a:noFill/>
          <a:ln w="101600">
            <a:solidFill>
              <a:srgbClr val="26347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sv-SE" sz="1800" dirty="0"/>
          </a:p>
        </p:txBody>
      </p:sp>
      <p:pic>
        <p:nvPicPr>
          <p:cNvPr id="9" name="Picture 33" descr="logo_farg4cm"/>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9359901" y="5781675"/>
            <a:ext cx="1917700" cy="52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62289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p:txStyles>
    <p:titleStyle>
      <a:lvl1pPr algn="l" defTabSz="914400" rtl="0" eaLnBrk="1" latinLnBrk="0" hangingPunct="1">
        <a:spcBef>
          <a:spcPct val="0"/>
        </a:spcBef>
        <a:buNone/>
        <a:defRPr sz="3600" b="1" kern="1200">
          <a:solidFill>
            <a:srgbClr val="26347B"/>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3AE7FF09-5CCC-4FAB-8408-8005BA4AAF1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2023-10-26</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dirty="0"/>
          </a:p>
        </p:txBody>
      </p:sp>
      <p:cxnSp>
        <p:nvCxnSpPr>
          <p:cNvPr id="9" name="Rak koppling 8">
            <a:extLst>
              <a:ext uri="{FF2B5EF4-FFF2-40B4-BE49-F238E27FC236}">
                <a16:creationId xmlns:a16="http://schemas.microsoft.com/office/drawing/2014/main" id="{A52E8933-DCFE-49DC-8860-51A0F5BEB337}"/>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462921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 uri="{C183D7F6-B498-43B3-948B-1728B52AA6E4}">
                <adec:decorative xmlns="" xmlns:adec="http://schemas.microsoft.com/office/drawing/2017/decorative" val="1"/>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2023-10-26</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58958800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2023-10-26</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177724560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Bildobjekt 9" descr="En bild som visar ritning&#10;&#10;Automatiskt genererad beskrivning">
            <a:extLst>
              <a:ext uri="{FF2B5EF4-FFF2-40B4-BE49-F238E27FC236}">
                <a16:creationId xmlns:a16="http://schemas.microsoft.com/office/drawing/2014/main" id="{3AE7FF09-5CCC-4FAB-8408-8005BA4AAF1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sp>
        <p:nvSpPr>
          <p:cNvPr id="2" name="Platshållare för rubrik 1"/>
          <p:cNvSpPr>
            <a:spLocks noGrp="1"/>
          </p:cNvSpPr>
          <p:nvPr>
            <p:ph type="title"/>
          </p:nvPr>
        </p:nvSpPr>
        <p:spPr>
          <a:xfrm>
            <a:off x="664233" y="975186"/>
            <a:ext cx="9609825" cy="1112405"/>
          </a:xfrm>
          <a:prstGeom prst="rect">
            <a:avLst/>
          </a:prstGeom>
        </p:spPr>
        <p:txBody>
          <a:bodyPr vert="horz" lIns="91440" tIns="45720" rIns="91440" bIns="45720" rtlCol="0" anchor="t">
            <a:noAutofit/>
          </a:bodyPr>
          <a:lstStyle/>
          <a:p>
            <a:r>
              <a:rPr lang="sv-SE"/>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D230B7FC-8DD1-423E-8EF4-94D7897E47A9}" type="datetimeFigureOut">
              <a:rPr lang="sv-SE" smtClean="0"/>
              <a:pPr/>
              <a:t>2023-10-26</a:t>
            </a:fld>
            <a:endParaRPr lang="sv-SE"/>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A89D212-3966-4D00-A59B-EFC19ACC4594}" type="slidenum">
              <a:rPr lang="sv-SE" smtClean="0"/>
              <a:pPr/>
              <a:t>‹#›</a:t>
            </a:fld>
            <a:endParaRPr lang="sv-SE"/>
          </a:p>
        </p:txBody>
      </p:sp>
      <p:cxnSp>
        <p:nvCxnSpPr>
          <p:cNvPr id="9" name="Rak koppling 8">
            <a:extLst>
              <a:ext uri="{FF2B5EF4-FFF2-40B4-BE49-F238E27FC236}">
                <a16:creationId xmlns:a16="http://schemas.microsoft.com/office/drawing/2014/main" id="{A52E8933-DCFE-49DC-8860-51A0F5BEB337}"/>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83681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Lst>
  <p:txStyles>
    <p:titleStyle>
      <a:lvl1pPr algn="l" defTabSz="914400" rtl="0" eaLnBrk="1" latinLnBrk="0" hangingPunct="1">
        <a:lnSpc>
          <a:spcPct val="80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6964" cy="533095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
        <p:nvSpPr>
          <p:cNvPr id="2" name="Title Placeholder 1"/>
          <p:cNvSpPr>
            <a:spLocks noGrp="1"/>
          </p:cNvSpPr>
          <p:nvPr>
            <p:ph type="title"/>
          </p:nvPr>
        </p:nvSpPr>
        <p:spPr>
          <a:xfrm>
            <a:off x="1748705" y="785851"/>
            <a:ext cx="9435762" cy="1012003"/>
          </a:xfrm>
          <a:prstGeom prst="rect">
            <a:avLst/>
          </a:prstGeom>
        </p:spPr>
        <p:txBody>
          <a:bodyPr vert="horz" lIns="91440" tIns="45720" rIns="91440" bIns="45720" rtlCol="0" anchor="b">
            <a:noAutofit/>
          </a:bodyPr>
          <a:lstStyle/>
          <a:p>
            <a:r>
              <a:rPr lang="sv-SE" dirty="0"/>
              <a:t>Klicka här för att ändra format</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1748707" y="1951864"/>
            <a:ext cx="9435760" cy="3902671"/>
          </a:xfrm>
          <a:prstGeom prst="rect">
            <a:avLst/>
          </a:prstGeom>
        </p:spPr>
        <p:txBody>
          <a:bodyPr vert="horz" lIns="91440" tIns="45720" rIns="91440" bIns="45720" rtlCol="0" anchor="ctr">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13" name="Bildobjekt 12"/>
          <p:cNvPicPr>
            <a:picLocks noChangeAspect="1"/>
          </p:cNvPicPr>
          <p:nvPr userDrawn="1"/>
        </p:nvPicPr>
        <p:blipFill>
          <a:blip r:embed="rId14"/>
          <a:stretch>
            <a:fillRect/>
          </a:stretch>
        </p:blipFill>
        <p:spPr>
          <a:xfrm>
            <a:off x="200756" y="6259488"/>
            <a:ext cx="518205" cy="548688"/>
          </a:xfrm>
          <a:prstGeom prst="rect">
            <a:avLst/>
          </a:prstGeom>
        </p:spPr>
      </p:pic>
      <p:pic>
        <p:nvPicPr>
          <p:cNvPr id="14" name="Bildobjekt 13" descr="En bild som visar text&#10;&#10;Automatiskt genererad beskrivning">
            <a:extLst>
              <a:ext uri="{FF2B5EF4-FFF2-40B4-BE49-F238E27FC236}">
                <a16:creationId xmlns:a16="http://schemas.microsoft.com/office/drawing/2014/main" id="{570FAC03-62AE-118D-B0F8-1B0A6A3C84C4}"/>
              </a:ext>
            </a:extLst>
          </p:cNvPr>
          <p:cNvPicPr>
            <a:picLocks noChangeAspect="1"/>
          </p:cNvPicPr>
          <p:nvPr userDrawn="1"/>
        </p:nvPicPr>
        <p:blipFill>
          <a:blip r:embed="rId15"/>
          <a:stretch>
            <a:fillRect/>
          </a:stretch>
        </p:blipFill>
        <p:spPr>
          <a:xfrm>
            <a:off x="1865636" y="6361165"/>
            <a:ext cx="695134" cy="291996"/>
          </a:xfrm>
          <a:prstGeom prst="rect">
            <a:avLst/>
          </a:prstGeom>
        </p:spPr>
      </p:pic>
      <p:pic>
        <p:nvPicPr>
          <p:cNvPr id="15" name="Bildobjekt 14" descr="En bild som visar text, clipart&#10;&#10;Automatiskt genererad beskrivning">
            <a:extLst>
              <a:ext uri="{FF2B5EF4-FFF2-40B4-BE49-F238E27FC236}">
                <a16:creationId xmlns:a16="http://schemas.microsoft.com/office/drawing/2014/main" id="{19D933DC-7994-A65B-6A79-3B49E56DBC13}"/>
              </a:ext>
            </a:extLst>
          </p:cNvPr>
          <p:cNvPicPr>
            <a:picLocks noChangeAspect="1"/>
          </p:cNvPicPr>
          <p:nvPr userDrawn="1"/>
        </p:nvPicPr>
        <p:blipFill>
          <a:blip r:embed="rId16"/>
          <a:stretch>
            <a:fillRect/>
          </a:stretch>
        </p:blipFill>
        <p:spPr>
          <a:xfrm>
            <a:off x="2713966" y="6361163"/>
            <a:ext cx="1311917" cy="291995"/>
          </a:xfrm>
          <a:prstGeom prst="rect">
            <a:avLst/>
          </a:prstGeom>
        </p:spPr>
      </p:pic>
      <p:pic>
        <p:nvPicPr>
          <p:cNvPr id="16" name="Bildobjekt 15">
            <a:extLst>
              <a:ext uri="{FF2B5EF4-FFF2-40B4-BE49-F238E27FC236}">
                <a16:creationId xmlns:a16="http://schemas.microsoft.com/office/drawing/2014/main" id="{A17A6F4C-0BF4-1F5F-E28B-C3F8DE4D928F}"/>
              </a:ext>
            </a:extLst>
          </p:cNvPr>
          <p:cNvPicPr>
            <a:picLocks noChangeAspect="1"/>
          </p:cNvPicPr>
          <p:nvPr userDrawn="1"/>
        </p:nvPicPr>
        <p:blipFill>
          <a:blip r:embed="rId17"/>
          <a:stretch>
            <a:fillRect/>
          </a:stretch>
        </p:blipFill>
        <p:spPr>
          <a:xfrm>
            <a:off x="927064" y="6361163"/>
            <a:ext cx="821641" cy="291997"/>
          </a:xfrm>
          <a:prstGeom prst="rect">
            <a:avLst/>
          </a:prstGeom>
        </p:spPr>
      </p:pic>
    </p:spTree>
    <p:extLst>
      <p:ext uri="{BB962C8B-B14F-4D97-AF65-F5344CB8AC3E}">
        <p14:creationId xmlns:p14="http://schemas.microsoft.com/office/powerpoint/2010/main" val="248587124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sldNum="0" hdr="0" ftr="0" dt="0"/>
  <p:txStyles>
    <p:titleStyle>
      <a:lvl1pPr algn="l" defTabSz="914400" rtl="0" eaLnBrk="1" latinLnBrk="0" hangingPunct="1">
        <a:lnSpc>
          <a:spcPct val="90000"/>
        </a:lnSpc>
        <a:spcBef>
          <a:spcPct val="0"/>
        </a:spcBef>
        <a:buNone/>
        <a:defRPr sz="4000" kern="1200" spc="-60" baseline="0">
          <a:solidFill>
            <a:schemeClr val="tx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9.xml"/><Relationship Id="rId6" Type="http://schemas.openxmlformats.org/officeDocument/2006/relationships/image" Target="../media/image55.svg"/><Relationship Id="rId5" Type="http://schemas.openxmlformats.org/officeDocument/2006/relationships/image" Target="../media/image21.png"/><Relationship Id="rId4" Type="http://schemas.openxmlformats.org/officeDocument/2006/relationships/image" Target="../media/image53.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hyperlink" Target="https://skr.se/skr/demokratiledningstyrning/manskligarattigheterjamlikhet/jamstalldhet/jamstalldhetsintegrering/pilotprojektforjamstalldsocialtjanst.54720.html" TargetMode="External"/><Relationship Id="rId2" Type="http://schemas.openxmlformats.org/officeDocument/2006/relationships/notesSlide" Target="../notesSlides/notesSlide10.xml"/><Relationship Id="rId1" Type="http://schemas.openxmlformats.org/officeDocument/2006/relationships/slideLayout" Target="../slideLayouts/slideLayout5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skr.se/skr/integrationsocialomsorg/socialomsorg/jamstalldsocialtjanst.55094.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Socialchefsnätverket</a:t>
            </a:r>
            <a:endParaRPr lang="sv-SE" dirty="0"/>
          </a:p>
        </p:txBody>
      </p:sp>
      <p:sp>
        <p:nvSpPr>
          <p:cNvPr id="3" name="Underrubrik 2"/>
          <p:cNvSpPr>
            <a:spLocks noGrp="1"/>
          </p:cNvSpPr>
          <p:nvPr>
            <p:ph type="subTitle" idx="1"/>
          </p:nvPr>
        </p:nvSpPr>
        <p:spPr/>
        <p:txBody>
          <a:bodyPr/>
          <a:lstStyle/>
          <a:p>
            <a:r>
              <a:rPr lang="sv-SE" dirty="0" smtClean="0"/>
              <a:t>231027</a:t>
            </a:r>
          </a:p>
          <a:p>
            <a:endParaRPr lang="sv-SE" dirty="0" smtClean="0"/>
          </a:p>
          <a:p>
            <a:endParaRPr lang="sv-SE" dirty="0"/>
          </a:p>
        </p:txBody>
      </p:sp>
    </p:spTree>
    <p:extLst>
      <p:ext uri="{BB962C8B-B14F-4D97-AF65-F5344CB8AC3E}">
        <p14:creationId xmlns:p14="http://schemas.microsoft.com/office/powerpoint/2010/main" val="4064150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E104E59-AACB-60B0-0ED8-2127DE3FCD50}"/>
              </a:ext>
            </a:extLst>
          </p:cNvPr>
          <p:cNvGrpSpPr/>
          <p:nvPr/>
        </p:nvGrpSpPr>
        <p:grpSpPr>
          <a:xfrm>
            <a:off x="4806908" y="2393589"/>
            <a:ext cx="4511062" cy="2876243"/>
            <a:chOff x="3748129" y="2419705"/>
            <a:chExt cx="4511062" cy="2876243"/>
          </a:xfrm>
        </p:grpSpPr>
        <p:pic>
          <p:nvPicPr>
            <p:cNvPr id="3" name="Bild 8" descr="Kvinna med hel fyllning">
              <a:extLst>
                <a:ext uri="{FF2B5EF4-FFF2-40B4-BE49-F238E27FC236}">
                  <a16:creationId xmlns:a16="http://schemas.microsoft.com/office/drawing/2014/main" id="{36F61488-03E3-37F0-2B19-58523071C1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748129" y="2879796"/>
              <a:ext cx="2416152" cy="2416152"/>
            </a:xfrm>
            <a:prstGeom prst="rect">
              <a:avLst/>
            </a:prstGeom>
          </p:spPr>
        </p:pic>
        <p:pic>
          <p:nvPicPr>
            <p:cNvPr id="4" name="Bild 6" descr="Man med hel fyllning">
              <a:extLst>
                <a:ext uri="{FF2B5EF4-FFF2-40B4-BE49-F238E27FC236}">
                  <a16:creationId xmlns:a16="http://schemas.microsoft.com/office/drawing/2014/main" id="{17AC222A-5CC5-F911-F10D-A7631D0359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843039" y="2419705"/>
              <a:ext cx="2416152" cy="2416152"/>
            </a:xfrm>
            <a:prstGeom prst="rect">
              <a:avLst/>
            </a:prstGeom>
          </p:spPr>
        </p:pic>
        <p:sp>
          <p:nvSpPr>
            <p:cNvPr id="12" name="Rectangle 11">
              <a:extLst>
                <a:ext uri="{FF2B5EF4-FFF2-40B4-BE49-F238E27FC236}">
                  <a16:creationId xmlns:a16="http://schemas.microsoft.com/office/drawing/2014/main" id="{4A393DE9-4AED-6880-41F7-748E7C8D4C43}"/>
                </a:ext>
              </a:extLst>
            </p:cNvPr>
            <p:cNvSpPr/>
            <p:nvPr/>
          </p:nvSpPr>
          <p:spPr>
            <a:xfrm>
              <a:off x="5621802" y="3642102"/>
              <a:ext cx="686008" cy="2169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 name="Rubrik 1">
            <a:extLst>
              <a:ext uri="{FF2B5EF4-FFF2-40B4-BE49-F238E27FC236}">
                <a16:creationId xmlns:a16="http://schemas.microsoft.com/office/drawing/2014/main" id="{4B9873FE-7CAE-D0FC-933C-4EEECA2153D3}"/>
              </a:ext>
            </a:extLst>
          </p:cNvPr>
          <p:cNvSpPr>
            <a:spLocks noGrp="1"/>
          </p:cNvSpPr>
          <p:nvPr>
            <p:ph type="title"/>
          </p:nvPr>
        </p:nvSpPr>
        <p:spPr>
          <a:xfrm>
            <a:off x="450848" y="655088"/>
            <a:ext cx="9608400" cy="1966912"/>
          </a:xfrm>
        </p:spPr>
        <p:txBody>
          <a:bodyPr/>
          <a:lstStyle/>
          <a:p>
            <a:pPr algn="l"/>
            <a:r>
              <a:rPr lang="sv-SE" sz="4400" dirty="0"/>
              <a:t>MED ÖPPNA ÖGON</a:t>
            </a:r>
            <a:br>
              <a:rPr lang="sv-SE" sz="4400" dirty="0"/>
            </a:br>
            <a:r>
              <a:rPr lang="sv-SE" sz="4400" dirty="0"/>
              <a:t>Pilot för jämställd socialtjänst</a:t>
            </a:r>
            <a:r>
              <a:rPr lang="sv-SE" sz="2800" b="0" dirty="0"/>
              <a:t/>
            </a:r>
            <a:br>
              <a:rPr lang="sv-SE" sz="2800" b="0" dirty="0"/>
            </a:br>
            <a:r>
              <a:rPr lang="sv-SE" sz="2800" b="0" dirty="0"/>
              <a:t/>
            </a:r>
            <a:br>
              <a:rPr lang="sv-SE" sz="2800" b="0" dirty="0"/>
            </a:br>
            <a:r>
              <a:rPr lang="sv-SE" sz="2800" b="0" dirty="0"/>
              <a:t/>
            </a:r>
            <a:br>
              <a:rPr lang="sv-SE" sz="2800" b="0" dirty="0"/>
            </a:br>
            <a:endParaRPr lang="sv-SE" sz="2800" b="0" dirty="0"/>
          </a:p>
        </p:txBody>
      </p:sp>
      <p:sp>
        <p:nvSpPr>
          <p:cNvPr id="6" name="textruta 5">
            <a:extLst>
              <a:ext uri="{FF2B5EF4-FFF2-40B4-BE49-F238E27FC236}">
                <a16:creationId xmlns:a16="http://schemas.microsoft.com/office/drawing/2014/main" id="{9C1D317E-CCE3-2912-D804-D3272977F297}"/>
              </a:ext>
            </a:extLst>
          </p:cNvPr>
          <p:cNvSpPr txBox="1"/>
          <p:nvPr/>
        </p:nvSpPr>
        <p:spPr>
          <a:xfrm>
            <a:off x="841750" y="5269832"/>
            <a:ext cx="819807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222222"/>
                </a:solidFill>
                <a:effectLst/>
                <a:uLnTx/>
                <a:uFillTx/>
                <a:latin typeface="Arial"/>
                <a:ea typeface="open sans"/>
                <a:cs typeface="open sans"/>
              </a:rPr>
              <a:t>Maria Högkvist </a:t>
            </a:r>
            <a:r>
              <a:rPr kumimoji="0" lang="sv-SE" sz="2400" b="0" i="0" u="none" strike="noStrike" kern="1200" cap="none" spc="0" normalizeH="0" baseline="0" noProof="0" dirty="0">
                <a:ln>
                  <a:noFill/>
                </a:ln>
                <a:solidFill>
                  <a:prstClr val="black"/>
                </a:solidFill>
                <a:effectLst/>
                <a:uLnTx/>
                <a:uFillTx/>
                <a:latin typeface="Arial"/>
                <a:ea typeface="+mn-ea"/>
                <a:cs typeface="+mn-cs"/>
              </a:rPr>
              <a:t/>
            </a:r>
            <a:br>
              <a:rPr kumimoji="0" lang="sv-SE" sz="2400" b="0" i="0" u="none" strike="noStrike" kern="1200" cap="none" spc="0" normalizeH="0" baseline="0" noProof="0" dirty="0">
                <a:ln>
                  <a:noFill/>
                </a:ln>
                <a:solidFill>
                  <a:prstClr val="black"/>
                </a:solidFill>
                <a:effectLst/>
                <a:uLnTx/>
                <a:uFillTx/>
                <a:latin typeface="Arial"/>
                <a:ea typeface="+mn-ea"/>
                <a:cs typeface="+mn-cs"/>
              </a:rPr>
            </a:br>
            <a:r>
              <a:rPr kumimoji="0" lang="sv-SE" sz="2400" b="0" i="0" u="none" strike="noStrike" kern="1200" cap="none" spc="0" normalizeH="0" baseline="0" noProof="0" dirty="0">
                <a:ln>
                  <a:noFill/>
                </a:ln>
                <a:solidFill>
                  <a:srgbClr val="222222"/>
                </a:solidFill>
                <a:effectLst/>
                <a:uLnTx/>
                <a:uFillTx/>
                <a:latin typeface="Arial"/>
                <a:ea typeface="open sans"/>
                <a:cs typeface="open sans"/>
              </a:rPr>
              <a:t>delprojektledare, pilotprojekt för jämställd socialtjänst, SKR</a:t>
            </a: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42146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4D25F0-0DCC-FDD5-829C-37F95C70EFA7}"/>
              </a:ext>
            </a:extLst>
          </p:cNvPr>
          <p:cNvSpPr/>
          <p:nvPr/>
        </p:nvSpPr>
        <p:spPr>
          <a:xfrm>
            <a:off x="-1" y="0"/>
            <a:ext cx="12192001" cy="6298121"/>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75712DFF-A107-3D9E-8B8F-0C8C53B98763}"/>
              </a:ext>
            </a:extLst>
          </p:cNvPr>
          <p:cNvSpPr>
            <a:spLocks noGrp="1"/>
          </p:cNvSpPr>
          <p:nvPr>
            <p:ph type="title"/>
          </p:nvPr>
        </p:nvSpPr>
        <p:spPr/>
        <p:txBody>
          <a:bodyPr/>
          <a:lstStyle/>
          <a:p>
            <a:r>
              <a:rPr lang="sv-SE" dirty="0"/>
              <a:t>Utgångspunkt – portalparagrafen §</a:t>
            </a:r>
          </a:p>
        </p:txBody>
      </p:sp>
      <p:sp>
        <p:nvSpPr>
          <p:cNvPr id="3" name="Platshållare för innehåll 2">
            <a:extLst>
              <a:ext uri="{FF2B5EF4-FFF2-40B4-BE49-F238E27FC236}">
                <a16:creationId xmlns:a16="http://schemas.microsoft.com/office/drawing/2014/main" id="{DC07BD1A-3334-CFC3-F79C-D0AD703D5201}"/>
              </a:ext>
            </a:extLst>
          </p:cNvPr>
          <p:cNvSpPr>
            <a:spLocks noGrp="1"/>
          </p:cNvSpPr>
          <p:nvPr>
            <p:ph idx="1"/>
          </p:nvPr>
        </p:nvSpPr>
        <p:spPr>
          <a:xfrm>
            <a:off x="1373195" y="2087590"/>
            <a:ext cx="8344546" cy="3795223"/>
          </a:xfrm>
        </p:spPr>
        <p:txBody>
          <a:bodyPr vert="horz" lIns="91440" tIns="45720" rIns="91440" bIns="45720" rtlCol="0" anchor="t">
            <a:noAutofit/>
          </a:bodyPr>
          <a:lstStyle/>
          <a:p>
            <a:pPr marL="29845" indent="0">
              <a:buNone/>
            </a:pPr>
            <a:r>
              <a:rPr lang="sv-SE" sz="2000" b="0" dirty="0">
                <a:effectLst/>
                <a:cs typeface="Calibri"/>
              </a:rPr>
              <a:t>”Socialtjänsten har som sin särskilda uppgift att på demokratins och solidaritetens grund främja människors ekonomiska och sociala trygghet</a:t>
            </a:r>
            <a:r>
              <a:rPr lang="sv-SE" sz="2000" b="1" dirty="0">
                <a:effectLst/>
                <a:cs typeface="Calibri"/>
              </a:rPr>
              <a:t>, </a:t>
            </a:r>
            <a:r>
              <a:rPr lang="sv-SE" sz="2000" b="1" dirty="0">
                <a:cs typeface="Calibri"/>
              </a:rPr>
              <a:t>jämställdhet och </a:t>
            </a:r>
            <a:r>
              <a:rPr lang="sv-SE" sz="2000" dirty="0">
                <a:cs typeface="Calibri"/>
              </a:rPr>
              <a:t>jämlikhet</a:t>
            </a:r>
            <a:r>
              <a:rPr lang="sv-SE" sz="2000" b="0" dirty="0">
                <a:effectLst/>
                <a:cs typeface="Calibri"/>
              </a:rPr>
              <a:t> i levnadsvillkor och aktiva deltagande i samhällslivet. Socialtjänsten ska under hänsynstagande till människans ansvar för sin och andras sociala situation inriktas på att frigöra och utveckla enskildas och gruppers egna resurser. Verksamheten ska bygga på respekt för människornas självbestämmanderätt och integritet.”</a:t>
            </a:r>
          </a:p>
          <a:p>
            <a:pPr marL="29845" indent="0">
              <a:buNone/>
            </a:pPr>
            <a:r>
              <a:rPr lang="sv-SE" sz="2000" dirty="0">
                <a:cs typeface="Calibri"/>
              </a:rPr>
              <a:t>							</a:t>
            </a:r>
            <a:r>
              <a:rPr lang="sv-SE" sz="2000" b="1" dirty="0" err="1">
                <a:effectLst/>
                <a:cs typeface="Calibri"/>
              </a:rPr>
              <a:t>SoL</a:t>
            </a:r>
            <a:r>
              <a:rPr lang="sv-SE" sz="2000" b="1" dirty="0">
                <a:effectLst/>
                <a:cs typeface="Calibri"/>
              </a:rPr>
              <a:t> 2001:453</a:t>
            </a:r>
            <a:endParaRPr lang="sv-SE" sz="2000" b="1" dirty="0">
              <a:cs typeface="Calibri"/>
            </a:endParaRPr>
          </a:p>
        </p:txBody>
      </p:sp>
    </p:spTree>
    <p:extLst>
      <p:ext uri="{BB962C8B-B14F-4D97-AF65-F5344CB8AC3E}">
        <p14:creationId xmlns:p14="http://schemas.microsoft.com/office/powerpoint/2010/main" val="10354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9F39FF33-1D75-3B69-9617-A764FDDC3851}"/>
              </a:ext>
            </a:extLst>
          </p:cNvPr>
          <p:cNvSpPr/>
          <p:nvPr/>
        </p:nvSpPr>
        <p:spPr>
          <a:xfrm>
            <a:off x="-1" y="0"/>
            <a:ext cx="12192001" cy="6298121"/>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p:cNvSpPr>
            <a:spLocks noGrp="1"/>
          </p:cNvSpPr>
          <p:nvPr>
            <p:ph type="title"/>
          </p:nvPr>
        </p:nvSpPr>
        <p:spPr>
          <a:xfrm>
            <a:off x="664233" y="975186"/>
            <a:ext cx="11426167" cy="1112405"/>
          </a:xfrm>
        </p:spPr>
        <p:txBody>
          <a:bodyPr/>
          <a:lstStyle/>
          <a:p>
            <a:pPr marL="30163"/>
            <a:r>
              <a:rPr lang="sv-SE" dirty="0"/>
              <a:t>Utredningens förslag</a:t>
            </a:r>
          </a:p>
        </p:txBody>
      </p:sp>
      <p:sp>
        <p:nvSpPr>
          <p:cNvPr id="3" name="Platshållare för innehåll 2"/>
          <p:cNvSpPr>
            <a:spLocks noGrp="1"/>
          </p:cNvSpPr>
          <p:nvPr>
            <p:ph idx="1"/>
          </p:nvPr>
        </p:nvSpPr>
        <p:spPr>
          <a:xfrm>
            <a:off x="664232" y="2087591"/>
            <a:ext cx="9718633" cy="4146209"/>
          </a:xfrm>
        </p:spPr>
        <p:txBody>
          <a:bodyPr/>
          <a:lstStyle/>
          <a:p>
            <a:pPr marL="30163" indent="0">
              <a:buNone/>
            </a:pPr>
            <a:r>
              <a:rPr lang="sv-SE" u="sng" dirty="0"/>
              <a:t>Socialtjänst och socialnämnd ska:</a:t>
            </a:r>
          </a:p>
          <a:p>
            <a:pPr>
              <a:buSzPct val="120000"/>
              <a:buFont typeface="System Font Regular"/>
              <a:buChar char="§"/>
            </a:pPr>
            <a:r>
              <a:rPr lang="sv-SE" dirty="0"/>
              <a:t>Synliggöra skillnader mellan flickor, pojkar, kvinnor och män som är av betydelse för verksamhet på samhälls-, grupp- och individnivå.</a:t>
            </a:r>
          </a:p>
          <a:p>
            <a:pPr>
              <a:buSzPct val="120000"/>
              <a:buFont typeface="System Font Regular"/>
              <a:buChar char="§"/>
            </a:pPr>
            <a:r>
              <a:rPr lang="sv-SE" dirty="0"/>
              <a:t>Genomföra verksamheten så att omotiverade skillnader inte bevaras eller förstärks.</a:t>
            </a:r>
          </a:p>
          <a:p>
            <a:pPr>
              <a:buSzPct val="120000"/>
              <a:buFont typeface="System Font Regular"/>
              <a:buChar char="§"/>
            </a:pPr>
            <a:r>
              <a:rPr lang="sv-SE" dirty="0"/>
              <a:t>Vara medveten om risker för genusbias och att hantera dessa risker så att jämställdheten främjas.</a:t>
            </a:r>
          </a:p>
        </p:txBody>
      </p:sp>
    </p:spTree>
    <p:extLst>
      <p:ext uri="{BB962C8B-B14F-4D97-AF65-F5344CB8AC3E}">
        <p14:creationId xmlns:p14="http://schemas.microsoft.com/office/powerpoint/2010/main" val="86367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FA02E1-17CC-4156-B925-FF20BB5E367C}"/>
              </a:ext>
            </a:extLst>
          </p:cNvPr>
          <p:cNvSpPr>
            <a:spLocks noGrp="1"/>
          </p:cNvSpPr>
          <p:nvPr>
            <p:ph type="title"/>
          </p:nvPr>
        </p:nvSpPr>
        <p:spPr/>
        <p:txBody>
          <a:bodyPr/>
          <a:lstStyle/>
          <a:p>
            <a:r>
              <a:rPr lang="sv-SE" dirty="0"/>
              <a:t>SKR:s befintliga stöd </a:t>
            </a:r>
            <a:br>
              <a:rPr lang="sv-SE" dirty="0"/>
            </a:br>
            <a:r>
              <a:rPr lang="sv-SE" dirty="0"/>
              <a:t>till jämställd socialtjänst</a:t>
            </a:r>
            <a:br>
              <a:rPr lang="sv-SE" dirty="0"/>
            </a:br>
            <a:r>
              <a:rPr lang="sv-SE" dirty="0"/>
              <a:t> </a:t>
            </a:r>
          </a:p>
        </p:txBody>
      </p:sp>
      <p:sp>
        <p:nvSpPr>
          <p:cNvPr id="9" name="Content Placeholder 8">
            <a:extLst>
              <a:ext uri="{FF2B5EF4-FFF2-40B4-BE49-F238E27FC236}">
                <a16:creationId xmlns:a16="http://schemas.microsoft.com/office/drawing/2014/main" id="{8F7F3B0D-7CCB-9175-C8FC-68B9BE862262}"/>
              </a:ext>
            </a:extLst>
          </p:cNvPr>
          <p:cNvSpPr>
            <a:spLocks noGrp="1"/>
          </p:cNvSpPr>
          <p:nvPr>
            <p:ph idx="1"/>
          </p:nvPr>
        </p:nvSpPr>
        <p:spPr>
          <a:xfrm>
            <a:off x="664232" y="2495203"/>
            <a:ext cx="9609825" cy="1783760"/>
          </a:xfrm>
        </p:spPr>
        <p:txBody>
          <a:bodyPr/>
          <a:lstStyle/>
          <a:p>
            <a:pPr>
              <a:buFont typeface="Arial" panose="020B0604020202020204" pitchFamily="34" charset="0"/>
              <a:buChar char="•"/>
            </a:pPr>
            <a:r>
              <a:rPr lang="en-GB" dirty="0" err="1"/>
              <a:t>Gå</a:t>
            </a:r>
            <a:r>
              <a:rPr lang="en-GB" dirty="0"/>
              <a:t> </a:t>
            </a:r>
            <a:r>
              <a:rPr lang="en-GB" dirty="0" err="1"/>
              <a:t>gärna</a:t>
            </a:r>
            <a:r>
              <a:rPr lang="en-GB" dirty="0"/>
              <a:t> in </a:t>
            </a:r>
            <a:r>
              <a:rPr lang="en-GB" dirty="0" err="1"/>
              <a:t>på</a:t>
            </a:r>
            <a:r>
              <a:rPr lang="en-GB" dirty="0"/>
              <a:t> </a:t>
            </a:r>
            <a:r>
              <a:rPr lang="en-GB" dirty="0" err="1"/>
              <a:t>vår</a:t>
            </a:r>
            <a:r>
              <a:rPr lang="en-GB" dirty="0"/>
              <a:t> </a:t>
            </a:r>
            <a:r>
              <a:rPr lang="en-GB" dirty="0" err="1"/>
              <a:t>hemsida</a:t>
            </a:r>
            <a:r>
              <a:rPr lang="en-GB" dirty="0"/>
              <a:t>!</a:t>
            </a:r>
          </a:p>
          <a:p>
            <a:pPr>
              <a:buFont typeface="Arial" panose="020B0604020202020204" pitchFamily="34" charset="0"/>
              <a:buChar char="•"/>
            </a:pPr>
            <a:r>
              <a:rPr lang="en-GB" dirty="0" err="1"/>
              <a:t>Kunskapsöversikter</a:t>
            </a:r>
            <a:endParaRPr lang="en-GB" dirty="0"/>
          </a:p>
          <a:p>
            <a:pPr>
              <a:buFont typeface="Arial" panose="020B0604020202020204" pitchFamily="34" charset="0"/>
              <a:buChar char="•"/>
            </a:pPr>
            <a:r>
              <a:rPr lang="en-GB" dirty="0" err="1"/>
              <a:t>Lärande</a:t>
            </a:r>
            <a:r>
              <a:rPr lang="en-GB" dirty="0"/>
              <a:t> </a:t>
            </a:r>
            <a:r>
              <a:rPr lang="en-GB" dirty="0" err="1"/>
              <a:t>exempel</a:t>
            </a:r>
            <a:r>
              <a:rPr lang="en-GB" dirty="0"/>
              <a:t>​</a:t>
            </a:r>
          </a:p>
          <a:p>
            <a:pPr>
              <a:buFont typeface="Arial" panose="020B0604020202020204" pitchFamily="34" charset="0"/>
              <a:buChar char="•"/>
            </a:pPr>
            <a:r>
              <a:rPr lang="en-GB" dirty="0"/>
              <a:t>Filmer </a:t>
            </a:r>
          </a:p>
          <a:p>
            <a:pPr>
              <a:buFont typeface="Arial" panose="020B0604020202020204" pitchFamily="34" charset="0"/>
              <a:buChar char="•"/>
            </a:pPr>
            <a:r>
              <a:rPr kumimoji="0" lang="sv-SE" sz="2400" b="0" i="0" u="none" strike="noStrike" kern="1200" cap="none" spc="0" normalizeH="0" baseline="0" noProof="0" dirty="0">
                <a:ln>
                  <a:noFill/>
                </a:ln>
                <a:solidFill>
                  <a:prstClr val="black"/>
                </a:solidFill>
                <a:effectLst/>
                <a:uLnTx/>
                <a:uFillTx/>
                <a:latin typeface="Arial"/>
                <a:ea typeface="+mn-ea"/>
                <a:cs typeface="+mn-cs"/>
                <a:hlinkClick r:id="rId3"/>
              </a:rPr>
              <a:t>Pilotprojekt för Jämställd socialtjänst</a:t>
            </a: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a:buFont typeface="Arial" panose="020B0604020202020204" pitchFamily="34" charset="0"/>
              <a:buChar char="•"/>
            </a:pPr>
            <a:r>
              <a:rPr kumimoji="0" lang="sv-SE" sz="2400" b="0" i="0" u="none" strike="noStrike" kern="1200" cap="none" spc="0" normalizeH="0" baseline="0" noProof="0" dirty="0">
                <a:ln>
                  <a:noFill/>
                </a:ln>
                <a:solidFill>
                  <a:prstClr val="black"/>
                </a:solidFill>
                <a:effectLst/>
                <a:uLnTx/>
                <a:uFillTx/>
                <a:latin typeface="Arial"/>
                <a:ea typeface="+mn-ea"/>
                <a:cs typeface="+mn-cs"/>
                <a:hlinkClick r:id="rId4"/>
              </a:rPr>
              <a:t>Jämställd socialtjänst</a:t>
            </a: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30163" indent="0">
              <a:buNone/>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a:buFont typeface="Arial" panose="020B0604020202020204" pitchFamily="34" charset="0"/>
              <a:buChar char="•"/>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SE" dirty="0"/>
          </a:p>
        </p:txBody>
      </p:sp>
      <p:pic>
        <p:nvPicPr>
          <p:cNvPr id="6" name="Platshållare för innehåll 5">
            <a:extLst>
              <a:ext uri="{FF2B5EF4-FFF2-40B4-BE49-F238E27FC236}">
                <a16:creationId xmlns:a16="http://schemas.microsoft.com/office/drawing/2014/main" id="{FBBFE61A-2529-B67A-2B85-3B73D2101B0F}"/>
              </a:ext>
            </a:extLst>
          </p:cNvPr>
          <p:cNvPicPr>
            <a:picLocks noChangeAspect="1"/>
          </p:cNvPicPr>
          <p:nvPr/>
        </p:nvPicPr>
        <p:blipFill>
          <a:blip r:embed="rId5"/>
          <a:stretch>
            <a:fillRect/>
          </a:stretch>
        </p:blipFill>
        <p:spPr>
          <a:xfrm>
            <a:off x="8638434" y="862036"/>
            <a:ext cx="2237202" cy="3266333"/>
          </a:xfrm>
          <a:prstGeom prst="rect">
            <a:avLst/>
          </a:prstGeom>
          <a:noFill/>
          <a:ln>
            <a:solidFill>
              <a:schemeClr val="accent1">
                <a:shade val="15000"/>
              </a:schemeClr>
            </a:solidFill>
          </a:ln>
        </p:spPr>
      </p:pic>
      <p:pic>
        <p:nvPicPr>
          <p:cNvPr id="3" name="Bildobjekt 2">
            <a:extLst>
              <a:ext uri="{FF2B5EF4-FFF2-40B4-BE49-F238E27FC236}">
                <a16:creationId xmlns:a16="http://schemas.microsoft.com/office/drawing/2014/main" id="{7128C48F-829F-C769-3231-86A1CCFC4A12}"/>
              </a:ext>
            </a:extLst>
          </p:cNvPr>
          <p:cNvPicPr>
            <a:picLocks noChangeAspect="1"/>
          </p:cNvPicPr>
          <p:nvPr/>
        </p:nvPicPr>
        <p:blipFill>
          <a:blip r:embed="rId6"/>
          <a:stretch>
            <a:fillRect/>
          </a:stretch>
        </p:blipFill>
        <p:spPr>
          <a:xfrm>
            <a:off x="8786689" y="4278963"/>
            <a:ext cx="1940691" cy="1940691"/>
          </a:xfrm>
          <a:prstGeom prst="rect">
            <a:avLst/>
          </a:prstGeom>
        </p:spPr>
      </p:pic>
    </p:spTree>
    <p:extLst>
      <p:ext uri="{BB962C8B-B14F-4D97-AF65-F5344CB8AC3E}">
        <p14:creationId xmlns:p14="http://schemas.microsoft.com/office/powerpoint/2010/main" val="989205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B530DFFA-BA8E-E3D0-33AF-FABFEAEB24D5}"/>
              </a:ext>
            </a:extLst>
          </p:cNvPr>
          <p:cNvSpPr txBox="1"/>
          <p:nvPr/>
        </p:nvSpPr>
        <p:spPr>
          <a:xfrm>
            <a:off x="937901" y="2271146"/>
            <a:ext cx="3035300"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Arial"/>
                <a:ea typeface="+mn-ea"/>
                <a:cs typeface="+mn-cs"/>
              </a:rPr>
              <a:t>Guide</a:t>
            </a:r>
            <a:endParaRPr kumimoji="0" lang="sv-SE" sz="2800" b="1" i="0" u="none" strike="noStrike" kern="1200" cap="none" spc="0" normalizeH="0" baseline="0" noProof="0" dirty="0">
              <a:ln>
                <a:noFill/>
              </a:ln>
              <a:solidFill>
                <a:prstClr val="black"/>
              </a:solidFill>
              <a:effectLst/>
              <a:highlight>
                <a:srgbClr val="FF0000"/>
              </a:highlight>
              <a:uLnTx/>
              <a:uFillTx/>
              <a:latin typeface="Arial"/>
              <a:ea typeface="+mn-ea"/>
              <a:cs typeface="+mn-cs"/>
            </a:endParaRPr>
          </a:p>
        </p:txBody>
      </p:sp>
      <p:sp>
        <p:nvSpPr>
          <p:cNvPr id="5" name="textruta 4">
            <a:extLst>
              <a:ext uri="{FF2B5EF4-FFF2-40B4-BE49-F238E27FC236}">
                <a16:creationId xmlns:a16="http://schemas.microsoft.com/office/drawing/2014/main" id="{9D4AAEC2-C230-64C9-A058-F26A005BE261}"/>
              </a:ext>
            </a:extLst>
          </p:cNvPr>
          <p:cNvSpPr txBox="1"/>
          <p:nvPr/>
        </p:nvSpPr>
        <p:spPr>
          <a:xfrm>
            <a:off x="7558399" y="2255459"/>
            <a:ext cx="2667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Arial"/>
                <a:ea typeface="+mn-ea"/>
                <a:cs typeface="+mn-cs"/>
              </a:rPr>
              <a:t>Målgrupp </a:t>
            </a:r>
          </a:p>
        </p:txBody>
      </p:sp>
      <p:grpSp>
        <p:nvGrpSpPr>
          <p:cNvPr id="21" name="Grupp 20">
            <a:extLst>
              <a:ext uri="{FF2B5EF4-FFF2-40B4-BE49-F238E27FC236}">
                <a16:creationId xmlns:a16="http://schemas.microsoft.com/office/drawing/2014/main" id="{AA88EBCA-0317-8075-7BAF-6A398E94AC21}"/>
              </a:ext>
            </a:extLst>
          </p:cNvPr>
          <p:cNvGrpSpPr/>
          <p:nvPr/>
        </p:nvGrpSpPr>
        <p:grpSpPr>
          <a:xfrm>
            <a:off x="937901" y="3035336"/>
            <a:ext cx="1658471" cy="2537786"/>
            <a:chOff x="4191000" y="635000"/>
            <a:chExt cx="3810000" cy="5588000"/>
          </a:xfrm>
          <a:effectLst>
            <a:outerShdw blurRad="50800" dist="38100" dir="2700000" algn="tl" rotWithShape="0">
              <a:prstClr val="black">
                <a:alpha val="40000"/>
              </a:prstClr>
            </a:outerShdw>
          </a:effectLst>
        </p:grpSpPr>
        <p:pic>
          <p:nvPicPr>
            <p:cNvPr id="8" name="Bildobjekt 7">
              <a:extLst>
                <a:ext uri="{FF2B5EF4-FFF2-40B4-BE49-F238E27FC236}">
                  <a16:creationId xmlns:a16="http://schemas.microsoft.com/office/drawing/2014/main" id="{78E8F278-3DBE-866C-80BA-70DAEB39C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635000"/>
              <a:ext cx="3810000" cy="5588000"/>
            </a:xfrm>
            <a:prstGeom prst="rect">
              <a:avLst/>
            </a:prstGeom>
          </p:spPr>
        </p:pic>
        <p:sp>
          <p:nvSpPr>
            <p:cNvPr id="9" name="textruta 8">
              <a:extLst>
                <a:ext uri="{FF2B5EF4-FFF2-40B4-BE49-F238E27FC236}">
                  <a16:creationId xmlns:a16="http://schemas.microsoft.com/office/drawing/2014/main" id="{5C709408-89B7-7B7F-873F-9FC31FC2D0F9}"/>
                </a:ext>
              </a:extLst>
            </p:cNvPr>
            <p:cNvSpPr txBox="1"/>
            <p:nvPr/>
          </p:nvSpPr>
          <p:spPr>
            <a:xfrm>
              <a:off x="4356100" y="5066966"/>
              <a:ext cx="2322606" cy="111820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a:ln>
                    <a:noFill/>
                  </a:ln>
                  <a:solidFill>
                    <a:prstClr val="black"/>
                  </a:solidFill>
                  <a:effectLst/>
                  <a:uLnTx/>
                  <a:uFillTx/>
                  <a:latin typeface="Arial"/>
                  <a:ea typeface="+mn-ea"/>
                  <a:cs typeface="+mn-cs"/>
                </a:rPr>
                <a:t>Jämställd Socialtjänst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900" b="1" i="0" u="none" strike="noStrike" kern="1200" cap="none" spc="0" normalizeH="0" baseline="0" noProof="0">
                <a:ln>
                  <a:noFill/>
                </a:ln>
                <a:solidFill>
                  <a:prstClr val="black"/>
                </a:solidFill>
                <a:effectLst/>
                <a:uLnTx/>
                <a:uFillTx/>
                <a:latin typeface="Arial"/>
                <a:ea typeface="+mn-ea"/>
                <a:cs typeface="+mn-cs"/>
              </a:endParaRPr>
            </a:p>
          </p:txBody>
        </p:sp>
        <p:sp>
          <p:nvSpPr>
            <p:cNvPr id="15" name="Rektangel 14">
              <a:extLst>
                <a:ext uri="{FF2B5EF4-FFF2-40B4-BE49-F238E27FC236}">
                  <a16:creationId xmlns:a16="http://schemas.microsoft.com/office/drawing/2014/main" id="{C7CE5E73-374E-8EAA-6823-F59907F1DB11}"/>
                </a:ext>
              </a:extLst>
            </p:cNvPr>
            <p:cNvSpPr/>
            <p:nvPr/>
          </p:nvSpPr>
          <p:spPr>
            <a:xfrm>
              <a:off x="4356100" y="693864"/>
              <a:ext cx="3479800" cy="3165440"/>
            </a:xfrm>
            <a:prstGeom prst="rect">
              <a:avLst/>
            </a:prstGeom>
            <a:solidFill>
              <a:srgbClr val="F2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Rektangel 18">
              <a:extLst>
                <a:ext uri="{FF2B5EF4-FFF2-40B4-BE49-F238E27FC236}">
                  <a16:creationId xmlns:a16="http://schemas.microsoft.com/office/drawing/2014/main" id="{5252F94D-5EF5-FA66-F2BA-04CAB8A21227}"/>
                </a:ext>
              </a:extLst>
            </p:cNvPr>
            <p:cNvSpPr/>
            <p:nvPr/>
          </p:nvSpPr>
          <p:spPr>
            <a:xfrm>
              <a:off x="4982041" y="3429000"/>
              <a:ext cx="2322606" cy="851191"/>
            </a:xfrm>
            <a:prstGeom prst="rect">
              <a:avLst/>
            </a:prstGeom>
            <a:solidFill>
              <a:srgbClr val="F2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Rektangel 19">
              <a:extLst>
                <a:ext uri="{FF2B5EF4-FFF2-40B4-BE49-F238E27FC236}">
                  <a16:creationId xmlns:a16="http://schemas.microsoft.com/office/drawing/2014/main" id="{440F4D8E-92BF-FCA0-BCF3-458E85A1B3E2}"/>
                </a:ext>
              </a:extLst>
            </p:cNvPr>
            <p:cNvSpPr/>
            <p:nvPr/>
          </p:nvSpPr>
          <p:spPr>
            <a:xfrm>
              <a:off x="5876365" y="3767740"/>
              <a:ext cx="1428282" cy="851191"/>
            </a:xfrm>
            <a:prstGeom prst="rect">
              <a:avLst/>
            </a:prstGeom>
            <a:solidFill>
              <a:srgbClr val="F2F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30" name="textruta 29">
            <a:extLst>
              <a:ext uri="{FF2B5EF4-FFF2-40B4-BE49-F238E27FC236}">
                <a16:creationId xmlns:a16="http://schemas.microsoft.com/office/drawing/2014/main" id="{2DF738AF-FFFB-75CC-14B4-C10DB38E0A85}"/>
              </a:ext>
            </a:extLst>
          </p:cNvPr>
          <p:cNvSpPr txBox="1"/>
          <p:nvPr/>
        </p:nvSpPr>
        <p:spPr>
          <a:xfrm>
            <a:off x="3429001" y="3068697"/>
            <a:ext cx="3607918" cy="2862322"/>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Värmland: Handläggning BoU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Västerbotten: Uppföljning ISU/SU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Stöd till internt jämställdhetsarbete ”Blicka inåt”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lt"/>
                <a:cs typeface="Arial"/>
              </a:rPr>
              <a:t>Lärande exempel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lt"/>
                <a:cs typeface="Arial"/>
              </a:rPr>
              <a:t>Filmer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Rubrik 1">
            <a:extLst>
              <a:ext uri="{FF2B5EF4-FFF2-40B4-BE49-F238E27FC236}">
                <a16:creationId xmlns:a16="http://schemas.microsoft.com/office/drawing/2014/main" id="{08BECF0F-BFCC-0754-B136-7B456DE1F25F}"/>
              </a:ext>
            </a:extLst>
          </p:cNvPr>
          <p:cNvSpPr>
            <a:spLocks noGrp="1"/>
          </p:cNvSpPr>
          <p:nvPr>
            <p:ph type="title"/>
          </p:nvPr>
        </p:nvSpPr>
        <p:spPr>
          <a:xfrm>
            <a:off x="664233" y="975186"/>
            <a:ext cx="10505791" cy="1112405"/>
          </a:xfrm>
        </p:spPr>
        <p:txBody>
          <a:bodyPr/>
          <a:lstStyle/>
          <a:p>
            <a:r>
              <a:rPr lang="sv-SE" dirty="0">
                <a:cs typeface="Arial"/>
              </a:rPr>
              <a:t>Nytt stöd till kommuner och regioner</a:t>
            </a:r>
          </a:p>
        </p:txBody>
      </p:sp>
      <p:sp>
        <p:nvSpPr>
          <p:cNvPr id="4" name="textruta 3">
            <a:extLst>
              <a:ext uri="{FF2B5EF4-FFF2-40B4-BE49-F238E27FC236}">
                <a16:creationId xmlns:a16="http://schemas.microsoft.com/office/drawing/2014/main" id="{00EE6A8A-C7CC-08B3-E7C9-ED61FF19B0CE}"/>
              </a:ext>
            </a:extLst>
          </p:cNvPr>
          <p:cNvSpPr txBox="1"/>
          <p:nvPr/>
        </p:nvSpPr>
        <p:spPr>
          <a:xfrm>
            <a:off x="7470055" y="3043115"/>
            <a:ext cx="6106026" cy="1477328"/>
          </a:xfrm>
          <a:prstGeom prst="rect">
            <a:avLst/>
          </a:prstGeom>
          <a:noFill/>
        </p:spPr>
        <p:txBody>
          <a:bodyPr wrap="square">
            <a:spAutoFit/>
          </a:bodyPr>
          <a:lstStyle/>
          <a:p>
            <a:pPr marL="30163"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Materialet ska kunna användas av:</a:t>
            </a:r>
          </a:p>
          <a:p>
            <a:pPr marL="30163"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31591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RSS för att stödja socialtjänsten</a:t>
            </a:r>
          </a:p>
          <a:p>
            <a:pPr marL="31591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Socialtjänsterna själva </a:t>
            </a:r>
          </a:p>
          <a:p>
            <a:pPr marL="315913"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RSS internt </a:t>
            </a:r>
          </a:p>
        </p:txBody>
      </p:sp>
      <p:sp>
        <p:nvSpPr>
          <p:cNvPr id="7" name="textruta 6">
            <a:extLst>
              <a:ext uri="{FF2B5EF4-FFF2-40B4-BE49-F238E27FC236}">
                <a16:creationId xmlns:a16="http://schemas.microsoft.com/office/drawing/2014/main" id="{DA3AC02F-1B31-8B5D-AA9A-A58A0881D2E3}"/>
              </a:ext>
            </a:extLst>
          </p:cNvPr>
          <p:cNvSpPr txBox="1"/>
          <p:nvPr/>
        </p:nvSpPr>
        <p:spPr>
          <a:xfrm>
            <a:off x="3785937" y="2255459"/>
            <a:ext cx="2667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Arial"/>
                <a:ea typeface="+mn-ea"/>
                <a:cs typeface="+mn-cs"/>
              </a:rPr>
              <a:t>Stöd </a:t>
            </a:r>
          </a:p>
        </p:txBody>
      </p:sp>
    </p:spTree>
    <p:extLst>
      <p:ext uri="{BB962C8B-B14F-4D97-AF65-F5344CB8AC3E}">
        <p14:creationId xmlns:p14="http://schemas.microsoft.com/office/powerpoint/2010/main" val="1084986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CD5DC7-112A-7C3D-EA2F-058FFA3996E9}"/>
              </a:ext>
            </a:extLst>
          </p:cNvPr>
          <p:cNvSpPr>
            <a:spLocks noGrp="1"/>
          </p:cNvSpPr>
          <p:nvPr>
            <p:ph type="ctrTitle"/>
          </p:nvPr>
        </p:nvSpPr>
        <p:spPr/>
        <p:txBody>
          <a:bodyPr>
            <a:normAutofit/>
          </a:bodyPr>
          <a:lstStyle/>
          <a:p>
            <a:r>
              <a:rPr lang="sv-SE" sz="4800" dirty="0"/>
              <a:t>Förberedelse inför start av ny omgång – Barn och unga</a:t>
            </a:r>
          </a:p>
        </p:txBody>
      </p:sp>
      <p:sp>
        <p:nvSpPr>
          <p:cNvPr id="3" name="Underrubrik 2">
            <a:extLst>
              <a:ext uri="{FF2B5EF4-FFF2-40B4-BE49-F238E27FC236}">
                <a16:creationId xmlns:a16="http://schemas.microsoft.com/office/drawing/2014/main" id="{2F007971-FA0B-1E60-A2CF-C69784294F68}"/>
              </a:ext>
            </a:extLst>
          </p:cNvPr>
          <p:cNvSpPr>
            <a:spLocks noGrp="1"/>
          </p:cNvSpPr>
          <p:nvPr>
            <p:ph type="subTitle" idx="1"/>
          </p:nvPr>
        </p:nvSpPr>
        <p:spPr/>
        <p:txBody>
          <a:bodyPr/>
          <a:lstStyle/>
          <a:p>
            <a:r>
              <a:rPr lang="sv-SE" dirty="0"/>
              <a:t>Att identifiera lokala behov av kunskap – en arbetsprocess inom Partnerskapet</a:t>
            </a:r>
          </a:p>
          <a:p>
            <a:endParaRPr lang="sv-SE" dirty="0"/>
          </a:p>
        </p:txBody>
      </p:sp>
      <p:pic>
        <p:nvPicPr>
          <p:cNvPr id="4" name="Bildobjekt 3">
            <a:extLst>
              <a:ext uri="{FF2B5EF4-FFF2-40B4-BE49-F238E27FC236}">
                <a16:creationId xmlns:a16="http://schemas.microsoft.com/office/drawing/2014/main" id="{E432E21D-A8B4-0BD9-0B52-C2B4F59FD5E3}"/>
              </a:ext>
            </a:extLst>
          </p:cNvPr>
          <p:cNvPicPr>
            <a:picLocks noChangeAspect="1"/>
          </p:cNvPicPr>
          <p:nvPr/>
        </p:nvPicPr>
        <p:blipFill>
          <a:blip r:embed="rId3"/>
          <a:stretch>
            <a:fillRect/>
          </a:stretch>
        </p:blipFill>
        <p:spPr>
          <a:xfrm>
            <a:off x="6670338" y="972771"/>
            <a:ext cx="2280011" cy="2247086"/>
          </a:xfrm>
          <a:prstGeom prst="rect">
            <a:avLst/>
          </a:prstGeom>
        </p:spPr>
      </p:pic>
    </p:spTree>
    <p:extLst>
      <p:ext uri="{BB962C8B-B14F-4D97-AF65-F5344CB8AC3E}">
        <p14:creationId xmlns:p14="http://schemas.microsoft.com/office/powerpoint/2010/main" val="3612224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E1CE0D-1BB1-47FC-A45E-C23385E1FFBC}"/>
              </a:ext>
            </a:extLst>
          </p:cNvPr>
          <p:cNvSpPr>
            <a:spLocks noGrp="1"/>
          </p:cNvSpPr>
          <p:nvPr>
            <p:ph type="title"/>
          </p:nvPr>
        </p:nvSpPr>
        <p:spPr>
          <a:xfrm>
            <a:off x="1291800" y="1042536"/>
            <a:ext cx="9608400" cy="1966912"/>
          </a:xfrm>
        </p:spPr>
        <p:txBody>
          <a:bodyPr/>
          <a:lstStyle/>
          <a:p>
            <a:pPr>
              <a:lnSpc>
                <a:spcPct val="100000"/>
              </a:lnSpc>
            </a:pPr>
            <a:r>
              <a:rPr lang="sv-SE" sz="4000" dirty="0"/>
              <a:t>Förnyad rekommendation om kunskapsstyrning socialtjänst 2024</a:t>
            </a:r>
          </a:p>
        </p:txBody>
      </p:sp>
      <p:pic>
        <p:nvPicPr>
          <p:cNvPr id="4" name="Bildobjekt 3" descr="En bild som visar text&#10;&#10;Automatiskt genererad beskrivning">
            <a:extLst>
              <a:ext uri="{FF2B5EF4-FFF2-40B4-BE49-F238E27FC236}">
                <a16:creationId xmlns:a16="http://schemas.microsoft.com/office/drawing/2014/main" id="{CE315905-F390-258B-6A90-27915EFDA382}"/>
              </a:ext>
            </a:extLst>
          </p:cNvPr>
          <p:cNvPicPr>
            <a:picLocks noChangeAspect="1"/>
          </p:cNvPicPr>
          <p:nvPr/>
        </p:nvPicPr>
        <p:blipFill>
          <a:blip r:embed="rId2"/>
          <a:stretch>
            <a:fillRect/>
          </a:stretch>
        </p:blipFill>
        <p:spPr>
          <a:xfrm>
            <a:off x="4175760" y="2789904"/>
            <a:ext cx="3840480" cy="2597785"/>
          </a:xfrm>
          <a:prstGeom prst="rect">
            <a:avLst/>
          </a:prstGeom>
        </p:spPr>
      </p:pic>
    </p:spTree>
    <p:extLst>
      <p:ext uri="{BB962C8B-B14F-4D97-AF65-F5344CB8AC3E}">
        <p14:creationId xmlns:p14="http://schemas.microsoft.com/office/powerpoint/2010/main" val="2958248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97546" y="714822"/>
            <a:ext cx="10613367" cy="1148691"/>
          </a:xfrm>
        </p:spPr>
        <p:txBody>
          <a:bodyPr/>
          <a:lstStyle/>
          <a:p>
            <a:pPr>
              <a:lnSpc>
                <a:spcPct val="100000"/>
              </a:lnSpc>
            </a:pPr>
            <a:r>
              <a:rPr lang="sv-SE" sz="3200" dirty="0">
                <a:ea typeface="+mj-lt"/>
                <a:cs typeface="+mj-lt"/>
              </a:rPr>
              <a:t>Till dig som ska använda den här presentationen</a:t>
            </a:r>
            <a:endParaRPr lang="sv-SE" sz="3200" b="0" dirty="0">
              <a:cs typeface="Arial"/>
            </a:endParaRPr>
          </a:p>
        </p:txBody>
      </p:sp>
      <p:sp>
        <p:nvSpPr>
          <p:cNvPr id="3" name="Platshållare för innehåll 2"/>
          <p:cNvSpPr>
            <a:spLocks noGrp="1"/>
          </p:cNvSpPr>
          <p:nvPr>
            <p:ph idx="1"/>
          </p:nvPr>
        </p:nvSpPr>
        <p:spPr>
          <a:xfrm>
            <a:off x="597546" y="2267878"/>
            <a:ext cx="10222854" cy="3396739"/>
          </a:xfrm>
        </p:spPr>
        <p:txBody>
          <a:bodyPr vert="horz" lIns="91440" tIns="45720" rIns="91440" bIns="45720" rtlCol="0" anchor="t">
            <a:noAutofit/>
          </a:bodyPr>
          <a:lstStyle/>
          <a:p>
            <a:pPr marL="29845" indent="0">
              <a:buNone/>
            </a:pPr>
            <a:r>
              <a:rPr lang="sv-SE" sz="1400" dirty="0">
                <a:cs typeface="Arial"/>
              </a:rPr>
              <a:t>Bilderna i det här bildspelet kan användas för att i olika sammanhang presentera rekommendationen, vad den innebär och vad det gemensamma engagemanget innebär för att kunna skapa förutsättningar för en kunskapsbaserad socialtjänst. Bilderna kan också användas för diskussioner om verksamhetsutveckling och planering.  Till respektive bild finns ett utvecklat talarmanus som stöd. </a:t>
            </a:r>
          </a:p>
          <a:p>
            <a:pPr marL="29845" indent="0">
              <a:buNone/>
            </a:pPr>
            <a:r>
              <a:rPr lang="sv-SE" sz="1400" b="1" dirty="0">
                <a:cs typeface="Arial"/>
              </a:rPr>
              <a:t>Disposition</a:t>
            </a:r>
          </a:p>
          <a:p>
            <a:pPr marL="29845" indent="0">
              <a:buNone/>
            </a:pPr>
            <a:r>
              <a:rPr lang="sv-SE" sz="1400" dirty="0">
                <a:cs typeface="Arial"/>
              </a:rPr>
              <a:t>Bild 3 – 5 handlar om bakgrund och organisation kring rekommendationen, samt tidplan för årets arbete.</a:t>
            </a:r>
          </a:p>
          <a:p>
            <a:pPr marL="29845" indent="0">
              <a:buNone/>
            </a:pPr>
            <a:r>
              <a:rPr lang="sv-SE" sz="1400" dirty="0">
                <a:cs typeface="Arial"/>
              </a:rPr>
              <a:t>Bild 6 – 7 handlar om varför kunskapsstyrning är viktigt.</a:t>
            </a:r>
          </a:p>
          <a:p>
            <a:pPr marL="29845" indent="0">
              <a:buNone/>
            </a:pPr>
            <a:r>
              <a:rPr lang="sv-SE" sz="1400" dirty="0">
                <a:cs typeface="Arial"/>
              </a:rPr>
              <a:t>Bild 8 - 15 handlar om vad kunskapsstyrning i socialtjänsten är och vilka delar som omfattas.</a:t>
            </a:r>
          </a:p>
          <a:p>
            <a:pPr marL="29845" indent="0">
              <a:buNone/>
            </a:pPr>
            <a:r>
              <a:rPr lang="sv-SE" sz="1400" dirty="0">
                <a:cs typeface="Arial"/>
              </a:rPr>
              <a:t>Bild 16 - 20 handlar om samverkan, ledning och styrning av det gemensamma arbetet. Här finns också exempel på resultat. </a:t>
            </a:r>
          </a:p>
          <a:p>
            <a:pPr marL="29845" indent="0">
              <a:buNone/>
            </a:pPr>
            <a:endParaRPr lang="sv-SE" sz="1400" b="1" dirty="0">
              <a:cs typeface="Arial"/>
            </a:endParaRPr>
          </a:p>
          <a:p>
            <a:pPr marL="29845" indent="0">
              <a:buNone/>
            </a:pPr>
            <a:r>
              <a:rPr lang="sv-SE" sz="1400" b="1">
                <a:cs typeface="Arial"/>
              </a:rPr>
              <a:t>Du </a:t>
            </a:r>
            <a:r>
              <a:rPr lang="sv-SE" sz="1400" b="1" dirty="0">
                <a:cs typeface="Arial"/>
              </a:rPr>
              <a:t>som behöver presentera i kortversion  - använd bilderna 21 – </a:t>
            </a:r>
            <a:r>
              <a:rPr lang="sv-SE" sz="1400" b="1">
                <a:cs typeface="Arial"/>
              </a:rPr>
              <a:t>29.</a:t>
            </a:r>
            <a:endParaRPr lang="sv-SE" sz="1400" b="1" dirty="0">
              <a:cs typeface="Arial"/>
            </a:endParaRPr>
          </a:p>
          <a:p>
            <a:pPr marL="29845" indent="0">
              <a:buNone/>
            </a:pPr>
            <a:r>
              <a:rPr lang="sv-SE" sz="1400" b="1" dirty="0">
                <a:cs typeface="Arial"/>
              </a:rPr>
              <a:t>Lycka till!</a:t>
            </a:r>
          </a:p>
          <a:p>
            <a:pPr marL="29845" indent="0">
              <a:buNone/>
            </a:pPr>
            <a:endParaRPr lang="sv-SE" sz="2000" dirty="0">
              <a:cs typeface="Arial"/>
            </a:endParaRPr>
          </a:p>
          <a:p>
            <a:pPr marL="29845" indent="0">
              <a:buNone/>
            </a:pPr>
            <a:endParaRPr lang="sv-SE" sz="2000" dirty="0">
              <a:cs typeface="Arial"/>
            </a:endParaRPr>
          </a:p>
        </p:txBody>
      </p:sp>
      <p:cxnSp>
        <p:nvCxnSpPr>
          <p:cNvPr id="5" name="Rak koppling 4">
            <a:extLst>
              <a:ext uri="{FF2B5EF4-FFF2-40B4-BE49-F238E27FC236}">
                <a16:creationId xmlns:a16="http://schemas.microsoft.com/office/drawing/2014/main" id="{314BB39C-5273-F704-AC86-79C2400C8185}"/>
              </a:ext>
            </a:extLst>
          </p:cNvPr>
          <p:cNvCxnSpPr>
            <a:cxnSpLocks/>
          </p:cNvCxnSpPr>
          <p:nvPr/>
        </p:nvCxnSpPr>
        <p:spPr>
          <a:xfrm>
            <a:off x="0" y="2065695"/>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800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C8D88145-96D7-45E0-8557-319BBBE12CEE}"/>
              </a:ext>
            </a:extLst>
          </p:cNvPr>
          <p:cNvSpPr>
            <a:spLocks noGrp="1"/>
          </p:cNvSpPr>
          <p:nvPr>
            <p:ph idx="1"/>
          </p:nvPr>
        </p:nvSpPr>
        <p:spPr>
          <a:xfrm>
            <a:off x="664231" y="2286001"/>
            <a:ext cx="9235143" cy="3660968"/>
          </a:xfrm>
        </p:spPr>
        <p:txBody>
          <a:bodyPr/>
          <a:lstStyle/>
          <a:p>
            <a:pPr>
              <a:buFont typeface="Arial" panose="020B0604020202020204" pitchFamily="34" charset="0"/>
              <a:buChar char="•"/>
            </a:pPr>
            <a:r>
              <a:rPr lang="sv-SE" sz="2000" dirty="0"/>
              <a:t>Arbetet utifrån rekommendationen fortsätter med samma finansiering (1,95 kr/</a:t>
            </a:r>
            <a:r>
              <a:rPr lang="sv-SE" sz="2000" dirty="0" err="1"/>
              <a:t>inv</a:t>
            </a:r>
            <a:r>
              <a:rPr lang="sv-SE" sz="2000" dirty="0"/>
              <a:t>/år) som under åren 2020-2024.</a:t>
            </a:r>
          </a:p>
          <a:p>
            <a:pPr>
              <a:buFont typeface="Arial" panose="020B0604020202020204" pitchFamily="34" charset="0"/>
              <a:buChar char="•"/>
            </a:pPr>
            <a:r>
              <a:rPr lang="sv-SE" sz="2000" dirty="0"/>
              <a:t>Finansieringen omfattar fortsatt följande områden: medfinansiering av Nationella kvalitetsregister, Stöd för individbaserad systematisk uppföljning, gemensam upphandling, utveckling och stöd för av nationella brukarundersökningar samt nationell samordning</a:t>
            </a:r>
          </a:p>
          <a:p>
            <a:pPr>
              <a:buFont typeface="Arial" panose="020B0604020202020204" pitchFamily="34" charset="0"/>
              <a:buChar char="•"/>
            </a:pPr>
            <a:r>
              <a:rPr lang="sv-SE" sz="2000" dirty="0"/>
              <a:t>Ett ytterligare område inkluderas: kommunal hälso- och sjukvård</a:t>
            </a:r>
          </a:p>
          <a:p>
            <a:pPr>
              <a:buFont typeface="Arial" panose="020B0604020202020204" pitchFamily="34" charset="0"/>
              <a:buChar char="•"/>
            </a:pPr>
            <a:r>
              <a:rPr lang="sv-SE" sz="2000" dirty="0"/>
              <a:t>Beslut om medverkan behöver fattas i varje kommun </a:t>
            </a:r>
          </a:p>
          <a:p>
            <a:pPr>
              <a:buFont typeface="Arial" panose="020B0604020202020204" pitchFamily="34" charset="0"/>
              <a:buChar char="•"/>
            </a:pPr>
            <a:r>
              <a:rPr lang="sv-SE" sz="2000" dirty="0"/>
              <a:t>SKR behöver information om respektive kommuns medverkan senast i augusti 2024. </a:t>
            </a:r>
          </a:p>
        </p:txBody>
      </p:sp>
      <p:sp>
        <p:nvSpPr>
          <p:cNvPr id="3" name="Rubrik 2">
            <a:extLst>
              <a:ext uri="{FF2B5EF4-FFF2-40B4-BE49-F238E27FC236}">
                <a16:creationId xmlns:a16="http://schemas.microsoft.com/office/drawing/2014/main" id="{ADA1F4BB-EAEC-43A2-A950-2185BCC1728B}"/>
              </a:ext>
            </a:extLst>
          </p:cNvPr>
          <p:cNvSpPr>
            <a:spLocks noGrp="1"/>
          </p:cNvSpPr>
          <p:nvPr>
            <p:ph type="title"/>
          </p:nvPr>
        </p:nvSpPr>
        <p:spPr>
          <a:xfrm>
            <a:off x="664231" y="911031"/>
            <a:ext cx="10741051" cy="908609"/>
          </a:xfrm>
        </p:spPr>
        <p:txBody>
          <a:bodyPr/>
          <a:lstStyle/>
          <a:p>
            <a:r>
              <a:rPr lang="sv-SE" sz="4000" dirty="0"/>
              <a:t>Vad innebär en förnyad rekommendationen för kommunerna?</a:t>
            </a:r>
          </a:p>
        </p:txBody>
      </p:sp>
      <p:cxnSp>
        <p:nvCxnSpPr>
          <p:cNvPr id="4" name="Rak koppling 3">
            <a:extLst>
              <a:ext uri="{FF2B5EF4-FFF2-40B4-BE49-F238E27FC236}">
                <a16:creationId xmlns:a16="http://schemas.microsoft.com/office/drawing/2014/main" id="{23297361-1573-D7AF-5D0D-ED59946D444A}"/>
              </a:ext>
            </a:extLst>
          </p:cNvPr>
          <p:cNvCxnSpPr>
            <a:cxnSpLocks/>
          </p:cNvCxnSpPr>
          <p:nvPr/>
        </p:nvCxnSpPr>
        <p:spPr>
          <a:xfrm>
            <a:off x="0" y="2065695"/>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290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F9E91F9-3840-4E15-AEA6-670B20EED28D}"/>
              </a:ext>
            </a:extLst>
          </p:cNvPr>
          <p:cNvSpPr>
            <a:spLocks noGrp="1"/>
          </p:cNvSpPr>
          <p:nvPr>
            <p:ph idx="1"/>
          </p:nvPr>
        </p:nvSpPr>
        <p:spPr>
          <a:xfrm>
            <a:off x="548640" y="1776368"/>
            <a:ext cx="6705600" cy="3964032"/>
          </a:xfrm>
        </p:spPr>
        <p:txBody>
          <a:bodyPr/>
          <a:lstStyle/>
          <a:p>
            <a:pPr marL="30163" indent="0" fontAlgn="base">
              <a:buNone/>
            </a:pPr>
            <a:r>
              <a:rPr lang="sv-SE" sz="2000" b="1" dirty="0"/>
              <a:t>April: </a:t>
            </a:r>
            <a:r>
              <a:rPr lang="sv-SE" sz="2000" dirty="0"/>
              <a:t>Information och dialog i S-</a:t>
            </a:r>
            <a:r>
              <a:rPr lang="sv-SE" sz="2000" dirty="0" err="1"/>
              <a:t>KiS</a:t>
            </a:r>
            <a:r>
              <a:rPr lang="sv-SE" sz="2000" dirty="0"/>
              <a:t> (nationell styrgrupp för kunskapsstyrning i socialtjänsten)</a:t>
            </a:r>
          </a:p>
          <a:p>
            <a:pPr marL="30163" indent="0" fontAlgn="base">
              <a:buNone/>
            </a:pPr>
            <a:r>
              <a:rPr lang="sv-SE" sz="2000" b="1" dirty="0"/>
              <a:t>Maj/juni</a:t>
            </a:r>
            <a:r>
              <a:rPr lang="sv-SE" sz="2000" dirty="0"/>
              <a:t>: Information till SIB, PÄB och NSK-S kommunledamöter samt RSS</a:t>
            </a:r>
          </a:p>
          <a:p>
            <a:pPr marL="30163" indent="0" fontAlgn="base">
              <a:buNone/>
            </a:pPr>
            <a:r>
              <a:rPr lang="sv-SE" sz="2000" b="1" dirty="0"/>
              <a:t>September:</a:t>
            </a:r>
            <a:r>
              <a:rPr lang="sv-SE" sz="2000" dirty="0"/>
              <a:t> Information till socialchefsnätverket</a:t>
            </a:r>
          </a:p>
          <a:p>
            <a:pPr marL="30163" indent="0" fontAlgn="base">
              <a:buNone/>
            </a:pPr>
            <a:r>
              <a:rPr lang="sv-SE" sz="2000" b="1" dirty="0"/>
              <a:t>September</a:t>
            </a:r>
            <a:r>
              <a:rPr lang="sv-SE" sz="2000" dirty="0"/>
              <a:t>: Skriftlig info till alla socialchefer</a:t>
            </a:r>
          </a:p>
          <a:p>
            <a:pPr marL="30163" indent="0" fontAlgn="base">
              <a:buNone/>
            </a:pPr>
            <a:r>
              <a:rPr lang="sv-SE" sz="2000" b="1" dirty="0"/>
              <a:t>XXX:</a:t>
            </a:r>
            <a:r>
              <a:rPr lang="sv-SE" sz="2000" dirty="0"/>
              <a:t> Öppna informationsmöten</a:t>
            </a:r>
          </a:p>
          <a:p>
            <a:pPr marL="30163" indent="0" fontAlgn="base">
              <a:buNone/>
            </a:pPr>
            <a:r>
              <a:rPr lang="sv-SE" sz="2000" b="1" dirty="0"/>
              <a:t>Januari 2025: </a:t>
            </a:r>
            <a:r>
              <a:rPr lang="sv-SE" sz="2000" dirty="0"/>
              <a:t>Beslut i SKR:s styrelse</a:t>
            </a:r>
          </a:p>
          <a:p>
            <a:pPr marL="30163" indent="0" fontAlgn="base">
              <a:buNone/>
            </a:pPr>
            <a:endParaRPr lang="sv-SE" sz="2000" dirty="0"/>
          </a:p>
        </p:txBody>
      </p:sp>
      <p:sp>
        <p:nvSpPr>
          <p:cNvPr id="3" name="Rubrik 2">
            <a:extLst>
              <a:ext uri="{FF2B5EF4-FFF2-40B4-BE49-F238E27FC236}">
                <a16:creationId xmlns:a16="http://schemas.microsoft.com/office/drawing/2014/main" id="{83E90E7B-5111-48AF-B339-574EDD3AB1B9}"/>
              </a:ext>
            </a:extLst>
          </p:cNvPr>
          <p:cNvSpPr>
            <a:spLocks noGrp="1"/>
          </p:cNvSpPr>
          <p:nvPr>
            <p:ph type="title"/>
          </p:nvPr>
        </p:nvSpPr>
        <p:spPr>
          <a:xfrm>
            <a:off x="664233" y="874602"/>
            <a:ext cx="9609825" cy="677361"/>
          </a:xfrm>
        </p:spPr>
        <p:txBody>
          <a:bodyPr/>
          <a:lstStyle/>
          <a:p>
            <a:r>
              <a:rPr lang="sv-SE" sz="3600" dirty="0"/>
              <a:t>Process inför beslut 2024</a:t>
            </a:r>
          </a:p>
        </p:txBody>
      </p:sp>
      <p:sp>
        <p:nvSpPr>
          <p:cNvPr id="5" name="Platshållare för innehåll 1">
            <a:extLst>
              <a:ext uri="{FF2B5EF4-FFF2-40B4-BE49-F238E27FC236}">
                <a16:creationId xmlns:a16="http://schemas.microsoft.com/office/drawing/2014/main" id="{6F019407-B7E6-4F28-BA79-19A785616480}"/>
              </a:ext>
            </a:extLst>
          </p:cNvPr>
          <p:cNvSpPr txBox="1">
            <a:spLocks/>
          </p:cNvSpPr>
          <p:nvPr/>
        </p:nvSpPr>
        <p:spPr>
          <a:xfrm>
            <a:off x="416559" y="1776368"/>
            <a:ext cx="2001521" cy="4380591"/>
          </a:xfrm>
          <a:prstGeom prst="rect">
            <a:avLst/>
          </a:prstGeom>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marR="0" lvl="0" indent="0" algn="l" defTabSz="914400" rtl="0" eaLnBrk="1" fontAlgn="base" latinLnBrk="0" hangingPunct="1">
              <a:lnSpc>
                <a:spcPct val="100000"/>
              </a:lnSpc>
              <a:spcBef>
                <a:spcPts val="0"/>
              </a:spcBef>
              <a:spcAft>
                <a:spcPts val="1200"/>
              </a:spcAft>
              <a:buClrTx/>
              <a:buSzTx/>
              <a:buFont typeface="Symbol" panose="05050102010706020507" pitchFamily="18" charset="2"/>
              <a:buNone/>
              <a:tabLst/>
              <a:defRPr/>
            </a:pPr>
            <a:endParaRPr kumimoji="0" lang="sv-SE" sz="2000" b="1" i="0" u="none" strike="noStrike" kern="1200" cap="none" spc="0" normalizeH="0" baseline="0" noProof="0" dirty="0">
              <a:ln>
                <a:noFill/>
              </a:ln>
              <a:solidFill>
                <a:prstClr val="black"/>
              </a:solidFill>
              <a:effectLst/>
              <a:uLnTx/>
              <a:uFillTx/>
              <a:latin typeface="Arial"/>
              <a:ea typeface="+mn-ea"/>
              <a:cs typeface="+mn-cs"/>
            </a:endParaRPr>
          </a:p>
        </p:txBody>
      </p:sp>
      <p:cxnSp>
        <p:nvCxnSpPr>
          <p:cNvPr id="6" name="Rak koppling 5">
            <a:extLst>
              <a:ext uri="{FF2B5EF4-FFF2-40B4-BE49-F238E27FC236}">
                <a16:creationId xmlns:a16="http://schemas.microsoft.com/office/drawing/2014/main" id="{A49AAE9E-E998-9AF2-9184-74F7DE8CD7DC}"/>
              </a:ext>
            </a:extLst>
          </p:cNvPr>
          <p:cNvCxnSpPr>
            <a:cxnSpLocks/>
          </p:cNvCxnSpPr>
          <p:nvPr/>
        </p:nvCxnSpPr>
        <p:spPr>
          <a:xfrm>
            <a:off x="0" y="1555178"/>
            <a:ext cx="12192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55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578BC7-7C12-4BCE-A29B-C0F3084D3901}"/>
              </a:ext>
            </a:extLst>
          </p:cNvPr>
          <p:cNvSpPr>
            <a:spLocks noGrp="1"/>
          </p:cNvSpPr>
          <p:nvPr>
            <p:ph type="title"/>
          </p:nvPr>
        </p:nvSpPr>
        <p:spPr/>
        <p:txBody>
          <a:bodyPr/>
          <a:lstStyle/>
          <a:p>
            <a:r>
              <a:rPr lang="sv-SE" dirty="0" smtClean="0"/>
              <a:t>Dagordning RSS nätverket 5 okt</a:t>
            </a:r>
            <a:endParaRPr lang="sv-SE" dirty="0"/>
          </a:p>
        </p:txBody>
      </p:sp>
      <p:sp>
        <p:nvSpPr>
          <p:cNvPr id="3" name="Platshållare för innehåll 2">
            <a:extLst>
              <a:ext uri="{FF2B5EF4-FFF2-40B4-BE49-F238E27FC236}">
                <a16:creationId xmlns:a16="http://schemas.microsoft.com/office/drawing/2014/main" id="{AE051BC0-5E51-46CC-AB45-B4225766F75F}"/>
              </a:ext>
            </a:extLst>
          </p:cNvPr>
          <p:cNvSpPr>
            <a:spLocks noGrp="1"/>
          </p:cNvSpPr>
          <p:nvPr>
            <p:ph sz="half" idx="1"/>
          </p:nvPr>
        </p:nvSpPr>
        <p:spPr/>
        <p:txBody>
          <a:bodyPr/>
          <a:lstStyle/>
          <a:p>
            <a:pPr marL="30163" indent="0">
              <a:buNone/>
            </a:pPr>
            <a:r>
              <a:rPr lang="sv-SE" sz="2000" dirty="0"/>
              <a:t>13.00	Välkomna</a:t>
            </a:r>
          </a:p>
          <a:p>
            <a:pPr marL="30163" indent="0">
              <a:buNone/>
            </a:pPr>
            <a:r>
              <a:rPr lang="sv-SE" sz="2000" dirty="0"/>
              <a:t>13.15	Kompetensförsörjning</a:t>
            </a:r>
          </a:p>
          <a:p>
            <a:pPr marL="30163" indent="0">
              <a:buNone/>
            </a:pPr>
            <a:r>
              <a:rPr lang="sv-SE" sz="2000" dirty="0"/>
              <a:t>13.45	Strategi för hälsa</a:t>
            </a:r>
          </a:p>
          <a:p>
            <a:pPr marL="30163" indent="0">
              <a:buNone/>
            </a:pPr>
            <a:r>
              <a:rPr lang="sv-SE" sz="2000" dirty="0"/>
              <a:t>14.05	Sektionen för psykiatri och 	folkhälsa på SKR</a:t>
            </a:r>
          </a:p>
          <a:p>
            <a:pPr marL="30163" indent="0">
              <a:buNone/>
            </a:pPr>
            <a:r>
              <a:rPr lang="sv-SE" sz="2000" dirty="0"/>
              <a:t>14.25 	Paus och kollegialt utbyte</a:t>
            </a:r>
          </a:p>
        </p:txBody>
      </p:sp>
      <p:sp>
        <p:nvSpPr>
          <p:cNvPr id="4" name="Platshållare för innehåll 3">
            <a:extLst>
              <a:ext uri="{FF2B5EF4-FFF2-40B4-BE49-F238E27FC236}">
                <a16:creationId xmlns:a16="http://schemas.microsoft.com/office/drawing/2014/main" id="{76C672BD-B14D-40BF-F3E6-458CA4EDD034}"/>
              </a:ext>
            </a:extLst>
          </p:cNvPr>
          <p:cNvSpPr>
            <a:spLocks noGrp="1"/>
          </p:cNvSpPr>
          <p:nvPr>
            <p:ph sz="half" idx="2"/>
          </p:nvPr>
        </p:nvSpPr>
        <p:spPr>
          <a:xfrm>
            <a:off x="5552324" y="2494800"/>
            <a:ext cx="5725275" cy="3740400"/>
          </a:xfrm>
        </p:spPr>
        <p:txBody>
          <a:bodyPr/>
          <a:lstStyle/>
          <a:p>
            <a:pPr marL="30163" indent="0">
              <a:buNone/>
            </a:pPr>
            <a:r>
              <a:rPr lang="sv-SE" sz="2000" dirty="0"/>
              <a:t>15.25	</a:t>
            </a:r>
            <a:r>
              <a:rPr lang="sv-SE" sz="2000" dirty="0">
                <a:solidFill>
                  <a:srgbClr val="FF0000"/>
                </a:solidFill>
              </a:rPr>
              <a:t>Jämställdhetsintegrering i </a:t>
            </a:r>
            <a:r>
              <a:rPr lang="sv-SE" sz="2000" dirty="0" smtClean="0">
                <a:solidFill>
                  <a:srgbClr val="FF0000"/>
                </a:solidFill>
              </a:rPr>
              <a:t>RSS (RSS Dalarna!)</a:t>
            </a:r>
            <a:endParaRPr lang="sv-SE" sz="2000" dirty="0">
              <a:solidFill>
                <a:srgbClr val="FF0000"/>
              </a:solidFill>
            </a:endParaRPr>
          </a:p>
          <a:p>
            <a:pPr marL="30163" indent="0">
              <a:buNone/>
            </a:pPr>
            <a:r>
              <a:rPr lang="sv-SE" sz="2000" dirty="0"/>
              <a:t>15.55	Yrkesresan och privata utförare</a:t>
            </a:r>
          </a:p>
          <a:p>
            <a:pPr marL="30163" indent="0">
              <a:buNone/>
            </a:pPr>
            <a:r>
              <a:rPr lang="sv-SE" sz="2000" dirty="0"/>
              <a:t>16.35	Information från SKR och AU</a:t>
            </a:r>
          </a:p>
          <a:p>
            <a:pPr marL="30163" indent="0">
              <a:buNone/>
            </a:pPr>
            <a:r>
              <a:rPr lang="sv-SE" sz="2000" dirty="0"/>
              <a:t>16.55	Sammanfattning och avslutning</a:t>
            </a:r>
          </a:p>
          <a:p>
            <a:pPr marL="30163" indent="0">
              <a:buNone/>
            </a:pPr>
            <a:r>
              <a:rPr lang="sv-SE" sz="2000" dirty="0"/>
              <a:t>17.10	Slut för dagen </a:t>
            </a:r>
          </a:p>
          <a:p>
            <a:pPr marL="30163" indent="0">
              <a:buNone/>
            </a:pPr>
            <a:endParaRPr lang="sv-SE" dirty="0"/>
          </a:p>
        </p:txBody>
      </p:sp>
    </p:spTree>
    <p:extLst>
      <p:ext uri="{BB962C8B-B14F-4D97-AF65-F5344CB8AC3E}">
        <p14:creationId xmlns:p14="http://schemas.microsoft.com/office/powerpoint/2010/main" val="2068059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5" descr="En bild som visar text&#10;&#10;Automatiskt genererad beskrivning">
            <a:extLst>
              <a:ext uri="{FF2B5EF4-FFF2-40B4-BE49-F238E27FC236}">
                <a16:creationId xmlns:a16="http://schemas.microsoft.com/office/drawing/2014/main" id="{FB55A55B-9B15-499D-ABBC-C3D6A77FEC53}"/>
              </a:ext>
            </a:extLst>
          </p:cNvPr>
          <p:cNvPicPr>
            <a:picLocks noChangeAspect="1"/>
          </p:cNvPicPr>
          <p:nvPr/>
        </p:nvPicPr>
        <p:blipFill>
          <a:blip r:embed="rId3"/>
          <a:stretch>
            <a:fillRect/>
          </a:stretch>
        </p:blipFill>
        <p:spPr>
          <a:xfrm>
            <a:off x="7647039" y="243880"/>
            <a:ext cx="3677556" cy="2581185"/>
          </a:xfrm>
          <a:prstGeom prst="rect">
            <a:avLst/>
          </a:prstGeom>
        </p:spPr>
      </p:pic>
      <p:sp>
        <p:nvSpPr>
          <p:cNvPr id="10" name="textruta 9"/>
          <p:cNvSpPr txBox="1"/>
          <p:nvPr/>
        </p:nvSpPr>
        <p:spPr>
          <a:xfrm>
            <a:off x="375763" y="5605489"/>
            <a:ext cx="2569566"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Arial"/>
                <a:ea typeface="+mn-ea"/>
                <a:cs typeface="+mn-cs"/>
              </a:rPr>
              <a:t>Individbaserad systematisk uppföljning</a:t>
            </a:r>
          </a:p>
        </p:txBody>
      </p:sp>
      <p:pic>
        <p:nvPicPr>
          <p:cNvPr id="19" name="Bildobjekt 18">
            <a:hlinkClick r:id="" action="ppaction://noaction"/>
          </p:cNvPr>
          <p:cNvPicPr>
            <a:picLocks noChangeAspect="1"/>
          </p:cNvPicPr>
          <p:nvPr/>
        </p:nvPicPr>
        <p:blipFill>
          <a:blip r:embed="rId4"/>
          <a:stretch>
            <a:fillRect/>
          </a:stretch>
        </p:blipFill>
        <p:spPr>
          <a:xfrm>
            <a:off x="466089" y="169312"/>
            <a:ext cx="2425933" cy="1915762"/>
          </a:xfrm>
          <a:prstGeom prst="rect">
            <a:avLst/>
          </a:prstGeom>
        </p:spPr>
      </p:pic>
      <p:pic>
        <p:nvPicPr>
          <p:cNvPr id="7" name="Picture 11">
            <a:extLst>
              <a:ext uri="{FF2B5EF4-FFF2-40B4-BE49-F238E27FC236}">
                <a16:creationId xmlns:a16="http://schemas.microsoft.com/office/drawing/2014/main" id="{47EBB272-0226-4B79-9B1D-6C5B7CFDC3B2}"/>
              </a:ext>
            </a:extLst>
          </p:cNvPr>
          <p:cNvPicPr>
            <a:picLocks noChangeAspect="1"/>
          </p:cNvPicPr>
          <p:nvPr/>
        </p:nvPicPr>
        <p:blipFill>
          <a:blip r:embed="rId5"/>
          <a:stretch>
            <a:fillRect/>
          </a:stretch>
        </p:blipFill>
        <p:spPr>
          <a:xfrm>
            <a:off x="8417463" y="3208270"/>
            <a:ext cx="2875642" cy="2944600"/>
          </a:xfrm>
          <a:prstGeom prst="rect">
            <a:avLst/>
          </a:prstGeom>
        </p:spPr>
      </p:pic>
      <p:sp>
        <p:nvSpPr>
          <p:cNvPr id="2" name="textruta 1">
            <a:extLst>
              <a:ext uri="{FF2B5EF4-FFF2-40B4-BE49-F238E27FC236}">
                <a16:creationId xmlns:a16="http://schemas.microsoft.com/office/drawing/2014/main" id="{0B7D4C80-197F-475B-B04B-241B9DF54153}"/>
              </a:ext>
            </a:extLst>
          </p:cNvPr>
          <p:cNvSpPr txBox="1"/>
          <p:nvPr/>
        </p:nvSpPr>
        <p:spPr>
          <a:xfrm>
            <a:off x="585679" y="1935467"/>
            <a:ext cx="231906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Arial"/>
              </a:rPr>
              <a:t>Medverkan i nationellt system för kunskapsstyrning i hälso- och sjukvård</a:t>
            </a:r>
          </a:p>
        </p:txBody>
      </p:sp>
      <p:pic>
        <p:nvPicPr>
          <p:cNvPr id="1026" name="Bildobjekt 1">
            <a:extLst>
              <a:ext uri="{FF2B5EF4-FFF2-40B4-BE49-F238E27FC236}">
                <a16:creationId xmlns:a16="http://schemas.microsoft.com/office/drawing/2014/main" id="{809CBA93-059D-4268-9F14-E6A1915BF9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4666" y="4901137"/>
            <a:ext cx="4026766" cy="1408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ktangel 8">
            <a:extLst>
              <a:ext uri="{FF2B5EF4-FFF2-40B4-BE49-F238E27FC236}">
                <a16:creationId xmlns:a16="http://schemas.microsoft.com/office/drawing/2014/main" id="{C03976E8-C207-444A-B2B5-6B53B45DDAB1}"/>
              </a:ext>
            </a:extLst>
          </p:cNvPr>
          <p:cNvSpPr/>
          <p:nvPr/>
        </p:nvSpPr>
        <p:spPr>
          <a:xfrm>
            <a:off x="2945329" y="2736838"/>
            <a:ext cx="5672021" cy="2275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0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dirty="0">
                <a:ln>
                  <a:noFill/>
                </a:ln>
                <a:solidFill>
                  <a:prstClr val="black"/>
                </a:solidFill>
                <a:effectLst/>
                <a:uLnTx/>
                <a:uFillTx/>
                <a:latin typeface="Arial"/>
                <a:ea typeface="+mn-ea"/>
                <a:cs typeface="+mn-cs"/>
              </a:rPr>
              <a:t>Kunskapsstyrning socialtjänst</a:t>
            </a:r>
          </a:p>
        </p:txBody>
      </p:sp>
      <p:pic>
        <p:nvPicPr>
          <p:cNvPr id="8" name="Bildobjekt 10" descr="En bild som visar text, rum, galleri, vektorgrafik&#10;&#10;Automatiskt genererad beskrivning">
            <a:extLst>
              <a:ext uri="{FF2B5EF4-FFF2-40B4-BE49-F238E27FC236}">
                <a16:creationId xmlns:a16="http://schemas.microsoft.com/office/drawing/2014/main" id="{942AC476-9C6F-2735-80EE-19076F6A708A}"/>
              </a:ext>
            </a:extLst>
          </p:cNvPr>
          <p:cNvPicPr>
            <a:picLocks noChangeAspect="1"/>
          </p:cNvPicPr>
          <p:nvPr/>
        </p:nvPicPr>
        <p:blipFill>
          <a:blip r:embed="rId7"/>
          <a:stretch>
            <a:fillRect/>
          </a:stretch>
        </p:blipFill>
        <p:spPr>
          <a:xfrm>
            <a:off x="429070" y="3114257"/>
            <a:ext cx="2462952" cy="2616550"/>
          </a:xfrm>
          <a:prstGeom prst="rect">
            <a:avLst/>
          </a:prstGeom>
        </p:spPr>
      </p:pic>
      <p:pic>
        <p:nvPicPr>
          <p:cNvPr id="3" name="Bildobjekt 5">
            <a:extLst>
              <a:ext uri="{FF2B5EF4-FFF2-40B4-BE49-F238E27FC236}">
                <a16:creationId xmlns:a16="http://schemas.microsoft.com/office/drawing/2014/main" id="{9DAB7864-97DF-9E62-07AE-246FD1EC959B}"/>
              </a:ext>
            </a:extLst>
          </p:cNvPr>
          <p:cNvPicPr>
            <a:picLocks noChangeAspect="1"/>
          </p:cNvPicPr>
          <p:nvPr/>
        </p:nvPicPr>
        <p:blipFill>
          <a:blip r:embed="rId8"/>
          <a:stretch>
            <a:fillRect/>
          </a:stretch>
        </p:blipFill>
        <p:spPr>
          <a:xfrm>
            <a:off x="10164341" y="1537994"/>
            <a:ext cx="1606062" cy="1338764"/>
          </a:xfrm>
          <a:prstGeom prst="rect">
            <a:avLst/>
          </a:prstGeom>
        </p:spPr>
      </p:pic>
      <p:sp>
        <p:nvSpPr>
          <p:cNvPr id="6" name="Ellips 5">
            <a:extLst>
              <a:ext uri="{FF2B5EF4-FFF2-40B4-BE49-F238E27FC236}">
                <a16:creationId xmlns:a16="http://schemas.microsoft.com/office/drawing/2014/main" id="{4B15743A-D1BE-A640-A0D1-1C8824E485FC}"/>
              </a:ext>
            </a:extLst>
          </p:cNvPr>
          <p:cNvSpPr/>
          <p:nvPr/>
        </p:nvSpPr>
        <p:spPr>
          <a:xfrm>
            <a:off x="8607784" y="3417806"/>
            <a:ext cx="2484000" cy="2520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Bildobjekt 10" descr="PEn bild som visar rita, skiss, konst, illustration">
            <a:extLst>
              <a:ext uri="{FF2B5EF4-FFF2-40B4-BE49-F238E27FC236}">
                <a16:creationId xmlns:a16="http://schemas.microsoft.com/office/drawing/2014/main" id="{CBE30FEC-DF4E-52E5-37DA-9C852DB4EB9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05651" y="581520"/>
            <a:ext cx="2278621" cy="2275430"/>
          </a:xfrm>
          <a:prstGeom prst="rect">
            <a:avLst/>
          </a:prstGeom>
        </p:spPr>
      </p:pic>
      <p:sp>
        <p:nvSpPr>
          <p:cNvPr id="12" name="textruta 11">
            <a:extLst>
              <a:ext uri="{FF2B5EF4-FFF2-40B4-BE49-F238E27FC236}">
                <a16:creationId xmlns:a16="http://schemas.microsoft.com/office/drawing/2014/main" id="{DF30EC5D-DFDA-02AB-A622-14090EA74A84}"/>
              </a:ext>
            </a:extLst>
          </p:cNvPr>
          <p:cNvSpPr txBox="1"/>
          <p:nvPr/>
        </p:nvSpPr>
        <p:spPr>
          <a:xfrm>
            <a:off x="5471817" y="1719235"/>
            <a:ext cx="172941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Arial"/>
              </a:rPr>
              <a:t>Partnerskapet – till stöd för kunskapsstyrning i socialtjänsten</a:t>
            </a:r>
          </a:p>
        </p:txBody>
      </p:sp>
    </p:spTree>
    <p:extLst>
      <p:ext uri="{BB962C8B-B14F-4D97-AF65-F5344CB8AC3E}">
        <p14:creationId xmlns:p14="http://schemas.microsoft.com/office/powerpoint/2010/main" val="131881825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Utgår från pågående utredningar om aktivitetsplikt och ekonomiskt bistånd (Tomas Ahlin tidigare info</a:t>
            </a:r>
            <a:r>
              <a:rPr lang="sv-SE" dirty="0"/>
              <a:t>). SKR </a:t>
            </a:r>
            <a:r>
              <a:rPr lang="sv-SE" dirty="0" smtClean="0"/>
              <a:t>och Ulrica </a:t>
            </a:r>
            <a:r>
              <a:rPr lang="sv-SE" dirty="0" err="1" smtClean="0"/>
              <a:t>Runemar</a:t>
            </a:r>
            <a:r>
              <a:rPr lang="sv-SE" dirty="0" smtClean="0"/>
              <a:t> deltar </a:t>
            </a:r>
            <a:endParaRPr lang="sv-SE" dirty="0" smtClean="0"/>
          </a:p>
          <a:p>
            <a:r>
              <a:rPr lang="sv-SE" dirty="0" smtClean="0"/>
              <a:t>Gagnef Hedemora Älvdalen Vansbro saknar anmälda</a:t>
            </a:r>
            <a:endParaRPr lang="sv-SE" dirty="0"/>
          </a:p>
        </p:txBody>
      </p:sp>
      <p:sp>
        <p:nvSpPr>
          <p:cNvPr id="3" name="Platshållare för datum 2"/>
          <p:cNvSpPr>
            <a:spLocks noGrp="1"/>
          </p:cNvSpPr>
          <p:nvPr>
            <p:ph type="dt" sz="half" idx="10"/>
          </p:nvPr>
        </p:nvSpPr>
        <p:spPr/>
        <p:txBody>
          <a:bodyPr/>
          <a:lstStyle/>
          <a:p>
            <a:fld id="{9C5C3358-106F-4A3A-8507-6544091CE7EB}" type="datetime1">
              <a:rPr lang="sv-SE" smtClean="0"/>
              <a:t>2023-10-26</a:t>
            </a:fld>
            <a:endParaRPr lang="sv-SE" dirty="0"/>
          </a:p>
        </p:txBody>
      </p:sp>
      <p:sp>
        <p:nvSpPr>
          <p:cNvPr id="4" name="Platshållare för sidfot 3"/>
          <p:cNvSpPr>
            <a:spLocks noGrp="1"/>
          </p:cNvSpPr>
          <p:nvPr>
            <p:ph type="ftr" sz="quarter" idx="11"/>
          </p:nvPr>
        </p:nvSpPr>
        <p:spPr/>
        <p:txBody>
          <a:bodyPr/>
          <a:lstStyle/>
          <a:p>
            <a:r>
              <a:rPr lang="sv-SE" smtClean="0"/>
              <a:t>Sidfot</a:t>
            </a:r>
            <a:endParaRPr lang="sv-SE" dirty="0"/>
          </a:p>
        </p:txBody>
      </p:sp>
      <p:sp>
        <p:nvSpPr>
          <p:cNvPr id="5" name="Platshållare för bildnummer 4"/>
          <p:cNvSpPr>
            <a:spLocks noGrp="1"/>
          </p:cNvSpPr>
          <p:nvPr>
            <p:ph type="sldNum" sz="quarter" idx="12"/>
          </p:nvPr>
        </p:nvSpPr>
        <p:spPr/>
        <p:txBody>
          <a:bodyPr/>
          <a:lstStyle/>
          <a:p>
            <a:fld id="{130DDE8C-17E0-4539-9C15-C1E9D231907F}" type="slidenum">
              <a:rPr lang="sv-SE" smtClean="0"/>
              <a:pPr/>
              <a:t>21</a:t>
            </a:fld>
            <a:endParaRPr lang="sv-SE" dirty="0"/>
          </a:p>
        </p:txBody>
      </p:sp>
      <p:sp>
        <p:nvSpPr>
          <p:cNvPr id="6" name="Rubrik 5"/>
          <p:cNvSpPr>
            <a:spLocks noGrp="1"/>
          </p:cNvSpPr>
          <p:nvPr>
            <p:ph type="title"/>
          </p:nvPr>
        </p:nvSpPr>
        <p:spPr/>
        <p:txBody>
          <a:bodyPr>
            <a:normAutofit/>
          </a:bodyPr>
          <a:lstStyle/>
          <a:p>
            <a:r>
              <a:rPr lang="sv-SE" sz="2800" dirty="0" smtClean="0"/>
              <a:t>Regionalt seminarium om aktivitetsplikt 15 november	</a:t>
            </a:r>
            <a:endParaRPr lang="sv-SE" sz="2800" dirty="0"/>
          </a:p>
        </p:txBody>
      </p:sp>
    </p:spTree>
    <p:extLst>
      <p:ext uri="{BB962C8B-B14F-4D97-AF65-F5344CB8AC3E}">
        <p14:creationId xmlns:p14="http://schemas.microsoft.com/office/powerpoint/2010/main" val="2898669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Uppmärksammade frågeställningar</a:t>
            </a:r>
            <a:br>
              <a:rPr lang="sv-SE" dirty="0"/>
            </a:br>
            <a:r>
              <a:rPr lang="sv-SE" dirty="0"/>
              <a:t>Cosmic Link</a:t>
            </a:r>
          </a:p>
        </p:txBody>
      </p:sp>
      <p:sp>
        <p:nvSpPr>
          <p:cNvPr id="3" name="Platshållare för innehåll 2"/>
          <p:cNvSpPr>
            <a:spLocks noGrp="1"/>
          </p:cNvSpPr>
          <p:nvPr>
            <p:ph idx="1"/>
          </p:nvPr>
        </p:nvSpPr>
        <p:spPr/>
        <p:txBody>
          <a:bodyPr>
            <a:normAutofit/>
          </a:bodyPr>
          <a:lstStyle/>
          <a:p>
            <a:r>
              <a:rPr lang="sv-SE" sz="2800" dirty="0"/>
              <a:t>Struktur HSA för olika behörigheter</a:t>
            </a:r>
          </a:p>
          <a:p>
            <a:r>
              <a:rPr lang="sv-SE" sz="2800" dirty="0"/>
              <a:t>Medarbetaruppdrag </a:t>
            </a:r>
          </a:p>
          <a:p>
            <a:r>
              <a:rPr lang="sv-SE" sz="2800" dirty="0"/>
              <a:t>Privata utförare i kommunernas HSA. </a:t>
            </a:r>
          </a:p>
          <a:p>
            <a:r>
              <a:rPr lang="sv-SE" sz="2800" dirty="0"/>
              <a:t>GDPR</a:t>
            </a:r>
          </a:p>
          <a:p>
            <a:r>
              <a:rPr lang="sv-SE" sz="2800" dirty="0"/>
              <a:t>Regionen kan ej svara på kommunens frågeställningar men kan heller inte hänvisa till </a:t>
            </a:r>
            <a:r>
              <a:rPr lang="sv-SE" sz="2800" dirty="0" err="1"/>
              <a:t>Cambio</a:t>
            </a:r>
            <a:endParaRPr lang="sv-SE" sz="2800" dirty="0"/>
          </a:p>
          <a:p>
            <a:endParaRPr lang="sv-SE" sz="2200" dirty="0"/>
          </a:p>
          <a:p>
            <a:endParaRPr lang="sv-SE" dirty="0"/>
          </a:p>
          <a:p>
            <a:endParaRPr lang="sv-SE" dirty="0"/>
          </a:p>
          <a:p>
            <a:endParaRPr lang="sv-SE" dirty="0"/>
          </a:p>
        </p:txBody>
      </p:sp>
      <p:sp>
        <p:nvSpPr>
          <p:cNvPr id="4" name="Platshållare för datum 3"/>
          <p:cNvSpPr>
            <a:spLocks noGrp="1"/>
          </p:cNvSpPr>
          <p:nvPr>
            <p:ph type="dt" sz="half" idx="10"/>
          </p:nvPr>
        </p:nvSpPr>
        <p:spPr/>
        <p:txBody>
          <a:bodyPr/>
          <a:lstStyle/>
          <a:p>
            <a:fld id="{BB2E5C4C-5E8F-454B-AD12-E05C3B98FAF5}" type="datetime1">
              <a:rPr lang="sv-SE">
                <a:solidFill>
                  <a:prstClr val="black"/>
                </a:solidFill>
              </a:rPr>
              <a:pPr/>
              <a:t>2023-10-26</a:t>
            </a:fld>
            <a:endParaRPr lang="sv-SE">
              <a:solidFill>
                <a:prstClr val="black"/>
              </a:solidFill>
            </a:endParaRPr>
          </a:p>
        </p:txBody>
      </p:sp>
      <p:sp>
        <p:nvSpPr>
          <p:cNvPr id="5" name="Platshållare för sidfot 4"/>
          <p:cNvSpPr>
            <a:spLocks noGrp="1"/>
          </p:cNvSpPr>
          <p:nvPr>
            <p:ph type="ftr" sz="quarter" idx="11"/>
          </p:nvPr>
        </p:nvSpPr>
        <p:spPr/>
        <p:txBody>
          <a:bodyPr/>
          <a:lstStyle/>
          <a:p>
            <a:endParaRPr lang="sv-SE">
              <a:solidFill>
                <a:prstClr val="black"/>
              </a:solidFill>
            </a:endParaRPr>
          </a:p>
        </p:txBody>
      </p:sp>
      <p:sp>
        <p:nvSpPr>
          <p:cNvPr id="6" name="Platshållare för bildnummer 5"/>
          <p:cNvSpPr>
            <a:spLocks noGrp="1"/>
          </p:cNvSpPr>
          <p:nvPr>
            <p:ph type="sldNum" sz="quarter" idx="12"/>
          </p:nvPr>
        </p:nvSpPr>
        <p:spPr/>
        <p:txBody>
          <a:bodyPr/>
          <a:lstStyle/>
          <a:p>
            <a:r>
              <a:rPr lang="sv-SE">
                <a:solidFill>
                  <a:prstClr val="black"/>
                </a:solidFill>
              </a:rPr>
              <a:t>Sida </a:t>
            </a:r>
            <a:fld id="{442FF2AC-5952-4A76-A4C8-7FBE2B124180}" type="slidenum">
              <a:rPr lang="sv-SE">
                <a:solidFill>
                  <a:prstClr val="black"/>
                </a:solidFill>
              </a:rPr>
              <a:pPr/>
              <a:t>22</a:t>
            </a:fld>
            <a:endParaRPr lang="sv-SE" dirty="0">
              <a:solidFill>
                <a:prstClr val="black"/>
              </a:solidFill>
            </a:endParaRPr>
          </a:p>
        </p:txBody>
      </p:sp>
    </p:spTree>
    <p:extLst>
      <p:ext uri="{BB962C8B-B14F-4D97-AF65-F5344CB8AC3E}">
        <p14:creationId xmlns:p14="http://schemas.microsoft.com/office/powerpoint/2010/main" val="936754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A01158C-2167-6EFC-0985-7510F79739D1}"/>
              </a:ext>
            </a:extLst>
          </p:cNvPr>
          <p:cNvSpPr>
            <a:spLocks noGrp="1"/>
          </p:cNvSpPr>
          <p:nvPr>
            <p:ph idx="1"/>
          </p:nvPr>
        </p:nvSpPr>
        <p:spPr/>
        <p:txBody>
          <a:bodyPr/>
          <a:lstStyle/>
          <a:p>
            <a:pPr>
              <a:lnSpc>
                <a:spcPct val="107000"/>
              </a:lnSpc>
              <a:spcAft>
                <a:spcPts val="800"/>
              </a:spcAft>
            </a:pPr>
            <a:r>
              <a:rPr lang="sv-SE" sz="2800" b="1" dirty="0">
                <a:latin typeface="Calibri" panose="020F0502020204030204" pitchFamily="34" charset="0"/>
                <a:ea typeface="Calibri" panose="020F0502020204030204" pitchFamily="34" charset="0"/>
                <a:cs typeface="Times New Roman" panose="02020603050405020304" pitchFamily="18" charset="0"/>
              </a:rPr>
              <a:t>Det är för många frågor kvar att lösa och tidsperspektivet 30 november är inte realistiskt!</a:t>
            </a:r>
            <a:endParaRPr lang="sv-SE" sz="2800" dirty="0">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datum 3">
            <a:extLst>
              <a:ext uri="{FF2B5EF4-FFF2-40B4-BE49-F238E27FC236}">
                <a16:creationId xmlns:a16="http://schemas.microsoft.com/office/drawing/2014/main" id="{A970547C-F1E8-499F-F8B2-B6B9B956624F}"/>
              </a:ext>
            </a:extLst>
          </p:cNvPr>
          <p:cNvSpPr>
            <a:spLocks noGrp="1"/>
          </p:cNvSpPr>
          <p:nvPr>
            <p:ph type="dt" sz="half" idx="10"/>
          </p:nvPr>
        </p:nvSpPr>
        <p:spPr/>
        <p:txBody>
          <a:bodyPr/>
          <a:lstStyle/>
          <a:p>
            <a:fld id="{BB2E5C4C-5E8F-454B-AD12-E05C3B98FAF5}" type="datetime1">
              <a:rPr lang="sv-SE">
                <a:solidFill>
                  <a:prstClr val="black"/>
                </a:solidFill>
              </a:rPr>
              <a:pPr/>
              <a:t>2023-10-26</a:t>
            </a:fld>
            <a:endParaRPr lang="sv-SE" dirty="0">
              <a:solidFill>
                <a:prstClr val="black"/>
              </a:solidFill>
            </a:endParaRPr>
          </a:p>
        </p:txBody>
      </p:sp>
      <p:sp>
        <p:nvSpPr>
          <p:cNvPr id="5" name="Platshållare för sidfot 4">
            <a:extLst>
              <a:ext uri="{FF2B5EF4-FFF2-40B4-BE49-F238E27FC236}">
                <a16:creationId xmlns:a16="http://schemas.microsoft.com/office/drawing/2014/main" id="{3F90BE68-3508-5C2A-193A-47298FE77B8E}"/>
              </a:ext>
            </a:extLst>
          </p:cNvPr>
          <p:cNvSpPr>
            <a:spLocks noGrp="1"/>
          </p:cNvSpPr>
          <p:nvPr>
            <p:ph type="ftr" sz="quarter" idx="11"/>
          </p:nvPr>
        </p:nvSpPr>
        <p:spPr/>
        <p:txBody>
          <a:bodyPr/>
          <a:lstStyle/>
          <a:p>
            <a:endParaRPr lang="sv-SE" dirty="0">
              <a:solidFill>
                <a:prstClr val="black"/>
              </a:solidFill>
            </a:endParaRPr>
          </a:p>
        </p:txBody>
      </p:sp>
      <p:sp>
        <p:nvSpPr>
          <p:cNvPr id="6" name="Platshållare för bildnummer 5">
            <a:extLst>
              <a:ext uri="{FF2B5EF4-FFF2-40B4-BE49-F238E27FC236}">
                <a16:creationId xmlns:a16="http://schemas.microsoft.com/office/drawing/2014/main" id="{FB8480DD-69EB-4092-66D1-FC4CA8A18D05}"/>
              </a:ext>
            </a:extLst>
          </p:cNvPr>
          <p:cNvSpPr>
            <a:spLocks noGrp="1"/>
          </p:cNvSpPr>
          <p:nvPr>
            <p:ph type="sldNum" sz="quarter" idx="12"/>
          </p:nvPr>
        </p:nvSpPr>
        <p:spPr/>
        <p:txBody>
          <a:bodyPr/>
          <a:lstStyle/>
          <a:p>
            <a:r>
              <a:rPr lang="sv-SE">
                <a:solidFill>
                  <a:prstClr val="black"/>
                </a:solidFill>
              </a:rPr>
              <a:t>Sida </a:t>
            </a:r>
            <a:fld id="{442FF2AC-5952-4A76-A4C8-7FBE2B124180}" type="slidenum">
              <a:rPr lang="sv-SE">
                <a:solidFill>
                  <a:prstClr val="black"/>
                </a:solidFill>
              </a:rPr>
              <a:pPr/>
              <a:t>23</a:t>
            </a:fld>
            <a:endParaRPr lang="sv-SE" dirty="0">
              <a:solidFill>
                <a:prstClr val="black"/>
              </a:solidFill>
            </a:endParaRPr>
          </a:p>
        </p:txBody>
      </p:sp>
    </p:spTree>
    <p:extLst>
      <p:ext uri="{BB962C8B-B14F-4D97-AF65-F5344CB8AC3E}">
        <p14:creationId xmlns:p14="http://schemas.microsoft.com/office/powerpoint/2010/main" val="217915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578BC7-7C12-4BCE-A29B-C0F3084D3901}"/>
              </a:ext>
            </a:extLst>
          </p:cNvPr>
          <p:cNvSpPr>
            <a:spLocks noGrp="1"/>
          </p:cNvSpPr>
          <p:nvPr>
            <p:ph type="title"/>
          </p:nvPr>
        </p:nvSpPr>
        <p:spPr/>
        <p:txBody>
          <a:bodyPr/>
          <a:lstStyle/>
          <a:p>
            <a:r>
              <a:rPr lang="sv-SE" dirty="0" smtClean="0"/>
              <a:t>Dagordning NSK-S och RSS 6 okt</a:t>
            </a:r>
            <a:endParaRPr lang="sv-SE" dirty="0"/>
          </a:p>
        </p:txBody>
      </p:sp>
      <p:sp>
        <p:nvSpPr>
          <p:cNvPr id="3" name="Platshållare för innehåll 2">
            <a:extLst>
              <a:ext uri="{FF2B5EF4-FFF2-40B4-BE49-F238E27FC236}">
                <a16:creationId xmlns:a16="http://schemas.microsoft.com/office/drawing/2014/main" id="{AE051BC0-5E51-46CC-AB45-B4225766F75F}"/>
              </a:ext>
            </a:extLst>
          </p:cNvPr>
          <p:cNvSpPr>
            <a:spLocks noGrp="1"/>
          </p:cNvSpPr>
          <p:nvPr>
            <p:ph idx="1"/>
          </p:nvPr>
        </p:nvSpPr>
        <p:spPr>
          <a:xfrm>
            <a:off x="664232" y="2144216"/>
            <a:ext cx="10525136" cy="3738598"/>
          </a:xfrm>
        </p:spPr>
        <p:txBody>
          <a:bodyPr/>
          <a:lstStyle/>
          <a:p>
            <a:pPr marL="30163" indent="0">
              <a:buNone/>
            </a:pPr>
            <a:r>
              <a:rPr lang="sv-SE" dirty="0"/>
              <a:t>09.00	Välkomna</a:t>
            </a:r>
          </a:p>
          <a:p>
            <a:pPr marL="30163" indent="0">
              <a:buNone/>
            </a:pPr>
            <a:r>
              <a:rPr lang="sv-SE" dirty="0"/>
              <a:t>09.15	Kartläggning av socionomutbildningen</a:t>
            </a:r>
          </a:p>
          <a:p>
            <a:pPr marL="30163" indent="0">
              <a:buNone/>
            </a:pPr>
            <a:r>
              <a:rPr lang="sv-SE" dirty="0"/>
              <a:t>09.50	Omställning av socialtjänsten</a:t>
            </a:r>
          </a:p>
          <a:p>
            <a:pPr marL="30163" indent="0">
              <a:buNone/>
            </a:pPr>
            <a:r>
              <a:rPr lang="sv-SE" dirty="0"/>
              <a:t>10.30	Paus</a:t>
            </a:r>
          </a:p>
          <a:p>
            <a:pPr marL="30163" indent="0">
              <a:buNone/>
            </a:pPr>
            <a:r>
              <a:rPr lang="sv-SE" dirty="0"/>
              <a:t>10.40	</a:t>
            </a:r>
            <a:r>
              <a:rPr lang="sv-SE" dirty="0">
                <a:solidFill>
                  <a:srgbClr val="FF0000"/>
                </a:solidFill>
              </a:rPr>
              <a:t>Tema </a:t>
            </a:r>
            <a:r>
              <a:rPr lang="sv-SE" dirty="0" smtClean="0">
                <a:solidFill>
                  <a:srgbClr val="FF0000"/>
                </a:solidFill>
              </a:rPr>
              <a:t>implementering (RSS Dalarna och IRIS!)</a:t>
            </a:r>
            <a:endParaRPr lang="sv-SE" dirty="0">
              <a:solidFill>
                <a:srgbClr val="FF0000"/>
              </a:solidFill>
            </a:endParaRPr>
          </a:p>
          <a:p>
            <a:pPr marL="30163" indent="0">
              <a:buNone/>
            </a:pPr>
            <a:r>
              <a:rPr lang="sv-SE" dirty="0"/>
              <a:t>11.55	Planering framåt och avslutning</a:t>
            </a:r>
          </a:p>
          <a:p>
            <a:pPr marL="30163" indent="0">
              <a:buNone/>
            </a:pPr>
            <a:r>
              <a:rPr lang="sv-SE" dirty="0"/>
              <a:t>12.00	Gemensam lunch</a:t>
            </a:r>
          </a:p>
        </p:txBody>
      </p:sp>
    </p:spTree>
    <p:extLst>
      <p:ext uri="{BB962C8B-B14F-4D97-AF65-F5344CB8AC3E}">
        <p14:creationId xmlns:p14="http://schemas.microsoft.com/office/powerpoint/2010/main" val="2787415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049675-AD96-206B-9C6D-F63BB77B9179}"/>
              </a:ext>
            </a:extLst>
          </p:cNvPr>
          <p:cNvSpPr>
            <a:spLocks noGrp="1"/>
          </p:cNvSpPr>
          <p:nvPr>
            <p:ph type="title"/>
          </p:nvPr>
        </p:nvSpPr>
        <p:spPr/>
        <p:txBody>
          <a:bodyPr/>
          <a:lstStyle/>
          <a:p>
            <a:r>
              <a:rPr lang="sv-SE" dirty="0"/>
              <a:t>Kort rapport från referensgruppen för nya </a:t>
            </a:r>
            <a:r>
              <a:rPr lang="sv-SE" dirty="0" err="1" smtClean="0"/>
              <a:t>SoL</a:t>
            </a:r>
            <a:r>
              <a:rPr lang="sv-SE" dirty="0" smtClean="0"/>
              <a:t> 230829</a:t>
            </a:r>
            <a:endParaRPr lang="sv-SE" dirty="0"/>
          </a:p>
        </p:txBody>
      </p:sp>
      <p:sp>
        <p:nvSpPr>
          <p:cNvPr id="3" name="Platshållare för innehåll 2">
            <a:extLst>
              <a:ext uri="{FF2B5EF4-FFF2-40B4-BE49-F238E27FC236}">
                <a16:creationId xmlns:a16="http://schemas.microsoft.com/office/drawing/2014/main" id="{BAB1B6E8-7DE0-67C6-C5A9-7CB1A72E2FED}"/>
              </a:ext>
            </a:extLst>
          </p:cNvPr>
          <p:cNvSpPr>
            <a:spLocks noGrp="1"/>
          </p:cNvSpPr>
          <p:nvPr>
            <p:ph idx="1"/>
          </p:nvPr>
        </p:nvSpPr>
        <p:spPr/>
        <p:txBody>
          <a:bodyPr/>
          <a:lstStyle/>
          <a:p>
            <a:pPr>
              <a:buFont typeface="Arial" panose="020B0604020202020204" pitchFamily="34" charset="0"/>
              <a:buChar char="•"/>
            </a:pPr>
            <a:r>
              <a:rPr lang="sv-SE" sz="2000" dirty="0"/>
              <a:t>Camilla Valtersson Grönwall deltog under mötet</a:t>
            </a:r>
          </a:p>
          <a:p>
            <a:pPr marL="30163" indent="0">
              <a:buNone/>
            </a:pPr>
            <a:r>
              <a:rPr lang="sv-SE" sz="2000" dirty="0"/>
              <a:t>Tidplan:</a:t>
            </a:r>
          </a:p>
          <a:p>
            <a:pPr>
              <a:buFont typeface="Arial" panose="020B0604020202020204" pitchFamily="34" charset="0"/>
              <a:buChar char="•"/>
            </a:pPr>
            <a:r>
              <a:rPr lang="sv-SE" sz="2000" dirty="0"/>
              <a:t>Lagrådsremiss april 2024</a:t>
            </a:r>
          </a:p>
          <a:p>
            <a:pPr>
              <a:buFont typeface="Arial" panose="020B0604020202020204" pitchFamily="34" charset="0"/>
              <a:buChar char="•"/>
            </a:pPr>
            <a:r>
              <a:rPr lang="sv-SE" sz="2000" dirty="0"/>
              <a:t>Proposition september 2024</a:t>
            </a:r>
          </a:p>
          <a:p>
            <a:pPr>
              <a:buFont typeface="Arial" panose="020B0604020202020204" pitchFamily="34" charset="0"/>
              <a:buChar char="•"/>
            </a:pPr>
            <a:r>
              <a:rPr lang="sv-SE" sz="2000" dirty="0"/>
              <a:t>Ikraftträdande 1 juli 2025</a:t>
            </a:r>
          </a:p>
          <a:p>
            <a:pPr>
              <a:buFont typeface="Courier New" panose="02070309020205020404" pitchFamily="49" charset="0"/>
              <a:buChar char="o"/>
            </a:pPr>
            <a:r>
              <a:rPr lang="sv-SE" sz="2000" dirty="0"/>
              <a:t>Trycker på behov av att höja lägstanivån </a:t>
            </a:r>
          </a:p>
        </p:txBody>
      </p:sp>
    </p:spTree>
    <p:extLst>
      <p:ext uri="{BB962C8B-B14F-4D97-AF65-F5344CB8AC3E}">
        <p14:creationId xmlns:p14="http://schemas.microsoft.com/office/powerpoint/2010/main" val="3692959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11CFC8-8208-5E31-E2DA-F60FED793AE7}"/>
              </a:ext>
            </a:extLst>
          </p:cNvPr>
          <p:cNvSpPr>
            <a:spLocks noGrp="1"/>
          </p:cNvSpPr>
          <p:nvPr>
            <p:ph type="title"/>
          </p:nvPr>
        </p:nvSpPr>
        <p:spPr>
          <a:xfrm>
            <a:off x="664233" y="433138"/>
            <a:ext cx="9609825" cy="753978"/>
          </a:xfrm>
        </p:spPr>
        <p:txBody>
          <a:bodyPr/>
          <a:lstStyle/>
          <a:p>
            <a:r>
              <a:rPr lang="sv-SE" dirty="0"/>
              <a:t>Övrigt som lyftes under mötet</a:t>
            </a:r>
          </a:p>
        </p:txBody>
      </p:sp>
      <p:sp>
        <p:nvSpPr>
          <p:cNvPr id="3" name="Platshållare för innehåll 2">
            <a:extLst>
              <a:ext uri="{FF2B5EF4-FFF2-40B4-BE49-F238E27FC236}">
                <a16:creationId xmlns:a16="http://schemas.microsoft.com/office/drawing/2014/main" id="{1D5FC1FD-E0C8-B43A-27B7-31E21F398A9A}"/>
              </a:ext>
            </a:extLst>
          </p:cNvPr>
          <p:cNvSpPr>
            <a:spLocks noGrp="1"/>
          </p:cNvSpPr>
          <p:nvPr>
            <p:ph idx="1"/>
          </p:nvPr>
        </p:nvSpPr>
        <p:spPr>
          <a:xfrm>
            <a:off x="664232" y="1187116"/>
            <a:ext cx="9609825" cy="5046685"/>
          </a:xfrm>
        </p:spPr>
        <p:txBody>
          <a:bodyPr/>
          <a:lstStyle/>
          <a:p>
            <a:pPr>
              <a:buFont typeface="Arial" panose="020B0604020202020204" pitchFamily="34" charset="0"/>
              <a:buChar char="•"/>
            </a:pPr>
            <a:r>
              <a:rPr lang="sv-SE" dirty="0"/>
              <a:t>Utredning om socialtjänstdataregister startad -  kommer senare men under </a:t>
            </a:r>
            <a:r>
              <a:rPr lang="sv-SE" dirty="0" err="1"/>
              <a:t>mandatperionden</a:t>
            </a:r>
            <a:r>
              <a:rPr lang="sv-SE" dirty="0"/>
              <a:t> (50 mkr avsatta i budget)</a:t>
            </a:r>
          </a:p>
          <a:p>
            <a:pPr>
              <a:buFont typeface="Arial" panose="020B0604020202020204" pitchFamily="34" charset="0"/>
              <a:buChar char="•"/>
            </a:pPr>
            <a:r>
              <a:rPr lang="sv-SE" dirty="0"/>
              <a:t>Utredning om sökbara orosanmälningar</a:t>
            </a:r>
          </a:p>
          <a:p>
            <a:pPr>
              <a:buFont typeface="Arial" panose="020B0604020202020204" pitchFamily="34" charset="0"/>
              <a:buChar char="•"/>
            </a:pPr>
            <a:r>
              <a:rPr lang="sv-SE" dirty="0"/>
              <a:t>Utredning om effektivare tillsyn</a:t>
            </a:r>
          </a:p>
          <a:p>
            <a:pPr>
              <a:buFont typeface="Arial" panose="020B0604020202020204" pitchFamily="34" charset="0"/>
              <a:buChar char="•"/>
            </a:pPr>
            <a:r>
              <a:rPr lang="sv-SE" dirty="0"/>
              <a:t>Utredning om incitament/verktyg för vårdnadshavares medverkan i insatser</a:t>
            </a:r>
          </a:p>
          <a:p>
            <a:pPr>
              <a:buFont typeface="Arial" panose="020B0604020202020204" pitchFamily="34" charset="0"/>
              <a:buChar char="•"/>
            </a:pPr>
            <a:r>
              <a:rPr lang="sv-SE" dirty="0"/>
              <a:t>Förstärkningsteam och skolsociala team</a:t>
            </a:r>
          </a:p>
          <a:p>
            <a:pPr>
              <a:buFont typeface="Arial" panose="020B0604020202020204" pitchFamily="34" charset="0"/>
              <a:buChar char="•"/>
            </a:pPr>
            <a:r>
              <a:rPr lang="sv-SE" sz="2400" dirty="0"/>
              <a:t>ÄOL inarbetas troligen i </a:t>
            </a:r>
            <a:r>
              <a:rPr lang="sv-SE" sz="2400" dirty="0" err="1"/>
              <a:t>SoL</a:t>
            </a:r>
            <a:r>
              <a:rPr lang="sv-SE" sz="2400" dirty="0"/>
              <a:t> (Anna </a:t>
            </a:r>
            <a:r>
              <a:rPr lang="sv-SE" sz="2400" dirty="0" err="1"/>
              <a:t>Tenje</a:t>
            </a:r>
            <a:r>
              <a:rPr lang="sv-SE" sz="2400" dirty="0"/>
              <a:t>)</a:t>
            </a:r>
          </a:p>
          <a:p>
            <a:pPr>
              <a:buFont typeface="Arial" panose="020B0604020202020204" pitchFamily="34" charset="0"/>
              <a:buChar char="•"/>
            </a:pPr>
            <a:r>
              <a:rPr lang="sv-SE" dirty="0"/>
              <a:t>Diskussioner kring insatser utan behovsprövning</a:t>
            </a:r>
            <a:endParaRPr lang="sv-SE" sz="2400" dirty="0"/>
          </a:p>
          <a:p>
            <a:r>
              <a:rPr lang="sv-SE" sz="2400" i="1" dirty="0"/>
              <a:t>Samsjuklighetsutredningens införande försenas troligen</a:t>
            </a:r>
          </a:p>
          <a:p>
            <a:endParaRPr lang="sv-SE" dirty="0"/>
          </a:p>
        </p:txBody>
      </p:sp>
    </p:spTree>
    <p:extLst>
      <p:ext uri="{BB962C8B-B14F-4D97-AF65-F5344CB8AC3E}">
        <p14:creationId xmlns:p14="http://schemas.microsoft.com/office/powerpoint/2010/main" val="4169093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7D4C8A-D038-CAD6-B621-4831D90F308F}"/>
              </a:ext>
            </a:extLst>
          </p:cNvPr>
          <p:cNvSpPr>
            <a:spLocks noGrp="1"/>
          </p:cNvSpPr>
          <p:nvPr>
            <p:ph type="title"/>
          </p:nvPr>
        </p:nvSpPr>
        <p:spPr>
          <a:xfrm>
            <a:off x="633411" y="525280"/>
            <a:ext cx="11633933" cy="1231392"/>
          </a:xfrm>
        </p:spPr>
        <p:txBody>
          <a:bodyPr/>
          <a:lstStyle/>
          <a:p>
            <a:r>
              <a:rPr lang="sv-SE" dirty="0"/>
              <a:t>Referensgruppens roll och arbetsinsats </a:t>
            </a:r>
          </a:p>
        </p:txBody>
      </p:sp>
      <p:sp>
        <p:nvSpPr>
          <p:cNvPr id="4" name="textruta 3">
            <a:extLst>
              <a:ext uri="{FF2B5EF4-FFF2-40B4-BE49-F238E27FC236}">
                <a16:creationId xmlns:a16="http://schemas.microsoft.com/office/drawing/2014/main" id="{E82CABFC-2AA3-3499-CCC0-9E0F8F92EDF0}"/>
              </a:ext>
            </a:extLst>
          </p:cNvPr>
          <p:cNvSpPr txBox="1"/>
          <p:nvPr/>
        </p:nvSpPr>
        <p:spPr>
          <a:xfrm>
            <a:off x="705330" y="1643896"/>
            <a:ext cx="10503776" cy="6494085"/>
          </a:xfrm>
          <a:prstGeom prst="rect">
            <a:avLst/>
          </a:prstGeom>
          <a:noFill/>
        </p:spPr>
        <p:txBody>
          <a:bodyPr wrap="square" rtlCol="0">
            <a:spAutoFit/>
          </a:bodyPr>
          <a:lstStyle/>
          <a:p>
            <a:pPr marL="258763"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Företräder respektive nätverk i socialtjänstens omställning</a:t>
            </a:r>
          </a:p>
          <a:p>
            <a:pPr marL="258763"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Lyfta lokala behov till nationell nivå kopplade till omställningen</a:t>
            </a:r>
          </a:p>
          <a:p>
            <a:pPr marL="258763"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Dialog/inspel runt SKR:s stöd under omställningen </a:t>
            </a:r>
          </a:p>
          <a:p>
            <a:pPr marL="30163" marR="0" lvl="0" indent="0" algn="l" defTabSz="914400" rtl="0" eaLnBrk="1" fontAlgn="auto" latinLnBrk="0" hangingPunct="1">
              <a:lnSpc>
                <a:spcPct val="100000"/>
              </a:lnSpc>
              <a:spcBef>
                <a:spcPts val="0"/>
              </a:spcBef>
              <a:spcAft>
                <a:spcPts val="120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258763"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Återkommande avstämning runt behov av </a:t>
            </a:r>
            <a:r>
              <a:rPr kumimoji="0" lang="sv-SE" sz="2400" b="1" i="0" u="none" strike="noStrike" kern="1200" cap="none" spc="0" normalizeH="0" baseline="0" noProof="0" dirty="0">
                <a:ln>
                  <a:noFill/>
                </a:ln>
                <a:solidFill>
                  <a:prstClr val="black"/>
                </a:solidFill>
                <a:effectLst/>
                <a:uLnTx/>
                <a:uFillTx/>
                <a:latin typeface="Arial"/>
                <a:ea typeface="+mn-ea"/>
                <a:cs typeface="+mn-cs"/>
              </a:rPr>
              <a:t>stöd, planering och aktiviteter, </a:t>
            </a:r>
            <a:r>
              <a:rPr kumimoji="0" lang="sv-SE" sz="2400" b="0" i="0" u="none" strike="noStrike" kern="1200" cap="none" spc="0" normalizeH="0" baseline="0" noProof="0" dirty="0">
                <a:ln>
                  <a:noFill/>
                </a:ln>
                <a:solidFill>
                  <a:prstClr val="black"/>
                </a:solidFill>
                <a:effectLst/>
                <a:uLnTx/>
                <a:uFillTx/>
                <a:latin typeface="Arial"/>
                <a:ea typeface="+mn-ea"/>
                <a:cs typeface="+mn-cs"/>
              </a:rPr>
              <a:t>ca var 7:e vecka</a:t>
            </a:r>
          </a:p>
          <a:p>
            <a:pPr marL="258763"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Utskick av dokument vid behov minst en vecka före möten</a:t>
            </a:r>
          </a:p>
          <a:p>
            <a:pPr marL="258763"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258763"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Vad tänker ni? </a:t>
            </a:r>
          </a:p>
          <a:p>
            <a:pPr marL="30163" marR="0" lvl="0" indent="0" algn="l" defTabSz="914400" rtl="0" eaLnBrk="1" fontAlgn="auto" latinLnBrk="0" hangingPunct="1">
              <a:lnSpc>
                <a:spcPct val="100000"/>
              </a:lnSpc>
              <a:spcBef>
                <a:spcPts val="0"/>
              </a:spcBef>
              <a:spcAft>
                <a:spcPts val="120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258763"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258763"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90242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A8817D-A73D-4D65-0008-640DF17DF6AB}"/>
              </a:ext>
            </a:extLst>
          </p:cNvPr>
          <p:cNvSpPr>
            <a:spLocks noGrp="1"/>
          </p:cNvSpPr>
          <p:nvPr>
            <p:ph type="title"/>
          </p:nvPr>
        </p:nvSpPr>
        <p:spPr/>
        <p:txBody>
          <a:bodyPr/>
          <a:lstStyle/>
          <a:p>
            <a:r>
              <a:rPr lang="sv-SE" dirty="0"/>
              <a:t>Vad är på gång?</a:t>
            </a:r>
          </a:p>
        </p:txBody>
      </p:sp>
      <p:sp>
        <p:nvSpPr>
          <p:cNvPr id="3" name="Platshållare för innehåll 2">
            <a:extLst>
              <a:ext uri="{FF2B5EF4-FFF2-40B4-BE49-F238E27FC236}">
                <a16:creationId xmlns:a16="http://schemas.microsoft.com/office/drawing/2014/main" id="{1CB81735-19BC-9B95-F48E-890138F18A07}"/>
              </a:ext>
            </a:extLst>
          </p:cNvPr>
          <p:cNvSpPr>
            <a:spLocks noGrp="1"/>
          </p:cNvSpPr>
          <p:nvPr>
            <p:ph idx="1"/>
          </p:nvPr>
        </p:nvSpPr>
        <p:spPr>
          <a:xfrm>
            <a:off x="664232" y="1928194"/>
            <a:ext cx="9609825" cy="3738598"/>
          </a:xfrm>
        </p:spPr>
        <p:txBody>
          <a:bodyPr/>
          <a:lstStyle/>
          <a:p>
            <a:pPr>
              <a:buFont typeface="Arial" panose="020B0604020202020204" pitchFamily="34" charset="0"/>
              <a:buChar char="•"/>
            </a:pPr>
            <a:r>
              <a:rPr lang="sv-SE" dirty="0"/>
              <a:t>Intressebevakning </a:t>
            </a:r>
          </a:p>
          <a:p>
            <a:pPr>
              <a:buFont typeface="Arial" panose="020B0604020202020204" pitchFamily="34" charset="0"/>
              <a:buChar char="•"/>
            </a:pPr>
            <a:r>
              <a:rPr lang="sv-SE" dirty="0"/>
              <a:t>Kommunikation</a:t>
            </a:r>
          </a:p>
          <a:p>
            <a:pPr>
              <a:buFont typeface="Arial" panose="020B0604020202020204" pitchFamily="34" charset="0"/>
              <a:buChar char="•"/>
            </a:pPr>
            <a:r>
              <a:rPr lang="sv-SE" dirty="0"/>
              <a:t>Projekt: </a:t>
            </a:r>
          </a:p>
          <a:p>
            <a:pPr lvl="1">
              <a:buFont typeface="Arial" panose="020B0604020202020204" pitchFamily="34" charset="0"/>
              <a:buChar char="•"/>
            </a:pPr>
            <a:r>
              <a:rPr lang="sv-SE" dirty="0"/>
              <a:t>NUSO (Nationell Uppföljning av Socialtjänstens Omställning)</a:t>
            </a:r>
          </a:p>
          <a:p>
            <a:pPr lvl="1">
              <a:buFont typeface="Arial" panose="020B0604020202020204" pitchFamily="34" charset="0"/>
              <a:buChar char="•"/>
            </a:pPr>
            <a:r>
              <a:rPr lang="sv-SE" dirty="0"/>
              <a:t>Projekt – TITI (Tidiga Insikter för Tidiga Insatser)</a:t>
            </a:r>
          </a:p>
          <a:p>
            <a:pPr>
              <a:buFont typeface="Arial" panose="020B0604020202020204" pitchFamily="34" charset="0"/>
              <a:buChar char="•"/>
            </a:pPr>
            <a:r>
              <a:rPr lang="sv-SE" dirty="0"/>
              <a:t>Planering inför 2024 – </a:t>
            </a:r>
            <a:r>
              <a:rPr lang="sv-SE" b="1" dirty="0"/>
              <a:t>dialog 231128</a:t>
            </a:r>
          </a:p>
          <a:p>
            <a:pPr marL="30163" indent="0">
              <a:buNone/>
            </a:pPr>
            <a:endParaRPr lang="sv-SE" dirty="0"/>
          </a:p>
          <a:p>
            <a:pPr>
              <a:buFont typeface="Wingdings" panose="05000000000000000000" pitchFamily="2" charset="2"/>
              <a:buChar char="Ø"/>
            </a:pPr>
            <a:endParaRPr lang="sv-SE" dirty="0"/>
          </a:p>
          <a:p>
            <a:pPr>
              <a:buFont typeface="Wingdings" panose="05000000000000000000" pitchFamily="2" charset="2"/>
              <a:buChar char="Ø"/>
            </a:pPr>
            <a:endParaRPr lang="sv-SE" dirty="0"/>
          </a:p>
        </p:txBody>
      </p:sp>
      <p:sp>
        <p:nvSpPr>
          <p:cNvPr id="4" name="Pil: höger 3">
            <a:extLst>
              <a:ext uri="{FF2B5EF4-FFF2-40B4-BE49-F238E27FC236}">
                <a16:creationId xmlns:a16="http://schemas.microsoft.com/office/drawing/2014/main" id="{FDD6553A-0D9D-EA30-9108-285D35F54FE0}"/>
              </a:ext>
            </a:extLst>
          </p:cNvPr>
          <p:cNvSpPr/>
          <p:nvPr/>
        </p:nvSpPr>
        <p:spPr>
          <a:xfrm>
            <a:off x="6096000" y="4327883"/>
            <a:ext cx="976044" cy="303297"/>
          </a:xfrm>
          <a:prstGeom prst="rightArrow">
            <a:avLst>
              <a:gd name="adj1" fmla="val 50000"/>
              <a:gd name="adj2" fmla="val 100812"/>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425980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tshållare för innehåll 4">
            <a:extLst>
              <a:ext uri="{FF2B5EF4-FFF2-40B4-BE49-F238E27FC236}">
                <a16:creationId xmlns:a16="http://schemas.microsoft.com/office/drawing/2014/main" id="{A4636C14-A757-87FA-72EF-0F11F1636077}"/>
              </a:ext>
            </a:extLst>
          </p:cNvPr>
          <p:cNvGraphicFramePr>
            <a:graphicFrameLocks noGrp="1"/>
          </p:cNvGraphicFramePr>
          <p:nvPr>
            <p:ph idx="1"/>
          </p:nvPr>
        </p:nvGraphicFramePr>
        <p:xfrm>
          <a:off x="817470" y="743857"/>
          <a:ext cx="10557059" cy="5370286"/>
        </p:xfrm>
        <a:graphic>
          <a:graphicData uri="http://schemas.openxmlformats.org/drawingml/2006/chart">
            <c:chart xmlns:c="http://schemas.openxmlformats.org/drawingml/2006/chart" xmlns:r="http://schemas.openxmlformats.org/officeDocument/2006/relationships" r:id="rId3"/>
          </a:graphicData>
        </a:graphic>
      </p:graphicFrame>
      <p:sp>
        <p:nvSpPr>
          <p:cNvPr id="3" name="Rubrik 1">
            <a:extLst>
              <a:ext uri="{FF2B5EF4-FFF2-40B4-BE49-F238E27FC236}">
                <a16:creationId xmlns:a16="http://schemas.microsoft.com/office/drawing/2014/main" id="{424867F7-E146-BA52-29F0-44F0240B321E}"/>
              </a:ext>
            </a:extLst>
          </p:cNvPr>
          <p:cNvSpPr>
            <a:spLocks noGrp="1"/>
          </p:cNvSpPr>
          <p:nvPr>
            <p:ph type="title"/>
          </p:nvPr>
        </p:nvSpPr>
        <p:spPr>
          <a:xfrm>
            <a:off x="690194" y="323361"/>
            <a:ext cx="9609825" cy="1231392"/>
          </a:xfrm>
        </p:spPr>
        <p:txBody>
          <a:bodyPr/>
          <a:lstStyle/>
          <a:p>
            <a:r>
              <a:rPr lang="sv-SE" sz="3200" dirty="0"/>
              <a:t>Regeringens satsning 2024-2028</a:t>
            </a:r>
          </a:p>
        </p:txBody>
      </p:sp>
    </p:spTree>
    <p:extLst>
      <p:ext uri="{BB962C8B-B14F-4D97-AF65-F5344CB8AC3E}">
        <p14:creationId xmlns:p14="http://schemas.microsoft.com/office/powerpoint/2010/main" val="754233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E1AD30-83E4-88E4-67B2-F2FD735A8DBF}"/>
              </a:ext>
            </a:extLst>
          </p:cNvPr>
          <p:cNvSpPr>
            <a:spLocks noGrp="1"/>
          </p:cNvSpPr>
          <p:nvPr>
            <p:ph type="title"/>
          </p:nvPr>
        </p:nvSpPr>
        <p:spPr/>
        <p:txBody>
          <a:bodyPr/>
          <a:lstStyle/>
          <a:p>
            <a:r>
              <a:rPr lang="sv-SE" dirty="0"/>
              <a:t>Intressebevakning RSS</a:t>
            </a:r>
          </a:p>
        </p:txBody>
      </p:sp>
      <p:sp>
        <p:nvSpPr>
          <p:cNvPr id="3" name="Platshållare för innehåll 2">
            <a:extLst>
              <a:ext uri="{FF2B5EF4-FFF2-40B4-BE49-F238E27FC236}">
                <a16:creationId xmlns:a16="http://schemas.microsoft.com/office/drawing/2014/main" id="{06E98EAF-4946-9E57-0B0A-4E484446B841}"/>
              </a:ext>
            </a:extLst>
          </p:cNvPr>
          <p:cNvSpPr>
            <a:spLocks noGrp="1"/>
          </p:cNvSpPr>
          <p:nvPr>
            <p:ph idx="1"/>
          </p:nvPr>
        </p:nvSpPr>
        <p:spPr/>
        <p:txBody>
          <a:bodyPr/>
          <a:lstStyle/>
          <a:p>
            <a:r>
              <a:rPr lang="sv-SE" dirty="0"/>
              <a:t>Underlag skickades till departementet strax före sommaren</a:t>
            </a:r>
          </a:p>
          <a:p>
            <a:r>
              <a:rPr lang="sv-SE" dirty="0"/>
              <a:t>Inget i budget för 2024</a:t>
            </a:r>
          </a:p>
          <a:p>
            <a:r>
              <a:rPr lang="sv-SE" dirty="0"/>
              <a:t>Dialoger pågår fortfarande</a:t>
            </a:r>
          </a:p>
        </p:txBody>
      </p:sp>
    </p:spTree>
    <p:extLst>
      <p:ext uri="{BB962C8B-B14F-4D97-AF65-F5344CB8AC3E}">
        <p14:creationId xmlns:p14="http://schemas.microsoft.com/office/powerpoint/2010/main" val="673180822"/>
      </p:ext>
    </p:extLst>
  </p:cSld>
  <p:clrMapOvr>
    <a:masterClrMapping/>
  </p:clrMapOvr>
</p:sld>
</file>

<file path=ppt/theme/theme1.xml><?xml version="1.0" encoding="utf-8"?>
<a:theme xmlns:a="http://schemas.openxmlformats.org/drawingml/2006/main" name="VCdag">
  <a:themeElements>
    <a:clrScheme name="RSS Dalarna">
      <a:dk1>
        <a:srgbClr val="000000"/>
      </a:dk1>
      <a:lt1>
        <a:srgbClr val="FFFFFF"/>
      </a:lt1>
      <a:dk2>
        <a:srgbClr val="45907A"/>
      </a:dk2>
      <a:lt2>
        <a:srgbClr val="D5EAE6"/>
      </a:lt2>
      <a:accent1>
        <a:srgbClr val="45907A"/>
      </a:accent1>
      <a:accent2>
        <a:srgbClr val="D5EAE6"/>
      </a:accent2>
      <a:accent3>
        <a:srgbClr val="0074A2"/>
      </a:accent3>
      <a:accent4>
        <a:srgbClr val="DEF0F4"/>
      </a:accent4>
      <a:accent5>
        <a:srgbClr val="EDBC2E"/>
      </a:accent5>
      <a:accent6>
        <a:srgbClr val="FFEC9F"/>
      </a:accent6>
      <a:hlink>
        <a:srgbClr val="0074A2"/>
      </a:hlink>
      <a:folHlink>
        <a:srgbClr val="45907A"/>
      </a:folHlink>
    </a:clrScheme>
    <a:fontScheme name="Lt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td_standard.potx" id="{151680F3-6FC2-4960-B137-648106B7FBF2}" vid="{FDF325D6-299B-47C8-B8D0-086DBBEE1ED8}"/>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L PPT Vi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AA2B0D8B-6B51-4AAB-ADE9-8F3C4DAB5BA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KL PPT Vi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AA2B0D8B-6B51-4AAB-ADE9-8F3C4DAB5BAA}"/>
    </a:ext>
  </a:extLst>
</a:theme>
</file>

<file path=ppt/theme/theme5.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01F93999-08CE-41FA-883E-1669D7EB9E7B}"/>
    </a:ext>
  </a:extLst>
</a:theme>
</file>

<file path=ppt/theme/theme6.xml><?xml version="1.0" encoding="utf-8"?>
<a:theme xmlns:a="http://schemas.openxmlformats.org/drawingml/2006/main" name="1_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A02260FF-F8BB-40F7-ADC8-3E0340951A3A}"/>
    </a:ext>
  </a:extLst>
</a:theme>
</file>

<file path=ppt/theme/theme7.xml><?xml version="1.0" encoding="utf-8"?>
<a:theme xmlns:a="http://schemas.openxmlformats.org/drawingml/2006/main" name="3_SKL PPT Vit">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AA2B0D8B-6B51-4AAB-ADE9-8F3C4DAB5BAA}"/>
    </a:ext>
  </a:extLst>
</a:theme>
</file>

<file path=ppt/theme/theme8.xml><?xml version="1.0" encoding="utf-8"?>
<a:theme xmlns:a="http://schemas.openxmlformats.org/drawingml/2006/main" name="11_Ram">
  <a:themeElements>
    <a:clrScheme name="Thought">
      <a:dk1>
        <a:sysClr val="windowText" lastClr="000000"/>
      </a:dk1>
      <a:lt1>
        <a:srgbClr val="FFFFFF"/>
      </a:lt1>
      <a:dk2>
        <a:srgbClr val="381825"/>
      </a:dk2>
      <a:lt2>
        <a:srgbClr val="FBF5E1"/>
      </a:lt2>
      <a:accent1>
        <a:srgbClr val="ECD078"/>
      </a:accent1>
      <a:accent2>
        <a:srgbClr val="D95B43"/>
      </a:accent2>
      <a:accent3>
        <a:srgbClr val="C02942"/>
      </a:accent3>
      <a:accent4>
        <a:srgbClr val="542437"/>
      </a:accent4>
      <a:accent5>
        <a:srgbClr val="53777A"/>
      </a:accent5>
      <a:accent6>
        <a:srgbClr val="94B4B6"/>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mall" id="{D5F36740-F351-4B8E-AA15-C2D8D67CE660}" vid="{27B59069-6BAA-46F2-8B8A-CA1A0E82790F}"/>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1210</TotalTime>
  <Words>1555</Words>
  <Application>Microsoft Office PowerPoint</Application>
  <PresentationFormat>Bredbild</PresentationFormat>
  <Paragraphs>200</Paragraphs>
  <Slides>23</Slides>
  <Notes>15</Notes>
  <HiddenSlides>0</HiddenSlides>
  <MMClips>0</MMClips>
  <ScaleCrop>false</ScaleCrop>
  <HeadingPairs>
    <vt:vector size="6" baseType="variant">
      <vt:variant>
        <vt:lpstr>Använt teckensnitt</vt:lpstr>
      </vt:variant>
      <vt:variant>
        <vt:i4>11</vt:i4>
      </vt:variant>
      <vt:variant>
        <vt:lpstr>Tema</vt:lpstr>
      </vt:variant>
      <vt:variant>
        <vt:i4>8</vt:i4>
      </vt:variant>
      <vt:variant>
        <vt:lpstr>Bildrubriker</vt:lpstr>
      </vt:variant>
      <vt:variant>
        <vt:i4>23</vt:i4>
      </vt:variant>
    </vt:vector>
  </HeadingPairs>
  <TitlesOfParts>
    <vt:vector size="42" baseType="lpstr">
      <vt:lpstr>Arial</vt:lpstr>
      <vt:lpstr>Calibri</vt:lpstr>
      <vt:lpstr>Corbel</vt:lpstr>
      <vt:lpstr>Courier New</vt:lpstr>
      <vt:lpstr>open sans</vt:lpstr>
      <vt:lpstr>open_sansregular</vt:lpstr>
      <vt:lpstr>Symbol</vt:lpstr>
      <vt:lpstr>System Font Regular</vt:lpstr>
      <vt:lpstr>Times New Roman</vt:lpstr>
      <vt:lpstr>Wingdings</vt:lpstr>
      <vt:lpstr>Wingdings 2</vt:lpstr>
      <vt:lpstr>VCdag</vt:lpstr>
      <vt:lpstr>SKL PPT Vit</vt:lpstr>
      <vt:lpstr>Office-tema</vt:lpstr>
      <vt:lpstr>1_SKL PPT Vit</vt:lpstr>
      <vt:lpstr>SKL PPT Gul</vt:lpstr>
      <vt:lpstr>1_Inledningsbilder</vt:lpstr>
      <vt:lpstr>3_SKL PPT Vit</vt:lpstr>
      <vt:lpstr>11_Ram</vt:lpstr>
      <vt:lpstr>Socialchefsnätverket</vt:lpstr>
      <vt:lpstr>Dagordning RSS nätverket 5 okt</vt:lpstr>
      <vt:lpstr>Dagordning NSK-S och RSS 6 okt</vt:lpstr>
      <vt:lpstr>Kort rapport från referensgruppen för nya SoL 230829</vt:lpstr>
      <vt:lpstr>Övrigt som lyftes under mötet</vt:lpstr>
      <vt:lpstr>Referensgruppens roll och arbetsinsats </vt:lpstr>
      <vt:lpstr>Vad är på gång?</vt:lpstr>
      <vt:lpstr>Regeringens satsning 2024-2028</vt:lpstr>
      <vt:lpstr>Intressebevakning RSS</vt:lpstr>
      <vt:lpstr>MED ÖPPNA ÖGON Pilot för jämställd socialtjänst   </vt:lpstr>
      <vt:lpstr>Utgångspunkt – portalparagrafen §</vt:lpstr>
      <vt:lpstr>Utredningens förslag</vt:lpstr>
      <vt:lpstr>SKR:s befintliga stöd  till jämställd socialtjänst  </vt:lpstr>
      <vt:lpstr>Nytt stöd till kommuner och regioner</vt:lpstr>
      <vt:lpstr>Förberedelse inför start av ny omgång – Barn och unga</vt:lpstr>
      <vt:lpstr>Förnyad rekommendation om kunskapsstyrning socialtjänst 2024</vt:lpstr>
      <vt:lpstr>Till dig som ska använda den här presentationen</vt:lpstr>
      <vt:lpstr>Vad innebär en förnyad rekommendationen för kommunerna?</vt:lpstr>
      <vt:lpstr>Process inför beslut 2024</vt:lpstr>
      <vt:lpstr>PowerPoint-presentation</vt:lpstr>
      <vt:lpstr>Regionalt seminarium om aktivitetsplikt 15 november </vt:lpstr>
      <vt:lpstr>Uppmärksammade frågeställningar Cosmic Link</vt:lpstr>
      <vt:lpstr>PowerPoint-presentation</vt:lpstr>
    </vt:vector>
  </TitlesOfParts>
  <Company>Landstinget Dalarna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Hälsa och välfärd= RSS- regional samverkans- och stödstruktur</dc:title>
  <dc:creator>RSS Dalarna</dc:creator>
  <cp:lastModifiedBy>Mårtensson Tanja /Ledningsstöd och strategi Hälso- och sjukvård Dalarna /Falun</cp:lastModifiedBy>
  <cp:revision>65</cp:revision>
  <dcterms:created xsi:type="dcterms:W3CDTF">2023-03-20T05:57:20Z</dcterms:created>
  <dcterms:modified xsi:type="dcterms:W3CDTF">2023-10-26T18:23:11Z</dcterms:modified>
</cp:coreProperties>
</file>