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8" r:id="rId2"/>
    <p:sldId id="259" r:id="rId3"/>
    <p:sldId id="261" r:id="rId4"/>
    <p:sldId id="262" r:id="rId5"/>
    <p:sldId id="263" r:id="rId6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6" autoAdjust="0"/>
    <p:restoredTop sz="94660"/>
  </p:normalViewPr>
  <p:slideViewPr>
    <p:cSldViewPr snapToGrid="0">
      <p:cViewPr>
        <p:scale>
          <a:sx n="60" d="100"/>
          <a:sy n="60" d="100"/>
        </p:scale>
        <p:origin x="840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2.emf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1524000" y="410701"/>
            <a:ext cx="9144000" cy="3241878"/>
          </a:xfrm>
        </p:spPr>
        <p:txBody>
          <a:bodyPr anchor="b"/>
          <a:lstStyle>
            <a:lvl1pPr algn="ctr">
              <a:defRPr sz="6000" b="1"/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524000" y="3838575"/>
            <a:ext cx="9144000" cy="1790699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 smtClean="0"/>
              <a:t>Klicka här för att ändra format på underrubrik i bakgrunden</a:t>
            </a:r>
            <a:endParaRPr lang="sv-SE" dirty="0" smtClean="0"/>
          </a:p>
        </p:txBody>
      </p:sp>
      <p:cxnSp>
        <p:nvCxnSpPr>
          <p:cNvPr id="13" name="Rak 12"/>
          <p:cNvCxnSpPr/>
          <p:nvPr userDrawn="1"/>
        </p:nvCxnSpPr>
        <p:spPr>
          <a:xfrm>
            <a:off x="1524000" y="3710861"/>
            <a:ext cx="9144000" cy="0"/>
          </a:xfrm>
          <a:prstGeom prst="line">
            <a:avLst/>
          </a:prstGeom>
          <a:ln w="254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65307" y="390071"/>
            <a:ext cx="1016146" cy="969723"/>
          </a:xfrm>
          <a:prstGeom prst="rect">
            <a:avLst/>
          </a:prstGeom>
        </p:spPr>
      </p:pic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FC5DA319-72F1-4F70-9BE7-0CBB4F12E5D2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tx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>
              <a:solidFill>
                <a:schemeClr val="bg2">
                  <a:lumMod val="40000"/>
                  <a:lumOff val="60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36137047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  <p:extLst mod="1">
    <p:ext uri="{DCECCB84-F9BA-43D5-87BE-67443E8EF086}">
      <p15:sldGuideLst xmlns:p15="http://schemas.microsoft.com/office/powerpoint/2012/main">
        <p15:guide id="1" orient="horz" pos="2160">
          <p15:clr>
            <a:srgbClr val="FBAE40"/>
          </p15:clr>
        </p15:guide>
        <p15:guide id="2" pos="3840">
          <p15:clr>
            <a:srgbClr val="FBAE40"/>
          </p15:clr>
        </p15:guide>
      </p15:sldGuideLst>
    </p:ext>
  </p:extLs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ktangel 7"/>
          <p:cNvSpPr/>
          <p:nvPr userDrawn="1"/>
        </p:nvSpPr>
        <p:spPr>
          <a:xfrm>
            <a:off x="1" y="6356351"/>
            <a:ext cx="12192000" cy="501649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6"/>
            <a:ext cx="10619402" cy="1210581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10547" y="1825625"/>
            <a:ext cx="11370906" cy="4351337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A36EF070-D4A1-4BBC-95E2-C540A084EC01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4" name="Rektangel 13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147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1709738"/>
            <a:ext cx="11358206" cy="2852737"/>
          </a:xfrm>
        </p:spPr>
        <p:txBody>
          <a:bodyPr anchor="b"/>
          <a:lstStyle>
            <a:lvl1pPr>
              <a:defRPr sz="60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7" y="4589463"/>
            <a:ext cx="11358206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1" name="Rektangel 10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2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775DD86-983D-4097-A028-87EAC6BF841B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3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4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7" name="Bildobjekt 1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3550024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03074" cy="1206500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410547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72199" y="1825625"/>
            <a:ext cx="5609253" cy="435133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21684484-201B-44CD-9746-00FED4EFCD5B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502518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365125"/>
            <a:ext cx="10619402" cy="1235075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410548" y="1690687"/>
            <a:ext cx="5587028" cy="814387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410548" y="2505075"/>
            <a:ext cx="5587028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72200" y="1690687"/>
            <a:ext cx="5609252" cy="814388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72199" y="2505075"/>
            <a:ext cx="5609253" cy="3684588"/>
          </a:xfrm>
        </p:spPr>
        <p:txBody>
          <a:bodyPr/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14" name="Rektangel 13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5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33C59008-A271-48C6-B77D-A5EBCC61C08A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6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7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3" name="Rektangel 12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20" name="Bildobjekt 19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66265594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1216024"/>
          </a:xfrm>
        </p:spPr>
        <p:txBody>
          <a:bodyPr/>
          <a:lstStyle>
            <a:lvl1pPr>
              <a:defRPr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10" name="Rektangel 9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1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D0905C11-AE40-4DD3-B577-1575C80BAAED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2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3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9" name="Rektangel 8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6" name="Bildobjekt 15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3962873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ktangel 8"/>
          <p:cNvSpPr/>
          <p:nvPr userDrawn="1"/>
        </p:nvSpPr>
        <p:spPr>
          <a:xfrm>
            <a:off x="1" y="6356350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0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B4152674-6AB9-4668-8AED-4226128661A6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1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2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8" name="Rektangel 7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5" name="Bildobjekt 14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217239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5183188" y="1085851"/>
            <a:ext cx="5675312" cy="5019674"/>
          </a:xfrm>
        </p:spPr>
        <p:txBody>
          <a:bodyPr/>
          <a:lstStyle>
            <a:lvl1pPr>
              <a:defRPr sz="3200" b="1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1"/>
            <a:ext cx="4361478" cy="404812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6401B1E7-2B4C-4E93-9B83-9D444BAB3785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36177247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410548" y="457200"/>
            <a:ext cx="4361478" cy="1600200"/>
          </a:xfrm>
        </p:spPr>
        <p:txBody>
          <a:bodyPr anchor="b"/>
          <a:lstStyle>
            <a:lvl1pPr>
              <a:defRPr sz="3200" b="1">
                <a:solidFill>
                  <a:schemeClr val="tx2"/>
                </a:solidFill>
              </a:defRPr>
            </a:lvl1pPr>
          </a:lstStyle>
          <a:p>
            <a:r>
              <a:rPr lang="sv-SE" smtClean="0"/>
              <a:t>Klicka här för att ändra format</a:t>
            </a:r>
            <a:endParaRPr lang="sv-SE" dirty="0"/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5183188" y="1085850"/>
            <a:ext cx="5658984" cy="5029200"/>
          </a:xfrm>
        </p:spPr>
        <p:txBody>
          <a:bodyPr/>
          <a:lstStyle>
            <a:lvl1pPr marL="0" indent="0">
              <a:buNone/>
              <a:defRPr sz="3200" b="1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sv-SE" smtClean="0"/>
              <a:t>Klicka på ikonen för att lägga till en bild</a:t>
            </a:r>
            <a:endParaRPr lang="sv-SE" dirty="0"/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410548" y="2057400"/>
            <a:ext cx="4361478" cy="4050234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 smtClean="0"/>
              <a:t>Klicka här för att ändra format på bakgrundstexten</a:t>
            </a:r>
          </a:p>
        </p:txBody>
      </p:sp>
      <p:sp>
        <p:nvSpPr>
          <p:cNvPr id="12" name="Rektangel 11"/>
          <p:cNvSpPr/>
          <p:nvPr userDrawn="1"/>
        </p:nvSpPr>
        <p:spPr>
          <a:xfrm>
            <a:off x="1" y="6356351"/>
            <a:ext cx="12192000" cy="50165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sv-SE"/>
          </a:p>
        </p:txBody>
      </p:sp>
      <p:sp>
        <p:nvSpPr>
          <p:cNvPr id="13" name="Platshållare för datum 3"/>
          <p:cNvSpPr>
            <a:spLocks noGrp="1"/>
          </p:cNvSpPr>
          <p:nvPr>
            <p:ph type="dt" sz="half" idx="10"/>
          </p:nvPr>
        </p:nvSpPr>
        <p:spPr>
          <a:xfrm>
            <a:off x="410547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7037B5D3-587F-424B-B03D-31C4263C7226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14" name="Platshållare för sidfot 4"/>
          <p:cNvSpPr>
            <a:spLocks noGrp="1"/>
          </p:cNvSpPr>
          <p:nvPr>
            <p:ph type="ftr" sz="quarter" idx="11"/>
          </p:nvPr>
        </p:nvSpPr>
        <p:spPr>
          <a:xfrm>
            <a:off x="3579845" y="6356350"/>
            <a:ext cx="503231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endParaRPr lang="sv-SE" dirty="0"/>
          </a:p>
        </p:txBody>
      </p:sp>
      <p:sp>
        <p:nvSpPr>
          <p:cNvPr id="15" name="Platshållare för bildnummer 5"/>
          <p:cNvSpPr>
            <a:spLocks noGrp="1"/>
          </p:cNvSpPr>
          <p:nvPr>
            <p:ph type="sldNum" sz="quarter" idx="12"/>
          </p:nvPr>
        </p:nvSpPr>
        <p:spPr>
          <a:xfrm>
            <a:off x="9038253" y="6356350"/>
            <a:ext cx="2743200" cy="492876"/>
          </a:xfrm>
        </p:spPr>
        <p:txBody>
          <a:bodyPr/>
          <a:lstStyle>
            <a:lvl1pPr>
              <a:defRPr sz="1050">
                <a:solidFill>
                  <a:schemeClr val="bg1"/>
                </a:solidFill>
              </a:defRPr>
            </a:lvl1pPr>
          </a:lstStyle>
          <a:p>
            <a:fld id="{130DDE8C-17E0-4539-9C15-C1E9D231907F}" type="slidenum">
              <a:rPr lang="sv-SE" smtClean="0"/>
              <a:pPr/>
              <a:t>‹#›</a:t>
            </a:fld>
            <a:endParaRPr lang="sv-SE" dirty="0"/>
          </a:p>
        </p:txBody>
      </p:sp>
      <p:sp>
        <p:nvSpPr>
          <p:cNvPr id="11" name="Rektangel 10"/>
          <p:cNvSpPr/>
          <p:nvPr userDrawn="1"/>
        </p:nvSpPr>
        <p:spPr>
          <a:xfrm>
            <a:off x="11133574" y="365125"/>
            <a:ext cx="1058427" cy="755266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rtl="0"/>
            <a:endParaRPr lang="sv-SE"/>
          </a:p>
        </p:txBody>
      </p:sp>
      <p:pic>
        <p:nvPicPr>
          <p:cNvPr id="18" name="Bildobjekt 17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1237411" y="478140"/>
            <a:ext cx="544042" cy="5191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20785128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10" Type="http://schemas.openxmlformats.org/officeDocument/2006/relationships/theme" Target="../theme/theme1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 smtClean="0"/>
              <a:t>Klicka här för att ändra format</a:t>
            </a:r>
            <a:endParaRPr lang="sv-SE"/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 smtClean="0"/>
              <a:t>Klicka här för att ändra format på bakgrundstexten</a:t>
            </a:r>
          </a:p>
          <a:p>
            <a:pPr lvl="1"/>
            <a:r>
              <a:rPr lang="sv-SE" smtClean="0"/>
              <a:t>Nivå två</a:t>
            </a:r>
          </a:p>
          <a:p>
            <a:pPr lvl="2"/>
            <a:r>
              <a:rPr lang="sv-SE" smtClean="0"/>
              <a:t>Nivå tre</a:t>
            </a:r>
          </a:p>
          <a:p>
            <a:pPr lvl="3"/>
            <a:r>
              <a:rPr lang="sv-SE" smtClean="0"/>
              <a:t>Nivå fyra</a:t>
            </a:r>
          </a:p>
          <a:p>
            <a:pPr lvl="4"/>
            <a:r>
              <a:rPr lang="sv-SE" smtClean="0"/>
              <a:t>Nivå fem</a:t>
            </a:r>
            <a:endParaRPr lang="sv-SE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6FF4FD-A897-495D-BDCD-BC1A3ECAF875}" type="datetime1">
              <a:rPr lang="sv-SE" smtClean="0"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30DDE8C-17E0-4539-9C15-C1E9D231907F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447477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.bin"/><Relationship Id="rId2" Type="http://schemas.openxmlformats.org/officeDocument/2006/relationships/slideLayout" Target="../slideLayouts/slideLayout2.xml"/><Relationship Id="rId1" Type="http://schemas.openxmlformats.org/officeDocument/2006/relationships/vmlDrawing" Target="../drawings/vmlDrawing1.vml"/><Relationship Id="rId4" Type="http://schemas.openxmlformats.org/officeDocument/2006/relationships/image" Target="../media/image2.emf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sv-SE" dirty="0" smtClean="0"/>
              <a:t>Socialchefsnätverket i Dalarna</a:t>
            </a:r>
            <a:endParaRPr lang="sv-SE" dirty="0"/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 smtClean="0"/>
              <a:t>20 januari 2023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405134878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Statsbidrag kommuner 2023</a:t>
            </a: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2</a:t>
            </a:fld>
            <a:endParaRPr lang="sv-SE" dirty="0"/>
          </a:p>
        </p:txBody>
      </p:sp>
      <p:graphicFrame>
        <p:nvGraphicFramePr>
          <p:cNvPr id="9" name="Objekt 8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980784413"/>
              </p:ext>
            </p:extLst>
          </p:nvPr>
        </p:nvGraphicFramePr>
        <p:xfrm>
          <a:off x="694595" y="1275908"/>
          <a:ext cx="3410874" cy="47846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27" name="Acrobat Document" r:id="rId3" imgW="3777856" imgH="5346331" progId="AcroExch.Document.11">
                  <p:embed/>
                </p:oleObj>
              </mc:Choice>
              <mc:Fallback>
                <p:oleObj name="Acrobat Document" r:id="rId3" imgW="3777856" imgH="5346331" progId="AcroExch.Document.11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694595" y="1275908"/>
                        <a:ext cx="3410874" cy="47846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96484426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sv-SE"/>
              <a:t>Överenskommelsens inriktning och syfte för 2023 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fortsatt stimulera kommunala, regionala och länsgemensamma insatser som bidrar till förbättringar i verksamheterna och för patienter, brukare och anhöriga utifrån de behov som finns inom området psykisk hälsa och suicidprevention på nationell, regional och lokal nivå. </a:t>
            </a:r>
          </a:p>
          <a:p>
            <a:r>
              <a:rPr lang="sv-SE" dirty="0"/>
              <a:t>För att skapa långsiktighet, förutsägbarhet och goda planeringsförutsättningar för kommuner och regioner och andra berörda aktörer </a:t>
            </a:r>
            <a:r>
              <a:rPr lang="sv-SE" b="1" dirty="0"/>
              <a:t>kommer inriktningen på överenskommelsen 2023 vara oförändrad från föregående överenskommelse inom området. 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3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6500933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ubrik 6"/>
          <p:cNvSpPr>
            <a:spLocks noGrp="1"/>
          </p:cNvSpPr>
          <p:nvPr>
            <p:ph type="title"/>
          </p:nvPr>
        </p:nvSpPr>
        <p:spPr>
          <a:xfrm>
            <a:off x="410547" y="365126"/>
            <a:ext cx="10611239" cy="615776"/>
          </a:xfrm>
        </p:spPr>
        <p:txBody>
          <a:bodyPr>
            <a:normAutofit/>
          </a:bodyPr>
          <a:lstStyle/>
          <a:p>
            <a:r>
              <a:rPr lang="sv-SE" sz="3200"/>
              <a:t>Medelstilldelning i 2023 års överenskommelse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2023-01-19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4</a:t>
            </a:fld>
            <a:endParaRPr lang="sv-SE"/>
          </a:p>
        </p:txBody>
      </p:sp>
      <p:pic>
        <p:nvPicPr>
          <p:cNvPr id="8" name="Bildobjekt 7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0548" y="980902"/>
            <a:ext cx="4608374" cy="5365453"/>
          </a:xfrm>
          <a:prstGeom prst="rect">
            <a:avLst/>
          </a:prstGeom>
        </p:spPr>
      </p:pic>
      <p:sp>
        <p:nvSpPr>
          <p:cNvPr id="2" name="textruta 1"/>
          <p:cNvSpPr txBox="1"/>
          <p:nvPr/>
        </p:nvSpPr>
        <p:spPr>
          <a:xfrm>
            <a:off x="5263116" y="1312366"/>
            <a:ext cx="6518337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Kommunernas medel: Anvisningar och belopp följer av ÖK och Bilaga.</a:t>
            </a:r>
          </a:p>
          <a:p>
            <a:endParaRPr lang="sv-SE" dirty="0" smtClean="0"/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v-SE" dirty="0" smtClean="0"/>
              <a:t>Länsgemensamma medel: bereds i Styrgrupp 10 feb och beslut i LCHNV 24 feb. Troligtvis en pott direkt till kommun/region även av dessa medel. Anvisningar om fakturering längre fram men kan ta höjd. </a:t>
            </a:r>
          </a:p>
          <a:p>
            <a:r>
              <a:rPr lang="sv-SE" dirty="0" smtClean="0"/>
              <a:t>  </a:t>
            </a:r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130220943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 smtClean="0"/>
              <a:t>ÖK God och nära vård 2023</a:t>
            </a:r>
            <a:endParaRPr lang="sv-SE" dirty="0"/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sv-SE" dirty="0"/>
              <a:t>SKR</a:t>
            </a:r>
            <a:r>
              <a:rPr lang="sv-SE" dirty="0" smtClean="0"/>
              <a:t>:</a:t>
            </a:r>
            <a:endParaRPr lang="sv-SE" dirty="0"/>
          </a:p>
          <a:p>
            <a:pPr marL="0" indent="0">
              <a:buNone/>
            </a:pPr>
            <a:r>
              <a:rPr lang="sv-SE" dirty="0" smtClean="0"/>
              <a:t>”Regeringen </a:t>
            </a:r>
            <a:r>
              <a:rPr lang="sv-SE" dirty="0"/>
              <a:t>och SKRs styrelse beslutar i slutet på nästa vecka (26 </a:t>
            </a:r>
            <a:r>
              <a:rPr lang="sv-SE" dirty="0" err="1"/>
              <a:t>resp</a:t>
            </a:r>
            <a:r>
              <a:rPr lang="sv-SE" dirty="0"/>
              <a:t> 27 januari) om överenskommelsen 2023 nära vård. </a:t>
            </a:r>
          </a:p>
          <a:p>
            <a:pPr marL="0" indent="0">
              <a:buNone/>
            </a:pPr>
            <a:r>
              <a:rPr lang="sv-SE" dirty="0"/>
              <a:t>Inga större förändringar. Ungefär samma storlek på finansiella medel och </a:t>
            </a:r>
            <a:r>
              <a:rPr lang="sv-SE" dirty="0" smtClean="0"/>
              <a:t>inriktning”.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 smtClean="0"/>
              <a:t>Dvs ca 32 mkr till kommunerna via RSS. </a:t>
            </a:r>
          </a:p>
          <a:p>
            <a:pPr marL="0" indent="0">
              <a:buNone/>
            </a:pPr>
            <a:r>
              <a:rPr lang="sv-SE" dirty="0" smtClean="0"/>
              <a:t>En slant till RSS (Utvecklingsledare GNV, regionalt stöd GNV)</a:t>
            </a:r>
          </a:p>
          <a:p>
            <a:pPr marL="0" indent="0">
              <a:buNone/>
            </a:pPr>
            <a:r>
              <a:rPr lang="sv-SE" dirty="0" smtClean="0"/>
              <a:t>Resten till kommuner tre fokusområden. </a:t>
            </a:r>
          </a:p>
          <a:p>
            <a:pPr marL="0" indent="0">
              <a:buNone/>
            </a:pPr>
            <a:endParaRPr lang="sv-SE" dirty="0" smtClean="0"/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endParaRPr lang="sv-SE" dirty="0"/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36EF070-D4A1-4BBC-95E2-C540A084EC01}" type="datetime1">
              <a:rPr lang="sv-SE" smtClean="0"/>
              <a:t>2023-01-19</a:t>
            </a:fld>
            <a:endParaRPr lang="sv-SE" dirty="0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 dirty="0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30DDE8C-17E0-4539-9C15-C1E9D231907F}" type="slidenum">
              <a:rPr lang="sv-SE" smtClean="0"/>
              <a:pPr/>
              <a:t>5</a:t>
            </a:fld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218945722"/>
      </p:ext>
    </p:extLst>
  </p:cSld>
  <p:clrMapOvr>
    <a:masterClrMapping/>
  </p:clrMapOvr>
</p:sld>
</file>

<file path=ppt/theme/theme1.xml><?xml version="1.0" encoding="utf-8"?>
<a:theme xmlns:a="http://schemas.openxmlformats.org/drawingml/2006/main" name="VCdag">
  <a:themeElements>
    <a:clrScheme name="Ltd">
      <a:dk1>
        <a:sysClr val="windowText" lastClr="000000"/>
      </a:dk1>
      <a:lt1>
        <a:sysClr val="window" lastClr="FFFFFF"/>
      </a:lt1>
      <a:dk2>
        <a:srgbClr val="F15060"/>
      </a:dk2>
      <a:lt2>
        <a:srgbClr val="E7E6E6"/>
      </a:lt2>
      <a:accent1>
        <a:srgbClr val="00B4E4"/>
      </a:accent1>
      <a:accent2>
        <a:srgbClr val="28B29A"/>
      </a:accent2>
      <a:accent3>
        <a:srgbClr val="FFD378"/>
      </a:accent3>
      <a:accent4>
        <a:srgbClr val="AEDDEF"/>
      </a:accent4>
      <a:accent5>
        <a:srgbClr val="6ACEC3"/>
      </a:accent5>
      <a:accent6>
        <a:srgbClr val="FAE9BA"/>
      </a:accent6>
      <a:hlink>
        <a:srgbClr val="0074A2"/>
      </a:hlink>
      <a:folHlink>
        <a:srgbClr val="0074A2"/>
      </a:folHlink>
    </a:clrScheme>
    <a:fontScheme name="Ltd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Ltd_standard.potx" id="{151680F3-6FC2-4960-B137-648106B7FBF2}" vid="{FDF325D6-299B-47C8-B8D0-086DBBEE1ED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</TotalTime>
  <Words>219</Words>
  <Application>Microsoft Office PowerPoint</Application>
  <PresentationFormat>Bredbild</PresentationFormat>
  <Paragraphs>28</Paragraphs>
  <Slides>5</Slides>
  <Notes>0</Notes>
  <HiddenSlides>0</HiddenSlides>
  <MMClips>0</MMClips>
  <ScaleCrop>false</ScaleCrop>
  <HeadingPairs>
    <vt:vector size="8" baseType="variant">
      <vt:variant>
        <vt:lpstr>Använt teckensnitt</vt:lpstr>
      </vt:variant>
      <vt:variant>
        <vt:i4>1</vt:i4>
      </vt:variant>
      <vt:variant>
        <vt:lpstr>Tema</vt:lpstr>
      </vt:variant>
      <vt:variant>
        <vt:i4>1</vt:i4>
      </vt:variant>
      <vt:variant>
        <vt:lpstr>Serverprogram för OLE-inbäddning</vt:lpstr>
      </vt:variant>
      <vt:variant>
        <vt:i4>1</vt:i4>
      </vt:variant>
      <vt:variant>
        <vt:lpstr>Bildrubriker</vt:lpstr>
      </vt:variant>
      <vt:variant>
        <vt:i4>5</vt:i4>
      </vt:variant>
    </vt:vector>
  </HeadingPairs>
  <TitlesOfParts>
    <vt:vector size="8" baseType="lpstr">
      <vt:lpstr>Arial</vt:lpstr>
      <vt:lpstr>VCdag</vt:lpstr>
      <vt:lpstr>Adobe Acrobat Document</vt:lpstr>
      <vt:lpstr>Socialchefsnätverket i Dalarna</vt:lpstr>
      <vt:lpstr>Statsbidrag kommuner 2023</vt:lpstr>
      <vt:lpstr>Överenskommelsens inriktning och syfte för 2023 </vt:lpstr>
      <vt:lpstr>Medelstilldelning i 2023 års överenskommelse</vt:lpstr>
      <vt:lpstr>ÖK God och nära vård 2023</vt:lpstr>
    </vt:vector>
  </TitlesOfParts>
  <Company>Landstinget Dalarna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Socialchefsnätverket i Dalarna</dc:title>
  <dc:creator>Mårtensson Tanja /Ledningsstöd och strategi Hälso- och sjukvård Dalarna /Falun</dc:creator>
  <cp:lastModifiedBy>Mårtensson Tanja /Ledningsstöd och strategi Hälso- och sjukvård Dalarna /Falun</cp:lastModifiedBy>
  <cp:revision>2</cp:revision>
  <dcterms:created xsi:type="dcterms:W3CDTF">2023-01-19T17:06:55Z</dcterms:created>
  <dcterms:modified xsi:type="dcterms:W3CDTF">2023-01-19T17:12:05Z</dcterms:modified>
</cp:coreProperties>
</file>