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sldIdLst>
    <p:sldId id="312" r:id="rId2"/>
    <p:sldId id="313" r:id="rId3"/>
    <p:sldId id="314" r:id="rId4"/>
    <p:sldId id="315" r:id="rId5"/>
    <p:sldId id="328" r:id="rId6"/>
    <p:sldId id="302" r:id="rId7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9EEFA55-FD6E-844E-B262-F52A71262612}">
          <p14:sldIdLst>
            <p14:sldId id="312"/>
            <p14:sldId id="313"/>
            <p14:sldId id="314"/>
            <p14:sldId id="315"/>
            <p14:sldId id="328"/>
            <p14:sldId id="3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0920"/>
    <a:srgbClr val="529CDD"/>
    <a:srgbClr val="5BA4E7"/>
    <a:srgbClr val="5390C7"/>
    <a:srgbClr val="5EA2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llanmörkt forma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6"/>
    <p:restoredTop sz="93735"/>
  </p:normalViewPr>
  <p:slideViewPr>
    <p:cSldViewPr snapToGrid="0" snapToObjects="1">
      <p:cViewPr varScale="1">
        <p:scale>
          <a:sx n="83" d="100"/>
          <a:sy n="83" d="100"/>
        </p:scale>
        <p:origin x="120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2" d="100"/>
        <a:sy n="13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A381A-8A53-3347-B030-9DBE11C0EFDC}" type="datetimeFigureOut">
              <a:rPr lang="sv-SE" smtClean="0"/>
              <a:t>2019-09-24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B2FF02-D5AA-C248-A502-BB84329208A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51829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36A3A-7809-374A-AD29-B67222ABF29F}" type="datetimeFigureOut">
              <a:rPr lang="sv-SE" smtClean="0"/>
              <a:t>2019-09-24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B003A-DED8-7E42-BD0C-063A3822B51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7837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36A3A-7809-374A-AD29-B67222ABF29F}" type="datetimeFigureOut">
              <a:rPr lang="sv-SE" smtClean="0"/>
              <a:t>2019-09-24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B003A-DED8-7E42-BD0C-063A3822B51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1899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36A3A-7809-374A-AD29-B67222ABF29F}" type="datetimeFigureOut">
              <a:rPr lang="sv-SE" smtClean="0"/>
              <a:t>2019-09-24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B003A-DED8-7E42-BD0C-063A3822B51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44347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36A3A-7809-374A-AD29-B67222ABF29F}" type="datetimeFigureOut">
              <a:rPr lang="sv-SE" smtClean="0"/>
              <a:t>2019-09-24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B003A-DED8-7E42-BD0C-063A3822B51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2960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36A3A-7809-374A-AD29-B67222ABF29F}" type="datetimeFigureOut">
              <a:rPr lang="sv-SE" smtClean="0"/>
              <a:t>2019-09-24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B003A-DED8-7E42-BD0C-063A3822B51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0063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36A3A-7809-374A-AD29-B67222ABF29F}" type="datetimeFigureOut">
              <a:rPr lang="sv-SE" smtClean="0"/>
              <a:t>2019-09-24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B003A-DED8-7E42-BD0C-063A3822B51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46607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36A3A-7809-374A-AD29-B67222ABF29F}" type="datetimeFigureOut">
              <a:rPr lang="sv-SE" smtClean="0"/>
              <a:t>2019-09-24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B003A-DED8-7E42-BD0C-063A3822B51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6703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36A3A-7809-374A-AD29-B67222ABF29F}" type="datetimeFigureOut">
              <a:rPr lang="sv-SE" smtClean="0"/>
              <a:t>2019-09-24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B003A-DED8-7E42-BD0C-063A3822B51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98728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36A3A-7809-374A-AD29-B67222ABF29F}" type="datetimeFigureOut">
              <a:rPr lang="sv-SE" smtClean="0"/>
              <a:t>2019-09-24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B003A-DED8-7E42-BD0C-063A3822B51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67243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36A3A-7809-374A-AD29-B67222ABF29F}" type="datetimeFigureOut">
              <a:rPr lang="sv-SE" smtClean="0"/>
              <a:t>2019-09-24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B003A-DED8-7E42-BD0C-063A3822B51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31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Dra bilden till platshållaren eller klicka på ikonen för att lägga till den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36A3A-7809-374A-AD29-B67222ABF29F}" type="datetimeFigureOut">
              <a:rPr lang="sv-SE" smtClean="0"/>
              <a:t>2019-09-24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B003A-DED8-7E42-BD0C-063A3822B51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3534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36A3A-7809-374A-AD29-B67222ABF29F}" type="datetimeFigureOut">
              <a:rPr lang="sv-SE" smtClean="0"/>
              <a:t>2019-09-24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B003A-DED8-7E42-BD0C-063A3822B51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418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26500" y="6399900"/>
            <a:ext cx="8470900" cy="115200"/>
          </a:xfrm>
          <a:prstGeom prst="rect">
            <a:avLst/>
          </a:prstGeom>
          <a:solidFill>
            <a:srgbClr val="CD09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735349" y="1865489"/>
            <a:ext cx="4106701" cy="1440000"/>
          </a:xfrm>
        </p:spPr>
        <p:txBody>
          <a:bodyPr lIns="0" tIns="0" rIns="0" bIns="0" anchor="t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sv-SE" sz="3600" dirty="0">
                <a:latin typeface="Georgia" panose="02040502050405020303" pitchFamily="18" charset="0"/>
                <a:cs typeface="Georgia"/>
              </a:rPr>
              <a:t>Vart får patienten åka.</a:t>
            </a:r>
            <a:endParaRPr lang="sv-SE" sz="3600" dirty="0">
              <a:latin typeface="Georgia"/>
              <a:cs typeface="Georgia"/>
            </a:endParaRPr>
          </a:p>
        </p:txBody>
      </p:sp>
      <p:sp>
        <p:nvSpPr>
          <p:cNvPr id="6" name="Platshållare för text 2"/>
          <p:cNvSpPr txBox="1">
            <a:spLocks/>
          </p:cNvSpPr>
          <p:nvPr/>
        </p:nvSpPr>
        <p:spPr>
          <a:xfrm>
            <a:off x="330200" y="6571796"/>
            <a:ext cx="8467200" cy="20822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  <a:latin typeface="Georgia"/>
                <a:cs typeface="Georgia"/>
              </a:rPr>
              <a:t>© DALATRAFIK | 2016-12-07</a:t>
            </a:r>
            <a:endParaRPr lang="sv-SE" sz="700" dirty="0">
              <a:solidFill>
                <a:schemeClr val="bg1">
                  <a:lumMod val="65000"/>
                </a:schemeClr>
              </a:solidFill>
              <a:latin typeface="Georgia"/>
              <a:cs typeface="Georgia"/>
            </a:endParaRPr>
          </a:p>
        </p:txBody>
      </p:sp>
      <p:sp>
        <p:nvSpPr>
          <p:cNvPr id="10" name="Platshållare för innehåll 2"/>
          <p:cNvSpPr txBox="1">
            <a:spLocks/>
          </p:cNvSpPr>
          <p:nvPr/>
        </p:nvSpPr>
        <p:spPr>
          <a:xfrm>
            <a:off x="4735350" y="1478816"/>
            <a:ext cx="3780000" cy="5217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2000" dirty="0">
                <a:latin typeface="Georgia"/>
                <a:cs typeface="Georgia"/>
              </a:rPr>
              <a:t>Sjukresor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200" y="349349"/>
            <a:ext cx="1059770" cy="881619"/>
          </a:xfrm>
          <a:prstGeom prst="rect">
            <a:avLst/>
          </a:prstGeom>
        </p:spPr>
      </p:pic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05597" y="1479550"/>
            <a:ext cx="3025943" cy="4686300"/>
          </a:xfrm>
        </p:spPr>
      </p:pic>
    </p:spTree>
    <p:extLst>
      <p:ext uri="{BB962C8B-B14F-4D97-AF65-F5344CB8AC3E}">
        <p14:creationId xmlns:p14="http://schemas.microsoft.com/office/powerpoint/2010/main" val="920839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26500" y="6399900"/>
            <a:ext cx="8470900" cy="115200"/>
          </a:xfrm>
          <a:prstGeom prst="rect">
            <a:avLst/>
          </a:prstGeom>
          <a:solidFill>
            <a:srgbClr val="CD09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52612" y="1135117"/>
            <a:ext cx="7972788" cy="5208087"/>
          </a:xfr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sv-SE" sz="1800" dirty="0">
                <a:latin typeface="Georgia"/>
                <a:cs typeface="Georgia"/>
              </a:rPr>
              <a:t>Till/från befolkningsadressen (adressen finns i Sam3001.se) alt. kommunalt boende.</a:t>
            </a:r>
          </a:p>
          <a:p>
            <a:pPr>
              <a:lnSpc>
                <a:spcPct val="110000"/>
              </a:lnSpc>
            </a:pPr>
            <a:r>
              <a:rPr lang="sv-SE" sz="1800" dirty="0">
                <a:latin typeface="Georgia"/>
                <a:cs typeface="Georgia"/>
              </a:rPr>
              <a:t>Vid akut sjukresa får patienten åka från den plats han/hon befinner sig till närmaste vårdgivare och tillbaka till den plats man reste ifrån.</a:t>
            </a:r>
          </a:p>
          <a:p>
            <a:pPr>
              <a:lnSpc>
                <a:spcPct val="110000"/>
              </a:lnSpc>
            </a:pPr>
            <a:r>
              <a:rPr lang="sv-SE" sz="1800" dirty="0">
                <a:latin typeface="Georgia"/>
                <a:cs typeface="Georgia"/>
              </a:rPr>
              <a:t>Till Vårdcentral som patienten valt att tillhöra</a:t>
            </a:r>
          </a:p>
          <a:p>
            <a:pPr>
              <a:lnSpc>
                <a:spcPct val="110000"/>
              </a:lnSpc>
            </a:pPr>
            <a:r>
              <a:rPr lang="sv-SE" sz="1800" dirty="0">
                <a:latin typeface="Georgia"/>
                <a:cs typeface="Georgia"/>
              </a:rPr>
              <a:t>Till/från lasarett inom länet.</a:t>
            </a:r>
          </a:p>
          <a:p>
            <a:pPr>
              <a:lnSpc>
                <a:spcPct val="110000"/>
              </a:lnSpc>
            </a:pPr>
            <a:r>
              <a:rPr lang="sv-SE" sz="1800" dirty="0">
                <a:latin typeface="Georgia"/>
                <a:cs typeface="Georgia"/>
              </a:rPr>
              <a:t>Sjukgymnast inom den egna hemkommunen.</a:t>
            </a:r>
          </a:p>
          <a:p>
            <a:pPr>
              <a:lnSpc>
                <a:spcPct val="110000"/>
              </a:lnSpc>
            </a:pPr>
            <a:r>
              <a:rPr lang="sv-SE" sz="1800" dirty="0">
                <a:latin typeface="Georgia"/>
                <a:cs typeface="Georgia"/>
              </a:rPr>
              <a:t>Tandläkare inom den egna hemkommunen, undantag specialist tandvården. (Specialisttandvård i Mora, Säter, Hedemora, Manhem och Käkkirurgin i Falun)</a:t>
            </a:r>
          </a:p>
          <a:p>
            <a:pPr>
              <a:lnSpc>
                <a:spcPct val="110000"/>
              </a:lnSpc>
            </a:pPr>
            <a:r>
              <a:rPr lang="sv-SE" sz="1800" dirty="0">
                <a:latin typeface="Georgia"/>
                <a:cs typeface="Georgia"/>
              </a:rPr>
              <a:t>Till Lasarett utanför länet om det finns giltig remiss. </a:t>
            </a:r>
          </a:p>
          <a:p>
            <a:pPr>
              <a:lnSpc>
                <a:spcPct val="110000"/>
              </a:lnSpc>
            </a:pPr>
            <a:r>
              <a:rPr lang="sv-SE" sz="1800" dirty="0">
                <a:latin typeface="Georgia"/>
                <a:cs typeface="Georgia"/>
              </a:rPr>
              <a:t>Om patienten har behov av ledsagare, måste ledsagaren alltid kliva på och av på samma ställe som patienten.</a:t>
            </a:r>
          </a:p>
        </p:txBody>
      </p:sp>
      <p:sp>
        <p:nvSpPr>
          <p:cNvPr id="6" name="Platshållare för text 2"/>
          <p:cNvSpPr txBox="1">
            <a:spLocks/>
          </p:cNvSpPr>
          <p:nvPr/>
        </p:nvSpPr>
        <p:spPr>
          <a:xfrm>
            <a:off x="330200" y="6571796"/>
            <a:ext cx="8467200" cy="20822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Georgia"/>
                <a:cs typeface="Georgia"/>
              </a:rPr>
              <a:t>© DALATRAFIK | 2016-12-07</a:t>
            </a:r>
            <a:endParaRPr lang="sv-SE" sz="800" dirty="0">
              <a:solidFill>
                <a:schemeClr val="bg1">
                  <a:lumMod val="65000"/>
                </a:schemeClr>
              </a:solidFill>
              <a:latin typeface="Georgia"/>
              <a:cs typeface="Georgia"/>
            </a:endParaRPr>
          </a:p>
        </p:txBody>
      </p:sp>
      <p:sp>
        <p:nvSpPr>
          <p:cNvPr id="10" name="Platshållare för innehåll 2"/>
          <p:cNvSpPr txBox="1">
            <a:spLocks/>
          </p:cNvSpPr>
          <p:nvPr/>
        </p:nvSpPr>
        <p:spPr>
          <a:xfrm>
            <a:off x="618600" y="709194"/>
            <a:ext cx="7886700" cy="70956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2400" dirty="0">
                <a:latin typeface="Georgia"/>
                <a:cs typeface="Georgia"/>
              </a:rPr>
              <a:t>Sjukresor</a:t>
            </a:r>
            <a:endParaRPr lang="sv-SE" sz="2000" dirty="0">
              <a:latin typeface="Georgia"/>
              <a:cs typeface="Georgia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200" y="349349"/>
            <a:ext cx="1059770" cy="88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01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26500" y="6399900"/>
            <a:ext cx="8470900" cy="115200"/>
          </a:xfrm>
          <a:prstGeom prst="rect">
            <a:avLst/>
          </a:prstGeom>
          <a:solidFill>
            <a:srgbClr val="CD09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735349" y="1865489"/>
            <a:ext cx="4106701" cy="1440000"/>
          </a:xfrm>
        </p:spPr>
        <p:txBody>
          <a:bodyPr lIns="0" tIns="0" rIns="0" bIns="0" anchor="t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sv-SE" sz="3600" dirty="0">
                <a:latin typeface="Georgia" panose="02040502050405020303" pitchFamily="18" charset="0"/>
              </a:rPr>
              <a:t>Vart får man </a:t>
            </a:r>
            <a:r>
              <a:rPr lang="sv-SE" sz="3600" u="sng" dirty="0">
                <a:latin typeface="Georgia" panose="02040502050405020303" pitchFamily="18" charset="0"/>
              </a:rPr>
              <a:t>inte</a:t>
            </a:r>
            <a:r>
              <a:rPr lang="sv-SE" sz="3600" dirty="0">
                <a:latin typeface="Georgia" panose="02040502050405020303" pitchFamily="18" charset="0"/>
              </a:rPr>
              <a:t> åka sjukresa.</a:t>
            </a:r>
            <a:endParaRPr lang="sv-SE" sz="3600" dirty="0">
              <a:latin typeface="Georgia"/>
              <a:cs typeface="Georgia"/>
            </a:endParaRPr>
          </a:p>
        </p:txBody>
      </p:sp>
      <p:sp>
        <p:nvSpPr>
          <p:cNvPr id="6" name="Platshållare för text 2"/>
          <p:cNvSpPr txBox="1">
            <a:spLocks/>
          </p:cNvSpPr>
          <p:nvPr/>
        </p:nvSpPr>
        <p:spPr>
          <a:xfrm>
            <a:off x="330200" y="6571796"/>
            <a:ext cx="8467200" cy="20822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  <a:latin typeface="Georgia"/>
                <a:cs typeface="Georgia"/>
              </a:rPr>
              <a:t>© DALATRAFIK | 2016-12-07</a:t>
            </a:r>
            <a:endParaRPr lang="sv-SE" sz="700" dirty="0">
              <a:solidFill>
                <a:schemeClr val="bg1">
                  <a:lumMod val="65000"/>
                </a:schemeClr>
              </a:solidFill>
              <a:latin typeface="Georgia"/>
              <a:cs typeface="Georgia"/>
            </a:endParaRPr>
          </a:p>
        </p:txBody>
      </p:sp>
      <p:sp>
        <p:nvSpPr>
          <p:cNvPr id="10" name="Platshållare för innehåll 2"/>
          <p:cNvSpPr txBox="1">
            <a:spLocks/>
          </p:cNvSpPr>
          <p:nvPr/>
        </p:nvSpPr>
        <p:spPr>
          <a:xfrm>
            <a:off x="4735350" y="1478816"/>
            <a:ext cx="3780000" cy="5217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2000" dirty="0">
                <a:latin typeface="Georgia"/>
                <a:cs typeface="Georgia"/>
              </a:rPr>
              <a:t>Sjukresor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200" y="349349"/>
            <a:ext cx="1059770" cy="881619"/>
          </a:xfrm>
          <a:prstGeom prst="rect">
            <a:avLst/>
          </a:prstGeom>
        </p:spPr>
      </p:pic>
      <p:pic>
        <p:nvPicPr>
          <p:cNvPr id="8" name="Platshållare för innehåll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00" y="1865489"/>
            <a:ext cx="4216074" cy="280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73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26500" y="6399900"/>
            <a:ext cx="8470900" cy="115200"/>
          </a:xfrm>
          <a:prstGeom prst="rect">
            <a:avLst/>
          </a:prstGeom>
          <a:solidFill>
            <a:srgbClr val="CD09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28650" y="2057286"/>
            <a:ext cx="7886700" cy="4156902"/>
          </a:xfr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sv-SE" sz="1800" dirty="0">
                <a:latin typeface="Georgia"/>
                <a:cs typeface="Georgia"/>
              </a:rPr>
              <a:t>Till/från hälsoundersökningar tex. mammografi, gynekologisk hälsokontroll, friskintyg och vaccinationer.</a:t>
            </a:r>
          </a:p>
          <a:p>
            <a:pPr>
              <a:lnSpc>
                <a:spcPct val="110000"/>
              </a:lnSpc>
            </a:pPr>
            <a:r>
              <a:rPr lang="sv-SE" sz="1800" dirty="0">
                <a:latin typeface="Georgia"/>
                <a:cs typeface="Georgia"/>
              </a:rPr>
              <a:t>Besök vid mödra- och barnhälsovården.</a:t>
            </a:r>
          </a:p>
          <a:p>
            <a:pPr>
              <a:lnSpc>
                <a:spcPct val="110000"/>
              </a:lnSpc>
            </a:pPr>
            <a:r>
              <a:rPr lang="sv-SE" sz="1800" dirty="0">
                <a:latin typeface="Georgia"/>
                <a:cs typeface="Georgia"/>
              </a:rPr>
              <a:t>Egenträning/friskvård. </a:t>
            </a:r>
          </a:p>
          <a:p>
            <a:pPr>
              <a:lnSpc>
                <a:spcPct val="110000"/>
              </a:lnSpc>
            </a:pPr>
            <a:r>
              <a:rPr lang="sv-SE" sz="1800" dirty="0">
                <a:latin typeface="Georgia"/>
                <a:cs typeface="Georgia"/>
              </a:rPr>
              <a:t>Optiker.</a:t>
            </a:r>
          </a:p>
          <a:p>
            <a:pPr>
              <a:lnSpc>
                <a:spcPct val="110000"/>
              </a:lnSpc>
            </a:pPr>
            <a:r>
              <a:rPr lang="sv-SE" sz="1800" dirty="0">
                <a:latin typeface="Georgia"/>
                <a:cs typeface="Georgia"/>
              </a:rPr>
              <a:t>Till/från vård utanför länet om patienten har en </a:t>
            </a:r>
            <a:r>
              <a:rPr lang="sv-SE" sz="1800" u="sng" dirty="0">
                <a:latin typeface="Georgia"/>
                <a:cs typeface="Georgia"/>
              </a:rPr>
              <a:t>valfrihetsremiss</a:t>
            </a:r>
            <a:r>
              <a:rPr lang="sv-SE" sz="1800" dirty="0">
                <a:latin typeface="Georgia"/>
                <a:cs typeface="Georgia"/>
              </a:rPr>
              <a:t>.</a:t>
            </a:r>
          </a:p>
        </p:txBody>
      </p:sp>
      <p:sp>
        <p:nvSpPr>
          <p:cNvPr id="6" name="Platshållare för text 2"/>
          <p:cNvSpPr txBox="1">
            <a:spLocks/>
          </p:cNvSpPr>
          <p:nvPr/>
        </p:nvSpPr>
        <p:spPr>
          <a:xfrm>
            <a:off x="330200" y="6571796"/>
            <a:ext cx="8467200" cy="20822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Georgia"/>
                <a:cs typeface="Georgia"/>
              </a:rPr>
              <a:t>© DALATRAFIK | 2016-12-07</a:t>
            </a:r>
            <a:endParaRPr lang="sv-SE" sz="800" dirty="0">
              <a:solidFill>
                <a:schemeClr val="bg1">
                  <a:lumMod val="65000"/>
                </a:schemeClr>
              </a:solidFill>
              <a:latin typeface="Georgia"/>
              <a:cs typeface="Georgia"/>
            </a:endParaRPr>
          </a:p>
        </p:txBody>
      </p:sp>
      <p:sp>
        <p:nvSpPr>
          <p:cNvPr id="10" name="Platshållare för innehåll 2"/>
          <p:cNvSpPr txBox="1">
            <a:spLocks/>
          </p:cNvSpPr>
          <p:nvPr/>
        </p:nvSpPr>
        <p:spPr>
          <a:xfrm>
            <a:off x="628650" y="1478816"/>
            <a:ext cx="7886700" cy="5217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2000" dirty="0">
                <a:latin typeface="Georgia"/>
                <a:cs typeface="Georgia"/>
              </a:rPr>
              <a:t>Sjukresor – det är </a:t>
            </a:r>
            <a:r>
              <a:rPr lang="sv-SE" sz="2000" b="1" u="sng" dirty="0">
                <a:latin typeface="Georgia"/>
                <a:cs typeface="Georgia"/>
              </a:rPr>
              <a:t>inte</a:t>
            </a:r>
            <a:r>
              <a:rPr lang="sv-SE" sz="2000" dirty="0">
                <a:latin typeface="Georgia"/>
                <a:cs typeface="Georgia"/>
              </a:rPr>
              <a:t> tillåtet att åka till: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200" y="349349"/>
            <a:ext cx="1059770" cy="88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02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26500" y="6399900"/>
            <a:ext cx="8470900" cy="115200"/>
          </a:xfrm>
          <a:prstGeom prst="rect">
            <a:avLst/>
          </a:prstGeom>
          <a:solidFill>
            <a:srgbClr val="CD09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28650" y="2057286"/>
            <a:ext cx="7886700" cy="4156902"/>
          </a:xfr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sv-SE" sz="2000" b="1" dirty="0">
                <a:latin typeface="Georgia"/>
                <a:cs typeface="Georgia"/>
              </a:rPr>
              <a:t>113 540 </a:t>
            </a:r>
            <a:r>
              <a:rPr lang="sv-SE" sz="2000" dirty="0">
                <a:latin typeface="Georgia"/>
                <a:cs typeface="Georgia"/>
              </a:rPr>
              <a:t>st sjukresor med taxi/sjukbil – 2018</a:t>
            </a:r>
          </a:p>
          <a:p>
            <a:pPr>
              <a:lnSpc>
                <a:spcPct val="110000"/>
              </a:lnSpc>
            </a:pPr>
            <a:r>
              <a:rPr lang="sv-SE" sz="2000" dirty="0">
                <a:latin typeface="Georgia"/>
                <a:cs typeface="Georgia"/>
              </a:rPr>
              <a:t>Egenavgift taxi/sjukbil </a:t>
            </a:r>
            <a:r>
              <a:rPr lang="sv-SE" sz="2000" b="1" dirty="0">
                <a:latin typeface="Georgia"/>
                <a:cs typeface="Georgia"/>
              </a:rPr>
              <a:t>150</a:t>
            </a:r>
            <a:r>
              <a:rPr lang="sv-SE" sz="2000" dirty="0">
                <a:latin typeface="Georgia"/>
                <a:cs typeface="Georgia"/>
              </a:rPr>
              <a:t> kr enkel resa</a:t>
            </a:r>
          </a:p>
          <a:p>
            <a:pPr>
              <a:lnSpc>
                <a:spcPct val="110000"/>
              </a:lnSpc>
            </a:pPr>
            <a:r>
              <a:rPr lang="sv-SE" sz="2000" dirty="0">
                <a:latin typeface="Georgia"/>
                <a:cs typeface="Georgia"/>
              </a:rPr>
              <a:t>Högkostnadsskydd – </a:t>
            </a:r>
            <a:r>
              <a:rPr lang="sv-SE" sz="2000" b="1" dirty="0">
                <a:latin typeface="Georgia"/>
                <a:cs typeface="Georgia"/>
              </a:rPr>
              <a:t>2 400</a:t>
            </a:r>
            <a:r>
              <a:rPr lang="sv-SE" sz="2000" dirty="0">
                <a:latin typeface="Georgia"/>
                <a:cs typeface="Georgia"/>
              </a:rPr>
              <a:t> kr  </a:t>
            </a:r>
          </a:p>
          <a:p>
            <a:pPr>
              <a:lnSpc>
                <a:spcPct val="110000"/>
              </a:lnSpc>
            </a:pPr>
            <a:endParaRPr lang="sv-SE" sz="2000" dirty="0">
              <a:latin typeface="Georgia"/>
              <a:cs typeface="Georgia"/>
            </a:endParaRPr>
          </a:p>
        </p:txBody>
      </p:sp>
      <p:sp>
        <p:nvSpPr>
          <p:cNvPr id="6" name="Platshållare för text 2"/>
          <p:cNvSpPr txBox="1">
            <a:spLocks/>
          </p:cNvSpPr>
          <p:nvPr/>
        </p:nvSpPr>
        <p:spPr>
          <a:xfrm>
            <a:off x="330200" y="6571796"/>
            <a:ext cx="8467200" cy="20822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Georgia"/>
                <a:cs typeface="Georgia"/>
              </a:rPr>
              <a:t>© DALATRAFIK | 2016-12-07</a:t>
            </a:r>
            <a:endParaRPr lang="sv-SE" sz="800" dirty="0">
              <a:solidFill>
                <a:schemeClr val="bg1">
                  <a:lumMod val="65000"/>
                </a:schemeClr>
              </a:solidFill>
              <a:latin typeface="Georgia"/>
              <a:cs typeface="Georgia"/>
            </a:endParaRPr>
          </a:p>
        </p:txBody>
      </p:sp>
      <p:sp>
        <p:nvSpPr>
          <p:cNvPr id="10" name="Platshållare för innehåll 2"/>
          <p:cNvSpPr txBox="1">
            <a:spLocks/>
          </p:cNvSpPr>
          <p:nvPr/>
        </p:nvSpPr>
        <p:spPr>
          <a:xfrm>
            <a:off x="628650" y="1478816"/>
            <a:ext cx="7886700" cy="5217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2400" b="1" dirty="0">
                <a:latin typeface="Georgia"/>
                <a:cs typeface="Georgia"/>
              </a:rPr>
              <a:t>Sjukresor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200" y="349349"/>
            <a:ext cx="1059770" cy="881619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57FB1BE3-F86E-4907-9F41-A3A1712B6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910" y="3611062"/>
            <a:ext cx="3134184" cy="195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4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8400" y="338400"/>
            <a:ext cx="8470900" cy="6181200"/>
          </a:xfrm>
          <a:prstGeom prst="rect">
            <a:avLst/>
          </a:prstGeom>
          <a:solidFill>
            <a:srgbClr val="CD09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600" y="698400"/>
            <a:ext cx="1246399" cy="1036874"/>
          </a:xfrm>
          <a:prstGeom prst="rect">
            <a:avLst/>
          </a:prstGeom>
        </p:spPr>
      </p:pic>
      <p:sp>
        <p:nvSpPr>
          <p:cNvPr id="9" name="Platshållare för innehåll 2"/>
          <p:cNvSpPr txBox="1">
            <a:spLocks/>
          </p:cNvSpPr>
          <p:nvPr/>
        </p:nvSpPr>
        <p:spPr>
          <a:xfrm>
            <a:off x="900000" y="3615152"/>
            <a:ext cx="7549999" cy="253188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sv-SE" sz="1600" dirty="0">
                <a:solidFill>
                  <a:srgbClr val="FFFFFF"/>
                </a:solidFill>
                <a:latin typeface="Georgia"/>
                <a:cs typeface="Georgia"/>
              </a:rPr>
              <a:t>DALATRAFIK</a:t>
            </a:r>
            <a:br>
              <a:rPr lang="sv-SE" sz="1600" dirty="0">
                <a:solidFill>
                  <a:srgbClr val="FFFFFF"/>
                </a:solidFill>
                <a:latin typeface="Georgia"/>
                <a:cs typeface="Georgia"/>
              </a:rPr>
            </a:br>
            <a:r>
              <a:rPr lang="sv-SE" sz="1600" dirty="0">
                <a:solidFill>
                  <a:srgbClr val="FFFFFF"/>
                </a:solidFill>
                <a:latin typeface="Georgia"/>
                <a:cs typeface="Georgia"/>
              </a:rPr>
              <a:t>Box 924, 781 29 Borlänge</a:t>
            </a:r>
            <a:br>
              <a:rPr lang="sv-SE" sz="1600" dirty="0">
                <a:solidFill>
                  <a:srgbClr val="FFFFFF"/>
                </a:solidFill>
                <a:latin typeface="Georgia"/>
                <a:cs typeface="Georgia"/>
              </a:rPr>
            </a:br>
            <a:r>
              <a:rPr lang="sv-SE" sz="1600" dirty="0">
                <a:solidFill>
                  <a:srgbClr val="FFFFFF"/>
                </a:solidFill>
                <a:latin typeface="Georgia"/>
                <a:cs typeface="Georgia"/>
              </a:rPr>
              <a:t>Bangårdsgatan 11, Borlänge</a:t>
            </a:r>
            <a:br>
              <a:rPr lang="sv-SE" sz="1600" dirty="0">
                <a:solidFill>
                  <a:srgbClr val="FFFFFF"/>
                </a:solidFill>
                <a:latin typeface="Georgia"/>
                <a:cs typeface="Georgia"/>
              </a:rPr>
            </a:br>
            <a:r>
              <a:rPr lang="sv-SE" sz="1600" dirty="0">
                <a:solidFill>
                  <a:srgbClr val="FFFFFF"/>
                </a:solidFill>
                <a:latin typeface="Georgia"/>
                <a:cs typeface="Georgia"/>
              </a:rPr>
              <a:t>Växel 0243-625 00</a:t>
            </a:r>
            <a:br>
              <a:rPr lang="sv-SE" sz="1600" dirty="0">
                <a:solidFill>
                  <a:srgbClr val="FFFFFF"/>
                </a:solidFill>
                <a:latin typeface="Georgia"/>
                <a:cs typeface="Georgia"/>
              </a:rPr>
            </a:br>
            <a:r>
              <a:rPr lang="sv-SE" sz="1600" dirty="0" err="1">
                <a:solidFill>
                  <a:srgbClr val="FFFFFF"/>
                </a:solidFill>
                <a:latin typeface="Georgia"/>
                <a:cs typeface="Georgia"/>
              </a:rPr>
              <a:t>Org.nr</a:t>
            </a:r>
            <a:r>
              <a:rPr lang="sv-SE" sz="1600" dirty="0">
                <a:solidFill>
                  <a:srgbClr val="FFFFFF"/>
                </a:solidFill>
                <a:latin typeface="Georgia"/>
                <a:cs typeface="Georgia"/>
              </a:rPr>
              <a:t>. 55 62 06-2470</a:t>
            </a:r>
            <a:br>
              <a:rPr lang="sv-SE" sz="1600" dirty="0">
                <a:solidFill>
                  <a:srgbClr val="FFFFFF"/>
                </a:solidFill>
                <a:latin typeface="Georgia"/>
                <a:cs typeface="Georgia"/>
              </a:rPr>
            </a:br>
            <a:r>
              <a:rPr lang="sv-SE" sz="1600" dirty="0">
                <a:solidFill>
                  <a:srgbClr val="FFFFFF"/>
                </a:solidFill>
                <a:latin typeface="Georgia"/>
                <a:cs typeface="Georgia"/>
              </a:rPr>
              <a:t/>
            </a:r>
            <a:br>
              <a:rPr lang="sv-SE" sz="1600" dirty="0">
                <a:solidFill>
                  <a:srgbClr val="FFFFFF"/>
                </a:solidFill>
                <a:latin typeface="Georgia"/>
                <a:cs typeface="Georgia"/>
              </a:rPr>
            </a:br>
            <a:r>
              <a:rPr lang="sv-SE" sz="1600" dirty="0">
                <a:solidFill>
                  <a:srgbClr val="FFFFFF"/>
                </a:solidFill>
                <a:latin typeface="Georgia"/>
                <a:cs typeface="Georgia"/>
              </a:rPr>
              <a:t>DALATRAFIK.SE</a:t>
            </a:r>
            <a:br>
              <a:rPr lang="sv-SE" sz="1600" dirty="0">
                <a:solidFill>
                  <a:srgbClr val="FFFFFF"/>
                </a:solidFill>
                <a:latin typeface="Georgia"/>
                <a:cs typeface="Georgia"/>
              </a:rPr>
            </a:br>
            <a:r>
              <a:rPr lang="sv-SE" sz="1600" dirty="0">
                <a:solidFill>
                  <a:srgbClr val="FFFFFF"/>
                </a:solidFill>
                <a:latin typeface="Georgia"/>
                <a:cs typeface="Georgia"/>
              </a:rPr>
              <a:t>FACEBOOK.COM/DALATRAFIK</a:t>
            </a:r>
            <a:br>
              <a:rPr lang="sv-SE" sz="1600" dirty="0">
                <a:solidFill>
                  <a:srgbClr val="FFFFFF"/>
                </a:solidFill>
                <a:latin typeface="Georgia"/>
                <a:cs typeface="Georgia"/>
              </a:rPr>
            </a:br>
            <a:r>
              <a:rPr lang="sv-SE" sz="1600" dirty="0">
                <a:solidFill>
                  <a:srgbClr val="FFFFFF"/>
                </a:solidFill>
                <a:latin typeface="Georgia"/>
                <a:cs typeface="Georgia"/>
              </a:rPr>
              <a:t>INSTAGRAM.COM/DALATRAFIK</a:t>
            </a:r>
          </a:p>
        </p:txBody>
      </p:sp>
    </p:spTree>
    <p:extLst>
      <p:ext uri="{BB962C8B-B14F-4D97-AF65-F5344CB8AC3E}">
        <p14:creationId xmlns:p14="http://schemas.microsoft.com/office/powerpoint/2010/main" val="16714156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19008</TotalTime>
  <Words>209</Words>
  <Application>Microsoft Office PowerPoint</Application>
  <PresentationFormat>Bildspel på skärmen (4:3)</PresentationFormat>
  <Paragraphs>29</Paragraphs>
  <Slides>6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Georgia</vt:lpstr>
      <vt:lpstr>Office-tema</vt:lpstr>
      <vt:lpstr>Vart får patienten åka.</vt:lpstr>
      <vt:lpstr>PowerPoint-presentation</vt:lpstr>
      <vt:lpstr>Vart får man inte åka sjukresa.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Microsoft Office-användare</dc:creator>
  <cp:lastModifiedBy>Rosin Mats Olof Rune /Central förvaltning Hälso- och sjukvårdsenhet /Falun</cp:lastModifiedBy>
  <cp:revision>188</cp:revision>
  <cp:lastPrinted>2016-11-30T13:31:11Z</cp:lastPrinted>
  <dcterms:created xsi:type="dcterms:W3CDTF">2016-11-08T09:55:07Z</dcterms:created>
  <dcterms:modified xsi:type="dcterms:W3CDTF">2019-09-24T12:06:53Z</dcterms:modified>
</cp:coreProperties>
</file>