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3"/>
  </p:notesMasterIdLst>
  <p:handoutMasterIdLst>
    <p:handoutMasterId r:id="rId14"/>
  </p:handoutMasterIdLst>
  <p:sldIdLst>
    <p:sldId id="1714" r:id="rId7"/>
    <p:sldId id="1715" r:id="rId8"/>
    <p:sldId id="1717" r:id="rId9"/>
    <p:sldId id="1716" r:id="rId10"/>
    <p:sldId id="1718" r:id="rId11"/>
    <p:sldId id="1719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1714"/>
            <p14:sldId id="1715"/>
            <p14:sldId id="1717"/>
            <p14:sldId id="1716"/>
            <p14:sldId id="1718"/>
            <p14:sldId id="171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88743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498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2022-12-08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2022-12-08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83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436B9043-1A97-4BDA-9061-19D948F573D6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65C55C1-4FBF-40CF-8140-313208D0A20A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7DAFDAB-A55E-4092-9331-EA03291B3529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E5EA93F-B215-4169-B11D-C5B4E1E9C6DF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DF75B62-D2D8-4169-B265-1D4E3FB8E420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5A3AA08-C642-4CB7-B121-6C8686CD709A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E3BEEB6C-294A-4585-912F-7B440871BE59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923E927-DA96-46A3-8E72-D6C2C7D27F8F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5A22C62-53AE-44A7-BA7B-34A1BBDFDF29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BC622-0E0A-4347-BEBF-D7100B1F57F2}" type="datetime1">
              <a:rPr lang="sv-SE" smtClean="0"/>
              <a:t>2022-12-08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87772" y="482500"/>
            <a:ext cx="9167727" cy="3241878"/>
          </a:xfrm>
        </p:spPr>
        <p:txBody>
          <a:bodyPr>
            <a:normAutofit/>
          </a:bodyPr>
          <a:lstStyle/>
          <a:p>
            <a:r>
              <a:rPr lang="sv-SE" sz="3600" dirty="0" smtClean="0"/>
              <a:t>Vårdvalsenheten</a:t>
            </a:r>
            <a:endParaRPr lang="sv-SE" sz="3600" dirty="0"/>
          </a:p>
        </p:txBody>
      </p:sp>
      <p:sp>
        <p:nvSpPr>
          <p:cNvPr id="3" name="Rubrik 1"/>
          <p:cNvSpPr txBox="1">
            <a:spLocks/>
          </p:cNvSpPr>
          <p:nvPr/>
        </p:nvSpPr>
        <p:spPr>
          <a:xfrm>
            <a:off x="1457498" y="1732876"/>
            <a:ext cx="9144000" cy="32418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3200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1800894" y="3841176"/>
            <a:ext cx="9167727" cy="11335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400" dirty="0" smtClean="0"/>
              <a:t>Britta Wåhlin Larsson</a:t>
            </a:r>
          </a:p>
          <a:p>
            <a:r>
              <a:rPr lang="sv-SE" sz="2400" dirty="0"/>
              <a:t>b</a:t>
            </a:r>
            <a:r>
              <a:rPr lang="sv-SE" sz="2400" dirty="0" smtClean="0"/>
              <a:t>ritta.larsson@regiondalarna.se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42227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1D8D-CB6D-4C90-85B9-136A0BD6EEF7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8" name="Rubrik 1"/>
          <p:cNvSpPr txBox="1">
            <a:spLocks/>
          </p:cNvSpPr>
          <p:nvPr/>
        </p:nvSpPr>
        <p:spPr>
          <a:xfrm>
            <a:off x="1039092" y="651597"/>
            <a:ext cx="6223909" cy="784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/>
              <a:t>Extern revisionsrapport</a:t>
            </a:r>
          </a:p>
          <a:p>
            <a:endParaRPr lang="sv-SE" sz="2800" dirty="0"/>
          </a:p>
        </p:txBody>
      </p:sp>
      <p:sp>
        <p:nvSpPr>
          <p:cNvPr id="9" name="Rektangel 8"/>
          <p:cNvSpPr/>
          <p:nvPr/>
        </p:nvSpPr>
        <p:spPr>
          <a:xfrm>
            <a:off x="1039092" y="1243503"/>
            <a:ext cx="99337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b="1" u="sng" dirty="0" smtClean="0"/>
              <a:t>Kvalitet: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- Mycket upprepningar</a:t>
            </a:r>
            <a:br>
              <a:rPr lang="sv-SE" sz="2000" dirty="0" smtClean="0"/>
            </a:br>
            <a:r>
              <a:rPr lang="sv-SE" sz="2000" dirty="0" smtClean="0"/>
              <a:t>- Saknas viss kunskap om Vårdval</a:t>
            </a:r>
            <a:br>
              <a:rPr lang="sv-SE" sz="2000" dirty="0" smtClean="0"/>
            </a:br>
            <a:r>
              <a:rPr lang="sv-SE" sz="2000" dirty="0" smtClean="0"/>
              <a:t>- Blandar ihop begrepp</a:t>
            </a:r>
            <a:br>
              <a:rPr lang="sv-SE" sz="2000" dirty="0" smtClean="0"/>
            </a:br>
            <a:r>
              <a:rPr lang="sv-SE" sz="2000" dirty="0" smtClean="0"/>
              <a:t>- Dålig information om vad som ligger bakom vissa uttalanden</a:t>
            </a:r>
            <a:br>
              <a:rPr lang="sv-SE" sz="2000" dirty="0" smtClean="0"/>
            </a:br>
            <a:r>
              <a:rPr lang="sv-SE" sz="2000" dirty="0" smtClean="0"/>
              <a:t>- Antal intervjuade finns inte angett (intervjuade anser att…)</a:t>
            </a:r>
            <a:br>
              <a:rPr lang="sv-SE" sz="2000" dirty="0" smtClean="0"/>
            </a:br>
            <a:r>
              <a:rPr lang="sv-SE" sz="2000" dirty="0" smtClean="0"/>
              <a:t>- registrering i BILD är tidskrävande??</a:t>
            </a:r>
            <a:br>
              <a:rPr lang="sv-SE" sz="2000" dirty="0" smtClean="0"/>
            </a:br>
            <a:r>
              <a:rPr lang="sv-SE" sz="2000" dirty="0" smtClean="0"/>
              <a:t>- Ej fungerande IT-system??</a:t>
            </a:r>
            <a:br>
              <a:rPr lang="sv-SE" sz="2000" dirty="0" smtClean="0"/>
            </a:br>
            <a:endParaRPr lang="sv-SE" sz="2000" dirty="0" smtClean="0"/>
          </a:p>
          <a:p>
            <a:r>
              <a:rPr lang="sv-SE" sz="2000" b="1" u="sng" dirty="0" smtClean="0"/>
              <a:t>Rekommendationer till åtgärd: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- enhetligt uppföljning på hela vårdvalsenheten</a:t>
            </a:r>
            <a:br>
              <a:rPr lang="sv-SE" sz="2000" dirty="0" smtClean="0"/>
            </a:br>
            <a:r>
              <a:rPr lang="sv-SE" sz="2000" dirty="0" smtClean="0"/>
              <a:t>- säkerställa ändamålsenligt och jämställd kommunikation med vårdgivare för samtliga vårdval</a:t>
            </a:r>
            <a:br>
              <a:rPr lang="sv-SE" sz="2000" dirty="0" smtClean="0"/>
            </a:br>
            <a:r>
              <a:rPr lang="sv-SE" sz="2000" dirty="0" smtClean="0"/>
              <a:t>-  enhetlig avtalsstruktur och formuleringar mellan samtliga vårdval</a:t>
            </a:r>
            <a:br>
              <a:rPr lang="sv-SE" sz="2000" dirty="0" smtClean="0"/>
            </a:b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865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1D8D-CB6D-4C90-85B9-136A0BD6EEF7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8" name="Rubrik 1"/>
          <p:cNvSpPr txBox="1">
            <a:spLocks/>
          </p:cNvSpPr>
          <p:nvPr/>
        </p:nvSpPr>
        <p:spPr>
          <a:xfrm>
            <a:off x="2175372" y="851103"/>
            <a:ext cx="6223909" cy="784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/>
              <a:t>Delegeringsbeslut Listningsstopp</a:t>
            </a:r>
          </a:p>
        </p:txBody>
      </p:sp>
      <p:sp>
        <p:nvSpPr>
          <p:cNvPr id="9" name="Rektangel 8"/>
          <p:cNvSpPr/>
          <p:nvPr/>
        </p:nvSpPr>
        <p:spPr>
          <a:xfrm>
            <a:off x="2175372" y="1435849"/>
            <a:ext cx="8797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2000" dirty="0"/>
          </a:p>
        </p:txBody>
      </p:sp>
      <p:sp>
        <p:nvSpPr>
          <p:cNvPr id="5" name="textruta 4"/>
          <p:cNvSpPr txBox="1"/>
          <p:nvPr/>
        </p:nvSpPr>
        <p:spPr>
          <a:xfrm>
            <a:off x="2159178" y="1635904"/>
            <a:ext cx="665231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Tillfälligt listningsstopp beviljas från 2023-01-01 till och med </a:t>
            </a:r>
            <a:r>
              <a:rPr lang="sv-SE" altLang="sv-SE" sz="2000" dirty="0" smtClean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2023-06-30</a:t>
            </a:r>
            <a:endParaRPr lang="sv-SE" altLang="sv-SE" sz="2000" dirty="0" smtClean="0">
              <a:solidFill>
                <a:srgbClr val="24282D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>
                <a:solidFill>
                  <a:srgbClr val="24282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Måsta ta emot </a:t>
            </a:r>
            <a:r>
              <a:rPr lang="sv-SE" altLang="sv-SE" sz="20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nyfödda </a:t>
            </a:r>
            <a:r>
              <a:rPr lang="sv-SE" altLang="sv-SE" sz="20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och inflyttade från annan region i geografisk </a:t>
            </a:r>
            <a:r>
              <a:rPr lang="sv-SE" altLang="sv-SE" sz="20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tillhörighet</a:t>
            </a:r>
            <a:endParaRPr lang="sv-SE" altLang="sv-SE" sz="2000" dirty="0" smtClean="0"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Ett </a:t>
            </a:r>
            <a:r>
              <a:rPr lang="sv-SE" altLang="sv-SE" sz="20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kortvarigt listningsstopp kan ge ökade möjligheter till att aktivt utveckla arbetssätt och arbetsflöden som ger bättre förutsättningar att ta emot fler individer som önskar att lista sig på </a:t>
            </a:r>
            <a:r>
              <a:rPr lang="sv-SE" altLang="sv-SE" sz="20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Avestahälsan </a:t>
            </a:r>
            <a:endParaRPr lang="sv-SE" altLang="sv-SE" sz="2000" dirty="0" smtClean="0"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En </a:t>
            </a:r>
            <a:r>
              <a:rPr lang="sv-SE" altLang="sv-SE" sz="20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tydlig handlingsplan finns och kommer att följas under listningsstoppet.</a:t>
            </a:r>
            <a:endParaRPr lang="sv-SE" altLang="sv-SE" sz="2000" dirty="0">
              <a:latin typeface="Arial" panose="020B0604020202020204" pitchFamily="34" charset="0"/>
            </a:endParaRP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75132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AA08-C642-4CB7-B121-6C8686CD709A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2175372" y="851103"/>
            <a:ext cx="7907966" cy="784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/>
              <a:t>Delegeringsbeslut etablering av </a:t>
            </a:r>
            <a:endParaRPr lang="sv-SE" sz="2800" dirty="0" smtClean="0"/>
          </a:p>
          <a:p>
            <a:r>
              <a:rPr lang="sv-SE" sz="2800" dirty="0" smtClean="0"/>
              <a:t>vårdcentral Kvarnporten</a:t>
            </a:r>
            <a:endParaRPr lang="sv-SE" sz="2800" dirty="0" smtClean="0"/>
          </a:p>
        </p:txBody>
      </p:sp>
      <p:sp>
        <p:nvSpPr>
          <p:cNvPr id="6" name="textruta 5"/>
          <p:cNvSpPr txBox="1"/>
          <p:nvPr/>
        </p:nvSpPr>
        <p:spPr>
          <a:xfrm>
            <a:off x="2175372" y="1868660"/>
            <a:ext cx="66523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/>
              <a:t>Ansökan om godkännande som leverantör inom Vårdval primärvård Dalarna inkom mars 2022 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/>
              <a:t>Beslut om godkännande april 2022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/>
              <a:t>Information i RS 30 maj 2022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000" dirty="0" smtClean="0"/>
              <a:t>Verksamheten startade september 2022</a:t>
            </a:r>
          </a:p>
        </p:txBody>
      </p:sp>
    </p:spTree>
    <p:extLst>
      <p:ext uri="{BB962C8B-B14F-4D97-AF65-F5344CB8AC3E}">
        <p14:creationId xmlns:p14="http://schemas.microsoft.com/office/powerpoint/2010/main" val="327055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AA08-C642-4CB7-B121-6C8686CD709A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2175372" y="851103"/>
            <a:ext cx="7907966" cy="784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/>
              <a:t>Riktade Hälsosamtal 2002/1863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2159177" y="1635904"/>
            <a:ext cx="77080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 smtClean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Enligt verkställighetsbeslutet är målgruppen för hälsosamtalen länsinnevånare som är 50 år under innevarande år. För 2023 innebär det individer födda 1973.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 smtClean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Ersättningen för vårdcentralen är 1000kr per utfört samtal.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 smtClean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Under pandemin gjordes ett undantag från verkställighetsbeslutet och under 2022 betalades ersättning ut till personer födda 1970, 1971 och 1972.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 smtClean="0">
                <a:solidFill>
                  <a:srgbClr val="16181D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 finns medel för ersättning som täcker de som är 50 år innevarande år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2000" dirty="0">
              <a:latin typeface="Arial" panose="020B0604020202020204" pitchFamily="34" charset="0"/>
            </a:endParaRP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03646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3AA08-C642-4CB7-B121-6C8686CD709A}" type="datetime1">
              <a:rPr lang="sv-SE" smtClean="0"/>
              <a:t>2022-12-08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067118" y="526907"/>
            <a:ext cx="9892145" cy="784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/>
              <a:t>Förslag till beslut om sammanträdesplan för våren 2023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2159177" y="1635904"/>
            <a:ext cx="770802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Samtliga </a:t>
            </a:r>
            <a:r>
              <a:rPr lang="sv-SE" dirty="0"/>
              <a:t>sammanträden sker klockan 09.00 – 16.00 på Regionkontoret:</a:t>
            </a:r>
            <a:endParaRPr lang="sv-SE" b="1" dirty="0"/>
          </a:p>
          <a:p>
            <a:r>
              <a:rPr lang="sv-SE" dirty="0"/>
              <a:t>Torsdag 26 januari, Rådslaget, plan 4</a:t>
            </a:r>
          </a:p>
          <a:p>
            <a:r>
              <a:rPr lang="sv-SE" dirty="0"/>
              <a:t>Torsdag 9 mars, Kullan, plan 2</a:t>
            </a:r>
          </a:p>
          <a:p>
            <a:r>
              <a:rPr lang="sv-SE" dirty="0"/>
              <a:t>Torsdag 20 april, </a:t>
            </a:r>
            <a:r>
              <a:rPr lang="sv-SE" dirty="0"/>
              <a:t>Rådslaget, plan 4</a:t>
            </a:r>
            <a:endParaRPr lang="sv-SE" sz="2000" dirty="0" smtClean="0"/>
          </a:p>
          <a:p>
            <a:endParaRPr lang="sv-SE" sz="2000" dirty="0"/>
          </a:p>
          <a:p>
            <a:r>
              <a:rPr lang="sv-SE" dirty="0" smtClean="0"/>
              <a:t>Stoppdatum </a:t>
            </a:r>
            <a:r>
              <a:rPr lang="sv-SE" dirty="0"/>
              <a:t>till RSAU </a:t>
            </a:r>
            <a:r>
              <a:rPr lang="sv-SE" dirty="0" smtClean="0"/>
              <a:t>finns i nuläget </a:t>
            </a:r>
            <a:r>
              <a:rPr lang="sv-SE" dirty="0"/>
              <a:t>endast </a:t>
            </a:r>
            <a:r>
              <a:rPr lang="sv-SE" dirty="0" smtClean="0"/>
              <a:t>beslutade </a:t>
            </a:r>
            <a:r>
              <a:rPr lang="sv-SE" dirty="0"/>
              <a:t>för våren </a:t>
            </a:r>
            <a:r>
              <a:rPr lang="sv-SE" dirty="0" smtClean="0"/>
              <a:t>2023</a:t>
            </a:r>
            <a:endParaRPr lang="sv-SE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248230073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DA8BCA9-88C6-4B60-A876-8525A151F3E8}" vid="{0452D27C-B887-48E3-A02D-74B4B57B69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/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Vårdval barn- och ungdomspsykiatri</TermName>
          <TermId xmlns="http://schemas.microsoft.com/office/infopath/2007/PartnerControls">8a1a0b6b-96cc-40a8-ba66-217ea5f4cbb6</TermId>
        </TermInfo>
      </Terms>
    </b949fc07257b40f7b02b2d246d41368f>
    <TaxCatchAll xmlns="2f901946-e264-40a9-b252-19c7dedd3add">
      <Value>173</Value>
      <Value>53</Value>
      <Value>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Eklund Kornborg Karin /Regionstyrelsens förvaltning Vårdvalsenhet /Falun</DisplayName>
        <AccountId>391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3.0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http://ar.ltdalarna.se/arbetsrum/OHAR4G9N/5GM2/_layouts/15/DocIdRedir.aspx?ID=NASDR5RS73WW-902127324-2</Url>
      <Description>NASDR5RS73WW-902127324-2</Description>
    </LD_DokumentID>
    <LD_Dokumentstatus xmlns="2f901946-e264-40a9-b252-19c7dedd3add">Utkast</LD_Dokumentstatus>
    <LD_OldDokumentstatus xmlns="2f901946-e264-40a9-b252-19c7dedd3add" xsi:nil="true"/>
    <_dlc_DocId xmlns="7484b540-ae7c-4e23-825f-d57ceb36a0fe">NASDR5RS73WW-936862440-679</_dlc_DocId>
    <_dlc_DocIdUrl xmlns="7484b540-ae7c-4e23-825f-d57ceb36a0fe">
      <Url>http://ar.ltdalarna.se/arbetsrum/OHAR4G9N/publicerat/_layouts/15/DocIdRedir.aspx?ID=NASDR5RS73WW-936862440-679</Url>
      <Description>NASDR5RS73WW-936862440-679</Description>
    </_dlc_DocIdUrl>
    <nf66689e3cec4bcc9e3f4977582c706c xmlns="2f901946-e264-40a9-b252-19c7dedd3add">
      <Terms xmlns="http://schemas.microsoft.com/office/infopath/2007/PartnerControls"/>
    </nf66689e3cec4bcc9e3f4977582c706c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305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Standarddokument" ma:contentTypeID="0x010100AC92CF2061C10240851FF38CAA99F4B803050049326B86500CFD47AFBA7BE51E2E99DE" ma:contentTypeVersion="681" ma:contentTypeDescription="Skapa ett nytt dokument." ma:contentTypeScope="" ma:versionID="6b9581b48845c446b6364fa9e269d3cb">
  <xsd:schema xmlns:xsd="http://www.w3.org/2001/XMLSchema" xmlns:xs="http://www.w3.org/2001/XMLSchema" xmlns:p="http://schemas.microsoft.com/office/2006/metadata/properties" xmlns:ns2="2f901946-e264-40a9-b252-19c7dedd3add" xmlns:ns3="7484b540-ae7c-4e23-825f-d57ceb36a0fe" targetNamespace="http://schemas.microsoft.com/office/2006/metadata/properties" ma:root="true" ma:fieldsID="8f732674668cbe557c7b13829a30b650" ns2:_="" ns3:_="">
    <xsd:import namespace="2f901946-e264-40a9-b252-19c7dedd3add"/>
    <xsd:import namespace="7484b540-ae7c-4e23-825f-d57ceb36a0fe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ib626626c2604ac096d2606abc0b50e1" minOccurs="0"/>
                <xsd:element ref="ns2:j125def9988a4544907fddb4a09b1af5" minOccurs="0"/>
                <xsd:element ref="ns2:ib8be5378b304cd19503fe0f13c962e4" minOccurs="0"/>
                <xsd:element ref="ns2:LD_OldDokumentstatus" minOccurs="0"/>
                <xsd:element ref="ns2:nf66689e3cec4bcc9e3f4977582c706c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92b8c152-0b91-4693-9176-801d6acb9bd8}" ma:internalName="TaxCatchAll" ma:showField="CatchAllData" ma:web="7484b540-ae7c-4e23-825f-d57ceb36a0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626626c2604ac096d2606abc0b50e1" ma:index="26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LD_OldDokumentstatus" ma:index="32" nillable="true" ma:displayName="Old Dokumentstatus" ma:hidden="true" ma:internalName="LD_OldDokumentstatus" ma:readOnly="false">
      <xsd:simpleType>
        <xsd:restriction base="dms:Text"/>
      </xsd:simpleType>
    </xsd:element>
    <xsd:element name="nf66689e3cec4bcc9e3f4977582c706c" ma:index="33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34" nillable="true" ma:displayName="Taxonomy Catch All Column1" ma:hidden="true" ma:list="{92b8c152-0b91-4693-9176-801d6acb9bd8}" ma:internalName="TaxCatchAllLabel" ma:readOnly="true" ma:showField="CatchAllDataLabel" ma:web="7484b540-ae7c-4e23-825f-d57ceb36a0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84b540-ae7c-4e23-825f-d57ceb36a0fe" elementFormDefault="qualified">
    <xsd:import namespace="http://schemas.microsoft.com/office/2006/documentManagement/types"/>
    <xsd:import namespace="http://schemas.microsoft.com/office/infopath/2007/PartnerControls"/>
    <xsd:element name="_dlc_DocId" ma:index="35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6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7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58830C-7478-456D-8AAC-50ABE6D4363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purl.org/dc/elements/1.1/"/>
    <ds:schemaRef ds:uri="http://schemas.microsoft.com/office/2006/metadata/properties"/>
    <ds:schemaRef ds:uri="http://purl.org/dc/terms/"/>
    <ds:schemaRef ds:uri="2f901946-e264-40a9-b252-19c7dedd3add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7484b540-ae7c-4e23-825f-d57ceb36a0f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DA50CF8-C182-4D76-AE9C-47813C1126D8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0AE8F181-49DD-4C2F-BB5E-3EEAD76A6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7484b540-ae7c-4e23-825f-d57ceb36a0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MALL</Template>
  <TotalTime>698</TotalTime>
  <Words>327</Words>
  <Application>Microsoft Office PowerPoint</Application>
  <PresentationFormat>Bredbild</PresentationFormat>
  <Paragraphs>40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VCdag</vt:lpstr>
      <vt:lpstr>Vårdvalsenheten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Vårdvalsenheten</dc:title>
  <dc:subject/>
  <dc:creator>Larsson Wåhlin Britta /Regionstyrelsens förvaltning Vårdvalsenhet /Falun</dc:creator>
  <cp:keywords/>
  <dc:description/>
  <cp:lastModifiedBy>Larsson Wåhlin Britta /Regionstyrelsens förvaltning Vårdvalsenhet /Falun</cp:lastModifiedBy>
  <cp:revision>12</cp:revision>
  <dcterms:created xsi:type="dcterms:W3CDTF">2022-12-06T08:15:39Z</dcterms:created>
  <dcterms:modified xsi:type="dcterms:W3CDTF">2022-12-08T10:03:54Z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0x010100AC92CF2061C10240851FF38CAA99F4B803050049326B86500CFD47AFBA7BE51E2E99DE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173;#Vårdval barn- och ungdomspsykiatri|8a1a0b6b-96cc-40a8-ba66-217ea5f4cbb6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/>
  </property>
  <property fmtid="{D5CDD505-2E9C-101B-9397-08002B2CF9AE}" pid="10" name="LD_Dokumenttyp">
    <vt:lpwstr>8;#Standarddokument|4d12e0b9-1967-41ec-b4ec-5579d11176b8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dd884a75-c120-4559-8eea-080fd4aa4326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53;#3 år|8a73ccd2-b425-41f1-973a-0e59e31951c0</vt:lpwstr>
  </property>
  <property fmtid="{D5CDD505-2E9C-101B-9397-08002B2CF9AE}" pid="26" name="maa9fd36c38347e1a5ddfad159d25a0c">
    <vt:lpwstr>3 år|8a73ccd2-b425-41f1-973a-0e59e31951c0</vt:lpwstr>
  </property>
  <property fmtid="{D5CDD505-2E9C-101B-9397-08002B2CF9AE}" pid="27" name="LD_Ledningssytem">
    <vt:lpwstr/>
  </property>
  <property fmtid="{D5CDD505-2E9C-101B-9397-08002B2CF9AE}" pid="28" name="fdaeea86aeb141a28b07c531783428af">
    <vt:lpwstr>3 år|8a73ccd2-b425-41f1-973a-0e59e31951c0</vt:lpwstr>
  </property>
</Properties>
</file>