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2"/>
  </p:notesMasterIdLst>
  <p:handoutMasterIdLst>
    <p:handoutMasterId r:id="rId13"/>
  </p:handoutMasterIdLst>
  <p:sldIdLst>
    <p:sldId id="525" r:id="rId7"/>
    <p:sldId id="520" r:id="rId8"/>
    <p:sldId id="523" r:id="rId9"/>
    <p:sldId id="522" r:id="rId10"/>
    <p:sldId id="526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525"/>
            <p14:sldId id="520"/>
            <p14:sldId id="523"/>
            <p14:sldId id="522"/>
            <p14:sldId id="52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1E19"/>
    <a:srgbClr val="C02A4A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73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2024-06-03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2024-06-03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2024-06-03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rama-nationell.infosynk.s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rama-nationell.infosynk.se/" TargetMode="External"/><Relationship Id="rId2" Type="http://schemas.openxmlformats.org/officeDocument/2006/relationships/hyperlink" Target="https://www.vardhandboken.se/katetrar-sonder-och-dran/kateterisering-av-urinblasa/principer-vid-kateteriserin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10-punktsprogram mot antibiotikaresistens</a:t>
            </a:r>
            <a:br>
              <a:rPr lang="sv-SE" sz="4000" dirty="0"/>
            </a:br>
            <a:r>
              <a:rPr lang="sv-SE" sz="4000" dirty="0"/>
              <a:t> inom vård och </a:t>
            </a:r>
            <a:r>
              <a:rPr lang="sv-SE" sz="4000" dirty="0" smtClean="0"/>
              <a:t>omsorg</a:t>
            </a:r>
            <a:endParaRPr lang="sv-SE" sz="4000" dirty="0"/>
          </a:p>
        </p:txBody>
      </p:sp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4200" dirty="0" smtClean="0"/>
              <a:t>… i praktiken</a:t>
            </a:r>
            <a:endParaRPr lang="sv-SE" sz="42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8470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Exempel på vad man kan börja med</a:t>
            </a:r>
            <a:br>
              <a:rPr lang="sv-SE" dirty="0" smtClean="0"/>
            </a:br>
            <a:r>
              <a:rPr lang="sv-SE" sz="4000" dirty="0" smtClean="0"/>
              <a:t>-kontakta Strama/Vårdhygien för tips och råd </a:t>
            </a:r>
            <a:endParaRPr lang="sv-SE" sz="40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Förhindra 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smittspridning</a:t>
            </a:r>
          </a:p>
          <a:p>
            <a:pPr>
              <a:buClr>
                <a:srgbClr val="FF0000"/>
              </a:buClr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Tillse att alla medarbetare har kunskap om basala hygienrutiner. Mät hur det följs. Analysera varför något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eventuellt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fallerar och åtgärda det.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 Använd antibiotika rationellt</a:t>
            </a:r>
          </a:p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Tillse att alla läkare hittar Stramas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behandlingsrekommendationer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Strama Nationell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(finns som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app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Utvärdera antibiotika dagligen vid rond: övergå till tabletter? Sätta ut?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 Optimera infektionsdiagnostik</a:t>
            </a:r>
          </a:p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Alltid odling från misstänkt fokus innan antibiotika. </a:t>
            </a:r>
          </a:p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Alltid blododling innan intravenös antibiotikabehandling.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 Minska antibiotikabehov</a:t>
            </a:r>
          </a:p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Introduktion av Stramas rondkort för utvärdering av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urinvägskateter (se sista bilden).</a:t>
            </a: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674-6AB9-4668-8AED-4226128661A6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60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Strama-antibiotikamål slutenvården</a:t>
            </a:r>
            <a:br>
              <a:rPr lang="sv-SE" dirty="0" smtClean="0"/>
            </a:br>
            <a:r>
              <a:rPr lang="sv-SE" sz="3600" dirty="0"/>
              <a:t>-kontakta </a:t>
            </a:r>
            <a:r>
              <a:rPr lang="sv-SE" sz="3600" dirty="0" smtClean="0"/>
              <a:t>Strama för antibiotikastatistik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UVI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Andel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kinoloner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av urinvägsantibiotika vid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UVI utan feber ska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inte överstiga 10 % hos kvinnor och 20 % hos män.</a:t>
            </a:r>
          </a:p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Pneumoni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Andel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Bensyl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-pc av intravenösa antibiotika som förstahandsbehandling vid samhällsförvärvad pneumoni ska utgöra minst 50 % och öka över tid.</a:t>
            </a:r>
          </a:p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Antibiotikaprofylax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Andelen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perioperativ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antibiotikaprofylax som avslutas inom 24 timmar ska öka över tid.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771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10-punktsprogrammet tillämpat på </a:t>
            </a:r>
            <a:br>
              <a:rPr lang="sv-SE" dirty="0" smtClean="0"/>
            </a:br>
            <a:r>
              <a:rPr lang="sv-SE" dirty="0" smtClean="0"/>
              <a:t>urinvägsinfektioner utan feber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A Förhindra smittspridning</a:t>
            </a:r>
          </a:p>
          <a:p>
            <a:pPr>
              <a:buClr>
                <a:srgbClr val="FF0000"/>
              </a:buClr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Tillse att kateter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sätts på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rätt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indikation,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på rätt sätt,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och att plan för kateterdragning alltid finns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Principer vid kateterisering - Vårdhandboken (vardhandboken.se)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och rondkort för katetersmarta sjuksköterskor.</a:t>
            </a:r>
          </a:p>
          <a:p>
            <a:pPr marL="0" indent="0">
              <a:buClr>
                <a:srgbClr val="FF0000"/>
              </a:buClr>
              <a:buNone/>
            </a:pP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Använd antibiotika rationellt</a:t>
            </a:r>
          </a:p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Behandla inte UVI utan feber med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kinoloner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(om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inte resistens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föreligger),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Strama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Nationell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(finns som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app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>
              <a:buClr>
                <a:srgbClr val="FF0000"/>
              </a:buClr>
              <a:buNone/>
            </a:pP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Optimera 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infektionsdiagnostik</a:t>
            </a:r>
          </a:p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Ta inte urinodling på patient med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”kronisk kateter”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om annat tydligt infektionsfokus finns.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lla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katetrar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är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koloniserade av bakterier en vecka efter att de har satts.</a:t>
            </a: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 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Minska antibiotikabehov</a:t>
            </a:r>
          </a:p>
          <a:p>
            <a:pPr>
              <a:buClr>
                <a:srgbClr val="FF0000"/>
              </a:buClr>
            </a:pP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Behandla inte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asymptomatisk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bakterieuri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, se </a:t>
            </a:r>
            <a:r>
              <a:rPr lang="sv-SE" smtClean="0">
                <a:latin typeface="Calibri" panose="020F0502020204030204" pitchFamily="34" charset="0"/>
                <a:cs typeface="Calibri" panose="020F0502020204030204" pitchFamily="34" charset="0"/>
              </a:rPr>
              <a:t>Stramas behandlingsrekommendationer.</a:t>
            </a: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272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Stramas rondkort för</a:t>
            </a:r>
            <a:br>
              <a:rPr lang="sv-SE" dirty="0" smtClean="0"/>
            </a:br>
            <a:r>
              <a:rPr lang="sv-SE" dirty="0" smtClean="0"/>
              <a:t>katetersmarta sjuksköterskor</a:t>
            </a:r>
            <a:endParaRPr lang="sv-SE" dirty="0"/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2024-06-03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570" y="138128"/>
            <a:ext cx="4419211" cy="612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090571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295" ma:contentTypeDescription="Skapa ett nytt dokument." ma:contentTypeScope="" ma:versionID="adf12913e0812902d5ce3dea0af71046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FB3ADD-DCDF-4A07-9C45-CA476A044990}">
  <ds:schemaRefs>
    <ds:schemaRef ds:uri="http://purl.org/dc/dcmitype/"/>
    <ds:schemaRef ds:uri="c6056b2c-9b66-4941-ba4f-b114eec7ed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2f901946-e264-40a9-b252-19c7dedd3add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D23F281-1361-48B8-A4C2-FDB1526ECF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10994</TotalTime>
  <Words>314</Words>
  <Application>Microsoft Office PowerPoint</Application>
  <PresentationFormat>Bredbild</PresentationFormat>
  <Paragraphs>45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VCdag</vt:lpstr>
      <vt:lpstr>10-punktsprogram mot antibiotikaresistens  inom vård och omsorg</vt:lpstr>
      <vt:lpstr>Exempel på vad man kan börja med -kontakta Strama/Vårdhygien för tips och råd </vt:lpstr>
      <vt:lpstr>Strama-antibiotikamål slutenvården -kontakta Strama för antibiotikastatistik</vt:lpstr>
      <vt:lpstr>10-punktsprogrammet tillämpat på  urinvägsinfektioner utan feber</vt:lpstr>
      <vt:lpstr>Stramas rondkort för katetersmarta sjuksköterskor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Ernlund Helena /Infektionssjukvård Falun /Falun</cp:lastModifiedBy>
  <cp:revision>661</cp:revision>
  <dcterms:created xsi:type="dcterms:W3CDTF">2016-11-14T14:16:14Z</dcterms:created>
  <dcterms:modified xsi:type="dcterms:W3CDTF">2024-06-03T13:36:06Z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