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6" r:id="rId18"/>
    <p:sldId id="291" r:id="rId19"/>
    <p:sldId id="294" r:id="rId20"/>
    <p:sldId id="292" r:id="rId21"/>
    <p:sldId id="296" r:id="rId22"/>
    <p:sldId id="293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7" r:id="rId31"/>
    <p:sldId id="288" r:id="rId32"/>
    <p:sldId id="289" r:id="rId33"/>
    <p:sldId id="290" r:id="rId34"/>
    <p:sldId id="283" r:id="rId35"/>
    <p:sldId id="284" r:id="rId36"/>
    <p:sldId id="285" r:id="rId3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3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Hela länet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Blad1!$A$19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Blad1!$B$1:$AZ$1</c:f>
              <c:strCache>
                <c:ptCount val="48"/>
                <c:pt idx="0">
                  <c:v>Vecka 38</c:v>
                </c:pt>
                <c:pt idx="1">
                  <c:v>Vecka 39</c:v>
                </c:pt>
                <c:pt idx="2">
                  <c:v>Vecka 40</c:v>
                </c:pt>
                <c:pt idx="3">
                  <c:v>(Vecka 41)</c:v>
                </c:pt>
                <c:pt idx="4">
                  <c:v>Vecka 42</c:v>
                </c:pt>
                <c:pt idx="5">
                  <c:v>Vecka 43</c:v>
                </c:pt>
                <c:pt idx="6">
                  <c:v>Vecka 44</c:v>
                </c:pt>
                <c:pt idx="7">
                  <c:v>Vecka 45</c:v>
                </c:pt>
                <c:pt idx="8">
                  <c:v>Vecka 46</c:v>
                </c:pt>
                <c:pt idx="9">
                  <c:v>Vecka 47</c:v>
                </c:pt>
                <c:pt idx="10">
                  <c:v>Vecka 48</c:v>
                </c:pt>
                <c:pt idx="11">
                  <c:v>Vecka 49</c:v>
                </c:pt>
                <c:pt idx="12">
                  <c:v>Vecka 50</c:v>
                </c:pt>
                <c:pt idx="13">
                  <c:v>Vecka 51</c:v>
                </c:pt>
                <c:pt idx="14">
                  <c:v>Vecka 52</c:v>
                </c:pt>
                <c:pt idx="15">
                  <c:v>Vecka 53</c:v>
                </c:pt>
                <c:pt idx="16">
                  <c:v>Vecka 1-21</c:v>
                </c:pt>
                <c:pt idx="17">
                  <c:v>Vecka 2-21</c:v>
                </c:pt>
                <c:pt idx="18">
                  <c:v>Vecka 3-21</c:v>
                </c:pt>
                <c:pt idx="19">
                  <c:v>Vecka 4-21</c:v>
                </c:pt>
                <c:pt idx="20">
                  <c:v>Vecka 5-21</c:v>
                </c:pt>
                <c:pt idx="21">
                  <c:v>Vecka 6-21</c:v>
                </c:pt>
                <c:pt idx="22">
                  <c:v>Vecka 7-21</c:v>
                </c:pt>
                <c:pt idx="23">
                  <c:v>Vecka 8-21</c:v>
                </c:pt>
                <c:pt idx="24">
                  <c:v>Vecka 9-21</c:v>
                </c:pt>
                <c:pt idx="25">
                  <c:v>Vecka 10-21</c:v>
                </c:pt>
                <c:pt idx="26">
                  <c:v>Vecka 11-21</c:v>
                </c:pt>
                <c:pt idx="27">
                  <c:v>Vecka 12-21</c:v>
                </c:pt>
                <c:pt idx="28">
                  <c:v>Vecka 13-21</c:v>
                </c:pt>
                <c:pt idx="29">
                  <c:v>Vecka 14-21</c:v>
                </c:pt>
                <c:pt idx="30">
                  <c:v>Vecka 15-21</c:v>
                </c:pt>
                <c:pt idx="31">
                  <c:v>Vecka 16-21</c:v>
                </c:pt>
                <c:pt idx="32">
                  <c:v>Vecka 17-21</c:v>
                </c:pt>
                <c:pt idx="33">
                  <c:v>Vecka 18-21</c:v>
                </c:pt>
                <c:pt idx="34">
                  <c:v>Vecka 19-21</c:v>
                </c:pt>
                <c:pt idx="35">
                  <c:v>Vecka 20-21</c:v>
                </c:pt>
                <c:pt idx="36">
                  <c:v>Vecka 21-21</c:v>
                </c:pt>
                <c:pt idx="37">
                  <c:v>Vecka 22-21</c:v>
                </c:pt>
                <c:pt idx="38">
                  <c:v>Vecka 24-21</c:v>
                </c:pt>
                <c:pt idx="39">
                  <c:v>Vecka 25-21</c:v>
                </c:pt>
                <c:pt idx="40">
                  <c:v>Vecka 26-21</c:v>
                </c:pt>
                <c:pt idx="41">
                  <c:v>Vecka 27-21</c:v>
                </c:pt>
                <c:pt idx="42">
                  <c:v>Vecka 28-21</c:v>
                </c:pt>
                <c:pt idx="43">
                  <c:v>Vecka 29-21</c:v>
                </c:pt>
                <c:pt idx="44">
                  <c:v>Vecka 30-21</c:v>
                </c:pt>
                <c:pt idx="45">
                  <c:v>Vecka 31-21</c:v>
                </c:pt>
                <c:pt idx="46">
                  <c:v>Vecka 32-21</c:v>
                </c:pt>
                <c:pt idx="47">
                  <c:v>Vecka 33-21</c:v>
                </c:pt>
              </c:strCache>
            </c:strRef>
          </c:cat>
          <c:val>
            <c:numRef>
              <c:f>Blad1!$B$19:$AZ$19</c:f>
              <c:numCache>
                <c:formatCode>General</c:formatCode>
                <c:ptCount val="48"/>
                <c:pt idx="0">
                  <c:v>164</c:v>
                </c:pt>
                <c:pt idx="1">
                  <c:v>88</c:v>
                </c:pt>
                <c:pt idx="2">
                  <c:v>101</c:v>
                </c:pt>
                <c:pt idx="3">
                  <c:v>84</c:v>
                </c:pt>
                <c:pt idx="4">
                  <c:v>147</c:v>
                </c:pt>
                <c:pt idx="5">
                  <c:v>213</c:v>
                </c:pt>
                <c:pt idx="6">
                  <c:v>443</c:v>
                </c:pt>
                <c:pt idx="7">
                  <c:v>622</c:v>
                </c:pt>
                <c:pt idx="8">
                  <c:v>685</c:v>
                </c:pt>
                <c:pt idx="9">
                  <c:v>635</c:v>
                </c:pt>
                <c:pt idx="10">
                  <c:v>794</c:v>
                </c:pt>
                <c:pt idx="11">
                  <c:v>837</c:v>
                </c:pt>
                <c:pt idx="12">
                  <c:v>1018</c:v>
                </c:pt>
                <c:pt idx="13">
                  <c:v>1138</c:v>
                </c:pt>
                <c:pt idx="14">
                  <c:v>977</c:v>
                </c:pt>
                <c:pt idx="15">
                  <c:v>1266</c:v>
                </c:pt>
                <c:pt idx="16">
                  <c:v>714</c:v>
                </c:pt>
                <c:pt idx="17">
                  <c:v>610</c:v>
                </c:pt>
                <c:pt idx="18">
                  <c:v>511</c:v>
                </c:pt>
                <c:pt idx="19">
                  <c:v>345</c:v>
                </c:pt>
                <c:pt idx="20">
                  <c:v>307</c:v>
                </c:pt>
                <c:pt idx="21">
                  <c:v>333</c:v>
                </c:pt>
                <c:pt idx="22">
                  <c:v>381</c:v>
                </c:pt>
                <c:pt idx="23">
                  <c:v>482</c:v>
                </c:pt>
                <c:pt idx="24">
                  <c:v>580</c:v>
                </c:pt>
                <c:pt idx="25">
                  <c:v>789</c:v>
                </c:pt>
                <c:pt idx="26">
                  <c:v>926</c:v>
                </c:pt>
                <c:pt idx="27">
                  <c:v>1125</c:v>
                </c:pt>
                <c:pt idx="28">
                  <c:v>1099</c:v>
                </c:pt>
                <c:pt idx="29">
                  <c:v>1469</c:v>
                </c:pt>
                <c:pt idx="30">
                  <c:v>1134</c:v>
                </c:pt>
                <c:pt idx="31">
                  <c:v>1161</c:v>
                </c:pt>
                <c:pt idx="32">
                  <c:v>1020</c:v>
                </c:pt>
                <c:pt idx="33">
                  <c:v>897</c:v>
                </c:pt>
                <c:pt idx="34">
                  <c:v>744</c:v>
                </c:pt>
                <c:pt idx="35">
                  <c:v>490</c:v>
                </c:pt>
                <c:pt idx="36">
                  <c:v>261</c:v>
                </c:pt>
                <c:pt idx="37">
                  <c:v>204</c:v>
                </c:pt>
                <c:pt idx="38">
                  <c:v>55</c:v>
                </c:pt>
                <c:pt idx="39">
                  <c:v>41</c:v>
                </c:pt>
                <c:pt idx="40">
                  <c:v>38</c:v>
                </c:pt>
                <c:pt idx="41">
                  <c:v>22</c:v>
                </c:pt>
                <c:pt idx="42">
                  <c:v>29</c:v>
                </c:pt>
                <c:pt idx="43">
                  <c:v>13</c:v>
                </c:pt>
                <c:pt idx="44">
                  <c:v>36</c:v>
                </c:pt>
                <c:pt idx="45">
                  <c:v>70</c:v>
                </c:pt>
                <c:pt idx="46">
                  <c:v>114</c:v>
                </c:pt>
                <c:pt idx="47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C-469E-8AB1-0737AD2FC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57082616"/>
        <c:axId val="757078024"/>
      </c:barChart>
      <c:catAx>
        <c:axId val="75708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7078024"/>
        <c:crosses val="autoZero"/>
        <c:auto val="1"/>
        <c:lblAlgn val="ctr"/>
        <c:lblOffset val="100"/>
        <c:noMultiLvlLbl val="0"/>
      </c:catAx>
      <c:valAx>
        <c:axId val="75707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708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Gagnef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Blad1!$A$5</c:f>
              <c:strCache>
                <c:ptCount val="1"/>
                <c:pt idx="0">
                  <c:v>Gagnef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Blad1!$B$1:$AZ$1</c:f>
              <c:strCache>
                <c:ptCount val="48"/>
                <c:pt idx="0">
                  <c:v>Vecka 38</c:v>
                </c:pt>
                <c:pt idx="1">
                  <c:v>Vecka 39</c:v>
                </c:pt>
                <c:pt idx="2">
                  <c:v>Vecka 40</c:v>
                </c:pt>
                <c:pt idx="3">
                  <c:v>(Vecka 41)</c:v>
                </c:pt>
                <c:pt idx="4">
                  <c:v>Vecka 42</c:v>
                </c:pt>
                <c:pt idx="5">
                  <c:v>Vecka 43</c:v>
                </c:pt>
                <c:pt idx="6">
                  <c:v>Vecka 44</c:v>
                </c:pt>
                <c:pt idx="7">
                  <c:v>Vecka 45</c:v>
                </c:pt>
                <c:pt idx="8">
                  <c:v>Vecka 46</c:v>
                </c:pt>
                <c:pt idx="9">
                  <c:v>Vecka 47</c:v>
                </c:pt>
                <c:pt idx="10">
                  <c:v>Vecka 48</c:v>
                </c:pt>
                <c:pt idx="11">
                  <c:v>Vecka 49</c:v>
                </c:pt>
                <c:pt idx="12">
                  <c:v>Vecka 50</c:v>
                </c:pt>
                <c:pt idx="13">
                  <c:v>Vecka 51</c:v>
                </c:pt>
                <c:pt idx="14">
                  <c:v>Vecka 52</c:v>
                </c:pt>
                <c:pt idx="15">
                  <c:v>Vecka 53</c:v>
                </c:pt>
                <c:pt idx="16">
                  <c:v>Vecka 1-21</c:v>
                </c:pt>
                <c:pt idx="17">
                  <c:v>Vecka 2-21</c:v>
                </c:pt>
                <c:pt idx="18">
                  <c:v>Vecka 3-21</c:v>
                </c:pt>
                <c:pt idx="19">
                  <c:v>Vecka 4-21</c:v>
                </c:pt>
                <c:pt idx="20">
                  <c:v>Vecka 5-21</c:v>
                </c:pt>
                <c:pt idx="21">
                  <c:v>Vecka 6-21</c:v>
                </c:pt>
                <c:pt idx="22">
                  <c:v>Vecka 7-21</c:v>
                </c:pt>
                <c:pt idx="23">
                  <c:v>Vecka 8-21</c:v>
                </c:pt>
                <c:pt idx="24">
                  <c:v>Vecka 9-21</c:v>
                </c:pt>
                <c:pt idx="25">
                  <c:v>Vecka 10-21</c:v>
                </c:pt>
                <c:pt idx="26">
                  <c:v>Vecka 11-21</c:v>
                </c:pt>
                <c:pt idx="27">
                  <c:v>Vecka 12-21</c:v>
                </c:pt>
                <c:pt idx="28">
                  <c:v>Vecka 13-21</c:v>
                </c:pt>
                <c:pt idx="29">
                  <c:v>Vecka 14-21</c:v>
                </c:pt>
                <c:pt idx="30">
                  <c:v>Vecka 15-21</c:v>
                </c:pt>
                <c:pt idx="31">
                  <c:v>Vecka 16-21</c:v>
                </c:pt>
                <c:pt idx="32">
                  <c:v>Vecka 17-21</c:v>
                </c:pt>
                <c:pt idx="33">
                  <c:v>Vecka 18-21</c:v>
                </c:pt>
                <c:pt idx="34">
                  <c:v>Vecka 19-21</c:v>
                </c:pt>
                <c:pt idx="35">
                  <c:v>Vecka 20-21</c:v>
                </c:pt>
                <c:pt idx="36">
                  <c:v>Vecka 21-21</c:v>
                </c:pt>
                <c:pt idx="37">
                  <c:v>Vecka 22-21</c:v>
                </c:pt>
                <c:pt idx="38">
                  <c:v>Vecka 24-21</c:v>
                </c:pt>
                <c:pt idx="39">
                  <c:v>Vecka 25-21</c:v>
                </c:pt>
                <c:pt idx="40">
                  <c:v>Vecka 26-21</c:v>
                </c:pt>
                <c:pt idx="41">
                  <c:v>Vecka 27-21</c:v>
                </c:pt>
                <c:pt idx="42">
                  <c:v>Vecka 28-21</c:v>
                </c:pt>
                <c:pt idx="43">
                  <c:v>Vecka 29-21</c:v>
                </c:pt>
                <c:pt idx="44">
                  <c:v>Vecka 30-21</c:v>
                </c:pt>
                <c:pt idx="45">
                  <c:v>Vecka 31-21</c:v>
                </c:pt>
                <c:pt idx="46">
                  <c:v>Vecka 32-21</c:v>
                </c:pt>
                <c:pt idx="47">
                  <c:v>Vecka 33-21</c:v>
                </c:pt>
              </c:strCache>
            </c:strRef>
          </c:cat>
          <c:val>
            <c:numRef>
              <c:f>Blad1!$B$5:$AZ$5</c:f>
              <c:numCache>
                <c:formatCode>General</c:formatCode>
                <c:ptCount val="48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  <c:pt idx="4">
                  <c:v>10</c:v>
                </c:pt>
                <c:pt idx="5">
                  <c:v>9</c:v>
                </c:pt>
                <c:pt idx="6">
                  <c:v>5</c:v>
                </c:pt>
                <c:pt idx="7">
                  <c:v>18</c:v>
                </c:pt>
                <c:pt idx="8">
                  <c:v>15</c:v>
                </c:pt>
                <c:pt idx="9">
                  <c:v>17</c:v>
                </c:pt>
                <c:pt idx="10">
                  <c:v>19</c:v>
                </c:pt>
                <c:pt idx="11">
                  <c:v>10</c:v>
                </c:pt>
                <c:pt idx="12">
                  <c:v>22</c:v>
                </c:pt>
                <c:pt idx="13">
                  <c:v>32</c:v>
                </c:pt>
                <c:pt idx="14">
                  <c:v>41</c:v>
                </c:pt>
                <c:pt idx="15">
                  <c:v>56</c:v>
                </c:pt>
                <c:pt idx="16">
                  <c:v>17</c:v>
                </c:pt>
                <c:pt idx="17">
                  <c:v>14</c:v>
                </c:pt>
                <c:pt idx="18">
                  <c:v>11</c:v>
                </c:pt>
                <c:pt idx="19">
                  <c:v>6</c:v>
                </c:pt>
                <c:pt idx="20">
                  <c:v>2</c:v>
                </c:pt>
                <c:pt idx="21">
                  <c:v>4</c:v>
                </c:pt>
                <c:pt idx="22">
                  <c:v>7</c:v>
                </c:pt>
                <c:pt idx="23">
                  <c:v>12</c:v>
                </c:pt>
                <c:pt idx="24">
                  <c:v>33</c:v>
                </c:pt>
                <c:pt idx="25">
                  <c:v>14</c:v>
                </c:pt>
                <c:pt idx="26">
                  <c:v>32</c:v>
                </c:pt>
                <c:pt idx="27">
                  <c:v>32</c:v>
                </c:pt>
                <c:pt idx="28">
                  <c:v>29</c:v>
                </c:pt>
                <c:pt idx="29">
                  <c:v>48</c:v>
                </c:pt>
                <c:pt idx="30">
                  <c:v>33</c:v>
                </c:pt>
                <c:pt idx="31">
                  <c:v>30</c:v>
                </c:pt>
                <c:pt idx="32">
                  <c:v>32</c:v>
                </c:pt>
                <c:pt idx="33">
                  <c:v>20</c:v>
                </c:pt>
                <c:pt idx="34">
                  <c:v>24</c:v>
                </c:pt>
                <c:pt idx="35">
                  <c:v>19</c:v>
                </c:pt>
                <c:pt idx="36">
                  <c:v>15</c:v>
                </c:pt>
                <c:pt idx="37">
                  <c:v>7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0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2</c:v>
                </c:pt>
                <c:pt idx="46">
                  <c:v>4</c:v>
                </c:pt>
                <c:pt idx="4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6-45A6-9535-8F4C04A88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80940800"/>
        <c:axId val="680938504"/>
      </c:barChart>
      <c:catAx>
        <c:axId val="680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938504"/>
        <c:crosses val="autoZero"/>
        <c:auto val="1"/>
        <c:lblAlgn val="ctr"/>
        <c:lblOffset val="100"/>
        <c:noMultiLvlLbl val="0"/>
      </c:catAx>
      <c:valAx>
        <c:axId val="680938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94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Falun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Blad1!$A$4</c:f>
              <c:strCache>
                <c:ptCount val="1"/>
                <c:pt idx="0">
                  <c:v>Falun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Blad1!$B$1:$AZ$1</c:f>
              <c:strCache>
                <c:ptCount val="48"/>
                <c:pt idx="0">
                  <c:v>Vecka 38</c:v>
                </c:pt>
                <c:pt idx="1">
                  <c:v>Vecka 39</c:v>
                </c:pt>
                <c:pt idx="2">
                  <c:v>Vecka 40</c:v>
                </c:pt>
                <c:pt idx="3">
                  <c:v>(Vecka 41)</c:v>
                </c:pt>
                <c:pt idx="4">
                  <c:v>Vecka 42</c:v>
                </c:pt>
                <c:pt idx="5">
                  <c:v>Vecka 43</c:v>
                </c:pt>
                <c:pt idx="6">
                  <c:v>Vecka 44</c:v>
                </c:pt>
                <c:pt idx="7">
                  <c:v>Vecka 45</c:v>
                </c:pt>
                <c:pt idx="8">
                  <c:v>Vecka 46</c:v>
                </c:pt>
                <c:pt idx="9">
                  <c:v>Vecka 47</c:v>
                </c:pt>
                <c:pt idx="10">
                  <c:v>Vecka 48</c:v>
                </c:pt>
                <c:pt idx="11">
                  <c:v>Vecka 49</c:v>
                </c:pt>
                <c:pt idx="12">
                  <c:v>Vecka 50</c:v>
                </c:pt>
                <c:pt idx="13">
                  <c:v>Vecka 51</c:v>
                </c:pt>
                <c:pt idx="14">
                  <c:v>Vecka 52</c:v>
                </c:pt>
                <c:pt idx="15">
                  <c:v>Vecka 53</c:v>
                </c:pt>
                <c:pt idx="16">
                  <c:v>Vecka 1-21</c:v>
                </c:pt>
                <c:pt idx="17">
                  <c:v>Vecka 2-21</c:v>
                </c:pt>
                <c:pt idx="18">
                  <c:v>Vecka 3-21</c:v>
                </c:pt>
                <c:pt idx="19">
                  <c:v>Vecka 4-21</c:v>
                </c:pt>
                <c:pt idx="20">
                  <c:v>Vecka 5-21</c:v>
                </c:pt>
                <c:pt idx="21">
                  <c:v>Vecka 6-21</c:v>
                </c:pt>
                <c:pt idx="22">
                  <c:v>Vecka 7-21</c:v>
                </c:pt>
                <c:pt idx="23">
                  <c:v>Vecka 8-21</c:v>
                </c:pt>
                <c:pt idx="24">
                  <c:v>Vecka 9-21</c:v>
                </c:pt>
                <c:pt idx="25">
                  <c:v>Vecka 10-21</c:v>
                </c:pt>
                <c:pt idx="26">
                  <c:v>Vecka 11-21</c:v>
                </c:pt>
                <c:pt idx="27">
                  <c:v>Vecka 12-21</c:v>
                </c:pt>
                <c:pt idx="28">
                  <c:v>Vecka 13-21</c:v>
                </c:pt>
                <c:pt idx="29">
                  <c:v>Vecka 14-21</c:v>
                </c:pt>
                <c:pt idx="30">
                  <c:v>Vecka 15-21</c:v>
                </c:pt>
                <c:pt idx="31">
                  <c:v>Vecka 16-21</c:v>
                </c:pt>
                <c:pt idx="32">
                  <c:v>Vecka 17-21</c:v>
                </c:pt>
                <c:pt idx="33">
                  <c:v>Vecka 18-21</c:v>
                </c:pt>
                <c:pt idx="34">
                  <c:v>Vecka 19-21</c:v>
                </c:pt>
                <c:pt idx="35">
                  <c:v>Vecka 20-21</c:v>
                </c:pt>
                <c:pt idx="36">
                  <c:v>Vecka 21-21</c:v>
                </c:pt>
                <c:pt idx="37">
                  <c:v>Vecka 22-21</c:v>
                </c:pt>
                <c:pt idx="38">
                  <c:v>Vecka 24-21</c:v>
                </c:pt>
                <c:pt idx="39">
                  <c:v>Vecka 25-21</c:v>
                </c:pt>
                <c:pt idx="40">
                  <c:v>Vecka 26-21</c:v>
                </c:pt>
                <c:pt idx="41">
                  <c:v>Vecka 27-21</c:v>
                </c:pt>
                <c:pt idx="42">
                  <c:v>Vecka 28-21</c:v>
                </c:pt>
                <c:pt idx="43">
                  <c:v>Vecka 29-21</c:v>
                </c:pt>
                <c:pt idx="44">
                  <c:v>Vecka 30-21</c:v>
                </c:pt>
                <c:pt idx="45">
                  <c:v>Vecka 31-21</c:v>
                </c:pt>
                <c:pt idx="46">
                  <c:v>Vecka 32-21</c:v>
                </c:pt>
                <c:pt idx="47">
                  <c:v>Vecka 33-21</c:v>
                </c:pt>
              </c:strCache>
            </c:strRef>
          </c:cat>
          <c:val>
            <c:numRef>
              <c:f>Blad1!$B$4:$AZ$4</c:f>
              <c:numCache>
                <c:formatCode>General</c:formatCode>
                <c:ptCount val="48"/>
                <c:pt idx="0">
                  <c:v>35</c:v>
                </c:pt>
                <c:pt idx="1">
                  <c:v>14</c:v>
                </c:pt>
                <c:pt idx="2">
                  <c:v>18</c:v>
                </c:pt>
                <c:pt idx="3">
                  <c:v>16</c:v>
                </c:pt>
                <c:pt idx="4">
                  <c:v>40</c:v>
                </c:pt>
                <c:pt idx="5">
                  <c:v>78</c:v>
                </c:pt>
                <c:pt idx="6">
                  <c:v>196</c:v>
                </c:pt>
                <c:pt idx="7">
                  <c:v>275</c:v>
                </c:pt>
                <c:pt idx="8">
                  <c:v>243</c:v>
                </c:pt>
                <c:pt idx="9">
                  <c:v>190</c:v>
                </c:pt>
                <c:pt idx="10">
                  <c:v>198</c:v>
                </c:pt>
                <c:pt idx="11">
                  <c:v>154</c:v>
                </c:pt>
                <c:pt idx="12">
                  <c:v>109</c:v>
                </c:pt>
                <c:pt idx="13">
                  <c:v>113</c:v>
                </c:pt>
                <c:pt idx="14">
                  <c:v>97</c:v>
                </c:pt>
                <c:pt idx="15">
                  <c:v>146</c:v>
                </c:pt>
                <c:pt idx="16">
                  <c:v>110</c:v>
                </c:pt>
                <c:pt idx="17">
                  <c:v>100</c:v>
                </c:pt>
                <c:pt idx="18">
                  <c:v>108</c:v>
                </c:pt>
                <c:pt idx="19">
                  <c:v>67</c:v>
                </c:pt>
                <c:pt idx="20">
                  <c:v>57</c:v>
                </c:pt>
                <c:pt idx="21">
                  <c:v>37</c:v>
                </c:pt>
                <c:pt idx="22">
                  <c:v>48</c:v>
                </c:pt>
                <c:pt idx="23">
                  <c:v>63</c:v>
                </c:pt>
                <c:pt idx="24">
                  <c:v>77</c:v>
                </c:pt>
                <c:pt idx="25">
                  <c:v>134</c:v>
                </c:pt>
                <c:pt idx="26">
                  <c:v>144</c:v>
                </c:pt>
                <c:pt idx="27">
                  <c:v>146</c:v>
                </c:pt>
                <c:pt idx="28">
                  <c:v>177</c:v>
                </c:pt>
                <c:pt idx="29">
                  <c:v>300</c:v>
                </c:pt>
                <c:pt idx="30">
                  <c:v>201</c:v>
                </c:pt>
                <c:pt idx="31">
                  <c:v>264</c:v>
                </c:pt>
                <c:pt idx="32">
                  <c:v>254</c:v>
                </c:pt>
                <c:pt idx="33">
                  <c:v>233</c:v>
                </c:pt>
                <c:pt idx="34">
                  <c:v>137</c:v>
                </c:pt>
                <c:pt idx="35">
                  <c:v>92</c:v>
                </c:pt>
                <c:pt idx="36">
                  <c:v>30</c:v>
                </c:pt>
                <c:pt idx="37">
                  <c:v>49</c:v>
                </c:pt>
                <c:pt idx="38">
                  <c:v>7</c:v>
                </c:pt>
                <c:pt idx="39">
                  <c:v>2</c:v>
                </c:pt>
                <c:pt idx="40">
                  <c:v>3</c:v>
                </c:pt>
                <c:pt idx="41">
                  <c:v>3</c:v>
                </c:pt>
                <c:pt idx="42">
                  <c:v>2</c:v>
                </c:pt>
                <c:pt idx="43">
                  <c:v>2</c:v>
                </c:pt>
                <c:pt idx="44">
                  <c:v>1</c:v>
                </c:pt>
                <c:pt idx="45">
                  <c:v>13</c:v>
                </c:pt>
                <c:pt idx="46">
                  <c:v>25</c:v>
                </c:pt>
                <c:pt idx="4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6-49E6-A8A2-A3F3174FA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73249928"/>
        <c:axId val="473250256"/>
      </c:barChart>
      <c:catAx>
        <c:axId val="47324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3250256"/>
        <c:crosses val="autoZero"/>
        <c:auto val="1"/>
        <c:lblAlgn val="ctr"/>
        <c:lblOffset val="100"/>
        <c:noMultiLvlLbl val="0"/>
      </c:catAx>
      <c:valAx>
        <c:axId val="47325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3249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Mora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Blad1!$A$10</c:f>
              <c:strCache>
                <c:ptCount val="1"/>
                <c:pt idx="0">
                  <c:v>Mora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Blad1!$B$1:$AZ$1</c:f>
              <c:strCache>
                <c:ptCount val="48"/>
                <c:pt idx="0">
                  <c:v>Vecka 38</c:v>
                </c:pt>
                <c:pt idx="1">
                  <c:v>Vecka 39</c:v>
                </c:pt>
                <c:pt idx="2">
                  <c:v>Vecka 40</c:v>
                </c:pt>
                <c:pt idx="3">
                  <c:v>(Vecka 41)</c:v>
                </c:pt>
                <c:pt idx="4">
                  <c:v>Vecka 42</c:v>
                </c:pt>
                <c:pt idx="5">
                  <c:v>Vecka 43</c:v>
                </c:pt>
                <c:pt idx="6">
                  <c:v>Vecka 44</c:v>
                </c:pt>
                <c:pt idx="7">
                  <c:v>Vecka 45</c:v>
                </c:pt>
                <c:pt idx="8">
                  <c:v>Vecka 46</c:v>
                </c:pt>
                <c:pt idx="9">
                  <c:v>Vecka 47</c:v>
                </c:pt>
                <c:pt idx="10">
                  <c:v>Vecka 48</c:v>
                </c:pt>
                <c:pt idx="11">
                  <c:v>Vecka 49</c:v>
                </c:pt>
                <c:pt idx="12">
                  <c:v>Vecka 50</c:v>
                </c:pt>
                <c:pt idx="13">
                  <c:v>Vecka 51</c:v>
                </c:pt>
                <c:pt idx="14">
                  <c:v>Vecka 52</c:v>
                </c:pt>
                <c:pt idx="15">
                  <c:v>Vecka 53</c:v>
                </c:pt>
                <c:pt idx="16">
                  <c:v>Vecka 1-21</c:v>
                </c:pt>
                <c:pt idx="17">
                  <c:v>Vecka 2-21</c:v>
                </c:pt>
                <c:pt idx="18">
                  <c:v>Vecka 3-21</c:v>
                </c:pt>
                <c:pt idx="19">
                  <c:v>Vecka 4-21</c:v>
                </c:pt>
                <c:pt idx="20">
                  <c:v>Vecka 5-21</c:v>
                </c:pt>
                <c:pt idx="21">
                  <c:v>Vecka 6-21</c:v>
                </c:pt>
                <c:pt idx="22">
                  <c:v>Vecka 7-21</c:v>
                </c:pt>
                <c:pt idx="23">
                  <c:v>Vecka 8-21</c:v>
                </c:pt>
                <c:pt idx="24">
                  <c:v>Vecka 9-21</c:v>
                </c:pt>
                <c:pt idx="25">
                  <c:v>Vecka 10-21</c:v>
                </c:pt>
                <c:pt idx="26">
                  <c:v>Vecka 11-21</c:v>
                </c:pt>
                <c:pt idx="27">
                  <c:v>Vecka 12-21</c:v>
                </c:pt>
                <c:pt idx="28">
                  <c:v>Vecka 13-21</c:v>
                </c:pt>
                <c:pt idx="29">
                  <c:v>Vecka 14-21</c:v>
                </c:pt>
                <c:pt idx="30">
                  <c:v>Vecka 15-21</c:v>
                </c:pt>
                <c:pt idx="31">
                  <c:v>Vecka 16-21</c:v>
                </c:pt>
                <c:pt idx="32">
                  <c:v>Vecka 17-21</c:v>
                </c:pt>
                <c:pt idx="33">
                  <c:v>Vecka 18-21</c:v>
                </c:pt>
                <c:pt idx="34">
                  <c:v>Vecka 19-21</c:v>
                </c:pt>
                <c:pt idx="35">
                  <c:v>Vecka 20-21</c:v>
                </c:pt>
                <c:pt idx="36">
                  <c:v>Vecka 21-21</c:v>
                </c:pt>
                <c:pt idx="37">
                  <c:v>Vecka 22-21</c:v>
                </c:pt>
                <c:pt idx="38">
                  <c:v>Vecka 24-21</c:v>
                </c:pt>
                <c:pt idx="39">
                  <c:v>Vecka 25-21</c:v>
                </c:pt>
                <c:pt idx="40">
                  <c:v>Vecka 26-21</c:v>
                </c:pt>
                <c:pt idx="41">
                  <c:v>Vecka 27-21</c:v>
                </c:pt>
                <c:pt idx="42">
                  <c:v>Vecka 28-21</c:v>
                </c:pt>
                <c:pt idx="43">
                  <c:v>Vecka 29-21</c:v>
                </c:pt>
                <c:pt idx="44">
                  <c:v>Vecka 30-21</c:v>
                </c:pt>
                <c:pt idx="45">
                  <c:v>Vecka 31-21</c:v>
                </c:pt>
                <c:pt idx="46">
                  <c:v>Vecka 32-21</c:v>
                </c:pt>
                <c:pt idx="47">
                  <c:v>Vecka 33-21</c:v>
                </c:pt>
              </c:strCache>
            </c:strRef>
          </c:cat>
          <c:val>
            <c:numRef>
              <c:f>Blad1!$B$10:$AZ$10</c:f>
              <c:numCache>
                <c:formatCode>General</c:formatCode>
                <c:ptCount val="48"/>
                <c:pt idx="0">
                  <c:v>46</c:v>
                </c:pt>
                <c:pt idx="1">
                  <c:v>27</c:v>
                </c:pt>
                <c:pt idx="2">
                  <c:v>34</c:v>
                </c:pt>
                <c:pt idx="3">
                  <c:v>6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17</c:v>
                </c:pt>
                <c:pt idx="8">
                  <c:v>47</c:v>
                </c:pt>
                <c:pt idx="9">
                  <c:v>45</c:v>
                </c:pt>
                <c:pt idx="10">
                  <c:v>61</c:v>
                </c:pt>
                <c:pt idx="11">
                  <c:v>55</c:v>
                </c:pt>
                <c:pt idx="12">
                  <c:v>61</c:v>
                </c:pt>
                <c:pt idx="13">
                  <c:v>58</c:v>
                </c:pt>
                <c:pt idx="14">
                  <c:v>51</c:v>
                </c:pt>
                <c:pt idx="15">
                  <c:v>70</c:v>
                </c:pt>
                <c:pt idx="16">
                  <c:v>41</c:v>
                </c:pt>
                <c:pt idx="17">
                  <c:v>20</c:v>
                </c:pt>
                <c:pt idx="18">
                  <c:v>9</c:v>
                </c:pt>
                <c:pt idx="19">
                  <c:v>9</c:v>
                </c:pt>
                <c:pt idx="20">
                  <c:v>10</c:v>
                </c:pt>
                <c:pt idx="21">
                  <c:v>7</c:v>
                </c:pt>
                <c:pt idx="22">
                  <c:v>13</c:v>
                </c:pt>
                <c:pt idx="23">
                  <c:v>48</c:v>
                </c:pt>
                <c:pt idx="24">
                  <c:v>68</c:v>
                </c:pt>
                <c:pt idx="25">
                  <c:v>91</c:v>
                </c:pt>
                <c:pt idx="26">
                  <c:v>126</c:v>
                </c:pt>
                <c:pt idx="27">
                  <c:v>239</c:v>
                </c:pt>
                <c:pt idx="28">
                  <c:v>227</c:v>
                </c:pt>
                <c:pt idx="29">
                  <c:v>200</c:v>
                </c:pt>
                <c:pt idx="30">
                  <c:v>127</c:v>
                </c:pt>
                <c:pt idx="31">
                  <c:v>98</c:v>
                </c:pt>
                <c:pt idx="32">
                  <c:v>66</c:v>
                </c:pt>
                <c:pt idx="33">
                  <c:v>40</c:v>
                </c:pt>
                <c:pt idx="34">
                  <c:v>57</c:v>
                </c:pt>
                <c:pt idx="35">
                  <c:v>43</c:v>
                </c:pt>
                <c:pt idx="36">
                  <c:v>21</c:v>
                </c:pt>
                <c:pt idx="37">
                  <c:v>11</c:v>
                </c:pt>
                <c:pt idx="38">
                  <c:v>0</c:v>
                </c:pt>
                <c:pt idx="39">
                  <c:v>3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3</c:v>
                </c:pt>
                <c:pt idx="45">
                  <c:v>3</c:v>
                </c:pt>
                <c:pt idx="46">
                  <c:v>5</c:v>
                </c:pt>
                <c:pt idx="4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C9-4449-9195-2CBB7B377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88845096"/>
        <c:axId val="688840504"/>
      </c:barChart>
      <c:catAx>
        <c:axId val="68884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8840504"/>
        <c:crosses val="autoZero"/>
        <c:auto val="1"/>
        <c:lblAlgn val="ctr"/>
        <c:lblOffset val="100"/>
        <c:noMultiLvlLbl val="0"/>
      </c:catAx>
      <c:valAx>
        <c:axId val="688840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8845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Malung-Sälen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Blad1!$A$9</c:f>
              <c:strCache>
                <c:ptCount val="1"/>
                <c:pt idx="0">
                  <c:v>Malung-Sälen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Blad1!$B$1:$AZ$1</c:f>
              <c:strCache>
                <c:ptCount val="48"/>
                <c:pt idx="0">
                  <c:v>Vecka 38</c:v>
                </c:pt>
                <c:pt idx="1">
                  <c:v>Vecka 39</c:v>
                </c:pt>
                <c:pt idx="2">
                  <c:v>Vecka 40</c:v>
                </c:pt>
                <c:pt idx="3">
                  <c:v>(Vecka 41)</c:v>
                </c:pt>
                <c:pt idx="4">
                  <c:v>Vecka 42</c:v>
                </c:pt>
                <c:pt idx="5">
                  <c:v>Vecka 43</c:v>
                </c:pt>
                <c:pt idx="6">
                  <c:v>Vecka 44</c:v>
                </c:pt>
                <c:pt idx="7">
                  <c:v>Vecka 45</c:v>
                </c:pt>
                <c:pt idx="8">
                  <c:v>Vecka 46</c:v>
                </c:pt>
                <c:pt idx="9">
                  <c:v>Vecka 47</c:v>
                </c:pt>
                <c:pt idx="10">
                  <c:v>Vecka 48</c:v>
                </c:pt>
                <c:pt idx="11">
                  <c:v>Vecka 49</c:v>
                </c:pt>
                <c:pt idx="12">
                  <c:v>Vecka 50</c:v>
                </c:pt>
                <c:pt idx="13">
                  <c:v>Vecka 51</c:v>
                </c:pt>
                <c:pt idx="14">
                  <c:v>Vecka 52</c:v>
                </c:pt>
                <c:pt idx="15">
                  <c:v>Vecka 53</c:v>
                </c:pt>
                <c:pt idx="16">
                  <c:v>Vecka 1-21</c:v>
                </c:pt>
                <c:pt idx="17">
                  <c:v>Vecka 2-21</c:v>
                </c:pt>
                <c:pt idx="18">
                  <c:v>Vecka 3-21</c:v>
                </c:pt>
                <c:pt idx="19">
                  <c:v>Vecka 4-21</c:v>
                </c:pt>
                <c:pt idx="20">
                  <c:v>Vecka 5-21</c:v>
                </c:pt>
                <c:pt idx="21">
                  <c:v>Vecka 6-21</c:v>
                </c:pt>
                <c:pt idx="22">
                  <c:v>Vecka 7-21</c:v>
                </c:pt>
                <c:pt idx="23">
                  <c:v>Vecka 8-21</c:v>
                </c:pt>
                <c:pt idx="24">
                  <c:v>Vecka 9-21</c:v>
                </c:pt>
                <c:pt idx="25">
                  <c:v>Vecka 10-21</c:v>
                </c:pt>
                <c:pt idx="26">
                  <c:v>Vecka 11-21</c:v>
                </c:pt>
                <c:pt idx="27">
                  <c:v>Vecka 12-21</c:v>
                </c:pt>
                <c:pt idx="28">
                  <c:v>Vecka 13-21</c:v>
                </c:pt>
                <c:pt idx="29">
                  <c:v>Vecka 14-21</c:v>
                </c:pt>
                <c:pt idx="30">
                  <c:v>Vecka 15-21</c:v>
                </c:pt>
                <c:pt idx="31">
                  <c:v>Vecka 16-21</c:v>
                </c:pt>
                <c:pt idx="32">
                  <c:v>Vecka 17-21</c:v>
                </c:pt>
                <c:pt idx="33">
                  <c:v>Vecka 18-21</c:v>
                </c:pt>
                <c:pt idx="34">
                  <c:v>Vecka 19-21</c:v>
                </c:pt>
                <c:pt idx="35">
                  <c:v>Vecka 20-21</c:v>
                </c:pt>
                <c:pt idx="36">
                  <c:v>Vecka 21-21</c:v>
                </c:pt>
                <c:pt idx="37">
                  <c:v>Vecka 22-21</c:v>
                </c:pt>
                <c:pt idx="38">
                  <c:v>Vecka 24-21</c:v>
                </c:pt>
                <c:pt idx="39">
                  <c:v>Vecka 25-21</c:v>
                </c:pt>
                <c:pt idx="40">
                  <c:v>Vecka 26-21</c:v>
                </c:pt>
                <c:pt idx="41">
                  <c:v>Vecka 27-21</c:v>
                </c:pt>
                <c:pt idx="42">
                  <c:v>Vecka 28-21</c:v>
                </c:pt>
                <c:pt idx="43">
                  <c:v>Vecka 29-21</c:v>
                </c:pt>
                <c:pt idx="44">
                  <c:v>Vecka 30-21</c:v>
                </c:pt>
                <c:pt idx="45">
                  <c:v>Vecka 31-21</c:v>
                </c:pt>
                <c:pt idx="46">
                  <c:v>Vecka 32-21</c:v>
                </c:pt>
                <c:pt idx="47">
                  <c:v>Vecka 33-21</c:v>
                </c:pt>
              </c:strCache>
            </c:strRef>
          </c:cat>
          <c:val>
            <c:numRef>
              <c:f>Blad1!$B$9:$AZ$9</c:f>
              <c:numCache>
                <c:formatCode>General</c:formatCode>
                <c:ptCount val="48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16</c:v>
                </c:pt>
                <c:pt idx="5">
                  <c:v>16</c:v>
                </c:pt>
                <c:pt idx="6">
                  <c:v>8</c:v>
                </c:pt>
                <c:pt idx="7">
                  <c:v>17</c:v>
                </c:pt>
                <c:pt idx="8">
                  <c:v>35</c:v>
                </c:pt>
                <c:pt idx="9">
                  <c:v>34</c:v>
                </c:pt>
                <c:pt idx="10">
                  <c:v>63</c:v>
                </c:pt>
                <c:pt idx="11">
                  <c:v>50</c:v>
                </c:pt>
                <c:pt idx="12">
                  <c:v>44</c:v>
                </c:pt>
                <c:pt idx="13">
                  <c:v>24</c:v>
                </c:pt>
                <c:pt idx="14">
                  <c:v>22</c:v>
                </c:pt>
                <c:pt idx="15">
                  <c:v>40</c:v>
                </c:pt>
                <c:pt idx="16">
                  <c:v>34</c:v>
                </c:pt>
                <c:pt idx="17">
                  <c:v>40</c:v>
                </c:pt>
                <c:pt idx="18">
                  <c:v>35</c:v>
                </c:pt>
                <c:pt idx="19">
                  <c:v>43</c:v>
                </c:pt>
                <c:pt idx="20">
                  <c:v>51</c:v>
                </c:pt>
                <c:pt idx="21">
                  <c:v>44</c:v>
                </c:pt>
                <c:pt idx="22">
                  <c:v>30</c:v>
                </c:pt>
                <c:pt idx="23">
                  <c:v>36</c:v>
                </c:pt>
                <c:pt idx="24">
                  <c:v>16</c:v>
                </c:pt>
                <c:pt idx="25">
                  <c:v>11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47</c:v>
                </c:pt>
                <c:pt idx="30">
                  <c:v>48</c:v>
                </c:pt>
                <c:pt idx="31">
                  <c:v>26</c:v>
                </c:pt>
                <c:pt idx="32">
                  <c:v>32</c:v>
                </c:pt>
                <c:pt idx="33">
                  <c:v>26</c:v>
                </c:pt>
                <c:pt idx="34">
                  <c:v>46</c:v>
                </c:pt>
                <c:pt idx="35">
                  <c:v>21</c:v>
                </c:pt>
                <c:pt idx="36">
                  <c:v>10</c:v>
                </c:pt>
                <c:pt idx="37">
                  <c:v>5</c:v>
                </c:pt>
                <c:pt idx="38">
                  <c:v>7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7-4FDA-B303-DB9E7B5BC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82796896"/>
        <c:axId val="682793616"/>
      </c:barChart>
      <c:catAx>
        <c:axId val="68279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2793616"/>
        <c:crosses val="autoZero"/>
        <c:auto val="1"/>
        <c:lblAlgn val="ctr"/>
        <c:lblOffset val="100"/>
        <c:noMultiLvlLbl val="0"/>
      </c:catAx>
      <c:valAx>
        <c:axId val="68279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279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4FEF75FC-F2B7-429D-82EA-76343084BFDB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76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C269128-6BAF-484A-B020-5EDECAACF3BE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6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C423B204-2AC5-4397-8325-11054C5EBB77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9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BCF8160-19D4-4EDC-B3AC-CB0C98772FA7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2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90DFDCF-0AA7-4FE4-B143-66AB9A862441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9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FA7D91C-2ED9-4415-B9FE-5F74B92CE83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1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0F3ED8A5-0F0E-41E9-AB1E-DF2CBCDEF768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8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F32350E-042C-45F5-AEC9-5E00AED8A9EC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0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9BB4399-835F-4B2A-8F39-A9236B28EA3A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3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7BB44-3416-4A33-807E-B65EFD1695B3}" type="datetime1">
              <a:rPr lang="sv-SE" smtClean="0"/>
              <a:t>2021-08-26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024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statistik-och-data/statistik/statistik-om-covid-19/statistik-over-antal-avlidna-i-covid-19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dm.ox.ac.uk/files/coronavirus/covid-19-infection-survey/finalfinalcombinedve20210816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ostman.mynewsdesk.com/ls/click?upn=UTJtAJtLb0PO5ulvNdQq0XVai2DNoxCcisJwQGLQBCkfx89FT-2F-2Bm6MjsiVoUdZy36bUddGcerdCR-2BP11mD5o3vY6jgbChZ9ZDwqKb-2BoR9pTWG8cuAnVv6iWMROOSlIy-2BvQNWY0Jn8P3pjX7Z6-2FpZ-2FQ-3D-3D0V2E_9uS8rBXoSaXcsOlMSbuIEkk07M9uPhLWYMnmPx-2BO6uUqTGfhoftHLBbl3VQzPF1eLZ2fUjJPGM4LvcXUPlHP2JztldGfVrBw5byY3DmSDx3Pb-2FQ0wUcBm76W6jUDSzaoIXtQY0951XA5CUaDh50SUqkP-2B6SYdiXdA-2BLFomktFrVNeDYJx0jeVIfkDb9ZGpoO31a-2F5lGQcR-2BXQ405obZPGBo1sgjOuE77Ce8FUXRV1v2dDImj0hgWenD9D8heL3snk0QgxK63RH4OL4vw6szrLpmymZcbswyH06dna1R84aIkdWh3y9uVVPaetv6bx-2FDEh1LozDLFX2sDTz1iU2H3f9o7pwIQq9zb4ltSGXywcUr2aU6TNXRnCILS8HxdmoImt5Wn-2FSnV-2F2lPIC4olKzuUWwkQDStACCfjvO4tgHnyoA-3D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Aktuellt Coronaläge Region Dalarna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210826</a:t>
            </a:r>
            <a:endParaRPr lang="sv-SE" dirty="0" smtClean="0"/>
          </a:p>
          <a:p>
            <a:r>
              <a:rPr lang="sv-SE" dirty="0" smtClean="0"/>
              <a:t>Roger </a:t>
            </a:r>
            <a:r>
              <a:rPr lang="sv-SE" dirty="0" smtClean="0"/>
              <a:t>Larsson, chefläkare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24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95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5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9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97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13" y="419654"/>
            <a:ext cx="7996170" cy="57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46" y="163014"/>
            <a:ext cx="8972141" cy="59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2" y="266973"/>
            <a:ext cx="7947388" cy="58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3" y="159418"/>
            <a:ext cx="8045116" cy="59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148937"/>
            <a:ext cx="8397326" cy="6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Hur mycket sämre är vaccinskyddet mot delta?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81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42" y="0"/>
            <a:ext cx="11847858" cy="60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20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1119187"/>
            <a:ext cx="55721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21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79" y="499110"/>
            <a:ext cx="6686550" cy="43053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497531" y="5745871"/>
            <a:ext cx="3745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hlinkClick r:id="rId3"/>
              </a:rPr>
              <a:t>Avlidna i covid-19 - Socialstyrelsen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98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Vad vet vi om delta, dödlighet, smittspridning och vaccinationsskydd?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smtClean="0"/>
              <a:t>Mycket mindre än för de andra varianterna… men:</a:t>
            </a:r>
          </a:p>
          <a:p>
            <a:r>
              <a:rPr lang="sv-SE" dirty="0">
                <a:latin typeface="helvetica neue"/>
              </a:rPr>
              <a:t>Att få två vaccindoser är fortfarande det mest effektiva sättet att säkerställa skydd mot covid-19 </a:t>
            </a:r>
            <a:r>
              <a:rPr lang="sv-SE" dirty="0" smtClean="0">
                <a:latin typeface="helvetica neue"/>
              </a:rPr>
              <a:t>Delta-varianten</a:t>
            </a:r>
            <a:endParaRPr lang="sv-SE" dirty="0" smtClean="0"/>
          </a:p>
          <a:p>
            <a:r>
              <a:rPr lang="sv-SE" dirty="0" smtClean="0"/>
              <a:t>Ca 60% mer smittsam än alfa</a:t>
            </a:r>
          </a:p>
          <a:p>
            <a:r>
              <a:rPr lang="sv-SE" dirty="0" smtClean="0"/>
              <a:t>Något lägre vaccineffekt mot delta (gäller både AZ och </a:t>
            </a:r>
            <a:r>
              <a:rPr lang="sv-SE" dirty="0" err="1" smtClean="0"/>
              <a:t>mRNA</a:t>
            </a:r>
            <a:r>
              <a:rPr lang="sv-SE" dirty="0" smtClean="0"/>
              <a:t>) även efter 2 doser (bäst effekt  hos de som har haft sjukdomen och är vaccinerade)</a:t>
            </a:r>
          </a:p>
          <a:p>
            <a:r>
              <a:rPr lang="sv-SE" dirty="0">
                <a:latin typeface="helvetica neue"/>
              </a:rPr>
              <a:t>Deltainfektioner efter två vaccindoser hade </a:t>
            </a:r>
            <a:r>
              <a:rPr lang="sv-SE" dirty="0" smtClean="0">
                <a:latin typeface="helvetica neue"/>
              </a:rPr>
              <a:t>liknande </a:t>
            </a:r>
            <a:r>
              <a:rPr lang="sv-SE" dirty="0">
                <a:latin typeface="helvetica neue"/>
              </a:rPr>
              <a:t>toppnivåer av virus som hos ovaccinerade </a:t>
            </a:r>
            <a:r>
              <a:rPr lang="sv-SE" dirty="0" smtClean="0">
                <a:latin typeface="helvetica neue"/>
              </a:rPr>
              <a:t>personer. Med </a:t>
            </a:r>
            <a:r>
              <a:rPr lang="sv-SE" dirty="0" err="1">
                <a:latin typeface="helvetica neue"/>
              </a:rPr>
              <a:t>Alpha</a:t>
            </a:r>
            <a:r>
              <a:rPr lang="sv-SE" dirty="0">
                <a:latin typeface="helvetica neue"/>
              </a:rPr>
              <a:t>-varianten var toppvirusnivåerna hos de infekterade efter vaccinationen mycket lägre</a:t>
            </a:r>
            <a:r>
              <a:rPr lang="sv-SE" dirty="0" smtClean="0">
                <a:latin typeface="helvetica neue"/>
              </a:rPr>
              <a:t>.</a:t>
            </a:r>
          </a:p>
          <a:p>
            <a:r>
              <a:rPr lang="sv-SE" dirty="0">
                <a:latin typeface="helvetica neue"/>
              </a:rPr>
              <a:t>Tiden mellan doserna påverkar inte effektiviteten när det gäller att förebygga nya infektioner, men yngre människor har ännu mer skydd mot vaccination än äldre människor</a:t>
            </a:r>
            <a:r>
              <a:rPr lang="sv-SE" dirty="0" smtClean="0">
                <a:latin typeface="helvetica neue"/>
              </a:rPr>
              <a:t>.</a:t>
            </a:r>
            <a:endParaRPr lang="sv-SE" dirty="0" smtClean="0"/>
          </a:p>
          <a:p>
            <a:r>
              <a:rPr lang="sv-SE" dirty="0" smtClean="0"/>
              <a:t>Sammanfattningsvis fortfarande mycket gott skydd mot allvarlig sjukdom och död men klar risk för stor ökning av antalet smittade närmsta tiden. </a:t>
            </a:r>
          </a:p>
          <a:p>
            <a:r>
              <a:rPr lang="sv-SE" dirty="0">
                <a:hlinkClick r:id="rId2"/>
              </a:rPr>
              <a:t>finalfinalcombinedve20210816.pdf (ox.ac.uk)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56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Vaccinationsläget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18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24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2257425"/>
            <a:ext cx="8648700" cy="234315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06" y="416651"/>
            <a:ext cx="30480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7"/>
            <a:ext cx="10619402" cy="127699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NVR tom v 32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25</a:t>
            </a:fld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29" y="752337"/>
            <a:ext cx="9569942" cy="53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16-17 år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Ska inkluderas i </a:t>
            </a:r>
            <a:r>
              <a:rPr lang="sv-SE" dirty="0" err="1"/>
              <a:t>F</a:t>
            </a:r>
            <a:r>
              <a:rPr lang="sv-SE" dirty="0" err="1" smtClean="0"/>
              <a:t>oHM</a:t>
            </a:r>
            <a:r>
              <a:rPr lang="sv-SE" dirty="0" smtClean="0"/>
              <a:t> rapport denna vecka</a:t>
            </a:r>
          </a:p>
          <a:p>
            <a:r>
              <a:rPr lang="sv-SE" dirty="0" smtClean="0"/>
              <a:t>Idag har vi ca 41% vaccinerade (</a:t>
            </a:r>
            <a:r>
              <a:rPr lang="sv-SE" b="1" dirty="0" smtClean="0"/>
              <a:t>OBS</a:t>
            </a:r>
            <a:r>
              <a:rPr lang="sv-SE" dirty="0" smtClean="0"/>
              <a:t>: eftersläpning av siffror </a:t>
            </a:r>
            <a:r>
              <a:rPr lang="sv-SE" dirty="0" err="1" smtClean="0"/>
              <a:t>pga</a:t>
            </a:r>
            <a:r>
              <a:rPr lang="sv-SE" dirty="0" smtClean="0"/>
              <a:t> registrering i journalen i efterhand på </a:t>
            </a:r>
            <a:r>
              <a:rPr lang="sv-SE" dirty="0" err="1" smtClean="0"/>
              <a:t>Vc</a:t>
            </a:r>
            <a:r>
              <a:rPr lang="sv-SE" dirty="0" smtClean="0"/>
              <a:t> vid vaccinering i skolor)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19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27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26" y="793626"/>
            <a:ext cx="3801280" cy="547654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644" y="106136"/>
            <a:ext cx="3333750" cy="7239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86" y="182607"/>
            <a:ext cx="6334125" cy="36195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097280" y="2438400"/>
            <a:ext cx="357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Skillnader i olika åldersgrupper mellan olika kommuner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86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28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812" y="1814648"/>
            <a:ext cx="6782518" cy="322870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9" y="320857"/>
            <a:ext cx="30480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29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1838325"/>
            <a:ext cx="5657850" cy="318135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9" y="320857"/>
            <a:ext cx="3048000" cy="1200150"/>
          </a:xfrm>
          <a:prstGeom prst="rect">
            <a:avLst/>
          </a:prstGeom>
        </p:spPr>
      </p:pic>
      <p:cxnSp>
        <p:nvCxnSpPr>
          <p:cNvPr id="9" name="Rak koppling 8"/>
          <p:cNvCxnSpPr/>
          <p:nvPr/>
        </p:nvCxnSpPr>
        <p:spPr>
          <a:xfrm>
            <a:off x="6984274" y="2133600"/>
            <a:ext cx="957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2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95" y="382743"/>
            <a:ext cx="9439004" cy="541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30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1323975"/>
            <a:ext cx="6143625" cy="42100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357153" y="209006"/>
            <a:ext cx="566492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Uttag av data från </a:t>
            </a:r>
            <a:r>
              <a:rPr lang="sv-SE" dirty="0" err="1" smtClean="0"/>
              <a:t>FoHM</a:t>
            </a:r>
            <a:r>
              <a:rPr lang="sv-SE" dirty="0" smtClean="0"/>
              <a:t> den 5/7 2021</a:t>
            </a:r>
          </a:p>
          <a:p>
            <a:r>
              <a:rPr lang="sv-SE" dirty="0" smtClean="0"/>
              <a:t>(</a:t>
            </a:r>
            <a:r>
              <a:rPr lang="sv-SE" dirty="0" err="1" smtClean="0"/>
              <a:t>vaccinationgrad</a:t>
            </a:r>
            <a:r>
              <a:rPr lang="sv-SE" dirty="0" smtClean="0"/>
              <a:t> dos 1 = 60,6% vid tiden för uttaget)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42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31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9" y="87086"/>
            <a:ext cx="7652520" cy="654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Tänkbara orsaker till skillnaderna i vaccinationsgrad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Orsa: ej haft ”egen” vaccinering under sommaren, kluster med vaccinationsmotståndare, flera uppger nylig genomgången infektion som orsak till att man vill vänta, socioekonomiska faktorer</a:t>
            </a:r>
          </a:p>
          <a:p>
            <a:r>
              <a:rPr lang="sv-SE" dirty="0" smtClean="0"/>
              <a:t>Rättvik: ej haft tillräckligt med vaccin för att kunna lägga ut tider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71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Åtgärder från Regionen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Ny BILD-rapport på gång. Visar vårdcentralerna vilka listade individer som ej är vaccinerade ännu </a:t>
            </a:r>
            <a:r>
              <a:rPr lang="sv-SE" smtClean="0"/>
              <a:t>– kan ligga </a:t>
            </a:r>
            <a:r>
              <a:rPr lang="sv-SE" dirty="0" smtClean="0"/>
              <a:t>till grund för </a:t>
            </a:r>
            <a:r>
              <a:rPr lang="sv-SE" b="1" dirty="0" smtClean="0"/>
              <a:t>aktiva</a:t>
            </a:r>
            <a:r>
              <a:rPr lang="sv-SE" dirty="0" smtClean="0"/>
              <a:t> kallelser med förbokade tider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Tryckt på </a:t>
            </a:r>
            <a:r>
              <a:rPr lang="sv-SE" dirty="0" err="1" smtClean="0"/>
              <a:t>FoHM</a:t>
            </a:r>
            <a:r>
              <a:rPr lang="sv-SE" dirty="0" smtClean="0"/>
              <a:t> upprepat och </a:t>
            </a:r>
            <a:r>
              <a:rPr lang="sv-SE" dirty="0" err="1" smtClean="0"/>
              <a:t>FoHM</a:t>
            </a:r>
            <a:r>
              <a:rPr lang="sv-SE" dirty="0" smtClean="0"/>
              <a:t> kommer att skicka ut detaljerad info om täckningen i demografiska områden </a:t>
            </a:r>
          </a:p>
          <a:p>
            <a:endParaRPr lang="sv-SE" dirty="0" smtClean="0"/>
          </a:p>
          <a:p>
            <a:pPr lvl="0"/>
            <a:r>
              <a:rPr lang="sv-SE" dirty="0"/>
              <a:t>Flytta delar av vaccinationsverksamheten till en ambulerande vaccinationsbuss som ”patrullerar” Jakobsgårdarna, </a:t>
            </a:r>
            <a:r>
              <a:rPr lang="sv-SE" dirty="0" err="1"/>
              <a:t>Tjärna</a:t>
            </a:r>
            <a:r>
              <a:rPr lang="sv-SE" dirty="0"/>
              <a:t> ängar och Bullermyren</a:t>
            </a:r>
            <a:r>
              <a:rPr lang="sv-SE" dirty="0" smtClean="0"/>
              <a:t>.</a:t>
            </a:r>
          </a:p>
          <a:p>
            <a:pPr lvl="0"/>
            <a:endParaRPr lang="sv-SE" dirty="0"/>
          </a:p>
          <a:p>
            <a:r>
              <a:rPr lang="sv-SE" dirty="0"/>
              <a:t>Info/vaccinationspunkt på </a:t>
            </a:r>
            <a:r>
              <a:rPr lang="sv-SE" dirty="0" err="1"/>
              <a:t>Tjärna</a:t>
            </a:r>
            <a:r>
              <a:rPr lang="sv-SE" dirty="0"/>
              <a:t> </a:t>
            </a:r>
            <a:r>
              <a:rPr lang="sv-SE" dirty="0" smtClean="0"/>
              <a:t>ängar</a:t>
            </a:r>
          </a:p>
          <a:p>
            <a:endParaRPr lang="sv-SE" dirty="0" smtClean="0"/>
          </a:p>
          <a:p>
            <a:r>
              <a:rPr lang="sv-SE" dirty="0" smtClean="0"/>
              <a:t>Vaccination på plats på SFI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84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34</a:t>
            </a:fld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2364509" y="2382981"/>
            <a:ext cx="74352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2800" dirty="0"/>
              <a:t>Vaccinationer gymnasiet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2800" dirty="0"/>
              <a:t>Dos 1 för alla som inte är vaccinerade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2800" dirty="0"/>
              <a:t>Dos 2 för de som fått dos </a:t>
            </a:r>
            <a:r>
              <a:rPr lang="sv-SE" sz="2800" dirty="0" smtClean="0"/>
              <a:t>1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2800" dirty="0" smtClean="0"/>
              <a:t>Vaccinering av Högskolestudenter</a:t>
            </a:r>
            <a:endParaRPr lang="sv-SE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2800" dirty="0" smtClean="0"/>
              <a:t>Informationskampanjer</a:t>
            </a:r>
            <a:endParaRPr lang="sv-SE" sz="2800" dirty="0"/>
          </a:p>
        </p:txBody>
      </p:sp>
      <p:sp>
        <p:nvSpPr>
          <p:cNvPr id="6" name="textruta 5"/>
          <p:cNvSpPr txBox="1"/>
          <p:nvPr/>
        </p:nvSpPr>
        <p:spPr>
          <a:xfrm>
            <a:off x="4193309" y="857947"/>
            <a:ext cx="3334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Just nu </a:t>
            </a:r>
            <a:endParaRPr lang="sv-SE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09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35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46" y="1235298"/>
            <a:ext cx="5704762" cy="3219048"/>
          </a:xfrm>
          <a:prstGeom prst="rect">
            <a:avLst/>
          </a:prstGeom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/>
          </p:nvPr>
        </p:nvGraphicFramePr>
        <p:xfrm>
          <a:off x="2412346" y="495012"/>
          <a:ext cx="7426036" cy="419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6036">
                  <a:extLst>
                    <a:ext uri="{9D8B030D-6E8A-4147-A177-3AD203B41FA5}">
                      <a16:colId xmlns:a16="http://schemas.microsoft.com/office/drawing/2014/main" val="3335544741"/>
                    </a:ext>
                  </a:extLst>
                </a:gridCol>
              </a:tblGrid>
              <a:tr h="166166"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sv-SE" sz="4000" u="none" strike="noStrike" dirty="0">
                          <a:effectLst/>
                          <a:hlinkClick r:id="rId3"/>
                        </a:rPr>
                        <a:t>Boka vaccinationstid NU!</a:t>
                      </a:r>
                      <a:endParaRPr lang="sv-SE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913023"/>
                  </a:ext>
                </a:extLst>
              </a:tr>
            </a:tbl>
          </a:graphicData>
        </a:graphic>
      </p:graphicFrame>
      <p:sp>
        <p:nvSpPr>
          <p:cNvPr id="7" name="Rektangel 6"/>
          <p:cNvSpPr/>
          <p:nvPr/>
        </p:nvSpPr>
        <p:spPr>
          <a:xfrm>
            <a:off x="2216727" y="4565982"/>
            <a:ext cx="6096000" cy="15670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250"/>
              </a:lnSpc>
              <a:spcBef>
                <a:spcPts val="1875"/>
              </a:spcBef>
              <a:spcAft>
                <a:spcPts val="1875"/>
              </a:spcAft>
            </a:pPr>
            <a:r>
              <a:rPr lang="sv-SE" b="1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Fler behöver vaccinera sig mot covid-19: ”Smittspridningen ökar igen. En hög vaccinationstäckning är helt avgörande för att minska smittspridning av covid-19</a:t>
            </a:r>
            <a:r>
              <a:rPr lang="sv-SE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,”</a:t>
            </a:r>
            <a:r>
              <a:rPr lang="sv-SE" b="1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säger Helena Ernlund, biträdande smittskyddsläkare.</a:t>
            </a:r>
            <a:endParaRPr lang="sv-S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Fokus framåt - </a:t>
            </a:r>
            <a:r>
              <a:rPr lang="sv-SE" dirty="0" err="1" smtClean="0"/>
              <a:t>prio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På de grupper som vi identifierar som ovaccinerade</a:t>
            </a:r>
          </a:p>
          <a:p>
            <a:r>
              <a:rPr lang="sv-SE" dirty="0" smtClean="0"/>
              <a:t>Ge dos 2 med kortare intervall</a:t>
            </a:r>
          </a:p>
          <a:p>
            <a:endParaRPr lang="sv-SE" dirty="0" smtClean="0"/>
          </a:p>
          <a:p>
            <a:r>
              <a:rPr lang="sv-SE" dirty="0" smtClean="0"/>
              <a:t>Dos 3?</a:t>
            </a:r>
          </a:p>
          <a:p>
            <a:r>
              <a:rPr lang="sv-SE" dirty="0" smtClean="0"/>
              <a:t>Barn från 12 år? (höga inläggningssiffror för barn i USA)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13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1" y="1220695"/>
            <a:ext cx="11063130" cy="441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38" y="238942"/>
            <a:ext cx="85534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25" y="143691"/>
            <a:ext cx="6873207" cy="6465842"/>
          </a:xfrm>
          <a:prstGeom prst="rect">
            <a:avLst/>
          </a:prstGeom>
        </p:spPr>
      </p:pic>
      <p:cxnSp>
        <p:nvCxnSpPr>
          <p:cNvPr id="7" name="Rak koppling 6"/>
          <p:cNvCxnSpPr/>
          <p:nvPr/>
        </p:nvCxnSpPr>
        <p:spPr>
          <a:xfrm flipV="1">
            <a:off x="2227217" y="894806"/>
            <a:ext cx="3076303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/>
          <p:cNvCxnSpPr/>
          <p:nvPr/>
        </p:nvCxnSpPr>
        <p:spPr>
          <a:xfrm flipV="1">
            <a:off x="2214155" y="2357846"/>
            <a:ext cx="2645228" cy="195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/>
          <p:cNvCxnSpPr/>
          <p:nvPr/>
        </p:nvCxnSpPr>
        <p:spPr>
          <a:xfrm flipV="1">
            <a:off x="2259874" y="2632166"/>
            <a:ext cx="1508760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/>
          <p:cNvCxnSpPr/>
          <p:nvPr/>
        </p:nvCxnSpPr>
        <p:spPr>
          <a:xfrm flipV="1">
            <a:off x="2229394" y="3561806"/>
            <a:ext cx="1508760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3523">
            <a:off x="4094610" y="217468"/>
            <a:ext cx="4261836" cy="6360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Provtagning på </a:t>
            </a:r>
            <a:r>
              <a:rPr lang="sv-SE" dirty="0" err="1" smtClean="0"/>
              <a:t>Vc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525" y="1523062"/>
            <a:ext cx="5324475" cy="262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2021-08-26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005" y="3252701"/>
            <a:ext cx="5505450" cy="270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800" y="2133192"/>
            <a:ext cx="8202951" cy="3653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8</a:t>
            </a:fld>
            <a:endParaRPr lang="sv-SE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410546" y="11773"/>
            <a:ext cx="10611239" cy="1555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Andel med positivt provsvar för Covid-19</a:t>
            </a:r>
            <a:br>
              <a:rPr lang="sv-SE" dirty="0" smtClean="0"/>
            </a:br>
            <a:r>
              <a:rPr lang="sv-SE" dirty="0" smtClean="0"/>
              <a:t>(endast </a:t>
            </a:r>
            <a:r>
              <a:rPr lang="sv-SE" dirty="0" err="1" smtClean="0"/>
              <a:t>pcr</a:t>
            </a:r>
            <a:r>
              <a:rPr lang="sv-SE" dirty="0" smtClean="0"/>
              <a:t>)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dirty="0" smtClean="0"/>
              <a:t>Period: 1 augusti till dags datum 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62" y="1567523"/>
            <a:ext cx="7371428" cy="4161905"/>
          </a:xfrm>
          <a:prstGeom prst="rect">
            <a:avLst/>
          </a:prstGeom>
        </p:spPr>
      </p:pic>
      <p:sp>
        <p:nvSpPr>
          <p:cNvPr id="11" name="Ellips 10"/>
          <p:cNvSpPr/>
          <p:nvPr/>
        </p:nvSpPr>
        <p:spPr>
          <a:xfrm>
            <a:off x="8196349" y="3906982"/>
            <a:ext cx="66501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3997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2803" y="388026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99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535</Words>
  <Application>Microsoft Office PowerPoint</Application>
  <PresentationFormat>Bredbild</PresentationFormat>
  <Paragraphs>103</Paragraphs>
  <Slides>36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2" baseType="lpstr">
      <vt:lpstr>Arial</vt:lpstr>
      <vt:lpstr>Calibri</vt:lpstr>
      <vt:lpstr>Helvetica</vt:lpstr>
      <vt:lpstr>helvetica neue</vt:lpstr>
      <vt:lpstr>Times New Roman</vt:lpstr>
      <vt:lpstr>VCdag</vt:lpstr>
      <vt:lpstr>Aktuellt Coronaläge Region Dalarna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Provtagning på Vc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Hur mycket sämre är vaccinskyddet mot delta?</vt:lpstr>
      <vt:lpstr>PowerPoint-presentation</vt:lpstr>
      <vt:lpstr>PowerPoint-presentation</vt:lpstr>
      <vt:lpstr>Vad vet vi om delta, dödlighet, smittspridning och vaccinationsskydd?</vt:lpstr>
      <vt:lpstr>Vaccinationsläget</vt:lpstr>
      <vt:lpstr>PowerPoint-presentation</vt:lpstr>
      <vt:lpstr>NVR tom v 32</vt:lpstr>
      <vt:lpstr>16-17 år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Tänkbara orsaker till skillnaderna i vaccinationsgrad</vt:lpstr>
      <vt:lpstr>Åtgärder från Regionen</vt:lpstr>
      <vt:lpstr>PowerPoint-presentation</vt:lpstr>
      <vt:lpstr>PowerPoint-presentation</vt:lpstr>
      <vt:lpstr>Fokus framåt - prio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Aktuellt Coronaläge Region Dalarna</dc:title>
  <dc:creator>Larsson Roger S /Central förvaltning Ledningsenhet /Falun</dc:creator>
  <cp:lastModifiedBy>Larsson Roger S /Central förvaltning Ledningsenhet /Falun</cp:lastModifiedBy>
  <cp:revision>4</cp:revision>
  <dcterms:created xsi:type="dcterms:W3CDTF">2021-08-26T06:33:37Z</dcterms:created>
  <dcterms:modified xsi:type="dcterms:W3CDTF">2021-08-26T08:39:56Z</dcterms:modified>
</cp:coreProperties>
</file>