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60" r:id="rId3"/>
    <p:sldId id="258" r:id="rId4"/>
    <p:sldId id="261" r:id="rId5"/>
    <p:sldId id="262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[Kopia av Kopia av 1a halvåret 2021B.xlsx]Blad2!Pivottabell1</c:name>
    <c:fmtId val="4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none" spc="0" baseline="0">
                <a:ln w="0"/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sv-SE" sz="2400" b="1" cap="none" spc="0" dirty="0" smtClean="0">
                <a:ln w="0"/>
                <a:solidFill>
                  <a:schemeClr val="tx1"/>
                </a:solidFill>
                <a:effectLst/>
              </a:rPr>
              <a:t>Resistens </a:t>
            </a:r>
            <a:r>
              <a:rPr lang="sv-SE" sz="2400" b="1" cap="none" spc="0" dirty="0" err="1" smtClean="0">
                <a:ln w="0"/>
                <a:solidFill>
                  <a:schemeClr val="tx1"/>
                </a:solidFill>
                <a:effectLst/>
              </a:rPr>
              <a:t>Staphylococcus</a:t>
            </a:r>
            <a:r>
              <a:rPr lang="sv-SE" sz="2400" b="1" cap="none" spc="0" dirty="0" smtClean="0">
                <a:ln w="0"/>
                <a:solidFill>
                  <a:schemeClr val="tx1"/>
                </a:solidFill>
                <a:effectLst/>
              </a:rPr>
              <a:t> </a:t>
            </a:r>
            <a:r>
              <a:rPr lang="sv-SE" sz="2400" b="1" cap="none" spc="0" dirty="0" err="1" smtClean="0">
                <a:ln w="0"/>
                <a:solidFill>
                  <a:schemeClr val="tx1"/>
                </a:solidFill>
                <a:effectLst/>
              </a:rPr>
              <a:t>aureus</a:t>
            </a:r>
            <a:endParaRPr lang="sv-SE" sz="2400" b="1" cap="none" spc="0" dirty="0" smtClean="0">
              <a:ln w="0"/>
              <a:solidFill>
                <a:schemeClr val="tx1"/>
              </a:solidFill>
              <a:effectLst/>
            </a:endParaRPr>
          </a:p>
          <a:p>
            <a:pPr>
              <a:defRPr sz="2400" b="1" cap="none">
                <a:ln w="0"/>
                <a:solidFill>
                  <a:schemeClr val="tx1"/>
                </a:solidFill>
                <a:effectLst/>
              </a:defRPr>
            </a:pPr>
            <a:r>
              <a:rPr lang="sv-SE" sz="1600" b="1" cap="none" spc="0" dirty="0" smtClean="0">
                <a:ln w="0"/>
                <a:solidFill>
                  <a:schemeClr val="tx1"/>
                </a:solidFill>
                <a:effectLst/>
              </a:rPr>
              <a:t> i Dalarna 1:a </a:t>
            </a:r>
            <a:r>
              <a:rPr lang="sv-SE" sz="1600" b="1" cap="none" spc="0" dirty="0">
                <a:ln w="0"/>
                <a:solidFill>
                  <a:schemeClr val="tx1"/>
                </a:solidFill>
                <a:effectLst/>
              </a:rPr>
              <a:t>halvåret 2021</a:t>
            </a:r>
          </a:p>
        </c:rich>
      </c:tx>
      <c:layout>
        <c:manualLayout>
          <c:xMode val="edge"/>
          <c:yMode val="edge"/>
          <c:x val="0.24513729433089701"/>
          <c:y val="2.0881471015778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none" spc="0" baseline="0">
              <a:ln w="0"/>
              <a:solidFill>
                <a:schemeClr val="tx1"/>
              </a:solidFill>
              <a:effectLst/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</c:pivotFmt>
      <c:pivotFmt>
        <c:idx val="6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</c:pivotFmt>
      <c:pivotFmt>
        <c:idx val="7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4.2304252571323822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3221479041342869E-2"/>
              <c:y val="6.2644413047335005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4.6398212497580964E-2"/>
              <c:y val="1.252888260946700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185682573259049E-2"/>
              <c:y val="2.0881471015777569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3.9574945953819059E-2"/>
              <c:y val="-8.3525884063113346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5.3221479041342869E-2"/>
              <c:y val="-1.5312901848955253E-16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4.6398212497580964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4.36689058800762E-2"/>
              <c:y val="-1.044073550788916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4.9127519115085526E-2"/>
              <c:y val="-6.264441304733654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3.9574945953819059E-2"/>
              <c:y val="-8.3525884063113346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5.3221479041342869E-2"/>
              <c:y val="-1.5312901848955253E-16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4.6398212497580964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4.36689058800762E-2"/>
              <c:y val="-1.044073550788916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4.9127519115085526E-2"/>
              <c:y val="-6.264441304733654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</c:pivotFmt>
      <c:pivotFmt>
        <c:idx val="24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</c:pivotFmt>
      <c:pivotFmt>
        <c:idx val="25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4.2304252571323822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7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3221479041342869E-2"/>
              <c:y val="6.2644413047335005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8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4.6398212497580964E-2"/>
              <c:y val="1.252888260946700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9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185682573259049E-2"/>
              <c:y val="2.0881471015777569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0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1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2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3.9574945953819059E-2"/>
              <c:y val="-8.3525884063113346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3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5.3221479041342869E-2"/>
              <c:y val="-1.5312901848955253E-16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4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4.6398212497580964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5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4.36689058800762E-2"/>
              <c:y val="-1.044073550788916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6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4.9127519115085526E-2"/>
              <c:y val="-6.264441304733654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7"/>
        <c:spPr>
          <a:solidFill>
            <a:schemeClr val="accent1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</c:pivotFmt>
      <c:pivotFmt>
        <c:idx val="38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</c:pivotFmt>
      <c:pivotFmt>
        <c:idx val="39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0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4.2304252571323822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1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3221479041342869E-2"/>
              <c:y val="6.2644413047335005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2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4.6398212497580964E-2"/>
              <c:y val="1.252888260946700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3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5.185682573259049E-2"/>
              <c:y val="2.0881471015777569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4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Blad2!$B$3</c:f>
              <c:strCache>
                <c:ptCount val="1"/>
                <c:pt idx="0">
                  <c:v> Resistenta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0"/>
              <c:layout>
                <c:manualLayout>
                  <c:x val="3.9574945953819059E-2"/>
                  <c:y val="-8.35258840631133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1EB-4FE9-90E0-922DB299EE19}"/>
                </c:ext>
              </c:extLst>
            </c:dLbl>
            <c:dLbl>
              <c:idx val="1"/>
              <c:layout>
                <c:manualLayout>
                  <c:x val="5.3221479041342869E-2"/>
                  <c:y val="-1.5312901848955253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1EB-4FE9-90E0-922DB299EE19}"/>
                </c:ext>
              </c:extLst>
            </c:dLbl>
            <c:dLbl>
              <c:idx val="2"/>
              <c:layout>
                <c:manualLayout>
                  <c:x val="4.639821249758096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1EB-4FE9-90E0-922DB299EE19}"/>
                </c:ext>
              </c:extLst>
            </c:dLbl>
            <c:dLbl>
              <c:idx val="3"/>
              <c:layout>
                <c:manualLayout>
                  <c:x val="4.36689058800762E-2"/>
                  <c:y val="-1.0440735507889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1EB-4FE9-90E0-922DB299EE19}"/>
                </c:ext>
              </c:extLst>
            </c:dLbl>
            <c:dLbl>
              <c:idx val="4"/>
              <c:layout>
                <c:manualLayout>
                  <c:x val="4.9127519115085526E-2"/>
                  <c:y val="-6.2644413047336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1EB-4FE9-90E0-922DB299EE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Blad2!$A$4:$A$9</c:f>
              <c:strCache>
                <c:ptCount val="5"/>
                <c:pt idx="0">
                  <c:v>Isoxazolyl</c:v>
                </c:pt>
                <c:pt idx="1">
                  <c:v>Fusidinsyra</c:v>
                </c:pt>
                <c:pt idx="2">
                  <c:v>Klindamycin</c:v>
                </c:pt>
                <c:pt idx="3">
                  <c:v>Erytromycin</c:v>
                </c:pt>
                <c:pt idx="4">
                  <c:v>Ciprofloxacin</c:v>
                </c:pt>
              </c:strCache>
            </c:strRef>
          </c:cat>
          <c:val>
            <c:numRef>
              <c:f>Blad2!$B$4:$B$9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1EB-4FE9-90E0-922DB299EE19}"/>
            </c:ext>
          </c:extLst>
        </c:ser>
        <c:ser>
          <c:idx val="1"/>
          <c:order val="1"/>
          <c:tx>
            <c:strRef>
              <c:f>Blad2!$C$3</c:f>
              <c:strCache>
                <c:ptCount val="1"/>
                <c:pt idx="0">
                  <c:v> Increased exposure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dPt>
            <c:idx val="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7-C1EB-4FE9-90E0-922DB299EE19}"/>
              </c:ext>
            </c:extLst>
          </c:dPt>
          <c:cat>
            <c:strRef>
              <c:f>Blad2!$A$4:$A$9</c:f>
              <c:strCache>
                <c:ptCount val="5"/>
                <c:pt idx="0">
                  <c:v>Isoxazolyl</c:v>
                </c:pt>
                <c:pt idx="1">
                  <c:v>Fusidinsyra</c:v>
                </c:pt>
                <c:pt idx="2">
                  <c:v>Klindamycin</c:v>
                </c:pt>
                <c:pt idx="3">
                  <c:v>Erytromycin</c:v>
                </c:pt>
                <c:pt idx="4">
                  <c:v>Ciprofloxacin</c:v>
                </c:pt>
              </c:strCache>
            </c:strRef>
          </c:cat>
          <c:val>
            <c:numRef>
              <c:f>Blad2!$C$4:$C$9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1EB-4FE9-90E0-922DB299EE19}"/>
            </c:ext>
          </c:extLst>
        </c:ser>
        <c:ser>
          <c:idx val="2"/>
          <c:order val="2"/>
          <c:tx>
            <c:strRef>
              <c:f>Blad2!$D$3</c:f>
              <c:strCache>
                <c:ptCount val="1"/>
                <c:pt idx="0">
                  <c:v> Sensitiva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dLbls>
            <c:dLbl>
              <c:idx val="0"/>
              <c:layout>
                <c:manualLayout>
                  <c:x val="4.230425257132382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1EB-4FE9-90E0-922DB299EE19}"/>
                </c:ext>
              </c:extLst>
            </c:dLbl>
            <c:dLbl>
              <c:idx val="1"/>
              <c:layout>
                <c:manualLayout>
                  <c:x val="5.3221479041342869E-2"/>
                  <c:y val="6.26444130473350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C1EB-4FE9-90E0-922DB299EE19}"/>
                </c:ext>
              </c:extLst>
            </c:dLbl>
            <c:dLbl>
              <c:idx val="2"/>
              <c:layout>
                <c:manualLayout>
                  <c:x val="4.6398212497580964E-2"/>
                  <c:y val="1.2528882609467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C1EB-4FE9-90E0-922DB299EE19}"/>
                </c:ext>
              </c:extLst>
            </c:dLbl>
            <c:dLbl>
              <c:idx val="3"/>
              <c:layout>
                <c:manualLayout>
                  <c:x val="5.185682573259049E-2"/>
                  <c:y val="2.08814710157775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C1EB-4FE9-90E0-922DB299EE1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1EB-4FE9-90E0-922DB299EE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Blad2!$A$4:$A$9</c:f>
              <c:strCache>
                <c:ptCount val="5"/>
                <c:pt idx="0">
                  <c:v>Isoxazolyl</c:v>
                </c:pt>
                <c:pt idx="1">
                  <c:v>Fusidinsyra</c:v>
                </c:pt>
                <c:pt idx="2">
                  <c:v>Klindamycin</c:v>
                </c:pt>
                <c:pt idx="3">
                  <c:v>Erytromycin</c:v>
                </c:pt>
                <c:pt idx="4">
                  <c:v>Ciprofloxacin</c:v>
                </c:pt>
              </c:strCache>
            </c:strRef>
          </c:cat>
          <c:val>
            <c:numRef>
              <c:f>Blad2!$D$4:$D$9</c:f>
              <c:numCache>
                <c:formatCode>General</c:formatCode>
                <c:ptCount val="5"/>
                <c:pt idx="0">
                  <c:v>99</c:v>
                </c:pt>
                <c:pt idx="1">
                  <c:v>98</c:v>
                </c:pt>
                <c:pt idx="2">
                  <c:v>95</c:v>
                </c:pt>
                <c:pt idx="3">
                  <c:v>96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1EB-4FE9-90E0-922DB299EE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555337728"/>
        <c:axId val="555344288"/>
      </c:barChart>
      <c:catAx>
        <c:axId val="555337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none" spc="0" baseline="0">
                <a:ln w="0"/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pPr>
            <a:endParaRPr lang="sv-SE"/>
          </a:p>
        </c:txPr>
        <c:crossAx val="555344288"/>
        <c:crosses val="autoZero"/>
        <c:auto val="1"/>
        <c:lblAlgn val="ctr"/>
        <c:lblOffset val="100"/>
        <c:noMultiLvlLbl val="0"/>
      </c:catAx>
      <c:valAx>
        <c:axId val="555344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55337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[Kopia av Kopia av 1a halvåret 2021B.xlsx]Blad3!Pivottabell1</c:name>
    <c:fmtId val="55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2400" b="1" cap="none" spc="0" dirty="0" err="1">
                <a:ln w="0"/>
                <a:solidFill>
                  <a:schemeClr val="tx1"/>
                </a:solidFill>
                <a:effectLst/>
              </a:rPr>
              <a:t>Betahemolyserande</a:t>
            </a:r>
            <a:r>
              <a:rPr lang="sv-SE" sz="2400" b="1" cap="none" spc="0" baseline="0" dirty="0">
                <a:ln w="0"/>
                <a:solidFill>
                  <a:schemeClr val="tx1"/>
                </a:solidFill>
                <a:effectLst/>
              </a:rPr>
              <a:t> streptokocker grupp A</a:t>
            </a:r>
          </a:p>
          <a:p>
            <a:pPr>
              <a:defRPr sz="1600"/>
            </a:pPr>
            <a:r>
              <a:rPr lang="sv-SE" sz="1600" b="1" cap="none" spc="0" baseline="0" dirty="0">
                <a:ln w="0"/>
                <a:solidFill>
                  <a:schemeClr val="tx1"/>
                </a:solidFill>
                <a:effectLst/>
              </a:rPr>
              <a:t>i Dalarna 1:a halvåret 2021</a:t>
            </a:r>
          </a:p>
          <a:p>
            <a:pPr>
              <a:defRPr sz="1600"/>
            </a:pPr>
            <a:endParaRPr lang="sv-SE" sz="1600" b="1" dirty="0">
              <a:effectLst/>
            </a:endParaRPr>
          </a:p>
        </c:rich>
      </c:tx>
      <c:layout>
        <c:manualLayout>
          <c:xMode val="edge"/>
          <c:yMode val="edge"/>
          <c:x val="0.1094157532354372"/>
          <c:y val="8.352588406311334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6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1.3646533087523813E-3"/>
              <c:y val="2.0881471015778337E-3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7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</c:pivotFmt>
      <c:pivotFmt>
        <c:idx val="8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</c:pivotFmt>
      <c:pivotFmt>
        <c:idx val="9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0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4.0939599262571442E-3"/>
              <c:y val="1.8793323914200501E-2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1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0"/>
              <c:y val="1.8793323914200424E-2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2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0"/>
              <c:y val="-2.7145912320511913E-2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3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-1.0007341991848813E-16"/>
              <c:y val="4.3851089133134583E-2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4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7.5055931981380941E-2"/>
              <c:y val="-2.088147101577833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7.0961972055123779E-2"/>
              <c:y val="-2.088147101577986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7.7785238598885711E-2"/>
              <c:y val="2.088147101577833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6.6868012128866686E-2"/>
              <c:y val="-1.044073550788916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9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0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1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1.3646533087523813E-3"/>
              <c:y val="2.0881471015778337E-3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3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4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0"/>
              <c:y val="-2.7145912320511913E-2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5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0"/>
              <c:y val="1.8793323914200424E-2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4.0939599262571442E-3"/>
              <c:y val="1.8793323914200501E-2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7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-1.0007341991848813E-16"/>
              <c:y val="4.3851089133134583E-2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8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9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0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layout>
            <c:manualLayout>
              <c:x val="1.3646533087523813E-3"/>
              <c:y val="2.0881471015778337E-3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2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3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0"/>
              <c:y val="-2.7145912320511913E-2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4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0"/>
              <c:y val="1.8793323914200424E-2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5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4.0939599262571442E-3"/>
              <c:y val="1.8793323914200501E-2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90500" h="38100"/>
          </a:sp3d>
        </c:spPr>
        <c:dLbl>
          <c:idx val="0"/>
          <c:layout>
            <c:manualLayout>
              <c:x val="-1.0007341991848813E-16"/>
              <c:y val="4.3851089133134583E-2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</c:pivotFmts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Blad3!$B$3</c:f>
              <c:strCache>
                <c:ptCount val="1"/>
                <c:pt idx="0">
                  <c:v> Resistenta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1-DE65-49D3-9838-498FF6454EEB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E65-49D3-9838-498FF6454EEB}"/>
                </c:ext>
              </c:extLst>
            </c:dLbl>
            <c:dLbl>
              <c:idx val="2"/>
              <c:layout>
                <c:manualLayout>
                  <c:x val="1.3646533087523813E-3"/>
                  <c:y val="2.08814710157783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E65-49D3-9838-498FF6454EEB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Blad3!$A$4:$A$8</c:f>
              <c:strCache>
                <c:ptCount val="4"/>
                <c:pt idx="0">
                  <c:v>Penicillin V (Fenoxipenicillin)</c:v>
                </c:pt>
                <c:pt idx="1">
                  <c:v>Klindamycin</c:v>
                </c:pt>
                <c:pt idx="2">
                  <c:v>Erytromycin</c:v>
                </c:pt>
                <c:pt idx="3">
                  <c:v>Tetracyklin</c:v>
                </c:pt>
              </c:strCache>
            </c:strRef>
          </c:cat>
          <c:val>
            <c:numRef>
              <c:f>Blad3!$B$4:$B$8</c:f>
              <c:numCache>
                <c:formatCode>General</c:formatCode>
                <c:ptCount val="4"/>
                <c:pt idx="0">
                  <c:v>0</c:v>
                </c:pt>
                <c:pt idx="1">
                  <c:v>12</c:v>
                </c:pt>
                <c:pt idx="2">
                  <c:v>15</c:v>
                </c:pt>
                <c:pt idx="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E65-49D3-9838-498FF6454EEB}"/>
            </c:ext>
          </c:extLst>
        </c:ser>
        <c:ser>
          <c:idx val="1"/>
          <c:order val="1"/>
          <c:tx>
            <c:strRef>
              <c:f>Blad3!$C$3</c:f>
              <c:strCache>
                <c:ptCount val="1"/>
                <c:pt idx="0">
                  <c:v>Increased exposure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Blad3!$A$4:$A$8</c:f>
              <c:strCache>
                <c:ptCount val="4"/>
                <c:pt idx="0">
                  <c:v>Penicillin V (Fenoxipenicillin)</c:v>
                </c:pt>
                <c:pt idx="1">
                  <c:v>Klindamycin</c:v>
                </c:pt>
                <c:pt idx="2">
                  <c:v>Erytromycin</c:v>
                </c:pt>
                <c:pt idx="3">
                  <c:v>Tetracyklin</c:v>
                </c:pt>
              </c:strCache>
            </c:strRef>
          </c:cat>
          <c:val>
            <c:numRef>
              <c:f>Blad3!$C$4:$C$8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E65-49D3-9838-498FF6454EEB}"/>
            </c:ext>
          </c:extLst>
        </c:ser>
        <c:ser>
          <c:idx val="2"/>
          <c:order val="2"/>
          <c:tx>
            <c:strRef>
              <c:f>Blad3!$D$3</c:f>
              <c:strCache>
                <c:ptCount val="1"/>
                <c:pt idx="0">
                  <c:v> Sensitiva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6-DE65-49D3-9838-498FF6454EEB}"/>
              </c:ext>
            </c:extLst>
          </c:dPt>
          <c:dLbls>
            <c:dLbl>
              <c:idx val="0"/>
              <c:layout>
                <c:manualLayout>
                  <c:x val="0"/>
                  <c:y val="-2.71459123205119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E65-49D3-9838-498FF6454EEB}"/>
                </c:ext>
              </c:extLst>
            </c:dLbl>
            <c:dLbl>
              <c:idx val="1"/>
              <c:layout>
                <c:manualLayout>
                  <c:x val="0"/>
                  <c:y val="1.8793323914200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DE65-49D3-9838-498FF6454EEB}"/>
                </c:ext>
              </c:extLst>
            </c:dLbl>
            <c:dLbl>
              <c:idx val="2"/>
              <c:layout>
                <c:manualLayout>
                  <c:x val="4.0939599262571442E-3"/>
                  <c:y val="1.8793323914200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E65-49D3-9838-498FF6454EEB}"/>
                </c:ext>
              </c:extLst>
            </c:dLbl>
            <c:dLbl>
              <c:idx val="3"/>
              <c:layout>
                <c:manualLayout>
                  <c:x val="-1.0007341991848813E-16"/>
                  <c:y val="4.3851089133134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DE65-49D3-9838-498FF6454EEB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Blad3!$A$4:$A$8</c:f>
              <c:strCache>
                <c:ptCount val="4"/>
                <c:pt idx="0">
                  <c:v>Penicillin V (Fenoxipenicillin)</c:v>
                </c:pt>
                <c:pt idx="1">
                  <c:v>Klindamycin</c:v>
                </c:pt>
                <c:pt idx="2">
                  <c:v>Erytromycin</c:v>
                </c:pt>
                <c:pt idx="3">
                  <c:v>Tetracyklin</c:v>
                </c:pt>
              </c:strCache>
            </c:strRef>
          </c:cat>
          <c:val>
            <c:numRef>
              <c:f>Blad3!$D$4:$D$8</c:f>
              <c:numCache>
                <c:formatCode>General</c:formatCode>
                <c:ptCount val="4"/>
                <c:pt idx="0">
                  <c:v>100</c:v>
                </c:pt>
                <c:pt idx="1">
                  <c:v>88</c:v>
                </c:pt>
                <c:pt idx="2">
                  <c:v>85</c:v>
                </c:pt>
                <c:pt idx="3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E65-49D3-9838-498FF6454E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4620384"/>
        <c:axId val="444629240"/>
      </c:barChart>
      <c:catAx>
        <c:axId val="444620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baseline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pPr>
            <a:endParaRPr lang="sv-SE"/>
          </a:p>
        </c:txPr>
        <c:crossAx val="444629240"/>
        <c:crosses val="autoZero"/>
        <c:auto val="1"/>
        <c:lblAlgn val="ctr"/>
        <c:lblOffset val="100"/>
        <c:noMultiLvlLbl val="0"/>
      </c:catAx>
      <c:valAx>
        <c:axId val="444629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44620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userShapes r:id="rId4"/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[Kopia av 1a halvåret 2021 A.xlsx]Blad4!Pivottabell3</c:name>
    <c:fmtId val="2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2400" b="1" dirty="0"/>
              <a:t>Resistens Pneumokocker</a:t>
            </a:r>
            <a:endParaRPr lang="sv-SE" sz="2400" b="1" baseline="0" dirty="0"/>
          </a:p>
          <a:p>
            <a:pPr>
              <a:defRPr/>
            </a:pPr>
            <a:r>
              <a:rPr lang="sv-SE" sz="1600" b="1" baseline="0" dirty="0"/>
              <a:t>i Dalarna 1:a halvåret 2021</a:t>
            </a:r>
            <a:endParaRPr lang="sv-SE" sz="1600" b="1" dirty="0"/>
          </a:p>
        </c:rich>
      </c:tx>
      <c:layout>
        <c:manualLayout>
          <c:xMode val="edge"/>
          <c:yMode val="edge"/>
          <c:x val="0.27292507419362155"/>
          <c:y val="9.519977730815476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7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8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9"/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1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-4.2304252571323919E-2"/>
              <c:y val="-1.4617029711044834E-2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2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4.7762865806333321E-2"/>
              <c:y val="-4.1762942031556673E-3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3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5.322147904134282E-2"/>
              <c:y val="-6.264441304733654E-3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4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5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6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7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8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4.7762865806333321E-2"/>
              <c:y val="-4.1762942031556673E-3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9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5.322147904134282E-2"/>
              <c:y val="-6.264441304733654E-3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0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1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2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3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4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5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6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4.7762865806333321E-2"/>
              <c:y val="-4.1762942031556673E-3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7"/>
        <c:spPr>
          <a:solidFill>
            <a:srgbClr val="FFFF00"/>
          </a:solidFill>
          <a:ln>
            <a:noFill/>
          </a:ln>
          <a:effectLst/>
        </c:spPr>
        <c:dLbl>
          <c:idx val="0"/>
          <c:layout>
            <c:manualLayout>
              <c:x val="5.322147904134282E-2"/>
              <c:y val="-6.264441304733654E-3"/>
            </c:manualLayout>
          </c:layout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8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9"/>
        <c:spPr>
          <a:solidFill>
            <a:srgbClr val="FFFF00"/>
          </a:solidFill>
          <a:ln>
            <a:noFill/>
          </a:ln>
          <a:effectLst/>
        </c:spP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0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</c:pivotFmts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Blad4!$B$3</c:f>
              <c:strCache>
                <c:ptCount val="1"/>
                <c:pt idx="0">
                  <c:v> Resistenta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FC-4E04-A5A8-1D70907B61F6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Blad4!$A$4:$A$9</c:f>
              <c:strCache>
                <c:ptCount val="5"/>
                <c:pt idx="0">
                  <c:v>Penicillin G (Bensyl PC)</c:v>
                </c:pt>
                <c:pt idx="1">
                  <c:v>Ampicillin</c:v>
                </c:pt>
                <c:pt idx="2">
                  <c:v>Erytromycin</c:v>
                </c:pt>
                <c:pt idx="3">
                  <c:v>Klindamycin</c:v>
                </c:pt>
                <c:pt idx="4">
                  <c:v>Tetracyklin</c:v>
                </c:pt>
              </c:strCache>
            </c:strRef>
          </c:cat>
          <c:val>
            <c:numRef>
              <c:f>Blad4!$B$4:$B$9</c:f>
              <c:numCache>
                <c:formatCode>General</c:formatCode>
                <c:ptCount val="5"/>
                <c:pt idx="0">
                  <c:v>3</c:v>
                </c:pt>
                <c:pt idx="1">
                  <c:v>3</c:v>
                </c:pt>
                <c:pt idx="2">
                  <c:v>9</c:v>
                </c:pt>
                <c:pt idx="3">
                  <c:v>0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FC-4E04-A5A8-1D70907B61F6}"/>
            </c:ext>
          </c:extLst>
        </c:ser>
        <c:ser>
          <c:idx val="1"/>
          <c:order val="1"/>
          <c:tx>
            <c:strRef>
              <c:f>Blad4!$C$3</c:f>
              <c:strCache>
                <c:ptCount val="1"/>
                <c:pt idx="0">
                  <c:v> Increased exposure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7762865806333321E-2"/>
                  <c:y val="-4.17629420315566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BFC-4E04-A5A8-1D70907B61F6}"/>
                </c:ext>
              </c:extLst>
            </c:dLbl>
            <c:dLbl>
              <c:idx val="1"/>
              <c:layout>
                <c:manualLayout>
                  <c:x val="5.322147904134282E-2"/>
                  <c:y val="-6.2644413047336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BFC-4E04-A5A8-1D70907B61F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BFC-4E04-A5A8-1D70907B61F6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BFC-4E04-A5A8-1D70907B61F6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Blad4!$A$4:$A$9</c:f>
              <c:strCache>
                <c:ptCount val="5"/>
                <c:pt idx="0">
                  <c:v>Penicillin G (Bensyl PC)</c:v>
                </c:pt>
                <c:pt idx="1">
                  <c:v>Ampicillin</c:v>
                </c:pt>
                <c:pt idx="2">
                  <c:v>Erytromycin</c:v>
                </c:pt>
                <c:pt idx="3">
                  <c:v>Klindamycin</c:v>
                </c:pt>
                <c:pt idx="4">
                  <c:v>Tetracyklin</c:v>
                </c:pt>
              </c:strCache>
            </c:strRef>
          </c:cat>
          <c:val>
            <c:numRef>
              <c:f>Blad4!$C$4:$C$9</c:f>
              <c:numCache>
                <c:formatCode>General</c:formatCode>
                <c:ptCount val="5"/>
                <c:pt idx="0">
                  <c:v>6</c:v>
                </c:pt>
                <c:pt idx="1">
                  <c:v>3</c:v>
                </c:pt>
                <c:pt idx="2">
                  <c:v>6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BFC-4E04-A5A8-1D70907B61F6}"/>
            </c:ext>
          </c:extLst>
        </c:ser>
        <c:ser>
          <c:idx val="2"/>
          <c:order val="2"/>
          <c:tx>
            <c:strRef>
              <c:f>Blad4!$D$3</c:f>
              <c:strCache>
                <c:ptCount val="1"/>
                <c:pt idx="0">
                  <c:v>Sensitiva 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dLbls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Blad4!$A$4:$A$9</c:f>
              <c:strCache>
                <c:ptCount val="5"/>
                <c:pt idx="0">
                  <c:v>Penicillin G (Bensyl PC)</c:v>
                </c:pt>
                <c:pt idx="1">
                  <c:v>Ampicillin</c:v>
                </c:pt>
                <c:pt idx="2">
                  <c:v>Erytromycin</c:v>
                </c:pt>
                <c:pt idx="3">
                  <c:v>Klindamycin</c:v>
                </c:pt>
                <c:pt idx="4">
                  <c:v>Tetracyklin</c:v>
                </c:pt>
              </c:strCache>
            </c:strRef>
          </c:cat>
          <c:val>
            <c:numRef>
              <c:f>Blad4!$D$4:$D$9</c:f>
              <c:numCache>
                <c:formatCode>General</c:formatCode>
                <c:ptCount val="5"/>
                <c:pt idx="0">
                  <c:v>91</c:v>
                </c:pt>
                <c:pt idx="1">
                  <c:v>94</c:v>
                </c:pt>
                <c:pt idx="2">
                  <c:v>85</c:v>
                </c:pt>
                <c:pt idx="3">
                  <c:v>100</c:v>
                </c:pt>
                <c:pt idx="4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BFC-4E04-A5A8-1D70907B61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514039344"/>
        <c:axId val="514039672"/>
      </c:barChart>
      <c:catAx>
        <c:axId val="514039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14039672"/>
        <c:crosses val="autoZero"/>
        <c:auto val="1"/>
        <c:lblAlgn val="ctr"/>
        <c:lblOffset val="100"/>
        <c:noMultiLvlLbl val="0"/>
      </c:catAx>
      <c:valAx>
        <c:axId val="514039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14039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[Kopia av 1a halvåret 2021 A.xlsx]Blad4!Pivottabell3</c:name>
    <c:fmtId val="7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2400" b="1" dirty="0"/>
              <a:t>Resistens</a:t>
            </a:r>
            <a:r>
              <a:rPr lang="sv-SE" sz="2400" b="1" baseline="0" dirty="0"/>
              <a:t> </a:t>
            </a:r>
            <a:r>
              <a:rPr lang="sv-SE" sz="2400" b="1" baseline="0" dirty="0" err="1"/>
              <a:t>Escherichia</a:t>
            </a:r>
            <a:r>
              <a:rPr lang="sv-SE" sz="2400" b="1" baseline="0" dirty="0"/>
              <a:t> </a:t>
            </a:r>
            <a:r>
              <a:rPr lang="sv-SE" sz="2400" b="1" baseline="0" dirty="0" err="1" smtClean="0"/>
              <a:t>coli</a:t>
            </a:r>
            <a:r>
              <a:rPr lang="sv-SE" sz="2400" b="1" baseline="0" dirty="0" smtClean="0"/>
              <a:t> (urinodling)</a:t>
            </a:r>
            <a:endParaRPr lang="sv-SE" sz="2400" b="1" baseline="0" dirty="0"/>
          </a:p>
          <a:p>
            <a:pPr>
              <a:defRPr/>
            </a:pPr>
            <a:r>
              <a:rPr lang="sv-SE" sz="1600" b="1" baseline="0" dirty="0"/>
              <a:t>i Dalarna 1:a halvåret 2021</a:t>
            </a:r>
            <a:endParaRPr lang="sv-SE" sz="1600" b="1" dirty="0"/>
          </a:p>
        </c:rich>
      </c:tx>
      <c:layout>
        <c:manualLayout>
          <c:xMode val="edge"/>
          <c:yMode val="edge"/>
          <c:x val="0.17876399588970723"/>
          <c:y val="1.16081248323933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7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2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4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</c:pivotFmts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Blad4!$B$3</c:f>
              <c:strCache>
                <c:ptCount val="1"/>
                <c:pt idx="0">
                  <c:v> Resistenta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dLbls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Blad4!$A$4:$A$11</c:f>
              <c:strCache>
                <c:ptCount val="7"/>
                <c:pt idx="0">
                  <c:v>Nitrofur</c:v>
                </c:pt>
                <c:pt idx="1">
                  <c:v>Mecill</c:v>
                </c:pt>
                <c:pt idx="2">
                  <c:v>Trim</c:v>
                </c:pt>
                <c:pt idx="3">
                  <c:v>Axoxi-clav</c:v>
                </c:pt>
                <c:pt idx="4">
                  <c:v>Cefadroxil</c:v>
                </c:pt>
                <c:pt idx="5">
                  <c:v>Cefotaxim</c:v>
                </c:pt>
                <c:pt idx="6">
                  <c:v>Cipro</c:v>
                </c:pt>
              </c:strCache>
            </c:strRef>
          </c:cat>
          <c:val>
            <c:numRef>
              <c:f>Blad4!$B$4:$B$11</c:f>
              <c:numCache>
                <c:formatCode>General</c:formatCode>
                <c:ptCount val="7"/>
                <c:pt idx="0">
                  <c:v>1</c:v>
                </c:pt>
                <c:pt idx="1">
                  <c:v>4</c:v>
                </c:pt>
                <c:pt idx="2">
                  <c:v>17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7B-456F-A2F1-9C67A2364F81}"/>
            </c:ext>
          </c:extLst>
        </c:ser>
        <c:ser>
          <c:idx val="1"/>
          <c:order val="1"/>
          <c:tx>
            <c:strRef>
              <c:f>Blad4!$C$3</c:f>
              <c:strCache>
                <c:ptCount val="1"/>
                <c:pt idx="0">
                  <c:v> Increased exposure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Blad4!$A$4:$A$11</c:f>
              <c:strCache>
                <c:ptCount val="7"/>
                <c:pt idx="0">
                  <c:v>Nitrofur</c:v>
                </c:pt>
                <c:pt idx="1">
                  <c:v>Mecill</c:v>
                </c:pt>
                <c:pt idx="2">
                  <c:v>Trim</c:v>
                </c:pt>
                <c:pt idx="3">
                  <c:v>Axoxi-clav</c:v>
                </c:pt>
                <c:pt idx="4">
                  <c:v>Cefadroxil</c:v>
                </c:pt>
                <c:pt idx="5">
                  <c:v>Cefotaxim</c:v>
                </c:pt>
                <c:pt idx="6">
                  <c:v>Cipro</c:v>
                </c:pt>
              </c:strCache>
            </c:strRef>
          </c:cat>
          <c:val>
            <c:numRef>
              <c:f>Blad4!$C$4:$C$11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7B-456F-A2F1-9C67A2364F81}"/>
            </c:ext>
          </c:extLst>
        </c:ser>
        <c:ser>
          <c:idx val="2"/>
          <c:order val="2"/>
          <c:tx>
            <c:strRef>
              <c:f>Blad4!$D$3</c:f>
              <c:strCache>
                <c:ptCount val="1"/>
                <c:pt idx="0">
                  <c:v>Sensitiva 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dLbls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Blad4!$A$4:$A$11</c:f>
              <c:strCache>
                <c:ptCount val="7"/>
                <c:pt idx="0">
                  <c:v>Nitrofur</c:v>
                </c:pt>
                <c:pt idx="1">
                  <c:v>Mecill</c:v>
                </c:pt>
                <c:pt idx="2">
                  <c:v>Trim</c:v>
                </c:pt>
                <c:pt idx="3">
                  <c:v>Axoxi-clav</c:v>
                </c:pt>
                <c:pt idx="4">
                  <c:v>Cefadroxil</c:v>
                </c:pt>
                <c:pt idx="5">
                  <c:v>Cefotaxim</c:v>
                </c:pt>
                <c:pt idx="6">
                  <c:v>Cipro</c:v>
                </c:pt>
              </c:strCache>
            </c:strRef>
          </c:cat>
          <c:val>
            <c:numRef>
              <c:f>Blad4!$D$4:$D$11</c:f>
              <c:numCache>
                <c:formatCode>General</c:formatCode>
                <c:ptCount val="7"/>
                <c:pt idx="0">
                  <c:v>99</c:v>
                </c:pt>
                <c:pt idx="1">
                  <c:v>96</c:v>
                </c:pt>
                <c:pt idx="2">
                  <c:v>83</c:v>
                </c:pt>
                <c:pt idx="3">
                  <c:v>95</c:v>
                </c:pt>
                <c:pt idx="4">
                  <c:v>95</c:v>
                </c:pt>
                <c:pt idx="5">
                  <c:v>96</c:v>
                </c:pt>
                <c:pt idx="6">
                  <c:v>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7B-456F-A2F1-9C67A2364F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514039344"/>
        <c:axId val="514039672"/>
      </c:barChart>
      <c:catAx>
        <c:axId val="514039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14039672"/>
        <c:crosses val="autoZero"/>
        <c:auto val="1"/>
        <c:lblAlgn val="ctr"/>
        <c:lblOffset val="100"/>
        <c:noMultiLvlLbl val="0"/>
      </c:catAx>
      <c:valAx>
        <c:axId val="514039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14039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[Kopia av 1a halvåret 2021 A.xlsx]Blad4!Pivottabell3</c:name>
    <c:fmtId val="1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2400" b="1" dirty="0"/>
              <a:t>Resistens</a:t>
            </a:r>
            <a:r>
              <a:rPr lang="sv-SE" sz="2400" b="1" baseline="0" dirty="0"/>
              <a:t> </a:t>
            </a:r>
            <a:r>
              <a:rPr lang="sv-SE" sz="2400" b="1" baseline="0" dirty="0" err="1"/>
              <a:t>Klebsiella</a:t>
            </a:r>
            <a:r>
              <a:rPr lang="sv-SE" sz="2400" b="1" baseline="0" dirty="0"/>
              <a:t> </a:t>
            </a:r>
            <a:r>
              <a:rPr lang="sv-SE" sz="2400" b="1" baseline="0" dirty="0" err="1"/>
              <a:t>pneumonie</a:t>
            </a:r>
            <a:r>
              <a:rPr lang="sv-SE" sz="2400" b="1" baseline="0" dirty="0"/>
              <a:t> (urinodling)</a:t>
            </a:r>
          </a:p>
          <a:p>
            <a:pPr>
              <a:defRPr/>
            </a:pPr>
            <a:r>
              <a:rPr lang="sv-SE" sz="1600" b="1" baseline="0" dirty="0"/>
              <a:t>i Dalarna 1:a halvåret 2021</a:t>
            </a:r>
            <a:endParaRPr lang="sv-SE" sz="1600" b="1" dirty="0"/>
          </a:p>
        </c:rich>
      </c:tx>
      <c:layout>
        <c:manualLayout>
          <c:xMode val="edge"/>
          <c:yMode val="edge"/>
          <c:x val="0.11871925030460244"/>
          <c:y val="2.41370074418603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</c:pivotFmt>
      <c:pivotFmt>
        <c:idx val="7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0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2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3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4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marker>
          <c:symbol val="none"/>
        </c:marke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7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/>
          </a:sp3d>
        </c:spPr>
        <c:dLbl>
          <c:idx val="0"/>
          <c:spPr>
            <a:solidFill>
              <a:schemeClr val="lt1"/>
            </a:solidFill>
            <a:ln>
              <a:solidFill>
                <a:schemeClr val="dk1">
                  <a:lumMod val="25000"/>
                  <a:lumOff val="75000"/>
                </a:schemeClr>
              </a:solidFill>
            </a:ln>
            <a:effectLst/>
          </c:spPr>
          <c:txPr>
            <a:bodyPr rot="0" spcFirstLastPara="1" vertOverflow="clip" horzOverflow="clip" vert="horz" wrap="square" lIns="36576" tIns="18288" rIns="36576" bIns="18288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</c:pivotFmts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Blad4!$B$3</c:f>
              <c:strCache>
                <c:ptCount val="1"/>
                <c:pt idx="0">
                  <c:v> Resistenta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dLbls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Blad4!$A$4:$A$11</c:f>
              <c:strCache>
                <c:ptCount val="7"/>
                <c:pt idx="0">
                  <c:v>Nitrofur</c:v>
                </c:pt>
                <c:pt idx="1">
                  <c:v>Mecill</c:v>
                </c:pt>
                <c:pt idx="2">
                  <c:v>Trim</c:v>
                </c:pt>
                <c:pt idx="3">
                  <c:v>Axoxi-clav</c:v>
                </c:pt>
                <c:pt idx="4">
                  <c:v>Cefadroxil</c:v>
                </c:pt>
                <c:pt idx="5">
                  <c:v>Cefotaxim</c:v>
                </c:pt>
                <c:pt idx="6">
                  <c:v>Cipro</c:v>
                </c:pt>
              </c:strCache>
            </c:strRef>
          </c:cat>
          <c:val>
            <c:numRef>
              <c:f>Blad4!$B$4:$B$11</c:f>
              <c:numCache>
                <c:formatCode>General</c:formatCode>
                <c:ptCount val="7"/>
                <c:pt idx="0">
                  <c:v>100</c:v>
                </c:pt>
                <c:pt idx="1">
                  <c:v>10</c:v>
                </c:pt>
                <c:pt idx="2">
                  <c:v>16</c:v>
                </c:pt>
                <c:pt idx="3">
                  <c:v>6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34-4217-B996-23B027D6FBEF}"/>
            </c:ext>
          </c:extLst>
        </c:ser>
        <c:ser>
          <c:idx val="1"/>
          <c:order val="1"/>
          <c:tx>
            <c:strRef>
              <c:f>Blad4!$C$3</c:f>
              <c:strCache>
                <c:ptCount val="1"/>
                <c:pt idx="0">
                  <c:v> Increased exposure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Blad4!$A$4:$A$11</c:f>
              <c:strCache>
                <c:ptCount val="7"/>
                <c:pt idx="0">
                  <c:v>Nitrofur</c:v>
                </c:pt>
                <c:pt idx="1">
                  <c:v>Mecill</c:v>
                </c:pt>
                <c:pt idx="2">
                  <c:v>Trim</c:v>
                </c:pt>
                <c:pt idx="3">
                  <c:v>Axoxi-clav</c:v>
                </c:pt>
                <c:pt idx="4">
                  <c:v>Cefadroxil</c:v>
                </c:pt>
                <c:pt idx="5">
                  <c:v>Cefotaxim</c:v>
                </c:pt>
                <c:pt idx="6">
                  <c:v>Cipro</c:v>
                </c:pt>
              </c:strCache>
            </c:strRef>
          </c:cat>
          <c:val>
            <c:numRef>
              <c:f>Blad4!$C$4:$C$11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34-4217-B996-23B027D6FBEF}"/>
            </c:ext>
          </c:extLst>
        </c:ser>
        <c:ser>
          <c:idx val="2"/>
          <c:order val="2"/>
          <c:tx>
            <c:strRef>
              <c:f>Blad4!$D$3</c:f>
              <c:strCache>
                <c:ptCount val="1"/>
                <c:pt idx="0">
                  <c:v>Sensitiva 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E34-4217-B996-23B027D6FBEF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Blad4!$A$4:$A$11</c:f>
              <c:strCache>
                <c:ptCount val="7"/>
                <c:pt idx="0">
                  <c:v>Nitrofur</c:v>
                </c:pt>
                <c:pt idx="1">
                  <c:v>Mecill</c:v>
                </c:pt>
                <c:pt idx="2">
                  <c:v>Trim</c:v>
                </c:pt>
                <c:pt idx="3">
                  <c:v>Axoxi-clav</c:v>
                </c:pt>
                <c:pt idx="4">
                  <c:v>Cefadroxil</c:v>
                </c:pt>
                <c:pt idx="5">
                  <c:v>Cefotaxim</c:v>
                </c:pt>
                <c:pt idx="6">
                  <c:v>Cipro</c:v>
                </c:pt>
              </c:strCache>
            </c:strRef>
          </c:cat>
          <c:val>
            <c:numRef>
              <c:f>Blad4!$D$4:$D$11</c:f>
              <c:numCache>
                <c:formatCode>General</c:formatCode>
                <c:ptCount val="7"/>
                <c:pt idx="0">
                  <c:v>0</c:v>
                </c:pt>
                <c:pt idx="1">
                  <c:v>90</c:v>
                </c:pt>
                <c:pt idx="2">
                  <c:v>84</c:v>
                </c:pt>
                <c:pt idx="3">
                  <c:v>94</c:v>
                </c:pt>
                <c:pt idx="4">
                  <c:v>97</c:v>
                </c:pt>
                <c:pt idx="5">
                  <c:v>97</c:v>
                </c:pt>
                <c:pt idx="6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E34-4217-B996-23B027D6FB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514039344"/>
        <c:axId val="514039672"/>
      </c:barChart>
      <c:catAx>
        <c:axId val="514039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14039672"/>
        <c:crosses val="autoZero"/>
        <c:auto val="1"/>
        <c:lblAlgn val="ctr"/>
        <c:lblOffset val="100"/>
        <c:noMultiLvlLbl val="0"/>
      </c:catAx>
      <c:valAx>
        <c:axId val="514039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14039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0.82573</cdr:x>
      <cdr:y>0.71937</cdr:y>
    </cdr:from>
    <cdr:to>
      <cdr:x>0.95882</cdr:x>
      <cdr:y>0.79318</cdr:y>
    </cdr:to>
    <cdr:sp macro="" textlink="">
      <cdr:nvSpPr>
        <cdr:cNvPr id="2" name="Rektangel 1"/>
        <cdr:cNvSpPr/>
      </cdr:nvSpPr>
      <cdr:spPr>
        <a:xfrm xmlns:a="http://schemas.openxmlformats.org/drawingml/2006/main">
          <a:off x="7684572" y="4375167"/>
          <a:ext cx="1238595" cy="448887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sv-SE" dirty="0" smtClean="0"/>
            <a:t>Antal testade isolat: 34 </a:t>
          </a:r>
          <a:r>
            <a:rPr lang="sv-SE" dirty="0" err="1" smtClean="0"/>
            <a:t>st</a:t>
          </a:r>
          <a:endParaRPr lang="sv-SE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02A4-F832-4051-8932-F25046CB6748}" type="datetimeFigureOut">
              <a:rPr lang="sv-SE" smtClean="0"/>
              <a:t>2022-03-02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25AAF-98C2-4C6B-9FBE-20CF82D27B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399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Ni ser att </a:t>
            </a:r>
            <a:r>
              <a:rPr lang="sv-SE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Flukloxacillin</a:t>
            </a:r>
            <a:r>
              <a:rPr lang="sv-SE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sv-SE" dirty="0" err="1" smtClean="0"/>
              <a:t>Heracillin</a:t>
            </a:r>
            <a:r>
              <a:rPr lang="sv-SE" dirty="0" smtClean="0"/>
              <a:t>) är utomordentligt för stafylokocker</a:t>
            </a:r>
            <a:r>
              <a:rPr lang="sv-SE" baseline="0" dirty="0" smtClean="0"/>
              <a:t> och även </a:t>
            </a:r>
            <a:r>
              <a:rPr lang="sv-SE" baseline="0" dirty="0" err="1" smtClean="0"/>
              <a:t>Fucidin</a:t>
            </a:r>
            <a:r>
              <a:rPr lang="sv-SE" baseline="0" dirty="0" smtClean="0"/>
              <a:t>. MRSA är fr a importfall och det kan bli </a:t>
            </a:r>
            <a:r>
              <a:rPr lang="sv-SE" baseline="0" dirty="0" smtClean="0"/>
              <a:t>fler </a:t>
            </a:r>
            <a:r>
              <a:rPr lang="sv-SE" baseline="0" dirty="0" smtClean="0"/>
              <a:t>när resandet ökar </a:t>
            </a:r>
            <a:r>
              <a:rPr lang="sv-SE" baseline="0" dirty="0" smtClean="0"/>
              <a:t>igen. </a:t>
            </a:r>
            <a:r>
              <a:rPr lang="sv-SE" baseline="0" dirty="0" smtClean="0"/>
              <a:t>Dock </a:t>
            </a:r>
            <a:r>
              <a:rPr lang="sv-SE" baseline="0" dirty="0" smtClean="0"/>
              <a:t>denna frekvens </a:t>
            </a:r>
            <a:r>
              <a:rPr lang="sv-SE" baseline="0" dirty="0" smtClean="0"/>
              <a:t>redan innan pandemin, men det är risk att det kommer förändras på sikt med fler MRSA. Ta odling när ni inte får förväntad effekt.</a:t>
            </a:r>
          </a:p>
          <a:p>
            <a:endParaRPr lang="sv-SE" baseline="0" dirty="0" smtClean="0"/>
          </a:p>
          <a:p>
            <a:r>
              <a:rPr lang="sv-SE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Flukloxacillin</a:t>
            </a:r>
            <a:r>
              <a:rPr lang="sv-SE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sv-SE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Heracillin</a:t>
            </a:r>
            <a:r>
              <a:rPr lang="sv-SE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tillhör gruppen </a:t>
            </a:r>
            <a:r>
              <a:rPr lang="sv-SE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isoxazolylpenicilliner</a:t>
            </a:r>
            <a:r>
              <a:rPr lang="sv-SE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som förenar hög aktivitet mot betalaktamasproducerande stafylokocker med god </a:t>
            </a:r>
            <a:r>
              <a:rPr lang="sv-SE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syrastabilitet</a:t>
            </a:r>
            <a:r>
              <a:rPr lang="sv-SE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sv-SE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Flukloxacillin</a:t>
            </a:r>
            <a:r>
              <a:rPr lang="sv-SE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verkar genom att hämma bakteriernas cellväggssyntes och effekten är baktericid. 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A13E4D-D153-494C-B725-30387C00F3A9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3584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 smtClean="0"/>
              <a:t>Stramas uppgift är </a:t>
            </a:r>
            <a:r>
              <a:rPr lang="sv-SE" b="1" dirty="0" err="1" smtClean="0"/>
              <a:t>bl</a:t>
            </a:r>
            <a:r>
              <a:rPr lang="sv-SE" b="1" dirty="0" smtClean="0"/>
              <a:t> a att sprida kunskap om antibiotikaresistens, så vi kan använda optimala antibiotika.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Ni ser här att resistensen mot Pc för pneumokocker är väldigt låg</a:t>
            </a:r>
            <a:r>
              <a:rPr lang="sv-SE" baseline="0" dirty="0" smtClean="0"/>
              <a:t> och det är pneumokockerna som är farliga.</a:t>
            </a:r>
          </a:p>
          <a:p>
            <a:r>
              <a:rPr lang="sv-SE" baseline="0" dirty="0" smtClean="0"/>
              <a:t>I betyder ”</a:t>
            </a:r>
            <a:r>
              <a:rPr lang="sv-SE" baseline="0" dirty="0" err="1" smtClean="0"/>
              <a:t>increased</a:t>
            </a:r>
            <a:r>
              <a:rPr lang="sv-SE" baseline="0" dirty="0" smtClean="0"/>
              <a:t> exposure” och det betyder att det krävs högre dos för att döda bakterierna, men att det går bra att använda </a:t>
            </a:r>
            <a:r>
              <a:rPr lang="sv-SE" baseline="0" dirty="0" err="1" smtClean="0"/>
              <a:t>antibiotikat</a:t>
            </a:r>
            <a:r>
              <a:rPr lang="sv-SE" baseline="0" dirty="0" smtClean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A13E4D-D153-494C-B725-30387C00F3A9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0967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 smtClean="0"/>
              <a:t>Nitrofuradantin</a:t>
            </a:r>
            <a:r>
              <a:rPr lang="sv-SE" dirty="0" smtClean="0"/>
              <a:t> och </a:t>
            </a:r>
            <a:r>
              <a:rPr lang="sv-SE" dirty="0" err="1" smtClean="0"/>
              <a:t>mecillinam</a:t>
            </a:r>
            <a:r>
              <a:rPr lang="sv-SE" dirty="0" smtClean="0"/>
              <a:t> utomordentliga för cystit. </a:t>
            </a:r>
            <a:r>
              <a:rPr lang="sv-SE" b="1" dirty="0" smtClean="0"/>
              <a:t>I</a:t>
            </a:r>
            <a:r>
              <a:rPr lang="sv-SE" b="1" baseline="0" dirty="0" smtClean="0"/>
              <a:t>nte lika stort inflöde av resistenta bakterier från andra länder 2021</a:t>
            </a:r>
            <a:r>
              <a:rPr lang="sv-SE" baseline="0" dirty="0" smtClean="0"/>
              <a:t> </a:t>
            </a:r>
            <a:r>
              <a:rPr lang="sv-SE" baseline="0" dirty="0" err="1" smtClean="0"/>
              <a:t>pga</a:t>
            </a:r>
            <a:r>
              <a:rPr lang="sv-SE" baseline="0" dirty="0" smtClean="0"/>
              <a:t> att människor inte rest under </a:t>
            </a:r>
            <a:r>
              <a:rPr lang="sv-SE" baseline="0" dirty="0" err="1" smtClean="0"/>
              <a:t>covidpandemin</a:t>
            </a:r>
            <a:r>
              <a:rPr lang="sv-SE" baseline="0" dirty="0" smtClean="0"/>
              <a:t>, så </a:t>
            </a:r>
            <a:r>
              <a:rPr lang="sv-SE" b="1" baseline="0" dirty="0" smtClean="0"/>
              <a:t>resistensen i odlingar kommer </a:t>
            </a:r>
            <a:r>
              <a:rPr lang="sv-SE" b="1" baseline="0" dirty="0" err="1" smtClean="0"/>
              <a:t>trol</a:t>
            </a:r>
            <a:r>
              <a:rPr lang="sv-SE" b="1" baseline="0" dirty="0" smtClean="0"/>
              <a:t> öka igen fr a för </a:t>
            </a:r>
            <a:r>
              <a:rPr lang="sv-SE" b="1" baseline="0" dirty="0" err="1" smtClean="0"/>
              <a:t>cefalosporiner</a:t>
            </a:r>
            <a:r>
              <a:rPr lang="sv-SE" b="1" baseline="0" dirty="0" smtClean="0"/>
              <a:t> och </a:t>
            </a:r>
            <a:r>
              <a:rPr lang="sv-SE" b="1" baseline="0" dirty="0" err="1" smtClean="0"/>
              <a:t>ciprofloxacin</a:t>
            </a:r>
            <a:r>
              <a:rPr lang="sv-SE" b="1" baseline="0" dirty="0" smtClean="0"/>
              <a:t> när människor reser igen</a:t>
            </a:r>
            <a:r>
              <a:rPr lang="sv-SE" baseline="0" dirty="0" smtClean="0"/>
              <a:t>. Dock går det ofta att behandla icke-totalresistenta ESBL med </a:t>
            </a:r>
            <a:r>
              <a:rPr lang="sv-SE" baseline="0" dirty="0" err="1" smtClean="0"/>
              <a:t>nitrofuradantin</a:t>
            </a:r>
            <a:r>
              <a:rPr lang="sv-SE" baseline="0" dirty="0" smtClean="0"/>
              <a:t> eller </a:t>
            </a:r>
            <a:r>
              <a:rPr lang="sv-SE" baseline="0" dirty="0" err="1" smtClean="0"/>
              <a:t>mecillinam</a:t>
            </a:r>
            <a:r>
              <a:rPr lang="sv-SE" baseline="0" dirty="0" smtClean="0"/>
              <a:t>. &gt;80% UVI orsakas av E </a:t>
            </a:r>
            <a:r>
              <a:rPr lang="sv-SE" baseline="0" dirty="0" err="1" smtClean="0"/>
              <a:t>coli</a:t>
            </a:r>
            <a:r>
              <a:rPr lang="sv-SE" baseline="0" dirty="0" smtClean="0"/>
              <a:t>.</a:t>
            </a:r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A13E4D-D153-494C-B725-30387C00F3A9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4906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Vill här bara</a:t>
            </a:r>
            <a:r>
              <a:rPr lang="sv-SE" baseline="0" dirty="0" smtClean="0"/>
              <a:t> visa att </a:t>
            </a:r>
            <a:r>
              <a:rPr lang="sv-SE" baseline="0" dirty="0" err="1" smtClean="0"/>
              <a:t>nitrofuradantin</a:t>
            </a:r>
            <a:r>
              <a:rPr lang="sv-SE" baseline="0" dirty="0" smtClean="0"/>
              <a:t> inte tar </a:t>
            </a:r>
            <a:r>
              <a:rPr lang="sv-SE" baseline="0" dirty="0" err="1" smtClean="0"/>
              <a:t>Klebsiella</a:t>
            </a:r>
            <a:r>
              <a:rPr lang="sv-SE" baseline="0" dirty="0" smtClean="0"/>
              <a:t>. Dock </a:t>
            </a:r>
            <a:r>
              <a:rPr lang="sv-SE" dirty="0" smtClean="0"/>
              <a:t>&gt;80% av UVI E </a:t>
            </a:r>
            <a:r>
              <a:rPr lang="sv-SE" dirty="0" err="1" smtClean="0"/>
              <a:t>coli</a:t>
            </a:r>
            <a:r>
              <a:rPr lang="sv-SE" dirty="0" smtClean="0"/>
              <a:t>.</a:t>
            </a:r>
            <a:r>
              <a:rPr lang="sv-SE" baseline="0" dirty="0" smtClean="0"/>
              <a:t> Resterande procent olika bakterier.</a:t>
            </a:r>
            <a:r>
              <a:rPr lang="sv-SE" dirty="0" smtClean="0"/>
              <a:t> </a:t>
            </a:r>
            <a:r>
              <a:rPr lang="sv-SE" dirty="0" err="1" smtClean="0"/>
              <a:t>Nitrofuradantin</a:t>
            </a:r>
            <a:r>
              <a:rPr lang="sv-SE" dirty="0" smtClean="0"/>
              <a:t> inte ökad resistens sedan 70-talet.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A13E4D-D153-494C-B725-30387C00F3A9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5497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25452-7307-4F99-87CF-41DAAE0258CA}" type="datetimeFigureOut">
              <a:rPr lang="sv-SE" smtClean="0"/>
              <a:t>2022-03-02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0E58-E053-44AA-BC90-34069FF204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8936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25452-7307-4F99-87CF-41DAAE0258CA}" type="datetimeFigureOut">
              <a:rPr lang="sv-SE" smtClean="0"/>
              <a:t>2022-03-02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0E58-E053-44AA-BC90-34069FF204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6136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25452-7307-4F99-87CF-41DAAE0258CA}" type="datetimeFigureOut">
              <a:rPr lang="sv-SE" smtClean="0"/>
              <a:t>2022-03-02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0E58-E053-44AA-BC90-34069FF204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4774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25452-7307-4F99-87CF-41DAAE0258CA}" type="datetimeFigureOut">
              <a:rPr lang="sv-SE" smtClean="0"/>
              <a:t>2022-03-02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0E58-E053-44AA-BC90-34069FF204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53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25452-7307-4F99-87CF-41DAAE0258CA}" type="datetimeFigureOut">
              <a:rPr lang="sv-SE" smtClean="0"/>
              <a:t>2022-03-02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0E58-E053-44AA-BC90-34069FF204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6824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25452-7307-4F99-87CF-41DAAE0258CA}" type="datetimeFigureOut">
              <a:rPr lang="sv-SE" smtClean="0"/>
              <a:t>2022-03-02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0E58-E053-44AA-BC90-34069FF204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1619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25452-7307-4F99-87CF-41DAAE0258CA}" type="datetimeFigureOut">
              <a:rPr lang="sv-SE" smtClean="0"/>
              <a:t>2022-03-02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0E58-E053-44AA-BC90-34069FF204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3280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25452-7307-4F99-87CF-41DAAE0258CA}" type="datetimeFigureOut">
              <a:rPr lang="sv-SE" smtClean="0"/>
              <a:t>2022-03-02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0E58-E053-44AA-BC90-34069FF204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271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25452-7307-4F99-87CF-41DAAE0258CA}" type="datetimeFigureOut">
              <a:rPr lang="sv-SE" smtClean="0"/>
              <a:t>2022-03-02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0E58-E053-44AA-BC90-34069FF204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0457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25452-7307-4F99-87CF-41DAAE0258CA}" type="datetimeFigureOut">
              <a:rPr lang="sv-SE" smtClean="0"/>
              <a:t>2022-03-02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0E58-E053-44AA-BC90-34069FF204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755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25452-7307-4F99-87CF-41DAAE0258CA}" type="datetimeFigureOut">
              <a:rPr lang="sv-SE" smtClean="0"/>
              <a:t>2022-03-02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0E58-E053-44AA-BC90-34069FF204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19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25452-7307-4F99-87CF-41DAAE0258CA}" type="datetimeFigureOut">
              <a:rPr lang="sv-SE" smtClean="0"/>
              <a:t>2022-03-02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40E58-E053-44AA-BC90-34069FF204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5796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 noGrp="1"/>
          </p:cNvGraphicFramePr>
          <p:nvPr>
            <p:extLst/>
          </p:nvPr>
        </p:nvGraphicFramePr>
        <p:xfrm>
          <a:off x="1544403" y="152687"/>
          <a:ext cx="9306393" cy="6081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2973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34518"/>
              </p:ext>
            </p:extLst>
          </p:nvPr>
        </p:nvGraphicFramePr>
        <p:xfrm>
          <a:off x="1334738" y="421277"/>
          <a:ext cx="9306393" cy="6081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7480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 noGrp="1"/>
          </p:cNvGraphicFramePr>
          <p:nvPr>
            <p:extLst/>
          </p:nvPr>
        </p:nvGraphicFramePr>
        <p:xfrm>
          <a:off x="1442803" y="388026"/>
          <a:ext cx="9306393" cy="6081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48797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>
            <a:graphicFrameLocks noGrp="1"/>
          </p:cNvGraphicFramePr>
          <p:nvPr>
            <p:extLst/>
          </p:nvPr>
        </p:nvGraphicFramePr>
        <p:xfrm>
          <a:off x="1442803" y="388026"/>
          <a:ext cx="9306393" cy="6081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46501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 noGrp="1"/>
          </p:cNvGraphicFramePr>
          <p:nvPr>
            <p:extLst/>
          </p:nvPr>
        </p:nvGraphicFramePr>
        <p:xfrm>
          <a:off x="1442803" y="388026"/>
          <a:ext cx="9306393" cy="6081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67105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333</Words>
  <Application>Microsoft Office PowerPoint</Application>
  <PresentationFormat>Bredbild</PresentationFormat>
  <Paragraphs>39</Paragraphs>
  <Slides>5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Möller Lena /Central förvaltning Hälso- och sjukvårdsenhet Smittskydd /Falun</dc:creator>
  <cp:lastModifiedBy>Winninge Ulrika /Smittskydd och vårdhygien Dalarna /Falun</cp:lastModifiedBy>
  <cp:revision>5</cp:revision>
  <dcterms:created xsi:type="dcterms:W3CDTF">2021-08-25T11:28:27Z</dcterms:created>
  <dcterms:modified xsi:type="dcterms:W3CDTF">2022-03-02T15:03:04Z</dcterms:modified>
</cp:coreProperties>
</file>