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0" r:id="rId4"/>
    <p:sldId id="262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[Kopia av Kopia av 1a halvåret 2021B.xlsx]Blad3!Pivottabell1</c:name>
    <c:fmtId val="6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16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Resistens Staphylococcus aureus</a:t>
            </a:r>
            <a:endParaRPr lang="sv-SE" sz="1600" b="0" cap="none" spc="0" baseline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defRPr sz="1600"/>
            </a:pPr>
            <a:r>
              <a:rPr lang="sv-SE" sz="1600" b="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Dalarna 1:a halvåret 2021</a:t>
            </a:r>
          </a:p>
          <a:p>
            <a:pPr>
              <a:defRPr sz="1600"/>
            </a:pPr>
            <a:endParaRPr lang="sv-SE" sz="16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1.3646533087523813E-3"/>
              <c:y val="2.0881471015778337E-3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</c:pivotFmt>
      <c:pivotFmt>
        <c:idx val="8"/>
      </c:pivotFmt>
      <c:pivotFmt>
        <c:idx val="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0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4.0939599262571442E-3"/>
              <c:y val="1.8793323914200501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1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0"/>
              <c:y val="1.8793323914200424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0"/>
              <c:y val="-2.7145912320511913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-1.0007341991848813E-16"/>
              <c:y val="4.3851089133134583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7.5055931981380941E-2"/>
              <c:y val="-2.088147101577833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7.0961972055123779E-2"/>
              <c:y val="-2.088147101577986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7.7785238598885711E-2"/>
              <c:y val="2.088147101577833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6.6868012128866686E-2"/>
              <c:y val="-1.044073550788916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</c:pivotFmt>
      <c:pivotFmt>
        <c:idx val="1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1.3646533087523813E-3"/>
              <c:y val="2.0881471015778337E-3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1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</c:pivotFmt>
      <c:pivotFmt>
        <c:idx val="2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0"/>
              <c:y val="1.8793323914200424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4.0939599262571442E-3"/>
              <c:y val="1.8793323914200501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5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1.3646533087523813E-3"/>
              <c:y val="2.0881471015778337E-3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7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</c:pivotFmt>
      <c:pivotFmt>
        <c:idx val="28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9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0"/>
              <c:y val="1.8793323914200424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0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4.0939599262571442E-3"/>
              <c:y val="1.8793323914200501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Blad3!$B$3</c:f>
              <c:strCache>
                <c:ptCount val="1"/>
                <c:pt idx="0">
                  <c:v> Resistenta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831-4C46-BBD7-B1F547B91205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2-9831-4C46-BBD7-B1F547B91205}"/>
              </c:ext>
            </c:extLst>
          </c:dPt>
          <c:dLbls>
            <c:dLbl>
              <c:idx val="3"/>
              <c:layout>
                <c:manualLayout>
                  <c:x val="1.3646533087523813E-3"/>
                  <c:y val="2.0881471015778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831-4C46-BBD7-B1F547B91205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Blad3!$A$4:$A$9</c:f>
              <c:strCache>
                <c:ptCount val="5"/>
                <c:pt idx="0">
                  <c:v>Isoxazolyl</c:v>
                </c:pt>
                <c:pt idx="1">
                  <c:v>Fusidinsyra</c:v>
                </c:pt>
                <c:pt idx="2">
                  <c:v>Klindamycin</c:v>
                </c:pt>
                <c:pt idx="3">
                  <c:v>Erytromycin</c:v>
                </c:pt>
                <c:pt idx="4">
                  <c:v>Ciprofloxacin</c:v>
                </c:pt>
              </c:strCache>
            </c:strRef>
          </c:cat>
          <c:val>
            <c:numRef>
              <c:f>Blad3!$B$4:$B$9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831-4C46-BBD7-B1F547B91205}"/>
            </c:ext>
          </c:extLst>
        </c:ser>
        <c:ser>
          <c:idx val="1"/>
          <c:order val="1"/>
          <c:tx>
            <c:strRef>
              <c:f>Blad3!$C$3</c:f>
              <c:strCache>
                <c:ptCount val="1"/>
                <c:pt idx="0">
                  <c:v>Increased exposure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cat>
            <c:strRef>
              <c:f>Blad3!$A$4:$A$9</c:f>
              <c:strCache>
                <c:ptCount val="5"/>
                <c:pt idx="0">
                  <c:v>Isoxazolyl</c:v>
                </c:pt>
                <c:pt idx="1">
                  <c:v>Fusidinsyra</c:v>
                </c:pt>
                <c:pt idx="2">
                  <c:v>Klindamycin</c:v>
                </c:pt>
                <c:pt idx="3">
                  <c:v>Erytromycin</c:v>
                </c:pt>
                <c:pt idx="4">
                  <c:v>Ciprofloxacin</c:v>
                </c:pt>
              </c:strCache>
            </c:strRef>
          </c:cat>
          <c:val>
            <c:numRef>
              <c:f>Blad3!$C$4:$C$9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831-4C46-BBD7-B1F547B91205}"/>
            </c:ext>
          </c:extLst>
        </c:ser>
        <c:ser>
          <c:idx val="2"/>
          <c:order val="2"/>
          <c:tx>
            <c:strRef>
              <c:f>Blad3!$D$3</c:f>
              <c:strCache>
                <c:ptCount val="1"/>
                <c:pt idx="0">
                  <c:v> Sensitiva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6-9831-4C46-BBD7-B1F547B91205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8-9831-4C46-BBD7-B1F547B91205}"/>
              </c:ext>
            </c:extLst>
          </c:dPt>
          <c:dLbls>
            <c:dLbl>
              <c:idx val="2"/>
              <c:layout>
                <c:manualLayout>
                  <c:x val="0"/>
                  <c:y val="1.8793323914200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831-4C46-BBD7-B1F547B91205}"/>
                </c:ext>
              </c:extLst>
            </c:dLbl>
            <c:dLbl>
              <c:idx val="3"/>
              <c:layout>
                <c:manualLayout>
                  <c:x val="4.0939599262571442E-3"/>
                  <c:y val="1.8793323914200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831-4C46-BBD7-B1F547B9120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831-4C46-BBD7-B1F547B91205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Blad3!$A$4:$A$9</c:f>
              <c:strCache>
                <c:ptCount val="5"/>
                <c:pt idx="0">
                  <c:v>Isoxazolyl</c:v>
                </c:pt>
                <c:pt idx="1">
                  <c:v>Fusidinsyra</c:v>
                </c:pt>
                <c:pt idx="2">
                  <c:v>Klindamycin</c:v>
                </c:pt>
                <c:pt idx="3">
                  <c:v>Erytromycin</c:v>
                </c:pt>
                <c:pt idx="4">
                  <c:v>Ciprofloxacin</c:v>
                </c:pt>
              </c:strCache>
            </c:strRef>
          </c:cat>
          <c:val>
            <c:numRef>
              <c:f>Blad3!$D$4:$D$9</c:f>
              <c:numCache>
                <c:formatCode>General</c:formatCode>
                <c:ptCount val="5"/>
                <c:pt idx="0">
                  <c:v>99</c:v>
                </c:pt>
                <c:pt idx="1">
                  <c:v>98</c:v>
                </c:pt>
                <c:pt idx="2">
                  <c:v>95</c:v>
                </c:pt>
                <c:pt idx="3">
                  <c:v>96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831-4C46-BBD7-B1F547B912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4620384"/>
        <c:axId val="444629240"/>
      </c:barChart>
      <c:catAx>
        <c:axId val="44462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pPr>
            <a:endParaRPr lang="sv-SE"/>
          </a:p>
        </c:txPr>
        <c:crossAx val="444629240"/>
        <c:crosses val="autoZero"/>
        <c:auto val="1"/>
        <c:lblAlgn val="ctr"/>
        <c:lblOffset val="100"/>
        <c:noMultiLvlLbl val="0"/>
      </c:catAx>
      <c:valAx>
        <c:axId val="444629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4462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[Kopia av Kopia av 1a halvåret 2021B.xlsx]Blad3!Pivottabell1</c:name>
    <c:fmtId val="70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16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Resistens Pneumokocker</a:t>
            </a:r>
            <a:endParaRPr lang="sv-SE" sz="1600" b="0" cap="none" spc="0" baseline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defRPr sz="1600"/>
            </a:pPr>
            <a:r>
              <a:rPr lang="sv-SE" sz="1600" b="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Dalarna 1:a halvåret 2021</a:t>
            </a:r>
          </a:p>
          <a:p>
            <a:pPr>
              <a:defRPr sz="1600"/>
            </a:pPr>
            <a:endParaRPr lang="sv-SE" sz="16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1.3646533087523813E-3"/>
              <c:y val="2.0881471015778337E-3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7"/>
      </c:pivotFmt>
      <c:pivotFmt>
        <c:idx val="8"/>
      </c:pivotFmt>
      <c:pivotFmt>
        <c:idx val="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0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4.0939599262571442E-3"/>
              <c:y val="1.8793323914200501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1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0"/>
              <c:y val="1.8793323914200424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0"/>
              <c:y val="-2.7145912320511913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-1.0007341991848813E-16"/>
              <c:y val="4.3851089133134583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7.5055931981380941E-2"/>
              <c:y val="-2.088147101577833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7.0961972055123779E-2"/>
              <c:y val="-2.088147101577986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7.7785238598885711E-2"/>
              <c:y val="2.088147101577833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6.6868012128866686E-2"/>
              <c:y val="-1.044073550788916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</c:pivotFmt>
      <c:pivotFmt>
        <c:idx val="1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0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1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2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5.8699620145417263E-2"/>
              <c:y val="0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3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5.4604297809690477E-2"/>
              <c:y val="-2.0900901256738166E-3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5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6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9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0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5.8699620145417263E-2"/>
              <c:y val="0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1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5.4604297809690477E-2"/>
              <c:y val="-2.0900901256738166E-3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2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3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5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7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8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5.8699620145417263E-2"/>
              <c:y val="0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9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5.4604297809690477E-2"/>
              <c:y val="-2.0900901256738166E-3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40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41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4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</c:pivotFmts>
    <c:plotArea>
      <c:layout>
        <c:manualLayout>
          <c:layoutTarget val="inner"/>
          <c:xMode val="edge"/>
          <c:yMode val="edge"/>
          <c:x val="5.0460068081240442E-2"/>
          <c:y val="0.24694217346003558"/>
          <c:w val="0.8080988922529293"/>
          <c:h val="0.6081181404517523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Blad3!$B$3</c:f>
              <c:strCache>
                <c:ptCount val="1"/>
                <c:pt idx="0">
                  <c:v> Resistenta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5755-4D93-9853-1F1B7F139C7B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755-4D93-9853-1F1B7F139C7B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Blad3!$A$4:$A$9</c:f>
              <c:strCache>
                <c:ptCount val="5"/>
                <c:pt idx="0">
                  <c:v>Penicillin G (Bensyl PC)</c:v>
                </c:pt>
                <c:pt idx="1">
                  <c:v>Ampicillin</c:v>
                </c:pt>
                <c:pt idx="2">
                  <c:v>Erytromycin</c:v>
                </c:pt>
                <c:pt idx="3">
                  <c:v>Klindamycin</c:v>
                </c:pt>
                <c:pt idx="4">
                  <c:v>Tetracyklin</c:v>
                </c:pt>
              </c:strCache>
            </c:strRef>
          </c:cat>
          <c:val>
            <c:numRef>
              <c:f>Blad3!$B$4:$B$9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9</c:v>
                </c:pt>
                <c:pt idx="3">
                  <c:v>0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55-4D93-9853-1F1B7F139C7B}"/>
            </c:ext>
          </c:extLst>
        </c:ser>
        <c:ser>
          <c:idx val="1"/>
          <c:order val="1"/>
          <c:tx>
            <c:strRef>
              <c:f>Blad3!$C$3</c:f>
              <c:strCache>
                <c:ptCount val="1"/>
                <c:pt idx="0">
                  <c:v>Increased exposure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>
                <c:manualLayout>
                  <c:x val="5.869962014541726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755-4D93-9853-1F1B7F139C7B}"/>
                </c:ext>
              </c:extLst>
            </c:dLbl>
            <c:dLbl>
              <c:idx val="1"/>
              <c:layout>
                <c:manualLayout>
                  <c:x val="5.4604297809690477E-2"/>
                  <c:y val="-2.09009012567381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755-4D93-9853-1F1B7F139C7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755-4D93-9853-1F1B7F139C7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755-4D93-9853-1F1B7F139C7B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Blad3!$A$4:$A$9</c:f>
              <c:strCache>
                <c:ptCount val="5"/>
                <c:pt idx="0">
                  <c:v>Penicillin G (Bensyl PC)</c:v>
                </c:pt>
                <c:pt idx="1">
                  <c:v>Ampicillin</c:v>
                </c:pt>
                <c:pt idx="2">
                  <c:v>Erytromycin</c:v>
                </c:pt>
                <c:pt idx="3">
                  <c:v>Klindamycin</c:v>
                </c:pt>
                <c:pt idx="4">
                  <c:v>Tetracyklin</c:v>
                </c:pt>
              </c:strCache>
            </c:strRef>
          </c:cat>
          <c:val>
            <c:numRef>
              <c:f>Blad3!$C$4:$C$9</c:f>
              <c:numCache>
                <c:formatCode>General</c:formatCode>
                <c:ptCount val="5"/>
                <c:pt idx="0">
                  <c:v>6</c:v>
                </c:pt>
                <c:pt idx="1">
                  <c:v>3</c:v>
                </c:pt>
                <c:pt idx="2">
                  <c:v>6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755-4D93-9853-1F1B7F139C7B}"/>
            </c:ext>
          </c:extLst>
        </c:ser>
        <c:ser>
          <c:idx val="2"/>
          <c:order val="2"/>
          <c:tx>
            <c:strRef>
              <c:f>Blad3!$D$3</c:f>
              <c:strCache>
                <c:ptCount val="1"/>
                <c:pt idx="0">
                  <c:v> Sensitiva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5755-4D93-9853-1F1B7F139C7B}"/>
              </c:ext>
            </c:extLst>
          </c:dPt>
          <c:dLbls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Blad3!$A$4:$A$9</c:f>
              <c:strCache>
                <c:ptCount val="5"/>
                <c:pt idx="0">
                  <c:v>Penicillin G (Bensyl PC)</c:v>
                </c:pt>
                <c:pt idx="1">
                  <c:v>Ampicillin</c:v>
                </c:pt>
                <c:pt idx="2">
                  <c:v>Erytromycin</c:v>
                </c:pt>
                <c:pt idx="3">
                  <c:v>Klindamycin</c:v>
                </c:pt>
                <c:pt idx="4">
                  <c:v>Tetracyklin</c:v>
                </c:pt>
              </c:strCache>
            </c:strRef>
          </c:cat>
          <c:val>
            <c:numRef>
              <c:f>Blad3!$D$4:$D$9</c:f>
              <c:numCache>
                <c:formatCode>General</c:formatCode>
                <c:ptCount val="5"/>
                <c:pt idx="0">
                  <c:v>91</c:v>
                </c:pt>
                <c:pt idx="1">
                  <c:v>94</c:v>
                </c:pt>
                <c:pt idx="2">
                  <c:v>85</c:v>
                </c:pt>
                <c:pt idx="3">
                  <c:v>100</c:v>
                </c:pt>
                <c:pt idx="4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755-4D93-9853-1F1B7F139C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4620384"/>
        <c:axId val="444629240"/>
      </c:barChart>
      <c:catAx>
        <c:axId val="44462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pPr>
            <a:endParaRPr lang="sv-SE"/>
          </a:p>
        </c:txPr>
        <c:crossAx val="444629240"/>
        <c:crosses val="autoZero"/>
        <c:auto val="1"/>
        <c:lblAlgn val="ctr"/>
        <c:lblOffset val="100"/>
        <c:noMultiLvlLbl val="0"/>
      </c:catAx>
      <c:valAx>
        <c:axId val="444629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4462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[Kopia av Kopia av 1a halvåret 2021B.xlsx]Blad3!Pivottabell1</c:name>
    <c:fmtId val="67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sv-SE" sz="16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Escherichia</a:t>
            </a:r>
            <a:r>
              <a:rPr lang="sv-SE" sz="1600" b="0" cap="none" spc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sv-SE" sz="1600" b="0" cap="none" spc="0" baseline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coli</a:t>
            </a:r>
            <a:r>
              <a:rPr lang="sv-SE" sz="1600" b="0" cap="none" spc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sv-SE" sz="1600" b="0" cap="none" spc="0" baseline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– urinodling</a:t>
            </a:r>
          </a:p>
          <a:p>
            <a:pPr>
              <a:defRPr sz="1600" cap="none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pPr>
            <a:r>
              <a:rPr lang="sv-SE" sz="1600" b="0" cap="none" spc="0" baseline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Dalarna 1:a halvåret 2021</a:t>
            </a:r>
            <a:endParaRPr lang="sv-SE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c:rich>
      </c:tx>
      <c:layout>
        <c:manualLayout>
          <c:xMode val="edge"/>
          <c:yMode val="edge"/>
          <c:x val="0.37489128853996595"/>
          <c:y val="2.09009012567366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0" baseline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4.5033559188828585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</c:pivotFmt>
      <c:pivotFmt>
        <c:idx val="8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</c:pivotFmt>
      <c:pivotFmt>
        <c:idx val="9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</c:pivotFmt>
      <c:pivotFmt>
        <c:idx val="10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</c:pivotFmt>
      <c:pivotFmt>
        <c:idx val="11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</c:pivotFmt>
      <c:pivotFmt>
        <c:idx val="1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</c:pivotFmt>
      <c:pivotFmt>
        <c:idx val="1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3221479041342869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</c:pivotFmt>
      <c:pivotFmt>
        <c:idx val="15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</c:pivotFmt>
      <c:pivotFmt>
        <c:idx val="1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</c:pivotFmt>
      <c:pivotFmt>
        <c:idx val="1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</c:pivotFmt>
      <c:pivotFmt>
        <c:idx val="1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</c:pivotFmt>
      <c:pivotFmt>
        <c:idx val="1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</c:pivotFmt>
      <c:pivotFmt>
        <c:idx val="20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</c:pivotFmt>
      <c:pivotFmt>
        <c:idx val="21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3221479041342869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4.5033559188828585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4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</c:pivotFmt>
      <c:pivotFmt>
        <c:idx val="25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</c:pivotFmt>
      <c:pivotFmt>
        <c:idx val="2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</c:pivotFmt>
      <c:pivotFmt>
        <c:idx val="2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</c:pivotFmt>
      <c:pivotFmt>
        <c:idx val="2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0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</c:pivotFmt>
      <c:pivotFmt>
        <c:idx val="31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2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3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</c:pivotFmt>
      <c:pivotFmt>
        <c:idx val="3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Blad3!$B$3</c:f>
              <c:strCache>
                <c:ptCount val="1"/>
                <c:pt idx="0">
                  <c:v> Resistenta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Blad3!$A$4:$A$11</c:f>
              <c:strCache>
                <c:ptCount val="7"/>
                <c:pt idx="0">
                  <c:v>Nitrofur</c:v>
                </c:pt>
                <c:pt idx="1">
                  <c:v>Mecill</c:v>
                </c:pt>
                <c:pt idx="2">
                  <c:v>Trim</c:v>
                </c:pt>
                <c:pt idx="3">
                  <c:v>Amoxi-clav</c:v>
                </c:pt>
                <c:pt idx="4">
                  <c:v>Cefadroxil</c:v>
                </c:pt>
                <c:pt idx="5">
                  <c:v>Cefotaxim</c:v>
                </c:pt>
                <c:pt idx="6">
                  <c:v>Cipro</c:v>
                </c:pt>
              </c:strCache>
            </c:strRef>
          </c:cat>
          <c:val>
            <c:numRef>
              <c:f>Blad3!$B$4:$B$11</c:f>
              <c:numCache>
                <c:formatCode>General</c:formatCode>
                <c:ptCount val="7"/>
                <c:pt idx="0">
                  <c:v>1</c:v>
                </c:pt>
                <c:pt idx="1">
                  <c:v>4</c:v>
                </c:pt>
                <c:pt idx="2">
                  <c:v>17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69-4AB7-8A48-7BA8B514C58E}"/>
            </c:ext>
          </c:extLst>
        </c:ser>
        <c:ser>
          <c:idx val="1"/>
          <c:order val="1"/>
          <c:tx>
            <c:strRef>
              <c:f>Blad3!$C$3</c:f>
              <c:strCache>
                <c:ptCount val="1"/>
                <c:pt idx="0">
                  <c:v>Increased exposure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Blad3!$A$4:$A$11</c:f>
              <c:strCache>
                <c:ptCount val="7"/>
                <c:pt idx="0">
                  <c:v>Nitrofur</c:v>
                </c:pt>
                <c:pt idx="1">
                  <c:v>Mecill</c:v>
                </c:pt>
                <c:pt idx="2">
                  <c:v>Trim</c:v>
                </c:pt>
                <c:pt idx="3">
                  <c:v>Amoxi-clav</c:v>
                </c:pt>
                <c:pt idx="4">
                  <c:v>Cefadroxil</c:v>
                </c:pt>
                <c:pt idx="5">
                  <c:v>Cefotaxim</c:v>
                </c:pt>
                <c:pt idx="6">
                  <c:v>Cipro</c:v>
                </c:pt>
              </c:strCache>
            </c:strRef>
          </c:cat>
          <c:val>
            <c:numRef>
              <c:f>Blad3!$C$4:$C$11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69-4AB7-8A48-7BA8B514C58E}"/>
            </c:ext>
          </c:extLst>
        </c:ser>
        <c:ser>
          <c:idx val="2"/>
          <c:order val="2"/>
          <c:tx>
            <c:strRef>
              <c:f>Blad3!$D$3</c:f>
              <c:strCache>
                <c:ptCount val="1"/>
                <c:pt idx="0">
                  <c:v> Sensitiva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Blad3!$A$4:$A$11</c:f>
              <c:strCache>
                <c:ptCount val="7"/>
                <c:pt idx="0">
                  <c:v>Nitrofur</c:v>
                </c:pt>
                <c:pt idx="1">
                  <c:v>Mecill</c:v>
                </c:pt>
                <c:pt idx="2">
                  <c:v>Trim</c:v>
                </c:pt>
                <c:pt idx="3">
                  <c:v>Amoxi-clav</c:v>
                </c:pt>
                <c:pt idx="4">
                  <c:v>Cefadroxil</c:v>
                </c:pt>
                <c:pt idx="5">
                  <c:v>Cefotaxim</c:v>
                </c:pt>
                <c:pt idx="6">
                  <c:v>Cipro</c:v>
                </c:pt>
              </c:strCache>
            </c:strRef>
          </c:cat>
          <c:val>
            <c:numRef>
              <c:f>Blad3!$D$4:$D$11</c:f>
              <c:numCache>
                <c:formatCode>General</c:formatCode>
                <c:ptCount val="7"/>
                <c:pt idx="0">
                  <c:v>99</c:v>
                </c:pt>
                <c:pt idx="1">
                  <c:v>96</c:v>
                </c:pt>
                <c:pt idx="2">
                  <c:v>83</c:v>
                </c:pt>
                <c:pt idx="3">
                  <c:v>95</c:v>
                </c:pt>
                <c:pt idx="4">
                  <c:v>95</c:v>
                </c:pt>
                <c:pt idx="5">
                  <c:v>96</c:v>
                </c:pt>
                <c:pt idx="6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69-4AB7-8A48-7BA8B514C5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9242512"/>
        <c:axId val="449237592"/>
      </c:barChart>
      <c:catAx>
        <c:axId val="449242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pPr>
            <a:endParaRPr lang="sv-SE"/>
          </a:p>
        </c:txPr>
        <c:crossAx val="449237592"/>
        <c:crosses val="autoZero"/>
        <c:auto val="1"/>
        <c:lblAlgn val="ctr"/>
        <c:lblOffset val="100"/>
        <c:noMultiLvlLbl val="0"/>
      </c:catAx>
      <c:valAx>
        <c:axId val="449237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49242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[Kopia av Kopia av 1a halvåret 2021B.xlsx]Blad3!Pivottabell1</c:name>
    <c:fmtId val="7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6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Resistens Klebsiellla pneumonie</a:t>
            </a:r>
            <a:r>
              <a:rPr lang="en-US" sz="1600" b="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urinodling</a:t>
            </a:r>
          </a:p>
          <a:p>
            <a:pPr>
              <a:defRPr sz="1600" cap="none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pPr>
            <a:r>
              <a:rPr lang="en-US" sz="1600" b="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Dalarna 1:a halvåret 2021</a:t>
            </a:r>
            <a:endParaRPr lang="en-US" sz="1600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0" baseline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5950785658847632E-2"/>
              <c:y val="-2.088147101577833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6.0044745585104774E-2"/>
              <c:y val="-2.088147101577833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5950785658847632E-2"/>
              <c:y val="-1.670517681262266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7.9149891907638117E-2"/>
              <c:y val="-2.714591232051183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458613235009515E-2"/>
              <c:y val="-4.1762942031556673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7315438967600038E-2"/>
              <c:y val="-7.6564509244776266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6.0044745585104774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5.5950785658847632E-2"/>
              <c:y val="-2.088147101577833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5.1856825732590386E-2"/>
              <c:y val="-8.3525884063114109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6.1409398893856958E-2"/>
              <c:y val="2.088147101577833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dLbl>
          <c:idx val="0"/>
          <c:layout>
            <c:manualLayout>
              <c:x val="4.9127519115085727E-2"/>
              <c:y val="0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marker>
          <c:symbol val="none"/>
        </c:marker>
      </c:pivotFmt>
      <c:pivotFmt>
        <c:idx val="20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6398212497580936E-2"/>
              <c:y val="-7.6564509244776266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1856825732590539E-2"/>
              <c:y val="-2.088147101577833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0939599262571437E-2"/>
              <c:y val="6.2644413047335005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0939599262571437E-2"/>
              <c:y val="-8.3525884063113346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5950785658847632E-2"/>
              <c:y val="-8.3525884063113346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6398212497580867E-2"/>
              <c:y val="-2.505776521893400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5950785658847632E-2"/>
              <c:y val="-1.04407355078893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2304252571323822E-2"/>
              <c:y val="2.088147101577833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0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185682573259049E-2"/>
              <c:y val="3.549850072682309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3221479041342869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185682573259049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5033559188828585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5033559188828481E-2"/>
              <c:y val="2.088147101577833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5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6.6868012128866589E-2"/>
              <c:y val="-1.252888260946707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6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7"/>
        <c:dLbl>
          <c:idx val="0"/>
          <c:layout>
            <c:manualLayout>
              <c:x val="5.5950785658847632E-2"/>
              <c:y val="-2.923405942208982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8"/>
        <c:dLbl>
          <c:idx val="0"/>
          <c:layout>
            <c:manualLayout>
              <c:x val="5.1856825732590442E-2"/>
              <c:y val="-2.505776521893400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6398212497580936E-2"/>
              <c:y val="-7.6564509244776266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1856825732590539E-2"/>
              <c:y val="-2.088147101577833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1"/>
        <c:dLbl>
          <c:idx val="0"/>
          <c:layout>
            <c:manualLayout>
              <c:x val="6.2774052202609509E-2"/>
              <c:y val="-7.6564509244776266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2"/>
        <c:dLbl>
          <c:idx val="0"/>
          <c:layout>
            <c:manualLayout>
              <c:x val="7.096197205512382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5950785658847632E-2"/>
              <c:y val="-6.2644413047335768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2304252571323822E-2"/>
              <c:y val="2.088147101577833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5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6"/>
      </c:pivotFmt>
      <c:pivotFmt>
        <c:idx val="47"/>
      </c:pivotFmt>
      <c:pivotFmt>
        <c:idx val="48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9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0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1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2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8.190644671453572E-3"/>
              <c:y val="6.2702703770209896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3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5950785658847632E-2"/>
              <c:y val="-6.2644413047335768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5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0939599262571437E-2"/>
              <c:y val="6.2644413047335005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0939599262571437E-2"/>
              <c:y val="-8.3525884063113346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7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185682573259049E-2"/>
              <c:y val="3.549850072682309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8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3221479041342869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6398212497580936E-2"/>
              <c:y val="-7.6564509244776266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1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1856825732590539E-2"/>
              <c:y val="-2.088147101577833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2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0939599262571437E-2"/>
              <c:y val="6.2644413047335005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0939599262571437E-2"/>
              <c:y val="-8.3525884063113346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5950785658847632E-2"/>
              <c:y val="-8.3525884063113346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5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6398212497580867E-2"/>
              <c:y val="-2.505776521893400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5950785658847632E-2"/>
              <c:y val="-1.04407355078893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7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8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9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0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1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2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3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4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6.6868012128866589E-2"/>
              <c:y val="-1.252888260946707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7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2304252571323822E-2"/>
              <c:y val="2.088147101577833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8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185682573259049E-2"/>
              <c:y val="3.549850072682309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9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3221479041342869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0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185682573259049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1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5033559188828585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5033559188828481E-2"/>
              <c:y val="2.088147101577833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6398212497580936E-2"/>
              <c:y val="-7.6564509244776266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5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1856825732590539E-2"/>
              <c:y val="-2.088147101577833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0939599262571437E-2"/>
              <c:y val="6.2644413047335005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0939599262571437E-2"/>
              <c:y val="-8.3525884063113346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5950785658847632E-2"/>
              <c:y val="-8.3525884063113346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6398212497580867E-2"/>
              <c:y val="-2.505776521893400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5950785658847632E-2"/>
              <c:y val="-1.04407355078893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1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2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3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4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5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6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7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8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6.6868012128866589E-2"/>
              <c:y val="-1.252888260946707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9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0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1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2304252571323822E-2"/>
              <c:y val="2.088147101577833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185682573259049E-2"/>
              <c:y val="3.549850072682309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3221479041342869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185682573259049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5033559188828585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5033559188828481E-2"/>
              <c:y val="2.088147101577833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Blad3!$B$3</c:f>
              <c:strCache>
                <c:ptCount val="1"/>
                <c:pt idx="0">
                  <c:v> Resistenta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1-B49D-4ED2-9D98-0C005CB1AC32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3-B49D-4ED2-9D98-0C005CB1AC32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5-B49D-4ED2-9D98-0C005CB1AC32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7-B49D-4ED2-9D98-0C005CB1AC32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9-B49D-4ED2-9D98-0C005CB1AC32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B-B49D-4ED2-9D98-0C005CB1AC32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D-B49D-4ED2-9D98-0C005CB1AC32}"/>
              </c:ext>
            </c:extLst>
          </c:dPt>
          <c:dLbls>
            <c:dLbl>
              <c:idx val="0"/>
              <c:layout>
                <c:manualLayout>
                  <c:x val="4.6398212497580936E-2"/>
                  <c:y val="-7.656450924477626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49D-4ED2-9D98-0C005CB1AC32}"/>
                </c:ext>
              </c:extLst>
            </c:dLbl>
            <c:dLbl>
              <c:idx val="1"/>
              <c:layout>
                <c:manualLayout>
                  <c:x val="5.1856825732590539E-2"/>
                  <c:y val="-2.0881471015778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49D-4ED2-9D98-0C005CB1AC32}"/>
                </c:ext>
              </c:extLst>
            </c:dLbl>
            <c:dLbl>
              <c:idx val="2"/>
              <c:layout>
                <c:manualLayout>
                  <c:x val="4.0939599262571437E-2"/>
                  <c:y val="6.26444130473350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49D-4ED2-9D98-0C005CB1AC32}"/>
                </c:ext>
              </c:extLst>
            </c:dLbl>
            <c:dLbl>
              <c:idx val="3"/>
              <c:layout>
                <c:manualLayout>
                  <c:x val="4.0939599262571437E-2"/>
                  <c:y val="-8.35258840631133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49D-4ED2-9D98-0C005CB1AC32}"/>
                </c:ext>
              </c:extLst>
            </c:dLbl>
            <c:dLbl>
              <c:idx val="4"/>
              <c:layout>
                <c:manualLayout>
                  <c:x val="5.5950785658847632E-2"/>
                  <c:y val="-8.35258840631133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49D-4ED2-9D98-0C005CB1AC32}"/>
                </c:ext>
              </c:extLst>
            </c:dLbl>
            <c:dLbl>
              <c:idx val="5"/>
              <c:layout>
                <c:manualLayout>
                  <c:x val="4.6398212497580867E-2"/>
                  <c:y val="-2.5057765218934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49D-4ED2-9D98-0C005CB1AC32}"/>
                </c:ext>
              </c:extLst>
            </c:dLbl>
            <c:dLbl>
              <c:idx val="6"/>
              <c:layout>
                <c:manualLayout>
                  <c:x val="5.5950785658847632E-2"/>
                  <c:y val="-1.0440735507889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B49D-4ED2-9D98-0C005CB1AC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Blad3!$A$4:$A$11</c:f>
              <c:strCache>
                <c:ptCount val="7"/>
                <c:pt idx="0">
                  <c:v>Nitrofur</c:v>
                </c:pt>
                <c:pt idx="1">
                  <c:v>Mecill</c:v>
                </c:pt>
                <c:pt idx="2">
                  <c:v>Trim</c:v>
                </c:pt>
                <c:pt idx="3">
                  <c:v>Amoxi-clav</c:v>
                </c:pt>
                <c:pt idx="4">
                  <c:v>Cefadroxil</c:v>
                </c:pt>
                <c:pt idx="5">
                  <c:v>Cefotaxim</c:v>
                </c:pt>
                <c:pt idx="6">
                  <c:v>Cipro</c:v>
                </c:pt>
              </c:strCache>
            </c:strRef>
          </c:cat>
          <c:val>
            <c:numRef>
              <c:f>Blad3!$B$4:$B$11</c:f>
              <c:numCache>
                <c:formatCode>General</c:formatCode>
                <c:ptCount val="7"/>
                <c:pt idx="0">
                  <c:v>100</c:v>
                </c:pt>
                <c:pt idx="1">
                  <c:v>10</c:v>
                </c:pt>
                <c:pt idx="2">
                  <c:v>16</c:v>
                </c:pt>
                <c:pt idx="3">
                  <c:v>6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49D-4ED2-9D98-0C005CB1AC32}"/>
            </c:ext>
          </c:extLst>
        </c:ser>
        <c:ser>
          <c:idx val="1"/>
          <c:order val="1"/>
          <c:tx>
            <c:strRef>
              <c:f>Blad3!$C$3</c:f>
              <c:strCache>
                <c:ptCount val="1"/>
                <c:pt idx="0">
                  <c:v>Increased exposure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10-B49D-4ED2-9D98-0C005CB1AC32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12-B49D-4ED2-9D98-0C005CB1AC32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14-B49D-4ED2-9D98-0C005CB1AC32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16-B49D-4ED2-9D98-0C005CB1AC32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18-B49D-4ED2-9D98-0C005CB1AC32}"/>
              </c:ext>
            </c:extLst>
          </c:dPt>
          <c:dPt>
            <c:idx val="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1A-B49D-4ED2-9D98-0C005CB1AC32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1C-B49D-4ED2-9D98-0C005CB1AC32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49D-4ED2-9D98-0C005CB1AC3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49D-4ED2-9D98-0C005CB1AC3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49D-4ED2-9D98-0C005CB1AC3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49D-4ED2-9D98-0C005CB1AC3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49D-4ED2-9D98-0C005CB1AC3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49D-4ED2-9D98-0C005CB1AC32}"/>
                </c:ext>
              </c:extLst>
            </c:dLbl>
            <c:dLbl>
              <c:idx val="6"/>
              <c:layout>
                <c:manualLayout>
                  <c:x val="6.6868012128866589E-2"/>
                  <c:y val="-1.2528882609467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B49D-4ED2-9D98-0C005CB1AC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Blad3!$A$4:$A$11</c:f>
              <c:strCache>
                <c:ptCount val="7"/>
                <c:pt idx="0">
                  <c:v>Nitrofur</c:v>
                </c:pt>
                <c:pt idx="1">
                  <c:v>Mecill</c:v>
                </c:pt>
                <c:pt idx="2">
                  <c:v>Trim</c:v>
                </c:pt>
                <c:pt idx="3">
                  <c:v>Amoxi-clav</c:v>
                </c:pt>
                <c:pt idx="4">
                  <c:v>Cefadroxil</c:v>
                </c:pt>
                <c:pt idx="5">
                  <c:v>Cefotaxim</c:v>
                </c:pt>
                <c:pt idx="6">
                  <c:v>Cipro</c:v>
                </c:pt>
              </c:strCache>
            </c:strRef>
          </c:cat>
          <c:val>
            <c:numRef>
              <c:f>Blad3!$C$4:$C$11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B49D-4ED2-9D98-0C005CB1AC32}"/>
            </c:ext>
          </c:extLst>
        </c:ser>
        <c:ser>
          <c:idx val="2"/>
          <c:order val="2"/>
          <c:tx>
            <c:strRef>
              <c:f>Blad3!$D$3</c:f>
              <c:strCache>
                <c:ptCount val="1"/>
                <c:pt idx="0">
                  <c:v> Sensitiva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1F-B49D-4ED2-9D98-0C005CB1AC32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21-B49D-4ED2-9D98-0C005CB1AC32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23-B49D-4ED2-9D98-0C005CB1AC32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25-B49D-4ED2-9D98-0C005CB1AC32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27-B49D-4ED2-9D98-0C005CB1AC32}"/>
              </c:ext>
            </c:extLst>
          </c:dPt>
          <c:dPt>
            <c:idx val="5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29-B49D-4ED2-9D98-0C005CB1AC32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2B-B49D-4ED2-9D98-0C005CB1AC32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49D-4ED2-9D98-0C005CB1AC32}"/>
                </c:ext>
              </c:extLst>
            </c:dLbl>
            <c:dLbl>
              <c:idx val="1"/>
              <c:layout>
                <c:manualLayout>
                  <c:x val="4.2304252571323822E-2"/>
                  <c:y val="2.0881471015778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1-B49D-4ED2-9D98-0C005CB1AC32}"/>
                </c:ext>
              </c:extLst>
            </c:dLbl>
            <c:dLbl>
              <c:idx val="2"/>
              <c:layout>
                <c:manualLayout>
                  <c:x val="5.185682573259049E-2"/>
                  <c:y val="3.5498500726823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3-B49D-4ED2-9D98-0C005CB1AC32}"/>
                </c:ext>
              </c:extLst>
            </c:dLbl>
            <c:dLbl>
              <c:idx val="3"/>
              <c:layout>
                <c:manualLayout>
                  <c:x val="5.32214790413428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5-B49D-4ED2-9D98-0C005CB1AC32}"/>
                </c:ext>
              </c:extLst>
            </c:dLbl>
            <c:dLbl>
              <c:idx val="4"/>
              <c:layout>
                <c:manualLayout>
                  <c:x val="5.1856825732590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7-B49D-4ED2-9D98-0C005CB1AC32}"/>
                </c:ext>
              </c:extLst>
            </c:dLbl>
            <c:dLbl>
              <c:idx val="5"/>
              <c:layout>
                <c:manualLayout>
                  <c:x val="4.50335591888285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9-B49D-4ED2-9D98-0C005CB1AC32}"/>
                </c:ext>
              </c:extLst>
            </c:dLbl>
            <c:dLbl>
              <c:idx val="6"/>
              <c:layout>
                <c:manualLayout>
                  <c:x val="4.5033559188828481E-2"/>
                  <c:y val="2.0881471015778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B-B49D-4ED2-9D98-0C005CB1AC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Blad3!$A$4:$A$11</c:f>
              <c:strCache>
                <c:ptCount val="7"/>
                <c:pt idx="0">
                  <c:v>Nitrofur</c:v>
                </c:pt>
                <c:pt idx="1">
                  <c:v>Mecill</c:v>
                </c:pt>
                <c:pt idx="2">
                  <c:v>Trim</c:v>
                </c:pt>
                <c:pt idx="3">
                  <c:v>Amoxi-clav</c:v>
                </c:pt>
                <c:pt idx="4">
                  <c:v>Cefadroxil</c:v>
                </c:pt>
                <c:pt idx="5">
                  <c:v>Cefotaxim</c:v>
                </c:pt>
                <c:pt idx="6">
                  <c:v>Cipro</c:v>
                </c:pt>
              </c:strCache>
            </c:strRef>
          </c:cat>
          <c:val>
            <c:numRef>
              <c:f>Blad3!$D$4:$D$11</c:f>
              <c:numCache>
                <c:formatCode>General</c:formatCode>
                <c:ptCount val="7"/>
                <c:pt idx="0">
                  <c:v>0</c:v>
                </c:pt>
                <c:pt idx="1">
                  <c:v>90</c:v>
                </c:pt>
                <c:pt idx="2">
                  <c:v>84</c:v>
                </c:pt>
                <c:pt idx="3">
                  <c:v>94</c:v>
                </c:pt>
                <c:pt idx="4">
                  <c:v>97</c:v>
                </c:pt>
                <c:pt idx="5">
                  <c:v>97</c:v>
                </c:pt>
                <c:pt idx="6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C-B49D-4ED2-9D98-0C005CB1AC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2061256"/>
        <c:axId val="442054040"/>
      </c:barChart>
      <c:catAx>
        <c:axId val="442061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pPr>
            <a:endParaRPr lang="sv-SE"/>
          </a:p>
        </c:txPr>
        <c:crossAx val="442054040"/>
        <c:crosses val="autoZero"/>
        <c:auto val="1"/>
        <c:lblAlgn val="ctr"/>
        <c:lblOffset val="100"/>
        <c:noMultiLvlLbl val="0"/>
      </c:catAx>
      <c:valAx>
        <c:axId val="442054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42061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4323-DE50-4F4E-9626-7B0B4108925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F5F6-3703-4EF2-A452-F1F5BB6857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351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4323-DE50-4F4E-9626-7B0B4108925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F5F6-3703-4EF2-A452-F1F5BB6857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4604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4323-DE50-4F4E-9626-7B0B4108925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F5F6-3703-4EF2-A452-F1F5BB6857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526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4323-DE50-4F4E-9626-7B0B4108925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F5F6-3703-4EF2-A452-F1F5BB6857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86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4323-DE50-4F4E-9626-7B0B4108925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F5F6-3703-4EF2-A452-F1F5BB6857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057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4323-DE50-4F4E-9626-7B0B4108925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F5F6-3703-4EF2-A452-F1F5BB6857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283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4323-DE50-4F4E-9626-7B0B4108925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F5F6-3703-4EF2-A452-F1F5BB6857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669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4323-DE50-4F4E-9626-7B0B4108925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F5F6-3703-4EF2-A452-F1F5BB6857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346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4323-DE50-4F4E-9626-7B0B4108925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F5F6-3703-4EF2-A452-F1F5BB6857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4548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4323-DE50-4F4E-9626-7B0B4108925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F5F6-3703-4EF2-A452-F1F5BB6857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528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4323-DE50-4F4E-9626-7B0B4108925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F5F6-3703-4EF2-A452-F1F5BB6857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0464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94323-DE50-4F4E-9626-7B0B4108925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5F5F6-3703-4EF2-A452-F1F5BB6857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98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808733"/>
              </p:ext>
            </p:extLst>
          </p:nvPr>
        </p:nvGraphicFramePr>
        <p:xfrm>
          <a:off x="1386162" y="390853"/>
          <a:ext cx="9303297" cy="6076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2230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070247"/>
              </p:ext>
            </p:extLst>
          </p:nvPr>
        </p:nvGraphicFramePr>
        <p:xfrm>
          <a:off x="1444351" y="390853"/>
          <a:ext cx="9303297" cy="6076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6737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993521"/>
              </p:ext>
            </p:extLst>
          </p:nvPr>
        </p:nvGraphicFramePr>
        <p:xfrm>
          <a:off x="1460976" y="365915"/>
          <a:ext cx="9303297" cy="6076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2337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917871"/>
              </p:ext>
            </p:extLst>
          </p:nvPr>
        </p:nvGraphicFramePr>
        <p:xfrm>
          <a:off x="1444351" y="390853"/>
          <a:ext cx="9303297" cy="6076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2682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52</Words>
  <Application>Microsoft Office PowerPoint</Application>
  <PresentationFormat>Bredbild</PresentationFormat>
  <Paragraphs>27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Möller Lena /Central förvaltning Hälso- och sjukvårdsenhet Smittskydd /Falun</dc:creator>
  <cp:lastModifiedBy>Möller Lena /Central förvaltning Hälso- och sjukvårdsenhet Smittskydd /Falun</cp:lastModifiedBy>
  <cp:revision>4</cp:revision>
  <dcterms:created xsi:type="dcterms:W3CDTF">2023-03-13T09:43:54Z</dcterms:created>
  <dcterms:modified xsi:type="dcterms:W3CDTF">2023-03-13T10:06:18Z</dcterms:modified>
</cp:coreProperties>
</file>