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2021B.xlsx]Blad3!Pivottabell1</c:name>
    <c:fmtId val="6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Resistens Staphylococcus aureus</a:t>
            </a:r>
            <a:endParaRPr lang="sv-SE" sz="1600" b="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1600"/>
            </a:pPr>
            <a:r>
              <a:rPr lang="sv-SE" sz="1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Dalarna 1:a halvåret 2021</a:t>
            </a:r>
          </a:p>
          <a:p>
            <a:pPr>
              <a:defRPr sz="1600"/>
            </a:pPr>
            <a:endParaRPr lang="sv-SE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8"/>
      </c:pivotFmt>
      <c:pivotFmt>
        <c:idx val="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-2.714591232051191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0007341991848813E-16"/>
              <c:y val="4.385108913313458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5055931981380941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0961972055123779E-2"/>
              <c:y val="-2.0881471015779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7.778523859888571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6.6868012128866686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1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7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Blad3!$B$3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831-4C46-BBD7-B1F547B9120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2-9831-4C46-BBD7-B1F547B91205}"/>
              </c:ext>
            </c:extLst>
          </c:dPt>
          <c:dLbls>
            <c:dLbl>
              <c:idx val="3"/>
              <c:layout>
                <c:manualLayout>
                  <c:x val="1.3646533087523813E-3"/>
                  <c:y val="2.0881471015778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831-4C46-BBD7-B1F547B9120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Blad3!$B$4:$B$9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31-4C46-BBD7-B1F547B91205}"/>
            </c:ext>
          </c:extLst>
        </c:ser>
        <c:ser>
          <c:idx val="1"/>
          <c:order val="1"/>
          <c:tx>
            <c:strRef>
              <c:f>Blad3!$C$3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cat>
            <c:strRef>
              <c:f>Blad3!$A$4:$A$9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Blad3!$C$4:$C$9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31-4C46-BBD7-B1F547B91205}"/>
            </c:ext>
          </c:extLst>
        </c:ser>
        <c:ser>
          <c:idx val="2"/>
          <c:order val="2"/>
          <c:tx>
            <c:strRef>
              <c:f>Blad3!$D$3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6-9831-4C46-BBD7-B1F547B91205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8-9831-4C46-BBD7-B1F547B91205}"/>
              </c:ext>
            </c:extLst>
          </c:dPt>
          <c:dLbls>
            <c:dLbl>
              <c:idx val="2"/>
              <c:layout>
                <c:manualLayout>
                  <c:x val="0"/>
                  <c:y val="1.8793323914200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31-4C46-BBD7-B1F547B91205}"/>
                </c:ext>
              </c:extLst>
            </c:dLbl>
            <c:dLbl>
              <c:idx val="3"/>
              <c:layout>
                <c:manualLayout>
                  <c:x val="4.0939599262571442E-3"/>
                  <c:y val="1.8793323914200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831-4C46-BBD7-B1F547B9120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831-4C46-BBD7-B1F547B91205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Blad3!$D$4:$D$9</c:f>
              <c:numCache>
                <c:formatCode>General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95</c:v>
                </c:pt>
                <c:pt idx="3">
                  <c:v>96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31-4C46-BBD7-B1F547B91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620384"/>
        <c:axId val="444629240"/>
      </c:barChart>
      <c:catAx>
        <c:axId val="4446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9240"/>
        <c:crosses val="autoZero"/>
        <c:auto val="1"/>
        <c:lblAlgn val="ctr"/>
        <c:lblOffset val="100"/>
        <c:noMultiLvlLbl val="0"/>
      </c:catAx>
      <c:valAx>
        <c:axId val="44462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2021B.xlsx]Blad3!Pivottabell1</c:name>
    <c:fmtId val="7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Resistens Pneumokocker</a:t>
            </a:r>
            <a:endParaRPr lang="sv-SE" sz="1600" b="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1600"/>
            </a:pPr>
            <a:r>
              <a:rPr lang="sv-SE" sz="1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Dalarna 1:a halvåret 2021</a:t>
            </a:r>
          </a:p>
          <a:p>
            <a:pPr>
              <a:defRPr sz="1600"/>
            </a:pPr>
            <a:endParaRPr lang="sv-SE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</c:pivotFmt>
      <c:pivotFmt>
        <c:idx val="8"/>
      </c:pivotFmt>
      <c:pivotFmt>
        <c:idx val="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-2.714591232051191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0007341991848813E-16"/>
              <c:y val="4.385108913313458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5055931981380941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0961972055123779E-2"/>
              <c:y val="-2.0881471015779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7.778523859888571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6.6868012128866686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8699620145417263E-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4604297809690477E-2"/>
              <c:y val="-2.0900901256738166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8699620145417263E-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4604297809690477E-2"/>
              <c:y val="-2.0900901256738166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8699620145417263E-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4604297809690477E-2"/>
              <c:y val="-2.0900901256738166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5.0460068081240442E-2"/>
          <c:y val="0.24694217346003558"/>
          <c:w val="0.8080988922529293"/>
          <c:h val="0.6081181404517523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Blad3!$B$3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755-4D93-9853-1F1B7F139C7B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55-4D93-9853-1F1B7F139C7B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Blad3!$B$4:$B$9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55-4D93-9853-1F1B7F139C7B}"/>
            </c:ext>
          </c:extLst>
        </c:ser>
        <c:ser>
          <c:idx val="1"/>
          <c:order val="1"/>
          <c:tx>
            <c:strRef>
              <c:f>Blad3!$C$3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5.86996201454172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55-4D93-9853-1F1B7F139C7B}"/>
                </c:ext>
              </c:extLst>
            </c:dLbl>
            <c:dLbl>
              <c:idx val="1"/>
              <c:layout>
                <c:manualLayout>
                  <c:x val="5.4604297809690477E-2"/>
                  <c:y val="-2.0900901256738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55-4D93-9853-1F1B7F139C7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55-4D93-9853-1F1B7F139C7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55-4D93-9853-1F1B7F139C7B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Blad3!$C$4:$C$9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55-4D93-9853-1F1B7F139C7B}"/>
            </c:ext>
          </c:extLst>
        </c:ser>
        <c:ser>
          <c:idx val="2"/>
          <c:order val="2"/>
          <c:tx>
            <c:strRef>
              <c:f>Blad3!$D$3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5755-4D93-9853-1F1B7F139C7B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Blad3!$D$4:$D$9</c:f>
              <c:numCache>
                <c:formatCode>General</c:formatCode>
                <c:ptCount val="5"/>
                <c:pt idx="0">
                  <c:v>91</c:v>
                </c:pt>
                <c:pt idx="1">
                  <c:v>94</c:v>
                </c:pt>
                <c:pt idx="2">
                  <c:v>85</c:v>
                </c:pt>
                <c:pt idx="3">
                  <c:v>100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55-4D93-9853-1F1B7F139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620384"/>
        <c:axId val="444629240"/>
      </c:barChart>
      <c:catAx>
        <c:axId val="4446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9240"/>
        <c:crosses val="autoZero"/>
        <c:auto val="1"/>
        <c:lblAlgn val="ctr"/>
        <c:lblOffset val="100"/>
        <c:noMultiLvlLbl val="0"/>
      </c:catAx>
      <c:valAx>
        <c:axId val="44462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2021B.xlsx]Blad3!Pivottabell1</c:name>
    <c:fmtId val="6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v-SE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Escherichia</a:t>
            </a:r>
            <a:r>
              <a:rPr lang="sv-SE" sz="1600" b="0" cap="none" spc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b="0" cap="none" spc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coli</a:t>
            </a:r>
            <a:r>
              <a:rPr lang="sv-SE" sz="1600" b="0" cap="none" spc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b="0" cap="none" spc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urinodling</a:t>
            </a:r>
          </a:p>
          <a:p>
            <a:pPr>
              <a:defRPr sz="1600" cap="none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pPr>
            <a:r>
              <a:rPr lang="sv-SE" sz="1600" b="0" cap="none" spc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Dalarna 1:a halvåret 2021</a:t>
            </a:r>
            <a:endParaRPr lang="sv-SE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>
        <c:manualLayout>
          <c:xMode val="edge"/>
          <c:yMode val="edge"/>
          <c:x val="0.37489128853996595"/>
          <c:y val="2.0900901256736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503355918882858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1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1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</c:pivotFmt>
      <c:pivotFmt>
        <c:idx val="1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1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1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1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20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503355918882858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2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2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0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3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Blad3!$B$3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Blad3!$B$4:$B$11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17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9-4AB7-8A48-7BA8B514C58E}"/>
            </c:ext>
          </c:extLst>
        </c:ser>
        <c:ser>
          <c:idx val="1"/>
          <c:order val="1"/>
          <c:tx>
            <c:strRef>
              <c:f>Blad3!$C$3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Blad3!$C$4:$C$11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9-4AB7-8A48-7BA8B514C58E}"/>
            </c:ext>
          </c:extLst>
        </c:ser>
        <c:ser>
          <c:idx val="2"/>
          <c:order val="2"/>
          <c:tx>
            <c:strRef>
              <c:f>Blad3!$D$3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Blad3!$D$4:$D$11</c:f>
              <c:numCache>
                <c:formatCode>General</c:formatCode>
                <c:ptCount val="7"/>
                <c:pt idx="0">
                  <c:v>99</c:v>
                </c:pt>
                <c:pt idx="1">
                  <c:v>96</c:v>
                </c:pt>
                <c:pt idx="2">
                  <c:v>83</c:v>
                </c:pt>
                <c:pt idx="3">
                  <c:v>95</c:v>
                </c:pt>
                <c:pt idx="4">
                  <c:v>95</c:v>
                </c:pt>
                <c:pt idx="5">
                  <c:v>96</c:v>
                </c:pt>
                <c:pt idx="6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9-4AB7-8A48-7BA8B514C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9242512"/>
        <c:axId val="449237592"/>
      </c:barChart>
      <c:catAx>
        <c:axId val="44924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9237592"/>
        <c:crosses val="autoZero"/>
        <c:auto val="1"/>
        <c:lblAlgn val="ctr"/>
        <c:lblOffset val="100"/>
        <c:noMultiLvlLbl val="0"/>
      </c:catAx>
      <c:valAx>
        <c:axId val="44923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924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2021B.xlsx]Blad3!Pivottabell1</c:name>
    <c:fmtId val="7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Resistens Klebsiellla pneumonie</a:t>
            </a:r>
            <a:r>
              <a:rPr lang="en-US" sz="1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urinodling</a:t>
            </a:r>
          </a:p>
          <a:p>
            <a:pPr>
              <a:defRPr sz="1600" cap="none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pPr>
            <a:r>
              <a:rPr lang="en-US" sz="16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Dalarna 1:a halvåret 2021</a:t>
            </a:r>
            <a:endParaRPr lang="en-US" sz="16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6.0044745585104774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1.670517681262266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9149891907638117E-2"/>
              <c:y val="-2.714591232051183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458613235009515E-2"/>
              <c:y val="-4.176294203155667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7315438967600038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6.0044745585104774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1856825732590386E-2"/>
              <c:y val="-8.352588406311410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6.1409398893856958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layout>
            <c:manualLayout>
              <c:x val="4.912751911508572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</c:pivotFmt>
      <c:pivotFmt>
        <c:idx val="2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36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539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867E-2"/>
              <c:y val="-2.50577652189340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1.044073550788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3.54985007268230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58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48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6.6868012128866589E-2"/>
              <c:y val="-1.252888260946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5.5950785658847632E-2"/>
              <c:y val="-2.923405942208982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5.1856825732590442E-2"/>
              <c:y val="-2.50577652189340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36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539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dLbl>
          <c:idx val="0"/>
          <c:layout>
            <c:manualLayout>
              <c:x val="6.2774052202609509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dLbl>
          <c:idx val="0"/>
          <c:layout>
            <c:manualLayout>
              <c:x val="7.09619720551238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6.264441304733576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</c:pivotFmt>
      <c:pivotFmt>
        <c:idx val="47"/>
      </c:pivotFmt>
      <c:pivotFmt>
        <c:idx val="4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8.190644671453572E-3"/>
              <c:y val="6.270270377020989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6.264441304733576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3.54985007268230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36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539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867E-2"/>
              <c:y val="-2.50577652189340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1.044073550788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6.6868012128866589E-2"/>
              <c:y val="-1.252888260946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3.54985007268230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58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48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36E-2"/>
              <c:y val="-7.6564509244776266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539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0939599262571437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867E-2"/>
              <c:y val="-2.505776521893400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5950785658847632E-2"/>
              <c:y val="-1.044073550788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6.6868012128866589E-2"/>
              <c:y val="-1.252888260946707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3.549850072682309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58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503355918882848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Blad3!$B$3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B49D-4ED2-9D98-0C005CB1AC3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B49D-4ED2-9D98-0C005CB1AC3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B49D-4ED2-9D98-0C005CB1AC3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B49D-4ED2-9D98-0C005CB1AC3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B49D-4ED2-9D98-0C005CB1AC3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B49D-4ED2-9D98-0C005CB1AC3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B49D-4ED2-9D98-0C005CB1AC32}"/>
              </c:ext>
            </c:extLst>
          </c:dPt>
          <c:dLbls>
            <c:dLbl>
              <c:idx val="0"/>
              <c:layout>
                <c:manualLayout>
                  <c:x val="4.6398212497580936E-2"/>
                  <c:y val="-7.65645092447762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9D-4ED2-9D98-0C005CB1AC32}"/>
                </c:ext>
              </c:extLst>
            </c:dLbl>
            <c:dLbl>
              <c:idx val="1"/>
              <c:layout>
                <c:manualLayout>
                  <c:x val="5.1856825732590539E-2"/>
                  <c:y val="-2.0881471015778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9D-4ED2-9D98-0C005CB1AC32}"/>
                </c:ext>
              </c:extLst>
            </c:dLbl>
            <c:dLbl>
              <c:idx val="2"/>
              <c:layout>
                <c:manualLayout>
                  <c:x val="4.0939599262571437E-2"/>
                  <c:y val="6.2644413047335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9D-4ED2-9D98-0C005CB1AC32}"/>
                </c:ext>
              </c:extLst>
            </c:dLbl>
            <c:dLbl>
              <c:idx val="3"/>
              <c:layout>
                <c:manualLayout>
                  <c:x val="4.0939599262571437E-2"/>
                  <c:y val="-8.3525884063113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9D-4ED2-9D98-0C005CB1AC32}"/>
                </c:ext>
              </c:extLst>
            </c:dLbl>
            <c:dLbl>
              <c:idx val="4"/>
              <c:layout>
                <c:manualLayout>
                  <c:x val="5.5950785658847632E-2"/>
                  <c:y val="-8.3525884063113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49D-4ED2-9D98-0C005CB1AC32}"/>
                </c:ext>
              </c:extLst>
            </c:dLbl>
            <c:dLbl>
              <c:idx val="5"/>
              <c:layout>
                <c:manualLayout>
                  <c:x val="4.6398212497580867E-2"/>
                  <c:y val="-2.5057765218934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49D-4ED2-9D98-0C005CB1AC32}"/>
                </c:ext>
              </c:extLst>
            </c:dLbl>
            <c:dLbl>
              <c:idx val="6"/>
              <c:layout>
                <c:manualLayout>
                  <c:x val="5.5950785658847632E-2"/>
                  <c:y val="-1.044073550788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49D-4ED2-9D98-0C005CB1A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Blad3!$B$4:$B$11</c:f>
              <c:numCache>
                <c:formatCode>General</c:formatCode>
                <c:ptCount val="7"/>
                <c:pt idx="0">
                  <c:v>100</c:v>
                </c:pt>
                <c:pt idx="1">
                  <c:v>10</c:v>
                </c:pt>
                <c:pt idx="2">
                  <c:v>16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9D-4ED2-9D98-0C005CB1AC32}"/>
            </c:ext>
          </c:extLst>
        </c:ser>
        <c:ser>
          <c:idx val="1"/>
          <c:order val="1"/>
          <c:tx>
            <c:strRef>
              <c:f>Blad3!$C$3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0-B49D-4ED2-9D98-0C005CB1AC32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2-B49D-4ED2-9D98-0C005CB1AC32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4-B49D-4ED2-9D98-0C005CB1AC32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6-B49D-4ED2-9D98-0C005CB1AC32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8-B49D-4ED2-9D98-0C005CB1AC32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A-B49D-4ED2-9D98-0C005CB1AC32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C-B49D-4ED2-9D98-0C005CB1AC3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9D-4ED2-9D98-0C005CB1AC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49D-4ED2-9D98-0C005CB1AC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49D-4ED2-9D98-0C005CB1AC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49D-4ED2-9D98-0C005CB1AC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49D-4ED2-9D98-0C005CB1AC3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9D-4ED2-9D98-0C005CB1AC32}"/>
                </c:ext>
              </c:extLst>
            </c:dLbl>
            <c:dLbl>
              <c:idx val="6"/>
              <c:layout>
                <c:manualLayout>
                  <c:x val="6.6868012128866589E-2"/>
                  <c:y val="-1.252888260946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49D-4ED2-9D98-0C005CB1A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Blad3!$C$4:$C$11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49D-4ED2-9D98-0C005CB1AC32}"/>
            </c:ext>
          </c:extLst>
        </c:ser>
        <c:ser>
          <c:idx val="2"/>
          <c:order val="2"/>
          <c:tx>
            <c:strRef>
              <c:f>Blad3!$D$3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1F-B49D-4ED2-9D98-0C005CB1AC32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1-B49D-4ED2-9D98-0C005CB1AC3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3-B49D-4ED2-9D98-0C005CB1AC32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5-B49D-4ED2-9D98-0C005CB1AC32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7-B49D-4ED2-9D98-0C005CB1AC32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9-B49D-4ED2-9D98-0C005CB1AC32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2B-B49D-4ED2-9D98-0C005CB1AC3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49D-4ED2-9D98-0C005CB1AC32}"/>
                </c:ext>
              </c:extLst>
            </c:dLbl>
            <c:dLbl>
              <c:idx val="1"/>
              <c:layout>
                <c:manualLayout>
                  <c:x val="4.2304252571323822E-2"/>
                  <c:y val="2.0881471015778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B49D-4ED2-9D98-0C005CB1AC32}"/>
                </c:ext>
              </c:extLst>
            </c:dLbl>
            <c:dLbl>
              <c:idx val="2"/>
              <c:layout>
                <c:manualLayout>
                  <c:x val="5.185682573259049E-2"/>
                  <c:y val="3.549850072682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B49D-4ED2-9D98-0C005CB1AC32}"/>
                </c:ext>
              </c:extLst>
            </c:dLbl>
            <c:dLbl>
              <c:idx val="3"/>
              <c:layout>
                <c:manualLayout>
                  <c:x val="5.32214790413428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B49D-4ED2-9D98-0C005CB1AC32}"/>
                </c:ext>
              </c:extLst>
            </c:dLbl>
            <c:dLbl>
              <c:idx val="4"/>
              <c:layout>
                <c:manualLayout>
                  <c:x val="5.1856825732590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B49D-4ED2-9D98-0C005CB1AC32}"/>
                </c:ext>
              </c:extLst>
            </c:dLbl>
            <c:dLbl>
              <c:idx val="5"/>
              <c:layout>
                <c:manualLayout>
                  <c:x val="4.50335591888285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B49D-4ED2-9D98-0C005CB1AC32}"/>
                </c:ext>
              </c:extLst>
            </c:dLbl>
            <c:dLbl>
              <c:idx val="6"/>
              <c:layout>
                <c:manualLayout>
                  <c:x val="4.5033559188828481E-2"/>
                  <c:y val="2.0881471015778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B-B49D-4ED2-9D98-0C005CB1A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Amoxi-clav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Blad3!$D$4:$D$11</c:f>
              <c:numCache>
                <c:formatCode>General</c:formatCode>
                <c:ptCount val="7"/>
                <c:pt idx="0">
                  <c:v>0</c:v>
                </c:pt>
                <c:pt idx="1">
                  <c:v>90</c:v>
                </c:pt>
                <c:pt idx="2">
                  <c:v>84</c:v>
                </c:pt>
                <c:pt idx="3">
                  <c:v>94</c:v>
                </c:pt>
                <c:pt idx="4">
                  <c:v>97</c:v>
                </c:pt>
                <c:pt idx="5">
                  <c:v>97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B49D-4ED2-9D98-0C005CB1A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061256"/>
        <c:axId val="442054040"/>
      </c:barChart>
      <c:catAx>
        <c:axId val="44206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054040"/>
        <c:crosses val="autoZero"/>
        <c:auto val="1"/>
        <c:lblAlgn val="ctr"/>
        <c:lblOffset val="100"/>
        <c:noMultiLvlLbl val="0"/>
      </c:catAx>
      <c:valAx>
        <c:axId val="44205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06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51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460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26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6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5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83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69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4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54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52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46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94323-DE50-4F4E-9626-7B0B4108925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F5F6-3703-4EF2-A452-F1F5BB6857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8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08733"/>
              </p:ext>
            </p:extLst>
          </p:nvPr>
        </p:nvGraphicFramePr>
        <p:xfrm>
          <a:off x="1386162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23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70247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6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93521"/>
              </p:ext>
            </p:extLst>
          </p:nvPr>
        </p:nvGraphicFramePr>
        <p:xfrm>
          <a:off x="1460976" y="365915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33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17871"/>
              </p:ext>
            </p:extLst>
          </p:nvPr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68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Bredbild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Möller Lena /Central förvaltning Hälso- och sjukvårdsenhet Smittskydd /Falun</dc:creator>
  <cp:lastModifiedBy>Möller Lena /Central förvaltning Hälso- och sjukvårdsenhet Smittskydd /Falun</cp:lastModifiedBy>
  <cp:revision>4</cp:revision>
  <dcterms:created xsi:type="dcterms:W3CDTF">2023-03-13T09:43:54Z</dcterms:created>
  <dcterms:modified xsi:type="dcterms:W3CDTF">2023-03-13T10:06:18Z</dcterms:modified>
</cp:coreProperties>
</file>