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6"/>
  </p:sldMasterIdLst>
  <p:notesMasterIdLst>
    <p:notesMasterId r:id="rId26"/>
  </p:notesMasterIdLst>
  <p:handoutMasterIdLst>
    <p:handoutMasterId r:id="rId27"/>
  </p:handoutMasterIdLst>
  <p:sldIdLst>
    <p:sldId id="288" r:id="rId7"/>
    <p:sldId id="289" r:id="rId8"/>
    <p:sldId id="290" r:id="rId9"/>
    <p:sldId id="291" r:id="rId10"/>
    <p:sldId id="292" r:id="rId11"/>
    <p:sldId id="293" r:id="rId12"/>
    <p:sldId id="302" r:id="rId13"/>
    <p:sldId id="297" r:id="rId14"/>
    <p:sldId id="298" r:id="rId15"/>
    <p:sldId id="299" r:id="rId16"/>
    <p:sldId id="300" r:id="rId17"/>
    <p:sldId id="301" r:id="rId18"/>
    <p:sldId id="294" r:id="rId19"/>
    <p:sldId id="295" r:id="rId20"/>
    <p:sldId id="296" r:id="rId21"/>
    <p:sldId id="305" r:id="rId22"/>
    <p:sldId id="306" r:id="rId23"/>
    <p:sldId id="304" r:id="rId24"/>
    <p:sldId id="303"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88"/>
            <p14:sldId id="289"/>
            <p14:sldId id="290"/>
            <p14:sldId id="291"/>
            <p14:sldId id="292"/>
            <p14:sldId id="293"/>
            <p14:sldId id="302"/>
            <p14:sldId id="297"/>
            <p14:sldId id="298"/>
            <p14:sldId id="299"/>
            <p14:sldId id="300"/>
            <p14:sldId id="301"/>
            <p14:sldId id="294"/>
            <p14:sldId id="295"/>
            <p14:sldId id="296"/>
            <p14:sldId id="305"/>
            <p14:sldId id="306"/>
            <p14:sldId id="304"/>
            <p14:sldId id="30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96265" autoAdjust="0"/>
  </p:normalViewPr>
  <p:slideViewPr>
    <p:cSldViewPr snapToGrid="0">
      <p:cViewPr varScale="1">
        <p:scale>
          <a:sx n="52" d="100"/>
          <a:sy n="52" d="100"/>
        </p:scale>
        <p:origin x="778"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2022-02-01</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2022-02-01</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FB2C03B-6AE2-4AC4-8BD4-7555DF975EB0}" type="slidenum">
              <a:rPr lang="sv-SE" smtClean="0"/>
              <a:t>5</a:t>
            </a:fld>
            <a:endParaRPr lang="sv-SE"/>
          </a:p>
        </p:txBody>
      </p:sp>
    </p:spTree>
    <p:extLst>
      <p:ext uri="{BB962C8B-B14F-4D97-AF65-F5344CB8AC3E}">
        <p14:creationId xmlns:p14="http://schemas.microsoft.com/office/powerpoint/2010/main" val="154163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Vissa kunskapsstöd har haft kommunala representanter med. I de fall det har varit de föreslås de deras RSS svara på remissen. Där utöver har ett RSS valts från en annan del av landet. </a:t>
            </a:r>
          </a:p>
        </p:txBody>
      </p:sp>
      <p:sp>
        <p:nvSpPr>
          <p:cNvPr id="4" name="Platshållare för bildnummer 3"/>
          <p:cNvSpPr>
            <a:spLocks noGrp="1"/>
          </p:cNvSpPr>
          <p:nvPr>
            <p:ph type="sldNum" sz="quarter" idx="5"/>
          </p:nvPr>
        </p:nvSpPr>
        <p:spPr/>
        <p:txBody>
          <a:bodyPr/>
          <a:lstStyle/>
          <a:p>
            <a:fld id="{FFB2C03B-6AE2-4AC4-8BD4-7555DF975EB0}" type="slidenum">
              <a:rPr lang="sv-SE" smtClean="0"/>
              <a:t>6</a:t>
            </a:fld>
            <a:endParaRPr lang="sv-SE"/>
          </a:p>
        </p:txBody>
      </p:sp>
    </p:spTree>
    <p:extLst>
      <p:ext uri="{BB962C8B-B14F-4D97-AF65-F5344CB8AC3E}">
        <p14:creationId xmlns:p14="http://schemas.microsoft.com/office/powerpoint/2010/main" val="1749950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Kortbeskrivning av organisationsstrukturen : </a:t>
            </a:r>
          </a:p>
          <a:p>
            <a:r>
              <a:rPr lang="sv-SE" dirty="0"/>
              <a:t>A – organisationsstrukturen har tagits fram av samråd med RSS, </a:t>
            </a:r>
            <a:r>
              <a:rPr lang="sv-SE" dirty="0" err="1"/>
              <a:t>Lst</a:t>
            </a:r>
            <a:r>
              <a:rPr lang="sv-SE" dirty="0"/>
              <a:t> inom ramen för SKRs kvinnofridssatsning i Dalarna. </a:t>
            </a:r>
          </a:p>
          <a:p>
            <a:r>
              <a:rPr lang="sv-SE" dirty="0"/>
              <a:t>Ett förslag för att samordna länet och kunna prioritera insatser på ett effektivt och konkret sätt </a:t>
            </a:r>
          </a:p>
          <a:p>
            <a:endParaRPr lang="sv-SE" dirty="0"/>
          </a:p>
          <a:p>
            <a:r>
              <a:rPr lang="sv-SE" dirty="0"/>
              <a:t>Där identifierar vi fyra grupper eller nivåer. </a:t>
            </a:r>
          </a:p>
          <a:p>
            <a:r>
              <a:rPr lang="sv-SE" dirty="0"/>
              <a:t>-</a:t>
            </a:r>
            <a:r>
              <a:rPr lang="sv-SE" b="0" dirty="0"/>
              <a:t>Länsstyrelsen sammankallar </a:t>
            </a:r>
            <a:r>
              <a:rPr lang="sv-SE" dirty="0"/>
              <a:t>Länsgruppen och för kontinuerlig dialog med Länsnätverket för förvaltningschefer (Länschefsnätverket) liksom andra nätverk i syfte att utveckla och skapa förutsättningar för arbetet.</a:t>
            </a:r>
          </a:p>
          <a:p>
            <a:r>
              <a:rPr lang="sv-SE" b="1" dirty="0"/>
              <a:t>Länsgruppens styrgrupp</a:t>
            </a:r>
            <a:r>
              <a:rPr lang="sv-SE" dirty="0"/>
              <a:t>/beredningsgrupp består av representanter utsedda från sina respektive organisationer och företräder Länsgruppen och dess arbete i hela länet. – regional dialog och utveckling </a:t>
            </a:r>
          </a:p>
          <a:p>
            <a:r>
              <a:rPr lang="sv-SE" b="1" dirty="0"/>
              <a:t>Länsgruppen MVK </a:t>
            </a:r>
            <a:r>
              <a:rPr lang="sv-SE" dirty="0"/>
              <a:t>består av organisationsövergripande representanter: regional dialog, information, behov och utvecklingsfrågor. </a:t>
            </a:r>
          </a:p>
          <a:p>
            <a:r>
              <a:rPr lang="sv-SE" b="1" dirty="0"/>
              <a:t>Lokala samverkansstrukturer </a:t>
            </a:r>
            <a:r>
              <a:rPr lang="sv-SE" dirty="0"/>
              <a:t>möjliggör ett organisationsövergripande arbete, för lokal dialog, identifiera behov och utveckling. </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C304DB-FC06-445E-8863-2365CA0A021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244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C304DB-FC06-445E-8863-2365CA0A021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8323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smtClean="0"/>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dirty="0" smtClean="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fld id="{FC5DA319-72F1-4F70-9BE7-0CBB4F12E5D2}" type="datetime1">
              <a:rPr lang="sv-SE" smtClean="0"/>
              <a:t>2022-02-01</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775DD86-983D-4097-A028-87EAC6BF841B}" type="datetime1">
              <a:rPr lang="sv-SE" smtClean="0"/>
              <a:t>2022-02-01</a:t>
            </a:fld>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199"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1684484-201B-44CD-9746-00FED4EFCD5B}" type="datetime1">
              <a:rPr lang="sv-SE" smtClean="0"/>
              <a:t>2022-02-01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33C59008-A271-48C6-B77D-A5EBCC61C08A}" type="datetime1">
              <a:rPr lang="sv-SE" smtClean="0"/>
              <a:t>2022-02-01</a:t>
            </a:fld>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smtClean="0"/>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0905C11-AE40-4DD3-B577-1575C80BAAED}" type="datetime1">
              <a:rPr lang="sv-SE" smtClean="0"/>
              <a:t>2022-02-01</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B4152674-6AB9-4668-8AED-4226128661A6}" type="datetime1">
              <a:rPr lang="sv-SE" smtClean="0"/>
              <a:t>2022-02-01</a:t>
            </a:fld>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6401B1E7-2B4C-4E93-9B83-9D444BAB3785}" type="datetime1">
              <a:rPr lang="sv-SE" smtClean="0"/>
              <a:t>2022-02-01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7037B5D3-587F-424B-B03D-31C4263C7226}" type="datetime1">
              <a:rPr lang="sv-SE" smtClean="0"/>
              <a:t>2022-02-01</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FF4FD-A897-495D-BDCD-BC1A3ECAF875}" type="datetime1">
              <a:rPr lang="sv-SE" smtClean="0"/>
              <a:t>2022-02-01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kr.se/skr/halsasjukvard/utvecklingavverksamhet/psykiskhalsa/overenskommelsepsykiskhalsa/faktureringavstimulansmedel.36260.html" TargetMode="External"/><Relationship Id="rId2" Type="http://schemas.openxmlformats.org/officeDocument/2006/relationships/hyperlink" Target="https://skr.se/download/18.5627773817e39e979ef529de/1642407407138/Bilaga1-Fordelning-av-stimulansmedel-2022.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kr.se/skr/integrationsocialomsorg/socialomsorg/aldre/overenskommelsealdreomsorg.3153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kr.se/download/18.3c9f9e1e17db3f33e525f2b3/1640264883641/Overenskommelse%20_aldreomsorg_teknik_kvalitet_effektivetet_2022.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57998"/>
            <a:ext cx="9144000" cy="3241878"/>
          </a:xfrm>
          <a:solidFill>
            <a:schemeClr val="bg2">
              <a:lumMod val="60000"/>
              <a:lumOff val="40000"/>
            </a:schemeClr>
          </a:solidFill>
        </p:spPr>
        <p:txBody>
          <a:bodyPr>
            <a:normAutofit/>
          </a:bodyPr>
          <a:lstStyle/>
          <a:p>
            <a:r>
              <a:rPr lang="sv-SE" sz="4400" dirty="0" smtClean="0"/>
              <a:t>Socialchefsnätverket </a:t>
            </a:r>
            <a:br>
              <a:rPr lang="sv-SE" sz="4400" dirty="0" smtClean="0"/>
            </a:br>
            <a:r>
              <a:rPr lang="sv-SE" sz="4400" dirty="0" smtClean="0"/>
              <a:t>28 januari 2022</a:t>
            </a:r>
            <a:endParaRPr lang="sv-SE" sz="4400" dirty="0"/>
          </a:p>
        </p:txBody>
      </p:sp>
      <p:sp>
        <p:nvSpPr>
          <p:cNvPr id="3" name="Underrubrik 2"/>
          <p:cNvSpPr>
            <a:spLocks noGrp="1"/>
          </p:cNvSpPr>
          <p:nvPr>
            <p:ph type="subTitle" idx="1"/>
          </p:nvPr>
        </p:nvSpPr>
        <p:spPr/>
        <p:txBody>
          <a:bodyPr/>
          <a:lstStyle/>
          <a:p>
            <a:r>
              <a:rPr lang="sv-SE" dirty="0" smtClean="0"/>
              <a:t>Tanja Mårtensson 220128</a:t>
            </a:r>
            <a:endParaRPr lang="sv-SE" dirty="0"/>
          </a:p>
        </p:txBody>
      </p:sp>
    </p:spTree>
    <p:extLst>
      <p:ext uri="{BB962C8B-B14F-4D97-AF65-F5344CB8AC3E}">
        <p14:creationId xmlns:p14="http://schemas.microsoft.com/office/powerpoint/2010/main" val="4036020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6EF070-D4A1-4BBC-95E2-C540A084EC01}" type="datetime1">
              <a:rPr kumimoji="0" lang="sv-SE" sz="105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2022-02-01</a:t>
            </a:fld>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5" name="Platshållare för sidfot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0DDE8C-17E0-4539-9C15-C1E9D231907F}" type="slidenum">
              <a:rPr kumimoji="0" lang="sv-SE" sz="1050" b="0" i="0" u="none" strike="noStrike" kern="1200" cap="none" spc="0" normalizeH="0" baseline="0" noProof="0" smtClean="0">
                <a:ln>
                  <a:noFill/>
                </a:ln>
                <a:solidFill>
                  <a:prstClr val="white"/>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textruta 6"/>
          <p:cNvSpPr txBox="1"/>
          <p:nvPr/>
        </p:nvSpPr>
        <p:spPr>
          <a:xfrm>
            <a:off x="3523048" y="748716"/>
            <a:ext cx="2055707" cy="369332"/>
          </a:xfrm>
          <a:prstGeom prst="rect">
            <a:avLst/>
          </a:prstGeom>
          <a:solidFill>
            <a:schemeClr val="accent2"/>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Länsstyrelsen </a:t>
            </a:r>
          </a:p>
        </p:txBody>
      </p:sp>
      <p:sp>
        <p:nvSpPr>
          <p:cNvPr id="8" name="textruta 7"/>
          <p:cNvSpPr txBox="1"/>
          <p:nvPr/>
        </p:nvSpPr>
        <p:spPr>
          <a:xfrm>
            <a:off x="3909508" y="2997318"/>
            <a:ext cx="1412354" cy="369332"/>
          </a:xfrm>
          <a:prstGeom prst="rect">
            <a:avLst/>
          </a:prstGeom>
          <a:solidFill>
            <a:schemeClr val="accent2">
              <a:lumMod val="40000"/>
              <a:lumOff val="6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RSS</a:t>
            </a:r>
          </a:p>
        </p:txBody>
      </p:sp>
      <p:sp>
        <p:nvSpPr>
          <p:cNvPr id="9" name="textruta 8"/>
          <p:cNvSpPr txBox="1"/>
          <p:nvPr/>
        </p:nvSpPr>
        <p:spPr>
          <a:xfrm>
            <a:off x="1020536" y="376417"/>
            <a:ext cx="2207418" cy="923330"/>
          </a:xfrm>
          <a:prstGeom prst="rect">
            <a:avLst/>
          </a:prstGeom>
          <a:solidFill>
            <a:schemeClr val="accent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Regional strategi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Mäns våld mot kvinnor (MVK)</a:t>
            </a:r>
          </a:p>
        </p:txBody>
      </p:sp>
      <p:sp>
        <p:nvSpPr>
          <p:cNvPr id="15" name="textruta 14"/>
          <p:cNvSpPr txBox="1"/>
          <p:nvPr/>
        </p:nvSpPr>
        <p:spPr>
          <a:xfrm>
            <a:off x="1020536" y="1941280"/>
            <a:ext cx="2307430" cy="923330"/>
          </a:xfrm>
          <a:prstGeom prst="rect">
            <a:avLst/>
          </a:prstGeom>
          <a:solidFill>
            <a:schemeClr val="accent1">
              <a:lumMod val="40000"/>
              <a:lumOff val="6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RÖK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(Regional samverkans-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ö</a:t>
            </a:r>
            <a:r>
              <a:rPr kumimoji="0" lang="sv-SE" sz="1800" b="0" i="0" u="none" strike="noStrike" kern="1200" cap="none" spc="0" normalizeH="0" baseline="0" noProof="0" dirty="0" err="1">
                <a:ln>
                  <a:noFill/>
                </a:ln>
                <a:solidFill>
                  <a:prstClr val="black"/>
                </a:solidFill>
                <a:effectLst/>
                <a:uLnTx/>
                <a:uFillTx/>
                <a:latin typeface="Calibri" panose="020F0502020204030204"/>
                <a:ea typeface="+mn-ea"/>
                <a:cs typeface="+mn-cs"/>
              </a:rPr>
              <a:t>verenskommelse</a:t>
            </a: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6" name="textruta 15"/>
          <p:cNvSpPr txBox="1"/>
          <p:nvPr/>
        </p:nvSpPr>
        <p:spPr>
          <a:xfrm>
            <a:off x="1020536" y="3351282"/>
            <a:ext cx="2307430" cy="923330"/>
          </a:xfrm>
          <a:prstGeom prst="rect">
            <a:avLst/>
          </a:prstGeom>
          <a:solidFill>
            <a:schemeClr val="accent1">
              <a:lumMod val="40000"/>
              <a:lumOff val="6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LÖK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(Lokal samverkans-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ö</a:t>
            </a:r>
            <a:r>
              <a:rPr kumimoji="0" lang="sv-SE" sz="1800" b="0" i="0" u="none" strike="noStrike" kern="1200" cap="none" spc="0" normalizeH="0" baseline="0" noProof="0" dirty="0" err="1">
                <a:ln>
                  <a:noFill/>
                </a:ln>
                <a:solidFill>
                  <a:prstClr val="black"/>
                </a:solidFill>
                <a:effectLst/>
                <a:uLnTx/>
                <a:uFillTx/>
                <a:latin typeface="Calibri" panose="020F0502020204030204"/>
                <a:ea typeface="+mn-ea"/>
                <a:cs typeface="+mn-cs"/>
              </a:rPr>
              <a:t>verenskommelse</a:t>
            </a:r>
            <a:r>
              <a:rPr kumimoji="0" lang="sv-SE"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cxnSp>
        <p:nvCxnSpPr>
          <p:cNvPr id="19" name="Rak pilkoppling 18"/>
          <p:cNvCxnSpPr/>
          <p:nvPr/>
        </p:nvCxnSpPr>
        <p:spPr>
          <a:xfrm>
            <a:off x="1941343" y="1467797"/>
            <a:ext cx="0" cy="3351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Rak pilkoppling 21"/>
          <p:cNvCxnSpPr/>
          <p:nvPr/>
        </p:nvCxnSpPr>
        <p:spPr>
          <a:xfrm>
            <a:off x="2094548" y="3014419"/>
            <a:ext cx="0" cy="3351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Höger klammerparentes 1"/>
          <p:cNvSpPr/>
          <p:nvPr/>
        </p:nvSpPr>
        <p:spPr>
          <a:xfrm>
            <a:off x="3382268" y="2145664"/>
            <a:ext cx="653288" cy="20726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
        <p:nvSpPr>
          <p:cNvPr id="26" name="textruta 25"/>
          <p:cNvSpPr txBox="1"/>
          <p:nvPr/>
        </p:nvSpPr>
        <p:spPr>
          <a:xfrm>
            <a:off x="5578755" y="610216"/>
            <a:ext cx="551845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Övergripande strategi med vision och mål och övergripande färdplan (vad)</a:t>
            </a:r>
          </a:p>
        </p:txBody>
      </p:sp>
      <p:sp>
        <p:nvSpPr>
          <p:cNvPr id="27" name="textruta 26"/>
          <p:cNvSpPr txBox="1"/>
          <p:nvPr/>
        </p:nvSpPr>
        <p:spPr>
          <a:xfrm>
            <a:off x="4214825" y="1718724"/>
            <a:ext cx="712373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Syfte och mål med samverkan, ansvarsfördelning, mått, uppföljning på regional nivå (vad)</a:t>
            </a:r>
          </a:p>
        </p:txBody>
      </p:sp>
      <p:sp>
        <p:nvSpPr>
          <p:cNvPr id="28" name="textruta 27"/>
          <p:cNvSpPr txBox="1"/>
          <p:nvPr/>
        </p:nvSpPr>
        <p:spPr>
          <a:xfrm>
            <a:off x="4214825" y="3770514"/>
            <a:ext cx="712373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Hur ska mål och delmål nås, aktiviteter, ansvarsfördelning, mått, uppföljning på lokal nivå (hur)</a:t>
            </a:r>
          </a:p>
        </p:txBody>
      </p:sp>
      <p:sp>
        <p:nvSpPr>
          <p:cNvPr id="29" name="Höger klammerparentes 28"/>
          <p:cNvSpPr/>
          <p:nvPr/>
        </p:nvSpPr>
        <p:spPr>
          <a:xfrm>
            <a:off x="3284292" y="220228"/>
            <a:ext cx="182418" cy="14358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01828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Tankar om en regional samverkansöverenskommelse</a:t>
            </a:r>
          </a:p>
        </p:txBody>
      </p:sp>
      <p:sp>
        <p:nvSpPr>
          <p:cNvPr id="3" name="Platshållare för innehåll 2"/>
          <p:cNvSpPr>
            <a:spLocks noGrp="1"/>
          </p:cNvSpPr>
          <p:nvPr>
            <p:ph idx="1"/>
          </p:nvPr>
        </p:nvSpPr>
        <p:spPr>
          <a:xfrm>
            <a:off x="300038" y="1575707"/>
            <a:ext cx="11481415" cy="4601255"/>
          </a:xfrm>
        </p:spPr>
        <p:txBody>
          <a:bodyPr>
            <a:normAutofit/>
          </a:bodyPr>
          <a:lstStyle/>
          <a:p>
            <a:pPr marL="0" indent="0">
              <a:buNone/>
            </a:pPr>
            <a:r>
              <a:rPr lang="sv-SE" dirty="0"/>
              <a:t>Problematiken vid våldsutsatthet är ofta komplex och insatser behöver samordnas för att möta individens hela livssituation. </a:t>
            </a:r>
          </a:p>
          <a:p>
            <a:pPr marL="0" indent="0">
              <a:buNone/>
            </a:pPr>
            <a:r>
              <a:rPr lang="sv-SE" b="1" dirty="0"/>
              <a:t>Syftet</a:t>
            </a:r>
            <a:r>
              <a:rPr lang="sv-SE" dirty="0"/>
              <a:t> med en regional samverkansöverenskommelse skulle kunna vara att:</a:t>
            </a:r>
          </a:p>
          <a:p>
            <a:r>
              <a:rPr lang="sv-SE" dirty="0"/>
              <a:t>stärka samverkan </a:t>
            </a:r>
          </a:p>
          <a:p>
            <a:r>
              <a:rPr lang="sv-SE" dirty="0"/>
              <a:t>tydliggöra ansvarsfördelningen mellan olika viktiga aktörer</a:t>
            </a:r>
          </a:p>
          <a:p>
            <a:r>
              <a:rPr lang="sv-SE" dirty="0"/>
              <a:t>tillgodose individens behov av vård, omsorg och stöd utifrån ett helhetsperspektiv </a:t>
            </a:r>
          </a:p>
          <a:p>
            <a:r>
              <a:rPr lang="sv-SE" dirty="0"/>
              <a:t>främja att bästa tillgängliga evidens- och erfarenhetsbaserad kunskap tillämpas i mötet med den enskilda individen. </a:t>
            </a:r>
          </a:p>
          <a:p>
            <a:pPr marL="0" indent="0">
              <a:buNone/>
            </a:pPr>
            <a:endParaRPr lang="sv-SE" dirty="0"/>
          </a:p>
        </p:txBody>
      </p:sp>
      <p:sp>
        <p:nvSpPr>
          <p:cNvPr id="4" name="Platshållare för datum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6EF070-D4A1-4BBC-95E2-C540A084EC01}" type="datetime1">
              <a:rPr kumimoji="0" lang="sv-SE" sz="105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2022-02-01</a:t>
            </a:fld>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5" name="Platshållare för sidfot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6" name="Platshållare för bildnumm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0DDE8C-17E0-4539-9C15-C1E9D231907F}" type="slidenum">
              <a:rPr kumimoji="0" lang="sv-SE" sz="1050" b="0" i="0" u="none" strike="noStrike" kern="1200" cap="none" spc="0" normalizeH="0" baseline="0" noProof="0" smtClean="0">
                <a:ln>
                  <a:noFill/>
                </a:ln>
                <a:solidFill>
                  <a:prstClr val="white"/>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1064633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Nästa steg</a:t>
            </a:r>
            <a:endParaRPr lang="sv-SE" dirty="0"/>
          </a:p>
        </p:txBody>
      </p:sp>
      <p:sp>
        <p:nvSpPr>
          <p:cNvPr id="3" name="Platshållare för innehåll 2"/>
          <p:cNvSpPr>
            <a:spLocks noGrp="1"/>
          </p:cNvSpPr>
          <p:nvPr>
            <p:ph idx="1"/>
          </p:nvPr>
        </p:nvSpPr>
        <p:spPr/>
        <p:txBody>
          <a:bodyPr/>
          <a:lstStyle/>
          <a:p>
            <a:r>
              <a:rPr lang="sv-SE" dirty="0" smtClean="0"/>
              <a:t>Två socialchefer till Styrgruppen+ RSS chef+ Chef fr regionen </a:t>
            </a:r>
          </a:p>
          <a:p>
            <a:r>
              <a:rPr lang="sv-SE" dirty="0" smtClean="0"/>
              <a:t>Förslag att arbetsgrupper bildas</a:t>
            </a:r>
          </a:p>
          <a:p>
            <a:pPr>
              <a:buFontTx/>
              <a:buChar char="-"/>
            </a:pPr>
            <a:r>
              <a:rPr lang="sv-SE" dirty="0" smtClean="0"/>
              <a:t>Resurscentrasatsningen</a:t>
            </a:r>
          </a:p>
          <a:p>
            <a:pPr>
              <a:buFontTx/>
              <a:buChar char="-"/>
            </a:pPr>
            <a:r>
              <a:rPr lang="sv-SE" dirty="0" smtClean="0"/>
              <a:t>Regional samverkansöverenskommelse </a:t>
            </a:r>
          </a:p>
          <a:p>
            <a:pPr>
              <a:buFontTx/>
              <a:buChar char="-"/>
            </a:pPr>
            <a:r>
              <a:rPr lang="sv-SE" dirty="0" smtClean="0"/>
              <a:t>Våldsutövare</a:t>
            </a:r>
          </a:p>
          <a:p>
            <a:endParaRPr lang="sv-SE" dirty="0" smtClean="0"/>
          </a:p>
          <a:p>
            <a:r>
              <a:rPr lang="sv-SE" dirty="0" smtClean="0"/>
              <a:t>Beslut om Regional samverkansöverenskommelse Kvinnofrid, Välfärdsrådet 23 februari, LCHNV, 25 mars</a:t>
            </a: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dirty="0"/>
          </a:p>
        </p:txBody>
      </p:sp>
    </p:spTree>
    <p:extLst>
      <p:ext uri="{BB962C8B-B14F-4D97-AF65-F5344CB8AC3E}">
        <p14:creationId xmlns:p14="http://schemas.microsoft.com/office/powerpoint/2010/main" val="3289617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sv-SE" dirty="0"/>
              <a:t>Överenskommelser </a:t>
            </a:r>
            <a:r>
              <a:rPr lang="sv-SE" dirty="0" smtClean="0"/>
              <a:t>2022 </a:t>
            </a:r>
            <a:r>
              <a:rPr lang="sv-SE" dirty="0"/>
              <a:t>statliga stimulansmedel till kommunerna</a:t>
            </a:r>
          </a:p>
        </p:txBody>
      </p:sp>
      <p:sp>
        <p:nvSpPr>
          <p:cNvPr id="3" name="Platshållare för innehåll 2"/>
          <p:cNvSpPr>
            <a:spLocks noGrp="1"/>
          </p:cNvSpPr>
          <p:nvPr>
            <p:ph idx="1"/>
          </p:nvPr>
        </p:nvSpPr>
        <p:spPr/>
        <p:txBody>
          <a:bodyPr>
            <a:normAutofit/>
          </a:bodyPr>
          <a:lstStyle/>
          <a:p>
            <a:pPr marL="0" indent="0">
              <a:buNone/>
            </a:pPr>
            <a:r>
              <a:rPr lang="sv-SE" b="1" dirty="0" smtClean="0"/>
              <a:t>ÖK psykisk hälsa 2022 Tilläggsöverenskommelse</a:t>
            </a:r>
          </a:p>
          <a:p>
            <a:pPr marL="0" indent="0">
              <a:buNone/>
            </a:pPr>
            <a:r>
              <a:rPr lang="sv-SE" i="1" dirty="0" smtClean="0"/>
              <a:t>- Utvecklingsarbete </a:t>
            </a:r>
            <a:r>
              <a:rPr lang="sv-SE" i="1" dirty="0"/>
              <a:t>utifrån handlingsplaner m.m.</a:t>
            </a:r>
          </a:p>
          <a:p>
            <a:pPr>
              <a:buFontTx/>
              <a:buChar char="-"/>
            </a:pPr>
            <a:r>
              <a:rPr lang="sv-SE" i="1" dirty="0" smtClean="0"/>
              <a:t>Kunskapsbaserad </a:t>
            </a:r>
            <a:r>
              <a:rPr lang="sv-SE" i="1" dirty="0"/>
              <a:t>och säker </a:t>
            </a:r>
            <a:r>
              <a:rPr lang="sv-SE" i="1" dirty="0" err="1"/>
              <a:t>hälso-</a:t>
            </a:r>
            <a:r>
              <a:rPr lang="sv-SE" i="1" dirty="0"/>
              <a:t> och sjukvård och </a:t>
            </a:r>
            <a:r>
              <a:rPr lang="sv-SE" i="1" dirty="0" smtClean="0"/>
              <a:t>socialtjänst</a:t>
            </a:r>
          </a:p>
          <a:p>
            <a:pPr>
              <a:buFontTx/>
              <a:buChar char="-"/>
            </a:pPr>
            <a:endParaRPr lang="sv-SE" i="1" dirty="0"/>
          </a:p>
          <a:p>
            <a:pPr marL="0" indent="0">
              <a:buNone/>
            </a:pPr>
            <a:r>
              <a:rPr lang="sv-SE" dirty="0" smtClean="0">
                <a:hlinkClick r:id="rId2"/>
              </a:rPr>
              <a:t>Fördelning av stimulansmedel</a:t>
            </a:r>
            <a:endParaRPr lang="sv-SE" dirty="0" smtClean="0"/>
          </a:p>
          <a:p>
            <a:pPr marL="0" indent="0">
              <a:buNone/>
            </a:pPr>
            <a:r>
              <a:rPr lang="sv-SE" dirty="0" smtClean="0">
                <a:hlinkClick r:id="rId3"/>
              </a:rPr>
              <a:t>Fakturering av stimulansmedel</a:t>
            </a:r>
            <a:endParaRPr lang="sv-SE" dirty="0" smtClean="0"/>
          </a:p>
          <a:p>
            <a:pPr>
              <a:buFontTx/>
              <a:buChar char="-"/>
            </a:pPr>
            <a:endParaRPr lang="sv-SE" i="1" dirty="0" smtClean="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13</a:t>
            </a:fld>
            <a:endParaRPr lang="sv-SE" dirty="0"/>
          </a:p>
        </p:txBody>
      </p:sp>
    </p:spTree>
    <p:extLst>
      <p:ext uri="{BB962C8B-B14F-4D97-AF65-F5344CB8AC3E}">
        <p14:creationId xmlns:p14="http://schemas.microsoft.com/office/powerpoint/2010/main" val="3036361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sv-SE" dirty="0"/>
              <a:t>Överenskommelser </a:t>
            </a:r>
            <a:r>
              <a:rPr lang="sv-SE" dirty="0" smtClean="0"/>
              <a:t>2022 </a:t>
            </a:r>
            <a:r>
              <a:rPr lang="sv-SE" dirty="0"/>
              <a:t>statliga stimulansmedel till kommunerna</a:t>
            </a:r>
          </a:p>
        </p:txBody>
      </p:sp>
      <p:sp>
        <p:nvSpPr>
          <p:cNvPr id="3" name="Platshållare för innehåll 2"/>
          <p:cNvSpPr>
            <a:spLocks noGrp="1"/>
          </p:cNvSpPr>
          <p:nvPr>
            <p:ph idx="1"/>
          </p:nvPr>
        </p:nvSpPr>
        <p:spPr/>
        <p:txBody>
          <a:bodyPr/>
          <a:lstStyle/>
          <a:p>
            <a:r>
              <a:rPr lang="sv-SE" b="1" dirty="0"/>
              <a:t>ÖK God och nära vård ÖK 2002</a:t>
            </a:r>
          </a:p>
          <a:p>
            <a:pPr marL="0" indent="0">
              <a:buNone/>
            </a:pPr>
            <a:r>
              <a:rPr lang="sv-SE" i="1" dirty="0" smtClean="0"/>
              <a:t>Besked kommer vilken dag som helst…?</a:t>
            </a:r>
          </a:p>
          <a:p>
            <a:pPr marL="0" indent="0">
              <a:buNone/>
            </a:pPr>
            <a:endParaRPr lang="sv-SE" i="1" dirty="0" smtClean="0"/>
          </a:p>
          <a:p>
            <a:pPr marL="0" indent="0">
              <a:buNone/>
            </a:pPr>
            <a:r>
              <a:rPr lang="sv-SE" dirty="0" smtClean="0"/>
              <a:t>Kom ihåg beslut i SCHNV/LCHNV om </a:t>
            </a:r>
            <a:r>
              <a:rPr lang="sv-SE" b="1" dirty="0" smtClean="0"/>
              <a:t>gemensamma satsningar med stöd av kommande medlen: </a:t>
            </a:r>
          </a:p>
          <a:p>
            <a:pPr>
              <a:buFontTx/>
              <a:buChar char="-"/>
            </a:pPr>
            <a:r>
              <a:rPr lang="sv-SE" dirty="0" smtClean="0"/>
              <a:t>Beslut om gemensam finansiering av kommande utvecklingsledare för God och nära vård (ca 1 mkr)</a:t>
            </a:r>
          </a:p>
          <a:p>
            <a:pPr>
              <a:buFontTx/>
              <a:buChar char="-"/>
            </a:pPr>
            <a:r>
              <a:rPr lang="sv-SE" dirty="0" smtClean="0"/>
              <a:t>Konsultutredning översyn hemsjukvård (ca 500 tkr)</a:t>
            </a:r>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14</a:t>
            </a:fld>
            <a:endParaRPr lang="sv-SE" dirty="0"/>
          </a:p>
        </p:txBody>
      </p:sp>
    </p:spTree>
    <p:extLst>
      <p:ext uri="{BB962C8B-B14F-4D97-AF65-F5344CB8AC3E}">
        <p14:creationId xmlns:p14="http://schemas.microsoft.com/office/powerpoint/2010/main" val="2376081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sv-SE" dirty="0"/>
              <a:t>Överenskommelser 2022 statliga stimulansmedel till kommunerna</a:t>
            </a:r>
          </a:p>
        </p:txBody>
      </p:sp>
      <p:sp>
        <p:nvSpPr>
          <p:cNvPr id="3" name="Platshållare för innehåll 2"/>
          <p:cNvSpPr>
            <a:spLocks noGrp="1"/>
          </p:cNvSpPr>
          <p:nvPr>
            <p:ph idx="1"/>
          </p:nvPr>
        </p:nvSpPr>
        <p:spPr>
          <a:xfrm>
            <a:off x="410547" y="1575707"/>
            <a:ext cx="11370906" cy="4351337"/>
          </a:xfrm>
        </p:spPr>
        <p:txBody>
          <a:bodyPr/>
          <a:lstStyle/>
          <a:p>
            <a:pPr marL="0" indent="0">
              <a:buNone/>
            </a:pPr>
            <a:endParaRPr lang="sv-SE" b="1" dirty="0" smtClean="0"/>
          </a:p>
          <a:p>
            <a:pPr marL="0" indent="0">
              <a:buNone/>
            </a:pPr>
            <a:r>
              <a:rPr lang="sv-SE" b="1" dirty="0" smtClean="0"/>
              <a:t>ÖK </a:t>
            </a:r>
            <a:r>
              <a:rPr lang="sv-SE" b="1" dirty="0"/>
              <a:t>teknik inom äldreomsorgen </a:t>
            </a:r>
            <a:r>
              <a:rPr lang="sv-SE" b="1" dirty="0" smtClean="0"/>
              <a:t>2020-2022</a:t>
            </a:r>
          </a:p>
          <a:p>
            <a:pPr marL="0" indent="0">
              <a:buNone/>
            </a:pPr>
            <a:endParaRPr lang="sv-SE" b="1" dirty="0"/>
          </a:p>
          <a:p>
            <a:pPr marL="0" indent="0">
              <a:buNone/>
            </a:pPr>
            <a:r>
              <a:rPr lang="sv-SE" dirty="0" smtClean="0">
                <a:hlinkClick r:id="rId2"/>
              </a:rPr>
              <a:t>Rekvirering medel enligt ÖK 2022 </a:t>
            </a: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15</a:t>
            </a:fld>
            <a:endParaRPr lang="sv-SE" dirty="0"/>
          </a:p>
        </p:txBody>
      </p:sp>
    </p:spTree>
    <p:extLst>
      <p:ext uri="{BB962C8B-B14F-4D97-AF65-F5344CB8AC3E}">
        <p14:creationId xmlns:p14="http://schemas.microsoft.com/office/powerpoint/2010/main" val="2740171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Stimulansmedel fördelningsnyckel 2022</a:t>
            </a:r>
            <a:endParaRPr lang="sv-SE" dirty="0"/>
          </a:p>
        </p:txBody>
      </p:sp>
      <p:graphicFrame>
        <p:nvGraphicFramePr>
          <p:cNvPr id="7" name="Platshållare för innehåll 6"/>
          <p:cNvGraphicFramePr>
            <a:graphicFrameLocks noGrp="1"/>
          </p:cNvGraphicFramePr>
          <p:nvPr>
            <p:ph idx="1"/>
            <p:extLst/>
          </p:nvPr>
        </p:nvGraphicFramePr>
        <p:xfrm>
          <a:off x="5505061" y="1575714"/>
          <a:ext cx="6136679" cy="4417665"/>
        </p:xfrm>
        <a:graphic>
          <a:graphicData uri="http://schemas.openxmlformats.org/drawingml/2006/table">
            <a:tbl>
              <a:tblPr firstRow="1" firstCol="1" bandRow="1">
                <a:tableStyleId>{BC89EF96-8CEA-46FF-86C4-4CE0E7609802}</a:tableStyleId>
              </a:tblPr>
              <a:tblGrid>
                <a:gridCol w="4124753">
                  <a:extLst>
                    <a:ext uri="{9D8B030D-6E8A-4147-A177-3AD203B41FA5}">
                      <a16:colId xmlns:a16="http://schemas.microsoft.com/office/drawing/2014/main" val="105928000"/>
                    </a:ext>
                  </a:extLst>
                </a:gridCol>
                <a:gridCol w="2011926">
                  <a:extLst>
                    <a:ext uri="{9D8B030D-6E8A-4147-A177-3AD203B41FA5}">
                      <a16:colId xmlns:a16="http://schemas.microsoft.com/office/drawing/2014/main" val="2566014669"/>
                    </a:ext>
                  </a:extLst>
                </a:gridCol>
              </a:tblGrid>
              <a:tr h="294511">
                <a:tc>
                  <a:txBody>
                    <a:bodyPr/>
                    <a:lstStyle/>
                    <a:p>
                      <a:pPr>
                        <a:lnSpc>
                          <a:spcPct val="150000"/>
                        </a:lnSpc>
                        <a:spcAft>
                          <a:spcPts val="0"/>
                        </a:spcAft>
                      </a:pPr>
                      <a:r>
                        <a:rPr lang="sv-SE" sz="1200">
                          <a:effectLst/>
                        </a:rPr>
                        <a:t>Avesta</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b="0" dirty="0">
                          <a:effectLst/>
                        </a:rPr>
                        <a:t>455 986 kr</a:t>
                      </a:r>
                      <a:endParaRPr lang="sv-SE"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6712104"/>
                  </a:ext>
                </a:extLst>
              </a:tr>
              <a:tr h="294511">
                <a:tc>
                  <a:txBody>
                    <a:bodyPr/>
                    <a:lstStyle/>
                    <a:p>
                      <a:pPr>
                        <a:lnSpc>
                          <a:spcPct val="150000"/>
                        </a:lnSpc>
                        <a:spcAft>
                          <a:spcPts val="0"/>
                        </a:spcAft>
                      </a:pPr>
                      <a:r>
                        <a:rPr lang="sv-SE" sz="1200">
                          <a:effectLst/>
                        </a:rPr>
                        <a:t>Borlänge</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784 398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6793459"/>
                  </a:ext>
                </a:extLst>
              </a:tr>
              <a:tr h="294511">
                <a:tc>
                  <a:txBody>
                    <a:bodyPr/>
                    <a:lstStyle/>
                    <a:p>
                      <a:pPr>
                        <a:lnSpc>
                          <a:spcPct val="150000"/>
                        </a:lnSpc>
                        <a:spcAft>
                          <a:spcPts val="0"/>
                        </a:spcAft>
                      </a:pPr>
                      <a:r>
                        <a:rPr lang="sv-SE" sz="1200">
                          <a:effectLst/>
                        </a:rPr>
                        <a:t>Falun </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992 590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5177627"/>
                  </a:ext>
                </a:extLst>
              </a:tr>
              <a:tr h="294511">
                <a:tc>
                  <a:txBody>
                    <a:bodyPr/>
                    <a:lstStyle/>
                    <a:p>
                      <a:pPr>
                        <a:lnSpc>
                          <a:spcPct val="150000"/>
                        </a:lnSpc>
                        <a:spcAft>
                          <a:spcPts val="0"/>
                        </a:spcAft>
                      </a:pPr>
                      <a:r>
                        <a:rPr lang="sv-SE" sz="1200">
                          <a:effectLst/>
                        </a:rPr>
                        <a:t>Gagnef</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250 000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2651703"/>
                  </a:ext>
                </a:extLst>
              </a:tr>
              <a:tr h="294511">
                <a:tc>
                  <a:txBody>
                    <a:bodyPr/>
                    <a:lstStyle/>
                    <a:p>
                      <a:pPr>
                        <a:lnSpc>
                          <a:spcPct val="150000"/>
                        </a:lnSpc>
                        <a:spcAft>
                          <a:spcPts val="0"/>
                        </a:spcAft>
                      </a:pPr>
                      <a:r>
                        <a:rPr lang="sv-SE" sz="1200">
                          <a:effectLst/>
                        </a:rPr>
                        <a:t>Hedemora </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295 033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9393262"/>
                  </a:ext>
                </a:extLst>
              </a:tr>
              <a:tr h="294511">
                <a:tc>
                  <a:txBody>
                    <a:bodyPr/>
                    <a:lstStyle/>
                    <a:p>
                      <a:pPr>
                        <a:lnSpc>
                          <a:spcPct val="150000"/>
                        </a:lnSpc>
                        <a:spcAft>
                          <a:spcPts val="0"/>
                        </a:spcAft>
                      </a:pPr>
                      <a:r>
                        <a:rPr lang="sv-SE" sz="1200">
                          <a:effectLst/>
                        </a:rPr>
                        <a:t>Leksand</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324 169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3163524"/>
                  </a:ext>
                </a:extLst>
              </a:tr>
              <a:tr h="294511">
                <a:tc>
                  <a:txBody>
                    <a:bodyPr/>
                    <a:lstStyle/>
                    <a:p>
                      <a:pPr>
                        <a:lnSpc>
                          <a:spcPct val="150000"/>
                        </a:lnSpc>
                        <a:spcAft>
                          <a:spcPts val="0"/>
                        </a:spcAft>
                      </a:pPr>
                      <a:r>
                        <a:rPr lang="sv-SE" sz="1200">
                          <a:effectLst/>
                        </a:rPr>
                        <a:t>Ludvika</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513 691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0106286"/>
                  </a:ext>
                </a:extLst>
              </a:tr>
              <a:tr h="294511">
                <a:tc>
                  <a:txBody>
                    <a:bodyPr/>
                    <a:lstStyle/>
                    <a:p>
                      <a:pPr>
                        <a:lnSpc>
                          <a:spcPct val="150000"/>
                        </a:lnSpc>
                        <a:spcAft>
                          <a:spcPts val="0"/>
                        </a:spcAft>
                      </a:pPr>
                      <a:r>
                        <a:rPr lang="sv-SE" sz="1200">
                          <a:effectLst/>
                        </a:rPr>
                        <a:t>Malung-Sälen</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250 000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9169072"/>
                  </a:ext>
                </a:extLst>
              </a:tr>
              <a:tr h="294511">
                <a:tc>
                  <a:txBody>
                    <a:bodyPr/>
                    <a:lstStyle/>
                    <a:p>
                      <a:pPr>
                        <a:lnSpc>
                          <a:spcPct val="150000"/>
                        </a:lnSpc>
                        <a:spcAft>
                          <a:spcPts val="0"/>
                        </a:spcAft>
                      </a:pPr>
                      <a:r>
                        <a:rPr lang="sv-SE" sz="1200">
                          <a:effectLst/>
                        </a:rPr>
                        <a:t>Mora</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413 556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6979652"/>
                  </a:ext>
                </a:extLst>
              </a:tr>
              <a:tr h="294511">
                <a:tc>
                  <a:txBody>
                    <a:bodyPr/>
                    <a:lstStyle/>
                    <a:p>
                      <a:pPr>
                        <a:lnSpc>
                          <a:spcPct val="150000"/>
                        </a:lnSpc>
                        <a:spcAft>
                          <a:spcPts val="0"/>
                        </a:spcAft>
                      </a:pPr>
                      <a:r>
                        <a:rPr lang="sv-SE" sz="1200">
                          <a:effectLst/>
                        </a:rPr>
                        <a:t>Orsa</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250 000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3632551"/>
                  </a:ext>
                </a:extLst>
              </a:tr>
              <a:tr h="294511">
                <a:tc>
                  <a:txBody>
                    <a:bodyPr/>
                    <a:lstStyle/>
                    <a:p>
                      <a:pPr>
                        <a:lnSpc>
                          <a:spcPct val="150000"/>
                        </a:lnSpc>
                        <a:spcAft>
                          <a:spcPts val="0"/>
                        </a:spcAft>
                      </a:pPr>
                      <a:r>
                        <a:rPr lang="sv-SE" sz="1200">
                          <a:effectLst/>
                        </a:rPr>
                        <a:t>Rättvik</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282 021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6975460"/>
                  </a:ext>
                </a:extLst>
              </a:tr>
              <a:tr h="294511">
                <a:tc>
                  <a:txBody>
                    <a:bodyPr/>
                    <a:lstStyle/>
                    <a:p>
                      <a:pPr>
                        <a:lnSpc>
                          <a:spcPct val="150000"/>
                        </a:lnSpc>
                        <a:spcAft>
                          <a:spcPts val="0"/>
                        </a:spcAft>
                      </a:pPr>
                      <a:r>
                        <a:rPr lang="sv-SE" sz="1200" dirty="0">
                          <a:effectLst/>
                        </a:rPr>
                        <a:t>Smedjebacken </a:t>
                      </a:r>
                      <a:endParaRPr lang="sv-SE"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250 000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6782991"/>
                  </a:ext>
                </a:extLst>
              </a:tr>
              <a:tr h="294511">
                <a:tc>
                  <a:txBody>
                    <a:bodyPr/>
                    <a:lstStyle/>
                    <a:p>
                      <a:pPr>
                        <a:lnSpc>
                          <a:spcPct val="150000"/>
                        </a:lnSpc>
                        <a:spcAft>
                          <a:spcPts val="0"/>
                        </a:spcAft>
                      </a:pPr>
                      <a:r>
                        <a:rPr lang="sv-SE" sz="1200" dirty="0">
                          <a:effectLst/>
                        </a:rPr>
                        <a:t>Säter</a:t>
                      </a:r>
                      <a:endParaRPr lang="sv-SE"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250 000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1739374"/>
                  </a:ext>
                </a:extLst>
              </a:tr>
              <a:tr h="294511">
                <a:tc>
                  <a:txBody>
                    <a:bodyPr/>
                    <a:lstStyle/>
                    <a:p>
                      <a:pPr>
                        <a:lnSpc>
                          <a:spcPct val="150000"/>
                        </a:lnSpc>
                        <a:spcAft>
                          <a:spcPts val="0"/>
                        </a:spcAft>
                      </a:pPr>
                      <a:r>
                        <a:rPr lang="sv-SE" sz="1200">
                          <a:effectLst/>
                        </a:rPr>
                        <a:t>Vansbro </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a:effectLst/>
                        </a:rPr>
                        <a:t>250 000 kr</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1575881"/>
                  </a:ext>
                </a:extLst>
              </a:tr>
              <a:tr h="294511">
                <a:tc>
                  <a:txBody>
                    <a:bodyPr/>
                    <a:lstStyle/>
                    <a:p>
                      <a:pPr>
                        <a:lnSpc>
                          <a:spcPct val="150000"/>
                        </a:lnSpc>
                        <a:spcAft>
                          <a:spcPts val="0"/>
                        </a:spcAft>
                      </a:pPr>
                      <a:r>
                        <a:rPr lang="sv-SE" sz="1200">
                          <a:effectLst/>
                        </a:rPr>
                        <a:t>Älvdalen</a:t>
                      </a:r>
                      <a:endParaRPr lang="sv-SE"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sv-SE" sz="1200" dirty="0">
                          <a:effectLst/>
                        </a:rPr>
                        <a:t>250 000 kr</a:t>
                      </a:r>
                      <a:endParaRPr lang="sv-SE"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3998693"/>
                  </a:ext>
                </a:extLst>
              </a:tr>
            </a:tbl>
          </a:graphicData>
        </a:graphic>
      </p:graphicFrame>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16</a:t>
            </a:fld>
            <a:endParaRPr lang="sv-SE" dirty="0"/>
          </a:p>
        </p:txBody>
      </p:sp>
      <p:sp>
        <p:nvSpPr>
          <p:cNvPr id="8" name="Rektangel 7"/>
          <p:cNvSpPr/>
          <p:nvPr/>
        </p:nvSpPr>
        <p:spPr>
          <a:xfrm>
            <a:off x="236375" y="1373551"/>
            <a:ext cx="5268686" cy="4801314"/>
          </a:xfrm>
          <a:prstGeom prst="rect">
            <a:avLst/>
          </a:prstGeom>
        </p:spPr>
        <p:txBody>
          <a:bodyPr wrap="square">
            <a:spAutoFit/>
          </a:bodyPr>
          <a:lstStyle/>
          <a:p>
            <a:r>
              <a:rPr lang="sv-SE" sz="1700" dirty="0"/>
              <a:t>Den demografiska utvecklingen medför ökade kostnader för välfärden och kommunernas utrymme för nödvändigt utvecklingsarbete minskar. För att stödja kommunernas digitala verksamhetsutveckling fördelas stimulansmedel till kommunerna efter en fördelningsnyckel baserat på antal personer i kommunen som är 80 år eller </a:t>
            </a:r>
            <a:r>
              <a:rPr lang="sv-SE" sz="1700" dirty="0" smtClean="0"/>
              <a:t>äldre</a:t>
            </a:r>
            <a:r>
              <a:rPr lang="sv-SE" sz="1700" dirty="0"/>
              <a:t>. </a:t>
            </a:r>
            <a:endParaRPr lang="sv-SE" sz="1700" dirty="0" smtClean="0"/>
          </a:p>
          <a:p>
            <a:endParaRPr lang="sv-SE" sz="1700" dirty="0" smtClean="0"/>
          </a:p>
          <a:p>
            <a:r>
              <a:rPr lang="sv-SE" sz="1700" dirty="0" smtClean="0"/>
              <a:t>För </a:t>
            </a:r>
            <a:r>
              <a:rPr lang="sv-SE" sz="1700" dirty="0"/>
              <a:t>att även de mindre kommunerna ska ges möjlighet att använda medlen till att avsätta personella resurser om de så finner det mest lämpligt avsätts medel för ett minimibelopp till samtliga kommuner om 250 000 kronor</a:t>
            </a:r>
            <a:r>
              <a:rPr lang="sv-SE" sz="1700" dirty="0" smtClean="0"/>
              <a:t>.</a:t>
            </a:r>
          </a:p>
          <a:p>
            <a:endParaRPr lang="sv-SE" sz="1700" dirty="0" smtClean="0"/>
          </a:p>
          <a:p>
            <a:r>
              <a:rPr lang="sv-SE" sz="1700" dirty="0" smtClean="0"/>
              <a:t>Medlen </a:t>
            </a:r>
            <a:r>
              <a:rPr lang="sv-SE" sz="1700" dirty="0"/>
              <a:t>kan även användas för investeringar i teknik eller andra investeringar som ökar förutsättningarna för att använda välfärdsteknik och andra tekniska lösningar.</a:t>
            </a:r>
          </a:p>
        </p:txBody>
      </p:sp>
    </p:spTree>
    <p:extLst>
      <p:ext uri="{BB962C8B-B14F-4D97-AF65-F5344CB8AC3E}">
        <p14:creationId xmlns:p14="http://schemas.microsoft.com/office/powerpoint/2010/main" val="4033372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Rekvirera medel 2022</a:t>
            </a:r>
            <a:endParaRPr lang="sv-SE" dirty="0"/>
          </a:p>
        </p:txBody>
      </p:sp>
      <p:pic>
        <p:nvPicPr>
          <p:cNvPr id="7" name="Platshållare för innehåll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05601" y="1910126"/>
            <a:ext cx="4425819" cy="2709964"/>
          </a:xfrm>
        </p:spPr>
      </p:pic>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17</a:t>
            </a:fld>
            <a:endParaRPr lang="sv-SE" dirty="0"/>
          </a:p>
        </p:txBody>
      </p:sp>
      <p:sp>
        <p:nvSpPr>
          <p:cNvPr id="8" name="Rektangel 7"/>
          <p:cNvSpPr/>
          <p:nvPr/>
        </p:nvSpPr>
        <p:spPr>
          <a:xfrm>
            <a:off x="342124" y="1464649"/>
            <a:ext cx="6363477" cy="4801314"/>
          </a:xfrm>
          <a:prstGeom prst="rect">
            <a:avLst/>
          </a:prstGeom>
        </p:spPr>
        <p:txBody>
          <a:bodyPr wrap="square">
            <a:spAutoFit/>
          </a:bodyPr>
          <a:lstStyle/>
          <a:p>
            <a:r>
              <a:rPr lang="sv-SE" dirty="0"/>
              <a:t>Medlen till kommunerna utbetalas engångsvis efter rekvisition från kommunerna ställd till Kammarkollegiet. </a:t>
            </a:r>
            <a:endParaRPr lang="sv-SE" dirty="0" smtClean="0"/>
          </a:p>
          <a:p>
            <a:endParaRPr lang="sv-SE" dirty="0" smtClean="0"/>
          </a:p>
          <a:p>
            <a:r>
              <a:rPr lang="sv-SE" dirty="0" smtClean="0"/>
              <a:t>All </a:t>
            </a:r>
            <a:r>
              <a:rPr lang="sv-SE" dirty="0"/>
              <a:t>rekvirering av medel ska ske senast den </a:t>
            </a:r>
            <a:r>
              <a:rPr lang="sv-SE" b="1" dirty="0"/>
              <a:t>1 december 2022. </a:t>
            </a:r>
            <a:r>
              <a:rPr lang="sv-SE" dirty="0"/>
              <a:t>Rätten till bidraget förfaller om rekvisition inte inkommit inom denna tid. </a:t>
            </a:r>
            <a:endParaRPr lang="sv-SE" dirty="0" smtClean="0"/>
          </a:p>
          <a:p>
            <a:endParaRPr lang="sv-SE" dirty="0"/>
          </a:p>
          <a:p>
            <a:r>
              <a:rPr lang="sv-SE" dirty="0" smtClean="0"/>
              <a:t>Kommunerna </a:t>
            </a:r>
            <a:r>
              <a:rPr lang="sv-SE" dirty="0"/>
              <a:t>som rekvirerar om dessa medel </a:t>
            </a:r>
            <a:r>
              <a:rPr lang="sv-SE" b="1" dirty="0"/>
              <a:t>ska svara på Socialstyrelsens enkät </a:t>
            </a:r>
            <a:r>
              <a:rPr lang="sv-SE" dirty="0"/>
              <a:t>avseende uppföljning av utvecklingen av e-hälsa och välfärdsteknik i kommunerna (se Socialstyrelsens regleringsbrev för 2022</a:t>
            </a:r>
            <a:r>
              <a:rPr lang="sv-SE" dirty="0" smtClean="0"/>
              <a:t>).</a:t>
            </a:r>
          </a:p>
          <a:p>
            <a:endParaRPr lang="sv-SE" dirty="0" smtClean="0"/>
          </a:p>
          <a:p>
            <a:r>
              <a:rPr lang="sv-SE" dirty="0"/>
              <a:t>Medel som inte har utnyttjats ska återbetalas senast den 31 mars 2023 till Kammarkollegiet</a:t>
            </a:r>
            <a:r>
              <a:rPr lang="sv-SE" dirty="0" smtClean="0"/>
              <a:t>.</a:t>
            </a:r>
          </a:p>
          <a:p>
            <a:endParaRPr lang="sv-SE" dirty="0"/>
          </a:p>
          <a:p>
            <a:r>
              <a:rPr lang="sv-SE" dirty="0" smtClean="0"/>
              <a:t>Mall för rekvisition och återrapportering finns i </a:t>
            </a:r>
            <a:r>
              <a:rPr lang="sv-SE" dirty="0" smtClean="0">
                <a:hlinkClick r:id="rId3"/>
              </a:rPr>
              <a:t>bilaga 2 </a:t>
            </a:r>
            <a:r>
              <a:rPr lang="sv-SE" dirty="0" smtClean="0"/>
              <a:t>i överenskommelsen. </a:t>
            </a:r>
            <a:endParaRPr lang="sv-SE" dirty="0"/>
          </a:p>
        </p:txBody>
      </p:sp>
    </p:spTree>
    <p:extLst>
      <p:ext uri="{BB962C8B-B14F-4D97-AF65-F5344CB8AC3E}">
        <p14:creationId xmlns:p14="http://schemas.microsoft.com/office/powerpoint/2010/main" val="3550101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Övriga statsbidrag till kommunerna</a:t>
            </a:r>
            <a:endParaRPr lang="sv-SE" dirty="0"/>
          </a:p>
        </p:txBody>
      </p:sp>
      <p:sp>
        <p:nvSpPr>
          <p:cNvPr id="3" name="Platshållare för innehåll 2"/>
          <p:cNvSpPr>
            <a:spLocks noGrp="1"/>
          </p:cNvSpPr>
          <p:nvPr>
            <p:ph idx="1"/>
          </p:nvPr>
        </p:nvSpPr>
        <p:spPr/>
        <p:txBody>
          <a:bodyPr>
            <a:normAutofit fontScale="92500" lnSpcReduction="10000"/>
          </a:bodyPr>
          <a:lstStyle/>
          <a:p>
            <a:endParaRPr lang="sv-SE" dirty="0"/>
          </a:p>
          <a:p>
            <a:r>
              <a:rPr lang="sv-SE" dirty="0"/>
              <a:t>Riktat God äldre-omsorg	</a:t>
            </a:r>
            <a:endParaRPr lang="sv-SE" dirty="0" smtClean="0"/>
          </a:p>
          <a:p>
            <a:r>
              <a:rPr lang="sv-SE" dirty="0" smtClean="0"/>
              <a:t>Äldreomsorgslyftet</a:t>
            </a:r>
          </a:p>
          <a:p>
            <a:r>
              <a:rPr lang="sv-SE" dirty="0" smtClean="0"/>
              <a:t>Återhämtningsbonus</a:t>
            </a:r>
            <a:endParaRPr lang="sv-SE" dirty="0"/>
          </a:p>
          <a:p>
            <a:r>
              <a:rPr lang="sv-SE" dirty="0" smtClean="0"/>
              <a:t>Minska </a:t>
            </a:r>
            <a:r>
              <a:rPr lang="sv-SE" dirty="0"/>
              <a:t>andelen </a:t>
            </a:r>
            <a:r>
              <a:rPr lang="sv-SE" dirty="0" smtClean="0"/>
              <a:t>timanställda</a:t>
            </a:r>
          </a:p>
          <a:p>
            <a:r>
              <a:rPr lang="sv-SE" dirty="0" smtClean="0"/>
              <a:t>Investeringsstöd </a:t>
            </a:r>
            <a:r>
              <a:rPr lang="sv-SE" dirty="0"/>
              <a:t>till särskilda 	</a:t>
            </a:r>
            <a:endParaRPr lang="sv-SE" dirty="0" smtClean="0"/>
          </a:p>
          <a:p>
            <a:r>
              <a:rPr lang="sv-SE" dirty="0" smtClean="0"/>
              <a:t>Utöka </a:t>
            </a:r>
            <a:r>
              <a:rPr lang="sv-SE" dirty="0"/>
              <a:t>sjuksköterskebemanningen	</a:t>
            </a:r>
            <a:endParaRPr lang="sv-SE" dirty="0" smtClean="0"/>
          </a:p>
          <a:p>
            <a:r>
              <a:rPr lang="sv-SE" dirty="0" smtClean="0"/>
              <a:t>Förbättrad </a:t>
            </a:r>
            <a:r>
              <a:rPr lang="sv-SE" dirty="0"/>
              <a:t>demensvård inom äldreomsorgen	</a:t>
            </a:r>
            <a:endParaRPr lang="sv-SE" dirty="0" smtClean="0"/>
          </a:p>
          <a:p>
            <a:r>
              <a:rPr lang="sv-SE" dirty="0" smtClean="0"/>
              <a:t>Fler </a:t>
            </a:r>
            <a:r>
              <a:rPr lang="sv-SE" dirty="0"/>
              <a:t>yrkeshögskoleplatser för specialistundersköterskor med fokus på äldrevård och 	</a:t>
            </a:r>
          </a:p>
          <a:p>
            <a:endParaRPr lang="sv-SE" dirty="0"/>
          </a:p>
          <a:p>
            <a:endParaRPr lang="sv-SE" dirty="0"/>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18</a:t>
            </a:fld>
            <a:endParaRPr lang="sv-SE" dirty="0"/>
          </a:p>
        </p:txBody>
      </p:sp>
    </p:spTree>
    <p:extLst>
      <p:ext uri="{BB962C8B-B14F-4D97-AF65-F5344CB8AC3E}">
        <p14:creationId xmlns:p14="http://schemas.microsoft.com/office/powerpoint/2010/main" val="3852971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Övriga frågor</a:t>
            </a:r>
            <a:endParaRPr lang="sv-SE" dirty="0"/>
          </a:p>
        </p:txBody>
      </p:sp>
      <p:sp>
        <p:nvSpPr>
          <p:cNvPr id="3" name="Platshållare för innehåll 2"/>
          <p:cNvSpPr>
            <a:spLocks noGrp="1"/>
          </p:cNvSpPr>
          <p:nvPr>
            <p:ph idx="1"/>
          </p:nvPr>
        </p:nvSpPr>
        <p:spPr/>
        <p:txBody>
          <a:bodyPr/>
          <a:lstStyle/>
          <a:p>
            <a:r>
              <a:rPr lang="sv-SE" dirty="0" smtClean="0"/>
              <a:t>YR-avtalet funnet!</a:t>
            </a:r>
          </a:p>
          <a:p>
            <a:r>
              <a:rPr lang="sv-SE" dirty="0" smtClean="0"/>
              <a:t>Inför era resp. budgetdialoger:</a:t>
            </a:r>
          </a:p>
          <a:p>
            <a:pPr marL="0" indent="0">
              <a:buNone/>
            </a:pPr>
            <a:r>
              <a:rPr lang="sv-SE" dirty="0" smtClean="0"/>
              <a:t>YR-avtalet 2023 </a:t>
            </a:r>
            <a:r>
              <a:rPr lang="sv-SE" dirty="0" err="1" smtClean="0"/>
              <a:t>ff</a:t>
            </a:r>
            <a:endParaRPr lang="sv-SE" dirty="0" smtClean="0"/>
          </a:p>
          <a:p>
            <a:pPr marL="0" indent="0">
              <a:buNone/>
            </a:pPr>
            <a:r>
              <a:rPr lang="sv-SE" dirty="0" smtClean="0"/>
              <a:t>RSS avtalet 2023-2026</a:t>
            </a:r>
          </a:p>
          <a:p>
            <a:pPr marL="0" indent="0">
              <a:buNone/>
            </a:pPr>
            <a:r>
              <a:rPr lang="sv-SE" dirty="0" smtClean="0"/>
              <a:t>Mer om detta 25 </a:t>
            </a:r>
            <a:r>
              <a:rPr lang="sv-SE" smtClean="0"/>
              <a:t>feb heldag</a:t>
            </a:r>
            <a:endParaRPr lang="sv-SE" dirty="0" smtClean="0"/>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19</a:t>
            </a:fld>
            <a:endParaRPr lang="sv-SE" dirty="0"/>
          </a:p>
        </p:txBody>
      </p:sp>
    </p:spTree>
    <p:extLst>
      <p:ext uri="{BB962C8B-B14F-4D97-AF65-F5344CB8AC3E}">
        <p14:creationId xmlns:p14="http://schemas.microsoft.com/office/powerpoint/2010/main" val="243167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sv-SE" b="0" dirty="0"/>
              <a:t/>
            </a:r>
            <a:br>
              <a:rPr lang="sv-SE" b="0" dirty="0"/>
            </a:br>
            <a:r>
              <a:rPr lang="sv-SE" b="0" dirty="0"/>
              <a:t> </a:t>
            </a:r>
            <a:br>
              <a:rPr lang="sv-SE" b="0" dirty="0"/>
            </a:br>
            <a:r>
              <a:rPr lang="sv-SE" dirty="0"/>
              <a:t>Val av ledamöter till arbetsgrupp </a:t>
            </a:r>
            <a:r>
              <a:rPr lang="sv-SE" dirty="0" smtClean="0"/>
              <a:t>SUS</a:t>
            </a:r>
            <a:r>
              <a:rPr lang="sv-SE" b="0" dirty="0"/>
              <a:t/>
            </a:r>
            <a:br>
              <a:rPr lang="sv-SE" b="0" dirty="0"/>
            </a:br>
            <a:endParaRPr lang="sv-SE" dirty="0"/>
          </a:p>
        </p:txBody>
      </p:sp>
      <p:sp>
        <p:nvSpPr>
          <p:cNvPr id="3" name="Platshållare för innehåll 2"/>
          <p:cNvSpPr>
            <a:spLocks noGrp="1"/>
          </p:cNvSpPr>
          <p:nvPr>
            <p:ph idx="1"/>
          </p:nvPr>
        </p:nvSpPr>
        <p:spPr/>
        <p:txBody>
          <a:bodyPr/>
          <a:lstStyle/>
          <a:p>
            <a:pPr marL="0" indent="0">
              <a:buNone/>
            </a:pPr>
            <a:r>
              <a:rPr lang="sv-SE" b="1" dirty="0" smtClean="0"/>
              <a:t>Inkomna nomineringar: </a:t>
            </a:r>
          </a:p>
          <a:p>
            <a:r>
              <a:rPr lang="sv-SE" b="1" dirty="0"/>
              <a:t>Inger </a:t>
            </a:r>
            <a:r>
              <a:rPr lang="sv-SE" b="1" dirty="0" smtClean="0"/>
              <a:t>Söderberg</a:t>
            </a:r>
            <a:r>
              <a:rPr lang="sv-SE" dirty="0" smtClean="0"/>
              <a:t>, MAS </a:t>
            </a:r>
            <a:r>
              <a:rPr lang="sv-SE" dirty="0"/>
              <a:t>och </a:t>
            </a:r>
            <a:r>
              <a:rPr lang="sv-SE" dirty="0" smtClean="0"/>
              <a:t>utvecklare, Hedemora kommun. </a:t>
            </a:r>
            <a:r>
              <a:rPr lang="sv-SE" dirty="0"/>
              <a:t>From 1/3 </a:t>
            </a:r>
            <a:r>
              <a:rPr lang="sv-SE" dirty="0" smtClean="0"/>
              <a:t>enbart utvecklare.</a:t>
            </a:r>
          </a:p>
          <a:p>
            <a:r>
              <a:rPr lang="sv-SE" b="1" dirty="0"/>
              <a:t>Annika </a:t>
            </a:r>
            <a:r>
              <a:rPr lang="sv-SE" b="1" dirty="0" smtClean="0"/>
              <a:t>Larsson</a:t>
            </a:r>
            <a:r>
              <a:rPr lang="sv-SE" dirty="0" smtClean="0"/>
              <a:t>, MAS Malung-Sälens kommun</a:t>
            </a:r>
            <a:r>
              <a:rPr lang="sv-SE" dirty="0"/>
              <a:t> </a:t>
            </a:r>
            <a:endParaRPr lang="sv-SE" dirty="0" smtClean="0"/>
          </a:p>
          <a:p>
            <a:r>
              <a:rPr lang="sv-SE" b="1" dirty="0"/>
              <a:t>Pernilla </a:t>
            </a:r>
            <a:r>
              <a:rPr lang="sv-SE" b="1" dirty="0" smtClean="0"/>
              <a:t>Elings-Pers</a:t>
            </a:r>
            <a:r>
              <a:rPr lang="sv-SE" dirty="0" smtClean="0"/>
              <a:t>, Verksamhetschef HSL, särskilt boende Ludvika kommuner</a:t>
            </a:r>
          </a:p>
          <a:p>
            <a:r>
              <a:rPr lang="sv-SE" b="1" dirty="0" smtClean="0"/>
              <a:t>Lisa </a:t>
            </a:r>
            <a:r>
              <a:rPr lang="sv-SE" b="1" dirty="0"/>
              <a:t>Nolåkers</a:t>
            </a:r>
            <a:r>
              <a:rPr lang="sv-SE" dirty="0"/>
              <a:t>, </a:t>
            </a:r>
            <a:r>
              <a:rPr lang="sv-SE" dirty="0" smtClean="0"/>
              <a:t>MAR Borlänge</a:t>
            </a:r>
          </a:p>
          <a:p>
            <a:r>
              <a:rPr lang="sv-SE" b="1" dirty="0" smtClean="0"/>
              <a:t>Pia </a:t>
            </a:r>
            <a:r>
              <a:rPr lang="sv-SE" b="1" dirty="0" err="1"/>
              <a:t>Vinrot</a:t>
            </a:r>
            <a:r>
              <a:rPr lang="sv-SE" dirty="0"/>
              <a:t>, </a:t>
            </a:r>
            <a:r>
              <a:rPr lang="sv-SE" dirty="0" smtClean="0"/>
              <a:t>Verksamhetschef </a:t>
            </a:r>
            <a:r>
              <a:rPr lang="sv-SE" dirty="0"/>
              <a:t>ordinärt </a:t>
            </a:r>
            <a:r>
              <a:rPr lang="sv-SE" dirty="0" smtClean="0"/>
              <a:t>boende Borlänge</a:t>
            </a:r>
            <a:endParaRPr lang="sv-SE" dirty="0"/>
          </a:p>
          <a:p>
            <a:endParaRPr lang="sv-SE" dirty="0"/>
          </a:p>
          <a:p>
            <a:endParaRPr lang="sv-SE" dirty="0" smtClean="0"/>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dirty="0"/>
          </a:p>
        </p:txBody>
      </p:sp>
    </p:spTree>
    <p:extLst>
      <p:ext uri="{BB962C8B-B14F-4D97-AF65-F5344CB8AC3E}">
        <p14:creationId xmlns:p14="http://schemas.microsoft.com/office/powerpoint/2010/main" val="6570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sv-SE" b="0" dirty="0"/>
              <a:t/>
            </a:r>
            <a:br>
              <a:rPr lang="sv-SE" b="0" dirty="0"/>
            </a:br>
            <a:r>
              <a:rPr lang="sv-SE" dirty="0"/>
              <a:t>Val av ledamöter till Länsstyrelsens Styrgrupp </a:t>
            </a:r>
            <a:r>
              <a:rPr lang="sv-SE" dirty="0" smtClean="0"/>
              <a:t>MVK</a:t>
            </a:r>
            <a:r>
              <a:rPr lang="sv-SE" b="0" dirty="0"/>
              <a:t/>
            </a:r>
            <a:br>
              <a:rPr lang="sv-SE" b="0" dirty="0"/>
            </a:br>
            <a:endParaRPr lang="sv-SE" dirty="0"/>
          </a:p>
        </p:txBody>
      </p:sp>
      <p:sp>
        <p:nvSpPr>
          <p:cNvPr id="3" name="Platshållare för innehåll 2"/>
          <p:cNvSpPr>
            <a:spLocks noGrp="1"/>
          </p:cNvSpPr>
          <p:nvPr>
            <p:ph idx="1"/>
          </p:nvPr>
        </p:nvSpPr>
        <p:spPr/>
        <p:txBody>
          <a:bodyPr/>
          <a:lstStyle/>
          <a:p>
            <a:pPr marL="0" indent="0">
              <a:buNone/>
            </a:pPr>
            <a:r>
              <a:rPr lang="sv-SE" i="1" dirty="0" smtClean="0"/>
              <a:t>Intresseanmälan socialchefer:</a:t>
            </a:r>
          </a:p>
          <a:p>
            <a:pPr marL="0" indent="0">
              <a:buNone/>
            </a:pPr>
            <a:r>
              <a:rPr lang="sv-SE" dirty="0" smtClean="0"/>
              <a:t>Tomas Ahlin, Borlänge</a:t>
            </a:r>
          </a:p>
          <a:p>
            <a:pPr marL="0" indent="0">
              <a:buNone/>
            </a:pPr>
            <a:r>
              <a:rPr lang="sv-SE" dirty="0" smtClean="0"/>
              <a:t>Anna </a:t>
            </a:r>
            <a:r>
              <a:rPr lang="sv-SE" dirty="0" err="1" smtClean="0"/>
              <a:t>Ståhlkloo</a:t>
            </a:r>
            <a:r>
              <a:rPr lang="sv-SE" dirty="0" smtClean="0"/>
              <a:t>, Mora</a:t>
            </a:r>
          </a:p>
          <a:p>
            <a:pPr marL="0" indent="0">
              <a:buNone/>
            </a:pPr>
            <a:endParaRPr lang="sv-SE" dirty="0" smtClean="0"/>
          </a:p>
          <a:p>
            <a:pPr marL="0" indent="0">
              <a:buNone/>
            </a:pPr>
            <a:r>
              <a:rPr lang="sv-SE" dirty="0" smtClean="0"/>
              <a:t>Nominering av skolchef/EH-chef kvarstår </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2022-02-01</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a:t>
            </a:fld>
            <a:endParaRPr lang="sv-SE" dirty="0"/>
          </a:p>
        </p:txBody>
      </p:sp>
    </p:spTree>
    <p:extLst>
      <p:ext uri="{BB962C8B-B14F-4D97-AF65-F5344CB8AC3E}">
        <p14:creationId xmlns:p14="http://schemas.microsoft.com/office/powerpoint/2010/main" val="114544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E1CE14-E4AA-413D-A4DA-1D5CCF4F95F2}"/>
              </a:ext>
            </a:extLst>
          </p:cNvPr>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sv-SE" sz="4000" dirty="0"/>
              <a:t>Nationellt system för kunskapsstyrning hälso- och sjukvård </a:t>
            </a:r>
          </a:p>
        </p:txBody>
      </p:sp>
      <p:sp>
        <p:nvSpPr>
          <p:cNvPr id="3" name="Platshållare för innehåll 2">
            <a:extLst>
              <a:ext uri="{FF2B5EF4-FFF2-40B4-BE49-F238E27FC236}">
                <a16:creationId xmlns:a16="http://schemas.microsoft.com/office/drawing/2014/main" id="{8D58F68C-E5BB-4F10-AE80-6121E5B3E38C}"/>
              </a:ext>
            </a:extLst>
          </p:cNvPr>
          <p:cNvSpPr>
            <a:spLocks noGrp="1"/>
          </p:cNvSpPr>
          <p:nvPr>
            <p:ph idx="1"/>
          </p:nvPr>
        </p:nvSpPr>
        <p:spPr>
          <a:xfrm>
            <a:off x="410548" y="1890085"/>
            <a:ext cx="10198840" cy="3738598"/>
          </a:xfrm>
        </p:spPr>
        <p:txBody>
          <a:bodyPr>
            <a:normAutofit fontScale="92500"/>
          </a:bodyPr>
          <a:lstStyle/>
          <a:p>
            <a:r>
              <a:rPr lang="sv-SE" dirty="0"/>
              <a:t>Regionerna samverkar sedan 2017 i ett nationellt system för kunskapsstyrning inom hälso- och sjukvård. </a:t>
            </a:r>
          </a:p>
          <a:p>
            <a:r>
              <a:rPr lang="sv-SE" dirty="0"/>
              <a:t>Nationella arbetsgrupper tar fram kunskapsstöd i form av vårdförlopp, vårdprogram och riktlinjer utifrån tillgängliga kunskap. </a:t>
            </a:r>
          </a:p>
          <a:p>
            <a:r>
              <a:rPr lang="sv-SE" dirty="0"/>
              <a:t>Kommunerna deltar i framtagande av vissa kunskapsstöd som berör kommunal hälsa, vård och omsorg. </a:t>
            </a:r>
          </a:p>
          <a:p>
            <a:r>
              <a:rPr lang="sv-SE" dirty="0"/>
              <a:t>Fyra gånger per år skickar systemet ut kunskapsstöd på öppen remiss till patientföreningar, regioner, berörda professioner och kommuner</a:t>
            </a:r>
          </a:p>
        </p:txBody>
      </p:sp>
    </p:spTree>
    <p:extLst>
      <p:ext uri="{BB962C8B-B14F-4D97-AF65-F5344CB8AC3E}">
        <p14:creationId xmlns:p14="http://schemas.microsoft.com/office/powerpoint/2010/main" val="3131810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C9021F-C0D6-4102-AD8D-E47574401508}"/>
              </a:ext>
            </a:extLst>
          </p:cNvPr>
          <p:cNvSpPr>
            <a:spLocks noGrp="1"/>
          </p:cNvSpPr>
          <p:nvPr>
            <p:ph type="title"/>
          </p:nvPr>
        </p:nvSpPr>
        <p:spPr>
          <a:xfrm>
            <a:off x="1015816" y="538425"/>
            <a:ext cx="9577047" cy="1231392"/>
          </a:xfrm>
        </p:spPr>
        <p:style>
          <a:lnRef idx="2">
            <a:schemeClr val="accent1"/>
          </a:lnRef>
          <a:fillRef idx="1">
            <a:schemeClr val="lt1"/>
          </a:fillRef>
          <a:effectRef idx="0">
            <a:schemeClr val="accent1"/>
          </a:effectRef>
          <a:fontRef idx="minor">
            <a:schemeClr val="dk1"/>
          </a:fontRef>
        </p:style>
        <p:txBody>
          <a:bodyPr/>
          <a:lstStyle/>
          <a:p>
            <a:r>
              <a:rPr lang="sv-SE" sz="4000" dirty="0"/>
              <a:t>Förslag på hantering av remisser framöver</a:t>
            </a:r>
          </a:p>
        </p:txBody>
      </p:sp>
      <p:sp>
        <p:nvSpPr>
          <p:cNvPr id="3" name="Platshållare för innehåll 2">
            <a:extLst>
              <a:ext uri="{FF2B5EF4-FFF2-40B4-BE49-F238E27FC236}">
                <a16:creationId xmlns:a16="http://schemas.microsoft.com/office/drawing/2014/main" id="{F0B8B69C-FD2D-43D9-8F87-7B3F8ACE358E}"/>
              </a:ext>
            </a:extLst>
          </p:cNvPr>
          <p:cNvSpPr>
            <a:spLocks noGrp="1"/>
          </p:cNvSpPr>
          <p:nvPr>
            <p:ph idx="1"/>
          </p:nvPr>
        </p:nvSpPr>
        <p:spPr>
          <a:xfrm>
            <a:off x="798704" y="1902594"/>
            <a:ext cx="10280214" cy="3990658"/>
          </a:xfrm>
        </p:spPr>
        <p:txBody>
          <a:bodyPr>
            <a:normAutofit lnSpcReduction="10000"/>
          </a:bodyPr>
          <a:lstStyle/>
          <a:p>
            <a:r>
              <a:rPr lang="sv-SE" dirty="0"/>
              <a:t>Nationell bedömning av vilka kunskapsstöd som är relevanta för kommunerna med hjälp av representanter från nationella RSS-nätverk.</a:t>
            </a:r>
          </a:p>
          <a:p>
            <a:r>
              <a:rPr lang="sv-SE" dirty="0"/>
              <a:t>Fördelning av ansvaret för att svara på remisser mellan </a:t>
            </a:r>
            <a:r>
              <a:rPr lang="sv-SE" dirty="0" err="1"/>
              <a:t>RSS:erna</a:t>
            </a:r>
            <a:r>
              <a:rPr lang="sv-SE" dirty="0"/>
              <a:t> vid varje remissomgång. </a:t>
            </a:r>
          </a:p>
          <a:p>
            <a:r>
              <a:rPr lang="sv-SE" dirty="0"/>
              <a:t>Ansvarigt RSS verkar för att minst tre av kommunerna svarar på remissen, alternativt svarar tillsammans. </a:t>
            </a:r>
          </a:p>
          <a:p>
            <a:r>
              <a:rPr lang="sv-SE" dirty="0"/>
              <a:t>Utesluter inte att kommuner som vill svara gör det, men säkerställer att relevanta remisser blir besvarade av några kommuner. </a:t>
            </a:r>
          </a:p>
          <a:p>
            <a:pPr marL="30163" indent="0">
              <a:buNone/>
            </a:pPr>
            <a:endParaRPr lang="sv-SE" dirty="0"/>
          </a:p>
        </p:txBody>
      </p:sp>
    </p:spTree>
    <p:extLst>
      <p:ext uri="{BB962C8B-B14F-4D97-AF65-F5344CB8AC3E}">
        <p14:creationId xmlns:p14="http://schemas.microsoft.com/office/powerpoint/2010/main" val="429124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5A1122-09A7-46C2-A9D0-F04AACDFF5F1}"/>
              </a:ext>
            </a:extLst>
          </p:cNvPr>
          <p:cNvSpPr>
            <a:spLocks noGrp="1"/>
          </p:cNvSpPr>
          <p:nvPr>
            <p:ph type="title"/>
          </p:nvPr>
        </p:nvSpPr>
        <p:spPr>
          <a:xfrm>
            <a:off x="536448" y="269663"/>
            <a:ext cx="9609825" cy="1231392"/>
          </a:xfrm>
        </p:spPr>
        <p:txBody>
          <a:bodyPr/>
          <a:lstStyle/>
          <a:p>
            <a:r>
              <a:rPr lang="sv-SE" sz="3200" dirty="0"/>
              <a:t>Förslag remissomgång svarsdatum 15 februari </a:t>
            </a:r>
          </a:p>
        </p:txBody>
      </p:sp>
      <p:graphicFrame>
        <p:nvGraphicFramePr>
          <p:cNvPr id="5" name="Tabell 4">
            <a:extLst>
              <a:ext uri="{FF2B5EF4-FFF2-40B4-BE49-F238E27FC236}">
                <a16:creationId xmlns:a16="http://schemas.microsoft.com/office/drawing/2014/main" id="{E0A86903-2FE0-47EA-9391-5E1476CC8BCF}"/>
              </a:ext>
            </a:extLst>
          </p:cNvPr>
          <p:cNvGraphicFramePr>
            <a:graphicFrameLocks noGrp="1"/>
          </p:cNvGraphicFramePr>
          <p:nvPr>
            <p:extLst/>
          </p:nvPr>
        </p:nvGraphicFramePr>
        <p:xfrm>
          <a:off x="536448" y="1371252"/>
          <a:ext cx="10472928" cy="4855812"/>
        </p:xfrm>
        <a:graphic>
          <a:graphicData uri="http://schemas.openxmlformats.org/drawingml/2006/table">
            <a:tbl>
              <a:tblPr firstRow="1" firstCol="1" bandRow="1">
                <a:tableStyleId>{72833802-FEF1-4C79-8D5D-14CF1EAF98D9}</a:tableStyleId>
              </a:tblPr>
              <a:tblGrid>
                <a:gridCol w="6425184">
                  <a:extLst>
                    <a:ext uri="{9D8B030D-6E8A-4147-A177-3AD203B41FA5}">
                      <a16:colId xmlns:a16="http://schemas.microsoft.com/office/drawing/2014/main" val="2453711599"/>
                    </a:ext>
                  </a:extLst>
                </a:gridCol>
                <a:gridCol w="2036064">
                  <a:extLst>
                    <a:ext uri="{9D8B030D-6E8A-4147-A177-3AD203B41FA5}">
                      <a16:colId xmlns:a16="http://schemas.microsoft.com/office/drawing/2014/main" val="2087590777"/>
                    </a:ext>
                  </a:extLst>
                </a:gridCol>
                <a:gridCol w="2011680">
                  <a:extLst>
                    <a:ext uri="{9D8B030D-6E8A-4147-A177-3AD203B41FA5}">
                      <a16:colId xmlns:a16="http://schemas.microsoft.com/office/drawing/2014/main" val="2198323452"/>
                    </a:ext>
                  </a:extLst>
                </a:gridCol>
              </a:tblGrid>
              <a:tr h="546021">
                <a:tc>
                  <a:txBody>
                    <a:bodyPr/>
                    <a:lstStyle/>
                    <a:p>
                      <a:pPr>
                        <a:lnSpc>
                          <a:spcPct val="107000"/>
                        </a:lnSpc>
                        <a:spcAft>
                          <a:spcPts val="800"/>
                        </a:spcAft>
                      </a:pPr>
                      <a:r>
                        <a:rPr lang="sv-SE" sz="1600" dirty="0">
                          <a:solidFill>
                            <a:schemeClr val="tx1"/>
                          </a:solidFill>
                          <a:effectLst/>
                        </a:rPr>
                        <a:t>Remitterat dokument</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nchor="ctr"/>
                </a:tc>
                <a:tc>
                  <a:txBody>
                    <a:bodyPr/>
                    <a:lstStyle/>
                    <a:p>
                      <a:pPr>
                        <a:lnSpc>
                          <a:spcPct val="107000"/>
                        </a:lnSpc>
                        <a:spcAft>
                          <a:spcPts val="800"/>
                        </a:spcAft>
                      </a:pPr>
                      <a:r>
                        <a:rPr lang="sv-SE" sz="1600" dirty="0">
                          <a:solidFill>
                            <a:schemeClr val="tx1"/>
                          </a:solidFill>
                          <a:effectLst/>
                        </a:rPr>
                        <a:t>Kommunal medverkan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nchor="ctr"/>
                </a:tc>
                <a:tc>
                  <a:txBody>
                    <a:bodyPr/>
                    <a:lstStyle/>
                    <a:p>
                      <a:pPr>
                        <a:lnSpc>
                          <a:spcPct val="107000"/>
                        </a:lnSpc>
                        <a:spcAft>
                          <a:spcPts val="800"/>
                        </a:spcAft>
                      </a:pPr>
                      <a:r>
                        <a:rPr lang="sv-SE" sz="1600" dirty="0">
                          <a:solidFill>
                            <a:schemeClr val="tx1"/>
                          </a:solidFill>
                          <a:effectLst/>
                        </a:rPr>
                        <a:t>Ansvarigt RSS</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nchor="ctr"/>
                </a:tc>
                <a:extLst>
                  <a:ext uri="{0D108BD9-81ED-4DB2-BD59-A6C34878D82A}">
                    <a16:rowId xmlns:a16="http://schemas.microsoft.com/office/drawing/2014/main" val="2304153960"/>
                  </a:ext>
                </a:extLst>
              </a:tr>
              <a:tr h="360207">
                <a:tc>
                  <a:txBody>
                    <a:bodyPr/>
                    <a:lstStyle/>
                    <a:p>
                      <a:pPr fontAlgn="ctr">
                        <a:lnSpc>
                          <a:spcPct val="100000"/>
                        </a:lnSpc>
                        <a:spcAft>
                          <a:spcPts val="600"/>
                        </a:spcAft>
                      </a:pPr>
                      <a:r>
                        <a:rPr lang="sv-SE" sz="1600" b="0" dirty="0">
                          <a:solidFill>
                            <a:schemeClr val="tx1"/>
                          </a:solidFill>
                          <a:effectLst/>
                        </a:rPr>
                        <a:t>Nationellt vårdprogram för venös sjukdom i benen – varicer och bensår </a:t>
                      </a:r>
                      <a:endParaRPr lang="sv-S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Nej</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Uppsala </a:t>
                      </a:r>
                    </a:p>
                    <a:p>
                      <a:pPr>
                        <a:lnSpc>
                          <a:spcPct val="100000"/>
                        </a:lnSpc>
                        <a:spcAft>
                          <a:spcPts val="600"/>
                        </a:spcAft>
                      </a:pPr>
                      <a:r>
                        <a:rPr lang="sv-SE" sz="1600" dirty="0">
                          <a:solidFill>
                            <a:schemeClr val="tx1"/>
                          </a:solidFill>
                          <a:effectLst/>
                        </a:rPr>
                        <a:t>Skaraborg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2363367543"/>
                  </a:ext>
                </a:extLst>
              </a:tr>
              <a:tr h="422136">
                <a:tc>
                  <a:txBody>
                    <a:bodyPr/>
                    <a:lstStyle/>
                    <a:p>
                      <a:pPr>
                        <a:lnSpc>
                          <a:spcPct val="100000"/>
                        </a:lnSpc>
                        <a:spcAft>
                          <a:spcPts val="600"/>
                        </a:spcAft>
                      </a:pPr>
                      <a:r>
                        <a:rPr lang="sv-SE" sz="1600" b="0">
                          <a:solidFill>
                            <a:schemeClr val="tx1"/>
                          </a:solidFill>
                          <a:effectLst/>
                        </a:rPr>
                        <a:t>Personcentrerat och sammanhållet vårdförlopp för Diabetes med hög risk för fotsår </a:t>
                      </a:r>
                      <a:endParaRPr lang="sv-SE"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Robertsfors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Västerbotten </a:t>
                      </a:r>
                    </a:p>
                    <a:p>
                      <a:pPr>
                        <a:lnSpc>
                          <a:spcPct val="100000"/>
                        </a:lnSpc>
                        <a:spcAft>
                          <a:spcPts val="600"/>
                        </a:spcAft>
                      </a:pPr>
                      <a:r>
                        <a:rPr lang="sv-SE" sz="1600" dirty="0">
                          <a:solidFill>
                            <a:schemeClr val="tx1"/>
                          </a:solidFill>
                          <a:effectLst/>
                        </a:rPr>
                        <a:t>Örebro</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214460143"/>
                  </a:ext>
                </a:extLst>
              </a:tr>
              <a:tr h="360207">
                <a:tc>
                  <a:txBody>
                    <a:bodyPr/>
                    <a:lstStyle/>
                    <a:p>
                      <a:pPr>
                        <a:lnSpc>
                          <a:spcPct val="100000"/>
                        </a:lnSpc>
                        <a:spcAft>
                          <a:spcPts val="600"/>
                        </a:spcAft>
                      </a:pPr>
                      <a:r>
                        <a:rPr lang="sv-SE" sz="1600" b="0" dirty="0">
                          <a:solidFill>
                            <a:schemeClr val="tx1"/>
                          </a:solidFill>
                          <a:effectLst/>
                        </a:rPr>
                        <a:t>Personcentrerat och sammanhållet vårdförlopp för Höftledsartros – proteskirurgi</a:t>
                      </a:r>
                      <a:endParaRPr lang="sv-S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Nej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GR </a:t>
                      </a:r>
                    </a:p>
                    <a:p>
                      <a:pPr>
                        <a:lnSpc>
                          <a:spcPct val="100000"/>
                        </a:lnSpc>
                        <a:spcAft>
                          <a:spcPts val="600"/>
                        </a:spcAft>
                      </a:pPr>
                      <a:r>
                        <a:rPr lang="sv-SE" sz="1600" dirty="0">
                          <a:solidFill>
                            <a:schemeClr val="tx1"/>
                          </a:solidFill>
                          <a:effectLst/>
                        </a:rPr>
                        <a:t>Västernorrland</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3456971616"/>
                  </a:ext>
                </a:extLst>
              </a:tr>
              <a:tr h="682671">
                <a:tc>
                  <a:txBody>
                    <a:bodyPr/>
                    <a:lstStyle/>
                    <a:p>
                      <a:pPr fontAlgn="ctr">
                        <a:lnSpc>
                          <a:spcPct val="100000"/>
                        </a:lnSpc>
                        <a:spcAft>
                          <a:spcPts val="600"/>
                        </a:spcAft>
                      </a:pPr>
                      <a:r>
                        <a:rPr lang="sv-SE" sz="1600" b="0" dirty="0">
                          <a:solidFill>
                            <a:schemeClr val="tx1"/>
                          </a:solidFill>
                          <a:effectLst/>
                        </a:rPr>
                        <a:t>Personcentrerat och sammanhållet vårdförlopp för Palliativ vård </a:t>
                      </a:r>
                      <a:endParaRPr lang="sv-S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Kungsör, Örebro, Ludvika, Älvdalens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Västmanland </a:t>
                      </a:r>
                    </a:p>
                    <a:p>
                      <a:pPr>
                        <a:lnSpc>
                          <a:spcPct val="100000"/>
                        </a:lnSpc>
                        <a:spcAft>
                          <a:spcPts val="600"/>
                        </a:spcAft>
                      </a:pPr>
                      <a:r>
                        <a:rPr lang="sv-SE" sz="1600" dirty="0">
                          <a:solidFill>
                            <a:schemeClr val="tx1"/>
                          </a:solidFill>
                          <a:effectLst/>
                        </a:rPr>
                        <a:t>Kalmar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1796429082"/>
                  </a:ext>
                </a:extLst>
              </a:tr>
              <a:tr h="428456">
                <a:tc>
                  <a:txBody>
                    <a:bodyPr/>
                    <a:lstStyle/>
                    <a:p>
                      <a:pPr fontAlgn="ctr">
                        <a:lnSpc>
                          <a:spcPct val="100000"/>
                        </a:lnSpc>
                        <a:spcAft>
                          <a:spcPts val="600"/>
                        </a:spcAft>
                      </a:pPr>
                      <a:r>
                        <a:rPr lang="sv-SE" sz="1600" b="0" dirty="0">
                          <a:solidFill>
                            <a:schemeClr val="tx1"/>
                          </a:solidFill>
                          <a:effectLst/>
                        </a:rPr>
                        <a:t>Personcentrerat och sammanhållet vårdförlopp för Stroke &amp; TIA - fortsatt vård och rehabilitering </a:t>
                      </a:r>
                      <a:endParaRPr lang="sv-S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Växjö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Kronoberg</a:t>
                      </a:r>
                    </a:p>
                    <a:p>
                      <a:pPr>
                        <a:lnSpc>
                          <a:spcPct val="100000"/>
                        </a:lnSpc>
                        <a:spcAft>
                          <a:spcPts val="600"/>
                        </a:spcAft>
                      </a:pPr>
                      <a:r>
                        <a:rPr lang="sv-SE" sz="1600" dirty="0">
                          <a:solidFill>
                            <a:schemeClr val="tx1"/>
                          </a:solidFill>
                          <a:effectLst/>
                        </a:rPr>
                        <a:t>Värmland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2595532222"/>
                  </a:ext>
                </a:extLst>
              </a:tr>
              <a:tr h="428456">
                <a:tc>
                  <a:txBody>
                    <a:bodyPr/>
                    <a:lstStyle/>
                    <a:p>
                      <a:pPr fontAlgn="ctr">
                        <a:lnSpc>
                          <a:spcPct val="100000"/>
                        </a:lnSpc>
                        <a:spcAft>
                          <a:spcPts val="600"/>
                        </a:spcAft>
                      </a:pPr>
                      <a:r>
                        <a:rPr lang="sv-SE" sz="1600" b="0">
                          <a:solidFill>
                            <a:schemeClr val="tx1"/>
                          </a:solidFill>
                          <a:effectLst/>
                        </a:rPr>
                        <a:t>Personcentrerat och sammanhållet vårdförlopp för Venös sjukdom i benen – varicer och venösa bensår </a:t>
                      </a:r>
                      <a:endParaRPr lang="sv-SE"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Nej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Uppsala </a:t>
                      </a:r>
                    </a:p>
                    <a:p>
                      <a:pPr>
                        <a:lnSpc>
                          <a:spcPct val="100000"/>
                        </a:lnSpc>
                        <a:spcAft>
                          <a:spcPts val="600"/>
                        </a:spcAft>
                      </a:pPr>
                      <a:r>
                        <a:rPr lang="sv-SE" sz="1600" dirty="0">
                          <a:solidFill>
                            <a:schemeClr val="tx1"/>
                          </a:solidFill>
                          <a:effectLst/>
                        </a:rPr>
                        <a:t>Skaraborg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3789866786"/>
                  </a:ext>
                </a:extLst>
              </a:tr>
              <a:tr h="652163">
                <a:tc>
                  <a:txBody>
                    <a:bodyPr/>
                    <a:lstStyle/>
                    <a:p>
                      <a:pPr fontAlgn="ctr">
                        <a:lnSpc>
                          <a:spcPct val="100000"/>
                        </a:lnSpc>
                        <a:spcAft>
                          <a:spcPts val="600"/>
                        </a:spcAft>
                      </a:pPr>
                      <a:r>
                        <a:rPr lang="sv-SE" sz="1600" b="0" dirty="0">
                          <a:solidFill>
                            <a:schemeClr val="tx1"/>
                          </a:solidFill>
                          <a:effectLst/>
                        </a:rPr>
                        <a:t>Personcentrerat och sammanhållet vårdförlopp för Stroke &amp; TIA – tidiga insatser och vård (reviderad version) </a:t>
                      </a:r>
                    </a:p>
                    <a:p>
                      <a:pPr fontAlgn="ctr">
                        <a:lnSpc>
                          <a:spcPct val="100000"/>
                        </a:lnSpc>
                        <a:spcAft>
                          <a:spcPts val="600"/>
                        </a:spcAft>
                      </a:pPr>
                      <a:r>
                        <a:rPr lang="sv-SE" sz="1600" b="0" dirty="0">
                          <a:solidFill>
                            <a:schemeClr val="tx1"/>
                          </a:solidFill>
                          <a:effectLst/>
                        </a:rPr>
                        <a:t> </a:t>
                      </a:r>
                      <a:endParaRPr lang="sv-SE"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Växjö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tc>
                  <a:txBody>
                    <a:bodyPr/>
                    <a:lstStyle/>
                    <a:p>
                      <a:pPr>
                        <a:lnSpc>
                          <a:spcPct val="100000"/>
                        </a:lnSpc>
                        <a:spcAft>
                          <a:spcPts val="600"/>
                        </a:spcAft>
                      </a:pPr>
                      <a:r>
                        <a:rPr lang="sv-SE" sz="1600" dirty="0">
                          <a:solidFill>
                            <a:schemeClr val="tx1"/>
                          </a:solidFill>
                          <a:effectLst/>
                        </a:rPr>
                        <a:t>Kronoberg</a:t>
                      </a:r>
                    </a:p>
                    <a:p>
                      <a:pPr>
                        <a:lnSpc>
                          <a:spcPct val="100000"/>
                        </a:lnSpc>
                        <a:spcAft>
                          <a:spcPts val="600"/>
                        </a:spcAft>
                      </a:pPr>
                      <a:r>
                        <a:rPr lang="sv-SE" sz="1600" dirty="0">
                          <a:solidFill>
                            <a:schemeClr val="tx1"/>
                          </a:solidFill>
                          <a:effectLst/>
                        </a:rPr>
                        <a:t>Värmland </a:t>
                      </a:r>
                      <a:endParaRPr lang="sv-SE"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4600" marR="54600" marT="0" marB="0"/>
                </a:tc>
                <a:extLst>
                  <a:ext uri="{0D108BD9-81ED-4DB2-BD59-A6C34878D82A}">
                    <a16:rowId xmlns:a16="http://schemas.microsoft.com/office/drawing/2014/main" val="1005913305"/>
                  </a:ext>
                </a:extLst>
              </a:tr>
            </a:tbl>
          </a:graphicData>
        </a:graphic>
      </p:graphicFrame>
    </p:spTree>
    <p:extLst>
      <p:ext uri="{BB962C8B-B14F-4D97-AF65-F5344CB8AC3E}">
        <p14:creationId xmlns:p14="http://schemas.microsoft.com/office/powerpoint/2010/main" val="1807900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0F0D36-4E0E-4129-A0A9-E9B3F31939A6}"/>
              </a:ext>
            </a:extLst>
          </p:cNvPr>
          <p:cNvSpPr>
            <a:spLocks noGrp="1"/>
          </p:cNvSpPr>
          <p:nvPr>
            <p:ph type="title"/>
          </p:nvPr>
        </p:nvSpPr>
        <p:spPr/>
        <p:txBody>
          <a:bodyPr/>
          <a:lstStyle/>
          <a:p>
            <a:r>
              <a:rPr lang="sv-SE" dirty="0"/>
              <a:t>Kvinnofrid</a:t>
            </a:r>
          </a:p>
        </p:txBody>
      </p:sp>
      <p:sp>
        <p:nvSpPr>
          <p:cNvPr id="3" name="Platshållare för text 2">
            <a:extLst>
              <a:ext uri="{FF2B5EF4-FFF2-40B4-BE49-F238E27FC236}">
                <a16:creationId xmlns:a16="http://schemas.microsoft.com/office/drawing/2014/main" id="{3CD5D16D-5763-4A41-B8D9-37AF49487369}"/>
              </a:ext>
            </a:extLst>
          </p:cNvPr>
          <p:cNvSpPr>
            <a:spLocks noGrp="1"/>
          </p:cNvSpPr>
          <p:nvPr>
            <p:ph type="body" idx="1"/>
          </p:nvPr>
        </p:nvSpPr>
        <p:spPr/>
        <p:txBody>
          <a:bodyPr/>
          <a:lstStyle/>
          <a:p>
            <a:r>
              <a:rPr lang="sv-SE" dirty="0" smtClean="0"/>
              <a:t>Regional samverkan Kvinnofrid/Mäns våld mot kvinnor, Länsstyrelsen och RSS</a:t>
            </a:r>
            <a:endParaRPr lang="sv-SE" dirty="0"/>
          </a:p>
          <a:p>
            <a:r>
              <a:rPr lang="sv-SE" dirty="0" smtClean="0"/>
              <a:t>Om RÖK Kvinnofrid</a:t>
            </a:r>
          </a:p>
          <a:p>
            <a:endParaRPr lang="sv-SE" dirty="0">
              <a:highlight>
                <a:srgbClr val="FFFF00"/>
              </a:highlight>
            </a:endParaRPr>
          </a:p>
        </p:txBody>
      </p:sp>
      <p:sp>
        <p:nvSpPr>
          <p:cNvPr id="4" name="Platshållare för datum 3">
            <a:extLst>
              <a:ext uri="{FF2B5EF4-FFF2-40B4-BE49-F238E27FC236}">
                <a16:creationId xmlns:a16="http://schemas.microsoft.com/office/drawing/2014/main" id="{6277D63C-C45F-406B-A400-EB6B7D692C8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775DD86-983D-4097-A028-87EAC6BF841B}" type="datetime1">
              <a:rPr kumimoji="0" lang="sv-SE" sz="105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2022-02-01</a:t>
            </a:fld>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5" name="Platshållare för sidfot 4">
            <a:extLst>
              <a:ext uri="{FF2B5EF4-FFF2-40B4-BE49-F238E27FC236}">
                <a16:creationId xmlns:a16="http://schemas.microsoft.com/office/drawing/2014/main" id="{CDA8D819-5A9C-4110-9B91-B2B030C2B5E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
        <p:nvSpPr>
          <p:cNvPr id="6" name="Platshållare för bildnummer 5">
            <a:extLst>
              <a:ext uri="{FF2B5EF4-FFF2-40B4-BE49-F238E27FC236}">
                <a16:creationId xmlns:a16="http://schemas.microsoft.com/office/drawing/2014/main" id="{6147066B-B4FA-45D7-AC57-33FA6D841B3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0DDE8C-17E0-4539-9C15-C1E9D231907F}" type="slidenum">
              <a:rPr kumimoji="0" lang="sv-SE" sz="1050" b="0" i="0" u="none" strike="noStrike" kern="1200" cap="none" spc="0" normalizeH="0" baseline="0" noProof="0" smtClean="0">
                <a:ln>
                  <a:noFill/>
                </a:ln>
                <a:solidFill>
                  <a:prstClr val="white"/>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05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48166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09E536D7-989B-4125-958A-20BB0FEA3F44}"/>
              </a:ext>
            </a:extLst>
          </p:cNvPr>
          <p:cNvSpPr>
            <a:spLocks noGrp="1"/>
          </p:cNvSpPr>
          <p:nvPr>
            <p:ph type="title"/>
          </p:nvPr>
        </p:nvSpPr>
        <p:spPr>
          <a:xfrm>
            <a:off x="3138348" y="621232"/>
            <a:ext cx="5915303" cy="667607"/>
          </a:xfrm>
        </p:spPr>
        <p:txBody>
          <a:bodyPr anchor="b">
            <a:normAutofit/>
          </a:bodyPr>
          <a:lstStyle/>
          <a:p>
            <a:pPr>
              <a:lnSpc>
                <a:spcPct val="90000"/>
              </a:lnSpc>
            </a:pPr>
            <a:r>
              <a:rPr lang="sv-SE" sz="3700"/>
              <a:t>Organisationsstruktur </a:t>
            </a:r>
            <a:endParaRPr lang="sv-SE" sz="3700" dirty="0"/>
          </a:p>
        </p:txBody>
      </p:sp>
      <p:pic>
        <p:nvPicPr>
          <p:cNvPr id="5" name="Platshållare för innehåll 4">
            <a:extLst>
              <a:ext uri="{FF2B5EF4-FFF2-40B4-BE49-F238E27FC236}">
                <a16:creationId xmlns:a16="http://schemas.microsoft.com/office/drawing/2014/main" id="{DB72DE4B-A1CF-4456-8EA1-91762D835B7F}"/>
              </a:ext>
            </a:extLst>
          </p:cNvPr>
          <p:cNvPicPr>
            <a:picLocks noGrp="1" noChangeAspect="1"/>
          </p:cNvPicPr>
          <p:nvPr>
            <p:ph idx="1"/>
          </p:nvPr>
        </p:nvPicPr>
        <p:blipFill>
          <a:blip r:embed="rId3"/>
          <a:stretch>
            <a:fillRect/>
          </a:stretch>
        </p:blipFill>
        <p:spPr>
          <a:xfrm>
            <a:off x="860096" y="1288839"/>
            <a:ext cx="9572904" cy="4920986"/>
          </a:xfrm>
          <a:prstGeom prst="rect">
            <a:avLst/>
          </a:prstGeom>
          <a:noFill/>
        </p:spPr>
      </p:pic>
    </p:spTree>
    <p:extLst>
      <p:ext uri="{BB962C8B-B14F-4D97-AF65-F5344CB8AC3E}">
        <p14:creationId xmlns:p14="http://schemas.microsoft.com/office/powerpoint/2010/main" val="1849021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med rundade hörn 3"/>
          <p:cNvSpPr/>
          <p:nvPr/>
        </p:nvSpPr>
        <p:spPr>
          <a:xfrm>
            <a:off x="884255" y="1326383"/>
            <a:ext cx="2180492" cy="643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Länsstyrelsen</a:t>
            </a:r>
          </a:p>
        </p:txBody>
      </p:sp>
      <p:sp>
        <p:nvSpPr>
          <p:cNvPr id="5" name="Rektangel med rundade hörn 4"/>
          <p:cNvSpPr/>
          <p:nvPr/>
        </p:nvSpPr>
        <p:spPr>
          <a:xfrm>
            <a:off x="7115697" y="3511897"/>
            <a:ext cx="2480267" cy="643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Region Dalarna, RSS</a:t>
            </a:r>
          </a:p>
        </p:txBody>
      </p:sp>
      <p:sp>
        <p:nvSpPr>
          <p:cNvPr id="6" name="Ellips 5"/>
          <p:cNvSpPr/>
          <p:nvPr/>
        </p:nvSpPr>
        <p:spPr>
          <a:xfrm rot="16200000">
            <a:off x="-582208" y="3292299"/>
            <a:ext cx="2540973" cy="1143837"/>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Regional strategi</a:t>
            </a:r>
          </a:p>
        </p:txBody>
      </p:sp>
      <p:sp>
        <p:nvSpPr>
          <p:cNvPr id="7" name="Rektangel 6"/>
          <p:cNvSpPr/>
          <p:nvPr/>
        </p:nvSpPr>
        <p:spPr>
          <a:xfrm>
            <a:off x="1372002" y="2304840"/>
            <a:ext cx="1605224" cy="87923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Styrgrupp</a:t>
            </a:r>
          </a:p>
        </p:txBody>
      </p:sp>
      <p:sp>
        <p:nvSpPr>
          <p:cNvPr id="8" name="Rektangel 7"/>
          <p:cNvSpPr/>
          <p:nvPr/>
        </p:nvSpPr>
        <p:spPr>
          <a:xfrm>
            <a:off x="1392099" y="3489286"/>
            <a:ext cx="1565030" cy="79130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Länsgrupp</a:t>
            </a:r>
          </a:p>
        </p:txBody>
      </p:sp>
      <p:sp>
        <p:nvSpPr>
          <p:cNvPr id="9" name="Rektangel 8"/>
          <p:cNvSpPr/>
          <p:nvPr/>
        </p:nvSpPr>
        <p:spPr>
          <a:xfrm>
            <a:off x="1372002" y="4585809"/>
            <a:ext cx="1585127" cy="94956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Lokala samverkans-strukturer</a:t>
            </a:r>
          </a:p>
        </p:txBody>
      </p:sp>
      <p:sp>
        <p:nvSpPr>
          <p:cNvPr id="10" name="Rektangel 9"/>
          <p:cNvSpPr/>
          <p:nvPr/>
        </p:nvSpPr>
        <p:spPr>
          <a:xfrm>
            <a:off x="4200211" y="2914020"/>
            <a:ext cx="1441938" cy="59787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RC</a:t>
            </a:r>
          </a:p>
        </p:txBody>
      </p:sp>
      <p:sp>
        <p:nvSpPr>
          <p:cNvPr id="11" name="Rektangel 10"/>
          <p:cNvSpPr/>
          <p:nvPr/>
        </p:nvSpPr>
        <p:spPr>
          <a:xfrm>
            <a:off x="4217189" y="3776918"/>
            <a:ext cx="1441939" cy="66068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RÖK</a:t>
            </a:r>
          </a:p>
        </p:txBody>
      </p:sp>
      <p:sp>
        <p:nvSpPr>
          <p:cNvPr id="13" name="Rektangel med rundade hörn 12"/>
          <p:cNvSpPr/>
          <p:nvPr/>
        </p:nvSpPr>
        <p:spPr>
          <a:xfrm>
            <a:off x="6835180" y="2234504"/>
            <a:ext cx="2180492" cy="6430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Verdana"/>
                <a:ea typeface="+mn-ea"/>
                <a:cs typeface="+mn-cs"/>
              </a:rPr>
              <a:t>Länsstyrelsen</a:t>
            </a:r>
          </a:p>
        </p:txBody>
      </p:sp>
      <p:cxnSp>
        <p:nvCxnSpPr>
          <p:cNvPr id="15" name="Rak pilkoppling 14"/>
          <p:cNvCxnSpPr/>
          <p:nvPr/>
        </p:nvCxnSpPr>
        <p:spPr>
          <a:xfrm>
            <a:off x="2959035" y="2806154"/>
            <a:ext cx="1001256" cy="2428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Rak pilkoppling 16"/>
          <p:cNvCxnSpPr/>
          <p:nvPr/>
        </p:nvCxnSpPr>
        <p:spPr>
          <a:xfrm>
            <a:off x="2977226" y="3156436"/>
            <a:ext cx="1045927" cy="7285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Rak pilkoppling 20"/>
          <p:cNvCxnSpPr>
            <a:stCxn id="13" idx="1"/>
          </p:cNvCxnSpPr>
          <p:nvPr/>
        </p:nvCxnSpPr>
        <p:spPr>
          <a:xfrm flipH="1">
            <a:off x="5677320" y="2556051"/>
            <a:ext cx="1157860" cy="4383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Rak pilkoppling 22"/>
          <p:cNvCxnSpPr>
            <a:stCxn id="5" idx="1"/>
          </p:cNvCxnSpPr>
          <p:nvPr/>
        </p:nvCxnSpPr>
        <p:spPr>
          <a:xfrm flipH="1">
            <a:off x="5853164" y="3833445"/>
            <a:ext cx="1262533" cy="30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Rak pilkoppling 37"/>
          <p:cNvCxnSpPr/>
          <p:nvPr/>
        </p:nvCxnSpPr>
        <p:spPr>
          <a:xfrm>
            <a:off x="1983999" y="4280594"/>
            <a:ext cx="8965" cy="32460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Rak pilkoppling 40"/>
          <p:cNvCxnSpPr/>
          <p:nvPr/>
        </p:nvCxnSpPr>
        <p:spPr>
          <a:xfrm>
            <a:off x="1974501" y="3181556"/>
            <a:ext cx="0" cy="30773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736805"/>
      </p:ext>
    </p:extLst>
  </p:cSld>
  <p:clrMapOvr>
    <a:masterClrMapping/>
  </p:clrMapOvr>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j125def9988a4544907fddb4a09b1af5 xmlns="2f901946-e264-40a9-b252-19c7dedd3add">
      <Terms xmlns="http://schemas.microsoft.com/office/infopath/2007/PartnerControls"/>
    </j125def9988a4544907fddb4a09b1af5>
    <d35d67994db9475aa58636ebfce59533 xmlns="2f901946-e264-40a9-b252-19c7dedd3add">
      <Terms xmlns="http://schemas.microsoft.com/office/infopath/2007/PartnerControls">
        <TermInfo xmlns="http://schemas.microsoft.com/office/infopath/2007/PartnerControls">
          <TermName xmlns="http://schemas.microsoft.com/office/infopath/2007/PartnerControls">sv - svenska</TermName>
          <TermId xmlns="http://schemas.microsoft.com/office/infopath/2007/PartnerControls">fc4bf42e-8ca5-492e-bdac-5e5e0115cfa8</TermId>
        </TermInfo>
      </Terms>
    </d35d67994db9475aa58636ebfce59533>
    <ib8be5378b304cd19503fe0f13c962e4 xmlns="2f901946-e264-40a9-b252-19c7dedd3add">
      <Terms xmlns="http://schemas.microsoft.com/office/infopath/2007/PartnerControls">
        <TermInfo xmlns="http://schemas.microsoft.com/office/infopath/2007/PartnerControls">
          <TermName xmlns="http://schemas.microsoft.com/office/infopath/2007/PartnerControls">powerpointmall</TermName>
          <TermId xmlns="http://schemas.microsoft.com/office/infopath/2007/PartnerControls">8a709a16-dce5-48c9-b324-adb936197cd8</TermId>
        </TermInfo>
      </Terms>
    </ib8be5378b304cd19503fe0f13c962e4>
    <b949fc07257b40f7b02b2d246d41368f xmlns="2f901946-e264-40a9-b252-19c7dedd3add">
      <Terms xmlns="http://schemas.microsoft.com/office/infopath/2007/PartnerControls">
        <TermInfo xmlns="http://schemas.microsoft.com/office/infopath/2007/PartnerControls">
          <TermName xmlns="http://schemas.microsoft.com/office/infopath/2007/PartnerControls">LD</TermName>
          <TermId xmlns="http://schemas.microsoft.com/office/infopath/2007/PartnerControls">30ac7822-68c2-42d2-8d58-accf1e3539f2</TermId>
        </TermInfo>
      </Terms>
    </b949fc07257b40f7b02b2d246d41368f>
    <TaxCatchAll xmlns="2f901946-e264-40a9-b252-19c7dedd3add">
      <Value>13</Value>
      <Value>11</Value>
      <Value>3</Value>
      <Value>73</Value>
      <Value>1</Value>
    </TaxCatchAll>
    <LD_Informationsklass xmlns="2f901946-e264-40a9-b252-19c7dedd3add">Intern alla</LD_Informationsklass>
    <ib626626c2604ac096d2606abc0b50e1 xmlns="2f901946-e264-40a9-b252-19c7dedd3add">
      <Terms xmlns="http://schemas.microsoft.com/office/infopath/2007/PartnerControls"/>
    </ib626626c2604ac096d2606abc0b50e1>
    <LD_Dokumentansvarig xmlns="2f901946-e264-40a9-b252-19c7dedd3add">
      <UserInfo>
        <DisplayName>Jansson Markus /Central förvaltning Kommunikationsenhet /Falun</DisplayName>
        <AccountId>34</AccountId>
        <AccountType/>
      </UserInfo>
    </LD_Dokumentansvarig>
    <l94247903c2249fd91f98a10a58087d0 xmlns="2f901946-e264-40a9-b252-19c7dedd3add">
      <Terms xmlns="http://schemas.microsoft.com/office/infopath/2007/PartnerControls">
        <TermInfo xmlns="http://schemas.microsoft.com/office/infopath/2007/PartnerControls">
          <TermName xmlns="http://schemas.microsoft.com/office/infopath/2007/PartnerControls">Standarddokument</TermName>
          <TermId xmlns="http://schemas.microsoft.com/office/infopath/2007/PartnerControls">4d12e0b9-1967-41ec-b4ec-5579d11176b8</TermId>
        </TermInfo>
      </Terms>
    </l94247903c2249fd91f98a10a58087d0>
    <LD_GranskatAv xmlns="2f901946-e264-40a9-b252-19c7dedd3add">
      <UserInfo>
        <DisplayName/>
        <AccountId xsi:nil="true"/>
        <AccountType/>
      </UserInfo>
    </LD_GranskatAv>
    <LD_OldPubliceringsstatus xmlns="2f901946-e264-40a9-b252-19c7dedd3add">Avpublicerat</LD_OldPubliceringsstatus>
    <LD_Publiceringsstatus xmlns="2f901946-e264-40a9-b252-19c7dedd3add">Publicering pågår</LD_Publiceringsstatus>
    <LD_Version xmlns="2f901946-e264-40a9-b252-19c7dedd3add">1.0</LD_Version>
    <LD_ArbetsrumID xmlns="2f901946-e264-40a9-b252-19c7dedd3add">
      <Url xsi:nil="true"/>
      <Description xsi:nil="true"/>
    </LD_ArbetsrumID>
    <LD_Faktaagare xmlns="2f901946-e264-40a9-b252-19c7dedd3add">
      <Url xsi:nil="true"/>
      <Description xsi:nil="true"/>
    </LD_Faktaagare>
    <LD_DokumentID xmlns="2f901946-e264-40a9-b252-19c7dedd3add">
      <Url>http://ar.ltdalarna.se/arbetsrum/OHAR4G8V/_layouts/15/DocIdRedir.aspx?ID=A3WFANPAHJDW-1490602897-36</Url>
      <Description>A3WFANPAHJDW-1490602897-36</Description>
    </LD_DokumentID>
    <LD_Dokumentstatus xmlns="2f901946-e264-40a9-b252-19c7dedd3add">Godkänt</LD_Dokumentstatus>
    <LD_OldDokumentstatus xmlns="2f901946-e264-40a9-b252-19c7dedd3add">Godkännande pågår</LD_OldDokumentstatus>
    <LD_Diarienummer xmlns="2f901946-e264-40a9-b252-19c7dedd3add" xsi:nil="true"/>
    <LD_GodkantDatum xmlns="2f901946-e264-40a9-b252-19c7dedd3add">2019-09-30T12:52:34+00:00</LD_GodkantDatum>
    <LD_GodkantAv xmlns="2f901946-e264-40a9-b252-19c7dedd3add">
      <UserInfo>
        <DisplayName>Hwit Elin /Central förvaltning Kommunikationsenhet /Falun</DisplayName>
        <AccountId>29</AccountId>
        <AccountType/>
      </UserInfo>
    </LD_GodkantAv>
    <LD_Beslutsnummer xmlns="2f901946-e264-40a9-b252-19c7dedd3add" xsi:nil="true"/>
    <nf66689e3cec4bcc9e3f4977582c706c xmlns="2f901946-e264-40a9-b252-19c7dedd3add">
      <Terms xmlns="http://schemas.microsoft.com/office/infopath/2007/PartnerControls"/>
    </nf66689e3cec4bcc9e3f4977582c706c>
    <_dlc_DocId xmlns="625733c5-0f95-420a-bdd7-9e1f1bc4aabb">A3WFANPAHJDW-1421341398-45</_dlc_DocId>
    <_dlc_DocIdUrl xmlns="625733c5-0f95-420a-bdd7-9e1f1bc4aabb">
      <Url>http://ar.ltdalarna.se/arbetsrum/OHAR4G8V/publicerat/_layouts/15/DocIdRedir.aspx?ID=A3WFANPAHJDW-1421341398-45</Url>
      <Description>A3WFANPAHJDW-1421341398-45</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Blankett" ma:contentTypeID="0x010100AC92CF2061C10240851FF38CAA99F4B802010010A27C58E3F0514186632C5957A89C4F" ma:contentTypeVersion="135" ma:contentTypeDescription="Skapa ett nytt dokument." ma:contentTypeScope="" ma:versionID="cc0d014734b4527a919424331433cfe0">
  <xsd:schema xmlns:xsd="http://www.w3.org/2001/XMLSchema" xmlns:xs="http://www.w3.org/2001/XMLSchema" xmlns:p="http://schemas.microsoft.com/office/2006/metadata/properties" xmlns:ns2="2f901946-e264-40a9-b252-19c7dedd3add" xmlns:ns3="625733c5-0f95-420a-bdd7-9e1f1bc4aabb" targetNamespace="http://schemas.microsoft.com/office/2006/metadata/properties" ma:root="true" ma:fieldsID="241170c2dbcd7254dcf607298c5ee6d2" ns2:_="" ns3:_="">
    <xsd:import namespace="2f901946-e264-40a9-b252-19c7dedd3add"/>
    <xsd:import namespace="625733c5-0f95-420a-bdd7-9e1f1bc4aabb"/>
    <xsd:element name="properties">
      <xsd:complexType>
        <xsd:sequence>
          <xsd:element name="documentManagement">
            <xsd:complexType>
              <xsd:all>
                <xsd:element ref="ns2:LD_Dokumentansvarig"/>
                <xsd:element ref="ns2:LD_Informationsklass"/>
                <xsd:element ref="ns2:LD_ArbetsrumID" minOccurs="0"/>
                <xsd:element ref="ns2:LD_DokumentID" minOccurs="0"/>
                <xsd:element ref="ns2:LD_Faktaagare" minOccurs="0"/>
                <xsd:element ref="ns2:LD_Version" minOccurs="0"/>
                <xsd:element ref="ns2:LD_GranskatAv" minOccurs="0"/>
                <xsd:element ref="ns2:LD_Dokumentstatus" minOccurs="0"/>
                <xsd:element ref="ns2:LD_Publiceringsstatus" minOccurs="0"/>
                <xsd:element ref="ns2:LD_GodkantAv" minOccurs="0"/>
                <xsd:element ref="ns2:LD_GodkantDatum" minOccurs="0"/>
                <xsd:element ref="ns2:LD_Diarienummer" minOccurs="0"/>
                <xsd:element ref="ns2:LD_Beslutsnummer" minOccurs="0"/>
                <xsd:element ref="ns2:l94247903c2249fd91f98a10a58087d0" minOccurs="0"/>
                <xsd:element ref="ns2:b949fc07257b40f7b02b2d246d41368f" minOccurs="0"/>
                <xsd:element ref="ns2:d35d67994db9475aa58636ebfce59533" minOccurs="0"/>
                <xsd:element ref="ns2:TaxCatchAll" minOccurs="0"/>
                <xsd:element ref="ns2:j125def9988a4544907fddb4a09b1af5" minOccurs="0"/>
                <xsd:element ref="ns2:ib8be5378b304cd19503fe0f13c962e4" minOccurs="0"/>
                <xsd:element ref="ns2:ib626626c2604ac096d2606abc0b50e1" minOccurs="0"/>
                <xsd:element ref="ns2:LD_OldDokumentstatus" minOccurs="0"/>
                <xsd:element ref="ns2:TaxCatchAllLabel" minOccurs="0"/>
                <xsd:element ref="ns2:nf66689e3cec4bcc9e3f4977582c706c" minOccurs="0"/>
                <xsd:element ref="ns2:LD_OldPubliceringsstatu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01946-e264-40a9-b252-19c7dedd3add" elementFormDefault="qualified">
    <xsd:import namespace="http://schemas.microsoft.com/office/2006/documentManagement/types"/>
    <xsd:import namespace="http://schemas.microsoft.com/office/infopath/2007/PartnerControls"/>
    <xsd:element name="LD_Dokumentansvarig" ma:index="2" ma:displayName="Dokumentansvarig" ma:list="UserInfo" ma:internalName="LD_Dokumentansvarig"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D_Informationsklass" ma:index="4" ma:displayName="Informationsklass" ma:default="Intern alla" ma:internalName="LD_Informationsklass" ma:readOnly="false">
      <xsd:simpleType>
        <xsd:restriction base="dms:Choice">
          <xsd:enumeration value="Publik"/>
          <xsd:enumeration value="Intern alla"/>
          <xsd:enumeration value="Intern skyddad"/>
        </xsd:restriction>
      </xsd:simpleType>
    </xsd:element>
    <xsd:element name="LD_ArbetsrumID" ma:index="8" nillable="true" ma:displayName="ArbetsrumID" ma:hidden="true" ma:internalName="LD_Arbetsrum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DokumentID" ma:index="9" nillable="true" ma:displayName="LD DokumentID" ma:hidden="true" ma:internalName="LD_Dok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Faktaagare" ma:index="10" nillable="true" ma:displayName="Faktaägare" ma:hidden="true" ma:internalName="LD_Faktaaga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Version" ma:index="11" nillable="true" ma:displayName="Version" ma:internalName="LD_Version" ma:readOnly="false">
      <xsd:simpleType>
        <xsd:restriction base="dms:Text"/>
      </xsd:simpleType>
    </xsd:element>
    <xsd:element name="LD_GranskatAv" ma:index="12" nillable="true" ma:displayName="Granskat av" ma:list="UserInfo" ma:internalName="LD_GranskatAv"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Dokumentstatus" ma:index="13" nillable="true" ma:displayName="Dokumentstatus" ma:default="Utkast" ma:hidden="true" ma:internalName="LD_Dokumentstatus" ma:readOnly="false">
      <xsd:simpleType>
        <xsd:restriction base="dms:Choice">
          <xsd:enumeration value="Utkast"/>
          <xsd:enumeration value="Granskning pågår"/>
          <xsd:enumeration value="Granskat"/>
          <xsd:enumeration value="Godkännande pågår"/>
          <xsd:enumeration value="Godkänt"/>
          <xsd:enumeration value="Ej godkänt"/>
          <xsd:enumeration value="Publicerat"/>
          <xsd:enumeration value="Godkänt och publicerat"/>
        </xsd:restriction>
      </xsd:simpleType>
    </xsd:element>
    <xsd:element name="LD_Publiceringsstatus" ma:index="14" nillable="true" ma:displayName="Publiceringsstatus" ma:default="Ej publicerat" ma:hidden="true" ma:internalName="LD_Publiceringsstatus" ma:readOnly="false">
      <xsd:simpleType>
        <xsd:restriction base="dms:Choice">
          <xsd:enumeration value="Ej publicerat"/>
          <xsd:enumeration value="Publicering pågår"/>
          <xsd:enumeration value="Publicerat"/>
          <xsd:enumeration value="Avpublicerat"/>
          <xsd:enumeration value="Revidering krävs"/>
          <xsd:enumeration value="Revidering pågår"/>
        </xsd:restriction>
      </xsd:simpleType>
    </xsd:element>
    <xsd:element name="LD_GodkantAv" ma:index="16" nillable="true" ma:displayName="Godkänt av" ma:list="UserInfo" ma:internalName="LD_GodkantAv"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GodkantDatum" ma:index="17" nillable="true" ma:displayName="Godkänt datum" ma:internalName="LD_GodkantDatum" ma:readOnly="false">
      <xsd:simpleType>
        <xsd:restriction base="dms:DateTime"/>
      </xsd:simpleType>
    </xsd:element>
    <xsd:element name="LD_Diarienummer" ma:index="18" nillable="true" ma:displayName="Diarienummer" ma:internalName="LD_Diarienummer" ma:readOnly="false">
      <xsd:simpleType>
        <xsd:restriction base="dms:Text"/>
      </xsd:simpleType>
    </xsd:element>
    <xsd:element name="LD_Beslutsnummer" ma:index="19" nillable="true" ma:displayName="Beslutsnummer" ma:internalName="LD_Beslutsnummer" ma:readOnly="false">
      <xsd:simpleType>
        <xsd:restriction base="dms:Text"/>
      </xsd:simpleType>
    </xsd:element>
    <xsd:element name="l94247903c2249fd91f98a10a58087d0" ma:index="22" nillable="true" ma:taxonomy="true" ma:internalName="l94247903c2249fd91f98a10a58087d0" ma:taxonomyFieldName="LD_Dokumenttyp" ma:displayName="Dokumenttyp" ma:readOnly="false" ma:fieldId="{59424790-3c22-49fd-91f9-8a10a58087d0}" ma:sspId="e7769dcc-5dd1-4f02-a71f-f2e47d1eab4e" ma:termSetId="0f652e80-21f1-4db9-823c-0c440e78a020" ma:anchorId="00000000-0000-0000-0000-000000000000" ma:open="false" ma:isKeyword="false">
      <xsd:complexType>
        <xsd:sequence>
          <xsd:element ref="pc:Terms" minOccurs="0" maxOccurs="1"/>
        </xsd:sequence>
      </xsd:complexType>
    </xsd:element>
    <xsd:element name="b949fc07257b40f7b02b2d246d41368f" ma:index="24" ma:taxonomy="true" ma:internalName="b949fc07257b40f7b02b2d246d41368f" ma:taxonomyFieldName="LD_GallerForVerksamhet" ma:displayName="Gäller för verksamhet" ma:readOnly="false" ma:default="" ma:fieldId="{b949fc07-257b-40f7-b02b-2d246d41368f}" ma:taxonomyMulti="true" ma:sspId="e7769dcc-5dd1-4f02-a71f-f2e47d1eab4e" ma:termSetId="fdc1c8bc-96b8-4ad1-a7fe-19ec9003abbc" ma:anchorId="00000000-0000-0000-0000-000000000000" ma:open="false" ma:isKeyword="false">
      <xsd:complexType>
        <xsd:sequence>
          <xsd:element ref="pc:Terms" minOccurs="0" maxOccurs="1"/>
        </xsd:sequence>
      </xsd:complexType>
    </xsd:element>
    <xsd:element name="d35d67994db9475aa58636ebfce59533" ma:index="25" nillable="true" ma:taxonomy="true" ma:internalName="d35d67994db9475aa58636ebfce59533" ma:taxonomyFieldName="LD_Sprak" ma:displayName="Språk" ma:readOnly="false" ma:default="1;#sv - svenska|fc4bf42e-8ca5-492e-bdac-5e5e0115cfa8" ma:fieldId="{d35d6799-4db9-475a-a586-36ebfce59533}" ma:sspId="e7769dcc-5dd1-4f02-a71f-f2e47d1eab4e" ma:termSetId="34bdb1d3-4598-4ab4-b025-869b2700dd57" ma:anchorId="00000000-0000-0000-0000-000000000000" ma:open="false" ma:isKeyword="false">
      <xsd:complexType>
        <xsd:sequence>
          <xsd:element ref="pc:Terms" minOccurs="0" maxOccurs="1"/>
        </xsd:sequence>
      </xsd:complexType>
    </xsd:element>
    <xsd:element name="TaxCatchAll" ma:index="26" nillable="true" ma:displayName="Taxonomy Catch All Column" ma:hidden="true" ma:list="{5f9eefa9-c519-4751-8e96-f509d56a63cf}" ma:internalName="TaxCatchAll" ma:showField="CatchAllData"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j125def9988a4544907fddb4a09b1af5" ma:index="29" nillable="true" ma:taxonomy="true" ma:internalName="j125def9988a4544907fddb4a09b1af5" ma:taxonomyFieldName="LD_Nyckelord" ma:displayName="Nyckelord" ma:readOnly="false" ma:fieldId="{3125def9-988a-4544-907f-ddb4a09b1af5}" ma:taxonomyMulti="true" ma:sspId="e7769dcc-5dd1-4f02-a71f-f2e47d1eab4e" ma:termSetId="4e71d024-632f-4c5c-a02d-6b344a2d3997" ma:anchorId="00000000-0000-0000-0000-000000000000" ma:open="true" ma:isKeyword="false">
      <xsd:complexType>
        <xsd:sequence>
          <xsd:element ref="pc:Terms" minOccurs="0" maxOccurs="1"/>
        </xsd:sequence>
      </xsd:complexType>
    </xsd:element>
    <xsd:element name="ib8be5378b304cd19503fe0f13c962e4" ma:index="31" nillable="true" ma:taxonomy="true" ma:internalName="ib8be5378b304cd19503fe0f13c962e4" ma:taxonomyFieldName="LD_Dokumentsamling" ma:displayName="Dokumentsamling" ma:readOnly="false" ma:default="" ma:fieldId="{2b8be537-8b30-4cd1-9503-fe0f13c962e4}" ma:taxonomyMulti="true" ma:sspId="e7769dcc-5dd1-4f02-a71f-f2e47d1eab4e" ma:termSetId="616aacf0-f681-4ad1-9a56-1a611ffe0410" ma:anchorId="00000000-0000-0000-0000-000000000000" ma:open="true" ma:isKeyword="false">
      <xsd:complexType>
        <xsd:sequence>
          <xsd:element ref="pc:Terms" minOccurs="0" maxOccurs="1"/>
        </xsd:sequence>
      </xsd:complexType>
    </xsd:element>
    <xsd:element name="ib626626c2604ac096d2606abc0b50e1" ma:index="33" nillable="true" ma:taxonomy="true" ma:internalName="ib626626c2604ac096d2606abc0b50e1" ma:taxonomyFieldName="LD_Process" ma:displayName="Process" ma:readOnly="false" ma:fieldId="{2b626626-c260-4ac0-96d2-606abc0b50e1}" ma:sspId="e7769dcc-5dd1-4f02-a71f-f2e47d1eab4e" ma:termSetId="76f4019a-91e2-4560-b452-ad5219d43070" ma:anchorId="00000000-0000-0000-0000-000000000000" ma:open="false" ma:isKeyword="false">
      <xsd:complexType>
        <xsd:sequence>
          <xsd:element ref="pc:Terms" minOccurs="0" maxOccurs="1"/>
        </xsd:sequence>
      </xsd:complexType>
    </xsd:element>
    <xsd:element name="LD_OldDokumentstatus" ma:index="34" nillable="true" ma:displayName="Old Dokumentstatus" ma:hidden="true" ma:internalName="LD_OldDokumentstatus" ma:readOnly="false">
      <xsd:simpleType>
        <xsd:restriction base="dms:Text"/>
      </xsd:simpleType>
    </xsd:element>
    <xsd:element name="TaxCatchAllLabel" ma:index="35" nillable="true" ma:displayName="Taxonomy Catch All Column1" ma:hidden="true" ma:list="{5f9eefa9-c519-4751-8e96-f509d56a63cf}" ma:internalName="TaxCatchAllLabel" ma:readOnly="true" ma:showField="CatchAllDataLabel"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nf66689e3cec4bcc9e3f4977582c706c" ma:index="37" nillable="true" ma:taxonomy="true" ma:internalName="nf66689e3cec4bcc9e3f4977582c706c" ma:taxonomyFieldName="LD_Ledningssytem" ma:displayName="Ledningssystem" ma:default="" ma:fieldId="{7f66689e-3cec-4bcc-9e3f-4977582c706c}" ma:sspId="e7769dcc-5dd1-4f02-a71f-f2e47d1eab4e" ma:termSetId="829eac8a-34d8-46a0-90b2-b520bdf78472" ma:anchorId="00000000-0000-0000-0000-000000000000" ma:open="false" ma:isKeyword="false">
      <xsd:complexType>
        <xsd:sequence>
          <xsd:element ref="pc:Terms" minOccurs="0" maxOccurs="1"/>
        </xsd:sequence>
      </xsd:complexType>
    </xsd:element>
    <xsd:element name="LD_OldPubliceringsstatus" ma:index="38" nillable="true" ma:displayName="Old Publiceringsstatus" ma:hidden="true" ma:internalName="LD_OldPubliceringsstatus"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5733c5-0f95-420a-bdd7-9e1f1bc4aabb" elementFormDefault="qualified">
    <xsd:import namespace="http://schemas.microsoft.com/office/2006/documentManagement/types"/>
    <xsd:import namespace="http://schemas.microsoft.com/office/infopath/2007/PartnerControls"/>
    <xsd:element name="_dlc_DocId" ma:index="39" nillable="true" ma:displayName="Dokument-ID-värde" ma:description="Värdet för dokument-ID som tilldelats till det här objektet." ma:internalName="_dlc_DocId" ma:readOnly="true">
      <xsd:simpleType>
        <xsd:restriction base="dms:Text"/>
      </xsd:simpleType>
    </xsd:element>
    <xsd:element name="_dlc_DocIdUrl" ma:index="40"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1"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Innehållstyp"/>
        <xsd:element ref="dc:title"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haredContentType xmlns="Microsoft.SharePoint.Taxonomy.ContentTypeSync" SourceId="e7769dcc-5dd1-4f02-a71f-f2e47d1eab4e" ContentTypeId="0x010100AC92CF2061C10240851FF38CAA99F4B80201" PreviousValue="false"/>
</file>

<file path=customXml/itemProps1.xml><?xml version="1.0" encoding="utf-8"?>
<ds:datastoreItem xmlns:ds="http://schemas.openxmlformats.org/officeDocument/2006/customXml" ds:itemID="{20024E15-E290-4AB3-AE13-73E4633A1C51}">
  <ds:schemaRefs>
    <ds:schemaRef ds:uri="http://schemas.microsoft.com/sharepoint/v3/contenttype/forms"/>
  </ds:schemaRefs>
</ds:datastoreItem>
</file>

<file path=customXml/itemProps2.xml><?xml version="1.0" encoding="utf-8"?>
<ds:datastoreItem xmlns:ds="http://schemas.openxmlformats.org/officeDocument/2006/customXml" ds:itemID="{C6FB3ADD-DCDF-4A07-9C45-CA476A044990}">
  <ds:schemaRefs>
    <ds:schemaRef ds:uri="2f901946-e264-40a9-b252-19c7dedd3add"/>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625733c5-0f95-420a-bdd7-9e1f1bc4aabb"/>
    <ds:schemaRef ds:uri="http://www.w3.org/XML/1998/namespace"/>
  </ds:schemaRefs>
</ds:datastoreItem>
</file>

<file path=customXml/itemProps3.xml><?xml version="1.0" encoding="utf-8"?>
<ds:datastoreItem xmlns:ds="http://schemas.openxmlformats.org/officeDocument/2006/customXml" ds:itemID="{5FDE11BD-DF21-4180-8915-9E77BB2504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01946-e264-40a9-b252-19c7dedd3add"/>
    <ds:schemaRef ds:uri="625733c5-0f95-420a-bdd7-9e1f1bc4aa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96BA2FC-CC64-4B01-956B-48A3425A9EAE}">
  <ds:schemaRefs>
    <ds:schemaRef ds:uri="http://schemas.microsoft.com/sharepoint/events"/>
  </ds:schemaRefs>
</ds:datastoreItem>
</file>

<file path=customXml/itemProps5.xml><?xml version="1.0" encoding="utf-8"?>
<ds:datastoreItem xmlns:ds="http://schemas.openxmlformats.org/officeDocument/2006/customXml" ds:itemID="{EB908D4C-69A5-4436-ADFD-061832FB1A4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713</TotalTime>
  <Words>1202</Words>
  <Application>Microsoft Office PowerPoint</Application>
  <PresentationFormat>Bredbild</PresentationFormat>
  <Paragraphs>222</Paragraphs>
  <Slides>19</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19</vt:i4>
      </vt:variant>
    </vt:vector>
  </HeadingPairs>
  <TitlesOfParts>
    <vt:vector size="24" baseType="lpstr">
      <vt:lpstr>Arial</vt:lpstr>
      <vt:lpstr>Calibri</vt:lpstr>
      <vt:lpstr>Times New Roman</vt:lpstr>
      <vt:lpstr>Verdana</vt:lpstr>
      <vt:lpstr>VCdag</vt:lpstr>
      <vt:lpstr>Socialchefsnätverket  28 januari 2022</vt:lpstr>
      <vt:lpstr>   Val av ledamöter till arbetsgrupp SUS </vt:lpstr>
      <vt:lpstr> Val av ledamöter till Länsstyrelsens Styrgrupp MVK </vt:lpstr>
      <vt:lpstr>Nationellt system för kunskapsstyrning hälso- och sjukvård </vt:lpstr>
      <vt:lpstr>Förslag på hantering av remisser framöver</vt:lpstr>
      <vt:lpstr>Förslag remissomgång svarsdatum 15 februari </vt:lpstr>
      <vt:lpstr>Kvinnofrid</vt:lpstr>
      <vt:lpstr>Organisationsstruktur </vt:lpstr>
      <vt:lpstr>PowerPoint-presentation</vt:lpstr>
      <vt:lpstr>PowerPoint-presentation</vt:lpstr>
      <vt:lpstr>Tankar om en regional samverkansöverenskommelse</vt:lpstr>
      <vt:lpstr>Nästa steg</vt:lpstr>
      <vt:lpstr>Överenskommelser 2022 statliga stimulansmedel till kommunerna</vt:lpstr>
      <vt:lpstr>Överenskommelser 2022 statliga stimulansmedel till kommunerna</vt:lpstr>
      <vt:lpstr>Överenskommelser 2022 statliga stimulansmedel till kommunerna</vt:lpstr>
      <vt:lpstr>Stimulansmedel fördelningsnyckel 2022</vt:lpstr>
      <vt:lpstr>Rekvirera medel 2022</vt:lpstr>
      <vt:lpstr>Övriga statsbidrag till kommunerna</vt:lpstr>
      <vt:lpstr>Övriga frågor</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Mårtensson Tanja /Ledningsstöd och strategi Hälso- och sjukvård Dalarna /Falun</cp:lastModifiedBy>
  <cp:revision>44</cp:revision>
  <dcterms:created xsi:type="dcterms:W3CDTF">2016-11-14T14:16:14Z</dcterms:created>
  <dcterms:modified xsi:type="dcterms:W3CDTF">2022-02-01T11:02:49Z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0x010100AC92CF2061C10240851FF38CAA99F4B802010010A27C58E3F0514186632C5957A89C4F</vt:lpwstr>
  </property>
  <property fmtid="{D5CDD505-2E9C-101B-9397-08002B2CF9AE}" pid="4" name="TaxCatchAll">
    <vt:lpwstr>7;#sv - svenska</vt:lpwstr>
  </property>
  <property fmtid="{D5CDD505-2E9C-101B-9397-08002B2CF9AE}" pid="5" name="LD_GallerForVerksamhet">
    <vt:lpwstr>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73;#powerpointmall|8a709a16-dce5-48c9-b324-adb936197cd8</vt:lpwstr>
  </property>
  <property fmtid="{D5CDD505-2E9C-101B-9397-08002B2CF9AE}" pid="10" name="LD_Dokumenttyp">
    <vt:lpwstr>11;#Standarddokument|4d12e0b9-1967-41ec-b4ec-5579d11176b8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b1950605-e71d-4556-ba93-ba9f3e2d9387</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http://ar.ltdalarna.se/arbetsrum/OHAR4G8V/_layouts/15/wrkstat.aspx?List=e2cb74c8-5506-42ab-9948-d2124701e8af&amp;WorkflowInstanceName=2764bc3e-dcb7-4b64-ae73-fd1857e40813, Godkänt</vt:lpwstr>
  </property>
  <property fmtid="{D5CDD505-2E9C-101B-9397-08002B2CF9AE}" pid="24" name="LD_GiltigtTill">
    <vt:filetime>2022-09-30T13:56:29Z</vt:filetime>
  </property>
  <property fmtid="{D5CDD505-2E9C-101B-9397-08002B2CF9AE}" pid="25" name="LD_Ledningssytem">
    <vt:lpwstr/>
  </property>
  <property fmtid="{D5CDD505-2E9C-101B-9397-08002B2CF9AE}" pid="26" name="LD_Gallringsfrist">
    <vt:lpwstr>13;#3 år|8a73ccd2-b425-41f1-973a-0e59e31951c0</vt:lpwstr>
  </property>
  <property fmtid="{D5CDD505-2E9C-101B-9397-08002B2CF9AE}" pid="27" name="eac6bf53512a4c808e5d567ea0a3e5f0">
    <vt:lpwstr>3 år|8a73ccd2-b425-41f1-973a-0e59e31951c0</vt:lpwstr>
  </property>
</Properties>
</file>