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8"/>
  </p:notesMasterIdLst>
  <p:handoutMasterIdLst>
    <p:handoutMasterId r:id="rId19"/>
  </p:handoutMasterIdLst>
  <p:sldIdLst>
    <p:sldId id="400" r:id="rId6"/>
    <p:sldId id="433" r:id="rId7"/>
    <p:sldId id="446" r:id="rId8"/>
    <p:sldId id="456" r:id="rId9"/>
    <p:sldId id="438" r:id="rId10"/>
    <p:sldId id="452" r:id="rId11"/>
    <p:sldId id="448" r:id="rId12"/>
    <p:sldId id="449" r:id="rId13"/>
    <p:sldId id="454" r:id="rId14"/>
    <p:sldId id="451" r:id="rId15"/>
    <p:sldId id="423" r:id="rId16"/>
    <p:sldId id="439" r:id="rId17"/>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y Eldh" initials="JE" lastIdx="31" clrIdx="0">
    <p:extLst>
      <p:ext uri="{19B8F6BF-5375-455C-9EA6-DF929625EA0E}">
        <p15:presenceInfo xmlns:p15="http://schemas.microsoft.com/office/powerpoint/2012/main" userId="S-1-5-21-57989841-1343024091-725345543-3304" providerId="AD"/>
      </p:ext>
    </p:extLst>
  </p:cmAuthor>
  <p:cmAuthor id="2" name="Axelsson Elin /Central förvaltning Personalenhet /Falun" initials="AE/fP/" lastIdx="2" clrIdx="1">
    <p:extLst>
      <p:ext uri="{19B8F6BF-5375-455C-9EA6-DF929625EA0E}">
        <p15:presenceInfo xmlns:p15="http://schemas.microsoft.com/office/powerpoint/2012/main" userId="S-1-5-21-910452376-877226765-825688854-1189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B392"/>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anmörkt format 2 - Dekorfär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llanmörkt format 4 - Dekorfär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66977" autoAdjust="0"/>
  </p:normalViewPr>
  <p:slideViewPr>
    <p:cSldViewPr snapToGrid="0">
      <p:cViewPr varScale="1">
        <p:scale>
          <a:sx n="85" d="100"/>
          <a:sy n="85" d="100"/>
        </p:scale>
        <p:origin x="1422" y="60"/>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9549A1D7-DA34-43B3-A002-3DD4D6CE6257}" type="datetimeFigureOut">
              <a:rPr lang="sv-SE" smtClean="0"/>
              <a:t>2018-12-20</a:t>
            </a:fld>
            <a:endParaRPr lang="sv-SE"/>
          </a:p>
        </p:txBody>
      </p:sp>
      <p:sp>
        <p:nvSpPr>
          <p:cNvPr id="4" name="Platshållare för sidfot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314F5FCB-E17D-4B63-8CBA-DCE69ADA0DB4}" type="slidenum">
              <a:rPr lang="sv-SE" smtClean="0"/>
              <a:t>‹#›</a:t>
            </a:fld>
            <a:endParaRPr lang="sv-SE"/>
          </a:p>
        </p:txBody>
      </p:sp>
    </p:spTree>
    <p:extLst>
      <p:ext uri="{BB962C8B-B14F-4D97-AF65-F5344CB8AC3E}">
        <p14:creationId xmlns:p14="http://schemas.microsoft.com/office/powerpoint/2010/main" val="2114495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F925A2B-CAD0-413C-ADBE-2DC627B0808F}" type="datetimeFigureOut">
              <a:rPr lang="sv-SE" smtClean="0"/>
              <a:t>2018-12-20</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0AD893A-C25A-4AF4-8031-1CC5CFD0D58F}" type="slidenum">
              <a:rPr lang="sv-SE" smtClean="0"/>
              <a:t>‹#›</a:t>
            </a:fld>
            <a:endParaRPr lang="sv-SE"/>
          </a:p>
        </p:txBody>
      </p:sp>
    </p:spTree>
    <p:extLst>
      <p:ext uri="{BB962C8B-B14F-4D97-AF65-F5344CB8AC3E}">
        <p14:creationId xmlns:p14="http://schemas.microsoft.com/office/powerpoint/2010/main" val="1159886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dirty="0"/>
              <a:t>Politisk process mot en </a:t>
            </a:r>
            <a:r>
              <a:rPr lang="sv-SE" sz="1200" b="0" dirty="0" smtClean="0"/>
              <a:t>region</a:t>
            </a:r>
            <a:r>
              <a:rPr lang="sv-SE" sz="1200" b="0" baseline="0" dirty="0" smtClean="0"/>
              <a:t> i Dalarna </a:t>
            </a:r>
            <a:endParaRPr lang="sv-SE" b="0" dirty="0"/>
          </a:p>
        </p:txBody>
      </p:sp>
      <p:sp>
        <p:nvSpPr>
          <p:cNvPr id="4" name="Platshållare för bildnummer 3"/>
          <p:cNvSpPr>
            <a:spLocks noGrp="1"/>
          </p:cNvSpPr>
          <p:nvPr>
            <p:ph type="sldNum" sz="quarter" idx="10"/>
          </p:nvPr>
        </p:nvSpPr>
        <p:spPr/>
        <p:txBody>
          <a:bodyPr/>
          <a:lstStyle/>
          <a:p>
            <a:fld id="{00AD893A-C25A-4AF4-8031-1CC5CFD0D58F}" type="slidenum">
              <a:rPr lang="sv-SE" smtClean="0"/>
              <a:t>1</a:t>
            </a:fld>
            <a:endParaRPr lang="sv-SE"/>
          </a:p>
        </p:txBody>
      </p:sp>
    </p:spTree>
    <p:extLst>
      <p:ext uri="{BB962C8B-B14F-4D97-AF65-F5344CB8AC3E}">
        <p14:creationId xmlns:p14="http://schemas.microsoft.com/office/powerpoint/2010/main" val="2262010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00AD893A-C25A-4AF4-8031-1CC5CFD0D58F}" type="slidenum">
              <a:rPr lang="sv-SE" smtClean="0"/>
              <a:t>10</a:t>
            </a:fld>
            <a:endParaRPr lang="sv-SE"/>
          </a:p>
        </p:txBody>
      </p:sp>
    </p:spTree>
    <p:extLst>
      <p:ext uri="{BB962C8B-B14F-4D97-AF65-F5344CB8AC3E}">
        <p14:creationId xmlns:p14="http://schemas.microsoft.com/office/powerpoint/2010/main" val="3201257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0AD893A-C25A-4AF4-8031-1CC5CFD0D58F}" type="slidenum">
              <a:rPr lang="sv-SE" smtClean="0"/>
              <a:t>11</a:t>
            </a:fld>
            <a:endParaRPr lang="sv-SE"/>
          </a:p>
        </p:txBody>
      </p:sp>
    </p:spTree>
    <p:extLst>
      <p:ext uri="{BB962C8B-B14F-4D97-AF65-F5344CB8AC3E}">
        <p14:creationId xmlns:p14="http://schemas.microsoft.com/office/powerpoint/2010/main" val="4127523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0AD893A-C25A-4AF4-8031-1CC5CFD0D58F}" type="slidenum">
              <a:rPr lang="sv-SE" smtClean="0"/>
              <a:t>12</a:t>
            </a:fld>
            <a:endParaRPr lang="sv-SE"/>
          </a:p>
        </p:txBody>
      </p:sp>
    </p:spTree>
    <p:extLst>
      <p:ext uri="{BB962C8B-B14F-4D97-AF65-F5344CB8AC3E}">
        <p14:creationId xmlns:p14="http://schemas.microsoft.com/office/powerpoint/2010/main" val="4031495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0AD893A-C25A-4AF4-8031-1CC5CFD0D58F}" type="slidenum">
              <a:rPr lang="sv-SE" smtClean="0"/>
              <a:t>2</a:t>
            </a:fld>
            <a:endParaRPr lang="sv-SE"/>
          </a:p>
        </p:txBody>
      </p:sp>
    </p:spTree>
    <p:extLst>
      <p:ext uri="{BB962C8B-B14F-4D97-AF65-F5344CB8AC3E}">
        <p14:creationId xmlns:p14="http://schemas.microsoft.com/office/powerpoint/2010/main" val="885672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1800"/>
              </a:spcBef>
              <a:spcAft>
                <a:spcPts val="0"/>
              </a:spcAft>
              <a:buClr>
                <a:srgbClr val="3BB392"/>
              </a:buClr>
              <a:buSzTx/>
              <a:buFont typeface="Wingdings" panose="05000000000000000000" pitchFamily="2" charset="2"/>
              <a:buNone/>
              <a:tabLst/>
              <a:defRPr/>
            </a:pPr>
            <a:r>
              <a:rPr lang="sv-SE" sz="1200" b="0" i="0" u="none" strike="noStrike" kern="1200" baseline="0" dirty="0" smtClean="0">
                <a:solidFill>
                  <a:schemeClr val="tx1"/>
                </a:solidFill>
                <a:latin typeface="+mn-lt"/>
                <a:ea typeface="+mn-ea"/>
                <a:cs typeface="+mn-cs"/>
              </a:rPr>
              <a:t>Regioner har bildats, eller är på väg att bildas, i samtliga landsting i landet. Nu återstår sju landsting (Västerbotten, Dalarna, Värmland, Stockholm, Södermanland, Kalmar och Blekinge) där arbetet pågår med regionbildning till 2019. </a:t>
            </a:r>
            <a:endParaRPr lang="sv-SE" sz="1200" dirty="0" smtClean="0">
              <a:solidFill>
                <a:srgbClr val="FF0000"/>
              </a:solidFill>
            </a:endParaRPr>
          </a:p>
        </p:txBody>
      </p:sp>
      <p:sp>
        <p:nvSpPr>
          <p:cNvPr id="4" name="Platshållare för bildnummer 3"/>
          <p:cNvSpPr>
            <a:spLocks noGrp="1"/>
          </p:cNvSpPr>
          <p:nvPr>
            <p:ph type="sldNum" sz="quarter" idx="10"/>
          </p:nvPr>
        </p:nvSpPr>
        <p:spPr/>
        <p:txBody>
          <a:bodyPr/>
          <a:lstStyle/>
          <a:p>
            <a:fld id="{00AD893A-C25A-4AF4-8031-1CC5CFD0D58F}" type="slidenum">
              <a:rPr lang="sv-SE" smtClean="0"/>
              <a:t>3</a:t>
            </a:fld>
            <a:endParaRPr lang="sv-SE"/>
          </a:p>
        </p:txBody>
      </p:sp>
    </p:spTree>
    <p:extLst>
      <p:ext uri="{BB962C8B-B14F-4D97-AF65-F5344CB8AC3E}">
        <p14:creationId xmlns:p14="http://schemas.microsoft.com/office/powerpoint/2010/main" val="2029158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0AD893A-C25A-4AF4-8031-1CC5CFD0D58F}" type="slidenum">
              <a:rPr lang="sv-SE" smtClean="0"/>
              <a:t>4</a:t>
            </a:fld>
            <a:endParaRPr lang="sv-SE"/>
          </a:p>
        </p:txBody>
      </p:sp>
    </p:spTree>
    <p:extLst>
      <p:ext uri="{BB962C8B-B14F-4D97-AF65-F5344CB8AC3E}">
        <p14:creationId xmlns:p14="http://schemas.microsoft.com/office/powerpoint/2010/main" val="1475899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0AD893A-C25A-4AF4-8031-1CC5CFD0D58F}" type="slidenum">
              <a:rPr lang="sv-SE" smtClean="0"/>
              <a:t>5</a:t>
            </a:fld>
            <a:endParaRPr lang="sv-SE"/>
          </a:p>
        </p:txBody>
      </p:sp>
    </p:spTree>
    <p:extLst>
      <p:ext uri="{BB962C8B-B14F-4D97-AF65-F5344CB8AC3E}">
        <p14:creationId xmlns:p14="http://schemas.microsoft.com/office/powerpoint/2010/main" val="1730422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0AD893A-C25A-4AF4-8031-1CC5CFD0D58F}" type="slidenum">
              <a:rPr lang="sv-SE" smtClean="0"/>
              <a:t>6</a:t>
            </a:fld>
            <a:endParaRPr lang="sv-SE"/>
          </a:p>
        </p:txBody>
      </p:sp>
    </p:spTree>
    <p:extLst>
      <p:ext uri="{BB962C8B-B14F-4D97-AF65-F5344CB8AC3E}">
        <p14:creationId xmlns:p14="http://schemas.microsoft.com/office/powerpoint/2010/main" val="2859202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0AD893A-C25A-4AF4-8031-1CC5CFD0D58F}" type="slidenum">
              <a:rPr lang="sv-SE" smtClean="0"/>
              <a:t>7</a:t>
            </a:fld>
            <a:endParaRPr lang="sv-SE"/>
          </a:p>
        </p:txBody>
      </p:sp>
    </p:spTree>
    <p:extLst>
      <p:ext uri="{BB962C8B-B14F-4D97-AF65-F5344CB8AC3E}">
        <p14:creationId xmlns:p14="http://schemas.microsoft.com/office/powerpoint/2010/main" val="723330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0AD893A-C25A-4AF4-8031-1CC5CFD0D58F}" type="slidenum">
              <a:rPr lang="sv-SE" smtClean="0"/>
              <a:t>8</a:t>
            </a:fld>
            <a:endParaRPr lang="sv-SE"/>
          </a:p>
        </p:txBody>
      </p:sp>
    </p:spTree>
    <p:extLst>
      <p:ext uri="{BB962C8B-B14F-4D97-AF65-F5344CB8AC3E}">
        <p14:creationId xmlns:p14="http://schemas.microsoft.com/office/powerpoint/2010/main" val="2876431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Den statliga Indelningskommittén har i uppdrag av regeringen att utreda och föreslå vad den regionala politiska nivån ska heta framöver. I nuläget säger lagstiftningen att den heter landsting också där man bildat region. Alla dessa 14 har dock utåt anammat beteckningen region (förutom Västernorrland som byter till den nästa år). Det gör man med stöd av en regel i lagen som säger att landsting med det regionala utvecklingsansvaret får byta namn på landstingsfullmäktige och landstingsstyrelse till regionfullmäktige respektive regionstyrelse.</a:t>
            </a:r>
          </a:p>
          <a:p>
            <a:r>
              <a:rPr lang="sv-SE" sz="1200" kern="1200" dirty="0" smtClean="0">
                <a:solidFill>
                  <a:schemeClr val="tx1"/>
                </a:solidFill>
                <a:effectLst/>
                <a:latin typeface="+mn-lt"/>
                <a:ea typeface="+mn-ea"/>
                <a:cs typeface="+mn-cs"/>
              </a:rPr>
              <a:t>Landstinget Dalarna har svarat </a:t>
            </a:r>
            <a:r>
              <a:rPr lang="sv-SE" sz="1200" kern="1200" dirty="0" err="1" smtClean="0">
                <a:solidFill>
                  <a:schemeClr val="tx1"/>
                </a:solidFill>
                <a:effectLst/>
                <a:latin typeface="+mn-lt"/>
                <a:ea typeface="+mn-ea"/>
                <a:cs typeface="+mn-cs"/>
              </a:rPr>
              <a:t>Indelningskommitten</a:t>
            </a:r>
            <a:r>
              <a:rPr lang="sv-SE" sz="1200" kern="1200" dirty="0" smtClean="0">
                <a:solidFill>
                  <a:schemeClr val="tx1"/>
                </a:solidFill>
                <a:effectLst/>
                <a:latin typeface="+mn-lt"/>
                <a:ea typeface="+mn-ea"/>
                <a:cs typeface="+mn-cs"/>
              </a:rPr>
              <a:t> till dess arbete att man önskar beteckningen region framöver. Detta med grund i att när landstingsfullmäktige ansökte hos regeringen om en regionbildning 2019 också tog ett eget inriktningsbeslut om region som framtida egen beteckning. </a:t>
            </a:r>
          </a:p>
          <a:p>
            <a:r>
              <a:rPr lang="sv-SE" sz="1200" kern="1200" dirty="0" smtClean="0">
                <a:solidFill>
                  <a:schemeClr val="tx1"/>
                </a:solidFill>
                <a:effectLst/>
                <a:latin typeface="+mn-lt"/>
                <a:ea typeface="+mn-ea"/>
                <a:cs typeface="+mn-cs"/>
              </a:rPr>
              <a:t>Indelningskommittén lämnar sitt förslag i februari 2018 men valet hösten 2018 kommer att vara ett val till landstingsfullmäktige och det är alltså så det kommer att stå på valsedeln. I en annan remiss från regeringskansliet föreslås nu att Dalarnas ansökan ska bifallas men där sägs också att rättigheten att byta namn på fullmäktige ska finnas kvar. På det nya fullmäktiges första möte efter valet kommer nog därför frågan upp man ska byta namn till regionfullmäktige. Gör man det så blir följden att hela organisationen utåt kommer att kallas region även om vi fortsatt officiellt heter landsting till dess en eventuell lagändring görs.</a:t>
            </a:r>
          </a:p>
          <a:p>
            <a:endParaRPr lang="sv-SE" dirty="0"/>
          </a:p>
        </p:txBody>
      </p:sp>
      <p:sp>
        <p:nvSpPr>
          <p:cNvPr id="4" name="Platshållare för bildnummer 3"/>
          <p:cNvSpPr>
            <a:spLocks noGrp="1"/>
          </p:cNvSpPr>
          <p:nvPr>
            <p:ph type="sldNum" sz="quarter" idx="10"/>
          </p:nvPr>
        </p:nvSpPr>
        <p:spPr/>
        <p:txBody>
          <a:bodyPr/>
          <a:lstStyle/>
          <a:p>
            <a:fld id="{00AD893A-C25A-4AF4-8031-1CC5CFD0D58F}" type="slidenum">
              <a:rPr lang="sv-SE" smtClean="0"/>
              <a:t>9</a:t>
            </a:fld>
            <a:endParaRPr lang="sv-SE"/>
          </a:p>
        </p:txBody>
      </p:sp>
    </p:spTree>
    <p:extLst>
      <p:ext uri="{BB962C8B-B14F-4D97-AF65-F5344CB8AC3E}">
        <p14:creationId xmlns:p14="http://schemas.microsoft.com/office/powerpoint/2010/main" val="2191810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7" name="Platshållare för datum 6"/>
          <p:cNvSpPr>
            <a:spLocks noGrp="1"/>
          </p:cNvSpPr>
          <p:nvPr>
            <p:ph type="dt" sz="half" idx="10"/>
          </p:nvPr>
        </p:nvSpPr>
        <p:spPr>
          <a:xfrm>
            <a:off x="838200" y="6356350"/>
            <a:ext cx="2743200" cy="365125"/>
          </a:xfrm>
          <a:prstGeom prst="rect">
            <a:avLst/>
          </a:prstGeom>
        </p:spPr>
        <p:txBody>
          <a:bodyPr/>
          <a:lstStyle/>
          <a:p>
            <a:fld id="{56917F6A-C5F2-4B7A-9D27-D1484478F8BF}" type="datetime1">
              <a:rPr lang="sv-SE" smtClean="0"/>
              <a:t>2018-12-20</a:t>
            </a:fld>
            <a:endParaRPr lang="sv-SE" dirty="0"/>
          </a:p>
        </p:txBody>
      </p:sp>
      <p:sp>
        <p:nvSpPr>
          <p:cNvPr id="8" name="Platshållare för bildnummer 7"/>
          <p:cNvSpPr>
            <a:spLocks noGrp="1"/>
          </p:cNvSpPr>
          <p:nvPr>
            <p:ph type="sldNum" sz="quarter" idx="11"/>
          </p:nvPr>
        </p:nvSpPr>
        <p:spPr/>
        <p:txBody>
          <a:bodyPr/>
          <a:lstStyle/>
          <a:p>
            <a:fld id="{73F7DAA2-9FD5-4AD8-A40C-1B7CC9C72649}" type="slidenum">
              <a:rPr lang="sv-SE" smtClean="0"/>
              <a:t>‹#›</a:t>
            </a:fld>
            <a:endParaRPr lang="sv-SE"/>
          </a:p>
        </p:txBody>
      </p:sp>
    </p:spTree>
    <p:extLst>
      <p:ext uri="{BB962C8B-B14F-4D97-AF65-F5344CB8AC3E}">
        <p14:creationId xmlns:p14="http://schemas.microsoft.com/office/powerpoint/2010/main" val="3723159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838200" y="6356350"/>
            <a:ext cx="2743200" cy="365125"/>
          </a:xfrm>
          <a:prstGeom prst="rect">
            <a:avLst/>
          </a:prstGeom>
        </p:spPr>
        <p:txBody>
          <a:bodyPr/>
          <a:lstStyle/>
          <a:p>
            <a:fld id="{92D0C9B8-E8FC-44A0-9187-E2627F997C9D}" type="datetime1">
              <a:rPr lang="sv-SE" smtClean="0"/>
              <a:t>2018-12-20</a:t>
            </a:fld>
            <a:endParaRPr lang="sv-SE"/>
          </a:p>
        </p:txBody>
      </p:sp>
      <p:sp>
        <p:nvSpPr>
          <p:cNvPr id="5" name="Platshållare för sidfot 4"/>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p:cNvSpPr>
            <a:spLocks noGrp="1"/>
          </p:cNvSpPr>
          <p:nvPr>
            <p:ph type="sldNum" sz="quarter" idx="12"/>
          </p:nvPr>
        </p:nvSpPr>
        <p:spPr>
          <a:xfrm>
            <a:off x="8610600" y="6356350"/>
            <a:ext cx="2743200" cy="365125"/>
          </a:xfrm>
          <a:prstGeom prst="rect">
            <a:avLst/>
          </a:prstGeom>
        </p:spPr>
        <p:txBody>
          <a:bodyPr/>
          <a:lstStyle/>
          <a:p>
            <a:fld id="{EA472DA8-CEA3-49B1-A924-A469DAB3EFDE}" type="slidenum">
              <a:rPr lang="sv-SE" smtClean="0"/>
              <a:t>‹#›</a:t>
            </a:fld>
            <a:endParaRPr lang="sv-SE"/>
          </a:p>
        </p:txBody>
      </p:sp>
    </p:spTree>
    <p:extLst>
      <p:ext uri="{BB962C8B-B14F-4D97-AF65-F5344CB8AC3E}">
        <p14:creationId xmlns:p14="http://schemas.microsoft.com/office/powerpoint/2010/main" val="300233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838200" y="6356350"/>
            <a:ext cx="2743200" cy="365125"/>
          </a:xfrm>
          <a:prstGeom prst="rect">
            <a:avLst/>
          </a:prstGeom>
        </p:spPr>
        <p:txBody>
          <a:bodyPr/>
          <a:lstStyle/>
          <a:p>
            <a:fld id="{DF040198-1308-4DB4-A00E-E5FB53308982}" type="datetime1">
              <a:rPr lang="sv-SE" smtClean="0"/>
              <a:t>2018-12-20</a:t>
            </a:fld>
            <a:endParaRPr lang="sv-SE"/>
          </a:p>
        </p:txBody>
      </p:sp>
      <p:sp>
        <p:nvSpPr>
          <p:cNvPr id="5" name="Platshållare för sidfot 4"/>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p:cNvSpPr>
            <a:spLocks noGrp="1"/>
          </p:cNvSpPr>
          <p:nvPr>
            <p:ph type="sldNum" sz="quarter" idx="12"/>
          </p:nvPr>
        </p:nvSpPr>
        <p:spPr>
          <a:xfrm>
            <a:off x="8610600" y="6356350"/>
            <a:ext cx="2743200" cy="365125"/>
          </a:xfrm>
          <a:prstGeom prst="rect">
            <a:avLst/>
          </a:prstGeom>
        </p:spPr>
        <p:txBody>
          <a:bodyPr/>
          <a:lstStyle/>
          <a:p>
            <a:fld id="{EA472DA8-CEA3-49B1-A924-A469DAB3EFDE}" type="slidenum">
              <a:rPr lang="sv-SE" smtClean="0"/>
              <a:t>‹#›</a:t>
            </a:fld>
            <a:endParaRPr lang="sv-SE"/>
          </a:p>
        </p:txBody>
      </p:sp>
    </p:spTree>
    <p:extLst>
      <p:ext uri="{BB962C8B-B14F-4D97-AF65-F5344CB8AC3E}">
        <p14:creationId xmlns:p14="http://schemas.microsoft.com/office/powerpoint/2010/main" val="3817525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a:xfrm>
            <a:off x="838200" y="6356350"/>
            <a:ext cx="2743200" cy="365125"/>
          </a:xfrm>
          <a:prstGeom prst="rect">
            <a:avLst/>
          </a:prstGeom>
        </p:spPr>
        <p:txBody>
          <a:bodyPr/>
          <a:lstStyle/>
          <a:p>
            <a:fld id="{6EADE54B-8DBE-4679-A9AF-8DCC553A7992}" type="datetime1">
              <a:rPr lang="sv-SE" smtClean="0"/>
              <a:t>2018-12-20</a:t>
            </a:fld>
            <a:endParaRPr lang="sv-SE" dirty="0"/>
          </a:p>
        </p:txBody>
      </p:sp>
      <p:sp>
        <p:nvSpPr>
          <p:cNvPr id="8" name="Platshållare för bildnummer 7"/>
          <p:cNvSpPr>
            <a:spLocks noGrp="1"/>
          </p:cNvSpPr>
          <p:nvPr>
            <p:ph type="sldNum" sz="quarter" idx="11"/>
          </p:nvPr>
        </p:nvSpPr>
        <p:spPr/>
        <p:txBody>
          <a:bodyPr/>
          <a:lstStyle/>
          <a:p>
            <a:fld id="{73F7DAA2-9FD5-4AD8-A40C-1B7CC9C72649}" type="slidenum">
              <a:rPr lang="sv-SE" smtClean="0"/>
              <a:t>‹#›</a:t>
            </a:fld>
            <a:endParaRPr lang="sv-SE"/>
          </a:p>
        </p:txBody>
      </p:sp>
    </p:spTree>
    <p:extLst>
      <p:ext uri="{BB962C8B-B14F-4D97-AF65-F5344CB8AC3E}">
        <p14:creationId xmlns:p14="http://schemas.microsoft.com/office/powerpoint/2010/main" val="4014296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a:xfrm>
            <a:off x="838200" y="6356350"/>
            <a:ext cx="2743200" cy="365125"/>
          </a:xfrm>
          <a:prstGeom prst="rect">
            <a:avLst/>
          </a:prstGeom>
        </p:spPr>
        <p:txBody>
          <a:bodyPr/>
          <a:lstStyle/>
          <a:p>
            <a:fld id="{064E3A55-148F-49C2-BA67-6B9F7892DD18}" type="datetime1">
              <a:rPr lang="sv-SE" smtClean="0"/>
              <a:t>2018-12-20</a:t>
            </a:fld>
            <a:endParaRPr lang="sv-SE"/>
          </a:p>
        </p:txBody>
      </p:sp>
      <p:sp>
        <p:nvSpPr>
          <p:cNvPr id="5" name="Platshållare för sidfot 4"/>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p:cNvSpPr>
            <a:spLocks noGrp="1"/>
          </p:cNvSpPr>
          <p:nvPr>
            <p:ph type="sldNum" sz="quarter" idx="12"/>
          </p:nvPr>
        </p:nvSpPr>
        <p:spPr>
          <a:xfrm>
            <a:off x="8610600" y="6356350"/>
            <a:ext cx="2743200" cy="365125"/>
          </a:xfrm>
          <a:prstGeom prst="rect">
            <a:avLst/>
          </a:prstGeom>
        </p:spPr>
        <p:txBody>
          <a:bodyPr/>
          <a:lstStyle/>
          <a:p>
            <a:fld id="{EA472DA8-CEA3-49B1-A924-A469DAB3EFDE}" type="slidenum">
              <a:rPr lang="sv-SE" smtClean="0"/>
              <a:t>‹#›</a:t>
            </a:fld>
            <a:endParaRPr lang="sv-SE"/>
          </a:p>
        </p:txBody>
      </p:sp>
    </p:spTree>
    <p:extLst>
      <p:ext uri="{BB962C8B-B14F-4D97-AF65-F5344CB8AC3E}">
        <p14:creationId xmlns:p14="http://schemas.microsoft.com/office/powerpoint/2010/main" val="2773966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a:xfrm>
            <a:off x="838200" y="6356350"/>
            <a:ext cx="2743200" cy="365125"/>
          </a:xfrm>
          <a:prstGeom prst="rect">
            <a:avLst/>
          </a:prstGeom>
        </p:spPr>
        <p:txBody>
          <a:bodyPr/>
          <a:lstStyle/>
          <a:p>
            <a:fld id="{5C5F1563-6FFD-4AB6-89DE-8F397E63CC00}" type="datetime1">
              <a:rPr lang="sv-SE" smtClean="0"/>
              <a:t>2018-12-20</a:t>
            </a:fld>
            <a:endParaRPr lang="sv-SE"/>
          </a:p>
        </p:txBody>
      </p:sp>
      <p:sp>
        <p:nvSpPr>
          <p:cNvPr id="6" name="Platshållare för sidfot 5"/>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p:cNvSpPr>
            <a:spLocks noGrp="1"/>
          </p:cNvSpPr>
          <p:nvPr>
            <p:ph type="sldNum" sz="quarter" idx="12"/>
          </p:nvPr>
        </p:nvSpPr>
        <p:spPr>
          <a:xfrm>
            <a:off x="8610600" y="6356350"/>
            <a:ext cx="2743200" cy="365125"/>
          </a:xfrm>
          <a:prstGeom prst="rect">
            <a:avLst/>
          </a:prstGeom>
        </p:spPr>
        <p:txBody>
          <a:bodyPr/>
          <a:lstStyle/>
          <a:p>
            <a:fld id="{EA472DA8-CEA3-49B1-A924-A469DAB3EFDE}" type="slidenum">
              <a:rPr lang="sv-SE" smtClean="0"/>
              <a:t>‹#›</a:t>
            </a:fld>
            <a:endParaRPr lang="sv-SE"/>
          </a:p>
        </p:txBody>
      </p:sp>
    </p:spTree>
    <p:extLst>
      <p:ext uri="{BB962C8B-B14F-4D97-AF65-F5344CB8AC3E}">
        <p14:creationId xmlns:p14="http://schemas.microsoft.com/office/powerpoint/2010/main" val="1177062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a:xfrm>
            <a:off x="838200" y="6356350"/>
            <a:ext cx="2743200" cy="365125"/>
          </a:xfrm>
          <a:prstGeom prst="rect">
            <a:avLst/>
          </a:prstGeom>
        </p:spPr>
        <p:txBody>
          <a:bodyPr/>
          <a:lstStyle/>
          <a:p>
            <a:fld id="{79E58457-C2A1-4DDE-B313-DFE95DAB2A6F}" type="datetime1">
              <a:rPr lang="sv-SE" smtClean="0"/>
              <a:t>2018-12-20</a:t>
            </a:fld>
            <a:endParaRPr lang="sv-SE"/>
          </a:p>
        </p:txBody>
      </p:sp>
      <p:sp>
        <p:nvSpPr>
          <p:cNvPr id="8" name="Platshållare för sidfot 7"/>
          <p:cNvSpPr>
            <a:spLocks noGrp="1"/>
          </p:cNvSpPr>
          <p:nvPr>
            <p:ph type="ftr" sz="quarter" idx="11"/>
          </p:nvPr>
        </p:nvSpPr>
        <p:spPr>
          <a:xfrm>
            <a:off x="4038600" y="6356350"/>
            <a:ext cx="4114800" cy="365125"/>
          </a:xfrm>
          <a:prstGeom prst="rect">
            <a:avLst/>
          </a:prstGeom>
        </p:spPr>
        <p:txBody>
          <a:bodyPr/>
          <a:lstStyle/>
          <a:p>
            <a:endParaRPr lang="sv-SE"/>
          </a:p>
        </p:txBody>
      </p:sp>
      <p:sp>
        <p:nvSpPr>
          <p:cNvPr id="9" name="Platshållare för bildnummer 8"/>
          <p:cNvSpPr>
            <a:spLocks noGrp="1"/>
          </p:cNvSpPr>
          <p:nvPr>
            <p:ph type="sldNum" sz="quarter" idx="12"/>
          </p:nvPr>
        </p:nvSpPr>
        <p:spPr>
          <a:xfrm>
            <a:off x="8610600" y="6356350"/>
            <a:ext cx="2743200" cy="365125"/>
          </a:xfrm>
          <a:prstGeom prst="rect">
            <a:avLst/>
          </a:prstGeom>
        </p:spPr>
        <p:txBody>
          <a:bodyPr/>
          <a:lstStyle/>
          <a:p>
            <a:fld id="{EA472DA8-CEA3-49B1-A924-A469DAB3EFDE}" type="slidenum">
              <a:rPr lang="sv-SE" smtClean="0"/>
              <a:t>‹#›</a:t>
            </a:fld>
            <a:endParaRPr lang="sv-SE"/>
          </a:p>
        </p:txBody>
      </p:sp>
    </p:spTree>
    <p:extLst>
      <p:ext uri="{BB962C8B-B14F-4D97-AF65-F5344CB8AC3E}">
        <p14:creationId xmlns:p14="http://schemas.microsoft.com/office/powerpoint/2010/main" val="2140841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a:xfrm>
            <a:off x="838200" y="6356350"/>
            <a:ext cx="2743200" cy="365125"/>
          </a:xfrm>
          <a:prstGeom prst="rect">
            <a:avLst/>
          </a:prstGeom>
        </p:spPr>
        <p:txBody>
          <a:bodyPr/>
          <a:lstStyle/>
          <a:p>
            <a:fld id="{C1CA4C60-BF7C-458D-97B6-41892C18CA6C}" type="datetime1">
              <a:rPr lang="sv-SE" smtClean="0"/>
              <a:t>2018-12-20</a:t>
            </a:fld>
            <a:endParaRPr lang="sv-SE"/>
          </a:p>
        </p:txBody>
      </p:sp>
      <p:sp>
        <p:nvSpPr>
          <p:cNvPr id="4" name="Platshållare för sidfot 3"/>
          <p:cNvSpPr>
            <a:spLocks noGrp="1"/>
          </p:cNvSpPr>
          <p:nvPr>
            <p:ph type="ftr" sz="quarter" idx="11"/>
          </p:nvPr>
        </p:nvSpPr>
        <p:spPr>
          <a:xfrm>
            <a:off x="4038600" y="6356350"/>
            <a:ext cx="4114800" cy="365125"/>
          </a:xfrm>
          <a:prstGeom prst="rect">
            <a:avLst/>
          </a:prstGeom>
        </p:spPr>
        <p:txBody>
          <a:bodyPr/>
          <a:lstStyle/>
          <a:p>
            <a:endParaRPr lang="sv-SE"/>
          </a:p>
        </p:txBody>
      </p:sp>
      <p:sp>
        <p:nvSpPr>
          <p:cNvPr id="5" name="Platshållare för bildnummer 4"/>
          <p:cNvSpPr>
            <a:spLocks noGrp="1"/>
          </p:cNvSpPr>
          <p:nvPr>
            <p:ph type="sldNum" sz="quarter" idx="12"/>
          </p:nvPr>
        </p:nvSpPr>
        <p:spPr>
          <a:xfrm>
            <a:off x="8610600" y="6356350"/>
            <a:ext cx="2743200" cy="365125"/>
          </a:xfrm>
          <a:prstGeom prst="rect">
            <a:avLst/>
          </a:prstGeom>
        </p:spPr>
        <p:txBody>
          <a:bodyPr/>
          <a:lstStyle/>
          <a:p>
            <a:fld id="{EA472DA8-CEA3-49B1-A924-A469DAB3EFDE}" type="slidenum">
              <a:rPr lang="sv-SE" smtClean="0"/>
              <a:t>‹#›</a:t>
            </a:fld>
            <a:endParaRPr lang="sv-SE"/>
          </a:p>
        </p:txBody>
      </p:sp>
    </p:spTree>
    <p:extLst>
      <p:ext uri="{BB962C8B-B14F-4D97-AF65-F5344CB8AC3E}">
        <p14:creationId xmlns:p14="http://schemas.microsoft.com/office/powerpoint/2010/main" val="3348020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838200" y="6356350"/>
            <a:ext cx="2743200" cy="365125"/>
          </a:xfrm>
          <a:prstGeom prst="rect">
            <a:avLst/>
          </a:prstGeom>
        </p:spPr>
        <p:txBody>
          <a:bodyPr/>
          <a:lstStyle/>
          <a:p>
            <a:fld id="{5F36EF70-3DE3-481D-9B84-278D9A20BB99}" type="datetime1">
              <a:rPr lang="sv-SE" smtClean="0"/>
              <a:t>2018-12-20</a:t>
            </a:fld>
            <a:endParaRPr lang="sv-SE"/>
          </a:p>
        </p:txBody>
      </p:sp>
      <p:sp>
        <p:nvSpPr>
          <p:cNvPr id="3" name="Platshållare för sidfot 2"/>
          <p:cNvSpPr>
            <a:spLocks noGrp="1"/>
          </p:cNvSpPr>
          <p:nvPr>
            <p:ph type="ftr" sz="quarter" idx="11"/>
          </p:nvPr>
        </p:nvSpPr>
        <p:spPr>
          <a:xfrm>
            <a:off x="4038600" y="6356350"/>
            <a:ext cx="4114800" cy="365125"/>
          </a:xfrm>
          <a:prstGeom prst="rect">
            <a:avLst/>
          </a:prstGeom>
        </p:spPr>
        <p:txBody>
          <a:bodyPr/>
          <a:lstStyle/>
          <a:p>
            <a:endParaRPr lang="sv-SE"/>
          </a:p>
        </p:txBody>
      </p:sp>
      <p:sp>
        <p:nvSpPr>
          <p:cNvPr id="4" name="Platshållare för bildnummer 3"/>
          <p:cNvSpPr>
            <a:spLocks noGrp="1"/>
          </p:cNvSpPr>
          <p:nvPr>
            <p:ph type="sldNum" sz="quarter" idx="12"/>
          </p:nvPr>
        </p:nvSpPr>
        <p:spPr>
          <a:xfrm>
            <a:off x="8610600" y="6356350"/>
            <a:ext cx="2743200" cy="365125"/>
          </a:xfrm>
          <a:prstGeom prst="rect">
            <a:avLst/>
          </a:prstGeom>
        </p:spPr>
        <p:txBody>
          <a:bodyPr/>
          <a:lstStyle/>
          <a:p>
            <a:fld id="{EA472DA8-CEA3-49B1-A924-A469DAB3EFDE}" type="slidenum">
              <a:rPr lang="sv-SE" smtClean="0"/>
              <a:t>‹#›</a:t>
            </a:fld>
            <a:endParaRPr lang="sv-SE"/>
          </a:p>
        </p:txBody>
      </p:sp>
    </p:spTree>
    <p:extLst>
      <p:ext uri="{BB962C8B-B14F-4D97-AF65-F5344CB8AC3E}">
        <p14:creationId xmlns:p14="http://schemas.microsoft.com/office/powerpoint/2010/main" val="3807637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a:xfrm>
            <a:off x="838200" y="6356350"/>
            <a:ext cx="2743200" cy="365125"/>
          </a:xfrm>
          <a:prstGeom prst="rect">
            <a:avLst/>
          </a:prstGeom>
        </p:spPr>
        <p:txBody>
          <a:bodyPr/>
          <a:lstStyle/>
          <a:p>
            <a:fld id="{01CE95F9-2767-4BFB-8019-1723F29AAFFA}" type="datetime1">
              <a:rPr lang="sv-SE" smtClean="0"/>
              <a:t>2018-12-20</a:t>
            </a:fld>
            <a:endParaRPr lang="sv-SE"/>
          </a:p>
        </p:txBody>
      </p:sp>
      <p:sp>
        <p:nvSpPr>
          <p:cNvPr id="6" name="Platshållare för sidfot 5"/>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p:cNvSpPr>
            <a:spLocks noGrp="1"/>
          </p:cNvSpPr>
          <p:nvPr>
            <p:ph type="sldNum" sz="quarter" idx="12"/>
          </p:nvPr>
        </p:nvSpPr>
        <p:spPr>
          <a:xfrm>
            <a:off x="8610600" y="6356350"/>
            <a:ext cx="2743200" cy="365125"/>
          </a:xfrm>
          <a:prstGeom prst="rect">
            <a:avLst/>
          </a:prstGeom>
        </p:spPr>
        <p:txBody>
          <a:bodyPr/>
          <a:lstStyle/>
          <a:p>
            <a:fld id="{EA472DA8-CEA3-49B1-A924-A469DAB3EFDE}" type="slidenum">
              <a:rPr lang="sv-SE" smtClean="0"/>
              <a:t>‹#›</a:t>
            </a:fld>
            <a:endParaRPr lang="sv-SE"/>
          </a:p>
        </p:txBody>
      </p:sp>
    </p:spTree>
    <p:extLst>
      <p:ext uri="{BB962C8B-B14F-4D97-AF65-F5344CB8AC3E}">
        <p14:creationId xmlns:p14="http://schemas.microsoft.com/office/powerpoint/2010/main" val="4184881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a:xfrm>
            <a:off x="838200" y="6356350"/>
            <a:ext cx="2743200" cy="365125"/>
          </a:xfrm>
          <a:prstGeom prst="rect">
            <a:avLst/>
          </a:prstGeom>
        </p:spPr>
        <p:txBody>
          <a:bodyPr/>
          <a:lstStyle/>
          <a:p>
            <a:fld id="{6D5D1E03-DBCC-49C4-8975-14809C66D60C}" type="datetime1">
              <a:rPr lang="sv-SE" smtClean="0"/>
              <a:t>2018-12-20</a:t>
            </a:fld>
            <a:endParaRPr lang="sv-SE"/>
          </a:p>
        </p:txBody>
      </p:sp>
      <p:sp>
        <p:nvSpPr>
          <p:cNvPr id="6" name="Platshållare för sidfot 5"/>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p:cNvSpPr>
            <a:spLocks noGrp="1"/>
          </p:cNvSpPr>
          <p:nvPr>
            <p:ph type="sldNum" sz="quarter" idx="12"/>
          </p:nvPr>
        </p:nvSpPr>
        <p:spPr>
          <a:xfrm>
            <a:off x="8610600" y="6356350"/>
            <a:ext cx="2743200" cy="365125"/>
          </a:xfrm>
          <a:prstGeom prst="rect">
            <a:avLst/>
          </a:prstGeom>
        </p:spPr>
        <p:txBody>
          <a:bodyPr/>
          <a:lstStyle/>
          <a:p>
            <a:fld id="{EA472DA8-CEA3-49B1-A924-A469DAB3EFDE}" type="slidenum">
              <a:rPr lang="sv-SE" smtClean="0"/>
              <a:t>‹#›</a:t>
            </a:fld>
            <a:endParaRPr lang="sv-SE"/>
          </a:p>
        </p:txBody>
      </p:sp>
    </p:spTree>
    <p:extLst>
      <p:ext uri="{BB962C8B-B14F-4D97-AF65-F5344CB8AC3E}">
        <p14:creationId xmlns:p14="http://schemas.microsoft.com/office/powerpoint/2010/main" val="2608474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pic>
        <p:nvPicPr>
          <p:cNvPr id="7" name="Bildobjekt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474488" y="5276336"/>
            <a:ext cx="1157969" cy="1157969"/>
          </a:xfrm>
          <a:prstGeom prst="rect">
            <a:avLst/>
          </a:prstGeom>
        </p:spPr>
      </p:pic>
      <p:pic>
        <p:nvPicPr>
          <p:cNvPr id="8" name="Bildobjekt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942324" y="6071321"/>
            <a:ext cx="1295796" cy="362984"/>
          </a:xfrm>
          <a:prstGeom prst="rect">
            <a:avLst/>
          </a:prstGeom>
        </p:spPr>
      </p:pic>
      <p:sp>
        <p:nvSpPr>
          <p:cNvPr id="9" name="Platshållare för bildnummer 8"/>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3F7DAA2-9FD5-4AD8-A40C-1B7CC9C72649}" type="slidenum">
              <a:rPr lang="sv-SE" smtClean="0"/>
              <a:pPr/>
              <a:t>‹#›</a:t>
            </a:fld>
            <a:endParaRPr lang="sv-SE"/>
          </a:p>
        </p:txBody>
      </p:sp>
      <p:sp>
        <p:nvSpPr>
          <p:cNvPr id="10" name="Platshållare för datum 9"/>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20089C-93BD-42E3-8173-3D7DDA32503D}" type="datetime1">
              <a:rPr lang="sv-SE" smtClean="0"/>
              <a:t>2018-12-20</a:t>
            </a:fld>
            <a:endParaRPr lang="sv-SE"/>
          </a:p>
        </p:txBody>
      </p:sp>
    </p:spTree>
    <p:extLst>
      <p:ext uri="{BB962C8B-B14F-4D97-AF65-F5344CB8AC3E}">
        <p14:creationId xmlns:p14="http://schemas.microsoft.com/office/powerpoint/2010/main" val="1669637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5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476480" cy="8317652"/>
          </a:xfrm>
          <a:prstGeom prst="rect">
            <a:avLst/>
          </a:prstGeom>
          <a:effectLst>
            <a:glow>
              <a:schemeClr val="accent1">
                <a:alpha val="24000"/>
              </a:schemeClr>
            </a:glow>
          </a:effectLst>
        </p:spPr>
      </p:pic>
      <p:sp>
        <p:nvSpPr>
          <p:cNvPr id="2" name="Rubrik 1"/>
          <p:cNvSpPr>
            <a:spLocks noGrp="1"/>
          </p:cNvSpPr>
          <p:nvPr>
            <p:ph type="title"/>
          </p:nvPr>
        </p:nvSpPr>
        <p:spPr>
          <a:xfrm>
            <a:off x="-176980" y="4706605"/>
            <a:ext cx="12476480" cy="1824355"/>
          </a:xfrm>
        </p:spPr>
        <p:txBody>
          <a:bodyPr>
            <a:noAutofit/>
          </a:bodyPr>
          <a:lstStyle/>
          <a:p>
            <a:pPr algn="ctr"/>
            <a:r>
              <a:rPr lang="sv-SE" sz="8000" b="1" dirty="0" smtClean="0">
                <a:solidFill>
                  <a:schemeClr val="bg1"/>
                </a:solidFill>
                <a:latin typeface="Arial" panose="020B0604020202020204" pitchFamily="34" charset="0"/>
                <a:cs typeface="Arial" panose="020B0604020202020204" pitchFamily="34" charset="0"/>
              </a:rPr>
              <a:t>Nu bildar vi region </a:t>
            </a:r>
            <a:br>
              <a:rPr lang="sv-SE" sz="8000" b="1" dirty="0" smtClean="0">
                <a:solidFill>
                  <a:schemeClr val="bg1"/>
                </a:solidFill>
                <a:latin typeface="Arial" panose="020B0604020202020204" pitchFamily="34" charset="0"/>
                <a:cs typeface="Arial" panose="020B0604020202020204" pitchFamily="34" charset="0"/>
              </a:rPr>
            </a:br>
            <a:r>
              <a:rPr lang="sv-SE" sz="8000" b="1" dirty="0" smtClean="0">
                <a:solidFill>
                  <a:schemeClr val="bg1"/>
                </a:solidFill>
                <a:latin typeface="Arial" panose="020B0604020202020204" pitchFamily="34" charset="0"/>
                <a:cs typeface="Arial" panose="020B0604020202020204" pitchFamily="34" charset="0"/>
              </a:rPr>
              <a:t>i Dalarna</a:t>
            </a:r>
            <a:endParaRPr lang="sv-SE"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11596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0" y="0"/>
            <a:ext cx="12192000" cy="1411705"/>
          </a:xfrm>
          <a:prstGeom prst="rect">
            <a:avLst/>
          </a:prstGeom>
          <a:solidFill>
            <a:srgbClr val="3BB392"/>
          </a:solidFill>
        </p:spPr>
        <p:txBody>
          <a:bodyPr wrap="square" rtlCol="0">
            <a:spAutoFit/>
          </a:bodyPr>
          <a:lstStyle/>
          <a:p>
            <a:endParaRPr lang="sv-SE" dirty="0"/>
          </a:p>
        </p:txBody>
      </p:sp>
      <p:sp>
        <p:nvSpPr>
          <p:cNvPr id="4" name="Rubrik 1"/>
          <p:cNvSpPr txBox="1">
            <a:spLocks/>
          </p:cNvSpPr>
          <p:nvPr/>
        </p:nvSpPr>
        <p:spPr>
          <a:xfrm>
            <a:off x="333829" y="465221"/>
            <a:ext cx="11713028" cy="94648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000" b="1" dirty="0" smtClean="0">
                <a:solidFill>
                  <a:schemeClr val="bg1"/>
                </a:solidFill>
              </a:rPr>
              <a:t>Hur påverkas hälso- </a:t>
            </a:r>
            <a:r>
              <a:rPr lang="sv-SE" sz="4000" b="1" dirty="0">
                <a:solidFill>
                  <a:schemeClr val="bg1"/>
                </a:solidFill>
              </a:rPr>
              <a:t>och </a:t>
            </a:r>
            <a:r>
              <a:rPr lang="sv-SE" sz="4000" b="1" dirty="0" smtClean="0">
                <a:solidFill>
                  <a:schemeClr val="bg1"/>
                </a:solidFill>
              </a:rPr>
              <a:t>sjukvården?</a:t>
            </a:r>
            <a:endParaRPr lang="sv-SE" sz="4000" b="1" dirty="0">
              <a:solidFill>
                <a:schemeClr val="bg1"/>
              </a:solidFill>
            </a:endParaRPr>
          </a:p>
        </p:txBody>
      </p:sp>
      <p:sp>
        <p:nvSpPr>
          <p:cNvPr id="5" name="Rektangel 4"/>
          <p:cNvSpPr/>
          <p:nvPr/>
        </p:nvSpPr>
        <p:spPr>
          <a:xfrm>
            <a:off x="624207" y="1789840"/>
            <a:ext cx="5362935" cy="6097054"/>
          </a:xfrm>
          <a:prstGeom prst="rect">
            <a:avLst/>
          </a:prstGeom>
        </p:spPr>
        <p:txBody>
          <a:bodyPr wrap="square">
            <a:spAutoFit/>
          </a:bodyPr>
          <a:lstStyle/>
          <a:p>
            <a:pPr marL="457200" indent="-457200">
              <a:lnSpc>
                <a:spcPct val="110000"/>
              </a:lnSpc>
              <a:spcBef>
                <a:spcPts val="600"/>
              </a:spcBef>
              <a:spcAft>
                <a:spcPts val="0"/>
              </a:spcAft>
              <a:buClr>
                <a:srgbClr val="3BB392"/>
              </a:buClr>
              <a:buFont typeface="Wingdings" panose="05000000000000000000" pitchFamily="2" charset="2"/>
              <a:buChar char="§"/>
            </a:pPr>
            <a:r>
              <a:rPr lang="sv-SE" sz="2800" dirty="0"/>
              <a:t>Ingen förändring i ansvarsfördelning landsting/region och kommun.</a:t>
            </a:r>
          </a:p>
          <a:p>
            <a:pPr marL="457200" indent="-457200">
              <a:lnSpc>
                <a:spcPct val="110000"/>
              </a:lnSpc>
              <a:spcBef>
                <a:spcPts val="600"/>
              </a:spcBef>
              <a:spcAft>
                <a:spcPts val="0"/>
              </a:spcAft>
              <a:buClr>
                <a:srgbClr val="3BB392"/>
              </a:buClr>
              <a:buFont typeface="Wingdings" panose="05000000000000000000" pitchFamily="2" charset="2"/>
              <a:buChar char="§"/>
            </a:pPr>
            <a:r>
              <a:rPr lang="sv-SE" sz="2800" dirty="0"/>
              <a:t>Samverkan mellan region och kommuner ska stärkas och vidgas.</a:t>
            </a:r>
          </a:p>
          <a:p>
            <a:pPr marL="457200" indent="-457200">
              <a:lnSpc>
                <a:spcPct val="110000"/>
              </a:lnSpc>
              <a:spcBef>
                <a:spcPts val="600"/>
              </a:spcBef>
              <a:spcAft>
                <a:spcPts val="0"/>
              </a:spcAft>
              <a:buClr>
                <a:srgbClr val="3BB392"/>
              </a:buClr>
              <a:buFont typeface="Wingdings" panose="05000000000000000000" pitchFamily="2" charset="2"/>
              <a:buChar char="§"/>
            </a:pPr>
            <a:r>
              <a:rPr lang="sv-SE" sz="2800" dirty="0"/>
              <a:t>Samarbetet </a:t>
            </a:r>
            <a:r>
              <a:rPr lang="sv-SE" sz="2800" dirty="0" smtClean="0"/>
              <a:t>inom </a:t>
            </a:r>
            <a:r>
              <a:rPr lang="sv-SE" sz="2800" dirty="0"/>
              <a:t>Uppsala- och Örebros sjukvårdsregion ska fördjupas.</a:t>
            </a:r>
          </a:p>
          <a:p>
            <a:pPr marL="457200" indent="-457200">
              <a:lnSpc>
                <a:spcPct val="110000"/>
              </a:lnSpc>
              <a:spcBef>
                <a:spcPts val="600"/>
              </a:spcBef>
              <a:spcAft>
                <a:spcPts val="0"/>
              </a:spcAft>
              <a:buClr>
                <a:srgbClr val="3BB392"/>
              </a:buClr>
              <a:buFont typeface="Wingdings" panose="05000000000000000000" pitchFamily="2" charset="2"/>
              <a:buChar char="§"/>
            </a:pPr>
            <a:endParaRPr lang="sv-SE" sz="2800" dirty="0"/>
          </a:p>
          <a:p>
            <a:pPr>
              <a:lnSpc>
                <a:spcPct val="110000"/>
              </a:lnSpc>
              <a:spcBef>
                <a:spcPts val="600"/>
              </a:spcBef>
              <a:spcAft>
                <a:spcPts val="0"/>
              </a:spcAft>
              <a:buClr>
                <a:srgbClr val="3BB392"/>
              </a:buClr>
            </a:pPr>
            <a:endParaRPr lang="sv-SE" sz="2800" i="1" dirty="0">
              <a:latin typeface="Arial" panose="020B0604020202020204" pitchFamily="34" charset="0"/>
              <a:cs typeface="Arial" panose="020B0604020202020204" pitchFamily="34" charset="0"/>
            </a:endParaRPr>
          </a:p>
          <a:p>
            <a:pPr>
              <a:lnSpc>
                <a:spcPct val="110000"/>
              </a:lnSpc>
              <a:spcBef>
                <a:spcPts val="600"/>
              </a:spcBef>
              <a:spcAft>
                <a:spcPts val="0"/>
              </a:spcAft>
              <a:buClr>
                <a:srgbClr val="3BB392"/>
              </a:buClr>
            </a:pPr>
            <a:endParaRPr lang="sv-SE" sz="2400" dirty="0"/>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8939" y="1249895"/>
            <a:ext cx="6198516" cy="4646617"/>
          </a:xfrm>
          <a:prstGeom prst="rect">
            <a:avLst/>
          </a:prstGeom>
        </p:spPr>
      </p:pic>
      <p:sp>
        <p:nvSpPr>
          <p:cNvPr id="7" name="textruta 6"/>
          <p:cNvSpPr txBox="1"/>
          <p:nvPr/>
        </p:nvSpPr>
        <p:spPr>
          <a:xfrm>
            <a:off x="7194902" y="2684612"/>
            <a:ext cx="3526972" cy="1938992"/>
          </a:xfrm>
          <a:prstGeom prst="rect">
            <a:avLst/>
          </a:prstGeom>
          <a:noFill/>
        </p:spPr>
        <p:txBody>
          <a:bodyPr wrap="square" rtlCol="0">
            <a:spAutoFit/>
          </a:bodyPr>
          <a:lstStyle/>
          <a:p>
            <a:r>
              <a:rPr lang="sv-SE" sz="2400" i="1" dirty="0"/>
              <a:t>Hälso- och sjukvården kommer även i fortsättningen att vara den största delen av regionens uppdrag. </a:t>
            </a:r>
          </a:p>
        </p:txBody>
      </p:sp>
    </p:spTree>
    <p:extLst>
      <p:ext uri="{BB962C8B-B14F-4D97-AF65-F5344CB8AC3E}">
        <p14:creationId xmlns:p14="http://schemas.microsoft.com/office/powerpoint/2010/main" val="10325014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0" y="0"/>
            <a:ext cx="12192000" cy="1411705"/>
          </a:xfrm>
          <a:prstGeom prst="rect">
            <a:avLst/>
          </a:prstGeom>
          <a:solidFill>
            <a:srgbClr val="3BB392"/>
          </a:solidFill>
        </p:spPr>
        <p:txBody>
          <a:bodyPr wrap="square" rtlCol="0">
            <a:spAutoFit/>
          </a:bodyPr>
          <a:lstStyle/>
          <a:p>
            <a:endParaRPr lang="sv-SE" dirty="0"/>
          </a:p>
        </p:txBody>
      </p:sp>
      <p:sp>
        <p:nvSpPr>
          <p:cNvPr id="4" name="Rubrik 1"/>
          <p:cNvSpPr txBox="1">
            <a:spLocks/>
          </p:cNvSpPr>
          <p:nvPr/>
        </p:nvSpPr>
        <p:spPr>
          <a:xfrm>
            <a:off x="2264229" y="465221"/>
            <a:ext cx="10305142" cy="94648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4000" b="1" dirty="0" smtClean="0">
                <a:solidFill>
                  <a:schemeClr val="bg1"/>
                </a:solidFill>
              </a:rPr>
              <a:t>Hur påverkas medarbetarna? </a:t>
            </a:r>
            <a:endParaRPr lang="sv-SE" dirty="0"/>
          </a:p>
        </p:txBody>
      </p:sp>
      <p:sp>
        <p:nvSpPr>
          <p:cNvPr id="5" name="Rektangel 4"/>
          <p:cNvSpPr/>
          <p:nvPr/>
        </p:nvSpPr>
        <p:spPr>
          <a:xfrm>
            <a:off x="811369" y="1641794"/>
            <a:ext cx="9496413" cy="5207579"/>
          </a:xfrm>
          <a:prstGeom prst="rect">
            <a:avLst/>
          </a:prstGeom>
        </p:spPr>
        <p:txBody>
          <a:bodyPr wrap="square">
            <a:spAutoFit/>
          </a:bodyPr>
          <a:lstStyle/>
          <a:p>
            <a:pPr>
              <a:lnSpc>
                <a:spcPct val="110000"/>
              </a:lnSpc>
              <a:spcBef>
                <a:spcPts val="600"/>
              </a:spcBef>
              <a:buClr>
                <a:srgbClr val="3BB392"/>
              </a:buClr>
            </a:pPr>
            <a:r>
              <a:rPr lang="sv-SE" sz="2800" b="1" dirty="0" smtClean="0"/>
              <a:t>De allra flesta medarbetare kommer inte att påverkas i sitt dagliga arbete.  </a:t>
            </a:r>
            <a:br>
              <a:rPr lang="sv-SE" sz="2800" b="1" dirty="0" smtClean="0"/>
            </a:br>
            <a:endParaRPr lang="sv-SE" sz="2800" b="1" dirty="0" smtClean="0"/>
          </a:p>
          <a:p>
            <a:pPr>
              <a:lnSpc>
                <a:spcPct val="110000"/>
              </a:lnSpc>
              <a:spcBef>
                <a:spcPts val="600"/>
              </a:spcBef>
              <a:buClr>
                <a:srgbClr val="3BB392"/>
              </a:buClr>
            </a:pPr>
            <a:r>
              <a:rPr lang="sv-SE" sz="2800" b="1" dirty="0" smtClean="0"/>
              <a:t>Dessa/detta kommer att påverkas:</a:t>
            </a:r>
          </a:p>
          <a:p>
            <a:pPr>
              <a:lnSpc>
                <a:spcPct val="110000"/>
              </a:lnSpc>
              <a:spcBef>
                <a:spcPts val="600"/>
              </a:spcBef>
              <a:buClr>
                <a:srgbClr val="3BB392"/>
              </a:buClr>
            </a:pPr>
            <a:r>
              <a:rPr lang="sv-SE" sz="2400" b="1" dirty="0" smtClean="0"/>
              <a:t>Förändringar </a:t>
            </a:r>
            <a:r>
              <a:rPr lang="sv-SE" sz="2400" b="1" dirty="0"/>
              <a:t>kommer att ske i den politiska organisationen </a:t>
            </a:r>
            <a:r>
              <a:rPr lang="sv-SE" sz="2400" dirty="0"/>
              <a:t>utifrån övertagande av verksamheter inom regional utveckling.</a:t>
            </a:r>
            <a:br>
              <a:rPr lang="sv-SE" sz="2400" dirty="0"/>
            </a:br>
            <a:r>
              <a:rPr lang="sv-SE" sz="2400" b="1" dirty="0" smtClean="0"/>
              <a:t>Förändringar </a:t>
            </a:r>
            <a:r>
              <a:rPr lang="sv-SE" sz="2400" b="1" dirty="0"/>
              <a:t>kommer att ske i tjänstemannaorganisationen </a:t>
            </a:r>
            <a:r>
              <a:rPr lang="sv-SE" sz="2400" dirty="0"/>
              <a:t>i och </a:t>
            </a:r>
            <a:r>
              <a:rPr lang="sv-SE" sz="2400" dirty="0" smtClean="0"/>
              <a:t/>
            </a:r>
            <a:br>
              <a:rPr lang="sv-SE" sz="2400" dirty="0" smtClean="0"/>
            </a:br>
            <a:r>
              <a:rPr lang="sv-SE" sz="2400" dirty="0" smtClean="0"/>
              <a:t>med nytt ansvar och verksamhetsövergång </a:t>
            </a:r>
            <a:r>
              <a:rPr lang="sv-SE" sz="2400" dirty="0"/>
              <a:t>från Region Dalarna och </a:t>
            </a:r>
            <a:r>
              <a:rPr lang="sv-SE" sz="2400" dirty="0" smtClean="0"/>
              <a:t>Länsstyrelsen i </a:t>
            </a:r>
            <a:r>
              <a:rPr lang="sv-SE" sz="2400" dirty="0"/>
              <a:t>Dalarna.</a:t>
            </a:r>
          </a:p>
          <a:p>
            <a:pPr marL="457200" indent="-457200">
              <a:lnSpc>
                <a:spcPct val="110000"/>
              </a:lnSpc>
              <a:spcBef>
                <a:spcPts val="600"/>
              </a:spcBef>
              <a:buClr>
                <a:srgbClr val="3BB392"/>
              </a:buClr>
              <a:buFont typeface="Wingdings" panose="05000000000000000000" pitchFamily="2" charset="2"/>
              <a:buChar char="§"/>
            </a:pPr>
            <a:endParaRPr lang="sv-SE" sz="2800" i="1" dirty="0">
              <a:latin typeface="Arial" panose="020B0604020202020204" pitchFamily="34" charset="0"/>
              <a:cs typeface="Arial" panose="020B0604020202020204" pitchFamily="34" charset="0"/>
            </a:endParaRPr>
          </a:p>
          <a:p>
            <a:pPr>
              <a:lnSpc>
                <a:spcPct val="110000"/>
              </a:lnSpc>
              <a:spcBef>
                <a:spcPts val="600"/>
              </a:spcBef>
              <a:spcAft>
                <a:spcPts val="0"/>
              </a:spcAft>
              <a:buClr>
                <a:srgbClr val="3BB392"/>
              </a:buClr>
            </a:pPr>
            <a:endParaRPr lang="sv-SE" sz="2400" dirty="0"/>
          </a:p>
        </p:txBody>
      </p:sp>
    </p:spTree>
    <p:extLst>
      <p:ext uri="{BB962C8B-B14F-4D97-AF65-F5344CB8AC3E}">
        <p14:creationId xmlns:p14="http://schemas.microsoft.com/office/powerpoint/2010/main" val="5629050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p:cNvSpPr txBox="1"/>
          <p:nvPr/>
        </p:nvSpPr>
        <p:spPr>
          <a:xfrm>
            <a:off x="10012218" y="3033948"/>
            <a:ext cx="1976582" cy="3749964"/>
          </a:xfrm>
          <a:prstGeom prst="rect">
            <a:avLst/>
          </a:prstGeom>
          <a:solidFill>
            <a:schemeClr val="bg1"/>
          </a:solidFill>
          <a:ln>
            <a:noFill/>
          </a:ln>
        </p:spPr>
        <p:txBody>
          <a:bodyPr wrap="square" rtlCol="0">
            <a:spAutoFit/>
          </a:bodyPr>
          <a:lstStyle/>
          <a:p>
            <a:endParaRPr lang="sv-SE" dirty="0"/>
          </a:p>
        </p:txBody>
      </p:sp>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014" y="74088"/>
            <a:ext cx="9378680" cy="6783912"/>
          </a:xfrm>
          <a:prstGeom prst="rect">
            <a:avLst/>
          </a:prstGeom>
        </p:spPr>
      </p:pic>
    </p:spTree>
    <p:extLst>
      <p:ext uri="{BB962C8B-B14F-4D97-AF65-F5344CB8AC3E}">
        <p14:creationId xmlns:p14="http://schemas.microsoft.com/office/powerpoint/2010/main" val="9477156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p:cNvSpPr txBox="1"/>
          <p:nvPr/>
        </p:nvSpPr>
        <p:spPr>
          <a:xfrm>
            <a:off x="0" y="0"/>
            <a:ext cx="12192000" cy="1411705"/>
          </a:xfrm>
          <a:prstGeom prst="rect">
            <a:avLst/>
          </a:prstGeom>
          <a:solidFill>
            <a:srgbClr val="3BB392"/>
          </a:solidFill>
        </p:spPr>
        <p:txBody>
          <a:bodyPr wrap="square" rtlCol="0">
            <a:spAutoFit/>
          </a:bodyPr>
          <a:lstStyle/>
          <a:p>
            <a:endParaRPr lang="sv-SE" dirty="0"/>
          </a:p>
        </p:txBody>
      </p:sp>
      <p:sp>
        <p:nvSpPr>
          <p:cNvPr id="2" name="Rubrik 1"/>
          <p:cNvSpPr>
            <a:spLocks noGrp="1"/>
          </p:cNvSpPr>
          <p:nvPr>
            <p:ph type="title"/>
          </p:nvPr>
        </p:nvSpPr>
        <p:spPr>
          <a:xfrm>
            <a:off x="1491916" y="465221"/>
            <a:ext cx="9464842" cy="946484"/>
          </a:xfrm>
        </p:spPr>
        <p:txBody>
          <a:bodyPr>
            <a:noAutofit/>
          </a:bodyPr>
          <a:lstStyle/>
          <a:p>
            <a:pPr algn="ctr"/>
            <a:r>
              <a:rPr lang="sv-SE" sz="4000" b="1" dirty="0" smtClean="0">
                <a:solidFill>
                  <a:schemeClr val="bg1"/>
                </a:solidFill>
              </a:rPr>
              <a:t>Den 1 januari 2019 bildar vi region</a:t>
            </a:r>
            <a:r>
              <a:rPr lang="sv-SE" sz="4000" b="1" dirty="0">
                <a:solidFill>
                  <a:schemeClr val="bg1"/>
                </a:solidFill>
              </a:rPr>
              <a:t/>
            </a:r>
            <a:br>
              <a:rPr lang="sv-SE" sz="4000" b="1" dirty="0">
                <a:solidFill>
                  <a:schemeClr val="bg1"/>
                </a:solidFill>
              </a:rPr>
            </a:br>
            <a:endParaRPr lang="sv-SE" sz="4000" b="1" dirty="0">
              <a:solidFill>
                <a:schemeClr val="bg1"/>
              </a:solidFill>
            </a:endParaRPr>
          </a:p>
        </p:txBody>
      </p:sp>
      <p:sp>
        <p:nvSpPr>
          <p:cNvPr id="9" name="Rektangel 8"/>
          <p:cNvSpPr/>
          <p:nvPr/>
        </p:nvSpPr>
        <p:spPr>
          <a:xfrm>
            <a:off x="1232923" y="1876926"/>
            <a:ext cx="9289143" cy="4830233"/>
          </a:xfrm>
          <a:prstGeom prst="rect">
            <a:avLst/>
          </a:prstGeom>
        </p:spPr>
        <p:txBody>
          <a:bodyPr wrap="square">
            <a:spAutoFit/>
          </a:bodyPr>
          <a:lstStyle/>
          <a:p>
            <a:pPr>
              <a:lnSpc>
                <a:spcPct val="110000"/>
              </a:lnSpc>
              <a:spcBef>
                <a:spcPts val="600"/>
              </a:spcBef>
              <a:buClr>
                <a:srgbClr val="3BB392"/>
              </a:buClr>
            </a:pPr>
            <a:r>
              <a:rPr lang="sv-SE" sz="2400" b="1" dirty="0" smtClean="0"/>
              <a:t>Då förenas Landstinget Dalarna och Region Dalarna </a:t>
            </a:r>
            <a:br>
              <a:rPr lang="sv-SE" sz="2400" b="1" dirty="0" smtClean="0"/>
            </a:br>
            <a:r>
              <a:rPr lang="sv-SE" sz="2400" b="1" dirty="0" smtClean="0"/>
              <a:t>i en ny regionorganisation</a:t>
            </a:r>
            <a:r>
              <a:rPr lang="sv-SE" sz="2400" dirty="0" smtClean="0"/>
              <a:t>. </a:t>
            </a:r>
          </a:p>
          <a:p>
            <a:pPr>
              <a:lnSpc>
                <a:spcPct val="110000"/>
              </a:lnSpc>
              <a:spcBef>
                <a:spcPts val="600"/>
              </a:spcBef>
              <a:buClr>
                <a:srgbClr val="3BB392"/>
              </a:buClr>
            </a:pPr>
            <a:r>
              <a:rPr lang="sv-SE" sz="2400" dirty="0" smtClean="0"/>
              <a:t>Sammanslagningen </a:t>
            </a:r>
            <a:r>
              <a:rPr lang="sv-SE" sz="2400" dirty="0"/>
              <a:t>gör att kopplingen mellan hälsa, välfärd och tillväxt stärks. Utan regionalt utvecklingsarbete kan inte en utveckling av hälso- och sjukvården finansieras och utan en väl fungerande hälso- och sjukvård är det få som vill leva och verka i </a:t>
            </a:r>
            <a:r>
              <a:rPr lang="sv-SE" sz="2400" dirty="0" smtClean="0"/>
              <a:t>Dalarna.</a:t>
            </a:r>
            <a:br>
              <a:rPr lang="sv-SE" sz="2400" dirty="0" smtClean="0"/>
            </a:br>
            <a:r>
              <a:rPr lang="sv-SE" sz="2400" dirty="0" smtClean="0"/>
              <a:t/>
            </a:r>
            <a:br>
              <a:rPr lang="sv-SE" sz="2400" dirty="0" smtClean="0"/>
            </a:br>
            <a:r>
              <a:rPr lang="sv-SE" sz="2400" dirty="0" smtClean="0"/>
              <a:t>Tillsammans </a:t>
            </a:r>
            <a:r>
              <a:rPr lang="sv-SE" sz="2400" dirty="0"/>
              <a:t>ska vi bilda en ny organisation vars viktigaste uppgift är att förbättra människors vardag. </a:t>
            </a:r>
          </a:p>
          <a:p>
            <a:pPr>
              <a:lnSpc>
                <a:spcPct val="110000"/>
              </a:lnSpc>
              <a:spcBef>
                <a:spcPts val="600"/>
              </a:spcBef>
              <a:buClr>
                <a:srgbClr val="3BB392"/>
              </a:buClr>
            </a:pPr>
            <a:r>
              <a:rPr lang="sv-SE" sz="2400" dirty="0" smtClean="0"/>
              <a:t> </a:t>
            </a:r>
            <a:br>
              <a:rPr lang="sv-SE" sz="2400" dirty="0" smtClean="0"/>
            </a:br>
            <a:endParaRPr lang="sv-SE" sz="2400" dirty="0" smtClean="0"/>
          </a:p>
        </p:txBody>
      </p:sp>
    </p:spTree>
    <p:extLst>
      <p:ext uri="{BB962C8B-B14F-4D97-AF65-F5344CB8AC3E}">
        <p14:creationId xmlns:p14="http://schemas.microsoft.com/office/powerpoint/2010/main" val="29433641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510" y="87119"/>
            <a:ext cx="4974879" cy="6636411"/>
          </a:xfrm>
          <a:prstGeom prst="rect">
            <a:avLst/>
          </a:prstGeom>
        </p:spPr>
      </p:pic>
      <p:sp>
        <p:nvSpPr>
          <p:cNvPr id="14" name="textruta 13"/>
          <p:cNvSpPr txBox="1"/>
          <p:nvPr/>
        </p:nvSpPr>
        <p:spPr>
          <a:xfrm>
            <a:off x="3334929" y="5359238"/>
            <a:ext cx="1030660" cy="781682"/>
          </a:xfrm>
          <a:prstGeom prst="rect">
            <a:avLst/>
          </a:prstGeom>
          <a:solidFill>
            <a:schemeClr val="bg1"/>
          </a:solidFill>
        </p:spPr>
        <p:txBody>
          <a:bodyPr wrap="square" rtlCol="0">
            <a:spAutoFit/>
          </a:bodyPr>
          <a:lstStyle/>
          <a:p>
            <a:endParaRPr lang="sv-SE" dirty="0"/>
          </a:p>
        </p:txBody>
      </p:sp>
      <p:sp>
        <p:nvSpPr>
          <p:cNvPr id="5" name="Rektangel 4"/>
          <p:cNvSpPr/>
          <p:nvPr/>
        </p:nvSpPr>
        <p:spPr>
          <a:xfrm>
            <a:off x="5822263" y="2179009"/>
            <a:ext cx="5618765" cy="4370427"/>
          </a:xfrm>
          <a:prstGeom prst="rect">
            <a:avLst/>
          </a:prstGeom>
        </p:spPr>
        <p:txBody>
          <a:bodyPr wrap="square">
            <a:spAutoFit/>
          </a:bodyPr>
          <a:lstStyle/>
          <a:p>
            <a:pPr>
              <a:lnSpc>
                <a:spcPct val="110000"/>
              </a:lnSpc>
              <a:spcBef>
                <a:spcPts val="600"/>
              </a:spcBef>
              <a:buClr>
                <a:srgbClr val="3BB392"/>
              </a:buClr>
            </a:pPr>
            <a:r>
              <a:rPr lang="sv-SE" sz="2800" dirty="0">
                <a:cs typeface="Arial" panose="020B0604020202020204" pitchFamily="34" charset="0"/>
              </a:rPr>
              <a:t>De flesta län har redan bildat region. </a:t>
            </a:r>
            <a:br>
              <a:rPr lang="sv-SE" sz="2800" dirty="0">
                <a:cs typeface="Arial" panose="020B0604020202020204" pitchFamily="34" charset="0"/>
              </a:rPr>
            </a:br>
            <a:endParaRPr lang="sv-SE" sz="2800" dirty="0">
              <a:cs typeface="Arial" panose="020B0604020202020204" pitchFamily="34" charset="0"/>
            </a:endParaRPr>
          </a:p>
          <a:p>
            <a:pPr>
              <a:lnSpc>
                <a:spcPct val="110000"/>
              </a:lnSpc>
              <a:spcBef>
                <a:spcPts val="600"/>
              </a:spcBef>
              <a:buClr>
                <a:srgbClr val="3BB392"/>
              </a:buClr>
            </a:pPr>
            <a:r>
              <a:rPr lang="sv-SE" sz="2800" b="1" dirty="0">
                <a:solidFill>
                  <a:srgbClr val="3BB392"/>
                </a:solidFill>
              </a:rPr>
              <a:t>Sju landsting </a:t>
            </a:r>
            <a:r>
              <a:rPr lang="sv-SE" sz="2800" dirty="0"/>
              <a:t>har ännu inte </a:t>
            </a:r>
            <a:r>
              <a:rPr lang="sv-SE" sz="2800" dirty="0" smtClean="0"/>
              <a:t>gjort det. </a:t>
            </a:r>
            <a:r>
              <a:rPr lang="sv-SE" sz="2800" dirty="0"/>
              <a:t>De </a:t>
            </a:r>
            <a:r>
              <a:rPr lang="sv-SE" sz="2800" dirty="0" smtClean="0"/>
              <a:t>kommer alla att </a:t>
            </a:r>
            <a:r>
              <a:rPr lang="sv-SE" sz="2800" dirty="0"/>
              <a:t>bilda region </a:t>
            </a:r>
            <a:r>
              <a:rPr lang="sv-SE" sz="2800" dirty="0" smtClean="0"/>
              <a:t>2019</a:t>
            </a:r>
            <a:r>
              <a:rPr lang="sv-SE" sz="2800" dirty="0"/>
              <a:t>.</a:t>
            </a:r>
            <a:r>
              <a:rPr lang="sv-SE" sz="2800" dirty="0" smtClean="0"/>
              <a:t/>
            </a:r>
            <a:br>
              <a:rPr lang="sv-SE" sz="2800" dirty="0" smtClean="0"/>
            </a:br>
            <a:r>
              <a:rPr lang="sv-SE" sz="2800" dirty="0" smtClean="0">
                <a:cs typeface="Arial" panose="020B0604020202020204" pitchFamily="34" charset="0"/>
              </a:rPr>
              <a:t> </a:t>
            </a:r>
            <a:endParaRPr lang="sv-SE" dirty="0"/>
          </a:p>
          <a:p>
            <a:pPr marL="228600" indent="-228600">
              <a:lnSpc>
                <a:spcPct val="110000"/>
              </a:lnSpc>
              <a:spcBef>
                <a:spcPts val="600"/>
              </a:spcBef>
              <a:buClr>
                <a:srgbClr val="3BB392"/>
              </a:buClr>
              <a:buFont typeface="Wingdings" panose="05000000000000000000" pitchFamily="2" charset="2"/>
              <a:buChar char="§"/>
            </a:pPr>
            <a:endParaRPr lang="sv-SE" dirty="0"/>
          </a:p>
          <a:p>
            <a:pPr marL="228600" indent="-228600">
              <a:lnSpc>
                <a:spcPct val="110000"/>
              </a:lnSpc>
              <a:spcBef>
                <a:spcPts val="600"/>
              </a:spcBef>
              <a:spcAft>
                <a:spcPts val="0"/>
              </a:spcAft>
              <a:buClr>
                <a:srgbClr val="3BB392"/>
              </a:buClr>
              <a:buFont typeface="Wingdings" panose="05000000000000000000" pitchFamily="2" charset="2"/>
              <a:buChar char="§"/>
            </a:pPr>
            <a:endParaRPr lang="sv-SE" sz="2400" dirty="0">
              <a:solidFill>
                <a:srgbClr val="FF0000"/>
              </a:solidFill>
            </a:endParaRPr>
          </a:p>
          <a:p>
            <a:pPr>
              <a:lnSpc>
                <a:spcPct val="110000"/>
              </a:lnSpc>
              <a:spcBef>
                <a:spcPts val="600"/>
              </a:spcBef>
              <a:spcAft>
                <a:spcPts val="0"/>
              </a:spcAft>
              <a:buClr>
                <a:srgbClr val="3BB392"/>
              </a:buClr>
            </a:pPr>
            <a:endParaRPr lang="sv-SE" sz="2400" i="1" dirty="0"/>
          </a:p>
          <a:p>
            <a:pPr>
              <a:lnSpc>
                <a:spcPct val="110000"/>
              </a:lnSpc>
              <a:spcBef>
                <a:spcPts val="600"/>
              </a:spcBef>
              <a:spcAft>
                <a:spcPts val="0"/>
              </a:spcAft>
              <a:buClr>
                <a:srgbClr val="3BB392"/>
              </a:buClr>
            </a:pPr>
            <a:endParaRPr lang="sv-SE" sz="2400" dirty="0"/>
          </a:p>
        </p:txBody>
      </p:sp>
      <p:sp>
        <p:nvSpPr>
          <p:cNvPr id="13" name="textruta 12"/>
          <p:cNvSpPr txBox="1"/>
          <p:nvPr/>
        </p:nvSpPr>
        <p:spPr>
          <a:xfrm>
            <a:off x="1631847" y="3700984"/>
            <a:ext cx="849065" cy="363176"/>
          </a:xfrm>
          <a:prstGeom prst="rect">
            <a:avLst/>
          </a:prstGeom>
          <a:solidFill>
            <a:schemeClr val="tx1"/>
          </a:solidFill>
        </p:spPr>
        <p:txBody>
          <a:bodyPr wrap="square" rtlCol="0">
            <a:spAutoFit/>
          </a:bodyPr>
          <a:lstStyle/>
          <a:p>
            <a:pPr>
              <a:lnSpc>
                <a:spcPct val="110000"/>
              </a:lnSpc>
              <a:spcBef>
                <a:spcPts val="600"/>
              </a:spcBef>
              <a:buClr>
                <a:srgbClr val="3BB392"/>
              </a:buClr>
            </a:pPr>
            <a:r>
              <a:rPr lang="sv-SE" sz="1600" b="1" dirty="0" smtClean="0">
                <a:solidFill>
                  <a:schemeClr val="bg1"/>
                </a:solidFill>
                <a:cs typeface="Arial" panose="020B0604020202020204" pitchFamily="34" charset="0"/>
              </a:rPr>
              <a:t>Dalarna</a:t>
            </a:r>
            <a:endParaRPr lang="sv-SE" b="1" dirty="0">
              <a:solidFill>
                <a:schemeClr val="bg1"/>
              </a:solidFill>
              <a:cs typeface="Arial" panose="020B0604020202020204" pitchFamily="34" charset="0"/>
            </a:endParaRPr>
          </a:p>
        </p:txBody>
      </p:sp>
      <p:sp>
        <p:nvSpPr>
          <p:cNvPr id="15" name="textruta 14"/>
          <p:cNvSpPr txBox="1"/>
          <p:nvPr/>
        </p:nvSpPr>
        <p:spPr>
          <a:xfrm>
            <a:off x="2056379" y="1773086"/>
            <a:ext cx="1328036" cy="363176"/>
          </a:xfrm>
          <a:prstGeom prst="rect">
            <a:avLst/>
          </a:prstGeom>
          <a:solidFill>
            <a:schemeClr val="tx1"/>
          </a:solidFill>
        </p:spPr>
        <p:txBody>
          <a:bodyPr wrap="square" rtlCol="0">
            <a:spAutoFit/>
          </a:bodyPr>
          <a:lstStyle/>
          <a:p>
            <a:pPr>
              <a:lnSpc>
                <a:spcPct val="110000"/>
              </a:lnSpc>
              <a:spcBef>
                <a:spcPts val="600"/>
              </a:spcBef>
              <a:buClr>
                <a:srgbClr val="3BB392"/>
              </a:buClr>
            </a:pPr>
            <a:r>
              <a:rPr lang="sv-SE" sz="1600" b="1" dirty="0" smtClean="0">
                <a:solidFill>
                  <a:schemeClr val="bg1"/>
                </a:solidFill>
                <a:cs typeface="Arial" panose="020B0604020202020204" pitchFamily="34" charset="0"/>
              </a:rPr>
              <a:t>Västerbotten</a:t>
            </a:r>
            <a:endParaRPr lang="sv-SE" b="1" dirty="0">
              <a:solidFill>
                <a:schemeClr val="bg1"/>
              </a:solidFill>
              <a:cs typeface="Arial" panose="020B0604020202020204" pitchFamily="34" charset="0"/>
            </a:endParaRPr>
          </a:p>
        </p:txBody>
      </p:sp>
      <p:sp>
        <p:nvSpPr>
          <p:cNvPr id="16" name="textruta 15"/>
          <p:cNvSpPr txBox="1"/>
          <p:nvPr/>
        </p:nvSpPr>
        <p:spPr>
          <a:xfrm>
            <a:off x="1296901" y="4297079"/>
            <a:ext cx="1072362" cy="363176"/>
          </a:xfrm>
          <a:prstGeom prst="rect">
            <a:avLst/>
          </a:prstGeom>
          <a:solidFill>
            <a:schemeClr val="tx1"/>
          </a:solidFill>
        </p:spPr>
        <p:txBody>
          <a:bodyPr wrap="square" rtlCol="0">
            <a:spAutoFit/>
          </a:bodyPr>
          <a:lstStyle/>
          <a:p>
            <a:pPr>
              <a:lnSpc>
                <a:spcPct val="110000"/>
              </a:lnSpc>
              <a:spcBef>
                <a:spcPts val="600"/>
              </a:spcBef>
              <a:buClr>
                <a:srgbClr val="3BB392"/>
              </a:buClr>
            </a:pPr>
            <a:r>
              <a:rPr lang="sv-SE" sz="1600" b="1" dirty="0" smtClean="0">
                <a:solidFill>
                  <a:schemeClr val="bg1"/>
                </a:solidFill>
                <a:cs typeface="Arial" panose="020B0604020202020204" pitchFamily="34" charset="0"/>
              </a:rPr>
              <a:t>Värmland</a:t>
            </a:r>
            <a:endParaRPr lang="sv-SE" b="1" dirty="0">
              <a:solidFill>
                <a:schemeClr val="bg1"/>
              </a:solidFill>
              <a:cs typeface="Arial" panose="020B0604020202020204" pitchFamily="34" charset="0"/>
            </a:endParaRPr>
          </a:p>
        </p:txBody>
      </p:sp>
      <p:sp>
        <p:nvSpPr>
          <p:cNvPr id="17" name="textruta 16"/>
          <p:cNvSpPr txBox="1"/>
          <p:nvPr/>
        </p:nvSpPr>
        <p:spPr>
          <a:xfrm>
            <a:off x="3631863" y="4393806"/>
            <a:ext cx="1181144" cy="363176"/>
          </a:xfrm>
          <a:prstGeom prst="rect">
            <a:avLst/>
          </a:prstGeom>
          <a:solidFill>
            <a:schemeClr val="tx1"/>
          </a:solidFill>
        </p:spPr>
        <p:txBody>
          <a:bodyPr wrap="square" rtlCol="0">
            <a:spAutoFit/>
          </a:bodyPr>
          <a:lstStyle/>
          <a:p>
            <a:pPr>
              <a:lnSpc>
                <a:spcPct val="110000"/>
              </a:lnSpc>
              <a:spcBef>
                <a:spcPts val="600"/>
              </a:spcBef>
              <a:buClr>
                <a:srgbClr val="3BB392"/>
              </a:buClr>
            </a:pPr>
            <a:r>
              <a:rPr lang="sv-SE" sz="1600" b="1" dirty="0" smtClean="0">
                <a:solidFill>
                  <a:schemeClr val="bg1"/>
                </a:solidFill>
                <a:cs typeface="Arial" panose="020B0604020202020204" pitchFamily="34" charset="0"/>
              </a:rPr>
              <a:t>Stockholm</a:t>
            </a:r>
            <a:endParaRPr lang="sv-SE" b="1" dirty="0">
              <a:solidFill>
                <a:schemeClr val="bg1"/>
              </a:solidFill>
              <a:cs typeface="Arial" panose="020B0604020202020204" pitchFamily="34" charset="0"/>
            </a:endParaRPr>
          </a:p>
        </p:txBody>
      </p:sp>
      <p:sp>
        <p:nvSpPr>
          <p:cNvPr id="18" name="textruta 17"/>
          <p:cNvSpPr txBox="1"/>
          <p:nvPr/>
        </p:nvSpPr>
        <p:spPr>
          <a:xfrm>
            <a:off x="2997773" y="5568491"/>
            <a:ext cx="830548" cy="363176"/>
          </a:xfrm>
          <a:prstGeom prst="rect">
            <a:avLst/>
          </a:prstGeom>
          <a:solidFill>
            <a:schemeClr val="tx1"/>
          </a:solidFill>
        </p:spPr>
        <p:txBody>
          <a:bodyPr wrap="square" rtlCol="0">
            <a:spAutoFit/>
          </a:bodyPr>
          <a:lstStyle/>
          <a:p>
            <a:pPr>
              <a:lnSpc>
                <a:spcPct val="110000"/>
              </a:lnSpc>
              <a:spcBef>
                <a:spcPts val="600"/>
              </a:spcBef>
              <a:buClr>
                <a:srgbClr val="3BB392"/>
              </a:buClr>
            </a:pPr>
            <a:r>
              <a:rPr lang="sv-SE" sz="1600" b="1" dirty="0" smtClean="0">
                <a:solidFill>
                  <a:schemeClr val="bg1"/>
                </a:solidFill>
                <a:cs typeface="Arial" panose="020B0604020202020204" pitchFamily="34" charset="0"/>
              </a:rPr>
              <a:t>Kalmar</a:t>
            </a:r>
            <a:endParaRPr lang="sv-SE" b="1" dirty="0">
              <a:solidFill>
                <a:schemeClr val="bg1"/>
              </a:solidFill>
              <a:cs typeface="Arial" panose="020B0604020202020204" pitchFamily="34" charset="0"/>
            </a:endParaRPr>
          </a:p>
        </p:txBody>
      </p:sp>
      <p:sp>
        <p:nvSpPr>
          <p:cNvPr id="19" name="textruta 18"/>
          <p:cNvSpPr txBox="1"/>
          <p:nvPr/>
        </p:nvSpPr>
        <p:spPr>
          <a:xfrm>
            <a:off x="2744265" y="6147857"/>
            <a:ext cx="929251" cy="363176"/>
          </a:xfrm>
          <a:prstGeom prst="rect">
            <a:avLst/>
          </a:prstGeom>
          <a:solidFill>
            <a:schemeClr val="tx1"/>
          </a:solidFill>
        </p:spPr>
        <p:txBody>
          <a:bodyPr wrap="square" rtlCol="0">
            <a:spAutoFit/>
          </a:bodyPr>
          <a:lstStyle/>
          <a:p>
            <a:pPr>
              <a:lnSpc>
                <a:spcPct val="110000"/>
              </a:lnSpc>
              <a:spcBef>
                <a:spcPts val="600"/>
              </a:spcBef>
              <a:buClr>
                <a:srgbClr val="3BB392"/>
              </a:buClr>
            </a:pPr>
            <a:r>
              <a:rPr lang="sv-SE" sz="1600" b="1" dirty="0" smtClean="0">
                <a:solidFill>
                  <a:schemeClr val="bg1"/>
                </a:solidFill>
                <a:cs typeface="Arial" panose="020B0604020202020204" pitchFamily="34" charset="0"/>
              </a:rPr>
              <a:t>Blekinge</a:t>
            </a:r>
            <a:endParaRPr lang="sv-SE" b="1" dirty="0">
              <a:solidFill>
                <a:schemeClr val="bg1"/>
              </a:solidFill>
              <a:cs typeface="Arial" panose="020B0604020202020204" pitchFamily="34" charset="0"/>
            </a:endParaRPr>
          </a:p>
        </p:txBody>
      </p:sp>
      <p:sp>
        <p:nvSpPr>
          <p:cNvPr id="20" name="textruta 19"/>
          <p:cNvSpPr txBox="1"/>
          <p:nvPr/>
        </p:nvSpPr>
        <p:spPr>
          <a:xfrm>
            <a:off x="3199024" y="4887967"/>
            <a:ext cx="1473686" cy="363176"/>
          </a:xfrm>
          <a:prstGeom prst="rect">
            <a:avLst/>
          </a:prstGeom>
          <a:solidFill>
            <a:schemeClr val="tx1"/>
          </a:solidFill>
        </p:spPr>
        <p:txBody>
          <a:bodyPr wrap="square" rtlCol="0">
            <a:spAutoFit/>
          </a:bodyPr>
          <a:lstStyle/>
          <a:p>
            <a:pPr>
              <a:lnSpc>
                <a:spcPct val="110000"/>
              </a:lnSpc>
              <a:spcBef>
                <a:spcPts val="600"/>
              </a:spcBef>
              <a:buClr>
                <a:srgbClr val="3BB392"/>
              </a:buClr>
            </a:pPr>
            <a:r>
              <a:rPr lang="sv-SE" sz="1600" b="1" dirty="0" smtClean="0">
                <a:solidFill>
                  <a:schemeClr val="bg1"/>
                </a:solidFill>
                <a:cs typeface="Arial" panose="020B0604020202020204" pitchFamily="34" charset="0"/>
              </a:rPr>
              <a:t>Södermanland</a:t>
            </a:r>
            <a:endParaRPr lang="sv-SE" b="1" dirty="0">
              <a:solidFill>
                <a:schemeClr val="bg1"/>
              </a:solidFill>
              <a:cs typeface="Arial" panose="020B0604020202020204" pitchFamily="34" charset="0"/>
            </a:endParaRPr>
          </a:p>
        </p:txBody>
      </p:sp>
      <p:sp>
        <p:nvSpPr>
          <p:cNvPr id="12" name="Rubrik 1"/>
          <p:cNvSpPr txBox="1">
            <a:spLocks/>
          </p:cNvSpPr>
          <p:nvPr/>
        </p:nvSpPr>
        <p:spPr>
          <a:xfrm>
            <a:off x="4022028" y="1293979"/>
            <a:ext cx="7034763" cy="94648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000" b="1" dirty="0" smtClean="0"/>
              <a:t>Regioner </a:t>
            </a:r>
            <a:r>
              <a:rPr lang="sv-SE" sz="4000" b="1" dirty="0"/>
              <a:t>i Sverige </a:t>
            </a:r>
            <a:r>
              <a:rPr lang="sv-SE" dirty="0"/>
              <a:t> </a:t>
            </a:r>
            <a:endParaRPr lang="sv-SE" sz="4000" b="1" dirty="0"/>
          </a:p>
        </p:txBody>
      </p:sp>
      <p:sp>
        <p:nvSpPr>
          <p:cNvPr id="21" name="Rektangel 20"/>
          <p:cNvSpPr/>
          <p:nvPr/>
        </p:nvSpPr>
        <p:spPr>
          <a:xfrm>
            <a:off x="305796" y="461454"/>
            <a:ext cx="217714" cy="209585"/>
          </a:xfrm>
          <a:prstGeom prst="rect">
            <a:avLst/>
          </a:prstGeom>
          <a:solidFill>
            <a:srgbClr val="3BB392"/>
          </a:solidFill>
          <a:ln>
            <a:solidFill>
              <a:srgbClr val="3BB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p:cNvSpPr/>
          <p:nvPr/>
        </p:nvSpPr>
        <p:spPr>
          <a:xfrm>
            <a:off x="305796" y="862121"/>
            <a:ext cx="217714" cy="209585"/>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extruta 22"/>
          <p:cNvSpPr txBox="1"/>
          <p:nvPr/>
        </p:nvSpPr>
        <p:spPr>
          <a:xfrm>
            <a:off x="608569" y="332485"/>
            <a:ext cx="1872343" cy="677108"/>
          </a:xfrm>
          <a:prstGeom prst="rect">
            <a:avLst/>
          </a:prstGeom>
          <a:noFill/>
        </p:spPr>
        <p:txBody>
          <a:bodyPr wrap="square" rtlCol="0">
            <a:spAutoFit/>
          </a:bodyPr>
          <a:lstStyle/>
          <a:p>
            <a:r>
              <a:rPr lang="sv-SE" sz="2000" i="1" dirty="0" smtClean="0"/>
              <a:t>Landsting </a:t>
            </a:r>
          </a:p>
          <a:p>
            <a:endParaRPr lang="sv-SE" dirty="0"/>
          </a:p>
        </p:txBody>
      </p:sp>
      <p:sp>
        <p:nvSpPr>
          <p:cNvPr id="24" name="textruta 23"/>
          <p:cNvSpPr txBox="1"/>
          <p:nvPr/>
        </p:nvSpPr>
        <p:spPr>
          <a:xfrm>
            <a:off x="608568" y="758775"/>
            <a:ext cx="1872343" cy="677108"/>
          </a:xfrm>
          <a:prstGeom prst="rect">
            <a:avLst/>
          </a:prstGeom>
          <a:noFill/>
        </p:spPr>
        <p:txBody>
          <a:bodyPr wrap="square" rtlCol="0">
            <a:spAutoFit/>
          </a:bodyPr>
          <a:lstStyle/>
          <a:p>
            <a:r>
              <a:rPr lang="sv-SE" sz="2000" i="1" dirty="0" smtClean="0"/>
              <a:t>Region </a:t>
            </a:r>
          </a:p>
          <a:p>
            <a:endParaRPr lang="sv-SE" dirty="0"/>
          </a:p>
        </p:txBody>
      </p:sp>
    </p:spTree>
    <p:extLst>
      <p:ext uri="{BB962C8B-B14F-4D97-AF65-F5344CB8AC3E}">
        <p14:creationId xmlns:p14="http://schemas.microsoft.com/office/powerpoint/2010/main" val="18511057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0" y="2296886"/>
            <a:ext cx="12192000" cy="1411705"/>
          </a:xfrm>
          <a:prstGeom prst="rect">
            <a:avLst/>
          </a:prstGeom>
          <a:solidFill>
            <a:srgbClr val="3BB392"/>
          </a:solidFill>
        </p:spPr>
        <p:txBody>
          <a:bodyPr wrap="square" rtlCol="0">
            <a:spAutoFit/>
          </a:bodyPr>
          <a:lstStyle/>
          <a:p>
            <a:endParaRPr lang="sv-SE" dirty="0"/>
          </a:p>
        </p:txBody>
      </p:sp>
      <p:sp>
        <p:nvSpPr>
          <p:cNvPr id="4" name="Rubrik 1"/>
          <p:cNvSpPr txBox="1">
            <a:spLocks/>
          </p:cNvSpPr>
          <p:nvPr/>
        </p:nvSpPr>
        <p:spPr>
          <a:xfrm>
            <a:off x="1100032" y="2685905"/>
            <a:ext cx="9464842" cy="94648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dirty="0" smtClean="0">
                <a:solidFill>
                  <a:schemeClr val="bg1"/>
                </a:solidFill>
              </a:rPr>
              <a:t>Vad händer när vi bildar region? </a:t>
            </a:r>
            <a:endParaRPr lang="sv-SE" sz="4800" b="1" dirty="0">
              <a:solidFill>
                <a:schemeClr val="bg1"/>
              </a:solidFill>
            </a:endParaRPr>
          </a:p>
        </p:txBody>
      </p:sp>
    </p:spTree>
    <p:extLst>
      <p:ext uri="{BB962C8B-B14F-4D97-AF65-F5344CB8AC3E}">
        <p14:creationId xmlns:p14="http://schemas.microsoft.com/office/powerpoint/2010/main" val="1714867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p:cNvSpPr txBox="1"/>
          <p:nvPr/>
        </p:nvSpPr>
        <p:spPr>
          <a:xfrm>
            <a:off x="0" y="0"/>
            <a:ext cx="12192000" cy="1411705"/>
          </a:xfrm>
          <a:prstGeom prst="rect">
            <a:avLst/>
          </a:prstGeom>
          <a:solidFill>
            <a:srgbClr val="3BB392"/>
          </a:solidFill>
        </p:spPr>
        <p:txBody>
          <a:bodyPr wrap="square" rtlCol="0">
            <a:spAutoFit/>
          </a:bodyPr>
          <a:lstStyle/>
          <a:p>
            <a:endParaRPr lang="sv-SE" dirty="0"/>
          </a:p>
        </p:txBody>
      </p:sp>
      <p:sp>
        <p:nvSpPr>
          <p:cNvPr id="2" name="Rubrik 1"/>
          <p:cNvSpPr>
            <a:spLocks noGrp="1"/>
          </p:cNvSpPr>
          <p:nvPr>
            <p:ph type="title"/>
          </p:nvPr>
        </p:nvSpPr>
        <p:spPr>
          <a:xfrm>
            <a:off x="-217715" y="465221"/>
            <a:ext cx="12300857" cy="946484"/>
          </a:xfrm>
        </p:spPr>
        <p:txBody>
          <a:bodyPr>
            <a:noAutofit/>
          </a:bodyPr>
          <a:lstStyle/>
          <a:p>
            <a:pPr algn="ctr"/>
            <a:r>
              <a:rPr lang="sv-SE" sz="4000" b="1" dirty="0" smtClean="0">
                <a:solidFill>
                  <a:srgbClr val="3BB392"/>
                </a:solidFill>
              </a:rPr>
              <a:t>nya </a:t>
            </a:r>
            <a:r>
              <a:rPr lang="sv-SE" sz="4000" b="1" dirty="0" smtClean="0">
                <a:solidFill>
                  <a:schemeClr val="bg1"/>
                </a:solidFill>
              </a:rPr>
              <a:t>1. </a:t>
            </a:r>
            <a:r>
              <a:rPr lang="sv-SE" sz="4000" b="1" dirty="0">
                <a:solidFill>
                  <a:schemeClr val="bg1"/>
                </a:solidFill>
              </a:rPr>
              <a:t>R</a:t>
            </a:r>
            <a:r>
              <a:rPr lang="sv-SE" sz="4000" b="1" dirty="0" smtClean="0">
                <a:solidFill>
                  <a:schemeClr val="bg1"/>
                </a:solidFill>
              </a:rPr>
              <a:t>egionen </a:t>
            </a:r>
            <a:r>
              <a:rPr lang="sv-SE" sz="4000" b="1" dirty="0">
                <a:solidFill>
                  <a:schemeClr val="bg1"/>
                </a:solidFill>
              </a:rPr>
              <a:t>övertar det </a:t>
            </a:r>
            <a:r>
              <a:rPr lang="sv-SE" sz="4000" b="1" dirty="0" smtClean="0">
                <a:solidFill>
                  <a:schemeClr val="bg1"/>
                </a:solidFill>
              </a:rPr>
              <a:t>regionala utvecklingsansvaret</a:t>
            </a:r>
            <a:r>
              <a:rPr lang="sv-SE" sz="4000" b="1" dirty="0">
                <a:solidFill>
                  <a:schemeClr val="bg1"/>
                </a:solidFill>
              </a:rPr>
              <a:t/>
            </a:r>
            <a:br>
              <a:rPr lang="sv-SE" sz="4000" b="1" dirty="0">
                <a:solidFill>
                  <a:schemeClr val="bg1"/>
                </a:solidFill>
              </a:rPr>
            </a:br>
            <a:endParaRPr lang="sv-SE" sz="4000" b="1" dirty="0">
              <a:solidFill>
                <a:schemeClr val="bg1"/>
              </a:solidFill>
            </a:endParaRPr>
          </a:p>
        </p:txBody>
      </p:sp>
      <p:sp>
        <p:nvSpPr>
          <p:cNvPr id="9" name="Rektangel 8"/>
          <p:cNvSpPr/>
          <p:nvPr/>
        </p:nvSpPr>
        <p:spPr>
          <a:xfrm>
            <a:off x="986971" y="1829184"/>
            <a:ext cx="9289143" cy="3386440"/>
          </a:xfrm>
          <a:prstGeom prst="rect">
            <a:avLst/>
          </a:prstGeom>
        </p:spPr>
        <p:txBody>
          <a:bodyPr wrap="square">
            <a:spAutoFit/>
          </a:bodyPr>
          <a:lstStyle/>
          <a:p>
            <a:pPr marL="342900" indent="-342900">
              <a:lnSpc>
                <a:spcPct val="110000"/>
              </a:lnSpc>
              <a:spcBef>
                <a:spcPts val="600"/>
              </a:spcBef>
              <a:buClr>
                <a:srgbClr val="3BB392"/>
              </a:buClr>
              <a:buFont typeface="Wingdings" panose="05000000000000000000" pitchFamily="2" charset="2"/>
              <a:buChar char="§"/>
            </a:pPr>
            <a:r>
              <a:rPr lang="sv-SE" sz="2800" b="1" dirty="0" smtClean="0"/>
              <a:t>Landstinget Dalarna </a:t>
            </a:r>
            <a:r>
              <a:rPr lang="sv-SE" sz="2800" dirty="0" smtClean="0"/>
              <a:t>förenas med </a:t>
            </a:r>
            <a:r>
              <a:rPr lang="sv-SE" sz="2800" b="1" dirty="0" smtClean="0"/>
              <a:t>Region Dalarna </a:t>
            </a:r>
            <a:r>
              <a:rPr lang="sv-SE" sz="2800" dirty="0" smtClean="0"/>
              <a:t>och en helt ny regionorganisation bildas. Till den nya organisationen överförs även vissa delar av </a:t>
            </a:r>
            <a:r>
              <a:rPr lang="sv-SE" sz="2800" b="1" dirty="0" smtClean="0"/>
              <a:t>Länsstyrelsen i Dalarnas </a:t>
            </a:r>
            <a:r>
              <a:rPr lang="sv-SE" sz="2800" dirty="0" smtClean="0"/>
              <a:t>verksamhet inom regional utveckling. </a:t>
            </a:r>
            <a:br>
              <a:rPr lang="sv-SE" sz="2800" dirty="0" smtClean="0"/>
            </a:br>
            <a:r>
              <a:rPr lang="sv-SE" sz="2800" dirty="0" smtClean="0"/>
              <a:t/>
            </a:r>
            <a:br>
              <a:rPr lang="sv-SE" sz="2800" dirty="0" smtClean="0"/>
            </a:br>
            <a:r>
              <a:rPr lang="sv-SE" sz="2800" dirty="0" smtClean="0"/>
              <a:t>Därmed samlas alla frågor som riksdagen hänfört till det regionala utvecklingsansvaret i samma organisation.</a:t>
            </a:r>
            <a:endParaRPr lang="sv-SE" sz="2800" dirty="0"/>
          </a:p>
        </p:txBody>
      </p:sp>
    </p:spTree>
    <p:extLst>
      <p:ext uri="{BB962C8B-B14F-4D97-AF65-F5344CB8AC3E}">
        <p14:creationId xmlns:p14="http://schemas.microsoft.com/office/powerpoint/2010/main" val="36786147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p:cNvSpPr txBox="1"/>
          <p:nvPr/>
        </p:nvSpPr>
        <p:spPr>
          <a:xfrm>
            <a:off x="0" y="0"/>
            <a:ext cx="12192000" cy="1411705"/>
          </a:xfrm>
          <a:prstGeom prst="rect">
            <a:avLst/>
          </a:prstGeom>
          <a:solidFill>
            <a:srgbClr val="3BB392"/>
          </a:solidFill>
        </p:spPr>
        <p:txBody>
          <a:bodyPr wrap="square" rtlCol="0">
            <a:spAutoFit/>
          </a:bodyPr>
          <a:lstStyle/>
          <a:p>
            <a:endParaRPr lang="sv-SE" dirty="0"/>
          </a:p>
        </p:txBody>
      </p:sp>
      <p:sp>
        <p:nvSpPr>
          <p:cNvPr id="2" name="Rubrik 1"/>
          <p:cNvSpPr>
            <a:spLocks noGrp="1"/>
          </p:cNvSpPr>
          <p:nvPr>
            <p:ph type="title"/>
          </p:nvPr>
        </p:nvSpPr>
        <p:spPr>
          <a:xfrm>
            <a:off x="-1262740" y="705852"/>
            <a:ext cx="12192000" cy="946484"/>
          </a:xfrm>
        </p:spPr>
        <p:txBody>
          <a:bodyPr>
            <a:noAutofit/>
          </a:bodyPr>
          <a:lstStyle/>
          <a:p>
            <a:pPr algn="ctr"/>
            <a:r>
              <a:rPr lang="sv-SE" sz="4000" b="1" dirty="0">
                <a:solidFill>
                  <a:schemeClr val="bg1"/>
                </a:solidFill>
              </a:rPr>
              <a:t>2</a:t>
            </a:r>
            <a:r>
              <a:rPr lang="sv-SE" sz="4000" b="1" dirty="0" smtClean="0">
                <a:solidFill>
                  <a:schemeClr val="bg1"/>
                </a:solidFill>
              </a:rPr>
              <a:t>. Regionen får </a:t>
            </a:r>
            <a:r>
              <a:rPr lang="sv-SE" sz="4000" b="1" i="1" dirty="0" smtClean="0">
                <a:solidFill>
                  <a:schemeClr val="bg1"/>
                </a:solidFill>
              </a:rPr>
              <a:t>ett</a:t>
            </a:r>
            <a:r>
              <a:rPr lang="sv-SE" sz="4000" b="1" dirty="0" smtClean="0">
                <a:solidFill>
                  <a:schemeClr val="bg1"/>
                </a:solidFill>
              </a:rPr>
              <a:t> direktvalt parlament</a:t>
            </a:r>
            <a:r>
              <a:rPr lang="sv-SE" sz="4000" b="1" dirty="0">
                <a:solidFill>
                  <a:schemeClr val="bg1"/>
                </a:solidFill>
              </a:rPr>
              <a:t/>
            </a:r>
            <a:br>
              <a:rPr lang="sv-SE" sz="4000" b="1" dirty="0">
                <a:solidFill>
                  <a:schemeClr val="bg1"/>
                </a:solidFill>
              </a:rPr>
            </a:br>
            <a:endParaRPr lang="sv-SE" sz="4000" b="1" dirty="0">
              <a:solidFill>
                <a:schemeClr val="bg1"/>
              </a:solidFill>
            </a:endParaRPr>
          </a:p>
        </p:txBody>
      </p:sp>
      <p:sp>
        <p:nvSpPr>
          <p:cNvPr id="9" name="Rektangel 8"/>
          <p:cNvSpPr/>
          <p:nvPr/>
        </p:nvSpPr>
        <p:spPr>
          <a:xfrm>
            <a:off x="845453" y="1749221"/>
            <a:ext cx="8908147" cy="4512004"/>
          </a:xfrm>
          <a:prstGeom prst="rect">
            <a:avLst/>
          </a:prstGeom>
        </p:spPr>
        <p:txBody>
          <a:bodyPr wrap="square">
            <a:spAutoFit/>
          </a:bodyPr>
          <a:lstStyle/>
          <a:p>
            <a:pPr marL="285750" indent="-285750">
              <a:lnSpc>
                <a:spcPct val="110000"/>
              </a:lnSpc>
              <a:spcBef>
                <a:spcPts val="600"/>
              </a:spcBef>
              <a:spcAft>
                <a:spcPts val="0"/>
              </a:spcAft>
              <a:buClr>
                <a:srgbClr val="3BB392"/>
              </a:buClr>
              <a:buFont typeface="Wingdings" panose="05000000000000000000" pitchFamily="2" charset="2"/>
              <a:buChar char="§"/>
            </a:pPr>
            <a:r>
              <a:rPr lang="sv-SE" sz="2800" dirty="0" smtClean="0"/>
              <a:t>Det</a:t>
            </a:r>
            <a:r>
              <a:rPr lang="sv-SE" sz="2800" b="1" dirty="0" smtClean="0"/>
              <a:t> bildas </a:t>
            </a:r>
            <a:r>
              <a:rPr lang="sv-SE" sz="2800" b="1" i="1" dirty="0"/>
              <a:t>ett </a:t>
            </a:r>
            <a:r>
              <a:rPr lang="sv-SE" sz="2800" b="1" dirty="0"/>
              <a:t>fullmäktige </a:t>
            </a:r>
            <a:r>
              <a:rPr lang="sv-SE" sz="2800" dirty="0"/>
              <a:t>med ett </a:t>
            </a:r>
            <a:r>
              <a:rPr lang="sv-SE" sz="2800" dirty="0" smtClean="0"/>
              <a:t>helhets-</a:t>
            </a:r>
            <a:br>
              <a:rPr lang="sv-SE" sz="2800" dirty="0" smtClean="0"/>
            </a:br>
            <a:r>
              <a:rPr lang="sv-SE" sz="2800" dirty="0" smtClean="0"/>
              <a:t>ansvar </a:t>
            </a:r>
            <a:r>
              <a:rPr lang="sv-SE" sz="2800" dirty="0"/>
              <a:t>för regionens utveckling och framtid. </a:t>
            </a:r>
            <a:r>
              <a:rPr lang="sv-SE" sz="2800" dirty="0" smtClean="0"/>
              <a:t/>
            </a:r>
            <a:br>
              <a:rPr lang="sv-SE" sz="2800" dirty="0" smtClean="0"/>
            </a:br>
            <a:r>
              <a:rPr lang="sv-SE" sz="2800" dirty="0" smtClean="0"/>
              <a:t>Detta gör att de regionala besluten blir mer </a:t>
            </a:r>
            <a:br>
              <a:rPr lang="sv-SE" sz="2800" dirty="0" smtClean="0"/>
            </a:br>
            <a:r>
              <a:rPr lang="sv-SE" sz="2800" dirty="0" smtClean="0"/>
              <a:t>synliga och </a:t>
            </a:r>
            <a:r>
              <a:rPr lang="sv-SE" sz="2800" dirty="0"/>
              <a:t>det </a:t>
            </a:r>
            <a:r>
              <a:rPr lang="sv-SE" sz="2800" b="1" dirty="0"/>
              <a:t>blir tydligare var besluten </a:t>
            </a:r>
            <a:r>
              <a:rPr lang="sv-SE" sz="2800" b="1" dirty="0" smtClean="0"/>
              <a:t>tas</a:t>
            </a:r>
            <a:r>
              <a:rPr lang="sv-SE" sz="2800" dirty="0" smtClean="0"/>
              <a:t>.</a:t>
            </a:r>
          </a:p>
          <a:p>
            <a:pPr marL="285750" indent="-285750">
              <a:lnSpc>
                <a:spcPct val="110000"/>
              </a:lnSpc>
              <a:spcBef>
                <a:spcPts val="600"/>
              </a:spcBef>
              <a:spcAft>
                <a:spcPts val="0"/>
              </a:spcAft>
              <a:buClr>
                <a:srgbClr val="3BB392"/>
              </a:buClr>
              <a:buFont typeface="Wingdings" panose="05000000000000000000" pitchFamily="2" charset="2"/>
              <a:buChar char="§"/>
            </a:pPr>
            <a:r>
              <a:rPr lang="sv-SE" sz="2800" dirty="0" smtClean="0"/>
              <a:t>Medborgarna </a:t>
            </a:r>
            <a:r>
              <a:rPr lang="sv-SE" sz="2800" dirty="0"/>
              <a:t>får </a:t>
            </a:r>
            <a:r>
              <a:rPr lang="sv-SE" sz="2800" dirty="0" smtClean="0"/>
              <a:t>ett </a:t>
            </a:r>
            <a:r>
              <a:rPr lang="sv-SE" sz="2800" b="1" dirty="0" smtClean="0"/>
              <a:t>större </a:t>
            </a:r>
            <a:r>
              <a:rPr lang="sv-SE" sz="2800" b="1" dirty="0"/>
              <a:t>demokratiskt </a:t>
            </a:r>
            <a:r>
              <a:rPr lang="sv-SE" sz="2800" b="1" dirty="0" smtClean="0"/>
              <a:t/>
            </a:r>
            <a:br>
              <a:rPr lang="sv-SE" sz="2800" b="1" dirty="0" smtClean="0"/>
            </a:br>
            <a:r>
              <a:rPr lang="sv-SE" sz="2800" b="1" dirty="0" smtClean="0"/>
              <a:t>inflytande </a:t>
            </a:r>
            <a:r>
              <a:rPr lang="sv-SE" sz="2800" dirty="0"/>
              <a:t>över fler regionala </a:t>
            </a:r>
            <a:r>
              <a:rPr lang="sv-SE" sz="2800" dirty="0" smtClean="0"/>
              <a:t>frågor </a:t>
            </a:r>
            <a:r>
              <a:rPr lang="sv-SE" sz="2800" dirty="0"/>
              <a:t>genom </a:t>
            </a:r>
            <a:r>
              <a:rPr lang="sv-SE" sz="2800" i="1" dirty="0"/>
              <a:t>ett</a:t>
            </a:r>
            <a:r>
              <a:rPr lang="sv-SE" sz="2800" dirty="0"/>
              <a:t> direktvalt beslutsorgan</a:t>
            </a:r>
            <a:r>
              <a:rPr lang="sv-SE" sz="2800" dirty="0" smtClean="0"/>
              <a:t>. </a:t>
            </a:r>
            <a:r>
              <a:rPr lang="sv-SE" sz="2800" dirty="0"/>
              <a:t>Våra medborgare kan rösta på de politiker som beslutar om i vilken riktning Dalarnas län ska </a:t>
            </a:r>
            <a:r>
              <a:rPr lang="sv-SE" sz="2800" dirty="0" smtClean="0"/>
              <a:t>utvecklas. </a:t>
            </a:r>
          </a:p>
        </p:txBody>
      </p:sp>
      <p:pic>
        <p:nvPicPr>
          <p:cNvPr id="3" name="Bildobjekt 2"/>
          <p:cNvPicPr>
            <a:picLocks noChangeAspect="1"/>
          </p:cNvPicPr>
          <p:nvPr/>
        </p:nvPicPr>
        <p:blipFill rotWithShape="1">
          <a:blip r:embed="rId3" cstate="print">
            <a:extLst>
              <a:ext uri="{28A0092B-C50C-407E-A947-70E740481C1C}">
                <a14:useLocalDpi xmlns:a14="http://schemas.microsoft.com/office/drawing/2010/main" val="0"/>
              </a:ext>
            </a:extLst>
          </a:blip>
          <a:srcRect l="16275" t="16725" b="12196"/>
          <a:stretch/>
        </p:blipFill>
        <p:spPr>
          <a:xfrm>
            <a:off x="7988877" y="1652336"/>
            <a:ext cx="3994959" cy="2261063"/>
          </a:xfrm>
          <a:prstGeom prst="rect">
            <a:avLst/>
          </a:prstGeom>
        </p:spPr>
      </p:pic>
    </p:spTree>
    <p:extLst>
      <p:ext uri="{BB962C8B-B14F-4D97-AF65-F5344CB8AC3E}">
        <p14:creationId xmlns:p14="http://schemas.microsoft.com/office/powerpoint/2010/main" val="2732864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p:cNvSpPr txBox="1"/>
          <p:nvPr/>
        </p:nvSpPr>
        <p:spPr>
          <a:xfrm>
            <a:off x="0" y="0"/>
            <a:ext cx="12192000" cy="1411705"/>
          </a:xfrm>
          <a:prstGeom prst="rect">
            <a:avLst/>
          </a:prstGeom>
          <a:solidFill>
            <a:srgbClr val="3BB392"/>
          </a:solidFill>
        </p:spPr>
        <p:txBody>
          <a:bodyPr wrap="square" rtlCol="0">
            <a:spAutoFit/>
          </a:bodyPr>
          <a:lstStyle/>
          <a:p>
            <a:endParaRPr lang="sv-SE" dirty="0"/>
          </a:p>
        </p:txBody>
      </p:sp>
      <p:sp>
        <p:nvSpPr>
          <p:cNvPr id="2" name="Rubrik 1"/>
          <p:cNvSpPr>
            <a:spLocks noGrp="1"/>
          </p:cNvSpPr>
          <p:nvPr>
            <p:ph type="title"/>
          </p:nvPr>
        </p:nvSpPr>
        <p:spPr>
          <a:xfrm>
            <a:off x="-108851" y="465221"/>
            <a:ext cx="9672244" cy="946484"/>
          </a:xfrm>
        </p:spPr>
        <p:txBody>
          <a:bodyPr>
            <a:noAutofit/>
          </a:bodyPr>
          <a:lstStyle/>
          <a:p>
            <a:pPr algn="ctr"/>
            <a:r>
              <a:rPr lang="sv-SE" sz="4000" b="1" dirty="0">
                <a:solidFill>
                  <a:schemeClr val="bg1"/>
                </a:solidFill>
              </a:rPr>
              <a:t>3</a:t>
            </a:r>
            <a:r>
              <a:rPr lang="sv-SE" sz="4000" b="1" dirty="0" smtClean="0">
                <a:solidFill>
                  <a:schemeClr val="bg1"/>
                </a:solidFill>
              </a:rPr>
              <a:t>. Regionen </a:t>
            </a:r>
            <a:r>
              <a:rPr lang="sv-SE" sz="4000" b="1" dirty="0">
                <a:solidFill>
                  <a:schemeClr val="bg1"/>
                </a:solidFill>
              </a:rPr>
              <a:t>får ett samlat </a:t>
            </a:r>
            <a:r>
              <a:rPr lang="sv-SE" sz="4000" b="1" dirty="0" smtClean="0">
                <a:solidFill>
                  <a:schemeClr val="bg1"/>
                </a:solidFill>
              </a:rPr>
              <a:t>ansvar för:</a:t>
            </a:r>
            <a:endParaRPr lang="sv-SE" sz="4000" b="1" dirty="0">
              <a:solidFill>
                <a:schemeClr val="bg1"/>
              </a:solidFill>
            </a:endParaRPr>
          </a:p>
        </p:txBody>
      </p:sp>
      <p:sp>
        <p:nvSpPr>
          <p:cNvPr id="9" name="Rektangel 8"/>
          <p:cNvSpPr/>
          <p:nvPr/>
        </p:nvSpPr>
        <p:spPr>
          <a:xfrm>
            <a:off x="986971" y="1685458"/>
            <a:ext cx="9289143" cy="4422749"/>
          </a:xfrm>
          <a:prstGeom prst="rect">
            <a:avLst/>
          </a:prstGeom>
        </p:spPr>
        <p:txBody>
          <a:bodyPr wrap="square">
            <a:spAutoFit/>
          </a:bodyPr>
          <a:lstStyle/>
          <a:p>
            <a:pPr marL="457200" indent="-457200">
              <a:lnSpc>
                <a:spcPct val="110000"/>
              </a:lnSpc>
              <a:spcBef>
                <a:spcPts val="600"/>
              </a:spcBef>
              <a:spcAft>
                <a:spcPts val="0"/>
              </a:spcAft>
              <a:buClr>
                <a:srgbClr val="3BB392"/>
              </a:buClr>
              <a:buFont typeface="Wingdings" panose="05000000000000000000" pitchFamily="2" charset="2"/>
              <a:buChar char="§"/>
            </a:pPr>
            <a:r>
              <a:rPr lang="sv-SE" sz="2800" dirty="0" smtClean="0"/>
              <a:t>hälso- och sjukvård </a:t>
            </a:r>
          </a:p>
          <a:p>
            <a:pPr marL="457200" indent="-457200">
              <a:lnSpc>
                <a:spcPct val="110000"/>
              </a:lnSpc>
              <a:spcBef>
                <a:spcPts val="600"/>
              </a:spcBef>
              <a:spcAft>
                <a:spcPts val="0"/>
              </a:spcAft>
              <a:buClr>
                <a:srgbClr val="3BB392"/>
              </a:buClr>
              <a:buFont typeface="Wingdings" panose="05000000000000000000" pitchFamily="2" charset="2"/>
              <a:buChar char="§"/>
            </a:pPr>
            <a:r>
              <a:rPr lang="sv-SE" sz="2800" dirty="0"/>
              <a:t>f</a:t>
            </a:r>
            <a:r>
              <a:rPr lang="sv-SE" sz="2800" dirty="0" smtClean="0"/>
              <a:t>olkhälsa</a:t>
            </a:r>
          </a:p>
          <a:p>
            <a:pPr marL="457200" indent="-457200">
              <a:lnSpc>
                <a:spcPct val="110000"/>
              </a:lnSpc>
              <a:spcBef>
                <a:spcPts val="600"/>
              </a:spcBef>
              <a:buClr>
                <a:srgbClr val="3BB392"/>
              </a:buClr>
              <a:buFont typeface="Wingdings" panose="05000000000000000000" pitchFamily="2" charset="2"/>
              <a:buChar char="§"/>
            </a:pPr>
            <a:r>
              <a:rPr lang="sv-SE" sz="2800" dirty="0"/>
              <a:t>k</a:t>
            </a:r>
            <a:r>
              <a:rPr lang="sv-SE" sz="2800" dirty="0" smtClean="0"/>
              <a:t>ompetensförsörjning</a:t>
            </a:r>
            <a:endParaRPr lang="sv-SE" sz="2800" dirty="0"/>
          </a:p>
          <a:p>
            <a:pPr marL="457200" indent="-457200">
              <a:lnSpc>
                <a:spcPct val="110000"/>
              </a:lnSpc>
              <a:spcBef>
                <a:spcPts val="600"/>
              </a:spcBef>
              <a:spcAft>
                <a:spcPts val="0"/>
              </a:spcAft>
              <a:buClr>
                <a:srgbClr val="3BB392"/>
              </a:buClr>
              <a:buFont typeface="Wingdings" panose="05000000000000000000" pitchFamily="2" charset="2"/>
              <a:buChar char="§"/>
            </a:pPr>
            <a:r>
              <a:rPr lang="sv-SE" sz="2800" dirty="0"/>
              <a:t>folktandvård </a:t>
            </a:r>
          </a:p>
          <a:p>
            <a:pPr marL="457200" indent="-457200">
              <a:lnSpc>
                <a:spcPct val="110000"/>
              </a:lnSpc>
              <a:spcBef>
                <a:spcPts val="600"/>
              </a:spcBef>
              <a:spcAft>
                <a:spcPts val="0"/>
              </a:spcAft>
              <a:buClr>
                <a:srgbClr val="3BB392"/>
              </a:buClr>
              <a:buFont typeface="Wingdings" panose="05000000000000000000" pitchFamily="2" charset="2"/>
              <a:buChar char="§"/>
            </a:pPr>
            <a:r>
              <a:rPr lang="sv-SE" sz="2800" dirty="0"/>
              <a:t>kollektivtrafik</a:t>
            </a:r>
          </a:p>
          <a:p>
            <a:pPr marL="457200" indent="-457200">
              <a:lnSpc>
                <a:spcPct val="110000"/>
              </a:lnSpc>
              <a:spcBef>
                <a:spcPts val="600"/>
              </a:spcBef>
              <a:spcAft>
                <a:spcPts val="0"/>
              </a:spcAft>
              <a:buClr>
                <a:srgbClr val="3BB392"/>
              </a:buClr>
              <a:buFont typeface="Wingdings" panose="05000000000000000000" pitchFamily="2" charset="2"/>
              <a:buChar char="§"/>
            </a:pPr>
            <a:r>
              <a:rPr lang="sv-SE" sz="2800" dirty="0"/>
              <a:t>kultur och bildning </a:t>
            </a:r>
          </a:p>
          <a:p>
            <a:pPr marL="457200" indent="-457200">
              <a:lnSpc>
                <a:spcPct val="110000"/>
              </a:lnSpc>
              <a:spcBef>
                <a:spcPts val="600"/>
              </a:spcBef>
              <a:buClr>
                <a:srgbClr val="3BB392"/>
              </a:buClr>
              <a:buFont typeface="Wingdings" panose="05000000000000000000" pitchFamily="2" charset="2"/>
              <a:buChar char="§"/>
            </a:pPr>
            <a:r>
              <a:rPr lang="sv-SE" sz="2800" dirty="0" smtClean="0"/>
              <a:t>regional </a:t>
            </a:r>
            <a:r>
              <a:rPr lang="sv-SE" sz="2800" dirty="0"/>
              <a:t>hållbar utveckling och </a:t>
            </a:r>
            <a:r>
              <a:rPr lang="sv-SE" sz="2800" dirty="0" smtClean="0"/>
              <a:t>tillväxt</a:t>
            </a:r>
            <a:endParaRPr lang="sv-SE" sz="2800" dirty="0"/>
          </a:p>
          <a:p>
            <a:pPr marL="457200" indent="-457200">
              <a:lnSpc>
                <a:spcPct val="110000"/>
              </a:lnSpc>
              <a:spcBef>
                <a:spcPts val="600"/>
              </a:spcBef>
              <a:spcAft>
                <a:spcPts val="0"/>
              </a:spcAft>
              <a:buClr>
                <a:srgbClr val="3BB392"/>
              </a:buClr>
              <a:buFont typeface="Wingdings" panose="05000000000000000000" pitchFamily="2" charset="2"/>
              <a:buChar char="§"/>
            </a:pPr>
            <a:r>
              <a:rPr lang="sv-SE" sz="2800" dirty="0"/>
              <a:t>med </a:t>
            </a:r>
            <a:r>
              <a:rPr lang="sv-SE" sz="2800" dirty="0" smtClean="0"/>
              <a:t>mera.</a:t>
            </a:r>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1437" y="978059"/>
            <a:ext cx="6816724" cy="4799403"/>
          </a:xfrm>
          <a:prstGeom prst="rect">
            <a:avLst/>
          </a:prstGeom>
        </p:spPr>
      </p:pic>
      <p:sp>
        <p:nvSpPr>
          <p:cNvPr id="4" name="textruta 3"/>
          <p:cNvSpPr txBox="1"/>
          <p:nvPr/>
        </p:nvSpPr>
        <p:spPr>
          <a:xfrm>
            <a:off x="6958150" y="2408265"/>
            <a:ext cx="3810000" cy="1938992"/>
          </a:xfrm>
          <a:prstGeom prst="rect">
            <a:avLst/>
          </a:prstGeom>
          <a:noFill/>
        </p:spPr>
        <p:txBody>
          <a:bodyPr wrap="square" rtlCol="0">
            <a:spAutoFit/>
          </a:bodyPr>
          <a:lstStyle/>
          <a:p>
            <a:r>
              <a:rPr lang="sv-SE" sz="2400" i="1" dirty="0"/>
              <a:t>Frågor som påverkar hur det är att bo, leva och verka i länet samlas därmed i en ändamålsenlig och politiskt styrd regionorganisation. </a:t>
            </a:r>
          </a:p>
        </p:txBody>
      </p:sp>
    </p:spTree>
    <p:extLst>
      <p:ext uri="{BB962C8B-B14F-4D97-AF65-F5344CB8AC3E}">
        <p14:creationId xmlns:p14="http://schemas.microsoft.com/office/powerpoint/2010/main" val="33818093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p:cNvSpPr txBox="1"/>
          <p:nvPr/>
        </p:nvSpPr>
        <p:spPr>
          <a:xfrm>
            <a:off x="0" y="0"/>
            <a:ext cx="12192000" cy="1411705"/>
          </a:xfrm>
          <a:prstGeom prst="rect">
            <a:avLst/>
          </a:prstGeom>
          <a:solidFill>
            <a:srgbClr val="3BB392"/>
          </a:solidFill>
        </p:spPr>
        <p:txBody>
          <a:bodyPr wrap="square" rtlCol="0">
            <a:spAutoFit/>
          </a:bodyPr>
          <a:lstStyle/>
          <a:p>
            <a:endParaRPr lang="sv-SE" dirty="0"/>
          </a:p>
        </p:txBody>
      </p:sp>
      <p:sp>
        <p:nvSpPr>
          <p:cNvPr id="2" name="Rubrik 1"/>
          <p:cNvSpPr>
            <a:spLocks noGrp="1"/>
          </p:cNvSpPr>
          <p:nvPr>
            <p:ph type="title"/>
          </p:nvPr>
        </p:nvSpPr>
        <p:spPr>
          <a:xfrm>
            <a:off x="-1317167" y="465221"/>
            <a:ext cx="11974286" cy="946484"/>
          </a:xfrm>
        </p:spPr>
        <p:txBody>
          <a:bodyPr>
            <a:noAutofit/>
          </a:bodyPr>
          <a:lstStyle/>
          <a:p>
            <a:pPr algn="ctr"/>
            <a:r>
              <a:rPr lang="sv-SE" sz="4000" b="1" dirty="0" smtClean="0">
                <a:solidFill>
                  <a:schemeClr val="bg1"/>
                </a:solidFill>
              </a:rPr>
              <a:t>4</a:t>
            </a:r>
            <a:r>
              <a:rPr lang="sv-SE" sz="4000" b="1" dirty="0">
                <a:solidFill>
                  <a:schemeClr val="bg1"/>
                </a:solidFill>
              </a:rPr>
              <a:t>. R</a:t>
            </a:r>
            <a:r>
              <a:rPr lang="sv-SE" sz="4000" b="1" dirty="0" smtClean="0">
                <a:solidFill>
                  <a:schemeClr val="bg1"/>
                </a:solidFill>
              </a:rPr>
              <a:t>egionen </a:t>
            </a:r>
            <a:r>
              <a:rPr lang="sv-SE" sz="4000" b="1" dirty="0">
                <a:solidFill>
                  <a:schemeClr val="bg1"/>
                </a:solidFill>
              </a:rPr>
              <a:t>övertar </a:t>
            </a:r>
            <a:r>
              <a:rPr lang="sv-SE" sz="4000" b="1" dirty="0" smtClean="0">
                <a:solidFill>
                  <a:schemeClr val="bg1"/>
                </a:solidFill>
              </a:rPr>
              <a:t>beskattningsrätt</a:t>
            </a:r>
            <a:endParaRPr lang="sv-SE" sz="4000" b="1" dirty="0">
              <a:solidFill>
                <a:schemeClr val="bg1"/>
              </a:solidFill>
            </a:endParaRPr>
          </a:p>
        </p:txBody>
      </p:sp>
      <p:sp>
        <p:nvSpPr>
          <p:cNvPr id="9" name="Rektangel 8"/>
          <p:cNvSpPr/>
          <p:nvPr/>
        </p:nvSpPr>
        <p:spPr>
          <a:xfrm>
            <a:off x="986972" y="1749221"/>
            <a:ext cx="7046685" cy="3487108"/>
          </a:xfrm>
          <a:prstGeom prst="rect">
            <a:avLst/>
          </a:prstGeom>
        </p:spPr>
        <p:txBody>
          <a:bodyPr wrap="square">
            <a:spAutoFit/>
          </a:bodyPr>
          <a:lstStyle/>
          <a:p>
            <a:pPr marL="285750" indent="-285750">
              <a:lnSpc>
                <a:spcPct val="110000"/>
              </a:lnSpc>
              <a:spcBef>
                <a:spcPts val="600"/>
              </a:spcBef>
              <a:spcAft>
                <a:spcPts val="0"/>
              </a:spcAft>
              <a:buClr>
                <a:srgbClr val="3BB392"/>
              </a:buClr>
              <a:buFont typeface="Wingdings" panose="05000000000000000000" pitchFamily="2" charset="2"/>
              <a:buChar char="§"/>
            </a:pPr>
            <a:r>
              <a:rPr lang="sv-SE" sz="2800" dirty="0" smtClean="0"/>
              <a:t>Landstinget Dalarnas </a:t>
            </a:r>
            <a:r>
              <a:rPr lang="sv-SE" sz="2800" b="1" dirty="0" smtClean="0"/>
              <a:t>beskattningsrätt övertas av regionen</a:t>
            </a:r>
            <a:r>
              <a:rPr lang="sv-SE" sz="2800" dirty="0" smtClean="0"/>
              <a:t>.</a:t>
            </a:r>
          </a:p>
          <a:p>
            <a:pPr marL="285750" indent="-285750">
              <a:lnSpc>
                <a:spcPct val="110000"/>
              </a:lnSpc>
              <a:spcBef>
                <a:spcPts val="600"/>
              </a:spcBef>
              <a:spcAft>
                <a:spcPts val="0"/>
              </a:spcAft>
              <a:buClr>
                <a:srgbClr val="3BB392"/>
              </a:buClr>
              <a:buFont typeface="Wingdings" panose="05000000000000000000" pitchFamily="2" charset="2"/>
              <a:buChar char="§"/>
            </a:pPr>
            <a:r>
              <a:rPr lang="sv-SE" sz="2800" dirty="0" smtClean="0"/>
              <a:t>Genom att den nya regionorganisation samlar frågor och </a:t>
            </a:r>
            <a:r>
              <a:rPr lang="sv-SE" sz="2800" dirty="0"/>
              <a:t>kompetenser</a:t>
            </a:r>
            <a:r>
              <a:rPr lang="sv-SE" sz="2800" dirty="0" smtClean="0"/>
              <a:t> i en organisation kan arbetet ske på ett mer </a:t>
            </a:r>
            <a:r>
              <a:rPr lang="sv-SE" sz="2800" dirty="0"/>
              <a:t>samordnat och effektivt </a:t>
            </a:r>
            <a:r>
              <a:rPr lang="sv-SE" sz="2800" dirty="0" smtClean="0"/>
              <a:t>sätt. Detta gör att skattemedel </a:t>
            </a:r>
            <a:r>
              <a:rPr lang="sv-SE" sz="2800" dirty="0"/>
              <a:t>användas </a:t>
            </a:r>
            <a:r>
              <a:rPr lang="sv-SE" sz="2800" dirty="0" smtClean="0"/>
              <a:t>effektivare. </a:t>
            </a:r>
            <a:endParaRPr lang="sv-SE" sz="2800" dirty="0"/>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3047" y="1542445"/>
            <a:ext cx="3583924" cy="3581288"/>
          </a:xfrm>
          <a:prstGeom prst="rect">
            <a:avLst/>
          </a:prstGeom>
        </p:spPr>
      </p:pic>
    </p:spTree>
    <p:extLst>
      <p:ext uri="{BB962C8B-B14F-4D97-AF65-F5344CB8AC3E}">
        <p14:creationId xmlns:p14="http://schemas.microsoft.com/office/powerpoint/2010/main" val="32204044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p:cNvSpPr txBox="1"/>
          <p:nvPr/>
        </p:nvSpPr>
        <p:spPr>
          <a:xfrm>
            <a:off x="0" y="0"/>
            <a:ext cx="12192000" cy="1411705"/>
          </a:xfrm>
          <a:prstGeom prst="rect">
            <a:avLst/>
          </a:prstGeom>
          <a:solidFill>
            <a:srgbClr val="3BB392"/>
          </a:solidFill>
        </p:spPr>
        <p:txBody>
          <a:bodyPr wrap="square" rtlCol="0">
            <a:spAutoFit/>
          </a:bodyPr>
          <a:lstStyle/>
          <a:p>
            <a:endParaRPr lang="sv-SE" dirty="0"/>
          </a:p>
        </p:txBody>
      </p:sp>
      <p:sp>
        <p:nvSpPr>
          <p:cNvPr id="2" name="Rubrik 1"/>
          <p:cNvSpPr>
            <a:spLocks noGrp="1"/>
          </p:cNvSpPr>
          <p:nvPr>
            <p:ph type="title"/>
          </p:nvPr>
        </p:nvSpPr>
        <p:spPr>
          <a:xfrm>
            <a:off x="2360816" y="428843"/>
            <a:ext cx="7675814" cy="946484"/>
          </a:xfrm>
        </p:spPr>
        <p:txBody>
          <a:bodyPr>
            <a:noAutofit/>
          </a:bodyPr>
          <a:lstStyle/>
          <a:p>
            <a:pPr algn="ctr"/>
            <a:r>
              <a:rPr lang="sv-SE" sz="4000" b="1" dirty="0">
                <a:solidFill>
                  <a:schemeClr val="bg1"/>
                </a:solidFill>
              </a:rPr>
              <a:t>5</a:t>
            </a:r>
            <a:r>
              <a:rPr lang="sv-SE" sz="4000" b="1" dirty="0" smtClean="0">
                <a:solidFill>
                  <a:schemeClr val="bg1"/>
                </a:solidFill>
              </a:rPr>
              <a:t>. Namnet blir Region Dalarna </a:t>
            </a:r>
            <a:endParaRPr lang="sv-SE" sz="4000" b="1" dirty="0">
              <a:solidFill>
                <a:schemeClr val="bg1"/>
              </a:solidFill>
            </a:endParaRPr>
          </a:p>
        </p:txBody>
      </p:sp>
      <p:sp>
        <p:nvSpPr>
          <p:cNvPr id="9" name="Rektangel 8"/>
          <p:cNvSpPr/>
          <p:nvPr/>
        </p:nvSpPr>
        <p:spPr>
          <a:xfrm>
            <a:off x="4696105" y="1906498"/>
            <a:ext cx="7195450" cy="3090077"/>
          </a:xfrm>
          <a:prstGeom prst="rect">
            <a:avLst/>
          </a:prstGeom>
        </p:spPr>
        <p:txBody>
          <a:bodyPr wrap="square">
            <a:spAutoFit/>
          </a:bodyPr>
          <a:lstStyle/>
          <a:p>
            <a:pPr>
              <a:lnSpc>
                <a:spcPct val="110000"/>
              </a:lnSpc>
              <a:spcBef>
                <a:spcPts val="600"/>
              </a:spcBef>
              <a:spcAft>
                <a:spcPts val="0"/>
              </a:spcAft>
              <a:buClr>
                <a:srgbClr val="3BB392"/>
              </a:buClr>
            </a:pPr>
            <a:r>
              <a:rPr lang="sv-SE" sz="2800" dirty="0" smtClean="0"/>
              <a:t>I april 2018 beslutade landstingsfullmäktige att den nya regionen ska kallas </a:t>
            </a:r>
            <a:r>
              <a:rPr lang="sv-SE" sz="2800" b="1" dirty="0" smtClean="0"/>
              <a:t>Region Dalarna</a:t>
            </a:r>
          </a:p>
          <a:p>
            <a:pPr>
              <a:lnSpc>
                <a:spcPct val="110000"/>
              </a:lnSpc>
              <a:spcBef>
                <a:spcPts val="600"/>
              </a:spcBef>
              <a:spcAft>
                <a:spcPts val="0"/>
              </a:spcAft>
              <a:buClr>
                <a:srgbClr val="3BB392"/>
              </a:buClr>
            </a:pPr>
            <a:endParaRPr lang="sv-SE" sz="2800" dirty="0"/>
          </a:p>
          <a:p>
            <a:pPr>
              <a:lnSpc>
                <a:spcPct val="110000"/>
              </a:lnSpc>
              <a:spcBef>
                <a:spcPts val="600"/>
              </a:spcBef>
              <a:spcAft>
                <a:spcPts val="0"/>
              </a:spcAft>
              <a:buClr>
                <a:srgbClr val="3BB392"/>
              </a:buClr>
            </a:pPr>
            <a:r>
              <a:rPr lang="sv-SE" sz="2800" dirty="0" smtClean="0"/>
              <a:t>Då </a:t>
            </a:r>
            <a:r>
              <a:rPr lang="sv-SE" sz="2800" dirty="0"/>
              <a:t>fastställdes även förslaget på logotyp och visuellt identitet för den nya </a:t>
            </a:r>
            <a:r>
              <a:rPr lang="sv-SE" sz="2800" dirty="0" smtClean="0"/>
              <a:t>region-organisationen </a:t>
            </a:r>
            <a:r>
              <a:rPr lang="sv-SE" sz="2800" dirty="0"/>
              <a:t>som bildas den 1 januari 2019. </a:t>
            </a:r>
            <a:endParaRPr lang="sv-SE" sz="2800" dirty="0" smtClean="0"/>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87" y="1562955"/>
            <a:ext cx="3652551" cy="1710583"/>
          </a:xfrm>
          <a:prstGeom prst="rect">
            <a:avLst/>
          </a:prstGeom>
        </p:spPr>
      </p:pic>
      <p:pic>
        <p:nvPicPr>
          <p:cNvPr id="3" name="Bildobjekt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776" y="3424788"/>
            <a:ext cx="3524250" cy="1323975"/>
          </a:xfrm>
          <a:prstGeom prst="rect">
            <a:avLst/>
          </a:prstGeom>
        </p:spPr>
      </p:pic>
      <p:pic>
        <p:nvPicPr>
          <p:cNvPr id="4" name="Bildobjekt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4690" y="5043197"/>
            <a:ext cx="1558548" cy="1558548"/>
          </a:xfrm>
          <a:prstGeom prst="rect">
            <a:avLst/>
          </a:prstGeom>
        </p:spPr>
      </p:pic>
      <p:pic>
        <p:nvPicPr>
          <p:cNvPr id="7" name="Bildobjekt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688" y="5030503"/>
            <a:ext cx="1591076" cy="1525389"/>
          </a:xfrm>
          <a:prstGeom prst="rect">
            <a:avLst/>
          </a:prstGeom>
        </p:spPr>
      </p:pic>
      <p:sp>
        <p:nvSpPr>
          <p:cNvPr id="8" name="textruta 7"/>
          <p:cNvSpPr txBox="1"/>
          <p:nvPr/>
        </p:nvSpPr>
        <p:spPr>
          <a:xfrm>
            <a:off x="4271554" y="5491368"/>
            <a:ext cx="4859383" cy="369332"/>
          </a:xfrm>
          <a:prstGeom prst="rect">
            <a:avLst/>
          </a:prstGeom>
          <a:noFill/>
        </p:spPr>
        <p:txBody>
          <a:bodyPr wrap="square" rtlCol="0">
            <a:spAutoFit/>
          </a:bodyPr>
          <a:lstStyle/>
          <a:p>
            <a:r>
              <a:rPr lang="sv-SE" i="1" dirty="0"/>
              <a:t>Så här ser den nya logotypen för regionen ut</a:t>
            </a:r>
          </a:p>
        </p:txBody>
      </p:sp>
      <p:cxnSp>
        <p:nvCxnSpPr>
          <p:cNvPr id="11" name="Rak pilkoppling 10"/>
          <p:cNvCxnSpPr/>
          <p:nvPr/>
        </p:nvCxnSpPr>
        <p:spPr>
          <a:xfrm flipH="1">
            <a:off x="4271554" y="5822471"/>
            <a:ext cx="4232364" cy="261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389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l RD+Landstinget" id="{C8A67AB3-1D24-472F-9814-32C1395A34AE}" vid="{EB5A579D-E2BD-472A-BF4D-0147E9BD769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6F683D05B886BB4C822151266C924EBE" ma:contentTypeVersion="2" ma:contentTypeDescription="Skapa ett nytt dokument." ma:contentTypeScope="" ma:versionID="2dc11f21ccf36da1f218b24b7d4c6f6e">
  <xsd:schema xmlns:xsd="http://www.w3.org/2001/XMLSchema" xmlns:xs="http://www.w3.org/2001/XMLSchema" xmlns:p="http://schemas.microsoft.com/office/2006/metadata/properties" xmlns:ns2="18794f5e-299a-4f2a-ac78-7b6bcf902866" targetNamespace="http://schemas.microsoft.com/office/2006/metadata/properties" ma:root="true" ma:fieldsID="1397f4b4f7c860672526d28eda200fda" ns2:_="">
    <xsd:import namespace="18794f5e-299a-4f2a-ac78-7b6bcf902866"/>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794f5e-299a-4f2a-ac78-7b6bcf902866" elementFormDefault="qualified">
    <xsd:import namespace="http://schemas.microsoft.com/office/2006/documentManagement/types"/>
    <xsd:import namespace="http://schemas.microsoft.com/office/infopath/2007/PartnerControls"/>
    <xsd:element name="_dlc_DocId" ma:index="8" nillable="true" ma:displayName="Dokument-ID-värde" ma:description="Värdet för dokument-ID som tilldelats till det här objektet." ma:internalName="_dlc_DocId" ma:readOnly="true">
      <xsd:simpleType>
        <xsd:restriction base="dms:Text"/>
      </xsd:simpleType>
    </xsd:element>
    <xsd:element name="_dlc_DocIdUrl" ma:index="9" nillable="true" ma:displayName="Dokument-ID" ma:description="Permanent länk till det här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Spara ID" ma:description="Behåll ID vid tillägg." ma:hidden="true" ma:internalName="_dlc_DocIdPersistId" ma:readOnly="true">
      <xsd:simpleType>
        <xsd:restriction base="dms:Boolean"/>
      </xsd:simpleType>
    </xsd:element>
    <xsd:element name="SharedWithUsers" ma:index="11" nillable="true" ma:displayName="Dela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at med information"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18794f5e-299a-4f2a-ac78-7b6bcf902866">REGION-1018558539-78</_dlc_DocId>
    <_dlc_DocIdUrl xmlns="18794f5e-299a-4f2a-ac78-7b6bcf902866">
      <Url>https://regiondalarna.sharepoint.com/region/_layouts/15/DocIdRedir.aspx?ID=REGION-1018558539-78</Url>
      <Description>REGION-1018558539-78</Description>
    </_dlc_DocIdUrl>
  </documentManagement>
</p:properties>
</file>

<file path=customXml/itemProps1.xml><?xml version="1.0" encoding="utf-8"?>
<ds:datastoreItem xmlns:ds="http://schemas.openxmlformats.org/officeDocument/2006/customXml" ds:itemID="{010BC7C0-B8A5-4881-9DAB-8178EDD264CE}">
  <ds:schemaRefs>
    <ds:schemaRef ds:uri="http://schemas.microsoft.com/sharepoint/events"/>
  </ds:schemaRefs>
</ds:datastoreItem>
</file>

<file path=customXml/itemProps2.xml><?xml version="1.0" encoding="utf-8"?>
<ds:datastoreItem xmlns:ds="http://schemas.openxmlformats.org/officeDocument/2006/customXml" ds:itemID="{B4333C49-4BDC-44CE-89D4-9321CC2D8DFD}">
  <ds:schemaRefs>
    <ds:schemaRef ds:uri="http://schemas.microsoft.com/sharepoint/v3/contenttype/forms"/>
  </ds:schemaRefs>
</ds:datastoreItem>
</file>

<file path=customXml/itemProps3.xml><?xml version="1.0" encoding="utf-8"?>
<ds:datastoreItem xmlns:ds="http://schemas.openxmlformats.org/officeDocument/2006/customXml" ds:itemID="{B1C729EF-8D8E-4907-A7E0-11C2B360A7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794f5e-299a-4f2a-ac78-7b6bcf9028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F1DE1F4-1339-4FD2-8E18-FC93FAE235D1}">
  <ds:schemaRefs>
    <ds:schemaRef ds:uri="18794f5e-299a-4f2a-ac78-7b6bcf902866"/>
    <ds:schemaRef ds:uri="http://purl.org/dc/dcmitype/"/>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24725</TotalTime>
  <Words>598</Words>
  <Application>Microsoft Office PowerPoint</Application>
  <PresentationFormat>Bredbild</PresentationFormat>
  <Paragraphs>70</Paragraphs>
  <Slides>12</Slides>
  <Notes>12</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12</vt:i4>
      </vt:variant>
    </vt:vector>
  </HeadingPairs>
  <TitlesOfParts>
    <vt:vector size="17" baseType="lpstr">
      <vt:lpstr>Arial</vt:lpstr>
      <vt:lpstr>Calibri</vt:lpstr>
      <vt:lpstr>Calibri Light</vt:lpstr>
      <vt:lpstr>Wingdings</vt:lpstr>
      <vt:lpstr>Office-tema</vt:lpstr>
      <vt:lpstr>Nu bildar vi region  i Dalarna</vt:lpstr>
      <vt:lpstr>Den 1 januari 2019 bildar vi region </vt:lpstr>
      <vt:lpstr>PowerPoint-presentation</vt:lpstr>
      <vt:lpstr>PowerPoint-presentation</vt:lpstr>
      <vt:lpstr>nya 1. Regionen övertar det regionala utvecklingsansvaret </vt:lpstr>
      <vt:lpstr>2. Regionen får ett direktvalt parlament </vt:lpstr>
      <vt:lpstr>3. Regionen får ett samlat ansvar för:</vt:lpstr>
      <vt:lpstr>4. Regionen övertar beskattningsrätt</vt:lpstr>
      <vt:lpstr>5. Namnet blir Region Dalarna </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Johanna Falk-Gustavsson</dc:creator>
  <cp:lastModifiedBy>Rosin Mats Olof Rune /Central förvaltning Hälso- och sjukvårdsenhet /Falun</cp:lastModifiedBy>
  <cp:revision>435</cp:revision>
  <cp:lastPrinted>2018-09-04T10:43:05Z</cp:lastPrinted>
  <dcterms:created xsi:type="dcterms:W3CDTF">2015-11-26T15:30:40Z</dcterms:created>
  <dcterms:modified xsi:type="dcterms:W3CDTF">2018-12-20T14:23:26Z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0x0101006F683D05B886BB4C822151266C924EBE</vt:lpwstr>
  </property>
  <property fmtid="{D5CDD505-2E9C-101B-9397-08002B2CF9AE}" pid="3" name="_dlc_DocIdItemGuid">
    <vt:lpwstr>fbc8916b-d7d8-4da3-a921-43fa246bc8d4</vt:lpwstr>
  </property>
</Properties>
</file>