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F90E76F" w14:textId="77777777" w:rsidR="005D4AD6" w:rsidRDefault="00BC398C" w:rsidP="005D4AD6">
      <w:pPr>
        <w:pStyle w:val="Rubrik"/>
        <w:spacing w:before="240" w:after="0" w:afterAutospacing="0"/>
        <w:rPr>
          <w:noProof/>
          <w:sz w:val="40"/>
          <w:lang w:eastAsia="sv-SE"/>
        </w:rPr>
      </w:pPr>
      <w:r w:rsidRPr="00877E78">
        <w:rPr>
          <w:noProof/>
          <w:sz w:val="40"/>
          <w:lang w:eastAsia="sv-SE"/>
        </w:rPr>
        <w:drawing>
          <wp:anchor distT="0" distB="0" distL="114300" distR="114300" simplePos="0" relativeHeight="251660288" behindDoc="0" locked="0" layoutInCell="1" allowOverlap="1" wp14:anchorId="34EE1A5C" wp14:editId="138BB6E3">
            <wp:simplePos x="0" y="0"/>
            <wp:positionH relativeFrom="column">
              <wp:posOffset>-988060</wp:posOffset>
            </wp:positionH>
            <wp:positionV relativeFrom="paragraph">
              <wp:posOffset>74295</wp:posOffset>
            </wp:positionV>
            <wp:extent cx="6821805" cy="2638425"/>
            <wp:effectExtent l="0" t="0" r="0" b="9525"/>
            <wp:wrapTopAndBottom/>
            <wp:docPr id="2" name="Bildobjekt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4956428-flowers-close-up.jpg"/>
                    <pic:cNvPicPr/>
                  </pic:nvPicPr>
                  <pic:blipFill rotWithShape="1">
                    <a:blip r:embed="rId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37397" b="4399"/>
                    <a:stretch/>
                  </pic:blipFill>
                  <pic:spPr bwMode="auto">
                    <a:xfrm>
                      <a:off x="0" y="0"/>
                      <a:ext cx="6821805" cy="2638425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anchor>
        </w:drawing>
      </w:r>
      <w:r w:rsidR="00364141">
        <w:rPr>
          <w:noProof/>
          <w:sz w:val="40"/>
          <w:lang w:eastAsia="sv-SE"/>
        </w:rPr>
        <w:t>Sortimentsvisning kommunikation</w:t>
      </w:r>
    </w:p>
    <w:p w14:paraId="22B5EA7E" w14:textId="02D26BE9" w:rsidR="00316F1C" w:rsidRPr="005D4AD6" w:rsidRDefault="00594741" w:rsidP="005D4AD6">
      <w:pPr>
        <w:pStyle w:val="Rubrik"/>
        <w:spacing w:before="240" w:after="0" w:afterAutospacing="0"/>
        <w:rPr>
          <w:noProof/>
          <w:sz w:val="40"/>
          <w:lang w:eastAsia="sv-SE"/>
        </w:rPr>
      </w:pPr>
      <w:r w:rsidRPr="005D4AD6">
        <w:rPr>
          <w:rFonts w:asciiTheme="minorHAnsi" w:hAnsiTheme="minorHAnsi" w:cstheme="minorHAnsi"/>
          <w:noProof/>
          <w:sz w:val="52"/>
          <w:szCs w:val="52"/>
          <w:lang w:eastAsia="sv-SE"/>
        </w:rPr>
        <mc:AlternateContent>
          <mc:Choice Requires="wps">
            <w:drawing>
              <wp:anchor distT="0" distB="0" distL="114300" distR="114300" simplePos="0" relativeHeight="251659264" behindDoc="0" locked="0" layoutInCell="1" allowOverlap="1" wp14:anchorId="4700809D" wp14:editId="4B73992A">
                <wp:simplePos x="0" y="0"/>
                <wp:positionH relativeFrom="column">
                  <wp:posOffset>12065</wp:posOffset>
                </wp:positionH>
                <wp:positionV relativeFrom="paragraph">
                  <wp:posOffset>359410</wp:posOffset>
                </wp:positionV>
                <wp:extent cx="4848225" cy="0"/>
                <wp:effectExtent l="0" t="0" r="28575" b="19050"/>
                <wp:wrapTopAndBottom/>
                <wp:docPr id="10" name="Rak koppling 1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>
                          <a:off x="0" y="0"/>
                          <a:ext cx="4848225" cy="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accent2"/>
                          </a:solidFill>
                        </a:ln>
                      </wps:spPr>
                      <wps:style>
                        <a:lnRef idx="3">
                          <a:schemeClr val="dk1"/>
                        </a:lnRef>
                        <a:fillRef idx="0">
                          <a:schemeClr val="dk1"/>
                        </a:fillRef>
                        <a:effectRef idx="2">
                          <a:schemeClr val="dk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56520B69" id="Rak koppling 10" o:spid="_x0000_s1026" style="position:absolute;z-index:251659264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" from=".95pt,28.3pt" to="382.7pt,28.3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bI/dtgEAAMwDAAAOAAAAZHJzL2Uyb0RvYy54bWysU02P2yAQvVfqf0DcGzvutoqsOHvY1fZS&#10;tat+/AAWhhgVGAQ0dv59B5I4q7baQ9XLmIF5j/eG8fZ2dpYdICaDfuDrVcsZeInK+P3Av397eLPh&#10;LGXhlbDoYeBHSPx29/rVdgo9dDiiVRAZkfjUT2HgY86hb5okR3AirTCAp0ON0YlMadw3KoqJ2J1t&#10;urZ930wYVYgoISXavT8d8l3l1xpk/qx1gszswElbrjHW+FRis9uKfh9FGI08yxD/oMIJ4+nShepe&#10;ZMF+RvMHlTMyYkKdVxJdg1obCdUDuVm3v7n5OooA1Qs1J4WlTen/0cpPhzv/GKkNU0h9Co+xuJh1&#10;dOVL+thcm3VcmgVzZpI2bzY3m657x5m8nDVXYIgpfwB0rCwGbo0vPkQvDh9Tpsuo9FJStq0vMaE1&#10;6sFYW5MyAXBnIzsIejshJfjclfci7LNKygq6ucqvq3y0cGL+ApoZRYLfVgV1sq686sf6zGk9VRaI&#10;JgULqH0ZdK4tMKjTtgC7l4FLdb0RfV6AzniMfwPn+SJVn+ovrk9ei+0nVMf6mLUdNDK1W+fxLjP5&#10;PK/w60+4+wUAAP//AwBQSwMEFAAGAAgAAAAhAJJNQxHbAAAABwEAAA8AAABkcnMvZG93bnJldi54&#10;bWxMjk9Lw0AQxe+C32EZwZvdRG2qMZsigiJC0VbF6zQZk2B2Nma36frtHfGgx/eH937FMtpeTTT6&#10;zrGBdJaAIq5c3XFj4OX59uQClA/INfaOycAXeViWhwcF5rXb85qmTWiUjLDP0UAbwpBr7auWLPqZ&#10;G4gle3ejxSBybHQ94l7Gba9PkyTTFjuWhxYHummp+tjsrIG4eGre7tb+IX2M9351luJrMn0ac3wU&#10;r69ABYrhrww/+IIOpTBt3Y5rr3rRl1I0MM8yUBIvsvk5qO2voctC/+cvvwEAAP//AwBQSwECLQAU&#10;AAYACAAAACEAtoM4kv4AAADhAQAAEwAAAAAAAAAAAAAAAAAAAAAAW0NvbnRlbnRfVHlwZXNdLnht&#10;bFBLAQItABQABgAIAAAAIQA4/SH/1gAAAJQBAAALAAAAAAAAAAAAAAAAAC8BAABfcmVscy8ucmVs&#10;c1BLAQItABQABgAIAAAAIQDYbI/dtgEAAMwDAAAOAAAAAAAAAAAAAAAAAC4CAABkcnMvZTJvRG9j&#10;LnhtbFBLAQItABQABgAIAAAAIQCSTUMR2wAAAAcBAAAPAAAAAAAAAAAAAAAAABAEAABkcnMvZG93&#10;bnJldi54bWxQSwUGAAAAAAQABADzAAAAGAUAAAAA&#10;" strokecolor="#54b798 [3205]" strokeweight="1.5pt">
                <v:stroke joinstyle="miter"/>
                <w10:wrap type="topAndBottom"/>
              </v:line>
            </w:pict>
          </mc:Fallback>
        </mc:AlternateContent>
      </w:r>
      <w:r w:rsidR="00BE12C7">
        <w:rPr>
          <w:rFonts w:asciiTheme="minorHAnsi" w:hAnsiTheme="minorHAnsi" w:cstheme="minorHAnsi"/>
          <w:b w:val="0"/>
          <w:bCs/>
          <w:noProof/>
          <w:sz w:val="36"/>
          <w:szCs w:val="36"/>
          <w:lang w:eastAsia="sv-SE"/>
        </w:rPr>
        <w:t>Upphandlat sortiment</w:t>
      </w:r>
    </w:p>
    <w:p w14:paraId="37F19E5E" w14:textId="7F886BA5" w:rsidR="00743E48" w:rsidRDefault="005D4AD6" w:rsidP="00743E48">
      <w:pPr>
        <w:rPr>
          <w:sz w:val="32"/>
          <w:szCs w:val="32"/>
        </w:rPr>
      </w:pPr>
      <w:r>
        <w:rPr>
          <w:sz w:val="32"/>
          <w:szCs w:val="32"/>
        </w:rPr>
        <w:t xml:space="preserve">Vi går igenom det </w:t>
      </w:r>
      <w:r w:rsidR="00364141">
        <w:rPr>
          <w:sz w:val="32"/>
          <w:szCs w:val="32"/>
        </w:rPr>
        <w:t>upphandla</w:t>
      </w:r>
      <w:r>
        <w:rPr>
          <w:sz w:val="32"/>
          <w:szCs w:val="32"/>
        </w:rPr>
        <w:t>de</w:t>
      </w:r>
      <w:r w:rsidR="00364141">
        <w:rPr>
          <w:sz w:val="32"/>
          <w:szCs w:val="32"/>
        </w:rPr>
        <w:t xml:space="preserve"> sortiment</w:t>
      </w:r>
      <w:r>
        <w:rPr>
          <w:sz w:val="32"/>
          <w:szCs w:val="32"/>
        </w:rPr>
        <w:t xml:space="preserve">et av </w:t>
      </w:r>
      <w:r w:rsidR="00364141">
        <w:rPr>
          <w:sz w:val="32"/>
          <w:szCs w:val="32"/>
        </w:rPr>
        <w:t>kommunikation</w:t>
      </w:r>
      <w:r>
        <w:rPr>
          <w:sz w:val="32"/>
          <w:szCs w:val="32"/>
        </w:rPr>
        <w:t>shjälpmedel</w:t>
      </w:r>
      <w:r w:rsidR="00BE12C7">
        <w:rPr>
          <w:sz w:val="32"/>
          <w:szCs w:val="32"/>
        </w:rPr>
        <w:t xml:space="preserve"> (samtalsapparater, röstförstärkare och programvaror/tjänster)</w:t>
      </w:r>
      <w:r>
        <w:rPr>
          <w:sz w:val="32"/>
          <w:szCs w:val="32"/>
        </w:rPr>
        <w:t>.</w:t>
      </w:r>
      <w:r w:rsidR="00BE12C7">
        <w:rPr>
          <w:sz w:val="32"/>
          <w:szCs w:val="32"/>
        </w:rPr>
        <w:br/>
      </w:r>
      <w:r>
        <w:rPr>
          <w:sz w:val="32"/>
          <w:szCs w:val="32"/>
        </w:rPr>
        <w:t>Du kommer också att ha möjlighet a</w:t>
      </w:r>
      <w:r w:rsidR="00364141">
        <w:rPr>
          <w:sz w:val="32"/>
          <w:szCs w:val="32"/>
        </w:rPr>
        <w:t>tt se och prova hjälpmedlen.</w:t>
      </w:r>
    </w:p>
    <w:p w14:paraId="40094CFD" w14:textId="14965626" w:rsidR="005D4AD6" w:rsidRPr="002F2327" w:rsidRDefault="005D4AD6" w:rsidP="00743E48">
      <w:pPr>
        <w:rPr>
          <w:sz w:val="32"/>
          <w:szCs w:val="32"/>
        </w:rPr>
      </w:pPr>
      <w:r>
        <w:rPr>
          <w:sz w:val="32"/>
          <w:szCs w:val="32"/>
        </w:rPr>
        <w:t>Visningen riktar sig i första hand till dig som förskriver kommunikationshjälpmedel.</w:t>
      </w:r>
    </w:p>
    <w:p w14:paraId="7E8ACF5D" w14:textId="265F16E9" w:rsidR="00743E48" w:rsidRPr="002F2327" w:rsidRDefault="00743E48" w:rsidP="00743E48">
      <w:pPr>
        <w:rPr>
          <w:sz w:val="32"/>
          <w:szCs w:val="32"/>
        </w:rPr>
      </w:pPr>
      <w:r w:rsidRPr="002F2327">
        <w:rPr>
          <w:sz w:val="32"/>
          <w:szCs w:val="32"/>
        </w:rPr>
        <w:t>Medverka</w:t>
      </w:r>
      <w:r w:rsidR="005D4AD6">
        <w:rPr>
          <w:sz w:val="32"/>
          <w:szCs w:val="32"/>
        </w:rPr>
        <w:t>nde: hjälpmedelskonsulent Ida Bergh och hjälpmedelstekniker Robert Stenkvist, KLOK.</w:t>
      </w:r>
    </w:p>
    <w:p w14:paraId="2BB1E24E" w14:textId="0238DEED" w:rsidR="00996C2C" w:rsidRPr="005D4AD6" w:rsidRDefault="005D4AD6" w:rsidP="008B3D06">
      <w:pPr>
        <w:rPr>
          <w:sz w:val="32"/>
          <w:szCs w:val="32"/>
        </w:rPr>
      </w:pPr>
      <w:r>
        <w:rPr>
          <w:sz w:val="32"/>
          <w:szCs w:val="32"/>
        </w:rPr>
        <w:t xml:space="preserve">Vid frågor, kontakta </w:t>
      </w:r>
      <w:hyperlink r:id="rId15" w:history="1">
        <w:r w:rsidRPr="007A66DD">
          <w:rPr>
            <w:rStyle w:val="Hyperlnk"/>
            <w:sz w:val="32"/>
            <w:szCs w:val="32"/>
          </w:rPr>
          <w:t>ida.bergh@regiondalarna.se</w:t>
        </w:r>
      </w:hyperlink>
    </w:p>
    <w:tbl>
      <w:tblPr>
        <w:tblStyle w:val="Rutntstabell2"/>
        <w:tblW w:w="7655" w:type="dxa"/>
        <w:tblBorders>
          <w:top w:val="none" w:sz="0" w:space="0" w:color="auto"/>
          <w:bottom w:val="none" w:sz="0" w:space="0" w:color="auto"/>
          <w:insideH w:val="single" w:sz="2" w:space="0" w:color="54B798" w:themeColor="accent2"/>
          <w:insideV w:val="none" w:sz="0" w:space="0" w:color="auto"/>
        </w:tblBorders>
        <w:tblLayout w:type="fixed"/>
        <w:tblLook w:val="0600" w:firstRow="0" w:lastRow="0" w:firstColumn="0" w:lastColumn="0" w:noHBand="1" w:noVBand="1"/>
      </w:tblPr>
      <w:tblGrid>
        <w:gridCol w:w="1674"/>
        <w:gridCol w:w="5981"/>
      </w:tblGrid>
      <w:tr w:rsidR="00743E48" w14:paraId="4547433E" w14:textId="77777777" w:rsidTr="00D51A49">
        <w:trPr>
          <w:trHeight w:val="567"/>
        </w:trPr>
        <w:tc>
          <w:tcPr>
            <w:tcW w:w="1674" w:type="dxa"/>
            <w:vAlign w:val="center"/>
          </w:tcPr>
          <w:p w14:paraId="429B743B" w14:textId="77777777" w:rsidR="00743E48" w:rsidRPr="00D92B26" w:rsidRDefault="00743E48" w:rsidP="00D51A49">
            <w:pPr>
              <w:rPr>
                <w:b/>
                <w:sz w:val="32"/>
                <w:szCs w:val="32"/>
              </w:rPr>
            </w:pPr>
            <w:r>
              <w:rPr>
                <w:b/>
                <w:sz w:val="32"/>
                <w:szCs w:val="32"/>
              </w:rPr>
              <w:t>Tid:</w:t>
            </w:r>
          </w:p>
        </w:tc>
        <w:tc>
          <w:tcPr>
            <w:tcW w:w="5981" w:type="dxa"/>
            <w:vAlign w:val="center"/>
          </w:tcPr>
          <w:p w14:paraId="60C6CA2E" w14:textId="109B9FD5" w:rsidR="00743E48" w:rsidRPr="00D92B26" w:rsidRDefault="00364141" w:rsidP="00D51A49">
            <w:pPr>
              <w:rPr>
                <w:sz w:val="32"/>
                <w:szCs w:val="32"/>
              </w:rPr>
            </w:pPr>
            <w:r>
              <w:rPr>
                <w:sz w:val="32"/>
                <w:szCs w:val="32"/>
              </w:rPr>
              <w:t>17 september</w:t>
            </w:r>
            <w:r w:rsidR="00743E48" w:rsidRPr="004E2F94">
              <w:rPr>
                <w:sz w:val="32"/>
                <w:szCs w:val="32"/>
              </w:rPr>
              <w:t xml:space="preserve"> 20</w:t>
            </w:r>
            <w:r>
              <w:rPr>
                <w:sz w:val="32"/>
                <w:szCs w:val="32"/>
              </w:rPr>
              <w:t>26</w:t>
            </w:r>
            <w:r w:rsidR="00743E48" w:rsidRPr="004E2F94">
              <w:rPr>
                <w:sz w:val="32"/>
                <w:szCs w:val="32"/>
              </w:rPr>
              <w:t xml:space="preserve">, </w:t>
            </w:r>
            <w:proofErr w:type="spellStart"/>
            <w:r w:rsidR="00743E48" w:rsidRPr="004E2F94">
              <w:rPr>
                <w:sz w:val="32"/>
                <w:szCs w:val="32"/>
              </w:rPr>
              <w:t>kl</w:t>
            </w:r>
            <w:proofErr w:type="spellEnd"/>
            <w:r w:rsidR="00743E48" w:rsidRPr="004E2F94">
              <w:rPr>
                <w:sz w:val="32"/>
                <w:szCs w:val="32"/>
              </w:rPr>
              <w:t xml:space="preserve"> </w:t>
            </w:r>
            <w:r w:rsidR="005D4AD6">
              <w:rPr>
                <w:sz w:val="32"/>
                <w:szCs w:val="32"/>
              </w:rPr>
              <w:t>10</w:t>
            </w:r>
            <w:r w:rsidR="00743E48">
              <w:rPr>
                <w:sz w:val="32"/>
                <w:szCs w:val="32"/>
              </w:rPr>
              <w:t>:</w:t>
            </w:r>
            <w:r w:rsidR="005D4AD6">
              <w:rPr>
                <w:sz w:val="32"/>
                <w:szCs w:val="32"/>
              </w:rPr>
              <w:t>00</w:t>
            </w:r>
            <w:r w:rsidR="00743E48">
              <w:rPr>
                <w:sz w:val="32"/>
                <w:szCs w:val="32"/>
              </w:rPr>
              <w:t xml:space="preserve"> – </w:t>
            </w:r>
            <w:r w:rsidR="005D4AD6">
              <w:rPr>
                <w:sz w:val="32"/>
                <w:szCs w:val="32"/>
              </w:rPr>
              <w:t>15</w:t>
            </w:r>
            <w:r w:rsidR="00743E48">
              <w:rPr>
                <w:sz w:val="32"/>
                <w:szCs w:val="32"/>
              </w:rPr>
              <w:t>:</w:t>
            </w:r>
            <w:r w:rsidR="005D4AD6">
              <w:rPr>
                <w:sz w:val="32"/>
                <w:szCs w:val="32"/>
              </w:rPr>
              <w:t>00</w:t>
            </w:r>
          </w:p>
        </w:tc>
      </w:tr>
      <w:tr w:rsidR="00743E48" w14:paraId="293B143D" w14:textId="77777777" w:rsidTr="00D51A49">
        <w:trPr>
          <w:trHeight w:val="567"/>
        </w:trPr>
        <w:tc>
          <w:tcPr>
            <w:tcW w:w="1674" w:type="dxa"/>
            <w:vAlign w:val="center"/>
          </w:tcPr>
          <w:p w14:paraId="59EB7704" w14:textId="77777777" w:rsidR="00743E48" w:rsidRPr="00D92B26" w:rsidRDefault="00743E48" w:rsidP="00D51A49">
            <w:pPr>
              <w:rPr>
                <w:b/>
                <w:sz w:val="32"/>
                <w:szCs w:val="32"/>
              </w:rPr>
            </w:pPr>
            <w:r>
              <w:rPr>
                <w:b/>
                <w:sz w:val="32"/>
                <w:szCs w:val="32"/>
              </w:rPr>
              <w:t>Plats:</w:t>
            </w:r>
          </w:p>
        </w:tc>
        <w:tc>
          <w:tcPr>
            <w:tcW w:w="5981" w:type="dxa"/>
            <w:vAlign w:val="center"/>
          </w:tcPr>
          <w:p w14:paraId="3941B7F5" w14:textId="4D21AEED" w:rsidR="00743E48" w:rsidRPr="00D92B26" w:rsidRDefault="00743E48" w:rsidP="00D51A49">
            <w:pPr>
              <w:rPr>
                <w:sz w:val="32"/>
                <w:szCs w:val="32"/>
              </w:rPr>
            </w:pPr>
            <w:r>
              <w:rPr>
                <w:sz w:val="32"/>
                <w:szCs w:val="32"/>
              </w:rPr>
              <w:t>Dalarnas Hjälpmedelscenter</w:t>
            </w:r>
            <w:r w:rsidR="00364141">
              <w:rPr>
                <w:sz w:val="32"/>
                <w:szCs w:val="32"/>
              </w:rPr>
              <w:t>, Skomakargatan 22 Borlänge, lokal 2004</w:t>
            </w:r>
          </w:p>
        </w:tc>
      </w:tr>
      <w:tr w:rsidR="00743E48" w14:paraId="1A004D88" w14:textId="77777777" w:rsidTr="00D51A49">
        <w:trPr>
          <w:trHeight w:val="567"/>
        </w:trPr>
        <w:tc>
          <w:tcPr>
            <w:tcW w:w="1674" w:type="dxa"/>
            <w:vAlign w:val="center"/>
          </w:tcPr>
          <w:p w14:paraId="5A8420A8" w14:textId="77777777" w:rsidR="00743E48" w:rsidRPr="00D92B26" w:rsidRDefault="00743E48" w:rsidP="00D51A49">
            <w:pPr>
              <w:rPr>
                <w:b/>
                <w:sz w:val="32"/>
                <w:szCs w:val="32"/>
              </w:rPr>
            </w:pPr>
            <w:r>
              <w:rPr>
                <w:b/>
                <w:sz w:val="32"/>
                <w:szCs w:val="32"/>
              </w:rPr>
              <w:t>Anmälan:</w:t>
            </w:r>
          </w:p>
        </w:tc>
        <w:tc>
          <w:tcPr>
            <w:tcW w:w="5981" w:type="dxa"/>
            <w:vAlign w:val="center"/>
          </w:tcPr>
          <w:p w14:paraId="19E5A539" w14:textId="77777777" w:rsidR="00743E48" w:rsidRPr="00D92B26" w:rsidRDefault="0093696F" w:rsidP="00D51A49">
            <w:pPr>
              <w:rPr>
                <w:sz w:val="32"/>
                <w:szCs w:val="32"/>
              </w:rPr>
            </w:pPr>
            <w:hyperlink r:id="rId16" w:history="1">
              <w:r w:rsidRPr="0093696F">
                <w:rPr>
                  <w:color w:val="0000FF"/>
                  <w:u w:val="single"/>
                </w:rPr>
                <w:t>Utbildningar - Region Dalarna</w:t>
              </w:r>
            </w:hyperlink>
            <w:r w:rsidR="00743E48">
              <w:rPr>
                <w:sz w:val="32"/>
                <w:szCs w:val="32"/>
              </w:rPr>
              <w:t xml:space="preserve"> </w:t>
            </w:r>
          </w:p>
        </w:tc>
      </w:tr>
    </w:tbl>
    <w:p w14:paraId="18AB1B5F" w14:textId="55550E65" w:rsidR="005124C2" w:rsidRPr="00477FAD" w:rsidRDefault="00175169" w:rsidP="00477FAD">
      <w:r>
        <w:tab/>
        <w:t xml:space="preserve">       Anmäl senast </w:t>
      </w:r>
      <w:r w:rsidR="005D4AD6">
        <w:t>4</w:t>
      </w:r>
      <w:r>
        <w:t xml:space="preserve"> </w:t>
      </w:r>
      <w:r w:rsidR="005D4AD6">
        <w:t>september</w:t>
      </w:r>
    </w:p>
    <w:sectPr w:rsidR="005124C2" w:rsidRPr="00477FAD" w:rsidSect="00BC398C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pgSz w:w="11906" w:h="16838"/>
      <w:pgMar w:top="724" w:right="2408" w:bottom="567" w:left="2126" w:header="567" w:footer="567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1756571" w14:textId="77777777" w:rsidR="009F705D" w:rsidRDefault="009F705D" w:rsidP="0088240D">
      <w:pPr>
        <w:spacing w:after="0" w:line="240" w:lineRule="auto"/>
      </w:pPr>
      <w:r>
        <w:separator/>
      </w:r>
    </w:p>
    <w:p w14:paraId="5FC16D73" w14:textId="77777777" w:rsidR="009F705D" w:rsidRDefault="009F705D"/>
  </w:endnote>
  <w:endnote w:type="continuationSeparator" w:id="0">
    <w:p w14:paraId="3F2DEB0A" w14:textId="77777777" w:rsidR="009F705D" w:rsidRDefault="009F705D" w:rsidP="0088240D">
      <w:pPr>
        <w:spacing w:after="0" w:line="240" w:lineRule="auto"/>
      </w:pPr>
      <w:r>
        <w:continuationSeparator/>
      </w:r>
    </w:p>
    <w:p w14:paraId="5F9EBB64" w14:textId="77777777" w:rsidR="009F705D" w:rsidRDefault="009F705D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C15CB74" w14:textId="77777777" w:rsidR="0093696F" w:rsidRDefault="0093696F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ellrutnt"/>
      <w:tblpPr w:leftFromText="142" w:rightFromText="142" w:vertAnchor="text" w:tblpX="-1560" w:tblpY="1"/>
      <w:tblOverlap w:val="never"/>
      <w:tblW w:w="10773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10773"/>
    </w:tblGrid>
    <w:tr w:rsidR="00477FAD" w14:paraId="1FEBFAE6" w14:textId="77777777" w:rsidTr="002945B2">
      <w:trPr>
        <w:trHeight w:hRule="exact" w:val="255"/>
      </w:trPr>
      <w:tc>
        <w:tcPr>
          <w:tcW w:w="10773" w:type="dxa"/>
          <w:tcBorders>
            <w:bottom w:val="single" w:sz="12" w:space="0" w:color="F15060"/>
          </w:tcBorders>
          <w:vAlign w:val="bottom"/>
        </w:tcPr>
        <w:p w14:paraId="72180E5D" w14:textId="77777777" w:rsidR="00477FAD" w:rsidRDefault="00477FAD" w:rsidP="00477FAD">
          <w:pPr>
            <w:pStyle w:val="Dokumentegenskaper"/>
            <w:ind w:left="-108"/>
          </w:pPr>
        </w:p>
      </w:tc>
    </w:tr>
    <w:tr w:rsidR="00477FAD" w14:paraId="4EA1B192" w14:textId="77777777" w:rsidTr="002945B2">
      <w:trPr>
        <w:trHeight w:hRule="exact" w:val="255"/>
      </w:trPr>
      <w:tc>
        <w:tcPr>
          <w:tcW w:w="10773" w:type="dxa"/>
          <w:tcBorders>
            <w:top w:val="single" w:sz="12" w:space="0" w:color="F15060"/>
          </w:tcBorders>
          <w:vAlign w:val="bottom"/>
        </w:tcPr>
        <w:p w14:paraId="3B051FCC" w14:textId="77777777" w:rsidR="00477FAD" w:rsidRDefault="00477FAD" w:rsidP="00477FAD">
          <w:pPr>
            <w:pStyle w:val="Dokumentegenskaper"/>
            <w:ind w:left="-108"/>
          </w:pPr>
        </w:p>
      </w:tc>
    </w:tr>
  </w:tbl>
  <w:p w14:paraId="2C260D6D" w14:textId="77777777" w:rsidR="00214F44" w:rsidRDefault="00214F44" w:rsidP="00477FAD">
    <w:pPr>
      <w:pStyle w:val="Sidfot"/>
      <w:tabs>
        <w:tab w:val="clear" w:pos="4536"/>
        <w:tab w:val="clear" w:pos="9072"/>
      </w:tabs>
      <w:ind w:right="-1702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ellrutnt"/>
      <w:tblpPr w:leftFromText="142" w:rightFromText="142" w:vertAnchor="text" w:tblpX="-1560" w:tblpY="1"/>
      <w:tblOverlap w:val="never"/>
      <w:tblW w:w="10773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2693"/>
      <w:gridCol w:w="2693"/>
      <w:gridCol w:w="2693"/>
      <w:gridCol w:w="2694"/>
    </w:tblGrid>
    <w:tr w:rsidR="009A1611" w14:paraId="4B8F9B59" w14:textId="77777777" w:rsidTr="00477FAD">
      <w:trPr>
        <w:trHeight w:hRule="exact" w:val="255"/>
      </w:trPr>
      <w:tc>
        <w:tcPr>
          <w:tcW w:w="10773" w:type="dxa"/>
          <w:gridSpan w:val="4"/>
          <w:tcBorders>
            <w:bottom w:val="single" w:sz="12" w:space="0" w:color="F15060"/>
          </w:tcBorders>
          <w:vAlign w:val="bottom"/>
        </w:tcPr>
        <w:p w14:paraId="6B26D393" w14:textId="77777777" w:rsidR="009A1611" w:rsidRDefault="009A1611" w:rsidP="009A1611">
          <w:pPr>
            <w:pStyle w:val="Dokumentegenskaper"/>
            <w:ind w:left="-108"/>
          </w:pPr>
        </w:p>
      </w:tc>
    </w:tr>
    <w:tr w:rsidR="009A1611" w14:paraId="5587856A" w14:textId="77777777" w:rsidTr="00477FAD">
      <w:trPr>
        <w:trHeight w:hRule="exact" w:val="255"/>
      </w:trPr>
      <w:tc>
        <w:tcPr>
          <w:tcW w:w="10773" w:type="dxa"/>
          <w:gridSpan w:val="4"/>
          <w:tcBorders>
            <w:top w:val="single" w:sz="12" w:space="0" w:color="F15060"/>
          </w:tcBorders>
          <w:vAlign w:val="bottom"/>
        </w:tcPr>
        <w:p w14:paraId="5F47835E" w14:textId="77777777" w:rsidR="009A1611" w:rsidRDefault="009A1611" w:rsidP="009A1611">
          <w:pPr>
            <w:pStyle w:val="Dokumentegenskaper"/>
            <w:ind w:left="-108"/>
          </w:pPr>
        </w:p>
      </w:tc>
    </w:tr>
    <w:tr w:rsidR="009A1611" w14:paraId="7E636140" w14:textId="77777777" w:rsidTr="007F6271">
      <w:trPr>
        <w:trHeight w:val="255"/>
      </w:trPr>
      <w:tc>
        <w:tcPr>
          <w:tcW w:w="2693" w:type="dxa"/>
        </w:tcPr>
        <w:p w14:paraId="4B160C4C" w14:textId="77777777" w:rsidR="009A1611" w:rsidRDefault="00743E48" w:rsidP="009A1611">
          <w:pPr>
            <w:pStyle w:val="Dokumentegenskaper"/>
          </w:pPr>
          <w:r>
            <w:t>Dalarnas Hjälpmedelscenter</w:t>
          </w:r>
        </w:p>
        <w:p w14:paraId="27E2A2D1" w14:textId="77777777" w:rsidR="009A1611" w:rsidRDefault="00743E48" w:rsidP="009A1611">
          <w:pPr>
            <w:pStyle w:val="Dokumentegenskaper"/>
          </w:pPr>
          <w:r>
            <w:t>Box 948</w:t>
          </w:r>
        </w:p>
        <w:p w14:paraId="3C8CF249" w14:textId="77777777" w:rsidR="009A1611" w:rsidRDefault="00743E48" w:rsidP="009A1611">
          <w:pPr>
            <w:pStyle w:val="Dokumentegenskaper"/>
          </w:pPr>
          <w:r>
            <w:t>781 29 Borlänge</w:t>
          </w:r>
        </w:p>
      </w:tc>
      <w:tc>
        <w:tcPr>
          <w:tcW w:w="2693" w:type="dxa"/>
        </w:tcPr>
        <w:p w14:paraId="0637A381" w14:textId="77777777" w:rsidR="009A1611" w:rsidRDefault="00743E48" w:rsidP="009A1611">
          <w:pPr>
            <w:pStyle w:val="Dokumentegenskaper"/>
          </w:pPr>
          <w:r>
            <w:t xml:space="preserve">Avdelning/Enhet </w:t>
          </w:r>
        </w:p>
        <w:p w14:paraId="1F883C32" w14:textId="77777777" w:rsidR="009A1611" w:rsidRDefault="009A1611" w:rsidP="009A1611">
          <w:pPr>
            <w:pStyle w:val="Dokumentegenskaper"/>
          </w:pPr>
          <w:r>
            <w:t>Besöksadress:</w:t>
          </w:r>
        </w:p>
        <w:p w14:paraId="487A03B5" w14:textId="77777777" w:rsidR="009A1611" w:rsidRDefault="0093696F" w:rsidP="009A1611">
          <w:pPr>
            <w:pStyle w:val="Dokumentegenskaper"/>
          </w:pPr>
          <w:r>
            <w:t xml:space="preserve">Skomakargatan </w:t>
          </w:r>
          <w:r w:rsidR="00743E48">
            <w:t>22, Borlänge</w:t>
          </w:r>
        </w:p>
      </w:tc>
      <w:tc>
        <w:tcPr>
          <w:tcW w:w="2693" w:type="dxa"/>
        </w:tcPr>
        <w:p w14:paraId="0BED23C7" w14:textId="77777777" w:rsidR="009A1611" w:rsidRDefault="00743E48" w:rsidP="009A1611">
          <w:pPr>
            <w:pStyle w:val="Dokumentegenskaper"/>
          </w:pPr>
          <w:r>
            <w:t xml:space="preserve">0243 – 49 xx xx </w:t>
          </w:r>
        </w:p>
        <w:p w14:paraId="238247C9" w14:textId="77777777" w:rsidR="00743E48" w:rsidRDefault="00743E48" w:rsidP="009A1611">
          <w:pPr>
            <w:pStyle w:val="Dokumentegenskaper"/>
          </w:pPr>
          <w:r>
            <w:t>Namn.namnsson@ltdalarna.se</w:t>
          </w:r>
        </w:p>
      </w:tc>
      <w:tc>
        <w:tcPr>
          <w:tcW w:w="2694" w:type="dxa"/>
        </w:tcPr>
        <w:p w14:paraId="5808B03A" w14:textId="77777777" w:rsidR="009A1611" w:rsidRDefault="00743E48" w:rsidP="009A1611">
          <w:pPr>
            <w:pStyle w:val="Dokumentegenskaper"/>
          </w:pPr>
          <w:r>
            <w:t xml:space="preserve">Handläggare: </w:t>
          </w:r>
        </w:p>
        <w:p w14:paraId="605D827A" w14:textId="77777777" w:rsidR="00743E48" w:rsidRDefault="00743E48" w:rsidP="009A1611">
          <w:pPr>
            <w:pStyle w:val="Dokumentegenskaper"/>
          </w:pPr>
          <w:r>
            <w:t xml:space="preserve">Namn Namnsson </w:t>
          </w:r>
        </w:p>
      </w:tc>
    </w:tr>
  </w:tbl>
  <w:p w14:paraId="4596D9C6" w14:textId="77777777" w:rsidR="0062361A" w:rsidRPr="0062361A" w:rsidRDefault="0062361A" w:rsidP="0032148A">
    <w:pPr>
      <w:pStyle w:val="Sidfot"/>
      <w:tabs>
        <w:tab w:val="clear" w:pos="4536"/>
        <w:tab w:val="clear" w:pos="9072"/>
      </w:tabs>
      <w:rPr>
        <w:szCs w:val="20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5F8D1D00" w14:textId="77777777" w:rsidR="009F705D" w:rsidRDefault="009F705D" w:rsidP="0088240D">
      <w:pPr>
        <w:spacing w:after="0" w:line="240" w:lineRule="auto"/>
      </w:pPr>
      <w:r>
        <w:separator/>
      </w:r>
    </w:p>
    <w:p w14:paraId="439E69BC" w14:textId="77777777" w:rsidR="009F705D" w:rsidRDefault="009F705D"/>
  </w:footnote>
  <w:footnote w:type="continuationSeparator" w:id="0">
    <w:p w14:paraId="6EDFF09F" w14:textId="77777777" w:rsidR="009F705D" w:rsidRDefault="009F705D" w:rsidP="0088240D">
      <w:pPr>
        <w:spacing w:after="0" w:line="240" w:lineRule="auto"/>
      </w:pPr>
      <w:r>
        <w:continuationSeparator/>
      </w:r>
    </w:p>
    <w:p w14:paraId="201EF475" w14:textId="77777777" w:rsidR="009F705D" w:rsidRDefault="009F705D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10361C3" w14:textId="77777777" w:rsidR="0093696F" w:rsidRDefault="0093696F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ellrutnt"/>
      <w:tblW w:w="10774" w:type="dxa"/>
      <w:tblInd w:w="-1560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Look w:val="04A0" w:firstRow="1" w:lastRow="0" w:firstColumn="1" w:lastColumn="0" w:noHBand="0" w:noVBand="1"/>
    </w:tblPr>
    <w:tblGrid>
      <w:gridCol w:w="5388"/>
      <w:gridCol w:w="3827"/>
      <w:gridCol w:w="1559"/>
    </w:tblGrid>
    <w:tr w:rsidR="00DE74DF" w14:paraId="67353A06" w14:textId="77777777" w:rsidTr="00477FAD">
      <w:trPr>
        <w:trHeight w:val="145"/>
      </w:trPr>
      <w:tc>
        <w:tcPr>
          <w:tcW w:w="5388" w:type="dxa"/>
        </w:tcPr>
        <w:p w14:paraId="56DA58D8" w14:textId="77777777" w:rsidR="00DE74DF" w:rsidRPr="00F404E0" w:rsidRDefault="00DE74DF" w:rsidP="00910DBF">
          <w:pPr>
            <w:pStyle w:val="Dokumentegenskaper"/>
            <w:ind w:left="-105"/>
            <w:rPr>
              <w:sz w:val="18"/>
              <w:szCs w:val="18"/>
            </w:rPr>
          </w:pPr>
        </w:p>
      </w:tc>
      <w:tc>
        <w:tcPr>
          <w:tcW w:w="3827" w:type="dxa"/>
        </w:tcPr>
        <w:p w14:paraId="118F4D02" w14:textId="77777777" w:rsidR="00DE74DF" w:rsidRPr="007C7D00" w:rsidRDefault="007C7D00" w:rsidP="00A84D37">
          <w:pPr>
            <w:pStyle w:val="Dokumentegenskaper"/>
            <w:ind w:left="-102"/>
          </w:pPr>
          <w:r w:rsidRPr="007C7D00">
            <w:rPr>
              <w:rStyle w:val="Dokumenttyp"/>
              <w:rFonts w:asciiTheme="minorHAnsi" w:hAnsiTheme="minorHAnsi"/>
              <w:b w:val="0"/>
              <w:caps w:val="0"/>
              <w:sz w:val="16"/>
            </w:rPr>
            <w:br/>
          </w:r>
        </w:p>
      </w:tc>
      <w:tc>
        <w:tcPr>
          <w:tcW w:w="1559" w:type="dxa"/>
        </w:tcPr>
        <w:p w14:paraId="418A06D7" w14:textId="77777777" w:rsidR="00DE74DF" w:rsidRPr="00432A73" w:rsidRDefault="00DE74DF" w:rsidP="001446DF">
          <w:pPr>
            <w:pStyle w:val="Dokumentegenskaper"/>
            <w:ind w:right="-109"/>
            <w:jc w:val="right"/>
          </w:pPr>
          <w:r>
            <w:t xml:space="preserve">Sida: </w:t>
          </w:r>
          <w:r>
            <w:fldChar w:fldCharType="begin"/>
          </w:r>
          <w:r>
            <w:instrText xml:space="preserve"> PAGE  \* Arabic  \* MERGEFORMAT </w:instrText>
          </w:r>
          <w:r>
            <w:fldChar w:fldCharType="separate"/>
          </w:r>
          <w:r w:rsidR="0093696F">
            <w:rPr>
              <w:noProof/>
            </w:rPr>
            <w:t>2</w:t>
          </w:r>
          <w:r>
            <w:fldChar w:fldCharType="end"/>
          </w:r>
          <w:r>
            <w:t>(</w:t>
          </w:r>
          <w:r>
            <w:fldChar w:fldCharType="begin"/>
          </w:r>
          <w:r>
            <w:instrText xml:space="preserve"> NUMPAGES  \# "0" \* Arabic  \* MERGEFORMAT </w:instrText>
          </w:r>
          <w:r>
            <w:fldChar w:fldCharType="separate"/>
          </w:r>
          <w:r w:rsidR="0093696F">
            <w:rPr>
              <w:noProof/>
            </w:rPr>
            <w:t>2</w:t>
          </w:r>
          <w:r>
            <w:fldChar w:fldCharType="end"/>
          </w:r>
          <w:r>
            <w:t>)</w:t>
          </w:r>
          <w:r w:rsidR="007C7D00">
            <w:br/>
          </w:r>
        </w:p>
      </w:tc>
    </w:tr>
  </w:tbl>
  <w:p w14:paraId="7FFFE2CD" w14:textId="77777777" w:rsidR="006818A5" w:rsidRDefault="006818A5" w:rsidP="006818A5">
    <w:pPr>
      <w:pStyle w:val="Sidhuvud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Rutntstabell2dekorfrg2"/>
      <w:tblW w:w="10774" w:type="dxa"/>
      <w:tblInd w:w="-1560" w:type="dxa"/>
      <w:tblBorders>
        <w:top w:val="none" w:sz="0" w:space="0" w:color="auto"/>
        <w:bottom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1754"/>
      <w:gridCol w:w="4720"/>
      <w:gridCol w:w="4300"/>
    </w:tblGrid>
    <w:tr w:rsidR="00BC398C" w14:paraId="61853E2C" w14:textId="77777777" w:rsidTr="00BC398C">
      <w:trPr>
        <w:cnfStyle w:val="100000000000" w:firstRow="1" w:lastRow="0" w:firstColumn="0" w:lastColumn="0" w:oddVBand="0" w:evenVBand="0" w:oddHBand="0" w:evenHBand="0" w:firstRowFirstColumn="0" w:firstRowLastColumn="0" w:lastRowFirstColumn="0" w:lastRowLastColumn="0"/>
        <w:trHeight w:val="1752"/>
      </w:trPr>
      <w:tc>
        <w:tcPr>
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<w:tcW w:w="1754" w:type="dxa"/>
          <w:tcBorders>
            <w:top w:val="none" w:sz="0" w:space="0" w:color="auto"/>
            <w:bottom w:val="none" w:sz="0" w:space="0" w:color="auto"/>
            <w:right w:val="none" w:sz="0" w:space="0" w:color="auto"/>
          </w:tcBorders>
          <w:shd w:val="clear" w:color="auto" w:fill="F15060"/>
          <w:tcMar>
            <w:left w:w="0" w:type="dxa"/>
            <w:right w:w="0" w:type="dxa"/>
          </w:tcMar>
          <w:vAlign w:val="center"/>
        </w:tcPr>
        <w:p w14:paraId="39BB7572" w14:textId="77777777" w:rsidR="00BC398C" w:rsidRDefault="00BC398C" w:rsidP="00BC398C">
          <w:pPr>
            <w:pStyle w:val="Ingetavstnd"/>
            <w:tabs>
              <w:tab w:val="left" w:pos="2990"/>
            </w:tabs>
            <w:jc w:val="center"/>
            <w:rPr>
              <w:rStyle w:val="Stark"/>
            </w:rPr>
          </w:pPr>
          <w:r w:rsidRPr="009636D9">
            <w:rPr>
              <w:noProof/>
              <w:color w:val="FFFFFF" w:themeColor="background1"/>
              <w:lang w:eastAsia="sv-SE"/>
            </w:rPr>
            <w:drawing>
              <wp:inline distT="0" distB="0" distL="0" distR="0" wp14:anchorId="081BF15A" wp14:editId="6A977BBE">
                <wp:extent cx="858365" cy="819150"/>
                <wp:effectExtent l="0" t="0" r="0" b="0"/>
                <wp:docPr id="6" name="Bildobjekt 6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5" name="logo_fri_vit.emf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868017" cy="828361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4720" w:type="dxa"/>
          <w:tcBorders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tcBorders>
          <w:tcMar>
            <w:left w:w="0" w:type="dxa"/>
            <w:right w:w="0" w:type="dxa"/>
          </w:tcMar>
        </w:tcPr>
        <w:p w14:paraId="679559FF" w14:textId="77777777" w:rsidR="00662357" w:rsidRDefault="00743E48" w:rsidP="00743E48">
          <w:pPr>
            <w:pStyle w:val="Ingetavstnd"/>
            <w:tabs>
              <w:tab w:val="left" w:pos="2990"/>
            </w:tabs>
            <w:jc w:val="right"/>
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w:rPr>
              <w:rStyle w:val="Stark"/>
              <w:b/>
              <w:bCs/>
            </w:rPr>
          </w:pPr>
          <w:r>
            <w:rPr>
              <w:noProof/>
              <w:lang w:eastAsia="sv-SE"/>
            </w:rPr>
            <w:drawing>
              <wp:inline distT="0" distB="0" distL="0" distR="0" wp14:anchorId="75C742E7" wp14:editId="785E8217">
                <wp:extent cx="2134235" cy="627380"/>
                <wp:effectExtent l="0" t="0" r="0" b="1270"/>
                <wp:docPr id="1" name="Bildobjekt 1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0" name="Bildobjekt 10"/>
                        <pic:cNvPicPr/>
                      </pic:nvPicPr>
                      <pic:blipFill>
                        <a:blip r:embed="rId2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ic:blipFill>
                      <pic:spPr bwMode="auto">
                        <a:xfrm>
                          <a:off x="0" y="0"/>
                          <a:ext cx="2134235" cy="62738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ic:spPr>
                    </pic:pic>
                  </a:graphicData>
                </a:graphic>
              </wp:inline>
            </w:drawing>
          </w:r>
        </w:p>
        <w:p w14:paraId="67AA85B1" w14:textId="77777777" w:rsidR="00662357" w:rsidRDefault="00662357" w:rsidP="00662357">
          <w:pPr>
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w:rPr>
              <w:b w:val="0"/>
              <w:bCs w:val="0"/>
            </w:rPr>
          </w:pPr>
        </w:p>
        <w:p w14:paraId="13D7D363" w14:textId="77777777" w:rsidR="00BC398C" w:rsidRPr="00662357" w:rsidRDefault="00662357" w:rsidP="00662357">
          <w:pPr>
            <w:tabs>
              <w:tab w:val="left" w:pos="3600"/>
            </w:tabs>
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/w:pPr>
          <w:r>
            <w:tab/>
          </w:r>
        </w:p>
      </w:tc>
      <w:tc>
        <w:tcPr>
          <w:tcW w:w="4300" w:type="dxa"/>
          <w:tcBorders>
            <w:top w:val="none" w:sz="0" w:space="0" w:color="auto"/>
            <w:left w:val="none" w:sz="0" w:space="0" w:color="auto"/>
            <w:bottom w:val="none" w:sz="0" w:space="0" w:color="auto"/>
          </w:tcBorders>
          <w:tcMar>
            <w:left w:w="0" w:type="dxa"/>
            <w:right w:w="0" w:type="dxa"/>
          </w:tcMar>
        </w:tcPr>
        <w:p w14:paraId="59D528A6" w14:textId="77777777" w:rsidR="00BC398C" w:rsidRDefault="00BC398C" w:rsidP="00024EED">
          <w:pPr>
            <w:pStyle w:val="Ingetavstnd"/>
            <w:tabs>
              <w:tab w:val="left" w:pos="2990"/>
            </w:tabs>
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<w:rPr>
              <w:rStyle w:val="Stark"/>
            </w:rPr>
          </w:pPr>
          <w:r>
            <w:rPr>
              <w:noProof/>
              <w:lang w:eastAsia="sv-SE"/>
            </w:rPr>
            <w:drawing>
              <wp:anchor distT="0" distB="0" distL="114300" distR="114300" simplePos="0" relativeHeight="251671552" behindDoc="0" locked="0" layoutInCell="1" allowOverlap="1" wp14:anchorId="72F93D12" wp14:editId="42BB6C9E">
                <wp:simplePos x="0" y="0"/>
                <wp:positionH relativeFrom="column">
                  <wp:posOffset>1425575</wp:posOffset>
                </wp:positionH>
                <wp:positionV relativeFrom="paragraph">
                  <wp:posOffset>-26670</wp:posOffset>
                </wp:positionV>
                <wp:extent cx="1285670" cy="1071919"/>
                <wp:effectExtent l="0" t="0" r="0" b="0"/>
                <wp:wrapNone/>
                <wp:docPr id="21" name="Bildobjekt 21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21" name="inbjudan_hjarta.emf"/>
                        <pic:cNvPicPr/>
                      </pic:nvPicPr>
                      <pic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291533" cy="1076807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</w:p>
      </w:tc>
    </w:tr>
  </w:tbl>
  <w:p w14:paraId="4FAEFDF8" w14:textId="77777777" w:rsidR="0036345F" w:rsidRDefault="0036345F" w:rsidP="00024EED">
    <w:pPr>
      <w:pStyle w:val="Ingetavstnd"/>
      <w:tabs>
        <w:tab w:val="left" w:pos="2990"/>
      </w:tabs>
      <w:rPr>
        <w:rStyle w:val="Stark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287C5596"/>
    <w:multiLevelType w:val="hybridMultilevel"/>
    <w:tmpl w:val="4DB46D96"/>
    <w:lvl w:ilvl="0" w:tplc="AD46F94C">
      <w:start w:val="1"/>
      <w:numFmt w:val="bullet"/>
      <w:lvlText w:val="•"/>
      <w:lvlJc w:val="left"/>
      <w:pPr>
        <w:tabs>
          <w:tab w:val="num" w:pos="540"/>
        </w:tabs>
        <w:ind w:left="540" w:hanging="360"/>
      </w:pPr>
      <w:rPr>
        <w:rFonts w:ascii="Times New Roman" w:hAnsi="Times New Roman" w:hint="default"/>
      </w:rPr>
    </w:lvl>
    <w:lvl w:ilvl="1" w:tplc="86E8FCEE" w:tentative="1">
      <w:start w:val="1"/>
      <w:numFmt w:val="bullet"/>
      <w:lvlText w:val="•"/>
      <w:lvlJc w:val="left"/>
      <w:pPr>
        <w:tabs>
          <w:tab w:val="num" w:pos="1260"/>
        </w:tabs>
        <w:ind w:left="1260" w:hanging="360"/>
      </w:pPr>
      <w:rPr>
        <w:rFonts w:ascii="Times New Roman" w:hAnsi="Times New Roman" w:hint="default"/>
      </w:rPr>
    </w:lvl>
    <w:lvl w:ilvl="2" w:tplc="D7D820F8" w:tentative="1">
      <w:start w:val="1"/>
      <w:numFmt w:val="bullet"/>
      <w:lvlText w:val="•"/>
      <w:lvlJc w:val="left"/>
      <w:pPr>
        <w:tabs>
          <w:tab w:val="num" w:pos="1980"/>
        </w:tabs>
        <w:ind w:left="1980" w:hanging="360"/>
      </w:pPr>
      <w:rPr>
        <w:rFonts w:ascii="Times New Roman" w:hAnsi="Times New Roman" w:hint="default"/>
      </w:rPr>
    </w:lvl>
    <w:lvl w:ilvl="3" w:tplc="18BA0662" w:tentative="1">
      <w:start w:val="1"/>
      <w:numFmt w:val="bullet"/>
      <w:lvlText w:val="•"/>
      <w:lvlJc w:val="left"/>
      <w:pPr>
        <w:tabs>
          <w:tab w:val="num" w:pos="2700"/>
        </w:tabs>
        <w:ind w:left="2700" w:hanging="360"/>
      </w:pPr>
      <w:rPr>
        <w:rFonts w:ascii="Times New Roman" w:hAnsi="Times New Roman" w:hint="default"/>
      </w:rPr>
    </w:lvl>
    <w:lvl w:ilvl="4" w:tplc="4A4E15E2" w:tentative="1">
      <w:start w:val="1"/>
      <w:numFmt w:val="bullet"/>
      <w:lvlText w:val="•"/>
      <w:lvlJc w:val="left"/>
      <w:pPr>
        <w:tabs>
          <w:tab w:val="num" w:pos="3420"/>
        </w:tabs>
        <w:ind w:left="3420" w:hanging="360"/>
      </w:pPr>
      <w:rPr>
        <w:rFonts w:ascii="Times New Roman" w:hAnsi="Times New Roman" w:hint="default"/>
      </w:rPr>
    </w:lvl>
    <w:lvl w:ilvl="5" w:tplc="E640B616" w:tentative="1">
      <w:start w:val="1"/>
      <w:numFmt w:val="bullet"/>
      <w:lvlText w:val="•"/>
      <w:lvlJc w:val="left"/>
      <w:pPr>
        <w:tabs>
          <w:tab w:val="num" w:pos="4140"/>
        </w:tabs>
        <w:ind w:left="4140" w:hanging="360"/>
      </w:pPr>
      <w:rPr>
        <w:rFonts w:ascii="Times New Roman" w:hAnsi="Times New Roman" w:hint="default"/>
      </w:rPr>
    </w:lvl>
    <w:lvl w:ilvl="6" w:tplc="E4FC48AE" w:tentative="1">
      <w:start w:val="1"/>
      <w:numFmt w:val="bullet"/>
      <w:lvlText w:val="•"/>
      <w:lvlJc w:val="left"/>
      <w:pPr>
        <w:tabs>
          <w:tab w:val="num" w:pos="4860"/>
        </w:tabs>
        <w:ind w:left="4860" w:hanging="360"/>
      </w:pPr>
      <w:rPr>
        <w:rFonts w:ascii="Times New Roman" w:hAnsi="Times New Roman" w:hint="default"/>
      </w:rPr>
    </w:lvl>
    <w:lvl w:ilvl="7" w:tplc="AC44178A" w:tentative="1">
      <w:start w:val="1"/>
      <w:numFmt w:val="bullet"/>
      <w:lvlText w:val="•"/>
      <w:lvlJc w:val="left"/>
      <w:pPr>
        <w:tabs>
          <w:tab w:val="num" w:pos="5580"/>
        </w:tabs>
        <w:ind w:left="5580" w:hanging="360"/>
      </w:pPr>
      <w:rPr>
        <w:rFonts w:ascii="Times New Roman" w:hAnsi="Times New Roman" w:hint="default"/>
      </w:rPr>
    </w:lvl>
    <w:lvl w:ilvl="8" w:tplc="6AA4AEDE" w:tentative="1">
      <w:start w:val="1"/>
      <w:numFmt w:val="bullet"/>
      <w:lvlText w:val="•"/>
      <w:lvlJc w:val="left"/>
      <w:pPr>
        <w:tabs>
          <w:tab w:val="num" w:pos="6300"/>
        </w:tabs>
        <w:ind w:left="6300" w:hanging="360"/>
      </w:pPr>
      <w:rPr>
        <w:rFonts w:ascii="Times New Roman" w:hAnsi="Times New Roman" w:hint="default"/>
      </w:rPr>
    </w:lvl>
  </w:abstractNum>
  <w:num w:numId="1" w16cid:durableId="1668046956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web"/>
  <w:zoom w:percent="100"/>
  <w:activeWritingStyle w:appName="MSWord" w:lang="en-US" w:vendorID="64" w:dllVersion="6" w:nlCheck="1" w:checkStyle="0"/>
  <w:activeWritingStyle w:appName="MSWord" w:lang="sv-SE" w:vendorID="64" w:dllVersion="0" w:nlCheck="1" w:checkStyle="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364141"/>
    <w:rsid w:val="0000784C"/>
    <w:rsid w:val="00010551"/>
    <w:rsid w:val="00013119"/>
    <w:rsid w:val="000209E2"/>
    <w:rsid w:val="00021B07"/>
    <w:rsid w:val="00024EED"/>
    <w:rsid w:val="00032EB6"/>
    <w:rsid w:val="000412BC"/>
    <w:rsid w:val="0005534F"/>
    <w:rsid w:val="00056CEF"/>
    <w:rsid w:val="00057B5C"/>
    <w:rsid w:val="000735A8"/>
    <w:rsid w:val="00080E1F"/>
    <w:rsid w:val="000833FE"/>
    <w:rsid w:val="000D563D"/>
    <w:rsid w:val="000D6065"/>
    <w:rsid w:val="000D6D23"/>
    <w:rsid w:val="000D7728"/>
    <w:rsid w:val="000E3BA2"/>
    <w:rsid w:val="000F2130"/>
    <w:rsid w:val="000F32D0"/>
    <w:rsid w:val="00126ED2"/>
    <w:rsid w:val="001446DF"/>
    <w:rsid w:val="00161A71"/>
    <w:rsid w:val="00166E60"/>
    <w:rsid w:val="001677BC"/>
    <w:rsid w:val="00175169"/>
    <w:rsid w:val="0018099D"/>
    <w:rsid w:val="00183744"/>
    <w:rsid w:val="00185630"/>
    <w:rsid w:val="00193DE6"/>
    <w:rsid w:val="001A1AA6"/>
    <w:rsid w:val="001A1EF1"/>
    <w:rsid w:val="001B19B8"/>
    <w:rsid w:val="001E388B"/>
    <w:rsid w:val="001E5D17"/>
    <w:rsid w:val="001F205D"/>
    <w:rsid w:val="001F2E1B"/>
    <w:rsid w:val="00214F44"/>
    <w:rsid w:val="002263B6"/>
    <w:rsid w:val="0022670B"/>
    <w:rsid w:val="00231899"/>
    <w:rsid w:val="002378A8"/>
    <w:rsid w:val="0025276E"/>
    <w:rsid w:val="0025467E"/>
    <w:rsid w:val="00285B46"/>
    <w:rsid w:val="00291DFB"/>
    <w:rsid w:val="002A2ADC"/>
    <w:rsid w:val="002B480C"/>
    <w:rsid w:val="002C15CD"/>
    <w:rsid w:val="002C5E28"/>
    <w:rsid w:val="002C6BFC"/>
    <w:rsid w:val="002E73A7"/>
    <w:rsid w:val="002F5D15"/>
    <w:rsid w:val="0030237F"/>
    <w:rsid w:val="0030511B"/>
    <w:rsid w:val="00306670"/>
    <w:rsid w:val="00314F30"/>
    <w:rsid w:val="00316F1C"/>
    <w:rsid w:val="00320616"/>
    <w:rsid w:val="0032148A"/>
    <w:rsid w:val="00324B2A"/>
    <w:rsid w:val="00326C84"/>
    <w:rsid w:val="003434B2"/>
    <w:rsid w:val="00357A35"/>
    <w:rsid w:val="0036345F"/>
    <w:rsid w:val="00364141"/>
    <w:rsid w:val="00393B3A"/>
    <w:rsid w:val="003947D9"/>
    <w:rsid w:val="003A6B92"/>
    <w:rsid w:val="003B14D0"/>
    <w:rsid w:val="003B173C"/>
    <w:rsid w:val="003D30E8"/>
    <w:rsid w:val="003F2CE1"/>
    <w:rsid w:val="003F3402"/>
    <w:rsid w:val="003F5BF6"/>
    <w:rsid w:val="00400414"/>
    <w:rsid w:val="00404CE5"/>
    <w:rsid w:val="0041361F"/>
    <w:rsid w:val="00432A73"/>
    <w:rsid w:val="00437B60"/>
    <w:rsid w:val="00454B9D"/>
    <w:rsid w:val="00460985"/>
    <w:rsid w:val="0046202A"/>
    <w:rsid w:val="0047044A"/>
    <w:rsid w:val="00477FAD"/>
    <w:rsid w:val="004814AC"/>
    <w:rsid w:val="004826DD"/>
    <w:rsid w:val="00486809"/>
    <w:rsid w:val="00491FFA"/>
    <w:rsid w:val="004A72A6"/>
    <w:rsid w:val="004B2735"/>
    <w:rsid w:val="004B3FB3"/>
    <w:rsid w:val="004B6550"/>
    <w:rsid w:val="004D2DDA"/>
    <w:rsid w:val="004D6BBE"/>
    <w:rsid w:val="004E078D"/>
    <w:rsid w:val="004E319C"/>
    <w:rsid w:val="004F2587"/>
    <w:rsid w:val="004F2DB4"/>
    <w:rsid w:val="004F3F63"/>
    <w:rsid w:val="005008B5"/>
    <w:rsid w:val="00506719"/>
    <w:rsid w:val="00511052"/>
    <w:rsid w:val="005124C2"/>
    <w:rsid w:val="00525CF8"/>
    <w:rsid w:val="005406AA"/>
    <w:rsid w:val="00544858"/>
    <w:rsid w:val="00555F13"/>
    <w:rsid w:val="0056332B"/>
    <w:rsid w:val="00574737"/>
    <w:rsid w:val="00575632"/>
    <w:rsid w:val="005756D8"/>
    <w:rsid w:val="00594741"/>
    <w:rsid w:val="005A35CB"/>
    <w:rsid w:val="005C7347"/>
    <w:rsid w:val="005D4AD6"/>
    <w:rsid w:val="005D4F16"/>
    <w:rsid w:val="005D7D7B"/>
    <w:rsid w:val="005E4277"/>
    <w:rsid w:val="005F0E4C"/>
    <w:rsid w:val="00603718"/>
    <w:rsid w:val="00603C1A"/>
    <w:rsid w:val="00604081"/>
    <w:rsid w:val="0060424C"/>
    <w:rsid w:val="00604D7D"/>
    <w:rsid w:val="0062361A"/>
    <w:rsid w:val="006313B3"/>
    <w:rsid w:val="006345D4"/>
    <w:rsid w:val="00635208"/>
    <w:rsid w:val="00642428"/>
    <w:rsid w:val="00662357"/>
    <w:rsid w:val="00662510"/>
    <w:rsid w:val="00667D98"/>
    <w:rsid w:val="006818A5"/>
    <w:rsid w:val="00690919"/>
    <w:rsid w:val="00691459"/>
    <w:rsid w:val="00692914"/>
    <w:rsid w:val="006A103A"/>
    <w:rsid w:val="006A5A81"/>
    <w:rsid w:val="006A5FBF"/>
    <w:rsid w:val="006B0E9E"/>
    <w:rsid w:val="006B1437"/>
    <w:rsid w:val="006B4A3B"/>
    <w:rsid w:val="006B767B"/>
    <w:rsid w:val="006D31B9"/>
    <w:rsid w:val="006D3EE5"/>
    <w:rsid w:val="006E1CA1"/>
    <w:rsid w:val="006E516E"/>
    <w:rsid w:val="006E5CB9"/>
    <w:rsid w:val="006E6C34"/>
    <w:rsid w:val="006F6A0D"/>
    <w:rsid w:val="00706365"/>
    <w:rsid w:val="00715B77"/>
    <w:rsid w:val="00721F45"/>
    <w:rsid w:val="00743E48"/>
    <w:rsid w:val="007561BA"/>
    <w:rsid w:val="00771D26"/>
    <w:rsid w:val="007734B6"/>
    <w:rsid w:val="00794DFB"/>
    <w:rsid w:val="007B03FD"/>
    <w:rsid w:val="007C7D00"/>
    <w:rsid w:val="007D60CD"/>
    <w:rsid w:val="007E5B8E"/>
    <w:rsid w:val="00801623"/>
    <w:rsid w:val="00802217"/>
    <w:rsid w:val="00806D0A"/>
    <w:rsid w:val="008149C8"/>
    <w:rsid w:val="00820E95"/>
    <w:rsid w:val="00820FA4"/>
    <w:rsid w:val="00834C2A"/>
    <w:rsid w:val="00863D95"/>
    <w:rsid w:val="008756AF"/>
    <w:rsid w:val="00877E78"/>
    <w:rsid w:val="0088240D"/>
    <w:rsid w:val="00883631"/>
    <w:rsid w:val="0088371B"/>
    <w:rsid w:val="008B3D06"/>
    <w:rsid w:val="008D3757"/>
    <w:rsid w:val="008D4618"/>
    <w:rsid w:val="008E0B04"/>
    <w:rsid w:val="008E5BBA"/>
    <w:rsid w:val="00903DA1"/>
    <w:rsid w:val="0091081F"/>
    <w:rsid w:val="00910DBF"/>
    <w:rsid w:val="0091346C"/>
    <w:rsid w:val="0093696F"/>
    <w:rsid w:val="009446FC"/>
    <w:rsid w:val="00950441"/>
    <w:rsid w:val="00965D0C"/>
    <w:rsid w:val="0097436D"/>
    <w:rsid w:val="009762F1"/>
    <w:rsid w:val="0097782E"/>
    <w:rsid w:val="00983C49"/>
    <w:rsid w:val="00996C2C"/>
    <w:rsid w:val="009975B7"/>
    <w:rsid w:val="009A1611"/>
    <w:rsid w:val="009A7EFA"/>
    <w:rsid w:val="009C3D9C"/>
    <w:rsid w:val="009C57F7"/>
    <w:rsid w:val="009C6FAE"/>
    <w:rsid w:val="009C7BFB"/>
    <w:rsid w:val="009C7CE2"/>
    <w:rsid w:val="009E00D8"/>
    <w:rsid w:val="009E19D6"/>
    <w:rsid w:val="009E2583"/>
    <w:rsid w:val="009F52F1"/>
    <w:rsid w:val="009F705D"/>
    <w:rsid w:val="00A10AB6"/>
    <w:rsid w:val="00A1146F"/>
    <w:rsid w:val="00A14C4C"/>
    <w:rsid w:val="00A30706"/>
    <w:rsid w:val="00A46B3A"/>
    <w:rsid w:val="00A51027"/>
    <w:rsid w:val="00A51EB9"/>
    <w:rsid w:val="00A6106B"/>
    <w:rsid w:val="00A61175"/>
    <w:rsid w:val="00A61A89"/>
    <w:rsid w:val="00A84D37"/>
    <w:rsid w:val="00A9072E"/>
    <w:rsid w:val="00A97E47"/>
    <w:rsid w:val="00AB1575"/>
    <w:rsid w:val="00AC1C1A"/>
    <w:rsid w:val="00AD14BB"/>
    <w:rsid w:val="00AD6D23"/>
    <w:rsid w:val="00AF24B6"/>
    <w:rsid w:val="00AF65F8"/>
    <w:rsid w:val="00B01F84"/>
    <w:rsid w:val="00B054B0"/>
    <w:rsid w:val="00B06AB4"/>
    <w:rsid w:val="00B072F1"/>
    <w:rsid w:val="00B10871"/>
    <w:rsid w:val="00B35892"/>
    <w:rsid w:val="00B37779"/>
    <w:rsid w:val="00B44740"/>
    <w:rsid w:val="00B465D8"/>
    <w:rsid w:val="00B470D5"/>
    <w:rsid w:val="00B47849"/>
    <w:rsid w:val="00B57E60"/>
    <w:rsid w:val="00BA1A47"/>
    <w:rsid w:val="00BA3AA2"/>
    <w:rsid w:val="00BA426B"/>
    <w:rsid w:val="00BB39CB"/>
    <w:rsid w:val="00BC2300"/>
    <w:rsid w:val="00BC2E6C"/>
    <w:rsid w:val="00BC398C"/>
    <w:rsid w:val="00BD5242"/>
    <w:rsid w:val="00BE12C7"/>
    <w:rsid w:val="00BE528F"/>
    <w:rsid w:val="00BE575F"/>
    <w:rsid w:val="00BE70E2"/>
    <w:rsid w:val="00BE7489"/>
    <w:rsid w:val="00C01AC2"/>
    <w:rsid w:val="00C46381"/>
    <w:rsid w:val="00C8091A"/>
    <w:rsid w:val="00C92C7E"/>
    <w:rsid w:val="00C9552F"/>
    <w:rsid w:val="00CA13FE"/>
    <w:rsid w:val="00CA21D3"/>
    <w:rsid w:val="00CB17C2"/>
    <w:rsid w:val="00CC190F"/>
    <w:rsid w:val="00CC6C01"/>
    <w:rsid w:val="00CE1899"/>
    <w:rsid w:val="00CE357B"/>
    <w:rsid w:val="00CE5A98"/>
    <w:rsid w:val="00CF046E"/>
    <w:rsid w:val="00D0141B"/>
    <w:rsid w:val="00D17268"/>
    <w:rsid w:val="00D30ACD"/>
    <w:rsid w:val="00D31FE7"/>
    <w:rsid w:val="00D3471C"/>
    <w:rsid w:val="00D46ABC"/>
    <w:rsid w:val="00D5663C"/>
    <w:rsid w:val="00D62C3D"/>
    <w:rsid w:val="00D718A7"/>
    <w:rsid w:val="00D92B26"/>
    <w:rsid w:val="00D94BFD"/>
    <w:rsid w:val="00DA1DB4"/>
    <w:rsid w:val="00DA3A6E"/>
    <w:rsid w:val="00DB1C87"/>
    <w:rsid w:val="00DD044A"/>
    <w:rsid w:val="00DD5E37"/>
    <w:rsid w:val="00DE338E"/>
    <w:rsid w:val="00DE627B"/>
    <w:rsid w:val="00DE74DF"/>
    <w:rsid w:val="00DF125F"/>
    <w:rsid w:val="00E076E0"/>
    <w:rsid w:val="00E1029A"/>
    <w:rsid w:val="00E140AC"/>
    <w:rsid w:val="00E140FB"/>
    <w:rsid w:val="00E14B9A"/>
    <w:rsid w:val="00E222FC"/>
    <w:rsid w:val="00E231F8"/>
    <w:rsid w:val="00E35E0C"/>
    <w:rsid w:val="00E56250"/>
    <w:rsid w:val="00E707A0"/>
    <w:rsid w:val="00E7205A"/>
    <w:rsid w:val="00E8375F"/>
    <w:rsid w:val="00E83E96"/>
    <w:rsid w:val="00E923BF"/>
    <w:rsid w:val="00EA44DD"/>
    <w:rsid w:val="00EB1781"/>
    <w:rsid w:val="00EB247A"/>
    <w:rsid w:val="00EC11A1"/>
    <w:rsid w:val="00EC1776"/>
    <w:rsid w:val="00EC330B"/>
    <w:rsid w:val="00ED6A20"/>
    <w:rsid w:val="00ED77A9"/>
    <w:rsid w:val="00EF07A7"/>
    <w:rsid w:val="00F04BA9"/>
    <w:rsid w:val="00F053C4"/>
    <w:rsid w:val="00F138AF"/>
    <w:rsid w:val="00F243FD"/>
    <w:rsid w:val="00F24844"/>
    <w:rsid w:val="00F26E0D"/>
    <w:rsid w:val="00F401D7"/>
    <w:rsid w:val="00F404E0"/>
    <w:rsid w:val="00F55E48"/>
    <w:rsid w:val="00F64520"/>
    <w:rsid w:val="00F64700"/>
    <w:rsid w:val="00F64A5E"/>
    <w:rsid w:val="00F6656C"/>
    <w:rsid w:val="00F94042"/>
    <w:rsid w:val="00FA617B"/>
    <w:rsid w:val="00FB2B76"/>
    <w:rsid w:val="00FB2F13"/>
    <w:rsid w:val="00FC0625"/>
    <w:rsid w:val="00FD3E55"/>
    <w:rsid w:val="00FE6CB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25A6C902"/>
  <w15:chartTrackingRefBased/>
  <w15:docId w15:val="{47482EF9-8B3C-459D-AE0B-A0809F524D7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594741"/>
    <w:rPr>
      <w:sz w:val="24"/>
    </w:rPr>
  </w:style>
  <w:style w:type="paragraph" w:styleId="Rubrik1">
    <w:name w:val="heading 1"/>
    <w:basedOn w:val="Normal"/>
    <w:link w:val="Rubrik1Char"/>
    <w:autoRedefine/>
    <w:uiPriority w:val="9"/>
    <w:qFormat/>
    <w:rsid w:val="00CE5A98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b/>
      <w:szCs w:val="32"/>
    </w:rPr>
  </w:style>
  <w:style w:type="paragraph" w:styleId="Rubrik2">
    <w:name w:val="heading 2"/>
    <w:basedOn w:val="Normal"/>
    <w:link w:val="Rubrik2Char"/>
    <w:uiPriority w:val="9"/>
    <w:unhideWhenUsed/>
    <w:qFormat/>
    <w:rsid w:val="00CE5A98"/>
    <w:pPr>
      <w:keepNext/>
      <w:keepLines/>
      <w:spacing w:before="240" w:after="0"/>
      <w:outlineLvl w:val="1"/>
    </w:pPr>
    <w:rPr>
      <w:rFonts w:asciiTheme="majorHAnsi" w:eastAsiaTheme="majorEastAsia" w:hAnsiTheme="majorHAnsi" w:cstheme="majorBidi"/>
      <w:b/>
      <w:szCs w:val="26"/>
    </w:rPr>
  </w:style>
  <w:style w:type="paragraph" w:styleId="Rubrik3">
    <w:name w:val="heading 3"/>
    <w:basedOn w:val="Normal"/>
    <w:link w:val="Rubrik3Char"/>
    <w:uiPriority w:val="9"/>
    <w:unhideWhenUsed/>
    <w:qFormat/>
    <w:rsid w:val="00CE5A98"/>
    <w:pPr>
      <w:keepNext/>
      <w:keepLines/>
      <w:spacing w:before="240" w:after="0"/>
      <w:outlineLvl w:val="2"/>
    </w:pPr>
    <w:rPr>
      <w:rFonts w:asciiTheme="majorHAnsi" w:eastAsiaTheme="majorEastAsia" w:hAnsiTheme="majorHAnsi" w:cstheme="majorBidi"/>
      <w:b/>
      <w:sz w:val="22"/>
      <w:szCs w:val="24"/>
    </w:rPr>
  </w:style>
  <w:style w:type="paragraph" w:styleId="Rubrik4">
    <w:name w:val="heading 4"/>
    <w:basedOn w:val="Normal"/>
    <w:next w:val="Normal"/>
    <w:link w:val="Rubrik4Char"/>
    <w:uiPriority w:val="9"/>
    <w:unhideWhenUsed/>
    <w:qFormat/>
    <w:rsid w:val="00214F44"/>
    <w:pPr>
      <w:keepNext/>
      <w:keepLines/>
      <w:spacing w:before="240" w:after="0"/>
      <w:outlineLvl w:val="3"/>
    </w:pPr>
    <w:rPr>
      <w:rFonts w:asciiTheme="majorHAnsi" w:eastAsiaTheme="majorEastAsia" w:hAnsiTheme="majorHAnsi" w:cstheme="majorBidi"/>
      <w:b/>
      <w:iCs/>
    </w:rPr>
  </w:style>
  <w:style w:type="paragraph" w:styleId="Rubrik5">
    <w:name w:val="heading 5"/>
    <w:basedOn w:val="Normal"/>
    <w:next w:val="Normal"/>
    <w:link w:val="Rubrik5Char"/>
    <w:uiPriority w:val="9"/>
    <w:semiHidden/>
    <w:unhideWhenUsed/>
    <w:rsid w:val="002263B6"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Sidhuvud">
    <w:name w:val="header"/>
    <w:basedOn w:val="Normal"/>
    <w:link w:val="SidhuvudChar"/>
    <w:uiPriority w:val="99"/>
    <w:unhideWhenUsed/>
    <w:rsid w:val="0088240D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SidhuvudChar">
    <w:name w:val="Sidhuvud Char"/>
    <w:basedOn w:val="Standardstycketeckensnitt"/>
    <w:link w:val="Sidhuvud"/>
    <w:uiPriority w:val="99"/>
    <w:rsid w:val="0088240D"/>
  </w:style>
  <w:style w:type="paragraph" w:styleId="Sidfot">
    <w:name w:val="footer"/>
    <w:basedOn w:val="Normal"/>
    <w:link w:val="SidfotChar"/>
    <w:uiPriority w:val="99"/>
    <w:unhideWhenUsed/>
    <w:rsid w:val="0088240D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SidfotChar">
    <w:name w:val="Sidfot Char"/>
    <w:basedOn w:val="Standardstycketeckensnitt"/>
    <w:link w:val="Sidfot"/>
    <w:uiPriority w:val="99"/>
    <w:rsid w:val="0088240D"/>
  </w:style>
  <w:style w:type="table" w:styleId="Tabellrutnt">
    <w:name w:val="Table Grid"/>
    <w:basedOn w:val="Normaltabell"/>
    <w:uiPriority w:val="39"/>
    <w:rsid w:val="00185630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Stark">
    <w:name w:val="Strong"/>
    <w:basedOn w:val="Standardstycketeckensnitt"/>
    <w:uiPriority w:val="22"/>
    <w:rsid w:val="00F404E0"/>
    <w:rPr>
      <w:b/>
      <w:bCs/>
    </w:rPr>
  </w:style>
  <w:style w:type="paragraph" w:styleId="Ingetavstnd">
    <w:name w:val="No Spacing"/>
    <w:link w:val="IngetavstndChar"/>
    <w:uiPriority w:val="1"/>
    <w:qFormat/>
    <w:rsid w:val="00F404E0"/>
    <w:pPr>
      <w:spacing w:after="0" w:line="240" w:lineRule="auto"/>
    </w:pPr>
  </w:style>
  <w:style w:type="character" w:customStyle="1" w:styleId="Rubrik1Char">
    <w:name w:val="Rubrik 1 Char"/>
    <w:basedOn w:val="Standardstycketeckensnitt"/>
    <w:link w:val="Rubrik1"/>
    <w:uiPriority w:val="9"/>
    <w:rsid w:val="00CE5A98"/>
    <w:rPr>
      <w:rFonts w:asciiTheme="majorHAnsi" w:eastAsiaTheme="majorEastAsia" w:hAnsiTheme="majorHAnsi" w:cstheme="majorBidi"/>
      <w:b/>
      <w:sz w:val="28"/>
      <w:szCs w:val="32"/>
    </w:rPr>
  </w:style>
  <w:style w:type="character" w:styleId="Platshllartext">
    <w:name w:val="Placeholder Text"/>
    <w:basedOn w:val="Standardstycketeckensnitt"/>
    <w:uiPriority w:val="99"/>
    <w:semiHidden/>
    <w:rsid w:val="00432A73"/>
    <w:rPr>
      <w:color w:val="808080"/>
    </w:rPr>
  </w:style>
  <w:style w:type="character" w:customStyle="1" w:styleId="Rubrik2Char">
    <w:name w:val="Rubrik 2 Char"/>
    <w:basedOn w:val="Standardstycketeckensnitt"/>
    <w:link w:val="Rubrik2"/>
    <w:uiPriority w:val="9"/>
    <w:rsid w:val="00CE5A98"/>
    <w:rPr>
      <w:rFonts w:asciiTheme="majorHAnsi" w:eastAsiaTheme="majorEastAsia" w:hAnsiTheme="majorHAnsi" w:cstheme="majorBidi"/>
      <w:b/>
      <w:sz w:val="24"/>
      <w:szCs w:val="26"/>
    </w:rPr>
  </w:style>
  <w:style w:type="character" w:customStyle="1" w:styleId="Rubrik3Char">
    <w:name w:val="Rubrik 3 Char"/>
    <w:basedOn w:val="Standardstycketeckensnitt"/>
    <w:link w:val="Rubrik3"/>
    <w:uiPriority w:val="9"/>
    <w:rsid w:val="00CE5A98"/>
    <w:rPr>
      <w:rFonts w:asciiTheme="majorHAnsi" w:eastAsiaTheme="majorEastAsia" w:hAnsiTheme="majorHAnsi" w:cstheme="majorBidi"/>
      <w:b/>
      <w:szCs w:val="24"/>
    </w:rPr>
  </w:style>
  <w:style w:type="character" w:customStyle="1" w:styleId="Rubrik4Char">
    <w:name w:val="Rubrik 4 Char"/>
    <w:basedOn w:val="Standardstycketeckensnitt"/>
    <w:link w:val="Rubrik4"/>
    <w:uiPriority w:val="9"/>
    <w:rsid w:val="00214F44"/>
    <w:rPr>
      <w:rFonts w:asciiTheme="majorHAnsi" w:eastAsiaTheme="majorEastAsia" w:hAnsiTheme="majorHAnsi" w:cstheme="majorBidi"/>
      <w:b/>
      <w:iCs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214F44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214F44"/>
    <w:rPr>
      <w:rFonts w:ascii="Segoe UI" w:hAnsi="Segoe UI" w:cs="Segoe UI"/>
      <w:sz w:val="18"/>
      <w:szCs w:val="18"/>
    </w:rPr>
  </w:style>
  <w:style w:type="character" w:customStyle="1" w:styleId="IngetavstndChar">
    <w:name w:val="Inget avstånd Char"/>
    <w:basedOn w:val="Standardstycketeckensnitt"/>
    <w:link w:val="Ingetavstnd"/>
    <w:uiPriority w:val="1"/>
    <w:rsid w:val="00C8091A"/>
  </w:style>
  <w:style w:type="paragraph" w:styleId="Innehll1">
    <w:name w:val="toc 1"/>
    <w:basedOn w:val="Normal"/>
    <w:next w:val="Normal"/>
    <w:autoRedefine/>
    <w:uiPriority w:val="39"/>
    <w:unhideWhenUsed/>
    <w:rsid w:val="002263B6"/>
    <w:pPr>
      <w:spacing w:after="100"/>
    </w:pPr>
  </w:style>
  <w:style w:type="paragraph" w:styleId="Innehll2">
    <w:name w:val="toc 2"/>
    <w:basedOn w:val="Normal"/>
    <w:next w:val="Normal"/>
    <w:autoRedefine/>
    <w:uiPriority w:val="39"/>
    <w:unhideWhenUsed/>
    <w:rsid w:val="002263B6"/>
    <w:pPr>
      <w:spacing w:after="100"/>
      <w:ind w:left="220"/>
    </w:pPr>
  </w:style>
  <w:style w:type="paragraph" w:styleId="Innehll3">
    <w:name w:val="toc 3"/>
    <w:basedOn w:val="Normal"/>
    <w:next w:val="Normal"/>
    <w:autoRedefine/>
    <w:uiPriority w:val="39"/>
    <w:unhideWhenUsed/>
    <w:rsid w:val="002263B6"/>
    <w:pPr>
      <w:spacing w:after="100"/>
      <w:ind w:left="440"/>
    </w:pPr>
  </w:style>
  <w:style w:type="paragraph" w:styleId="Innehllsfrteckningsrubrik">
    <w:name w:val="TOC Heading"/>
    <w:basedOn w:val="Rubrik1"/>
    <w:next w:val="Normal"/>
    <w:autoRedefine/>
    <w:uiPriority w:val="39"/>
    <w:unhideWhenUsed/>
    <w:qFormat/>
    <w:rsid w:val="002263B6"/>
    <w:pPr>
      <w:outlineLvl w:val="9"/>
    </w:pPr>
    <w:rPr>
      <w:color w:val="000000" w:themeColor="text1"/>
      <w:lang w:eastAsia="sv-SE"/>
    </w:rPr>
  </w:style>
  <w:style w:type="character" w:styleId="Hyperlnk">
    <w:name w:val="Hyperlink"/>
    <w:basedOn w:val="Standardstycketeckensnitt"/>
    <w:uiPriority w:val="99"/>
    <w:unhideWhenUsed/>
    <w:rsid w:val="002263B6"/>
    <w:rPr>
      <w:color w:val="0074A2" w:themeColor="hyperlink"/>
      <w:u w:val="single"/>
    </w:rPr>
  </w:style>
  <w:style w:type="character" w:customStyle="1" w:styleId="Rubrik5Char">
    <w:name w:val="Rubrik 5 Char"/>
    <w:basedOn w:val="Standardstycketeckensnitt"/>
    <w:link w:val="Rubrik5"/>
    <w:uiPriority w:val="9"/>
    <w:semiHidden/>
    <w:rsid w:val="002263B6"/>
    <w:rPr>
      <w:rFonts w:asciiTheme="majorHAnsi" w:eastAsiaTheme="majorEastAsia" w:hAnsiTheme="majorHAnsi" w:cstheme="majorBidi"/>
    </w:rPr>
  </w:style>
  <w:style w:type="character" w:styleId="Bokenstitel">
    <w:name w:val="Book Title"/>
    <w:aliases w:val="Ämne"/>
    <w:basedOn w:val="Standardstycketeckensnitt"/>
    <w:uiPriority w:val="33"/>
    <w:rsid w:val="009E19D6"/>
    <w:rPr>
      <w:rFonts w:asciiTheme="majorHAnsi" w:hAnsiTheme="majorHAnsi"/>
      <w:b/>
      <w:bCs/>
      <w:i w:val="0"/>
      <w:iCs/>
      <w:caps/>
      <w:smallCaps w:val="0"/>
      <w:strike w:val="0"/>
      <w:dstrike w:val="0"/>
      <w:vanish w:val="0"/>
      <w:spacing w:val="5"/>
      <w:sz w:val="32"/>
      <w:vertAlign w:val="baseline"/>
    </w:rPr>
  </w:style>
  <w:style w:type="character" w:customStyle="1" w:styleId="Postort">
    <w:name w:val="Postort"/>
    <w:basedOn w:val="Standardstycketeckensnitt"/>
    <w:uiPriority w:val="1"/>
    <w:rsid w:val="001E5D17"/>
    <w:rPr>
      <w:rFonts w:ascii="Arial" w:hAnsi="Arial"/>
      <w:caps/>
      <w:smallCaps w:val="0"/>
      <w:strike w:val="0"/>
      <w:dstrike w:val="0"/>
      <w:vanish w:val="0"/>
      <w:sz w:val="20"/>
      <w:vertAlign w:val="baseline"/>
    </w:rPr>
  </w:style>
  <w:style w:type="character" w:customStyle="1" w:styleId="Adresstext">
    <w:name w:val="Adresstext"/>
    <w:basedOn w:val="Standardstycketeckensnitt"/>
    <w:uiPriority w:val="1"/>
    <w:rsid w:val="001E5D17"/>
    <w:rPr>
      <w:rFonts w:ascii="Arial" w:hAnsi="Arial"/>
      <w:sz w:val="20"/>
    </w:rPr>
  </w:style>
  <w:style w:type="character" w:customStyle="1" w:styleId="Dokumenttyp">
    <w:name w:val="Dokumenttyp"/>
    <w:basedOn w:val="Standardstycketeckensnitt"/>
    <w:uiPriority w:val="1"/>
    <w:rsid w:val="0036345F"/>
    <w:rPr>
      <w:rFonts w:asciiTheme="majorHAnsi" w:hAnsiTheme="majorHAnsi"/>
      <w:b/>
      <w:caps/>
      <w:smallCaps w:val="0"/>
      <w:strike w:val="0"/>
      <w:dstrike w:val="0"/>
      <w:vanish w:val="0"/>
      <w:spacing w:val="0"/>
      <w:position w:val="0"/>
      <w:sz w:val="26"/>
      <w:vertAlign w:val="baseline"/>
    </w:rPr>
  </w:style>
  <w:style w:type="character" w:customStyle="1" w:styleId="Dokumenttypunder">
    <w:name w:val="Dokumenttyp under"/>
    <w:basedOn w:val="Standardstycketeckensnitt"/>
    <w:uiPriority w:val="1"/>
    <w:rsid w:val="009E00D8"/>
    <w:rPr>
      <w:rFonts w:asciiTheme="majorHAnsi" w:hAnsiTheme="majorHAnsi"/>
      <w:b/>
      <w:sz w:val="22"/>
      <w:lang w:val="en-US"/>
    </w:rPr>
  </w:style>
  <w:style w:type="paragraph" w:customStyle="1" w:styleId="Dokumentegenskaper">
    <w:name w:val="Dokumentegenskaper"/>
    <w:basedOn w:val="Normal"/>
    <w:rsid w:val="005D4F16"/>
    <w:rPr>
      <w:sz w:val="16"/>
    </w:rPr>
  </w:style>
  <w:style w:type="paragraph" w:styleId="Liststycke">
    <w:name w:val="List Paragraph"/>
    <w:basedOn w:val="Normal"/>
    <w:autoRedefine/>
    <w:uiPriority w:val="34"/>
    <w:rsid w:val="00EC11A1"/>
    <w:pPr>
      <w:ind w:left="720"/>
      <w:contextualSpacing/>
    </w:pPr>
  </w:style>
  <w:style w:type="paragraph" w:styleId="Rubrik">
    <w:name w:val="Title"/>
    <w:basedOn w:val="Normal"/>
    <w:next w:val="Normal"/>
    <w:link w:val="RubrikChar"/>
    <w:uiPriority w:val="10"/>
    <w:rsid w:val="00594741"/>
    <w:pPr>
      <w:spacing w:before="120" w:after="100" w:afterAutospacing="1" w:line="240" w:lineRule="auto"/>
      <w:contextualSpacing/>
    </w:pPr>
    <w:rPr>
      <w:rFonts w:asciiTheme="majorHAnsi" w:eastAsiaTheme="majorEastAsia" w:hAnsiTheme="majorHAnsi" w:cstheme="majorBidi"/>
      <w:b/>
      <w:color w:val="54B798" w:themeColor="accent2"/>
      <w:spacing w:val="-10"/>
      <w:kern w:val="28"/>
      <w:sz w:val="48"/>
      <w:szCs w:val="56"/>
    </w:rPr>
  </w:style>
  <w:style w:type="character" w:customStyle="1" w:styleId="RubrikChar">
    <w:name w:val="Rubrik Char"/>
    <w:basedOn w:val="Standardstycketeckensnitt"/>
    <w:link w:val="Rubrik"/>
    <w:uiPriority w:val="10"/>
    <w:rsid w:val="00594741"/>
    <w:rPr>
      <w:rFonts w:asciiTheme="majorHAnsi" w:eastAsiaTheme="majorEastAsia" w:hAnsiTheme="majorHAnsi" w:cstheme="majorBidi"/>
      <w:b/>
      <w:color w:val="54B798" w:themeColor="accent2"/>
      <w:spacing w:val="-10"/>
      <w:kern w:val="28"/>
      <w:sz w:val="48"/>
      <w:szCs w:val="56"/>
    </w:rPr>
  </w:style>
  <w:style w:type="paragraph" w:customStyle="1" w:styleId="Ingress">
    <w:name w:val="Ingress"/>
    <w:basedOn w:val="Normal"/>
    <w:qFormat/>
    <w:rsid w:val="00594741"/>
    <w:pPr>
      <w:spacing w:before="240" w:after="240" w:line="240" w:lineRule="auto"/>
    </w:pPr>
    <w:rPr>
      <w:sz w:val="32"/>
      <w:szCs w:val="28"/>
    </w:rPr>
  </w:style>
  <w:style w:type="table" w:styleId="Rutntstabell2dekorfrg2">
    <w:name w:val="Grid Table 2 Accent 2"/>
    <w:basedOn w:val="Normaltabell"/>
    <w:uiPriority w:val="47"/>
    <w:rsid w:val="005124C2"/>
    <w:pPr>
      <w:spacing w:after="0" w:line="240" w:lineRule="auto"/>
    </w:pPr>
    <w:tblPr>
      <w:tblStyleRowBandSize w:val="1"/>
      <w:tblStyleColBandSize w:val="1"/>
      <w:tblBorders>
        <w:top w:val="single" w:sz="2" w:space="0" w:color="98D3C1" w:themeColor="accent2" w:themeTint="99"/>
        <w:bottom w:val="single" w:sz="2" w:space="0" w:color="98D3C1" w:themeColor="accent2" w:themeTint="99"/>
        <w:insideH w:val="single" w:sz="2" w:space="0" w:color="98D3C1" w:themeColor="accent2" w:themeTint="99"/>
        <w:insideV w:val="single" w:sz="2" w:space="0" w:color="98D3C1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8D3C1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8D3C1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CF0EA" w:themeFill="accent2" w:themeFillTint="33"/>
      </w:tcPr>
    </w:tblStylePr>
    <w:tblStylePr w:type="band1Horz">
      <w:tblPr/>
      <w:tcPr>
        <w:shd w:val="clear" w:color="auto" w:fill="DCF0EA" w:themeFill="accent2" w:themeFillTint="33"/>
      </w:tcPr>
    </w:tblStylePr>
  </w:style>
  <w:style w:type="table" w:styleId="Rutntstabell2">
    <w:name w:val="Grid Table 2"/>
    <w:basedOn w:val="Normaltabell"/>
    <w:uiPriority w:val="47"/>
    <w:rsid w:val="005124C2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paragraph" w:styleId="Underrubrik">
    <w:name w:val="Subtitle"/>
    <w:basedOn w:val="Normal"/>
    <w:next w:val="Normal"/>
    <w:link w:val="UnderrubrikChar"/>
    <w:uiPriority w:val="11"/>
    <w:rsid w:val="00BC398C"/>
    <w:pPr>
      <w:numPr>
        <w:ilvl w:val="1"/>
      </w:numPr>
    </w:pPr>
    <w:rPr>
      <w:rFonts w:ascii="Arial" w:eastAsiaTheme="minorEastAsia" w:hAnsi="Arial"/>
      <w:color w:val="54B798" w:themeColor="accent2"/>
      <w:sz w:val="36"/>
    </w:rPr>
  </w:style>
  <w:style w:type="character" w:customStyle="1" w:styleId="UnderrubrikChar">
    <w:name w:val="Underrubrik Char"/>
    <w:basedOn w:val="Standardstycketeckensnitt"/>
    <w:link w:val="Underrubrik"/>
    <w:uiPriority w:val="11"/>
    <w:rsid w:val="00BC398C"/>
    <w:rPr>
      <w:rFonts w:ascii="Arial" w:eastAsiaTheme="minorEastAsia" w:hAnsi="Arial"/>
      <w:color w:val="54B798" w:themeColor="accent2"/>
      <w:sz w:val="36"/>
    </w:rPr>
  </w:style>
  <w:style w:type="character" w:styleId="Olstomnmnande">
    <w:name w:val="Unresolved Mention"/>
    <w:basedOn w:val="Standardstycketeckensnitt"/>
    <w:uiPriority w:val="99"/>
    <w:semiHidden/>
    <w:unhideWhenUsed/>
    <w:rsid w:val="005D4AD6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hyperlink" Target="https://www.regiondalarna.se/plus/hjalpmedel/utbildningar/" TargetMode="External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mailto:ida.bergh@regiondalarna.se" TargetMode="External"/><Relationship Id="rId23" Type="http://schemas.openxmlformats.org/officeDocument/2006/relationships/fontTable" Target="fontTable.xml"/><Relationship Id="rId10" Type="http://schemas.openxmlformats.org/officeDocument/2006/relationships/settings" Target="settings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jpeg"/><Relationship Id="rId22" Type="http://schemas.openxmlformats.org/officeDocument/2006/relationships/footer" Target="footer3.xml"/></Relationships>
</file>

<file path=word/_rels/header3.xml.rels><?xml version="1.0" encoding="UTF-8" standalone="yes"?>
<Relationships xmlns="http://schemas.openxmlformats.org/package/2006/relationships"><Relationship Id="rId3" Type="http://schemas.openxmlformats.org/officeDocument/2006/relationships/image" Target="media/image4.emf"/><Relationship Id="rId2" Type="http://schemas.openxmlformats.org/officeDocument/2006/relationships/image" Target="media/image3.png"/><Relationship Id="rId1" Type="http://schemas.openxmlformats.org/officeDocument/2006/relationships/image" Target="media/image2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G:\HMC\04_Utbildning\Mallar\Inbjudan_Mall.dotx" TargetMode="External"/></Relationships>
</file>

<file path=word/theme/theme1.xml><?xml version="1.0" encoding="utf-8"?>
<a:theme xmlns:a="http://schemas.openxmlformats.org/drawingml/2006/main" name="ltd">
  <a:themeElements>
    <a:clrScheme name="Ltd">
      <a:dk1>
        <a:sysClr val="windowText" lastClr="000000"/>
      </a:dk1>
      <a:lt1>
        <a:sysClr val="window" lastClr="FFFFFF"/>
      </a:lt1>
      <a:dk2>
        <a:srgbClr val="F15060"/>
      </a:dk2>
      <a:lt2>
        <a:srgbClr val="E7E6E6"/>
      </a:lt2>
      <a:accent1>
        <a:srgbClr val="00B4E4"/>
      </a:accent1>
      <a:accent2>
        <a:srgbClr val="54B798"/>
      </a:accent2>
      <a:accent3>
        <a:srgbClr val="FFD378"/>
      </a:accent3>
      <a:accent4>
        <a:srgbClr val="8EDDED"/>
      </a:accent4>
      <a:accent5>
        <a:srgbClr val="93CEC1"/>
      </a:accent5>
      <a:accent6>
        <a:srgbClr val="FFEC9F"/>
      </a:accent6>
      <a:hlink>
        <a:srgbClr val="0074A2"/>
      </a:hlink>
      <a:folHlink>
        <a:srgbClr val="0074A2"/>
      </a:folHlink>
    </a:clrScheme>
    <a:fontScheme name="Ltd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td" id="{35D5E641-8BC7-4C4E-8385-9D6CDFB4FCD6}" vid="{3B98472F-1525-466B-A024-0D8265DFB63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j125def9988a4544907fddb4a09b1af5 xmlns="2f901946-e264-40a9-b252-19c7dedd3add">
      <Terms xmlns="http://schemas.microsoft.com/office/infopath/2007/PartnerControls">
        <TermInfo xmlns="http://schemas.microsoft.com/office/infopath/2007/PartnerControls">
          <TermName xmlns="http://schemas.microsoft.com/office/infopath/2007/PartnerControls">grafisk profil</TermName>
          <TermId xmlns="http://schemas.microsoft.com/office/infopath/2007/PartnerControls">8c2c8282-9d6e-4307-ae53-18d378469fac</TermId>
        </TermInfo>
        <TermInfo xmlns="http://schemas.microsoft.com/office/infopath/2007/PartnerControls">
          <TermName xmlns="http://schemas.microsoft.com/office/infopath/2007/PartnerControls">Region Dalarna</TermName>
          <TermId xmlns="http://schemas.microsoft.com/office/infopath/2007/PartnerControls">3dff336e-6759-45bc-9ec8-1eb233e8c944</TermId>
        </TermInfo>
      </Terms>
    </j125def9988a4544907fddb4a09b1af5>
    <d35d67994db9475aa58636ebfce59533 xmlns="2f901946-e264-40a9-b252-19c7dedd3add">
      <Terms xmlns="http://schemas.microsoft.com/office/infopath/2007/PartnerControls">
        <TermInfo xmlns="http://schemas.microsoft.com/office/infopath/2007/PartnerControls">
          <TermName xmlns="http://schemas.microsoft.com/office/infopath/2007/PartnerControls">sv - svenska</TermName>
          <TermId xmlns="http://schemas.microsoft.com/office/infopath/2007/PartnerControls">fc4bf42e-8ca5-492e-bdac-5e5e0115cfa8</TermId>
        </TermInfo>
      </Terms>
    </d35d67994db9475aa58636ebfce59533>
    <ib8be5378b304cd19503fe0f13c962e4 xmlns="2f901946-e264-40a9-b252-19c7dedd3add">
      <Terms xmlns="http://schemas.microsoft.com/office/infopath/2007/PartnerControls">
        <TermInfo xmlns="http://schemas.microsoft.com/office/infopath/2007/PartnerControls">
          <TermName xmlns="http://schemas.microsoft.com/office/infopath/2007/PartnerControls">Kommunikationsavdelningen</TermName>
          <TermId xmlns="http://schemas.microsoft.com/office/infopath/2007/PartnerControls">88f23e4a-aeb6-404f-b6cc-d81507e672ce</TermId>
        </TermInfo>
      </Terms>
    </ib8be5378b304cd19503fe0f13c962e4>
    <l94247903c2249fd91f98a10a58087d0 xmlns="2f901946-e264-40a9-b252-19c7dedd3add">
      <Terms xmlns="http://schemas.microsoft.com/office/infopath/2007/PartnerControls">
        <TermInfo xmlns="http://schemas.microsoft.com/office/infopath/2007/PartnerControls">
          <TermName xmlns="http://schemas.microsoft.com/office/infopath/2007/PartnerControls">Blankett</TermName>
          <TermId xmlns="http://schemas.microsoft.com/office/infopath/2007/PartnerControls">55e9d50b-6a6d-44f0-b543-39fe91c0e72e</TermId>
        </TermInfo>
      </Terms>
    </l94247903c2249fd91f98a10a58087d0>
    <TaxCatchAll xmlns="2f901946-e264-40a9-b252-19c7dedd3add">
      <Value>33</Value>
      <Value>98</Value>
      <Value>45</Value>
      <Value>602</Value>
      <Value>567</Value>
      <Value>38</Value>
      <Value>1</Value>
    </TaxCatchAll>
    <b949fc07257b40f7b02b2d246d41368f xmlns="2f901946-e264-40a9-b252-19c7dedd3add">
      <Terms xmlns="http://schemas.microsoft.com/office/infopath/2007/PartnerControls">
        <TermInfo xmlns="http://schemas.microsoft.com/office/infopath/2007/PartnerControls">
          <TermName xmlns="http://schemas.microsoft.com/office/infopath/2007/PartnerControls">LD</TermName>
          <TermId xmlns="http://schemas.microsoft.com/office/infopath/2007/PartnerControls">30ac7822-68c2-42d2-8d58-accf1e3539f2</TermId>
        </TermInfo>
      </Terms>
    </b949fc07257b40f7b02b2d246d41368f>
    <LD_Informationsklass xmlns="2f901946-e264-40a9-b252-19c7dedd3add">Intern alla</LD_Informationsklass>
    <ib626626c2604ac096d2606abc0b50e1 xmlns="2f901946-e264-40a9-b252-19c7dedd3add">
      <Terms xmlns="http://schemas.microsoft.com/office/infopath/2007/PartnerControls"/>
    </ib626626c2604ac096d2606abc0b50e1>
    <LD_Dokumentansvarig xmlns="2f901946-e264-40a9-b252-19c7dedd3add">
      <UserInfo>
        <DisplayName>Jansson Markus /Central förvaltning Personalenhet /Falun</DisplayName>
        <AccountId>34</AccountId>
        <AccountType/>
      </UserInfo>
    </LD_Dokumentansvarig>
    <LD_GranskatAv xmlns="2f901946-e264-40a9-b252-19c7dedd3add">
      <UserInfo>
        <DisplayName/>
        <AccountId xsi:nil="true"/>
        <AccountType/>
      </UserInfo>
    </LD_GranskatAv>
    <LD_OldPubliceringsstatus xmlns="2f901946-e264-40a9-b252-19c7dedd3add">Ej publicerat</LD_OldPubliceringsstatus>
    <LD_Publiceringsstatus xmlns="2f901946-e264-40a9-b252-19c7dedd3add">Publicering pågår</LD_Publiceringsstatus>
    <LD_Version xmlns="2f901946-e264-40a9-b252-19c7dedd3add">1.0</LD_Version>
    <LD_ArbetsrumID xmlns="2f901946-e264-40a9-b252-19c7dedd3add">
      <Url xsi:nil="true"/>
      <Description xsi:nil="true"/>
    </LD_ArbetsrumID>
    <LD_Faktaagare xmlns="2f901946-e264-40a9-b252-19c7dedd3add">
      <Url xsi:nil="true"/>
      <Description xsi:nil="true"/>
    </LD_Faktaagare>
    <LD_DokumentID xmlns="2f901946-e264-40a9-b252-19c7dedd3add">
      <Url>http://ar.ltdalarna.se/arbetsrum/OHAR4G1Q/_layouts/15/DocIdRedir.aspx?ID=JHXJTDKSTMXR-638439718-48</Url>
      <Description>JHXJTDKSTMXR-638439718-48</Description>
    </LD_DokumentID>
    <LD_Dokumentstatus xmlns="2f901946-e264-40a9-b252-19c7dedd3add">Godkänt</LD_Dokumentstatus>
    <LD_OldDokumentstatus xmlns="2f901946-e264-40a9-b252-19c7dedd3add">Godkännande pågår</LD_OldDokumentstatus>
    <LD_Diarienummer xmlns="2f901946-e264-40a9-b252-19c7dedd3add" xsi:nil="true"/>
    <LD_GodkantDatum xmlns="2f901946-e264-40a9-b252-19c7dedd3add">2019-01-11T11:31:14+00:00</LD_GodkantDatum>
    <LD_GodkantAv xmlns="2f901946-e264-40a9-b252-19c7dedd3add">
      <UserInfo>
        <DisplayName>Jansson Markus /Central förvaltning Personalenhet /Falun</DisplayName>
        <AccountId>34</AccountId>
        <AccountType/>
      </UserInfo>
    </LD_GodkantAv>
    <LD_Beslutsnummer xmlns="2f901946-e264-40a9-b252-19c7dedd3add" xsi:nil="true"/>
    <_dlc_DocId xmlns="c6056b2c-9b66-4941-ba4f-b114eec7ed26">JHXJTDKSTMXR-2145828690-702</_dlc_DocId>
    <_dlc_DocIdUrl xmlns="c6056b2c-9b66-4941-ba4f-b114eec7ed26">
      <Url>http://ar.ltdalarna.se/arbetsrum/OHAR4G1Q/publicerat/_layouts/15/DocIdRedir.aspx?ID=JHXJTDKSTMXR-2145828690-702</Url>
      <Description>JHXJTDKSTMXR-2145828690-702</Description>
    </_dlc_DocIdUrl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Blankett" ma:contentTypeID="0x010100AC92CF2061C10240851FF38CAA99F4B8020100F310B003C35C654C864C96586056CDEC" ma:contentTypeVersion="295" ma:contentTypeDescription="Skapa ett nytt dokument." ma:contentTypeScope="" ma:versionID="adf12913e0812902d5ce3dea0af71046">
  <xsd:schema xmlns:xsd="http://www.w3.org/2001/XMLSchema" xmlns:xs="http://www.w3.org/2001/XMLSchema" xmlns:p="http://schemas.microsoft.com/office/2006/metadata/properties" xmlns:ns2="2f901946-e264-40a9-b252-19c7dedd3add" xmlns:ns3="c6056b2c-9b66-4941-ba4f-b114eec7ed26" targetNamespace="http://schemas.microsoft.com/office/2006/metadata/properties" ma:root="true" ma:fieldsID="d039476440dfb9f5cc80035c1206fafc" ns2:_="" ns3:_="">
    <xsd:import namespace="2f901946-e264-40a9-b252-19c7dedd3add"/>
    <xsd:import namespace="c6056b2c-9b66-4941-ba4f-b114eec7ed26"/>
    <xsd:element name="properties">
      <xsd:complexType>
        <xsd:sequence>
          <xsd:element name="documentManagement">
            <xsd:complexType>
              <xsd:all>
                <xsd:element ref="ns2:LD_Dokumentansvarig"/>
                <xsd:element ref="ns2:LD_Informationsklass"/>
                <xsd:element ref="ns2:LD_ArbetsrumID" minOccurs="0"/>
                <xsd:element ref="ns2:LD_DokumentID" minOccurs="0"/>
                <xsd:element ref="ns2:LD_Faktaagare" minOccurs="0"/>
                <xsd:element ref="ns2:LD_Version" minOccurs="0"/>
                <xsd:element ref="ns2:LD_GranskatAv" minOccurs="0"/>
                <xsd:element ref="ns2:LD_Dokumentstatus" minOccurs="0"/>
                <xsd:element ref="ns2:LD_Publiceringsstatus" minOccurs="0"/>
                <xsd:element ref="ns2:LD_GodkantAv" minOccurs="0"/>
                <xsd:element ref="ns2:LD_GodkantDatum" minOccurs="0"/>
                <xsd:element ref="ns2:LD_Diarienummer" minOccurs="0"/>
                <xsd:element ref="ns2:LD_Beslutsnummer" minOccurs="0"/>
                <xsd:element ref="ns2:LD_OldPubliceringsstatus" minOccurs="0"/>
                <xsd:element ref="ns2:TaxCatchAll" minOccurs="0"/>
                <xsd:element ref="ns2:l94247903c2249fd91f98a10a58087d0" minOccurs="0"/>
                <xsd:element ref="ns2:b949fc07257b40f7b02b2d246d41368f" minOccurs="0"/>
                <xsd:element ref="ns2:d35d67994db9475aa58636ebfce59533" minOccurs="0"/>
                <xsd:element ref="ns2:j125def9988a4544907fddb4a09b1af5" minOccurs="0"/>
                <xsd:element ref="ns2:ib8be5378b304cd19503fe0f13c962e4" minOccurs="0"/>
                <xsd:element ref="ns2:ib626626c2604ac096d2606abc0b50e1" minOccurs="0"/>
                <xsd:element ref="ns2:LD_OldDokumentstatus" minOccurs="0"/>
                <xsd:element ref="ns2:TaxCatchAllLabel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901946-e264-40a9-b252-19c7dedd3add" elementFormDefault="qualified">
    <xsd:import namespace="http://schemas.microsoft.com/office/2006/documentManagement/types"/>
    <xsd:import namespace="http://schemas.microsoft.com/office/infopath/2007/PartnerControls"/>
    <xsd:element name="LD_Dokumentansvarig" ma:index="2" ma:displayName="Dokumentansvarig" ma:list="UserInfo" ma:internalName="LD_Dokumentansvarig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LD_Informationsklass" ma:index="4" ma:displayName="Informationsklass" ma:default="Intern alla" ma:internalName="LD_Informationsklass" ma:readOnly="false">
      <xsd:simpleType>
        <xsd:restriction base="dms:Choice">
          <xsd:enumeration value="Publik"/>
          <xsd:enumeration value="Intern alla"/>
          <xsd:enumeration value="Intern skyddad"/>
        </xsd:restriction>
      </xsd:simpleType>
    </xsd:element>
    <xsd:element name="LD_ArbetsrumID" ma:index="7" nillable="true" ma:displayName="ArbetsrumID" ma:hidden="true" ma:internalName="LD_ArbetsrumID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D_DokumentID" ma:index="8" nillable="true" ma:displayName="LD DokumentID" ma:hidden="true" ma:internalName="LD_DokumentID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D_Faktaagare" ma:index="9" nillable="true" ma:displayName="Faktaägare" ma:hidden="true" ma:internalName="LD_Faktaagar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D_Version" ma:index="10" nillable="true" ma:displayName="Version" ma:internalName="LD_Version" ma:readOnly="false">
      <xsd:simpleType>
        <xsd:restriction base="dms:Text"/>
      </xsd:simpleType>
    </xsd:element>
    <xsd:element name="LD_GranskatAv" ma:index="11" nillable="true" ma:displayName="Granskat av" ma:list="UserInfo" ma:internalName="LD_GranskatAv" ma:readOnly="fals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LD_Dokumentstatus" ma:index="12" nillable="true" ma:displayName="Dokumentstatus" ma:default="Utkast" ma:hidden="true" ma:internalName="LD_Dokumentstatus" ma:readOnly="false">
      <xsd:simpleType>
        <xsd:restriction base="dms:Choice">
          <xsd:enumeration value="Utkast"/>
          <xsd:enumeration value="Granskning pågår"/>
          <xsd:enumeration value="Granskat"/>
          <xsd:enumeration value="Godkännande pågår"/>
          <xsd:enumeration value="Godkänt"/>
          <xsd:enumeration value="Ej godkänt"/>
          <xsd:enumeration value="Publicerat"/>
          <xsd:enumeration value="Godkänt och publicerat"/>
        </xsd:restriction>
      </xsd:simpleType>
    </xsd:element>
    <xsd:element name="LD_Publiceringsstatus" ma:index="13" nillable="true" ma:displayName="Publiceringsstatus" ma:default="Ej publicerat" ma:hidden="true" ma:internalName="LD_Publiceringsstatus" ma:readOnly="false">
      <xsd:simpleType>
        <xsd:restriction base="dms:Choice">
          <xsd:enumeration value="Ej publicerat"/>
          <xsd:enumeration value="Publicering pågår"/>
          <xsd:enumeration value="Publicerat"/>
          <xsd:enumeration value="Avpublicerat"/>
          <xsd:enumeration value="Revidering krävs"/>
          <xsd:enumeration value="Revidering pågår"/>
        </xsd:restriction>
      </xsd:simpleType>
    </xsd:element>
    <xsd:element name="LD_GodkantAv" ma:index="15" nillable="true" ma:displayName="Godkänt av" ma:list="UserInfo" ma:internalName="LD_GodkantAv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LD_GodkantDatum" ma:index="16" nillable="true" ma:displayName="Godkänt datum" ma:internalName="LD_GodkantDatum" ma:readOnly="false">
      <xsd:simpleType>
        <xsd:restriction base="dms:DateTime"/>
      </xsd:simpleType>
    </xsd:element>
    <xsd:element name="LD_Diarienummer" ma:index="17" nillable="true" ma:displayName="Diarienummer" ma:internalName="LD_Diarienummer" ma:readOnly="false">
      <xsd:simpleType>
        <xsd:restriction base="dms:Text"/>
      </xsd:simpleType>
    </xsd:element>
    <xsd:element name="LD_Beslutsnummer" ma:index="18" nillable="true" ma:displayName="Beslutsnummer" ma:internalName="LD_Beslutsnummer" ma:readOnly="false">
      <xsd:simpleType>
        <xsd:restriction base="dms:Text"/>
      </xsd:simpleType>
    </xsd:element>
    <xsd:element name="LD_OldPubliceringsstatus" ma:index="20" nillable="true" ma:displayName="Old Publiceringsstatus" ma:hidden="true" ma:internalName="LD_OldPubliceringsstatus" ma:readOnly="false">
      <xsd:simpleType>
        <xsd:restriction base="dms:Text"/>
      </xsd:simpleType>
    </xsd:element>
    <xsd:element name="TaxCatchAll" ma:index="21" nillable="true" ma:displayName="Taxonomy Catch All Column" ma:hidden="true" ma:list="{590d8321-ec3a-46c9-8bb0-088c8a285ba7}" ma:internalName="TaxCatchAll" ma:showField="CatchAllData" ma:web="c6056b2c-9b66-4941-ba4f-b114eec7ed2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94247903c2249fd91f98a10a58087d0" ma:index="22" nillable="true" ma:taxonomy="true" ma:internalName="l94247903c2249fd91f98a10a58087d0" ma:taxonomyFieldName="LD_Dokumenttyp" ma:displayName="Dokumenttyp" ma:readOnly="false" ma:fieldId="{59424790-3c22-49fd-91f9-8a10a58087d0}" ma:sspId="e7769dcc-5dd1-4f02-a71f-f2e47d1eab4e" ma:termSetId="0f652e80-21f1-4db9-823c-0c440e78a02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949fc07257b40f7b02b2d246d41368f" ma:index="24" ma:taxonomy="true" ma:internalName="b949fc07257b40f7b02b2d246d41368f" ma:taxonomyFieldName="LD_GallerForVerksamhet" ma:displayName="Gäller för verksamhet" ma:readOnly="false" ma:default="" ma:fieldId="{b949fc07-257b-40f7-b02b-2d246d41368f}" ma:taxonomyMulti="true" ma:sspId="e7769dcc-5dd1-4f02-a71f-f2e47d1eab4e" ma:termSetId="fdc1c8bc-96b8-4ad1-a7fe-19ec9003abb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35d67994db9475aa58636ebfce59533" ma:index="25" nillable="true" ma:taxonomy="true" ma:internalName="d35d67994db9475aa58636ebfce59533" ma:taxonomyFieldName="LD_Sprak" ma:displayName="Språk" ma:readOnly="false" ma:default="1;#sv - svenska|fc4bf42e-8ca5-492e-bdac-5e5e0115cfa8" ma:fieldId="{d35d6799-4db9-475a-a586-36ebfce59533}" ma:sspId="e7769dcc-5dd1-4f02-a71f-f2e47d1eab4e" ma:termSetId="34bdb1d3-4598-4ab4-b025-869b2700dd5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125def9988a4544907fddb4a09b1af5" ma:index="29" nillable="true" ma:taxonomy="true" ma:internalName="j125def9988a4544907fddb4a09b1af5" ma:taxonomyFieldName="LD_Nyckelord" ma:displayName="Nyckelord" ma:readOnly="false" ma:fieldId="{3125def9-988a-4544-907f-ddb4a09b1af5}" ma:taxonomyMulti="true" ma:sspId="e7769dcc-5dd1-4f02-a71f-f2e47d1eab4e" ma:termSetId="4e71d024-632f-4c5c-a02d-6b344a2d3997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ib8be5378b304cd19503fe0f13c962e4" ma:index="31" nillable="true" ma:taxonomy="true" ma:internalName="ib8be5378b304cd19503fe0f13c962e4" ma:taxonomyFieldName="LD_Dokumentsamling" ma:displayName="Dokumentsamling" ma:readOnly="false" ma:default="" ma:fieldId="{2b8be537-8b30-4cd1-9503-fe0f13c962e4}" ma:taxonomyMulti="true" ma:sspId="e7769dcc-5dd1-4f02-a71f-f2e47d1eab4e" ma:termSetId="616aacf0-f681-4ad1-9a56-1a611ffe0410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ib626626c2604ac096d2606abc0b50e1" ma:index="33" nillable="true" ma:taxonomy="true" ma:internalName="ib626626c2604ac096d2606abc0b50e1" ma:taxonomyFieldName="LD_Process" ma:displayName="Process" ma:readOnly="false" ma:fieldId="{2b626626-c260-4ac0-96d2-606abc0b50e1}" ma:sspId="e7769dcc-5dd1-4f02-a71f-f2e47d1eab4e" ma:termSetId="76f4019a-91e2-4560-b452-ad5219d4307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LD_OldDokumentstatus" ma:index="34" nillable="true" ma:displayName="Old Dokumentstatus" ma:hidden="true" ma:internalName="LD_OldDokumentstatus" ma:readOnly="false">
      <xsd:simpleType>
        <xsd:restriction base="dms:Text"/>
      </xsd:simpleType>
    </xsd:element>
    <xsd:element name="TaxCatchAllLabel" ma:index="35" nillable="true" ma:displayName="Taxonomy Catch All Column1" ma:hidden="true" ma:list="{590d8321-ec3a-46c9-8bb0-088c8a285ba7}" ma:internalName="TaxCatchAllLabel" ma:readOnly="true" ma:showField="CatchAllDataLabel" ma:web="c6056b2c-9b66-4941-ba4f-b114eec7ed2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056b2c-9b66-4941-ba4f-b114eec7ed26" elementFormDefault="qualified">
    <xsd:import namespace="http://schemas.microsoft.com/office/2006/documentManagement/types"/>
    <xsd:import namespace="http://schemas.microsoft.com/office/infopath/2007/PartnerControls"/>
    <xsd:element name="_dlc_DocId" ma:index="37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38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39" nillable="true" ma:displayName="Spara ID" ma:description="Behåll ID vid tillägg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36" ma:displayName="Innehållstyp"/>
        <xsd:element ref="dc:title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?mso-contentType ?>
<SharedContentType xmlns="Microsoft.SharePoint.Taxonomy.ContentTypeSync" SourceId="e7769dcc-5dd1-4f02-a71f-f2e47d1eab4e" ContentTypeId="0x010100AC92CF2061C10240851FF38CAA99F4B80201" PreviousValue="false"/>
</file>

<file path=customXml/item7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F5F26A6E-AB8E-4151-A983-74A5EE3C419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4AEDDF7-DF8E-4359-9650-129470EC31DD}">
  <ds:schemaRefs>
    <ds:schemaRef ds:uri="http://schemas.microsoft.com/office/2006/metadata/properties"/>
    <ds:schemaRef ds:uri="http://schemas.microsoft.com/office/infopath/2007/PartnerControls"/>
    <ds:schemaRef ds:uri="2f901946-e264-40a9-b252-19c7dedd3add"/>
    <ds:schemaRef ds:uri="c6056b2c-9b66-4941-ba4f-b114eec7ed26"/>
  </ds:schemaRefs>
</ds:datastoreItem>
</file>

<file path=customXml/itemProps4.xml><?xml version="1.0" encoding="utf-8"?>
<ds:datastoreItem xmlns:ds="http://schemas.openxmlformats.org/officeDocument/2006/customXml" ds:itemID="{5AFE6C46-700E-4383-9B9D-F959826092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f901946-e264-40a9-b252-19c7dedd3add"/>
    <ds:schemaRef ds:uri="c6056b2c-9b66-4941-ba4f-b114eec7ed2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6F3F9E3F-56C6-40DB-ADA1-315A9781645A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5210FADA-01BF-4FCC-BF52-4C9368A149BE}">
  <ds:schemaRefs>
    <ds:schemaRef ds:uri="Microsoft.SharePoint.Taxonomy.ContentTypeSync"/>
  </ds:schemaRefs>
</ds:datastoreItem>
</file>

<file path=customXml/itemProps7.xml><?xml version="1.0" encoding="utf-8"?>
<ds:datastoreItem xmlns:ds="http://schemas.openxmlformats.org/officeDocument/2006/customXml" ds:itemID="{2B818B1B-5E9C-42FE-BB18-153FE06B5DC6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Inbjudan_Mall</Template>
  <TotalTime>1</TotalTime>
  <Pages>1</Pages>
  <Words>90</Words>
  <Characters>699</Characters>
  <Application>Microsoft Office Word</Application>
  <DocSecurity>4</DocSecurity>
  <Lines>24</Lines>
  <Paragraphs>17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>Inbjudan mall</vt:lpstr>
    </vt:vector>
  </TitlesOfParts>
  <Company>Landstinget Dalarna</Company>
  <LinksUpToDate>false</LinksUpToDate>
  <CharactersWithSpaces>772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Inbjudan mall</dc:title>
  <dc:subject/>
  <dc:creator>Bergh Ida /Hjälpmedel Dalarna /Borlänge</dc:creator>
  <cp:keywords/>
  <dc:description/>
  <cp:lastModifiedBy>Gustafsson Pia /Hjälpmedel Dalarna /Borlänge</cp:lastModifiedBy>
  <cp:revision>2</cp:revision>
  <cp:lastPrinted>2017-09-04T14:42:00Z</cp:lastPrinted>
  <dcterms:created xsi:type="dcterms:W3CDTF">2026-07-14T06:20:00Z</dcterms:created>
  <dcterms:modified xsi:type="dcterms:W3CDTF">2026-07-14T06:20:00Z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0x010100AC92CF2061C10240851FF38CAA99F4B8020100F310B003C35C654C864C96586056CDEC</vt:lpwstr>
  </property>
  <property fmtid="{D5CDD505-2E9C-101B-9397-08002B2CF9AE}" pid="3" name="d35d67994db9475aa58636ebfce59533">
    <vt:lpwstr>sv - svenska|fc4bf42e-8ca5-492e-bdac-5e5e0115cfa8</vt:lpwstr>
  </property>
  <property fmtid="{D5CDD505-2E9C-101B-9397-08002B2CF9AE}" pid="4" name="TaxCatchAll">
    <vt:lpwstr>7;#sv - svenska</vt:lpwstr>
  </property>
  <property fmtid="{D5CDD505-2E9C-101B-9397-08002B2CF9AE}" pid="5" name="LD_GallerForVerksamhet">
    <vt:lpwstr>33;#LD|30ac7822-68c2-42d2-8d58-accf1e3539f2</vt:lpwstr>
  </property>
  <property fmtid="{D5CDD505-2E9C-101B-9397-08002B2CF9AE}" pid="6" name="LD_Process">
    <vt:lpwstr/>
  </property>
  <property fmtid="{D5CDD505-2E9C-101B-9397-08002B2CF9AE}" pid="7" name="LD_Forfattning">
    <vt:lpwstr/>
  </property>
  <property fmtid="{D5CDD505-2E9C-101B-9397-08002B2CF9AE}" pid="8" name="LD_Nyckelord">
    <vt:lpwstr>98;#grafisk profil|8c2c8282-9d6e-4307-ae53-18d378469fac;#602;#Region Dalarna|3dff336e-6759-45bc-9ec8-1eb233e8c944</vt:lpwstr>
  </property>
  <property fmtid="{D5CDD505-2E9C-101B-9397-08002B2CF9AE}" pid="9" name="LD_Dokumentsamling">
    <vt:lpwstr>567;#Kommunikationsavdelningen|88f23e4a-aeb6-404f-b6cc-d81507e672ce</vt:lpwstr>
  </property>
  <property fmtid="{D5CDD505-2E9C-101B-9397-08002B2CF9AE}" pid="10" name="LD_Dokumenttyp">
    <vt:lpwstr>45;#Blankett|55e9d50b-6a6d-44f0-b543-39fe91c0e72e</vt:lpwstr>
  </property>
  <property fmtid="{D5CDD505-2E9C-101B-9397-08002B2CF9AE}" pid="11" name="eb7deb89d2814b7b90e1fef0bccd24ec">
    <vt:lpwstr/>
  </property>
  <property fmtid="{D5CDD505-2E9C-101B-9397-08002B2CF9AE}" pid="12" name="c37888536a3e4198892c360a23f46821">
    <vt:lpwstr/>
  </property>
  <property fmtid="{D5CDD505-2E9C-101B-9397-08002B2CF9AE}" pid="13" name="e4631235004c4161a9f23c41f2f2c9d6">
    <vt:lpwstr/>
  </property>
  <property fmtid="{D5CDD505-2E9C-101B-9397-08002B2CF9AE}" pid="14" name="LD_Diagnos">
    <vt:lpwstr/>
  </property>
  <property fmtid="{D5CDD505-2E9C-101B-9397-08002B2CF9AE}" pid="15" name="LD_Sprak">
    <vt:lpwstr>1;#sv - svenska|fc4bf42e-8ca5-492e-bdac-5e5e0115cfa8</vt:lpwstr>
  </property>
  <property fmtid="{D5CDD505-2E9C-101B-9397-08002B2CF9AE}" pid="16" name="LD_MeSHterm">
    <vt:lpwstr/>
  </property>
  <property fmtid="{D5CDD505-2E9C-101B-9397-08002B2CF9AE}" pid="17" name="Godkännande och publicering">
    <vt:lpwstr>http://ar.ltdalarna.se/arbetsrum/OHAR4G1Q/_layouts/15/wrkstat.aspx?List=897c8b83-9ffe-46c2-b9b4-7cbdc1558ee9&amp;WorkflowInstanceName=2cf906ad-0c11-40fe-9454-07f345e2fddc, Godkänt</vt:lpwstr>
  </property>
  <property fmtid="{D5CDD505-2E9C-101B-9397-08002B2CF9AE}" pid="18" name="Granskning">
    <vt:lpwstr/>
  </property>
  <property fmtid="{D5CDD505-2E9C-101B-9397-08002B2CF9AE}" pid="19" name="LD_Gallringsfrist">
    <vt:lpwstr>38;#3 år|8a73ccd2-b425-41f1-973a-0e59e31951c0</vt:lpwstr>
  </property>
  <property fmtid="{D5CDD505-2E9C-101B-9397-08002B2CF9AE}" pid="20" name="maa9fd36c38347e1a5ddfad159d25a0c">
    <vt:lpwstr>3 år|8a73ccd2-b425-41f1-973a-0e59e31951c0</vt:lpwstr>
  </property>
  <property fmtid="{D5CDD505-2E9C-101B-9397-08002B2CF9AE}" pid="21" name="_dlc_DocIdItemGuid">
    <vt:lpwstr>920b428b-4989-43a8-bf55-a76047b05cc7</vt:lpwstr>
  </property>
  <property fmtid="{D5CDD505-2E9C-101B-9397-08002B2CF9AE}" pid="22" name="LD_GiltigtTill">
    <vt:filetime>2022-01-11T11:32:26Z</vt:filetime>
  </property>
</Properties>
</file>