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5" r:id="rId2"/>
    <p:sldId id="299" r:id="rId3"/>
    <p:sldId id="277" r:id="rId4"/>
    <p:sldId id="278" r:id="rId5"/>
    <p:sldId id="279" r:id="rId6"/>
    <p:sldId id="290" r:id="rId7"/>
    <p:sldId id="297" r:id="rId8"/>
    <p:sldId id="300" r:id="rId9"/>
    <p:sldId id="257" r:id="rId10"/>
    <p:sldId id="292" r:id="rId11"/>
    <p:sldId id="293" r:id="rId12"/>
    <p:sldId id="301" r:id="rId13"/>
    <p:sldId id="291" r:id="rId14"/>
    <p:sldId id="283" r:id="rId15"/>
    <p:sldId id="302" r:id="rId16"/>
    <p:sldId id="303" r:id="rId17"/>
    <p:sldId id="304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81" d="100"/>
          <a:sy n="81" d="100"/>
        </p:scale>
        <p:origin x="-204" y="-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752F-922F-4E41-823B-24209FD974EA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C2298-C51B-4EF8-B730-AB2654109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7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049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86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41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59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31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356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39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37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58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386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95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B1824-E762-4685-8388-C322C259D6FC}" type="datetimeFigureOut">
              <a:rPr lang="sv-SE" smtClean="0"/>
              <a:t>2019-09-17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0BF-074B-4E55-B5AC-841B5F35CA8C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/>
          <p:cNvGrpSpPr/>
          <p:nvPr userDrawn="1"/>
        </p:nvGrpSpPr>
        <p:grpSpPr>
          <a:xfrm>
            <a:off x="0" y="5726097"/>
            <a:ext cx="12192001" cy="1131903"/>
            <a:chOff x="-1" y="5726097"/>
            <a:chExt cx="12192001" cy="1131903"/>
          </a:xfrm>
        </p:grpSpPr>
        <p:sp>
          <p:nvSpPr>
            <p:cNvPr id="8" name="Rektangel 7"/>
            <p:cNvSpPr/>
            <p:nvPr userDrawn="1"/>
          </p:nvSpPr>
          <p:spPr>
            <a:xfrm>
              <a:off x="-1" y="5726097"/>
              <a:ext cx="12192001" cy="1131903"/>
            </a:xfrm>
            <a:prstGeom prst="rect">
              <a:avLst/>
            </a:prstGeom>
            <a:solidFill>
              <a:srgbClr val="377D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upp 8"/>
            <p:cNvGrpSpPr/>
            <p:nvPr userDrawn="1"/>
          </p:nvGrpSpPr>
          <p:grpSpPr>
            <a:xfrm>
              <a:off x="7663268" y="5726097"/>
              <a:ext cx="4288353" cy="1073783"/>
              <a:chOff x="7663268" y="5726097"/>
              <a:chExt cx="4288353" cy="1073783"/>
            </a:xfrm>
          </p:grpSpPr>
          <p:sp>
            <p:nvSpPr>
              <p:cNvPr id="10" name="textruta 9"/>
              <p:cNvSpPr txBox="1"/>
              <p:nvPr userDrawn="1"/>
            </p:nvSpPr>
            <p:spPr>
              <a:xfrm>
                <a:off x="7663268" y="5726097"/>
                <a:ext cx="42080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Nationellt system för kunskapsstyrning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Hälso- och sjukvård</a:t>
                </a:r>
                <a: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sv-SE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ruta 10"/>
              <p:cNvSpPr txBox="1"/>
              <p:nvPr userDrawn="1"/>
            </p:nvSpPr>
            <p:spPr>
              <a:xfrm>
                <a:off x="7663268" y="6091994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________________________________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ruta 11"/>
              <p:cNvSpPr txBox="1"/>
              <p:nvPr userDrawn="1"/>
            </p:nvSpPr>
            <p:spPr>
              <a:xfrm>
                <a:off x="7663268" y="6091994"/>
                <a:ext cx="393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sv-SE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SVERIGES REGIONER I SAMVERKAN</a:t>
                </a:r>
                <a:endParaRPr kumimoji="0" lang="sv-SE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6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rdochinsats.se/schizofreni-och-schizofreniliknande-tillstaand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45841" y="2374189"/>
            <a:ext cx="9144000" cy="238760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sv-SE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v-SE" sz="2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v-SE" sz="5300" b="1" dirty="0" smtClean="0">
                <a:solidFill>
                  <a:prstClr val="black"/>
                </a:solidFill>
              </a:rPr>
              <a:t>Regionalt Program Område</a:t>
            </a:r>
            <a:br>
              <a:rPr lang="sv-SE" sz="5300" b="1" dirty="0" smtClean="0">
                <a:solidFill>
                  <a:prstClr val="black"/>
                </a:solidFill>
              </a:rPr>
            </a:br>
            <a:r>
              <a:rPr lang="sv-SE" sz="5300" b="1" dirty="0" smtClean="0">
                <a:solidFill>
                  <a:prstClr val="black"/>
                </a:solidFill>
              </a:rPr>
              <a:t>Psykisk </a:t>
            </a:r>
            <a:r>
              <a:rPr lang="sv-SE" sz="5300" b="1" dirty="0">
                <a:solidFill>
                  <a:prstClr val="black"/>
                </a:solidFill>
              </a:rPr>
              <a:t>hälsa </a:t>
            </a:r>
            <a:r>
              <a:rPr lang="sv-SE" sz="3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v-SE" sz="3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v-SE" sz="3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v-SE" sz="3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v-SE" sz="31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Uppsala </a:t>
            </a:r>
            <a:r>
              <a:rPr lang="sv-SE" sz="3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Örebro Sjukvårdsregion</a:t>
            </a:r>
            <a:br>
              <a:rPr lang="sv-SE" sz="31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v-SE" sz="31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10 september 2019 </a:t>
            </a:r>
            <a:r>
              <a:rPr lang="sv-SE" sz="24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sv-SE" sz="24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sv-SE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18" y="896230"/>
            <a:ext cx="9284434" cy="440708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038350" y="365125"/>
            <a:ext cx="10153650" cy="1325563"/>
          </a:xfrm>
        </p:spPr>
        <p:txBody>
          <a:bodyPr/>
          <a:lstStyle/>
          <a:p>
            <a:r>
              <a:rPr lang="sv-SE" b="1" dirty="0" smtClean="0"/>
              <a:t>VIP schizofreni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6590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RPO aktiviteter - Implementering </a:t>
            </a:r>
            <a:r>
              <a:rPr lang="sv-SE" b="1" dirty="0"/>
              <a:t>VIP schizofreni</a:t>
            </a:r>
          </a:p>
        </p:txBody>
      </p:sp>
      <p:sp>
        <p:nvSpPr>
          <p:cNvPr id="4" name="Rektangel 3"/>
          <p:cNvSpPr/>
          <p:nvPr/>
        </p:nvSpPr>
        <p:spPr>
          <a:xfrm>
            <a:off x="956867" y="1690688"/>
            <a:ext cx="893527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Inför RPO-mötet i juni - ta fram 3-4 gemensamma mål – diskuterat aktiviteter kring..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Fördjupa arbetet med </a:t>
            </a:r>
            <a:r>
              <a:rPr kumimoji="0" lang="sv-S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”delat beslutsfattande”</a:t>
            </a:r>
            <a:endParaRPr kumimoji="0" lang="sv-SE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Utveckla </a:t>
            </a:r>
            <a:r>
              <a:rPr kumimoji="0" lang="sv-S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”vårdplan med krisplan”</a:t>
            </a:r>
            <a:endParaRPr kumimoji="0" lang="sv-SE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Fördjupa arbete kring </a:t>
            </a:r>
            <a:r>
              <a:rPr kumimoji="0" lang="sv-S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”Case manager” </a:t>
            </a:r>
            <a:r>
              <a:rPr kumimoji="0" lang="sv-S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metodik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Fördjupat arbeta kring </a:t>
            </a:r>
            <a:r>
              <a:rPr kumimoji="0" lang="sv-SE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”fysisk aktivitet och hälsosamma kostvanor”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72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47252" y="786553"/>
            <a:ext cx="10756490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sv-S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minnesanteckningar juni 2019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sv-SE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RPO </a:t>
            </a: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idag inga möjligheter att starta upp RAG- schizofreni, vilket blev tydligt när regionerna beskriv sina arbeten med att bygga upp LPO organisation. </a:t>
            </a:r>
            <a:endParaRPr lang="sv-SE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sv-S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sv-SE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finns bara några län / regioner som har startat bygga upp LAG-schizofreni</a:t>
            </a:r>
            <a:r>
              <a:rPr lang="sv-SE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sv-SE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sv-SE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Beslutade </a:t>
            </a: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 fortsätt uppbyggnaden av </a:t>
            </a:r>
            <a:r>
              <a:rPr lang="sv-SE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LPO / RAG -organisationerna </a:t>
            </a: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hösten 2019, </a:t>
            </a:r>
            <a:r>
              <a:rPr lang="sv-SE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r>
              <a:rPr lang="sv-SE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……. </a:t>
            </a: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inför 2020 samordna en RAG-schizofreni med ordförandena i länens </a:t>
            </a:r>
            <a:r>
              <a:rPr lang="sv-SE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RAG-schizofrenigrupper</a:t>
            </a:r>
            <a:r>
              <a:rPr lang="sv-SE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v-SE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ruta 31"/>
          <p:cNvSpPr txBox="1"/>
          <p:nvPr/>
        </p:nvSpPr>
        <p:spPr>
          <a:xfrm>
            <a:off x="8429551" y="1523634"/>
            <a:ext cx="1434529" cy="67710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ADHD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5426227" y="984431"/>
            <a:ext cx="1390210" cy="67710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Självskada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756069" y="726172"/>
            <a:ext cx="2153386" cy="13849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Psykisk Hälsa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Regioner (6)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Kommuner (6)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3738921" y="4571953"/>
            <a:ext cx="1342917" cy="101566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Schizofreni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5426227" y="4571953"/>
            <a:ext cx="1260686" cy="67710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prstClr val="black"/>
                </a:solidFill>
                <a:latin typeface="Calibri" panose="020F0502020204030204"/>
              </a:rPr>
              <a:t>Självskada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ruta 28"/>
          <p:cNvSpPr txBox="1"/>
          <p:nvPr/>
        </p:nvSpPr>
        <p:spPr>
          <a:xfrm>
            <a:off x="7111728" y="4571953"/>
            <a:ext cx="1232471" cy="9541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Ångest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depression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8666881" y="4571953"/>
            <a:ext cx="961307" cy="707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3731100" y="948208"/>
            <a:ext cx="1430718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Schizofreni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6968452" y="978709"/>
            <a:ext cx="151902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Ångest</a:t>
            </a:r>
            <a:r>
              <a:rPr kumimoji="0" lang="sv-SE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depression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8000553" y="710783"/>
            <a:ext cx="1332656" cy="677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Missbruk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756069" y="2649063"/>
            <a:ext cx="2153386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RPO</a:t>
            </a:r>
            <a:endParaRPr lang="sv-SE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 smtClean="0">
                <a:solidFill>
                  <a:prstClr val="black"/>
                </a:solidFill>
                <a:latin typeface="Calibri" panose="020F0502020204030204"/>
              </a:rPr>
              <a:t>Psykisk Hälsa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 smtClean="0">
                <a:solidFill>
                  <a:prstClr val="black"/>
                </a:solidFill>
                <a:latin typeface="Calibri" panose="020F0502020204030204"/>
              </a:rPr>
              <a:t>Regioner (7+1)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Kommuner (7)</a:t>
            </a:r>
            <a:endParaRPr kumimoji="0" lang="sv-SE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ruta 37"/>
          <p:cNvSpPr txBox="1"/>
          <p:nvPr/>
        </p:nvSpPr>
        <p:spPr>
          <a:xfrm>
            <a:off x="3775256" y="2698268"/>
            <a:ext cx="1283783" cy="89255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</a:t>
            </a:r>
          </a:p>
          <a:p>
            <a:pPr algn="ctr">
              <a:defRPr/>
            </a:pPr>
            <a:r>
              <a:rPr lang="sv-SE" dirty="0" smtClean="0"/>
              <a:t>Schizofreni</a:t>
            </a:r>
          </a:p>
          <a:p>
            <a:pPr algn="ctr">
              <a:defRPr/>
            </a:pPr>
            <a:r>
              <a:rPr lang="sv-SE" sz="1400" dirty="0" smtClean="0">
                <a:solidFill>
                  <a:srgbClr val="FF0000"/>
                </a:solidFill>
              </a:rPr>
              <a:t>Ordf. </a:t>
            </a:r>
            <a:r>
              <a:rPr lang="sv-SE" sz="1400" dirty="0" err="1" smtClean="0">
                <a:solidFill>
                  <a:srgbClr val="FF0000"/>
                </a:solidFill>
              </a:rPr>
              <a:t>LAGar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39" name="textruta 38"/>
          <p:cNvSpPr txBox="1"/>
          <p:nvPr/>
        </p:nvSpPr>
        <p:spPr>
          <a:xfrm>
            <a:off x="756069" y="4571954"/>
            <a:ext cx="2153386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 smtClean="0">
                <a:solidFill>
                  <a:prstClr val="black"/>
                </a:solidFill>
                <a:latin typeface="Calibri" panose="020F0502020204030204"/>
              </a:rPr>
              <a:t>Psykisk Hälsa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 smtClean="0">
                <a:solidFill>
                  <a:prstClr val="black"/>
                </a:solidFill>
                <a:latin typeface="Calibri" panose="020F0502020204030204"/>
              </a:rPr>
              <a:t>Region - kommun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5403130" y="2690567"/>
            <a:ext cx="1283783" cy="954107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</a:t>
            </a:r>
          </a:p>
          <a:p>
            <a:pPr algn="ctr">
              <a:defRPr/>
            </a:pPr>
            <a:r>
              <a:rPr lang="sv-SE" dirty="0" smtClean="0"/>
              <a:t>???</a:t>
            </a:r>
          </a:p>
          <a:p>
            <a:pPr algn="ctr">
              <a:defRPr/>
            </a:pPr>
            <a:endParaRPr lang="sv-SE" dirty="0" smtClean="0"/>
          </a:p>
        </p:txBody>
      </p:sp>
      <p:sp>
        <p:nvSpPr>
          <p:cNvPr id="44" name="textruta 43"/>
          <p:cNvSpPr txBox="1"/>
          <p:nvPr/>
        </p:nvSpPr>
        <p:spPr>
          <a:xfrm>
            <a:off x="10483134" y="2635343"/>
            <a:ext cx="1283783" cy="954107"/>
          </a:xfrm>
          <a:prstGeom prst="rect">
            <a:avLst/>
          </a:prstGeom>
          <a:noFill/>
          <a:ln w="38100" cmpd="sng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</a:t>
            </a:r>
          </a:p>
          <a:p>
            <a:pPr algn="ctr">
              <a:defRPr/>
            </a:pPr>
            <a:r>
              <a:rPr lang="sv-SE" dirty="0" smtClean="0"/>
              <a:t>Rätts-</a:t>
            </a:r>
          </a:p>
          <a:p>
            <a:pPr algn="ctr">
              <a:defRPr/>
            </a:pPr>
            <a:r>
              <a:rPr lang="sv-SE" dirty="0" smtClean="0"/>
              <a:t>psykiatri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9383427" y="4829204"/>
            <a:ext cx="961307" cy="707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912498" y="165609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m</a:t>
            </a:r>
            <a:r>
              <a:rPr lang="sv-SE" dirty="0" smtClean="0">
                <a:solidFill>
                  <a:srgbClr val="FF0000"/>
                </a:solidFill>
              </a:rPr>
              <a:t>aj 2019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137686" y="1656094"/>
            <a:ext cx="1915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Lansering</a:t>
            </a:r>
          </a:p>
          <a:p>
            <a:pPr algn="ctr"/>
            <a:r>
              <a:rPr lang="sv-S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november 2019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9383427" y="70063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Lansering maj 2020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979550" y="198901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Lansering </a:t>
            </a:r>
          </a:p>
          <a:p>
            <a:pPr algn="ctr"/>
            <a:r>
              <a:rPr lang="sv-SE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v-S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ars 2020 </a:t>
            </a:r>
            <a:endParaRPr lang="sv-SE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9929073" y="167752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Lansering ??? </a:t>
            </a:r>
            <a:endParaRPr lang="sv-S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3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22" grpId="0" animBg="1"/>
      <p:bldP spid="23" grpId="0" animBg="1"/>
      <p:bldP spid="28" grpId="0" animBg="1"/>
      <p:bldP spid="29" grpId="0" animBg="1"/>
      <p:bldP spid="35" grpId="0" animBg="1"/>
      <p:bldP spid="40" grpId="0" animBg="1"/>
      <p:bldP spid="41" grpId="0" animBg="1"/>
      <p:bldP spid="42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937490" y="365125"/>
            <a:ext cx="9154248" cy="1211263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Stöd från SKL - implementering</a:t>
            </a:r>
            <a:br>
              <a:rPr lang="sv-SE" dirty="0" smtClean="0"/>
            </a:br>
            <a:r>
              <a:rPr lang="sv-SE" dirty="0" smtClean="0"/>
              <a:t>VIP - användarguide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016148" y="1934156"/>
            <a:ext cx="1031701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…. en bildserie med tal, som beskriver hur man kan använda </a:t>
            </a:r>
            <a:r>
              <a:rPr lang="sv-SE" sz="28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VIParna</a:t>
            </a:r>
            <a:r>
              <a:rPr lang="sv-S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… tar bara 5 minuter, och är illustrativ… </a:t>
            </a:r>
          </a:p>
          <a:p>
            <a:pPr>
              <a:spcAft>
                <a:spcPts val="0"/>
              </a:spcAft>
            </a:pPr>
            <a:endParaRPr lang="sv-SE" sz="24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…..kan vi få ut den till alla enheter/arbetsplatser som arbetar med personer med schizofreni eller schizofreniliknande tillstånd</a:t>
            </a:r>
          </a:p>
          <a:p>
            <a:pPr>
              <a:spcAft>
                <a:spcPts val="0"/>
              </a:spcAft>
            </a:pPr>
            <a:endParaRPr lang="sv-SE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……visas på APT eller själv framför sin dator… ,…</a:t>
            </a:r>
          </a:p>
        </p:txBody>
      </p:sp>
      <p:sp>
        <p:nvSpPr>
          <p:cNvPr id="3" name="Rektangel 2"/>
          <p:cNvSpPr/>
          <p:nvPr/>
        </p:nvSpPr>
        <p:spPr>
          <a:xfrm>
            <a:off x="937490" y="5400468"/>
            <a:ext cx="110578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8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29033" y="1452771"/>
            <a:ext cx="10835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SVF – </a:t>
            </a:r>
            <a:r>
              <a:rPr kumimoji="0" lang="sv-S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</a:t>
            </a:r>
            <a:r>
              <a:rPr kumimoji="0" lang="sv-S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tandardiserade </a:t>
            </a:r>
            <a:r>
              <a:rPr kumimoji="0" lang="sv-S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sv-S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ård</a:t>
            </a:r>
            <a:r>
              <a:rPr kumimoji="0" lang="sv-S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</a:t>
            </a:r>
            <a:r>
              <a:rPr kumimoji="0" lang="sv-SE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506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örlopp</a:t>
            </a: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229033" y="2737332"/>
            <a:ext cx="99693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Schizofreni 			NPO psykisk hälsa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36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NAG schizofreni gör omstart –</a:t>
            </a:r>
            <a:r>
              <a:rPr kumimoji="0" lang="sv-SE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nya medlemmar in..</a:t>
            </a:r>
            <a:r>
              <a:rPr kumimoji="0" lang="sv-S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endParaRPr kumimoji="0" lang="sv-SE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96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01599" y="129309"/>
            <a:ext cx="1202574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Hej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Välkomna tillbaka från semestrarna…. Och här kommer en liten påminnelse…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 har RPO – </a:t>
            </a:r>
            <a:r>
              <a:rPr lang="sv-SE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möte den 11 oktober i Stockholm</a:t>
            </a: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(återkommer med plats), RPO fm + lunch… em. chefsmöte Regionerna…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NAG Depression ångest</a:t>
            </a: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representant Arja Lindkvist, Västerås lämnat uppdraget i arbetsgruppen, </a:t>
            </a:r>
            <a:r>
              <a:rPr lang="sv-SE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ny representant från kommunerna efterfrågas</a:t>
            </a: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skicka nomineringar till Per. 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NAG självskada,</a:t>
            </a: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representant (Region) Johan Hellström avslutar uppdraget</a:t>
            </a:r>
            <a:r>
              <a:rPr lang="sv-SE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ny representant efterfrågas regionerna</a:t>
            </a: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skicka nominering till Per. 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        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Inrätta LAG-schizofreni</a:t>
            </a: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under hösten 2019, </a:t>
            </a:r>
            <a:r>
              <a:rPr lang="sv-SE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utse ordförande</a:t>
            </a: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….. inför 2020 samordnas en RAG-schizofreni med ordförandena i länens LAG-schizofrenigrupper.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v-S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 Söderberg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91402" y="2711199"/>
            <a:ext cx="107032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>
                <a:hlinkClick r:id="rId2"/>
              </a:rPr>
              <a:t>https://www.vardochinsats.se/schizofreni-och-schizofreniliknande-tillstaand</a:t>
            </a:r>
            <a:r>
              <a:rPr lang="sv-SE" sz="4000" dirty="0" smtClean="0">
                <a:hlinkClick r:id="rId2"/>
              </a:rPr>
              <a:t>/</a:t>
            </a:r>
            <a:endParaRPr lang="sv-SE" sz="4000" dirty="0" smtClean="0"/>
          </a:p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35267" y="837398"/>
            <a:ext cx="108702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Vård och insatsprogrammet – schizofreni och schizofreniliknande tillstånd</a:t>
            </a:r>
            <a:endParaRPr lang="sv-SE" sz="2800" dirty="0"/>
          </a:p>
          <a:p>
            <a:endParaRPr lang="sv-SE" sz="2800" dirty="0" smtClean="0"/>
          </a:p>
          <a:p>
            <a:r>
              <a:rPr lang="sv-SE" sz="2800" dirty="0" smtClean="0"/>
              <a:t>VIP-  program med 120 olika avsnitt…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0504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26"/>
            <a:ext cx="12235732" cy="6097684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 rot="16200000">
            <a:off x="6727341" y="1291827"/>
            <a:ext cx="208332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sz="2800" dirty="0" smtClean="0"/>
              <a:t>Psykisk Hälsa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0509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65018" y="198438"/>
            <a:ext cx="9031432" cy="1209675"/>
          </a:xfrm>
        </p:spPr>
        <p:txBody>
          <a:bodyPr>
            <a:normAutofit/>
          </a:bodyPr>
          <a:lstStyle/>
          <a:p>
            <a:r>
              <a:rPr lang="sv-SE" sz="48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NPO – Psykisk hälsa  </a:t>
            </a:r>
            <a:r>
              <a:rPr lang="sv-SE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6+6+2</a:t>
            </a:r>
            <a:endParaRPr lang="sv-SE" sz="2400" dirty="0">
              <a:solidFill>
                <a:srgbClr val="0070C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65018" y="1127667"/>
            <a:ext cx="109236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N</a:t>
            </a:r>
            <a:r>
              <a:rPr lang="sv-SE" b="1" dirty="0" smtClean="0"/>
              <a:t>amn 				Region/Län 			Yrke/arbetsplats </a:t>
            </a:r>
            <a:endParaRPr lang="sv-SE" dirty="0" smtClean="0"/>
          </a:p>
          <a:p>
            <a:pPr lvl="0"/>
            <a:r>
              <a:rPr lang="sv-SE" sz="2000" dirty="0" smtClean="0"/>
              <a:t>Lise-Lotte Risö Bergerlind </a:t>
            </a:r>
            <a:r>
              <a:rPr lang="sv-SE" sz="1400" dirty="0"/>
              <a:t>(</a:t>
            </a:r>
            <a:r>
              <a:rPr lang="sv-SE" sz="1400" dirty="0" err="1" smtClean="0"/>
              <a:t>ordf</a:t>
            </a:r>
            <a:r>
              <a:rPr lang="sv-SE" sz="1400" dirty="0" smtClean="0"/>
              <a:t>)              </a:t>
            </a:r>
            <a:r>
              <a:rPr lang="sv-SE" sz="2000" dirty="0" smtClean="0"/>
              <a:t>Västra 				Chef</a:t>
            </a:r>
            <a:r>
              <a:rPr lang="sv-SE" sz="2000" dirty="0"/>
              <a:t>, </a:t>
            </a:r>
            <a:r>
              <a:rPr lang="sv-SE" sz="2000" dirty="0" smtClean="0"/>
              <a:t>RCPH, </a:t>
            </a:r>
            <a:r>
              <a:rPr lang="sv-SE" sz="2000" dirty="0"/>
              <a:t>Västra </a:t>
            </a:r>
            <a:r>
              <a:rPr lang="sv-SE" sz="2000" dirty="0" smtClean="0"/>
              <a:t>Götaland </a:t>
            </a:r>
            <a:r>
              <a:rPr lang="sv-SE" sz="2000" dirty="0" smtClean="0">
                <a:solidFill>
                  <a:prstClr val="black"/>
                </a:solidFill>
              </a:rPr>
              <a:t>Charlotta </a:t>
            </a:r>
            <a:r>
              <a:rPr lang="sv-SE" sz="2000" dirty="0">
                <a:solidFill>
                  <a:prstClr val="black"/>
                </a:solidFill>
              </a:rPr>
              <a:t>Wilhelmsson 	(k)	Västra			</a:t>
            </a:r>
            <a:r>
              <a:rPr lang="sv-SE" sz="2000" dirty="0" smtClean="0">
                <a:solidFill>
                  <a:prstClr val="black"/>
                </a:solidFill>
              </a:rPr>
              <a:t>	Processledare</a:t>
            </a:r>
            <a:r>
              <a:rPr lang="sv-SE" sz="2000" dirty="0">
                <a:solidFill>
                  <a:prstClr val="black"/>
                </a:solidFill>
              </a:rPr>
              <a:t>, </a:t>
            </a:r>
            <a:r>
              <a:rPr lang="sv-SE" sz="2000" dirty="0" err="1" smtClean="0">
                <a:solidFill>
                  <a:prstClr val="black"/>
                </a:solidFill>
              </a:rPr>
              <a:t>Västkom</a:t>
            </a:r>
            <a:endParaRPr lang="sv-SE" sz="2000" dirty="0" smtClean="0"/>
          </a:p>
          <a:p>
            <a:r>
              <a:rPr lang="sv-SE" sz="2000" dirty="0" smtClean="0"/>
              <a:t>Annika </a:t>
            </a:r>
            <a:r>
              <a:rPr lang="sv-SE" sz="2000" dirty="0"/>
              <a:t>Nordström </a:t>
            </a:r>
            <a:r>
              <a:rPr lang="sv-SE" sz="2000" dirty="0" smtClean="0"/>
              <a:t>	(k)	Norra  				Chef </a:t>
            </a:r>
            <a:r>
              <a:rPr lang="sv-SE" sz="2000" dirty="0"/>
              <a:t>FoU Välfärd </a:t>
            </a:r>
            <a:endParaRPr lang="sv-SE" sz="2000" dirty="0" smtClean="0"/>
          </a:p>
          <a:p>
            <a:r>
              <a:rPr lang="sv-SE" sz="2000" dirty="0" smtClean="0"/>
              <a:t>Kristina </a:t>
            </a:r>
            <a:r>
              <a:rPr lang="sv-SE" sz="2000" dirty="0"/>
              <a:t>Mårtensson </a:t>
            </a:r>
            <a:r>
              <a:rPr lang="sv-SE" sz="2000" dirty="0" smtClean="0"/>
              <a:t>		Norra 				VC Psykiatri, Västernorrland </a:t>
            </a:r>
          </a:p>
          <a:p>
            <a:r>
              <a:rPr lang="sv-SE" sz="2000" dirty="0" smtClean="0"/>
              <a:t>Clara Hellner 			Sthlm-Gotland			FoU direktör Psykiatri</a:t>
            </a:r>
          </a:p>
          <a:p>
            <a:r>
              <a:rPr lang="sv-SE" sz="2000" dirty="0" smtClean="0"/>
              <a:t>Helena Wiklund</a:t>
            </a:r>
            <a:r>
              <a:rPr lang="sv-SE" sz="2000" i="1" dirty="0" smtClean="0"/>
              <a:t>	</a:t>
            </a:r>
            <a:r>
              <a:rPr lang="sv-SE" sz="2000" dirty="0" smtClean="0"/>
              <a:t>	(k)	Sthlm-Gotland 	 		Processledare</a:t>
            </a:r>
          </a:p>
          <a:p>
            <a:r>
              <a:rPr lang="sv-SE" sz="2000" dirty="0" smtClean="0"/>
              <a:t>Ola </a:t>
            </a:r>
            <a:r>
              <a:rPr lang="sv-SE" sz="2000" dirty="0"/>
              <a:t>Götesson 	</a:t>
            </a:r>
            <a:r>
              <a:rPr lang="sv-SE" sz="2000" dirty="0" smtClean="0"/>
              <a:t>                (k)	Sydöstra 			Chef, </a:t>
            </a:r>
            <a:r>
              <a:rPr lang="sv-SE" sz="2000" dirty="0"/>
              <a:t>Jönköpings kommun </a:t>
            </a:r>
            <a:endParaRPr lang="sv-SE" sz="2000" dirty="0" smtClean="0"/>
          </a:p>
          <a:p>
            <a:r>
              <a:rPr lang="sv-SE" sz="2000" dirty="0" smtClean="0"/>
              <a:t>Florence Eddyson Hägg 		Sydöstra 			Direktör Psyk, </a:t>
            </a:r>
            <a:r>
              <a:rPr lang="sv-SE" sz="2000" dirty="0"/>
              <a:t>Region Kalmar län </a:t>
            </a:r>
          </a:p>
          <a:p>
            <a:r>
              <a:rPr lang="sv-SE" sz="2000" dirty="0" smtClean="0"/>
              <a:t>Emelie </a:t>
            </a:r>
            <a:r>
              <a:rPr lang="sv-SE" sz="2000" dirty="0"/>
              <a:t>Sundén </a:t>
            </a:r>
            <a:r>
              <a:rPr lang="sv-SE" sz="2000" dirty="0" smtClean="0"/>
              <a:t>		(k)	Södra 				Strateg, </a:t>
            </a:r>
            <a:r>
              <a:rPr lang="sv-SE" sz="2000" dirty="0"/>
              <a:t>Hälsa </a:t>
            </a:r>
            <a:r>
              <a:rPr lang="sv-SE" sz="2000" dirty="0" smtClean="0"/>
              <a:t>/ </a:t>
            </a:r>
            <a:r>
              <a:rPr lang="sv-SE" sz="2000" dirty="0"/>
              <a:t>Social välfärd </a:t>
            </a:r>
            <a:endParaRPr lang="sv-SE" sz="2000" dirty="0" smtClean="0"/>
          </a:p>
          <a:p>
            <a:r>
              <a:rPr lang="sv-SE" sz="2000" dirty="0" smtClean="0"/>
              <a:t>Elizabeth </a:t>
            </a:r>
            <a:r>
              <a:rPr lang="sv-SE" sz="2000" dirty="0" err="1"/>
              <a:t>Aller</a:t>
            </a:r>
            <a:r>
              <a:rPr lang="sv-SE" sz="2000" dirty="0"/>
              <a:t> </a:t>
            </a:r>
            <a:r>
              <a:rPr lang="sv-SE" sz="2000" dirty="0" smtClean="0"/>
              <a:t>			Södra 				Öl,  Region </a:t>
            </a:r>
            <a:r>
              <a:rPr lang="sv-SE" sz="2000" dirty="0"/>
              <a:t>Blekinge </a:t>
            </a:r>
            <a:endParaRPr lang="sv-SE" sz="2000" dirty="0" smtClean="0"/>
          </a:p>
          <a:p>
            <a:r>
              <a:rPr lang="sv-SE" sz="2000" b="1" dirty="0" smtClean="0">
                <a:solidFill>
                  <a:srgbClr val="00B050"/>
                </a:solidFill>
              </a:rPr>
              <a:t>Per </a:t>
            </a:r>
            <a:r>
              <a:rPr lang="sv-SE" sz="2000" b="1" dirty="0">
                <a:solidFill>
                  <a:srgbClr val="00B050"/>
                </a:solidFill>
              </a:rPr>
              <a:t>Söderberg </a:t>
            </a:r>
            <a:r>
              <a:rPr lang="sv-SE" sz="2000" b="1" dirty="0" smtClean="0">
                <a:solidFill>
                  <a:srgbClr val="00B050"/>
                </a:solidFill>
              </a:rPr>
              <a:t>			Uppsala/Örebro			Utredare, Region Dalarna</a:t>
            </a:r>
            <a:r>
              <a:rPr lang="sv-SE" sz="2000" b="1" dirty="0">
                <a:solidFill>
                  <a:srgbClr val="00B050"/>
                </a:solidFill>
              </a:rPr>
              <a:t> </a:t>
            </a:r>
            <a:endParaRPr lang="sv-SE" sz="2000" b="1" dirty="0" smtClean="0">
              <a:solidFill>
                <a:srgbClr val="00B050"/>
              </a:solidFill>
            </a:endParaRPr>
          </a:p>
          <a:p>
            <a:r>
              <a:rPr lang="sv-SE" sz="2000" b="1" dirty="0" smtClean="0">
                <a:solidFill>
                  <a:srgbClr val="00B050"/>
                </a:solidFill>
              </a:rPr>
              <a:t>Susanne </a:t>
            </a:r>
            <a:r>
              <a:rPr lang="sv-SE" sz="2000" b="1" dirty="0">
                <a:solidFill>
                  <a:srgbClr val="00B050"/>
                </a:solidFill>
              </a:rPr>
              <a:t>Söderberg </a:t>
            </a:r>
            <a:r>
              <a:rPr lang="sv-SE" sz="2000" b="1" dirty="0" smtClean="0">
                <a:solidFill>
                  <a:srgbClr val="00B050"/>
                </a:solidFill>
              </a:rPr>
              <a:t>	(k)	Uppsala-Örebro			Samverkanschef, Uppsala </a:t>
            </a:r>
          </a:p>
          <a:p>
            <a:r>
              <a:rPr lang="sv-SE" sz="2000" dirty="0" smtClean="0"/>
              <a:t>Ing-Marie </a:t>
            </a:r>
            <a:r>
              <a:rPr lang="sv-SE" sz="2000" dirty="0"/>
              <a:t>Wieselgren  </a:t>
            </a:r>
            <a:r>
              <a:rPr lang="sv-SE" sz="2000" dirty="0" smtClean="0"/>
              <a:t>		SKL				Nationell samordnare</a:t>
            </a:r>
          </a:p>
          <a:p>
            <a:r>
              <a:rPr lang="sv-SE" sz="2000" dirty="0" smtClean="0"/>
              <a:t>Helena </a:t>
            </a:r>
            <a:r>
              <a:rPr lang="sv-SE" sz="2000" dirty="0"/>
              <a:t>Orrevad SKL </a:t>
            </a:r>
            <a:r>
              <a:rPr lang="sv-SE" sz="2000" dirty="0" smtClean="0"/>
              <a:t>		SKL				Processtöd </a:t>
            </a:r>
            <a:endParaRPr lang="sv-SE" sz="20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540" y="302544"/>
            <a:ext cx="930364" cy="16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2019-09-17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257934" y="568325"/>
            <a:ext cx="10455564" cy="1211263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Nationella Arbetsgrupper – Psykisk hälsa 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4294967295"/>
          </p:nvPr>
        </p:nvSpPr>
        <p:spPr>
          <a:xfrm>
            <a:off x="1150937" y="1779588"/>
            <a:ext cx="9890125" cy="3078739"/>
          </a:xfrm>
        </p:spPr>
        <p:txBody>
          <a:bodyPr/>
          <a:lstStyle/>
          <a:p>
            <a:r>
              <a:rPr lang="sv-SE" dirty="0" smtClean="0"/>
              <a:t>Mål – Färdigställa fem nationella vård- och insatsprogram</a:t>
            </a:r>
          </a:p>
          <a:p>
            <a:r>
              <a:rPr lang="sv-SE" dirty="0" smtClean="0"/>
              <a:t>Utsett fem arbetsgrupper (NAG) ….</a:t>
            </a:r>
          </a:p>
          <a:p>
            <a:pPr lvl="1"/>
            <a:r>
              <a:rPr lang="sv-SE" dirty="0" smtClean="0"/>
              <a:t>Schizofreni</a:t>
            </a:r>
          </a:p>
          <a:p>
            <a:pPr lvl="1"/>
            <a:r>
              <a:rPr lang="sv-SE" dirty="0" smtClean="0"/>
              <a:t>Depression-Ångest</a:t>
            </a:r>
          </a:p>
          <a:p>
            <a:pPr lvl="1"/>
            <a:r>
              <a:rPr lang="sv-SE" dirty="0" smtClean="0"/>
              <a:t>Missbruk</a:t>
            </a:r>
          </a:p>
          <a:p>
            <a:pPr lvl="1"/>
            <a:r>
              <a:rPr lang="sv-SE" dirty="0" smtClean="0"/>
              <a:t>Självskadebeteende</a:t>
            </a:r>
          </a:p>
          <a:p>
            <a:pPr lvl="1"/>
            <a:r>
              <a:rPr lang="sv-SE" dirty="0" smtClean="0"/>
              <a:t>ADHD</a:t>
            </a:r>
          </a:p>
        </p:txBody>
      </p:sp>
    </p:spTree>
    <p:extLst>
      <p:ext uri="{BB962C8B-B14F-4D97-AF65-F5344CB8AC3E}">
        <p14:creationId xmlns:p14="http://schemas.microsoft.com/office/powerpoint/2010/main" val="38498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0070C0"/>
                </a:solidFill>
              </a:rPr>
              <a:t>Nationella Arbetsgrupper NAG – </a:t>
            </a:r>
            <a:r>
              <a:rPr lang="sv-SE" sz="3600" b="1" dirty="0" smtClean="0">
                <a:solidFill>
                  <a:srgbClr val="0070C0"/>
                </a:solidFill>
              </a:rPr>
              <a:t>representation</a:t>
            </a:r>
            <a:endParaRPr lang="sv-SE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90069"/>
              </p:ext>
            </p:extLst>
          </p:nvPr>
        </p:nvGraphicFramePr>
        <p:xfrm>
          <a:off x="988291" y="1357746"/>
          <a:ext cx="10215417" cy="4286712"/>
        </p:xfrm>
        <a:graphic>
          <a:graphicData uri="http://schemas.openxmlformats.org/drawingml/2006/table">
            <a:tbl>
              <a:tblPr/>
              <a:tblGrid>
                <a:gridCol w="3094182">
                  <a:extLst>
                    <a:ext uri="{9D8B030D-6E8A-4147-A177-3AD203B41FA5}">
                      <a16:colId xmlns:a16="http://schemas.microsoft.com/office/drawing/2014/main" xmlns="" val="3263587299"/>
                    </a:ext>
                  </a:extLst>
                </a:gridCol>
                <a:gridCol w="3888509">
                  <a:extLst>
                    <a:ext uri="{9D8B030D-6E8A-4147-A177-3AD203B41FA5}">
                      <a16:colId xmlns:a16="http://schemas.microsoft.com/office/drawing/2014/main" xmlns="" val="1896904004"/>
                    </a:ext>
                  </a:extLst>
                </a:gridCol>
                <a:gridCol w="3232726">
                  <a:extLst>
                    <a:ext uri="{9D8B030D-6E8A-4147-A177-3AD203B41FA5}">
                      <a16:colId xmlns:a16="http://schemas.microsoft.com/office/drawing/2014/main" xmlns="" val="916061172"/>
                    </a:ext>
                  </a:extLst>
                </a:gridCol>
              </a:tblGrid>
              <a:tr h="701706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NAG </a:t>
                      </a:r>
                      <a:r>
                        <a:rPr lang="sv-S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</a:t>
                      </a:r>
                    </a:p>
                    <a:p>
                      <a:pPr algn="l" fontAlgn="b"/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Nationella Arbetsgrupper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Regioner</a:t>
                      </a:r>
                    </a:p>
                    <a:p>
                      <a:pPr algn="l" fontAlgn="b"/>
                      <a:endParaRPr lang="sv-SE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Kommuner</a:t>
                      </a:r>
                    </a:p>
                    <a:p>
                      <a:pPr algn="l" fontAlgn="b"/>
                      <a:endParaRPr lang="sv-SE" sz="2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0609291"/>
                  </a:ext>
                </a:extLst>
              </a:tr>
              <a:tr h="3744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Schizofreni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Yvonne </a:t>
                      </a:r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Lowert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Uppsala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Alexander Joneby, Uppsala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4309089"/>
                  </a:ext>
                </a:extLst>
              </a:tr>
              <a:tr h="374414"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Sundqvist, Gävleborg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6834158"/>
                  </a:ext>
                </a:extLst>
              </a:tr>
              <a:tr h="374414"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Jeanette Hjortsberg, Dalarna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8161561"/>
                  </a:ext>
                </a:extLst>
              </a:tr>
              <a:tr h="420269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Ångest depression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Adriana Ramirez Rodriguez, Uppsala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Arja Lindkvist, Västerås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5371441"/>
                  </a:ext>
                </a:extLst>
              </a:tr>
              <a:tr h="369454"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Jeremy </a:t>
                      </a:r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Wihden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Dalarna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4455247"/>
                  </a:ext>
                </a:extLst>
              </a:tr>
              <a:tr h="461819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Självskada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Johan Hellström, Södermanland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Helene Joelsson, Uppsala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9835423"/>
                  </a:ext>
                </a:extLst>
              </a:tr>
              <a:tr h="51147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Mårten Tyrberg, Västmanland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Jenny </a:t>
                      </a:r>
                      <a:r>
                        <a:rPr lang="sv-S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Vennerstrand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Örebro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001852"/>
                  </a:ext>
                </a:extLst>
              </a:tr>
              <a:tr h="54066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Missbruk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Spyridon</a:t>
                      </a:r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Kilaidakis</a:t>
                      </a:r>
                      <a:r>
                        <a:rPr lang="sv-S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Örebro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Ehline</a:t>
                      </a:r>
                      <a:r>
                        <a:rPr lang="sv-SE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Larsson, Uppsala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0982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364" y="547112"/>
            <a:ext cx="2381971" cy="493957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>
                <a:solidFill>
                  <a:srgbClr val="00B050"/>
                </a:solidFill>
              </a:rPr>
              <a:t>RPO – Uppsala Örebro sjukvårdsregion</a:t>
            </a:r>
            <a:endParaRPr lang="sv-SE" b="1" dirty="0">
              <a:solidFill>
                <a:srgbClr val="00B05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413164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018744" y="1485363"/>
          <a:ext cx="4686317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621">
                  <a:extLst>
                    <a:ext uri="{9D8B030D-6E8A-4147-A177-3AD203B41FA5}">
                      <a16:colId xmlns:a16="http://schemas.microsoft.com/office/drawing/2014/main" xmlns="" val="2226459189"/>
                    </a:ext>
                  </a:extLst>
                </a:gridCol>
                <a:gridCol w="2335696">
                  <a:extLst>
                    <a:ext uri="{9D8B030D-6E8A-4147-A177-3AD203B41FA5}">
                      <a16:colId xmlns:a16="http://schemas.microsoft.com/office/drawing/2014/main" xmlns="" val="892055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Regioner</a:t>
                      </a:r>
                      <a:endParaRPr lang="sv-SE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Kommuner</a:t>
                      </a:r>
                      <a:endParaRPr lang="sv-SE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58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Uppsala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  7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0553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Gävleborg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10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602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Västmanland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11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79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Sörmland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  9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562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Örebro 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12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5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Dalarna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15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7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800" dirty="0" smtClean="0"/>
                        <a:t>Värmland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800" dirty="0" smtClean="0"/>
                        <a:t>16</a:t>
                      </a:r>
                      <a:endParaRPr lang="sv-SE" sz="2800" dirty="0"/>
                    </a:p>
                  </a:txBody>
                  <a:tcPr>
                    <a:solidFill>
                      <a:srgbClr val="92D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234933"/>
                  </a:ext>
                </a:extLst>
              </a:tr>
            </a:tbl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6172903" y="1575707"/>
            <a:ext cx="2851726" cy="1077218"/>
          </a:xfrm>
          <a:prstGeom prst="rect">
            <a:avLst/>
          </a:prstGeom>
          <a:noFill/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    </a:t>
            </a:r>
            <a:r>
              <a:rPr lang="sv-SE" sz="3200" dirty="0" smtClean="0"/>
              <a:t>7 Regioner</a:t>
            </a:r>
          </a:p>
          <a:p>
            <a:r>
              <a:rPr lang="sv-SE" sz="3200" dirty="0" smtClean="0"/>
              <a:t>80 Kommuner</a:t>
            </a:r>
            <a:endParaRPr lang="sv-SE" sz="3200" dirty="0"/>
          </a:p>
        </p:txBody>
      </p:sp>
      <p:sp>
        <p:nvSpPr>
          <p:cNvPr id="3" name="textruta 2"/>
          <p:cNvSpPr txBox="1"/>
          <p:nvPr/>
        </p:nvSpPr>
        <p:spPr>
          <a:xfrm>
            <a:off x="6172903" y="3016897"/>
            <a:ext cx="2033377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b="1" dirty="0" smtClean="0"/>
              <a:t>Kommuner deltar i </a:t>
            </a:r>
          </a:p>
          <a:p>
            <a:r>
              <a:rPr lang="sv-SE" b="1" dirty="0"/>
              <a:t>p</a:t>
            </a:r>
            <a:r>
              <a:rPr lang="sv-SE" b="1" dirty="0" smtClean="0"/>
              <a:t>rogramområden:</a:t>
            </a:r>
          </a:p>
          <a:p>
            <a:r>
              <a:rPr lang="sv-SE" dirty="0" smtClean="0"/>
              <a:t>-</a:t>
            </a:r>
            <a:r>
              <a:rPr lang="sv-SE" b="1" dirty="0" smtClean="0">
                <a:solidFill>
                  <a:srgbClr val="00B050"/>
                </a:solidFill>
              </a:rPr>
              <a:t>Psykisk hälsa</a:t>
            </a:r>
          </a:p>
          <a:p>
            <a:r>
              <a:rPr lang="sv-SE" dirty="0" smtClean="0"/>
              <a:t>-Barn</a:t>
            </a:r>
          </a:p>
          <a:p>
            <a:r>
              <a:rPr lang="sv-SE" dirty="0" smtClean="0"/>
              <a:t>-Äldre</a:t>
            </a:r>
          </a:p>
          <a:p>
            <a:r>
              <a:rPr lang="sv-SE" dirty="0" smtClean="0"/>
              <a:t>-Rehab, </a:t>
            </a:r>
            <a:r>
              <a:rPr lang="sv-SE" dirty="0" err="1" smtClean="0"/>
              <a:t>hab</a:t>
            </a:r>
            <a:endParaRPr lang="sv-SE" dirty="0" smtClean="0"/>
          </a:p>
          <a:p>
            <a:r>
              <a:rPr lang="sv-SE" dirty="0" smtClean="0"/>
              <a:t>…..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85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5C11-AE40-4DD3-B577-1575C80BAAED}" type="datetime1">
              <a:rPr lang="sv-SE" smtClean="0"/>
              <a:t>2019-09-17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918897" y="305807"/>
            <a:ext cx="9734550" cy="1216025"/>
          </a:xfrm>
        </p:spPr>
        <p:txBody>
          <a:bodyPr>
            <a:normAutofit/>
          </a:bodyPr>
          <a:lstStyle/>
          <a:p>
            <a:r>
              <a:rPr lang="sv-SE" b="1" dirty="0" smtClean="0"/>
              <a:t>Arbetsordning NPO-</a:t>
            </a:r>
            <a:r>
              <a:rPr lang="sv-SE" b="1" dirty="0" smtClean="0">
                <a:solidFill>
                  <a:srgbClr val="00B050"/>
                </a:solidFill>
              </a:rPr>
              <a:t>RPO</a:t>
            </a:r>
            <a:r>
              <a:rPr lang="sv-SE" b="1" dirty="0" smtClean="0"/>
              <a:t>-</a:t>
            </a:r>
            <a:r>
              <a:rPr lang="sv-SE" b="1" dirty="0" smtClean="0">
                <a:solidFill>
                  <a:srgbClr val="FF0000"/>
                </a:solidFill>
              </a:rPr>
              <a:t>LPO</a:t>
            </a:r>
            <a:r>
              <a:rPr lang="sv-SE" b="1" dirty="0" smtClean="0"/>
              <a:t>……</a:t>
            </a:r>
            <a:endParaRPr lang="sv-SE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8610600" y="1191385"/>
            <a:ext cx="3428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Sjukvårdsregional nivå</a:t>
            </a:r>
          </a:p>
          <a:p>
            <a:r>
              <a:rPr lang="sv-SE" sz="2800" dirty="0" smtClean="0"/>
              <a:t>Psykisk Hälsa</a:t>
            </a:r>
            <a:endParaRPr lang="sv-SE" sz="2800" dirty="0"/>
          </a:p>
        </p:txBody>
      </p:sp>
      <p:sp>
        <p:nvSpPr>
          <p:cNvPr id="12" name="Rektangel 11"/>
          <p:cNvSpPr/>
          <p:nvPr/>
        </p:nvSpPr>
        <p:spPr>
          <a:xfrm>
            <a:off x="8642179" y="2145492"/>
            <a:ext cx="336502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494746"/>
                </a:solidFill>
                <a:latin typeface="Helvetica" panose="020B0604020202020204" pitchFamily="34" charset="0"/>
              </a:rPr>
              <a:t>Regionalt </a:t>
            </a:r>
            <a:r>
              <a:rPr lang="sv-SE" b="1" dirty="0" smtClean="0">
                <a:solidFill>
                  <a:srgbClr val="494746"/>
                </a:solidFill>
                <a:latin typeface="Helvetica" panose="020B0604020202020204" pitchFamily="34" charset="0"/>
              </a:rPr>
              <a:t>resurscentrum,</a:t>
            </a:r>
          </a:p>
          <a:p>
            <a:r>
              <a:rPr lang="sv-SE" b="1" dirty="0" smtClean="0">
                <a:solidFill>
                  <a:srgbClr val="494746"/>
                </a:solidFill>
                <a:latin typeface="Helvetica" panose="020B0604020202020204" pitchFamily="34" charset="0"/>
              </a:rPr>
              <a:t>RCPH 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494746"/>
                </a:solidFill>
                <a:latin typeface="Helvetica" panose="020B0604020202020204" pitchFamily="34" charset="0"/>
              </a:rPr>
              <a:t>Norra sjukvårdsregionen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solidFill>
                  <a:srgbClr val="494746"/>
                </a:solidFill>
                <a:latin typeface="Helvetica" panose="020B0604020202020204" pitchFamily="34" charset="0"/>
              </a:rPr>
              <a:t>Västra Götaland </a:t>
            </a:r>
          </a:p>
          <a:p>
            <a:endParaRPr lang="sv-SE" dirty="0" smtClean="0"/>
          </a:p>
          <a:p>
            <a:r>
              <a:rPr lang="sv-SE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RPO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Södra sjukvårdsregion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Uppsala/Örebro</a:t>
            </a:r>
          </a:p>
          <a:p>
            <a:pPr marL="285750" indent="-285750">
              <a:buFontTx/>
              <a:buChar char="-"/>
            </a:pPr>
            <a:r>
              <a:rPr lang="sv-SE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Stockholm</a:t>
            </a:r>
          </a:p>
          <a:p>
            <a:endParaRPr lang="sv-SE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sv-SE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RMPO (RCPH)</a:t>
            </a:r>
          </a:p>
          <a:p>
            <a:r>
              <a:rPr lang="sv-SE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Sydöstra sjukvårdsområdet</a:t>
            </a:r>
            <a:endParaRPr lang="sv-SE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97" y="1521832"/>
            <a:ext cx="7314616" cy="41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32386" y="570857"/>
            <a:ext cx="6096000" cy="2412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RPO- styrgrupp (Regionalt Program Område)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Torsdag den 22 november </a:t>
            </a:r>
            <a:r>
              <a:rPr lang="sv-S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Tid: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10.00 -14.00	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Plats: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Konferensrum Biljarden, Sjöfartshotellet, Stockholm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ktangel 2"/>
          <p:cNvSpPr/>
          <p:nvPr/>
        </p:nvSpPr>
        <p:spPr>
          <a:xfrm>
            <a:off x="683084" y="2983506"/>
            <a:ext cx="10761354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v-S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 minnesanteckningarna…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v-SE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 </a:t>
            </a:r>
            <a:r>
              <a:rPr lang="sv-SE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dagens möte fattades inga beslut om nya aktiviteter enligt uppdragsbeskrivningen, RPO kommer följa den nationella utvecklingen inom kunskapsstyrningen, med viss avvaktan men </a:t>
            </a:r>
            <a:r>
              <a:rPr lang="sv-SE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följsamt….</a:t>
            </a:r>
            <a:endParaRPr lang="sv-SE" sz="2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225695" y="180975"/>
            <a:ext cx="10402887" cy="1325563"/>
          </a:xfrm>
        </p:spPr>
        <p:txBody>
          <a:bodyPr/>
          <a:lstStyle/>
          <a:p>
            <a:r>
              <a:rPr lang="sv-SE" b="1" dirty="0" smtClean="0">
                <a:solidFill>
                  <a:srgbClr val="00B050"/>
                </a:solidFill>
              </a:rPr>
              <a:t>RPO – Psykisk hälsa  </a:t>
            </a:r>
            <a:r>
              <a:rPr lang="sv-SE" sz="2400" b="1" dirty="0" smtClean="0">
                <a:solidFill>
                  <a:srgbClr val="00B050"/>
                </a:solidFill>
              </a:rPr>
              <a:t>(september 2019)</a:t>
            </a:r>
            <a:endParaRPr lang="sv-SE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82505"/>
              </p:ext>
            </p:extLst>
          </p:nvPr>
        </p:nvGraphicFramePr>
        <p:xfrm>
          <a:off x="1330036" y="1237669"/>
          <a:ext cx="9845963" cy="4437535"/>
        </p:xfrm>
        <a:graphic>
          <a:graphicData uri="http://schemas.openxmlformats.org/drawingml/2006/table">
            <a:tbl>
              <a:tblPr firstRow="1" firstCol="1" bandRow="1"/>
              <a:tblGrid>
                <a:gridCol w="5514109">
                  <a:extLst>
                    <a:ext uri="{9D8B030D-6E8A-4147-A177-3AD203B41FA5}">
                      <a16:colId xmlns:a16="http://schemas.microsoft.com/office/drawing/2014/main" xmlns="" val="3426392781"/>
                    </a:ext>
                  </a:extLst>
                </a:gridCol>
                <a:gridCol w="4331854">
                  <a:extLst>
                    <a:ext uri="{9D8B030D-6E8A-4147-A177-3AD203B41FA5}">
                      <a16:colId xmlns:a16="http://schemas.microsoft.com/office/drawing/2014/main" xmlns="" val="2929036497"/>
                    </a:ext>
                  </a:extLst>
                </a:gridCol>
              </a:tblGrid>
              <a:tr h="531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 deltagare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 deltagare</a:t>
                      </a:r>
                      <a:endParaRPr lang="sv-S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353121"/>
                  </a:ext>
                </a:extLst>
              </a:tr>
              <a:tr h="486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Karin Haster, Region </a:t>
                      </a:r>
                      <a:r>
                        <a:rPr lang="sv-S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Örebro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Johanna Häll, Örebro län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241859"/>
                  </a:ext>
                </a:extLst>
              </a:tr>
              <a:tr h="486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Gunilla Svedström, Region </a:t>
                      </a:r>
                      <a:r>
                        <a:rPr lang="sv-S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Uppsala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Susanne Söderberg, Uppsala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5482885"/>
                  </a:ext>
                </a:extLst>
              </a:tr>
              <a:tr h="486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Mattias Damberg, Region Västmanland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Felicia Weinberg, Värmland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2014561"/>
                  </a:ext>
                </a:extLst>
              </a:tr>
              <a:tr h="486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Anna-Karin Törnqvist, Region Värmland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Karin Bodlund, </a:t>
                      </a:r>
                      <a:r>
                        <a:rPr lang="sv-S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Västmanland 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6218491"/>
                  </a:ext>
                </a:extLst>
              </a:tr>
              <a:tr h="486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Sundqvist, Region Gävleborg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Tina Mansson, Gävleborg </a:t>
                      </a:r>
                      <a:r>
                        <a:rPr lang="sv-S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2418822"/>
                  </a:ext>
                </a:extLst>
              </a:tr>
              <a:tr h="497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 Kampf Westerberg, Region Sörmland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Sundin, </a:t>
                      </a:r>
                      <a:r>
                        <a:rPr lang="sv-SE" sz="2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Sörmland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4815239"/>
                  </a:ext>
                </a:extLst>
              </a:tr>
              <a:tr h="486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Jeanette Hjortsberg, Region Dalarna</a:t>
                      </a: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Ingalill Frank, Dalarna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1942835"/>
                  </a:ext>
                </a:extLst>
              </a:tr>
              <a:tr h="4869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Söderberg, Region Dalarna </a:t>
                      </a:r>
                      <a:r>
                        <a:rPr lang="sv-SE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ordförande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v-S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039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576</Words>
  <Application>Microsoft Office PowerPoint</Application>
  <PresentationFormat>Anpassad</PresentationFormat>
  <Paragraphs>212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1_Office-tema</vt:lpstr>
      <vt:lpstr> Regionalt Program Område Psykisk hälsa   Uppsala Örebro Sjukvårdsregion 10 september 2019  </vt:lpstr>
      <vt:lpstr>PowerPoint-presentation</vt:lpstr>
      <vt:lpstr>NPO – Psykisk hälsa  6+6+2</vt:lpstr>
      <vt:lpstr>Nationella Arbetsgrupper – Psykisk hälsa </vt:lpstr>
      <vt:lpstr>Nationella Arbetsgrupper NAG – representation</vt:lpstr>
      <vt:lpstr>RPO – Uppsala Örebro sjukvårdsregion</vt:lpstr>
      <vt:lpstr>Arbetsordning NPO-RPO-LPO……</vt:lpstr>
      <vt:lpstr>PowerPoint-presentation</vt:lpstr>
      <vt:lpstr>RPO – Psykisk hälsa  (september 2019)</vt:lpstr>
      <vt:lpstr>VIP schizofreni</vt:lpstr>
      <vt:lpstr>RPO aktiviteter - Implementering VIP schizofreni</vt:lpstr>
      <vt:lpstr>PowerPoint-presentation</vt:lpstr>
      <vt:lpstr>PowerPoint-presentation</vt:lpstr>
      <vt:lpstr>Stöd från SKL - implementering VIP - användarguide</vt:lpstr>
      <vt:lpstr>PowerPoint-presentation</vt:lpstr>
      <vt:lpstr>PowerPoint-presentation</vt:lpstr>
      <vt:lpstr>PowerPoint-presentation</vt:lpstr>
    </vt:vector>
  </TitlesOfParts>
  <Company>Landstinget Dalarna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RPO styrgrupp Psykisk hälsa</dc:title>
  <dc:creator>Söderberg Per /Division Psykiatri /Falun</dc:creator>
  <cp:lastModifiedBy>Eriksson Anna - PV - Divisionsstab Primärvård</cp:lastModifiedBy>
  <cp:revision>70</cp:revision>
  <dcterms:created xsi:type="dcterms:W3CDTF">2019-03-27T21:07:12Z</dcterms:created>
  <dcterms:modified xsi:type="dcterms:W3CDTF">2019-09-17T11:18:33Z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-1364191178</vt:i4>
  </property>
  <property fmtid="{D5CDD505-2E9C-101B-9397-08002B2CF9AE}" pid="3" name="_NewReviewCycle">
    <vt:lpwstr/>
  </property>
  <property fmtid="{D5CDD505-2E9C-101B-9397-08002B2CF9AE}" pid="4" name="_EmailSubject">
    <vt:lpwstr>Minnesanteckningar samt presentationer från gemensamma mötet 10 september i Eskilstuna</vt:lpwstr>
  </property>
  <property fmtid="{D5CDD505-2E9C-101B-9397-08002B2CF9AE}" pid="5" name="_AuthorEmail">
    <vt:lpwstr>anna.g.eriksson@regiongavleborg.se</vt:lpwstr>
  </property>
  <property fmtid="{D5CDD505-2E9C-101B-9397-08002B2CF9AE}" pid="6" name="_AuthorEmailDisplayName">
    <vt:lpwstr>Eriksson Anna G - HOSGSR - Ledningsstöd Hälso- och sjukvård</vt:lpwstr>
  </property>
</Properties>
</file>