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58" r:id="rId3"/>
    <p:sldId id="262" r:id="rId4"/>
    <p:sldId id="268" r:id="rId5"/>
    <p:sldId id="266" r:id="rId6"/>
    <p:sldId id="260" r:id="rId7"/>
    <p:sldId id="267" r:id="rId8"/>
    <p:sldId id="261" r:id="rId9"/>
    <p:sldId id="263" r:id="rId10"/>
    <p:sldId id="264" r:id="rId11"/>
    <p:sldId id="270" r:id="rId12"/>
    <p:sldId id="265" r:id="rId13"/>
    <p:sldId id="271" r:id="rId14"/>
    <p:sldId id="269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2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0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4633E2-0D07-4E7D-98EE-D688273E13E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A37C2D15-49BB-4C82-B18A-2EE846DABC61}">
      <dgm:prSet phldrT="[Text]"/>
      <dgm:spPr/>
      <dgm:t>
        <a:bodyPr/>
        <a:lstStyle/>
        <a:p>
          <a:r>
            <a:rPr lang="sv-SE" dirty="0" smtClean="0"/>
            <a:t>Utskrivningsklar på lasarettet (och behov finns av kommunala insatser)</a:t>
          </a:r>
          <a:endParaRPr lang="sv-SE" dirty="0"/>
        </a:p>
      </dgm:t>
    </dgm:pt>
    <dgm:pt modelId="{354599C6-01F9-4BF2-A2C1-F4C92EFDD752}" type="parTrans" cxnId="{FA05B92E-3A0C-4A3D-A138-ED1377E2E91D}">
      <dgm:prSet/>
      <dgm:spPr/>
      <dgm:t>
        <a:bodyPr/>
        <a:lstStyle/>
        <a:p>
          <a:endParaRPr lang="sv-SE"/>
        </a:p>
      </dgm:t>
    </dgm:pt>
    <dgm:pt modelId="{24895FC2-3787-4D2B-8304-1029E3E1ED5A}" type="sibTrans" cxnId="{FA05B92E-3A0C-4A3D-A138-ED1377E2E91D}">
      <dgm:prSet/>
      <dgm:spPr/>
      <dgm:t>
        <a:bodyPr/>
        <a:lstStyle/>
        <a:p>
          <a:endParaRPr lang="sv-SE"/>
        </a:p>
      </dgm:t>
    </dgm:pt>
    <dgm:pt modelId="{07DB34E6-3F36-404C-8792-E6E8E5D78070}">
      <dgm:prSet phldrT="[Text]"/>
      <dgm:spPr/>
      <dgm:t>
        <a:bodyPr/>
        <a:lstStyle/>
        <a:p>
          <a:r>
            <a:rPr lang="sv-SE" dirty="0" smtClean="0"/>
            <a:t>Kommunen informeras</a:t>
          </a:r>
          <a:endParaRPr lang="sv-SE" dirty="0"/>
        </a:p>
      </dgm:t>
    </dgm:pt>
    <dgm:pt modelId="{6669852F-E38F-4BA3-946B-E47824088406}" type="parTrans" cxnId="{C1B3EB32-5180-4440-92F4-E9B2D20E09C0}">
      <dgm:prSet/>
      <dgm:spPr/>
      <dgm:t>
        <a:bodyPr/>
        <a:lstStyle/>
        <a:p>
          <a:endParaRPr lang="sv-SE"/>
        </a:p>
      </dgm:t>
    </dgm:pt>
    <dgm:pt modelId="{E489A128-2073-41BE-A085-F8AA90F16A1E}" type="sibTrans" cxnId="{C1B3EB32-5180-4440-92F4-E9B2D20E09C0}">
      <dgm:prSet/>
      <dgm:spPr/>
      <dgm:t>
        <a:bodyPr/>
        <a:lstStyle/>
        <a:p>
          <a:endParaRPr lang="sv-SE"/>
        </a:p>
      </dgm:t>
    </dgm:pt>
    <dgm:pt modelId="{9FB7D0FF-CF41-4134-B3FC-D04AA631121A}">
      <dgm:prSet phldrT="[Text]"/>
      <dgm:spPr/>
      <dgm:t>
        <a:bodyPr/>
        <a:lstStyle/>
        <a:p>
          <a:r>
            <a:rPr lang="sv-SE" dirty="0" smtClean="0"/>
            <a:t>Utskrivningsplanering i samverkan mellan kommun, primärvård, slutenvård</a:t>
          </a:r>
          <a:endParaRPr lang="sv-SE" dirty="0"/>
        </a:p>
      </dgm:t>
    </dgm:pt>
    <dgm:pt modelId="{B93011B5-6478-4441-8F57-64E50C357C9C}" type="parTrans" cxnId="{4C4F87E2-62B2-48B5-A56B-4EF9D134DF22}">
      <dgm:prSet/>
      <dgm:spPr/>
      <dgm:t>
        <a:bodyPr/>
        <a:lstStyle/>
        <a:p>
          <a:endParaRPr lang="sv-SE"/>
        </a:p>
      </dgm:t>
    </dgm:pt>
    <dgm:pt modelId="{90EAE52D-A1A8-417E-8245-379E4FDCD323}" type="sibTrans" cxnId="{4C4F87E2-62B2-48B5-A56B-4EF9D134DF22}">
      <dgm:prSet/>
      <dgm:spPr/>
      <dgm:t>
        <a:bodyPr/>
        <a:lstStyle/>
        <a:p>
          <a:endParaRPr lang="sv-SE"/>
        </a:p>
      </dgm:t>
    </dgm:pt>
    <dgm:pt modelId="{2DB3670B-C3BF-498C-9619-1F6DE154C9E1}">
      <dgm:prSet phldrT="[Text]"/>
      <dgm:spPr/>
      <dgm:t>
        <a:bodyPr/>
        <a:lstStyle/>
        <a:p>
          <a:r>
            <a:rPr lang="sv-SE" dirty="0" smtClean="0"/>
            <a:t>Patienten utskrives med kommunala insatser i enlighet med biståndsbeslutet</a:t>
          </a:r>
          <a:endParaRPr lang="sv-SE" dirty="0"/>
        </a:p>
      </dgm:t>
    </dgm:pt>
    <dgm:pt modelId="{562D1212-EBD6-49D5-9EBB-7BA87C2489F8}" type="parTrans" cxnId="{D095434C-4653-4F14-B32B-7E84719C1D2F}">
      <dgm:prSet/>
      <dgm:spPr/>
      <dgm:t>
        <a:bodyPr/>
        <a:lstStyle/>
        <a:p>
          <a:endParaRPr lang="sv-SE"/>
        </a:p>
      </dgm:t>
    </dgm:pt>
    <dgm:pt modelId="{896A7357-2EF3-4D8D-9C99-22758970D53B}" type="sibTrans" cxnId="{D095434C-4653-4F14-B32B-7E84719C1D2F}">
      <dgm:prSet/>
      <dgm:spPr/>
      <dgm:t>
        <a:bodyPr/>
        <a:lstStyle/>
        <a:p>
          <a:endParaRPr lang="sv-SE"/>
        </a:p>
      </dgm:t>
    </dgm:pt>
    <dgm:pt modelId="{D9789659-18F1-4568-B9F8-E410ABCAE740}">
      <dgm:prSet phldrT="[Text]"/>
      <dgm:spPr/>
      <dgm:t>
        <a:bodyPr/>
        <a:lstStyle/>
        <a:p>
          <a:r>
            <a:rPr lang="sv-SE" dirty="0" smtClean="0"/>
            <a:t>Biståndsbeslut fattas</a:t>
          </a:r>
          <a:endParaRPr lang="sv-SE" dirty="0"/>
        </a:p>
      </dgm:t>
    </dgm:pt>
    <dgm:pt modelId="{EE5CF328-6897-4651-BB09-6E0AA8CD8D72}" type="parTrans" cxnId="{B53A61DE-8E66-49FB-88C2-EA49F2AFE1C9}">
      <dgm:prSet/>
      <dgm:spPr/>
      <dgm:t>
        <a:bodyPr/>
        <a:lstStyle/>
        <a:p>
          <a:endParaRPr lang="sv-SE"/>
        </a:p>
      </dgm:t>
    </dgm:pt>
    <dgm:pt modelId="{92313CAE-535C-477A-978A-A53E077D2AFF}" type="sibTrans" cxnId="{B53A61DE-8E66-49FB-88C2-EA49F2AFE1C9}">
      <dgm:prSet/>
      <dgm:spPr/>
      <dgm:t>
        <a:bodyPr/>
        <a:lstStyle/>
        <a:p>
          <a:endParaRPr lang="sv-SE"/>
        </a:p>
      </dgm:t>
    </dgm:pt>
    <dgm:pt modelId="{5E35B02E-4BDF-4390-A96C-A603F4C44644}" type="pres">
      <dgm:prSet presAssocID="{2D4633E2-0D07-4E7D-98EE-D688273E13EF}" presName="Name0" presStyleCnt="0">
        <dgm:presLayoutVars>
          <dgm:dir/>
          <dgm:animLvl val="lvl"/>
          <dgm:resizeHandles val="exact"/>
        </dgm:presLayoutVars>
      </dgm:prSet>
      <dgm:spPr/>
    </dgm:pt>
    <dgm:pt modelId="{132DEA35-38DF-4DF9-88A4-13D804316C16}" type="pres">
      <dgm:prSet presAssocID="{A37C2D15-49BB-4C82-B18A-2EE846DABC61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53EF140-7A49-41C5-9E98-57A978454485}" type="pres">
      <dgm:prSet presAssocID="{24895FC2-3787-4D2B-8304-1029E3E1ED5A}" presName="parTxOnlySpace" presStyleCnt="0"/>
      <dgm:spPr/>
    </dgm:pt>
    <dgm:pt modelId="{72A13AE9-0F01-4540-888D-A243D3180361}" type="pres">
      <dgm:prSet presAssocID="{07DB34E6-3F36-404C-8792-E6E8E5D78070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E525683C-C4D8-4CAC-9CA0-0000F3C48DAB}" type="pres">
      <dgm:prSet presAssocID="{E489A128-2073-41BE-A085-F8AA90F16A1E}" presName="parTxOnlySpace" presStyleCnt="0"/>
      <dgm:spPr/>
    </dgm:pt>
    <dgm:pt modelId="{F3634BDA-414F-4B7E-8CA6-3114B95C041C}" type="pres">
      <dgm:prSet presAssocID="{9FB7D0FF-CF41-4134-B3FC-D04AA631121A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A28A098-E446-4035-8DDB-3D6EA050A266}" type="pres">
      <dgm:prSet presAssocID="{90EAE52D-A1A8-417E-8245-379E4FDCD323}" presName="parTxOnlySpace" presStyleCnt="0"/>
      <dgm:spPr/>
    </dgm:pt>
    <dgm:pt modelId="{B6742807-4FB8-49CB-8E7D-EBDC149B25CA}" type="pres">
      <dgm:prSet presAssocID="{D9789659-18F1-4568-B9F8-E410ABCAE740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647AEC6-9B6B-4668-978D-B7E185FBFCE0}" type="pres">
      <dgm:prSet presAssocID="{92313CAE-535C-477A-978A-A53E077D2AFF}" presName="parTxOnlySpace" presStyleCnt="0"/>
      <dgm:spPr/>
    </dgm:pt>
    <dgm:pt modelId="{34107D1D-7333-4F62-B4A0-46CBBC5AAF7C}" type="pres">
      <dgm:prSet presAssocID="{2DB3670B-C3BF-498C-9619-1F6DE154C9E1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4C4F87E2-62B2-48B5-A56B-4EF9D134DF22}" srcId="{2D4633E2-0D07-4E7D-98EE-D688273E13EF}" destId="{9FB7D0FF-CF41-4134-B3FC-D04AA631121A}" srcOrd="2" destOrd="0" parTransId="{B93011B5-6478-4441-8F57-64E50C357C9C}" sibTransId="{90EAE52D-A1A8-417E-8245-379E4FDCD323}"/>
    <dgm:cxn modelId="{A8270BDA-E776-4229-8F70-0FF9AEB80398}" type="presOf" srcId="{9FB7D0FF-CF41-4134-B3FC-D04AA631121A}" destId="{F3634BDA-414F-4B7E-8CA6-3114B95C041C}" srcOrd="0" destOrd="0" presId="urn:microsoft.com/office/officeart/2005/8/layout/chevron1"/>
    <dgm:cxn modelId="{BF196666-8380-42CB-9781-5B83F38E8897}" type="presOf" srcId="{2DB3670B-C3BF-498C-9619-1F6DE154C9E1}" destId="{34107D1D-7333-4F62-B4A0-46CBBC5AAF7C}" srcOrd="0" destOrd="0" presId="urn:microsoft.com/office/officeart/2005/8/layout/chevron1"/>
    <dgm:cxn modelId="{2C3355C0-62F7-46AE-AB1C-77B9093CDE8A}" type="presOf" srcId="{2D4633E2-0D07-4E7D-98EE-D688273E13EF}" destId="{5E35B02E-4BDF-4390-A96C-A603F4C44644}" srcOrd="0" destOrd="0" presId="urn:microsoft.com/office/officeart/2005/8/layout/chevron1"/>
    <dgm:cxn modelId="{FA05B92E-3A0C-4A3D-A138-ED1377E2E91D}" srcId="{2D4633E2-0D07-4E7D-98EE-D688273E13EF}" destId="{A37C2D15-49BB-4C82-B18A-2EE846DABC61}" srcOrd="0" destOrd="0" parTransId="{354599C6-01F9-4BF2-A2C1-F4C92EFDD752}" sibTransId="{24895FC2-3787-4D2B-8304-1029E3E1ED5A}"/>
    <dgm:cxn modelId="{F85F1ACD-CEFD-4E96-80D6-4E08524B69CC}" type="presOf" srcId="{D9789659-18F1-4568-B9F8-E410ABCAE740}" destId="{B6742807-4FB8-49CB-8E7D-EBDC149B25CA}" srcOrd="0" destOrd="0" presId="urn:microsoft.com/office/officeart/2005/8/layout/chevron1"/>
    <dgm:cxn modelId="{C1B3EB32-5180-4440-92F4-E9B2D20E09C0}" srcId="{2D4633E2-0D07-4E7D-98EE-D688273E13EF}" destId="{07DB34E6-3F36-404C-8792-E6E8E5D78070}" srcOrd="1" destOrd="0" parTransId="{6669852F-E38F-4BA3-946B-E47824088406}" sibTransId="{E489A128-2073-41BE-A085-F8AA90F16A1E}"/>
    <dgm:cxn modelId="{92D4B47D-F4FA-4E79-8D4B-313A90DE9344}" type="presOf" srcId="{07DB34E6-3F36-404C-8792-E6E8E5D78070}" destId="{72A13AE9-0F01-4540-888D-A243D3180361}" srcOrd="0" destOrd="0" presId="urn:microsoft.com/office/officeart/2005/8/layout/chevron1"/>
    <dgm:cxn modelId="{D9E6918B-491C-4F02-BAFF-B6A6F69F8ACB}" type="presOf" srcId="{A37C2D15-49BB-4C82-B18A-2EE846DABC61}" destId="{132DEA35-38DF-4DF9-88A4-13D804316C16}" srcOrd="0" destOrd="0" presId="urn:microsoft.com/office/officeart/2005/8/layout/chevron1"/>
    <dgm:cxn modelId="{B53A61DE-8E66-49FB-88C2-EA49F2AFE1C9}" srcId="{2D4633E2-0D07-4E7D-98EE-D688273E13EF}" destId="{D9789659-18F1-4568-B9F8-E410ABCAE740}" srcOrd="3" destOrd="0" parTransId="{EE5CF328-6897-4651-BB09-6E0AA8CD8D72}" sibTransId="{92313CAE-535C-477A-978A-A53E077D2AFF}"/>
    <dgm:cxn modelId="{D095434C-4653-4F14-B32B-7E84719C1D2F}" srcId="{2D4633E2-0D07-4E7D-98EE-D688273E13EF}" destId="{2DB3670B-C3BF-498C-9619-1F6DE154C9E1}" srcOrd="4" destOrd="0" parTransId="{562D1212-EBD6-49D5-9EBB-7BA87C2489F8}" sibTransId="{896A7357-2EF3-4D8D-9C99-22758970D53B}"/>
    <dgm:cxn modelId="{FD828B21-A376-4070-B5A6-F7E3DEC8898F}" type="presParOf" srcId="{5E35B02E-4BDF-4390-A96C-A603F4C44644}" destId="{132DEA35-38DF-4DF9-88A4-13D804316C16}" srcOrd="0" destOrd="0" presId="urn:microsoft.com/office/officeart/2005/8/layout/chevron1"/>
    <dgm:cxn modelId="{1A7D16B1-C1AD-43A3-916B-49316D1197A2}" type="presParOf" srcId="{5E35B02E-4BDF-4390-A96C-A603F4C44644}" destId="{553EF140-7A49-41C5-9E98-57A978454485}" srcOrd="1" destOrd="0" presId="urn:microsoft.com/office/officeart/2005/8/layout/chevron1"/>
    <dgm:cxn modelId="{DA24C4E4-EFD7-478A-A311-F167A021F995}" type="presParOf" srcId="{5E35B02E-4BDF-4390-A96C-A603F4C44644}" destId="{72A13AE9-0F01-4540-888D-A243D3180361}" srcOrd="2" destOrd="0" presId="urn:microsoft.com/office/officeart/2005/8/layout/chevron1"/>
    <dgm:cxn modelId="{C032A65E-A729-423F-990F-50063D7F52EB}" type="presParOf" srcId="{5E35B02E-4BDF-4390-A96C-A603F4C44644}" destId="{E525683C-C4D8-4CAC-9CA0-0000F3C48DAB}" srcOrd="3" destOrd="0" presId="urn:microsoft.com/office/officeart/2005/8/layout/chevron1"/>
    <dgm:cxn modelId="{08A7A856-F96D-4152-9C03-7CF08AAC1644}" type="presParOf" srcId="{5E35B02E-4BDF-4390-A96C-A603F4C44644}" destId="{F3634BDA-414F-4B7E-8CA6-3114B95C041C}" srcOrd="4" destOrd="0" presId="urn:microsoft.com/office/officeart/2005/8/layout/chevron1"/>
    <dgm:cxn modelId="{9E2DCAFB-8ECD-4DA4-B1AF-38B4BABC0278}" type="presParOf" srcId="{5E35B02E-4BDF-4390-A96C-A603F4C44644}" destId="{1A28A098-E446-4035-8DDB-3D6EA050A266}" srcOrd="5" destOrd="0" presId="urn:microsoft.com/office/officeart/2005/8/layout/chevron1"/>
    <dgm:cxn modelId="{871F572C-DBB6-477F-B710-26DD101AC258}" type="presParOf" srcId="{5E35B02E-4BDF-4390-A96C-A603F4C44644}" destId="{B6742807-4FB8-49CB-8E7D-EBDC149B25CA}" srcOrd="6" destOrd="0" presId="urn:microsoft.com/office/officeart/2005/8/layout/chevron1"/>
    <dgm:cxn modelId="{90026CF0-73BB-4E0D-A172-F649C0737088}" type="presParOf" srcId="{5E35B02E-4BDF-4390-A96C-A603F4C44644}" destId="{5647AEC6-9B6B-4668-978D-B7E185FBFCE0}" srcOrd="7" destOrd="0" presId="urn:microsoft.com/office/officeart/2005/8/layout/chevron1"/>
    <dgm:cxn modelId="{75696751-E82C-4A17-B286-575F2CD74439}" type="presParOf" srcId="{5E35B02E-4BDF-4390-A96C-A603F4C44644}" destId="{34107D1D-7333-4F62-B4A0-46CBBC5AAF7C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2DEA35-38DF-4DF9-88A4-13D804316C16}">
      <dsp:nvSpPr>
        <dsp:cNvPr id="0" name=""/>
        <dsp:cNvSpPr/>
      </dsp:nvSpPr>
      <dsp:spPr>
        <a:xfrm>
          <a:off x="2775" y="1778904"/>
          <a:ext cx="2470461" cy="9881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Utskrivningsklar på lasarettet (och behov finns av kommunala insatser)</a:t>
          </a:r>
          <a:endParaRPr lang="sv-SE" sz="1100" kern="1200" dirty="0"/>
        </a:p>
      </dsp:txBody>
      <dsp:txXfrm>
        <a:off x="496867" y="1778904"/>
        <a:ext cx="1482277" cy="988184"/>
      </dsp:txXfrm>
    </dsp:sp>
    <dsp:sp modelId="{72A13AE9-0F01-4540-888D-A243D3180361}">
      <dsp:nvSpPr>
        <dsp:cNvPr id="0" name=""/>
        <dsp:cNvSpPr/>
      </dsp:nvSpPr>
      <dsp:spPr>
        <a:xfrm>
          <a:off x="2226191" y="1778904"/>
          <a:ext cx="2470461" cy="9881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Kommunen informeras</a:t>
          </a:r>
          <a:endParaRPr lang="sv-SE" sz="1100" kern="1200" dirty="0"/>
        </a:p>
      </dsp:txBody>
      <dsp:txXfrm>
        <a:off x="2720283" y="1778904"/>
        <a:ext cx="1482277" cy="988184"/>
      </dsp:txXfrm>
    </dsp:sp>
    <dsp:sp modelId="{F3634BDA-414F-4B7E-8CA6-3114B95C041C}">
      <dsp:nvSpPr>
        <dsp:cNvPr id="0" name=""/>
        <dsp:cNvSpPr/>
      </dsp:nvSpPr>
      <dsp:spPr>
        <a:xfrm>
          <a:off x="4449606" y="1778904"/>
          <a:ext cx="2470461" cy="9881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Utskrivningsplanering i samverkan mellan kommun, primärvård, slutenvård</a:t>
          </a:r>
          <a:endParaRPr lang="sv-SE" sz="1100" kern="1200" dirty="0"/>
        </a:p>
      </dsp:txBody>
      <dsp:txXfrm>
        <a:off x="4943698" y="1778904"/>
        <a:ext cx="1482277" cy="988184"/>
      </dsp:txXfrm>
    </dsp:sp>
    <dsp:sp modelId="{B6742807-4FB8-49CB-8E7D-EBDC149B25CA}">
      <dsp:nvSpPr>
        <dsp:cNvPr id="0" name=""/>
        <dsp:cNvSpPr/>
      </dsp:nvSpPr>
      <dsp:spPr>
        <a:xfrm>
          <a:off x="6673022" y="1778904"/>
          <a:ext cx="2470461" cy="9881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Biståndsbeslut fattas</a:t>
          </a:r>
          <a:endParaRPr lang="sv-SE" sz="1100" kern="1200" dirty="0"/>
        </a:p>
      </dsp:txBody>
      <dsp:txXfrm>
        <a:off x="7167114" y="1778904"/>
        <a:ext cx="1482277" cy="988184"/>
      </dsp:txXfrm>
    </dsp:sp>
    <dsp:sp modelId="{34107D1D-7333-4F62-B4A0-46CBBC5AAF7C}">
      <dsp:nvSpPr>
        <dsp:cNvPr id="0" name=""/>
        <dsp:cNvSpPr/>
      </dsp:nvSpPr>
      <dsp:spPr>
        <a:xfrm>
          <a:off x="8896437" y="1778904"/>
          <a:ext cx="2470461" cy="9881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100" kern="1200" dirty="0" smtClean="0"/>
            <a:t>Patienten utskrives med kommunala insatser i enlighet med biståndsbeslutet</a:t>
          </a:r>
          <a:endParaRPr lang="sv-SE" sz="1100" kern="1200" dirty="0"/>
        </a:p>
      </dsp:txBody>
      <dsp:txXfrm>
        <a:off x="9390529" y="1778904"/>
        <a:ext cx="1482277" cy="9881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53257-1C40-4E6C-905D-2B72B6713824}" type="datetimeFigureOut">
              <a:rPr lang="sv-SE" smtClean="0"/>
              <a:t>2020-04-09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5CA94-F7D0-4D8D-85F3-CBE7486750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6981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33D500-1297-4EDE-B9F8-A261B42E5E1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258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4FEF75FC-F2B7-429D-82EA-76343084BFDB}" type="datetime1">
              <a:rPr lang="sv-SE" smtClean="0"/>
              <a:t>2020-04-09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3504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C269128-6BAF-484A-B020-5EDECAACF3BE}" type="datetime1">
              <a:rPr lang="sv-SE" smtClean="0"/>
              <a:t>2020-04-09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226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C423B204-2AC5-4397-8325-11054C5EBB77}" type="datetime1">
              <a:rPr lang="sv-SE" smtClean="0"/>
              <a:t>2020-04-09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833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BCF8160-19D4-4EDC-B3AC-CB0C98772FA7}" type="datetime1">
              <a:rPr lang="sv-SE" smtClean="0"/>
              <a:t>2020-04-09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67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F90DFDCF-0AA7-4FE4-B143-66AB9A862441}" type="datetime1">
              <a:rPr lang="sv-SE" smtClean="0"/>
              <a:t>2020-04-09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707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FA7D91C-2ED9-4415-B9FE-5F74B92CE836}" type="datetime1">
              <a:rPr lang="sv-SE" smtClean="0"/>
              <a:t>2020-04-09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56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0F3ED8A5-0F0E-41E9-AB1E-DF2CBCDEF768}" type="datetime1">
              <a:rPr lang="sv-SE" smtClean="0"/>
              <a:t>2020-04-09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319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F32350E-042C-45F5-AEC9-5E00AED8A9EC}" type="datetime1">
              <a:rPr lang="sv-SE" smtClean="0"/>
              <a:t>2020-04-09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71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49BB4399-835F-4B2A-8F39-A9236B28EA3A}" type="datetime1">
              <a:rPr lang="sv-SE" smtClean="0"/>
              <a:t>2020-04-09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665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BB44-3416-4A33-807E-B65EFD1695B3}" type="datetime1">
              <a:rPr lang="sv-SE" smtClean="0"/>
              <a:t>2020-04-09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15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Strategier för hantering av Covid-19 pandemi	</a:t>
            </a:r>
            <a:endParaRPr lang="sv-SE" dirty="0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Samverkan mellan kommuner och Region Dalarna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282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Alla kommuner behöver därför förbereda sig på att snabbt kunna erbjuda vård och omsorg för ett kraftigt ökat antal patienter som är utskrivningsklara.</a:t>
            </a:r>
          </a:p>
          <a:p>
            <a:endParaRPr lang="sv-SE" dirty="0" smtClean="0"/>
          </a:p>
          <a:p>
            <a:r>
              <a:rPr lang="sv-SE" dirty="0" smtClean="0"/>
              <a:t>Det är inte rimligt att tro att alla dessa patienter kan vårdas i hemmet dagarna efter utskrivning relaterat till stort omvårdnadsbehov och befarat stort sjukskrivningstal bland personalen.</a:t>
            </a:r>
          </a:p>
          <a:p>
            <a:endParaRPr lang="sv-SE" dirty="0" smtClean="0"/>
          </a:p>
          <a:p>
            <a:r>
              <a:rPr lang="sv-SE" dirty="0" smtClean="0"/>
              <a:t>Många av dessa patienter kan vara fortsatt smittsamma varför återgång till SÄBO är olämpligt. </a:t>
            </a:r>
          </a:p>
        </p:txBody>
      </p:sp>
    </p:spTree>
    <p:extLst>
      <p:ext uri="{BB962C8B-B14F-4D97-AF65-F5344CB8AC3E}">
        <p14:creationId xmlns:p14="http://schemas.microsoft.com/office/powerpoint/2010/main" val="385561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Alternativet till att vårda dessa patienter i hemmen är utökat antal kommunala korttidsplatser</a:t>
            </a:r>
          </a:p>
          <a:p>
            <a:r>
              <a:rPr lang="sv-SE" dirty="0" smtClean="0"/>
              <a:t>Sannolikt betydligt mer resurseffektivt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9743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 att kunna utnyttja samhällets samlade resurser effektivt behöver </a:t>
            </a:r>
            <a:r>
              <a:rPr lang="sv-SE" dirty="0" smtClean="0"/>
              <a:t>kommunerna därför se </a:t>
            </a:r>
            <a:r>
              <a:rPr lang="sv-SE" dirty="0"/>
              <a:t>över kapaciteten på korttidsplatser</a:t>
            </a:r>
            <a:r>
              <a:rPr lang="sv-SE" dirty="0" smtClean="0"/>
              <a:t>.</a:t>
            </a:r>
          </a:p>
          <a:p>
            <a:endParaRPr lang="sv-SE" dirty="0"/>
          </a:p>
          <a:p>
            <a:r>
              <a:rPr lang="sv-SE" dirty="0"/>
              <a:t>En samverkan när det gäller bemanning av korttidsplatser är av yttersta vikt för att bibehålla en patientsäker vård. </a:t>
            </a:r>
            <a:endParaRPr lang="sv-SE" dirty="0" smtClean="0"/>
          </a:p>
          <a:p>
            <a:endParaRPr lang="sv-SE" dirty="0"/>
          </a:p>
          <a:p>
            <a:r>
              <a:rPr lang="sv-SE" dirty="0"/>
              <a:t>RD kan bidra med sjuksköterskor, sjukgymnaster och kraftigt ökad </a:t>
            </a:r>
            <a:r>
              <a:rPr lang="sv-SE" dirty="0" smtClean="0"/>
              <a:t>läkarnärvaro </a:t>
            </a:r>
            <a:r>
              <a:rPr lang="sv-SE" dirty="0"/>
              <a:t>på dessa </a:t>
            </a:r>
            <a:r>
              <a:rPr lang="sv-SE" dirty="0" smtClean="0"/>
              <a:t>korttidsplatser samt medicinteknisk utrustning och läkemedel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301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Korttidsplatserna behöver kunna ta emot </a:t>
            </a:r>
            <a:r>
              <a:rPr lang="sv-SE" dirty="0" smtClean="0"/>
              <a:t>utskrivningsklara patienter </a:t>
            </a:r>
            <a:r>
              <a:rPr lang="sv-SE" dirty="0"/>
              <a:t>där smittorisken är oklar och helst kunna ge </a:t>
            </a:r>
            <a:r>
              <a:rPr lang="sv-SE" dirty="0" smtClean="0"/>
              <a:t>syrgas till enstaka patienter</a:t>
            </a:r>
          </a:p>
          <a:p>
            <a:r>
              <a:rPr lang="sv-SE" dirty="0" smtClean="0"/>
              <a:t>Det är mycket bättre att vårda dessa patienter på korttidsplatser än i hemmet </a:t>
            </a:r>
            <a:r>
              <a:rPr lang="sv-SE" dirty="0" err="1" smtClean="0"/>
              <a:t>bla</a:t>
            </a:r>
            <a:r>
              <a:rPr lang="sv-SE" dirty="0" smtClean="0"/>
              <a:t> </a:t>
            </a:r>
            <a:r>
              <a:rPr lang="sv-SE" dirty="0" err="1" smtClean="0"/>
              <a:t>pga</a:t>
            </a:r>
            <a:r>
              <a:rPr lang="sv-SE" dirty="0" smtClean="0"/>
              <a:t> bättre resursutnyttjande av personal</a:t>
            </a:r>
          </a:p>
          <a:p>
            <a:r>
              <a:rPr lang="sv-SE" dirty="0" smtClean="0"/>
              <a:t>Det är bättre att vårda dessa patienter på </a:t>
            </a:r>
            <a:r>
              <a:rPr lang="sv-SE" b="1" dirty="0" smtClean="0"/>
              <a:t>få vårdenheter </a:t>
            </a:r>
            <a:r>
              <a:rPr lang="sv-SE" dirty="0" smtClean="0"/>
              <a:t>på grund av smittorisken (jfr med att vårda på ett SÄBO)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2195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Utskrivningsklar patient-vad är det?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 smtClean="0"/>
              <a:t>En patient som av läkaren på avdelningen inte längre bedöms vara i behov av sluten vård (dvs läkarens beslut).</a:t>
            </a:r>
          </a:p>
          <a:p>
            <a:endParaRPr lang="sv-SE" dirty="0"/>
          </a:p>
          <a:p>
            <a:r>
              <a:rPr lang="sv-SE" dirty="0" smtClean="0"/>
              <a:t>Patienten kan efter slutenvården:</a:t>
            </a:r>
          </a:p>
          <a:p>
            <a:pPr marL="0" indent="0">
              <a:buNone/>
            </a:pPr>
            <a:r>
              <a:rPr lang="sv-SE" dirty="0" smtClean="0"/>
              <a:t>1: gå hem (med eller utan kommunala insatser)</a:t>
            </a:r>
          </a:p>
          <a:p>
            <a:pPr marL="0" indent="0">
              <a:buNone/>
            </a:pPr>
            <a:r>
              <a:rPr lang="sv-SE" dirty="0" smtClean="0"/>
              <a:t>2: gå till kommunala korttidsboenden</a:t>
            </a:r>
          </a:p>
          <a:p>
            <a:pPr marL="0" indent="0">
              <a:buNone/>
            </a:pPr>
            <a:r>
              <a:rPr lang="sv-SE" dirty="0" smtClean="0"/>
              <a:t>3: återgå till särskilt boende, SÄBO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1789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234256"/>
              </p:ext>
            </p:extLst>
          </p:nvPr>
        </p:nvGraphicFramePr>
        <p:xfrm>
          <a:off x="284703" y="745853"/>
          <a:ext cx="11369675" cy="4545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Vänster klammerparentes 4"/>
          <p:cNvSpPr/>
          <p:nvPr/>
        </p:nvSpPr>
        <p:spPr>
          <a:xfrm rot="16200000">
            <a:off x="5592593" y="-1347280"/>
            <a:ext cx="1006813" cy="10860932"/>
          </a:xfrm>
          <a:prstGeom prst="leftBrace">
            <a:avLst>
              <a:gd name="adj1" fmla="val 8333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 b="1" dirty="0"/>
          </a:p>
        </p:txBody>
      </p:sp>
      <p:sp>
        <p:nvSpPr>
          <p:cNvPr id="6" name="textruta 5"/>
          <p:cNvSpPr txBox="1"/>
          <p:nvPr/>
        </p:nvSpPr>
        <p:spPr>
          <a:xfrm>
            <a:off x="2801566" y="4931923"/>
            <a:ext cx="7013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/>
              <a:t>Denna process kan ofta ta lång tid, flera dagar</a:t>
            </a:r>
            <a:endParaRPr lang="sv-SE" sz="2400" b="1" dirty="0"/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Utskrivningen…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2024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Förslag från RD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Kommunen erbjuder snabb hantering (24/7) av biståndsbedömningen</a:t>
            </a:r>
          </a:p>
          <a:p>
            <a:endParaRPr lang="sv-SE" dirty="0"/>
          </a:p>
          <a:p>
            <a:r>
              <a:rPr lang="sv-SE" dirty="0" smtClean="0"/>
              <a:t>Den kan resultera i:</a:t>
            </a:r>
          </a:p>
          <a:p>
            <a:pPr marL="0" indent="0">
              <a:buNone/>
            </a:pPr>
            <a:r>
              <a:rPr lang="sv-SE" dirty="0" smtClean="0"/>
              <a:t>-insatser i hemmet (hemtjänst, kommunal hemsjukvård)</a:t>
            </a:r>
          </a:p>
          <a:p>
            <a:pPr marL="0" indent="0">
              <a:buNone/>
            </a:pPr>
            <a:r>
              <a:rPr lang="sv-SE" dirty="0" smtClean="0"/>
              <a:t>-kommunalt korttidsboende</a:t>
            </a:r>
          </a:p>
          <a:p>
            <a:pPr marL="0" indent="0">
              <a:buNone/>
            </a:pPr>
            <a:r>
              <a:rPr lang="sv-SE" dirty="0" smtClean="0"/>
              <a:t>-(återgång till SÄBO-sannolikt ej aktuellt </a:t>
            </a:r>
            <a:r>
              <a:rPr lang="sv-SE" dirty="0" err="1" smtClean="0"/>
              <a:t>pga</a:t>
            </a:r>
            <a:r>
              <a:rPr lang="sv-SE" dirty="0" smtClean="0"/>
              <a:t> smittorisk)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724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Om kommunens beslut blir </a:t>
            </a:r>
            <a:r>
              <a:rPr lang="sv-SE" i="1" dirty="0" smtClean="0"/>
              <a:t>korttidsboende</a:t>
            </a:r>
            <a:endParaRPr lang="sv-SE" i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Kan kommunen avropa personella resurser (läkare, </a:t>
            </a:r>
            <a:r>
              <a:rPr lang="sv-SE" dirty="0" err="1" smtClean="0"/>
              <a:t>ssk</a:t>
            </a:r>
            <a:r>
              <a:rPr lang="sv-SE" dirty="0" smtClean="0"/>
              <a:t>, </a:t>
            </a:r>
            <a:r>
              <a:rPr lang="sv-SE" dirty="0" err="1" smtClean="0"/>
              <a:t>usk</a:t>
            </a:r>
            <a:r>
              <a:rPr lang="sv-SE" dirty="0" smtClean="0"/>
              <a:t>, sjukgymnast…) från RD utan kostnader</a:t>
            </a:r>
          </a:p>
          <a:p>
            <a:r>
              <a:rPr lang="sv-SE" dirty="0" smtClean="0"/>
              <a:t>Läkemedel bekostas av RD</a:t>
            </a:r>
          </a:p>
          <a:p>
            <a:r>
              <a:rPr lang="sv-SE" dirty="0" smtClean="0"/>
              <a:t>Medicinteknisk utrustning bekostas av RD</a:t>
            </a:r>
          </a:p>
          <a:p>
            <a:r>
              <a:rPr lang="sv-SE" dirty="0" smtClean="0"/>
              <a:t>Förbrukningsmateriel bekostas av kommunen</a:t>
            </a:r>
          </a:p>
          <a:p>
            <a:r>
              <a:rPr lang="sv-SE" dirty="0" smtClean="0"/>
              <a:t>Kommunen är huvudman för vården</a:t>
            </a:r>
          </a:p>
          <a:p>
            <a:r>
              <a:rPr lang="sv-SE" dirty="0" smtClean="0"/>
              <a:t>Dokumentation i kommunens journal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9092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 kan bara klara dessa enorma utmaningar tillsammans</a:t>
            </a:r>
          </a:p>
          <a:p>
            <a:r>
              <a:rPr lang="sv-SE" dirty="0" smtClean="0"/>
              <a:t>Den lokala vårdcentralen och </a:t>
            </a:r>
            <a:r>
              <a:rPr lang="sv-SE" dirty="0" err="1" smtClean="0"/>
              <a:t>MAS:arna</a:t>
            </a:r>
            <a:r>
              <a:rPr lang="sv-SE" dirty="0" smtClean="0"/>
              <a:t> kan sannolikt bäst själva avgöra exakt hur samarbetet skall se ut</a:t>
            </a:r>
          </a:p>
          <a:p>
            <a:endParaRPr lang="sv-SE" dirty="0" smtClean="0"/>
          </a:p>
          <a:p>
            <a:r>
              <a:rPr lang="sv-SE" dirty="0" smtClean="0"/>
              <a:t>Vår största gemensamma utmaning kommer att vara personal</a:t>
            </a:r>
          </a:p>
          <a:p>
            <a:endParaRPr lang="sv-SE" dirty="0"/>
          </a:p>
          <a:p>
            <a:r>
              <a:rPr lang="sv-SE" dirty="0" smtClean="0"/>
              <a:t>Genom att samverka på kloka sätt kan vi gemensamt klara uppdraget vi har fått från vår befolkning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353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Antaganden</a:t>
            </a:r>
            <a:br>
              <a:rPr lang="sv-SE" dirty="0" smtClean="0"/>
            </a:br>
            <a:r>
              <a:rPr lang="sv-SE" sz="1600" dirty="0" smtClean="0"/>
              <a:t>(baserat på enheten för analys vid FHM, RD-Corona ledningsstab, LGHS, samtal med verksamhetschef på infektionskliniken)  </a:t>
            </a:r>
            <a:endParaRPr lang="sv-SE" sz="1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Det är mycket svårt att dra säkra slutsatser om hur utvecklingen kommer att se ut i Dalarna</a:t>
            </a:r>
          </a:p>
          <a:p>
            <a:endParaRPr lang="sv-SE" dirty="0"/>
          </a:p>
          <a:p>
            <a:endParaRPr lang="sv-SE" dirty="0" smtClean="0"/>
          </a:p>
          <a:p>
            <a:r>
              <a:rPr lang="sv-SE" dirty="0" smtClean="0"/>
              <a:t>De studier som ligger bakom prognoserna baseras på internationella erfarenheter och kan komma att förändras med ökande kunskap.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404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Antaganden</a:t>
            </a:r>
            <a:r>
              <a:rPr lang="sv-SE" sz="1100" dirty="0"/>
              <a:t/>
            </a:r>
            <a:br>
              <a:rPr lang="sv-SE" sz="1100" dirty="0"/>
            </a:br>
            <a:r>
              <a:rPr lang="sv-SE" sz="1100" dirty="0"/>
              <a:t>(baserat på enheten för analys vid FHM, RD-Corona ledningsstab, LGHS, samtal med verksamhetschef på infektionskliniken)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r>
              <a:rPr lang="sv-SE" dirty="0"/>
              <a:t>Sannolikt kommer vårdbehovet att nå sin kulmen inom </a:t>
            </a:r>
            <a:r>
              <a:rPr lang="sv-SE" dirty="0" smtClean="0"/>
              <a:t>fyra-sex veckor</a:t>
            </a:r>
          </a:p>
          <a:p>
            <a:endParaRPr lang="sv-SE" dirty="0"/>
          </a:p>
          <a:p>
            <a:r>
              <a:rPr lang="sv-SE" dirty="0"/>
              <a:t>En högst avgörande faktor är </a:t>
            </a:r>
            <a:r>
              <a:rPr lang="sv-SE" dirty="0" smtClean="0"/>
              <a:t>att </a:t>
            </a:r>
            <a:r>
              <a:rPr lang="sv-SE" dirty="0"/>
              <a:t>vi lyckas skydda våra äldre från smitta (SÄBO/Hemtjänst)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256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Viktiga förutsättningar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Långsam smittspridning i samhället</a:t>
            </a:r>
          </a:p>
          <a:p>
            <a:endParaRPr lang="sv-SE" dirty="0" smtClean="0"/>
          </a:p>
          <a:p>
            <a:r>
              <a:rPr lang="sv-SE" dirty="0" smtClean="0"/>
              <a:t>Skydda våra äldre mot smitta!</a:t>
            </a:r>
          </a:p>
          <a:p>
            <a:endParaRPr lang="sv-SE" dirty="0"/>
          </a:p>
          <a:p>
            <a:r>
              <a:rPr lang="sv-SE" smtClean="0"/>
              <a:t>Tillräckligt med vårdplatser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407245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Diagram 2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050" y="1334996"/>
            <a:ext cx="7318556" cy="4555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967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Nuläge (200408)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Den senaste tiden har vi haft en ganska flack kurva </a:t>
            </a:r>
            <a:r>
              <a:rPr lang="sv-SE" dirty="0" smtClean="0"/>
              <a:t>med nyinsjuknande i Dalarna</a:t>
            </a:r>
          </a:p>
          <a:p>
            <a:endParaRPr lang="sv-SE" dirty="0" smtClean="0"/>
          </a:p>
          <a:p>
            <a:r>
              <a:rPr lang="sv-SE" dirty="0" smtClean="0"/>
              <a:t>Däremot en påfallande hög andel kritiskt sjuka (IVA-patienter)</a:t>
            </a:r>
            <a:endParaRPr lang="sv-SE" dirty="0"/>
          </a:p>
          <a:p>
            <a:endParaRPr lang="sv-SE" dirty="0" smtClean="0"/>
          </a:p>
          <a:p>
            <a:r>
              <a:rPr lang="sv-SE" dirty="0" smtClean="0"/>
              <a:t>RD har i nuläget kapacitet att vårda sjukhuskrävande patienter på separata </a:t>
            </a:r>
            <a:r>
              <a:rPr lang="sv-SE" dirty="0" err="1" smtClean="0"/>
              <a:t>Covid</a:t>
            </a:r>
            <a:r>
              <a:rPr lang="sv-SE" dirty="0" smtClean="0"/>
              <a:t>-vårdavdelningar</a:t>
            </a:r>
          </a:p>
          <a:p>
            <a:endParaRPr lang="sv-SE" dirty="0" smtClean="0"/>
          </a:p>
          <a:p>
            <a:r>
              <a:rPr lang="sv-SE" dirty="0" smtClean="0"/>
              <a:t>Hotande platsbrist på IVA</a:t>
            </a:r>
          </a:p>
          <a:p>
            <a:endParaRPr lang="sv-SE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91140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Nuläge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Drygt 30 personer har avlidit</a:t>
            </a:r>
          </a:p>
          <a:p>
            <a:r>
              <a:rPr lang="sv-SE" dirty="0" smtClean="0"/>
              <a:t>Ca 40 </a:t>
            </a:r>
            <a:r>
              <a:rPr lang="sv-SE" dirty="0"/>
              <a:t>patienter har hittills kunnat skrivas ut (främst till hemmet-yngre individer)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445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47709"/>
            <a:ext cx="10619402" cy="1210581"/>
          </a:xfrm>
        </p:spPr>
        <p:txBody>
          <a:bodyPr>
            <a:normAutofit/>
          </a:bodyPr>
          <a:lstStyle/>
          <a:p>
            <a:r>
              <a:rPr lang="sv-SE" dirty="0" smtClean="0"/>
              <a:t>Prognos (stort spann…)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Slutenvårdsbehovet i Dalarna kan som mest komma att uppgå till </a:t>
            </a:r>
            <a:r>
              <a:rPr lang="sv-SE" b="1" dirty="0" smtClean="0"/>
              <a:t>110-265 </a:t>
            </a:r>
            <a:r>
              <a:rPr lang="sv-SE" b="1" dirty="0"/>
              <a:t>extra </a:t>
            </a:r>
            <a:r>
              <a:rPr lang="sv-SE" b="1" dirty="0" smtClean="0"/>
              <a:t>vårdplatser </a:t>
            </a:r>
            <a:r>
              <a:rPr lang="sv-SE" dirty="0" smtClean="0"/>
              <a:t>enligt prognoserna från FHM</a:t>
            </a:r>
          </a:p>
          <a:p>
            <a:endParaRPr lang="sv-SE" dirty="0"/>
          </a:p>
          <a:p>
            <a:r>
              <a:rPr lang="sv-SE" dirty="0" smtClean="0"/>
              <a:t>Även med de låga beräkningarna kommer slutenvården att ha mycket stora utmaningar att klara behoven.</a:t>
            </a:r>
          </a:p>
          <a:p>
            <a:endParaRPr lang="sv-SE" dirty="0" smtClean="0"/>
          </a:p>
          <a:p>
            <a:r>
              <a:rPr lang="sv-SE" dirty="0" smtClean="0"/>
              <a:t>Enormt viktigt att patienter efter slutenvård snabbt kan omhändertas av kommunen vid behov-annars kommer inte slutenvårdsplatserna att räcka.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266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Prognos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 smtClean="0"/>
              <a:t>Samstämmiga uppgifter från infektionsläkare gör gällande att många av dessa utskrivningsklara patienter är klart mer omvårdnadskrävande än annars.</a:t>
            </a:r>
          </a:p>
          <a:p>
            <a:endParaRPr lang="sv-SE" dirty="0" smtClean="0"/>
          </a:p>
          <a:p>
            <a:r>
              <a:rPr lang="sv-SE" dirty="0" smtClean="0"/>
              <a:t>Dvs att även </a:t>
            </a:r>
            <a:r>
              <a:rPr lang="sv-SE" i="1" dirty="0"/>
              <a:t>efter slutenvården </a:t>
            </a:r>
            <a:r>
              <a:rPr lang="sv-SE" dirty="0" smtClean="0"/>
              <a:t>så</a:t>
            </a:r>
            <a:r>
              <a:rPr lang="sv-SE" i="1" dirty="0" smtClean="0"/>
              <a:t> </a:t>
            </a:r>
            <a:r>
              <a:rPr lang="sv-SE" dirty="0" smtClean="0"/>
              <a:t>kommer </a:t>
            </a:r>
            <a:r>
              <a:rPr lang="sv-SE" dirty="0"/>
              <a:t>många av dessa patienter att ha ett stort omvårdnadsbehov vilket ställer enorma krav på kommunala verksamheter.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6277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2882</TotalTime>
  <Words>739</Words>
  <Application>Microsoft Office PowerPoint</Application>
  <PresentationFormat>Bredbild</PresentationFormat>
  <Paragraphs>95</Paragraphs>
  <Slides>18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1" baseType="lpstr">
      <vt:lpstr>Arial</vt:lpstr>
      <vt:lpstr>Calibri</vt:lpstr>
      <vt:lpstr>VCdag</vt:lpstr>
      <vt:lpstr>Strategier för hantering av Covid-19 pandemi </vt:lpstr>
      <vt:lpstr>Antaganden (baserat på enheten för analys vid FHM, RD-Corona ledningsstab, LGHS, samtal med verksamhetschef på infektionskliniken)  </vt:lpstr>
      <vt:lpstr>Antaganden (baserat på enheten för analys vid FHM, RD-Corona ledningsstab, LGHS, samtal med verksamhetschef på infektionskliniken) </vt:lpstr>
      <vt:lpstr>Viktiga förutsättningar</vt:lpstr>
      <vt:lpstr>PowerPoint-presentation</vt:lpstr>
      <vt:lpstr>Nuläge (200408)</vt:lpstr>
      <vt:lpstr>Nuläge</vt:lpstr>
      <vt:lpstr>Prognos (stort spann…)</vt:lpstr>
      <vt:lpstr>Prognos</vt:lpstr>
      <vt:lpstr>Sammanfattning</vt:lpstr>
      <vt:lpstr>Sammanfattning</vt:lpstr>
      <vt:lpstr>Sammanfattning</vt:lpstr>
      <vt:lpstr>Sammanfattning</vt:lpstr>
      <vt:lpstr>Utskrivningsklar patient-vad är det?</vt:lpstr>
      <vt:lpstr>Utskrivningen…</vt:lpstr>
      <vt:lpstr>Förslag från RD</vt:lpstr>
      <vt:lpstr>Om kommunens beslut blir korttidsboende</vt:lpstr>
      <vt:lpstr>Sammanfattning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Strategier för hantering av Covid-19 pandemi</dc:title>
  <dc:creator>Larsson Roger S /Central förvaltning Ledningsenhet /Falun</dc:creator>
  <cp:lastModifiedBy>Larsson Roger S /Central förvaltning Ledningsenhet /Falun</cp:lastModifiedBy>
  <cp:revision>26</cp:revision>
  <dcterms:created xsi:type="dcterms:W3CDTF">2020-04-07T06:42:45Z</dcterms:created>
  <dcterms:modified xsi:type="dcterms:W3CDTF">2020-04-09T13:33:02Z</dcterms:modified>
</cp:coreProperties>
</file>