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64" r:id="rId7"/>
    <p:sldId id="258" r:id="rId8"/>
    <p:sldId id="272" r:id="rId9"/>
    <p:sldId id="271" r:id="rId10"/>
    <p:sldId id="273" r:id="rId11"/>
    <p:sldId id="274" r:id="rId12"/>
    <p:sldId id="275" r:id="rId13"/>
    <p:sldId id="265" r:id="rId14"/>
    <p:sldId id="276" r:id="rId1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64"/>
            <p14:sldId id="258"/>
            <p14:sldId id="272"/>
            <p14:sldId id="271"/>
            <p14:sldId id="273"/>
            <p14:sldId id="274"/>
            <p14:sldId id="275"/>
            <p14:sldId id="26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4302" autoAdjust="0"/>
  </p:normalViewPr>
  <p:slideViewPr>
    <p:cSldViewPr snapToGrid="0">
      <p:cViewPr varScale="1">
        <p:scale>
          <a:sx n="51" d="100"/>
          <a:sy n="51" d="100"/>
        </p:scale>
        <p:origin x="1220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2022-06-15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2022-06-15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 smtClean="0"/>
              <a:t>Jag heter Therese Granström och har ganska nyligen börjat min tjänst som</a:t>
            </a:r>
            <a:r>
              <a:rPr lang="sv-SE" sz="1200" baseline="0" dirty="0" smtClean="0"/>
              <a:t> utvecklingsledare på RSS/ Hälsa och välfärd. 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Mitt uppdrag är att vara ett stöd till Dalarnas kommuner i omställningsarbetet mot en god och nära vård. Med den länsgemensamma strategin som utgångspunkt kommer jag att börja utforma ett regionalt stöd med särskilt fokus på Dalarnas kommuner 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i linje med den länsgemensamma strategin i mitt uppdrag ska jag arbeta med det regionala stödet till kommunerna. 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Är sjuksköterska i grunden och har arbetat 20 år på Högskolan Dalarna på sjuksköterskeprogrammet.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Har främst jobbat med kommunal vårdutveckling  och i kurser där studenterna har verksamhetsförlagd utbildning i kommunerna. </a:t>
            </a: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51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200" dirty="0" smtClean="0"/>
              <a:t>Punkt 4.6</a:t>
            </a:r>
            <a:r>
              <a:rPr lang="sv-SE" sz="1200" baseline="0" dirty="0" smtClean="0"/>
              <a:t> </a:t>
            </a:r>
            <a:r>
              <a:rPr lang="sv-SE" sz="1200" b="1" baseline="0" dirty="0" smtClean="0"/>
              <a:t>Verksamhetsförlagd utbildning för bland annat sjuksköterskestudenter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1200" dirty="0" smtClean="0"/>
              <a:t>Punkt 4.7 </a:t>
            </a:r>
            <a:r>
              <a:rPr lang="sv-SE" sz="1200" b="1" dirty="0" smtClean="0"/>
              <a:t>Vidareutbildning för sjuksköterskor </a:t>
            </a:r>
          </a:p>
          <a:p>
            <a:pPr marL="0" indent="0">
              <a:buNone/>
            </a:pPr>
            <a:endParaRPr lang="sv-SE" sz="1200" b="0" dirty="0" smtClean="0"/>
          </a:p>
          <a:p>
            <a:pPr marL="0" indent="0">
              <a:buNone/>
            </a:pPr>
            <a:r>
              <a:rPr lang="sv-SE" sz="1200" b="0" dirty="0" smtClean="0"/>
              <a:t>Det är en permanent satsning på 400 miljoner per år. 100 miljoner</a:t>
            </a:r>
            <a:r>
              <a:rPr lang="sv-SE" sz="1200" b="0" baseline="0" dirty="0" smtClean="0"/>
              <a:t> är avsatta till kommunerna under 2022</a:t>
            </a:r>
            <a:endParaRPr lang="sv-SE" sz="1200" b="0" dirty="0" smtClean="0"/>
          </a:p>
          <a:p>
            <a:pPr marL="0" indent="0">
              <a:buNone/>
            </a:pPr>
            <a:endParaRPr lang="sv-SE" sz="1200" b="1" dirty="0" smtClean="0"/>
          </a:p>
          <a:p>
            <a:pPr marL="0" indent="0">
              <a:buNone/>
            </a:pPr>
            <a:r>
              <a:rPr lang="sv-SE" sz="1200" dirty="0" smtClean="0"/>
              <a:t>De kommuner som vill ta del av det prestationsbaserade statsbidraget (inom nära vård-överenskommelsen) ska rapportera VFU platser hösten 2021 och planerade VFU platser hösten 2022 direkt till Socialstyrelsen.</a:t>
            </a:r>
          </a:p>
          <a:p>
            <a:pPr marL="0" indent="0">
              <a:buNone/>
            </a:pPr>
            <a:r>
              <a:rPr lang="sv-SE" sz="1200" dirty="0" smtClean="0"/>
              <a:t> 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9834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Våra chefer bestämmer varje termin hur många studenter som ska antas till sjuksköterskeprogrammet</a:t>
            </a:r>
            <a:r>
              <a:rPr lang="sv-SE" sz="1200" baseline="0" dirty="0" smtClean="0"/>
              <a:t> i samråd med programansvariga </a:t>
            </a:r>
            <a:r>
              <a:rPr lang="sv-SE" sz="120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Då tittar man på antal studenter som antagits i tidigare kullar och försöker ställa det i relation till bortfall. Högskolan</a:t>
            </a:r>
            <a:r>
              <a:rPr lang="sv-SE" sz="1200" baseline="0" dirty="0" smtClean="0"/>
              <a:t> gör ett </a:t>
            </a:r>
            <a:r>
              <a:rPr lang="sv-SE" sz="1200" baseline="0" dirty="0" err="1" smtClean="0"/>
              <a:t>sk</a:t>
            </a:r>
            <a:r>
              <a:rPr lang="sv-SE" sz="1200" baseline="0" dirty="0" smtClean="0"/>
              <a:t> överintag då många studenter faller ifrån under första terminen. </a:t>
            </a:r>
            <a:endParaRPr lang="sv-SE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Verksamheterna är inte med och påverkar. Vi PA har en känsla för smärtgränsen hos verksamheterna och den brukar vi påtala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Det har även vissa år kommit direktiv från utbildningsdepartementet om antal studenter och då har det blivit helt oproportionerligt</a:t>
            </a:r>
            <a:r>
              <a:rPr lang="sv-SE" sz="1200" baseline="0" dirty="0" smtClean="0"/>
              <a:t> då det inte alls synkar med verkligheten dvs antal tillgängliga VFU-platser </a:t>
            </a:r>
            <a:endParaRPr lang="sv-SE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2000" dirty="0" smtClean="0"/>
          </a:p>
          <a:p>
            <a:endParaRPr lang="sv-SE" sz="2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23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539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Om en student</a:t>
            </a:r>
            <a:r>
              <a:rPr lang="sv-SE" sz="1200" baseline="0" dirty="0" smtClean="0"/>
              <a:t> ska göra VFU inom kursen ”</a:t>
            </a:r>
            <a:r>
              <a:rPr lang="sv-SE" sz="1200" dirty="0" smtClean="0"/>
              <a:t>personcentrerad vård inom psykiatri” så blir antalet platser studenten kan göra sin VFU inte</a:t>
            </a:r>
            <a:r>
              <a:rPr lang="sv-SE" sz="1200" baseline="0" dirty="0" smtClean="0"/>
              <a:t> så brett.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aseline="0" dirty="0" smtClean="0"/>
              <a:t>Om kursen istället fokuserar på ”Omvårdnad vid psykisk ohälsa” så sku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lle vi öppna upp för alltfler platser där vi möter människor med psykisk ohälsa,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och det kan studenterna göra på många olika ställen.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Fokus blir inte så mycket på görandet på platsen utan lösa problematik kring människan med psykisk ohälsa</a:t>
            </a:r>
            <a:endParaRPr lang="sv-SE" sz="120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7350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 smtClean="0"/>
              <a:t>Frångå tänket att studenterna</a:t>
            </a:r>
            <a:r>
              <a:rPr lang="sv-SE" sz="1200" baseline="0" dirty="0" smtClean="0"/>
              <a:t> är på en avdelning eller enhet. 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Här får vi hjälpas åt att tänka nytt </a:t>
            </a: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8241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 smtClean="0"/>
              <a:t>Frågan</a:t>
            </a:r>
            <a:r>
              <a:rPr lang="sv-SE" sz="1200" baseline="0" dirty="0" smtClean="0"/>
              <a:t> hur kompetensförsörjningsfrågan ska hanteras kan vi väl se som ett gemensamt ansvar. 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Vi vet inte hur omställningen till God och nära vård kommer att påverka detta. </a:t>
            </a:r>
          </a:p>
          <a:p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36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Vi på RSS har nyligen</a:t>
            </a:r>
            <a:r>
              <a:rPr lang="sv-SE" sz="1200" baseline="0" dirty="0" smtClean="0"/>
              <a:t> fått en digital enkät med frågor som ska besvaras för att </a:t>
            </a:r>
            <a:r>
              <a:rPr lang="sv-SE" sz="1200" dirty="0" smtClean="0"/>
              <a:t>fånga upp exempel på aktiviteter, utmaningar och behov av stöd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RSS samlar in uppgifter från kommunerna och sammanställer materialet som sedan skickas in. </a:t>
            </a:r>
          </a:p>
          <a:p>
            <a:endParaRPr lang="sv-SE" sz="1200" baseline="0" dirty="0" smtClean="0"/>
          </a:p>
          <a:p>
            <a:r>
              <a:rPr lang="sv-SE" sz="1200" baseline="0" dirty="0" smtClean="0"/>
              <a:t>Vi ska se över vilka uppgifter vi behöver hämta in från er och skickar sedan ut information till er i kommunerna. </a:t>
            </a:r>
          </a:p>
          <a:p>
            <a:endParaRPr lang="sv-SE" sz="12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6235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 smtClean="0"/>
              <a:t>3 </a:t>
            </a:r>
            <a:r>
              <a:rPr lang="sv-SE" sz="1200" dirty="0" smtClean="0"/>
              <a:t>frågor under varje del. </a:t>
            </a:r>
          </a:p>
          <a:p>
            <a:endParaRPr lang="sv-SE" sz="1200" dirty="0" smtClean="0"/>
          </a:p>
          <a:p>
            <a:r>
              <a:rPr lang="sv-SE" sz="1200" dirty="0" smtClean="0"/>
              <a:t>Information</a:t>
            </a:r>
            <a:r>
              <a:rPr lang="sv-SE" sz="1200" baseline="0" dirty="0" smtClean="0"/>
              <a:t> från samtliga kommuner i Dalarna ska beskrivas med max 2000 tecken per fråga så det blir en kortfattad sammanställning. </a:t>
            </a: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727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u="sng" dirty="0"/>
              <a:t/>
            </a:r>
            <a:br>
              <a:rPr lang="sv-SE" u="sng" dirty="0"/>
            </a:br>
            <a:r>
              <a:rPr lang="sv-SE" sz="4400" u="sng" dirty="0"/>
              <a:t>God och nära vård</a:t>
            </a:r>
            <a:r>
              <a:rPr lang="sv-SE" sz="4400" dirty="0"/>
              <a:t>: VFU-ersättning och delredovisning enligt Överenskommelse god och nära vård </a:t>
            </a:r>
            <a:r>
              <a:rPr lang="sv-SE" sz="4400" dirty="0" smtClean="0"/>
              <a:t>2022</a:t>
            </a:r>
            <a:endParaRPr lang="sv-SE" sz="4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32178" y="4820356"/>
            <a:ext cx="10905065" cy="831496"/>
          </a:xfrm>
        </p:spPr>
        <p:txBody>
          <a:bodyPr>
            <a:normAutofit/>
          </a:bodyPr>
          <a:lstStyle/>
          <a:p>
            <a:r>
              <a:rPr lang="sv-SE" sz="2000" i="1" dirty="0"/>
              <a:t>Therese Granström, Utvecklingsledare god och nära vård, RSS/Hälsa och välfärd</a:t>
            </a:r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14866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Särskild </a:t>
            </a:r>
            <a:r>
              <a:rPr lang="sv-SE" dirty="0"/>
              <a:t>satsning för utökat antal </a:t>
            </a:r>
            <a:r>
              <a:rPr lang="sv-SE" dirty="0" smtClean="0"/>
              <a:t>VFU-platser i överenskommelsen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b="1" dirty="0"/>
              <a:t> </a:t>
            </a:r>
            <a:endParaRPr lang="sv-SE" b="1" dirty="0" smtClean="0"/>
          </a:p>
          <a:p>
            <a:pPr marL="0" indent="0">
              <a:buNone/>
            </a:pPr>
            <a:r>
              <a:rPr lang="sv-SE" dirty="0" smtClean="0"/>
              <a:t>Målsättningen är att bidra till att öka antalet studenter på sjuksköterskeutbildningen och att antalet legitimerade sjuksköterskor på sikt ska öka.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Syftet med satsningen är att öka incitamenten för kommuner att ta emot fler studenter under utbildning.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Under 2022 fördelas totalt 250 miljoner kronor till de kommuner (och regioner) som under året utökar antalet VFU-veckor för studenter och fördelas utifrån hur stor del av den totala ökningen av antalet VFU-veckor som aktuell kommun står för.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Redovisning ska ske till Socialstyrelsen senast den </a:t>
            </a:r>
            <a:r>
              <a:rPr lang="sv-SE" b="1" dirty="0" smtClean="0"/>
              <a:t>30 november 2022</a:t>
            </a:r>
            <a:r>
              <a:rPr lang="sv-SE" dirty="0" smtClean="0"/>
              <a:t>. 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44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Antal studenter på sjuksköterskeprogrammet </a:t>
            </a:r>
            <a:br>
              <a:rPr lang="sv-SE" sz="2800" dirty="0" smtClean="0"/>
            </a:br>
            <a:r>
              <a:rPr lang="sv-SE" sz="2800" dirty="0" smtClean="0"/>
              <a:t>Högskolan Dalarna som behöver VFU-plats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Varje år lägger institutionen </a:t>
            </a:r>
            <a:r>
              <a:rPr lang="sv-SE" dirty="0"/>
              <a:t>en budget för varje </a:t>
            </a:r>
            <a:r>
              <a:rPr lang="sv-SE" dirty="0" smtClean="0"/>
              <a:t>program/kurs till året efter.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Budgeten </a:t>
            </a:r>
            <a:r>
              <a:rPr lang="sv-SE" dirty="0"/>
              <a:t>bygger på antalet </a:t>
            </a:r>
            <a:r>
              <a:rPr lang="sv-SE" dirty="0" smtClean="0"/>
              <a:t>studenter, beslut om ungefärligt antal studenter </a:t>
            </a:r>
            <a:r>
              <a:rPr lang="sv-SE" dirty="0"/>
              <a:t>som </a:t>
            </a:r>
            <a:r>
              <a:rPr lang="sv-SE" dirty="0" smtClean="0"/>
              <a:t>ska antas fattas.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Kan även få uppdrag av regeringen att </a:t>
            </a:r>
            <a:r>
              <a:rPr lang="sv-SE" dirty="0"/>
              <a:t>utbilda fler sjuksköterskor. 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44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Verksamhetsförlagd utbildning i framtiden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Omställningen till God nära vård kommer att ställa andra krav på </a:t>
            </a:r>
          </a:p>
          <a:p>
            <a:pPr marL="0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Sjuksköterskeutbildningens upplägg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Den verksamhetsförlagda utbildningen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Kompetensförsörjning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Samverkan mellan Högskola, kommuner och region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61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Sjuksköterskeutbildningen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dirty="0" smtClean="0"/>
              <a:t>Mål uppsatt att </a:t>
            </a:r>
            <a:r>
              <a:rPr lang="sv-SE" dirty="0"/>
              <a:t>arbeta med att finna nya innovativa VFU platser tillsammans med </a:t>
            </a:r>
            <a:r>
              <a:rPr lang="sv-SE" dirty="0" smtClean="0"/>
              <a:t>verksamheterna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Nuvarande upplägg är alltför sjukhusfokuserat i dagsläget och ligger inte i linje med omställningen till God nära vård.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Tex är kurser döpta till en organisation  tex ”personcentrerad </a:t>
            </a:r>
            <a:r>
              <a:rPr lang="sv-SE" dirty="0"/>
              <a:t>vård inom psykiatri” </a:t>
            </a:r>
            <a:r>
              <a:rPr lang="sv-SE" dirty="0" smtClean="0"/>
              <a:t>(geriatrik osv).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Fokusera på personens hälsoproblematik </a:t>
            </a:r>
            <a:r>
              <a:rPr lang="sv-SE" dirty="0"/>
              <a:t>i </a:t>
            </a:r>
            <a:r>
              <a:rPr lang="sv-SE" dirty="0" smtClean="0"/>
              <a:t>stället tex – </a:t>
            </a:r>
            <a:r>
              <a:rPr lang="sv-SE" dirty="0"/>
              <a:t>omvårdnad vi psykisk </a:t>
            </a:r>
            <a:r>
              <a:rPr lang="sv-SE" dirty="0" smtClean="0"/>
              <a:t>ohälsa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F</a:t>
            </a:r>
            <a:r>
              <a:rPr lang="sv-SE" dirty="0" smtClean="0"/>
              <a:t>orma läraktiviteter som studenten utför under VFU i basgrupper men kan examineras individuellt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88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Verksamhetsförlagd utbildning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Lärosätena kommer sannolikt att få rekommendationer av </a:t>
            </a:r>
            <a:r>
              <a:rPr lang="sv-SE" dirty="0" smtClean="0"/>
              <a:t>UKÄ att </a:t>
            </a:r>
            <a:r>
              <a:rPr lang="sv-SE" dirty="0"/>
              <a:t>skapa </a:t>
            </a:r>
            <a:r>
              <a:rPr lang="sv-SE" dirty="0" smtClean="0"/>
              <a:t>VFU-platser </a:t>
            </a:r>
            <a:r>
              <a:rPr lang="sv-SE" dirty="0"/>
              <a:t>nära eller i patientens hem. </a:t>
            </a:r>
            <a:endParaRPr lang="sv-SE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 smtClean="0"/>
              <a:t>UKÄ </a:t>
            </a:r>
            <a:r>
              <a:rPr lang="sv-SE" dirty="0"/>
              <a:t>kommer </a:t>
            </a:r>
            <a:r>
              <a:rPr lang="sv-SE" dirty="0" smtClean="0"/>
              <a:t>att ge uppdrag till lärosätena att </a:t>
            </a:r>
            <a:r>
              <a:rPr lang="sv-SE" dirty="0"/>
              <a:t>skapa resurser och utvecklingsmöjligheter.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 smtClean="0"/>
              <a:t>Utgå från andra arbetssätt tex att studenterna </a:t>
            </a:r>
            <a:r>
              <a:rPr lang="sv-SE" dirty="0"/>
              <a:t>skulle mixas i grupper beroende på var man är under sin VFU och delge varandra erfarenheter som då möjliggör för att spegla hela vårdkedjan. 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12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Kompetensförsörjning och samverkan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gemensam utmaning: Hur får vi personer att börja sjuksköterskeutbildningen, att genomföra den och ta sin examen och slutligen stanna och arbeta inom yrket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Viktigt med samverkan </a:t>
            </a:r>
            <a:r>
              <a:rPr lang="sv-SE" dirty="0"/>
              <a:t>mellan Högskola och kommunerna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1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Delårsrapport 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Senast</a:t>
            </a:r>
            <a:r>
              <a:rPr lang="sv-SE" b="1" dirty="0" smtClean="0"/>
              <a:t> </a:t>
            </a:r>
            <a:r>
              <a:rPr lang="sv-SE" b="1" dirty="0"/>
              <a:t>den 30 september 2022 </a:t>
            </a:r>
            <a:r>
              <a:rPr lang="sv-SE" dirty="0"/>
              <a:t>ska regioner och de regionala samverkans- och stödstrukturerna (RSS) i respektive län lämna in en delredovisning till Socialstyrelsen. 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Delredovisningen </a:t>
            </a:r>
            <a:r>
              <a:rPr lang="sv-SE" dirty="0"/>
              <a:t>ska innehålla genomförda och planerade </a:t>
            </a:r>
            <a:r>
              <a:rPr lang="sv-SE" dirty="0" smtClean="0"/>
              <a:t>insatser och </a:t>
            </a:r>
            <a:r>
              <a:rPr lang="sv-SE" dirty="0"/>
              <a:t>identifiera utmaningar för det fortsatta arbetet med genomförandet av överenskommelsen.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68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Delårsrapport – </a:t>
            </a:r>
            <a:r>
              <a:rPr lang="sv-SE" dirty="0" smtClean="0"/>
              <a:t>4 </a:t>
            </a:r>
            <a:r>
              <a:rPr lang="sv-SE" dirty="0" smtClean="0"/>
              <a:t>delar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Generella insatser utifrån ett personcentrerat förhållningssätt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Samverkan mellan kommuner och regioner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Övriga kommentarer kring hinder, utmaningar och goda exempel 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Insatser för att ge förutsättningar för </a:t>
            </a:r>
            <a:r>
              <a:rPr lang="sv-SE" smtClean="0"/>
              <a:t>vårdens medarbetare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159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https://ar.ltdalarna.se/arbetsrum/OHAR4G8V/_layouts/15/DocIdRedir.aspx?ID=A3WFANPAHJDW-1490602897-36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https://ar.ltdalarna.se/arbetsrum/OHAR4G8V/publicerat/_layouts/15/DocIdRedir.aspx?ID=A3WFANPAHJDW-1421341398-45</Url>
      <Description>A3WFANPAHJDW-1421341398-45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246" ma:contentTypeDescription="Skapa ett nytt dokument." ma:contentTypeScope="" ma:versionID="69eed4237fbf6d60adef781f0620d8ba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FB3ADD-DCDF-4A07-9C45-CA476A044990}">
  <ds:schemaRefs>
    <ds:schemaRef ds:uri="http://purl.org/dc/dcmitype/"/>
    <ds:schemaRef ds:uri="2f901946-e264-40a9-b252-19c7dedd3add"/>
    <ds:schemaRef ds:uri="http://purl.org/dc/elements/1.1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BF48C5-CD61-4DDF-ACE6-A30935D759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984</Words>
  <Application>Microsoft Office PowerPoint</Application>
  <PresentationFormat>Bredbild</PresentationFormat>
  <Paragraphs>130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Arial</vt:lpstr>
      <vt:lpstr>VCdag</vt:lpstr>
      <vt:lpstr> God och nära vård: VFU-ersättning och delredovisning enligt Överenskommelse god och nära vård 2022</vt:lpstr>
      <vt:lpstr> Särskild satsning för utökat antal VFU-platser i överenskommelsen </vt:lpstr>
      <vt:lpstr>Antal studenter på sjuksköterskeprogrammet  Högskolan Dalarna som behöver VFU-plats</vt:lpstr>
      <vt:lpstr>Verksamhetsförlagd utbildning i framtiden</vt:lpstr>
      <vt:lpstr> Sjuksköterskeutbildningen </vt:lpstr>
      <vt:lpstr>Verksamhetsförlagd utbildning </vt:lpstr>
      <vt:lpstr>Kompetensförsörjning och samverkan</vt:lpstr>
      <vt:lpstr>Delårsrapport  </vt:lpstr>
      <vt:lpstr>Delårsrapport – 4 delar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Granström Theresé /Ledningsstöd och strategi Hälso- och sjukvård Dalarna /Falun</cp:lastModifiedBy>
  <cp:revision>30</cp:revision>
  <cp:lastPrinted>2022-06-08T12:54:05Z</cp:lastPrinted>
  <dcterms:created xsi:type="dcterms:W3CDTF">2016-11-14T14:16:14Z</dcterms:created>
  <dcterms:modified xsi:type="dcterms:W3CDTF">2022-06-15T06:38:56Z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