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92" r:id="rId4"/>
    <p:sldMasterId id="2147484118" r:id="rId5"/>
  </p:sldMasterIdLst>
  <p:notesMasterIdLst>
    <p:notesMasterId r:id="rId18"/>
  </p:notesMasterIdLst>
  <p:handoutMasterIdLst>
    <p:handoutMasterId r:id="rId19"/>
  </p:handoutMasterIdLst>
  <p:sldIdLst>
    <p:sldId id="256" r:id="rId6"/>
    <p:sldId id="305" r:id="rId7"/>
    <p:sldId id="265" r:id="rId8"/>
    <p:sldId id="285" r:id="rId9"/>
    <p:sldId id="267" r:id="rId10"/>
    <p:sldId id="286" r:id="rId11"/>
    <p:sldId id="274" r:id="rId12"/>
    <p:sldId id="304" r:id="rId13"/>
    <p:sldId id="288" r:id="rId14"/>
    <p:sldId id="280" r:id="rId15"/>
    <p:sldId id="281" r:id="rId16"/>
    <p:sldId id="284"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2C1026F7-0088-4477-B73C-1312E64D82C6}">
          <p14:sldIdLst>
            <p14:sldId id="256"/>
            <p14:sldId id="305"/>
            <p14:sldId id="265"/>
            <p14:sldId id="285"/>
            <p14:sldId id="267"/>
            <p14:sldId id="286"/>
            <p14:sldId id="274"/>
            <p14:sldId id="304"/>
            <p14:sldId id="288"/>
            <p14:sldId id="280"/>
            <p14:sldId id="281"/>
            <p14:sldId id="2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8DAF"/>
    <a:srgbClr val="005392"/>
    <a:srgbClr val="E2A855"/>
    <a:srgbClr val="DB3747"/>
    <a:srgbClr val="178571"/>
    <a:srgbClr val="FFF5CC"/>
    <a:srgbClr val="FFDDE2"/>
    <a:srgbClr val="C5E9E2"/>
    <a:srgbClr val="B6F0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65D67-03CE-4E01-92D6-BEE089747E93}" v="7" dt="2021-11-09T06:24:43.20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642" autoAdjust="0"/>
  </p:normalViewPr>
  <p:slideViewPr>
    <p:cSldViewPr snapToGrid="0">
      <p:cViewPr varScale="1">
        <p:scale>
          <a:sx n="50" d="100"/>
          <a:sy n="50" d="100"/>
        </p:scale>
        <p:origin x="8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si Thomas /Regional utvecklingsförvaltning /Falun" userId="S::thomas.lassi@regiondalarna.se::cc05dc43-f70f-4cf0-9725-f7f7641c6c2f" providerId="AD" clId="Web-{11065D67-03CE-4E01-92D6-BEE089747E93}"/>
    <pc:docChg chg="modSld">
      <pc:chgData name="Lassi Thomas /Regional utvecklingsförvaltning /Falun" userId="S::thomas.lassi@regiondalarna.se::cc05dc43-f70f-4cf0-9725-f7f7641c6c2f" providerId="AD" clId="Web-{11065D67-03CE-4E01-92D6-BEE089747E93}" dt="2021-11-09T06:27:33.212" v="199"/>
      <pc:docMkLst>
        <pc:docMk/>
      </pc:docMkLst>
      <pc:sldChg chg="modNotes">
        <pc:chgData name="Lassi Thomas /Regional utvecklingsförvaltning /Falun" userId="S::thomas.lassi@regiondalarna.se::cc05dc43-f70f-4cf0-9725-f7f7641c6c2f" providerId="AD" clId="Web-{11065D67-03CE-4E01-92D6-BEE089747E93}" dt="2021-11-09T06:08:56.989" v="1"/>
        <pc:sldMkLst>
          <pc:docMk/>
          <pc:sldMk cId="2464861199" sldId="263"/>
        </pc:sldMkLst>
      </pc:sldChg>
      <pc:sldChg chg="modNotes">
        <pc:chgData name="Lassi Thomas /Regional utvecklingsförvaltning /Falun" userId="S::thomas.lassi@regiondalarna.se::cc05dc43-f70f-4cf0-9725-f7f7641c6c2f" providerId="AD" clId="Web-{11065D67-03CE-4E01-92D6-BEE089747E93}" dt="2021-11-09T06:24:38.693" v="196"/>
        <pc:sldMkLst>
          <pc:docMk/>
          <pc:sldMk cId="2288077457" sldId="265"/>
        </pc:sldMkLst>
      </pc:sldChg>
      <pc:sldChg chg="modNotes">
        <pc:chgData name="Lassi Thomas /Regional utvecklingsförvaltning /Falun" userId="S::thomas.lassi@regiondalarna.se::cc05dc43-f70f-4cf0-9725-f7f7641c6c2f" providerId="AD" clId="Web-{11065D67-03CE-4E01-92D6-BEE089747E93}" dt="2021-11-09T06:27:33.212" v="199"/>
        <pc:sldMkLst>
          <pc:docMk/>
          <pc:sldMk cId="500906460" sldId="267"/>
        </pc:sldMkLst>
      </pc:sldChg>
      <pc:sldChg chg="modNotes">
        <pc:chgData name="Lassi Thomas /Regional utvecklingsförvaltning /Falun" userId="S::thomas.lassi@regiondalarna.se::cc05dc43-f70f-4cf0-9725-f7f7641c6c2f" providerId="AD" clId="Web-{11065D67-03CE-4E01-92D6-BEE089747E93}" dt="2021-11-09T06:09:28.739" v="3"/>
        <pc:sldMkLst>
          <pc:docMk/>
          <pc:sldMk cId="1018459215" sldId="274"/>
        </pc:sldMkLst>
      </pc:sldChg>
      <pc:sldChg chg="modNotes">
        <pc:chgData name="Lassi Thomas /Regional utvecklingsförvaltning /Falun" userId="S::thomas.lassi@regiondalarna.se::cc05dc43-f70f-4cf0-9725-f7f7641c6c2f" providerId="AD" clId="Web-{11065D67-03CE-4E01-92D6-BEE089747E93}" dt="2021-11-09T06:12:10.429" v="7"/>
        <pc:sldMkLst>
          <pc:docMk/>
          <pc:sldMk cId="1880787452" sldId="279"/>
        </pc:sldMkLst>
      </pc:sldChg>
      <pc:sldChg chg="modNotes">
        <pc:chgData name="Lassi Thomas /Regional utvecklingsförvaltning /Falun" userId="S::thomas.lassi@regiondalarna.se::cc05dc43-f70f-4cf0-9725-f7f7641c6c2f" providerId="AD" clId="Web-{11065D67-03CE-4E01-92D6-BEE089747E93}" dt="2021-11-09T06:15:58.843" v="193"/>
        <pc:sldMkLst>
          <pc:docMk/>
          <pc:sldMk cId="1514044989" sldId="280"/>
        </pc:sldMkLst>
      </pc:sldChg>
      <pc:sldChg chg="modNotes">
        <pc:chgData name="Lassi Thomas /Regional utvecklingsförvaltning /Falun" userId="S::thomas.lassi@regiondalarna.se::cc05dc43-f70f-4cf0-9725-f7f7641c6c2f" providerId="AD" clId="Web-{11065D67-03CE-4E01-92D6-BEE089747E93}" dt="2021-11-09T06:24:42.022" v="197"/>
        <pc:sldMkLst>
          <pc:docMk/>
          <pc:sldMk cId="1506605725" sldId="285"/>
        </pc:sldMkLst>
      </pc:sldChg>
      <pc:sldChg chg="modNotes">
        <pc:chgData name="Lassi Thomas /Regional utvecklingsförvaltning /Falun" userId="S::thomas.lassi@regiondalarna.se::cc05dc43-f70f-4cf0-9725-f7f7641c6c2f" providerId="AD" clId="Web-{11065D67-03CE-4E01-92D6-BEE089747E93}" dt="2021-11-09T06:12:13.741" v="8"/>
        <pc:sldMkLst>
          <pc:docMk/>
          <pc:sldMk cId="2387483583" sldId="288"/>
        </pc:sldMkLst>
      </pc:sldChg>
      <pc:sldChg chg="mod modShow modNotes">
        <pc:chgData name="Lassi Thomas /Regional utvecklingsförvaltning /Falun" userId="S::thomas.lassi@regiondalarna.se::cc05dc43-f70f-4cf0-9725-f7f7641c6c2f" providerId="AD" clId="Web-{11065D67-03CE-4E01-92D6-BEE089747E93}" dt="2021-11-09T06:14:14.294" v="23"/>
        <pc:sldMkLst>
          <pc:docMk/>
          <pc:sldMk cId="302358051" sldId="289"/>
        </pc:sldMkLst>
      </pc:sldChg>
      <pc:sldChg chg="mod modShow">
        <pc:chgData name="Lassi Thomas /Regional utvecklingsförvaltning /Falun" userId="S::thomas.lassi@regiondalarna.se::cc05dc43-f70f-4cf0-9725-f7f7641c6c2f" providerId="AD" clId="Web-{11065D67-03CE-4E01-92D6-BEE089747E93}" dt="2021-11-09T06:14:14.248" v="22"/>
        <pc:sldMkLst>
          <pc:docMk/>
          <pc:sldMk cId="137120107" sldId="290"/>
        </pc:sldMkLst>
      </pc:sldChg>
      <pc:sldChg chg="modNotes">
        <pc:chgData name="Lassi Thomas /Regional utvecklingsförvaltning /Falun" userId="S::thomas.lassi@regiondalarna.se::cc05dc43-f70f-4cf0-9725-f7f7641c6c2f" providerId="AD" clId="Web-{11065D67-03CE-4E01-92D6-BEE089747E93}" dt="2021-11-09T06:24:26.490" v="195"/>
        <pc:sldMkLst>
          <pc:docMk/>
          <pc:sldMk cId="3445010608" sldId="293"/>
        </pc:sldMkLst>
      </pc:sldChg>
      <pc:sldChg chg="mod modShow">
        <pc:chgData name="Lassi Thomas /Regional utvecklingsförvaltning /Falun" userId="S::thomas.lassi@regiondalarna.se::cc05dc43-f70f-4cf0-9725-f7f7641c6c2f" providerId="AD" clId="Web-{11065D67-03CE-4E01-92D6-BEE089747E93}" dt="2021-11-09T06:14:14.216" v="21"/>
        <pc:sldMkLst>
          <pc:docMk/>
          <pc:sldMk cId="1272015258" sldId="3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Arial" panose="020B0604020202020204" pitchFamily="34" charset="0"/>
              <a:cs typeface="Arial" panose="020B0604020202020204" pitchFamily="34" charset="0"/>
            </a:endParaRPr>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278FD9-274F-45DD-8681-13E82509E9F5}" type="datetimeFigureOut">
              <a:rPr lang="sv-SE" smtClean="0">
                <a:latin typeface="Arial" panose="020B0604020202020204" pitchFamily="34" charset="0"/>
                <a:cs typeface="Arial" panose="020B0604020202020204" pitchFamily="34" charset="0"/>
              </a:rPr>
              <a:t>2024-11-25</a:t>
            </a:fld>
            <a:endParaRPr lang="sv-SE" dirty="0">
              <a:latin typeface="Arial" panose="020B0604020202020204" pitchFamily="34" charset="0"/>
              <a:cs typeface="Arial" panose="020B0604020202020204" pitchFamily="34" charset="0"/>
            </a:endParaRPr>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Arial" panose="020B0604020202020204" pitchFamily="34" charset="0"/>
              <a:cs typeface="Arial" panose="020B0604020202020204" pitchFamily="34" charset="0"/>
            </a:endParaRPr>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AD47A8-29E2-4799-924A-9047124D4761}" type="slidenum">
              <a:rPr lang="sv-SE" smtClean="0">
                <a:latin typeface="Arial" panose="020B0604020202020204" pitchFamily="34" charset="0"/>
                <a:cs typeface="Arial" panose="020B0604020202020204" pitchFamily="34" charset="0"/>
              </a:rPr>
              <a:t>‹#›</a:t>
            </a:fld>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040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DDE94DB4-BC2A-49E2-AD0D-3F1E0B6714A7}" type="datetimeFigureOut">
              <a:rPr lang="sv-SE" smtClean="0"/>
              <a:pPr/>
              <a:t>2024-11-25</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0F33D500-1297-4EDE-B9F8-A261B42E5E11}" type="slidenum">
              <a:rPr lang="sv-SE" smtClean="0"/>
              <a:pPr/>
              <a:t>‹#›</a:t>
            </a:fld>
            <a:endParaRPr lang="sv-SE" dirty="0"/>
          </a:p>
        </p:txBody>
      </p:sp>
    </p:spTree>
    <p:extLst>
      <p:ext uri="{BB962C8B-B14F-4D97-AF65-F5344CB8AC3E}">
        <p14:creationId xmlns:p14="http://schemas.microsoft.com/office/powerpoint/2010/main" val="350904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0F33D500-1297-4EDE-B9F8-A261B42E5E11}" type="slidenum">
              <a:rPr lang="sv-SE" smtClean="0"/>
              <a:t>1</a:t>
            </a:fld>
            <a:endParaRPr lang="sv-SE"/>
          </a:p>
        </p:txBody>
      </p:sp>
    </p:spTree>
    <p:extLst>
      <p:ext uri="{BB962C8B-B14F-4D97-AF65-F5344CB8AC3E}">
        <p14:creationId xmlns:p14="http://schemas.microsoft.com/office/powerpoint/2010/main" val="148416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24FF0-F6FE-4BE7-BD5E-05336D58193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71593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12</a:t>
            </a:fld>
            <a:endParaRPr lang="sv-SE" dirty="0"/>
          </a:p>
        </p:txBody>
      </p:sp>
    </p:spTree>
    <p:extLst>
      <p:ext uri="{BB962C8B-B14F-4D97-AF65-F5344CB8AC3E}">
        <p14:creationId xmlns:p14="http://schemas.microsoft.com/office/powerpoint/2010/main" val="199654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3D500-1297-4EDE-B9F8-A261B42E5E1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67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4</a:t>
            </a:fld>
            <a:endParaRPr lang="sv-SE" dirty="0"/>
          </a:p>
        </p:txBody>
      </p:sp>
    </p:spTree>
    <p:extLst>
      <p:ext uri="{BB962C8B-B14F-4D97-AF65-F5344CB8AC3E}">
        <p14:creationId xmlns:p14="http://schemas.microsoft.com/office/powerpoint/2010/main" val="192947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latin typeface="Arial"/>
                <a:cs typeface="Arial"/>
              </a:rPr>
              <a:t>LH</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Ett politikområde som just nu är i stor förändring. Vi har gått från ett fokus på regional tillväxt och attraktionskraft till att prata om hållbar regional utveckling. Det är också uttalat genom att vara det nya nationella målet för politikområdet. </a:t>
            </a:r>
            <a:endParaRPr lang="sv-SE"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Det här innebär att vi behöver ändra angreppssätt – det centrala är inte som det var tidigare att lyfta fram och bygga vidare på sina styrkor, utan det handlar om att regionala utvecklingsarbetet ska lösa samhällsutmaningar och bidra till en stärkt hållbarhet.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Strategin blir med detta också en beskrivning av hur Dalarna bidrar till dom globala målen / Agenda 2030</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CB9C-13B5-44E1-8326-F74EE52E6A8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037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0000"/>
              </a:lnSpc>
              <a:spcBef>
                <a:spcPts val="0"/>
              </a:spcBef>
              <a:buNone/>
              <a:defRPr/>
            </a:pPr>
            <a:endParaRPr lang="sv-SE" sz="1200" baseline="0" dirty="0"/>
          </a:p>
          <a:p>
            <a:pPr marL="0" indent="0">
              <a:lnSpc>
                <a:spcPct val="100000"/>
              </a:lnSpc>
              <a:spcBef>
                <a:spcPts val="0"/>
              </a:spcBef>
              <a:buNone/>
              <a:defRPr/>
            </a:pPr>
            <a:endParaRPr lang="sv-SE" sz="120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3D500-1297-4EDE-B9F8-A261B42E5E11}" type="slidenum">
              <a:rPr kumimoji="0" 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295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3D500-1297-4EDE-B9F8-A261B42E5E11}" type="slidenum">
              <a:rPr kumimoji="0" 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9699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3D500-1297-4EDE-B9F8-A261B42E5E11}" type="slidenum">
              <a:rPr kumimoji="0" 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8936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Arial"/>
            </a:endParaRPr>
          </a:p>
          <a:p>
            <a:endParaRPr lang="sv-SE" dirty="0">
              <a:cs typeface="Calibri" panose="020F0502020204030204"/>
            </a:endParaRPr>
          </a:p>
        </p:txBody>
      </p:sp>
      <p:sp>
        <p:nvSpPr>
          <p:cNvPr id="4" name="Platshållare för bildnummer 3"/>
          <p:cNvSpPr>
            <a:spLocks noGrp="1"/>
          </p:cNvSpPr>
          <p:nvPr>
            <p:ph type="sldNum" sz="quarter" idx="10"/>
          </p:nvPr>
        </p:nvSpPr>
        <p:spPr/>
        <p:txBody>
          <a:bodyPr/>
          <a:lstStyle/>
          <a:p>
            <a:fld id="{37BF5AC1-C95F-4CF9-A594-0A126C1E079C}" type="slidenum">
              <a:rPr lang="sv-SE" smtClean="0"/>
              <a:t>9</a:t>
            </a:fld>
            <a:endParaRPr lang="sv-SE"/>
          </a:p>
        </p:txBody>
      </p:sp>
    </p:spTree>
    <p:extLst>
      <p:ext uri="{BB962C8B-B14F-4D97-AF65-F5344CB8AC3E}">
        <p14:creationId xmlns:p14="http://schemas.microsoft.com/office/powerpoint/2010/main" val="144432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C65A0-625F-4122-A5D2-8ABB9C66D23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8038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bg>
      <p:bgPr>
        <a:blipFill dpi="0" rotWithShape="1">
          <a:blip r:embed="rId2">
            <a:lum/>
          </a:blip>
          <a:srcRect/>
          <a:stretch>
            <a:fillRect t="-18000" b="-2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1785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6" name="Rektangel 5"/>
          <p:cNvSpPr/>
          <p:nvPr userDrawn="1"/>
        </p:nvSpPr>
        <p:spPr>
          <a:xfrm>
            <a:off x="410547" y="6310631"/>
            <a:ext cx="11370906" cy="45719"/>
          </a:xfrm>
          <a:prstGeom prst="rect">
            <a:avLst/>
          </a:prstGeom>
          <a:solidFill>
            <a:srgbClr val="B6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datum 3"/>
          <p:cNvSpPr>
            <a:spLocks noGrp="1"/>
          </p:cNvSpPr>
          <p:nvPr>
            <p:ph type="dt" sz="half" idx="10"/>
          </p:nvPr>
        </p:nvSpPr>
        <p:spPr>
          <a:xfrm>
            <a:off x="410547" y="6356350"/>
            <a:ext cx="2743200" cy="492876"/>
          </a:xfrm>
        </p:spPr>
        <p:txBody>
          <a:bodyPr/>
          <a:lstStyle>
            <a:lvl1pPr>
              <a:defRPr sz="1050">
                <a:solidFill>
                  <a:srgbClr val="158DAF"/>
                </a:solidFill>
              </a:defRPr>
            </a:lvl1pPr>
          </a:lstStyle>
          <a:p>
            <a:fld id="{A36EF070-D4A1-4BBC-95E2-C540A084EC01}" type="datetime1">
              <a:rPr lang="sv-SE" smtClean="0"/>
              <a:pPr/>
              <a:t>2024-11-25</a:t>
            </a:fld>
            <a:endParaRPr lang="sv-SE" dirty="0"/>
          </a:p>
        </p:txBody>
      </p:sp>
      <p:sp>
        <p:nvSpPr>
          <p:cNvPr id="8" name="Platshållare för sidfot 4"/>
          <p:cNvSpPr>
            <a:spLocks noGrp="1"/>
          </p:cNvSpPr>
          <p:nvPr>
            <p:ph type="ftr" sz="quarter" idx="11"/>
          </p:nvPr>
        </p:nvSpPr>
        <p:spPr>
          <a:xfrm>
            <a:off x="3579845" y="6356350"/>
            <a:ext cx="5032310" cy="492876"/>
          </a:xfrm>
        </p:spPr>
        <p:txBody>
          <a:bodyPr/>
          <a:lstStyle>
            <a:lvl1pPr>
              <a:defRPr sz="1050">
                <a:solidFill>
                  <a:srgbClr val="158DAF"/>
                </a:solidFill>
              </a:defRPr>
            </a:lvl1pPr>
          </a:lstStyle>
          <a:p>
            <a:r>
              <a:rPr lang="sv-SE" dirty="0"/>
              <a:t>Regional utvecklingsstrategi 2021-2030</a:t>
            </a:r>
          </a:p>
        </p:txBody>
      </p:sp>
      <p:sp>
        <p:nvSpPr>
          <p:cNvPr id="9" name="Platshållare för bildnummer 5"/>
          <p:cNvSpPr>
            <a:spLocks noGrp="1"/>
          </p:cNvSpPr>
          <p:nvPr>
            <p:ph type="sldNum" sz="quarter" idx="12"/>
          </p:nvPr>
        </p:nvSpPr>
        <p:spPr>
          <a:xfrm>
            <a:off x="9038253" y="6356350"/>
            <a:ext cx="2743200" cy="492876"/>
          </a:xfrm>
        </p:spPr>
        <p:txBody>
          <a:bodyPr/>
          <a:lstStyle>
            <a:lvl1pPr>
              <a:defRPr sz="1050">
                <a:solidFill>
                  <a:srgbClr val="158DAF"/>
                </a:solidFill>
              </a:defRPr>
            </a:lvl1pPr>
          </a:lstStyle>
          <a:p>
            <a:fld id="{130DDE8C-17E0-4539-9C15-C1E9D231907F}" type="slidenum">
              <a:rPr lang="sv-SE" smtClean="0"/>
              <a:pPr/>
              <a:t>‹#›</a:t>
            </a:fld>
            <a:endParaRPr lang="sv-SE" dirty="0"/>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816" y="496661"/>
            <a:ext cx="867637" cy="867637"/>
          </a:xfrm>
          <a:prstGeom prst="rect">
            <a:avLst/>
          </a:prstGeom>
        </p:spPr>
      </p:pic>
    </p:spTree>
    <p:extLst>
      <p:ext uri="{BB962C8B-B14F-4D97-AF65-F5344CB8AC3E}">
        <p14:creationId xmlns:p14="http://schemas.microsoft.com/office/powerpoint/2010/main" val="407459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Klimatsmart Dalarna">
    <p:bg>
      <p:bgPr>
        <a:solidFill>
          <a:srgbClr val="C5E9E2"/>
        </a:solidFill>
        <a:effectLst/>
      </p:bgPr>
    </p:bg>
    <p:spTree>
      <p:nvGrpSpPr>
        <p:cNvPr id="1" name=""/>
        <p:cNvGrpSpPr/>
        <p:nvPr/>
      </p:nvGrpSpPr>
      <p:grpSpPr>
        <a:xfrm>
          <a:off x="0" y="0"/>
          <a:ext cx="0" cy="0"/>
          <a:chOff x="0" y="0"/>
          <a:chExt cx="0" cy="0"/>
        </a:xfrm>
      </p:grpSpPr>
      <p:sp>
        <p:nvSpPr>
          <p:cNvPr id="8" name="Rektangel 7"/>
          <p:cNvSpPr/>
          <p:nvPr userDrawn="1"/>
        </p:nvSpPr>
        <p:spPr>
          <a:xfrm>
            <a:off x="410547" y="6310631"/>
            <a:ext cx="11370906" cy="45719"/>
          </a:xfrm>
          <a:prstGeom prst="rect">
            <a:avLst/>
          </a:prstGeom>
          <a:solidFill>
            <a:srgbClr val="178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10548" y="365126"/>
            <a:ext cx="10619402" cy="1210581"/>
          </a:xfrm>
        </p:spPr>
        <p:txBody>
          <a:bodyPr/>
          <a:lstStyle>
            <a:lvl1pPr>
              <a:defRPr b="1">
                <a:solidFill>
                  <a:srgbClr val="178571"/>
                </a:solidFill>
              </a:defRPr>
            </a:lvl1pPr>
          </a:lstStyle>
          <a:p>
            <a:r>
              <a:rPr lang="sv-SE" dirty="0"/>
              <a:t>Klicka här för att ändra format</a:t>
            </a:r>
          </a:p>
        </p:txBody>
      </p:sp>
      <p:sp>
        <p:nvSpPr>
          <p:cNvPr id="3" name="Platshållare för innehåll 2"/>
          <p:cNvSpPr>
            <a:spLocks noGrp="1"/>
          </p:cNvSpPr>
          <p:nvPr>
            <p:ph idx="1"/>
          </p:nvPr>
        </p:nvSpPr>
        <p:spPr>
          <a:xfrm>
            <a:off x="410547" y="1825625"/>
            <a:ext cx="11370906" cy="43513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a:xfrm>
            <a:off x="410547" y="6356350"/>
            <a:ext cx="2743200" cy="492876"/>
          </a:xfrm>
        </p:spPr>
        <p:txBody>
          <a:bodyPr/>
          <a:lstStyle>
            <a:lvl1pPr>
              <a:defRPr sz="1050">
                <a:solidFill>
                  <a:srgbClr val="178571"/>
                </a:solidFill>
              </a:defRPr>
            </a:lvl1pPr>
          </a:lstStyle>
          <a:p>
            <a:fld id="{A36EF070-D4A1-4BBC-95E2-C540A084EC01}" type="datetime1">
              <a:rPr lang="sv-SE" smtClean="0"/>
              <a:pPr/>
              <a:t>2024-11-25</a:t>
            </a:fld>
            <a:endParaRPr lang="sv-SE" dirty="0"/>
          </a:p>
        </p:txBody>
      </p:sp>
      <p:sp>
        <p:nvSpPr>
          <p:cNvPr id="5" name="Platshållare för sidfot 4"/>
          <p:cNvSpPr>
            <a:spLocks noGrp="1"/>
          </p:cNvSpPr>
          <p:nvPr>
            <p:ph type="ftr" sz="quarter" idx="11"/>
          </p:nvPr>
        </p:nvSpPr>
        <p:spPr>
          <a:xfrm>
            <a:off x="3579845" y="6356350"/>
            <a:ext cx="5032310" cy="492876"/>
          </a:xfrm>
        </p:spPr>
        <p:txBody>
          <a:bodyPr/>
          <a:lstStyle>
            <a:lvl1pPr>
              <a:defRPr sz="1050">
                <a:solidFill>
                  <a:srgbClr val="178571"/>
                </a:solidFill>
              </a:defRPr>
            </a:lvl1pPr>
          </a:lstStyle>
          <a:p>
            <a:r>
              <a:rPr lang="sv-SE" dirty="0"/>
              <a:t>Regional utvecklingsstrategi 2021-2030</a:t>
            </a:r>
          </a:p>
        </p:txBody>
      </p:sp>
      <p:sp>
        <p:nvSpPr>
          <p:cNvPr id="6" name="Platshållare för bildnummer 5"/>
          <p:cNvSpPr>
            <a:spLocks noGrp="1"/>
          </p:cNvSpPr>
          <p:nvPr>
            <p:ph type="sldNum" sz="quarter" idx="12"/>
          </p:nvPr>
        </p:nvSpPr>
        <p:spPr>
          <a:xfrm>
            <a:off x="9038253" y="6356350"/>
            <a:ext cx="2743200" cy="492876"/>
          </a:xfrm>
        </p:spPr>
        <p:txBody>
          <a:bodyPr/>
          <a:lstStyle>
            <a:lvl1pPr>
              <a:defRPr sz="1050">
                <a:solidFill>
                  <a:srgbClr val="178571"/>
                </a:solidFill>
              </a:defRPr>
            </a:lvl1pPr>
          </a:lstStyle>
          <a:p>
            <a:fld id="{130DDE8C-17E0-4539-9C15-C1E9D231907F}" type="slidenum">
              <a:rPr lang="sv-SE" smtClean="0"/>
              <a:pPr/>
              <a:t>‹#›</a:t>
            </a:fld>
            <a:endParaRPr lang="sv-SE" dirty="0"/>
          </a:p>
        </p:txBody>
      </p:sp>
    </p:spTree>
    <p:extLst>
      <p:ext uri="{BB962C8B-B14F-4D97-AF65-F5344CB8AC3E}">
        <p14:creationId xmlns:p14="http://schemas.microsoft.com/office/powerpoint/2010/main" val="1476234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Konkurrenskraftigt Dalarna">
    <p:bg>
      <p:bgPr>
        <a:solidFill>
          <a:srgbClr val="FFDDE2"/>
        </a:solidFill>
        <a:effectLst/>
      </p:bgPr>
    </p:bg>
    <p:spTree>
      <p:nvGrpSpPr>
        <p:cNvPr id="1" name=""/>
        <p:cNvGrpSpPr/>
        <p:nvPr/>
      </p:nvGrpSpPr>
      <p:grpSpPr>
        <a:xfrm>
          <a:off x="0" y="0"/>
          <a:ext cx="0" cy="0"/>
          <a:chOff x="0" y="0"/>
          <a:chExt cx="0" cy="0"/>
        </a:xfrm>
      </p:grpSpPr>
      <p:sp>
        <p:nvSpPr>
          <p:cNvPr id="8" name="Rektangel 7"/>
          <p:cNvSpPr/>
          <p:nvPr userDrawn="1"/>
        </p:nvSpPr>
        <p:spPr>
          <a:xfrm>
            <a:off x="410547" y="6310631"/>
            <a:ext cx="11370906" cy="45719"/>
          </a:xfrm>
          <a:prstGeom prst="rect">
            <a:avLst/>
          </a:prstGeom>
          <a:solidFill>
            <a:srgbClr val="DB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10548" y="365126"/>
            <a:ext cx="10619402" cy="1210581"/>
          </a:xfrm>
        </p:spPr>
        <p:txBody>
          <a:bodyPr/>
          <a:lstStyle>
            <a:lvl1pPr>
              <a:defRPr b="1">
                <a:solidFill>
                  <a:srgbClr val="DB3747"/>
                </a:solidFill>
              </a:defRPr>
            </a:lvl1pPr>
          </a:lstStyle>
          <a:p>
            <a:r>
              <a:rPr lang="sv-SE" dirty="0"/>
              <a:t>Klicka här för att ändra format</a:t>
            </a:r>
          </a:p>
        </p:txBody>
      </p:sp>
      <p:sp>
        <p:nvSpPr>
          <p:cNvPr id="3" name="Platshållare för innehåll 2"/>
          <p:cNvSpPr>
            <a:spLocks noGrp="1"/>
          </p:cNvSpPr>
          <p:nvPr>
            <p:ph idx="1"/>
          </p:nvPr>
        </p:nvSpPr>
        <p:spPr>
          <a:xfrm>
            <a:off x="410547" y="1825625"/>
            <a:ext cx="11370906" cy="43513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a:xfrm>
            <a:off x="410547" y="6356350"/>
            <a:ext cx="2743200" cy="492876"/>
          </a:xfrm>
        </p:spPr>
        <p:txBody>
          <a:bodyPr/>
          <a:lstStyle>
            <a:lvl1pPr>
              <a:defRPr sz="1050">
                <a:solidFill>
                  <a:srgbClr val="DB3747"/>
                </a:solidFill>
              </a:defRPr>
            </a:lvl1pPr>
          </a:lstStyle>
          <a:p>
            <a:fld id="{A36EF070-D4A1-4BBC-95E2-C540A084EC01}" type="datetime1">
              <a:rPr lang="sv-SE" smtClean="0"/>
              <a:pPr/>
              <a:t>2024-11-25</a:t>
            </a:fld>
            <a:endParaRPr lang="sv-SE" dirty="0"/>
          </a:p>
        </p:txBody>
      </p:sp>
      <p:sp>
        <p:nvSpPr>
          <p:cNvPr id="5" name="Platshållare för sidfot 4"/>
          <p:cNvSpPr>
            <a:spLocks noGrp="1"/>
          </p:cNvSpPr>
          <p:nvPr>
            <p:ph type="ftr" sz="quarter" idx="11"/>
          </p:nvPr>
        </p:nvSpPr>
        <p:spPr>
          <a:xfrm>
            <a:off x="3579845" y="6356350"/>
            <a:ext cx="5032310" cy="492876"/>
          </a:xfrm>
        </p:spPr>
        <p:txBody>
          <a:bodyPr/>
          <a:lstStyle>
            <a:lvl1pPr>
              <a:defRPr sz="1050">
                <a:solidFill>
                  <a:srgbClr val="DB3747"/>
                </a:solidFill>
              </a:defRPr>
            </a:lvl1pPr>
          </a:lstStyle>
          <a:p>
            <a:r>
              <a:rPr lang="sv-SE" dirty="0"/>
              <a:t>Regional utvecklingsstrategi 2021-2030</a:t>
            </a:r>
          </a:p>
        </p:txBody>
      </p:sp>
      <p:sp>
        <p:nvSpPr>
          <p:cNvPr id="6" name="Platshållare för bildnummer 5"/>
          <p:cNvSpPr>
            <a:spLocks noGrp="1"/>
          </p:cNvSpPr>
          <p:nvPr>
            <p:ph type="sldNum" sz="quarter" idx="12"/>
          </p:nvPr>
        </p:nvSpPr>
        <p:spPr>
          <a:xfrm>
            <a:off x="9038253" y="6356350"/>
            <a:ext cx="2743200" cy="492876"/>
          </a:xfrm>
        </p:spPr>
        <p:txBody>
          <a:bodyPr/>
          <a:lstStyle>
            <a:lvl1pPr>
              <a:defRPr sz="1050">
                <a:solidFill>
                  <a:srgbClr val="DB3747"/>
                </a:solidFill>
              </a:defRPr>
            </a:lvl1pPr>
          </a:lstStyle>
          <a:p>
            <a:fld id="{130DDE8C-17E0-4539-9C15-C1E9D231907F}" type="slidenum">
              <a:rPr lang="sv-SE" smtClean="0"/>
              <a:pPr/>
              <a:t>‹#›</a:t>
            </a:fld>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824" y="495476"/>
            <a:ext cx="572834" cy="960340"/>
          </a:xfrm>
          <a:prstGeom prst="rect">
            <a:avLst/>
          </a:prstGeom>
        </p:spPr>
      </p:pic>
    </p:spTree>
    <p:extLst>
      <p:ext uri="{BB962C8B-B14F-4D97-AF65-F5344CB8AC3E}">
        <p14:creationId xmlns:p14="http://schemas.microsoft.com/office/powerpoint/2010/main" val="1738576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ammanhållet Dalarna">
    <p:bg>
      <p:bgPr>
        <a:solidFill>
          <a:srgbClr val="FFF5CC"/>
        </a:solidFill>
        <a:effectLst/>
      </p:bgPr>
    </p:bg>
    <p:spTree>
      <p:nvGrpSpPr>
        <p:cNvPr id="1" name=""/>
        <p:cNvGrpSpPr/>
        <p:nvPr/>
      </p:nvGrpSpPr>
      <p:grpSpPr>
        <a:xfrm>
          <a:off x="0" y="0"/>
          <a:ext cx="0" cy="0"/>
          <a:chOff x="0" y="0"/>
          <a:chExt cx="0" cy="0"/>
        </a:xfrm>
      </p:grpSpPr>
      <p:sp>
        <p:nvSpPr>
          <p:cNvPr id="8" name="Rektangel 7"/>
          <p:cNvSpPr/>
          <p:nvPr userDrawn="1"/>
        </p:nvSpPr>
        <p:spPr>
          <a:xfrm>
            <a:off x="410547" y="6310631"/>
            <a:ext cx="11370906" cy="45719"/>
          </a:xfrm>
          <a:prstGeom prst="rect">
            <a:avLst/>
          </a:prstGeom>
          <a:solidFill>
            <a:srgbClr val="E2A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10548" y="365126"/>
            <a:ext cx="10619402" cy="1210581"/>
          </a:xfrm>
        </p:spPr>
        <p:txBody>
          <a:bodyPr/>
          <a:lstStyle>
            <a:lvl1pPr>
              <a:defRPr b="1">
                <a:solidFill>
                  <a:srgbClr val="E2A855"/>
                </a:solidFill>
              </a:defRPr>
            </a:lvl1pPr>
          </a:lstStyle>
          <a:p>
            <a:r>
              <a:rPr lang="sv-SE" dirty="0"/>
              <a:t>Klicka här för att ändra format</a:t>
            </a:r>
          </a:p>
        </p:txBody>
      </p:sp>
      <p:sp>
        <p:nvSpPr>
          <p:cNvPr id="3" name="Platshållare för innehåll 2"/>
          <p:cNvSpPr>
            <a:spLocks noGrp="1"/>
          </p:cNvSpPr>
          <p:nvPr>
            <p:ph idx="1"/>
          </p:nvPr>
        </p:nvSpPr>
        <p:spPr>
          <a:xfrm>
            <a:off x="410547" y="1825625"/>
            <a:ext cx="11370906" cy="43513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a:xfrm>
            <a:off x="410547" y="6356350"/>
            <a:ext cx="2743200" cy="492876"/>
          </a:xfrm>
        </p:spPr>
        <p:txBody>
          <a:bodyPr/>
          <a:lstStyle>
            <a:lvl1pPr>
              <a:defRPr sz="1050">
                <a:solidFill>
                  <a:srgbClr val="E2A855"/>
                </a:solidFill>
              </a:defRPr>
            </a:lvl1pPr>
          </a:lstStyle>
          <a:p>
            <a:fld id="{A36EF070-D4A1-4BBC-95E2-C540A084EC01}" type="datetime1">
              <a:rPr lang="sv-SE" smtClean="0"/>
              <a:pPr/>
              <a:t>2024-11-25</a:t>
            </a:fld>
            <a:endParaRPr lang="sv-SE" dirty="0"/>
          </a:p>
        </p:txBody>
      </p:sp>
      <p:sp>
        <p:nvSpPr>
          <p:cNvPr id="5" name="Platshållare för sidfot 4"/>
          <p:cNvSpPr>
            <a:spLocks noGrp="1"/>
          </p:cNvSpPr>
          <p:nvPr>
            <p:ph type="ftr" sz="quarter" idx="11"/>
          </p:nvPr>
        </p:nvSpPr>
        <p:spPr>
          <a:xfrm>
            <a:off x="3579845" y="6356350"/>
            <a:ext cx="5032310" cy="492876"/>
          </a:xfrm>
        </p:spPr>
        <p:txBody>
          <a:bodyPr/>
          <a:lstStyle>
            <a:lvl1pPr>
              <a:defRPr sz="1050">
                <a:solidFill>
                  <a:srgbClr val="E2A855"/>
                </a:solidFill>
              </a:defRPr>
            </a:lvl1pPr>
          </a:lstStyle>
          <a:p>
            <a:r>
              <a:rPr lang="sv-SE" dirty="0"/>
              <a:t>Regional utvecklingsstrategi 2021-2030</a:t>
            </a:r>
          </a:p>
        </p:txBody>
      </p:sp>
      <p:sp>
        <p:nvSpPr>
          <p:cNvPr id="6" name="Platshållare för bildnummer 5"/>
          <p:cNvSpPr>
            <a:spLocks noGrp="1"/>
          </p:cNvSpPr>
          <p:nvPr>
            <p:ph type="sldNum" sz="quarter" idx="12"/>
          </p:nvPr>
        </p:nvSpPr>
        <p:spPr>
          <a:xfrm>
            <a:off x="9038253" y="6356350"/>
            <a:ext cx="2743200" cy="492876"/>
          </a:xfrm>
        </p:spPr>
        <p:txBody>
          <a:bodyPr/>
          <a:lstStyle>
            <a:lvl1pPr>
              <a:defRPr sz="1050">
                <a:solidFill>
                  <a:srgbClr val="E2A855"/>
                </a:solidFill>
              </a:defRPr>
            </a:lvl1pPr>
          </a:lstStyle>
          <a:p>
            <a:fld id="{130DDE8C-17E0-4539-9C15-C1E9D231907F}" type="slidenum">
              <a:rPr lang="sv-SE" smtClean="0"/>
              <a:pPr/>
              <a:t>‹#›</a:t>
            </a:fld>
            <a:endParaRPr lang="sv-SE" dirty="0"/>
          </a:p>
        </p:txBody>
      </p:sp>
    </p:spTree>
    <p:extLst>
      <p:ext uri="{BB962C8B-B14F-4D97-AF65-F5344CB8AC3E}">
        <p14:creationId xmlns:p14="http://schemas.microsoft.com/office/powerpoint/2010/main" val="3859817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410701"/>
            <a:ext cx="9144000" cy="3241878"/>
          </a:xfrm>
        </p:spPr>
        <p:txBody>
          <a:bodyPr anchor="b"/>
          <a:lstStyle>
            <a:lvl1pPr algn="ctr">
              <a:defRPr sz="6000" b="1"/>
            </a:lvl1pPr>
          </a:lstStyle>
          <a:p>
            <a:r>
              <a:rPr lang="sv-SE"/>
              <a:t>Klicka här för att ändra format</a:t>
            </a:r>
            <a:endParaRPr lang="sv-SE" dirty="0"/>
          </a:p>
        </p:txBody>
      </p:sp>
      <p:sp>
        <p:nvSpPr>
          <p:cNvPr id="3" name="Underrubrik 2"/>
          <p:cNvSpPr>
            <a:spLocks noGrp="1"/>
          </p:cNvSpPr>
          <p:nvPr>
            <p:ph type="subTitle" idx="1"/>
          </p:nvPr>
        </p:nvSpPr>
        <p:spPr>
          <a:xfrm>
            <a:off x="1524000" y="3838575"/>
            <a:ext cx="9144000" cy="17906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sv-SE" dirty="0"/>
          </a:p>
        </p:txBody>
      </p:sp>
      <p:cxnSp>
        <p:nvCxnSpPr>
          <p:cNvPr id="13" name="Rak 12"/>
          <p:cNvCxnSpPr/>
          <p:nvPr userDrawn="1"/>
        </p:nvCxnSpPr>
        <p:spPr>
          <a:xfrm>
            <a:off x="1524000" y="371086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Bildobjekt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5307" y="390071"/>
            <a:ext cx="1016146" cy="969723"/>
          </a:xfrm>
          <a:prstGeom prst="rect">
            <a:avLst/>
          </a:prstGeom>
        </p:spPr>
      </p:pic>
      <p:sp>
        <p:nvSpPr>
          <p:cNvPr id="11" name="Platshållare för datum 3"/>
          <p:cNvSpPr>
            <a:spLocks noGrp="1"/>
          </p:cNvSpPr>
          <p:nvPr>
            <p:ph type="dt" sz="half" idx="10"/>
          </p:nvPr>
        </p:nvSpPr>
        <p:spPr>
          <a:xfrm>
            <a:off x="410547" y="6356350"/>
            <a:ext cx="2743200" cy="492876"/>
          </a:xfrm>
        </p:spPr>
        <p:txBody>
          <a:bodyPr/>
          <a:lstStyle>
            <a:lvl1pPr>
              <a:defRPr sz="1050">
                <a:solidFill>
                  <a:schemeClr val="tx1"/>
                </a:solidFill>
              </a:defRPr>
            </a:lvl1pPr>
          </a:lstStyle>
          <a:p>
            <a:fld id="{FC5DA319-72F1-4F70-9BE7-0CBB4F12E5D2}" type="datetime1">
              <a:rPr lang="sv-SE" smtClean="0"/>
              <a:t>2024-11-25</a:t>
            </a:fld>
            <a:endParaRPr lang="sv-SE" dirty="0"/>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tx1"/>
                </a:solidFill>
              </a:defRPr>
            </a:lvl1pPr>
          </a:lstStyle>
          <a:p>
            <a:endParaRPr lang="sv-SE" dirty="0"/>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tx1"/>
                </a:solidFill>
              </a:defRPr>
            </a:lvl1pPr>
          </a:lstStyle>
          <a:p>
            <a:fld id="{130DDE8C-17E0-4539-9C15-C1E9D231907F}" type="slidenum">
              <a:rPr lang="sv-SE" smtClean="0"/>
              <a:pPr/>
              <a:t>‹#›</a:t>
            </a:fld>
            <a:endParaRPr lang="sv-SE" dirty="0">
              <a:solidFill>
                <a:schemeClr val="bg2">
                  <a:lumMod val="40000"/>
                  <a:lumOff val="60000"/>
                </a:schemeClr>
              </a:solidFill>
            </a:endParaRPr>
          </a:p>
        </p:txBody>
      </p:sp>
    </p:spTree>
    <p:extLst>
      <p:ext uri="{BB962C8B-B14F-4D97-AF65-F5344CB8AC3E}">
        <p14:creationId xmlns:p14="http://schemas.microsoft.com/office/powerpoint/2010/main" val="22360587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8" name="Rektangel 7"/>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10548" y="365126"/>
            <a:ext cx="10619402" cy="1210581"/>
          </a:xfrm>
        </p:spPr>
        <p:txBody>
          <a:bodyPr/>
          <a:lstStyle>
            <a:lvl1pPr>
              <a:defRPr b="1">
                <a:solidFill>
                  <a:schemeClr val="tx2"/>
                </a:solidFill>
              </a:defRPr>
            </a:lvl1pPr>
          </a:lstStyle>
          <a:p>
            <a:r>
              <a:rPr lang="sv-SE"/>
              <a:t>Klicka här för att ändra format</a:t>
            </a:r>
            <a:endParaRPr lang="sv-SE" dirty="0"/>
          </a:p>
        </p:txBody>
      </p:sp>
      <p:sp>
        <p:nvSpPr>
          <p:cNvPr id="3" name="Platshållare för innehåll 2"/>
          <p:cNvSpPr>
            <a:spLocks noGrp="1"/>
          </p:cNvSpPr>
          <p:nvPr>
            <p:ph idx="1"/>
          </p:nvPr>
        </p:nvSpPr>
        <p:spPr>
          <a:xfrm>
            <a:off x="410547" y="1825625"/>
            <a:ext cx="11370906" cy="43513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A36EF070-D4A1-4BBC-95E2-C540A084EC01}" type="datetime1">
              <a:rPr lang="sv-SE" smtClean="0"/>
              <a:t>2024-11-25</a:t>
            </a:fld>
            <a:endParaRPr lang="sv-SE" dirty="0"/>
          </a:p>
        </p:txBody>
      </p:sp>
      <p:sp>
        <p:nvSpPr>
          <p:cNvPr id="5"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6"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4" name="Rektangel 13"/>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46258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1709738"/>
            <a:ext cx="11358206" cy="2852737"/>
          </a:xfrm>
        </p:spPr>
        <p:txBody>
          <a:bodyPr anchor="b"/>
          <a:lstStyle>
            <a:lvl1pPr>
              <a:defRPr sz="6000" b="1">
                <a:solidFill>
                  <a:schemeClr val="tx2"/>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410547" y="4589463"/>
            <a:ext cx="1135820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1" name="Rektangel 10"/>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D775DD86-983D-4097-A028-87EAC6BF841B}" type="datetime1">
              <a:rPr lang="sv-SE" smtClean="0"/>
              <a:t>2024-11-25</a:t>
            </a:fld>
            <a:endParaRPr lang="sv-SE" dirty="0"/>
          </a:p>
        </p:txBody>
      </p:sp>
      <p:sp>
        <p:nvSpPr>
          <p:cNvPr id="13"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0" name="Rektangel 9"/>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7" name="Bildobjekt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76430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03074" cy="1206500"/>
          </a:xfrm>
        </p:spPr>
        <p:txBody>
          <a:bodyPr/>
          <a:lstStyle>
            <a:lvl1pPr>
              <a:defRPr b="1">
                <a:solidFill>
                  <a:schemeClr val="tx2"/>
                </a:solidFill>
              </a:defRPr>
            </a:lvl1pPr>
          </a:lstStyle>
          <a:p>
            <a:r>
              <a:rPr lang="sv-SE"/>
              <a:t>Klicka här för att ändra format</a:t>
            </a:r>
            <a:endParaRPr lang="sv-SE" dirty="0"/>
          </a:p>
        </p:txBody>
      </p:sp>
      <p:sp>
        <p:nvSpPr>
          <p:cNvPr id="3" name="Platshållare för innehåll 2"/>
          <p:cNvSpPr>
            <a:spLocks noGrp="1"/>
          </p:cNvSpPr>
          <p:nvPr>
            <p:ph sz="half" idx="1"/>
          </p:nvPr>
        </p:nvSpPr>
        <p:spPr>
          <a:xfrm>
            <a:off x="410547" y="1825625"/>
            <a:ext cx="560925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199" y="1825625"/>
            <a:ext cx="560925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21684484-201B-44CD-9746-00FED4EFCD5B}" type="datetime1">
              <a:rPr lang="sv-SE" smtClean="0"/>
              <a:t>2024-11-25</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535518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19402" cy="1235075"/>
          </a:xfrm>
        </p:spPr>
        <p:txBody>
          <a:bodyPr/>
          <a:lstStyle>
            <a:lvl1pPr>
              <a:defRPr b="1">
                <a:solidFill>
                  <a:schemeClr val="tx2"/>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410548" y="1690687"/>
            <a:ext cx="558702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10548" y="2505075"/>
            <a:ext cx="558702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90687"/>
            <a:ext cx="5609252" cy="8143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199" y="2505075"/>
            <a:ext cx="5609253"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ektangel 13"/>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33C59008-A271-48C6-B77D-A5EBCC61C08A}" type="datetime1">
              <a:rPr lang="sv-SE" smtClean="0"/>
              <a:t>2024-11-25</a:t>
            </a:fld>
            <a:endParaRPr lang="sv-SE" dirty="0"/>
          </a:p>
        </p:txBody>
      </p:sp>
      <p:sp>
        <p:nvSpPr>
          <p:cNvPr id="16"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7"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3" name="Rektangel 12"/>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20" name="Bildobjekt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40409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365126"/>
            <a:ext cx="10611239" cy="1216024"/>
          </a:xfrm>
        </p:spPr>
        <p:txBody>
          <a:bodyPr/>
          <a:lstStyle>
            <a:lvl1pPr>
              <a:defRPr b="1">
                <a:solidFill>
                  <a:schemeClr val="tx2"/>
                </a:solidFill>
              </a:defRPr>
            </a:lvl1pPr>
          </a:lstStyle>
          <a:p>
            <a:r>
              <a:rPr lang="sv-SE"/>
              <a:t>Klicka här för att ändra format</a:t>
            </a:r>
            <a:endParaRPr lang="sv-SE" dirty="0"/>
          </a:p>
        </p:txBody>
      </p:sp>
      <p:sp>
        <p:nvSpPr>
          <p:cNvPr id="10" name="Rektangel 9"/>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D0905C11-AE40-4DD3-B577-1575C80BAAED}" type="datetime1">
              <a:rPr lang="sv-SE" smtClean="0"/>
              <a:t>2024-11-25</a:t>
            </a:fld>
            <a:endParaRPr lang="sv-SE" dirty="0"/>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3"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9" name="Rektangel 8"/>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6" name="Bildobjekt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599389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8" name="Rektangel 7"/>
          <p:cNvSpPr/>
          <p:nvPr userDrawn="1"/>
        </p:nvSpPr>
        <p:spPr>
          <a:xfrm>
            <a:off x="410547" y="6310631"/>
            <a:ext cx="11370906" cy="45719"/>
          </a:xfrm>
          <a:prstGeom prst="rect">
            <a:avLst/>
          </a:prstGeom>
          <a:solidFill>
            <a:srgbClr val="B6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10548" y="365126"/>
            <a:ext cx="10619402" cy="1210581"/>
          </a:xfrm>
        </p:spPr>
        <p:txBody>
          <a:bodyPr/>
          <a:lstStyle>
            <a:lvl1pPr>
              <a:defRPr b="1">
                <a:solidFill>
                  <a:srgbClr val="158DAF"/>
                </a:solidFill>
              </a:defRPr>
            </a:lvl1pPr>
          </a:lstStyle>
          <a:p>
            <a:r>
              <a:rPr lang="sv-SE" dirty="0"/>
              <a:t>Klicka här för att ändra format</a:t>
            </a:r>
          </a:p>
        </p:txBody>
      </p:sp>
      <p:sp>
        <p:nvSpPr>
          <p:cNvPr id="3" name="Platshållare för innehåll 2"/>
          <p:cNvSpPr>
            <a:spLocks noGrp="1"/>
          </p:cNvSpPr>
          <p:nvPr>
            <p:ph idx="1"/>
          </p:nvPr>
        </p:nvSpPr>
        <p:spPr>
          <a:xfrm>
            <a:off x="410547" y="1825625"/>
            <a:ext cx="11370906" cy="43513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a:xfrm>
            <a:off x="410547" y="6356350"/>
            <a:ext cx="2743200" cy="492876"/>
          </a:xfrm>
        </p:spPr>
        <p:txBody>
          <a:bodyPr/>
          <a:lstStyle>
            <a:lvl1pPr>
              <a:defRPr sz="1050">
                <a:solidFill>
                  <a:srgbClr val="158DAF"/>
                </a:solidFill>
              </a:defRPr>
            </a:lvl1pPr>
          </a:lstStyle>
          <a:p>
            <a:fld id="{A36EF070-D4A1-4BBC-95E2-C540A084EC01}" type="datetime1">
              <a:rPr lang="sv-SE" smtClean="0"/>
              <a:pPr/>
              <a:t>2024-11-25</a:t>
            </a:fld>
            <a:endParaRPr lang="sv-SE" dirty="0"/>
          </a:p>
        </p:txBody>
      </p:sp>
      <p:sp>
        <p:nvSpPr>
          <p:cNvPr id="5" name="Platshållare för sidfot 4"/>
          <p:cNvSpPr>
            <a:spLocks noGrp="1"/>
          </p:cNvSpPr>
          <p:nvPr>
            <p:ph type="ftr" sz="quarter" idx="11"/>
          </p:nvPr>
        </p:nvSpPr>
        <p:spPr>
          <a:xfrm>
            <a:off x="3579845" y="6356350"/>
            <a:ext cx="5032310" cy="492876"/>
          </a:xfrm>
        </p:spPr>
        <p:txBody>
          <a:bodyPr/>
          <a:lstStyle>
            <a:lvl1pPr>
              <a:defRPr sz="1050">
                <a:solidFill>
                  <a:srgbClr val="158DAF"/>
                </a:solidFill>
              </a:defRPr>
            </a:lvl1pPr>
          </a:lstStyle>
          <a:p>
            <a:r>
              <a:rPr lang="sv-SE" dirty="0"/>
              <a:t>Regional utvecklingsstrategi 2021-2030</a:t>
            </a:r>
          </a:p>
        </p:txBody>
      </p:sp>
      <p:sp>
        <p:nvSpPr>
          <p:cNvPr id="6" name="Platshållare för bildnummer 5"/>
          <p:cNvSpPr>
            <a:spLocks noGrp="1"/>
          </p:cNvSpPr>
          <p:nvPr>
            <p:ph type="sldNum" sz="quarter" idx="12"/>
          </p:nvPr>
        </p:nvSpPr>
        <p:spPr>
          <a:xfrm>
            <a:off x="9038253" y="6356350"/>
            <a:ext cx="2743200" cy="492876"/>
          </a:xfrm>
        </p:spPr>
        <p:txBody>
          <a:bodyPr/>
          <a:lstStyle>
            <a:lvl1pPr>
              <a:defRPr sz="1050">
                <a:solidFill>
                  <a:srgbClr val="158DAF"/>
                </a:solidFill>
              </a:defRPr>
            </a:lvl1pPr>
          </a:lstStyle>
          <a:p>
            <a:fld id="{130DDE8C-17E0-4539-9C15-C1E9D231907F}" type="slidenum">
              <a:rPr lang="sv-SE" smtClean="0"/>
              <a:pPr/>
              <a:t>‹#›</a:t>
            </a:fld>
            <a:endParaRPr lang="sv-SE" dirty="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816" y="496661"/>
            <a:ext cx="867637" cy="867637"/>
          </a:xfrm>
          <a:prstGeom prst="rect">
            <a:avLst/>
          </a:prstGeom>
        </p:spPr>
      </p:pic>
    </p:spTree>
    <p:extLst>
      <p:ext uri="{BB962C8B-B14F-4D97-AF65-F5344CB8AC3E}">
        <p14:creationId xmlns:p14="http://schemas.microsoft.com/office/powerpoint/2010/main" val="2708237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9" name="Rektangel 8"/>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B4152674-6AB9-4668-8AED-4226128661A6}" type="datetime1">
              <a:rPr lang="sv-SE" smtClean="0"/>
              <a:t>2024-11-25</a:t>
            </a:fld>
            <a:endParaRPr lang="sv-SE" dirty="0"/>
          </a:p>
        </p:txBody>
      </p:sp>
      <p:sp>
        <p:nvSpPr>
          <p:cNvPr id="11"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2"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8" name="Rektangel 7"/>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507678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a:t>Klicka här för att ändra format</a:t>
            </a:r>
            <a:endParaRPr lang="sv-SE" dirty="0"/>
          </a:p>
        </p:txBody>
      </p:sp>
      <p:sp>
        <p:nvSpPr>
          <p:cNvPr id="3" name="Platshållare för innehåll 2"/>
          <p:cNvSpPr>
            <a:spLocks noGrp="1"/>
          </p:cNvSpPr>
          <p:nvPr>
            <p:ph idx="1"/>
          </p:nvPr>
        </p:nvSpPr>
        <p:spPr>
          <a:xfrm>
            <a:off x="5183188" y="1085851"/>
            <a:ext cx="5675312" cy="5019674"/>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p:cNvSpPr>
            <a:spLocks noGrp="1"/>
          </p:cNvSpPr>
          <p:nvPr>
            <p:ph type="body" sz="half" idx="2"/>
          </p:nvPr>
        </p:nvSpPr>
        <p:spPr>
          <a:xfrm>
            <a:off x="410548" y="2057401"/>
            <a:ext cx="4361478" cy="40481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6401B1E7-2B4C-4E93-9B83-9D444BAB3785}" type="datetime1">
              <a:rPr lang="sv-SE" smtClean="0"/>
              <a:t>2024-11-25</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1659709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a:t>Klicka här för att ändra format</a:t>
            </a:r>
            <a:endParaRPr lang="sv-SE" dirty="0"/>
          </a:p>
        </p:txBody>
      </p:sp>
      <p:sp>
        <p:nvSpPr>
          <p:cNvPr id="3" name="Platshållare för bild 2"/>
          <p:cNvSpPr>
            <a:spLocks noGrp="1"/>
          </p:cNvSpPr>
          <p:nvPr>
            <p:ph type="pic" idx="1"/>
          </p:nvPr>
        </p:nvSpPr>
        <p:spPr>
          <a:xfrm>
            <a:off x="5183188" y="1085850"/>
            <a:ext cx="5658984" cy="50292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4" name="Platshållare för text 3"/>
          <p:cNvSpPr>
            <a:spLocks noGrp="1"/>
          </p:cNvSpPr>
          <p:nvPr>
            <p:ph type="body" sz="half" idx="2"/>
          </p:nvPr>
        </p:nvSpPr>
        <p:spPr>
          <a:xfrm>
            <a:off x="410548" y="2057400"/>
            <a:ext cx="4361478" cy="4050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7037B5D3-587F-424B-B03D-31C4263C7226}" type="datetime1">
              <a:rPr lang="sv-SE" smtClean="0"/>
              <a:t>2024-11-25</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1705806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1709738"/>
            <a:ext cx="11358206" cy="2852737"/>
          </a:xfrm>
        </p:spPr>
        <p:txBody>
          <a:bodyPr anchor="b"/>
          <a:lstStyle>
            <a:lvl1pPr>
              <a:defRPr sz="6000" b="1">
                <a:solidFill>
                  <a:srgbClr val="158DAF"/>
                </a:solidFill>
              </a:defRPr>
            </a:lvl1pPr>
          </a:lstStyle>
          <a:p>
            <a:r>
              <a:rPr lang="sv-SE" dirty="0"/>
              <a:t>Klicka här för att ändra format</a:t>
            </a:r>
          </a:p>
        </p:txBody>
      </p:sp>
      <p:sp>
        <p:nvSpPr>
          <p:cNvPr id="3" name="Platshållare för text 2"/>
          <p:cNvSpPr>
            <a:spLocks noGrp="1"/>
          </p:cNvSpPr>
          <p:nvPr>
            <p:ph type="body" idx="1"/>
          </p:nvPr>
        </p:nvSpPr>
        <p:spPr>
          <a:xfrm>
            <a:off x="410547" y="4589463"/>
            <a:ext cx="1135820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0" name="Rektangel 19"/>
          <p:cNvSpPr/>
          <p:nvPr userDrawn="1"/>
        </p:nvSpPr>
        <p:spPr>
          <a:xfrm>
            <a:off x="410547" y="6310631"/>
            <a:ext cx="11370906" cy="45719"/>
          </a:xfrm>
          <a:prstGeom prst="rect">
            <a:avLst/>
          </a:prstGeom>
          <a:solidFill>
            <a:srgbClr val="B6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Platshållare för datum 3"/>
          <p:cNvSpPr>
            <a:spLocks noGrp="1"/>
          </p:cNvSpPr>
          <p:nvPr>
            <p:ph type="dt" sz="half" idx="10"/>
          </p:nvPr>
        </p:nvSpPr>
        <p:spPr>
          <a:xfrm>
            <a:off x="410547" y="6356350"/>
            <a:ext cx="2743200" cy="492876"/>
          </a:xfrm>
        </p:spPr>
        <p:txBody>
          <a:bodyPr/>
          <a:lstStyle>
            <a:lvl1pPr>
              <a:defRPr sz="1050">
                <a:solidFill>
                  <a:srgbClr val="158DAF"/>
                </a:solidFill>
              </a:defRPr>
            </a:lvl1pPr>
          </a:lstStyle>
          <a:p>
            <a:fld id="{A36EF070-D4A1-4BBC-95E2-C540A084EC01}" type="datetime1">
              <a:rPr lang="sv-SE" smtClean="0"/>
              <a:pPr/>
              <a:t>2024-11-25</a:t>
            </a:fld>
            <a:endParaRPr lang="sv-SE" dirty="0"/>
          </a:p>
        </p:txBody>
      </p:sp>
      <p:sp>
        <p:nvSpPr>
          <p:cNvPr id="22" name="Platshållare för sidfot 4"/>
          <p:cNvSpPr>
            <a:spLocks noGrp="1"/>
          </p:cNvSpPr>
          <p:nvPr>
            <p:ph type="ftr" sz="quarter" idx="11"/>
          </p:nvPr>
        </p:nvSpPr>
        <p:spPr>
          <a:xfrm>
            <a:off x="3579845" y="6356350"/>
            <a:ext cx="5032310" cy="492876"/>
          </a:xfrm>
        </p:spPr>
        <p:txBody>
          <a:bodyPr/>
          <a:lstStyle>
            <a:lvl1pPr>
              <a:defRPr sz="1050">
                <a:solidFill>
                  <a:srgbClr val="158DAF"/>
                </a:solidFill>
              </a:defRPr>
            </a:lvl1pPr>
          </a:lstStyle>
          <a:p>
            <a:r>
              <a:rPr lang="sv-SE" dirty="0"/>
              <a:t>Regional utvecklingsstrategi 2021-2030</a:t>
            </a:r>
          </a:p>
        </p:txBody>
      </p:sp>
      <p:sp>
        <p:nvSpPr>
          <p:cNvPr id="23" name="Platshållare för bildnummer 5"/>
          <p:cNvSpPr>
            <a:spLocks noGrp="1"/>
          </p:cNvSpPr>
          <p:nvPr>
            <p:ph type="sldNum" sz="quarter" idx="12"/>
          </p:nvPr>
        </p:nvSpPr>
        <p:spPr>
          <a:xfrm>
            <a:off x="9038253" y="6356350"/>
            <a:ext cx="2743200" cy="492876"/>
          </a:xfrm>
        </p:spPr>
        <p:txBody>
          <a:bodyPr/>
          <a:lstStyle>
            <a:lvl1pPr>
              <a:defRPr sz="1050">
                <a:solidFill>
                  <a:srgbClr val="158DAF"/>
                </a:solidFill>
              </a:defRPr>
            </a:lvl1pPr>
          </a:lstStyle>
          <a:p>
            <a:fld id="{130DDE8C-17E0-4539-9C15-C1E9D231907F}" type="slidenum">
              <a:rPr lang="sv-SE" smtClean="0"/>
              <a:pPr/>
              <a:t>‹#›</a:t>
            </a:fld>
            <a:endParaRPr lang="sv-SE" dirty="0"/>
          </a:p>
        </p:txBody>
      </p:sp>
      <p:pic>
        <p:nvPicPr>
          <p:cNvPr id="24" name="Bildobjekt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816" y="496661"/>
            <a:ext cx="867637" cy="867637"/>
          </a:xfrm>
          <a:prstGeom prst="rect">
            <a:avLst/>
          </a:prstGeom>
        </p:spPr>
      </p:pic>
    </p:spTree>
    <p:extLst>
      <p:ext uri="{BB962C8B-B14F-4D97-AF65-F5344CB8AC3E}">
        <p14:creationId xmlns:p14="http://schemas.microsoft.com/office/powerpoint/2010/main" val="211805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03074" cy="1206500"/>
          </a:xfrm>
        </p:spPr>
        <p:txBody>
          <a:bodyPr/>
          <a:lstStyle>
            <a:lvl1pPr>
              <a:defRPr b="1">
                <a:solidFill>
                  <a:srgbClr val="158DAF"/>
                </a:solidFill>
              </a:defRPr>
            </a:lvl1pPr>
          </a:lstStyle>
          <a:p>
            <a:r>
              <a:rPr lang="sv-SE" dirty="0"/>
              <a:t>Klicka här för att ändra format</a:t>
            </a:r>
          </a:p>
        </p:txBody>
      </p:sp>
      <p:sp>
        <p:nvSpPr>
          <p:cNvPr id="3" name="Platshållare för innehåll 2"/>
          <p:cNvSpPr>
            <a:spLocks noGrp="1"/>
          </p:cNvSpPr>
          <p:nvPr>
            <p:ph sz="half" idx="1"/>
          </p:nvPr>
        </p:nvSpPr>
        <p:spPr>
          <a:xfrm>
            <a:off x="410547" y="1825625"/>
            <a:ext cx="560925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199" y="1825625"/>
            <a:ext cx="560925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6" name="Rektangel 15"/>
          <p:cNvSpPr/>
          <p:nvPr userDrawn="1"/>
        </p:nvSpPr>
        <p:spPr>
          <a:xfrm>
            <a:off x="410547" y="6310631"/>
            <a:ext cx="11370906" cy="45719"/>
          </a:xfrm>
          <a:prstGeom prst="rect">
            <a:avLst/>
          </a:prstGeom>
          <a:solidFill>
            <a:srgbClr val="B6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Platshållare för datum 3"/>
          <p:cNvSpPr>
            <a:spLocks noGrp="1"/>
          </p:cNvSpPr>
          <p:nvPr>
            <p:ph type="dt" sz="half" idx="10"/>
          </p:nvPr>
        </p:nvSpPr>
        <p:spPr>
          <a:xfrm>
            <a:off x="410547" y="6356350"/>
            <a:ext cx="2743200" cy="492876"/>
          </a:xfrm>
        </p:spPr>
        <p:txBody>
          <a:bodyPr/>
          <a:lstStyle>
            <a:lvl1pPr>
              <a:defRPr sz="1050">
                <a:solidFill>
                  <a:srgbClr val="158DAF"/>
                </a:solidFill>
              </a:defRPr>
            </a:lvl1pPr>
          </a:lstStyle>
          <a:p>
            <a:fld id="{A36EF070-D4A1-4BBC-95E2-C540A084EC01}" type="datetime1">
              <a:rPr lang="sv-SE" smtClean="0"/>
              <a:pPr/>
              <a:t>2024-11-25</a:t>
            </a:fld>
            <a:endParaRPr lang="sv-SE" dirty="0"/>
          </a:p>
        </p:txBody>
      </p:sp>
      <p:sp>
        <p:nvSpPr>
          <p:cNvPr id="19" name="Platshållare för sidfot 4"/>
          <p:cNvSpPr>
            <a:spLocks noGrp="1"/>
          </p:cNvSpPr>
          <p:nvPr>
            <p:ph type="ftr" sz="quarter" idx="11"/>
          </p:nvPr>
        </p:nvSpPr>
        <p:spPr>
          <a:xfrm>
            <a:off x="3579845" y="6356350"/>
            <a:ext cx="5032310" cy="492876"/>
          </a:xfrm>
        </p:spPr>
        <p:txBody>
          <a:bodyPr/>
          <a:lstStyle>
            <a:lvl1pPr>
              <a:defRPr sz="1050">
                <a:solidFill>
                  <a:srgbClr val="158DAF"/>
                </a:solidFill>
              </a:defRPr>
            </a:lvl1pPr>
          </a:lstStyle>
          <a:p>
            <a:r>
              <a:rPr lang="sv-SE" dirty="0"/>
              <a:t>Regional utvecklingsstrategi 2021-2030</a:t>
            </a:r>
          </a:p>
        </p:txBody>
      </p:sp>
      <p:sp>
        <p:nvSpPr>
          <p:cNvPr id="20" name="Platshållare för bildnummer 5"/>
          <p:cNvSpPr>
            <a:spLocks noGrp="1"/>
          </p:cNvSpPr>
          <p:nvPr>
            <p:ph type="sldNum" sz="quarter" idx="12"/>
          </p:nvPr>
        </p:nvSpPr>
        <p:spPr>
          <a:xfrm>
            <a:off x="9038253" y="6356350"/>
            <a:ext cx="2743200" cy="492876"/>
          </a:xfrm>
        </p:spPr>
        <p:txBody>
          <a:bodyPr/>
          <a:lstStyle>
            <a:lvl1pPr>
              <a:defRPr sz="1050">
                <a:solidFill>
                  <a:srgbClr val="158DAF"/>
                </a:solidFill>
              </a:defRPr>
            </a:lvl1pPr>
          </a:lstStyle>
          <a:p>
            <a:fld id="{130DDE8C-17E0-4539-9C15-C1E9D231907F}" type="slidenum">
              <a:rPr lang="sv-SE" smtClean="0"/>
              <a:pPr/>
              <a:t>‹#›</a:t>
            </a:fld>
            <a:endParaRPr lang="sv-SE" dirty="0"/>
          </a:p>
        </p:txBody>
      </p:sp>
      <p:pic>
        <p:nvPicPr>
          <p:cNvPr id="21" name="Bildobjekt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816" y="496661"/>
            <a:ext cx="867637" cy="867637"/>
          </a:xfrm>
          <a:prstGeom prst="rect">
            <a:avLst/>
          </a:prstGeom>
        </p:spPr>
      </p:pic>
    </p:spTree>
    <p:extLst>
      <p:ext uri="{BB962C8B-B14F-4D97-AF65-F5344CB8AC3E}">
        <p14:creationId xmlns:p14="http://schemas.microsoft.com/office/powerpoint/2010/main" val="3622771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19402" cy="1235075"/>
          </a:xfrm>
        </p:spPr>
        <p:txBody>
          <a:bodyPr/>
          <a:lstStyle>
            <a:lvl1pPr>
              <a:defRPr b="1">
                <a:solidFill>
                  <a:srgbClr val="158DAF"/>
                </a:solidFill>
              </a:defRPr>
            </a:lvl1pPr>
          </a:lstStyle>
          <a:p>
            <a:r>
              <a:rPr lang="sv-SE" dirty="0"/>
              <a:t>Klicka här för att ändra format</a:t>
            </a:r>
          </a:p>
        </p:txBody>
      </p:sp>
      <p:sp>
        <p:nvSpPr>
          <p:cNvPr id="3" name="Platshållare för text 2"/>
          <p:cNvSpPr>
            <a:spLocks noGrp="1"/>
          </p:cNvSpPr>
          <p:nvPr>
            <p:ph type="body" idx="1"/>
          </p:nvPr>
        </p:nvSpPr>
        <p:spPr>
          <a:xfrm>
            <a:off x="410548" y="1690687"/>
            <a:ext cx="558702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10548" y="2505075"/>
            <a:ext cx="558702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90687"/>
            <a:ext cx="5609252" cy="8143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199" y="2505075"/>
            <a:ext cx="5609253"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Rektangel 17"/>
          <p:cNvSpPr/>
          <p:nvPr userDrawn="1"/>
        </p:nvSpPr>
        <p:spPr>
          <a:xfrm>
            <a:off x="410547" y="6310631"/>
            <a:ext cx="11370906" cy="45719"/>
          </a:xfrm>
          <a:prstGeom prst="rect">
            <a:avLst/>
          </a:prstGeom>
          <a:solidFill>
            <a:srgbClr val="B6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Platshållare för datum 3"/>
          <p:cNvSpPr>
            <a:spLocks noGrp="1"/>
          </p:cNvSpPr>
          <p:nvPr>
            <p:ph type="dt" sz="half" idx="10"/>
          </p:nvPr>
        </p:nvSpPr>
        <p:spPr>
          <a:xfrm>
            <a:off x="410547" y="6356350"/>
            <a:ext cx="2743200" cy="492876"/>
          </a:xfrm>
        </p:spPr>
        <p:txBody>
          <a:bodyPr/>
          <a:lstStyle>
            <a:lvl1pPr>
              <a:defRPr sz="1050">
                <a:solidFill>
                  <a:srgbClr val="158DAF"/>
                </a:solidFill>
              </a:defRPr>
            </a:lvl1pPr>
          </a:lstStyle>
          <a:p>
            <a:fld id="{A36EF070-D4A1-4BBC-95E2-C540A084EC01}" type="datetime1">
              <a:rPr lang="sv-SE" smtClean="0"/>
              <a:pPr/>
              <a:t>2024-11-25</a:t>
            </a:fld>
            <a:endParaRPr lang="sv-SE" dirty="0"/>
          </a:p>
        </p:txBody>
      </p:sp>
      <p:sp>
        <p:nvSpPr>
          <p:cNvPr id="21" name="Platshållare för sidfot 4"/>
          <p:cNvSpPr>
            <a:spLocks noGrp="1"/>
          </p:cNvSpPr>
          <p:nvPr>
            <p:ph type="ftr" sz="quarter" idx="11"/>
          </p:nvPr>
        </p:nvSpPr>
        <p:spPr>
          <a:xfrm>
            <a:off x="3579845" y="6356350"/>
            <a:ext cx="5032310" cy="492876"/>
          </a:xfrm>
        </p:spPr>
        <p:txBody>
          <a:bodyPr/>
          <a:lstStyle>
            <a:lvl1pPr>
              <a:defRPr sz="1050">
                <a:solidFill>
                  <a:srgbClr val="158DAF"/>
                </a:solidFill>
              </a:defRPr>
            </a:lvl1pPr>
          </a:lstStyle>
          <a:p>
            <a:r>
              <a:rPr lang="sv-SE" dirty="0"/>
              <a:t>Regional utvecklingsstrategi 2021-2030</a:t>
            </a:r>
          </a:p>
        </p:txBody>
      </p:sp>
      <p:sp>
        <p:nvSpPr>
          <p:cNvPr id="22" name="Platshållare för bildnummer 5"/>
          <p:cNvSpPr>
            <a:spLocks noGrp="1"/>
          </p:cNvSpPr>
          <p:nvPr>
            <p:ph type="sldNum" sz="quarter" idx="12"/>
          </p:nvPr>
        </p:nvSpPr>
        <p:spPr>
          <a:xfrm>
            <a:off x="9038253" y="6356350"/>
            <a:ext cx="2743200" cy="492876"/>
          </a:xfrm>
        </p:spPr>
        <p:txBody>
          <a:bodyPr/>
          <a:lstStyle>
            <a:lvl1pPr>
              <a:defRPr sz="1050">
                <a:solidFill>
                  <a:srgbClr val="158DAF"/>
                </a:solidFill>
              </a:defRPr>
            </a:lvl1pPr>
          </a:lstStyle>
          <a:p>
            <a:fld id="{130DDE8C-17E0-4539-9C15-C1E9D231907F}" type="slidenum">
              <a:rPr lang="sv-SE" smtClean="0"/>
              <a:pPr/>
              <a:t>‹#›</a:t>
            </a:fld>
            <a:endParaRPr lang="sv-SE" dirty="0"/>
          </a:p>
        </p:txBody>
      </p:sp>
      <p:pic>
        <p:nvPicPr>
          <p:cNvPr id="23" name="Bildobjekt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816" y="496661"/>
            <a:ext cx="867637" cy="867637"/>
          </a:xfrm>
          <a:prstGeom prst="rect">
            <a:avLst/>
          </a:prstGeom>
        </p:spPr>
      </p:pic>
    </p:spTree>
    <p:extLst>
      <p:ext uri="{BB962C8B-B14F-4D97-AF65-F5344CB8AC3E}">
        <p14:creationId xmlns:p14="http://schemas.microsoft.com/office/powerpoint/2010/main" val="11904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365126"/>
            <a:ext cx="10611239" cy="1216024"/>
          </a:xfrm>
        </p:spPr>
        <p:txBody>
          <a:bodyPr/>
          <a:lstStyle>
            <a:lvl1pPr>
              <a:defRPr b="1">
                <a:solidFill>
                  <a:srgbClr val="158DAF"/>
                </a:solidFill>
              </a:defRPr>
            </a:lvl1pPr>
          </a:lstStyle>
          <a:p>
            <a:r>
              <a:rPr lang="sv-SE" dirty="0"/>
              <a:t>Klicka här för att ändra format</a:t>
            </a:r>
          </a:p>
        </p:txBody>
      </p:sp>
      <p:sp>
        <p:nvSpPr>
          <p:cNvPr id="14" name="Rektangel 13"/>
          <p:cNvSpPr/>
          <p:nvPr userDrawn="1"/>
        </p:nvSpPr>
        <p:spPr>
          <a:xfrm>
            <a:off x="410547" y="6310631"/>
            <a:ext cx="11370906" cy="45719"/>
          </a:xfrm>
          <a:prstGeom prst="rect">
            <a:avLst/>
          </a:prstGeom>
          <a:solidFill>
            <a:srgbClr val="B6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datum 3"/>
          <p:cNvSpPr>
            <a:spLocks noGrp="1"/>
          </p:cNvSpPr>
          <p:nvPr>
            <p:ph type="dt" sz="half" idx="10"/>
          </p:nvPr>
        </p:nvSpPr>
        <p:spPr>
          <a:xfrm>
            <a:off x="410547" y="6356350"/>
            <a:ext cx="2743200" cy="492876"/>
          </a:xfrm>
        </p:spPr>
        <p:txBody>
          <a:bodyPr/>
          <a:lstStyle>
            <a:lvl1pPr>
              <a:defRPr sz="1050">
                <a:solidFill>
                  <a:srgbClr val="158DAF"/>
                </a:solidFill>
              </a:defRPr>
            </a:lvl1pPr>
          </a:lstStyle>
          <a:p>
            <a:fld id="{A36EF070-D4A1-4BBC-95E2-C540A084EC01}" type="datetime1">
              <a:rPr lang="sv-SE" smtClean="0"/>
              <a:pPr/>
              <a:t>2024-11-25</a:t>
            </a:fld>
            <a:endParaRPr lang="sv-SE" dirty="0"/>
          </a:p>
        </p:txBody>
      </p:sp>
      <p:sp>
        <p:nvSpPr>
          <p:cNvPr id="17" name="Platshållare för sidfot 4"/>
          <p:cNvSpPr>
            <a:spLocks noGrp="1"/>
          </p:cNvSpPr>
          <p:nvPr>
            <p:ph type="ftr" sz="quarter" idx="11"/>
          </p:nvPr>
        </p:nvSpPr>
        <p:spPr>
          <a:xfrm>
            <a:off x="3579845" y="6356350"/>
            <a:ext cx="5032310" cy="492876"/>
          </a:xfrm>
        </p:spPr>
        <p:txBody>
          <a:bodyPr/>
          <a:lstStyle>
            <a:lvl1pPr>
              <a:defRPr sz="1050">
                <a:solidFill>
                  <a:srgbClr val="158DAF"/>
                </a:solidFill>
              </a:defRPr>
            </a:lvl1pPr>
          </a:lstStyle>
          <a:p>
            <a:r>
              <a:rPr lang="sv-SE" dirty="0"/>
              <a:t>Regional utvecklingsstrategi 2021-2030</a:t>
            </a:r>
          </a:p>
        </p:txBody>
      </p:sp>
      <p:sp>
        <p:nvSpPr>
          <p:cNvPr id="18" name="Platshållare för bildnummer 5"/>
          <p:cNvSpPr>
            <a:spLocks noGrp="1"/>
          </p:cNvSpPr>
          <p:nvPr>
            <p:ph type="sldNum" sz="quarter" idx="12"/>
          </p:nvPr>
        </p:nvSpPr>
        <p:spPr>
          <a:xfrm>
            <a:off x="9038253" y="6356350"/>
            <a:ext cx="2743200" cy="492876"/>
          </a:xfrm>
        </p:spPr>
        <p:txBody>
          <a:bodyPr/>
          <a:lstStyle>
            <a:lvl1pPr>
              <a:defRPr sz="1050">
                <a:solidFill>
                  <a:srgbClr val="158DAF"/>
                </a:solidFill>
              </a:defRPr>
            </a:lvl1pPr>
          </a:lstStyle>
          <a:p>
            <a:fld id="{130DDE8C-17E0-4539-9C15-C1E9D231907F}" type="slidenum">
              <a:rPr lang="sv-SE" smtClean="0"/>
              <a:pPr/>
              <a:t>‹#›</a:t>
            </a:fld>
            <a:endParaRPr lang="sv-SE" dirty="0"/>
          </a:p>
        </p:txBody>
      </p:sp>
      <p:pic>
        <p:nvPicPr>
          <p:cNvPr id="19" name="Bildobjekt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816" y="496661"/>
            <a:ext cx="867637" cy="867637"/>
          </a:xfrm>
          <a:prstGeom prst="rect">
            <a:avLst/>
          </a:prstGeom>
        </p:spPr>
      </p:pic>
    </p:spTree>
    <p:extLst>
      <p:ext uri="{BB962C8B-B14F-4D97-AF65-F5344CB8AC3E}">
        <p14:creationId xmlns:p14="http://schemas.microsoft.com/office/powerpoint/2010/main" val="424839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13" name="Rektangel 12"/>
          <p:cNvSpPr/>
          <p:nvPr userDrawn="1"/>
        </p:nvSpPr>
        <p:spPr>
          <a:xfrm>
            <a:off x="410547" y="6310631"/>
            <a:ext cx="11370906" cy="45719"/>
          </a:xfrm>
          <a:prstGeom prst="rect">
            <a:avLst/>
          </a:prstGeom>
          <a:solidFill>
            <a:srgbClr val="B6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datum 3"/>
          <p:cNvSpPr>
            <a:spLocks noGrp="1"/>
          </p:cNvSpPr>
          <p:nvPr>
            <p:ph type="dt" sz="half" idx="10"/>
          </p:nvPr>
        </p:nvSpPr>
        <p:spPr>
          <a:xfrm>
            <a:off x="410547" y="6356350"/>
            <a:ext cx="2743200" cy="492876"/>
          </a:xfrm>
        </p:spPr>
        <p:txBody>
          <a:bodyPr/>
          <a:lstStyle>
            <a:lvl1pPr>
              <a:defRPr sz="1050">
                <a:solidFill>
                  <a:srgbClr val="158DAF"/>
                </a:solidFill>
              </a:defRPr>
            </a:lvl1pPr>
          </a:lstStyle>
          <a:p>
            <a:fld id="{A36EF070-D4A1-4BBC-95E2-C540A084EC01}" type="datetime1">
              <a:rPr lang="sv-SE" smtClean="0"/>
              <a:pPr/>
              <a:t>2024-11-25</a:t>
            </a:fld>
            <a:endParaRPr lang="sv-SE" dirty="0"/>
          </a:p>
        </p:txBody>
      </p:sp>
      <p:sp>
        <p:nvSpPr>
          <p:cNvPr id="16" name="Platshållare för sidfot 4"/>
          <p:cNvSpPr>
            <a:spLocks noGrp="1"/>
          </p:cNvSpPr>
          <p:nvPr>
            <p:ph type="ftr" sz="quarter" idx="11"/>
          </p:nvPr>
        </p:nvSpPr>
        <p:spPr>
          <a:xfrm>
            <a:off x="3579845" y="6356350"/>
            <a:ext cx="5032310" cy="492876"/>
          </a:xfrm>
        </p:spPr>
        <p:txBody>
          <a:bodyPr/>
          <a:lstStyle>
            <a:lvl1pPr>
              <a:defRPr sz="1050">
                <a:solidFill>
                  <a:srgbClr val="158DAF"/>
                </a:solidFill>
              </a:defRPr>
            </a:lvl1pPr>
          </a:lstStyle>
          <a:p>
            <a:r>
              <a:rPr lang="sv-SE" dirty="0"/>
              <a:t>Regional utvecklingsstrategi 2021-2030</a:t>
            </a:r>
          </a:p>
        </p:txBody>
      </p:sp>
      <p:sp>
        <p:nvSpPr>
          <p:cNvPr id="17" name="Platshållare för bildnummer 5"/>
          <p:cNvSpPr>
            <a:spLocks noGrp="1"/>
          </p:cNvSpPr>
          <p:nvPr>
            <p:ph type="sldNum" sz="quarter" idx="12"/>
          </p:nvPr>
        </p:nvSpPr>
        <p:spPr>
          <a:xfrm>
            <a:off x="9038253" y="6356350"/>
            <a:ext cx="2743200" cy="492876"/>
          </a:xfrm>
        </p:spPr>
        <p:txBody>
          <a:bodyPr/>
          <a:lstStyle>
            <a:lvl1pPr>
              <a:defRPr sz="1050">
                <a:solidFill>
                  <a:srgbClr val="158DAF"/>
                </a:solidFill>
              </a:defRPr>
            </a:lvl1pPr>
          </a:lstStyle>
          <a:p>
            <a:fld id="{130DDE8C-17E0-4539-9C15-C1E9D231907F}" type="slidenum">
              <a:rPr lang="sv-SE" smtClean="0"/>
              <a:pPr/>
              <a:t>‹#›</a:t>
            </a:fld>
            <a:endParaRPr lang="sv-SE" dirty="0"/>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816" y="496661"/>
            <a:ext cx="867637" cy="867637"/>
          </a:xfrm>
          <a:prstGeom prst="rect">
            <a:avLst/>
          </a:prstGeom>
        </p:spPr>
      </p:pic>
    </p:spTree>
    <p:extLst>
      <p:ext uri="{BB962C8B-B14F-4D97-AF65-F5344CB8AC3E}">
        <p14:creationId xmlns:p14="http://schemas.microsoft.com/office/powerpoint/2010/main" val="392506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rgbClr val="158DAF"/>
                </a:solidFill>
              </a:defRPr>
            </a:lvl1pPr>
          </a:lstStyle>
          <a:p>
            <a:r>
              <a:rPr lang="sv-SE" dirty="0"/>
              <a:t>Klicka här för att ändra format</a:t>
            </a:r>
          </a:p>
        </p:txBody>
      </p:sp>
      <p:sp>
        <p:nvSpPr>
          <p:cNvPr id="3" name="Platshållare för innehåll 2"/>
          <p:cNvSpPr>
            <a:spLocks noGrp="1"/>
          </p:cNvSpPr>
          <p:nvPr>
            <p:ph idx="1"/>
          </p:nvPr>
        </p:nvSpPr>
        <p:spPr>
          <a:xfrm>
            <a:off x="5183188" y="1085851"/>
            <a:ext cx="5675312" cy="5019674"/>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p:cNvSpPr>
            <a:spLocks noGrp="1"/>
          </p:cNvSpPr>
          <p:nvPr>
            <p:ph type="body" sz="half" idx="2"/>
          </p:nvPr>
        </p:nvSpPr>
        <p:spPr>
          <a:xfrm>
            <a:off x="410548" y="2057401"/>
            <a:ext cx="4361478" cy="40481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6" name="Rektangel 15"/>
          <p:cNvSpPr/>
          <p:nvPr userDrawn="1"/>
        </p:nvSpPr>
        <p:spPr>
          <a:xfrm>
            <a:off x="410547" y="6310631"/>
            <a:ext cx="11370906" cy="45719"/>
          </a:xfrm>
          <a:prstGeom prst="rect">
            <a:avLst/>
          </a:prstGeom>
          <a:solidFill>
            <a:srgbClr val="B6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Platshållare för datum 3"/>
          <p:cNvSpPr>
            <a:spLocks noGrp="1"/>
          </p:cNvSpPr>
          <p:nvPr>
            <p:ph type="dt" sz="half" idx="10"/>
          </p:nvPr>
        </p:nvSpPr>
        <p:spPr>
          <a:xfrm>
            <a:off x="410547" y="6356350"/>
            <a:ext cx="2743200" cy="492876"/>
          </a:xfrm>
        </p:spPr>
        <p:txBody>
          <a:bodyPr/>
          <a:lstStyle>
            <a:lvl1pPr>
              <a:defRPr sz="1050">
                <a:solidFill>
                  <a:srgbClr val="158DAF"/>
                </a:solidFill>
              </a:defRPr>
            </a:lvl1pPr>
          </a:lstStyle>
          <a:p>
            <a:fld id="{A36EF070-D4A1-4BBC-95E2-C540A084EC01}" type="datetime1">
              <a:rPr lang="sv-SE" smtClean="0"/>
              <a:pPr/>
              <a:t>2024-11-25</a:t>
            </a:fld>
            <a:endParaRPr lang="sv-SE" dirty="0"/>
          </a:p>
        </p:txBody>
      </p:sp>
      <p:sp>
        <p:nvSpPr>
          <p:cNvPr id="19" name="Platshållare för sidfot 4"/>
          <p:cNvSpPr>
            <a:spLocks noGrp="1"/>
          </p:cNvSpPr>
          <p:nvPr>
            <p:ph type="ftr" sz="quarter" idx="11"/>
          </p:nvPr>
        </p:nvSpPr>
        <p:spPr>
          <a:xfrm>
            <a:off x="3579845" y="6356350"/>
            <a:ext cx="5032310" cy="492876"/>
          </a:xfrm>
        </p:spPr>
        <p:txBody>
          <a:bodyPr/>
          <a:lstStyle>
            <a:lvl1pPr>
              <a:defRPr sz="1050">
                <a:solidFill>
                  <a:srgbClr val="158DAF"/>
                </a:solidFill>
              </a:defRPr>
            </a:lvl1pPr>
          </a:lstStyle>
          <a:p>
            <a:r>
              <a:rPr lang="sv-SE" dirty="0"/>
              <a:t>Regional utvecklingsstrategi 2021-2030</a:t>
            </a:r>
          </a:p>
        </p:txBody>
      </p:sp>
      <p:sp>
        <p:nvSpPr>
          <p:cNvPr id="20" name="Platshållare för bildnummer 5"/>
          <p:cNvSpPr>
            <a:spLocks noGrp="1"/>
          </p:cNvSpPr>
          <p:nvPr>
            <p:ph type="sldNum" sz="quarter" idx="12"/>
          </p:nvPr>
        </p:nvSpPr>
        <p:spPr>
          <a:xfrm>
            <a:off x="9038253" y="6356350"/>
            <a:ext cx="2743200" cy="492876"/>
          </a:xfrm>
        </p:spPr>
        <p:txBody>
          <a:bodyPr/>
          <a:lstStyle>
            <a:lvl1pPr>
              <a:defRPr sz="1050">
                <a:solidFill>
                  <a:srgbClr val="158DAF"/>
                </a:solidFill>
              </a:defRPr>
            </a:lvl1pPr>
          </a:lstStyle>
          <a:p>
            <a:fld id="{130DDE8C-17E0-4539-9C15-C1E9D231907F}" type="slidenum">
              <a:rPr lang="sv-SE" smtClean="0"/>
              <a:pPr/>
              <a:t>‹#›</a:t>
            </a:fld>
            <a:endParaRPr lang="sv-SE" dirty="0"/>
          </a:p>
        </p:txBody>
      </p:sp>
      <p:pic>
        <p:nvPicPr>
          <p:cNvPr id="21" name="Bildobjekt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816" y="496661"/>
            <a:ext cx="867637" cy="867637"/>
          </a:xfrm>
          <a:prstGeom prst="rect">
            <a:avLst/>
          </a:prstGeom>
        </p:spPr>
      </p:pic>
    </p:spTree>
    <p:extLst>
      <p:ext uri="{BB962C8B-B14F-4D97-AF65-F5344CB8AC3E}">
        <p14:creationId xmlns:p14="http://schemas.microsoft.com/office/powerpoint/2010/main" val="62835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rgbClr val="158DAF"/>
                </a:solidFill>
              </a:defRPr>
            </a:lvl1pPr>
          </a:lstStyle>
          <a:p>
            <a:r>
              <a:rPr lang="sv-SE" dirty="0"/>
              <a:t>Klicka här för att ändra format</a:t>
            </a:r>
          </a:p>
        </p:txBody>
      </p:sp>
      <p:sp>
        <p:nvSpPr>
          <p:cNvPr id="3" name="Platshållare för bild 2"/>
          <p:cNvSpPr>
            <a:spLocks noGrp="1"/>
          </p:cNvSpPr>
          <p:nvPr>
            <p:ph type="pic" idx="1"/>
          </p:nvPr>
        </p:nvSpPr>
        <p:spPr>
          <a:xfrm>
            <a:off x="5183188" y="1085850"/>
            <a:ext cx="5658984" cy="50292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4" name="Platshållare för text 3"/>
          <p:cNvSpPr>
            <a:spLocks noGrp="1"/>
          </p:cNvSpPr>
          <p:nvPr>
            <p:ph type="body" sz="half" idx="2"/>
          </p:nvPr>
        </p:nvSpPr>
        <p:spPr>
          <a:xfrm>
            <a:off x="410548" y="2057400"/>
            <a:ext cx="4361478" cy="4050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6" name="Rektangel 15"/>
          <p:cNvSpPr/>
          <p:nvPr userDrawn="1"/>
        </p:nvSpPr>
        <p:spPr>
          <a:xfrm>
            <a:off x="410547" y="6310631"/>
            <a:ext cx="11370906" cy="45719"/>
          </a:xfrm>
          <a:prstGeom prst="rect">
            <a:avLst/>
          </a:prstGeom>
          <a:solidFill>
            <a:srgbClr val="B6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Platshållare för datum 3"/>
          <p:cNvSpPr>
            <a:spLocks noGrp="1"/>
          </p:cNvSpPr>
          <p:nvPr>
            <p:ph type="dt" sz="half" idx="10"/>
          </p:nvPr>
        </p:nvSpPr>
        <p:spPr>
          <a:xfrm>
            <a:off x="410547" y="6356350"/>
            <a:ext cx="2743200" cy="492876"/>
          </a:xfrm>
        </p:spPr>
        <p:txBody>
          <a:bodyPr/>
          <a:lstStyle>
            <a:lvl1pPr>
              <a:defRPr sz="1050">
                <a:solidFill>
                  <a:srgbClr val="158DAF"/>
                </a:solidFill>
              </a:defRPr>
            </a:lvl1pPr>
          </a:lstStyle>
          <a:p>
            <a:fld id="{A36EF070-D4A1-4BBC-95E2-C540A084EC01}" type="datetime1">
              <a:rPr lang="sv-SE" smtClean="0"/>
              <a:pPr/>
              <a:t>2024-11-25</a:t>
            </a:fld>
            <a:endParaRPr lang="sv-SE" dirty="0"/>
          </a:p>
        </p:txBody>
      </p:sp>
      <p:sp>
        <p:nvSpPr>
          <p:cNvPr id="19" name="Platshållare för sidfot 4"/>
          <p:cNvSpPr>
            <a:spLocks noGrp="1"/>
          </p:cNvSpPr>
          <p:nvPr>
            <p:ph type="ftr" sz="quarter" idx="11"/>
          </p:nvPr>
        </p:nvSpPr>
        <p:spPr>
          <a:xfrm>
            <a:off x="3579845" y="6356350"/>
            <a:ext cx="5032310" cy="492876"/>
          </a:xfrm>
        </p:spPr>
        <p:txBody>
          <a:bodyPr/>
          <a:lstStyle>
            <a:lvl1pPr>
              <a:defRPr sz="1050">
                <a:solidFill>
                  <a:srgbClr val="158DAF"/>
                </a:solidFill>
              </a:defRPr>
            </a:lvl1pPr>
          </a:lstStyle>
          <a:p>
            <a:r>
              <a:rPr lang="sv-SE" dirty="0"/>
              <a:t>Regional utvecklingsstrategi 2021-2030</a:t>
            </a:r>
          </a:p>
        </p:txBody>
      </p:sp>
      <p:sp>
        <p:nvSpPr>
          <p:cNvPr id="20" name="Platshållare för bildnummer 5"/>
          <p:cNvSpPr>
            <a:spLocks noGrp="1"/>
          </p:cNvSpPr>
          <p:nvPr>
            <p:ph type="sldNum" sz="quarter" idx="12"/>
          </p:nvPr>
        </p:nvSpPr>
        <p:spPr>
          <a:xfrm>
            <a:off x="9038253" y="6356350"/>
            <a:ext cx="2743200" cy="492876"/>
          </a:xfrm>
        </p:spPr>
        <p:txBody>
          <a:bodyPr/>
          <a:lstStyle>
            <a:lvl1pPr>
              <a:defRPr sz="1050">
                <a:solidFill>
                  <a:srgbClr val="158DAF"/>
                </a:solidFill>
              </a:defRPr>
            </a:lvl1pPr>
          </a:lstStyle>
          <a:p>
            <a:fld id="{130DDE8C-17E0-4539-9C15-C1E9D231907F}" type="slidenum">
              <a:rPr lang="sv-SE" smtClean="0"/>
              <a:pPr/>
              <a:t>‹#›</a:t>
            </a:fld>
            <a:endParaRPr lang="sv-SE" dirty="0"/>
          </a:p>
        </p:txBody>
      </p:sp>
      <p:pic>
        <p:nvPicPr>
          <p:cNvPr id="21" name="Bildobjekt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816" y="496661"/>
            <a:ext cx="867637" cy="867637"/>
          </a:xfrm>
          <a:prstGeom prst="rect">
            <a:avLst/>
          </a:prstGeom>
        </p:spPr>
      </p:pic>
    </p:spTree>
    <p:extLst>
      <p:ext uri="{BB962C8B-B14F-4D97-AF65-F5344CB8AC3E}">
        <p14:creationId xmlns:p14="http://schemas.microsoft.com/office/powerpoint/2010/main" val="134520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FF4FD-A897-495D-BDCD-BC1A3ECAF875}" type="datetime1">
              <a:rPr lang="sv-SE" smtClean="0"/>
              <a:t>2024-11-25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DDE8C-17E0-4539-9C15-C1E9D231907F}" type="slidenum">
              <a:rPr lang="sv-SE" smtClean="0"/>
              <a:t>‹#›</a:t>
            </a:fld>
            <a:endParaRPr lang="sv-SE"/>
          </a:p>
        </p:txBody>
      </p:sp>
    </p:spTree>
    <p:extLst>
      <p:ext uri="{BB962C8B-B14F-4D97-AF65-F5344CB8AC3E}">
        <p14:creationId xmlns:p14="http://schemas.microsoft.com/office/powerpoint/2010/main" val="20692006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FF4FD-A897-495D-BDCD-BC1A3ECAF875}" type="datetime1">
              <a:rPr lang="sv-SE" smtClean="0"/>
              <a:t>2024-11-25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DDE8C-17E0-4539-9C15-C1E9D231907F}" type="slidenum">
              <a:rPr lang="sv-SE" smtClean="0"/>
              <a:t>‹#›</a:t>
            </a:fld>
            <a:endParaRPr lang="sv-SE"/>
          </a:p>
        </p:txBody>
      </p:sp>
    </p:spTree>
    <p:extLst>
      <p:ext uri="{BB962C8B-B14F-4D97-AF65-F5344CB8AC3E}">
        <p14:creationId xmlns:p14="http://schemas.microsoft.com/office/powerpoint/2010/main" val="3526894987"/>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025" y="630496"/>
            <a:ext cx="9731468" cy="1343301"/>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7013" y="2119981"/>
            <a:ext cx="2905492" cy="2905492"/>
          </a:xfrm>
          <a:prstGeom prst="rect">
            <a:avLst/>
          </a:prstGeom>
        </p:spPr>
      </p:pic>
    </p:spTree>
    <p:extLst>
      <p:ext uri="{BB962C8B-B14F-4D97-AF65-F5344CB8AC3E}">
        <p14:creationId xmlns:p14="http://schemas.microsoft.com/office/powerpoint/2010/main" val="398837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000" dirty="0"/>
              <a:t>Principer för genomförandet</a:t>
            </a:r>
            <a:br>
              <a:rPr lang="sv-SE" sz="3000" dirty="0"/>
            </a:br>
            <a:r>
              <a:rPr lang="sv-SE" sz="3000" dirty="0"/>
              <a:t>- Samhandling mot 2030</a:t>
            </a:r>
          </a:p>
        </p:txBody>
      </p:sp>
      <p:sp>
        <p:nvSpPr>
          <p:cNvPr id="3" name="Platshållare för innehåll 2"/>
          <p:cNvSpPr>
            <a:spLocks noGrp="1"/>
          </p:cNvSpPr>
          <p:nvPr>
            <p:ph idx="1"/>
          </p:nvPr>
        </p:nvSpPr>
        <p:spPr>
          <a:xfrm>
            <a:off x="420082" y="2359025"/>
            <a:ext cx="5996269" cy="4351337"/>
          </a:xfrm>
        </p:spPr>
        <p:txBody>
          <a:bodyPr>
            <a:normAutofit/>
          </a:bodyPr>
          <a:lstStyle/>
          <a:p>
            <a:pPr lvl="0"/>
            <a:r>
              <a:rPr lang="sv-SE" sz="2400" dirty="0"/>
              <a:t>Vi utövar ett ledarskap som kännetecknas av tillit och möjliggörande</a:t>
            </a:r>
          </a:p>
          <a:p>
            <a:r>
              <a:rPr lang="sv-SE" sz="2400" dirty="0"/>
              <a:t>Vi arbetar kunskapsbaserat, samtidigt som vi har ett utforskande angreppssätt</a:t>
            </a:r>
          </a:p>
          <a:p>
            <a:r>
              <a:rPr lang="sv-SE" sz="2400" dirty="0"/>
              <a:t>Vi tar tillvara olika platsers förutsättningar och möjligheter</a:t>
            </a:r>
          </a:p>
          <a:p>
            <a:r>
              <a:rPr lang="sv-SE" sz="2400" dirty="0"/>
              <a:t>Vi tar tillvara människors drivkraft, kompetens och engagemang </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6EF070-D4A1-4BBC-95E2-C540A084EC01}" type="datetime1">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Kommentar i oval 6"/>
          <p:cNvSpPr/>
          <p:nvPr/>
        </p:nvSpPr>
        <p:spPr>
          <a:xfrm>
            <a:off x="6634991" y="1575707"/>
            <a:ext cx="5146462" cy="3797727"/>
          </a:xfrm>
          <a:prstGeom prst="wedgeEllipseCallout">
            <a:avLst/>
          </a:prstGeom>
          <a:solidFill>
            <a:srgbClr val="158D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1" u="none" strike="noStrike" kern="1200" cap="none" spc="0" normalizeH="0" baseline="0" noProof="0" dirty="0">
                <a:ln>
                  <a:noFill/>
                </a:ln>
                <a:solidFill>
                  <a:prstClr val="white"/>
                </a:solidFill>
                <a:effectLst/>
                <a:uLnTx/>
                <a:uFillTx/>
                <a:latin typeface="Calibri" panose="020F0502020204030204"/>
                <a:ea typeface="+mn-ea"/>
                <a:cs typeface="+mn-cs"/>
              </a:rPr>
              <a:t>”Vi” är alla aktörer som bidrar i genomförandet av Dalastrategin. Det är ett öppet vi, ett vi som kan växa för att på bästa sätt möta dagens och morgondagens utmaningar. </a:t>
            </a:r>
          </a:p>
        </p:txBody>
      </p:sp>
      <p:sp>
        <p:nvSpPr>
          <p:cNvPr id="8" name="Rektangel 7"/>
          <p:cNvSpPr/>
          <p:nvPr/>
        </p:nvSpPr>
        <p:spPr>
          <a:xfrm>
            <a:off x="306475" y="6190429"/>
            <a:ext cx="11590774" cy="286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1404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000" dirty="0"/>
              <a:t>Från ord till handling</a:t>
            </a:r>
            <a:br>
              <a:rPr lang="sv-SE" sz="3000" dirty="0"/>
            </a:br>
            <a:r>
              <a:rPr lang="sv-SE" sz="3000" dirty="0"/>
              <a:t>- Dalastrategin är mer än ett dokument</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6EF070-D4A1-4BBC-95E2-C540A084EC01}" type="datetime1">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ruta 7"/>
          <p:cNvSpPr txBox="1"/>
          <p:nvPr/>
        </p:nvSpPr>
        <p:spPr>
          <a:xfrm>
            <a:off x="544022" y="2077233"/>
            <a:ext cx="5884487" cy="2267287"/>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En gemensam förändringslogik som bas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Delstrategier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Nätverk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Uppföljning och utvärdering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Gemensamt lärande</a:t>
            </a:r>
          </a:p>
        </p:txBody>
      </p:sp>
      <p:pic>
        <p:nvPicPr>
          <p:cNvPr id="3" name="Bildobjekt 2"/>
          <p:cNvPicPr>
            <a:picLocks noChangeAspect="1"/>
          </p:cNvPicPr>
          <p:nvPr/>
        </p:nvPicPr>
        <p:blipFill>
          <a:blip r:embed="rId3"/>
          <a:stretch>
            <a:fillRect/>
          </a:stretch>
        </p:blipFill>
        <p:spPr>
          <a:xfrm>
            <a:off x="6980065" y="2056387"/>
            <a:ext cx="3807914" cy="3819282"/>
          </a:xfrm>
          <a:prstGeom prst="rect">
            <a:avLst/>
          </a:prstGeom>
        </p:spPr>
      </p:pic>
      <p:sp>
        <p:nvSpPr>
          <p:cNvPr id="9" name="Rektangel 8"/>
          <p:cNvSpPr/>
          <p:nvPr/>
        </p:nvSpPr>
        <p:spPr>
          <a:xfrm>
            <a:off x="306475" y="6190429"/>
            <a:ext cx="11590774" cy="286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04002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A36EF070-D4A1-4BBC-95E2-C540A084EC01}" type="datetime1">
              <a:rPr lang="sv-SE" smtClean="0"/>
              <a:pPr/>
              <a:t>2024-11-25</a:t>
            </a:fld>
            <a:endParaRPr lang="sv-SE" dirty="0"/>
          </a:p>
        </p:txBody>
      </p:sp>
      <p:sp>
        <p:nvSpPr>
          <p:cNvPr id="5" name="Platshållare för sidfot 4"/>
          <p:cNvSpPr>
            <a:spLocks noGrp="1"/>
          </p:cNvSpPr>
          <p:nvPr>
            <p:ph type="ftr" sz="quarter" idx="11"/>
          </p:nvPr>
        </p:nvSpPr>
        <p:spPr/>
        <p:txBody>
          <a:bodyPr/>
          <a:lstStyle/>
          <a:p>
            <a:r>
              <a:rPr lang="sv-SE"/>
              <a:t>Regional utvecklingsstrategi 2021-2030</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12</a:t>
            </a:fld>
            <a:endParaRPr lang="sv-SE" dirty="0"/>
          </a:p>
        </p:txBody>
      </p:sp>
      <p:pic>
        <p:nvPicPr>
          <p:cNvPr id="2" name="Bildobjekt 1"/>
          <p:cNvPicPr>
            <a:picLocks noChangeAspect="1"/>
          </p:cNvPicPr>
          <p:nvPr/>
        </p:nvPicPr>
        <p:blipFill>
          <a:blip r:embed="rId3"/>
          <a:stretch>
            <a:fillRect/>
          </a:stretch>
        </p:blipFill>
        <p:spPr>
          <a:xfrm>
            <a:off x="1552575" y="1046222"/>
            <a:ext cx="9086850" cy="4733925"/>
          </a:xfrm>
          <a:prstGeom prst="rect">
            <a:avLst/>
          </a:prstGeom>
        </p:spPr>
      </p:pic>
      <p:sp>
        <p:nvSpPr>
          <p:cNvPr id="7" name="Rektangel 6"/>
          <p:cNvSpPr/>
          <p:nvPr/>
        </p:nvSpPr>
        <p:spPr>
          <a:xfrm>
            <a:off x="306475" y="6190428"/>
            <a:ext cx="11590774" cy="617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22463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dirty="0" smtClean="0"/>
              <a:t>Dalastrategin är Dalarnas regionala utvecklingsstrategi</a:t>
            </a:r>
            <a:endParaRPr lang="sv-SE" sz="3200" dirty="0"/>
          </a:p>
        </p:txBody>
      </p:sp>
      <p:sp>
        <p:nvSpPr>
          <p:cNvPr id="3" name="Platshållare för innehåll 2"/>
          <p:cNvSpPr>
            <a:spLocks noGrp="1"/>
          </p:cNvSpPr>
          <p:nvPr>
            <p:ph idx="1"/>
          </p:nvPr>
        </p:nvSpPr>
        <p:spPr>
          <a:xfrm>
            <a:off x="410547" y="2966113"/>
            <a:ext cx="11370906" cy="4351337"/>
          </a:xfrm>
        </p:spPr>
        <p:txBody>
          <a:bodyPr/>
          <a:lstStyle/>
          <a:p>
            <a:pPr marL="0" indent="0">
              <a:buNone/>
            </a:pPr>
            <a:r>
              <a:rPr lang="sv-SE" dirty="0" smtClean="0"/>
              <a:t>En strategi för Dalarnas utveckling! </a:t>
            </a:r>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pPr/>
              <a:t>2024-11-25</a:t>
            </a:fld>
            <a:endParaRPr lang="sv-SE" dirty="0"/>
          </a:p>
        </p:txBody>
      </p:sp>
      <p:sp>
        <p:nvSpPr>
          <p:cNvPr id="5" name="Platshållare för sidfot 4"/>
          <p:cNvSpPr>
            <a:spLocks noGrp="1"/>
          </p:cNvSpPr>
          <p:nvPr>
            <p:ph type="ftr" sz="quarter" idx="11"/>
          </p:nvPr>
        </p:nvSpPr>
        <p:spPr/>
        <p:txBody>
          <a:bodyPr/>
          <a:lstStyle/>
          <a:p>
            <a:r>
              <a:rPr lang="sv-SE" smtClean="0"/>
              <a:t>Regional utvecklingsstrategi 2021-2030</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a:t>
            </a:fld>
            <a:endParaRPr lang="sv-SE" dirty="0"/>
          </a:p>
        </p:txBody>
      </p:sp>
      <p:pic>
        <p:nvPicPr>
          <p:cNvPr id="7" name="Bildobjekt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6763" y="1129892"/>
            <a:ext cx="4398682" cy="4878888"/>
          </a:xfrm>
          <a:prstGeom prst="rect">
            <a:avLst/>
          </a:prstGeom>
        </p:spPr>
      </p:pic>
    </p:spTree>
    <p:extLst>
      <p:ext uri="{BB962C8B-B14F-4D97-AF65-F5344CB8AC3E}">
        <p14:creationId xmlns:p14="http://schemas.microsoft.com/office/powerpoint/2010/main" val="404428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B4CA6B-1D5C-473B-B130-0DE439D0570F}"/>
              </a:ext>
            </a:extLst>
          </p:cNvPr>
          <p:cNvSpPr>
            <a:spLocks noGrp="1"/>
          </p:cNvSpPr>
          <p:nvPr>
            <p:ph type="title"/>
          </p:nvPr>
        </p:nvSpPr>
        <p:spPr>
          <a:xfrm>
            <a:off x="410548" y="365126"/>
            <a:ext cx="10619402" cy="689403"/>
          </a:xfrm>
        </p:spPr>
        <p:txBody>
          <a:bodyPr>
            <a:noAutofit/>
          </a:bodyPr>
          <a:lstStyle/>
          <a:p>
            <a:r>
              <a:rPr lang="sv-SE" sz="3000" dirty="0"/>
              <a:t>Vad är en regional utvecklingsstrategi (RUS)?</a:t>
            </a:r>
          </a:p>
        </p:txBody>
      </p:sp>
      <p:sp>
        <p:nvSpPr>
          <p:cNvPr id="3" name="Platshållare för innehåll 2">
            <a:extLst>
              <a:ext uri="{FF2B5EF4-FFF2-40B4-BE49-F238E27FC236}">
                <a16:creationId xmlns:a16="http://schemas.microsoft.com/office/drawing/2014/main" id="{45701BF9-EBF8-4CE2-A970-BBCCF627268F}"/>
              </a:ext>
            </a:extLst>
          </p:cNvPr>
          <p:cNvSpPr>
            <a:spLocks noGrp="1"/>
          </p:cNvSpPr>
          <p:nvPr>
            <p:ph idx="1"/>
          </p:nvPr>
        </p:nvSpPr>
        <p:spPr>
          <a:xfrm>
            <a:off x="410548" y="1644270"/>
            <a:ext cx="11094815" cy="4509371"/>
          </a:xfrm>
        </p:spPr>
        <p:txBody>
          <a:bodyPr>
            <a:normAutofit/>
          </a:bodyPr>
          <a:lstStyle/>
          <a:p>
            <a:pPr>
              <a:lnSpc>
                <a:spcPct val="100000"/>
              </a:lnSpc>
              <a:spcBef>
                <a:spcPts val="1200"/>
              </a:spcBef>
            </a:pPr>
            <a:r>
              <a:rPr lang="sv-SE" sz="2400" dirty="0"/>
              <a:t>Samlad och sektorsövergripande strategi för det regionala </a:t>
            </a:r>
            <a:r>
              <a:rPr lang="sv-SE" sz="2400" dirty="0" smtClean="0"/>
              <a:t>utvecklingsarbetet</a:t>
            </a:r>
            <a:endParaRPr lang="sv-SE" sz="2400" dirty="0"/>
          </a:p>
          <a:p>
            <a:pPr>
              <a:lnSpc>
                <a:spcPct val="100000"/>
              </a:lnSpc>
              <a:spcBef>
                <a:spcPts val="1200"/>
              </a:spcBef>
            </a:pPr>
            <a:r>
              <a:rPr lang="sv-SE" sz="2400" dirty="0"/>
              <a:t>Ska innehålla mål, inriktningar och prioriteringar på lång sikt</a:t>
            </a:r>
          </a:p>
          <a:p>
            <a:pPr>
              <a:lnSpc>
                <a:spcPct val="100000"/>
              </a:lnSpc>
              <a:spcBef>
                <a:spcPts val="1200"/>
              </a:spcBef>
            </a:pPr>
            <a:r>
              <a:rPr lang="sv-SE" sz="2400" dirty="0"/>
              <a:t>Strategin ska bidra till samverkan mellan län, och aktörer på lokal, regional, nationell och internationell nivå</a:t>
            </a:r>
          </a:p>
          <a:p>
            <a:pPr>
              <a:lnSpc>
                <a:spcPct val="100000"/>
              </a:lnSpc>
              <a:spcBef>
                <a:spcPts val="1200"/>
              </a:spcBef>
            </a:pPr>
            <a:r>
              <a:rPr lang="sv-SE" sz="2400" dirty="0"/>
              <a:t>Vara vägledande i regionens arbete med strukturfondsprogram, samt i arbetet med att konstruera andra typer av regionala strategier och program</a:t>
            </a:r>
          </a:p>
          <a:p>
            <a:pPr>
              <a:lnSpc>
                <a:spcPct val="100000"/>
              </a:lnSpc>
              <a:spcBef>
                <a:spcPts val="1200"/>
              </a:spcBef>
            </a:pPr>
            <a:r>
              <a:rPr lang="sv-SE" sz="2400" dirty="0"/>
              <a:t>Ska upprättas utifrån en analys av utvecklingsförutsättningarna i länet</a:t>
            </a:r>
            <a:r>
              <a:rPr lang="sv-SE" sz="2400" i="1" dirty="0"/>
              <a:t>	</a:t>
            </a:r>
            <a:r>
              <a:rPr lang="sv-SE" sz="1800" i="1" dirty="0"/>
              <a:t>		</a:t>
            </a:r>
            <a:endParaRPr lang="sv-SE" dirty="0"/>
          </a:p>
        </p:txBody>
      </p:sp>
      <p:sp>
        <p:nvSpPr>
          <p:cNvPr id="5" name="textruta 4"/>
          <p:cNvSpPr txBox="1"/>
          <p:nvPr/>
        </p:nvSpPr>
        <p:spPr>
          <a:xfrm>
            <a:off x="4866362" y="5867264"/>
            <a:ext cx="544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prstClr val="black"/>
                </a:solidFill>
                <a:effectLst/>
                <a:uLnTx/>
                <a:uFillTx/>
                <a:latin typeface="Arial"/>
                <a:ea typeface="+mn-ea"/>
                <a:cs typeface="+mn-cs"/>
              </a:rPr>
              <a:t>Lag (2010:630) om regionalt utvecklingsansvar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Rektangel 3"/>
          <p:cNvSpPr/>
          <p:nvPr/>
        </p:nvSpPr>
        <p:spPr>
          <a:xfrm>
            <a:off x="306475" y="6190429"/>
            <a:ext cx="11590774" cy="286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8807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A36EF070-D4A1-4BBC-95E2-C540A084EC01}" type="datetime1">
              <a:rPr lang="sv-SE" smtClean="0"/>
              <a:pPr/>
              <a:t>2024-11-25</a:t>
            </a:fld>
            <a:endParaRPr lang="sv-SE" dirty="0"/>
          </a:p>
        </p:txBody>
      </p:sp>
      <p:sp>
        <p:nvSpPr>
          <p:cNvPr id="5" name="Platshållare för sidfot 4"/>
          <p:cNvSpPr>
            <a:spLocks noGrp="1"/>
          </p:cNvSpPr>
          <p:nvPr>
            <p:ph type="ftr" sz="quarter" idx="11"/>
          </p:nvPr>
        </p:nvSpPr>
        <p:spPr/>
        <p:txBody>
          <a:bodyPr/>
          <a:lstStyle/>
          <a:p>
            <a:r>
              <a:rPr lang="sv-SE"/>
              <a:t>Regional utvecklingsstrategi 2021-2030</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4</a:t>
            </a:fld>
            <a:endParaRPr lang="sv-SE" dirty="0"/>
          </a:p>
        </p:txBody>
      </p:sp>
      <p:sp>
        <p:nvSpPr>
          <p:cNvPr id="8" name="Rektangel 7"/>
          <p:cNvSpPr/>
          <p:nvPr/>
        </p:nvSpPr>
        <p:spPr>
          <a:xfrm>
            <a:off x="306475" y="6190428"/>
            <a:ext cx="11590774" cy="607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26" name="Picture 2" descr="Madrassbild_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75" y="384567"/>
            <a:ext cx="8162925" cy="6064661"/>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innehåll 2"/>
          <p:cNvSpPr>
            <a:spLocks noGrp="1"/>
          </p:cNvSpPr>
          <p:nvPr>
            <p:ph idx="1"/>
          </p:nvPr>
        </p:nvSpPr>
        <p:spPr/>
        <p:txBody>
          <a:bodyPr/>
          <a:lstStyle/>
          <a:p>
            <a:endParaRPr lang="sv-SE" dirty="0"/>
          </a:p>
        </p:txBody>
      </p:sp>
    </p:spTree>
    <p:extLst>
      <p:ext uri="{BB962C8B-B14F-4D97-AF65-F5344CB8AC3E}">
        <p14:creationId xmlns:p14="http://schemas.microsoft.com/office/powerpoint/2010/main" val="1506605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400" dirty="0" smtClean="0"/>
              <a:t>Arbetet med Dalastrategin bidrar också till målen i Agenda 2030</a:t>
            </a:r>
            <a:endParaRPr lang="sv-SE" sz="3400" dirty="0"/>
          </a:p>
        </p:txBody>
      </p:sp>
      <p:pic>
        <p:nvPicPr>
          <p:cNvPr id="7" name="Platshållare för innehåll 6"/>
          <p:cNvPicPr>
            <a:picLocks noGrp="1" noChangeAspect="1"/>
          </p:cNvPicPr>
          <p:nvPr>
            <p:ph idx="1"/>
          </p:nvPr>
        </p:nvPicPr>
        <p:blipFill>
          <a:blip r:embed="rId3"/>
          <a:stretch>
            <a:fillRect/>
          </a:stretch>
        </p:blipFill>
        <p:spPr>
          <a:xfrm>
            <a:off x="13085500" y="3153933"/>
            <a:ext cx="1750424" cy="1166623"/>
          </a:xfrm>
          <a:prstGeom prst="rect">
            <a:avLst/>
          </a:prstGeom>
        </p:spPr>
      </p:pic>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6EF070-D4A1-4BBC-95E2-C540A084EC01}" type="datetime1">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latshållare för innehåll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8295" y="4572000"/>
            <a:ext cx="2581454" cy="1721810"/>
          </a:xfrm>
          <a:prstGeom prst="rect">
            <a:avLst/>
          </a:prstGeom>
        </p:spPr>
      </p:pic>
      <p:pic>
        <p:nvPicPr>
          <p:cNvPr id="10" name="Platshållare för innehåll 6"/>
          <p:cNvPicPr>
            <a:picLocks noChangeAspect="1"/>
          </p:cNvPicPr>
          <p:nvPr/>
        </p:nvPicPr>
        <p:blipFill>
          <a:blip r:embed="rId5"/>
          <a:stretch>
            <a:fillRect/>
          </a:stretch>
        </p:blipFill>
        <p:spPr>
          <a:xfrm>
            <a:off x="2180798" y="2217759"/>
            <a:ext cx="7078901" cy="3481427"/>
          </a:xfrm>
          <a:prstGeom prst="rect">
            <a:avLst/>
          </a:prstGeom>
        </p:spPr>
      </p:pic>
      <p:sp>
        <p:nvSpPr>
          <p:cNvPr id="11" name="Rektangel 10"/>
          <p:cNvSpPr/>
          <p:nvPr/>
        </p:nvSpPr>
        <p:spPr>
          <a:xfrm>
            <a:off x="306475" y="6190429"/>
            <a:ext cx="11590774" cy="366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0090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objekt 2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2328948"/>
            <a:ext cx="12249264" cy="9186948"/>
          </a:xfrm>
          <a:prstGeom prst="rect">
            <a:avLst/>
          </a:prstGeom>
        </p:spPr>
      </p:pic>
      <p:sp>
        <p:nvSpPr>
          <p:cNvPr id="9" name="Högerpil 8"/>
          <p:cNvSpPr/>
          <p:nvPr/>
        </p:nvSpPr>
        <p:spPr>
          <a:xfrm>
            <a:off x="87682" y="2641686"/>
            <a:ext cx="12161582" cy="1476739"/>
          </a:xfrm>
          <a:prstGeom prst="righ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ruta 16"/>
          <p:cNvSpPr txBox="1"/>
          <p:nvPr/>
        </p:nvSpPr>
        <p:spPr>
          <a:xfrm>
            <a:off x="252594" y="3155076"/>
            <a:ext cx="10784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Januari 2020          April           Juni      September       November     Januari 2021      April	Juni  </a:t>
            </a:r>
          </a:p>
        </p:txBody>
      </p:sp>
      <p:sp>
        <p:nvSpPr>
          <p:cNvPr id="21" name="textruta 20"/>
          <p:cNvSpPr txBox="1"/>
          <p:nvPr/>
        </p:nvSpPr>
        <p:spPr>
          <a:xfrm>
            <a:off x="252594" y="320824"/>
            <a:ext cx="700264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400" b="1" i="0" u="none" strike="noStrike" kern="1200" cap="none" spc="0" normalizeH="0" baseline="0" noProof="0" dirty="0" smtClean="0">
                <a:ln>
                  <a:noFill/>
                </a:ln>
                <a:solidFill>
                  <a:prstClr val="white"/>
                </a:solidFill>
                <a:effectLst/>
                <a:uLnTx/>
                <a:uFillTx/>
                <a:latin typeface="Arial"/>
                <a:ea typeface="+mn-ea"/>
                <a:cs typeface="+mn-cs"/>
              </a:rPr>
              <a:t>Så här</a:t>
            </a:r>
            <a:r>
              <a:rPr kumimoji="0" lang="sv-SE" sz="3400" b="1" i="0" u="none" strike="noStrike" kern="1200" cap="none" spc="0" normalizeH="0" noProof="0" dirty="0" smtClean="0">
                <a:ln>
                  <a:noFill/>
                </a:ln>
                <a:solidFill>
                  <a:prstClr val="white"/>
                </a:solidFill>
                <a:effectLst/>
                <a:uLnTx/>
                <a:uFillTx/>
                <a:latin typeface="Arial"/>
                <a:ea typeface="+mn-ea"/>
                <a:cs typeface="+mn-cs"/>
              </a:rPr>
              <a:t> togs strategin fram</a:t>
            </a:r>
            <a:endParaRPr kumimoji="0" lang="sv-SE" sz="3400" b="1" i="0" u="none" strike="noStrike" kern="1200" cap="none" spc="0" normalizeH="0" baseline="0" noProof="0" dirty="0">
              <a:ln>
                <a:noFill/>
              </a:ln>
              <a:solidFill>
                <a:prstClr val="white"/>
              </a:solidFill>
              <a:effectLst/>
              <a:uLnTx/>
              <a:uFillTx/>
              <a:latin typeface="Arial"/>
              <a:ea typeface="+mn-ea"/>
              <a:cs typeface="+mn-cs"/>
            </a:endParaRPr>
          </a:p>
        </p:txBody>
      </p:sp>
      <p:sp>
        <p:nvSpPr>
          <p:cNvPr id="4" name="Bildtext uppåtpil 3"/>
          <p:cNvSpPr/>
          <p:nvPr/>
        </p:nvSpPr>
        <p:spPr>
          <a:xfrm>
            <a:off x="433810" y="3694163"/>
            <a:ext cx="1960431" cy="2192788"/>
          </a:xfrm>
          <a:prstGeom prst="upArrowCallout">
            <a:avLst>
              <a:gd name="adj1" fmla="val 8871"/>
              <a:gd name="adj2" fmla="val 15323"/>
              <a:gd name="adj3" fmla="val 25000"/>
              <a:gd name="adj4" fmla="val 639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Arial"/>
              </a:rPr>
              <a:t>Tematiska dialoger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sv-SE" sz="1400" dirty="0" smtClean="0">
              <a:solidFill>
                <a:prstClr val="black"/>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Arial"/>
              </a:rPr>
              <a:t>Kommundialoger</a:t>
            </a:r>
            <a:endParaRPr kumimoji="0" lang="sv-SE" sz="1400" b="0" i="0" u="none" strike="noStrike" kern="1200" cap="none" spc="0" normalizeH="0" baseline="0" noProof="0" dirty="0">
              <a:ln>
                <a:noFill/>
              </a:ln>
              <a:solidFill>
                <a:prstClr val="black"/>
              </a:solidFill>
              <a:effectLst/>
              <a:uLnTx/>
              <a:uFillTx/>
              <a:latin typeface="Arial"/>
            </a:endParaRPr>
          </a:p>
        </p:txBody>
      </p:sp>
      <p:sp>
        <p:nvSpPr>
          <p:cNvPr id="26" name="Bildtext uppåtpil 25"/>
          <p:cNvSpPr/>
          <p:nvPr/>
        </p:nvSpPr>
        <p:spPr>
          <a:xfrm>
            <a:off x="2559153" y="3524409"/>
            <a:ext cx="1535550" cy="1384212"/>
          </a:xfrm>
          <a:prstGeom prst="upArrowCallout">
            <a:avLst>
              <a:gd name="adj1" fmla="val 8871"/>
              <a:gd name="adj2" fmla="val 15323"/>
              <a:gd name="adj3" fmla="val 25000"/>
              <a:gd name="adj4" fmla="val 639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Skrivandefas</a:t>
            </a:r>
          </a:p>
        </p:txBody>
      </p:sp>
      <p:sp>
        <p:nvSpPr>
          <p:cNvPr id="29" name="Bildtext uppåtpil 28"/>
          <p:cNvSpPr/>
          <p:nvPr/>
        </p:nvSpPr>
        <p:spPr>
          <a:xfrm>
            <a:off x="5640310" y="3966033"/>
            <a:ext cx="1745024" cy="2176706"/>
          </a:xfrm>
          <a:prstGeom prst="upArrowCallout">
            <a:avLst>
              <a:gd name="adj1" fmla="val 8871"/>
              <a:gd name="adj2" fmla="val 15323"/>
              <a:gd name="adj3" fmla="val 25000"/>
              <a:gd name="adj4" fmla="val 760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Politisk process varvad med skrivande</a:t>
            </a:r>
          </a:p>
        </p:txBody>
      </p:sp>
      <p:sp>
        <p:nvSpPr>
          <p:cNvPr id="2" name="Bildtext nedåtpil 1"/>
          <p:cNvSpPr/>
          <p:nvPr/>
        </p:nvSpPr>
        <p:spPr>
          <a:xfrm>
            <a:off x="252594" y="1364101"/>
            <a:ext cx="1650559" cy="1621221"/>
          </a:xfrm>
          <a:prstGeom prst="down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15 januari, </a:t>
            </a:r>
            <a:r>
              <a:rPr kumimoji="0" lang="sv-SE" sz="1400" b="0" i="0" u="none" strike="noStrike" kern="1200" cap="none" spc="0" normalizeH="0" baseline="0" noProof="0" dirty="0" smtClean="0">
                <a:ln>
                  <a:noFill/>
                </a:ln>
                <a:solidFill>
                  <a:prstClr val="black"/>
                </a:solidFill>
                <a:effectLst/>
                <a:uLnTx/>
                <a:uFillTx/>
                <a:latin typeface="Arial"/>
                <a:ea typeface="+mn-ea"/>
                <a:cs typeface="+mn-cs"/>
              </a:rPr>
              <a:t>Dialog, Beredningen för</a:t>
            </a:r>
            <a:r>
              <a:rPr kumimoji="0" lang="sv-SE" sz="1400" b="0" i="0" u="none" strike="noStrike" kern="1200" cap="none" spc="0" normalizeH="0" noProof="0" dirty="0" smtClean="0">
                <a:ln>
                  <a:noFill/>
                </a:ln>
                <a:solidFill>
                  <a:prstClr val="black"/>
                </a:solidFill>
                <a:effectLst/>
                <a:uLnTx/>
                <a:uFillTx/>
                <a:latin typeface="Arial"/>
                <a:ea typeface="+mn-ea"/>
                <a:cs typeface="+mn-cs"/>
              </a:rPr>
              <a:t> Dalarnas utveckling</a:t>
            </a: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Bildtext nedåtpil 13"/>
          <p:cNvSpPr/>
          <p:nvPr/>
        </p:nvSpPr>
        <p:spPr>
          <a:xfrm>
            <a:off x="4894898" y="1113754"/>
            <a:ext cx="1768949" cy="1621221"/>
          </a:xfrm>
          <a:prstGeom prst="down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30 september, </a:t>
            </a:r>
            <a:r>
              <a:rPr lang="sv-SE" sz="1400" dirty="0" smtClean="0">
                <a:solidFill>
                  <a:prstClr val="black"/>
                </a:solidFill>
              </a:rPr>
              <a:t>Dialog, </a:t>
            </a:r>
            <a:r>
              <a:rPr lang="sv-SE" sz="1400" dirty="0">
                <a:solidFill>
                  <a:prstClr val="black"/>
                </a:solidFill>
              </a:rPr>
              <a:t>Beredningen för Dalarnas utveckling</a:t>
            </a:r>
          </a:p>
        </p:txBody>
      </p:sp>
      <p:sp>
        <p:nvSpPr>
          <p:cNvPr id="15" name="Bildtext uppåtpil 14"/>
          <p:cNvSpPr/>
          <p:nvPr/>
        </p:nvSpPr>
        <p:spPr>
          <a:xfrm>
            <a:off x="4214805" y="3643834"/>
            <a:ext cx="1814206" cy="1320052"/>
          </a:xfrm>
          <a:prstGeom prst="upArrowCallout">
            <a:avLst>
              <a:gd name="adj1" fmla="val 8871"/>
              <a:gd name="adj2" fmla="val 15323"/>
              <a:gd name="adj3" fmla="val 25000"/>
              <a:gd name="adj4" fmla="val 639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Tematiska dialoger </a:t>
            </a:r>
          </a:p>
        </p:txBody>
      </p:sp>
      <p:sp>
        <p:nvSpPr>
          <p:cNvPr id="16" name="Bildtext nedåtpil 15"/>
          <p:cNvSpPr/>
          <p:nvPr/>
        </p:nvSpPr>
        <p:spPr>
          <a:xfrm>
            <a:off x="6798051" y="663990"/>
            <a:ext cx="2017963" cy="1985229"/>
          </a:xfrm>
          <a:prstGeom prst="down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25 november, </a:t>
            </a:r>
            <a:r>
              <a:rPr lang="sv-SE" sz="1400" noProof="0" dirty="0" smtClean="0">
                <a:solidFill>
                  <a:prstClr val="black"/>
                </a:solidFill>
                <a:latin typeface="Arial"/>
              </a:rPr>
              <a:t>Regionala utvecklingsnämnden</a:t>
            </a:r>
            <a:r>
              <a:rPr kumimoji="0" lang="sv-SE" sz="1400" b="0" i="0" u="none" strike="noStrike" kern="1200" cap="none" spc="0" normalizeH="0" baseline="0" noProof="0" dirty="0" smtClean="0">
                <a:ln>
                  <a:noFill/>
                </a:ln>
                <a:solidFill>
                  <a:prstClr val="black"/>
                </a:solidFill>
                <a:effectLst/>
                <a:uLnTx/>
                <a:uFillTx/>
                <a:latin typeface="Arial"/>
                <a:ea typeface="+mn-ea"/>
                <a:cs typeface="+mn-cs"/>
              </a:rPr>
              <a:t> </a:t>
            </a:r>
            <a:r>
              <a:rPr kumimoji="0" lang="sv-SE" sz="1400" b="0" i="0" u="none" strike="noStrike" kern="1200" cap="none" spc="0" normalizeH="0" baseline="0" noProof="0" dirty="0">
                <a:ln>
                  <a:noFill/>
                </a:ln>
                <a:solidFill>
                  <a:prstClr val="black"/>
                </a:solidFill>
                <a:effectLst/>
                <a:uLnTx/>
                <a:uFillTx/>
                <a:latin typeface="Arial"/>
                <a:ea typeface="+mn-ea"/>
                <a:cs typeface="+mn-cs"/>
              </a:rPr>
              <a:t>beslutar att skicka förslaget på remiss</a:t>
            </a:r>
          </a:p>
        </p:txBody>
      </p:sp>
      <p:sp>
        <p:nvSpPr>
          <p:cNvPr id="27" name="Bildtext uppåtpil 26"/>
          <p:cNvSpPr/>
          <p:nvPr/>
        </p:nvSpPr>
        <p:spPr>
          <a:xfrm>
            <a:off x="6885361" y="3503070"/>
            <a:ext cx="1907218" cy="1361538"/>
          </a:xfrm>
          <a:prstGeom prst="upArrowCallout">
            <a:avLst>
              <a:gd name="adj1" fmla="val 8871"/>
              <a:gd name="adj2" fmla="val 15323"/>
              <a:gd name="adj3" fmla="val 25000"/>
              <a:gd name="adj4" fmla="val 639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1 dec – 30 jan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Förslaget ute på remiss</a:t>
            </a:r>
          </a:p>
        </p:txBody>
      </p:sp>
      <p:sp>
        <p:nvSpPr>
          <p:cNvPr id="18" name="Bildtext nedåtpil 17"/>
          <p:cNvSpPr/>
          <p:nvPr/>
        </p:nvSpPr>
        <p:spPr>
          <a:xfrm>
            <a:off x="9088734" y="511747"/>
            <a:ext cx="2040477" cy="2253801"/>
          </a:xfrm>
          <a:prstGeom prst="down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20 april, </a:t>
            </a:r>
            <a:r>
              <a:rPr lang="sv-SE" sz="1400" dirty="0">
                <a:solidFill>
                  <a:prstClr val="black"/>
                </a:solidFill>
              </a:rPr>
              <a:t>Regionala utvecklingsnämnden</a:t>
            </a:r>
            <a:r>
              <a:rPr kumimoji="0" lang="sv-SE" sz="1400" b="0" i="0" u="none" strike="noStrike" kern="1200" cap="none" spc="0" normalizeH="0" baseline="0" noProof="0" dirty="0" smtClean="0">
                <a:ln>
                  <a:noFill/>
                </a:ln>
                <a:solidFill>
                  <a:prstClr val="black"/>
                </a:solidFill>
                <a:effectLst/>
                <a:uLnTx/>
                <a:uFillTx/>
                <a:latin typeface="Arial"/>
                <a:ea typeface="+mn-ea"/>
                <a:cs typeface="+mn-cs"/>
              </a:rPr>
              <a:t> beslutar att skicka förslaget</a:t>
            </a:r>
            <a:r>
              <a:rPr kumimoji="0" lang="sv-SE" sz="1400" b="0" i="0" u="none" strike="noStrike" kern="1200" cap="none" spc="0" normalizeH="0" noProof="0" dirty="0" smtClean="0">
                <a:ln>
                  <a:noFill/>
                </a:ln>
                <a:solidFill>
                  <a:prstClr val="black"/>
                </a:solidFill>
                <a:effectLst/>
                <a:uLnTx/>
                <a:uFillTx/>
                <a:latin typeface="Arial"/>
                <a:ea typeface="+mn-ea"/>
                <a:cs typeface="+mn-cs"/>
              </a:rPr>
              <a:t> till strategi</a:t>
            </a:r>
            <a:r>
              <a:rPr kumimoji="0" lang="sv-SE" sz="1400" b="0" i="0" u="none" strike="noStrike" kern="1200" cap="none" spc="0" normalizeH="0" baseline="0" noProof="0" dirty="0" smtClean="0">
                <a:ln>
                  <a:noFill/>
                </a:ln>
                <a:solidFill>
                  <a:prstClr val="black"/>
                </a:solidFill>
                <a:effectLst/>
                <a:uLnTx/>
                <a:uFillTx/>
                <a:latin typeface="Arial"/>
                <a:ea typeface="+mn-ea"/>
                <a:cs typeface="+mn-cs"/>
              </a:rPr>
              <a:t> vidare</a:t>
            </a:r>
            <a:r>
              <a:rPr kumimoji="0" lang="sv-SE" sz="1400" b="0" i="0" u="none" strike="noStrike" kern="1200" cap="none" spc="0" normalizeH="0" noProof="0" dirty="0" smtClean="0">
                <a:ln>
                  <a:noFill/>
                </a:ln>
                <a:solidFill>
                  <a:prstClr val="black"/>
                </a:solidFill>
                <a:effectLst/>
                <a:uLnTx/>
                <a:uFillTx/>
                <a:latin typeface="Arial"/>
                <a:ea typeface="+mn-ea"/>
                <a:cs typeface="+mn-cs"/>
              </a:rPr>
              <a:t> till Regionfullmäktige</a:t>
            </a: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Bildtext uppåtpil 19"/>
          <p:cNvSpPr/>
          <p:nvPr/>
        </p:nvSpPr>
        <p:spPr>
          <a:xfrm>
            <a:off x="8330928" y="3939308"/>
            <a:ext cx="1721984" cy="1816194"/>
          </a:xfrm>
          <a:prstGeom prst="upArrowCallout">
            <a:avLst>
              <a:gd name="adj1" fmla="val 8871"/>
              <a:gd name="adj2" fmla="val 15323"/>
              <a:gd name="adj3" fmla="val 25000"/>
              <a:gd name="adj4" fmla="val 639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Remissvar beaktas och arbetas in i slutförslaget</a:t>
            </a:r>
          </a:p>
        </p:txBody>
      </p:sp>
      <p:sp>
        <p:nvSpPr>
          <p:cNvPr id="19" name="Bildtext uppåtpil 18"/>
          <p:cNvSpPr/>
          <p:nvPr/>
        </p:nvSpPr>
        <p:spPr>
          <a:xfrm>
            <a:off x="10199077" y="3502459"/>
            <a:ext cx="1992922" cy="1803072"/>
          </a:xfrm>
          <a:prstGeom prst="upArrowCallout">
            <a:avLst>
              <a:gd name="adj1" fmla="val 8871"/>
              <a:gd name="adj2" fmla="val 15323"/>
              <a:gd name="adj3" fmla="val 25000"/>
              <a:gd name="adj4" fmla="val 639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14 juni, Regionfullmäktige antar Dalastrategin 2030</a:t>
            </a:r>
          </a:p>
        </p:txBody>
      </p:sp>
    </p:spTree>
    <p:extLst>
      <p:ext uri="{BB962C8B-B14F-4D97-AF65-F5344CB8AC3E}">
        <p14:creationId xmlns:p14="http://schemas.microsoft.com/office/powerpoint/2010/main" val="2662639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66057" y="729791"/>
            <a:ext cx="9416143" cy="282581"/>
          </a:xfrm>
        </p:spPr>
        <p:txBody>
          <a:bodyPr>
            <a:noAutofit/>
          </a:bodyPr>
          <a:lstStyle/>
          <a:p>
            <a:r>
              <a:rPr lang="sv-SE" sz="3000" dirty="0"/>
              <a:t>Ett utmaningsdrivet angreppssätt med hållbarhet i fokus: sex övergripande utmaningar</a:t>
            </a:r>
          </a:p>
        </p:txBody>
      </p:sp>
      <p:sp>
        <p:nvSpPr>
          <p:cNvPr id="3" name="textruta 2"/>
          <p:cNvSpPr txBox="1"/>
          <p:nvPr/>
        </p:nvSpPr>
        <p:spPr>
          <a:xfrm>
            <a:off x="566057" y="1850573"/>
            <a:ext cx="11016342" cy="3139321"/>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Kompetensförsörjning och demografi</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Infrastruktur </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Teknisk utveckling och digitalisering </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Globalisering och global konkurrens </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Växande inomregionala skillnader </a:t>
            </a:r>
          </a:p>
          <a:p>
            <a:pPr marL="342900" marR="0" lvl="0"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Miljömässig omställning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Bildobjekt 4"/>
          <p:cNvPicPr>
            <a:picLocks noChangeAspect="1"/>
          </p:cNvPicPr>
          <p:nvPr/>
        </p:nvPicPr>
        <p:blipFill>
          <a:blip r:embed="rId3"/>
          <a:stretch>
            <a:fillRect/>
          </a:stretch>
        </p:blipFill>
        <p:spPr>
          <a:xfrm>
            <a:off x="5601956" y="2496375"/>
            <a:ext cx="6179718" cy="3830703"/>
          </a:xfrm>
          <a:prstGeom prst="rect">
            <a:avLst/>
          </a:prstGeom>
        </p:spPr>
      </p:pic>
      <p:sp>
        <p:nvSpPr>
          <p:cNvPr id="6" name="Rektangel 5"/>
          <p:cNvSpPr/>
          <p:nvPr/>
        </p:nvSpPr>
        <p:spPr>
          <a:xfrm>
            <a:off x="306475" y="6190429"/>
            <a:ext cx="11590774" cy="4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18459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57018" y="6139292"/>
            <a:ext cx="11924146" cy="581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Ellips 6"/>
          <p:cNvSpPr/>
          <p:nvPr/>
        </p:nvSpPr>
        <p:spPr>
          <a:xfrm>
            <a:off x="2455099" y="228884"/>
            <a:ext cx="7377831" cy="1753644"/>
          </a:xfrm>
          <a:prstGeom prst="ellipse">
            <a:avLst/>
          </a:prstGeom>
          <a:solidFill>
            <a:srgbClr val="158D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panose="020F0502020204030204"/>
                <a:ea typeface="+mn-ea"/>
                <a:cs typeface="+mn-cs"/>
              </a:rPr>
              <a:t>Ett hållbart Dalarna med utvecklingskraft i alla delar av länet</a:t>
            </a:r>
            <a:endParaRPr kumimoji="0" lang="sv-S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ktangel med rundade hörn 7"/>
          <p:cNvSpPr/>
          <p:nvPr/>
        </p:nvSpPr>
        <p:spPr>
          <a:xfrm>
            <a:off x="355918" y="2147456"/>
            <a:ext cx="3481791" cy="4282782"/>
          </a:xfrm>
          <a:prstGeom prst="roundRect">
            <a:avLst/>
          </a:prstGeom>
          <a:solidFill>
            <a:srgbClr val="178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Arial"/>
                <a:ea typeface="+mn-ea"/>
                <a:cs typeface="+mn-cs"/>
              </a:rPr>
              <a:t>Ett klimatsmart Dalarna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Resurseffektivt utan klimatpåverkan</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Hållbar och resurseffektiv mobilitet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Robusthet och resiliens vid klimatförändringar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Platshållare för innehåll 8"/>
          <p:cNvSpPr>
            <a:spLocks noGrp="1"/>
          </p:cNvSpPr>
          <p:nvPr>
            <p:ph idx="1"/>
          </p:nvPr>
        </p:nvSpPr>
        <p:spPr>
          <a:xfrm>
            <a:off x="4263807" y="2147454"/>
            <a:ext cx="3664386" cy="4282784"/>
          </a:xfrm>
          <a:prstGeom prst="roundRect">
            <a:avLst/>
          </a:prstGeom>
          <a:solidFill>
            <a:srgbClr val="DB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sv-SE" sz="1800" b="1" dirty="0"/>
          </a:p>
          <a:p>
            <a:pPr marL="0" indent="0" algn="ctr">
              <a:buNone/>
            </a:pPr>
            <a:r>
              <a:rPr lang="sv-SE" sz="1800" b="1" dirty="0"/>
              <a:t>Ett konkurrenskraftigt Dalarna</a:t>
            </a:r>
            <a:endParaRPr lang="sv-SE" sz="1800" dirty="0"/>
          </a:p>
          <a:p>
            <a:pPr marL="285750" indent="-285750">
              <a:buFont typeface="Courier New" panose="02070309020205020404" pitchFamily="49" charset="0"/>
              <a:buChar char="o"/>
            </a:pPr>
            <a:r>
              <a:rPr lang="sv-SE" sz="1800" dirty="0"/>
              <a:t>Livskraftigt näringsliv för hållbar tillväxt</a:t>
            </a:r>
          </a:p>
          <a:p>
            <a:pPr marL="285750" indent="-285750">
              <a:buFont typeface="Courier New" panose="02070309020205020404" pitchFamily="49" charset="0"/>
              <a:buChar char="o"/>
            </a:pPr>
            <a:r>
              <a:rPr lang="sv-SE" sz="1800" dirty="0"/>
              <a:t>Väl utvecklad och hållbar transportinfrastruktur </a:t>
            </a:r>
          </a:p>
          <a:p>
            <a:pPr marL="285750" indent="-285750">
              <a:buFont typeface="Courier New" panose="02070309020205020404" pitchFamily="49" charset="0"/>
              <a:buChar char="o"/>
            </a:pPr>
            <a:r>
              <a:rPr lang="sv-SE" sz="1800" dirty="0"/>
              <a:t>En väl fungerande kompetensförsörjning</a:t>
            </a:r>
          </a:p>
          <a:p>
            <a:pPr marL="285750" indent="-285750">
              <a:buFont typeface="Courier New" panose="02070309020205020404" pitchFamily="49" charset="0"/>
              <a:buChar char="o"/>
            </a:pPr>
            <a:r>
              <a:rPr lang="sv-SE" sz="1800" dirty="0"/>
              <a:t>En nyskapande och innovativ region</a:t>
            </a:r>
          </a:p>
          <a:p>
            <a:pPr marL="0" algn="ctr"/>
            <a:endParaRPr lang="sv-SE" sz="1800" dirty="0"/>
          </a:p>
        </p:txBody>
      </p:sp>
      <p:sp>
        <p:nvSpPr>
          <p:cNvPr id="10" name="Rubrik 7"/>
          <p:cNvSpPr txBox="1">
            <a:spLocks/>
          </p:cNvSpPr>
          <p:nvPr/>
        </p:nvSpPr>
        <p:spPr>
          <a:xfrm>
            <a:off x="8354291" y="2147455"/>
            <a:ext cx="3459337" cy="4282783"/>
          </a:xfrm>
          <a:prstGeom prst="roundRect">
            <a:avLst/>
          </a:prstGeom>
          <a:solidFill>
            <a:srgbClr val="FFD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Arial"/>
                <a:ea typeface="+mn-ea"/>
                <a:cs typeface="+mn-cs"/>
              </a:rPr>
              <a:t>Ett sammanhållet Dalarna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Goda livsmiljöer med känsla av närhet</a:t>
            </a:r>
          </a:p>
          <a:p>
            <a:pPr marL="285750" marR="0" lvl="0" indent="-28575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Engagemang och delaktighet för en hållbar utveckling</a:t>
            </a:r>
          </a:p>
          <a:p>
            <a:pPr marL="285750" marR="0" lvl="0" indent="-28575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En inkluderande, jämlik och jämställd region med god hälsa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71893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0547" y="365126"/>
            <a:ext cx="10611239" cy="793114"/>
          </a:xfrm>
        </p:spPr>
        <p:txBody>
          <a:bodyPr>
            <a:normAutofit/>
          </a:bodyPr>
          <a:lstStyle/>
          <a:p>
            <a:r>
              <a:rPr lang="sv-SE" sz="3400" dirty="0"/>
              <a:t>Så </a:t>
            </a:r>
            <a:r>
              <a:rPr lang="sv-SE" sz="3400" dirty="0" smtClean="0"/>
              <a:t>är strategin uppbyggd</a:t>
            </a:r>
            <a:endParaRPr lang="sv-SE" sz="3400"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905C11-AE40-4DD3-B577-1575C80BAAED}" type="datetime1">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ruta 2"/>
          <p:cNvSpPr txBox="1">
            <a:spLocks noChangeArrowheads="1"/>
          </p:cNvSpPr>
          <p:nvPr/>
        </p:nvSpPr>
        <p:spPr bwMode="auto">
          <a:xfrm>
            <a:off x="838200" y="1402080"/>
            <a:ext cx="10515600" cy="4714240"/>
          </a:xfrm>
          <a:prstGeom prst="rect">
            <a:avLst/>
          </a:prstGeom>
          <a:solidFill>
            <a:srgbClr val="A5A5A5"/>
          </a:solidFill>
          <a:ln w="19050" cap="flat" cmpd="sng" algn="ctr">
            <a:solidFill>
              <a:sysClr val="window" lastClr="FFFFFF"/>
            </a:solidFill>
            <a:prstDash val="solid"/>
            <a:miter lim="800000"/>
            <a:headEnd/>
            <a:tailEnd/>
          </a:ln>
          <a:effectLst/>
        </p:spPr>
        <p:txBody>
          <a:bodyPr rot="0" vert="horz" wrap="square" lIns="91440" tIns="45720" rIns="91440" bIns="4572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FontTx/>
              <a:buNone/>
            </a:pPr>
            <a:r>
              <a:rPr lang="sv-SE" sz="2200"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I tre avsnitt beskrivs strategins målområden; Ett klimatsmart, ett konkurrenskraftigt och ett sammanhållet Dalarna.  Målformuleringarna som inleder varje avsnitt är mål på lång sikt (bortom 2030).</a:t>
            </a:r>
            <a:r>
              <a:rPr lang="sv-SE" sz="2200" i="1"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 </a:t>
            </a:r>
          </a:p>
          <a:p>
            <a:pPr marL="0" indent="0">
              <a:lnSpc>
                <a:spcPct val="107000"/>
              </a:lnSpc>
              <a:spcBef>
                <a:spcPts val="0"/>
              </a:spcBef>
              <a:spcAft>
                <a:spcPts val="800"/>
              </a:spcAft>
              <a:buFontTx/>
              <a:buNone/>
            </a:pPr>
            <a:endParaRPr lang="sv-SE" sz="2200" kern="0" dirty="0">
              <a:solidFill>
                <a:sysClr val="window" lastClr="FFFFFF"/>
              </a:solidFill>
              <a:latin typeface="Calibri" panose="020F0502020204030204"/>
              <a:ea typeface="Times New Roman" panose="02020603050405020304" pitchFamily="18" charset="0"/>
              <a:cs typeface="Times New Roman" panose="02020603050405020304" pitchFamily="18" charset="0"/>
            </a:endParaRPr>
          </a:p>
          <a:p>
            <a:pPr marL="0" indent="0">
              <a:lnSpc>
                <a:spcPct val="107000"/>
              </a:lnSpc>
              <a:spcBef>
                <a:spcPts val="0"/>
              </a:spcBef>
              <a:spcAft>
                <a:spcPts val="800"/>
              </a:spcAft>
              <a:buFontTx/>
              <a:buNone/>
            </a:pPr>
            <a:r>
              <a:rPr lang="sv-SE" sz="2200" b="1"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”Position 2030” </a:t>
            </a:r>
            <a:r>
              <a:rPr lang="sv-SE" sz="2200"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är mål på medellång sikt, kopplade till de långsiktiga målformuleringarna.</a:t>
            </a:r>
            <a:r>
              <a:rPr lang="sv-SE" sz="2200" b="1"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 </a:t>
            </a:r>
            <a:endParaRPr lang="sv-SE" sz="2200" kern="0" dirty="0">
              <a:solidFill>
                <a:sysClr val="window" lastClr="FFFFFF"/>
              </a:solidFill>
              <a:latin typeface="Calibri" panose="020F0502020204030204"/>
              <a:ea typeface="Times New Roman" panose="02020603050405020304" pitchFamily="18" charset="0"/>
              <a:cs typeface="Times New Roman" panose="02020603050405020304" pitchFamily="18" charset="0"/>
            </a:endParaRPr>
          </a:p>
          <a:p>
            <a:pPr marL="0" indent="0">
              <a:lnSpc>
                <a:spcPct val="107000"/>
              </a:lnSpc>
              <a:spcBef>
                <a:spcPts val="0"/>
              </a:spcBef>
              <a:spcAft>
                <a:spcPts val="800"/>
              </a:spcAft>
              <a:buFontTx/>
              <a:buNone/>
            </a:pPr>
            <a:r>
              <a:rPr lang="sv-SE" sz="2200" b="1"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”Prioriteringar” </a:t>
            </a:r>
            <a:r>
              <a:rPr lang="sv-SE" sz="2200"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är typer att insatser/vad som ska göras för att vi ska nå våra mål.</a:t>
            </a:r>
            <a:r>
              <a:rPr lang="sv-SE" sz="2200" b="1"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 </a:t>
            </a:r>
            <a:endParaRPr lang="sv-SE" sz="2200" kern="0" dirty="0">
              <a:solidFill>
                <a:sysClr val="window" lastClr="FFFFFF"/>
              </a:solidFill>
              <a:latin typeface="Calibri" panose="020F0502020204030204"/>
              <a:ea typeface="Times New Roman" panose="02020603050405020304" pitchFamily="18" charset="0"/>
              <a:cs typeface="Times New Roman" panose="02020603050405020304" pitchFamily="18" charset="0"/>
            </a:endParaRPr>
          </a:p>
          <a:p>
            <a:pPr marL="0" indent="0">
              <a:lnSpc>
                <a:spcPct val="107000"/>
              </a:lnSpc>
              <a:spcBef>
                <a:spcPts val="0"/>
              </a:spcBef>
              <a:spcAft>
                <a:spcPts val="800"/>
              </a:spcAft>
              <a:buFontTx/>
              <a:buNone/>
            </a:pPr>
            <a:r>
              <a:rPr lang="sv-SE" sz="2200" b="1"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”Indikatorer” </a:t>
            </a:r>
            <a:r>
              <a:rPr lang="sv-SE" sz="2200"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visar om vi rör oss i rätt riktning mot målen. </a:t>
            </a:r>
          </a:p>
          <a:p>
            <a:pPr marL="0" indent="0">
              <a:lnSpc>
                <a:spcPct val="107000"/>
              </a:lnSpc>
              <a:spcBef>
                <a:spcPts val="0"/>
              </a:spcBef>
              <a:spcAft>
                <a:spcPts val="800"/>
              </a:spcAft>
              <a:buFontTx/>
              <a:buNone/>
            </a:pPr>
            <a:endParaRPr lang="sv-SE" sz="2200" kern="0" dirty="0">
              <a:solidFill>
                <a:sysClr val="window" lastClr="FFFFFF"/>
              </a:solidFill>
              <a:latin typeface="Calibri" panose="020F0502020204030204"/>
              <a:ea typeface="Times New Roman" panose="02020603050405020304" pitchFamily="18" charset="0"/>
              <a:cs typeface="Times New Roman" panose="02020603050405020304" pitchFamily="18" charset="0"/>
            </a:endParaRPr>
          </a:p>
          <a:p>
            <a:pPr marL="0" indent="0">
              <a:lnSpc>
                <a:spcPct val="107000"/>
              </a:lnSpc>
              <a:spcBef>
                <a:spcPts val="0"/>
              </a:spcBef>
              <a:spcAft>
                <a:spcPts val="800"/>
              </a:spcAft>
              <a:buFontTx/>
              <a:buNone/>
            </a:pPr>
            <a:r>
              <a:rPr lang="sv-SE" sz="2200" kern="0" dirty="0">
                <a:solidFill>
                  <a:sysClr val="window" lastClr="FFFFFF"/>
                </a:solidFill>
                <a:latin typeface="Calibri" panose="020F0502020204030204"/>
                <a:ea typeface="Times New Roman" panose="02020603050405020304" pitchFamily="18" charset="0"/>
                <a:cs typeface="Times New Roman" panose="02020603050405020304" pitchFamily="18" charset="0"/>
              </a:rPr>
              <a:t>För ett resultatinriktat genomförande av Dalastrategin kommer årlig uppföljning att göras. Detta beskrivs mer utförligt i avsnittet ”Från ord till handling”.</a:t>
            </a:r>
          </a:p>
        </p:txBody>
      </p:sp>
      <p:sp>
        <p:nvSpPr>
          <p:cNvPr id="7" name="Rektangel 6"/>
          <p:cNvSpPr/>
          <p:nvPr/>
        </p:nvSpPr>
        <p:spPr>
          <a:xfrm>
            <a:off x="306475" y="6190429"/>
            <a:ext cx="11590774" cy="286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87483583"/>
      </p:ext>
    </p:extLst>
  </p:cSld>
  <p:clrMapOvr>
    <a:masterClrMapping/>
  </p:clrMapOvr>
</p:sld>
</file>

<file path=ppt/theme/theme1.xml><?xml version="1.0" encoding="utf-8"?>
<a:theme xmlns:a="http://schemas.openxmlformats.org/drawingml/2006/main" name="VCdag">
  <a:themeElements>
    <a:clrScheme name="Ltd">
      <a:dk1>
        <a:sysClr val="windowText" lastClr="000000"/>
      </a:dk1>
      <a:lt1>
        <a:sysClr val="window" lastClr="FFFFFF"/>
      </a:lt1>
      <a:dk2>
        <a:srgbClr val="F15060"/>
      </a:dk2>
      <a:lt2>
        <a:srgbClr val="E7E6E6"/>
      </a:lt2>
      <a:accent1>
        <a:srgbClr val="00B4E4"/>
      </a:accent1>
      <a:accent2>
        <a:srgbClr val="28B29A"/>
      </a:accent2>
      <a:accent3>
        <a:srgbClr val="FFD378"/>
      </a:accent3>
      <a:accent4>
        <a:srgbClr val="AEDDEF"/>
      </a:accent4>
      <a:accent5>
        <a:srgbClr val="6ACEC3"/>
      </a:accent5>
      <a:accent6>
        <a:srgbClr val="FAE9BA"/>
      </a:accent6>
      <a:hlink>
        <a:srgbClr val="0074A2"/>
      </a:hlink>
      <a:folHlink>
        <a:srgbClr val="0074A2"/>
      </a:folHlink>
    </a:clrScheme>
    <a:fontScheme name="L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td_standard.potx" id="{151680F3-6FC2-4960-B137-648106B7FBF2}" vid="{FDF325D6-299B-47C8-B8D0-086DBBEE1ED8}"/>
    </a:ext>
  </a:extLst>
</a:theme>
</file>

<file path=ppt/theme/theme2.xml><?xml version="1.0" encoding="utf-8"?>
<a:theme xmlns:a="http://schemas.openxmlformats.org/drawingml/2006/main" name="1_VCdag">
  <a:themeElements>
    <a:clrScheme name="Ltd">
      <a:dk1>
        <a:sysClr val="windowText" lastClr="000000"/>
      </a:dk1>
      <a:lt1>
        <a:sysClr val="window" lastClr="FFFFFF"/>
      </a:lt1>
      <a:dk2>
        <a:srgbClr val="F15060"/>
      </a:dk2>
      <a:lt2>
        <a:srgbClr val="E7E6E6"/>
      </a:lt2>
      <a:accent1>
        <a:srgbClr val="00B4E4"/>
      </a:accent1>
      <a:accent2>
        <a:srgbClr val="28B29A"/>
      </a:accent2>
      <a:accent3>
        <a:srgbClr val="FFD378"/>
      </a:accent3>
      <a:accent4>
        <a:srgbClr val="AEDDEF"/>
      </a:accent4>
      <a:accent5>
        <a:srgbClr val="6ACEC3"/>
      </a:accent5>
      <a:accent6>
        <a:srgbClr val="FAE9BA"/>
      </a:accent6>
      <a:hlink>
        <a:srgbClr val="0074A2"/>
      </a:hlink>
      <a:folHlink>
        <a:srgbClr val="0074A2"/>
      </a:folHlink>
    </a:clrScheme>
    <a:fontScheme name="L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td_standard.potx" id="{151680F3-6FC2-4960-B137-648106B7FBF2}" vid="{FDF325D6-299B-47C8-B8D0-086DBBEE1ED8}"/>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Permissions xmlns="ef351808-ea1a-4017-997a-a2f808228ff4" xsi:nil="true"/>
    <MigrationWizIdPermissionLevels xmlns="ef351808-ea1a-4017-997a-a2f808228ff4" xsi:nil="true"/>
    <MigrationWizIdSecurityGroups xmlns="ef351808-ea1a-4017-997a-a2f808228ff4" xsi:nil="true"/>
    <MigrationWizId xmlns="ef351808-ea1a-4017-997a-a2f808228ff4" xsi:nil="true"/>
    <MigrationWizIdDocumentLibraryPermissions xmlns="ef351808-ea1a-4017-997a-a2f808228f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5174E26314E20418B3F1AA0A97A8E10" ma:contentTypeVersion="18" ma:contentTypeDescription="Skapa ett nytt dokument." ma:contentTypeScope="" ma:versionID="be62ed79280a1f546ceec93b92f1068d">
  <xsd:schema xmlns:xsd="http://www.w3.org/2001/XMLSchema" xmlns:xs="http://www.w3.org/2001/XMLSchema" xmlns:p="http://schemas.microsoft.com/office/2006/metadata/properties" xmlns:ns2="ef351808-ea1a-4017-997a-a2f808228ff4" xmlns:ns3="d19e9cd0-e61d-44fe-81d2-3a880cb1baa2" targetNamespace="http://schemas.microsoft.com/office/2006/metadata/properties" ma:root="true" ma:fieldsID="e466cba878e957837720700c0eac9853" ns2:_="" ns3:_="">
    <xsd:import namespace="ef351808-ea1a-4017-997a-a2f808228ff4"/>
    <xsd:import namespace="d19e9cd0-e61d-44fe-81d2-3a880cb1baa2"/>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51808-ea1a-4017-997a-a2f808228ff4"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9e9cd0-e61d-44fe-81d2-3a880cb1baa2" elementFormDefault="qualified">
    <xsd:import namespace="http://schemas.microsoft.com/office/2006/documentManagement/types"/>
    <xsd:import namespace="http://schemas.microsoft.com/office/infopath/2007/PartnerControls"/>
    <xsd:element name="SharedWithUsers" ma:index="2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024E15-E290-4AB3-AE13-73E4633A1C51}">
  <ds:schemaRefs>
    <ds:schemaRef ds:uri="http://schemas.microsoft.com/sharepoint/v3/contenttype/forms"/>
  </ds:schemaRefs>
</ds:datastoreItem>
</file>

<file path=customXml/itemProps2.xml><?xml version="1.0" encoding="utf-8"?>
<ds:datastoreItem xmlns:ds="http://schemas.openxmlformats.org/officeDocument/2006/customXml" ds:itemID="{C6FB3ADD-DCDF-4A07-9C45-CA476A044990}">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d19e9cd0-e61d-44fe-81d2-3a880cb1baa2"/>
    <ds:schemaRef ds:uri="http://purl.org/dc/terms/"/>
    <ds:schemaRef ds:uri="http://schemas.microsoft.com/office/infopath/2007/PartnerControls"/>
    <ds:schemaRef ds:uri="http://purl.org/dc/dcmitype/"/>
    <ds:schemaRef ds:uri="ef351808-ea1a-4017-997a-a2f808228ff4"/>
    <ds:schemaRef ds:uri="http://www.w3.org/XML/1998/namespace"/>
  </ds:schemaRefs>
</ds:datastoreItem>
</file>

<file path=customXml/itemProps3.xml><?xml version="1.0" encoding="utf-8"?>
<ds:datastoreItem xmlns:ds="http://schemas.openxmlformats.org/officeDocument/2006/customXml" ds:itemID="{65A8817D-EEAA-4FE8-B0E6-4AB9174FD0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351808-ea1a-4017-997a-a2f808228ff4"/>
    <ds:schemaRef ds:uri="d19e9cd0-e61d-44fe-81d2-3a880cb1ba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2361</TotalTime>
  <Words>653</Words>
  <Application>Microsoft Office PowerPoint</Application>
  <PresentationFormat>Bredbild</PresentationFormat>
  <Paragraphs>106</Paragraphs>
  <Slides>12</Slides>
  <Notes>11</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12</vt:i4>
      </vt:variant>
    </vt:vector>
  </HeadingPairs>
  <TitlesOfParts>
    <vt:vector size="18" baseType="lpstr">
      <vt:lpstr>Arial</vt:lpstr>
      <vt:lpstr>Calibri</vt:lpstr>
      <vt:lpstr>Courier New</vt:lpstr>
      <vt:lpstr>Times New Roman</vt:lpstr>
      <vt:lpstr>VCdag</vt:lpstr>
      <vt:lpstr>1_VCdag</vt:lpstr>
      <vt:lpstr>PowerPoint-presentation</vt:lpstr>
      <vt:lpstr>Dalastrategin är Dalarnas regionala utvecklingsstrategi</vt:lpstr>
      <vt:lpstr>Vad är en regional utvecklingsstrategi (RUS)?</vt:lpstr>
      <vt:lpstr>PowerPoint-presentation</vt:lpstr>
      <vt:lpstr>Arbetet med Dalastrategin bidrar också till målen i Agenda 2030</vt:lpstr>
      <vt:lpstr>PowerPoint-presentation</vt:lpstr>
      <vt:lpstr>Ett utmaningsdrivet angreppssätt med hållbarhet i fokus: sex övergripande utmaningar</vt:lpstr>
      <vt:lpstr>PowerPoint-presentation</vt:lpstr>
      <vt:lpstr>Så är strategin uppbyggd</vt:lpstr>
      <vt:lpstr>Principer för genomförandet - Samhandling mot 2030</vt:lpstr>
      <vt:lpstr>Från ord till handling - Dalastrategin är mer än ett dokument</vt:lpstr>
      <vt:lpstr>PowerPoint-presentation</vt:lpstr>
    </vt:vector>
  </TitlesOfParts>
  <Company>Landstinget Dalarna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Dalarna - Standard Powerpointmall</dc:title>
  <dc:creator>Jansson Markus /Central förvaltning Kommunikationsenhet /Falun</dc:creator>
  <cp:lastModifiedBy>Hanser Alma /Regionstyrelsens förvaltning Kommunikationsenhet /Falun</cp:lastModifiedBy>
  <cp:revision>91</cp:revision>
  <dcterms:created xsi:type="dcterms:W3CDTF">2016-11-14T14:16:14Z</dcterms:created>
  <dcterms:modified xsi:type="dcterms:W3CDTF">2024-11-25T12:22:34Z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35d67994db9475aa58636ebfce59533">
    <vt:lpwstr>sv - svenska|fc4bf42e-8ca5-492e-bdac-5e5e0115cfa8</vt:lpwstr>
  </property>
  <property fmtid="{D5CDD505-2E9C-101B-9397-08002B2CF9AE}" pid="3" name="ContentTypeId">
    <vt:lpwstr>0x010100D5174E26314E20418B3F1AA0A97A8E10</vt:lpwstr>
  </property>
  <property fmtid="{D5CDD505-2E9C-101B-9397-08002B2CF9AE}" pid="4" name="TaxCatchAll">
    <vt:lpwstr>7;#sv - svenska</vt:lpwstr>
  </property>
  <property fmtid="{D5CDD505-2E9C-101B-9397-08002B2CF9AE}" pid="5" name="LD_GallerForVerksamhet">
    <vt:lpwstr>3;#LD|30ac7822-68c2-42d2-8d58-accf1e3539f2</vt:lpwstr>
  </property>
  <property fmtid="{D5CDD505-2E9C-101B-9397-08002B2CF9AE}" pid="6" name="LD_Process">
    <vt:lpwstr/>
  </property>
  <property fmtid="{D5CDD505-2E9C-101B-9397-08002B2CF9AE}" pid="7" name="LD_Forfattning">
    <vt:lpwstr/>
  </property>
  <property fmtid="{D5CDD505-2E9C-101B-9397-08002B2CF9AE}" pid="8" name="LD_Nyckelord">
    <vt:lpwstr/>
  </property>
  <property fmtid="{D5CDD505-2E9C-101B-9397-08002B2CF9AE}" pid="9" name="LD_Dokumentsamling">
    <vt:lpwstr>73;#powerpointmall|8a709a16-dce5-48c9-b324-adb936197cd8</vt:lpwstr>
  </property>
  <property fmtid="{D5CDD505-2E9C-101B-9397-08002B2CF9AE}" pid="10" name="LD_Dokumenttyp">
    <vt:lpwstr>11;#Standarddokument|4d12e0b9-1967-41ec-b4ec-5579d11176b8</vt:lpwstr>
  </property>
  <property fmtid="{D5CDD505-2E9C-101B-9397-08002B2CF9AE}" pid="11" name="eb7deb89d2814b7b90e1fef0bccd24ec">
    <vt:lpwstr/>
  </property>
  <property fmtid="{D5CDD505-2E9C-101B-9397-08002B2CF9AE}" pid="12" name="c37888536a3e4198892c360a23f46821">
    <vt:lpwstr/>
  </property>
  <property fmtid="{D5CDD505-2E9C-101B-9397-08002B2CF9AE}" pid="13" name="e4631235004c4161a9f23c41f2f2c9d6">
    <vt:lpwstr/>
  </property>
  <property fmtid="{D5CDD505-2E9C-101B-9397-08002B2CF9AE}" pid="14" name="LD_Diagnos">
    <vt:lpwstr/>
  </property>
  <property fmtid="{D5CDD505-2E9C-101B-9397-08002B2CF9AE}" pid="15" name="LD_Sprak">
    <vt:lpwstr>1;#sv - svenska|fc4bf42e-8ca5-492e-bdac-5e5e0115cfa8</vt:lpwstr>
  </property>
  <property fmtid="{D5CDD505-2E9C-101B-9397-08002B2CF9AE}" pid="16" name="LD_MeSHterm">
    <vt:lpwstr/>
  </property>
  <property fmtid="{D5CDD505-2E9C-101B-9397-08002B2CF9AE}" pid="17" name="_dlc_DocIdItemGuid">
    <vt:lpwstr>b1950605-e71d-4556-ba93-ba9f3e2d9387</vt:lpwstr>
  </property>
  <property fmtid="{D5CDD505-2E9C-101B-9397-08002B2CF9AE}" pid="18" name="Granskning">
    <vt:lpwstr/>
  </property>
  <property fmtid="{D5CDD505-2E9C-101B-9397-08002B2CF9AE}" pid="19" name="Order">
    <vt:r8>13100</vt:r8>
  </property>
  <property fmtid="{D5CDD505-2E9C-101B-9397-08002B2CF9AE}" pid="20" name="xd_ProgID">
    <vt:lpwstr/>
  </property>
  <property fmtid="{D5CDD505-2E9C-101B-9397-08002B2CF9AE}" pid="21" name="TemplateUrl">
    <vt:lpwstr/>
  </property>
  <property fmtid="{D5CDD505-2E9C-101B-9397-08002B2CF9AE}" pid="22" name="_CopySource">
    <vt:lpwstr>http://ar.ltdalarna.se/arbetsrum/OHAR4G1Q/4G8V/Lists/informerande/Region Dalarna - Standard Powerpointmall.pptx</vt:lpwstr>
  </property>
  <property fmtid="{D5CDD505-2E9C-101B-9397-08002B2CF9AE}" pid="23" name="Godkännande och publicering">
    <vt:lpwstr>http://ar.ltdalarna.se/arbetsrum/OHAR4G8V/_layouts/15/wrkstat.aspx?List=e2cb74c8-5506-42ab-9948-d2124701e8af&amp;WorkflowInstanceName=2764bc3e-dcb7-4b64-ae73-fd1857e40813, Godkänt</vt:lpwstr>
  </property>
  <property fmtid="{D5CDD505-2E9C-101B-9397-08002B2CF9AE}" pid="24" name="LD_GiltigtTill">
    <vt:filetime>2022-09-30T13:56:29Z</vt:filetime>
  </property>
  <property fmtid="{D5CDD505-2E9C-101B-9397-08002B2CF9AE}" pid="25" name="LD_Ledningssytem">
    <vt:lpwstr/>
  </property>
  <property fmtid="{D5CDD505-2E9C-101B-9397-08002B2CF9AE}" pid="26" name="LD_Gallringsfrist">
    <vt:lpwstr>13;#3 år|8a73ccd2-b425-41f1-973a-0e59e31951c0</vt:lpwstr>
  </property>
  <property fmtid="{D5CDD505-2E9C-101B-9397-08002B2CF9AE}" pid="27" name="eac6bf53512a4c808e5d567ea0a3e5f0">
    <vt:lpwstr>3 år|8a73ccd2-b425-41f1-973a-0e59e31951c0</vt:lpwstr>
  </property>
</Properties>
</file>