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7" r:id="rId5"/>
    <p:sldId id="265" r:id="rId6"/>
    <p:sldId id="3231" r:id="rId7"/>
    <p:sldId id="3229" r:id="rId8"/>
    <p:sldId id="3234" r:id="rId9"/>
    <p:sldId id="3232" r:id="rId10"/>
    <p:sldId id="304" r:id="rId11"/>
    <p:sldId id="449" r:id="rId12"/>
    <p:sldId id="3235" r:id="rId13"/>
    <p:sldId id="303" r:id="rId14"/>
    <p:sldId id="3236" r:id="rId15"/>
    <p:sldId id="279" r:id="rId16"/>
    <p:sldId id="450" r:id="rId17"/>
    <p:sldId id="3233" r:id="rId18"/>
    <p:sldId id="453" r:id="rId19"/>
    <p:sldId id="451" r:id="rId20"/>
    <p:sldId id="452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8" autoAdjust="0"/>
    <p:restoredTop sz="76880" autoAdjust="0"/>
  </p:normalViewPr>
  <p:slideViewPr>
    <p:cSldViewPr snapToGrid="0">
      <p:cViewPr varScale="1">
        <p:scale>
          <a:sx n="48" d="100"/>
          <a:sy n="48" d="100"/>
        </p:scale>
        <p:origin x="1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91534-14C0-47F5-8E7F-4C3AB6EED170}" type="datetimeFigureOut">
              <a:rPr lang="sv-SE" smtClean="0"/>
              <a:t>2026-07-02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24121-00F3-43C2-9086-C70BC36C48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28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6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aseline="0" dirty="0"/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7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E6DF1-BA95-3E66-8F95-4874A02C3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372199A-836F-E48D-D356-D3FE612FA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401B86F-E22F-04C5-491B-479304A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54225BD-DCA7-7798-58C6-30AE59BB2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6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0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5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2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imatsmart Dalarna">
    <p:bg>
      <p:bgPr>
        <a:solidFill>
          <a:srgbClr val="C5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178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6"/>
            <a:ext cx="10619402" cy="1210581"/>
          </a:xfrm>
        </p:spPr>
        <p:txBody>
          <a:bodyPr/>
          <a:lstStyle>
            <a:lvl1pPr>
              <a:defRPr b="1">
                <a:solidFill>
                  <a:srgbClr val="17857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11370906" cy="43513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78571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78571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78571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755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nkurrenskraftigt Dalarna">
    <p:bg>
      <p:bgPr>
        <a:solidFill>
          <a:srgbClr val="FFD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DB3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6"/>
            <a:ext cx="10619402" cy="1210581"/>
          </a:xfrm>
        </p:spPr>
        <p:txBody>
          <a:bodyPr/>
          <a:lstStyle>
            <a:lvl1pPr>
              <a:defRPr b="1">
                <a:solidFill>
                  <a:srgbClr val="DB3747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11370906" cy="43513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DB3747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DB3747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DB3747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24" y="495476"/>
            <a:ext cx="572834" cy="9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7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mmanhållet Dalarna">
    <p:bg>
      <p:bgPr>
        <a:solidFill>
          <a:srgbClr val="FFF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E2A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6"/>
            <a:ext cx="10619402" cy="1210581"/>
          </a:xfrm>
        </p:spPr>
        <p:txBody>
          <a:bodyPr/>
          <a:lstStyle>
            <a:lvl1pPr>
              <a:defRPr b="1">
                <a:solidFill>
                  <a:srgbClr val="E2A855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11370906" cy="43513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E2A855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E2A855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E2A855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289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6"/>
            <a:ext cx="10619402" cy="1210581"/>
          </a:xfrm>
        </p:spPr>
        <p:txBody>
          <a:bodyPr/>
          <a:lstStyle>
            <a:lvl1pPr>
              <a:defRPr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11370906" cy="43513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7" y="1709738"/>
            <a:ext cx="11358206" cy="2852737"/>
          </a:xfrm>
        </p:spPr>
        <p:txBody>
          <a:bodyPr anchor="b"/>
          <a:lstStyle>
            <a:lvl1pPr>
              <a:defRPr sz="6000"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10547" y="4589463"/>
            <a:ext cx="1135820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Rektangel 19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2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2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4" name="Bildobjekt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3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/>
          <a:lstStyle>
            <a:lvl1pPr>
              <a:defRPr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10547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Rektangel 15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2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5"/>
            <a:ext cx="10619402" cy="1235075"/>
          </a:xfrm>
        </p:spPr>
        <p:txBody>
          <a:bodyPr/>
          <a:lstStyle>
            <a:lvl1pPr>
              <a:defRPr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10548" y="1690687"/>
            <a:ext cx="5587028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10548" y="2505075"/>
            <a:ext cx="558702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90687"/>
            <a:ext cx="5609252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09253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8" name="Rektangel 17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2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2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3" name="Bildobjekt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7" y="365126"/>
            <a:ext cx="10611239" cy="1216024"/>
          </a:xfrm>
        </p:spPr>
        <p:txBody>
          <a:bodyPr/>
          <a:lstStyle>
            <a:lvl1pPr>
              <a:defRPr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4" name="Rektangel 13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9" name="Bildobjekt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5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1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457200"/>
            <a:ext cx="4361478" cy="1600200"/>
          </a:xfrm>
        </p:spPr>
        <p:txBody>
          <a:bodyPr anchor="b"/>
          <a:lstStyle>
            <a:lvl1pPr>
              <a:defRPr sz="3200"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1085851"/>
            <a:ext cx="5675312" cy="5019674"/>
          </a:xfrm>
        </p:spPr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10548" y="2057401"/>
            <a:ext cx="4361478" cy="40481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Rektangel 15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2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5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457200"/>
            <a:ext cx="4361478" cy="1600200"/>
          </a:xfrm>
        </p:spPr>
        <p:txBody>
          <a:bodyPr anchor="b"/>
          <a:lstStyle>
            <a:lvl1pPr>
              <a:defRPr sz="3200" b="1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1085850"/>
            <a:ext cx="5658984" cy="50292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10548" y="2057400"/>
            <a:ext cx="4361478" cy="40502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Rektangel 15"/>
          <p:cNvSpPr/>
          <p:nvPr userDrawn="1"/>
        </p:nvSpPr>
        <p:spPr>
          <a:xfrm>
            <a:off x="410547" y="6310631"/>
            <a:ext cx="11370906" cy="45719"/>
          </a:xfrm>
          <a:prstGeom prst="rect">
            <a:avLst/>
          </a:prstGeom>
          <a:solidFill>
            <a:srgbClr val="B6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r>
              <a:rPr lang="sv-SE" dirty="0"/>
              <a:t>Regional utvecklingsstrategi 2021-2030</a:t>
            </a:r>
          </a:p>
        </p:txBody>
      </p:sp>
      <p:sp>
        <p:nvSpPr>
          <p:cNvPr id="2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rgbClr val="158DAF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6" y="496661"/>
            <a:ext cx="867637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6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FF4FD-A897-495D-BDCD-BC1A3ECAF875}" type="datetime1">
              <a:rPr lang="sv-SE" smtClean="0"/>
              <a:t>2026-07-02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DE8C-17E0-4539-9C15-C1E9D231907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00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samhallsanalys.regiondalarna.se/uppfoljning_dalastrategi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regiondalarna.se/dalarnasutveckling/fran-ord-till-handling/dalalab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regiondalarna.se/dalarnasutveckling/fran-ord-till-handling/dalatin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25" y="630496"/>
            <a:ext cx="9731468" cy="134330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13" y="2119981"/>
            <a:ext cx="2905492" cy="29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CE9950-D566-B265-52EE-6A065035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Uppföljning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813926-8BD6-5502-26B0-A0020CF31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8" y="2351752"/>
            <a:ext cx="4863712" cy="38252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/>
              <a:t>Läget i Dalarna </a:t>
            </a:r>
          </a:p>
          <a:p>
            <a:pPr>
              <a:lnSpc>
                <a:spcPct val="100000"/>
              </a:lnSpc>
            </a:pPr>
            <a:r>
              <a:rPr lang="sv-SE" dirty="0"/>
              <a:t>Genomförande och kapacitetsbyggande</a:t>
            </a:r>
          </a:p>
          <a:p>
            <a:pPr>
              <a:lnSpc>
                <a:spcPct val="100000"/>
              </a:lnSpc>
            </a:pPr>
            <a:r>
              <a:rPr lang="sv-SE" dirty="0"/>
              <a:t>Kraftsamlingar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45D0BD-F7B7-5030-79F5-845C1105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0BB312-08EA-4680-7422-FEA9BDA3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utvecklingsstrategi 2021-2030</a:t>
            </a: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230BED-A96B-1095-B458-22A67F4A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7A38AC2-CBC4-D912-5CFB-60DEAE7A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827" y="1141171"/>
            <a:ext cx="5068581" cy="50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0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EB676A-99E3-B2E4-1641-06704DAF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Läget i Dalarna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7A1FE8-F1E4-367C-6BDE-16B85767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DE8C-17E0-4539-9C15-C1E9D231907F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12C8F6D-623C-56A7-CB1D-019830565384}"/>
              </a:ext>
            </a:extLst>
          </p:cNvPr>
          <p:cNvSpPr txBox="1"/>
          <p:nvPr/>
        </p:nvSpPr>
        <p:spPr>
          <a:xfrm>
            <a:off x="410549" y="2205336"/>
            <a:ext cx="5685452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750"/>
              </a:spcAft>
            </a:pPr>
            <a:r>
              <a:rPr lang="sv-SE" dirty="0"/>
              <a:t>Genom en årligen uppdaterad webbrapport följs läget i länet. </a:t>
            </a:r>
          </a:p>
          <a:p>
            <a:pPr>
              <a:spcBef>
                <a:spcPts val="1000"/>
              </a:spcBef>
              <a:spcAft>
                <a:spcPts val="750"/>
              </a:spcAft>
            </a:pPr>
            <a:r>
              <a:rPr lang="sv-SE" dirty="0"/>
              <a:t>Rapporten är uppdelad efter </a:t>
            </a:r>
            <a:r>
              <a:rPr lang="sv-SE" dirty="0" err="1"/>
              <a:t>Dalastrategins</a:t>
            </a:r>
            <a:r>
              <a:rPr lang="sv-SE" dirty="0"/>
              <a:t> målområden om ett klimatsmart, konkurrenskraftigt och sammanhållet Dalarna. Varje målområde är sedan uppdelat i tre avsnitt, som vart och ett är tänkta att fånga läget för naturresurser, samspel, omställning och beteendemönster samt ekonomiska värden. 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37FD713-6DA0-3BB8-E66A-E7C226F1C8E2}"/>
              </a:ext>
            </a:extLst>
          </p:cNvPr>
          <p:cNvSpPr txBox="1"/>
          <p:nvPr/>
        </p:nvSpPr>
        <p:spPr>
          <a:xfrm>
            <a:off x="30090" y="5189456"/>
            <a:ext cx="5690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750"/>
              </a:spcAft>
            </a:pPr>
            <a:r>
              <a:rPr lang="sv-SE" sz="2400" b="1" dirty="0">
                <a:hlinkClick r:id="rId2"/>
              </a:rPr>
              <a:t>Uppföljning Dalastrategin</a:t>
            </a:r>
            <a:endParaRPr lang="sv-SE" sz="2400" b="1" dirty="0"/>
          </a:p>
        </p:txBody>
      </p:sp>
      <p:pic>
        <p:nvPicPr>
          <p:cNvPr id="16" name="Platshållare för bild 8">
            <a:extLst>
              <a:ext uri="{FF2B5EF4-FFF2-40B4-BE49-F238E27FC236}">
                <a16:creationId xmlns:a16="http://schemas.microsoft.com/office/drawing/2014/main" id="{4CAD8F3E-16E2-E4C5-451F-2C2ED61A6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17936"/>
          <a:stretch>
            <a:fillRect/>
          </a:stretch>
        </p:blipFill>
        <p:spPr>
          <a:xfrm>
            <a:off x="6337541" y="-94742"/>
            <a:ext cx="6927008" cy="72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0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utvecklingsstrategi 2021-2030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2455099" y="228884"/>
            <a:ext cx="7377831" cy="1753644"/>
          </a:xfrm>
          <a:prstGeom prst="ellipse">
            <a:avLst/>
          </a:prstGeom>
          <a:solidFill>
            <a:srgbClr val="158D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 hållbart Dalarna med utvecklingskraft i alla delar av länet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355919" y="2147456"/>
            <a:ext cx="3382364" cy="4127838"/>
          </a:xfrm>
          <a:prstGeom prst="roundRect">
            <a:avLst/>
          </a:prstGeom>
          <a:solidFill>
            <a:srgbClr val="178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Ett klimatsmart Dalarna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Resurseffektivt utan klimatpåverkan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Hållbar och resurseffektiv mobilitet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Biologisk mångfald och resiliens vid klimatförändringar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>
          <a:xfrm>
            <a:off x="4343399" y="2147454"/>
            <a:ext cx="3584793" cy="4127839"/>
          </a:xfrm>
          <a:prstGeom prst="roundRect">
            <a:avLst/>
          </a:prstGeom>
          <a:solidFill>
            <a:srgbClr val="DB3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sv-SE" sz="1800" b="1" dirty="0"/>
          </a:p>
          <a:p>
            <a:pPr marL="0" indent="0" algn="ctr">
              <a:buNone/>
            </a:pPr>
            <a:r>
              <a:rPr lang="sv-SE" sz="1800" b="1" dirty="0"/>
              <a:t>Ett konkurrenskraftigt Dalarna</a:t>
            </a:r>
            <a:endParaRPr lang="sv-SE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/>
              <a:t>Livskraftigt näringsliv för hållbar tillväxt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/>
              <a:t>Väl utvecklad och hållbar transportinfrastruktur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/>
              <a:t>En väl fungerande kompetensförsörjning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/>
              <a:t>En nyskapande och innovativ region</a:t>
            </a:r>
          </a:p>
          <a:p>
            <a:pPr marL="0" algn="ctr"/>
            <a:endParaRPr lang="sv-SE" sz="1800" dirty="0"/>
          </a:p>
        </p:txBody>
      </p:sp>
      <p:sp>
        <p:nvSpPr>
          <p:cNvPr id="10" name="Rubrik 7"/>
          <p:cNvSpPr txBox="1">
            <a:spLocks/>
          </p:cNvSpPr>
          <p:nvPr/>
        </p:nvSpPr>
        <p:spPr>
          <a:xfrm>
            <a:off x="8453719" y="2147456"/>
            <a:ext cx="3359909" cy="412783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Ett sammanhållet Dalarna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Goda livsmiljöer med känsla av närhet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Engagemang och delaktighet för utveckling och god beredskap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inkluderande, jämlik och jämställd region med god hälsa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8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0456E-CEB1-610B-04D4-5A762FB1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 anchor="ctr">
            <a:normAutofit/>
          </a:bodyPr>
          <a:lstStyle/>
          <a:p>
            <a:r>
              <a:rPr lang="sv-SE" dirty="0"/>
              <a:t>Tvärgående perspektiv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44F55B1-8549-BE04-DC33-FF65A2504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547" y="1825625"/>
            <a:ext cx="5609253" cy="4351338"/>
          </a:xfrm>
        </p:spPr>
        <p:txBody>
          <a:bodyPr>
            <a:normAutofit/>
          </a:bodyPr>
          <a:lstStyle/>
          <a:p>
            <a:r>
              <a:rPr lang="sv-SE" sz="2400" dirty="0"/>
              <a:t>Vi tar tillvara olika platsers förutsättningar och möjligheter. </a:t>
            </a:r>
          </a:p>
          <a:p>
            <a:r>
              <a:rPr lang="sv-SE" sz="2400" dirty="0"/>
              <a:t>Vi tar tillvara människors drivkraft, kompetens och engagemang. </a:t>
            </a:r>
          </a:p>
          <a:p>
            <a:r>
              <a:rPr lang="sv-SE" sz="2400" dirty="0"/>
              <a:t>Vi bygger beredskap för det oväntade med hållbarhet som grund. </a:t>
            </a:r>
          </a:p>
          <a:p>
            <a:r>
              <a:rPr lang="sv-SE" sz="2400" dirty="0"/>
              <a:t>Vi använder offentlig upphandling som ett verktyg för hållbar omställning.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385A4AA-B627-DD3F-1358-AE21FB9FA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476" b="-1"/>
          <a:stretch>
            <a:fillRect/>
          </a:stretch>
        </p:blipFill>
        <p:spPr>
          <a:xfrm>
            <a:off x="6172199" y="1825625"/>
            <a:ext cx="5609253" cy="4351338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ABF82B-6B96-53F0-1884-F4D0ED68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BF0852D-DB98-7F2E-62D0-990159CE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8AE56-3568-994C-EF26-7404A89B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1665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595811-78B6-8C7D-F9E7-CFECA8F1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6F1D9C5-4C3B-5ADB-BF29-6D1F3A37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9ACE97-C231-6BA1-326B-EF57E43C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Regional utvecklingsstrategi 2021-2030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0F3B49-F476-8AB8-2C96-EACB56C7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DE8C-17E0-4539-9C15-C1E9D231907F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786DBA5-8B41-6FC9-CE1C-B107CD15A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41464">
            <a:off x="3754247" y="394070"/>
            <a:ext cx="4102362" cy="5769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4501A5A-A612-6F47-6737-1A82450E6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3" y="4390253"/>
            <a:ext cx="1720008" cy="172000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D7A8FBF-D69B-57DD-0F48-D6B44A0CA708}"/>
              </a:ext>
            </a:extLst>
          </p:cNvPr>
          <p:cNvSpPr txBox="1"/>
          <p:nvPr/>
        </p:nvSpPr>
        <p:spPr>
          <a:xfrm>
            <a:off x="9320153" y="4082523"/>
            <a:ext cx="152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Fulltext: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9691D7C-6F50-0B59-1E33-2F0422353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89" y="2119181"/>
            <a:ext cx="1614541" cy="1614541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BD363BF4-F8D4-D93F-C874-ADD21E7BF57F}"/>
              </a:ext>
            </a:extLst>
          </p:cNvPr>
          <p:cNvSpPr txBox="1"/>
          <p:nvPr/>
        </p:nvSpPr>
        <p:spPr>
          <a:xfrm>
            <a:off x="9296400" y="1743635"/>
            <a:ext cx="152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Kortversion:</a:t>
            </a:r>
          </a:p>
        </p:txBody>
      </p:sp>
    </p:spTree>
    <p:extLst>
      <p:ext uri="{BB962C8B-B14F-4D97-AF65-F5344CB8AC3E}">
        <p14:creationId xmlns:p14="http://schemas.microsoft.com/office/powerpoint/2010/main" val="385738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E48A6-DD13-AF2E-3215-20E669BF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 anchor="ctr">
            <a:normAutofit/>
          </a:bodyPr>
          <a:lstStyle/>
          <a:p>
            <a:r>
              <a:rPr lang="sv-SE" dirty="0"/>
              <a:t>www.dalarnasutveckling.se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4367238-281A-5680-4435-D8C847E5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sz="1050" b="0" i="0" u="none" strike="noStrike" kern="1200" cap="none" spc="0" normalizeH="0" baseline="0" noProof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3A50677-6F02-18A6-AE01-F1A0EE9D8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1B55CD-1564-346A-FBEF-4DEBA2EC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050" b="0" i="0" u="none" strike="noStrike" kern="1200" cap="none" spc="0" normalizeH="0" baseline="0" noProof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A6DF091-2CD9-D888-AD3B-6FC78CAD7BBB}"/>
              </a:ext>
            </a:extLst>
          </p:cNvPr>
          <p:cNvSpPr/>
          <p:nvPr/>
        </p:nvSpPr>
        <p:spPr>
          <a:xfrm>
            <a:off x="261257" y="5355771"/>
            <a:ext cx="11709070" cy="137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83DF74-860E-AAFE-263B-6CA676756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547" y="1496290"/>
            <a:ext cx="5609253" cy="4728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Välkommen till samlingsplatsen för Dalarnas utveckling. Här finns bl.a.:</a:t>
            </a:r>
          </a:p>
          <a:p>
            <a:pPr lvl="1"/>
            <a:r>
              <a:rPr lang="sv-SE" sz="2000" dirty="0"/>
              <a:t>information om pågående arbeten</a:t>
            </a:r>
          </a:p>
          <a:p>
            <a:pPr lvl="1"/>
            <a:r>
              <a:rPr lang="sv-SE" sz="2000" dirty="0"/>
              <a:t>kunskap och statistik för kommuner, näringsliv, akademi och civilsamhälle </a:t>
            </a:r>
          </a:p>
          <a:p>
            <a:r>
              <a:rPr lang="sv-SE" sz="2400" dirty="0"/>
              <a:t>Samordnas av Region Dalarna och Länsstyrelsen i Dalarnas län.</a:t>
            </a:r>
            <a:endParaRPr lang="en-US" sz="24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3CB1A22-30B0-10C6-8F2E-5BB6FCA5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276" y="1413162"/>
            <a:ext cx="4756603" cy="5156212"/>
          </a:xfrm>
          <a:prstGeom prst="rect">
            <a:avLst/>
          </a:prstGeom>
          <a:noFill/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576E1F9-1C96-209E-FE7B-7EFB0166C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3" y="4420890"/>
            <a:ext cx="2148484" cy="21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5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0CF25D-F785-42BC-5B16-282961CB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Dalalab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C179AF-53E7-8648-1BCE-D05C0B789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7" y="2143354"/>
            <a:ext cx="4402855" cy="4033608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Ett forum för kommunala och regionala tjänstepersoner i Dalarna som vill lära av varandra, samverka och underlätta gemensamma initiativ.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26F61E-10E1-550F-68AD-C9857D54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1C632C-5AAC-492F-9ED8-160D1D7A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utvecklingsstrategi 2021-2030</a:t>
            </a: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E9DC12-6220-0F71-9393-6B981F0B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736B598-6CF1-0444-0A83-A5D0B9EE20B5}"/>
              </a:ext>
            </a:extLst>
          </p:cNvPr>
          <p:cNvSpPr/>
          <p:nvPr/>
        </p:nvSpPr>
        <p:spPr>
          <a:xfrm>
            <a:off x="232417" y="4601262"/>
            <a:ext cx="4719593" cy="1263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2400" b="1" dirty="0" err="1">
                <a:hlinkClick r:id="rId2"/>
              </a:rPr>
              <a:t>Dalalab</a:t>
            </a:r>
            <a:r>
              <a:rPr lang="sv-SE" sz="2400" b="1" dirty="0">
                <a:hlinkClick r:id="rId2"/>
              </a:rPr>
              <a:t> - dalarnasutveckling.se</a:t>
            </a:r>
            <a:endParaRPr lang="sv-SE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6A58C18-2930-3A91-797A-F1E7D2E61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47" y="1573072"/>
            <a:ext cx="6432605" cy="4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48A077-BC55-375D-A4A7-6CB4FED64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Dalating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3B15D9-1299-D1C3-2E23-0AE496C9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428D9B-6430-8B6E-D73B-451FF5A0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utvecklingsstrategi 2021-2030</a:t>
            </a: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834615E-0C38-AA9C-7B89-9E8C28C3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158D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158D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7EE8AD-FBB7-C867-0C7B-64E5FF6DA9E6}"/>
              </a:ext>
            </a:extLst>
          </p:cNvPr>
          <p:cNvSpPr/>
          <p:nvPr/>
        </p:nvSpPr>
        <p:spPr>
          <a:xfrm>
            <a:off x="195420" y="4476061"/>
            <a:ext cx="4785784" cy="137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>
                <a:hlinkClick r:id="rId2"/>
              </a:rPr>
              <a:t>Dalating - dalarnasutveckling.se</a:t>
            </a:r>
            <a:endParaRPr lang="sv-SE" sz="2400" b="1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38BA8A89-EE22-84A6-5F73-6352F7D90E6F}"/>
              </a:ext>
            </a:extLst>
          </p:cNvPr>
          <p:cNvSpPr txBox="1">
            <a:spLocks/>
          </p:cNvSpPr>
          <p:nvPr/>
        </p:nvSpPr>
        <p:spPr>
          <a:xfrm>
            <a:off x="562947" y="1692157"/>
            <a:ext cx="4317811" cy="463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rial"/>
              </a:rPr>
              <a:t>Årlig 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konferens om länets gemensamma arbete för ett hållbart Dalarna.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Dalating 2027 går av stapeln den 24 mars i Borlänge.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14594A6D-19F6-DA19-965C-BD26C5E9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39" y="1692157"/>
            <a:ext cx="6262045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4CA6B-1D5C-473B-B130-0DE439D0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365126"/>
            <a:ext cx="10619402" cy="689403"/>
          </a:xfrm>
        </p:spPr>
        <p:txBody>
          <a:bodyPr>
            <a:noAutofit/>
          </a:bodyPr>
          <a:lstStyle/>
          <a:p>
            <a:r>
              <a:rPr lang="sv-SE" sz="3000" dirty="0"/>
              <a:t>Vad är en regional utvecklingsstrategi (RUS)?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701BF9-EBF8-4CE2-A970-BBCCF6272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8" y="1277655"/>
            <a:ext cx="7267907" cy="45093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En samlad och sektorsövergripande strategi för det regionala utvecklingsarbetet i ett län.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Ska innehålla mål och långsiktiga prioriteringar.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Strategin ska bidra till sektorsövergripande samverkan mellan aktörer på lokal, regional, nationell och internationell nivå samt mellan län.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Vara vägledande i en regions arbete med strukturfondsprogram, samt i arbetet med att konstruera andra typer av regionala strategier och program.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Ska upprättas utifrån en analys av utvecklingsförutsättningarna i länet</a:t>
            </a:r>
            <a:r>
              <a:rPr lang="sv-SE" sz="1800" i="1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dirty="0"/>
              <a:t>Ska utarbetas i samverkan med berörda kommuner, regioner samt länsstyrelser och andra berörda statliga myndigheter. </a:t>
            </a:r>
            <a:r>
              <a:rPr lang="sv-SE" sz="1800" i="1" dirty="0"/>
              <a:t>		</a:t>
            </a:r>
            <a:endParaRPr lang="sv-SE" sz="1800" dirty="0"/>
          </a:p>
        </p:txBody>
      </p:sp>
      <p:sp>
        <p:nvSpPr>
          <p:cNvPr id="5" name="textruta 4"/>
          <p:cNvSpPr txBox="1"/>
          <p:nvPr/>
        </p:nvSpPr>
        <p:spPr>
          <a:xfrm>
            <a:off x="4866362" y="5867264"/>
            <a:ext cx="651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Förordning (2017:583) om regionalt utvecklingsarbete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840" y="1054529"/>
            <a:ext cx="4398682" cy="4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7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EA4E3A-4A6E-CEEA-0CFF-A5E05BE8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 anchor="ctr">
            <a:normAutofit/>
          </a:bodyPr>
          <a:lstStyle/>
          <a:p>
            <a:r>
              <a:rPr lang="sv-SE" dirty="0"/>
              <a:t>Dalastrategin 2030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541608-B104-D4B5-46FC-FC3B457BC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547" y="2157983"/>
            <a:ext cx="5609253" cy="4018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Dalarnas regionala utvecklingsstrategi. 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Framtagen 2019-2021, beslutad i regionfullmäktige juni 2021. 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Revidering genomförd 2025, beslutad i regionfullmäktige februari 2026. </a:t>
            </a:r>
          </a:p>
        </p:txBody>
      </p:sp>
      <p:pic>
        <p:nvPicPr>
          <p:cNvPr id="7" name="Bildobjekt 6" descr="En bild som visar utomhus, himmel, gräs, person">
            <a:extLst>
              <a:ext uri="{FF2B5EF4-FFF2-40B4-BE49-F238E27FC236}">
                <a16:creationId xmlns:a16="http://schemas.microsoft.com/office/drawing/2014/main" id="{CCE540B2-A399-FD67-94A5-7914CEC51C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5" b="-3"/>
          <a:stretch>
            <a:fillRect/>
          </a:stretch>
        </p:blipFill>
        <p:spPr>
          <a:xfrm flipH="1">
            <a:off x="6172199" y="1825625"/>
            <a:ext cx="5609253" cy="4351338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3BE4A0-F23F-C2A8-A8FC-8AE33870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6EF070-D4A1-4BBC-95E2-C540A084EC01}" type="datetime1">
              <a:rPr lang="sv-SE" smtClean="0"/>
              <a:pPr>
                <a:spcAft>
                  <a:spcPts val="600"/>
                </a:spcAft>
              </a:pPr>
              <a:t>2026-07-02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3BCBCE8-BA2A-14E5-5BF6-30337F54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C9B9D7-753C-79A7-E0C5-8A39C297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0DDE8C-17E0-4539-9C15-C1E9D231907F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14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1DB3C-36F3-4A95-7F9F-C465DDA1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5E9506-E3EA-2B96-6125-DD4CB216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729791"/>
            <a:ext cx="9416143" cy="282581"/>
          </a:xfrm>
        </p:spPr>
        <p:txBody>
          <a:bodyPr>
            <a:noAutofit/>
          </a:bodyPr>
          <a:lstStyle/>
          <a:p>
            <a:r>
              <a:rPr lang="sv-SE" sz="3000" dirty="0"/>
              <a:t>Ett utmaningsdrivet angreppssätt med hållbarhet i fokus: sex övergripande utmaningar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2E85609-3332-0F99-1181-F950F310D00C}"/>
              </a:ext>
            </a:extLst>
          </p:cNvPr>
          <p:cNvSpPr txBox="1"/>
          <p:nvPr/>
        </p:nvSpPr>
        <p:spPr>
          <a:xfrm>
            <a:off x="566057" y="1931108"/>
            <a:ext cx="4678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Kompetensförsörjning och demografi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Infrastruktur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Teknisk utveckling och digitalisering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Globalisering och global konkurrens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Växande inomregionala skillnader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Miljömässig omställning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3FDED2-F1D2-D046-6E83-ADD7BF75E1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411" y="1931108"/>
            <a:ext cx="6286648" cy="3896987"/>
          </a:xfrm>
          <a:prstGeom prst="rect">
            <a:avLst/>
          </a:prstGeom>
        </p:spPr>
      </p:pic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74CDCF88-4F42-7D74-9DB9-56BDE4D1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/>
          <a:p>
            <a:r>
              <a:rPr lang="sv-SE" dirty="0"/>
              <a:t>Regional utvecklingsstrategi 2021-2030</a:t>
            </a:r>
          </a:p>
        </p:txBody>
      </p:sp>
    </p:spTree>
    <p:extLst>
      <p:ext uri="{BB962C8B-B14F-4D97-AF65-F5344CB8AC3E}">
        <p14:creationId xmlns:p14="http://schemas.microsoft.com/office/powerpoint/2010/main" val="290914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CFE2A7-7798-042D-24D2-831409CD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Strategins olika delar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0C24096A-0B71-6DA8-4612-B671D4DF9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366" y="1319841"/>
            <a:ext cx="4374418" cy="468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C48175-2855-B6BA-8D0C-0449CBDD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7F2900-9DBD-1894-100E-99412D34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Regional utvecklingsstrategi 2021-2030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FCE283-A48B-A185-A06C-DAE075D8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DE8C-17E0-4539-9C15-C1E9D231907F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C63A9D-614E-8DBC-A617-D8CF020064FF}"/>
              </a:ext>
            </a:extLst>
          </p:cNvPr>
          <p:cNvSpPr txBox="1"/>
          <p:nvPr/>
        </p:nvSpPr>
        <p:spPr>
          <a:xfrm>
            <a:off x="566057" y="1931108"/>
            <a:ext cx="46788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rial"/>
              </a:rPr>
              <a:t>Den långsiktiga riktningen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 tar vi oss dit?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rial"/>
              </a:rPr>
              <a:t>Hur följer vi upp?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rial"/>
              </a:rPr>
              <a:t>Målområden och tvärgående perspektiv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rial"/>
              </a:rPr>
              <a:t>Utgångsläge och analys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5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088121-5373-9645-BBD0-644A82EA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solidFill>
                  <a:srgbClr val="0087AB"/>
                </a:solidFill>
              </a:rPr>
              <a:t>RUS som ett Regionalt </a:t>
            </a:r>
            <a:r>
              <a:rPr lang="sv-SE" sz="3600" dirty="0" err="1">
                <a:solidFill>
                  <a:srgbClr val="0087AB"/>
                </a:solidFill>
              </a:rPr>
              <a:t>UtvecklingsSystem</a:t>
            </a:r>
            <a:endParaRPr lang="sv-SE" sz="36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744579-03C5-A888-B326-AFFC767C0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ED322B-1F43-2E4F-1837-F94ED06AA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671111-4F52-F78D-5C2F-85D08E3D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02E0E5-4039-B728-635C-85C44190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DE8C-17E0-4539-9C15-C1E9D231907F}" type="slidenum">
              <a:rPr lang="sv-SE" smtClean="0"/>
              <a:pPr/>
              <a:t>6</a:t>
            </a:fld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D97ECD7-34F3-012B-EB73-68B08DFE0F8F}"/>
              </a:ext>
            </a:extLst>
          </p:cNvPr>
          <p:cNvGrpSpPr/>
          <p:nvPr/>
        </p:nvGrpSpPr>
        <p:grpSpPr>
          <a:xfrm>
            <a:off x="2681919" y="1836179"/>
            <a:ext cx="1830506" cy="934935"/>
            <a:chOff x="1968241" y="1931609"/>
            <a:chExt cx="1830506" cy="934935"/>
          </a:xfrm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CEF3E5E5-D024-0544-1AB0-F345644206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968241" y="1931609"/>
              <a:ext cx="1830506" cy="934935"/>
            </a:xfrm>
            <a:prstGeom prst="rect">
              <a:avLst/>
            </a:prstGeom>
          </p:spPr>
        </p:pic>
        <p:sp>
          <p:nvSpPr>
            <p:cNvPr id="9" name="Google Shape;213;p1">
              <a:extLst>
                <a:ext uri="{FF2B5EF4-FFF2-40B4-BE49-F238E27FC236}">
                  <a16:creationId xmlns:a16="http://schemas.microsoft.com/office/drawing/2014/main" id="{A2DEAEF4-B188-0054-5BBF-A94F85626098}"/>
                </a:ext>
              </a:extLst>
            </p:cNvPr>
            <p:cNvSpPr txBox="1"/>
            <p:nvPr/>
          </p:nvSpPr>
          <p:spPr>
            <a:xfrm>
              <a:off x="2090951" y="2309308"/>
              <a:ext cx="1575303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7AB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Borlänge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CEC02215-A08C-AA12-28C6-ED4CA564852C}"/>
              </a:ext>
            </a:extLst>
          </p:cNvPr>
          <p:cNvGrpSpPr/>
          <p:nvPr/>
        </p:nvGrpSpPr>
        <p:grpSpPr>
          <a:xfrm>
            <a:off x="4379932" y="1705517"/>
            <a:ext cx="1579359" cy="1196259"/>
            <a:chOff x="3666254" y="1800947"/>
            <a:chExt cx="1579359" cy="1196259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AD0A34D3-9059-6E04-F96D-2C81784906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666255" y="1800947"/>
              <a:ext cx="1579358" cy="1196259"/>
            </a:xfrm>
            <a:prstGeom prst="rect">
              <a:avLst/>
            </a:prstGeom>
          </p:spPr>
        </p:pic>
        <p:sp>
          <p:nvSpPr>
            <p:cNvPr id="12" name="Google Shape;214;p1">
              <a:extLst>
                <a:ext uri="{FF2B5EF4-FFF2-40B4-BE49-F238E27FC236}">
                  <a16:creationId xmlns:a16="http://schemas.microsoft.com/office/drawing/2014/main" id="{BC654B1D-199B-81C5-138E-30109A3D3BBE}"/>
                </a:ext>
              </a:extLst>
            </p:cNvPr>
            <p:cNvSpPr txBox="1"/>
            <p:nvPr/>
          </p:nvSpPr>
          <p:spPr>
            <a:xfrm>
              <a:off x="3666254" y="2309308"/>
              <a:ext cx="1568697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Falun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0AC39A1D-A0AD-C8AA-21E5-FE9AD4111CC0}"/>
              </a:ext>
            </a:extLst>
          </p:cNvPr>
          <p:cNvGrpSpPr/>
          <p:nvPr/>
        </p:nvGrpSpPr>
        <p:grpSpPr>
          <a:xfrm>
            <a:off x="5829974" y="1836179"/>
            <a:ext cx="1830506" cy="934935"/>
            <a:chOff x="5116296" y="1931609"/>
            <a:chExt cx="1830506" cy="934935"/>
          </a:xfrm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54D39C2B-3E03-9F4F-AF1E-59470F4ECC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16296" y="1931609"/>
              <a:ext cx="1830506" cy="934935"/>
            </a:xfrm>
            <a:prstGeom prst="rect">
              <a:avLst/>
            </a:prstGeom>
          </p:spPr>
        </p:pic>
        <p:sp>
          <p:nvSpPr>
            <p:cNvPr id="15" name="Google Shape;215;p1">
              <a:extLst>
                <a:ext uri="{FF2B5EF4-FFF2-40B4-BE49-F238E27FC236}">
                  <a16:creationId xmlns:a16="http://schemas.microsoft.com/office/drawing/2014/main" id="{B7243A89-CA02-364A-EBC1-DE74AF3E681A}"/>
                </a:ext>
              </a:extLst>
            </p:cNvPr>
            <p:cNvSpPr txBox="1"/>
            <p:nvPr/>
          </p:nvSpPr>
          <p:spPr>
            <a:xfrm>
              <a:off x="5248789" y="2309308"/>
              <a:ext cx="1572749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7AB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Gagnef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id="{75DF6BBC-AA6E-7B37-9532-015970ACB572}"/>
              </a:ext>
            </a:extLst>
          </p:cNvPr>
          <p:cNvGrpSpPr/>
          <p:nvPr/>
        </p:nvGrpSpPr>
        <p:grpSpPr>
          <a:xfrm>
            <a:off x="8981204" y="1836179"/>
            <a:ext cx="1830506" cy="934935"/>
            <a:chOff x="8267526" y="1931609"/>
            <a:chExt cx="1830506" cy="934935"/>
          </a:xfrm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29C261C0-BA3B-8389-A721-187139780D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267526" y="1931609"/>
              <a:ext cx="1830506" cy="934935"/>
            </a:xfrm>
            <a:prstGeom prst="rect">
              <a:avLst/>
            </a:prstGeom>
          </p:spPr>
        </p:pic>
        <p:sp>
          <p:nvSpPr>
            <p:cNvPr id="18" name="Google Shape;217;p1">
              <a:extLst>
                <a:ext uri="{FF2B5EF4-FFF2-40B4-BE49-F238E27FC236}">
                  <a16:creationId xmlns:a16="http://schemas.microsoft.com/office/drawing/2014/main" id="{9FC8538C-51F3-B960-9328-FB3BF2368151}"/>
                </a:ext>
              </a:extLst>
            </p:cNvPr>
            <p:cNvSpPr txBox="1"/>
            <p:nvPr/>
          </p:nvSpPr>
          <p:spPr>
            <a:xfrm>
              <a:off x="8395127" y="2309308"/>
              <a:ext cx="1575305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Leksand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F7D6CA2C-F0FE-616A-E555-63DFB235C336}"/>
              </a:ext>
            </a:extLst>
          </p:cNvPr>
          <p:cNvGrpSpPr/>
          <p:nvPr/>
        </p:nvGrpSpPr>
        <p:grpSpPr>
          <a:xfrm>
            <a:off x="1106614" y="2771114"/>
            <a:ext cx="1830506" cy="934935"/>
            <a:chOff x="392936" y="2866544"/>
            <a:chExt cx="1830506" cy="934935"/>
          </a:xfrm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7C3553E-65FC-00B6-C9A1-B6F3D2EA49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92936" y="2866544"/>
              <a:ext cx="1830506" cy="934935"/>
            </a:xfrm>
            <a:prstGeom prst="rect">
              <a:avLst/>
            </a:prstGeom>
          </p:spPr>
        </p:pic>
        <p:sp>
          <p:nvSpPr>
            <p:cNvPr id="21" name="Google Shape;218;p1">
              <a:extLst>
                <a:ext uri="{FF2B5EF4-FFF2-40B4-BE49-F238E27FC236}">
                  <a16:creationId xmlns:a16="http://schemas.microsoft.com/office/drawing/2014/main" id="{481E6261-B39E-2D14-2A54-60D770B73E0C}"/>
                </a:ext>
              </a:extLst>
            </p:cNvPr>
            <p:cNvSpPr txBox="1"/>
            <p:nvPr/>
          </p:nvSpPr>
          <p:spPr>
            <a:xfrm>
              <a:off x="518199" y="3244243"/>
              <a:ext cx="1579358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Ludvika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91D98D10-E7D3-74BD-1CE0-7AA5116C35C5}"/>
              </a:ext>
            </a:extLst>
          </p:cNvPr>
          <p:cNvGrpSpPr/>
          <p:nvPr/>
        </p:nvGrpSpPr>
        <p:grpSpPr>
          <a:xfrm>
            <a:off x="2804628" y="2640452"/>
            <a:ext cx="1579358" cy="1196259"/>
            <a:chOff x="2090950" y="2735882"/>
            <a:chExt cx="1579358" cy="1196259"/>
          </a:xfrm>
        </p:grpSpPr>
        <p:pic>
          <p:nvPicPr>
            <p:cNvPr id="23" name="Bild 22">
              <a:extLst>
                <a:ext uri="{FF2B5EF4-FFF2-40B4-BE49-F238E27FC236}">
                  <a16:creationId xmlns:a16="http://schemas.microsoft.com/office/drawing/2014/main" id="{61CD19E1-0325-B75C-C011-51EFC0C66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090950" y="2735882"/>
              <a:ext cx="1579358" cy="1196259"/>
            </a:xfrm>
            <a:prstGeom prst="rect">
              <a:avLst/>
            </a:prstGeom>
          </p:spPr>
        </p:pic>
        <p:sp>
          <p:nvSpPr>
            <p:cNvPr id="24" name="Google Shape;219;p1">
              <a:extLst>
                <a:ext uri="{FF2B5EF4-FFF2-40B4-BE49-F238E27FC236}">
                  <a16:creationId xmlns:a16="http://schemas.microsoft.com/office/drawing/2014/main" id="{8491120D-34A4-F4EB-5F9B-4678A70D4B27}"/>
                </a:ext>
              </a:extLst>
            </p:cNvPr>
            <p:cNvSpPr txBox="1"/>
            <p:nvPr/>
          </p:nvSpPr>
          <p:spPr>
            <a:xfrm>
              <a:off x="2097558" y="3244243"/>
              <a:ext cx="1568696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Malung-Sälen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67F134F4-2E7C-854A-DCBD-8BD4009B912A}"/>
              </a:ext>
            </a:extLst>
          </p:cNvPr>
          <p:cNvGrpSpPr/>
          <p:nvPr/>
        </p:nvGrpSpPr>
        <p:grpSpPr>
          <a:xfrm>
            <a:off x="5948629" y="2640452"/>
            <a:ext cx="1586587" cy="1196259"/>
            <a:chOff x="5234951" y="2735882"/>
            <a:chExt cx="1586587" cy="1196259"/>
          </a:xfrm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CB37FC95-B8FE-1DAC-1355-4D91A851CA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242180" y="2735882"/>
              <a:ext cx="1579358" cy="1196259"/>
            </a:xfrm>
            <a:prstGeom prst="rect">
              <a:avLst/>
            </a:prstGeom>
          </p:spPr>
        </p:pic>
        <p:sp>
          <p:nvSpPr>
            <p:cNvPr id="27" name="Google Shape;221;p1">
              <a:extLst>
                <a:ext uri="{FF2B5EF4-FFF2-40B4-BE49-F238E27FC236}">
                  <a16:creationId xmlns:a16="http://schemas.microsoft.com/office/drawing/2014/main" id="{C05DBDE5-EB54-F8DC-FC41-090270D0BC4E}"/>
                </a:ext>
              </a:extLst>
            </p:cNvPr>
            <p:cNvSpPr txBox="1"/>
            <p:nvPr/>
          </p:nvSpPr>
          <p:spPr>
            <a:xfrm>
              <a:off x="5234951" y="3244243"/>
              <a:ext cx="1586587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7AB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Orsa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40B8129C-6D43-BA83-B873-E36DAB2D12AC}"/>
              </a:ext>
            </a:extLst>
          </p:cNvPr>
          <p:cNvGrpSpPr/>
          <p:nvPr/>
        </p:nvGrpSpPr>
        <p:grpSpPr>
          <a:xfrm>
            <a:off x="7405899" y="2771114"/>
            <a:ext cx="1830506" cy="934935"/>
            <a:chOff x="6692221" y="2866544"/>
            <a:chExt cx="1830506" cy="934935"/>
          </a:xfrm>
        </p:grpSpPr>
        <p:pic>
          <p:nvPicPr>
            <p:cNvPr id="29" name="Bild 28">
              <a:extLst>
                <a:ext uri="{FF2B5EF4-FFF2-40B4-BE49-F238E27FC236}">
                  <a16:creationId xmlns:a16="http://schemas.microsoft.com/office/drawing/2014/main" id="{7844B782-DDE9-E0E0-F3E1-E3C250AF29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92221" y="2866544"/>
              <a:ext cx="1830506" cy="934935"/>
            </a:xfrm>
            <a:prstGeom prst="rect">
              <a:avLst/>
            </a:prstGeom>
          </p:spPr>
        </p:pic>
        <p:sp>
          <p:nvSpPr>
            <p:cNvPr id="30" name="Google Shape;222;p1">
              <a:extLst>
                <a:ext uri="{FF2B5EF4-FFF2-40B4-BE49-F238E27FC236}">
                  <a16:creationId xmlns:a16="http://schemas.microsoft.com/office/drawing/2014/main" id="{C34014C8-FF60-2457-CC33-61F4F6C7816E}"/>
                </a:ext>
              </a:extLst>
            </p:cNvPr>
            <p:cNvSpPr txBox="1"/>
            <p:nvPr/>
          </p:nvSpPr>
          <p:spPr>
            <a:xfrm>
              <a:off x="6814181" y="3244243"/>
              <a:ext cx="1586587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Rättvik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51281DF9-881C-FD30-A40E-710EFBC8388F}"/>
              </a:ext>
            </a:extLst>
          </p:cNvPr>
          <p:cNvGrpSpPr/>
          <p:nvPr/>
        </p:nvGrpSpPr>
        <p:grpSpPr>
          <a:xfrm>
            <a:off x="9106778" y="2640452"/>
            <a:ext cx="1579358" cy="1196259"/>
            <a:chOff x="8393100" y="2735882"/>
            <a:chExt cx="1579358" cy="1196259"/>
          </a:xfrm>
        </p:grpSpPr>
        <p:pic>
          <p:nvPicPr>
            <p:cNvPr id="32" name="Bild 31">
              <a:extLst>
                <a:ext uri="{FF2B5EF4-FFF2-40B4-BE49-F238E27FC236}">
                  <a16:creationId xmlns:a16="http://schemas.microsoft.com/office/drawing/2014/main" id="{7B332273-88ED-41A3-6637-33C7B40C69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3100" y="2735882"/>
              <a:ext cx="1579358" cy="1196259"/>
            </a:xfrm>
            <a:prstGeom prst="rect">
              <a:avLst/>
            </a:prstGeom>
          </p:spPr>
        </p:pic>
        <p:sp>
          <p:nvSpPr>
            <p:cNvPr id="33" name="Google Shape;223;p1">
              <a:extLst>
                <a:ext uri="{FF2B5EF4-FFF2-40B4-BE49-F238E27FC236}">
                  <a16:creationId xmlns:a16="http://schemas.microsoft.com/office/drawing/2014/main" id="{58566B46-1A6F-EEE2-B8D5-DC8A241AC81C}"/>
                </a:ext>
              </a:extLst>
            </p:cNvPr>
            <p:cNvSpPr txBox="1"/>
            <p:nvPr/>
          </p:nvSpPr>
          <p:spPr>
            <a:xfrm>
              <a:off x="8400768" y="3244243"/>
              <a:ext cx="1564023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7AB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Smedjebacken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670C2F1D-508C-D319-65FD-BE5153D877CC}"/>
              </a:ext>
            </a:extLst>
          </p:cNvPr>
          <p:cNvGrpSpPr/>
          <p:nvPr/>
        </p:nvGrpSpPr>
        <p:grpSpPr>
          <a:xfrm>
            <a:off x="1231877" y="3575221"/>
            <a:ext cx="1579359" cy="1196259"/>
            <a:chOff x="518199" y="3670651"/>
            <a:chExt cx="1579359" cy="1196259"/>
          </a:xfrm>
        </p:grpSpPr>
        <p:pic>
          <p:nvPicPr>
            <p:cNvPr id="35" name="Bild 34">
              <a:extLst>
                <a:ext uri="{FF2B5EF4-FFF2-40B4-BE49-F238E27FC236}">
                  <a16:creationId xmlns:a16="http://schemas.microsoft.com/office/drawing/2014/main" id="{AB7FD16E-825F-3E47-D121-EBF459C8CD9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18200" y="3670651"/>
              <a:ext cx="1579358" cy="1196259"/>
            </a:xfrm>
            <a:prstGeom prst="rect">
              <a:avLst/>
            </a:prstGeom>
          </p:spPr>
        </p:pic>
        <p:sp>
          <p:nvSpPr>
            <p:cNvPr id="36" name="Google Shape;224;p1">
              <a:extLst>
                <a:ext uri="{FF2B5EF4-FFF2-40B4-BE49-F238E27FC236}">
                  <a16:creationId xmlns:a16="http://schemas.microsoft.com/office/drawing/2014/main" id="{60BA1553-31E3-980C-D2EA-1F8E749A0E3B}"/>
                </a:ext>
              </a:extLst>
            </p:cNvPr>
            <p:cNvSpPr txBox="1"/>
            <p:nvPr/>
          </p:nvSpPr>
          <p:spPr>
            <a:xfrm>
              <a:off x="518199" y="4179012"/>
              <a:ext cx="1572751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Säter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FE8FB783-AEF2-455D-8526-663C7060BF02}"/>
              </a:ext>
            </a:extLst>
          </p:cNvPr>
          <p:cNvGrpSpPr/>
          <p:nvPr/>
        </p:nvGrpSpPr>
        <p:grpSpPr>
          <a:xfrm>
            <a:off x="2681919" y="3705883"/>
            <a:ext cx="1830506" cy="934935"/>
            <a:chOff x="1968241" y="3801313"/>
            <a:chExt cx="1830506" cy="934935"/>
          </a:xfrm>
        </p:grpSpPr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D65F673A-1FF3-85E9-E931-A96828814E9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968241" y="3801313"/>
              <a:ext cx="1830506" cy="934935"/>
            </a:xfrm>
            <a:prstGeom prst="rect">
              <a:avLst/>
            </a:prstGeom>
          </p:spPr>
        </p:pic>
        <p:sp>
          <p:nvSpPr>
            <p:cNvPr id="39" name="Google Shape;225;p1">
              <a:extLst>
                <a:ext uri="{FF2B5EF4-FFF2-40B4-BE49-F238E27FC236}">
                  <a16:creationId xmlns:a16="http://schemas.microsoft.com/office/drawing/2014/main" id="{5E8561AA-4069-0621-2C52-E7C078921ABC}"/>
                </a:ext>
              </a:extLst>
            </p:cNvPr>
            <p:cNvSpPr txBox="1"/>
            <p:nvPr/>
          </p:nvSpPr>
          <p:spPr>
            <a:xfrm>
              <a:off x="2086304" y="4179012"/>
              <a:ext cx="1579358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Vansbro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rupp 39">
            <a:extLst>
              <a:ext uri="{FF2B5EF4-FFF2-40B4-BE49-F238E27FC236}">
                <a16:creationId xmlns:a16="http://schemas.microsoft.com/office/drawing/2014/main" id="{B6B7AA6D-0ECD-FADB-8A87-580DB9C74348}"/>
              </a:ext>
            </a:extLst>
          </p:cNvPr>
          <p:cNvGrpSpPr/>
          <p:nvPr/>
        </p:nvGrpSpPr>
        <p:grpSpPr>
          <a:xfrm>
            <a:off x="4375878" y="3575221"/>
            <a:ext cx="1583413" cy="1196259"/>
            <a:chOff x="3662200" y="3670651"/>
            <a:chExt cx="1583413" cy="1196259"/>
          </a:xfrm>
        </p:grpSpPr>
        <p:pic>
          <p:nvPicPr>
            <p:cNvPr id="41" name="Bild 40">
              <a:extLst>
                <a:ext uri="{FF2B5EF4-FFF2-40B4-BE49-F238E27FC236}">
                  <a16:creationId xmlns:a16="http://schemas.microsoft.com/office/drawing/2014/main" id="{763D7DF7-1BB5-9EAB-F694-F7546C856F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66255" y="3670651"/>
              <a:ext cx="1579358" cy="1196259"/>
            </a:xfrm>
            <a:prstGeom prst="rect">
              <a:avLst/>
            </a:prstGeom>
          </p:spPr>
        </p:pic>
        <p:sp>
          <p:nvSpPr>
            <p:cNvPr id="42" name="Google Shape;226;p1">
              <a:extLst>
                <a:ext uri="{FF2B5EF4-FFF2-40B4-BE49-F238E27FC236}">
                  <a16:creationId xmlns:a16="http://schemas.microsoft.com/office/drawing/2014/main" id="{F521F84E-0F4F-E702-D8E2-FB43F67E8028}"/>
                </a:ext>
              </a:extLst>
            </p:cNvPr>
            <p:cNvSpPr txBox="1"/>
            <p:nvPr/>
          </p:nvSpPr>
          <p:spPr>
            <a:xfrm>
              <a:off x="3662200" y="4179012"/>
              <a:ext cx="1572160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Älvdalen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id="{31314F48-0CBC-4EA0-459E-74598E6B396D}"/>
              </a:ext>
            </a:extLst>
          </p:cNvPr>
          <p:cNvGrpSpPr/>
          <p:nvPr/>
        </p:nvGrpSpPr>
        <p:grpSpPr>
          <a:xfrm>
            <a:off x="5829974" y="3705883"/>
            <a:ext cx="1830506" cy="934935"/>
            <a:chOff x="5116296" y="3801313"/>
            <a:chExt cx="1830506" cy="934935"/>
          </a:xfrm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50243226-1E55-20E4-A2D9-2EA23203B2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5116296" y="3801313"/>
              <a:ext cx="1830506" cy="934935"/>
            </a:xfrm>
            <a:prstGeom prst="rect">
              <a:avLst/>
            </a:prstGeom>
          </p:spPr>
        </p:pic>
        <p:sp>
          <p:nvSpPr>
            <p:cNvPr id="45" name="Google Shape;227;p1">
              <a:extLst>
                <a:ext uri="{FF2B5EF4-FFF2-40B4-BE49-F238E27FC236}">
                  <a16:creationId xmlns:a16="http://schemas.microsoft.com/office/drawing/2014/main" id="{8F14A3DE-02FB-1918-3008-34AF70384FE0}"/>
                </a:ext>
              </a:extLst>
            </p:cNvPr>
            <p:cNvSpPr txBox="1"/>
            <p:nvPr/>
          </p:nvSpPr>
          <p:spPr>
            <a:xfrm>
              <a:off x="5244477" y="4089244"/>
              <a:ext cx="1577061" cy="35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Länsstyrelsen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Dalarna</a:t>
              </a:r>
            </a:p>
          </p:txBody>
        </p:sp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id="{9768FF8A-6B29-77EC-F7E5-6ACEFC76921F}"/>
              </a:ext>
            </a:extLst>
          </p:cNvPr>
          <p:cNvGrpSpPr/>
          <p:nvPr/>
        </p:nvGrpSpPr>
        <p:grpSpPr>
          <a:xfrm>
            <a:off x="7527859" y="3575221"/>
            <a:ext cx="1586587" cy="1196259"/>
            <a:chOff x="6814181" y="3670651"/>
            <a:chExt cx="1586587" cy="1196259"/>
          </a:xfrm>
        </p:grpSpPr>
        <p:pic>
          <p:nvPicPr>
            <p:cNvPr id="47" name="Bild 46">
              <a:extLst>
                <a:ext uri="{FF2B5EF4-FFF2-40B4-BE49-F238E27FC236}">
                  <a16:creationId xmlns:a16="http://schemas.microsoft.com/office/drawing/2014/main" id="{2DBAC8D3-BC06-7A31-2EB6-67A6221DDB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17795" y="3670651"/>
              <a:ext cx="1579358" cy="1196259"/>
            </a:xfrm>
            <a:prstGeom prst="rect">
              <a:avLst/>
            </a:prstGeom>
          </p:spPr>
        </p:pic>
        <p:sp>
          <p:nvSpPr>
            <p:cNvPr id="48" name="Google Shape;222;p1">
              <a:extLst>
                <a:ext uri="{FF2B5EF4-FFF2-40B4-BE49-F238E27FC236}">
                  <a16:creationId xmlns:a16="http://schemas.microsoft.com/office/drawing/2014/main" id="{0638C610-A13B-32E6-8F1F-8AD67AC3DBA4}"/>
                </a:ext>
              </a:extLst>
            </p:cNvPr>
            <p:cNvSpPr txBox="1"/>
            <p:nvPr/>
          </p:nvSpPr>
          <p:spPr>
            <a:xfrm>
              <a:off x="6814181" y="4089244"/>
              <a:ext cx="1586587" cy="35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Högskolan 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Dalarna</a:t>
              </a:r>
            </a:p>
          </p:txBody>
        </p:sp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86080C57-4C12-6099-788E-B5E4994F0DF0}"/>
              </a:ext>
            </a:extLst>
          </p:cNvPr>
          <p:cNvGrpSpPr/>
          <p:nvPr/>
        </p:nvGrpSpPr>
        <p:grpSpPr>
          <a:xfrm>
            <a:off x="8981204" y="3705883"/>
            <a:ext cx="1830506" cy="934935"/>
            <a:chOff x="8267526" y="3801313"/>
            <a:chExt cx="1830506" cy="934935"/>
          </a:xfrm>
        </p:grpSpPr>
        <p:pic>
          <p:nvPicPr>
            <p:cNvPr id="50" name="Bild 49">
              <a:extLst>
                <a:ext uri="{FF2B5EF4-FFF2-40B4-BE49-F238E27FC236}">
                  <a16:creationId xmlns:a16="http://schemas.microsoft.com/office/drawing/2014/main" id="{0DA4C51E-E20A-E11B-7CDE-BAE6E70FFE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267526" y="3801313"/>
              <a:ext cx="1830506" cy="934935"/>
            </a:xfrm>
            <a:prstGeom prst="rect">
              <a:avLst/>
            </a:prstGeom>
          </p:spPr>
        </p:pic>
        <p:sp>
          <p:nvSpPr>
            <p:cNvPr id="51" name="Google Shape;223;p1">
              <a:extLst>
                <a:ext uri="{FF2B5EF4-FFF2-40B4-BE49-F238E27FC236}">
                  <a16:creationId xmlns:a16="http://schemas.microsoft.com/office/drawing/2014/main" id="{341F74FD-B447-8B05-2A38-56D694E63C72}"/>
                </a:ext>
              </a:extLst>
            </p:cNvPr>
            <p:cNvSpPr txBox="1"/>
            <p:nvPr/>
          </p:nvSpPr>
          <p:spPr>
            <a:xfrm>
              <a:off x="8400768" y="4089244"/>
              <a:ext cx="1564023" cy="35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Civilsamhällets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organisationer</a:t>
              </a:r>
            </a:p>
          </p:txBody>
        </p:sp>
      </p:grpSp>
      <p:grpSp>
        <p:nvGrpSpPr>
          <p:cNvPr id="52" name="Grupp 51">
            <a:extLst>
              <a:ext uri="{FF2B5EF4-FFF2-40B4-BE49-F238E27FC236}">
                <a16:creationId xmlns:a16="http://schemas.microsoft.com/office/drawing/2014/main" id="{B24A8152-C055-B9F6-FA70-F44AA975C16C}"/>
              </a:ext>
            </a:extLst>
          </p:cNvPr>
          <p:cNvGrpSpPr/>
          <p:nvPr/>
        </p:nvGrpSpPr>
        <p:grpSpPr>
          <a:xfrm>
            <a:off x="1106614" y="4640818"/>
            <a:ext cx="1830506" cy="934935"/>
            <a:chOff x="392936" y="4736248"/>
            <a:chExt cx="1830506" cy="934935"/>
          </a:xfrm>
        </p:grpSpPr>
        <p:pic>
          <p:nvPicPr>
            <p:cNvPr id="53" name="Bild 52">
              <a:extLst>
                <a:ext uri="{FF2B5EF4-FFF2-40B4-BE49-F238E27FC236}">
                  <a16:creationId xmlns:a16="http://schemas.microsoft.com/office/drawing/2014/main" id="{401F6A89-138C-DBC2-46DB-C918B4D16F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92936" y="4736248"/>
              <a:ext cx="1830506" cy="934935"/>
            </a:xfrm>
            <a:prstGeom prst="rect">
              <a:avLst/>
            </a:prstGeom>
          </p:spPr>
        </p:pic>
        <p:sp>
          <p:nvSpPr>
            <p:cNvPr id="54" name="Google Shape;212;p1">
              <a:extLst>
                <a:ext uri="{FF2B5EF4-FFF2-40B4-BE49-F238E27FC236}">
                  <a16:creationId xmlns:a16="http://schemas.microsoft.com/office/drawing/2014/main" id="{AC4C510D-DC37-C8D9-B477-180D0B68B4F8}"/>
                </a:ext>
              </a:extLst>
            </p:cNvPr>
            <p:cNvSpPr txBox="1"/>
            <p:nvPr/>
          </p:nvSpPr>
          <p:spPr>
            <a:xfrm>
              <a:off x="518199" y="4934411"/>
              <a:ext cx="1579358" cy="53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Näringslivet 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och dess organisationer</a:t>
              </a:r>
            </a:p>
          </p:txBody>
        </p:sp>
      </p:grpSp>
      <p:grpSp>
        <p:nvGrpSpPr>
          <p:cNvPr id="55" name="Grupp 54">
            <a:extLst>
              <a:ext uri="{FF2B5EF4-FFF2-40B4-BE49-F238E27FC236}">
                <a16:creationId xmlns:a16="http://schemas.microsoft.com/office/drawing/2014/main" id="{C0E018F9-5989-D067-1316-EE53BC23FDD0}"/>
              </a:ext>
            </a:extLst>
          </p:cNvPr>
          <p:cNvGrpSpPr/>
          <p:nvPr/>
        </p:nvGrpSpPr>
        <p:grpSpPr>
          <a:xfrm>
            <a:off x="4254669" y="4640818"/>
            <a:ext cx="1830506" cy="934935"/>
            <a:chOff x="3540991" y="4736248"/>
            <a:chExt cx="1830506" cy="934935"/>
          </a:xfrm>
        </p:grpSpPr>
        <p:pic>
          <p:nvPicPr>
            <p:cNvPr id="56" name="Bild 55">
              <a:extLst>
                <a:ext uri="{FF2B5EF4-FFF2-40B4-BE49-F238E27FC236}">
                  <a16:creationId xmlns:a16="http://schemas.microsoft.com/office/drawing/2014/main" id="{74925EC7-80F0-E11A-3DE2-8F8C193569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540991" y="4736248"/>
              <a:ext cx="1830506" cy="934935"/>
            </a:xfrm>
            <a:prstGeom prst="rect">
              <a:avLst/>
            </a:prstGeom>
          </p:spPr>
        </p:pic>
        <p:sp>
          <p:nvSpPr>
            <p:cNvPr id="57" name="Google Shape;214;p1">
              <a:extLst>
                <a:ext uri="{FF2B5EF4-FFF2-40B4-BE49-F238E27FC236}">
                  <a16:creationId xmlns:a16="http://schemas.microsoft.com/office/drawing/2014/main" id="{0F17AE3B-F32D-0D94-AC6C-794B56355A01}"/>
                </a:ext>
              </a:extLst>
            </p:cNvPr>
            <p:cNvSpPr txBox="1"/>
            <p:nvPr/>
          </p:nvSpPr>
          <p:spPr>
            <a:xfrm>
              <a:off x="3666254" y="5024179"/>
              <a:ext cx="1568697" cy="35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Statliga 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myndigheter</a:t>
              </a:r>
            </a:p>
          </p:txBody>
        </p:sp>
      </p:grpSp>
      <p:pic>
        <p:nvPicPr>
          <p:cNvPr id="58" name="Bild 57">
            <a:extLst>
              <a:ext uri="{FF2B5EF4-FFF2-40B4-BE49-F238E27FC236}">
                <a16:creationId xmlns:a16="http://schemas.microsoft.com/office/drawing/2014/main" id="{BF503447-2DE9-DCBE-CF1D-B27493EB16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828271">
            <a:off x="9466409" y="4779461"/>
            <a:ext cx="1579358" cy="1196259"/>
          </a:xfrm>
          <a:prstGeom prst="rect">
            <a:avLst/>
          </a:prstGeom>
        </p:spPr>
      </p:pic>
      <p:grpSp>
        <p:nvGrpSpPr>
          <p:cNvPr id="59" name="Grupp 58">
            <a:extLst>
              <a:ext uri="{FF2B5EF4-FFF2-40B4-BE49-F238E27FC236}">
                <a16:creationId xmlns:a16="http://schemas.microsoft.com/office/drawing/2014/main" id="{26285105-7F4F-558C-30FB-C49DA0960F86}"/>
              </a:ext>
            </a:extLst>
          </p:cNvPr>
          <p:cNvGrpSpPr/>
          <p:nvPr/>
        </p:nvGrpSpPr>
        <p:grpSpPr>
          <a:xfrm rot="21162306">
            <a:off x="1202716" y="1640186"/>
            <a:ext cx="1579359" cy="1196259"/>
            <a:chOff x="518199" y="1800947"/>
            <a:chExt cx="1579359" cy="1196259"/>
          </a:xfrm>
        </p:grpSpPr>
        <p:pic>
          <p:nvPicPr>
            <p:cNvPr id="60" name="Bild 59">
              <a:extLst>
                <a:ext uri="{FF2B5EF4-FFF2-40B4-BE49-F238E27FC236}">
                  <a16:creationId xmlns:a16="http://schemas.microsoft.com/office/drawing/2014/main" id="{F606032B-F507-AE2E-0BE2-C49E13EE73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8200" y="1800947"/>
              <a:ext cx="1579358" cy="1196259"/>
            </a:xfrm>
            <a:prstGeom prst="rect">
              <a:avLst/>
            </a:prstGeom>
          </p:spPr>
        </p:pic>
        <p:sp>
          <p:nvSpPr>
            <p:cNvPr id="61" name="Google Shape;212;p1">
              <a:extLst>
                <a:ext uri="{FF2B5EF4-FFF2-40B4-BE49-F238E27FC236}">
                  <a16:creationId xmlns:a16="http://schemas.microsoft.com/office/drawing/2014/main" id="{E8CA7929-D4F5-DEAD-69D3-74BE96210D42}"/>
                </a:ext>
              </a:extLst>
            </p:cNvPr>
            <p:cNvSpPr txBox="1"/>
            <p:nvPr/>
          </p:nvSpPr>
          <p:spPr>
            <a:xfrm>
              <a:off x="518199" y="2309308"/>
              <a:ext cx="1579358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Avesta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rupp 61">
            <a:extLst>
              <a:ext uri="{FF2B5EF4-FFF2-40B4-BE49-F238E27FC236}">
                <a16:creationId xmlns:a16="http://schemas.microsoft.com/office/drawing/2014/main" id="{2C61E840-F2D0-E42C-C9C8-3133FE87CDFF}"/>
              </a:ext>
            </a:extLst>
          </p:cNvPr>
          <p:cNvGrpSpPr/>
          <p:nvPr/>
        </p:nvGrpSpPr>
        <p:grpSpPr>
          <a:xfrm rot="510390">
            <a:off x="2804628" y="4510156"/>
            <a:ext cx="1579358" cy="1196259"/>
            <a:chOff x="2090950" y="4605586"/>
            <a:chExt cx="1579358" cy="1196259"/>
          </a:xfrm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A8996FC4-1F35-41EB-275E-832F4A4657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090950" y="4605586"/>
              <a:ext cx="1579358" cy="1196259"/>
            </a:xfrm>
            <a:prstGeom prst="rect">
              <a:avLst/>
            </a:prstGeom>
          </p:spPr>
        </p:pic>
        <p:sp>
          <p:nvSpPr>
            <p:cNvPr id="64" name="Google Shape;213;p1">
              <a:extLst>
                <a:ext uri="{FF2B5EF4-FFF2-40B4-BE49-F238E27FC236}">
                  <a16:creationId xmlns:a16="http://schemas.microsoft.com/office/drawing/2014/main" id="{AD0B6990-84C0-8C14-2780-67F7B7C9DB68}"/>
                </a:ext>
              </a:extLst>
            </p:cNvPr>
            <p:cNvSpPr txBox="1"/>
            <p:nvPr/>
          </p:nvSpPr>
          <p:spPr>
            <a:xfrm>
              <a:off x="2090951" y="5024179"/>
              <a:ext cx="1575303" cy="35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Fackliga </a:t>
              </a:r>
              <a:b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</a:b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organisationer</a:t>
              </a:r>
            </a:p>
          </p:txBody>
        </p:sp>
      </p:grpSp>
      <p:grpSp>
        <p:nvGrpSpPr>
          <p:cNvPr id="65" name="Grupp 64">
            <a:extLst>
              <a:ext uri="{FF2B5EF4-FFF2-40B4-BE49-F238E27FC236}">
                <a16:creationId xmlns:a16="http://schemas.microsoft.com/office/drawing/2014/main" id="{18D475A0-BB3A-AE15-81D2-1997CC38A603}"/>
              </a:ext>
            </a:extLst>
          </p:cNvPr>
          <p:cNvGrpSpPr/>
          <p:nvPr/>
        </p:nvGrpSpPr>
        <p:grpSpPr>
          <a:xfrm rot="482213">
            <a:off x="7564343" y="1649287"/>
            <a:ext cx="1579358" cy="1196259"/>
            <a:chOff x="6817795" y="1800947"/>
            <a:chExt cx="1579358" cy="1196259"/>
          </a:xfrm>
        </p:grpSpPr>
        <p:pic>
          <p:nvPicPr>
            <p:cNvPr id="66" name="Bild 65">
              <a:extLst>
                <a:ext uri="{FF2B5EF4-FFF2-40B4-BE49-F238E27FC236}">
                  <a16:creationId xmlns:a16="http://schemas.microsoft.com/office/drawing/2014/main" id="{5F04BCB2-3BC0-B556-0B2E-AB22907F9C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817795" y="1800947"/>
              <a:ext cx="1579358" cy="1196259"/>
            </a:xfrm>
            <a:prstGeom prst="rect">
              <a:avLst/>
            </a:prstGeom>
          </p:spPr>
        </p:pic>
        <p:sp>
          <p:nvSpPr>
            <p:cNvPr id="67" name="Google Shape;216;p1">
              <a:extLst>
                <a:ext uri="{FF2B5EF4-FFF2-40B4-BE49-F238E27FC236}">
                  <a16:creationId xmlns:a16="http://schemas.microsoft.com/office/drawing/2014/main" id="{192BD5E6-9F66-43A4-C394-36C6EA415826}"/>
                </a:ext>
              </a:extLst>
            </p:cNvPr>
            <p:cNvSpPr txBox="1"/>
            <p:nvPr/>
          </p:nvSpPr>
          <p:spPr>
            <a:xfrm>
              <a:off x="6823126" y="2309308"/>
              <a:ext cx="1568696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Hedemora</a:t>
              </a:r>
            </a:p>
          </p:txBody>
        </p:sp>
      </p:grpSp>
      <p:grpSp>
        <p:nvGrpSpPr>
          <p:cNvPr id="68" name="Grupp 67">
            <a:extLst>
              <a:ext uri="{FF2B5EF4-FFF2-40B4-BE49-F238E27FC236}">
                <a16:creationId xmlns:a16="http://schemas.microsoft.com/office/drawing/2014/main" id="{82EC19EA-7F02-F6B3-684B-F3DABA52963A}"/>
              </a:ext>
            </a:extLst>
          </p:cNvPr>
          <p:cNvGrpSpPr/>
          <p:nvPr/>
        </p:nvGrpSpPr>
        <p:grpSpPr>
          <a:xfrm rot="21062479">
            <a:off x="4254669" y="2771114"/>
            <a:ext cx="1830506" cy="934935"/>
            <a:chOff x="3540991" y="2866544"/>
            <a:chExt cx="1830506" cy="934935"/>
          </a:xfrm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C2A401EA-04BE-5298-19A2-13F46DAFB1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3540991" y="2866544"/>
              <a:ext cx="1830506" cy="934935"/>
            </a:xfrm>
            <a:prstGeom prst="rect">
              <a:avLst/>
            </a:prstGeom>
          </p:spPr>
        </p:pic>
        <p:sp>
          <p:nvSpPr>
            <p:cNvPr id="70" name="Google Shape;220;p1">
              <a:extLst>
                <a:ext uri="{FF2B5EF4-FFF2-40B4-BE49-F238E27FC236}">
                  <a16:creationId xmlns:a16="http://schemas.microsoft.com/office/drawing/2014/main" id="{9E2F7A8F-3949-5DB6-151A-81C1B982F8D8}"/>
                </a:ext>
              </a:extLst>
            </p:cNvPr>
            <p:cNvSpPr txBox="1"/>
            <p:nvPr/>
          </p:nvSpPr>
          <p:spPr>
            <a:xfrm>
              <a:off x="3662200" y="3244243"/>
              <a:ext cx="1572751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4E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Mora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" name="Grupp 70">
            <a:extLst>
              <a:ext uri="{FF2B5EF4-FFF2-40B4-BE49-F238E27FC236}">
                <a16:creationId xmlns:a16="http://schemas.microsoft.com/office/drawing/2014/main" id="{B7520064-ACE1-1822-B622-347CECF18162}"/>
              </a:ext>
            </a:extLst>
          </p:cNvPr>
          <p:cNvGrpSpPr/>
          <p:nvPr/>
        </p:nvGrpSpPr>
        <p:grpSpPr>
          <a:xfrm>
            <a:off x="5959601" y="4509855"/>
            <a:ext cx="1579358" cy="1196259"/>
            <a:chOff x="2090950" y="2735882"/>
            <a:chExt cx="1579358" cy="1196259"/>
          </a:xfrm>
        </p:grpSpPr>
        <p:pic>
          <p:nvPicPr>
            <p:cNvPr id="72" name="Bild 35">
              <a:extLst>
                <a:ext uri="{FF2B5EF4-FFF2-40B4-BE49-F238E27FC236}">
                  <a16:creationId xmlns:a16="http://schemas.microsoft.com/office/drawing/2014/main" id="{98273483-B25B-253C-3A2E-B44E9D8B76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090950" y="2735882"/>
              <a:ext cx="1579358" cy="1196259"/>
            </a:xfrm>
            <a:prstGeom prst="rect">
              <a:avLst/>
            </a:prstGeom>
          </p:spPr>
        </p:pic>
        <p:sp>
          <p:nvSpPr>
            <p:cNvPr id="73" name="Google Shape;219;p1">
              <a:extLst>
                <a:ext uri="{FF2B5EF4-FFF2-40B4-BE49-F238E27FC236}">
                  <a16:creationId xmlns:a16="http://schemas.microsoft.com/office/drawing/2014/main" id="{E701EC44-5187-EE0F-429B-A5197B7BD8F4}"/>
                </a:ext>
              </a:extLst>
            </p:cNvPr>
            <p:cNvSpPr txBox="1"/>
            <p:nvPr/>
          </p:nvSpPr>
          <p:spPr>
            <a:xfrm>
              <a:off x="2097558" y="3244243"/>
              <a:ext cx="1568696" cy="179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sv-S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Region Dalarna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B4E4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" name="Bild 74">
            <a:extLst>
              <a:ext uri="{FF2B5EF4-FFF2-40B4-BE49-F238E27FC236}">
                <a16:creationId xmlns:a16="http://schemas.microsoft.com/office/drawing/2014/main" id="{BF30FE8E-EA97-9D68-7DAB-9421BDF813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 rot="472964">
            <a:off x="8437823" y="5139459"/>
            <a:ext cx="1830506" cy="9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AEFFCF-1149-B4D1-B384-0BF799BE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406" y="1584223"/>
            <a:ext cx="4293898" cy="1206500"/>
          </a:xfrm>
        </p:spPr>
        <p:txBody>
          <a:bodyPr anchor="ctr">
            <a:normAutofit fontScale="90000"/>
          </a:bodyPr>
          <a:lstStyle/>
          <a:p>
            <a:r>
              <a:rPr lang="sv-SE" dirty="0"/>
              <a:t>Från ord till handling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216A4413-A834-E3AC-A4EF-67D6B2B81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6406" y="3335801"/>
            <a:ext cx="4476473" cy="2687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/>
              <a:t>Ett gemensamt arbete </a:t>
            </a:r>
          </a:p>
          <a:p>
            <a:pPr marL="0" indent="0">
              <a:buNone/>
            </a:pPr>
            <a:r>
              <a:rPr lang="sv-SE" b="1" dirty="0"/>
              <a:t>- tillsammans för Dalarnas utveckling!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D9D913F-1748-02AC-8140-EA746E2DB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274" b="-3"/>
          <a:stretch>
            <a:fillRect/>
          </a:stretch>
        </p:blipFill>
        <p:spPr>
          <a:xfrm>
            <a:off x="430981" y="1042898"/>
            <a:ext cx="6297727" cy="4885417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736F64D-4FD8-7541-1C90-99188E972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2E5CC8-A7FC-5634-0ECA-59C40748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0220E1-01D5-8D56-0E38-531ABFE0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450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FE40D-A83B-2E2C-E02D-25E786C2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457199"/>
            <a:ext cx="4361478" cy="2681021"/>
          </a:xfrm>
        </p:spPr>
        <p:txBody>
          <a:bodyPr anchor="b">
            <a:normAutofit/>
          </a:bodyPr>
          <a:lstStyle/>
          <a:p>
            <a:r>
              <a:rPr lang="sv-SE" sz="4000" dirty="0"/>
              <a:t>Flera strategier som samspelar och bidrar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9AB9935-69E9-ED1E-8163-05966B1833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26" y="1085851"/>
            <a:ext cx="4831436" cy="5019674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0632754-374E-D34D-594D-767570D76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6EF070-D4A1-4BBC-95E2-C540A084EC01}" type="datetime1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2026-07-02</a:t>
            </a:fld>
            <a:endParaRPr kumimoji="0" lang="sv-S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19B425-2AA6-754E-E470-DE35B4F0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Regional utvecklingsstrategi 2021-2030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F3F28A-3308-0155-A01A-F355F7CB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30DDE8C-17E0-4539-9C15-C1E9D231907F}" type="slidenum">
              <a:rPr kumimoji="0" lang="sv-S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553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4EB931-E707-F447-CA2F-DE6FA158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/>
              </a:rPr>
              <a:t>Verktyg för strategisk samverkan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55DEE9-1790-9E4B-85AA-98AFA34558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D279137-FED7-53D7-53D7-9EBEB1AF65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40BACC6-6BE9-CAB2-3B92-53A4874E8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F070-D4A1-4BBC-95E2-C540A084EC01}" type="datetime1">
              <a:rPr lang="sv-SE" smtClean="0"/>
              <a:pPr/>
              <a:t>2026-07-02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C6CB7CC-FFDF-195E-DD64-F84BFEED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Regional utvecklingsstrategi 2021-2030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B9A4F8-F136-021C-4328-146232F6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DE8C-17E0-4539-9C15-C1E9D231907F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B67DE4A-6CE9-12E6-AA77-3D513ED302D5}"/>
              </a:ext>
            </a:extLst>
          </p:cNvPr>
          <p:cNvSpPr/>
          <p:nvPr/>
        </p:nvSpPr>
        <p:spPr>
          <a:xfrm>
            <a:off x="6076719" y="1836256"/>
            <a:ext cx="977946" cy="9779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5B445373-08B2-4070-FFD4-288E700D6F09}"/>
              </a:ext>
            </a:extLst>
          </p:cNvPr>
          <p:cNvSpPr txBox="1">
            <a:spLocks/>
          </p:cNvSpPr>
          <p:nvPr/>
        </p:nvSpPr>
        <p:spPr>
          <a:xfrm>
            <a:off x="2287442" y="2030211"/>
            <a:ext cx="3808561" cy="546568"/>
          </a:xfrm>
          <a:prstGeom prst="rect">
            <a:avLst/>
          </a:prstGeom>
        </p:spPr>
        <p:txBody>
          <a:bodyPr vert="horz" lIns="101402" tIns="50701" rIns="101402" bIns="5070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3977" rtl="0" eaLnBrk="1" fontAlgn="auto" latinLnBrk="0" hangingPunct="1">
              <a:lnSpc>
                <a:spcPct val="90000"/>
              </a:lnSpc>
              <a:spcBef>
                <a:spcPts val="129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Nätverk och mötesforum</a:t>
            </a:r>
            <a:endParaRPr kumimoji="0" lang="sv-SE" sz="31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3DBD907D-985B-EF1C-3CEC-707ABFF62152}"/>
              </a:ext>
            </a:extLst>
          </p:cNvPr>
          <p:cNvSpPr/>
          <p:nvPr/>
        </p:nvSpPr>
        <p:spPr>
          <a:xfrm>
            <a:off x="1144533" y="1814523"/>
            <a:ext cx="977946" cy="9779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BE05F472-C847-E51F-E825-38CDEB17A0EB}"/>
              </a:ext>
            </a:extLst>
          </p:cNvPr>
          <p:cNvSpPr/>
          <p:nvPr/>
        </p:nvSpPr>
        <p:spPr>
          <a:xfrm>
            <a:off x="1144532" y="2906945"/>
            <a:ext cx="977946" cy="9779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0CF7123E-46F9-9F99-DBC7-5DC9C62467D0}"/>
              </a:ext>
            </a:extLst>
          </p:cNvPr>
          <p:cNvSpPr/>
          <p:nvPr/>
        </p:nvSpPr>
        <p:spPr>
          <a:xfrm>
            <a:off x="1144530" y="4003664"/>
            <a:ext cx="977946" cy="9779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2A4C8244-B4C8-75C5-3275-A4596752669F}"/>
              </a:ext>
            </a:extLst>
          </p:cNvPr>
          <p:cNvSpPr>
            <a:spLocks noChangeAspect="1"/>
          </p:cNvSpPr>
          <p:nvPr/>
        </p:nvSpPr>
        <p:spPr>
          <a:xfrm>
            <a:off x="6140589" y="4065532"/>
            <a:ext cx="977946" cy="9779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928BF068-9B7B-968E-7EF1-DCFA7EDD0988}"/>
              </a:ext>
            </a:extLst>
          </p:cNvPr>
          <p:cNvSpPr txBox="1"/>
          <p:nvPr/>
        </p:nvSpPr>
        <p:spPr>
          <a:xfrm>
            <a:off x="2287442" y="3213236"/>
            <a:ext cx="3808561" cy="3653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Kunskap och analys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344E0C8-B114-4F3D-833B-49218C1FA261}"/>
              </a:ext>
            </a:extLst>
          </p:cNvPr>
          <p:cNvSpPr txBox="1"/>
          <p:nvPr/>
        </p:nvSpPr>
        <p:spPr>
          <a:xfrm>
            <a:off x="2287442" y="4312397"/>
            <a:ext cx="3808561" cy="3653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Kommunikation och påverkan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CD8653F4-7DFA-B126-0E55-376458DECF12}"/>
              </a:ext>
            </a:extLst>
          </p:cNvPr>
          <p:cNvSpPr/>
          <p:nvPr/>
        </p:nvSpPr>
        <p:spPr>
          <a:xfrm>
            <a:off x="6096009" y="2940027"/>
            <a:ext cx="977946" cy="9779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73" b="0" i="0" u="none" strike="noStrike" kern="1200" cap="none" spc="0" normalizeH="0" baseline="0" noProof="0">
              <a:ln>
                <a:noFill/>
              </a:ln>
              <a:solidFill>
                <a:srgbClr val="AEDDE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Bildobjekt 30" descr="En bild som visar symbol, Grafik, logotyp, cirkel&#10;&#10;Automatiskt genererad beskrivning">
            <a:extLst>
              <a:ext uri="{FF2B5EF4-FFF2-40B4-BE49-F238E27FC236}">
                <a16:creationId xmlns:a16="http://schemas.microsoft.com/office/drawing/2014/main" id="{B8CBD977-B20C-0DD8-54C8-17C78DE9B6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52" y="2722607"/>
            <a:ext cx="1342925" cy="1342925"/>
          </a:xfrm>
          <a:prstGeom prst="rect">
            <a:avLst/>
          </a:prstGeom>
        </p:spPr>
      </p:pic>
      <p:pic>
        <p:nvPicPr>
          <p:cNvPr id="32" name="Bildobjekt 31" descr="En bild som visar cirkel, Grafik, konst, design&#10;&#10;Automatiskt genererad beskrivning">
            <a:extLst>
              <a:ext uri="{FF2B5EF4-FFF2-40B4-BE49-F238E27FC236}">
                <a16:creationId xmlns:a16="http://schemas.microsoft.com/office/drawing/2014/main" id="{DFD9EA2F-6E3B-6B71-2E2D-942F5F6904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48" y="1730405"/>
            <a:ext cx="1145119" cy="1145119"/>
          </a:xfrm>
          <a:prstGeom prst="rect">
            <a:avLst/>
          </a:prstGeom>
        </p:spPr>
      </p:pic>
      <p:pic>
        <p:nvPicPr>
          <p:cNvPr id="33" name="Bildobjekt 32" descr="En bild som visar Grafik, Teckensnitt, design&#10;&#10;Automatiskt genererad beskrivning">
            <a:extLst>
              <a:ext uri="{FF2B5EF4-FFF2-40B4-BE49-F238E27FC236}">
                <a16:creationId xmlns:a16="http://schemas.microsoft.com/office/drawing/2014/main" id="{6EF87353-DA55-9F50-DA20-02D98AAD1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86" y="3841796"/>
            <a:ext cx="1302470" cy="1302470"/>
          </a:xfrm>
          <a:prstGeom prst="rect">
            <a:avLst/>
          </a:prstGeom>
        </p:spPr>
      </p:pic>
      <p:pic>
        <p:nvPicPr>
          <p:cNvPr id="34" name="Bildobjekt 33" descr="En bild som visar Grafik, symbol, konst, Teckensnitt&#10;&#10;Automatiskt genererad beskrivning">
            <a:extLst>
              <a:ext uri="{FF2B5EF4-FFF2-40B4-BE49-F238E27FC236}">
                <a16:creationId xmlns:a16="http://schemas.microsoft.com/office/drawing/2014/main" id="{BB3C17B1-DBD2-DB54-76CB-28E920E483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519" y="2801636"/>
            <a:ext cx="1342925" cy="1342925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DA34AA60-4968-AFD0-B206-22FDE04646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98" y="3886700"/>
            <a:ext cx="1257566" cy="1257566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DC5F5613-1962-7870-6CAF-76D4EF133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818" y="1630064"/>
            <a:ext cx="1341236" cy="1341236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564E7AAD-AC12-C240-123B-ACB10297228A}"/>
              </a:ext>
            </a:extLst>
          </p:cNvPr>
          <p:cNvSpPr txBox="1"/>
          <p:nvPr/>
        </p:nvSpPr>
        <p:spPr>
          <a:xfrm>
            <a:off x="7256444" y="2189415"/>
            <a:ext cx="3808561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Finansiering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1A79C86-3B58-88CC-DD91-116DE3730002}"/>
              </a:ext>
            </a:extLst>
          </p:cNvPr>
          <p:cNvSpPr txBox="1"/>
          <p:nvPr/>
        </p:nvSpPr>
        <p:spPr>
          <a:xfrm>
            <a:off x="7256443" y="3153908"/>
            <a:ext cx="3808561" cy="6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Utforskande och innovativa arbetssätt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0534BF83-0A6A-9929-F883-980FAB8FF6CE}"/>
              </a:ext>
            </a:extLst>
          </p:cNvPr>
          <p:cNvSpPr txBox="1"/>
          <p:nvPr/>
        </p:nvSpPr>
        <p:spPr>
          <a:xfrm>
            <a:off x="7213764" y="4347183"/>
            <a:ext cx="3808561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3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Överenskommelser</a:t>
            </a:r>
          </a:p>
        </p:txBody>
      </p:sp>
    </p:spTree>
    <p:extLst>
      <p:ext uri="{BB962C8B-B14F-4D97-AF65-F5344CB8AC3E}">
        <p14:creationId xmlns:p14="http://schemas.microsoft.com/office/powerpoint/2010/main" val="2258188212"/>
      </p:ext>
    </p:extLst>
  </p:cSld>
  <p:clrMapOvr>
    <a:masterClrMapping/>
  </p:clrMapOvr>
</p:sld>
</file>

<file path=ppt/theme/theme1.xml><?xml version="1.0" encoding="utf-8"?>
<a:theme xmlns:a="http://schemas.openxmlformats.org/drawingml/2006/main" name="VCdag">
  <a:themeElements>
    <a:clrScheme name="Ltd">
      <a:dk1>
        <a:sysClr val="windowText" lastClr="000000"/>
      </a:dk1>
      <a:lt1>
        <a:sysClr val="window" lastClr="FFFFFF"/>
      </a:lt1>
      <a:dk2>
        <a:srgbClr val="F15060"/>
      </a:dk2>
      <a:lt2>
        <a:srgbClr val="E7E6E6"/>
      </a:lt2>
      <a:accent1>
        <a:srgbClr val="00B4E4"/>
      </a:accent1>
      <a:accent2>
        <a:srgbClr val="28B29A"/>
      </a:accent2>
      <a:accent3>
        <a:srgbClr val="FFD378"/>
      </a:accent3>
      <a:accent4>
        <a:srgbClr val="AEDDEF"/>
      </a:accent4>
      <a:accent5>
        <a:srgbClr val="6ACEC3"/>
      </a:accent5>
      <a:accent6>
        <a:srgbClr val="FAE9BA"/>
      </a:accent6>
      <a:hlink>
        <a:srgbClr val="0074A2"/>
      </a:hlink>
      <a:folHlink>
        <a:srgbClr val="0074A2"/>
      </a:folHlink>
    </a:clrScheme>
    <a:fontScheme name="Lt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d_standard.potx" id="{151680F3-6FC2-4960-B137-648106B7FBF2}" vid="{FDF325D6-299B-47C8-B8D0-086DBBEE1ED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ef351808-ea1a-4017-997a-a2f808228ff4" xsi:nil="true"/>
    <MigrationWizIdPermissionLevels xmlns="ef351808-ea1a-4017-997a-a2f808228ff4" xsi:nil="true"/>
    <MigrationWizIdSecurityGroups xmlns="ef351808-ea1a-4017-997a-a2f808228ff4" xsi:nil="true"/>
    <MigrationWizId xmlns="ef351808-ea1a-4017-997a-a2f808228ff4" xsi:nil="true"/>
    <MigrationWizIdDocumentLibraryPermissions xmlns="ef351808-ea1a-4017-997a-a2f808228ff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174E26314E20418B3F1AA0A97A8E10" ma:contentTypeVersion="20" ma:contentTypeDescription="Skapa ett nytt dokument." ma:contentTypeScope="" ma:versionID="7cf66ca77824166804797bc6ce15d7a6">
  <xsd:schema xmlns:xsd="http://www.w3.org/2001/XMLSchema" xmlns:xs="http://www.w3.org/2001/XMLSchema" xmlns:p="http://schemas.microsoft.com/office/2006/metadata/properties" xmlns:ns2="ef351808-ea1a-4017-997a-a2f808228ff4" xmlns:ns3="d19e9cd0-e61d-44fe-81d2-3a880cb1baa2" targetNamespace="http://schemas.microsoft.com/office/2006/metadata/properties" ma:root="true" ma:fieldsID="84f4c0f6560b6fd03fa5ded90a9b71e3" ns2:_="" ns3:_="">
    <xsd:import namespace="ef351808-ea1a-4017-997a-a2f808228ff4"/>
    <xsd:import namespace="d19e9cd0-e61d-44fe-81d2-3a880cb1baa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51808-ea1a-4017-997a-a2f808228ff4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e9cd0-e61d-44fe-81d2-3a880cb1baa2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1AC5A-8236-4FC7-BC04-BFE705DE1269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d19e9cd0-e61d-44fe-81d2-3a880cb1baa2"/>
    <ds:schemaRef ds:uri="ef351808-ea1a-4017-997a-a2f808228ff4"/>
  </ds:schemaRefs>
</ds:datastoreItem>
</file>

<file path=customXml/itemProps2.xml><?xml version="1.0" encoding="utf-8"?>
<ds:datastoreItem xmlns:ds="http://schemas.openxmlformats.org/officeDocument/2006/customXml" ds:itemID="{1F79036A-B2BE-4EAE-8AF9-D39F9A4367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1B665-D608-4844-B3D5-CBC425153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351808-ea1a-4017-997a-a2f808228ff4"/>
    <ds:schemaRef ds:uri="d19e9cd0-e61d-44fe-81d2-3a880cb1ba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ae89fa3-adb9-4f99-b8d8-44377d44ea8a}" enabled="0" method="" siteId="{4ae89fa3-adb9-4f99-b8d8-44377d44ea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628</Words>
  <Application>Microsoft Office PowerPoint</Application>
  <PresentationFormat>Bredbild</PresentationFormat>
  <Paragraphs>157</Paragraphs>
  <Slides>17</Slides>
  <Notes>5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Courier New</vt:lpstr>
      <vt:lpstr>VCdag</vt:lpstr>
      <vt:lpstr>PowerPoint-presentation</vt:lpstr>
      <vt:lpstr>Vad är en regional utvecklingsstrategi (RUS)?</vt:lpstr>
      <vt:lpstr>Dalastrategin 2030</vt:lpstr>
      <vt:lpstr>Ett utmaningsdrivet angreppssätt med hållbarhet i fokus: sex övergripande utmaningar</vt:lpstr>
      <vt:lpstr>Strategins olika delar</vt:lpstr>
      <vt:lpstr>RUS som ett Regionalt UtvecklingsSystem</vt:lpstr>
      <vt:lpstr>Från ord till handling</vt:lpstr>
      <vt:lpstr>Flera strategier som samspelar och bidrar</vt:lpstr>
      <vt:lpstr>Verktyg för strategisk samverkan</vt:lpstr>
      <vt:lpstr>Uppföljning</vt:lpstr>
      <vt:lpstr>Läget i Dalarna</vt:lpstr>
      <vt:lpstr>PowerPoint-presentation</vt:lpstr>
      <vt:lpstr>Tvärgående perspektiv</vt:lpstr>
      <vt:lpstr>PowerPoint-presentation</vt:lpstr>
      <vt:lpstr>www.dalarnasutveckling.se</vt:lpstr>
      <vt:lpstr>Dalalab</vt:lpstr>
      <vt:lpstr>Dalating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Hassis Linnéa /Regional utvecklingsförvaltning /Falun</dc:creator>
  <cp:lastModifiedBy>Hassis Linnéa /Regional utvecklingsförvaltning /Falun</cp:lastModifiedBy>
  <cp:revision>20</cp:revision>
  <dcterms:created xsi:type="dcterms:W3CDTF">2026-06-23T08:43:47Z</dcterms:created>
  <dcterms:modified xsi:type="dcterms:W3CDTF">2026-07-02T08:04:28Z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0x010100D5174E26314E20418B3F1AA0A97A8E10</vt:lpwstr>
  </property>
</Properties>
</file>