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7.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1.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1" r:id="rId2"/>
    <p:sldMasterId id="2147483685" r:id="rId3"/>
    <p:sldMasterId id="2147483711" r:id="rId4"/>
    <p:sldMasterId id="2147483739" r:id="rId5"/>
    <p:sldMasterId id="2147483750" r:id="rId6"/>
    <p:sldMasterId id="2147483776" r:id="rId7"/>
    <p:sldMasterId id="2147483802" r:id="rId8"/>
  </p:sldMasterIdLst>
  <p:notesMasterIdLst>
    <p:notesMasterId r:id="rId109"/>
  </p:notesMasterIdLst>
  <p:handoutMasterIdLst>
    <p:handoutMasterId r:id="rId110"/>
  </p:handoutMasterIdLst>
  <p:sldIdLst>
    <p:sldId id="327" r:id="rId9"/>
    <p:sldId id="590" r:id="rId10"/>
    <p:sldId id="515" r:id="rId11"/>
    <p:sldId id="414" r:id="rId12"/>
    <p:sldId id="415" r:id="rId13"/>
    <p:sldId id="570" r:id="rId14"/>
    <p:sldId id="571" r:id="rId15"/>
    <p:sldId id="455" r:id="rId16"/>
    <p:sldId id="447" r:id="rId17"/>
    <p:sldId id="596" r:id="rId18"/>
    <p:sldId id="581" r:id="rId19"/>
    <p:sldId id="402" r:id="rId20"/>
    <p:sldId id="569" r:id="rId21"/>
    <p:sldId id="418" r:id="rId22"/>
    <p:sldId id="384" r:id="rId23"/>
    <p:sldId id="511" r:id="rId24"/>
    <p:sldId id="404" r:id="rId25"/>
    <p:sldId id="406" r:id="rId26"/>
    <p:sldId id="572" r:id="rId27"/>
    <p:sldId id="430" r:id="rId28"/>
    <p:sldId id="423" r:id="rId29"/>
    <p:sldId id="431" r:id="rId30"/>
    <p:sldId id="424" r:id="rId31"/>
    <p:sldId id="573" r:id="rId32"/>
    <p:sldId id="574" r:id="rId33"/>
    <p:sldId id="352" r:id="rId34"/>
    <p:sldId id="429" r:id="rId35"/>
    <p:sldId id="502" r:id="rId36"/>
    <p:sldId id="349" r:id="rId37"/>
    <p:sldId id="595" r:id="rId38"/>
    <p:sldId id="354" r:id="rId39"/>
    <p:sldId id="575" r:id="rId40"/>
    <p:sldId id="576" r:id="rId41"/>
    <p:sldId id="577" r:id="rId42"/>
    <p:sldId id="513" r:id="rId43"/>
    <p:sldId id="361" r:id="rId44"/>
    <p:sldId id="583" r:id="rId45"/>
    <p:sldId id="584" r:id="rId46"/>
    <p:sldId id="585" r:id="rId47"/>
    <p:sldId id="586" r:id="rId48"/>
    <p:sldId id="587" r:id="rId49"/>
    <p:sldId id="588" r:id="rId50"/>
    <p:sldId id="589" r:id="rId51"/>
    <p:sldId id="578" r:id="rId52"/>
    <p:sldId id="400" r:id="rId53"/>
    <p:sldId id="544" r:id="rId54"/>
    <p:sldId id="545" r:id="rId55"/>
    <p:sldId id="546" r:id="rId56"/>
    <p:sldId id="547" r:id="rId57"/>
    <p:sldId id="548" r:id="rId58"/>
    <p:sldId id="509" r:id="rId59"/>
    <p:sldId id="550" r:id="rId60"/>
    <p:sldId id="591" r:id="rId61"/>
    <p:sldId id="593" r:id="rId62"/>
    <p:sldId id="582" r:id="rId63"/>
    <p:sldId id="579" r:id="rId64"/>
    <p:sldId id="594" r:id="rId65"/>
    <p:sldId id="403" r:id="rId66"/>
    <p:sldId id="560" r:id="rId67"/>
    <p:sldId id="436" r:id="rId68"/>
    <p:sldId id="624" r:id="rId69"/>
    <p:sldId id="441" r:id="rId70"/>
    <p:sldId id="520" r:id="rId71"/>
    <p:sldId id="561" r:id="rId72"/>
    <p:sldId id="443" r:id="rId73"/>
    <p:sldId id="444" r:id="rId74"/>
    <p:sldId id="445" r:id="rId75"/>
    <p:sldId id="448" r:id="rId76"/>
    <p:sldId id="484" r:id="rId77"/>
    <p:sldId id="451" r:id="rId78"/>
    <p:sldId id="597" r:id="rId79"/>
    <p:sldId id="453" r:id="rId80"/>
    <p:sldId id="454" r:id="rId81"/>
    <p:sldId id="599" r:id="rId82"/>
    <p:sldId id="456" r:id="rId83"/>
    <p:sldId id="600" r:id="rId84"/>
    <p:sldId id="463" r:id="rId85"/>
    <p:sldId id="496" r:id="rId86"/>
    <p:sldId id="602" r:id="rId87"/>
    <p:sldId id="603" r:id="rId88"/>
    <p:sldId id="604" r:id="rId89"/>
    <p:sldId id="605" r:id="rId90"/>
    <p:sldId id="606" r:id="rId91"/>
    <p:sldId id="607" r:id="rId92"/>
    <p:sldId id="608" r:id="rId93"/>
    <p:sldId id="609" r:id="rId94"/>
    <p:sldId id="610" r:id="rId95"/>
    <p:sldId id="611" r:id="rId96"/>
    <p:sldId id="612" r:id="rId97"/>
    <p:sldId id="613" r:id="rId98"/>
    <p:sldId id="614" r:id="rId99"/>
    <p:sldId id="615" r:id="rId100"/>
    <p:sldId id="616" r:id="rId101"/>
    <p:sldId id="617" r:id="rId102"/>
    <p:sldId id="618" r:id="rId103"/>
    <p:sldId id="619" r:id="rId104"/>
    <p:sldId id="620" r:id="rId105"/>
    <p:sldId id="621" r:id="rId106"/>
    <p:sldId id="622" r:id="rId107"/>
    <p:sldId id="623" r:id="rId10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C0A29565-744C-46F4-AF6F-87C16844BFF6}">
          <p14:sldIdLst>
            <p14:sldId id="327"/>
            <p14:sldId id="590"/>
          </p14:sldIdLst>
        </p14:section>
        <p14:section name="Om omställningen" id="{A1A5FE5E-7A8E-4E63-B8DB-101E7F57F0F4}">
          <p14:sldIdLst>
            <p14:sldId id="515"/>
            <p14:sldId id="414"/>
            <p14:sldId id="415"/>
            <p14:sldId id="570"/>
            <p14:sldId id="571"/>
            <p14:sldId id="455"/>
            <p14:sldId id="447"/>
            <p14:sldId id="596"/>
            <p14:sldId id="581"/>
            <p14:sldId id="402"/>
            <p14:sldId id="569"/>
            <p14:sldId id="418"/>
            <p14:sldId id="384"/>
            <p14:sldId id="511"/>
            <p14:sldId id="404"/>
            <p14:sldId id="406"/>
            <p14:sldId id="572"/>
            <p14:sldId id="430"/>
            <p14:sldId id="423"/>
            <p14:sldId id="431"/>
            <p14:sldId id="424"/>
            <p14:sldId id="573"/>
            <p14:sldId id="574"/>
            <p14:sldId id="352"/>
            <p14:sldId id="429"/>
            <p14:sldId id="502"/>
            <p14:sldId id="349"/>
            <p14:sldId id="595"/>
            <p14:sldId id="354"/>
            <p14:sldId id="575"/>
            <p14:sldId id="576"/>
            <p14:sldId id="577"/>
            <p14:sldId id="513"/>
            <p14:sldId id="361"/>
            <p14:sldId id="583"/>
            <p14:sldId id="584"/>
            <p14:sldId id="585"/>
            <p14:sldId id="586"/>
            <p14:sldId id="587"/>
            <p14:sldId id="588"/>
            <p14:sldId id="589"/>
            <p14:sldId id="578"/>
            <p14:sldId id="400"/>
            <p14:sldId id="544"/>
            <p14:sldId id="545"/>
            <p14:sldId id="546"/>
            <p14:sldId id="547"/>
            <p14:sldId id="548"/>
            <p14:sldId id="509"/>
            <p14:sldId id="550"/>
            <p14:sldId id="591"/>
            <p14:sldId id="593"/>
            <p14:sldId id="582"/>
          </p14:sldIdLst>
        </p14:section>
        <p14:section name="Extramaterial" id="{CE0DD951-C914-4B7A-9D3D-CFEE46672372}">
          <p14:sldIdLst>
            <p14:sldId id="579"/>
            <p14:sldId id="594"/>
            <p14:sldId id="403"/>
            <p14:sldId id="560"/>
            <p14:sldId id="436"/>
            <p14:sldId id="624"/>
            <p14:sldId id="441"/>
            <p14:sldId id="520"/>
            <p14:sldId id="561"/>
            <p14:sldId id="443"/>
            <p14:sldId id="444"/>
            <p14:sldId id="445"/>
            <p14:sldId id="448"/>
            <p14:sldId id="484"/>
            <p14:sldId id="451"/>
            <p14:sldId id="597"/>
            <p14:sldId id="453"/>
            <p14:sldId id="454"/>
            <p14:sldId id="599"/>
            <p14:sldId id="456"/>
            <p14:sldId id="600"/>
            <p14:sldId id="463"/>
            <p14:sldId id="496"/>
            <p14:sldId id="602"/>
            <p14:sldId id="60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Lst>
        </p14:section>
      </p14:sectionLst>
    </p:ext>
    <p:ext uri="{EFAFB233-063F-42B5-8137-9DF3F51BA10A}">
      <p15:sldGuideLst xmlns:p15="http://schemas.microsoft.com/office/powerpoint/2012/main">
        <p15:guide id="1" orient="horz" pos="70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060"/>
    <a:srgbClr val="93CEC1"/>
    <a:srgbClr val="54B7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58" autoAdjust="0"/>
    <p:restoredTop sz="80759" autoAdjust="0"/>
  </p:normalViewPr>
  <p:slideViewPr>
    <p:cSldViewPr snapToGrid="0">
      <p:cViewPr varScale="1">
        <p:scale>
          <a:sx n="93" d="100"/>
          <a:sy n="93" d="100"/>
        </p:scale>
        <p:origin x="474" y="84"/>
      </p:cViewPr>
      <p:guideLst>
        <p:guide orient="horz" pos="709"/>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3608"/>
    </p:cViewPr>
  </p:sorterViewPr>
  <p:notesViewPr>
    <p:cSldViewPr snapToGrid="0" showGuides="1">
      <p:cViewPr varScale="1">
        <p:scale>
          <a:sx n="159" d="100"/>
          <a:sy n="159" d="100"/>
        </p:scale>
        <p:origin x="5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notesMaster" Target="notesMasters/notesMaster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D050C4-B281-4AEB-B08A-1076902EC9BC}" type="doc">
      <dgm:prSet loTypeId="urn:microsoft.com/office/officeart/2008/layout/LinedList" loCatId="list" qsTypeId="urn:microsoft.com/office/officeart/2005/8/quickstyle/simple4" qsCatId="simple" csTypeId="urn:microsoft.com/office/officeart/2005/8/colors/accent1_2" csCatId="accent1" phldr="1"/>
      <dgm:spPr/>
      <dgm:t>
        <a:bodyPr/>
        <a:lstStyle/>
        <a:p>
          <a:endParaRPr lang="en-US"/>
        </a:p>
      </dgm:t>
    </dgm:pt>
    <dgm:pt modelId="{5F74F73A-09D3-413D-80FC-16A28D32575D}">
      <dgm:prSet custT="1"/>
      <dgm:spPr/>
      <dgm:t>
        <a:bodyPr/>
        <a:lstStyle/>
        <a:p>
          <a:r>
            <a:rPr lang="sv-SE" sz="2800" dirty="0" smtClean="0"/>
            <a:t>Lagrådsremiss (innan sommaren)</a:t>
          </a:r>
          <a:endParaRPr lang="sv-SE" sz="2800" dirty="0"/>
        </a:p>
      </dgm:t>
    </dgm:pt>
    <dgm:pt modelId="{8AC3FF42-6299-4F6D-B4EC-BBC7DECC9849}" type="parTrans" cxnId="{7C8872C1-8669-44AF-BBBA-DBC45FB3AAE4}">
      <dgm:prSet/>
      <dgm:spPr/>
      <dgm:t>
        <a:bodyPr/>
        <a:lstStyle/>
        <a:p>
          <a:endParaRPr lang="en-US"/>
        </a:p>
      </dgm:t>
    </dgm:pt>
    <dgm:pt modelId="{F934B336-1688-4C65-A3EB-C59CA579F7EF}" type="sibTrans" cxnId="{7C8872C1-8669-44AF-BBBA-DBC45FB3AAE4}">
      <dgm:prSet/>
      <dgm:spPr/>
      <dgm:t>
        <a:bodyPr/>
        <a:lstStyle/>
        <a:p>
          <a:endParaRPr lang="en-US"/>
        </a:p>
      </dgm:t>
    </dgm:pt>
    <dgm:pt modelId="{CF407CF0-E586-440A-B091-E3D3CC6BEC4B}">
      <dgm:prSet custT="1"/>
      <dgm:spPr/>
      <dgm:t>
        <a:bodyPr/>
        <a:lstStyle/>
        <a:p>
          <a:r>
            <a:rPr lang="sv-SE" sz="2800" dirty="0"/>
            <a:t>Troligt att ny lag börjar gälla 1 juli 2025</a:t>
          </a:r>
        </a:p>
      </dgm:t>
    </dgm:pt>
    <dgm:pt modelId="{E020BB16-C180-4B94-AA1E-21CB17083C9E}" type="parTrans" cxnId="{715AB098-F37B-494A-8895-DBE4C123E692}">
      <dgm:prSet/>
      <dgm:spPr/>
      <dgm:t>
        <a:bodyPr/>
        <a:lstStyle/>
        <a:p>
          <a:endParaRPr lang="en-US"/>
        </a:p>
      </dgm:t>
    </dgm:pt>
    <dgm:pt modelId="{5870131F-CFB2-4DA4-9A99-65A9A1EFFBFF}" type="sibTrans" cxnId="{715AB098-F37B-494A-8895-DBE4C123E692}">
      <dgm:prSet/>
      <dgm:spPr/>
      <dgm:t>
        <a:bodyPr/>
        <a:lstStyle/>
        <a:p>
          <a:endParaRPr lang="en-US"/>
        </a:p>
      </dgm:t>
    </dgm:pt>
    <dgm:pt modelId="{500632DA-15FD-4F9B-95E9-D7F8E3C89E62}">
      <dgm:prSet custT="1"/>
      <dgm:spPr/>
      <dgm:t>
        <a:bodyPr/>
        <a:lstStyle/>
        <a:p>
          <a:r>
            <a:rPr lang="sv-SE" sz="2800" dirty="0" smtClean="0"/>
            <a:t>Proposition 2024 (hösten)</a:t>
          </a:r>
          <a:endParaRPr lang="sv-SE" sz="2800" dirty="0"/>
        </a:p>
      </dgm:t>
    </dgm:pt>
    <dgm:pt modelId="{ABD4D82F-1580-4F70-A5AD-C40E76BFB8EA}" type="parTrans" cxnId="{57F45C08-0BFA-40A5-AD70-373C90B6B1D4}">
      <dgm:prSet/>
      <dgm:spPr/>
      <dgm:t>
        <a:bodyPr/>
        <a:lstStyle/>
        <a:p>
          <a:endParaRPr lang="sv-SE"/>
        </a:p>
      </dgm:t>
    </dgm:pt>
    <dgm:pt modelId="{638063A3-E167-493B-8FBC-78AD81FEE970}" type="sibTrans" cxnId="{57F45C08-0BFA-40A5-AD70-373C90B6B1D4}">
      <dgm:prSet/>
      <dgm:spPr/>
      <dgm:t>
        <a:bodyPr/>
        <a:lstStyle/>
        <a:p>
          <a:endParaRPr lang="sv-SE"/>
        </a:p>
      </dgm:t>
    </dgm:pt>
    <dgm:pt modelId="{AAC6F5B4-EC8F-4EC6-AB26-6D52C8CCD0B8}" type="pres">
      <dgm:prSet presAssocID="{58D050C4-B281-4AEB-B08A-1076902EC9BC}" presName="vert0" presStyleCnt="0">
        <dgm:presLayoutVars>
          <dgm:dir/>
          <dgm:animOne val="branch"/>
          <dgm:animLvl val="lvl"/>
        </dgm:presLayoutVars>
      </dgm:prSet>
      <dgm:spPr/>
      <dgm:t>
        <a:bodyPr/>
        <a:lstStyle/>
        <a:p>
          <a:endParaRPr lang="sv-SE"/>
        </a:p>
      </dgm:t>
    </dgm:pt>
    <dgm:pt modelId="{219F5FDE-D16E-40B3-BDA1-000D1228BB76}" type="pres">
      <dgm:prSet presAssocID="{5F74F73A-09D3-413D-80FC-16A28D32575D}" presName="thickLine" presStyleLbl="alignNode1" presStyleIdx="0" presStyleCnt="3"/>
      <dgm:spPr/>
    </dgm:pt>
    <dgm:pt modelId="{DAF783B1-36F2-4E2E-B489-8F7246E76799}" type="pres">
      <dgm:prSet presAssocID="{5F74F73A-09D3-413D-80FC-16A28D32575D}" presName="horz1" presStyleCnt="0"/>
      <dgm:spPr/>
    </dgm:pt>
    <dgm:pt modelId="{555864C7-64D2-4FB5-8BE7-0FB032FDAF2A}" type="pres">
      <dgm:prSet presAssocID="{5F74F73A-09D3-413D-80FC-16A28D32575D}" presName="tx1" presStyleLbl="revTx" presStyleIdx="0" presStyleCnt="3"/>
      <dgm:spPr/>
      <dgm:t>
        <a:bodyPr/>
        <a:lstStyle/>
        <a:p>
          <a:endParaRPr lang="sv-SE"/>
        </a:p>
      </dgm:t>
    </dgm:pt>
    <dgm:pt modelId="{179085D8-B846-4A78-9E7A-EA461CA49E6E}" type="pres">
      <dgm:prSet presAssocID="{5F74F73A-09D3-413D-80FC-16A28D32575D}" presName="vert1" presStyleCnt="0"/>
      <dgm:spPr/>
    </dgm:pt>
    <dgm:pt modelId="{F0C1B88F-8BA4-414C-829A-83306876D1E8}" type="pres">
      <dgm:prSet presAssocID="{500632DA-15FD-4F9B-95E9-D7F8E3C89E62}" presName="thickLine" presStyleLbl="alignNode1" presStyleIdx="1" presStyleCnt="3"/>
      <dgm:spPr/>
    </dgm:pt>
    <dgm:pt modelId="{EC1CFD29-F63A-4720-B8CE-EB071791984D}" type="pres">
      <dgm:prSet presAssocID="{500632DA-15FD-4F9B-95E9-D7F8E3C89E62}" presName="horz1" presStyleCnt="0"/>
      <dgm:spPr/>
    </dgm:pt>
    <dgm:pt modelId="{E928F348-25BC-4378-8318-BF5C87BD7721}" type="pres">
      <dgm:prSet presAssocID="{500632DA-15FD-4F9B-95E9-D7F8E3C89E62}" presName="tx1" presStyleLbl="revTx" presStyleIdx="1" presStyleCnt="3"/>
      <dgm:spPr/>
      <dgm:t>
        <a:bodyPr/>
        <a:lstStyle/>
        <a:p>
          <a:endParaRPr lang="sv-SE"/>
        </a:p>
      </dgm:t>
    </dgm:pt>
    <dgm:pt modelId="{BDD282BC-0D7B-4AF6-8E94-48505B89B526}" type="pres">
      <dgm:prSet presAssocID="{500632DA-15FD-4F9B-95E9-D7F8E3C89E62}" presName="vert1" presStyleCnt="0"/>
      <dgm:spPr/>
    </dgm:pt>
    <dgm:pt modelId="{F81DC03F-BE31-4ADC-9FA0-D3B00A23EB8E}" type="pres">
      <dgm:prSet presAssocID="{CF407CF0-E586-440A-B091-E3D3CC6BEC4B}" presName="thickLine" presStyleLbl="alignNode1" presStyleIdx="2" presStyleCnt="3"/>
      <dgm:spPr/>
    </dgm:pt>
    <dgm:pt modelId="{ABA2FC2A-D232-440E-A33A-03474AA06771}" type="pres">
      <dgm:prSet presAssocID="{CF407CF0-E586-440A-B091-E3D3CC6BEC4B}" presName="horz1" presStyleCnt="0"/>
      <dgm:spPr/>
    </dgm:pt>
    <dgm:pt modelId="{080C822D-B07F-4D76-82B7-29FF42B7FAA7}" type="pres">
      <dgm:prSet presAssocID="{CF407CF0-E586-440A-B091-E3D3CC6BEC4B}" presName="tx1" presStyleLbl="revTx" presStyleIdx="2" presStyleCnt="3"/>
      <dgm:spPr/>
      <dgm:t>
        <a:bodyPr/>
        <a:lstStyle/>
        <a:p>
          <a:endParaRPr lang="sv-SE"/>
        </a:p>
      </dgm:t>
    </dgm:pt>
    <dgm:pt modelId="{2BE1D512-B39A-4022-90BD-BD07C9EF21D2}" type="pres">
      <dgm:prSet presAssocID="{CF407CF0-E586-440A-B091-E3D3CC6BEC4B}" presName="vert1" presStyleCnt="0"/>
      <dgm:spPr/>
    </dgm:pt>
  </dgm:ptLst>
  <dgm:cxnLst>
    <dgm:cxn modelId="{00A57B94-92D4-4ABF-9BCB-6E2815CFA4FF}" type="presOf" srcId="{58D050C4-B281-4AEB-B08A-1076902EC9BC}" destId="{AAC6F5B4-EC8F-4EC6-AB26-6D52C8CCD0B8}" srcOrd="0" destOrd="0" presId="urn:microsoft.com/office/officeart/2008/layout/LinedList"/>
    <dgm:cxn modelId="{93A27709-068A-4E2F-A2B1-97DC1820B604}" type="presOf" srcId="{CF407CF0-E586-440A-B091-E3D3CC6BEC4B}" destId="{080C822D-B07F-4D76-82B7-29FF42B7FAA7}" srcOrd="0" destOrd="0" presId="urn:microsoft.com/office/officeart/2008/layout/LinedList"/>
    <dgm:cxn modelId="{57F45C08-0BFA-40A5-AD70-373C90B6B1D4}" srcId="{58D050C4-B281-4AEB-B08A-1076902EC9BC}" destId="{500632DA-15FD-4F9B-95E9-D7F8E3C89E62}" srcOrd="1" destOrd="0" parTransId="{ABD4D82F-1580-4F70-A5AD-C40E76BFB8EA}" sibTransId="{638063A3-E167-493B-8FBC-78AD81FEE970}"/>
    <dgm:cxn modelId="{03A88197-DBDD-41E1-BF7C-CE81C616FEF9}" type="presOf" srcId="{500632DA-15FD-4F9B-95E9-D7F8E3C89E62}" destId="{E928F348-25BC-4378-8318-BF5C87BD7721}" srcOrd="0" destOrd="0" presId="urn:microsoft.com/office/officeart/2008/layout/LinedList"/>
    <dgm:cxn modelId="{715AB098-F37B-494A-8895-DBE4C123E692}" srcId="{58D050C4-B281-4AEB-B08A-1076902EC9BC}" destId="{CF407CF0-E586-440A-B091-E3D3CC6BEC4B}" srcOrd="2" destOrd="0" parTransId="{E020BB16-C180-4B94-AA1E-21CB17083C9E}" sibTransId="{5870131F-CFB2-4DA4-9A99-65A9A1EFFBFF}"/>
    <dgm:cxn modelId="{7C8872C1-8669-44AF-BBBA-DBC45FB3AAE4}" srcId="{58D050C4-B281-4AEB-B08A-1076902EC9BC}" destId="{5F74F73A-09D3-413D-80FC-16A28D32575D}" srcOrd="0" destOrd="0" parTransId="{8AC3FF42-6299-4F6D-B4EC-BBC7DECC9849}" sibTransId="{F934B336-1688-4C65-A3EB-C59CA579F7EF}"/>
    <dgm:cxn modelId="{10911F23-F949-4F71-A4DF-72CCBC42C04D}" type="presOf" srcId="{5F74F73A-09D3-413D-80FC-16A28D32575D}" destId="{555864C7-64D2-4FB5-8BE7-0FB032FDAF2A}" srcOrd="0" destOrd="0" presId="urn:microsoft.com/office/officeart/2008/layout/LinedList"/>
    <dgm:cxn modelId="{0F87D2DA-6BC7-49E2-B88D-511AD60114CF}" type="presParOf" srcId="{AAC6F5B4-EC8F-4EC6-AB26-6D52C8CCD0B8}" destId="{219F5FDE-D16E-40B3-BDA1-000D1228BB76}" srcOrd="0" destOrd="0" presId="urn:microsoft.com/office/officeart/2008/layout/LinedList"/>
    <dgm:cxn modelId="{6C538ECF-7156-4765-A249-0701E36F9047}" type="presParOf" srcId="{AAC6F5B4-EC8F-4EC6-AB26-6D52C8CCD0B8}" destId="{DAF783B1-36F2-4E2E-B489-8F7246E76799}" srcOrd="1" destOrd="0" presId="urn:microsoft.com/office/officeart/2008/layout/LinedList"/>
    <dgm:cxn modelId="{405BF657-6F94-447A-A960-293A32806F78}" type="presParOf" srcId="{DAF783B1-36F2-4E2E-B489-8F7246E76799}" destId="{555864C7-64D2-4FB5-8BE7-0FB032FDAF2A}" srcOrd="0" destOrd="0" presId="urn:microsoft.com/office/officeart/2008/layout/LinedList"/>
    <dgm:cxn modelId="{B7B56386-F894-4ED3-A4DA-CC5AEC9C81E2}" type="presParOf" srcId="{DAF783B1-36F2-4E2E-B489-8F7246E76799}" destId="{179085D8-B846-4A78-9E7A-EA461CA49E6E}" srcOrd="1" destOrd="0" presId="urn:microsoft.com/office/officeart/2008/layout/LinedList"/>
    <dgm:cxn modelId="{09015ADA-CC3E-4B09-801D-65F0BD4228D2}" type="presParOf" srcId="{AAC6F5B4-EC8F-4EC6-AB26-6D52C8CCD0B8}" destId="{F0C1B88F-8BA4-414C-829A-83306876D1E8}" srcOrd="2" destOrd="0" presId="urn:microsoft.com/office/officeart/2008/layout/LinedList"/>
    <dgm:cxn modelId="{EBB40395-83DE-4FB1-A77E-EFACFC044C83}" type="presParOf" srcId="{AAC6F5B4-EC8F-4EC6-AB26-6D52C8CCD0B8}" destId="{EC1CFD29-F63A-4720-B8CE-EB071791984D}" srcOrd="3" destOrd="0" presId="urn:microsoft.com/office/officeart/2008/layout/LinedList"/>
    <dgm:cxn modelId="{D6D29D60-1BBC-4E81-9D5D-A93687F3868F}" type="presParOf" srcId="{EC1CFD29-F63A-4720-B8CE-EB071791984D}" destId="{E928F348-25BC-4378-8318-BF5C87BD7721}" srcOrd="0" destOrd="0" presId="urn:microsoft.com/office/officeart/2008/layout/LinedList"/>
    <dgm:cxn modelId="{50325D47-495F-4BE8-A92B-D95E54C74DBC}" type="presParOf" srcId="{EC1CFD29-F63A-4720-B8CE-EB071791984D}" destId="{BDD282BC-0D7B-4AF6-8E94-48505B89B526}" srcOrd="1" destOrd="0" presId="urn:microsoft.com/office/officeart/2008/layout/LinedList"/>
    <dgm:cxn modelId="{A79C237C-D4F4-46D1-AA11-5613121523FE}" type="presParOf" srcId="{AAC6F5B4-EC8F-4EC6-AB26-6D52C8CCD0B8}" destId="{F81DC03F-BE31-4ADC-9FA0-D3B00A23EB8E}" srcOrd="4" destOrd="0" presId="urn:microsoft.com/office/officeart/2008/layout/LinedList"/>
    <dgm:cxn modelId="{FBD48CBA-F453-4FD3-8748-0CBFF8EE1ABA}" type="presParOf" srcId="{AAC6F5B4-EC8F-4EC6-AB26-6D52C8CCD0B8}" destId="{ABA2FC2A-D232-440E-A33A-03474AA06771}" srcOrd="5" destOrd="0" presId="urn:microsoft.com/office/officeart/2008/layout/LinedList"/>
    <dgm:cxn modelId="{6E9B8B0B-EAF7-464C-88F3-6A3C105B4972}" type="presParOf" srcId="{ABA2FC2A-D232-440E-A33A-03474AA06771}" destId="{080C822D-B07F-4D76-82B7-29FF42B7FAA7}" srcOrd="0" destOrd="0" presId="urn:microsoft.com/office/officeart/2008/layout/LinedList"/>
    <dgm:cxn modelId="{8CBA632B-E82D-4A97-AD69-8038BFD7A55E}" type="presParOf" srcId="{ABA2FC2A-D232-440E-A33A-03474AA06771}" destId="{2BE1D512-B39A-4022-90BD-BD07C9EF21D2}"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ACF827-FD54-4123-9D8E-387916C08BA4}" type="doc">
      <dgm:prSet loTypeId="urn:microsoft.com/office/officeart/2005/8/layout/arrow2" loCatId="process" qsTypeId="urn:microsoft.com/office/officeart/2005/8/quickstyle/simple1" qsCatId="simple" csTypeId="urn:microsoft.com/office/officeart/2005/8/colors/accent1_2" csCatId="accent1" phldr="1"/>
      <dgm:spPr/>
    </dgm:pt>
    <dgm:pt modelId="{B72EC1BF-2221-4AE4-8778-BCB92EFF66C9}">
      <dgm:prSet phldrT="[Text]"/>
      <dgm:spPr/>
      <dgm:t>
        <a:bodyPr/>
        <a:lstStyle/>
        <a:p>
          <a:r>
            <a:rPr lang="sv-SE" dirty="0">
              <a:latin typeface="Bahnschrift Light SemiCondensed" panose="020B0502040204020203" pitchFamily="34" charset="0"/>
            </a:rPr>
            <a:t>2024</a:t>
          </a:r>
        </a:p>
      </dgm:t>
    </dgm:pt>
    <dgm:pt modelId="{2E8F0B12-F442-4911-BB0B-472A1F4A292A}" type="parTrans" cxnId="{94FC2E57-65DF-4936-8341-55B30BBB17F6}">
      <dgm:prSet/>
      <dgm:spPr/>
      <dgm:t>
        <a:bodyPr/>
        <a:lstStyle/>
        <a:p>
          <a:endParaRPr lang="sv-SE"/>
        </a:p>
      </dgm:t>
    </dgm:pt>
    <dgm:pt modelId="{B2434578-DC8A-453B-BC52-DE091452ED37}" type="sibTrans" cxnId="{94FC2E57-65DF-4936-8341-55B30BBB17F6}">
      <dgm:prSet/>
      <dgm:spPr/>
      <dgm:t>
        <a:bodyPr/>
        <a:lstStyle/>
        <a:p>
          <a:endParaRPr lang="sv-SE"/>
        </a:p>
      </dgm:t>
    </dgm:pt>
    <dgm:pt modelId="{4C3C77A4-0CC6-47DC-8BDC-FC63EFA20D57}">
      <dgm:prSet phldrT="[Text]"/>
      <dgm:spPr/>
      <dgm:t>
        <a:bodyPr/>
        <a:lstStyle/>
        <a:p>
          <a:r>
            <a:rPr lang="sv-SE" dirty="0">
              <a:latin typeface="Bahnschrift Light SemiCondensed" panose="020B0502040204020203" pitchFamily="34" charset="0"/>
            </a:rPr>
            <a:t>2025</a:t>
          </a:r>
        </a:p>
      </dgm:t>
    </dgm:pt>
    <dgm:pt modelId="{BEA5CFE8-9C81-4425-B783-555CB68C58DF}" type="parTrans" cxnId="{CF7D6440-88BA-4B39-8827-1C8C5E7BCE22}">
      <dgm:prSet/>
      <dgm:spPr/>
      <dgm:t>
        <a:bodyPr/>
        <a:lstStyle/>
        <a:p>
          <a:endParaRPr lang="sv-SE"/>
        </a:p>
      </dgm:t>
    </dgm:pt>
    <dgm:pt modelId="{C007FCA2-DD79-42DF-9AA2-AC350815B388}" type="sibTrans" cxnId="{CF7D6440-88BA-4B39-8827-1C8C5E7BCE22}">
      <dgm:prSet/>
      <dgm:spPr/>
      <dgm:t>
        <a:bodyPr/>
        <a:lstStyle/>
        <a:p>
          <a:endParaRPr lang="sv-SE"/>
        </a:p>
      </dgm:t>
    </dgm:pt>
    <dgm:pt modelId="{84383D1A-C14E-4F7C-9580-6B718713E3F2}">
      <dgm:prSet phldrT="[Text]"/>
      <dgm:spPr/>
      <dgm:t>
        <a:bodyPr/>
        <a:lstStyle/>
        <a:p>
          <a:r>
            <a:rPr lang="sv-SE" dirty="0">
              <a:latin typeface="Bahnschrift Light SemiCondensed" panose="020B0502040204020203" pitchFamily="34" charset="0"/>
            </a:rPr>
            <a:t>2028?</a:t>
          </a:r>
        </a:p>
      </dgm:t>
    </dgm:pt>
    <dgm:pt modelId="{13E34CEF-2594-4F19-96C1-74472B2A8AB1}" type="parTrans" cxnId="{F4064E43-9384-457B-8816-47BEA1D6D5D7}">
      <dgm:prSet/>
      <dgm:spPr/>
      <dgm:t>
        <a:bodyPr/>
        <a:lstStyle/>
        <a:p>
          <a:endParaRPr lang="sv-SE"/>
        </a:p>
      </dgm:t>
    </dgm:pt>
    <dgm:pt modelId="{E9C5C6FF-F29E-48E4-BBC6-0E4D41B2C957}" type="sibTrans" cxnId="{F4064E43-9384-457B-8816-47BEA1D6D5D7}">
      <dgm:prSet/>
      <dgm:spPr/>
      <dgm:t>
        <a:bodyPr/>
        <a:lstStyle/>
        <a:p>
          <a:endParaRPr lang="sv-SE"/>
        </a:p>
      </dgm:t>
    </dgm:pt>
    <dgm:pt modelId="{8455EB6D-2D7C-4E3C-B79C-7A3B51820943}">
      <dgm:prSet phldrT="[Text]"/>
      <dgm:spPr/>
      <dgm:t>
        <a:bodyPr/>
        <a:lstStyle/>
        <a:p>
          <a:r>
            <a:rPr lang="sv-SE" dirty="0">
              <a:latin typeface="Bahnschrift Light Condensed" panose="020B0502040204020203" pitchFamily="34" charset="0"/>
            </a:rPr>
            <a:t>2023</a:t>
          </a:r>
        </a:p>
      </dgm:t>
    </dgm:pt>
    <dgm:pt modelId="{DB657896-DACA-4CE8-B660-0F0F249D598D}" type="parTrans" cxnId="{43F1D3AB-0D65-4152-A03C-3836A365AD99}">
      <dgm:prSet/>
      <dgm:spPr/>
      <dgm:t>
        <a:bodyPr/>
        <a:lstStyle/>
        <a:p>
          <a:endParaRPr lang="sv-SE"/>
        </a:p>
      </dgm:t>
    </dgm:pt>
    <dgm:pt modelId="{DAA04FD1-A316-46DB-8CBC-E1E3087CF284}" type="sibTrans" cxnId="{43F1D3AB-0D65-4152-A03C-3836A365AD99}">
      <dgm:prSet/>
      <dgm:spPr/>
      <dgm:t>
        <a:bodyPr/>
        <a:lstStyle/>
        <a:p>
          <a:endParaRPr lang="sv-SE"/>
        </a:p>
      </dgm:t>
    </dgm:pt>
    <dgm:pt modelId="{CAFB77E5-A662-404A-A1EE-65CB4CB24BBD}" type="pres">
      <dgm:prSet presAssocID="{2FACF827-FD54-4123-9D8E-387916C08BA4}" presName="arrowDiagram" presStyleCnt="0">
        <dgm:presLayoutVars>
          <dgm:chMax val="5"/>
          <dgm:dir/>
          <dgm:resizeHandles val="exact"/>
        </dgm:presLayoutVars>
      </dgm:prSet>
      <dgm:spPr/>
    </dgm:pt>
    <dgm:pt modelId="{E5DD7DDB-56BF-431A-8853-E25F408162EC}" type="pres">
      <dgm:prSet presAssocID="{2FACF827-FD54-4123-9D8E-387916C08BA4}" presName="arrow" presStyleLbl="bgShp" presStyleIdx="0" presStyleCnt="1" custAng="547091" custScaleX="104254" custLinFactNeighborX="5169" custLinFactNeighborY="-1101"/>
      <dgm:spPr/>
    </dgm:pt>
    <dgm:pt modelId="{60C7003C-7EAD-4A42-B148-FEB6C77A0573}" type="pres">
      <dgm:prSet presAssocID="{2FACF827-FD54-4123-9D8E-387916C08BA4}" presName="arrowDiagram4" presStyleCnt="0"/>
      <dgm:spPr/>
    </dgm:pt>
    <dgm:pt modelId="{F612499C-E49D-44C3-9417-53AD006716EE}" type="pres">
      <dgm:prSet presAssocID="{8455EB6D-2D7C-4E3C-B79C-7A3B51820943}" presName="bullet4a" presStyleLbl="node1" presStyleIdx="0" presStyleCnt="4" custLinFactX="-101159" custLinFactNeighborX="-200000" custLinFactNeighborY="32363"/>
      <dgm:spPr/>
    </dgm:pt>
    <dgm:pt modelId="{A7FBB946-EBCA-452B-BD4D-C913CB10FDFA}" type="pres">
      <dgm:prSet presAssocID="{8455EB6D-2D7C-4E3C-B79C-7A3B51820943}" presName="textBox4a" presStyleLbl="revTx" presStyleIdx="0" presStyleCnt="4" custLinFactNeighborX="-26977" custLinFactNeighborY="-33386">
        <dgm:presLayoutVars>
          <dgm:bulletEnabled val="1"/>
        </dgm:presLayoutVars>
      </dgm:prSet>
      <dgm:spPr/>
      <dgm:t>
        <a:bodyPr/>
        <a:lstStyle/>
        <a:p>
          <a:endParaRPr lang="sv-SE"/>
        </a:p>
      </dgm:t>
    </dgm:pt>
    <dgm:pt modelId="{6F1D1CD1-E584-474F-9925-4C35F3E605B6}" type="pres">
      <dgm:prSet presAssocID="{B72EC1BF-2221-4AE4-8778-BCB92EFF66C9}" presName="bullet4b" presStyleLbl="node1" presStyleIdx="1" presStyleCnt="4" custLinFactX="100000" custLinFactY="-18303" custLinFactNeighborX="129313" custLinFactNeighborY="-100000"/>
      <dgm:spPr/>
    </dgm:pt>
    <dgm:pt modelId="{4B8DC9B4-3A12-43D4-A863-CB847235BDDC}" type="pres">
      <dgm:prSet presAssocID="{B72EC1BF-2221-4AE4-8778-BCB92EFF66C9}" presName="textBox4b" presStyleLbl="revTx" presStyleIdx="1" presStyleCnt="4" custScaleY="63108" custLinFactNeighborX="30098" custLinFactNeighborY="-23110">
        <dgm:presLayoutVars>
          <dgm:bulletEnabled val="1"/>
        </dgm:presLayoutVars>
      </dgm:prSet>
      <dgm:spPr/>
      <dgm:t>
        <a:bodyPr/>
        <a:lstStyle/>
        <a:p>
          <a:endParaRPr lang="sv-SE"/>
        </a:p>
      </dgm:t>
    </dgm:pt>
    <dgm:pt modelId="{B2140EE1-D236-49EA-B490-71AF11C7E191}" type="pres">
      <dgm:prSet presAssocID="{4C3C77A4-0CC6-47DC-8BDC-FC63EFA20D57}" presName="bullet4c" presStyleLbl="node1" presStyleIdx="2" presStyleCnt="4" custLinFactX="165468" custLinFactNeighborX="200000" custLinFactNeighborY="-34147"/>
      <dgm:spPr/>
    </dgm:pt>
    <dgm:pt modelId="{A975477D-4C28-44DF-9D6A-343E27EA1DB7}" type="pres">
      <dgm:prSet presAssocID="{4C3C77A4-0CC6-47DC-8BDC-FC63EFA20D57}" presName="textBox4c" presStyleLbl="revTx" presStyleIdx="2" presStyleCnt="4" custScaleY="28701" custLinFactNeighborX="81422" custLinFactNeighborY="-29823">
        <dgm:presLayoutVars>
          <dgm:bulletEnabled val="1"/>
        </dgm:presLayoutVars>
      </dgm:prSet>
      <dgm:spPr/>
      <dgm:t>
        <a:bodyPr/>
        <a:lstStyle/>
        <a:p>
          <a:endParaRPr lang="sv-SE"/>
        </a:p>
      </dgm:t>
    </dgm:pt>
    <dgm:pt modelId="{F0919800-BC14-4AAC-A737-91A85DF1ADA8}" type="pres">
      <dgm:prSet presAssocID="{84383D1A-C14E-4F7C-9580-6B718713E3F2}" presName="bullet4d" presStyleLbl="node1" presStyleIdx="3" presStyleCnt="4" custLinFactX="155453" custLinFactNeighborX="200000" custLinFactNeighborY="41253"/>
      <dgm:spPr/>
    </dgm:pt>
    <dgm:pt modelId="{51E37ABD-AC90-4CFD-8772-F76AC29984AF}" type="pres">
      <dgm:prSet presAssocID="{84383D1A-C14E-4F7C-9580-6B718713E3F2}" presName="textBox4d" presStyleLbl="revTx" presStyleIdx="3" presStyleCnt="4" custScaleX="74481" custScaleY="35641" custLinFactNeighborX="51460" custLinFactNeighborY="-15810">
        <dgm:presLayoutVars>
          <dgm:bulletEnabled val="1"/>
        </dgm:presLayoutVars>
      </dgm:prSet>
      <dgm:spPr/>
      <dgm:t>
        <a:bodyPr/>
        <a:lstStyle/>
        <a:p>
          <a:endParaRPr lang="sv-SE"/>
        </a:p>
      </dgm:t>
    </dgm:pt>
  </dgm:ptLst>
  <dgm:cxnLst>
    <dgm:cxn modelId="{F4064E43-9384-457B-8816-47BEA1D6D5D7}" srcId="{2FACF827-FD54-4123-9D8E-387916C08BA4}" destId="{84383D1A-C14E-4F7C-9580-6B718713E3F2}" srcOrd="3" destOrd="0" parTransId="{13E34CEF-2594-4F19-96C1-74472B2A8AB1}" sibTransId="{E9C5C6FF-F29E-48E4-BBC6-0E4D41B2C957}"/>
    <dgm:cxn modelId="{43F1D3AB-0D65-4152-A03C-3836A365AD99}" srcId="{2FACF827-FD54-4123-9D8E-387916C08BA4}" destId="{8455EB6D-2D7C-4E3C-B79C-7A3B51820943}" srcOrd="0" destOrd="0" parTransId="{DB657896-DACA-4CE8-B660-0F0F249D598D}" sibTransId="{DAA04FD1-A316-46DB-8CBC-E1E3087CF284}"/>
    <dgm:cxn modelId="{0FCA3A8B-4E5B-4F68-B3F7-0152A8763A6E}" type="presOf" srcId="{8455EB6D-2D7C-4E3C-B79C-7A3B51820943}" destId="{A7FBB946-EBCA-452B-BD4D-C913CB10FDFA}" srcOrd="0" destOrd="0" presId="urn:microsoft.com/office/officeart/2005/8/layout/arrow2"/>
    <dgm:cxn modelId="{94FC2E57-65DF-4936-8341-55B30BBB17F6}" srcId="{2FACF827-FD54-4123-9D8E-387916C08BA4}" destId="{B72EC1BF-2221-4AE4-8778-BCB92EFF66C9}" srcOrd="1" destOrd="0" parTransId="{2E8F0B12-F442-4911-BB0B-472A1F4A292A}" sibTransId="{B2434578-DC8A-453B-BC52-DE091452ED37}"/>
    <dgm:cxn modelId="{912721CA-E8B2-4BFC-89F3-CE4B3100FAAC}" type="presOf" srcId="{4C3C77A4-0CC6-47DC-8BDC-FC63EFA20D57}" destId="{A975477D-4C28-44DF-9D6A-343E27EA1DB7}" srcOrd="0" destOrd="0" presId="urn:microsoft.com/office/officeart/2005/8/layout/arrow2"/>
    <dgm:cxn modelId="{81128715-5098-412A-B4AE-67C99F43BFB9}" type="presOf" srcId="{84383D1A-C14E-4F7C-9580-6B718713E3F2}" destId="{51E37ABD-AC90-4CFD-8772-F76AC29984AF}" srcOrd="0" destOrd="0" presId="urn:microsoft.com/office/officeart/2005/8/layout/arrow2"/>
    <dgm:cxn modelId="{EE6DF81A-415B-4133-AC9C-48A03EDB7828}" type="presOf" srcId="{B72EC1BF-2221-4AE4-8778-BCB92EFF66C9}" destId="{4B8DC9B4-3A12-43D4-A863-CB847235BDDC}" srcOrd="0" destOrd="0" presId="urn:microsoft.com/office/officeart/2005/8/layout/arrow2"/>
    <dgm:cxn modelId="{631BF433-25DB-4E25-A1AE-5E26345B9AE1}" type="presOf" srcId="{2FACF827-FD54-4123-9D8E-387916C08BA4}" destId="{CAFB77E5-A662-404A-A1EE-65CB4CB24BBD}" srcOrd="0" destOrd="0" presId="urn:microsoft.com/office/officeart/2005/8/layout/arrow2"/>
    <dgm:cxn modelId="{CF7D6440-88BA-4B39-8827-1C8C5E7BCE22}" srcId="{2FACF827-FD54-4123-9D8E-387916C08BA4}" destId="{4C3C77A4-0CC6-47DC-8BDC-FC63EFA20D57}" srcOrd="2" destOrd="0" parTransId="{BEA5CFE8-9C81-4425-B783-555CB68C58DF}" sibTransId="{C007FCA2-DD79-42DF-9AA2-AC350815B388}"/>
    <dgm:cxn modelId="{EE704EA3-F57F-48F6-AE47-B096CACCF4BD}" type="presParOf" srcId="{CAFB77E5-A662-404A-A1EE-65CB4CB24BBD}" destId="{E5DD7DDB-56BF-431A-8853-E25F408162EC}" srcOrd="0" destOrd="0" presId="urn:microsoft.com/office/officeart/2005/8/layout/arrow2"/>
    <dgm:cxn modelId="{916AD343-5459-44DC-BB84-147E531D2786}" type="presParOf" srcId="{CAFB77E5-A662-404A-A1EE-65CB4CB24BBD}" destId="{60C7003C-7EAD-4A42-B148-FEB6C77A0573}" srcOrd="1" destOrd="0" presId="urn:microsoft.com/office/officeart/2005/8/layout/arrow2"/>
    <dgm:cxn modelId="{1D7A6CBA-AAF8-409A-A054-487CDD9EE5DF}" type="presParOf" srcId="{60C7003C-7EAD-4A42-B148-FEB6C77A0573}" destId="{F612499C-E49D-44C3-9417-53AD006716EE}" srcOrd="0" destOrd="0" presId="urn:microsoft.com/office/officeart/2005/8/layout/arrow2"/>
    <dgm:cxn modelId="{8B18E60A-704D-4DB2-967B-7C5C9AB8CDBF}" type="presParOf" srcId="{60C7003C-7EAD-4A42-B148-FEB6C77A0573}" destId="{A7FBB946-EBCA-452B-BD4D-C913CB10FDFA}" srcOrd="1" destOrd="0" presId="urn:microsoft.com/office/officeart/2005/8/layout/arrow2"/>
    <dgm:cxn modelId="{2A48DFE3-5D0F-4E5F-BEC4-0EF27458F8F0}" type="presParOf" srcId="{60C7003C-7EAD-4A42-B148-FEB6C77A0573}" destId="{6F1D1CD1-E584-474F-9925-4C35F3E605B6}" srcOrd="2" destOrd="0" presId="urn:microsoft.com/office/officeart/2005/8/layout/arrow2"/>
    <dgm:cxn modelId="{D3A182AB-5663-46BD-A4D9-AD54B99AABFD}" type="presParOf" srcId="{60C7003C-7EAD-4A42-B148-FEB6C77A0573}" destId="{4B8DC9B4-3A12-43D4-A863-CB847235BDDC}" srcOrd="3" destOrd="0" presId="urn:microsoft.com/office/officeart/2005/8/layout/arrow2"/>
    <dgm:cxn modelId="{BAC46D02-CFBD-4457-81F4-C838C3B9F2AA}" type="presParOf" srcId="{60C7003C-7EAD-4A42-B148-FEB6C77A0573}" destId="{B2140EE1-D236-49EA-B490-71AF11C7E191}" srcOrd="4" destOrd="0" presId="urn:microsoft.com/office/officeart/2005/8/layout/arrow2"/>
    <dgm:cxn modelId="{DCD3AE5D-F214-4EA8-B582-E6907B9374F5}" type="presParOf" srcId="{60C7003C-7EAD-4A42-B148-FEB6C77A0573}" destId="{A975477D-4C28-44DF-9D6A-343E27EA1DB7}" srcOrd="5" destOrd="0" presId="urn:microsoft.com/office/officeart/2005/8/layout/arrow2"/>
    <dgm:cxn modelId="{57FDB1F3-1468-429A-A431-CA9904C5DDDE}" type="presParOf" srcId="{60C7003C-7EAD-4A42-B148-FEB6C77A0573}" destId="{F0919800-BC14-4AAC-A737-91A85DF1ADA8}" srcOrd="6" destOrd="0" presId="urn:microsoft.com/office/officeart/2005/8/layout/arrow2"/>
    <dgm:cxn modelId="{81F42EF6-398B-4A6C-A3E8-1A97B7B9DA95}" type="presParOf" srcId="{60C7003C-7EAD-4A42-B148-FEB6C77A0573}" destId="{51E37ABD-AC90-4CFD-8772-F76AC29984AF}"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5F9BF9-08DC-42EE-9431-9980D8949E62}" type="doc">
      <dgm:prSet loTypeId="urn:microsoft.com/office/officeart/2005/8/layout/hChevron3" loCatId="process" qsTypeId="urn:microsoft.com/office/officeart/2005/8/quickstyle/simple1" qsCatId="simple" csTypeId="urn:microsoft.com/office/officeart/2005/8/colors/accent1_2" csCatId="accent1" phldr="1"/>
      <dgm:spPr/>
    </dgm:pt>
    <dgm:pt modelId="{C4E8103D-C884-4F87-ADEB-23895E830367}">
      <dgm:prSet phldrT="[Text]"/>
      <dgm:spPr/>
      <dgm:t>
        <a:bodyPr/>
        <a:lstStyle/>
        <a:p>
          <a:r>
            <a:rPr lang="sv-SE"/>
            <a:t>Vad vill vi veta? </a:t>
          </a:r>
        </a:p>
      </dgm:t>
    </dgm:pt>
    <dgm:pt modelId="{169373CC-4D15-42D8-959C-1E0BFF329CE0}" type="parTrans" cxnId="{13DC848E-0914-4B15-A383-884088A2DDD1}">
      <dgm:prSet/>
      <dgm:spPr/>
      <dgm:t>
        <a:bodyPr/>
        <a:lstStyle/>
        <a:p>
          <a:endParaRPr lang="sv-SE"/>
        </a:p>
      </dgm:t>
    </dgm:pt>
    <dgm:pt modelId="{259F255D-8A48-4751-BB13-0251BAF15098}" type="sibTrans" cxnId="{13DC848E-0914-4B15-A383-884088A2DDD1}">
      <dgm:prSet/>
      <dgm:spPr/>
      <dgm:t>
        <a:bodyPr/>
        <a:lstStyle/>
        <a:p>
          <a:endParaRPr lang="sv-SE"/>
        </a:p>
      </dgm:t>
    </dgm:pt>
    <dgm:pt modelId="{9653FCC5-C154-4A6B-8A7E-11BB7C8BCAEE}">
      <dgm:prSet phldrT="[Text]"/>
      <dgm:spPr/>
      <dgm:t>
        <a:bodyPr/>
        <a:lstStyle/>
        <a:p>
          <a:r>
            <a:rPr lang="sv-SE"/>
            <a:t>Vad ser vi?</a:t>
          </a:r>
        </a:p>
      </dgm:t>
    </dgm:pt>
    <dgm:pt modelId="{E2AFA92D-06FF-4FAD-9C7D-64A8BECA1EF6}" type="parTrans" cxnId="{D1790E99-78DF-4FB1-A873-E1346839115F}">
      <dgm:prSet/>
      <dgm:spPr/>
      <dgm:t>
        <a:bodyPr/>
        <a:lstStyle/>
        <a:p>
          <a:endParaRPr lang="sv-SE"/>
        </a:p>
      </dgm:t>
    </dgm:pt>
    <dgm:pt modelId="{59B306CF-23F5-405F-83CF-3DC7BEFF49ED}" type="sibTrans" cxnId="{D1790E99-78DF-4FB1-A873-E1346839115F}">
      <dgm:prSet/>
      <dgm:spPr/>
      <dgm:t>
        <a:bodyPr/>
        <a:lstStyle/>
        <a:p>
          <a:endParaRPr lang="sv-SE"/>
        </a:p>
      </dgm:t>
    </dgm:pt>
    <dgm:pt modelId="{8645A11A-7B39-4254-B57C-36429C1CD7E5}">
      <dgm:prSet phldrT="[Text]"/>
      <dgm:spPr/>
      <dgm:t>
        <a:bodyPr/>
        <a:lstStyle/>
        <a:p>
          <a:r>
            <a:rPr lang="sv-SE"/>
            <a:t>Vi reflekterar</a:t>
          </a:r>
        </a:p>
      </dgm:t>
    </dgm:pt>
    <dgm:pt modelId="{624EE43B-A14D-4A97-BD49-6C9B9F8B799D}" type="parTrans" cxnId="{B61F1DBC-AF09-47F7-8986-CDB1EA934A32}">
      <dgm:prSet/>
      <dgm:spPr/>
      <dgm:t>
        <a:bodyPr/>
        <a:lstStyle/>
        <a:p>
          <a:endParaRPr lang="sv-SE"/>
        </a:p>
      </dgm:t>
    </dgm:pt>
    <dgm:pt modelId="{0006F18B-2B04-4FCF-8813-2D9C1AEF3042}" type="sibTrans" cxnId="{B61F1DBC-AF09-47F7-8986-CDB1EA934A32}">
      <dgm:prSet/>
      <dgm:spPr/>
      <dgm:t>
        <a:bodyPr/>
        <a:lstStyle/>
        <a:p>
          <a:endParaRPr lang="sv-SE"/>
        </a:p>
      </dgm:t>
    </dgm:pt>
    <dgm:pt modelId="{1B19D94F-224D-4060-9E40-1199C8B4AE1A}">
      <dgm:prSet phldrT="[Text]"/>
      <dgm:spPr/>
      <dgm:t>
        <a:bodyPr/>
        <a:lstStyle/>
        <a:p>
          <a:r>
            <a:rPr lang="sv-SE"/>
            <a:t>Kan vi dra slutsatser?</a:t>
          </a:r>
        </a:p>
      </dgm:t>
    </dgm:pt>
    <dgm:pt modelId="{3C842D81-CABE-4FC8-8B44-31B403C8F227}" type="parTrans" cxnId="{D72F6730-0D9E-4B88-8758-5C24215B9338}">
      <dgm:prSet/>
      <dgm:spPr/>
      <dgm:t>
        <a:bodyPr/>
        <a:lstStyle/>
        <a:p>
          <a:endParaRPr lang="sv-SE"/>
        </a:p>
      </dgm:t>
    </dgm:pt>
    <dgm:pt modelId="{A1AE7EA3-2D3D-4232-B862-D84B43A02449}" type="sibTrans" cxnId="{D72F6730-0D9E-4B88-8758-5C24215B9338}">
      <dgm:prSet/>
      <dgm:spPr/>
      <dgm:t>
        <a:bodyPr/>
        <a:lstStyle/>
        <a:p>
          <a:endParaRPr lang="sv-SE"/>
        </a:p>
      </dgm:t>
    </dgm:pt>
    <dgm:pt modelId="{EF4E3F82-B968-4B4F-9C2F-3B5DDB79D924}">
      <dgm:prSet phldrT="[Text]"/>
      <dgm:spPr/>
      <dgm:t>
        <a:bodyPr/>
        <a:lstStyle/>
        <a:p>
          <a:r>
            <a:rPr lang="sv-SE"/>
            <a:t>Hur kan vi göra annorlunda?</a:t>
          </a:r>
        </a:p>
      </dgm:t>
    </dgm:pt>
    <dgm:pt modelId="{53C87ADD-0474-4A07-9D31-243D7225D5DB}" type="parTrans" cxnId="{303203FC-3B6B-4243-80D5-4442B9AC1ADF}">
      <dgm:prSet/>
      <dgm:spPr/>
      <dgm:t>
        <a:bodyPr/>
        <a:lstStyle/>
        <a:p>
          <a:endParaRPr lang="sv-SE"/>
        </a:p>
      </dgm:t>
    </dgm:pt>
    <dgm:pt modelId="{B4E5C4DC-A01D-495F-B5C3-D4D46C4D52EB}" type="sibTrans" cxnId="{303203FC-3B6B-4243-80D5-4442B9AC1ADF}">
      <dgm:prSet/>
      <dgm:spPr/>
      <dgm:t>
        <a:bodyPr/>
        <a:lstStyle/>
        <a:p>
          <a:endParaRPr lang="sv-SE"/>
        </a:p>
      </dgm:t>
    </dgm:pt>
    <dgm:pt modelId="{DD56EFA9-6841-48A5-8795-28B2C0707766}" type="pres">
      <dgm:prSet presAssocID="{045F9BF9-08DC-42EE-9431-9980D8949E62}" presName="Name0" presStyleCnt="0">
        <dgm:presLayoutVars>
          <dgm:dir/>
          <dgm:resizeHandles val="exact"/>
        </dgm:presLayoutVars>
      </dgm:prSet>
      <dgm:spPr/>
    </dgm:pt>
    <dgm:pt modelId="{6F2AB75C-4D72-48A5-803B-2B2A2B5360CE}" type="pres">
      <dgm:prSet presAssocID="{C4E8103D-C884-4F87-ADEB-23895E830367}" presName="parTxOnly" presStyleLbl="node1" presStyleIdx="0" presStyleCnt="5">
        <dgm:presLayoutVars>
          <dgm:bulletEnabled val="1"/>
        </dgm:presLayoutVars>
      </dgm:prSet>
      <dgm:spPr/>
      <dgm:t>
        <a:bodyPr/>
        <a:lstStyle/>
        <a:p>
          <a:endParaRPr lang="sv-SE"/>
        </a:p>
      </dgm:t>
    </dgm:pt>
    <dgm:pt modelId="{F5FF9FCA-C063-4617-B272-D9CC05F7EFC1}" type="pres">
      <dgm:prSet presAssocID="{259F255D-8A48-4751-BB13-0251BAF15098}" presName="parSpace" presStyleCnt="0"/>
      <dgm:spPr/>
    </dgm:pt>
    <dgm:pt modelId="{2CC227DA-DC75-419E-BCDE-57AE068E6748}" type="pres">
      <dgm:prSet presAssocID="{9653FCC5-C154-4A6B-8A7E-11BB7C8BCAEE}" presName="parTxOnly" presStyleLbl="node1" presStyleIdx="1" presStyleCnt="5">
        <dgm:presLayoutVars>
          <dgm:bulletEnabled val="1"/>
        </dgm:presLayoutVars>
      </dgm:prSet>
      <dgm:spPr/>
      <dgm:t>
        <a:bodyPr/>
        <a:lstStyle/>
        <a:p>
          <a:endParaRPr lang="sv-SE"/>
        </a:p>
      </dgm:t>
    </dgm:pt>
    <dgm:pt modelId="{911365C9-DED1-4726-B90E-122577BA7205}" type="pres">
      <dgm:prSet presAssocID="{59B306CF-23F5-405F-83CF-3DC7BEFF49ED}" presName="parSpace" presStyleCnt="0"/>
      <dgm:spPr/>
    </dgm:pt>
    <dgm:pt modelId="{FAC2B30A-60A7-4688-A23F-231994B5271B}" type="pres">
      <dgm:prSet presAssocID="{8645A11A-7B39-4254-B57C-36429C1CD7E5}" presName="parTxOnly" presStyleLbl="node1" presStyleIdx="2" presStyleCnt="5">
        <dgm:presLayoutVars>
          <dgm:bulletEnabled val="1"/>
        </dgm:presLayoutVars>
      </dgm:prSet>
      <dgm:spPr/>
      <dgm:t>
        <a:bodyPr/>
        <a:lstStyle/>
        <a:p>
          <a:endParaRPr lang="sv-SE"/>
        </a:p>
      </dgm:t>
    </dgm:pt>
    <dgm:pt modelId="{B5D69114-6435-44E5-9630-53C60A5C4D96}" type="pres">
      <dgm:prSet presAssocID="{0006F18B-2B04-4FCF-8813-2D9C1AEF3042}" presName="parSpace" presStyleCnt="0"/>
      <dgm:spPr/>
    </dgm:pt>
    <dgm:pt modelId="{14707634-C41E-4033-A752-813C7B735CEF}" type="pres">
      <dgm:prSet presAssocID="{1B19D94F-224D-4060-9E40-1199C8B4AE1A}" presName="parTxOnly" presStyleLbl="node1" presStyleIdx="3" presStyleCnt="5">
        <dgm:presLayoutVars>
          <dgm:bulletEnabled val="1"/>
        </dgm:presLayoutVars>
      </dgm:prSet>
      <dgm:spPr/>
      <dgm:t>
        <a:bodyPr/>
        <a:lstStyle/>
        <a:p>
          <a:endParaRPr lang="sv-SE"/>
        </a:p>
      </dgm:t>
    </dgm:pt>
    <dgm:pt modelId="{31ADFDDE-B1BD-482E-930A-40C5C16B790D}" type="pres">
      <dgm:prSet presAssocID="{A1AE7EA3-2D3D-4232-B862-D84B43A02449}" presName="parSpace" presStyleCnt="0"/>
      <dgm:spPr/>
    </dgm:pt>
    <dgm:pt modelId="{92528954-0621-456F-8812-0D1C1DB79170}" type="pres">
      <dgm:prSet presAssocID="{EF4E3F82-B968-4B4F-9C2F-3B5DDB79D924}" presName="parTxOnly" presStyleLbl="node1" presStyleIdx="4" presStyleCnt="5">
        <dgm:presLayoutVars>
          <dgm:bulletEnabled val="1"/>
        </dgm:presLayoutVars>
      </dgm:prSet>
      <dgm:spPr/>
      <dgm:t>
        <a:bodyPr/>
        <a:lstStyle/>
        <a:p>
          <a:endParaRPr lang="sv-SE"/>
        </a:p>
      </dgm:t>
    </dgm:pt>
  </dgm:ptLst>
  <dgm:cxnLst>
    <dgm:cxn modelId="{B38553F1-50D8-477A-B39F-946681124369}" type="presOf" srcId="{9653FCC5-C154-4A6B-8A7E-11BB7C8BCAEE}" destId="{2CC227DA-DC75-419E-BCDE-57AE068E6748}" srcOrd="0" destOrd="0" presId="urn:microsoft.com/office/officeart/2005/8/layout/hChevron3"/>
    <dgm:cxn modelId="{AEB74F93-2CAA-4399-B017-582D600CE344}" type="presOf" srcId="{1B19D94F-224D-4060-9E40-1199C8B4AE1A}" destId="{14707634-C41E-4033-A752-813C7B735CEF}" srcOrd="0" destOrd="0" presId="urn:microsoft.com/office/officeart/2005/8/layout/hChevron3"/>
    <dgm:cxn modelId="{371A49BD-8ED1-4B99-9545-EA31E3D80DEC}" type="presOf" srcId="{C4E8103D-C884-4F87-ADEB-23895E830367}" destId="{6F2AB75C-4D72-48A5-803B-2B2A2B5360CE}" srcOrd="0" destOrd="0" presId="urn:microsoft.com/office/officeart/2005/8/layout/hChevron3"/>
    <dgm:cxn modelId="{D1790E99-78DF-4FB1-A873-E1346839115F}" srcId="{045F9BF9-08DC-42EE-9431-9980D8949E62}" destId="{9653FCC5-C154-4A6B-8A7E-11BB7C8BCAEE}" srcOrd="1" destOrd="0" parTransId="{E2AFA92D-06FF-4FAD-9C7D-64A8BECA1EF6}" sibTransId="{59B306CF-23F5-405F-83CF-3DC7BEFF49ED}"/>
    <dgm:cxn modelId="{303203FC-3B6B-4243-80D5-4442B9AC1ADF}" srcId="{045F9BF9-08DC-42EE-9431-9980D8949E62}" destId="{EF4E3F82-B968-4B4F-9C2F-3B5DDB79D924}" srcOrd="4" destOrd="0" parTransId="{53C87ADD-0474-4A07-9D31-243D7225D5DB}" sibTransId="{B4E5C4DC-A01D-495F-B5C3-D4D46C4D52EB}"/>
    <dgm:cxn modelId="{D20DBBA3-C98D-4310-9941-5AC752F54113}" type="presOf" srcId="{EF4E3F82-B968-4B4F-9C2F-3B5DDB79D924}" destId="{92528954-0621-456F-8812-0D1C1DB79170}" srcOrd="0" destOrd="0" presId="urn:microsoft.com/office/officeart/2005/8/layout/hChevron3"/>
    <dgm:cxn modelId="{E18CDE59-11D0-4145-B506-E148E5ABA111}" type="presOf" srcId="{8645A11A-7B39-4254-B57C-36429C1CD7E5}" destId="{FAC2B30A-60A7-4688-A23F-231994B5271B}" srcOrd="0" destOrd="0" presId="urn:microsoft.com/office/officeart/2005/8/layout/hChevron3"/>
    <dgm:cxn modelId="{D72F6730-0D9E-4B88-8758-5C24215B9338}" srcId="{045F9BF9-08DC-42EE-9431-9980D8949E62}" destId="{1B19D94F-224D-4060-9E40-1199C8B4AE1A}" srcOrd="3" destOrd="0" parTransId="{3C842D81-CABE-4FC8-8B44-31B403C8F227}" sibTransId="{A1AE7EA3-2D3D-4232-B862-D84B43A02449}"/>
    <dgm:cxn modelId="{B61F1DBC-AF09-47F7-8986-CDB1EA934A32}" srcId="{045F9BF9-08DC-42EE-9431-9980D8949E62}" destId="{8645A11A-7B39-4254-B57C-36429C1CD7E5}" srcOrd="2" destOrd="0" parTransId="{624EE43B-A14D-4A97-BD49-6C9B9F8B799D}" sibTransId="{0006F18B-2B04-4FCF-8813-2D9C1AEF3042}"/>
    <dgm:cxn modelId="{13DC848E-0914-4B15-A383-884088A2DDD1}" srcId="{045F9BF9-08DC-42EE-9431-9980D8949E62}" destId="{C4E8103D-C884-4F87-ADEB-23895E830367}" srcOrd="0" destOrd="0" parTransId="{169373CC-4D15-42D8-959C-1E0BFF329CE0}" sibTransId="{259F255D-8A48-4751-BB13-0251BAF15098}"/>
    <dgm:cxn modelId="{09CBB96A-6290-4EF7-A21C-892ABAC4B2CD}" type="presOf" srcId="{045F9BF9-08DC-42EE-9431-9980D8949E62}" destId="{DD56EFA9-6841-48A5-8795-28B2C0707766}" srcOrd="0" destOrd="0" presId="urn:microsoft.com/office/officeart/2005/8/layout/hChevron3"/>
    <dgm:cxn modelId="{B6C42161-CDF3-44CD-8589-E5946E032776}" type="presParOf" srcId="{DD56EFA9-6841-48A5-8795-28B2C0707766}" destId="{6F2AB75C-4D72-48A5-803B-2B2A2B5360CE}" srcOrd="0" destOrd="0" presId="urn:microsoft.com/office/officeart/2005/8/layout/hChevron3"/>
    <dgm:cxn modelId="{232842E3-15B1-45A3-846F-0F0A1D4BC6A1}" type="presParOf" srcId="{DD56EFA9-6841-48A5-8795-28B2C0707766}" destId="{F5FF9FCA-C063-4617-B272-D9CC05F7EFC1}" srcOrd="1" destOrd="0" presId="urn:microsoft.com/office/officeart/2005/8/layout/hChevron3"/>
    <dgm:cxn modelId="{896BD7BD-3114-4E4A-B04A-5AC33A7A6322}" type="presParOf" srcId="{DD56EFA9-6841-48A5-8795-28B2C0707766}" destId="{2CC227DA-DC75-419E-BCDE-57AE068E6748}" srcOrd="2" destOrd="0" presId="urn:microsoft.com/office/officeart/2005/8/layout/hChevron3"/>
    <dgm:cxn modelId="{BC55E079-7711-4798-93EC-005F77704571}" type="presParOf" srcId="{DD56EFA9-6841-48A5-8795-28B2C0707766}" destId="{911365C9-DED1-4726-B90E-122577BA7205}" srcOrd="3" destOrd="0" presId="urn:microsoft.com/office/officeart/2005/8/layout/hChevron3"/>
    <dgm:cxn modelId="{A3168493-C737-43CE-A1A3-D00E03742B90}" type="presParOf" srcId="{DD56EFA9-6841-48A5-8795-28B2C0707766}" destId="{FAC2B30A-60A7-4688-A23F-231994B5271B}" srcOrd="4" destOrd="0" presId="urn:microsoft.com/office/officeart/2005/8/layout/hChevron3"/>
    <dgm:cxn modelId="{CD8E646C-FBBA-447E-BFBA-C0B8C4DB86F6}" type="presParOf" srcId="{DD56EFA9-6841-48A5-8795-28B2C0707766}" destId="{B5D69114-6435-44E5-9630-53C60A5C4D96}" srcOrd="5" destOrd="0" presId="urn:microsoft.com/office/officeart/2005/8/layout/hChevron3"/>
    <dgm:cxn modelId="{A8CC9563-3038-4D1F-9BBF-167C141AEDD1}" type="presParOf" srcId="{DD56EFA9-6841-48A5-8795-28B2C0707766}" destId="{14707634-C41E-4033-A752-813C7B735CEF}" srcOrd="6" destOrd="0" presId="urn:microsoft.com/office/officeart/2005/8/layout/hChevron3"/>
    <dgm:cxn modelId="{813DDAAD-8694-44D1-8DA8-03BD8AA787F1}" type="presParOf" srcId="{DD56EFA9-6841-48A5-8795-28B2C0707766}" destId="{31ADFDDE-B1BD-482E-930A-40C5C16B790D}" srcOrd="7" destOrd="0" presId="urn:microsoft.com/office/officeart/2005/8/layout/hChevron3"/>
    <dgm:cxn modelId="{DE7018AB-F02C-4686-B7D3-31F1E25B3086}" type="presParOf" srcId="{DD56EFA9-6841-48A5-8795-28B2C0707766}" destId="{92528954-0621-456F-8812-0D1C1DB79170}"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F5FDE-D16E-40B3-BDA1-000D1228BB76}">
      <dsp:nvSpPr>
        <dsp:cNvPr id="0" name=""/>
        <dsp:cNvSpPr/>
      </dsp:nvSpPr>
      <dsp:spPr>
        <a:xfrm>
          <a:off x="0" y="2050"/>
          <a:ext cx="515986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55864C7-64D2-4FB5-8BE7-0FB032FDAF2A}">
      <dsp:nvSpPr>
        <dsp:cNvPr id="0" name=""/>
        <dsp:cNvSpPr/>
      </dsp:nvSpPr>
      <dsp:spPr>
        <a:xfrm>
          <a:off x="0" y="2050"/>
          <a:ext cx="5159866" cy="139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sv-SE" sz="2800" kern="1200" dirty="0" smtClean="0"/>
            <a:t>Lagrådsremiss (innan sommaren)</a:t>
          </a:r>
          <a:endParaRPr lang="sv-SE" sz="2800" kern="1200" dirty="0"/>
        </a:p>
      </dsp:txBody>
      <dsp:txXfrm>
        <a:off x="0" y="2050"/>
        <a:ext cx="5159866" cy="1398739"/>
      </dsp:txXfrm>
    </dsp:sp>
    <dsp:sp modelId="{F0C1B88F-8BA4-414C-829A-83306876D1E8}">
      <dsp:nvSpPr>
        <dsp:cNvPr id="0" name=""/>
        <dsp:cNvSpPr/>
      </dsp:nvSpPr>
      <dsp:spPr>
        <a:xfrm>
          <a:off x="0" y="1400790"/>
          <a:ext cx="515986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928F348-25BC-4378-8318-BF5C87BD7721}">
      <dsp:nvSpPr>
        <dsp:cNvPr id="0" name=""/>
        <dsp:cNvSpPr/>
      </dsp:nvSpPr>
      <dsp:spPr>
        <a:xfrm>
          <a:off x="0" y="1400790"/>
          <a:ext cx="5159866" cy="139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sv-SE" sz="2800" kern="1200" dirty="0" smtClean="0"/>
            <a:t>Proposition 2024 (hösten)</a:t>
          </a:r>
          <a:endParaRPr lang="sv-SE" sz="2800" kern="1200" dirty="0"/>
        </a:p>
      </dsp:txBody>
      <dsp:txXfrm>
        <a:off x="0" y="1400790"/>
        <a:ext cx="5159866" cy="1398739"/>
      </dsp:txXfrm>
    </dsp:sp>
    <dsp:sp modelId="{F81DC03F-BE31-4ADC-9FA0-D3B00A23EB8E}">
      <dsp:nvSpPr>
        <dsp:cNvPr id="0" name=""/>
        <dsp:cNvSpPr/>
      </dsp:nvSpPr>
      <dsp:spPr>
        <a:xfrm>
          <a:off x="0" y="2799530"/>
          <a:ext cx="5159866"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080C822D-B07F-4D76-82B7-29FF42B7FAA7}">
      <dsp:nvSpPr>
        <dsp:cNvPr id="0" name=""/>
        <dsp:cNvSpPr/>
      </dsp:nvSpPr>
      <dsp:spPr>
        <a:xfrm>
          <a:off x="0" y="2799530"/>
          <a:ext cx="5159866" cy="1398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sv-SE" sz="2800" kern="1200" dirty="0"/>
            <a:t>Troligt att ny lag börjar gälla 1 juli 2025</a:t>
          </a:r>
        </a:p>
      </dsp:txBody>
      <dsp:txXfrm>
        <a:off x="0" y="2799530"/>
        <a:ext cx="5159866" cy="13987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D7DDB-56BF-431A-8853-E25F408162EC}">
      <dsp:nvSpPr>
        <dsp:cNvPr id="0" name=""/>
        <dsp:cNvSpPr/>
      </dsp:nvSpPr>
      <dsp:spPr>
        <a:xfrm rot="547091">
          <a:off x="472867" y="0"/>
          <a:ext cx="9537074" cy="571745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2499C-E49D-44C3-9417-53AD006716EE}">
      <dsp:nvSpPr>
        <dsp:cNvPr id="0" name=""/>
        <dsp:cNvSpPr/>
      </dsp:nvSpPr>
      <dsp:spPr>
        <a:xfrm>
          <a:off x="462013" y="4319589"/>
          <a:ext cx="210402" cy="2104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FBB946-EBCA-452B-BD4D-C913CB10FDFA}">
      <dsp:nvSpPr>
        <dsp:cNvPr id="0" name=""/>
        <dsp:cNvSpPr/>
      </dsp:nvSpPr>
      <dsp:spPr>
        <a:xfrm>
          <a:off x="778859" y="3902396"/>
          <a:ext cx="1564294" cy="1360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488" tIns="0" rIns="0" bIns="0" numCol="1" spcCol="1270" anchor="t" anchorCtr="0">
          <a:noAutofit/>
        </a:bodyPr>
        <a:lstStyle/>
        <a:p>
          <a:pPr lvl="0" algn="l" defTabSz="1644650">
            <a:lnSpc>
              <a:spcPct val="90000"/>
            </a:lnSpc>
            <a:spcBef>
              <a:spcPct val="0"/>
            </a:spcBef>
            <a:spcAft>
              <a:spcPct val="35000"/>
            </a:spcAft>
          </a:pPr>
          <a:r>
            <a:rPr lang="sv-SE" sz="3700" kern="1200" dirty="0">
              <a:latin typeface="Bahnschrift Light Condensed" panose="020B0502040204020203" pitchFamily="34" charset="0"/>
            </a:rPr>
            <a:t>2023</a:t>
          </a:r>
        </a:p>
      </dsp:txBody>
      <dsp:txXfrm>
        <a:off x="778859" y="3902396"/>
        <a:ext cx="1564294" cy="1360753"/>
      </dsp:txXfrm>
    </dsp:sp>
    <dsp:sp modelId="{6F1D1CD1-E584-474F-9925-4C35F3E605B6}">
      <dsp:nvSpPr>
        <dsp:cNvPr id="0" name=""/>
        <dsp:cNvSpPr/>
      </dsp:nvSpPr>
      <dsp:spPr>
        <a:xfrm>
          <a:off x="3421290" y="2488726"/>
          <a:ext cx="365916" cy="3659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8DC9B4-3A12-43D4-A863-CB847235BDDC}">
      <dsp:nvSpPr>
        <dsp:cNvPr id="0" name=""/>
        <dsp:cNvSpPr/>
      </dsp:nvSpPr>
      <dsp:spPr>
        <a:xfrm>
          <a:off x="3343355" y="2982711"/>
          <a:ext cx="1921063" cy="1648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892" tIns="0" rIns="0" bIns="0" numCol="1" spcCol="1270" anchor="t" anchorCtr="0">
          <a:noAutofit/>
        </a:bodyPr>
        <a:lstStyle/>
        <a:p>
          <a:pPr lvl="0" algn="l" defTabSz="1644650">
            <a:lnSpc>
              <a:spcPct val="90000"/>
            </a:lnSpc>
            <a:spcBef>
              <a:spcPct val="0"/>
            </a:spcBef>
            <a:spcAft>
              <a:spcPct val="35000"/>
            </a:spcAft>
          </a:pPr>
          <a:r>
            <a:rPr lang="sv-SE" sz="3700" kern="1200" dirty="0">
              <a:latin typeface="Bahnschrift Light SemiCondensed" panose="020B0502040204020203" pitchFamily="34" charset="0"/>
            </a:rPr>
            <a:t>2024</a:t>
          </a:r>
        </a:p>
      </dsp:txBody>
      <dsp:txXfrm>
        <a:off x="3343355" y="2982711"/>
        <a:ext cx="1921063" cy="1648933"/>
      </dsp:txXfrm>
    </dsp:sp>
    <dsp:sp modelId="{B2140EE1-D236-49EA-B490-71AF11C7E191}">
      <dsp:nvSpPr>
        <dsp:cNvPr id="0" name=""/>
        <dsp:cNvSpPr/>
      </dsp:nvSpPr>
      <dsp:spPr>
        <a:xfrm>
          <a:off x="6252323" y="1776088"/>
          <a:ext cx="484839" cy="48483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75477D-4C28-44DF-9D6A-343E27EA1DB7}">
      <dsp:nvSpPr>
        <dsp:cNvPr id="0" name=""/>
        <dsp:cNvSpPr/>
      </dsp:nvSpPr>
      <dsp:spPr>
        <a:xfrm>
          <a:off x="6286977" y="2389938"/>
          <a:ext cx="1921063" cy="1014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907" tIns="0" rIns="0" bIns="0" numCol="1" spcCol="1270" anchor="t" anchorCtr="0">
          <a:noAutofit/>
        </a:bodyPr>
        <a:lstStyle/>
        <a:p>
          <a:pPr lvl="0" algn="l" defTabSz="1644650">
            <a:lnSpc>
              <a:spcPct val="90000"/>
            </a:lnSpc>
            <a:spcBef>
              <a:spcPct val="0"/>
            </a:spcBef>
            <a:spcAft>
              <a:spcPct val="35000"/>
            </a:spcAft>
          </a:pPr>
          <a:r>
            <a:rPr lang="sv-SE" sz="3700" kern="1200" dirty="0">
              <a:latin typeface="Bahnschrift Light SemiCondensed" panose="020B0502040204020203" pitchFamily="34" charset="0"/>
            </a:rPr>
            <a:t>2025</a:t>
          </a:r>
        </a:p>
      </dsp:txBody>
      <dsp:txXfrm>
        <a:off x="6286977" y="2389938"/>
        <a:ext cx="1921063" cy="1014116"/>
      </dsp:txXfrm>
    </dsp:sp>
    <dsp:sp modelId="{F0919800-BC14-4AAC-A737-91A85DF1ADA8}">
      <dsp:nvSpPr>
        <dsp:cNvPr id="0" name=""/>
        <dsp:cNvSpPr/>
      </dsp:nvSpPr>
      <dsp:spPr>
        <a:xfrm>
          <a:off x="8856495" y="1561226"/>
          <a:ext cx="649502" cy="64950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E37ABD-AC90-4CFD-8772-F76AC29984AF}">
      <dsp:nvSpPr>
        <dsp:cNvPr id="0" name=""/>
        <dsp:cNvSpPr/>
      </dsp:nvSpPr>
      <dsp:spPr>
        <a:xfrm>
          <a:off x="8106268" y="2289091"/>
          <a:ext cx="1430827" cy="14610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4158" tIns="0" rIns="0" bIns="0" numCol="1" spcCol="1270" anchor="t" anchorCtr="0">
          <a:noAutofit/>
        </a:bodyPr>
        <a:lstStyle/>
        <a:p>
          <a:pPr lvl="0" algn="l" defTabSz="1644650">
            <a:lnSpc>
              <a:spcPct val="90000"/>
            </a:lnSpc>
            <a:spcBef>
              <a:spcPct val="0"/>
            </a:spcBef>
            <a:spcAft>
              <a:spcPct val="35000"/>
            </a:spcAft>
          </a:pPr>
          <a:r>
            <a:rPr lang="sv-SE" sz="3700" kern="1200" dirty="0">
              <a:latin typeface="Bahnschrift Light SemiCondensed" panose="020B0502040204020203" pitchFamily="34" charset="0"/>
            </a:rPr>
            <a:t>2028?</a:t>
          </a:r>
        </a:p>
      </dsp:txBody>
      <dsp:txXfrm>
        <a:off x="8106268" y="2289091"/>
        <a:ext cx="1430827" cy="14610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AB75C-4D72-48A5-803B-2B2A2B5360CE}">
      <dsp:nvSpPr>
        <dsp:cNvPr id="0" name=""/>
        <dsp:cNvSpPr/>
      </dsp:nvSpPr>
      <dsp:spPr>
        <a:xfrm>
          <a:off x="992" y="2322380"/>
          <a:ext cx="1934765" cy="77390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lvl="0" algn="ctr" defTabSz="666750">
            <a:lnSpc>
              <a:spcPct val="90000"/>
            </a:lnSpc>
            <a:spcBef>
              <a:spcPct val="0"/>
            </a:spcBef>
            <a:spcAft>
              <a:spcPct val="35000"/>
            </a:spcAft>
          </a:pPr>
          <a:r>
            <a:rPr lang="sv-SE" sz="1500" kern="1200"/>
            <a:t>Vad vill vi veta? </a:t>
          </a:r>
        </a:p>
      </dsp:txBody>
      <dsp:txXfrm>
        <a:off x="992" y="2322380"/>
        <a:ext cx="1741289" cy="773906"/>
      </dsp:txXfrm>
    </dsp:sp>
    <dsp:sp modelId="{2CC227DA-DC75-419E-BCDE-57AE068E6748}">
      <dsp:nvSpPr>
        <dsp:cNvPr id="0" name=""/>
        <dsp:cNvSpPr/>
      </dsp:nvSpPr>
      <dsp:spPr>
        <a:xfrm>
          <a:off x="1548804" y="2322380"/>
          <a:ext cx="1934765" cy="773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sv-SE" sz="1500" kern="1200"/>
            <a:t>Vad ser vi?</a:t>
          </a:r>
        </a:p>
      </dsp:txBody>
      <dsp:txXfrm>
        <a:off x="1935757" y="2322380"/>
        <a:ext cx="1160859" cy="773906"/>
      </dsp:txXfrm>
    </dsp:sp>
    <dsp:sp modelId="{FAC2B30A-60A7-4688-A23F-231994B5271B}">
      <dsp:nvSpPr>
        <dsp:cNvPr id="0" name=""/>
        <dsp:cNvSpPr/>
      </dsp:nvSpPr>
      <dsp:spPr>
        <a:xfrm>
          <a:off x="3096617" y="2322380"/>
          <a:ext cx="1934765" cy="773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sv-SE" sz="1500" kern="1200"/>
            <a:t>Vi reflekterar</a:t>
          </a:r>
        </a:p>
      </dsp:txBody>
      <dsp:txXfrm>
        <a:off x="3483570" y="2322380"/>
        <a:ext cx="1160859" cy="773906"/>
      </dsp:txXfrm>
    </dsp:sp>
    <dsp:sp modelId="{14707634-C41E-4033-A752-813C7B735CEF}">
      <dsp:nvSpPr>
        <dsp:cNvPr id="0" name=""/>
        <dsp:cNvSpPr/>
      </dsp:nvSpPr>
      <dsp:spPr>
        <a:xfrm>
          <a:off x="4644429" y="2322380"/>
          <a:ext cx="1934765" cy="773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sv-SE" sz="1500" kern="1200"/>
            <a:t>Kan vi dra slutsatser?</a:t>
          </a:r>
        </a:p>
      </dsp:txBody>
      <dsp:txXfrm>
        <a:off x="5031382" y="2322380"/>
        <a:ext cx="1160859" cy="773906"/>
      </dsp:txXfrm>
    </dsp:sp>
    <dsp:sp modelId="{92528954-0621-456F-8812-0D1C1DB79170}">
      <dsp:nvSpPr>
        <dsp:cNvPr id="0" name=""/>
        <dsp:cNvSpPr/>
      </dsp:nvSpPr>
      <dsp:spPr>
        <a:xfrm>
          <a:off x="6192242" y="2322380"/>
          <a:ext cx="1934765" cy="77390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lvl="0" algn="ctr" defTabSz="666750">
            <a:lnSpc>
              <a:spcPct val="90000"/>
            </a:lnSpc>
            <a:spcBef>
              <a:spcPct val="0"/>
            </a:spcBef>
            <a:spcAft>
              <a:spcPct val="35000"/>
            </a:spcAft>
          </a:pPr>
          <a:r>
            <a:rPr lang="sv-SE" sz="1500" kern="1200"/>
            <a:t>Hur kan vi göra annorlunda?</a:t>
          </a:r>
        </a:p>
      </dsp:txBody>
      <dsp:txXfrm>
        <a:off x="6579195" y="2322380"/>
        <a:ext cx="1160859" cy="77390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C4A198C-3BD6-C55F-78E7-A2363256E95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03BBDE5E-A88B-1889-7D7C-44CE71E0A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A416DD-46BF-814C-818B-BDC2E20BCEA3}" type="datetimeFigureOut">
              <a:rPr lang="sv-SE" smtClean="0"/>
              <a:t>2024-04-15</a:t>
            </a:fld>
            <a:endParaRPr lang="sv-SE"/>
          </a:p>
        </p:txBody>
      </p:sp>
      <p:sp>
        <p:nvSpPr>
          <p:cNvPr id="4" name="Platshållare för sidfot 3">
            <a:extLst>
              <a:ext uri="{FF2B5EF4-FFF2-40B4-BE49-F238E27FC236}">
                <a16:creationId xmlns:a16="http://schemas.microsoft.com/office/drawing/2014/main" id="{D013DA2E-9201-1FC3-AC56-862A6CEFE9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BA47630C-53A2-8DEB-DFDE-4AD77D838C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9431CB-72D4-3249-B2C6-C6A7D361B8FF}" type="slidenum">
              <a:rPr lang="sv-SE" smtClean="0"/>
              <a:t>‹#›</a:t>
            </a:fld>
            <a:endParaRPr lang="sv-SE"/>
          </a:p>
        </p:txBody>
      </p:sp>
    </p:spTree>
    <p:extLst>
      <p:ext uri="{BB962C8B-B14F-4D97-AF65-F5344CB8AC3E}">
        <p14:creationId xmlns:p14="http://schemas.microsoft.com/office/powerpoint/2010/main" val="386925739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2-04T19:47:52.0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1 122,'575'0,"-541"-2,63-11,11-1,261 12,-190 4,1001-2,-1147 2,0 1,-1 2,53 15,-49-11,-1-1,61 5,18 1,-10 0,-47-11,86 9,-67-2,82 0,78-11,-81-2,-53 5,-30 0,113-11,-111-4,102-33,-10 2,-162 43,59-13,0 2,96-5,4 3,6 0,-10-2,9 0,852 16,-443 2,-558-1,0 1,-1 0,22 7,34 4,69-9,-97-5,-1 2,62 10,-38-2,1-2,99-5,-149-1,0 1,-1 1,22 6,33 3,153-7,-144-6,-57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DF86F9-A652-4D28-B456-8A8277C9861D}" type="datetimeFigureOut">
              <a:rPr lang="sv-SE" smtClean="0"/>
              <a:t>2024-04-15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44CBA-47F8-48BC-A462-062A0D60CEF0}" type="slidenum">
              <a:rPr lang="sv-SE" smtClean="0"/>
              <a:t>‹#›</a:t>
            </a:fld>
            <a:endParaRPr lang="sv-SE"/>
          </a:p>
        </p:txBody>
      </p:sp>
    </p:spTree>
    <p:extLst>
      <p:ext uri="{BB962C8B-B14F-4D97-AF65-F5344CB8AC3E}">
        <p14:creationId xmlns:p14="http://schemas.microsoft.com/office/powerpoint/2010/main" val="221959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scb.se/hitta-statistik/statistik-efter-amne/levnadsforhallanden/levnadsforhallanden/barn-och-familjestatistik/pong/statistiknyhet/barn--och-familjestatistik-barnfamiljers-ekonomi-202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3</a:t>
            </a:fld>
            <a:endParaRPr lang="sv-SE"/>
          </a:p>
        </p:txBody>
      </p:sp>
    </p:spTree>
    <p:extLst>
      <p:ext uri="{BB962C8B-B14F-4D97-AF65-F5344CB8AC3E}">
        <p14:creationId xmlns:p14="http://schemas.microsoft.com/office/powerpoint/2010/main" val="3822207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3 min</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13</a:t>
            </a:fld>
            <a:endParaRPr lang="sv-SE"/>
          </a:p>
        </p:txBody>
      </p:sp>
    </p:spTree>
    <p:extLst>
      <p:ext uri="{BB962C8B-B14F-4D97-AF65-F5344CB8AC3E}">
        <p14:creationId xmlns:p14="http://schemas.microsoft.com/office/powerpoint/2010/main" val="219846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smtClean="0">
                <a:solidFill>
                  <a:schemeClr val="tx1"/>
                </a:solidFill>
                <a:effectLst/>
                <a:latin typeface="+mn-lt"/>
                <a:ea typeface="+mn-ea"/>
                <a:cs typeface="+mn-cs"/>
              </a:rPr>
              <a:t>En</a:t>
            </a:r>
            <a:r>
              <a:rPr lang="sv-SE" sz="1200" b="1" i="0" kern="1200" baseline="0" dirty="0" smtClean="0">
                <a:solidFill>
                  <a:schemeClr val="tx1"/>
                </a:solidFill>
                <a:effectLst/>
                <a:latin typeface="+mn-lt"/>
                <a:ea typeface="+mn-ea"/>
                <a:cs typeface="+mn-cs"/>
              </a:rPr>
              <a:t> f</a:t>
            </a:r>
            <a:r>
              <a:rPr lang="sv-SE" sz="1200" b="1" i="0" kern="1200" dirty="0" smtClean="0">
                <a:solidFill>
                  <a:schemeClr val="tx1"/>
                </a:solidFill>
                <a:effectLst/>
                <a:latin typeface="+mn-lt"/>
                <a:ea typeface="+mn-ea"/>
                <a:cs typeface="+mn-cs"/>
              </a:rPr>
              <a:t>örebyggande, lätt tillgänglig, kunskapsbaserad socialtjänst</a:t>
            </a:r>
          </a:p>
          <a:p>
            <a:endParaRPr lang="sv-SE" sz="1200" b="0"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Syftet med den nya lagen är att socialtjänsten ska bli mer förebyggande, jämställd och lättillgänglig än idag: att sänka trösklarna, nå invånare tidigt, innan problemen växt sig stora. Socialtjänsten ska också jobba kunskapsbaserat – alltså tydligare vila på forskning och beprövad erfarenhet.</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3D656C-8168-4651-B460-A4B97A056695}"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9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757238"/>
            <a:ext cx="5486400" cy="30861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1547133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endParaRPr lang="sv-SE" b="1" i="0" u="none" strike="noStrike" dirty="0" smtClean="0">
              <a:solidFill>
                <a:srgbClr val="333333"/>
              </a:solidFill>
              <a:effectLst/>
              <a:latin typeface="+mn-lt"/>
            </a:endParaRPr>
          </a:p>
          <a:p>
            <a:pPr algn="l"/>
            <a:r>
              <a:rPr lang="sv-SE" b="1" i="0" u="none" strike="noStrike" dirty="0" smtClean="0">
                <a:solidFill>
                  <a:srgbClr val="333333"/>
                </a:solidFill>
                <a:effectLst/>
                <a:latin typeface="+mn-lt"/>
              </a:rPr>
              <a:t>1 </a:t>
            </a:r>
            <a:r>
              <a:rPr lang="sv-SE" b="1" i="0" u="none" strike="noStrike" dirty="0">
                <a:solidFill>
                  <a:srgbClr val="333333"/>
                </a:solidFill>
                <a:effectLst/>
                <a:latin typeface="+mn-lt"/>
              </a:rPr>
              <a:t>§</a:t>
            </a:r>
            <a:r>
              <a:rPr lang="sv-SE" b="0" i="0" dirty="0">
                <a:solidFill>
                  <a:srgbClr val="000000"/>
                </a:solidFill>
                <a:effectLst/>
                <a:latin typeface="+mn-lt"/>
              </a:rPr>
              <a:t>   Samhällets socialtjänst skall på demokratins och solidaritetens grund främja människornas</a:t>
            </a:r>
            <a:br>
              <a:rPr lang="sv-SE" b="0" i="0" dirty="0">
                <a:solidFill>
                  <a:srgbClr val="000000"/>
                </a:solidFill>
                <a:effectLst/>
                <a:latin typeface="+mn-lt"/>
              </a:rPr>
            </a:br>
            <a:r>
              <a:rPr lang="sv-SE" b="0" i="0" dirty="0">
                <a:solidFill>
                  <a:srgbClr val="000000"/>
                </a:solidFill>
                <a:effectLst/>
                <a:latin typeface="+mn-lt"/>
              </a:rPr>
              <a:t>   - ekonomiska och sociala trygghet,</a:t>
            </a:r>
            <a:br>
              <a:rPr lang="sv-SE" b="0" i="0" dirty="0">
                <a:solidFill>
                  <a:srgbClr val="000000"/>
                </a:solidFill>
                <a:effectLst/>
                <a:latin typeface="+mn-lt"/>
              </a:rPr>
            </a:br>
            <a:r>
              <a:rPr lang="sv-SE" b="0" i="0" dirty="0">
                <a:solidFill>
                  <a:srgbClr val="000000"/>
                </a:solidFill>
                <a:effectLst/>
                <a:latin typeface="+mn-lt"/>
              </a:rPr>
              <a:t>   - jämlikhet i levnadsvillkor,</a:t>
            </a:r>
            <a:br>
              <a:rPr lang="sv-SE" b="0" i="0" dirty="0">
                <a:solidFill>
                  <a:srgbClr val="000000"/>
                </a:solidFill>
                <a:effectLst/>
                <a:latin typeface="+mn-lt"/>
              </a:rPr>
            </a:br>
            <a:r>
              <a:rPr lang="sv-SE" b="0" i="0" dirty="0">
                <a:solidFill>
                  <a:srgbClr val="000000"/>
                </a:solidFill>
                <a:effectLst/>
                <a:latin typeface="+mn-lt"/>
              </a:rPr>
              <a:t>   - aktiva deltagande i samhällslivet.</a:t>
            </a:r>
          </a:p>
          <a:p>
            <a:pPr algn="l"/>
            <a:r>
              <a:rPr lang="sv-SE" b="0" i="0" dirty="0">
                <a:solidFill>
                  <a:srgbClr val="000000"/>
                </a:solidFill>
                <a:effectLst/>
                <a:latin typeface="+mn-lt"/>
              </a:rPr>
              <a:t>Socialtjänsten skall under hänsynstagande till människans ansvar för sin och andras sociala situation inriktas på att frigöra och utveckla enskildas och gruppers egna resurser.</a:t>
            </a:r>
          </a:p>
          <a:p>
            <a:pPr algn="l"/>
            <a:r>
              <a:rPr lang="sv-SE" b="0" i="0" dirty="0">
                <a:solidFill>
                  <a:srgbClr val="000000"/>
                </a:solidFill>
                <a:effectLst/>
                <a:latin typeface="+mn-lt"/>
              </a:rPr>
              <a:t>Verksamheten skall bygga på respekt för människornas självbestämmanderätt och integritet.</a:t>
            </a:r>
          </a:p>
          <a:p>
            <a:endParaRPr lang="sv-SE" dirty="0">
              <a:latin typeface="+mn-lt"/>
            </a:endParaRPr>
          </a:p>
          <a:p>
            <a:r>
              <a:rPr lang="sv-SE" dirty="0">
                <a:latin typeface="+mn-lt"/>
              </a:rPr>
              <a:t>Omställning motsvarande Nära vård</a:t>
            </a:r>
          </a:p>
          <a:p>
            <a:endParaRPr lang="sv-SE" dirty="0">
              <a:latin typeface="+mn-lt"/>
            </a:endParaRPr>
          </a:p>
          <a:p>
            <a:r>
              <a:rPr lang="sv-SE" dirty="0">
                <a:latin typeface="+mn-lt"/>
              </a:rPr>
              <a:t>Minskat fokus på grupper</a:t>
            </a:r>
          </a:p>
          <a:p>
            <a:endParaRPr lang="sv-SE" dirty="0">
              <a:latin typeface="+mn-lt"/>
            </a:endParaRPr>
          </a:p>
          <a:p>
            <a:r>
              <a:rPr lang="sv-SE" dirty="0">
                <a:latin typeface="+mn-lt"/>
              </a:rPr>
              <a:t>Ekonomiskt bistånd!</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8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u="none" strike="noStrike" baseline="0" dirty="0" smtClean="0">
                <a:solidFill>
                  <a:srgbClr val="000000"/>
                </a:solidFill>
                <a:latin typeface="Chronicle Text G1"/>
              </a:rPr>
              <a:t>Socialtjänstens </a:t>
            </a:r>
            <a:r>
              <a:rPr lang="sv-SE" sz="1200" b="0" i="0" u="none" strike="noStrike" baseline="0" dirty="0">
                <a:solidFill>
                  <a:srgbClr val="000000"/>
                </a:solidFill>
                <a:latin typeface="Chronicle Text G1"/>
              </a:rPr>
              <a:t>grunduppdrag är att ge stöd och hjälp genom </a:t>
            </a:r>
            <a:r>
              <a:rPr lang="sv-SE" sz="1200" b="1" i="0" u="none" strike="noStrike" baseline="0" dirty="0">
                <a:solidFill>
                  <a:srgbClr val="000000"/>
                </a:solidFill>
                <a:latin typeface="Chronicle Text G1"/>
              </a:rPr>
              <a:t>hela livet, individ- och familjeomsorg, funktionshinderomsorg och äldreomsorg</a:t>
            </a:r>
            <a:r>
              <a:rPr lang="sv-SE" sz="1200" b="0" i="0" u="none" strike="noStrike" baseline="0" dirty="0">
                <a:solidFill>
                  <a:srgbClr val="000000"/>
                </a:solidFill>
                <a:latin typeface="Chronicle Text G1"/>
              </a:rPr>
              <a:t>. Det utgör en stor del av kommunernas verksamheter. Men sociala problem uppkommer ur – och präglas av – strukturella förhållanden såsom ojämställdhet, ojämlikhet, fattigdom, ohälsa, segregation, rasism och våld. För att kunna leverera en jämställd och jämlik socialtjänst behövs en förståelse för denna komplexa verklighet. </a:t>
            </a:r>
          </a:p>
          <a:p>
            <a:endParaRPr lang="sv-SE" sz="1200" b="1" i="0" u="none" strike="noStrike" baseline="0" dirty="0">
              <a:solidFill>
                <a:srgbClr val="000000"/>
              </a:solidFill>
              <a:latin typeface="Chronicle Text G1"/>
            </a:endParaRPr>
          </a:p>
          <a:p>
            <a:r>
              <a:rPr lang="sv-SE" sz="1200" b="0" i="0" u="none" strike="noStrike" baseline="0" dirty="0">
                <a:solidFill>
                  <a:srgbClr val="000000"/>
                </a:solidFill>
                <a:latin typeface="Chronicle Text G1"/>
              </a:rPr>
              <a:t>Socialtjänsten står inför en </a:t>
            </a:r>
            <a:r>
              <a:rPr lang="sv-SE" sz="1200" b="1" i="0" u="none" strike="noStrike" baseline="0" dirty="0">
                <a:solidFill>
                  <a:srgbClr val="000000"/>
                </a:solidFill>
                <a:latin typeface="Chronicle Text G1"/>
              </a:rPr>
              <a:t>genomgripande omställning </a:t>
            </a:r>
            <a:r>
              <a:rPr lang="sv-SE" sz="1200" b="0" i="0" u="none" strike="noStrike" baseline="0" dirty="0">
                <a:solidFill>
                  <a:srgbClr val="000000"/>
                </a:solidFill>
                <a:latin typeface="Chronicle Text G1"/>
              </a:rPr>
              <a:t>som gör att vi måste se saker på nya sätt, tänka om och vara beredda på förändring. Det handlar om en omstart till en: </a:t>
            </a:r>
            <a:endParaRPr lang="sv-SE" sz="1200" dirty="0">
              <a:latin typeface="Times New Roman"/>
              <a:ea typeface="Times New Roman"/>
              <a:cs typeface="Times New Roman"/>
              <a:sym typeface="Times New Roman"/>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v-SE" sz="1200" dirty="0">
              <a:latin typeface="Times New Roman"/>
              <a:ea typeface="Times New Roman"/>
              <a:cs typeface="Times New Roman"/>
              <a:sym typeface="Times New Roman"/>
            </a:endParaRPr>
          </a:p>
          <a:p>
            <a:r>
              <a:rPr lang="sv-SE" sz="1200" b="0" i="0" u="none" strike="noStrike" baseline="0" dirty="0">
                <a:solidFill>
                  <a:srgbClr val="000000"/>
                </a:solidFill>
                <a:latin typeface="Times New Roman"/>
                <a:cs typeface="Times New Roman"/>
                <a:sym typeface="Times New Roman"/>
              </a:rPr>
              <a:t>E</a:t>
            </a:r>
            <a:r>
              <a:rPr lang="sv-SE" sz="1200" b="0" i="0" u="none" strike="noStrike" baseline="0" dirty="0">
                <a:solidFill>
                  <a:srgbClr val="000000"/>
                </a:solidFill>
                <a:latin typeface="Chronicle Text G1"/>
              </a:rPr>
              <a:t>n </a:t>
            </a:r>
            <a:r>
              <a:rPr lang="sv-SE" sz="1200" b="1" i="0" u="none" strike="noStrike" baseline="0" dirty="0">
                <a:solidFill>
                  <a:srgbClr val="000000"/>
                </a:solidFill>
                <a:latin typeface="Chronicle Text G1"/>
              </a:rPr>
              <a:t>hållbar socialtjänst som främjar jämlika och jämställda levnadsvillkor, utgår från ett förebyggande perspektiv, är lätt tillgänglig samt kunskapsbaserad utifrån vetenskap och beprövad erfarenhet.</a:t>
            </a:r>
          </a:p>
          <a:p>
            <a:r>
              <a:rPr lang="sv-SE" sz="1200" b="0" i="0" u="none" strike="noStrike" baseline="0" dirty="0">
                <a:solidFill>
                  <a:srgbClr val="000000"/>
                </a:solidFill>
                <a:latin typeface="Chronicle Text G1"/>
              </a:rPr>
              <a:t> </a:t>
            </a:r>
          </a:p>
          <a:p>
            <a:pPr marL="0" marR="0" lvl="0" indent="0" algn="l" rtl="0">
              <a:lnSpc>
                <a:spcPct val="100000"/>
              </a:lnSpc>
              <a:spcBef>
                <a:spcPts val="0"/>
              </a:spcBef>
              <a:spcAft>
                <a:spcPts val="0"/>
              </a:spcAft>
              <a:buClr>
                <a:schemeClr val="dk1"/>
              </a:buClr>
              <a:buSzPts val="1200"/>
              <a:buFont typeface="Times New Roman"/>
              <a:buNone/>
            </a:pPr>
            <a:r>
              <a:rPr lang="sv-SE" sz="1200" b="1" dirty="0">
                <a:latin typeface="Times New Roman"/>
                <a:ea typeface="Times New Roman"/>
                <a:cs typeface="Times New Roman"/>
                <a:sym typeface="Times New Roman"/>
              </a:rPr>
              <a:t>Här har Socialtjänsten stora möjligheter att bidra till ett jämställt samhälle. </a:t>
            </a:r>
          </a:p>
          <a:p>
            <a:endParaRPr lang="en-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46754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B47202E-F42C-4419-9198-9303660EB3C8}" type="slidenum">
              <a:rPr kumimoji="0" lang="sv-S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8106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Times New Roman"/>
              <a:buNone/>
            </a:pPr>
            <a:r>
              <a:rPr lang="sv-SE" sz="1000" dirty="0">
                <a:latin typeface="Times New Roman"/>
                <a:ea typeface="Times New Roman"/>
                <a:cs typeface="Times New Roman"/>
                <a:sym typeface="Times New Roman"/>
              </a:rPr>
              <a:t>Anledningen till att vi står här idag är att i förslaget till ny socialtjänstlag som kom 2020,  föreslogs det att jämställdhet skulle finnas med i portalparagrafen., att socialtjänsten ska främja jämställdhet och jämlikhet i levnadsvillkor. Begreppen </a:t>
            </a:r>
            <a:r>
              <a:rPr lang="sv-SE" dirty="0"/>
              <a:t>hänger nära samman, men är inte samma sak. Jämlikhet handlar rättvisa villkor mellan individer och grupper i allmänhet. Jämställdhet fokuserar på rättvisa villkor mellan kvinnor och män, flickor och pojkar. </a:t>
            </a:r>
          </a:p>
          <a:p>
            <a:pPr marL="0" marR="0" lvl="0" indent="0" algn="l" rtl="0">
              <a:lnSpc>
                <a:spcPct val="100000"/>
              </a:lnSpc>
              <a:spcBef>
                <a:spcPts val="0"/>
              </a:spcBef>
              <a:spcAft>
                <a:spcPts val="0"/>
              </a:spcAft>
              <a:buClr>
                <a:schemeClr val="dk1"/>
              </a:buClr>
              <a:buSzPts val="1800"/>
              <a:buFont typeface="Calibri"/>
              <a:buNone/>
            </a:pPr>
            <a:endParaRPr lang="sv-SE" sz="1200" dirty="0">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1000"/>
              </a:spcBef>
              <a:spcAft>
                <a:spcPts val="0"/>
              </a:spcAft>
              <a:buClr>
                <a:schemeClr val="dk1"/>
              </a:buClr>
              <a:buSzPts val="1800"/>
              <a:buFont typeface="Times New Roman"/>
              <a:buNone/>
              <a:tabLst/>
              <a:defRPr/>
            </a:pPr>
            <a:r>
              <a:rPr lang="sv-SE" sz="1200" b="0" i="0" u="none" strike="noStrike" baseline="0" dirty="0">
                <a:solidFill>
                  <a:srgbClr val="000000"/>
                </a:solidFill>
                <a:latin typeface="Chronicle Text G1"/>
              </a:rPr>
              <a:t>Portalparagrafen kan i svåra tider upplevas som utopisk, men </a:t>
            </a:r>
            <a:r>
              <a:rPr lang="sv-SE" sz="1200" b="1" i="0" u="none" strike="noStrike" baseline="0" dirty="0">
                <a:solidFill>
                  <a:srgbClr val="000000"/>
                </a:solidFill>
                <a:latin typeface="Chronicle Text G1"/>
              </a:rPr>
              <a:t>när ojämställdheten och ojämlikheten ökar är det särskilt viktigt att hålla fast vid de grundläggande värdena för socialt arbete. </a:t>
            </a:r>
          </a:p>
          <a:p>
            <a:pPr marL="0" marR="0" lvl="0" indent="0" algn="l" rtl="0">
              <a:lnSpc>
                <a:spcPct val="100000"/>
              </a:lnSpc>
              <a:spcBef>
                <a:spcPts val="1000"/>
              </a:spcBef>
              <a:spcAft>
                <a:spcPts val="0"/>
              </a:spcAft>
              <a:buClr>
                <a:schemeClr val="dk1"/>
              </a:buClr>
              <a:buSzPts val="1800"/>
              <a:buFont typeface="Times New Roman"/>
              <a:buNone/>
            </a:pPr>
            <a:endParaRPr lang="sv-SE" sz="1200" dirty="0">
              <a:latin typeface="Times New Roman"/>
              <a:ea typeface="Times New Roman"/>
              <a:cs typeface="Times New Roman"/>
              <a:sym typeface="Times New Roman"/>
            </a:endParaRPr>
          </a:p>
          <a:p>
            <a:pPr marL="0" marR="0" lvl="0" indent="0" algn="l" rtl="0">
              <a:lnSpc>
                <a:spcPct val="100000"/>
              </a:lnSpc>
              <a:spcBef>
                <a:spcPts val="1000"/>
              </a:spcBef>
              <a:spcAft>
                <a:spcPts val="0"/>
              </a:spcAft>
              <a:buClr>
                <a:schemeClr val="dk1"/>
              </a:buClr>
              <a:buSzPts val="1800"/>
              <a:buFont typeface="Times New Roman"/>
              <a:buNone/>
            </a:pPr>
            <a:r>
              <a:rPr lang="sv-SE" sz="1200" dirty="0">
                <a:latin typeface="Times New Roman"/>
                <a:ea typeface="Times New Roman"/>
                <a:cs typeface="Times New Roman"/>
                <a:sym typeface="Times New Roman"/>
              </a:rPr>
              <a:t>Genom att ange både jämlikhet och jämställdhet i de övergripande målen blir det tydligt att socialtjänsten särskilt måste arbeta med jämställdhet. Men även idag är socialtjänsten genom annan styrning skyldig att främja jämställdhet. </a:t>
            </a:r>
            <a:r>
              <a:rPr lang="sv-SE" sz="1200" b="1" i="0" dirty="0">
                <a:solidFill>
                  <a:srgbClr val="000000"/>
                </a:solidFill>
                <a:latin typeface="Times New Roman"/>
                <a:ea typeface="Times New Roman"/>
                <a:cs typeface="Times New Roman"/>
                <a:sym typeface="Times New Roman"/>
              </a:rPr>
              <a:t>Vi får ingen jämlikhet utan att också uppnå jämställdhet. </a:t>
            </a:r>
            <a:r>
              <a:rPr lang="sv-SE" sz="1200" b="0" i="0" dirty="0">
                <a:solidFill>
                  <a:srgbClr val="000000"/>
                </a:solidFill>
                <a:latin typeface="Times New Roman"/>
                <a:ea typeface="Times New Roman"/>
                <a:cs typeface="Times New Roman"/>
                <a:sym typeface="Times New Roman"/>
              </a:rPr>
              <a:t> </a:t>
            </a:r>
            <a:endParaRPr lang="sv-SE" dirty="0"/>
          </a:p>
          <a:p>
            <a:pPr marL="0" marR="0" lvl="0" indent="0" algn="l" rtl="0">
              <a:lnSpc>
                <a:spcPct val="100000"/>
              </a:lnSpc>
              <a:spcBef>
                <a:spcPts val="0"/>
              </a:spcBef>
              <a:spcAft>
                <a:spcPts val="0"/>
              </a:spcAft>
              <a:buClr>
                <a:schemeClr val="dk1"/>
              </a:buClr>
              <a:buSzPts val="1800"/>
              <a:buFont typeface="Calibri"/>
              <a:buNone/>
            </a:pPr>
            <a:endParaRPr lang="sv-SE" sz="1200" b="0" i="0"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sv-SE" sz="1200" b="0" i="0" dirty="0">
                <a:solidFill>
                  <a:srgbClr val="000000"/>
                </a:solidFill>
                <a:latin typeface="Times New Roman"/>
                <a:ea typeface="Times New Roman"/>
                <a:cs typeface="Times New Roman"/>
                <a:sym typeface="Times New Roman"/>
              </a:rPr>
              <a:t>Bakgrunden är ju att det i </a:t>
            </a:r>
            <a:r>
              <a:rPr lang="sv-SE" sz="1200" b="1" i="0" dirty="0">
                <a:solidFill>
                  <a:srgbClr val="000000"/>
                </a:solidFill>
                <a:latin typeface="Times New Roman"/>
                <a:ea typeface="Times New Roman"/>
                <a:cs typeface="Times New Roman"/>
                <a:sym typeface="Times New Roman"/>
              </a:rPr>
              <a:t>utredningen framgår att socialtjänsten präglas av ojämställdhet</a:t>
            </a:r>
            <a:r>
              <a:rPr lang="sv-SE" sz="1200" b="0" i="0" dirty="0">
                <a:solidFill>
                  <a:srgbClr val="000000"/>
                </a:solidFill>
                <a:latin typeface="Times New Roman"/>
                <a:ea typeface="Times New Roman"/>
                <a:cs typeface="Times New Roman"/>
                <a:sym typeface="Times New Roman"/>
              </a:rPr>
              <a:t>, men också att det har </a:t>
            </a:r>
            <a:r>
              <a:rPr lang="sv-SE" sz="1200" b="1" i="0" dirty="0">
                <a:solidFill>
                  <a:srgbClr val="000000"/>
                </a:solidFill>
                <a:latin typeface="Times New Roman"/>
                <a:ea typeface="Times New Roman"/>
                <a:cs typeface="Times New Roman"/>
                <a:sym typeface="Times New Roman"/>
              </a:rPr>
              <a:t>hänt mycket på det jämställdhetspolitiska </a:t>
            </a:r>
            <a:r>
              <a:rPr lang="sv-SE" sz="1200" b="0" i="0" dirty="0">
                <a:solidFill>
                  <a:srgbClr val="000000"/>
                </a:solidFill>
                <a:latin typeface="Times New Roman"/>
                <a:ea typeface="Times New Roman"/>
                <a:cs typeface="Times New Roman"/>
                <a:sym typeface="Times New Roman"/>
              </a:rPr>
              <a:t>området i Sverige som inte tagits med i tidigare utredningar och förarbeten. </a:t>
            </a:r>
            <a:endParaRPr lang="sv-SE" dirty="0"/>
          </a:p>
          <a:p>
            <a:pPr marL="0" marR="0" lvl="0" indent="0" algn="l" rtl="0">
              <a:lnSpc>
                <a:spcPct val="100000"/>
              </a:lnSpc>
              <a:spcBef>
                <a:spcPts val="0"/>
              </a:spcBef>
              <a:spcAft>
                <a:spcPts val="0"/>
              </a:spcAft>
              <a:buClr>
                <a:schemeClr val="dk1"/>
              </a:buClr>
              <a:buSzPts val="1800"/>
              <a:buFont typeface="Calibri"/>
              <a:buNone/>
            </a:pPr>
            <a:endParaRPr lang="sv-SE" sz="1200" b="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sv-SE" sz="1200" b="0" dirty="0">
                <a:latin typeface="Times New Roman"/>
                <a:ea typeface="Times New Roman"/>
                <a:cs typeface="Times New Roman"/>
                <a:sym typeface="Times New Roman"/>
              </a:rPr>
              <a:t>Portalparagrafen </a:t>
            </a:r>
            <a:r>
              <a:rPr lang="sv-SE" sz="1200" dirty="0">
                <a:latin typeface="Times New Roman"/>
                <a:ea typeface="Times New Roman"/>
                <a:cs typeface="Times New Roman"/>
                <a:sym typeface="Times New Roman"/>
              </a:rPr>
              <a:t>utgör ett viktigt ramverk för socialtjänstens arbete. </a:t>
            </a:r>
            <a:r>
              <a:rPr lang="sv-SE" sz="1200" b="1" dirty="0">
                <a:latin typeface="Times New Roman"/>
                <a:ea typeface="Times New Roman"/>
                <a:cs typeface="Times New Roman"/>
                <a:sym typeface="Times New Roman"/>
              </a:rPr>
              <a:t>Något att sträva emot både för politik, chefer och handläggare. </a:t>
            </a:r>
          </a:p>
          <a:p>
            <a:pPr marL="0" marR="0" lvl="0" indent="0" algn="l" rtl="0">
              <a:lnSpc>
                <a:spcPct val="100000"/>
              </a:lnSpc>
              <a:spcBef>
                <a:spcPts val="0"/>
              </a:spcBef>
              <a:spcAft>
                <a:spcPts val="0"/>
              </a:spcAft>
              <a:buClr>
                <a:schemeClr val="dk1"/>
              </a:buClr>
              <a:buSzPts val="1800"/>
              <a:buFont typeface="Calibri"/>
              <a:buNone/>
            </a:pPr>
            <a:endParaRPr lang="sv-SE" sz="12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Calibri"/>
              <a:buNone/>
            </a:pPr>
            <a:endParaRPr lang="sv-SE" sz="1200" dirty="0">
              <a:latin typeface="Calibri"/>
              <a:ea typeface="Calibri"/>
              <a:cs typeface="Calibri"/>
              <a:sym typeface="Calibri"/>
            </a:endParaRPr>
          </a:p>
          <a:p>
            <a:endParaRPr lang="en-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88364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Mötet </a:t>
            </a:r>
            <a:r>
              <a:rPr lang="sv-SE" dirty="0"/>
              <a:t>med socialtjänsten – vilka mål har ni för er verksamhet, både för brukare och medarbetare?: stärk skyddsfaktorer, minska riskfaktorer, brukaren ska känna tillit, samarbetspartners ska känna tillit, medarbetaren ska se nyttan med sitt arbete och känna arbetsglädje/trivsel. Att inte jobba så styrt – utan möta brukaren hela vägen, en och samma person – utredning, insats, uppföljning. Bemötandet: att inte använda byråkratiskt språk. Vad betyder att komma in tidigt? Att inte bara se om det behövs skydd, utan att gå in med stöd för att stärka skyddsfaktorerna. </a:t>
            </a:r>
          </a:p>
          <a:p>
            <a:endParaRPr lang="sv-SE" b="1" baseline="0" dirty="0"/>
          </a:p>
          <a:p>
            <a:endParaRPr lang="sv-SE" b="1" baseline="0" dirty="0"/>
          </a:p>
          <a:p>
            <a:r>
              <a:rPr lang="sv-SE" b="1" baseline="0" dirty="0"/>
              <a:t>Förebyggande</a:t>
            </a:r>
          </a:p>
          <a:p>
            <a:r>
              <a:rPr lang="sv-SE" b="0" baseline="0" dirty="0"/>
              <a:t>5 kap. 1 § punkten 3: </a:t>
            </a:r>
            <a:r>
              <a:rPr lang="sv-SE" b="0" i="0" dirty="0">
                <a:solidFill>
                  <a:srgbClr val="1B1B1B"/>
                </a:solidFill>
                <a:effectLst/>
                <a:latin typeface="Open Sans" panose="020B0606030504020204" pitchFamily="34" charset="0"/>
              </a:rPr>
              <a:t>bedriva uppsökande verksamhet och annat förebyggande arbete för att förhindra att barn och unga far illa,</a:t>
            </a:r>
            <a:endParaRPr lang="sv-SE" b="0" i="0" baseline="0" dirty="0">
              <a:solidFill>
                <a:srgbClr val="1B1B1B"/>
              </a:solidFill>
              <a:effectLst/>
              <a:latin typeface="Open Sans" panose="020B0606030504020204" pitchFamily="34" charset="0"/>
            </a:endParaRPr>
          </a:p>
          <a:p>
            <a:endParaRPr lang="sv-SE" b="0" baseline="0" dirty="0"/>
          </a:p>
          <a:p>
            <a:pPr>
              <a:buFont typeface="Arial" panose="020B0604020202020204" pitchFamily="34" charset="0"/>
              <a:buChar char="•"/>
            </a:pPr>
            <a:r>
              <a:rPr lang="sv-SE" dirty="0"/>
              <a:t> Nuvarande bestämmelser om förebyggande arbete (missbruk och beroende samt barn och unga) utökas till att gälla </a:t>
            </a:r>
            <a:r>
              <a:rPr lang="sv-SE" i="1" dirty="0"/>
              <a:t>verksamhetens inriktning </a:t>
            </a:r>
            <a:r>
              <a:rPr lang="sv-SE" dirty="0"/>
              <a:t>inom hela socialtjänsten.</a:t>
            </a:r>
          </a:p>
          <a:p>
            <a:pPr>
              <a:buFont typeface="Arial" panose="020B0604020202020204" pitchFamily="34" charset="0"/>
              <a:buChar char="•"/>
            </a:pPr>
            <a:r>
              <a:rPr lang="sv-SE" dirty="0"/>
              <a:t> Perspektivskifte inom arbetssätt och organisation – från att handlägga ärenden inom myndighetsutövningen till att tidigt förebygga på samhälls-, grupp- och individnivå.</a:t>
            </a:r>
          </a:p>
          <a:p>
            <a:pPr>
              <a:buFont typeface="Arial" panose="020B0604020202020204" pitchFamily="34" charset="0"/>
              <a:buChar char="•"/>
            </a:pPr>
            <a:endParaRPr lang="sv-SE" dirty="0"/>
          </a:p>
          <a:p>
            <a:pPr>
              <a:buFont typeface="Arial" panose="020B0604020202020204" pitchFamily="34" charset="0"/>
              <a:buNone/>
            </a:pPr>
            <a:r>
              <a:rPr lang="sv-SE" dirty="0"/>
              <a:t>Proaktivitet</a:t>
            </a:r>
            <a:r>
              <a:rPr lang="sv-SE" baseline="0" dirty="0"/>
              <a:t> och inriktning på tidiga insatser ska vara en integrerad del i allt ordinarie arbete – förutsätter politisk strategi och lokala prioriteringar på alla nivåer.</a:t>
            </a:r>
          </a:p>
          <a:p>
            <a:pPr>
              <a:buFont typeface="Arial" panose="020B0604020202020204" pitchFamily="34" charset="0"/>
              <a:buNone/>
            </a:pPr>
            <a:endParaRPr lang="sv-SE" dirty="0"/>
          </a:p>
          <a:p>
            <a:endParaRPr lang="sv-SE" b="1"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29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5D83664-317A-41DD-81D2-76A3520D8891}" type="slidenum">
              <a:rPr lang="sv-SE" smtClean="0"/>
              <a:t>21</a:t>
            </a:fld>
            <a:endParaRPr lang="sv-SE"/>
          </a:p>
        </p:txBody>
      </p:sp>
    </p:spTree>
    <p:extLst>
      <p:ext uri="{BB962C8B-B14F-4D97-AF65-F5344CB8AC3E}">
        <p14:creationId xmlns:p14="http://schemas.microsoft.com/office/powerpoint/2010/main" val="4090963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i="0" dirty="0" smtClean="0">
              <a:solidFill>
                <a:srgbClr val="1B1B1B"/>
              </a:solidFill>
              <a:effectLst/>
              <a:latin typeface="Open Sans" panose="020B0606030504020204" pitchFamily="34" charset="0"/>
            </a:endParaRPr>
          </a:p>
          <a:p>
            <a:r>
              <a:rPr lang="sv-SE" b="0" i="0" dirty="0" smtClean="0">
                <a:solidFill>
                  <a:srgbClr val="1B1B1B"/>
                </a:solidFill>
                <a:effectLst/>
                <a:latin typeface="Open Sans" panose="020B0606030504020204" pitchFamily="34" charset="0"/>
              </a:rPr>
              <a:t>Socialtjänsten </a:t>
            </a:r>
            <a:r>
              <a:rPr lang="sv-SE" b="0" i="0" dirty="0">
                <a:solidFill>
                  <a:srgbClr val="1B1B1B"/>
                </a:solidFill>
                <a:effectLst/>
                <a:latin typeface="Open Sans" panose="020B0606030504020204" pitchFamily="34" charset="0"/>
              </a:rPr>
              <a:t>skall under hänsynstagande till människans ansvar för sin och andras sociala situation inriktas på att frigöra och utveckla enskildas och gruppers egna resurser</a:t>
            </a:r>
            <a:endParaRPr lang="sv-SE" dirty="0"/>
          </a:p>
        </p:txBody>
      </p:sp>
      <p:sp>
        <p:nvSpPr>
          <p:cNvPr id="4" name="Platshållare för bildnummer 3"/>
          <p:cNvSpPr>
            <a:spLocks noGrp="1"/>
          </p:cNvSpPr>
          <p:nvPr>
            <p:ph type="sldNum" sz="quarter" idx="5"/>
          </p:nvPr>
        </p:nvSpPr>
        <p:spPr/>
        <p:txBody>
          <a:bodyPr/>
          <a:lstStyle/>
          <a:p>
            <a:fld id="{6690D031-32B0-46C6-8A39-1F434DC880A4}" type="slidenum">
              <a:rPr lang="sv-SE" smtClean="0"/>
              <a:t>22</a:t>
            </a:fld>
            <a:endParaRPr lang="sv-SE"/>
          </a:p>
        </p:txBody>
      </p:sp>
    </p:spTree>
    <p:extLst>
      <p:ext uri="{BB962C8B-B14F-4D97-AF65-F5344CB8AC3E}">
        <p14:creationId xmlns:p14="http://schemas.microsoft.com/office/powerpoint/2010/main" val="373040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kern="0" dirty="0">
                <a:solidFill>
                  <a:srgbClr val="222222"/>
                </a:solidFill>
                <a:effectLst/>
                <a:latin typeface="Open Sans" panose="020B0606030504020204" pitchFamily="34" charset="0"/>
                <a:ea typeface="Times New Roman" panose="02020603050405020304" pitchFamily="18" charset="0"/>
              </a:rPr>
              <a:t>Fram till 2031 beräknas 169 000 sysselsatta tillkomma på svensk arbetsmarknad. Det räcker inte för att möta de kompetensbehov som finns. Bara äldreomsorgen skulle behöva 58 000 personer. Näringslivet har sagt att de behöver runt 118 000 under samma period. Dessutom behövs fler poliser, lärare, tågförare, för att nämna några av alla bristyrken. Ekvationen går inte ihop</a:t>
            </a:r>
            <a:endParaRPr lang="sv-SE" sz="1200" dirty="0"/>
          </a:p>
          <a:p>
            <a:endParaRPr lang="sv-SE" sz="1200" dirty="0"/>
          </a:p>
          <a:p>
            <a:r>
              <a:rPr lang="sv-SE" sz="1200" dirty="0"/>
              <a:t>Givet oförändrad personaltäthet och ökade demografiska behov…</a:t>
            </a:r>
          </a:p>
          <a:p>
            <a:endParaRPr lang="sv-SE" sz="1200" dirty="0"/>
          </a:p>
          <a:p>
            <a:r>
              <a:rPr lang="sv-SE" sz="1200" dirty="0"/>
              <a:t>Samtidigt uppger Kommunal att endast 46 procent vill stanna i yrket inom ÄO. När de gjorde sin första undersökning i ämnet 2012 sa 76 procent att de ville stanna i yrket.</a:t>
            </a:r>
          </a:p>
          <a:p>
            <a:endParaRPr lang="sv-SE" sz="1200" dirty="0"/>
          </a:p>
          <a:p>
            <a:r>
              <a:rPr lang="sv-SE" sz="1200" dirty="0">
                <a:solidFill>
                  <a:srgbClr val="FF0000"/>
                </a:solidFill>
              </a:rPr>
              <a:t>Välfärden 54 %</a:t>
            </a:r>
          </a:p>
          <a:p>
            <a:r>
              <a:rPr lang="sv-SE" sz="1200" dirty="0">
                <a:solidFill>
                  <a:srgbClr val="FF0000"/>
                </a:solidFill>
              </a:rPr>
              <a:t>Näringslivet 70%</a:t>
            </a:r>
          </a:p>
          <a:p>
            <a:r>
              <a:rPr lang="sv-SE" sz="1200" dirty="0">
                <a:solidFill>
                  <a:srgbClr val="FF0000"/>
                </a:solidFill>
              </a:rPr>
              <a:t>Försvaret 64%</a:t>
            </a:r>
          </a:p>
          <a:p>
            <a:r>
              <a:rPr lang="sv-SE" sz="1200" dirty="0">
                <a:solidFill>
                  <a:srgbClr val="FF0000"/>
                </a:solidFill>
              </a:rPr>
              <a:t>Rättsvårdande myndigheter och </a:t>
            </a:r>
          </a:p>
          <a:p>
            <a:r>
              <a:rPr lang="sv-SE" sz="1200" dirty="0">
                <a:solidFill>
                  <a:srgbClr val="FF0000"/>
                </a:solidFill>
              </a:rPr>
              <a:t>Civilt försvar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0D031-32B0-46C6-8A39-1F434DC880A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219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latin typeface="+mn-lt"/>
            </a:endParaRPr>
          </a:p>
        </p:txBody>
      </p:sp>
      <p:sp>
        <p:nvSpPr>
          <p:cNvPr id="4" name="Platshållare för bildnummer 3"/>
          <p:cNvSpPr>
            <a:spLocks noGrp="1"/>
          </p:cNvSpPr>
          <p:nvPr>
            <p:ph type="sldNum" sz="quarter" idx="10"/>
          </p:nvPr>
        </p:nvSpPr>
        <p:spPr/>
        <p:txBody>
          <a:bodyPr/>
          <a:lstStyle/>
          <a:p>
            <a:fld id="{FC8E7A04-9EC7-45C4-A675-89863681BB2B}" type="slidenum">
              <a:rPr lang="sv-SE" smtClean="0"/>
              <a:t>23</a:t>
            </a:fld>
            <a:endParaRPr lang="sv-SE"/>
          </a:p>
        </p:txBody>
      </p:sp>
    </p:spTree>
    <p:extLst>
      <p:ext uri="{BB962C8B-B14F-4D97-AF65-F5344CB8AC3E}">
        <p14:creationId xmlns:p14="http://schemas.microsoft.com/office/powerpoint/2010/main" val="2532748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dirty="0" smtClean="0"/>
              <a:t>Om barnet </a:t>
            </a:r>
            <a:r>
              <a:rPr lang="sv-SE" b="1" dirty="0" smtClean="0"/>
              <a:t>inte</a:t>
            </a:r>
            <a:r>
              <a:rPr lang="sv-SE" dirty="0" smtClean="0"/>
              <a:t> vill framföra sina åsikter ska detta respekteras.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smtClean="0"/>
              <a:t>Tiden för uppföljning av ett barns situation förlängs till sex månader.</a:t>
            </a:r>
          </a:p>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137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Stöd för samtal med barn under förhandsbedömning ska tas fram av lämplig myndighet.</a:t>
            </a:r>
          </a:p>
          <a:p>
            <a:endParaRPr lang="sv-SE" noProof="0" dirty="0"/>
          </a:p>
        </p:txBody>
      </p:sp>
      <p:sp>
        <p:nvSpPr>
          <p:cNvPr id="4" name="Platshållare för bildnummer 3"/>
          <p:cNvSpPr>
            <a:spLocks noGrp="1"/>
          </p:cNvSpPr>
          <p:nvPr>
            <p:ph type="sldNum" sz="quarter" idx="10"/>
          </p:nvPr>
        </p:nvSpPr>
        <p:spPr/>
        <p:txBody>
          <a:bodyPr/>
          <a:lstStyle/>
          <a:p>
            <a:fld id="{4BFEBC7A-CB28-436C-844C-EEF272DED3F8}" type="slidenum">
              <a:rPr lang="sv-SE" smtClean="0"/>
              <a:t>25</a:t>
            </a:fld>
            <a:endParaRPr lang="sv-SE"/>
          </a:p>
        </p:txBody>
      </p:sp>
    </p:spTree>
    <p:extLst>
      <p:ext uri="{BB962C8B-B14F-4D97-AF65-F5344CB8AC3E}">
        <p14:creationId xmlns:p14="http://schemas.microsoft.com/office/powerpoint/2010/main" val="207316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056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FC8E7A04-9EC7-45C4-A675-89863681BB2B}" type="slidenum">
              <a:rPr lang="sv-SE" smtClean="0"/>
              <a:t>27</a:t>
            </a:fld>
            <a:endParaRPr lang="sv-SE"/>
          </a:p>
        </p:txBody>
      </p:sp>
    </p:spTree>
    <p:extLst>
      <p:ext uri="{BB962C8B-B14F-4D97-AF65-F5344CB8AC3E}">
        <p14:creationId xmlns:p14="http://schemas.microsoft.com/office/powerpoint/2010/main" val="517908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86115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65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smtClean="0">
              <a:effectLst/>
              <a:latin typeface="+mn-lt"/>
              <a:ea typeface="Times New Roman" panose="02020603050405020304" pitchFamily="18" charset="0"/>
              <a:cs typeface="Times New Roman" panose="02020603050405020304" pitchFamily="18" charset="0"/>
            </a:endParaRPr>
          </a:p>
          <a:p>
            <a:pPr rtl="0" fontAlgn="base"/>
            <a:r>
              <a:rPr lang="sv-SE" sz="1200" dirty="0" smtClean="0">
                <a:effectLst/>
                <a:latin typeface="+mn-lt"/>
                <a:ea typeface="Times New Roman" panose="02020603050405020304" pitchFamily="18" charset="0"/>
                <a:cs typeface="Times New Roman" panose="02020603050405020304" pitchFamily="18" charset="0"/>
              </a:rPr>
              <a:t>Vill med nya lagen tydliggöra</a:t>
            </a:r>
            <a:r>
              <a:rPr lang="sv-SE" sz="1200" baseline="0" dirty="0" smtClean="0">
                <a:effectLst/>
                <a:latin typeface="+mn-lt"/>
                <a:ea typeface="Times New Roman" panose="02020603050405020304" pitchFamily="18" charset="0"/>
                <a:cs typeface="Times New Roman" panose="02020603050405020304" pitchFamily="18" charset="0"/>
              </a:rPr>
              <a:t> </a:t>
            </a:r>
            <a:r>
              <a:rPr lang="sv-SE" sz="1200" dirty="0" smtClean="0">
                <a:effectLst/>
                <a:latin typeface="+mn-lt"/>
                <a:ea typeface="Times New Roman" panose="02020603050405020304" pitchFamily="18" charset="0"/>
                <a:cs typeface="Times New Roman" panose="02020603050405020304" pitchFamily="18" charset="0"/>
              </a:rPr>
              <a:t>krav på dokumentation</a:t>
            </a:r>
            <a:r>
              <a:rPr lang="sv-SE" sz="1200" baseline="0" dirty="0" smtClean="0">
                <a:effectLst/>
                <a:latin typeface="+mn-lt"/>
                <a:ea typeface="Times New Roman" panose="02020603050405020304" pitchFamily="18" charset="0"/>
                <a:cs typeface="Times New Roman" panose="02020603050405020304" pitchFamily="18" charset="0"/>
              </a:rPr>
              <a:t> för alla sorters insatser men att möjlighet finns att undanta till skillnad från idag där det inte finns ett skallkrav i lagstiftning om dok av alla insatser. </a:t>
            </a:r>
            <a:r>
              <a:rPr lang="sv-SE" sz="1200" b="0" i="0" kern="1200" baseline="0" dirty="0" smtClean="0">
                <a:solidFill>
                  <a:schemeClr val="tx1"/>
                </a:solidFill>
                <a:effectLst/>
                <a:latin typeface="+mn-lt"/>
                <a:ea typeface="+mn-ea"/>
                <a:cs typeface="+mn-cs"/>
              </a:rPr>
              <a:t>Tydliggörande att </a:t>
            </a:r>
            <a:r>
              <a:rPr lang="sv-SE" sz="1200" b="0" i="0" kern="1200" dirty="0" smtClean="0">
                <a:solidFill>
                  <a:schemeClr val="tx1"/>
                </a:solidFill>
                <a:effectLst/>
                <a:latin typeface="+mn-lt"/>
                <a:ea typeface="+mn-ea"/>
                <a:cs typeface="+mn-cs"/>
              </a:rPr>
              <a:t>Insatser med och utan föregående behovsbedömning </a:t>
            </a:r>
            <a:r>
              <a:rPr lang="sv-SE" sz="1200" b="1" i="0" kern="1200" dirty="0" smtClean="0">
                <a:solidFill>
                  <a:schemeClr val="tx1"/>
                </a:solidFill>
                <a:effectLst/>
                <a:latin typeface="+mn-lt"/>
                <a:ea typeface="+mn-ea"/>
                <a:cs typeface="+mn-cs"/>
              </a:rPr>
              <a:t>ska </a:t>
            </a:r>
            <a:r>
              <a:rPr lang="sv-SE" sz="1200" b="0" i="0" kern="1200" dirty="0" smtClean="0">
                <a:solidFill>
                  <a:schemeClr val="tx1"/>
                </a:solidFill>
                <a:effectLst/>
                <a:latin typeface="+mn-lt"/>
                <a:ea typeface="+mn-ea"/>
                <a:cs typeface="+mn-cs"/>
              </a:rPr>
              <a:t>dokumenteras.  </a:t>
            </a:r>
          </a:p>
          <a:p>
            <a:pPr rtl="0" fontAlgn="base"/>
            <a:r>
              <a:rPr lang="sv-SE" sz="1200" b="1" i="0" kern="1200" dirty="0" smtClean="0">
                <a:solidFill>
                  <a:schemeClr val="tx1"/>
                </a:solidFill>
                <a:effectLst/>
                <a:latin typeface="+mn-lt"/>
                <a:ea typeface="+mn-ea"/>
                <a:cs typeface="+mn-cs"/>
              </a:rPr>
              <a:t>Enligt SOU - Hållbar socialtjänst 2020:47 sid 729:  </a:t>
            </a:r>
          </a:p>
          <a:p>
            <a:pPr rtl="0" fontAlgn="base"/>
            <a:r>
              <a:rPr lang="sv-SE" sz="1200" b="0" i="0" kern="1200" dirty="0" smtClean="0">
                <a:solidFill>
                  <a:schemeClr val="tx1"/>
                </a:solidFill>
                <a:effectLst/>
                <a:latin typeface="+mn-lt"/>
                <a:ea typeface="+mn-ea"/>
                <a:cs typeface="+mn-cs"/>
              </a:rPr>
              <a:t>Det föreslås en omformulering av 11 kap. 5 § </a:t>
            </a:r>
            <a:r>
              <a:rPr lang="sv-SE" sz="1200" b="0" i="0" kern="1200" dirty="0" err="1" smtClean="0">
                <a:solidFill>
                  <a:schemeClr val="tx1"/>
                </a:solidFill>
                <a:effectLst/>
                <a:latin typeface="+mn-lt"/>
                <a:ea typeface="+mn-ea"/>
                <a:cs typeface="+mn-cs"/>
              </a:rPr>
              <a:t>SoL</a:t>
            </a:r>
            <a:r>
              <a:rPr lang="sv-SE" sz="1200" b="0" i="0" kern="1200" dirty="0" smtClean="0">
                <a:solidFill>
                  <a:schemeClr val="tx1"/>
                </a:solidFill>
                <a:effectLst/>
                <a:latin typeface="+mn-lt"/>
                <a:ea typeface="+mn-ea"/>
                <a:cs typeface="+mn-cs"/>
              </a:rPr>
              <a:t> med att ”ärenden som rör enskilda samt </a:t>
            </a:r>
            <a:r>
              <a:rPr lang="sv-SE" sz="1200" b="0" i="1" kern="1200" dirty="0" smtClean="0">
                <a:solidFill>
                  <a:schemeClr val="tx1"/>
                </a:solidFill>
                <a:effectLst/>
                <a:latin typeface="+mn-lt"/>
                <a:ea typeface="+mn-ea"/>
                <a:cs typeface="+mn-cs"/>
              </a:rPr>
              <a:t>genomförande av insatser</a:t>
            </a:r>
            <a:r>
              <a:rPr lang="sv-SE" sz="1200" b="0" i="0" kern="1200" dirty="0" smtClean="0">
                <a:solidFill>
                  <a:schemeClr val="tx1"/>
                </a:solidFill>
                <a:effectLst/>
                <a:latin typeface="+mn-lt"/>
                <a:ea typeface="+mn-ea"/>
                <a:cs typeface="+mn-cs"/>
              </a:rPr>
              <a:t> ska dokumenteras” – </a:t>
            </a:r>
            <a:r>
              <a:rPr lang="sv-SE" sz="1200" b="1" i="0" kern="1200" dirty="0" smtClean="0">
                <a:solidFill>
                  <a:schemeClr val="tx1"/>
                </a:solidFill>
                <a:effectLst/>
                <a:latin typeface="+mn-lt"/>
                <a:ea typeface="+mn-ea"/>
                <a:cs typeface="+mn-cs"/>
              </a:rPr>
              <a:t>vilket innebär att kravet på dokumentation kommer att gälla vid genomförande av insatser, oavsett om de ges efter behovsprövning eller utan behovsprövning. </a:t>
            </a:r>
            <a:r>
              <a:rPr lang="sv-SE" sz="1200" b="0" i="0" kern="1200" dirty="0" smtClean="0">
                <a:solidFill>
                  <a:schemeClr val="tx1"/>
                </a:solidFill>
                <a:effectLst/>
                <a:latin typeface="+mn-lt"/>
                <a:ea typeface="+mn-ea"/>
                <a:cs typeface="+mn-cs"/>
              </a:rPr>
              <a:t> </a:t>
            </a:r>
          </a:p>
          <a:p>
            <a:pPr rtl="0" fontAlgn="base"/>
            <a:r>
              <a:rPr lang="sv-SE" sz="1200" b="0" i="0" kern="1200" dirty="0" smtClean="0">
                <a:solidFill>
                  <a:schemeClr val="tx1"/>
                </a:solidFill>
                <a:effectLst/>
                <a:latin typeface="+mn-lt"/>
                <a:ea typeface="+mn-ea"/>
                <a:cs typeface="+mn-cs"/>
              </a:rPr>
              <a:t>Det står också att det kommer kunna göras vissa undantag kring dokumentationskravet - tex där det blir svårt att nå vissa grupper utan anonymitet, eller öppna verksamheter som är utformade som mötesplatser eller dylikt.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smtClean="0">
              <a:effectLst/>
              <a:latin typeface="+mn-lt"/>
              <a:ea typeface="Times New Roman" panose="02020603050405020304" pitchFamily="18" charset="0"/>
              <a:cs typeface="Times New Roman" panose="02020603050405020304" pitchFamily="18" charset="0"/>
            </a:endParaRPr>
          </a:p>
          <a:p>
            <a:endParaRPr lang="sv-SE" b="0" dirty="0" smtClean="0"/>
          </a:p>
          <a:p>
            <a:pPr>
              <a:buFont typeface="Arial" panose="020B0604020202020204" pitchFamily="34" charset="0"/>
              <a:buNone/>
            </a:pPr>
            <a:endParaRPr lang="sv-SE" dirty="0" smtClean="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204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0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buFont typeface="Arial" panose="020B0604020202020204" pitchFamily="34" charset="0"/>
              <a:buNone/>
            </a:pPr>
            <a:r>
              <a:rPr lang="sv-SE" dirty="0"/>
              <a:t>Uppdrag till Socialstyrelsen att i samråd med SKR ta fram underlag till en förordning som specificerar vilka uppgifter som får behandlas.</a:t>
            </a:r>
          </a:p>
          <a:p>
            <a:pPr>
              <a:buFont typeface="Arial" panose="020B0604020202020204" pitchFamily="34" charset="0"/>
              <a:buChar char="•"/>
            </a:pPr>
            <a:endParaRPr lang="sv-SE" dirty="0"/>
          </a:p>
          <a:p>
            <a:pPr>
              <a:buFont typeface="Arial" panose="020B0604020202020204" pitchFamily="34" charset="0"/>
              <a:buNone/>
            </a:pPr>
            <a:r>
              <a:rPr lang="sv-SE" b="1" dirty="0"/>
              <a:t>SKR tillstyrker, men anser att även orsak till anmälan/ansökan ska ingå – och att utredningen borde ha gått längre avseende möjligheten att dela information inom och mellan kommuner och mellan kommun/region samt möjligheten att inrätta kvalitetsregister inom socialtjänsten.</a:t>
            </a:r>
          </a:p>
          <a:p>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89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0" i="0" dirty="0">
                <a:solidFill>
                  <a:srgbClr val="1A1A1A"/>
                </a:solidFill>
                <a:effectLst/>
                <a:latin typeface="Merriweather" panose="00000500000000000000" pitchFamily="2" charset="0"/>
              </a:rPr>
              <a:t>”ett medieklimat där lättköpta poänger och över­ilade åsikter går före analys, käll­kritik och fakta”. </a:t>
            </a:r>
            <a:r>
              <a:rPr lang="sv-SE" b="0" i="1" dirty="0">
                <a:solidFill>
                  <a:srgbClr val="1A1A1A"/>
                </a:solidFill>
                <a:effectLst/>
                <a:latin typeface="Merriweather" panose="00000500000000000000" pitchFamily="2" charset="0"/>
              </a:rPr>
              <a:t>– 2012</a:t>
            </a:r>
            <a:endParaRPr lang="sv-SE"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i="1" dirty="0"/>
              <a:t>Medverkan i krisberedskapsplaneringen – riskbedömningar inom socialtjänstens områden. Kontinuitetshantering vid kris, tänka in krisberedskapsplanering vid upphandling av privata aktörer…</a:t>
            </a: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Beredskap – ett nytt kunskapsområde: både särskild kompetens och kopplat till verksamheten. Upplever att säkerhetschefer har kommit närmare socialtjänsten. Socialstyrelsen – sektorsansvarig för hälso- och sjukvård, där kommunal hälso- och sjukvård blir en pytteliten del (men utför mest primärvård).</a:t>
            </a:r>
          </a:p>
          <a:p>
            <a:pPr marL="0" indent="0">
              <a:buFont typeface="Arial" panose="020B0604020202020204" pitchFamily="34" charset="0"/>
              <a:buNone/>
            </a:pPr>
            <a:r>
              <a:rPr lang="sv-SE" dirty="0">
                <a:latin typeface="+mn-lt"/>
              </a:rPr>
              <a:t>Gemensam vård- och omsorgsdokumentation – så viktigt i kris</a:t>
            </a: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Sanningen, vilket siffror från SKR visar, är att statsbidragen i själva verket borde ha varit ytterligare 25 miljarder kronor högre 2023 – bara för att hålla jämna steg med kostnadsökningarna och upprätthålla 2011 års resursnivå.</a:t>
            </a: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Den kommunala välfärden har hållits flytande tack vare en positiv sysselsättningsutveckling och ökade skatteintäkter, men också ständiga effektiviseringar av verksamheterna. Naturligtvis måste välfärden ta tillvara de möjligheter som kommer med digitalisering, bättre samverkan och förändrade arbetssätt. Men för oss som styr och verkar inom skolan, vården och omsorgen är det uppenbart att potentialen för ytterligare stora effektiviseringsvinster på det stora hela är marginell. Istället är det vårdbiträden, lärare, socialsekreterare och andra välfärdsarbetare i hela landet som tvingas springa allt snabbare – och täcka upp för extra kollegor som blir allt svårare att rekrytera. </a:t>
            </a: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Lösningen stavas värdesäkrade statsbidrag, det vill säga en indexering där resurserna automatiskt räknas upp varje år för att hålla jämna steg med prisökningar och den demografiska utvecklingen</a:t>
            </a: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Sämsta resultatet sedan 2004. 28 miljarder i underskott 2024 – SKR. 7/20 kommun/region. </a:t>
            </a:r>
            <a:r>
              <a:rPr lang="sv-SE" sz="1800" dirty="0">
                <a:effectLst/>
                <a:latin typeface="Georgia" panose="02040502050405020303" pitchFamily="18" charset="0"/>
                <a:ea typeface="Times New Roman" panose="02020603050405020304" pitchFamily="18" charset="0"/>
                <a:cs typeface="Times New Roman" panose="02020603050405020304" pitchFamily="18" charset="0"/>
              </a:rPr>
              <a:t>Sammantaget blir resultatet i kommunerna minus 7 miljarder kronor 2024. Senast kommunerna hade ett samlat negativt resultat var år 1999. </a:t>
            </a:r>
            <a:endParaRPr lang="sv-SE" dirty="0">
              <a:latin typeface="+mn-lt"/>
            </a:endParaRP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2023 – prognos om 4 procent ökning av hushåll i behov av ekonomiskt bistånd.</a:t>
            </a: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Andelen barn med låg inkomststandard varierar mellan olika grupper i befolkningen. Det är vanligare med låg inkomststandard bland yngre barn, bland barn som bor med en ensamstående förälder (särskilt barn med en ensamstående mamma), bland barn som bor tillsammans med två eller flera syskon, bland barn med utländsk bakgrund och bland barn vars föräldrar har högst gymnasial utbildning.</a:t>
            </a:r>
          </a:p>
          <a:p>
            <a:pPr marL="0" indent="0">
              <a:buFont typeface="Arial" panose="020B0604020202020204" pitchFamily="34" charset="0"/>
              <a:buNone/>
            </a:pPr>
            <a:endParaRPr lang="sv-SE" dirty="0">
              <a:latin typeface="+mn-lt"/>
            </a:endParaRPr>
          </a:p>
          <a:p>
            <a:pPr marL="0" indent="0">
              <a:buFont typeface="Arial" panose="020B0604020202020204" pitchFamily="34" charset="0"/>
              <a:buNone/>
            </a:pPr>
            <a:r>
              <a:rPr lang="sv-SE" dirty="0">
                <a:latin typeface="+mn-lt"/>
              </a:rPr>
              <a:t>Även i de grupper som 2021 hade en relativt hög andel barn med låg inkomststandard syns en tydlig minskning från 2014. Till exempel hade andelen barn med låg inkomststandard minskat från 31 procent till 20 procent mellan 2014 och 2021 bland barn med utländsk bakgrund, och från 29 till 19 procent bland barn som bor med en ensamstående mamma.</a:t>
            </a:r>
          </a:p>
          <a:p>
            <a:pPr marL="0" indent="0">
              <a:buFont typeface="Arial" panose="020B0604020202020204" pitchFamily="34" charset="0"/>
              <a:buNone/>
            </a:pPr>
            <a:r>
              <a:rPr lang="sv-SE" dirty="0">
                <a:hlinkClick r:id="rId3"/>
              </a:rPr>
              <a:t>Lägre andel barn med låg inkomststandard 2021 (scb.se)</a:t>
            </a:r>
            <a:endParaRPr lang="sv-SE" dirty="0">
              <a:latin typeface="+mn-lt"/>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0D031-32B0-46C6-8A39-1F434DC880A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3436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701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I dialog med SKR och ett antal kommuner</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A2A9D6-3E17-4DE7-86FE-7F9EB5803821}"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3840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Avtalssamverkan är</a:t>
            </a:r>
            <a:r>
              <a:rPr lang="sv-SE" baseline="0" dirty="0" smtClean="0"/>
              <a:t> en viktig del för att kunna göra denna omställningen och lyfts särskilt som ett viktigt utvecklingsområde i utredningen om  framtidens socialtjänst.</a:t>
            </a:r>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4CBA-47F8-48BC-A462-062A0D60CE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516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r>
              <a:rPr lang="sv-SE" dirty="0" smtClean="0"/>
              <a:t>8 </a:t>
            </a:r>
            <a:r>
              <a:rPr lang="sv-SE" dirty="0"/>
              <a:t>miljarder till socialtjänsten på 5 år</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0D031-32B0-46C6-8A39-1F434DC880A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935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8FD6-4A8A-4B57-AC15-25A79934721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02113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8FD6-4A8A-4B57-AC15-25A79934721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419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dirty="0" smtClean="0">
                <a:solidFill>
                  <a:srgbClr val="000000"/>
                </a:solidFill>
                <a:effectLst/>
                <a:latin typeface="Calibri" panose="020F0502020204030204" pitchFamily="34" charset="0"/>
              </a:rPr>
              <a:t>Utvecklingsarbetet </a:t>
            </a:r>
            <a:r>
              <a:rPr lang="sv-SE" sz="1200" b="0" i="0" dirty="0">
                <a:solidFill>
                  <a:srgbClr val="000000"/>
                </a:solidFill>
                <a:effectLst/>
                <a:latin typeface="Calibri" panose="020F0502020204030204" pitchFamily="34" charset="0"/>
              </a:rPr>
              <a:t>har ingått i en </a:t>
            </a:r>
            <a:r>
              <a:rPr lang="sv-SE" sz="1200" b="1" i="0" dirty="0">
                <a:solidFill>
                  <a:srgbClr val="000000"/>
                </a:solidFill>
                <a:effectLst/>
                <a:latin typeface="Calibri" panose="020F0502020204030204" pitchFamily="34" charset="0"/>
              </a:rPr>
              <a:t>treårig satsning</a:t>
            </a:r>
            <a:r>
              <a:rPr lang="sv-SE" sz="1200" b="0" i="0" dirty="0">
                <a:solidFill>
                  <a:srgbClr val="000000"/>
                </a:solidFill>
                <a:effectLst/>
                <a:latin typeface="Calibri" panose="020F0502020204030204" pitchFamily="34" charset="0"/>
              </a:rPr>
              <a:t> för jämställdhet och kvinnofrid som </a:t>
            </a:r>
            <a:r>
              <a:rPr lang="sv-SE" sz="1200" b="1" i="0" dirty="0">
                <a:solidFill>
                  <a:srgbClr val="000000"/>
                </a:solidFill>
                <a:effectLst/>
                <a:latin typeface="Calibri" panose="020F0502020204030204" pitchFamily="34" charset="0"/>
              </a:rPr>
              <a:t>delfinansierats av regeringen</a:t>
            </a:r>
            <a:r>
              <a:rPr lang="sv-SE" sz="1200" b="0" i="0" dirty="0">
                <a:solidFill>
                  <a:srgbClr val="000000"/>
                </a:solidFill>
                <a:effectLst/>
                <a:latin typeface="Calibri" panose="020F0502020204030204" pitchFamily="34" charset="0"/>
              </a:rPr>
              <a:t> och bestått av tre delar som haft nära samverkan med varandra. En del är en kvinnofridssatsningen, en annan pilot för jämställd socialtjänst som presenteras här idag samt den tredje delen Modellkoncept för jämställdhetsintegrering i kommuner och regioner. </a:t>
            </a:r>
            <a:endParaRPr lang="sv-SE" sz="1000" dirty="0"/>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174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40</a:t>
            </a:fld>
            <a:endParaRPr lang="sv-SE"/>
          </a:p>
        </p:txBody>
      </p:sp>
    </p:spTree>
    <p:extLst>
      <p:ext uri="{BB962C8B-B14F-4D97-AF65-F5344CB8AC3E}">
        <p14:creationId xmlns:p14="http://schemas.microsoft.com/office/powerpoint/2010/main" val="3331165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41</a:t>
            </a:fld>
            <a:endParaRPr lang="sv-SE"/>
          </a:p>
        </p:txBody>
      </p:sp>
    </p:spTree>
    <p:extLst>
      <p:ext uri="{BB962C8B-B14F-4D97-AF65-F5344CB8AC3E}">
        <p14:creationId xmlns:p14="http://schemas.microsoft.com/office/powerpoint/2010/main" val="9679895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42</a:t>
            </a:fld>
            <a:endParaRPr lang="sv-SE"/>
          </a:p>
        </p:txBody>
      </p:sp>
    </p:spTree>
    <p:extLst>
      <p:ext uri="{BB962C8B-B14F-4D97-AF65-F5344CB8AC3E}">
        <p14:creationId xmlns:p14="http://schemas.microsoft.com/office/powerpoint/2010/main" val="2977610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skapar också förväntningar hos invånarna utan rimliga förutsättningar att uppfylla dem…</a:t>
            </a:r>
          </a:p>
          <a:p>
            <a:endParaRPr lang="sv-SE" dirty="0"/>
          </a:p>
          <a:p>
            <a:r>
              <a:rPr lang="sv-SE" dirty="0"/>
              <a:t>Verksamheten i kommuner och regioner är evig – därför behövs det långsiktiga förutsättningar, därför är verksamheterna mogna och tar tid att förändra…</a:t>
            </a:r>
          </a:p>
          <a:p>
            <a:endParaRPr lang="sv-SE" dirty="0"/>
          </a:p>
          <a:p>
            <a:r>
              <a:rPr lang="sv-SE" sz="1800" dirty="0">
                <a:effectLst/>
                <a:latin typeface="Georgia" panose="02040502050405020303" pitchFamily="18" charset="0"/>
                <a:ea typeface="Times New Roman" panose="02020603050405020304" pitchFamily="18" charset="0"/>
                <a:cs typeface="Times New Roman" panose="02020603050405020304" pitchFamily="18" charset="0"/>
              </a:rPr>
              <a:t>Bidragen kännetecknas ofta av ryckighet, de kommer ofta sent på året, med kort framförhållning och med riktade bidrag följer ofta en hög grad av detaljstyrning. </a:t>
            </a:r>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90D031-32B0-46C6-8A39-1F434DC880A4}"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3636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smtClean="0"/>
          </a:p>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43</a:t>
            </a:fld>
            <a:endParaRPr lang="sv-SE"/>
          </a:p>
        </p:txBody>
      </p:sp>
    </p:spTree>
    <p:extLst>
      <p:ext uri="{BB962C8B-B14F-4D97-AF65-F5344CB8AC3E}">
        <p14:creationId xmlns:p14="http://schemas.microsoft.com/office/powerpoint/2010/main" val="2915811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10 min</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44</a:t>
            </a:fld>
            <a:endParaRPr lang="sv-SE"/>
          </a:p>
        </p:txBody>
      </p:sp>
    </p:spTree>
    <p:extLst>
      <p:ext uri="{BB962C8B-B14F-4D97-AF65-F5344CB8AC3E}">
        <p14:creationId xmlns:p14="http://schemas.microsoft.com/office/powerpoint/2010/main" val="21365898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MH</a:t>
            </a:r>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45</a:t>
            </a:fld>
            <a:endParaRPr lang="sv-SE"/>
          </a:p>
        </p:txBody>
      </p:sp>
    </p:spTree>
    <p:extLst>
      <p:ext uri="{BB962C8B-B14F-4D97-AF65-F5344CB8AC3E}">
        <p14:creationId xmlns:p14="http://schemas.microsoft.com/office/powerpoint/2010/main" val="980956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6E44CBA-47F8-48BC-A462-062A0D60CEF0}" type="slidenum">
              <a:rPr lang="sv-SE" smtClean="0"/>
              <a:t>47</a:t>
            </a:fld>
            <a:endParaRPr lang="sv-SE" dirty="0"/>
          </a:p>
        </p:txBody>
      </p:sp>
    </p:spTree>
    <p:extLst>
      <p:ext uri="{BB962C8B-B14F-4D97-AF65-F5344CB8AC3E}">
        <p14:creationId xmlns:p14="http://schemas.microsoft.com/office/powerpoint/2010/main" val="2172283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baseline="0" dirty="0" smtClean="0">
                <a:solidFill>
                  <a:schemeClr val="tx1"/>
                </a:solidFill>
                <a:effectLst/>
                <a:latin typeface="+mn-lt"/>
                <a:ea typeface="+mn-ea"/>
                <a:cs typeface="+mn-cs"/>
              </a:rPr>
              <a:t>Nära vård och hållbar socialtjänst</a:t>
            </a:r>
            <a:r>
              <a:rPr lang="sv-SE" sz="1200" b="0" i="0" kern="1200" dirty="0" smtClean="0">
                <a:solidFill>
                  <a:schemeClr val="tx1"/>
                </a:solidFill>
                <a:effectLst/>
                <a:latin typeface="+mn-lt"/>
                <a:ea typeface="+mn-ea"/>
                <a:cs typeface="+mn-cs"/>
              </a:rPr>
              <a:t> är 2</a:t>
            </a:r>
            <a:r>
              <a:rPr lang="sv-SE" sz="1200" b="0" i="0" kern="1200" baseline="0" dirty="0" smtClean="0">
                <a:solidFill>
                  <a:schemeClr val="tx1"/>
                </a:solidFill>
                <a:effectLst/>
                <a:latin typeface="+mn-lt"/>
                <a:ea typeface="+mn-ea"/>
                <a:cs typeface="+mn-cs"/>
              </a:rPr>
              <a:t> </a:t>
            </a:r>
            <a:r>
              <a:rPr lang="sv-SE" sz="1200" b="0" i="0" kern="1200" dirty="0" smtClean="0">
                <a:solidFill>
                  <a:schemeClr val="tx1"/>
                </a:solidFill>
                <a:effectLst/>
                <a:latin typeface="+mn-lt"/>
                <a:ea typeface="+mn-ea"/>
                <a:cs typeface="+mn-cs"/>
              </a:rPr>
              <a:t>stora paradigmskiften</a:t>
            </a:r>
            <a:r>
              <a:rPr lang="sv-SE" sz="1200" b="0" i="0" kern="1200" baseline="0" dirty="0" smtClean="0">
                <a:solidFill>
                  <a:schemeClr val="tx1"/>
                </a:solidFill>
                <a:effectLst/>
                <a:latin typeface="+mn-lt"/>
                <a:ea typeface="+mn-ea"/>
                <a:cs typeface="+mn-cs"/>
              </a:rPr>
              <a:t> och reformomställningar där övriga utredningar och reformförslag ingår och hör samman påverkas av ex samsjuklighetsutredningen, narkotikautredningen m.fl.</a:t>
            </a:r>
          </a:p>
          <a:p>
            <a:r>
              <a:rPr lang="sv-SE" b="0" dirty="0" smtClean="0">
                <a:cs typeface="Calibri"/>
              </a:rPr>
              <a:t>Omställnings och utvecklingsarbeten framåt</a:t>
            </a:r>
            <a:r>
              <a:rPr lang="sv-SE" b="0" baseline="0" dirty="0" smtClean="0">
                <a:cs typeface="Calibri"/>
              </a:rPr>
              <a:t> </a:t>
            </a:r>
            <a:r>
              <a:rPr lang="sv-SE" b="0" dirty="0" smtClean="0">
                <a:cs typeface="Calibri"/>
              </a:rPr>
              <a:t>behöver nu gå i linje med varandra och vad som rekommenderas i respektive utredning/reform då de hänger nära</a:t>
            </a:r>
            <a:r>
              <a:rPr lang="sv-SE" b="0" baseline="0" dirty="0" smtClean="0">
                <a:cs typeface="Calibri"/>
              </a:rPr>
              <a:t> ihop</a:t>
            </a:r>
            <a:r>
              <a:rPr lang="sv-SE" b="0" dirty="0" smtClean="0">
                <a:cs typeface="Calibri"/>
              </a:rPr>
              <a:t>. De ska</a:t>
            </a:r>
            <a:r>
              <a:rPr lang="sv-SE" b="0" baseline="0" dirty="0" smtClean="0">
                <a:cs typeface="Calibri"/>
              </a:rPr>
              <a:t> ej </a:t>
            </a:r>
            <a:r>
              <a:rPr lang="sv-SE" b="0" dirty="0" err="1" smtClean="0">
                <a:cs typeface="Calibri"/>
              </a:rPr>
              <a:t>Ej</a:t>
            </a:r>
            <a:r>
              <a:rPr lang="sv-SE" b="0" dirty="0" smtClean="0">
                <a:cs typeface="Calibri"/>
              </a:rPr>
              <a:t> var och en för sig, då riskerar vi att befästa redan idag befintliga stuprör.</a:t>
            </a:r>
            <a:r>
              <a:rPr lang="sv-SE" sz="1200" b="0" i="0" kern="1200" baseline="0" dirty="0" smtClean="0">
                <a:solidFill>
                  <a:schemeClr val="tx1"/>
                </a:solidFill>
                <a:effectLst/>
                <a:latin typeface="+mn-lt"/>
                <a:ea typeface="+mn-ea"/>
                <a:cs typeface="+mn-cs"/>
              </a:rPr>
              <a:t> Vi behöver nu se helheten och tänka utanför stuprören och mer se hur allt faktiskt hänger ihop och att de går i varandra. </a:t>
            </a:r>
            <a:r>
              <a:rPr lang="sv-SE" b="0" dirty="0" smtClean="0">
                <a:cs typeface="Calibri"/>
              </a:rPr>
              <a:t> Exempelvis för socialtjänstens målgrupper samsjukliga, äldre, barn</a:t>
            </a:r>
            <a:r>
              <a:rPr lang="sv-SE" b="0" baseline="0" dirty="0" smtClean="0">
                <a:cs typeface="Calibri"/>
              </a:rPr>
              <a:t> och unga</a:t>
            </a:r>
            <a:r>
              <a:rPr lang="sv-SE" b="0" dirty="0" smtClean="0">
                <a:cs typeface="Calibri"/>
              </a:rPr>
              <a:t> är dessa individer högst berörda av alla dessa omställningar då deras behov av vård och stöd berör alla dessa delar</a:t>
            </a:r>
            <a:r>
              <a:rPr lang="sv-SE" b="0" baseline="0" dirty="0" smtClean="0">
                <a:cs typeface="Calibri"/>
              </a:rPr>
              <a:t> och hänger nära samman för dessa individer. Då behöver vi också utgå från det, individens perspektiv i dessa omställningar. Då blir det mer självklart att allt hänger ihop! Och det behöver vara </a:t>
            </a:r>
            <a:r>
              <a:rPr lang="sv-SE" b="0" baseline="0" dirty="0" err="1" smtClean="0">
                <a:cs typeface="Calibri"/>
              </a:rPr>
              <a:t>fokuset</a:t>
            </a:r>
            <a:r>
              <a:rPr lang="sv-SE" b="0" baseline="0" dirty="0" smtClean="0">
                <a:cs typeface="Calibri"/>
              </a:rPr>
              <a:t> framåt i omställningarna.</a:t>
            </a:r>
            <a:endParaRPr lang="sv-SE" b="0" dirty="0" smtClean="0">
              <a:cs typeface="Calibri"/>
            </a:endParaRPr>
          </a:p>
          <a:p>
            <a:endParaRPr lang="sv-SE" sz="1200" b="1" i="0" kern="1200" dirty="0" smtClean="0">
              <a:solidFill>
                <a:schemeClr val="tx1"/>
              </a:solidFill>
              <a:effectLst/>
              <a:latin typeface="+mn-lt"/>
              <a:ea typeface="+mn-ea"/>
              <a:cs typeface="+mn-cs"/>
            </a:endParaRPr>
          </a:p>
          <a:p>
            <a:endParaRPr lang="sv-SE" sz="1200" b="1" i="0" kern="1200" dirty="0" smtClean="0">
              <a:solidFill>
                <a:schemeClr val="tx1"/>
              </a:solidFill>
              <a:effectLst/>
              <a:latin typeface="+mn-lt"/>
              <a:ea typeface="+mn-ea"/>
              <a:cs typeface="+mn-cs"/>
            </a:endParaRPr>
          </a:p>
          <a:p>
            <a:r>
              <a:rPr lang="sv-SE" sz="1200" b="1" i="0" kern="1200" dirty="0" smtClean="0">
                <a:solidFill>
                  <a:schemeClr val="tx1"/>
                </a:solidFill>
                <a:effectLst/>
                <a:latin typeface="+mn-lt"/>
                <a:ea typeface="+mn-ea"/>
                <a:cs typeface="+mn-cs"/>
              </a:rPr>
              <a:t>Narkotikautredningen</a:t>
            </a:r>
            <a:endParaRPr lang="sv-SE" sz="1200" b="1" i="0" kern="1200" dirty="0">
              <a:solidFill>
                <a:schemeClr val="tx1"/>
              </a:solidFill>
              <a:effectLst/>
              <a:latin typeface="+mn-lt"/>
              <a:ea typeface="+mn-ea"/>
              <a:cs typeface="+mn-cs"/>
            </a:endParaRP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*avsätta särskilda medel inom omställningen till god och nära vård till upptäckt, tidiga insatser och effektiv samverkan mellan primärvård och specialiserad beroendevård</a:t>
            </a:r>
          </a:p>
          <a:p>
            <a:r>
              <a:rPr lang="sv-SE" sz="1200" b="0" i="0" kern="1200" dirty="0">
                <a:solidFill>
                  <a:schemeClr val="tx1"/>
                </a:solidFill>
                <a:effectLst/>
                <a:latin typeface="+mn-lt"/>
                <a:ea typeface="+mn-ea"/>
                <a:cs typeface="+mn-cs"/>
              </a:rPr>
              <a:t>*Regioner och kommuner uppmanas att</a:t>
            </a:r>
          </a:p>
          <a:p>
            <a:r>
              <a:rPr lang="sv-SE" sz="1200" b="0" i="0" kern="1200" dirty="0">
                <a:solidFill>
                  <a:schemeClr val="tx1"/>
                </a:solidFill>
                <a:effectLst/>
                <a:latin typeface="+mn-lt"/>
                <a:ea typeface="+mn-ea"/>
                <a:cs typeface="+mn-cs"/>
              </a:rPr>
              <a:t>fortsätta arbetet med att utveckla SIP. Regionerna och kommunerna ska kompenseras ekonomiskt för det nya åtagandet att delta i samordnad verkställighetsplanering med Kriminalvården.</a:t>
            </a:r>
          </a:p>
          <a:p>
            <a:r>
              <a:rPr lang="sv-SE" sz="1200" b="0" i="0" kern="1200" dirty="0">
                <a:solidFill>
                  <a:schemeClr val="tx1"/>
                </a:solidFill>
                <a:effectLst/>
                <a:latin typeface="+mn-lt"/>
                <a:ea typeface="+mn-ea"/>
                <a:cs typeface="+mn-cs"/>
              </a:rPr>
              <a:t>Sveriges Kommuner och Regioner (SKR) ska få medel genom en överenskommelse för att fortsatt stödja implementeringen av SIP samt att implementera samordnad verkställighetsplanering</a:t>
            </a:r>
            <a:r>
              <a:rPr lang="sv-SE" dirty="0"/>
              <a:t> med kriminalvården.</a:t>
            </a:r>
            <a:endParaRPr lang="sv-SE" sz="1200" b="0" i="0" kern="1200" dirty="0">
              <a:solidFill>
                <a:schemeClr val="tx1"/>
              </a:solidFill>
              <a:effectLst/>
              <a:latin typeface="+mn-lt"/>
              <a:cs typeface="Calibri"/>
            </a:endParaRPr>
          </a:p>
          <a:p>
            <a:endParaRPr lang="sv-SE" dirty="0"/>
          </a:p>
          <a:p>
            <a:r>
              <a:rPr lang="sv-SE" b="1" dirty="0"/>
              <a:t>Det hänger ihop! </a:t>
            </a:r>
          </a:p>
          <a:p>
            <a:r>
              <a:rPr lang="sv-SE" dirty="0"/>
              <a:t>Personcentrerad och nära vård</a:t>
            </a:r>
          </a:p>
          <a:p>
            <a:r>
              <a:rPr lang="sv-SE" dirty="0"/>
              <a:t>Sammanhållen vård</a:t>
            </a:r>
          </a:p>
          <a:p>
            <a:r>
              <a:rPr lang="sv-SE" dirty="0"/>
              <a:t>Skadereducerande</a:t>
            </a:r>
          </a:p>
          <a:p>
            <a:r>
              <a:rPr lang="sv-SE" dirty="0"/>
              <a:t>Främjande, förebyggande, tidiga insatser</a:t>
            </a:r>
          </a:p>
          <a:p>
            <a:r>
              <a:rPr lang="sv-SE" dirty="0"/>
              <a:t>Utveckling av samverkan och en samordning</a:t>
            </a:r>
          </a:p>
          <a:p>
            <a:r>
              <a:rPr lang="sv-SE" dirty="0"/>
              <a:t>Medskapande, delaktighet, ökad brukarinflytande</a:t>
            </a:r>
          </a:p>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49</a:t>
            </a:fld>
            <a:endParaRPr lang="sv-SE" dirty="0"/>
          </a:p>
        </p:txBody>
      </p:sp>
    </p:spTree>
    <p:extLst>
      <p:ext uri="{BB962C8B-B14F-4D97-AF65-F5344CB8AC3E}">
        <p14:creationId xmlns:p14="http://schemas.microsoft.com/office/powerpoint/2010/main" val="1573190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50</a:t>
            </a:fld>
            <a:endParaRPr lang="sv-SE" dirty="0"/>
          </a:p>
        </p:txBody>
      </p:sp>
    </p:spTree>
    <p:extLst>
      <p:ext uri="{BB962C8B-B14F-4D97-AF65-F5344CB8AC3E}">
        <p14:creationId xmlns:p14="http://schemas.microsoft.com/office/powerpoint/2010/main" val="489050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51</a:t>
            </a:fld>
            <a:endParaRPr lang="sv-SE"/>
          </a:p>
        </p:txBody>
      </p:sp>
    </p:spTree>
    <p:extLst>
      <p:ext uri="{BB962C8B-B14F-4D97-AF65-F5344CB8AC3E}">
        <p14:creationId xmlns:p14="http://schemas.microsoft.com/office/powerpoint/2010/main" val="12796171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smtClean="0">
                <a:solidFill>
                  <a:schemeClr val="tx1"/>
                </a:solidFill>
                <a:effectLst/>
                <a:latin typeface="+mn-lt"/>
                <a:ea typeface="+mn-ea"/>
                <a:cs typeface="+mn-cs"/>
              </a:rPr>
              <a:t>Vad handlar den nya socialtjänstlagen om? Hur stor omställning innebär det för socialtjänsten?</a:t>
            </a:r>
            <a:r>
              <a:rPr lang="sv-SE" sz="1200" b="0" i="0" kern="1200" dirty="0" smtClean="0">
                <a:solidFill>
                  <a:schemeClr val="tx1"/>
                </a:solidFill>
                <a:effectLst/>
                <a:latin typeface="+mn-lt"/>
                <a:ea typeface="+mn-ea"/>
                <a:cs typeface="+mn-cs"/>
              </a:rPr>
              <a:t> SKR:s Ove Ledin lotsar dig igenom utmaningarna, möjligheterna och vad som är på gång.</a:t>
            </a:r>
          </a:p>
          <a:p>
            <a:endParaRPr lang="sv-SE" sz="1200" b="0"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Filmen riktar sig till dig som är chef, medarbetare eller förtroendevald och vill få bättre förståelse för de stora samhällsutmaningar som påverkar socialtjänsten, och vad det innebär för arbetet att ställa om till en mer förebyggande, lätt tillgänglig, kunskapsbaserad och hållbar socialtjänst.</a:t>
            </a:r>
          </a:p>
          <a:p>
            <a:r>
              <a:rPr lang="sv-SE" sz="1200" b="0" i="0" kern="1200" dirty="0" smtClean="0">
                <a:solidFill>
                  <a:schemeClr val="tx1"/>
                </a:solidFill>
                <a:effectLst/>
                <a:latin typeface="+mn-lt"/>
                <a:ea typeface="+mn-ea"/>
                <a:cs typeface="+mn-cs"/>
              </a:rPr>
              <a:t>Du kan se filmen enskilt, eller tillsammans med din lednings- eller arbetsgrupp. Längd: 1 timme och 9 minuter</a:t>
            </a:r>
          </a:p>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52</a:t>
            </a:fld>
            <a:endParaRPr lang="sv-SE"/>
          </a:p>
        </p:txBody>
      </p:sp>
    </p:spTree>
    <p:extLst>
      <p:ext uri="{BB962C8B-B14F-4D97-AF65-F5344CB8AC3E}">
        <p14:creationId xmlns:p14="http://schemas.microsoft.com/office/powerpoint/2010/main" val="1963465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CD8FD6-4A8A-4B57-AC15-25A79934721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4671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b25c11e79e_0_15: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2b25c11e79e_0_15:notes"/>
          <p:cNvSpPr txBox="1">
            <a:spLocks noGrp="1"/>
          </p:cNvSpPr>
          <p:nvPr>
            <p:ph type="body" idx="1"/>
          </p:nvPr>
        </p:nvSpPr>
        <p:spPr>
          <a:xfrm>
            <a:off x="702310" y="4480004"/>
            <a:ext cx="5618480" cy="3665611"/>
          </a:xfrm>
          <a:prstGeom prst="rect">
            <a:avLst/>
          </a:prstGeom>
          <a:noFill/>
          <a:ln>
            <a:noFill/>
          </a:ln>
        </p:spPr>
        <p:txBody>
          <a:bodyPr spcFirstLastPara="1" wrap="square" lIns="93308" tIns="46641" rIns="93308" bIns="46641" anchor="t" anchorCtr="0">
            <a:noAutofit/>
          </a:bodyPr>
          <a:lstStyle/>
          <a:p>
            <a:pPr>
              <a:buClr>
                <a:schemeClr val="dk1"/>
              </a:buClr>
              <a:buSzPts val="1200"/>
            </a:pPr>
            <a:endParaRPr dirty="0"/>
          </a:p>
        </p:txBody>
      </p:sp>
      <p:sp>
        <p:nvSpPr>
          <p:cNvPr id="311" name="Google Shape;311;g2b25c11e79e_0_15:notes"/>
          <p:cNvSpPr txBox="1">
            <a:spLocks noGrp="1"/>
          </p:cNvSpPr>
          <p:nvPr>
            <p:ph type="sldNum" idx="12"/>
          </p:nvPr>
        </p:nvSpPr>
        <p:spPr>
          <a:xfrm>
            <a:off x="3978132" y="8842029"/>
            <a:ext cx="3043343" cy="466982"/>
          </a:xfrm>
          <a:prstGeom prst="rect">
            <a:avLst/>
          </a:prstGeom>
          <a:noFill/>
          <a:ln>
            <a:noFill/>
          </a:ln>
        </p:spPr>
        <p:txBody>
          <a:bodyPr spcFirstLastPara="1" wrap="square" lIns="93308" tIns="46641" rIns="93308" bIns="46641" anchor="b" anchorCtr="0">
            <a:noAutofit/>
          </a:bodyPr>
          <a:lstStyle/>
          <a:p>
            <a:pPr>
              <a:buClr>
                <a:schemeClr val="dk1"/>
              </a:buClr>
              <a:buSzPts val="1200"/>
            </a:pPr>
            <a:fld id="{00000000-1234-1234-1234-123412341234}" type="slidenum">
              <a:rPr lang="sv"/>
              <a:pPr>
                <a:buClr>
                  <a:schemeClr val="dk1"/>
                </a:buClr>
                <a:buSzPts val="1200"/>
              </a:pPr>
              <a:t>57</a:t>
            </a:fld>
            <a:endParaRPr/>
          </a:p>
        </p:txBody>
      </p:sp>
    </p:spTree>
    <p:extLst>
      <p:ext uri="{BB962C8B-B14F-4D97-AF65-F5344CB8AC3E}">
        <p14:creationId xmlns:p14="http://schemas.microsoft.com/office/powerpoint/2010/main" val="115171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r>
              <a:rPr lang="sv-SE" sz="1800" b="0" i="0" dirty="0">
                <a:solidFill>
                  <a:srgbClr val="000000"/>
                </a:solidFill>
                <a:effectLst/>
                <a:latin typeface="Calibri" panose="020F0502020204030204" pitchFamily="34" charset="0"/>
              </a:rPr>
              <a:t>Tydliga mönster </a:t>
            </a:r>
            <a:r>
              <a:rPr lang="sv-SE" sz="1800" b="1" i="0" dirty="0">
                <a:solidFill>
                  <a:srgbClr val="000000"/>
                </a:solidFill>
                <a:effectLst/>
                <a:latin typeface="Calibri" panose="020F0502020204030204" pitchFamily="34" charset="0"/>
              </a:rPr>
              <a:t>att könsnormerna </a:t>
            </a:r>
            <a:r>
              <a:rPr lang="sv-SE" sz="1800" b="0" i="0" dirty="0">
                <a:solidFill>
                  <a:srgbClr val="000000"/>
                </a:solidFill>
                <a:effectLst/>
                <a:latin typeface="Calibri" panose="020F0502020204030204" pitchFamily="34" charset="0"/>
              </a:rPr>
              <a:t>i samhället också finns i socialtjänstens handläggning. ​ </a:t>
            </a:r>
          </a:p>
          <a:p>
            <a:pPr algn="l" rtl="0" fontAlgn="base">
              <a:buFont typeface="Arial" panose="020B0604020202020204" pitchFamily="34" charset="0"/>
              <a:buChar char="•"/>
            </a:pPr>
            <a:r>
              <a:rPr lang="sv-SE" sz="1800" b="0" i="0" dirty="0">
                <a:solidFill>
                  <a:srgbClr val="000000"/>
                </a:solidFill>
                <a:effectLst/>
                <a:latin typeface="Calibri" panose="020F0502020204030204" pitchFamily="34" charset="0"/>
              </a:rPr>
              <a:t>Skillnader mellan kvinnor och män, flickor och pojkar, tenderar både  att upprätthållas och förstärkas. Det innebär att föreställningar om hur pojkar och män liksom flickor och kvinnor ”är” och ”gör” får olika betydelse i olika verksamhetsområden, och på så vis olika konsekvenser för klienter och brukare och för hur jämställda och jämlika deras levnadsvillkor är och blir.  ​ </a:t>
            </a:r>
          </a:p>
          <a:p>
            <a:pPr algn="l" rtl="0" fontAlgn="base">
              <a:buFont typeface="Arial" panose="020B0604020202020204" pitchFamily="34" charset="0"/>
              <a:buChar char="•"/>
            </a:pPr>
            <a:r>
              <a:rPr lang="sv-SE" sz="1800" b="0" i="0" dirty="0">
                <a:solidFill>
                  <a:srgbClr val="000000"/>
                </a:solidFill>
                <a:effectLst/>
                <a:latin typeface="Calibri" panose="020F0502020204030204" pitchFamily="34" charset="0"/>
              </a:rPr>
              <a:t>Övergripande tycks </a:t>
            </a:r>
            <a:r>
              <a:rPr lang="sv-SE" sz="1800" b="1" i="0" dirty="0">
                <a:solidFill>
                  <a:srgbClr val="000000"/>
                </a:solidFill>
                <a:effectLst/>
                <a:latin typeface="Calibri" panose="020F0502020204030204" pitchFamily="34" charset="0"/>
              </a:rPr>
              <a:t>traditionella föreställningar om kvinnor som passiva, hjälpsökande omsorgsgivare och om män som aktiva, självständiga familjeförsörjare vara de mest framträdande.  ​</a:t>
            </a:r>
            <a:r>
              <a:rPr lang="sv-SE" sz="1800" b="0" i="0" dirty="0">
                <a:solidFill>
                  <a:srgbClr val="000000"/>
                </a:solidFill>
                <a:effectLst/>
                <a:latin typeface="Calibri" panose="020F0502020204030204" pitchFamily="34" charset="0"/>
              </a:rPr>
              <a:t>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16B2F-2357-47C4-8DB7-6AD49BD2A46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5871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58</a:t>
            </a:fld>
            <a:endParaRPr lang="sv-SE"/>
          </a:p>
        </p:txBody>
      </p:sp>
    </p:spTree>
    <p:extLst>
      <p:ext uri="{BB962C8B-B14F-4D97-AF65-F5344CB8AC3E}">
        <p14:creationId xmlns:p14="http://schemas.microsoft.com/office/powerpoint/2010/main" val="454634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kern="0" dirty="0">
                <a:solidFill>
                  <a:srgbClr val="222222"/>
                </a:solidFill>
                <a:effectLst/>
                <a:latin typeface="+mn-lt"/>
                <a:ea typeface="Times New Roman" panose="02020603050405020304" pitchFamily="18" charset="0"/>
                <a:cs typeface="Times New Roman" panose="02020603050405020304" pitchFamily="18" charset="0"/>
              </a:rPr>
              <a:t>När Sverige tog täten som en av världens mest jämställda länder så hände det inte av en slump. </a:t>
            </a:r>
          </a:p>
          <a:p>
            <a:r>
              <a:rPr lang="sv-SE" kern="0" dirty="0">
                <a:solidFill>
                  <a:srgbClr val="222222"/>
                </a:solidFill>
                <a:effectLst/>
                <a:latin typeface="+mn-lt"/>
                <a:ea typeface="Times New Roman" panose="02020603050405020304" pitchFamily="18" charset="0"/>
                <a:cs typeface="Times New Roman" panose="02020603050405020304" pitchFamily="18" charset="0"/>
              </a:rPr>
              <a:t>Det var ett resultat av en långvarig kamp för lika rättigheter. </a:t>
            </a:r>
          </a:p>
          <a:p>
            <a:r>
              <a:rPr lang="sv-SE" kern="0" dirty="0">
                <a:solidFill>
                  <a:srgbClr val="222222"/>
                </a:solidFill>
                <a:effectLst/>
                <a:latin typeface="+mn-lt"/>
                <a:ea typeface="Times New Roman" panose="02020603050405020304" pitchFamily="18" charset="0"/>
                <a:cs typeface="Times New Roman" panose="02020603050405020304" pitchFamily="18" charset="0"/>
              </a:rPr>
              <a:t>Jämställdhet är något som vi måste erövra varje dag, och det är vi som tar beslut i landets kommuner och regioner som kan skapa förutsättningarna för det.</a:t>
            </a:r>
          </a:p>
          <a:p>
            <a:endParaRPr lang="sv-SE" dirty="0"/>
          </a:p>
          <a:p>
            <a:r>
              <a:rPr lang="sv-SE" dirty="0"/>
              <a:t>Lång: https://skrplay.screen9.tv/media/zh8qzngXqm_4eVvB_hJb0Q/darfor-jamstalldhet-inget-vi-kan-ta-for-givet</a:t>
            </a:r>
          </a:p>
          <a:p>
            <a:r>
              <a:rPr lang="sv-SE" dirty="0"/>
              <a:t>Kort: https://skrplay.screen9.tv/media/bv0XDsd6EKjA8sMqLJF6Eg/darfor-jamstalldhet-inget-vi-kan-ta-for-givet-kort-version</a:t>
            </a: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78101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dirty="0" smtClean="0">
                <a:solidFill>
                  <a:srgbClr val="000000"/>
                </a:solidFill>
                <a:effectLst/>
                <a:latin typeface="Calibri" panose="020F0502020204030204" pitchFamily="34" charset="0"/>
              </a:rPr>
              <a:t>Ojämställdhet i samhället återspeglas i socialtjänsten. För att människors kön inte ska påverka bemötande, bedömningar och insatser på ett osakligt sätt, be</a:t>
            </a:r>
            <a:r>
              <a:rPr lang="sv-SE" sz="1200" b="1" i="0" dirty="0" smtClean="0">
                <a:solidFill>
                  <a:srgbClr val="000000"/>
                </a:solidFill>
                <a:effectLst/>
                <a:latin typeface="Calibri" panose="020F0502020204030204" pitchFamily="34" charset="0"/>
              </a:rPr>
              <a:t>höver socialtjänsten bedriva ett aktivt jämställdhetsarbete</a:t>
            </a:r>
            <a:r>
              <a:rPr lang="sv-SE" sz="1200" b="0" i="0" dirty="0" smtClean="0">
                <a:solidFill>
                  <a:srgbClr val="000000"/>
                </a:solidFill>
                <a:effectLst/>
                <a:latin typeface="Calibri" panose="020F0502020204030204" pitchFamily="34" charset="0"/>
              </a:rPr>
              <a:t>. Och </a:t>
            </a:r>
            <a:r>
              <a:rPr lang="sv-SE" sz="1200" b="1" i="0" dirty="0" smtClean="0">
                <a:solidFill>
                  <a:srgbClr val="000000"/>
                </a:solidFill>
                <a:effectLst/>
                <a:latin typeface="Calibri" panose="020F0502020204030204" pitchFamily="34" charset="0"/>
              </a:rPr>
              <a:t>varför det behövs och hur det kan gå</a:t>
            </a:r>
            <a:r>
              <a:rPr lang="sv-SE" sz="1200" b="0" i="0" dirty="0" smtClean="0">
                <a:solidFill>
                  <a:srgbClr val="000000"/>
                </a:solidFill>
                <a:effectLst/>
                <a:latin typeface="Calibri" panose="020F0502020204030204" pitchFamily="34" charset="0"/>
              </a:rPr>
              <a:t> till kommer vi prata om här - Vi behöver öppna våra ögon</a:t>
            </a:r>
            <a:r>
              <a:rPr lang="sv-SE" sz="1000" b="0" i="0" dirty="0" smtClean="0">
                <a:solidFill>
                  <a:srgbClr val="000000"/>
                </a:solidFill>
                <a:effectLst/>
                <a:latin typeface="Calibri" panose="020F0502020204030204" pitchFamily="34" charset="0"/>
              </a:rPr>
              <a:t> – bli medvetna om detta och göra annorlunda!</a:t>
            </a:r>
            <a:endParaRPr lang="sv-SE" sz="800" dirty="0" smtClean="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v-SE" sz="1200" b="0" i="0" dirty="0" smtClean="0">
              <a:solidFill>
                <a:srgbClr val="000000"/>
              </a:solidFill>
              <a:effectLst/>
              <a:latin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dirty="0" smtClean="0">
                <a:solidFill>
                  <a:srgbClr val="000000"/>
                </a:solidFill>
                <a:effectLst/>
                <a:latin typeface="Calibri" panose="020F0502020204030204" pitchFamily="34" charset="0"/>
              </a:rPr>
              <a:t>Utvecklingsarbetet </a:t>
            </a:r>
            <a:r>
              <a:rPr lang="sv-SE" sz="1200" b="0" i="0" dirty="0">
                <a:solidFill>
                  <a:srgbClr val="000000"/>
                </a:solidFill>
                <a:effectLst/>
                <a:latin typeface="Calibri" panose="020F0502020204030204" pitchFamily="34" charset="0"/>
              </a:rPr>
              <a:t>har ingått i en </a:t>
            </a:r>
            <a:r>
              <a:rPr lang="sv-SE" sz="1200" b="1" i="0" dirty="0">
                <a:solidFill>
                  <a:srgbClr val="000000"/>
                </a:solidFill>
                <a:effectLst/>
                <a:latin typeface="Calibri" panose="020F0502020204030204" pitchFamily="34" charset="0"/>
              </a:rPr>
              <a:t>treårig satsning</a:t>
            </a:r>
            <a:r>
              <a:rPr lang="sv-SE" sz="1200" b="0" i="0" dirty="0">
                <a:solidFill>
                  <a:srgbClr val="000000"/>
                </a:solidFill>
                <a:effectLst/>
                <a:latin typeface="Calibri" panose="020F0502020204030204" pitchFamily="34" charset="0"/>
              </a:rPr>
              <a:t> för jämställdhet och kvinnofrid som </a:t>
            </a:r>
            <a:r>
              <a:rPr lang="sv-SE" sz="1200" b="1" i="0" dirty="0">
                <a:solidFill>
                  <a:srgbClr val="000000"/>
                </a:solidFill>
                <a:effectLst/>
                <a:latin typeface="Calibri" panose="020F0502020204030204" pitchFamily="34" charset="0"/>
              </a:rPr>
              <a:t>delfinansierats av regeringen</a:t>
            </a:r>
            <a:r>
              <a:rPr lang="sv-SE" sz="1200" b="0" i="0" dirty="0">
                <a:solidFill>
                  <a:srgbClr val="000000"/>
                </a:solidFill>
                <a:effectLst/>
                <a:latin typeface="Calibri" panose="020F0502020204030204" pitchFamily="34" charset="0"/>
              </a:rPr>
              <a:t> och bestått av tre delar som haft nära samverkan med varandra. En del är en kvinnofridssatsningen, en annan pilot för jämställd socialtjänst som presenteras här idag samt den tredje delen Modellkoncept för jämställdhetsintegrering i kommuner och regioner. </a:t>
            </a:r>
            <a:endParaRPr lang="sv-SE" sz="1000" dirty="0"/>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57203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100" b="0" i="0" dirty="0">
                <a:solidFill>
                  <a:srgbClr val="000000"/>
                </a:solidFill>
                <a:effectLst/>
                <a:latin typeface="Calibri" panose="020F0502020204030204" pitchFamily="34" charset="0"/>
              </a:rPr>
              <a:t>För att sammanfatta så släpper vi nu ett helt paket av stöd för en jämställd socialtjänst – En serie som vi kallar med öppna ögon. Den innehåller:  </a:t>
            </a:r>
            <a:endParaRPr lang="sv-SE" sz="11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sv-SE" sz="1100" b="0" i="0" dirty="0">
                <a:solidFill>
                  <a:srgbClr val="000000"/>
                </a:solidFill>
                <a:effectLst/>
                <a:latin typeface="Calibri" panose="020F0502020204030204" pitchFamily="34" charset="0"/>
              </a:rPr>
              <a:t>Guide till jämställd socialtjänst (Socialtjänsten och RSS)</a:t>
            </a:r>
          </a:p>
          <a:p>
            <a:pPr algn="l" rtl="0" fontAlgn="base">
              <a:buFont typeface="Arial" panose="020B0604020202020204" pitchFamily="34" charset="0"/>
              <a:buChar char="•"/>
            </a:pPr>
            <a:r>
              <a:rPr lang="sv-SE" sz="1100" b="0" i="0" dirty="0">
                <a:solidFill>
                  <a:srgbClr val="000000"/>
                </a:solidFill>
                <a:effectLst/>
                <a:latin typeface="Calibri" panose="020F0502020204030204" pitchFamily="34" charset="0"/>
              </a:rPr>
              <a:t>Kunskapsöversikt om ojämställdhet </a:t>
            </a:r>
          </a:p>
          <a:p>
            <a:pPr algn="l" rtl="0" fontAlgn="base">
              <a:buFont typeface="Arial" panose="020B0604020202020204" pitchFamily="34" charset="0"/>
              <a:buChar char="•"/>
            </a:pPr>
            <a:r>
              <a:rPr lang="sv-SE" sz="1100" b="0" i="0" dirty="0">
                <a:solidFill>
                  <a:srgbClr val="000000"/>
                </a:solidFill>
                <a:effectLst/>
                <a:latin typeface="Calibri" panose="020F0502020204030204" pitchFamily="34" charset="0"/>
              </a:rPr>
              <a:t>Metodstöd -Den social barn och ungdomsvården, inom ISU och analys, Inkluderande bemötande  </a:t>
            </a:r>
          </a:p>
          <a:p>
            <a:pPr algn="l" rtl="0" fontAlgn="base">
              <a:buFont typeface="Arial" panose="020B0604020202020204" pitchFamily="34" charset="0"/>
              <a:buChar char="•"/>
            </a:pPr>
            <a:r>
              <a:rPr lang="sv-SE" sz="1100" b="0" i="0" dirty="0">
                <a:solidFill>
                  <a:srgbClr val="000000"/>
                </a:solidFill>
                <a:effectLst/>
                <a:latin typeface="Calibri" panose="020F0502020204030204" pitchFamily="34" charset="0"/>
              </a:rPr>
              <a:t>Lärande exempel​ (Umeå, Nordmaling, Skellefteå, RSS Dalarna) </a:t>
            </a:r>
          </a:p>
          <a:p>
            <a:pPr algn="l" rtl="0" fontAlgn="base">
              <a:buFont typeface="Arial" panose="020B0604020202020204" pitchFamily="34" charset="0"/>
              <a:buChar char="•"/>
            </a:pPr>
            <a:r>
              <a:rPr lang="sv-SE" sz="1200" b="0" i="0" dirty="0">
                <a:solidFill>
                  <a:srgbClr val="000000"/>
                </a:solidFill>
                <a:effectLst/>
                <a:latin typeface="Calibri" panose="020F0502020204030204" pitchFamily="34" charset="0"/>
              </a:rPr>
              <a:t>Blicka inåt – stöd för dig som stödjer andra (RSS)</a:t>
            </a:r>
          </a:p>
          <a:p>
            <a:endParaRPr lang="en-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099502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Times New Roman"/>
              <a:buNone/>
            </a:pPr>
            <a:r>
              <a:rPr lang="sv-SE" sz="1000" dirty="0">
                <a:latin typeface="Times New Roman"/>
                <a:ea typeface="Times New Roman"/>
                <a:cs typeface="Times New Roman"/>
                <a:sym typeface="Times New Roman"/>
              </a:rPr>
              <a:t>Anledningen till att vi står här idag är att i förslaget till ny socialtjänstlag som kom 2020,  föreslogs det att jämställdhet skulle finnas med i portalparagrafen., att socialtjänsten ska främja jämställdhet och jämlikhet i levnadsvillkor. Begreppen </a:t>
            </a:r>
            <a:r>
              <a:rPr lang="sv-SE" dirty="0"/>
              <a:t>hänger nära samman, men är inte samma sak. Jämlikhet handlar rättvisa villkor mellan individer och grupper i allmänhet. Jämställdhet fokuserar på rättvisa villkor mellan kvinnor och män, flickor och pojkar. </a:t>
            </a:r>
          </a:p>
          <a:p>
            <a:pPr marL="0" marR="0" lvl="0" indent="0" algn="l" rtl="0">
              <a:lnSpc>
                <a:spcPct val="100000"/>
              </a:lnSpc>
              <a:spcBef>
                <a:spcPts val="0"/>
              </a:spcBef>
              <a:spcAft>
                <a:spcPts val="0"/>
              </a:spcAft>
              <a:buClr>
                <a:schemeClr val="dk1"/>
              </a:buClr>
              <a:buSzPts val="1800"/>
              <a:buFont typeface="Calibri"/>
              <a:buNone/>
            </a:pPr>
            <a:endParaRPr lang="sv-SE" sz="1200" dirty="0">
              <a:latin typeface="Times New Roman"/>
              <a:ea typeface="Times New Roman"/>
              <a:cs typeface="Times New Roman"/>
              <a:sym typeface="Times New Roman"/>
            </a:endParaRPr>
          </a:p>
          <a:p>
            <a:pPr marL="0" marR="0" lvl="0" indent="0" algn="l" defTabSz="914400" rtl="0" eaLnBrk="1" fontAlgn="auto" latinLnBrk="0" hangingPunct="1">
              <a:lnSpc>
                <a:spcPct val="100000"/>
              </a:lnSpc>
              <a:spcBef>
                <a:spcPts val="1000"/>
              </a:spcBef>
              <a:spcAft>
                <a:spcPts val="0"/>
              </a:spcAft>
              <a:buClr>
                <a:schemeClr val="dk1"/>
              </a:buClr>
              <a:buSzPts val="1800"/>
              <a:buFont typeface="Times New Roman"/>
              <a:buNone/>
              <a:tabLst/>
              <a:defRPr/>
            </a:pPr>
            <a:r>
              <a:rPr lang="sv-SE" sz="1200" b="0" i="0" u="none" strike="noStrike" baseline="0" dirty="0">
                <a:solidFill>
                  <a:srgbClr val="000000"/>
                </a:solidFill>
                <a:latin typeface="Chronicle Text G1"/>
              </a:rPr>
              <a:t>Portalparagrafen kan i svåra tider upplevas som utopisk, men </a:t>
            </a:r>
            <a:r>
              <a:rPr lang="sv-SE" sz="1200" b="1" i="0" u="none" strike="noStrike" baseline="0" dirty="0">
                <a:solidFill>
                  <a:srgbClr val="000000"/>
                </a:solidFill>
                <a:latin typeface="Chronicle Text G1"/>
              </a:rPr>
              <a:t>när ojämställdheten och ojämlikheten ökar är det särskilt viktigt att hålla fast vid de grundläggande värdena för socialt arbete. </a:t>
            </a:r>
          </a:p>
          <a:p>
            <a:pPr marL="0" marR="0" lvl="0" indent="0" algn="l" rtl="0">
              <a:lnSpc>
                <a:spcPct val="100000"/>
              </a:lnSpc>
              <a:spcBef>
                <a:spcPts val="1000"/>
              </a:spcBef>
              <a:spcAft>
                <a:spcPts val="0"/>
              </a:spcAft>
              <a:buClr>
                <a:schemeClr val="dk1"/>
              </a:buClr>
              <a:buSzPts val="1800"/>
              <a:buFont typeface="Times New Roman"/>
              <a:buNone/>
            </a:pPr>
            <a:endParaRPr lang="sv-SE" sz="1200" dirty="0">
              <a:latin typeface="Times New Roman"/>
              <a:ea typeface="Times New Roman"/>
              <a:cs typeface="Times New Roman"/>
              <a:sym typeface="Times New Roman"/>
            </a:endParaRPr>
          </a:p>
          <a:p>
            <a:pPr marL="0" marR="0" lvl="0" indent="0" algn="l" rtl="0">
              <a:lnSpc>
                <a:spcPct val="100000"/>
              </a:lnSpc>
              <a:spcBef>
                <a:spcPts val="1000"/>
              </a:spcBef>
              <a:spcAft>
                <a:spcPts val="0"/>
              </a:spcAft>
              <a:buClr>
                <a:schemeClr val="dk1"/>
              </a:buClr>
              <a:buSzPts val="1800"/>
              <a:buFont typeface="Times New Roman"/>
              <a:buNone/>
            </a:pPr>
            <a:r>
              <a:rPr lang="sv-SE" sz="1200" dirty="0">
                <a:latin typeface="Times New Roman"/>
                <a:ea typeface="Times New Roman"/>
                <a:cs typeface="Times New Roman"/>
                <a:sym typeface="Times New Roman"/>
              </a:rPr>
              <a:t>Genom att ange både jämlikhet och jämställdhet i de övergripande målen blir det tydligt att socialtjänsten särskilt måste arbeta med jämställdhet. Men även idag är socialtjänsten genom annan styrning skyldig att främja jämställdhet. </a:t>
            </a:r>
            <a:r>
              <a:rPr lang="sv-SE" sz="1200" b="1" i="0" dirty="0">
                <a:solidFill>
                  <a:srgbClr val="000000"/>
                </a:solidFill>
                <a:latin typeface="Times New Roman"/>
                <a:ea typeface="Times New Roman"/>
                <a:cs typeface="Times New Roman"/>
                <a:sym typeface="Times New Roman"/>
              </a:rPr>
              <a:t>Vi får ingen jämlikhet utan att också uppnå jämställdhet. </a:t>
            </a:r>
            <a:r>
              <a:rPr lang="sv-SE" sz="1200" b="0" i="0" dirty="0">
                <a:solidFill>
                  <a:srgbClr val="000000"/>
                </a:solidFill>
                <a:latin typeface="Times New Roman"/>
                <a:ea typeface="Times New Roman"/>
                <a:cs typeface="Times New Roman"/>
                <a:sym typeface="Times New Roman"/>
              </a:rPr>
              <a:t> </a:t>
            </a:r>
            <a:endParaRPr lang="sv-SE" dirty="0"/>
          </a:p>
          <a:p>
            <a:pPr marL="0" marR="0" lvl="0" indent="0" algn="l" rtl="0">
              <a:lnSpc>
                <a:spcPct val="100000"/>
              </a:lnSpc>
              <a:spcBef>
                <a:spcPts val="0"/>
              </a:spcBef>
              <a:spcAft>
                <a:spcPts val="0"/>
              </a:spcAft>
              <a:buClr>
                <a:schemeClr val="dk1"/>
              </a:buClr>
              <a:buSzPts val="1800"/>
              <a:buFont typeface="Calibri"/>
              <a:buNone/>
            </a:pPr>
            <a:endParaRPr lang="sv-SE" sz="1200" b="0" i="0"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1800"/>
              <a:buFont typeface="Times New Roman"/>
              <a:buNone/>
            </a:pPr>
            <a:r>
              <a:rPr lang="sv-SE" sz="1200" b="0" i="0" dirty="0">
                <a:solidFill>
                  <a:srgbClr val="000000"/>
                </a:solidFill>
                <a:latin typeface="Times New Roman"/>
                <a:ea typeface="Times New Roman"/>
                <a:cs typeface="Times New Roman"/>
                <a:sym typeface="Times New Roman"/>
              </a:rPr>
              <a:t>Bakgrunden är ju att det i </a:t>
            </a:r>
            <a:r>
              <a:rPr lang="sv-SE" sz="1200" b="1" i="0" dirty="0">
                <a:solidFill>
                  <a:srgbClr val="000000"/>
                </a:solidFill>
                <a:latin typeface="Times New Roman"/>
                <a:ea typeface="Times New Roman"/>
                <a:cs typeface="Times New Roman"/>
                <a:sym typeface="Times New Roman"/>
              </a:rPr>
              <a:t>utredningen framgår att socialtjänsten präglas av ojämställdhet</a:t>
            </a:r>
            <a:r>
              <a:rPr lang="sv-SE" sz="1200" b="0" i="0" dirty="0">
                <a:solidFill>
                  <a:srgbClr val="000000"/>
                </a:solidFill>
                <a:latin typeface="Times New Roman"/>
                <a:ea typeface="Times New Roman"/>
                <a:cs typeface="Times New Roman"/>
                <a:sym typeface="Times New Roman"/>
              </a:rPr>
              <a:t>, men också att det har </a:t>
            </a:r>
            <a:r>
              <a:rPr lang="sv-SE" sz="1200" b="1" i="0" dirty="0">
                <a:solidFill>
                  <a:srgbClr val="000000"/>
                </a:solidFill>
                <a:latin typeface="Times New Roman"/>
                <a:ea typeface="Times New Roman"/>
                <a:cs typeface="Times New Roman"/>
                <a:sym typeface="Times New Roman"/>
              </a:rPr>
              <a:t>hänt mycket på det jämställdhetspolitiska </a:t>
            </a:r>
            <a:r>
              <a:rPr lang="sv-SE" sz="1200" b="0" i="0" dirty="0">
                <a:solidFill>
                  <a:srgbClr val="000000"/>
                </a:solidFill>
                <a:latin typeface="Times New Roman"/>
                <a:ea typeface="Times New Roman"/>
                <a:cs typeface="Times New Roman"/>
                <a:sym typeface="Times New Roman"/>
              </a:rPr>
              <a:t>området i Sverige som inte tagits med i tidigare utredningar och förarbeten. </a:t>
            </a:r>
            <a:endParaRPr lang="sv-SE" dirty="0"/>
          </a:p>
          <a:p>
            <a:pPr marL="0" marR="0" lvl="0" indent="0" algn="l" rtl="0">
              <a:lnSpc>
                <a:spcPct val="100000"/>
              </a:lnSpc>
              <a:spcBef>
                <a:spcPts val="0"/>
              </a:spcBef>
              <a:spcAft>
                <a:spcPts val="0"/>
              </a:spcAft>
              <a:buClr>
                <a:schemeClr val="dk1"/>
              </a:buClr>
              <a:buSzPts val="1800"/>
              <a:buFont typeface="Calibri"/>
              <a:buNone/>
            </a:pPr>
            <a:endParaRPr lang="sv-SE" sz="1200" b="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Times New Roman"/>
              <a:buNone/>
            </a:pPr>
            <a:r>
              <a:rPr lang="sv-SE" sz="1200" b="0" dirty="0">
                <a:latin typeface="Times New Roman"/>
                <a:ea typeface="Times New Roman"/>
                <a:cs typeface="Times New Roman"/>
                <a:sym typeface="Times New Roman"/>
              </a:rPr>
              <a:t>Portalparagrafen </a:t>
            </a:r>
            <a:r>
              <a:rPr lang="sv-SE" sz="1200" dirty="0">
                <a:latin typeface="Times New Roman"/>
                <a:ea typeface="Times New Roman"/>
                <a:cs typeface="Times New Roman"/>
                <a:sym typeface="Times New Roman"/>
              </a:rPr>
              <a:t>utgör ett viktigt ramverk för socialtjänstens arbete. </a:t>
            </a:r>
            <a:r>
              <a:rPr lang="sv-SE" sz="1200" b="1" dirty="0">
                <a:latin typeface="Times New Roman"/>
                <a:ea typeface="Times New Roman"/>
                <a:cs typeface="Times New Roman"/>
                <a:sym typeface="Times New Roman"/>
              </a:rPr>
              <a:t>Något att sträva emot både för politik, chefer och handläggare. </a:t>
            </a:r>
          </a:p>
          <a:p>
            <a:pPr marL="0" marR="0" lvl="0" indent="0" algn="l" rtl="0">
              <a:lnSpc>
                <a:spcPct val="100000"/>
              </a:lnSpc>
              <a:spcBef>
                <a:spcPts val="0"/>
              </a:spcBef>
              <a:spcAft>
                <a:spcPts val="0"/>
              </a:spcAft>
              <a:buClr>
                <a:schemeClr val="dk1"/>
              </a:buClr>
              <a:buSzPts val="1800"/>
              <a:buFont typeface="Calibri"/>
              <a:buNone/>
            </a:pPr>
            <a:endParaRPr lang="sv-SE" sz="12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800"/>
              <a:buFont typeface="Calibri"/>
              <a:buNone/>
            </a:pPr>
            <a:endParaRPr lang="sv-SE" sz="1200" dirty="0">
              <a:latin typeface="Calibri"/>
              <a:ea typeface="Calibri"/>
              <a:cs typeface="Calibri"/>
              <a:sym typeface="Calibri"/>
            </a:endParaRPr>
          </a:p>
          <a:p>
            <a:endParaRPr lang="en-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52995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44CBA-47F8-48BC-A462-062A0D60CEF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3702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p:txBody>
      </p:sp>
      <p:sp>
        <p:nvSpPr>
          <p:cNvPr id="4" name="Platshållare för bildnumm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B47202E-F42C-4419-9198-9303660EB3C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442676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200"/>
              <a:buFont typeface="Times New Roman"/>
              <a:buNone/>
            </a:pPr>
            <a:r>
              <a:rPr lang="sv-SE" sz="1200" b="0" i="0" dirty="0">
                <a:solidFill>
                  <a:srgbClr val="000000"/>
                </a:solidFill>
                <a:latin typeface="Times New Roman"/>
                <a:ea typeface="Times New Roman"/>
                <a:cs typeface="Times New Roman"/>
                <a:sym typeface="Times New Roman"/>
              </a:rPr>
              <a:t>Lite mer konkret, varför behöver socialtjänsten vara jämställd?</a:t>
            </a:r>
            <a:endParaRPr lang="sv-SE" dirty="0"/>
          </a:p>
          <a:p>
            <a:pPr marL="0" lvl="0" indent="0" algn="l" rtl="0">
              <a:spcBef>
                <a:spcPts val="0"/>
              </a:spcBef>
              <a:spcAft>
                <a:spcPts val="0"/>
              </a:spcAft>
              <a:buNone/>
            </a:pPr>
            <a:endParaRPr lang="sv-SE" dirty="0"/>
          </a:p>
          <a:p>
            <a:pPr marL="372745" marR="0" lvl="0" indent="-342900"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sv-SE" dirty="0">
                <a:solidFill>
                  <a:srgbClr val="000000"/>
                </a:solidFill>
                <a:latin typeface="Arial"/>
                <a:ea typeface="Arial"/>
                <a:cs typeface="Arial"/>
                <a:sym typeface="Arial"/>
              </a:rPr>
              <a:t>Ö</a:t>
            </a:r>
            <a:r>
              <a:rPr lang="sv-SE" sz="1200" b="0" i="0" u="none" strike="noStrike" dirty="0">
                <a:solidFill>
                  <a:srgbClr val="000000"/>
                </a:solidFill>
                <a:latin typeface="Arial"/>
                <a:ea typeface="Arial"/>
                <a:cs typeface="Arial"/>
                <a:sym typeface="Arial"/>
              </a:rPr>
              <a:t>ka medveten om att kön spelar roll i socialtjänstens handläggning. </a:t>
            </a:r>
            <a:endParaRPr lang="sv-SE" dirty="0"/>
          </a:p>
          <a:p>
            <a:pPr marL="372745" lvl="0" indent="-342900" algn="l" rtl="0">
              <a:spcBef>
                <a:spcPts val="0"/>
              </a:spcBef>
              <a:spcAft>
                <a:spcPts val="0"/>
              </a:spcAft>
              <a:buClr>
                <a:schemeClr val="dk1"/>
              </a:buClr>
              <a:buSzPts val="1200"/>
              <a:buFont typeface="Noto Sans Symbols"/>
              <a:buChar char="▪"/>
            </a:pPr>
            <a:r>
              <a:rPr lang="sv-SE" dirty="0"/>
              <a:t>För att främja jämställda och jämlika levnadsvillkor för olika grupper av flickor, kvinnor, pojkar och män och personer av annan könsidentitet, inklusive frihet från våld. </a:t>
            </a:r>
          </a:p>
          <a:p>
            <a:pPr marL="372745" lvl="0" indent="-342900" algn="l" rtl="0">
              <a:spcBef>
                <a:spcPts val="0"/>
              </a:spcBef>
              <a:spcAft>
                <a:spcPts val="0"/>
              </a:spcAft>
              <a:buClr>
                <a:schemeClr val="dk1"/>
              </a:buClr>
              <a:buSzPts val="1200"/>
              <a:buFont typeface="Noto Sans Symbols"/>
              <a:buChar char="▪"/>
            </a:pPr>
            <a:r>
              <a:rPr lang="sv-SE" dirty="0"/>
              <a:t>Ge ett mer rättssäkert och träffsäkert stöd. </a:t>
            </a:r>
          </a:p>
          <a:p>
            <a:pPr marL="372745" lvl="0" indent="-342900" algn="l" rtl="0">
              <a:spcBef>
                <a:spcPts val="0"/>
              </a:spcBef>
              <a:spcAft>
                <a:spcPts val="0"/>
              </a:spcAft>
              <a:buClr>
                <a:schemeClr val="dk1"/>
              </a:buClr>
              <a:buSzPts val="1200"/>
              <a:buFont typeface="Noto Sans Symbols"/>
              <a:buChar char="▪"/>
            </a:pPr>
            <a:r>
              <a:rPr lang="sv-SE" dirty="0"/>
              <a:t>Högre kvalitet och minskade kostnader. </a:t>
            </a:r>
          </a:p>
          <a:p>
            <a:pPr marL="0" lvl="0" indent="0" algn="l" rtl="0">
              <a:spcBef>
                <a:spcPts val="0"/>
              </a:spcBef>
              <a:spcAft>
                <a:spcPts val="0"/>
              </a:spcAft>
              <a:buNone/>
            </a:pPr>
            <a:endParaRPr lang="sv-SE" dirty="0"/>
          </a:p>
          <a:p>
            <a:endParaRPr lang="en-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71247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Times New Roman"/>
              <a:buNone/>
            </a:pPr>
            <a:r>
              <a:rPr lang="sv-SE" sz="1200" dirty="0">
                <a:latin typeface="Times New Roman"/>
                <a:ea typeface="Times New Roman"/>
                <a:cs typeface="Times New Roman"/>
                <a:sym typeface="Times New Roman"/>
              </a:rPr>
              <a:t>Socialtjänsten har stora möjligheter att bidra till ett jämställt samhälle och det övergripande jämställdhetspolitiska målet – ”Att kvinnor, män, flickor och pojkar ska ha samma makt att forma samhället och sina egna liv”</a:t>
            </a:r>
            <a:endParaRPr lang="sv-SE" dirty="0"/>
          </a:p>
          <a:p>
            <a:pPr marL="0" lvl="0" indent="0" algn="l" rtl="0">
              <a:lnSpc>
                <a:spcPct val="100000"/>
              </a:lnSpc>
              <a:spcBef>
                <a:spcPts val="0"/>
              </a:spcBef>
              <a:spcAft>
                <a:spcPts val="0"/>
              </a:spcAft>
              <a:buNone/>
            </a:pPr>
            <a:r>
              <a:rPr lang="sv-SE" sz="1200" dirty="0">
                <a:latin typeface="Times New Roman"/>
                <a:ea typeface="Times New Roman"/>
                <a:cs typeface="Times New Roman"/>
                <a:sym typeface="Times New Roman"/>
              </a:rPr>
              <a:t>Socialtjänsten har ett brett uppdrag och verksamheten kan också bidra till att uppnå de jämställdhetspolitiska delmålen om makt och inflytande, hem- och omsorgsarbete, utbildning, hälsa, ekonomi och våld. </a:t>
            </a:r>
            <a:endParaRPr lang="sv-SE" dirty="0"/>
          </a:p>
          <a:p>
            <a:pPr marL="0" lvl="0" indent="0" algn="l" rtl="0">
              <a:spcBef>
                <a:spcPts val="1000"/>
              </a:spcBef>
              <a:spcAft>
                <a:spcPts val="0"/>
              </a:spcAft>
              <a:buNone/>
            </a:pPr>
            <a:endParaRPr lang="sv-SE" dirty="0"/>
          </a:p>
          <a:p>
            <a:pPr marL="0" marR="0" lvl="0" indent="0" algn="l" rtl="0">
              <a:lnSpc>
                <a:spcPct val="100000"/>
              </a:lnSpc>
              <a:spcBef>
                <a:spcPts val="0"/>
              </a:spcBef>
              <a:spcAft>
                <a:spcPts val="0"/>
              </a:spcAft>
              <a:buClr>
                <a:srgbClr val="000000"/>
              </a:buClr>
              <a:buSzPts val="1200"/>
              <a:buFont typeface="Times New Roman"/>
              <a:buNone/>
            </a:pPr>
            <a:r>
              <a:rPr lang="sv-SE" sz="1200" b="0" i="0" dirty="0">
                <a:solidFill>
                  <a:srgbClr val="000000"/>
                </a:solidFill>
                <a:latin typeface="Times New Roman"/>
                <a:ea typeface="Times New Roman"/>
                <a:cs typeface="Times New Roman"/>
                <a:sym typeface="Times New Roman"/>
              </a:rPr>
              <a:t>Jämställdhet handlar om att fördela  makt och resurser likvärdigt mellan flickor/kvinnor och pojkar/män.  Ett träffsäkert jämställdhetsarbete måste också beakta andra maktordningar som påverkar människors livsvillkor, till exempel ålder, etnisk tillhörighet, sexuell läggning, funktionsnedsättning, utbildningsnivå. </a:t>
            </a:r>
            <a:endParaRPr lang="sv-SE" dirty="0"/>
          </a:p>
          <a:p>
            <a:pPr marL="0" marR="0" lvl="0" indent="0" algn="l" rtl="0">
              <a:lnSpc>
                <a:spcPct val="100000"/>
              </a:lnSpc>
              <a:spcBef>
                <a:spcPts val="0"/>
              </a:spcBef>
              <a:spcAft>
                <a:spcPts val="0"/>
              </a:spcAft>
              <a:buClr>
                <a:schemeClr val="dk1"/>
              </a:buClr>
              <a:buSzPts val="1200"/>
              <a:buFont typeface="Calibri"/>
              <a:buNone/>
            </a:pPr>
            <a:endParaRPr lang="sv-SE" sz="1200" b="0" i="0" dirty="0">
              <a:solidFill>
                <a:srgbClr val="00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sv-SE" sz="1200" b="0" dirty="0">
                <a:latin typeface="Times New Roman"/>
                <a:ea typeface="Times New Roman"/>
                <a:cs typeface="Times New Roman"/>
                <a:sym typeface="Times New Roman"/>
              </a:rPr>
              <a:t>I utredningen framgår inte hur jämställdhet i socialtjänsten ska uppnås. SKR menar att jämställdhetsintegrering är en effektiv strategi att uppnå en jämställd och jämlik socialtjänst. </a:t>
            </a:r>
            <a:r>
              <a:rPr lang="sv-SE" sz="1200" dirty="0">
                <a:latin typeface="Times New Roman"/>
                <a:ea typeface="Times New Roman"/>
                <a:cs typeface="Times New Roman"/>
                <a:sym typeface="Times New Roman"/>
              </a:rPr>
              <a:t>Med ett medvetet jämställdhetsperspektiv får socialtjänsten kunskap och verktyg att ge ett jämställt bemötande, jämställd bedömning, jämställda insatser  </a:t>
            </a:r>
            <a:endParaRPr lang="sv-SE" dirty="0"/>
          </a:p>
          <a:p>
            <a:pPr marL="0" marR="0" lvl="0" indent="0" algn="l" rtl="0">
              <a:lnSpc>
                <a:spcPct val="100000"/>
              </a:lnSpc>
              <a:spcBef>
                <a:spcPts val="0"/>
              </a:spcBef>
              <a:spcAft>
                <a:spcPts val="0"/>
              </a:spcAft>
              <a:buClr>
                <a:schemeClr val="dk1"/>
              </a:buClr>
              <a:buSzPts val="1200"/>
              <a:buFont typeface="Calibri"/>
              <a:buNone/>
            </a:pPr>
            <a:endParaRPr lang="sv-SE" sz="1200" b="1"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Calibri"/>
              <a:buNone/>
            </a:pPr>
            <a:endParaRPr lang="sv-SE" sz="1200" b="1"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sv-SE" sz="1200" b="1" dirty="0">
                <a:latin typeface="Times New Roman"/>
                <a:ea typeface="Times New Roman"/>
                <a:cs typeface="Times New Roman"/>
                <a:sym typeface="Times New Roman"/>
              </a:rPr>
              <a:t>Jämställdhetsintegrering är, i kombination med särskilda jämställdhetsåtgärder</a:t>
            </a:r>
            <a:r>
              <a:rPr lang="sv-SE" sz="1200" dirty="0">
                <a:latin typeface="Times New Roman"/>
                <a:ea typeface="Times New Roman"/>
                <a:cs typeface="Times New Roman"/>
                <a:sym typeface="Times New Roman"/>
              </a:rPr>
              <a:t>, Sveriges huvudsakliga strategi för att uppnå jämställdhet. Men det är också en strategi internationellt. </a:t>
            </a:r>
            <a:endParaRPr lang="sv-SE" dirty="0"/>
          </a:p>
          <a:p>
            <a:pPr marL="0" marR="0" lvl="0" indent="0" algn="l" rtl="0">
              <a:lnSpc>
                <a:spcPct val="100000"/>
              </a:lnSpc>
              <a:spcBef>
                <a:spcPts val="0"/>
              </a:spcBef>
              <a:spcAft>
                <a:spcPts val="0"/>
              </a:spcAft>
              <a:buClr>
                <a:schemeClr val="dk1"/>
              </a:buClr>
              <a:buSzPts val="1200"/>
              <a:buFont typeface="Calibri"/>
              <a:buNone/>
            </a:pPr>
            <a:endParaRPr lang="sv-SE" sz="1200" dirty="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Times New Roman"/>
              <a:buNone/>
            </a:pPr>
            <a:r>
              <a:rPr lang="sv-SE" sz="1200" b="1" dirty="0">
                <a:latin typeface="Times New Roman"/>
                <a:ea typeface="Times New Roman"/>
                <a:cs typeface="Times New Roman"/>
                <a:sym typeface="Times New Roman"/>
              </a:rPr>
              <a:t>Jämställdhetsintegrering är en strategi för att uppnå jämställdhet inom alla områden</a:t>
            </a:r>
            <a:r>
              <a:rPr lang="sv-SE" sz="1200" dirty="0">
                <a:latin typeface="Times New Roman"/>
                <a:ea typeface="Times New Roman"/>
                <a:cs typeface="Times New Roman"/>
                <a:sym typeface="Times New Roman"/>
              </a:rPr>
              <a:t>. Den innebär att ett jämställdhetsperspektiv integreras i planering, beslutsfattande, genomförande och uppföljning av verksamhet. Det är en del av det ordinarie uppdraget för politiker, chefer och medarbetare och ingenting som sidoordnas. I socialtjänsten handlar det om att ha med perspektivet i både styrning och ledning och genom hela handläggningsprocessen.  Det handlar om att ha öppna ögon, ta reda på hur verksamheten möter olika grupper av kvinnor och män, flickor och pojkar, samt att göra någonting åt saken om det visar sig att stödet inte är likvärdigt.  </a:t>
            </a:r>
            <a:endParaRPr lang="sv-SE" dirty="0"/>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62775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Diskriminering är förbjuden i socialtjänstens verksamhet. Det är dock inte otillåtet att behandla personer av olika kön olika om det har ett berättigat syfte och görs på ett sätt som är lämpligt och nödvändigt. Ett exempel är skyddade boenden för kvinnor som utsatts för fysiskt eller psykiskt våld av en man. Män som nekas inträde eller bostad här, missgynnas på grund av kön, men med goda skäl. En avvägning av olika intressen gör att principen om likabehandling får stå tillbaka i det här fallet. Diskriminering innebär att en person behandlas sämre än en annan utifrån någon av diskrimineringslagens sju diskrimineringsgrunder; kön, könsöverskridande identitet eller uttryck, etnisk tillhörighet, religion eller annan trosuppfattning, funktionsnedsättning, sexuell läggning eller ålder.13 </a:t>
            </a: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0434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Socialtjänsten är skyldig att verka för jämställdhet och jämlikhet. Begreppen hänger nära samman men är inte samma sak. </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B787B-9254-4707-B744-92CD6A2CA16A}"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51623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1" i="0" dirty="0">
                <a:solidFill>
                  <a:srgbClr val="000000"/>
                </a:solidFill>
                <a:effectLst/>
                <a:latin typeface="Calibri Light" panose="020F0302020204030204" pitchFamily="34" charset="0"/>
              </a:rPr>
              <a:t>Som vi inledde med har ett särskilt fokus i vårt arbete varit på våld. För ett o</a:t>
            </a:r>
            <a:r>
              <a:rPr lang="sv-SE" sz="1200" b="0" i="0" dirty="0">
                <a:solidFill>
                  <a:srgbClr val="000000"/>
                </a:solidFill>
                <a:effectLst/>
                <a:latin typeface="Calibri" panose="020F0502020204030204" pitchFamily="34" charset="0"/>
              </a:rPr>
              <a:t>mråde där samhällets ojämställdhet blir särskilt påtagligt för socialtjänstens verksamhet är när det förekommer våld i nära relation och hedersrelaterat våld och förtryck. </a:t>
            </a:r>
            <a:r>
              <a:rPr lang="sv-SE" sz="1200" b="1" i="0" dirty="0">
                <a:solidFill>
                  <a:srgbClr val="000000"/>
                </a:solidFill>
                <a:effectLst/>
                <a:latin typeface="Calibri" panose="020F0502020204030204" pitchFamily="34" charset="0"/>
              </a:rPr>
              <a:t> </a:t>
            </a:r>
            <a:endParaRPr lang="sv-SE" b="1" i="0" dirty="0">
              <a:solidFill>
                <a:srgbClr val="000000"/>
              </a:solidFill>
              <a:effectLst/>
              <a:latin typeface="Segoe UI" panose="020B0502040204020203" pitchFamily="34" charset="0"/>
            </a:endParaRPr>
          </a:p>
          <a:p>
            <a:pPr algn="l" rtl="0" fontAlgn="base"/>
            <a:r>
              <a:rPr lang="sv-SE" sz="1200" b="0" i="0" dirty="0">
                <a:solidFill>
                  <a:srgbClr val="000000"/>
                </a:solidFill>
                <a:effectLst/>
                <a:latin typeface="Calibri" panose="020F0502020204030204" pitchFamily="34" charset="0"/>
              </a:rPr>
              <a:t>Vi ska nu fördjupa oss i hur jämställdhet hänger samman med våld i nära relation och hedersrelaterat våld och förtryck och hur </a:t>
            </a:r>
            <a:r>
              <a:rPr lang="sv-SE" sz="1200" b="1" i="0" dirty="0">
                <a:solidFill>
                  <a:srgbClr val="000000"/>
                </a:solidFill>
                <a:effectLst/>
                <a:latin typeface="Calibri" panose="020F0502020204030204" pitchFamily="34" charset="0"/>
              </a:rPr>
              <a:t>en jämställd socialtjänst är en förutsättning för att uppnå målet att våldet ska upphöra.  </a:t>
            </a:r>
            <a:endParaRPr lang="sv-SE" b="1" i="0" dirty="0">
              <a:solidFill>
                <a:srgbClr val="000000"/>
              </a:solidFill>
              <a:effectLst/>
              <a:latin typeface="Segoe UI" panose="020B0502040204020203" pitchFamily="34" charset="0"/>
            </a:endParaRPr>
          </a:p>
          <a:p>
            <a:pPr algn="l" rtl="0" fontAlgn="base"/>
            <a:r>
              <a:rPr lang="sv-SE" sz="1200" b="0" i="0" dirty="0">
                <a:solidFill>
                  <a:srgbClr val="000000"/>
                </a:solidFill>
                <a:effectLst/>
                <a:latin typeface="Calibri" panose="020F0502020204030204" pitchFamily="34" charset="0"/>
              </a:rPr>
              <a:t>Våld i nära relation och hedersrelaterat våld och förtryck är den yttersta konsekvensen av ett </a:t>
            </a:r>
            <a:r>
              <a:rPr lang="sv-SE" sz="1200" b="0" i="0" dirty="0" err="1">
                <a:solidFill>
                  <a:srgbClr val="000000"/>
                </a:solidFill>
                <a:effectLst/>
                <a:latin typeface="Calibri" panose="020F0502020204030204" pitchFamily="34" charset="0"/>
              </a:rPr>
              <a:t>ojämställt</a:t>
            </a:r>
            <a:r>
              <a:rPr lang="sv-SE" sz="1200" b="0" i="0" dirty="0">
                <a:solidFill>
                  <a:srgbClr val="000000"/>
                </a:solidFill>
                <a:effectLst/>
                <a:latin typeface="Calibri" panose="020F0502020204030204" pitchFamily="34" charset="0"/>
              </a:rPr>
              <a:t> samhälle och drabbar framför allt flickor och kvinnor. Våldet uppstår inte ur tomma intet utan bottnar i normer och föreställningar om hur pojkar/män och flickor/kvinnor ska vara. </a:t>
            </a:r>
            <a:r>
              <a:rPr lang="sv-SE" sz="1200" b="1" i="0" dirty="0">
                <a:solidFill>
                  <a:srgbClr val="000000"/>
                </a:solidFill>
                <a:effectLst/>
                <a:latin typeface="Calibri" panose="020F0502020204030204" pitchFamily="34" charset="0"/>
              </a:rPr>
              <a:t> </a:t>
            </a:r>
            <a:endParaRPr lang="sv-SE" b="1" i="0" dirty="0">
              <a:solidFill>
                <a:srgbClr val="000000"/>
              </a:solidFill>
              <a:effectLst/>
              <a:latin typeface="Segoe UI" panose="020B0502040204020203" pitchFamily="34" charset="0"/>
            </a:endParaRPr>
          </a:p>
          <a:p>
            <a:pPr algn="l" rtl="0" fontAlgn="base"/>
            <a:r>
              <a:rPr lang="sv-SE" sz="1200" b="0" i="0" dirty="0">
                <a:solidFill>
                  <a:srgbClr val="000000"/>
                </a:solidFill>
                <a:effectLst/>
                <a:latin typeface="Calibri" panose="020F0502020204030204" pitchFamily="34" charset="0"/>
              </a:rPr>
              <a:t>Genom att arbeta aktivt och brett </a:t>
            </a:r>
            <a:r>
              <a:rPr lang="sv-SE" sz="1200" b="1" i="0" dirty="0">
                <a:solidFill>
                  <a:srgbClr val="000000"/>
                </a:solidFill>
                <a:effectLst/>
                <a:latin typeface="Calibri" panose="020F0502020204030204" pitchFamily="34" charset="0"/>
              </a:rPr>
              <a:t>med jämställdhetsintegrering, ett förebyggande arbete, men även kunskapsbaserat</a:t>
            </a:r>
            <a:r>
              <a:rPr lang="sv-SE" sz="1200" b="0" i="0" dirty="0">
                <a:solidFill>
                  <a:srgbClr val="000000"/>
                </a:solidFill>
                <a:effectLst/>
                <a:latin typeface="Calibri" panose="020F0502020204030204" pitchFamily="34" charset="0"/>
              </a:rPr>
              <a:t> kan kommunen förebygga allvarlige våld och hedersrelaterat våld och förtryck och därmed bespara mänskligt lidande och ingripande och krävande insatser för socialtjänsten.</a:t>
            </a:r>
            <a:r>
              <a:rPr lang="sv-SE" sz="1200" b="1" i="0" dirty="0">
                <a:solidFill>
                  <a:srgbClr val="000000"/>
                </a:solidFill>
                <a:effectLst/>
                <a:latin typeface="Calibri" panose="020F0502020204030204" pitchFamily="34" charset="0"/>
              </a:rPr>
              <a:t> </a:t>
            </a:r>
            <a:endParaRPr lang="sv-SE" b="1" i="0" dirty="0">
              <a:solidFill>
                <a:srgbClr val="000000"/>
              </a:solidFill>
              <a:effectLst/>
              <a:latin typeface="Segoe UI" panose="020B0502040204020203" pitchFamily="34" charset="0"/>
            </a:endParaRPr>
          </a:p>
          <a:p>
            <a:pPr algn="l" rtl="0" fontAlgn="base"/>
            <a:r>
              <a:rPr lang="sv-SE" sz="1200" b="0" i="0" dirty="0">
                <a:solidFill>
                  <a:srgbClr val="000000"/>
                </a:solidFill>
                <a:effectLst/>
                <a:latin typeface="Calibri" panose="020F0502020204030204" pitchFamily="34" charset="0"/>
              </a:rPr>
              <a:t>Passa på och tips dels om </a:t>
            </a:r>
            <a:r>
              <a:rPr lang="sv-SE" sz="1200" b="1" i="0" dirty="0">
                <a:solidFill>
                  <a:srgbClr val="000000"/>
                </a:solidFill>
                <a:effectLst/>
                <a:latin typeface="Calibri" panose="020F0502020204030204" pitchFamily="34" charset="0"/>
              </a:rPr>
              <a:t>SU-Kvinnofrid</a:t>
            </a:r>
            <a:r>
              <a:rPr lang="sv-SE" sz="1200" b="0" i="0" dirty="0">
                <a:solidFill>
                  <a:srgbClr val="000000"/>
                </a:solidFill>
                <a:effectLst/>
                <a:latin typeface="Calibri" panose="020F0502020204030204" pitchFamily="34" charset="0"/>
              </a:rPr>
              <a:t>. I projektet SU-kvinnofrid har kommuner systematiskt följt upp socialtjänstens stöd till våldsutsatta vuxna på individnivå. Här hittar du resultat och lärdomar från projektet – baserat på uppföljning av över 3 000 ärenden.</a:t>
            </a:r>
            <a:r>
              <a:rPr lang="sv-SE" sz="1200" b="1" i="0" dirty="0">
                <a:solidFill>
                  <a:srgbClr val="000000"/>
                </a:solidFill>
                <a:effectLst/>
                <a:latin typeface="Calibri" panose="020F0502020204030204" pitchFamily="34" charset="0"/>
              </a:rPr>
              <a:t> </a:t>
            </a:r>
            <a:endParaRPr lang="sv-SE" b="1" i="0" dirty="0">
              <a:solidFill>
                <a:srgbClr val="000000"/>
              </a:solidFill>
              <a:effectLst/>
              <a:latin typeface="Segoe UI" panose="020B0502040204020203" pitchFamily="34" charset="0"/>
            </a:endParaRPr>
          </a:p>
          <a:p>
            <a:pPr algn="l" rtl="0" fontAlgn="base"/>
            <a:r>
              <a:rPr lang="sv-SE" sz="1200" b="0" i="0" dirty="0">
                <a:solidFill>
                  <a:srgbClr val="000000"/>
                </a:solidFill>
                <a:effectLst/>
                <a:latin typeface="Calibri" panose="020F0502020204030204" pitchFamily="34" charset="0"/>
              </a:rPr>
              <a:t>Ett särskilt Metodstöd kommer också under våren på just det här temat kring jämställdhet och Vålds i nära relation och hedersrelaterat våld och förtryck. Och inte nog med det Birgitta kan inte du berätta om SAVE-studien.  </a:t>
            </a:r>
            <a:endParaRPr lang="sv-SE" b="0" i="0" dirty="0">
              <a:solidFill>
                <a:srgbClr val="000000"/>
              </a:solidFill>
              <a:effectLst/>
              <a:latin typeface="Segoe UI" panose="020B0502040204020203" pitchFamily="34" charset="0"/>
            </a:endParaRPr>
          </a:p>
          <a:p>
            <a:endParaRPr lang="sv-SE" dirty="0"/>
          </a:p>
        </p:txBody>
      </p:sp>
      <p:sp>
        <p:nvSpPr>
          <p:cNvPr id="4" name="Platshållare för bild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69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14461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000" dirty="0"/>
              <a:t>Närmare 700 personer verksamma inom socialtjänsten och de regionala stöd och samverkansfunktionerna (RSS) har bidragit till att sammanfatta behoven för att nå en jämställd socialtjänst. </a:t>
            </a:r>
            <a:endParaRPr sz="1000" b="1" i="0" u="none" strike="noStrike" cap="none" dirty="0">
              <a:solidFill>
                <a:srgbClr val="000000"/>
              </a:solidFill>
              <a:latin typeface="Arial"/>
              <a:ea typeface="Arial"/>
              <a:cs typeface="Arial"/>
              <a:sym typeface="Arial"/>
            </a:endParaRPr>
          </a:p>
          <a:p>
            <a:pPr marL="29210" indent="0">
              <a:buSzPts val="1200"/>
            </a:pPr>
            <a:endParaRPr lang="sv-SE" sz="1000" b="1" dirty="0"/>
          </a:p>
          <a:p>
            <a:pPr marL="29210" indent="0">
              <a:buSzPts val="1200"/>
            </a:pPr>
            <a:r>
              <a:rPr lang="sv-SE" sz="1000" b="1" dirty="0"/>
              <a:t>Socialtjänst: </a:t>
            </a:r>
            <a:r>
              <a:rPr lang="sv-SE" sz="1000" dirty="0"/>
              <a:t>Socialchefer, IFO-chefer, 1:a socialsekreterare,</a:t>
            </a:r>
          </a:p>
          <a:p>
            <a:pPr marL="29210" indent="0">
              <a:buSzPts val="1200"/>
            </a:pPr>
            <a:r>
              <a:rPr lang="sv-SE" sz="1000" dirty="0"/>
              <a:t>handläggare, utförare, förtroendevalda</a:t>
            </a:r>
          </a:p>
          <a:p>
            <a:pPr marL="29210" indent="0">
              <a:buSzPts val="1200"/>
            </a:pPr>
            <a:endParaRPr lang="sv-SE" sz="1000" b="1" dirty="0"/>
          </a:p>
          <a:p>
            <a:pPr marL="29210" indent="0">
              <a:buSzPts val="1200"/>
            </a:pPr>
            <a:r>
              <a:rPr lang="sv-SE" sz="1000" b="1" dirty="0"/>
              <a:t>RSS: </a:t>
            </a:r>
            <a:r>
              <a:rPr lang="sv-SE" sz="1000" dirty="0"/>
              <a:t>Chefer, utvecklingsledare för kvinnofrid, övriga</a:t>
            </a:r>
          </a:p>
          <a:p>
            <a:pPr marL="29210" indent="0">
              <a:buSzPts val="1200"/>
            </a:pPr>
            <a:r>
              <a:rPr lang="sv-SE" sz="1000" dirty="0"/>
              <a:t>utvecklingsledare inom RSS</a:t>
            </a:r>
          </a:p>
          <a:p>
            <a:pPr marL="29210" indent="0">
              <a:buSzPts val="1200"/>
            </a:pPr>
            <a:endParaRPr lang="sv-SE" sz="1000" dirty="0"/>
          </a:p>
          <a:p>
            <a:pPr algn="l" rtl="0" fontAlgn="base"/>
            <a:r>
              <a:rPr lang="sv-SE" sz="1800" b="0" i="0" dirty="0">
                <a:solidFill>
                  <a:srgbClr val="000000"/>
                </a:solidFill>
                <a:effectLst/>
                <a:latin typeface="Calibri" panose="020F0502020204030204" pitchFamily="34" charset="0"/>
              </a:rPr>
              <a:t>Maria: Närmare 700 personer verksamma inom socialtjänsten och RSS har bidragit till att sammanfatta behoven för att nå en jämställd socialtjänst. Det som framträder är att socialtjänsten och RSS:  </a:t>
            </a:r>
          </a:p>
          <a:p>
            <a:pPr algn="l" rtl="0" fontAlgn="base"/>
            <a:endParaRPr lang="sv-SE" sz="12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&gt; </a:t>
            </a:r>
            <a:r>
              <a:rPr lang="sv-SE" sz="1800" b="1" i="0" dirty="0">
                <a:solidFill>
                  <a:srgbClr val="000000"/>
                </a:solidFill>
                <a:effectLst/>
                <a:latin typeface="Calibri" panose="020F0502020204030204" pitchFamily="34" charset="0"/>
              </a:rPr>
              <a:t>Saknar långsiktiga förutsättningar (klick)</a:t>
            </a:r>
            <a:r>
              <a:rPr lang="sv-SE" sz="1800" b="0" i="0" dirty="0">
                <a:solidFill>
                  <a:srgbClr val="000000"/>
                </a:solidFill>
                <a:effectLst/>
                <a:latin typeface="Calibri" panose="020F0502020204030204" pitchFamily="34" charset="0"/>
              </a:rPr>
              <a:t>, som tillgång till statistik, system som stödjer uppföljning, stärkt lagstöd i </a:t>
            </a:r>
            <a:r>
              <a:rPr lang="sv-SE" sz="1800" b="0" i="0" dirty="0" err="1">
                <a:solidFill>
                  <a:srgbClr val="000000"/>
                </a:solidFill>
                <a:effectLst/>
                <a:latin typeface="Calibri" panose="020F0502020204030204" pitchFamily="34" charset="0"/>
              </a:rPr>
              <a:t>SoL</a:t>
            </a:r>
            <a:r>
              <a:rPr lang="sv-SE" sz="1800" b="0" i="0" dirty="0">
                <a:solidFill>
                  <a:srgbClr val="000000"/>
                </a:solidFill>
                <a:effectLst/>
                <a:latin typeface="Calibri" panose="020F0502020204030204" pitchFamily="34" charset="0"/>
              </a:rPr>
              <a:t>, tydligare uppdrag, efterfrågan på resultat från chefer och ledning samt tid och resurser för arbetet.  </a:t>
            </a:r>
            <a:endParaRPr lang="sv-SE" sz="12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&gt; </a:t>
            </a:r>
            <a:r>
              <a:rPr lang="sv-SE" sz="1800" b="1" i="0" dirty="0">
                <a:solidFill>
                  <a:srgbClr val="000000"/>
                </a:solidFill>
                <a:effectLst/>
                <a:latin typeface="Calibri" panose="020F0502020204030204" pitchFamily="34" charset="0"/>
              </a:rPr>
              <a:t>Vill arbeta med jämställdhet, men saknar kunskap och kompetens (klick)</a:t>
            </a:r>
            <a:r>
              <a:rPr lang="sv-SE" sz="1800" b="0" i="0" dirty="0">
                <a:solidFill>
                  <a:srgbClr val="000000"/>
                </a:solidFill>
                <a:effectLst/>
                <a:latin typeface="Calibri" panose="020F0502020204030204" pitchFamily="34" charset="0"/>
              </a:rPr>
              <a:t>. De efterfrågar utbildning och kunskap om jämställdhet, förståelse för nyttan, ökad medvetenhet om egna normer och föreställningar samt förmåga att möta brukarnas/klienternas normer och föreställningar. Även kompetens att göra jämställdhets- och jämlikhetsanalyser efterfrågas.  </a:t>
            </a:r>
            <a:endParaRPr lang="sv-SE" sz="1200"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&gt; </a:t>
            </a:r>
            <a:r>
              <a:rPr lang="sv-SE" sz="1800" b="1" i="0" dirty="0">
                <a:solidFill>
                  <a:srgbClr val="000000"/>
                </a:solidFill>
                <a:effectLst/>
                <a:latin typeface="Calibri" panose="020F0502020204030204" pitchFamily="34" charset="0"/>
              </a:rPr>
              <a:t>Efterfrågar metoder och stöd (klick)</a:t>
            </a:r>
            <a:r>
              <a:rPr lang="sv-SE" sz="1800" b="0" i="0" dirty="0">
                <a:solidFill>
                  <a:srgbClr val="000000"/>
                </a:solidFill>
                <a:effectLst/>
                <a:latin typeface="Calibri" panose="020F0502020204030204" pitchFamily="34" charset="0"/>
              </a:rPr>
              <a:t>, samt enkla verktyg, checklistor, tillgång till lärande exempel och stöd för implementering.  </a:t>
            </a:r>
            <a:endParaRPr lang="sv-SE" sz="1200" b="0" i="0" dirty="0">
              <a:solidFill>
                <a:srgbClr val="000000"/>
              </a:solidFill>
              <a:effectLst/>
              <a:latin typeface="Segoe UI" panose="020B0502040204020203" pitchFamily="34" charset="0"/>
            </a:endParaRPr>
          </a:p>
          <a:p>
            <a:pPr marL="285750" lvl="0" indent="-209550" algn="l" rtl="0">
              <a:spcBef>
                <a:spcPts val="0"/>
              </a:spcBef>
              <a:spcAft>
                <a:spcPts val="0"/>
              </a:spcAft>
              <a:buClr>
                <a:schemeClr val="dk1"/>
              </a:buClr>
              <a:buSzPts val="1200"/>
              <a:buFont typeface="Arial"/>
              <a:buNone/>
            </a:pPr>
            <a:endParaRPr sz="1000" i="0" u="none" strike="noStrike" cap="none" dirty="0">
              <a:solidFill>
                <a:srgbClr val="000000"/>
              </a:solidFill>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sz="1000" b="0" i="0" u="none" strike="noStrike" cap="none" dirty="0">
              <a:solidFill>
                <a:srgbClr val="000000"/>
              </a:solidFill>
              <a:latin typeface="Arial"/>
              <a:ea typeface="Arial"/>
              <a:cs typeface="Arial"/>
              <a:sym typeface="Arial"/>
            </a:endParaRPr>
          </a:p>
          <a:p>
            <a:pPr marL="0" lvl="0" indent="0" algn="l" rtl="0">
              <a:spcBef>
                <a:spcPts val="0"/>
              </a:spcBef>
              <a:spcAft>
                <a:spcPts val="0"/>
              </a:spcAft>
              <a:buNone/>
            </a:pPr>
            <a:endParaRPr sz="1000" dirty="0"/>
          </a:p>
        </p:txBody>
      </p:sp>
      <p:sp>
        <p:nvSpPr>
          <p:cNvPr id="538" name="Google Shape;5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sv-S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38290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buSzPts val="2000"/>
              <a:defRPr/>
            </a:pPr>
            <a:r>
              <a:rPr lang="sv-SE" sz="1200" dirty="0">
                <a:solidFill>
                  <a:srgbClr val="993424"/>
                </a:solidFill>
                <a:latin typeface="AvenirNext LT Pro Medium" panose="020B0504020202020204" pitchFamily="34" charset="77"/>
              </a:rPr>
              <a:t>”Vi är </a:t>
            </a:r>
            <a:r>
              <a:rPr lang="sv-SE" sz="1200" b="1" dirty="0">
                <a:solidFill>
                  <a:srgbClr val="993424"/>
                </a:solidFill>
                <a:latin typeface="AvenirNext LT Pro Medium" panose="020B0504020202020204" pitchFamily="34" charset="77"/>
              </a:rPr>
              <a:t>ovana att betrakta verksamhetsproblem </a:t>
            </a:r>
            <a:r>
              <a:rPr lang="sv-SE" sz="1200" dirty="0">
                <a:solidFill>
                  <a:srgbClr val="993424"/>
                </a:solidFill>
                <a:latin typeface="AvenirNext LT Pro Medium" panose="020B0504020202020204" pitchFamily="34" charset="77"/>
              </a:rPr>
              <a:t>ur ett jämställdhetsperspektiv. Det är väl kunskaper, vana och arbetssätt som gör att vi inte väver in det”</a:t>
            </a:r>
          </a:p>
          <a:p>
            <a:pPr algn="l">
              <a:buSzPts val="2000"/>
              <a:defRPr/>
            </a:pPr>
            <a:endParaRPr lang="sv-SE" sz="1200" dirty="0">
              <a:solidFill>
                <a:srgbClr val="993424"/>
              </a:solidFill>
              <a:latin typeface="AvenirNext LT Pro Medium" panose="020B0504020202020204" pitchFamily="34" charset="77"/>
            </a:endParaRPr>
          </a:p>
          <a:p>
            <a:pPr marL="457200" marR="0" lvl="0" indent="-228600" algn="l" defTabSz="914400" rtl="0" eaLnBrk="1" fontAlgn="auto" latinLnBrk="0" hangingPunct="1">
              <a:lnSpc>
                <a:spcPct val="100000"/>
              </a:lnSpc>
              <a:spcBef>
                <a:spcPts val="0"/>
              </a:spcBef>
              <a:spcAft>
                <a:spcPts val="0"/>
              </a:spcAft>
              <a:buClr>
                <a:srgbClr val="000000"/>
              </a:buClr>
              <a:buSzPts val="2000"/>
              <a:buFont typeface="Arial"/>
              <a:buNone/>
              <a:tabLst/>
              <a:defRPr/>
            </a:pPr>
            <a:r>
              <a:rPr lang="sv-SE" sz="1200" dirty="0">
                <a:solidFill>
                  <a:srgbClr val="993424"/>
                </a:solidFill>
                <a:latin typeface="AvenirNext LT Pro Medium" panose="020B0504020202020204" pitchFamily="34" charset="77"/>
              </a:rPr>
              <a:t>”Vi upplever att </a:t>
            </a:r>
            <a:r>
              <a:rPr lang="sv-SE" sz="1200" b="1" dirty="0">
                <a:solidFill>
                  <a:srgbClr val="993424"/>
                </a:solidFill>
                <a:latin typeface="AvenirNext LT Pro Medium" panose="020B0504020202020204" pitchFamily="34" charset="77"/>
              </a:rPr>
              <a:t>man inte pratar om jämställdhet</a:t>
            </a:r>
            <a:r>
              <a:rPr lang="sv-SE" sz="1200" dirty="0">
                <a:solidFill>
                  <a:srgbClr val="993424"/>
                </a:solidFill>
                <a:latin typeface="AvenirNext LT Pro Medium" panose="020B0504020202020204" pitchFamily="34" charset="77"/>
              </a:rPr>
              <a:t> och att det inte synliggörs på individ och gruppnivå”</a:t>
            </a:r>
          </a:p>
          <a:p>
            <a:pPr marL="457200" marR="0" lvl="0" indent="-2286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sv-SE" sz="1200" dirty="0">
              <a:solidFill>
                <a:srgbClr val="993424"/>
              </a:solidFill>
              <a:latin typeface="AvenirNext LT Pro Medium" panose="020B0504020202020204" pitchFamily="34" charset="77"/>
            </a:endParaRPr>
          </a:p>
          <a:p>
            <a:pPr marL="457200" marR="0" lvl="0" indent="-228600" algn="l" defTabSz="914400" rtl="0" eaLnBrk="1" fontAlgn="auto" latinLnBrk="0" hangingPunct="1">
              <a:lnSpc>
                <a:spcPct val="100000"/>
              </a:lnSpc>
              <a:spcBef>
                <a:spcPts val="0"/>
              </a:spcBef>
              <a:spcAft>
                <a:spcPts val="0"/>
              </a:spcAft>
              <a:buClr>
                <a:srgbClr val="000000"/>
              </a:buClr>
              <a:buSzPts val="2000"/>
              <a:buFont typeface="Arial"/>
              <a:buNone/>
              <a:tabLst/>
              <a:defRPr/>
            </a:pPr>
            <a:r>
              <a:rPr lang="sv-SE" sz="1200" dirty="0">
                <a:solidFill>
                  <a:srgbClr val="993424"/>
                </a:solidFill>
                <a:latin typeface="AvenirNext LT Pro Medium" panose="020B0504020202020204" pitchFamily="34" charset="77"/>
              </a:rPr>
              <a:t>”Befintlig forskning ger många aha-upplevelser. Vi </a:t>
            </a:r>
            <a:r>
              <a:rPr lang="sv-SE" sz="1200" b="1" dirty="0">
                <a:solidFill>
                  <a:srgbClr val="993424"/>
                </a:solidFill>
                <a:latin typeface="AvenirNext LT Pro Medium" panose="020B0504020202020204" pitchFamily="34" charset="77"/>
              </a:rPr>
              <a:t>behöver verkligen lyfta frågorna</a:t>
            </a:r>
            <a:r>
              <a:rPr lang="sv-SE" sz="1200" dirty="0">
                <a:solidFill>
                  <a:srgbClr val="993424"/>
                </a:solidFill>
                <a:latin typeface="AvenirNext LT Pro Medium" panose="020B0504020202020204" pitchFamily="34" charset="77"/>
              </a:rPr>
              <a:t> i det dagliga arbetet och ha dessa diskussioner mer frekvent och systematiskt.”</a:t>
            </a:r>
          </a:p>
          <a:p>
            <a:pPr marL="457200" marR="0" lvl="0" indent="-2286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1200" dirty="0">
              <a:solidFill>
                <a:srgbClr val="993424"/>
              </a:solidFill>
              <a:latin typeface="AvenirNext LT Pro Medium" panose="020B0504020202020204" pitchFamily="34" charset="77"/>
            </a:endParaRPr>
          </a:p>
          <a:p>
            <a:pPr marL="457200" marR="0" lvl="0" indent="-228600" algn="l" defTabSz="914400" rtl="0" eaLnBrk="1" fontAlgn="auto" latinLnBrk="0" hangingPunct="1">
              <a:lnSpc>
                <a:spcPct val="100000"/>
              </a:lnSpc>
              <a:spcBef>
                <a:spcPts val="0"/>
              </a:spcBef>
              <a:spcAft>
                <a:spcPts val="0"/>
              </a:spcAft>
              <a:buClr>
                <a:srgbClr val="000000"/>
              </a:buClr>
              <a:buSzPts val="2000"/>
              <a:buFont typeface="Arial"/>
              <a:buNone/>
              <a:tabLst/>
              <a:defRPr/>
            </a:pPr>
            <a:r>
              <a:rPr lang="sv-SE" sz="1200" dirty="0">
                <a:solidFill>
                  <a:srgbClr val="993424"/>
                </a:solidFill>
                <a:latin typeface="AvenirNext LT Pro Medium" panose="020B0504020202020204" pitchFamily="34" charset="77"/>
              </a:rPr>
              <a:t>”Vi jobbar mycket utifrån ett individuellt perspektiv. Men det är viktigt av vi </a:t>
            </a:r>
            <a:r>
              <a:rPr lang="sv-SE" sz="1200" b="1" dirty="0">
                <a:solidFill>
                  <a:srgbClr val="993424"/>
                </a:solidFill>
                <a:latin typeface="AvenirNext LT Pro Medium" panose="020B0504020202020204" pitchFamily="34" charset="77"/>
              </a:rPr>
              <a:t>blir medvetna </a:t>
            </a:r>
            <a:r>
              <a:rPr lang="sv-SE" sz="1200" dirty="0">
                <a:solidFill>
                  <a:srgbClr val="993424"/>
                </a:solidFill>
                <a:latin typeface="AvenirNext LT Pro Medium" panose="020B0504020202020204" pitchFamily="34" charset="77"/>
              </a:rPr>
              <a:t>och inte låter fördomar påverka vårt arbete.” </a:t>
            </a:r>
          </a:p>
          <a:p>
            <a:pPr marL="457200" marR="0" lvl="0" indent="-228600" algn="l" defTabSz="914400" rtl="0" eaLnBrk="1" fontAlgn="auto" latinLnBrk="0" hangingPunct="1">
              <a:lnSpc>
                <a:spcPct val="100000"/>
              </a:lnSpc>
              <a:spcBef>
                <a:spcPts val="0"/>
              </a:spcBef>
              <a:spcAft>
                <a:spcPts val="0"/>
              </a:spcAft>
              <a:buClr>
                <a:srgbClr val="000000"/>
              </a:buClr>
              <a:buSzPts val="2000"/>
              <a:buFont typeface="Arial"/>
              <a:buNone/>
              <a:tabLst/>
              <a:defRPr/>
            </a:pPr>
            <a:endParaRPr lang="en-US" sz="1200" dirty="0">
              <a:solidFill>
                <a:srgbClr val="993424"/>
              </a:solidFill>
              <a:latin typeface="AvenirNext LT Pro Medium" panose="020B0504020202020204" pitchFamily="34" charset="77"/>
            </a:endParaRPr>
          </a:p>
          <a:p>
            <a:pPr algn="l">
              <a:buSzPts val="2000"/>
              <a:defRPr/>
            </a:pPr>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35193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000" dirty="0"/>
          </a:p>
        </p:txBody>
      </p:sp>
      <p:sp>
        <p:nvSpPr>
          <p:cNvPr id="538" name="Google Shape;5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sv-S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29988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r>
              <a:rPr lang="sv-SE" sz="1800" b="0" i="0" dirty="0">
                <a:solidFill>
                  <a:srgbClr val="000000"/>
                </a:solidFill>
                <a:effectLst/>
                <a:latin typeface="Calibri" panose="020F0502020204030204" pitchFamily="34" charset="0"/>
              </a:rPr>
              <a:t>Tydliga mönster </a:t>
            </a:r>
            <a:r>
              <a:rPr lang="sv-SE" sz="1800" b="1" i="0" dirty="0">
                <a:solidFill>
                  <a:srgbClr val="000000"/>
                </a:solidFill>
                <a:effectLst/>
                <a:latin typeface="Calibri" panose="020F0502020204030204" pitchFamily="34" charset="0"/>
              </a:rPr>
              <a:t>att könsnormerna </a:t>
            </a:r>
            <a:r>
              <a:rPr lang="sv-SE" sz="1800" b="0" i="0" dirty="0">
                <a:solidFill>
                  <a:srgbClr val="000000"/>
                </a:solidFill>
                <a:effectLst/>
                <a:latin typeface="Calibri" panose="020F0502020204030204" pitchFamily="34" charset="0"/>
              </a:rPr>
              <a:t>i samhället också finns i socialtjänstens handläggning. ​ </a:t>
            </a:r>
          </a:p>
          <a:p>
            <a:pPr algn="l" rtl="0" fontAlgn="base">
              <a:buFont typeface="Arial" panose="020B0604020202020204" pitchFamily="34" charset="0"/>
              <a:buChar char="•"/>
            </a:pPr>
            <a:r>
              <a:rPr lang="sv-SE" sz="1800" b="0" i="0" dirty="0">
                <a:solidFill>
                  <a:srgbClr val="000000"/>
                </a:solidFill>
                <a:effectLst/>
                <a:latin typeface="Calibri" panose="020F0502020204030204" pitchFamily="34" charset="0"/>
              </a:rPr>
              <a:t>Skillnader mellan kvinnor och män, flickor och pojkar, tenderar både  att upprätthållas och förstärkas. Det innebär att föreställningar om hur pojkar och män liksom flickor och kvinnor ”är” och ”gör” får olika betydelse i olika verksamhetsområden, och på så vis olika konsekvenser för klienter och brukare och för hur jämställda och jämlika deras levnadsvillkor är och blir.  ​ </a:t>
            </a:r>
          </a:p>
          <a:p>
            <a:pPr algn="l" rtl="0" fontAlgn="base">
              <a:buFont typeface="Arial" panose="020B0604020202020204" pitchFamily="34" charset="0"/>
              <a:buChar char="•"/>
            </a:pPr>
            <a:r>
              <a:rPr lang="sv-SE" sz="1800" b="0" i="0" dirty="0">
                <a:solidFill>
                  <a:srgbClr val="000000"/>
                </a:solidFill>
                <a:effectLst/>
                <a:latin typeface="Calibri" panose="020F0502020204030204" pitchFamily="34" charset="0"/>
              </a:rPr>
              <a:t>Övergripande tycks </a:t>
            </a:r>
            <a:r>
              <a:rPr lang="sv-SE" sz="1800" b="1" i="0" dirty="0">
                <a:solidFill>
                  <a:srgbClr val="000000"/>
                </a:solidFill>
                <a:effectLst/>
                <a:latin typeface="Calibri" panose="020F0502020204030204" pitchFamily="34" charset="0"/>
              </a:rPr>
              <a:t>traditionella föreställningar om kvinnor som passiva, hjälpsökande omsorgsgivare och om män som aktiva, självständiga familjeförsörjare vara de mest framträdande.  ​</a:t>
            </a:r>
            <a:r>
              <a:rPr lang="sv-SE" sz="1800" b="0" i="0" dirty="0">
                <a:solidFill>
                  <a:srgbClr val="000000"/>
                </a:solidFill>
                <a:effectLst/>
                <a:latin typeface="Calibri" panose="020F0502020204030204" pitchFamily="34" charset="0"/>
              </a:rPr>
              <a:t> </a:t>
            </a:r>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16B2F-2357-47C4-8DB7-6AD49BD2A46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286103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114300" algn="l" rtl="0">
              <a:spcBef>
                <a:spcPts val="0"/>
              </a:spcBef>
              <a:spcAft>
                <a:spcPts val="0"/>
              </a:spcAft>
              <a:buClr>
                <a:srgbClr val="000000"/>
              </a:buClr>
              <a:buSzPts val="1800"/>
              <a:buFont typeface="Arial"/>
              <a:buChar char="•"/>
            </a:pPr>
            <a:r>
              <a:rPr lang="sv-SE" sz="1200" b="0" i="0" u="none" strike="noStrike" dirty="0">
                <a:solidFill>
                  <a:srgbClr val="000000"/>
                </a:solidFill>
                <a:latin typeface="Calibri"/>
                <a:ea typeface="Calibri"/>
                <a:cs typeface="Calibri"/>
                <a:sym typeface="Calibri"/>
              </a:rPr>
              <a:t>Att människor bemöts och bedöms utifrån könsstereotypa normer och föreställningar </a:t>
            </a:r>
            <a:r>
              <a:rPr lang="sv-SE" sz="1200" b="0" i="0" u="none" strike="noStrike" dirty="0">
                <a:solidFill>
                  <a:srgbClr val="F39325"/>
                </a:solidFill>
                <a:latin typeface="Calibri"/>
                <a:ea typeface="Calibri"/>
                <a:cs typeface="Calibri"/>
                <a:sym typeface="Calibri"/>
              </a:rPr>
              <a:t>drabbar såväl </a:t>
            </a:r>
            <a:r>
              <a:rPr lang="sv-SE" sz="1200" b="1" i="0" u="none" strike="noStrike" dirty="0">
                <a:solidFill>
                  <a:srgbClr val="F39325"/>
                </a:solidFill>
                <a:latin typeface="Calibri"/>
                <a:ea typeface="Calibri"/>
                <a:cs typeface="Calibri"/>
                <a:sym typeface="Calibri"/>
              </a:rPr>
              <a:t>kvinnor som män negativt</a:t>
            </a:r>
            <a:r>
              <a:rPr lang="sv-SE" sz="1200" b="1" i="0" u="none" strike="noStrike" dirty="0">
                <a:solidFill>
                  <a:srgbClr val="000000"/>
                </a:solidFill>
                <a:latin typeface="Calibri"/>
                <a:ea typeface="Calibri"/>
                <a:cs typeface="Calibri"/>
                <a:sym typeface="Calibri"/>
              </a:rPr>
              <a:t>, </a:t>
            </a:r>
            <a:r>
              <a:rPr lang="sv-SE" sz="1200" b="0" i="0" u="none" strike="noStrike" dirty="0">
                <a:solidFill>
                  <a:srgbClr val="000000"/>
                </a:solidFill>
                <a:latin typeface="Calibri"/>
                <a:ea typeface="Calibri"/>
                <a:cs typeface="Calibri"/>
                <a:sym typeface="Calibri"/>
              </a:rPr>
              <a:t>men på olika sätt. </a:t>
            </a:r>
            <a:r>
              <a:rPr lang="sv-SE" sz="1200" b="0" i="0" dirty="0">
                <a:solidFill>
                  <a:srgbClr val="000000"/>
                </a:solidFill>
                <a:latin typeface="Calibri"/>
                <a:ea typeface="Calibri"/>
                <a:cs typeface="Calibri"/>
                <a:sym typeface="Calibri"/>
              </a:rPr>
              <a:t>​</a:t>
            </a:r>
            <a:endParaRPr lang="sv-SE" b="0" i="0" dirty="0">
              <a:solidFill>
                <a:srgbClr val="000000"/>
              </a:solidFill>
              <a:latin typeface="Arial"/>
              <a:ea typeface="Arial"/>
              <a:cs typeface="Arial"/>
              <a:sym typeface="Arial"/>
            </a:endParaRPr>
          </a:p>
          <a:p>
            <a:pPr marL="0" lvl="0" indent="-114300" algn="l" rtl="0">
              <a:spcBef>
                <a:spcPts val="0"/>
              </a:spcBef>
              <a:spcAft>
                <a:spcPts val="0"/>
              </a:spcAft>
              <a:buClr>
                <a:srgbClr val="000000"/>
              </a:buClr>
              <a:buSzPts val="1800"/>
              <a:buFont typeface="Arial"/>
              <a:buChar char="•"/>
            </a:pPr>
            <a:r>
              <a:rPr lang="sv-SE" sz="1200" b="0" i="0" u="none" strike="noStrike" dirty="0">
                <a:solidFill>
                  <a:srgbClr val="000000"/>
                </a:solidFill>
                <a:latin typeface="Calibri"/>
                <a:ea typeface="Calibri"/>
                <a:cs typeface="Calibri"/>
                <a:sym typeface="Calibri"/>
              </a:rPr>
              <a:t>Det </a:t>
            </a:r>
            <a:r>
              <a:rPr lang="sv-SE" sz="1200" b="1" i="0" u="none" strike="noStrike" dirty="0">
                <a:solidFill>
                  <a:srgbClr val="F39325"/>
                </a:solidFill>
                <a:latin typeface="Calibri"/>
                <a:ea typeface="Calibri"/>
                <a:cs typeface="Calibri"/>
                <a:sym typeface="Calibri"/>
              </a:rPr>
              <a:t>motverkar att frigöra och utveckla </a:t>
            </a:r>
            <a:r>
              <a:rPr lang="sv-SE" sz="1200" b="1" i="0" u="none" strike="noStrike" dirty="0">
                <a:solidFill>
                  <a:srgbClr val="000000"/>
                </a:solidFill>
                <a:latin typeface="Calibri"/>
                <a:ea typeface="Calibri"/>
                <a:cs typeface="Calibri"/>
                <a:sym typeface="Calibri"/>
              </a:rPr>
              <a:t>enskildas och gruppers egna resurser</a:t>
            </a:r>
            <a:r>
              <a:rPr lang="sv-SE" sz="1200" b="0" i="0" u="none" strike="noStrike" dirty="0">
                <a:solidFill>
                  <a:srgbClr val="000000"/>
                </a:solidFill>
                <a:latin typeface="Calibri"/>
                <a:ea typeface="Calibri"/>
                <a:cs typeface="Calibri"/>
                <a:sym typeface="Calibri"/>
              </a:rPr>
              <a:t>. </a:t>
            </a:r>
            <a:endParaRPr lang="sv-SE" dirty="0"/>
          </a:p>
          <a:p>
            <a:pPr marL="0" lvl="0" indent="-114300" algn="l" rtl="0">
              <a:spcBef>
                <a:spcPts val="0"/>
              </a:spcBef>
              <a:spcAft>
                <a:spcPts val="0"/>
              </a:spcAft>
              <a:buClr>
                <a:srgbClr val="000000"/>
              </a:buClr>
              <a:buSzPts val="1800"/>
              <a:buFont typeface="Arial"/>
              <a:buChar char="•"/>
            </a:pPr>
            <a:r>
              <a:rPr lang="sv-SE" sz="1200" b="1" i="0" u="none" strike="noStrike" dirty="0">
                <a:solidFill>
                  <a:srgbClr val="000000"/>
                </a:solidFill>
                <a:latin typeface="Calibri"/>
                <a:ea typeface="Calibri"/>
                <a:cs typeface="Calibri"/>
                <a:sym typeface="Calibri"/>
              </a:rPr>
              <a:t>Hindrar jämställda och jämlika levnadsvillkor</a:t>
            </a:r>
            <a:r>
              <a:rPr lang="sv-SE" sz="1200" b="0" i="0" u="none" strike="noStrike" dirty="0">
                <a:solidFill>
                  <a:srgbClr val="000000"/>
                </a:solidFill>
                <a:latin typeface="Calibri"/>
                <a:ea typeface="Calibri"/>
                <a:cs typeface="Calibri"/>
                <a:sym typeface="Calibri"/>
              </a:rPr>
              <a:t>. </a:t>
            </a:r>
            <a:endParaRPr lang="sv-SE" dirty="0"/>
          </a:p>
          <a:p>
            <a:pPr marL="0" lvl="0" indent="-114300" algn="l" rtl="0">
              <a:spcBef>
                <a:spcPts val="0"/>
              </a:spcBef>
              <a:spcAft>
                <a:spcPts val="0"/>
              </a:spcAft>
              <a:buClr>
                <a:srgbClr val="000000"/>
              </a:buClr>
              <a:buSzPts val="1800"/>
              <a:buFont typeface="Arial"/>
              <a:buChar char="•"/>
            </a:pPr>
            <a:r>
              <a:rPr lang="sv-SE" sz="1200" b="0" i="0" u="none" strike="noStrike" dirty="0">
                <a:solidFill>
                  <a:srgbClr val="000000"/>
                </a:solidFill>
                <a:latin typeface="Calibri"/>
                <a:ea typeface="Calibri"/>
                <a:cs typeface="Calibri"/>
                <a:sym typeface="Calibri"/>
              </a:rPr>
              <a:t>Ytterst är detta en fråga om </a:t>
            </a:r>
            <a:r>
              <a:rPr lang="sv-SE" sz="1200" b="0" i="0" u="none" strike="noStrike" dirty="0">
                <a:solidFill>
                  <a:srgbClr val="F39325"/>
                </a:solidFill>
                <a:latin typeface="Calibri"/>
                <a:ea typeface="Calibri"/>
                <a:cs typeface="Calibri"/>
                <a:sym typeface="Calibri"/>
              </a:rPr>
              <a:t>lämpliga insatser</a:t>
            </a:r>
            <a:r>
              <a:rPr lang="sv-SE" sz="1200" b="0" i="0" u="none" strike="noStrike" dirty="0">
                <a:solidFill>
                  <a:srgbClr val="000000"/>
                </a:solidFill>
                <a:latin typeface="Calibri"/>
                <a:ea typeface="Calibri"/>
                <a:cs typeface="Calibri"/>
                <a:sym typeface="Calibri"/>
              </a:rPr>
              <a:t>, utifrån individuella förutsättningar och behov. </a:t>
            </a:r>
            <a:endParaRPr lang="sv-SE" dirty="0"/>
          </a:p>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E16B2F-2357-47C4-8DB7-6AD49BD2A46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712791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1" kern="100" dirty="0">
                <a:effectLst/>
                <a:latin typeface="Calibri" panose="020F0502020204030204" pitchFamily="34" charset="0"/>
                <a:ea typeface="Calibri" panose="020F0502020204030204" pitchFamily="34" charset="0"/>
                <a:cs typeface="Times New Roman" panose="02020603050405020304" pitchFamily="18" charset="0"/>
              </a:rPr>
              <a:t>Socialtjänsten kan främja jämställda levnadsvillkor.</a:t>
            </a:r>
            <a:endParaRPr lang="sv-SE" b="1" dirty="0"/>
          </a:p>
        </p:txBody>
      </p:sp>
      <p:sp>
        <p:nvSpPr>
          <p:cNvPr id="793" name="Google Shape;79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624927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400" b="0" i="0" u="none" strike="noStrike" baseline="0" dirty="0" smtClean="0">
                <a:solidFill>
                  <a:srgbClr val="000000"/>
                </a:solidFill>
                <a:latin typeface="Chronicle Text G1 Semi"/>
              </a:rPr>
              <a:t>10 min </a:t>
            </a:r>
          </a:p>
          <a:p>
            <a:endParaRPr lang="sv-SE" sz="1400" b="0" i="0" u="none" strike="noStrike" baseline="0" dirty="0" smtClean="0">
              <a:solidFill>
                <a:srgbClr val="000000"/>
              </a:solidFill>
              <a:latin typeface="Chronicle Text G1 Semi"/>
            </a:endParaRPr>
          </a:p>
          <a:p>
            <a:r>
              <a:rPr lang="sv-SE" sz="1400" b="0" i="0" u="none" strike="noStrike" baseline="0" dirty="0" smtClean="0">
                <a:solidFill>
                  <a:srgbClr val="000000"/>
                </a:solidFill>
                <a:latin typeface="Chronicle Text G1 Semi"/>
              </a:rPr>
              <a:t>Första </a:t>
            </a:r>
            <a:r>
              <a:rPr lang="sv-SE" sz="1400" b="0" i="0" u="none" strike="noStrike" baseline="0" dirty="0">
                <a:solidFill>
                  <a:srgbClr val="000000"/>
                </a:solidFill>
                <a:latin typeface="Chronicle Text G1 Semi"/>
              </a:rPr>
              <a:t>trappsteget: </a:t>
            </a:r>
            <a:r>
              <a:rPr lang="sv-SE" sz="1400" b="0" i="0" u="none" strike="noStrike" baseline="0" dirty="0">
                <a:solidFill>
                  <a:srgbClr val="000000"/>
                </a:solidFill>
                <a:latin typeface="Chronicle Text G1"/>
              </a:rPr>
              <a:t>”Jag vet inte om att jag inte kan.” </a:t>
            </a:r>
          </a:p>
          <a:p>
            <a:r>
              <a:rPr lang="sv-SE" sz="1400" b="0" i="0" u="none" strike="noStrike" baseline="0" dirty="0">
                <a:solidFill>
                  <a:srgbClr val="000000"/>
                </a:solidFill>
                <a:latin typeface="Chronicle Text G1 Semi"/>
              </a:rPr>
              <a:t>Andra trappsteget: </a:t>
            </a:r>
            <a:r>
              <a:rPr lang="sv-SE" sz="1400" b="0" i="0" u="none" strike="noStrike" baseline="0" dirty="0">
                <a:solidFill>
                  <a:srgbClr val="000000"/>
                </a:solidFill>
                <a:latin typeface="Chronicle Text G1"/>
              </a:rPr>
              <a:t>”Jag vet att jag saknar kunskap.” </a:t>
            </a:r>
          </a:p>
          <a:p>
            <a:r>
              <a:rPr lang="sv-SE" sz="1400" b="0" i="0" u="none" strike="noStrike" baseline="0" dirty="0">
                <a:solidFill>
                  <a:srgbClr val="000000"/>
                </a:solidFill>
                <a:latin typeface="Chronicle Text G1"/>
              </a:rPr>
              <a:t>Tredje trappsteget: ”Jag har kunskaper och färdigheter och använder dem.” </a:t>
            </a:r>
          </a:p>
          <a:p>
            <a:r>
              <a:rPr lang="sv-SE" sz="1400" b="0" i="0" u="none" strike="noStrike" baseline="0" dirty="0">
                <a:solidFill>
                  <a:srgbClr val="000000"/>
                </a:solidFill>
                <a:latin typeface="Chronicle Text G1 Semi"/>
              </a:rPr>
              <a:t>Fjärde trappsteget: </a:t>
            </a:r>
            <a:r>
              <a:rPr lang="sv-SE" sz="1400" b="0" i="0" u="none" strike="noStrike" baseline="0" dirty="0">
                <a:solidFill>
                  <a:srgbClr val="000000"/>
                </a:solidFill>
                <a:latin typeface="Chronicle Text G1"/>
              </a:rPr>
              <a:t>”Jag gör det av bara farten.” </a:t>
            </a:r>
          </a:p>
          <a:p>
            <a:endParaRPr lang="sv-SE" sz="1800" b="0" i="0" u="none" strike="noStrike" baseline="0" dirty="0">
              <a:solidFill>
                <a:srgbClr val="000000"/>
              </a:solidFill>
              <a:latin typeface="Chronicle Text G1"/>
            </a:endParaRPr>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5556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kern="100" dirty="0">
                <a:effectLst/>
                <a:latin typeface="Calibri" panose="020F0502020204030204" pitchFamily="34" charset="0"/>
                <a:ea typeface="Calibri" panose="020F0502020204030204" pitchFamily="34" charset="0"/>
                <a:cs typeface="Times New Roman" panose="02020603050405020304" pitchFamily="18" charset="0"/>
              </a:rPr>
              <a:t>Som stöd i arbetet har SKR tagit fram en praktisk guide för jämställdhetsintegrering i socialtjänsten. Den bidrar med kunskap, stöd och konkreta verktyg i förbättringsarbetet för en mer jämställd socialtjänst.</a:t>
            </a:r>
          </a:p>
          <a:p>
            <a:pPr>
              <a:lnSpc>
                <a:spcPct val="107000"/>
              </a:lnSpc>
              <a:spcAft>
                <a:spcPts val="800"/>
              </a:spcAft>
            </a:pPr>
            <a:r>
              <a:rPr lang="sv-SE" sz="1200" kern="100" dirty="0">
                <a:effectLst/>
                <a:latin typeface="Calibri" panose="020F0502020204030204" pitchFamily="34" charset="0"/>
                <a:ea typeface="Calibri" panose="020F0502020204030204" pitchFamily="34" charset="0"/>
                <a:cs typeface="Times New Roman" panose="02020603050405020304" pitchFamily="18" charset="0"/>
              </a:rPr>
              <a:t>Guiden beskriver behov, nuläge och varför jämställdhet behöver stärkas i socialtjänstens olika delar. Men framförallt hur ett framgångsrikt arbete går till i praktiken inom styrning och ledning, i verksamheten och i arbetet med uppföljning och analys. Guiden avslutas med ett kapitel om hur jämställdhet även kan bidra till att förebygga våld i nära relationer och hedersrelaterat våld och förtryck. Övningar, lärande exempel, arbetsfrågor och fiktiva exempel varvas med beskrivande texter för att bidra till reflektion och lärande. Kort sagt, ett stöd för att kunna gå från ord till handling!</a:t>
            </a:r>
          </a:p>
          <a:p>
            <a:endParaRPr lang="sv-SE" dirty="0"/>
          </a:p>
          <a:p>
            <a:r>
              <a:rPr lang="sv-SE" b="0" i="0" dirty="0">
                <a:solidFill>
                  <a:srgbClr val="222222"/>
                </a:solidFill>
                <a:effectLst/>
                <a:latin typeface="open sans" panose="020B0606030504020204" pitchFamily="34" charset="0"/>
              </a:rPr>
              <a:t>Målgrupp: Guiden riktar sig till dig som arbetar som chef, ledare/verksamhetsutvecklare eller är förtroendevald inom socialtjänsten, samt till dig som arbetar som chef eller utvecklingsledare inom RSS</a:t>
            </a:r>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432490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00184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1200" b="1" kern="100" dirty="0">
                <a:effectLst/>
                <a:latin typeface="Calibri" panose="020F0502020204030204" pitchFamily="34" charset="0"/>
                <a:ea typeface="Calibri" panose="020F0502020204030204" pitchFamily="34" charset="0"/>
                <a:cs typeface="Times New Roman" panose="02020603050405020304" pitchFamily="18" charset="0"/>
              </a:rPr>
              <a:t>Socialtjänsten kan främja jämställda levnadsvillkor.</a:t>
            </a:r>
            <a:endParaRPr lang="sv-SE" b="1" dirty="0"/>
          </a:p>
        </p:txBody>
      </p:sp>
      <p:sp>
        <p:nvSpPr>
          <p:cNvPr id="793" name="Google Shape;79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911523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800" b="0" i="0" dirty="0">
                <a:solidFill>
                  <a:srgbClr val="000000"/>
                </a:solidFill>
                <a:effectLst/>
                <a:latin typeface="Calibri" panose="020F0502020204030204" pitchFamily="34" charset="0"/>
              </a:rPr>
              <a:t>En del av Guiden är det klassiska huset som flera av er säkert känner till som metafor för jämställdhetsintegrering.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”Huset” består av fyra sammanlänkande delar; styrning, ledning, kärnverksamhet och stödprocesser. Nedan går vi igenom respektive del, liksom betydelsen av kulturen i organisationen och det omgivande samhället. ​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Genom huset löper en röd tråd som symboliserar jämställd-hetsperspektivet. ​ </a:t>
            </a:r>
            <a:endParaRPr lang="sv-SE" b="0" i="0" dirty="0">
              <a:solidFill>
                <a:srgbClr val="000000"/>
              </a:solidFill>
              <a:effectLst/>
              <a:latin typeface="Segoe UI" panose="020B0502040204020203" pitchFamily="34" charset="0"/>
            </a:endParaRPr>
          </a:p>
          <a:p>
            <a:pPr algn="l" rtl="0" fontAlgn="base"/>
            <a:endParaRPr lang="sv-SE" sz="1800" b="1" i="0" dirty="0">
              <a:solidFill>
                <a:srgbClr val="000000"/>
              </a:solidFill>
              <a:effectLst/>
              <a:latin typeface="Calibri" panose="020F0502020204030204" pitchFamily="34" charset="0"/>
            </a:endParaRPr>
          </a:p>
          <a:p>
            <a:pPr algn="l" rtl="0" fontAlgn="base"/>
            <a:endParaRPr lang="sv-SE" b="0" i="0" dirty="0">
              <a:solidFill>
                <a:srgbClr val="000000"/>
              </a:solidFill>
              <a:effectLst/>
              <a:latin typeface="Segoe UI" panose="020B0502040204020203"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39543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800" b="0" i="0" dirty="0">
                <a:solidFill>
                  <a:srgbClr val="000000"/>
                </a:solidFill>
                <a:effectLst/>
                <a:latin typeface="Calibri" panose="020F0502020204030204" pitchFamily="34" charset="0"/>
              </a:rPr>
              <a:t>En del av Guiden är det klassiska huset som flera av er säkert känner till som metafor för jämställdhetsintegrering.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”Huset” består av fyra sammanlänkande delar; styrning, ledning, kärnverksamhet och stödprocesser. Nedan går vi igenom respektive del, liksom betydelsen av kulturen i organisationen och det omgivande samhället. ​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Genom huset löper en röd tråd som symboliserar jämställd-hetsperspektivet. ​ </a:t>
            </a:r>
            <a:endParaRPr lang="sv-SE" b="0" i="0" dirty="0">
              <a:solidFill>
                <a:srgbClr val="000000"/>
              </a:solidFill>
              <a:effectLst/>
              <a:latin typeface="Segoe UI" panose="020B0502040204020203" pitchFamily="34" charset="0"/>
            </a:endParaRPr>
          </a:p>
          <a:p>
            <a:pPr algn="l" rtl="0" fontAlgn="base"/>
            <a:endParaRPr lang="sv-SE" sz="1800" b="1" i="0" dirty="0">
              <a:solidFill>
                <a:srgbClr val="000000"/>
              </a:solidFill>
              <a:effectLst/>
              <a:latin typeface="Calibri" panose="020F0502020204030204" pitchFamily="34" charset="0"/>
            </a:endParaRPr>
          </a:p>
          <a:p>
            <a:pPr algn="l" rtl="0" fontAlgn="base"/>
            <a:endParaRPr lang="sv-SE" b="0" i="0" dirty="0">
              <a:solidFill>
                <a:srgbClr val="000000"/>
              </a:solidFill>
              <a:effectLst/>
              <a:latin typeface="Segoe UI" panose="020B0502040204020203"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515862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800" b="0" i="0" dirty="0">
                <a:solidFill>
                  <a:srgbClr val="000000"/>
                </a:solidFill>
                <a:effectLst/>
                <a:latin typeface="Calibri" panose="020F0502020204030204" pitchFamily="34" charset="0"/>
              </a:rPr>
              <a:t>En del av Guiden är det klassiska huset som flera av er säkert känner till som metafor för jämställdhetsintegrering.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”Huset” består av fyra sammanlänkande delar; styrning, ledning, kärnverksamhet och stödprocesser. Nedan går vi igenom respektive del, liksom betydelsen av kulturen i organisationen och det omgivande samhället. ​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Genom huset löper en röd tråd som symboliserar jämställd-hetsperspektivet. ​ </a:t>
            </a:r>
            <a:endParaRPr lang="sv-SE" b="0" i="0" dirty="0">
              <a:solidFill>
                <a:srgbClr val="000000"/>
              </a:solidFill>
              <a:effectLst/>
              <a:latin typeface="Segoe UI" panose="020B0502040204020203" pitchFamily="34" charset="0"/>
            </a:endParaRPr>
          </a:p>
          <a:p>
            <a:pPr algn="l" rtl="0" fontAlgn="base"/>
            <a:endParaRPr lang="sv-SE" sz="1800" b="1" i="0" dirty="0">
              <a:solidFill>
                <a:srgbClr val="000000"/>
              </a:solidFill>
              <a:effectLst/>
              <a:latin typeface="Calibri" panose="020F0502020204030204" pitchFamily="34" charset="0"/>
            </a:endParaRPr>
          </a:p>
          <a:p>
            <a:pPr algn="l" rtl="0" fontAlgn="base"/>
            <a:endParaRPr lang="sv-SE" b="0" i="0" dirty="0">
              <a:solidFill>
                <a:srgbClr val="000000"/>
              </a:solidFill>
              <a:effectLst/>
              <a:latin typeface="Segoe UI" panose="020B0502040204020203"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486209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800" b="0" i="0" dirty="0">
                <a:solidFill>
                  <a:srgbClr val="000000"/>
                </a:solidFill>
                <a:effectLst/>
                <a:latin typeface="Calibri" panose="020F0502020204030204" pitchFamily="34" charset="0"/>
              </a:rPr>
              <a:t>En del av Guiden är det klassiska huset som flera av er säkert känner till som metafor för jämställdhetsintegrering.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”Huset” består av fyra sammanlänkande delar; styrning, ledning, kärnverksamhet och stödprocesser. Nedan går vi igenom respektive del, liksom betydelsen av kulturen i organisationen och det omgivande samhället. ​ </a:t>
            </a:r>
            <a:endParaRPr lang="sv-SE" b="0" i="0" dirty="0">
              <a:solidFill>
                <a:srgbClr val="000000"/>
              </a:solidFill>
              <a:effectLst/>
              <a:latin typeface="Segoe UI" panose="020B0502040204020203" pitchFamily="34" charset="0"/>
            </a:endParaRPr>
          </a:p>
          <a:p>
            <a:pPr algn="l" rtl="0" fontAlgn="base"/>
            <a:r>
              <a:rPr lang="sv-SE" sz="1800" b="0" i="0" dirty="0">
                <a:solidFill>
                  <a:srgbClr val="000000"/>
                </a:solidFill>
                <a:effectLst/>
                <a:latin typeface="Calibri" panose="020F0502020204030204" pitchFamily="34" charset="0"/>
              </a:rPr>
              <a:t>Genom huset löper en röd tråd som symboliserar jämställd-hetsperspektivet. ​ </a:t>
            </a:r>
            <a:endParaRPr lang="sv-SE" b="0" i="0" dirty="0">
              <a:solidFill>
                <a:srgbClr val="000000"/>
              </a:solidFill>
              <a:effectLst/>
              <a:latin typeface="Segoe UI" panose="020B0502040204020203" pitchFamily="34" charset="0"/>
            </a:endParaRPr>
          </a:p>
          <a:p>
            <a:pPr algn="l" rtl="0" fontAlgn="base"/>
            <a:endParaRPr lang="sv-SE" sz="1800" b="1" i="0" dirty="0">
              <a:solidFill>
                <a:srgbClr val="000000"/>
              </a:solidFill>
              <a:effectLst/>
              <a:latin typeface="Calibri" panose="020F0502020204030204" pitchFamily="34" charset="0"/>
            </a:endParaRPr>
          </a:p>
          <a:p>
            <a:pPr algn="l" rtl="0" fontAlgn="base"/>
            <a:endParaRPr lang="sv-SE" b="0" i="0" dirty="0">
              <a:solidFill>
                <a:srgbClr val="000000"/>
              </a:solidFill>
              <a:effectLst/>
              <a:latin typeface="Segoe UI" panose="020B0502040204020203"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354421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200" kern="100" dirty="0">
                <a:effectLst/>
                <a:latin typeface="Calibri" panose="020F0502020204030204" pitchFamily="34" charset="0"/>
                <a:ea typeface="Calibri" panose="020F0502020204030204" pitchFamily="34" charset="0"/>
                <a:cs typeface="Times New Roman" panose="02020603050405020304" pitchFamily="18" charset="0"/>
              </a:rPr>
              <a:t>Målet: Jämställdhetsintegreringen leder till konkreta och hållbara förbättringar som ger effekt för invånarna</a:t>
            </a:r>
          </a:p>
          <a:p>
            <a:pPr>
              <a:lnSpc>
                <a:spcPct val="107000"/>
              </a:lnSpc>
              <a:spcAft>
                <a:spcPts val="800"/>
              </a:spcAft>
            </a:pP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800" b="0" i="0" u="none" strike="noStrike" kern="0" cap="none" spc="0" normalizeH="0" baseline="0" noProof="0" dirty="0">
                <a:ln>
                  <a:noFill/>
                </a:ln>
                <a:solidFill>
                  <a:srgbClr val="993424"/>
                </a:solidFill>
                <a:effectLst/>
                <a:uLnTx/>
                <a:uFillTx/>
                <a:latin typeface="AvenirNext LT Pro Regular" panose="020B0504020202020204" pitchFamily="34" charset="77"/>
                <a:cs typeface="Arial"/>
                <a:sym typeface="Arial"/>
              </a:rPr>
              <a:t>1. Stärk era förutsättningar</a:t>
            </a:r>
          </a:p>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800" b="0" i="0" u="none" strike="noStrike" kern="0" cap="none" spc="0" normalizeH="0" baseline="0" noProof="0" dirty="0">
                <a:ln>
                  <a:noFill/>
                </a:ln>
                <a:solidFill>
                  <a:srgbClr val="993424"/>
                </a:solidFill>
                <a:effectLst/>
                <a:uLnTx/>
                <a:uFillTx/>
                <a:latin typeface="AvenirNext LT Pro Regular" panose="020B0504020202020204" pitchFamily="34" charset="77"/>
                <a:cs typeface="Arial"/>
                <a:sym typeface="Arial"/>
              </a:rPr>
              <a:t>2. Få kunskap om vem som får vad på vilka villkor</a:t>
            </a:r>
          </a:p>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800" b="0" i="0" u="none" strike="noStrike" kern="0" cap="none" spc="0" normalizeH="0" baseline="0" noProof="0" dirty="0">
                <a:ln>
                  <a:noFill/>
                </a:ln>
                <a:solidFill>
                  <a:srgbClr val="993424"/>
                </a:solidFill>
                <a:effectLst/>
                <a:uLnTx/>
                <a:uFillTx/>
                <a:latin typeface="AvenirNext LT Pro Regular" panose="020B0504020202020204" pitchFamily="34" charset="77"/>
                <a:cs typeface="Arial"/>
                <a:sym typeface="Arial"/>
              </a:rPr>
              <a:t>3. Planera, synliggör och förnya era arbetssätt</a:t>
            </a:r>
          </a:p>
          <a:p>
            <a:pPr>
              <a:lnSpc>
                <a:spcPct val="107000"/>
              </a:lnSpc>
              <a:spcAft>
                <a:spcPts val="800"/>
              </a:spcAft>
            </a:pPr>
            <a:endParaRPr lang="sv-SE"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81817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100" b="1" kern="100" dirty="0">
                <a:effectLst/>
                <a:latin typeface="Calibri" panose="020F0502020204030204" pitchFamily="34" charset="0"/>
                <a:ea typeface="Calibri" panose="020F0502020204030204" pitchFamily="34" charset="0"/>
                <a:cs typeface="Times New Roman" panose="02020603050405020304" pitchFamily="18" charset="0"/>
              </a:rPr>
              <a:t>Stärk era förutsättningar</a:t>
            </a:r>
            <a:endParaRPr lang="sv-SE"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100" kern="100" dirty="0">
                <a:effectLst/>
                <a:latin typeface="Calibri" panose="020F0502020204030204" pitchFamily="34" charset="0"/>
                <a:ea typeface="Calibri" panose="020F0502020204030204" pitchFamily="34" charset="0"/>
                <a:cs typeface="Times New Roman" panose="02020603050405020304" pitchFamily="18" charset="0"/>
              </a:rPr>
              <a:t>Ni behöver en styrning och ledning som bidrar till att det finns goda förutsättningar att arbeta med jämställdhetsintegrering.</a:t>
            </a:r>
          </a:p>
          <a:p>
            <a:r>
              <a:rPr lang="sv-SE" sz="1100" b="0" i="0" u="none" strike="noStrike" baseline="0" dirty="0">
                <a:solidFill>
                  <a:srgbClr val="000000"/>
                </a:solidFill>
                <a:latin typeface="Whitney Book"/>
              </a:rPr>
              <a:t>1. Verksamheten känner till vilka politiska beslut (ink styrdokument) i kommunen som styr arbetet med jämställdhetsintegrering.	</a:t>
            </a:r>
          </a:p>
          <a:p>
            <a:r>
              <a:rPr lang="sv-SE" sz="1100" b="0" i="0" u="none" strike="noStrike" baseline="0" dirty="0">
                <a:solidFill>
                  <a:srgbClr val="000000"/>
                </a:solidFill>
                <a:latin typeface="Whitney Book"/>
              </a:rPr>
              <a:t>2	Nämnden efterfrågar resultat av arbetet med jämställdhet i socialtjänsten.	</a:t>
            </a:r>
          </a:p>
          <a:p>
            <a:r>
              <a:rPr lang="sv-SE" sz="1100" b="0" i="0" u="none" strike="noStrike" baseline="0" dirty="0">
                <a:solidFill>
                  <a:srgbClr val="000000"/>
                </a:solidFill>
                <a:latin typeface="Whitney Book"/>
              </a:rPr>
              <a:t>3	Det är tydligt i verksamhetsplaneringen och verksamhetens uppföljning att socialtjänsten ska uppnå jämställdhet.	</a:t>
            </a:r>
          </a:p>
          <a:p>
            <a:r>
              <a:rPr lang="sv-SE" sz="1100" b="0" i="0" u="none" strike="noStrike" baseline="0" dirty="0">
                <a:solidFill>
                  <a:srgbClr val="000000"/>
                </a:solidFill>
                <a:latin typeface="Whitney Book"/>
              </a:rPr>
              <a:t>4	Chefer tar ansvar och ger förutsättningar för jämställdhetsintegreringen (sammanfattar 4.1-4.4).	</a:t>
            </a:r>
          </a:p>
          <a:p>
            <a:r>
              <a:rPr lang="sv-SE" sz="1100" b="0" i="0" u="none" strike="noStrike" baseline="0" dirty="0">
                <a:solidFill>
                  <a:srgbClr val="000000"/>
                </a:solidFill>
                <a:latin typeface="Whitney Book"/>
              </a:rPr>
              <a:t>4.1	Verksamheten har kunskap och struktur för hur jämställdhet kan integreras i vardagen.	</a:t>
            </a:r>
          </a:p>
          <a:p>
            <a:r>
              <a:rPr lang="sv-SE" sz="1100" b="0" i="0" u="none" strike="noStrike" baseline="0" dirty="0">
                <a:solidFill>
                  <a:srgbClr val="000000"/>
                </a:solidFill>
                <a:latin typeface="Whitney Book"/>
              </a:rPr>
              <a:t>4.2	Det är tydligt för verksamheten vilka ojämställdhetsproblem som behöver lösas och vilken nytta jämställdhet ger för verksamheten, invånarna och brukarna/klienterna. 	</a:t>
            </a:r>
          </a:p>
          <a:p>
            <a:r>
              <a:rPr lang="sv-SE" sz="1100" b="0" i="0" u="none" strike="noStrike" baseline="0" dirty="0">
                <a:solidFill>
                  <a:srgbClr val="000000"/>
                </a:solidFill>
                <a:latin typeface="Whitney Book"/>
              </a:rPr>
              <a:t>4.3	Verksamheten har tillgång till stöd och material för att jämställdhetsintegrera arbetet.	</a:t>
            </a:r>
          </a:p>
          <a:p>
            <a:r>
              <a:rPr lang="sv-SE" sz="1100" b="0" i="0" u="none" strike="noStrike" baseline="0" dirty="0">
                <a:solidFill>
                  <a:srgbClr val="000000"/>
                </a:solidFill>
                <a:latin typeface="Whitney Book"/>
              </a:rPr>
              <a:t>4.4	Organisation har en kultur som stödjer lärande vilket gynnar jämställdhet och jämlikhet.</a:t>
            </a:r>
            <a:r>
              <a:rPr lang="sv-SE"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55199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050" b="1" kern="100" dirty="0">
                <a:effectLst/>
                <a:latin typeface="Calibri" panose="020F0502020204030204" pitchFamily="34" charset="0"/>
                <a:ea typeface="Calibri" panose="020F0502020204030204" pitchFamily="34" charset="0"/>
                <a:cs typeface="Times New Roman" panose="02020603050405020304" pitchFamily="18" charset="0"/>
              </a:rPr>
              <a:t>Få kunskap om vem som får vad på vilka villkor</a:t>
            </a:r>
            <a:endParaRPr lang="sv-SE" sz="105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sv-SE" sz="1050" kern="100" dirty="0">
                <a:effectLst/>
                <a:latin typeface="Calibri" panose="020F0502020204030204" pitchFamily="34" charset="0"/>
                <a:ea typeface="Calibri" panose="020F0502020204030204" pitchFamily="34" charset="0"/>
                <a:cs typeface="Times New Roman" panose="02020603050405020304" pitchFamily="18" charset="0"/>
              </a:rPr>
              <a:t>Verksamhetsdata, statistik, uppföljning och analys är avgörande för att ni ska få kunskap om verksamhetens resultat. Fokus här är på den individbaserade systematiska uppföljningen (ISU).</a:t>
            </a:r>
          </a:p>
          <a:p>
            <a:r>
              <a:rPr lang="sv-SE" sz="1050" b="0" i="0" u="none" strike="noStrike" baseline="0" dirty="0">
                <a:solidFill>
                  <a:srgbClr val="000000"/>
                </a:solidFill>
                <a:latin typeface="Whitney Book"/>
              </a:rPr>
              <a:t>5. Verksamheten redovisar all individbaserad statistik med kön som indelningsgrund tillsammans med fler variabler där det är relevant och möjligt.	</a:t>
            </a:r>
          </a:p>
          <a:p>
            <a:r>
              <a:rPr lang="sv-SE" sz="1050" b="0" i="0" u="none" strike="noStrike" baseline="0" dirty="0">
                <a:solidFill>
                  <a:srgbClr val="000000"/>
                </a:solidFill>
                <a:latin typeface="Whitney Book"/>
              </a:rPr>
              <a:t>6	Verksamhetens process med individbaserad systematisk uppföljning (ISU) är jämställdhetsintegrerad med syfte att främja både jämställdhet och jämlikhet.	</a:t>
            </a: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87</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61591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 typeface="Arial"/>
              <a:buNone/>
              <a:tabLst/>
              <a:defRPr/>
            </a:pPr>
            <a:r>
              <a:rPr kumimoji="0" lang="sv-SE" sz="12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mn-cs"/>
                <a:sym typeface="Arial"/>
              </a:rPr>
              <a:t>Metodstödet är en utvecklad och jämställdhetsintegrerad variant av Socialstyrelsens och SKR:s workshopbaserad utbildning för att stödja verksamheter i deras arbete med ISU. </a:t>
            </a:r>
            <a:endParaRPr lang="sv-SE" sz="1200" b="1" dirty="0">
              <a:solidFill>
                <a:srgbClr val="262422"/>
              </a:solidFill>
              <a:latin typeface="AvenirNext LT Pro Regular" panose="020B0504020202020204" pitchFamily="34" charset="77"/>
              <a:ea typeface="+mn-ea"/>
              <a:cs typeface="+mn-cs"/>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1" dirty="0">
                <a:solidFill>
                  <a:srgbClr val="262422"/>
                </a:solidFill>
                <a:latin typeface="AvenirNext LT Pro Regular" panose="020B0504020202020204" pitchFamily="34" charset="77"/>
                <a:ea typeface="+mn-ea"/>
                <a:cs typeface="+mn-cs"/>
              </a:rPr>
              <a:t>B</a:t>
            </a:r>
            <a:r>
              <a:rPr kumimoji="0" lang="sv-SE" sz="1200" b="1" i="0" u="none" strike="noStrike" kern="0" cap="none" spc="0" normalizeH="0" baseline="0" noProof="0" dirty="0" err="1">
                <a:ln>
                  <a:noFill/>
                </a:ln>
                <a:solidFill>
                  <a:srgbClr val="262422"/>
                </a:solidFill>
                <a:effectLst/>
                <a:uLnTx/>
                <a:uFillTx/>
                <a:latin typeface="AvenirNext LT Pro Regular" panose="020B0504020202020204" pitchFamily="34" charset="77"/>
                <a:ea typeface="+mn-ea"/>
                <a:cs typeface="+mn-cs"/>
                <a:sym typeface="Arial"/>
              </a:rPr>
              <a:t>estår</a:t>
            </a:r>
            <a:r>
              <a:rPr kumimoji="0" lang="sv-SE" sz="12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mn-cs"/>
                <a:sym typeface="Arial"/>
              </a:rPr>
              <a:t> av en studiehandledning samt olika typer av mallar med färdigt innehåll som kan anpassas efter lokala behov. Det är möjligt att använda hela eller delar av materialet och upplägget.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sv-SE" sz="12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mn-cs"/>
                <a:sym typeface="Arial"/>
              </a:rPr>
              <a:t>Individbaserad systematisk uppföljning (ISU) är en metodik som stöttar verksamhetsutveckling. Genom att integrera jämställdhet och jämlikhet i ISU-arbetet kan det bidra till en jämställd och jämlik socialtjänst.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sv-SE" sz="12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mn-cs"/>
                <a:sym typeface="Arial"/>
              </a:rPr>
              <a:t>Vid analys av resultatet av ISU kan analysstödet användas.</a:t>
            </a:r>
            <a:endParaRPr kumimoji="0" lang="sv-SE" sz="1200" b="1" i="1"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mn-cs"/>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sv-SE" sz="12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mn-cs"/>
                <a:sym typeface="Arial"/>
              </a:rPr>
              <a:t>Målgrupp: Utbildare på lokal, regional och nationell nivå som riktar sig till medarbetare och chefer i socialtjänstens verksamheter.</a:t>
            </a: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647008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b="0" i="0" dirty="0">
                <a:solidFill>
                  <a:srgbClr val="222222"/>
                </a:solidFill>
                <a:effectLst/>
                <a:latin typeface="open sans" panose="020B0606030504020204" pitchFamily="34" charset="0"/>
              </a:rPr>
              <a:t>Arbetet med individbaserad systematisk uppföljning (ISU) är en pusselbit i ett systematiskt kvalitetsarbete för en hållbar socialtjänst som främjar jämlika och jämställda levnadsvillkor, utgår från ett förebyggande perspektiv, är lätt tillgänglig och kunskapsbaserad utifrån vetenskap och beprövad erfarenhet.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v-SE" b="0" i="0" dirty="0">
              <a:solidFill>
                <a:srgbClr val="222222"/>
              </a:solidFill>
              <a:effectLst/>
              <a:latin typeface="open sans" panose="020B060603050402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1" dirty="0">
                <a:solidFill>
                  <a:srgbClr val="262422"/>
                </a:solidFill>
                <a:latin typeface="AvenirNext LT Pro Regular" panose="020B0504020202020204" pitchFamily="34" charset="77"/>
                <a:ea typeface="+mn-ea"/>
                <a:cs typeface="+mn-cs"/>
              </a:rPr>
              <a:t>Jämställdhetsintegrerad analys används för att synliggöra och försöka förstå skillnader mellan olika grupper av människor som kan bidra till att upprätthålla ojämställdhet och ojämlikhet. Är skillnaderna omotiverade eller motiverade?</a:t>
            </a:r>
            <a:br>
              <a:rPr lang="sv-SE" sz="1200" b="1" dirty="0">
                <a:solidFill>
                  <a:srgbClr val="262422"/>
                </a:solidFill>
                <a:latin typeface="AvenirNext LT Pro Regular" panose="020B0504020202020204" pitchFamily="34" charset="77"/>
                <a:ea typeface="+mn-ea"/>
                <a:cs typeface="+mn-cs"/>
              </a:rPr>
            </a:br>
            <a:endParaRPr lang="sv-SE" sz="1200" b="1" dirty="0">
              <a:solidFill>
                <a:srgbClr val="262422"/>
              </a:solidFill>
              <a:latin typeface="AvenirNext LT Pro Regular" panose="020B0504020202020204" pitchFamily="34" charset="77"/>
              <a:ea typeface="+mn-ea"/>
              <a:cs typeface="+mn-cs"/>
            </a:endParaRPr>
          </a:p>
          <a:p>
            <a:pPr algn="l"/>
            <a:r>
              <a:rPr lang="sv-SE" sz="1200" b="1" dirty="0">
                <a:solidFill>
                  <a:srgbClr val="262422"/>
                </a:solidFill>
                <a:latin typeface="AvenirNext LT Pro Regular" panose="020B0504020202020204" pitchFamily="34" charset="77"/>
                <a:ea typeface="+mn-ea"/>
                <a:cs typeface="+mn-cs"/>
              </a:rPr>
              <a:t>Syftet med analysstödet är att stötta arbetet med att jämställdhetsintegrera analysen av resultatet från ISU.</a:t>
            </a:r>
          </a:p>
          <a:p>
            <a:pPr algn="l"/>
            <a:r>
              <a:rPr lang="sv-SE" sz="1200" b="1" dirty="0">
                <a:solidFill>
                  <a:srgbClr val="262422"/>
                </a:solidFill>
                <a:latin typeface="AvenirNext LT Pro Regular" panose="020B0504020202020204" pitchFamily="34" charset="77"/>
                <a:ea typeface="+mn-ea"/>
                <a:cs typeface="+mn-cs"/>
              </a:rPr>
              <a:t>Skriften beskriver hur ISU och jämställdhet hänger ihop och hur det går till i praktiken att göra en analys av resultaten från ISU.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v-SE" sz="1200" b="1" dirty="0">
              <a:solidFill>
                <a:srgbClr val="262422"/>
              </a:solidFill>
              <a:latin typeface="AvenirNext LT Pro Regular" panose="020B0504020202020204" pitchFamily="34" charset="77"/>
              <a:ea typeface="+mn-ea"/>
              <a:cs typeface="+mn-cs"/>
            </a:endParaRPr>
          </a:p>
          <a:p>
            <a:pPr algn="l"/>
            <a:r>
              <a:rPr lang="sv-SE" sz="1200" b="1" dirty="0">
                <a:solidFill>
                  <a:srgbClr val="262422"/>
                </a:solidFill>
                <a:latin typeface="AvenirNext LT Pro Regular" panose="020B0504020202020204" pitchFamily="34" charset="77"/>
                <a:ea typeface="+mn-ea"/>
                <a:cs typeface="+mn-cs"/>
              </a:rPr>
              <a:t>Analysstödet innehåller fyra olika steg:</a:t>
            </a:r>
          </a:p>
          <a:p>
            <a:pPr algn="l"/>
            <a:r>
              <a:rPr lang="sv-SE" sz="1200" b="1" dirty="0">
                <a:solidFill>
                  <a:srgbClr val="262422"/>
                </a:solidFill>
                <a:latin typeface="AvenirNext LT Pro Regular" panose="020B0504020202020204" pitchFamily="34" charset="77"/>
                <a:ea typeface="+mn-ea"/>
                <a:cs typeface="+mn-cs"/>
              </a:rPr>
              <a:t/>
            </a:r>
            <a:br>
              <a:rPr lang="sv-SE" sz="1200" b="1" dirty="0">
                <a:solidFill>
                  <a:srgbClr val="262422"/>
                </a:solidFill>
                <a:latin typeface="AvenirNext LT Pro Regular" panose="020B0504020202020204" pitchFamily="34" charset="77"/>
                <a:ea typeface="+mn-ea"/>
                <a:cs typeface="+mn-cs"/>
              </a:rPr>
            </a:br>
            <a:r>
              <a:rPr lang="sv-SE" sz="1200" b="1" dirty="0">
                <a:solidFill>
                  <a:srgbClr val="262422"/>
                </a:solidFill>
                <a:latin typeface="AvenirNext LT Pro Regular" panose="020B0504020202020204" pitchFamily="34" charset="77"/>
                <a:ea typeface="+mn-ea"/>
                <a:cs typeface="+mn-cs"/>
              </a:rPr>
              <a:t>Steg 1. Vad ser vi?</a:t>
            </a:r>
            <a:br>
              <a:rPr lang="sv-SE" sz="1200" b="1" dirty="0">
                <a:solidFill>
                  <a:srgbClr val="262422"/>
                </a:solidFill>
                <a:latin typeface="AvenirNext LT Pro Regular" panose="020B0504020202020204" pitchFamily="34" charset="77"/>
                <a:ea typeface="+mn-ea"/>
                <a:cs typeface="+mn-cs"/>
              </a:rPr>
            </a:br>
            <a:r>
              <a:rPr lang="sv-SE" sz="1200" b="1" dirty="0">
                <a:solidFill>
                  <a:srgbClr val="262422"/>
                </a:solidFill>
                <a:latin typeface="AvenirNext LT Pro Regular" panose="020B0504020202020204" pitchFamily="34" charset="77"/>
                <a:ea typeface="+mn-ea"/>
                <a:cs typeface="+mn-cs"/>
              </a:rPr>
              <a:t>Steg 2. Vi reflekterar</a:t>
            </a:r>
            <a:br>
              <a:rPr lang="sv-SE" sz="1200" b="1" dirty="0">
                <a:solidFill>
                  <a:srgbClr val="262422"/>
                </a:solidFill>
                <a:latin typeface="AvenirNext LT Pro Regular" panose="020B0504020202020204" pitchFamily="34" charset="77"/>
                <a:ea typeface="+mn-ea"/>
                <a:cs typeface="+mn-cs"/>
              </a:rPr>
            </a:br>
            <a:r>
              <a:rPr lang="sv-SE" sz="1200" b="1" dirty="0">
                <a:solidFill>
                  <a:srgbClr val="262422"/>
                </a:solidFill>
                <a:latin typeface="AvenirNext LT Pro Regular" panose="020B0504020202020204" pitchFamily="34" charset="77"/>
                <a:ea typeface="+mn-ea"/>
                <a:cs typeface="+mn-cs"/>
              </a:rPr>
              <a:t>Steg 3. Kan vi dra slutsatser?</a:t>
            </a:r>
            <a:br>
              <a:rPr lang="sv-SE" sz="1200" b="1" dirty="0">
                <a:solidFill>
                  <a:srgbClr val="262422"/>
                </a:solidFill>
                <a:latin typeface="AvenirNext LT Pro Regular" panose="020B0504020202020204" pitchFamily="34" charset="77"/>
                <a:ea typeface="+mn-ea"/>
                <a:cs typeface="+mn-cs"/>
              </a:rPr>
            </a:br>
            <a:r>
              <a:rPr lang="sv-SE" sz="1200" b="1" dirty="0">
                <a:solidFill>
                  <a:srgbClr val="262422"/>
                </a:solidFill>
                <a:latin typeface="AvenirNext LT Pro Regular" panose="020B0504020202020204" pitchFamily="34" charset="77"/>
                <a:ea typeface="+mn-ea"/>
                <a:cs typeface="+mn-cs"/>
              </a:rPr>
              <a:t>Steg 4. Hur kan vi göra annorlunda?</a:t>
            </a:r>
          </a:p>
          <a:p>
            <a:pPr algn="l"/>
            <a:endParaRPr lang="sv-SE" sz="1200" b="1" dirty="0">
              <a:solidFill>
                <a:srgbClr val="262422"/>
              </a:solidFill>
              <a:latin typeface="AvenirNext LT Pro Regular" panose="020B0504020202020204" pitchFamily="34" charset="77"/>
              <a:ea typeface="+mn-ea"/>
              <a:cs typeface="+mn-cs"/>
            </a:endParaRPr>
          </a:p>
          <a:p>
            <a:pPr algn="l"/>
            <a:r>
              <a:rPr lang="sv-SE" sz="1200" b="1" dirty="0">
                <a:solidFill>
                  <a:srgbClr val="262422"/>
                </a:solidFill>
                <a:latin typeface="AvenirNext LT Pro Regular" panose="020B0504020202020204" pitchFamily="34" charset="77"/>
                <a:ea typeface="+mn-ea"/>
                <a:cs typeface="+mn-cs"/>
              </a:rPr>
              <a:t>Målgrupp: Personer som arbetar med ISU i socialtjänstens olika verksamhetsområden eller i en regional samverkans- och stödstruktur (RSS).</a:t>
            </a: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89</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28360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107000"/>
              </a:lnSpc>
              <a:spcAft>
                <a:spcPts val="800"/>
              </a:spcAft>
            </a:pPr>
            <a:r>
              <a:rPr lang="sv-SE" sz="1100" b="1" kern="100" dirty="0">
                <a:effectLst/>
                <a:latin typeface="Calibri" panose="020F0502020204030204" pitchFamily="34" charset="0"/>
                <a:ea typeface="Calibri" panose="020F0502020204030204" pitchFamily="34" charset="0"/>
                <a:cs typeface="Times New Roman" panose="02020603050405020304" pitchFamily="18" charset="0"/>
              </a:rPr>
              <a:t>Planera, synliggör och förnya era arbetssätt</a:t>
            </a:r>
            <a:endParaRPr lang="sv-SE" sz="11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sv-SE" sz="1100" b="0" i="0" u="none" strike="noStrike" baseline="0" dirty="0">
                <a:solidFill>
                  <a:srgbClr val="000000"/>
                </a:solidFill>
                <a:latin typeface="Whitney Book"/>
              </a:rPr>
              <a:t>7 Vi har kommit igång och har börjat testa att jämställdhetsintegrera vår verksamhet. 	</a:t>
            </a:r>
          </a:p>
          <a:p>
            <a:r>
              <a:rPr lang="sv-SE" sz="1100" b="0" i="0" u="none" strike="noStrike" baseline="0" dirty="0">
                <a:solidFill>
                  <a:srgbClr val="000000"/>
                </a:solidFill>
                <a:latin typeface="Whitney Book"/>
              </a:rPr>
              <a:t>8	För att uppnå jämställdhet arbetar vi systematiskt för att implementera nya arbetssätt.	</a:t>
            </a:r>
          </a:p>
          <a:p>
            <a:r>
              <a:rPr lang="sv-SE" sz="1100" b="0" i="0" u="none" strike="noStrike" baseline="0" dirty="0">
                <a:solidFill>
                  <a:srgbClr val="000000"/>
                </a:solidFill>
                <a:latin typeface="Whitney Book"/>
              </a:rPr>
              <a:t>9	Jämställdhet och konsekvenserna för olika grupper oavsett kön och andra identitets-och bakgrundsfaktorer är synligt i beslutsunderlag.	</a:t>
            </a:r>
          </a:p>
          <a:p>
            <a:r>
              <a:rPr lang="sv-SE" sz="1100" b="0" i="0" u="none" strike="noStrike" baseline="0" dirty="0">
                <a:solidFill>
                  <a:srgbClr val="000000"/>
                </a:solidFill>
                <a:latin typeface="Whitney Book"/>
              </a:rPr>
              <a:t>10	Jämställdhet integreras i verksamhetens rutiner och processer.	</a:t>
            </a:r>
          </a:p>
          <a:p>
            <a:r>
              <a:rPr lang="sv-SE" sz="1100" b="0" i="0" u="none" strike="noStrike" baseline="0" dirty="0">
                <a:solidFill>
                  <a:srgbClr val="000000"/>
                </a:solidFill>
                <a:latin typeface="Whitney Book"/>
              </a:rPr>
              <a:t>11	För att skapa ett likvärdigt bemötande arbetar vi löpande med att våra normer och föreställningar inte ska bidra till ojämställdhet och ojämlikhet.</a:t>
            </a:r>
          </a:p>
          <a:p>
            <a:r>
              <a:rPr lang="sv-SE" sz="1100" b="0" i="0" u="none" strike="noStrike" baseline="0" dirty="0">
                <a:solidFill>
                  <a:srgbClr val="000000"/>
                </a:solidFill>
                <a:latin typeface="Whitney Book"/>
              </a:rPr>
              <a:t>12	I ordinarie verksamhet ges olika grupper möjlighet till inflytande och är delaktighet på likvärdiga villkor.	</a:t>
            </a:r>
          </a:p>
          <a:p>
            <a:r>
              <a:rPr lang="sv-SE" sz="1100" b="0" i="0" u="none" strike="noStrike" baseline="0" dirty="0">
                <a:solidFill>
                  <a:srgbClr val="000000"/>
                </a:solidFill>
                <a:latin typeface="Whitney Book"/>
              </a:rPr>
              <a:t>13	Verksamhetens kommunikation är inkluderande utifrån jämställdhet och jämlikhet (både text och bild).	</a:t>
            </a:r>
          </a:p>
          <a:p>
            <a:r>
              <a:rPr lang="sv-SE" sz="1100" b="0" i="0" u="none" strike="noStrike" baseline="0" dirty="0">
                <a:solidFill>
                  <a:srgbClr val="000000"/>
                </a:solidFill>
                <a:latin typeface="Whitney Book"/>
              </a:rPr>
              <a:t>14	Frågor om jämställdhet lyfts med interna och externa samverkanspartners.	</a:t>
            </a:r>
          </a:p>
          <a:p>
            <a:pPr>
              <a:lnSpc>
                <a:spcPct val="107000"/>
              </a:lnSpc>
              <a:spcAft>
                <a:spcPts val="800"/>
              </a:spcAft>
            </a:pPr>
            <a:endParaRPr lang="sv-SE" sz="11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90</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68619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rtl="0">
              <a:lnSpc>
                <a:spcPct val="100000"/>
              </a:lnSpc>
              <a:spcBef>
                <a:spcPts val="0"/>
              </a:spcBef>
              <a:spcAft>
                <a:spcPts val="0"/>
              </a:spcAft>
              <a:buClr>
                <a:srgbClr val="000000"/>
              </a:buClr>
              <a:buSzPts val="1200"/>
              <a:buFont typeface="Times New Roman"/>
              <a:buNone/>
            </a:pPr>
            <a:r>
              <a:rPr lang="sv-SE" sz="1200" b="0" i="0" dirty="0">
                <a:solidFill>
                  <a:srgbClr val="000000"/>
                </a:solidFill>
                <a:latin typeface="Times New Roman"/>
                <a:ea typeface="Times New Roman"/>
                <a:cs typeface="Times New Roman"/>
                <a:sym typeface="Times New Roman"/>
              </a:rPr>
              <a:t>Lite mer konkret, varför behöver socialtjänsten vara jämställd?</a:t>
            </a:r>
            <a:endParaRPr lang="sv-SE" dirty="0"/>
          </a:p>
          <a:p>
            <a:pPr marL="0" lvl="0" indent="0" algn="l" rtl="0">
              <a:spcBef>
                <a:spcPts val="0"/>
              </a:spcBef>
              <a:spcAft>
                <a:spcPts val="0"/>
              </a:spcAft>
              <a:buNone/>
            </a:pPr>
            <a:endParaRPr lang="sv-SE" dirty="0"/>
          </a:p>
          <a:p>
            <a:pPr marL="372745" marR="0" lvl="0" indent="-342900" algn="l" defTabSz="914400" rtl="0" eaLnBrk="1" fontAlgn="auto" latinLnBrk="0" hangingPunct="1">
              <a:lnSpc>
                <a:spcPct val="100000"/>
              </a:lnSpc>
              <a:spcBef>
                <a:spcPts val="0"/>
              </a:spcBef>
              <a:spcAft>
                <a:spcPts val="0"/>
              </a:spcAft>
              <a:buClr>
                <a:schemeClr val="dk1"/>
              </a:buClr>
              <a:buSzPts val="1200"/>
              <a:buFont typeface="Noto Sans Symbols"/>
              <a:buChar char="▪"/>
              <a:tabLst/>
              <a:defRPr/>
            </a:pPr>
            <a:r>
              <a:rPr lang="sv-SE" dirty="0">
                <a:solidFill>
                  <a:srgbClr val="000000"/>
                </a:solidFill>
                <a:latin typeface="Arial"/>
                <a:ea typeface="Arial"/>
                <a:cs typeface="Arial"/>
                <a:sym typeface="Arial"/>
              </a:rPr>
              <a:t>Ö</a:t>
            </a:r>
            <a:r>
              <a:rPr lang="sv-SE" sz="1200" b="0" i="0" u="none" strike="noStrike" dirty="0">
                <a:solidFill>
                  <a:srgbClr val="000000"/>
                </a:solidFill>
                <a:latin typeface="Arial"/>
                <a:ea typeface="Arial"/>
                <a:cs typeface="Arial"/>
                <a:sym typeface="Arial"/>
              </a:rPr>
              <a:t>ka medveten om att kön spelar roll i socialtjänstens handläggning. </a:t>
            </a:r>
            <a:endParaRPr lang="sv-SE" dirty="0"/>
          </a:p>
          <a:p>
            <a:pPr marL="372745" lvl="0" indent="-342900" algn="l" rtl="0">
              <a:spcBef>
                <a:spcPts val="0"/>
              </a:spcBef>
              <a:spcAft>
                <a:spcPts val="0"/>
              </a:spcAft>
              <a:buClr>
                <a:schemeClr val="dk1"/>
              </a:buClr>
              <a:buSzPts val="1200"/>
              <a:buFont typeface="Noto Sans Symbols"/>
              <a:buChar char="▪"/>
            </a:pPr>
            <a:r>
              <a:rPr lang="sv-SE" dirty="0"/>
              <a:t>För att främja jämställda och jämlika levnadsvillkor för olika grupper av flickor, kvinnor, pojkar och män och personer av annan könsidentitet, inklusive frihet från våld. </a:t>
            </a:r>
          </a:p>
          <a:p>
            <a:pPr marL="372745" lvl="0" indent="-342900" algn="l" rtl="0">
              <a:spcBef>
                <a:spcPts val="0"/>
              </a:spcBef>
              <a:spcAft>
                <a:spcPts val="0"/>
              </a:spcAft>
              <a:buClr>
                <a:schemeClr val="dk1"/>
              </a:buClr>
              <a:buSzPts val="1200"/>
              <a:buFont typeface="Noto Sans Symbols"/>
              <a:buChar char="▪"/>
            </a:pPr>
            <a:r>
              <a:rPr lang="sv-SE" dirty="0"/>
              <a:t>Ge ett mer rättssäkert och träffsäkert stöd. </a:t>
            </a:r>
          </a:p>
          <a:p>
            <a:pPr marL="372745" lvl="0" indent="-342900" algn="l" rtl="0">
              <a:spcBef>
                <a:spcPts val="0"/>
              </a:spcBef>
              <a:spcAft>
                <a:spcPts val="0"/>
              </a:spcAft>
              <a:buClr>
                <a:schemeClr val="dk1"/>
              </a:buClr>
              <a:buSzPts val="1200"/>
              <a:buFont typeface="Noto Sans Symbols"/>
              <a:buChar char="▪"/>
            </a:pPr>
            <a:r>
              <a:rPr lang="sv-SE" dirty="0"/>
              <a:t>Högre kvalitet och minskade kostnader. </a:t>
            </a:r>
          </a:p>
          <a:p>
            <a:pPr marL="0" lvl="0" indent="0" algn="l" rtl="0">
              <a:spcBef>
                <a:spcPts val="0"/>
              </a:spcBef>
              <a:spcAft>
                <a:spcPts val="0"/>
              </a:spcAft>
              <a:buNone/>
            </a:pPr>
            <a:endParaRPr lang="sv-SE" dirty="0"/>
          </a:p>
          <a:p>
            <a:endParaRPr lang="en-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sv-SE"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621852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sv-SE"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sv-SE"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1333641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32715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dirty="0"/>
              <a:t>För att undvika dessa fallgropar är det viktigt att jämställdhetsarbete integreras som en naturlig del både i organisationens struktur och kultur och att det genomförs på ett systematiskt och långsiktigt sätt. För att skapa verklig förändring krävs engagemang och medvetenhet. Det kan handla både om att sluta göra vissa saker och börja göra andra saker.</a:t>
            </a:r>
          </a:p>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33A0519-FDFC-AD44-AED0-608C2F047338}"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93</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2513112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dirty="0">
                <a:solidFill>
                  <a:srgbClr val="000000"/>
                </a:solidFill>
                <a:ea typeface="Calibri" panose="020F0502020204030204" pitchFamily="34" charset="0"/>
              </a:rPr>
              <a:t>D</a:t>
            </a:r>
            <a:r>
              <a:rPr lang="sv-SE" sz="1200" dirty="0">
                <a:solidFill>
                  <a:srgbClr val="000000"/>
                </a:solidFill>
                <a:effectLst/>
                <a:ea typeface="Calibri" panose="020F0502020204030204" pitchFamily="34" charset="0"/>
              </a:rPr>
              <a:t>etta metodstöd har utvecklats inom ramen för ett treårigt forsknings- och utvecklingsprojekt för </a:t>
            </a:r>
            <a:r>
              <a:rPr lang="sv-SE" sz="1200" i="0" dirty="0">
                <a:solidFill>
                  <a:srgbClr val="000000"/>
                </a:solidFill>
                <a:effectLst/>
                <a:ea typeface="Calibri" panose="020F0502020204030204" pitchFamily="34" charset="0"/>
              </a:rPr>
              <a:t>jämställd socialtjänst tillsammans med Värmlands 16 kommuner. </a:t>
            </a:r>
          </a:p>
          <a:p>
            <a:pPr marL="0" lvl="0" indent="0" algn="l" rtl="0">
              <a:spcBef>
                <a:spcPts val="0"/>
              </a:spcBef>
              <a:spcAft>
                <a:spcPts val="0"/>
              </a:spcAft>
              <a:buNone/>
            </a:pPr>
            <a:endParaRPr lang="sv-SE" dirty="0"/>
          </a:p>
          <a:p>
            <a:pPr algn="l"/>
            <a:r>
              <a:rPr lang="sv-SE" b="0" i="0" dirty="0">
                <a:solidFill>
                  <a:srgbClr val="222222"/>
                </a:solidFill>
                <a:effectLst/>
                <a:latin typeface="open sans" panose="020B0606030504020204" pitchFamily="34" charset="0"/>
              </a:rPr>
              <a:t>Syftet med metodstödet är att ge kunskap samt öka medvetenheten om genusbias och omotiverade skillnader i handläggningsprocessen inom den sociala barn- och ungdomsvården. Syftet är också att ge konkret stöd i hur handläggningen kan förbättras för att främja jämställdhet och jämlikhet i bemötande, bedömningar och insatser.</a:t>
            </a:r>
          </a:p>
          <a:p>
            <a:pPr algn="l"/>
            <a:r>
              <a:rPr lang="sv-SE" b="0" i="0" dirty="0">
                <a:solidFill>
                  <a:srgbClr val="222222"/>
                </a:solidFill>
                <a:effectLst/>
                <a:latin typeface="open sans" panose="020B0606030504020204" pitchFamily="34" charset="0"/>
              </a:rPr>
              <a:t>Till metodstödet finns en studiehandledning framtagen som stöd för dig som ska utbilda i metodstödet. Metodstödet består av tre delar och ger även ett konkret stöd i form av frågor att ställa till sitt ärende, det som kallas för Med öppna ögon på mitt ärende.</a:t>
            </a:r>
          </a:p>
          <a:p>
            <a:pPr algn="l"/>
            <a:r>
              <a:rPr lang="sv-SE" b="0" i="0" dirty="0">
                <a:solidFill>
                  <a:srgbClr val="222222"/>
                </a:solidFill>
                <a:effectLst/>
                <a:latin typeface="open sans" panose="020B0606030504020204" pitchFamily="34" charset="0"/>
              </a:rPr>
              <a:t>Målgrupp: Handläggare inom den sociala barn- och ungdomsvården</a:t>
            </a:r>
          </a:p>
          <a:p>
            <a:pPr marL="0" lvl="0" indent="0" algn="l" rtl="0">
              <a:spcBef>
                <a:spcPts val="0"/>
              </a:spcBef>
              <a:spcAft>
                <a:spcPts val="0"/>
              </a:spcAft>
              <a:buNone/>
            </a:pPr>
            <a:endParaRPr dirty="0"/>
          </a:p>
        </p:txBody>
      </p:sp>
      <p:sp>
        <p:nvSpPr>
          <p:cNvPr id="726" name="Google Shape;72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26934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buFont typeface="Arial" panose="020B0604020202020204" pitchFamily="34" charset="0"/>
              <a:buChar char="•"/>
            </a:pPr>
            <a:endParaRPr lang="sv-SE" sz="1200" b="0" i="1" u="none" strike="noStrike" dirty="0">
              <a:solidFill>
                <a:srgbClr val="000000"/>
              </a:solidFill>
              <a:effectLst/>
              <a:latin typeface="Calibri" panose="020F0502020204030204" pitchFamily="34" charset="0"/>
            </a:endParaRPr>
          </a:p>
          <a:p>
            <a:pPr marL="228600" indent="0" algn="l" rtl="0" fontAlgn="base">
              <a:buFont typeface="Arial" panose="020B0604020202020204" pitchFamily="34" charset="0"/>
              <a:buNone/>
            </a:pPr>
            <a:r>
              <a:rPr lang="sv-SE" sz="1200" b="0" i="1" u="none" strike="noStrike" dirty="0">
                <a:solidFill>
                  <a:srgbClr val="000000"/>
                </a:solidFill>
                <a:effectLst/>
                <a:latin typeface="Calibri" panose="020F0502020204030204" pitchFamily="34" charset="0"/>
              </a:rPr>
              <a:t>Röster från socialtjänsten i Värmland</a:t>
            </a:r>
          </a:p>
          <a:p>
            <a:pPr marL="228600" indent="0" algn="l" rtl="0" fontAlgn="base">
              <a:buFont typeface="Arial" panose="020B0604020202020204" pitchFamily="34" charset="0"/>
              <a:buNone/>
            </a:pPr>
            <a:endParaRPr lang="sv-SE" sz="1200" b="0" i="1"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sv-SE" sz="1200" b="0" i="1" u="none" strike="noStrike" dirty="0">
                <a:solidFill>
                  <a:srgbClr val="000000"/>
                </a:solidFill>
                <a:effectLst/>
                <a:latin typeface="Calibri" panose="020F0502020204030204" pitchFamily="34" charset="0"/>
              </a:rPr>
              <a:t>Risk att fokusera mer på mamman vid utredningssamtal genom att ge mamman fler frågor att besvara. Inte samma förväntningar på att pappa ska delta eller svara på frågor. </a:t>
            </a:r>
            <a:r>
              <a:rPr lang="en-US" sz="1200" b="0" i="0" dirty="0">
                <a:solidFill>
                  <a:srgbClr val="80808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sv-SE" sz="1200" b="0" i="1" u="none" strike="noStrike" dirty="0">
                <a:solidFill>
                  <a:srgbClr val="000000"/>
                </a:solidFill>
                <a:effectLst/>
                <a:latin typeface="Calibri" panose="020F0502020204030204" pitchFamily="34" charset="0"/>
              </a:rPr>
              <a:t>Risk att man bemöter och mammor och pappor som har utövat våld mot barnet på olika sätt, att vi jobbar mer och längre med mödrar, både i insats och placeringar eftersom barnen förväntas ha en bättre relation till sin mamma än till pappan. </a:t>
            </a:r>
            <a:r>
              <a:rPr lang="en-US" sz="1200" b="0" i="0" dirty="0">
                <a:solidFill>
                  <a:srgbClr val="80808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sv-SE" sz="1200" b="0" i="1" u="none" strike="noStrike" dirty="0">
                <a:solidFill>
                  <a:srgbClr val="000000"/>
                </a:solidFill>
                <a:effectLst/>
                <a:latin typeface="Calibri" panose="020F0502020204030204" pitchFamily="34" charset="0"/>
              </a:rPr>
              <a:t>Risk att utredningsplanera olika eller ställa olika frågor vid liknande problematik, som exempelvis att man inte ställer de ”mjuka” frågorna till pojkar, hur de mår, frågor om sexualitet och nära relationer. </a:t>
            </a:r>
            <a:r>
              <a:rPr lang="en-US" sz="1200" b="0" i="0" dirty="0">
                <a:solidFill>
                  <a:srgbClr val="80808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sv-SE" sz="1200" b="0" i="1" u="none" strike="noStrike" dirty="0">
                <a:solidFill>
                  <a:srgbClr val="000000"/>
                </a:solidFill>
                <a:effectLst/>
                <a:latin typeface="Calibri" panose="020F0502020204030204" pitchFamily="34" charset="0"/>
              </a:rPr>
              <a:t>Risk att toleransnivån är olika för flickor och pojkar vid liknande problematik. </a:t>
            </a:r>
            <a:r>
              <a:rPr lang="en-US" sz="1200" b="0" i="0" dirty="0">
                <a:solidFill>
                  <a:srgbClr val="80808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sv-SE" sz="1200" b="0" i="1" u="none" strike="noStrike" dirty="0">
                <a:solidFill>
                  <a:srgbClr val="000000"/>
                </a:solidFill>
                <a:effectLst/>
                <a:latin typeface="Calibri" panose="020F0502020204030204" pitchFamily="34" charset="0"/>
              </a:rPr>
              <a:t>Risk att missa pojkars utsatthet för hedersrelaterat våld och förtryck då utredning sällan inleds på pojkar som är syskon i en familj där flickan är utsatt. </a:t>
            </a:r>
            <a:r>
              <a:rPr lang="en-US" sz="1200" b="0" i="0" dirty="0">
                <a:solidFill>
                  <a:srgbClr val="808080"/>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sv-SE" sz="1200" b="0" i="1" u="none" strike="noStrike" dirty="0">
                <a:solidFill>
                  <a:srgbClr val="000000"/>
                </a:solidFill>
                <a:effectLst/>
                <a:latin typeface="Calibri" panose="020F0502020204030204" pitchFamily="34" charset="0"/>
              </a:rPr>
              <a:t>Risk att det görs skillnader mellan flickor och pojkar gällande ansvarstagande och vad barnet förväntas göra och klara av, som till exempel vid hushållssysslor. </a:t>
            </a:r>
            <a:endParaRPr lang="en-US" sz="1200" b="0" i="0" dirty="0">
              <a:solidFill>
                <a:srgbClr val="444444"/>
              </a:solidFill>
              <a:effectLst/>
              <a:latin typeface="Arial" panose="020B0604020202020204" pitchFamily="34" charset="0"/>
            </a:endParaRPr>
          </a:p>
          <a:p>
            <a:endParaRPr lang="sv-SE" dirty="0"/>
          </a:p>
        </p:txBody>
      </p:sp>
      <p:sp>
        <p:nvSpPr>
          <p:cNvPr id="4" name="Platshållare för bildnumm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6172508-843B-402E-9ED2-E7AEECCE9120}" type="slidenum">
              <a:rPr kumimoji="0" lang="sv-SE"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95</a:t>
            </a:fld>
            <a:endParaRPr kumimoji="0" lang="sv-SE"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75802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sv-SE" sz="1200" b="0" i="1" u="none" strike="noStrike" dirty="0">
                <a:solidFill>
                  <a:srgbClr val="000000"/>
                </a:solidFill>
                <a:effectLst/>
                <a:latin typeface="Calibri" panose="020F0502020204030204" pitchFamily="34" charset="0"/>
              </a:rPr>
              <a:t>Röster från socialtjänsten i Värmland</a:t>
            </a:r>
          </a:p>
          <a:p>
            <a:pPr algn="l" rtl="0" fontAlgn="base"/>
            <a:endParaRPr lang="sv-SE" b="0" i="1" u="none" strike="noStrike" dirty="0">
              <a:solidFill>
                <a:srgbClr val="000000"/>
              </a:solidFill>
              <a:effectLst/>
              <a:latin typeface="Calibri" panose="020F0502020204030204" pitchFamily="34" charset="0"/>
            </a:endParaRPr>
          </a:p>
          <a:p>
            <a:pPr algn="l" rtl="0" fontAlgn="base"/>
            <a:r>
              <a:rPr lang="sv-SE" b="0" i="1" u="none" strike="noStrike" dirty="0">
                <a:solidFill>
                  <a:srgbClr val="000000"/>
                </a:solidFill>
                <a:effectLst/>
                <a:latin typeface="Calibri" panose="020F0502020204030204" pitchFamily="34" charset="0"/>
              </a:rPr>
              <a:t>”Jag har blivit mer medveten om hur jag ställer frågor och till vem. Har blivit medveten om jag</a:t>
            </a:r>
            <a:r>
              <a:rPr lang="sv-SE" b="0" i="0" dirty="0">
                <a:solidFill>
                  <a:srgbClr val="808080"/>
                </a:solidFill>
                <a:effectLst/>
                <a:latin typeface="Calibri" panose="020F0502020204030204" pitchFamily="34" charset="0"/>
              </a:rPr>
              <a:t>​</a:t>
            </a:r>
            <a:br>
              <a:rPr lang="sv-SE" b="0" i="0" dirty="0">
                <a:solidFill>
                  <a:srgbClr val="808080"/>
                </a:solidFill>
                <a:effectLst/>
                <a:latin typeface="Calibri" panose="020F0502020204030204" pitchFamily="34" charset="0"/>
              </a:rPr>
            </a:br>
            <a:r>
              <a:rPr lang="sv-SE" b="0" i="1" u="none" strike="noStrike" dirty="0">
                <a:solidFill>
                  <a:srgbClr val="000000"/>
                </a:solidFill>
                <a:effectLst/>
                <a:latin typeface="Calibri" panose="020F0502020204030204" pitchFamily="34" charset="0"/>
              </a:rPr>
              <a:t>"hoppat över" fråga när jag haft samtal med en man/pojke jämfört med en kvinna/flicka. Har reflekterat i efterhand att "den frågan borde jag ställt".</a:t>
            </a:r>
            <a:r>
              <a:rPr lang="sv-SE" b="0" i="0" dirty="0">
                <a:solidFill>
                  <a:srgbClr val="808080"/>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b="0" i="1" u="none" strike="noStrike" dirty="0">
                <a:solidFill>
                  <a:srgbClr val="000000"/>
                </a:solidFill>
                <a:effectLst/>
                <a:latin typeface="Calibri" panose="020F0502020204030204" pitchFamily="34" charset="0"/>
              </a:rPr>
              <a:t>”Jag har blivit mer uppmärksam på att få med samma frågor till båda föräldrarna om jag har</a:t>
            </a:r>
            <a:r>
              <a:rPr lang="en-US" b="0" i="0" dirty="0">
                <a:solidFill>
                  <a:srgbClr val="808080"/>
                </a:solidFill>
                <a:effectLst/>
                <a:latin typeface="Calibri" panose="020F0502020204030204" pitchFamily="34" charset="0"/>
              </a:rPr>
              <a:t>​</a:t>
            </a:r>
            <a:br>
              <a:rPr lang="en-US" b="0" i="0" dirty="0">
                <a:solidFill>
                  <a:srgbClr val="808080"/>
                </a:solidFill>
                <a:effectLst/>
                <a:latin typeface="Calibri" panose="020F0502020204030204" pitchFamily="34" charset="0"/>
              </a:rPr>
            </a:br>
            <a:r>
              <a:rPr lang="sv-SE" b="0" i="1" u="none" strike="noStrike" dirty="0">
                <a:solidFill>
                  <a:srgbClr val="000000"/>
                </a:solidFill>
                <a:effectLst/>
                <a:latin typeface="Calibri" panose="020F0502020204030204" pitchFamily="34" charset="0"/>
              </a:rPr>
              <a:t>separata möten med dem genom att kolla igenom föregående punkter för att inte missa någon del</a:t>
            </a:r>
            <a:r>
              <a:rPr lang="en-US" b="0" i="0" dirty="0">
                <a:solidFill>
                  <a:srgbClr val="808080"/>
                </a:solidFill>
                <a:effectLst/>
                <a:latin typeface="Calibri" panose="020F0502020204030204" pitchFamily="34" charset="0"/>
              </a:rPr>
              <a:t>​</a:t>
            </a:r>
            <a:br>
              <a:rPr lang="en-US" b="0" i="0" dirty="0">
                <a:solidFill>
                  <a:srgbClr val="808080"/>
                </a:solidFill>
                <a:effectLst/>
                <a:latin typeface="Calibri" panose="020F0502020204030204" pitchFamily="34" charset="0"/>
              </a:rPr>
            </a:br>
            <a:r>
              <a:rPr lang="sv-SE" b="0" i="1" u="none" strike="noStrike" dirty="0">
                <a:solidFill>
                  <a:srgbClr val="000000"/>
                </a:solidFill>
                <a:effectLst/>
                <a:latin typeface="Calibri" panose="020F0502020204030204" pitchFamily="34" charset="0"/>
              </a:rPr>
              <a:t>inför mötet med den andra föräldern.”</a:t>
            </a:r>
            <a:r>
              <a:rPr lang="en-US"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sv-SE" b="0" i="1" u="none" strike="noStrike" dirty="0">
                <a:solidFill>
                  <a:srgbClr val="000000"/>
                </a:solidFill>
                <a:effectLst/>
                <a:latin typeface="Calibri" panose="020F0502020204030204" pitchFamily="34" charset="0"/>
              </a:rPr>
              <a:t>”Märker att jag gör olika typer av långsiktiga risker utifrån kön. Lägre för killar än tjejer.”</a:t>
            </a:r>
            <a:r>
              <a:rPr lang="sv-SE" b="0" i="0" dirty="0">
                <a:solidFill>
                  <a:srgbClr val="808080"/>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b="0" i="1" u="none" strike="noStrike" dirty="0">
                <a:solidFill>
                  <a:srgbClr val="000000"/>
                </a:solidFill>
                <a:effectLst/>
                <a:latin typeface="Calibri" panose="020F0502020204030204" pitchFamily="34" charset="0"/>
              </a:rPr>
              <a:t>”Jag har haft modellen bredvid datorn och reflekterat över de olika punkterna. Detta för att se om jag skannat av de olika frågeställningarna utifrån den delen av processen som ärendet befinner sig i.”</a:t>
            </a:r>
            <a:r>
              <a:rPr lang="sv-SE" b="0" i="0" dirty="0">
                <a:solidFill>
                  <a:srgbClr val="808080"/>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pPr algn="l" rtl="0" fontAlgn="base"/>
            <a:r>
              <a:rPr lang="sv-SE" b="0" i="1" u="none" strike="noStrike" dirty="0">
                <a:solidFill>
                  <a:srgbClr val="000000"/>
                </a:solidFill>
                <a:effectLst/>
                <a:latin typeface="Calibri" panose="020F0502020204030204" pitchFamily="34" charset="0"/>
              </a:rPr>
              <a:t>”Jag reflekterar när kollegor pratar om sina ärenden om de tänker annorlunda för att klienten är</a:t>
            </a:r>
            <a:r>
              <a:rPr lang="sv-SE" b="0" i="0" dirty="0">
                <a:solidFill>
                  <a:srgbClr val="808080"/>
                </a:solidFill>
                <a:effectLst/>
                <a:latin typeface="Calibri" panose="020F0502020204030204" pitchFamily="34" charset="0"/>
              </a:rPr>
              <a:t>​</a:t>
            </a:r>
            <a:br>
              <a:rPr lang="sv-SE" b="0" i="0" dirty="0">
                <a:solidFill>
                  <a:srgbClr val="808080"/>
                </a:solidFill>
                <a:effectLst/>
                <a:latin typeface="Calibri" panose="020F0502020204030204" pitchFamily="34" charset="0"/>
              </a:rPr>
            </a:br>
            <a:r>
              <a:rPr lang="sv-SE" b="0" i="1" u="none" strike="noStrike" dirty="0">
                <a:solidFill>
                  <a:srgbClr val="000000"/>
                </a:solidFill>
                <a:effectLst/>
                <a:latin typeface="Calibri" panose="020F0502020204030204" pitchFamily="34" charset="0"/>
              </a:rPr>
              <a:t>pojke/flicka. Om det tex finns saker som inte tagits upp/frågats om.”</a:t>
            </a:r>
            <a:r>
              <a:rPr lang="sv-SE" b="0" i="0" dirty="0">
                <a:solidFill>
                  <a:srgbClr val="808080"/>
                </a:solidFill>
                <a:effectLst/>
                <a:latin typeface="Calibri" panose="020F0502020204030204" pitchFamily="34" charset="0"/>
              </a:rPr>
              <a:t>​</a:t>
            </a:r>
            <a:endParaRPr lang="sv-SE" b="0" i="0" dirty="0">
              <a:solidFill>
                <a:srgbClr val="444444"/>
              </a:solidFill>
              <a:effectLst/>
              <a:latin typeface="Calibri" panose="020F0502020204030204" pitchFamily="34" charset="0"/>
            </a:endParaRPr>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35344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3A0519-FDFC-AD44-AED0-608C2F047338}"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0305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sv-SE" sz="1200" b="1" dirty="0">
                <a:solidFill>
                  <a:srgbClr val="993424"/>
                </a:solidFill>
                <a:latin typeface="AvenirNext LT Pro Regular" panose="020B0504020202020204" pitchFamily="34" charset="77"/>
              </a:rPr>
              <a:t>Skriften innehåller även ett konkret verktyg</a:t>
            </a:r>
            <a:br>
              <a:rPr lang="sv-SE" sz="1200" b="1" dirty="0">
                <a:solidFill>
                  <a:srgbClr val="993424"/>
                </a:solidFill>
                <a:latin typeface="AvenirNext LT Pro Regular" panose="020B0504020202020204" pitchFamily="34" charset="77"/>
              </a:rPr>
            </a:br>
            <a:endParaRPr lang="sv-SE" sz="1200" b="1" dirty="0">
              <a:solidFill>
                <a:srgbClr val="993424"/>
              </a:solidFill>
              <a:latin typeface="AvenirNext LT Pro Regular" panose="020B0504020202020204" pitchFamily="34" charset="77"/>
            </a:endParaRPr>
          </a:p>
          <a:p>
            <a:pPr>
              <a:lnSpc>
                <a:spcPct val="107000"/>
              </a:lnSpc>
              <a:spcAft>
                <a:spcPts val="800"/>
              </a:spcAft>
            </a:pPr>
            <a:r>
              <a:rPr lang="sv-SE" sz="1200" kern="100" dirty="0">
                <a:effectLst/>
                <a:latin typeface="Calibri" panose="020F0502020204030204" pitchFamily="34" charset="0"/>
                <a:ea typeface="Calibri" panose="020F0502020204030204" pitchFamily="34" charset="0"/>
                <a:cs typeface="Times New Roman" panose="02020603050405020304" pitchFamily="18" charset="0"/>
              </a:rPr>
              <a:t>Genuslinsen ett verktyg för likvärdigt bemötande</a:t>
            </a:r>
          </a:p>
          <a:p>
            <a:pPr>
              <a:lnSpc>
                <a:spcPct val="107000"/>
              </a:lnSpc>
              <a:spcAft>
                <a:spcPts val="800"/>
              </a:spcAft>
            </a:pPr>
            <a:r>
              <a:rPr lang="sv-SE" sz="1200" kern="100" dirty="0">
                <a:effectLst/>
                <a:latin typeface="Calibri" panose="020F0502020204030204" pitchFamily="34" charset="0"/>
                <a:ea typeface="Calibri" panose="020F0502020204030204" pitchFamily="34" charset="0"/>
                <a:cs typeface="Times New Roman" panose="02020603050405020304" pitchFamily="18" charset="0"/>
              </a:rPr>
              <a:t>Verktyget Genuslinsen belyser hur vi som arbetar inom socialtjänsten behöver titta på det vi gör med nyfikenhet för att säkra jämställdhet och jämlikhet. Inte minst handlar det om att reflektera kring vårt bemötande av våra målgrupper såväl som varandra inom kollegiet. Genuslinsen innehåller sex användbara tillvägagångssätt så kallade linser för att säkra ett likvärdigt bemötande i vardagen.</a:t>
            </a:r>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endParaRPr lang="sv-SE" dirty="0"/>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r>
              <a:rPr lang="sv-SE" dirty="0"/>
              <a:t>Självreflektion som individ och verksamhet är den allra mest centrala byggstenen för att säkra kvalitet i form av likvärdigt bemötande och centralt för att utvecklas. För att lyckas med detta behöver vi vända blicken inåt och våga granska vilka normer och föreställningar vi bär på – både inom arbetsgruppen och som individer. Denna granskning är avgörande då ojämställdhet och ojämlikhet allra oftast är ett utfall av omedvetenhet snarare än onda intentioner. </a:t>
            </a:r>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endParaRPr lang="sv-SE" dirty="0"/>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r>
              <a:rPr lang="sv-SE" dirty="0"/>
              <a:t>Alla i rummet är en användbar utgångspunkt för likvärdigt bemötande och handlar om att alltid föreställa sig att alla personer och grupper finns representerade, oavsett hur det ser ut eller vad man känner till om andra. Genom att tänka så blir vi ofta automatiskt bättre på att prata, tänka och planera mer inkluderande. Utgå från att den erfarenhet vi pratar om i ärenden även kan finnas bland kollegor i rummet. Hur pratar vi om “vi” och “dom”? </a:t>
            </a:r>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endParaRPr lang="sv-SE" dirty="0"/>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r>
              <a:rPr lang="sv-SE" dirty="0"/>
              <a:t>Mottagarens upplevelse i fokus innebär, precis som det låter, att vara intresserad av mottagarens upplevelse i bemötandesituationen och de perspektiv som hen har. Det kräver en medvetenhet om att vårt bemötande, oavsett vår avsikt och intention, kan landa på ett annat sätt hos brukaren/klienten.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endParaRPr lang="sv-SE" dirty="0"/>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r>
              <a:rPr lang="sv-SE" dirty="0"/>
              <a:t>Undvik att ta för givet innebär att vi i mötet med människor inte ska utgå från normen “till motsatsen bevisas”. Vår utgångspunkt ska inte vara att alla vi möter är heterosexuella eller fungerar fysiskt/psykiskt/kognitivt enligt normen om inget annat sägs. För att undvika detta behöver vi i vårt bemötande till exempel använda öppna frågor, ord och uttryck. Med ”öppna” menas exempelvis frågor som möjliggör att svara på flera sätt, uttryck som inte kränker och ord som inkluderar alla som är tänkt att inkluderas.</a:t>
            </a:r>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endParaRPr lang="sv-SE" dirty="0"/>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r>
              <a:rPr lang="sv-SE" dirty="0"/>
              <a:t>Tänk tvärtom innebär att vi i bemötandesituationer testar om vårt bemötande är likvärdigt genom att föreställa oss att den brukare/klient vi möter skulle vara någon annan och exempelvis ha ett annat kön eller en annan ålder, än vad vi vet eller uppfattar att hen har. Om någon av dessa faktorer ändras, skulle vi då tänka, värdera, fråga eller besluta något annat än vi ursprungligen tänkt? </a:t>
            </a:r>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endParaRPr lang="sv-SE" dirty="0"/>
          </a:p>
          <a:p>
            <a:pPr marL="0" marR="0" lvl="0" indent="0" algn="l" defTabSz="914400" rtl="0" eaLnBrk="1" fontAlgn="auto" latinLnBrk="0" hangingPunct="1">
              <a:lnSpc>
                <a:spcPts val="1200"/>
              </a:lnSpc>
              <a:spcBef>
                <a:spcPts val="0"/>
              </a:spcBef>
              <a:spcAft>
                <a:spcPts val="0"/>
              </a:spcAft>
              <a:buClr>
                <a:srgbClr val="000000"/>
              </a:buClr>
              <a:buSzPts val="1400"/>
              <a:buFont typeface="+mj-lt"/>
              <a:buNone/>
              <a:tabLst/>
              <a:defRPr/>
            </a:pPr>
            <a:r>
              <a:rPr lang="sv-SE" dirty="0"/>
              <a:t>Likvärdigt snarare än lika innebär att vi främst fokuserar på utfallet av vårt bemötande och våra insatser. Utfallet ska vara likvärdigt för alla brukare/klienter oavsett kön och andra </a:t>
            </a:r>
            <a:r>
              <a:rPr lang="sv-SE" dirty="0" err="1"/>
              <a:t>identitetsoch</a:t>
            </a:r>
            <a:r>
              <a:rPr lang="sv-SE" dirty="0"/>
              <a:t> bakgrundsfaktorer. Ibland behöver vi bemöta olika för att nå likvärdighet. </a:t>
            </a:r>
            <a:endParaRPr lang="sv-SE"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93" name="Google Shape;79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9865657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sz="1200" b="0" i="0" dirty="0">
                <a:solidFill>
                  <a:srgbClr val="000000"/>
                </a:solidFill>
                <a:effectLst/>
                <a:latin typeface="Calibri" panose="020F0502020204030204" pitchFamily="34" charset="0"/>
              </a:rPr>
              <a:t>Utvecklingsarbetet har ingått i en </a:t>
            </a:r>
            <a:r>
              <a:rPr lang="sv-SE" sz="1200" b="1" i="0" dirty="0">
                <a:solidFill>
                  <a:srgbClr val="000000"/>
                </a:solidFill>
                <a:effectLst/>
                <a:latin typeface="Calibri" panose="020F0502020204030204" pitchFamily="34" charset="0"/>
              </a:rPr>
              <a:t>treårig satsning</a:t>
            </a:r>
            <a:r>
              <a:rPr lang="sv-SE" sz="1200" b="0" i="0" dirty="0">
                <a:solidFill>
                  <a:srgbClr val="000000"/>
                </a:solidFill>
                <a:effectLst/>
                <a:latin typeface="Calibri" panose="020F0502020204030204" pitchFamily="34" charset="0"/>
              </a:rPr>
              <a:t> för jämställdhet och kvinnofrid som </a:t>
            </a:r>
            <a:r>
              <a:rPr lang="sv-SE" sz="1200" b="1" i="0" dirty="0">
                <a:solidFill>
                  <a:srgbClr val="000000"/>
                </a:solidFill>
                <a:effectLst/>
                <a:latin typeface="Calibri" panose="020F0502020204030204" pitchFamily="34" charset="0"/>
              </a:rPr>
              <a:t>delfinansierats av regeringen</a:t>
            </a:r>
            <a:r>
              <a:rPr lang="sv-SE" sz="1200" b="0" i="0" dirty="0">
                <a:solidFill>
                  <a:srgbClr val="000000"/>
                </a:solidFill>
                <a:effectLst/>
                <a:latin typeface="Calibri" panose="020F0502020204030204" pitchFamily="34" charset="0"/>
              </a:rPr>
              <a:t> och bestått av tre delar som haft nära samverkan med varandra. En del är en kvinnofridssatsningen, en annan pilot för jämställd socialtjänst som presenteras här idag samt den tredje delen Modellkoncept för jämställdhetsintegrering i kommuner och regioner. </a:t>
            </a:r>
            <a:endParaRPr lang="sv-SE" sz="1000" dirty="0"/>
          </a:p>
          <a:p>
            <a:endParaRPr lang="sv-SE" dirty="0"/>
          </a:p>
        </p:txBody>
      </p:sp>
      <p:sp>
        <p:nvSpPr>
          <p:cNvPr id="4" name="Platshållare för bildnumm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100</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606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6E44CBA-47F8-48BC-A462-062A0D60CEF0}" type="slidenum">
              <a:rPr lang="sv-SE" smtClean="0"/>
              <a:t>12</a:t>
            </a:fld>
            <a:endParaRPr lang="sv-SE"/>
          </a:p>
        </p:txBody>
      </p:sp>
    </p:spTree>
    <p:extLst>
      <p:ext uri="{BB962C8B-B14F-4D97-AF65-F5344CB8AC3E}">
        <p14:creationId xmlns:p14="http://schemas.microsoft.com/office/powerpoint/2010/main" val="29509945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chemeClr val="bg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663429"/>
            <a:ext cx="9144000" cy="1989149"/>
          </a:xfrm>
        </p:spPr>
        <p:txBody>
          <a:bodyPr anchor="b"/>
          <a:lstStyle>
            <a:lvl1pPr algn="ctr">
              <a:defRPr sz="6000" b="1">
                <a:solidFill>
                  <a:schemeClr val="tx1"/>
                </a:solidFill>
              </a:defRPr>
            </a:lvl1pPr>
          </a:lstStyle>
          <a:p>
            <a:r>
              <a:rPr lang="sv-SE" dirty="0"/>
              <a:t>Klicka här för att ändra format</a:t>
            </a:r>
          </a:p>
        </p:txBody>
      </p:sp>
      <p:sp>
        <p:nvSpPr>
          <p:cNvPr id="3" name="Underrubrik 2"/>
          <p:cNvSpPr>
            <a:spLocks noGrp="1"/>
          </p:cNvSpPr>
          <p:nvPr>
            <p:ph type="subTitle" idx="1"/>
          </p:nvPr>
        </p:nvSpPr>
        <p:spPr>
          <a:xfrm>
            <a:off x="1524000" y="3838575"/>
            <a:ext cx="9144000" cy="17906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format på underrubrik i bakgrunden</a:t>
            </a:r>
          </a:p>
        </p:txBody>
      </p:sp>
      <p:cxnSp>
        <p:nvCxnSpPr>
          <p:cNvPr id="13" name="Rak 12"/>
          <p:cNvCxnSpPr/>
          <p:nvPr userDrawn="1"/>
        </p:nvCxnSpPr>
        <p:spPr>
          <a:xfrm>
            <a:off x="1524000" y="3710861"/>
            <a:ext cx="9144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Bildobjekt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65307" y="390071"/>
            <a:ext cx="1016146" cy="969723"/>
          </a:xfrm>
          <a:prstGeom prst="rect">
            <a:avLst/>
          </a:prstGeom>
        </p:spPr>
      </p:pic>
      <p:pic>
        <p:nvPicPr>
          <p:cNvPr id="6" name="Bildobjekt 5" descr="En bild som visar text, Teckensnitt, skärmbild, Grafik&#10;&#10;Automatiskt genererad beskrivning">
            <a:extLst>
              <a:ext uri="{FF2B5EF4-FFF2-40B4-BE49-F238E27FC236}">
                <a16:creationId xmlns:a16="http://schemas.microsoft.com/office/drawing/2014/main" id="{712405E6-58EC-9029-E824-C915FD47AA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547" y="641257"/>
            <a:ext cx="2945454" cy="718537"/>
          </a:xfrm>
          <a:prstGeom prst="rect">
            <a:avLst/>
          </a:prstGeom>
        </p:spPr>
      </p:pic>
      <p:sp>
        <p:nvSpPr>
          <p:cNvPr id="4" name="Platshållare för datum 3">
            <a:extLst>
              <a:ext uri="{FF2B5EF4-FFF2-40B4-BE49-F238E27FC236}">
                <a16:creationId xmlns:a16="http://schemas.microsoft.com/office/drawing/2014/main" id="{53D721F1-8739-B3BD-E5BA-5B1020D2AF2B}"/>
              </a:ext>
            </a:extLst>
          </p:cNvPr>
          <p:cNvSpPr>
            <a:spLocks noGrp="1"/>
          </p:cNvSpPr>
          <p:nvPr>
            <p:ph type="dt" sz="half" idx="10"/>
          </p:nvPr>
        </p:nvSpPr>
        <p:spPr/>
        <p:txBody>
          <a:bodyPr/>
          <a:lstStyle>
            <a:lvl1pPr>
              <a:defRPr>
                <a:solidFill>
                  <a:schemeClr val="tx1"/>
                </a:solidFill>
              </a:defRPr>
            </a:lvl1pPr>
          </a:lstStyle>
          <a:p>
            <a:fld id="{5B587F8E-97A3-4737-A1D6-1A55F93FA836}" type="datetime1">
              <a:rPr lang="sv-SE" smtClean="0"/>
              <a:t>2024-04-15</a:t>
            </a:fld>
            <a:endParaRPr lang="sv-SE" dirty="0"/>
          </a:p>
        </p:txBody>
      </p:sp>
      <p:sp>
        <p:nvSpPr>
          <p:cNvPr id="5" name="Platshållare för sidfot 4">
            <a:extLst>
              <a:ext uri="{FF2B5EF4-FFF2-40B4-BE49-F238E27FC236}">
                <a16:creationId xmlns:a16="http://schemas.microsoft.com/office/drawing/2014/main" id="{2D9FB05E-FFCC-F5A1-9827-9DEF1CAB22EA}"/>
              </a:ext>
            </a:extLst>
          </p:cNvPr>
          <p:cNvSpPr>
            <a:spLocks noGrp="1"/>
          </p:cNvSpPr>
          <p:nvPr>
            <p:ph type="ftr" sz="quarter" idx="11"/>
          </p:nvPr>
        </p:nvSpPr>
        <p:spPr/>
        <p:txBody>
          <a:bodyPr/>
          <a:lstStyle>
            <a:lvl1pPr>
              <a:defRPr>
                <a:solidFill>
                  <a:schemeClr val="tx1"/>
                </a:solidFill>
              </a:defRPr>
            </a:lvl1pPr>
          </a:lstStyle>
          <a:p>
            <a:r>
              <a:rPr lang="sv-SE"/>
              <a:t>Sidfot</a:t>
            </a:r>
            <a:endParaRPr lang="sv-SE" dirty="0"/>
          </a:p>
        </p:txBody>
      </p:sp>
      <p:sp>
        <p:nvSpPr>
          <p:cNvPr id="7" name="Platshållare för bildnummer 6">
            <a:extLst>
              <a:ext uri="{FF2B5EF4-FFF2-40B4-BE49-F238E27FC236}">
                <a16:creationId xmlns:a16="http://schemas.microsoft.com/office/drawing/2014/main" id="{33041D94-FF30-935C-6AA5-92E116DA61E9}"/>
              </a:ext>
            </a:extLst>
          </p:cNvPr>
          <p:cNvSpPr>
            <a:spLocks noGrp="1"/>
          </p:cNvSpPr>
          <p:nvPr>
            <p:ph type="sldNum" sz="quarter" idx="12"/>
          </p:nvPr>
        </p:nvSpPr>
        <p:spPr/>
        <p:txBody>
          <a:bodyPr/>
          <a:lstStyle>
            <a:lvl1pPr>
              <a:defRPr>
                <a:solidFill>
                  <a:schemeClr val="tx1"/>
                </a:solidFill>
              </a:defRPr>
            </a:lvl1pPr>
          </a:lstStyle>
          <a:p>
            <a:fld id="{130DDE8C-17E0-4539-9C15-C1E9D231907F}" type="slidenum">
              <a:rPr lang="sv-SE" smtClean="0"/>
              <a:pPr/>
              <a:t>‹#›</a:t>
            </a:fld>
            <a:endParaRPr lang="sv-SE" dirty="0"/>
          </a:p>
        </p:txBody>
      </p:sp>
    </p:spTree>
    <p:extLst>
      <p:ext uri="{BB962C8B-B14F-4D97-AF65-F5344CB8AC3E}">
        <p14:creationId xmlns:p14="http://schemas.microsoft.com/office/powerpoint/2010/main" val="8340791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 Innehåll_bild+bi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36685D6E-73FD-42C1-AE4F-113AF5CDB1BB}"/>
              </a:ext>
            </a:extLst>
          </p:cNvPr>
          <p:cNvSpPr>
            <a:spLocks noGrp="1"/>
          </p:cNvSpPr>
          <p:nvPr>
            <p:ph type="title" hasCustomPrompt="1"/>
          </p:nvPr>
        </p:nvSpPr>
        <p:spPr>
          <a:xfrm>
            <a:off x="738627" y="481240"/>
            <a:ext cx="10730516" cy="723446"/>
          </a:xfrm>
          <a:prstGeom prst="rect">
            <a:avLst/>
          </a:prstGeom>
        </p:spPr>
        <p:txBody>
          <a:bodyPr/>
          <a:lstStyle>
            <a:lvl1pPr>
              <a:lnSpc>
                <a:spcPct val="100000"/>
              </a:lnSpc>
              <a:defRPr/>
            </a:lvl1pPr>
          </a:lstStyle>
          <a:p>
            <a:r>
              <a:rPr lang="sv-SE" dirty="0"/>
              <a:t>Klicka här för att ändra rubrik, 40p</a:t>
            </a:r>
          </a:p>
        </p:txBody>
      </p:sp>
      <p:sp>
        <p:nvSpPr>
          <p:cNvPr id="6" name="Platshållare för innehåll 3">
            <a:extLst>
              <a:ext uri="{FF2B5EF4-FFF2-40B4-BE49-F238E27FC236}">
                <a16:creationId xmlns:a16="http://schemas.microsoft.com/office/drawing/2014/main" id="{4BF7BC9B-8FFA-4347-B699-C036320A1828}"/>
              </a:ext>
            </a:extLst>
          </p:cNvPr>
          <p:cNvSpPr>
            <a:spLocks noGrp="1" noChangeAspect="1"/>
          </p:cNvSpPr>
          <p:nvPr>
            <p:ph sz="half" idx="15" hasCustomPrompt="1"/>
          </p:nvPr>
        </p:nvSpPr>
        <p:spPr>
          <a:xfrm>
            <a:off x="753113" y="1408281"/>
            <a:ext cx="5159866" cy="4200321"/>
          </a:xfrm>
          <a:prstGeom prst="rect">
            <a:avLst/>
          </a:prstGeom>
        </p:spPr>
        <p:txBody>
          <a:bodyPr/>
          <a:lstStyle>
            <a:lvl1pPr marL="0" indent="0">
              <a:buNone/>
              <a:defRPr sz="2400"/>
            </a:lvl1pPr>
          </a:lstStyle>
          <a:p>
            <a:pPr lvl="0"/>
            <a:r>
              <a:rPr lang="sv-SE" dirty="0"/>
              <a:t>Infoga bild, ikon, diagram eller tabell.</a:t>
            </a:r>
          </a:p>
        </p:txBody>
      </p:sp>
      <p:sp>
        <p:nvSpPr>
          <p:cNvPr id="5" name="Platshållare för innehåll 3">
            <a:extLst>
              <a:ext uri="{FF2B5EF4-FFF2-40B4-BE49-F238E27FC236}">
                <a16:creationId xmlns:a16="http://schemas.microsoft.com/office/drawing/2014/main" id="{DCC6FC53-8599-4379-8E0C-AEAD0FD8807A}"/>
              </a:ext>
            </a:extLst>
          </p:cNvPr>
          <p:cNvSpPr>
            <a:spLocks noGrp="1" noChangeAspect="1"/>
          </p:cNvSpPr>
          <p:nvPr>
            <p:ph sz="half" idx="14" hasCustomPrompt="1"/>
          </p:nvPr>
        </p:nvSpPr>
        <p:spPr>
          <a:xfrm>
            <a:off x="6250802" y="1408281"/>
            <a:ext cx="5159866" cy="4200321"/>
          </a:xfrm>
          <a:prstGeom prst="rect">
            <a:avLst/>
          </a:prstGeom>
        </p:spPr>
        <p:txBody>
          <a:bodyPr/>
          <a:lstStyle>
            <a:lvl1pPr marL="0" indent="0">
              <a:buNone/>
              <a:defRPr sz="2400"/>
            </a:lvl1pPr>
          </a:lstStyle>
          <a:p>
            <a:pPr lvl="0"/>
            <a:r>
              <a:rPr lang="sv-SE" dirty="0"/>
              <a:t>Infoga bild, ikon, diagram eller tabell.</a:t>
            </a:r>
          </a:p>
        </p:txBody>
      </p:sp>
    </p:spTree>
    <p:extLst>
      <p:ext uri="{BB962C8B-B14F-4D97-AF65-F5344CB8AC3E}">
        <p14:creationId xmlns:p14="http://schemas.microsoft.com/office/powerpoint/2010/main" val="3975896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7407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42026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38160342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4757853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456821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Rubrik och innehåll" type="obj">
  <p:cSld name="1_Rubrik och innehåll">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8"/>
          <p:cNvSpPr txBox="1">
            <a:spLocks noGrp="1"/>
          </p:cNvSpPr>
          <p:nvPr>
            <p:ph type="body" idx="1"/>
          </p:nvPr>
        </p:nvSpPr>
        <p:spPr>
          <a:xfrm>
            <a:off x="664232" y="2495203"/>
            <a:ext cx="9609825" cy="3738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6358283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3261341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tx1"/>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tx1"/>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tx1"/>
                </a:solidFill>
              </a:defRPr>
            </a:lvl1pPr>
          </a:lstStyle>
          <a:p>
            <a:r>
              <a:rPr lang="sv-SE"/>
              <a:t>Klicka på ikonen för att lägga till en bild</a:t>
            </a:r>
          </a:p>
        </p:txBody>
      </p:sp>
    </p:spTree>
    <p:extLst>
      <p:ext uri="{BB962C8B-B14F-4D97-AF65-F5344CB8AC3E}">
        <p14:creationId xmlns:p14="http://schemas.microsoft.com/office/powerpoint/2010/main" val="35945445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10340923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7F2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tx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tx1"/>
                </a:solidFill>
              </a:defRPr>
            </a:lvl1pPr>
          </a:lstStyle>
          <a:p>
            <a:r>
              <a:rPr lang="sv-SE"/>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tx1"/>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tx1"/>
                </a:solidFill>
              </a:defRPr>
            </a:lvl1pPr>
          </a:lstStyle>
          <a:p>
            <a:pPr lvl="0"/>
            <a:r>
              <a:rPr lang="sv-SE"/>
              <a:t> </a:t>
            </a:r>
          </a:p>
        </p:txBody>
      </p:sp>
    </p:spTree>
    <p:extLst>
      <p:ext uri="{BB962C8B-B14F-4D97-AF65-F5344CB8AC3E}">
        <p14:creationId xmlns:p14="http://schemas.microsoft.com/office/powerpoint/2010/main" val="339258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FC457D59-0749-C14A-92CE-8126D374BD4A}" type="datetime1">
              <a:rPr lang="sv-SE" smtClean="0"/>
              <a:t>2024-04-15</a:t>
            </a:fld>
            <a:endParaRPr lang="sv-SE" dirty="0"/>
          </a:p>
        </p:txBody>
      </p:sp>
      <p:sp>
        <p:nvSpPr>
          <p:cNvPr id="3" name="Platshållare för sidfot 2"/>
          <p:cNvSpPr>
            <a:spLocks noGrp="1"/>
          </p:cNvSpPr>
          <p:nvPr>
            <p:ph type="ftr" sz="quarter" idx="11"/>
          </p:nvPr>
        </p:nvSpPr>
        <p:spPr/>
        <p:txBody>
          <a:bodyPr/>
          <a:lstStyle/>
          <a:p>
            <a:r>
              <a:rPr lang="sv-SE" dirty="0"/>
              <a:t>Sidfot</a:t>
            </a:r>
          </a:p>
        </p:txBody>
      </p:sp>
      <p:sp>
        <p:nvSpPr>
          <p:cNvPr id="4" name="Platshållare för bildnummer 3"/>
          <p:cNvSpPr>
            <a:spLocks noGrp="1"/>
          </p:cNvSpPr>
          <p:nvPr>
            <p:ph type="sldNum" sz="quarter" idx="12"/>
          </p:nvPr>
        </p:nvSpPr>
        <p:spPr/>
        <p:txBody>
          <a:bodyPr/>
          <a:lstStyle/>
          <a:p>
            <a:fld id="{34C9B0E5-37D7-412E-A162-6A236BADC197}" type="slidenum">
              <a:rPr lang="sv-SE" smtClean="0"/>
              <a:t>‹#›</a:t>
            </a:fld>
            <a:endParaRPr lang="sv-SE" dirty="0"/>
          </a:p>
        </p:txBody>
      </p:sp>
    </p:spTree>
    <p:extLst>
      <p:ext uri="{BB962C8B-B14F-4D97-AF65-F5344CB8AC3E}">
        <p14:creationId xmlns:p14="http://schemas.microsoft.com/office/powerpoint/2010/main" val="26912095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6E9020EF-984C-486A-898E-1ED7325E1C64}" type="datetime1">
              <a:rPr lang="sv-SE" smtClean="0"/>
              <a:pPr/>
              <a:t>2024-04-15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5797234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tx1"/>
                </a:solidFill>
              </a:defRPr>
            </a:lvl1pPr>
          </a:lstStyle>
          <a:p>
            <a:r>
              <a:rPr lang="sv-SE"/>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tx1"/>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58E89344-CD34-4286-AAC5-3EF9AF06EAFC}" type="datetime1">
              <a:rPr lang="sv-SE" smtClean="0"/>
              <a:pPr/>
              <a:t>2024-04-15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0335316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08652C4B-B8AE-4DA5-BC52-342EBCBE08BA}" type="datetime1">
              <a:rPr lang="sv-SE" smtClean="0"/>
              <a:pPr/>
              <a:t>2024-04-15</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514563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tx1"/>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5D05FCD3-3492-4FFB-A5C1-DA3BA36D4976}"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3703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tx1"/>
                </a:solidFill>
              </a:defRPr>
            </a:lvl1pPr>
            <a:lvl2pPr>
              <a:buSzPct val="120000"/>
              <a:defRPr/>
            </a:lvl2pPr>
            <a:lvl3pPr>
              <a:buSzPct val="120000"/>
              <a:defRPr/>
            </a:lvl3pPr>
            <a:lvl4pPr>
              <a:buSzPct val="120000"/>
              <a:defRPr/>
            </a:lvl4pPr>
            <a:lvl5pPr>
              <a:buSzPct val="120000"/>
              <a:defRPr/>
            </a:lvl5pPr>
          </a:lstStyle>
          <a:p>
            <a:pPr lvl="0"/>
            <a:r>
              <a:rPr lang="sv-SE" dirty="0"/>
              <a:t>Punkt</a:t>
            </a:r>
          </a:p>
          <a:p>
            <a:pPr lvl="0"/>
            <a:r>
              <a:rPr lang="sv-SE" dirty="0"/>
              <a:t>Punkt</a:t>
            </a:r>
          </a:p>
          <a:p>
            <a:pPr lvl="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141E8FB7-B1A9-4218-A760-3AA9472286D6}" type="datetime1">
              <a:rPr lang="sv-SE" smtClean="0"/>
              <a:pPr/>
              <a:t>2024-04-15</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7147335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SzPct val="100000"/>
              <a:buFont typeface="Arial" panose="020B0604020202020204" pitchFamily="34" charset="0"/>
              <a:buNone/>
              <a:defRPr lang="sv-SE" sz="2000" dirty="0">
                <a:solidFill>
                  <a:schemeClr val="tx1"/>
                </a:solidFill>
              </a:defRPr>
            </a:lvl1pPr>
          </a:lstStyle>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D3364698-0835-423A-9948-E889C242C3D0}"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8620586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4093765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0D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895918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7F2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tx1"/>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55096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tx1"/>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83359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41446916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4827674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tx1"/>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21EE4F49-EC76-4C2C-9B73-2EBF0DD89402}" type="datetime1">
              <a:rPr lang="sv-SE" smtClean="0"/>
              <a:pPr/>
              <a:t>2024-04-15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936080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5146163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7F2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4080430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395661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1320345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0D7BF"/>
          </a:solidFill>
        </p:spPr>
        <p:txBody>
          <a:bodyPr/>
          <a:lstStyle>
            <a:lvl1pPr marL="0" indent="0">
              <a:buNone/>
              <a:defRPr sz="2000">
                <a:solidFill>
                  <a:srgbClr val="F0D7B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tx1"/>
                </a:solidFill>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Tree>
    <p:extLst>
      <p:ext uri="{BB962C8B-B14F-4D97-AF65-F5344CB8AC3E}">
        <p14:creationId xmlns:p14="http://schemas.microsoft.com/office/powerpoint/2010/main" val="31392673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7F2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prstGeom prst="rect">
            <a:avLst/>
          </a:prstGeo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61797516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7F2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tx1"/>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tx1"/>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tx1"/>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tx1"/>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60736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Rubrik och innehåll" type="obj">
  <p:cSld name="1_Rubrik och innehåll">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8"/>
          <p:cNvSpPr txBox="1">
            <a:spLocks noGrp="1"/>
          </p:cNvSpPr>
          <p:nvPr>
            <p:ph type="body" idx="1"/>
          </p:nvPr>
        </p:nvSpPr>
        <p:spPr>
          <a:xfrm>
            <a:off x="664232" y="2495203"/>
            <a:ext cx="9609825" cy="3738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096917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6399561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Större höger" type="twoObj">
  <p:cSld name="Större höger">
    <p:spTree>
      <p:nvGrpSpPr>
        <p:cNvPr id="1" name="Shape 64"/>
        <p:cNvGrpSpPr/>
        <p:nvPr/>
      </p:nvGrpSpPr>
      <p:grpSpPr>
        <a:xfrm>
          <a:off x="0" y="0"/>
          <a:ext cx="0" cy="0"/>
          <a:chOff x="0" y="0"/>
          <a:chExt cx="0" cy="0"/>
        </a:xfrm>
      </p:grpSpPr>
      <p:sp>
        <p:nvSpPr>
          <p:cNvPr id="65" name="Google Shape;65;p62"/>
          <p:cNvSpPr txBox="1">
            <a:spLocks noGrp="1"/>
          </p:cNvSpPr>
          <p:nvPr>
            <p:ph type="title"/>
          </p:nvPr>
        </p:nvSpPr>
        <p:spPr>
          <a:xfrm>
            <a:off x="664234" y="874602"/>
            <a:ext cx="5326992" cy="1228518"/>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62"/>
          <p:cNvSpPr txBox="1">
            <a:spLocks noGrp="1"/>
          </p:cNvSpPr>
          <p:nvPr>
            <p:ph type="body" idx="1"/>
          </p:nvPr>
        </p:nvSpPr>
        <p:spPr>
          <a:xfrm>
            <a:off x="666000" y="2494800"/>
            <a:ext cx="5325226"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2"/>
          <p:cNvSpPr txBox="1">
            <a:spLocks noGrp="1"/>
          </p:cNvSpPr>
          <p:nvPr>
            <p:ph type="body" idx="2"/>
          </p:nvPr>
        </p:nvSpPr>
        <p:spPr>
          <a:xfrm>
            <a:off x="6095999" y="874602"/>
            <a:ext cx="4172325" cy="5360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62"/>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2"/>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42702961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5"/>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5"/>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685586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5"/>
                </a:solidFill>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5"/>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5"/>
                </a:solidFill>
              </a:defRPr>
            </a:lvl1pPr>
          </a:lstStyle>
          <a:p>
            <a:r>
              <a:rPr lang="sv-SE"/>
              <a:t>Klicka på ikonen för att lägga till en bild</a:t>
            </a:r>
          </a:p>
        </p:txBody>
      </p:sp>
    </p:spTree>
    <p:extLst>
      <p:ext uri="{BB962C8B-B14F-4D97-AF65-F5344CB8AC3E}">
        <p14:creationId xmlns:p14="http://schemas.microsoft.com/office/powerpoint/2010/main" val="13772952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DFEF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6912607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DFEFEB"/>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5"/>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5"/>
                </a:solidFill>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5"/>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5"/>
                </a:solidFill>
              </a:defRPr>
            </a:lvl1pPr>
          </a:lstStyle>
          <a:p>
            <a:pPr lvl="0"/>
            <a:r>
              <a:rPr lang="sv-SE"/>
              <a:t> </a:t>
            </a:r>
          </a:p>
        </p:txBody>
      </p:sp>
    </p:spTree>
    <p:extLst>
      <p:ext uri="{BB962C8B-B14F-4D97-AF65-F5344CB8AC3E}">
        <p14:creationId xmlns:p14="http://schemas.microsoft.com/office/powerpoint/2010/main" val="40754661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5"/>
                </a:solidFill>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5"/>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6E9020EF-984C-486A-898E-1ED7325E1C64}" type="datetime1">
              <a:rPr lang="sv-SE" smtClean="0"/>
              <a:pPr/>
              <a:t>2024-04-15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907926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5"/>
                </a:solidFill>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5"/>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58E89344-CD34-4286-AAC5-3EF9AF06EAFC}" type="datetime1">
              <a:rPr lang="sv-SE" smtClean="0"/>
              <a:pPr/>
              <a:t>2024-04-15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919517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5"/>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08652C4B-B8AE-4DA5-BC52-342EBCBE08BA}"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6568475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5"/>
                </a:solidFill>
              </a:defRPr>
            </a:lvl1pPr>
          </a:lstStyle>
          <a:p>
            <a:r>
              <a:rPr lang="sv-SE" dirty="0"/>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5D05FCD3-3492-4FFB-A5C1-DA3BA36D4976}"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417904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5"/>
                </a:solidFill>
              </a:defRPr>
            </a:lvl1pPr>
          </a:lstStyle>
          <a:p>
            <a:r>
              <a:rPr lang="sv-SE" dirty="0"/>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5"/>
                </a:solidFill>
              </a:defRPr>
            </a:lvl1pPr>
            <a:lvl2pPr>
              <a:buSzPct val="120000"/>
              <a:defRPr/>
            </a:lvl2pPr>
            <a:lvl3pPr>
              <a:buSzPct val="120000"/>
              <a:defRPr/>
            </a:lvl3pPr>
            <a:lvl4pPr>
              <a:buSzPct val="120000"/>
              <a:defRPr/>
            </a:lvl4pPr>
            <a:lvl5pPr>
              <a:buSzPct val="120000"/>
              <a:defRPr/>
            </a:lvl5pPr>
          </a:lstStyle>
          <a:p>
            <a:pPr lvl="0"/>
            <a:r>
              <a:rPr lang="sv-SE" dirty="0"/>
              <a:t>Punkt</a:t>
            </a:r>
          </a:p>
          <a:p>
            <a:pPr lvl="0"/>
            <a:r>
              <a:rPr lang="sv-SE" dirty="0"/>
              <a:t>Punkt</a:t>
            </a:r>
          </a:p>
          <a:p>
            <a:pPr lvl="0"/>
            <a:r>
              <a:rPr lang="sv-SE" dirty="0"/>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141E8FB7-B1A9-4218-A760-3AA9472286D6}" type="datetime1">
              <a:rPr lang="sv-SE" smtClean="0"/>
              <a:pPr/>
              <a:t>2024-04-15</a:t>
            </a:fld>
            <a:endParaRPr lang="sv-SE"/>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593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2907022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5"/>
                </a:solidFill>
              </a:defRPr>
            </a:lvl1pPr>
          </a:lstStyle>
          <a:p>
            <a:pPr lvl="0">
              <a:spcBef>
                <a:spcPts val="1400"/>
              </a:spcBef>
            </a:pPr>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D3364698-0835-423A-9948-E889C242C3D0}"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27415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5986045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BDDB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229043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DFEFEB"/>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5"/>
                </a:solidFill>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981559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5"/>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5"/>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5"/>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807410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dirty="0"/>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42396321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5"/>
                </a:solidFill>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21EE4F49-EC76-4C2C-9B73-2EBF0DD89402}" type="datetime1">
              <a:rPr lang="sv-SE" smtClean="0"/>
              <a:pPr/>
              <a:t>2024-04-15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65603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dirty="0"/>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1803047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Tom med logga">
    <p:bg>
      <p:bgPr>
        <a:solidFill>
          <a:srgbClr val="DFEFEB"/>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2796690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32213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9159853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25818347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23E830D1-9B43-4A41-B3A1-206CB98018A1}"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prstGeom prst="rect">
            <a:avLst/>
          </a:prstGeom>
          <a:solidFill>
            <a:srgbClr val="BDDBD2"/>
          </a:solidFill>
        </p:spPr>
        <p:txBody>
          <a:bodyPr lIns="0" tIns="0" rIns="0" bIns="0"/>
          <a:lstStyle>
            <a:lvl1pPr marL="0" indent="0">
              <a:buNone/>
              <a:defRPr sz="2000">
                <a:solidFill>
                  <a:srgbClr val="BDDBD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5"/>
                </a:solidFill>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Punkt</a:t>
            </a:r>
          </a:p>
        </p:txBody>
      </p:sp>
    </p:spTree>
    <p:extLst>
      <p:ext uri="{BB962C8B-B14F-4D97-AF65-F5344CB8AC3E}">
        <p14:creationId xmlns:p14="http://schemas.microsoft.com/office/powerpoint/2010/main" val="15918235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DFEFEB"/>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0B366280-E0FB-4999-93E9-BE8398A1CCBF}"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5"/>
          </a:solidFill>
        </p:spPr>
        <p:txBody>
          <a:bodyPr/>
          <a:lstStyle>
            <a:lvl1pPr marL="0" indent="0">
              <a:buNone/>
              <a:defRPr sz="2000">
                <a:solidFill>
                  <a:schemeClr val="accent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adec="http://schemas.microsoft.com/office/drawing/2017/decorative" xmlns=""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37785697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DFEFE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5"/>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5"/>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5"/>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5"/>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5"/>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5"/>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6543353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törre höger" type="twoObj">
  <p:cSld name="Större höger">
    <p:spTree>
      <p:nvGrpSpPr>
        <p:cNvPr id="1" name="Shape 64"/>
        <p:cNvGrpSpPr/>
        <p:nvPr/>
      </p:nvGrpSpPr>
      <p:grpSpPr>
        <a:xfrm>
          <a:off x="0" y="0"/>
          <a:ext cx="0" cy="0"/>
          <a:chOff x="0" y="0"/>
          <a:chExt cx="0" cy="0"/>
        </a:xfrm>
      </p:grpSpPr>
      <p:sp>
        <p:nvSpPr>
          <p:cNvPr id="65" name="Google Shape;65;p62"/>
          <p:cNvSpPr txBox="1">
            <a:spLocks noGrp="1"/>
          </p:cNvSpPr>
          <p:nvPr>
            <p:ph type="title"/>
          </p:nvPr>
        </p:nvSpPr>
        <p:spPr>
          <a:xfrm>
            <a:off x="664234" y="874602"/>
            <a:ext cx="5326992" cy="1228518"/>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62"/>
          <p:cNvSpPr txBox="1">
            <a:spLocks noGrp="1"/>
          </p:cNvSpPr>
          <p:nvPr>
            <p:ph type="body" idx="1"/>
          </p:nvPr>
        </p:nvSpPr>
        <p:spPr>
          <a:xfrm>
            <a:off x="666000" y="2494800"/>
            <a:ext cx="5325226"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62"/>
          <p:cNvSpPr txBox="1">
            <a:spLocks noGrp="1"/>
          </p:cNvSpPr>
          <p:nvPr>
            <p:ph type="body" idx="2"/>
          </p:nvPr>
        </p:nvSpPr>
        <p:spPr>
          <a:xfrm>
            <a:off x="6095999" y="874602"/>
            <a:ext cx="4172325" cy="5360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62"/>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2"/>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58612301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vå delar">
  <p:cSld name="Två delar">
    <p:spTree>
      <p:nvGrpSpPr>
        <p:cNvPr id="1" name="Shape 71"/>
        <p:cNvGrpSpPr/>
        <p:nvPr/>
      </p:nvGrpSpPr>
      <p:grpSpPr>
        <a:xfrm>
          <a:off x="0" y="0"/>
          <a:ext cx="0" cy="0"/>
          <a:chOff x="0" y="0"/>
          <a:chExt cx="0" cy="0"/>
        </a:xfrm>
      </p:grpSpPr>
      <p:sp>
        <p:nvSpPr>
          <p:cNvPr id="72" name="Google Shape;72;p63"/>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63"/>
          <p:cNvSpPr txBox="1">
            <a:spLocks noGrp="1"/>
          </p:cNvSpPr>
          <p:nvPr>
            <p:ph type="body" idx="1"/>
          </p:nvPr>
        </p:nvSpPr>
        <p:spPr>
          <a:xfrm>
            <a:off x="666000"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63"/>
          <p:cNvSpPr txBox="1">
            <a:spLocks noGrp="1"/>
          </p:cNvSpPr>
          <p:nvPr>
            <p:ph type="body" idx="2"/>
          </p:nvPr>
        </p:nvSpPr>
        <p:spPr>
          <a:xfrm>
            <a:off x="5552325"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3"/>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3"/>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2765137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291360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522569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390837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093455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8" name="Rektangel 7"/>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p:cNvSpPr>
            <a:spLocks noGrp="1"/>
          </p:cNvSpPr>
          <p:nvPr>
            <p:ph idx="1"/>
          </p:nvPr>
        </p:nvSpPr>
        <p:spPr>
          <a:xfrm>
            <a:off x="410547" y="2439529"/>
            <a:ext cx="11370906" cy="3574439"/>
          </a:xfrm>
        </p:spPr>
        <p:txBody>
          <a:bodyPr/>
          <a:lstStyle>
            <a:lvl1pPr>
              <a:defRPr sz="2400"/>
            </a:lvl1pPr>
            <a:lvl2pPr>
              <a:defRPr sz="2200"/>
            </a:lvl2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7" name="Platshållare för datum 6">
            <a:extLst>
              <a:ext uri="{FF2B5EF4-FFF2-40B4-BE49-F238E27FC236}">
                <a16:creationId xmlns:a16="http://schemas.microsoft.com/office/drawing/2014/main" id="{15B6D1AA-23E4-78A9-3D4F-EAA63E52F436}"/>
              </a:ext>
            </a:extLst>
          </p:cNvPr>
          <p:cNvSpPr>
            <a:spLocks noGrp="1"/>
          </p:cNvSpPr>
          <p:nvPr>
            <p:ph type="dt" sz="half" idx="10"/>
          </p:nvPr>
        </p:nvSpPr>
        <p:spPr/>
        <p:txBody>
          <a:bodyPr/>
          <a:lstStyle/>
          <a:p>
            <a:fld id="{9C5C3358-106F-4A3A-8507-6544091CE7EB}" type="datetime1">
              <a:rPr lang="sv-SE" smtClean="0"/>
              <a:t>2024-04-15</a:t>
            </a:fld>
            <a:endParaRPr lang="sv-SE" dirty="0"/>
          </a:p>
        </p:txBody>
      </p:sp>
      <p:sp>
        <p:nvSpPr>
          <p:cNvPr id="10" name="Platshållare för sidfot 9">
            <a:extLst>
              <a:ext uri="{FF2B5EF4-FFF2-40B4-BE49-F238E27FC236}">
                <a16:creationId xmlns:a16="http://schemas.microsoft.com/office/drawing/2014/main" id="{0F70FD8E-AF24-D383-E932-A62BCD6CC861}"/>
              </a:ext>
            </a:extLst>
          </p:cNvPr>
          <p:cNvSpPr>
            <a:spLocks noGrp="1"/>
          </p:cNvSpPr>
          <p:nvPr>
            <p:ph type="ftr" sz="quarter" idx="11"/>
          </p:nvPr>
        </p:nvSpPr>
        <p:spPr/>
        <p:txBody>
          <a:bodyPr/>
          <a:lstStyle/>
          <a:p>
            <a:r>
              <a:rPr lang="sv-SE"/>
              <a:t>Sidfot</a:t>
            </a:r>
            <a:endParaRPr lang="sv-SE" dirty="0"/>
          </a:p>
        </p:txBody>
      </p:sp>
      <p:sp>
        <p:nvSpPr>
          <p:cNvPr id="11" name="Platshållare för bildnummer 10">
            <a:extLst>
              <a:ext uri="{FF2B5EF4-FFF2-40B4-BE49-F238E27FC236}">
                <a16:creationId xmlns:a16="http://schemas.microsoft.com/office/drawing/2014/main" id="{D3089D46-ACE7-DD03-5C3D-19DA2BF32DD9}"/>
              </a:ext>
            </a:extLst>
          </p:cNvPr>
          <p:cNvSpPr>
            <a:spLocks noGrp="1"/>
          </p:cNvSpPr>
          <p:nvPr>
            <p:ph type="sldNum" sz="quarter" idx="12"/>
          </p:nvPr>
        </p:nvSpPr>
        <p:spPr/>
        <p:txBody>
          <a:bodyPr/>
          <a:lstStyle/>
          <a:p>
            <a:fld id="{130DDE8C-17E0-4539-9C15-C1E9D231907F}" type="slidenum">
              <a:rPr lang="sv-SE" smtClean="0"/>
              <a:pPr/>
              <a:t>‹#›</a:t>
            </a:fld>
            <a:endParaRPr lang="sv-SE" dirty="0"/>
          </a:p>
        </p:txBody>
      </p:sp>
      <p:sp>
        <p:nvSpPr>
          <p:cNvPr id="12" name="Rubrik 11">
            <a:extLst>
              <a:ext uri="{FF2B5EF4-FFF2-40B4-BE49-F238E27FC236}">
                <a16:creationId xmlns:a16="http://schemas.microsoft.com/office/drawing/2014/main" id="{F419F65B-B0D5-F0B7-4073-F138499AA0A2}"/>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4030273105"/>
      </p:ext>
    </p:extLst>
  </p:cSld>
  <p:clrMapOvr>
    <a:masterClrMapping/>
  </p:clrMapOvr>
  <p:extLst>
    <p:ext uri="{DCECCB84-F9BA-43D5-87BE-67443E8EF086}">
      <p15:sldGuideLst xmlns:p15="http://schemas.microsoft.com/office/powerpoint/2012/main">
        <p15:guide id="3" pos="25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8" name="Platshållare för text 7"/>
          <p:cNvSpPr>
            <a:spLocks noGrp="1"/>
          </p:cNvSpPr>
          <p:nvPr>
            <p:ph type="body" sz="quarter" idx="13"/>
          </p:nvPr>
        </p:nvSpPr>
        <p:spPr>
          <a:xfrm>
            <a:off x="622800" y="1890000"/>
            <a:ext cx="8074800" cy="4129200"/>
          </a:xfrm>
        </p:spPr>
        <p:txBody>
          <a:bodyPr rIns="0"/>
          <a:lstStyle>
            <a:lvl1pPr marL="0" indent="0">
              <a:buNone/>
              <a:defRPr/>
            </a:lvl1pPr>
          </a:lstStyle>
          <a:p>
            <a:pPr lvl="0"/>
            <a:r>
              <a:rPr lang="sv-SE"/>
              <a:t>Klicka här för att ändra format på bakgrundstexten</a:t>
            </a:r>
          </a:p>
        </p:txBody>
      </p:sp>
      <p:sp>
        <p:nvSpPr>
          <p:cNvPr id="3" name="Platshållare för datum 2"/>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235719-514E-4809-A146-B18FB1267448}" type="datetime1">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2024-04-15</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Platshållare för sidfot 6"/>
          <p:cNvSpPr>
            <a:spLocks noGrp="1"/>
          </p:cNvSpPr>
          <p:nvPr>
            <p:ph type="ftr"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prstClr val="black"/>
                </a:solidFill>
                <a:effectLst/>
                <a:uLnTx/>
                <a:uFillTx/>
                <a:latin typeface="Arial"/>
                <a:ea typeface="+mn-ea"/>
                <a:cs typeface="+mn-cs"/>
              </a:rPr>
              <a:t>Utredningen om barn och unga i samhällets vård</a:t>
            </a: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9" name="Platshållare för bildnummer 8"/>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D4D15-3887-47F3-AC8F-B99C7C44B5C5}" type="slidenum">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Rektangel 3" descr="TagShape">
            <a:extLst>
              <a:ext uri="{FF2B5EF4-FFF2-40B4-BE49-F238E27FC236}">
                <a16:creationId xmlns:a16="http://schemas.microsoft.com/office/drawing/2014/main" id="{9FCDFDE9-3BAD-45A3-86EB-CE4CF9BC7E86}"/>
              </a:ext>
            </a:extLst>
          </p:cNvPr>
          <p:cNvSpPr/>
          <p:nvPr userDrawn="1"/>
        </p:nvSpPr>
        <p:spPr>
          <a:xfrm>
            <a:off x="0" y="0"/>
            <a:ext cx="0" cy="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245160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2005019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182359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2935805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2879304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682278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623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279236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72853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1802670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410547" y="1709738"/>
            <a:ext cx="11358206" cy="2852737"/>
          </a:xfrm>
        </p:spPr>
        <p:txBody>
          <a:bodyPr anchor="b">
            <a:normAutofit/>
          </a:bodyPr>
          <a:lstStyle>
            <a:lvl1pPr>
              <a:defRPr sz="4400" b="1">
                <a:solidFill>
                  <a:schemeClr val="tx2"/>
                </a:solidFill>
              </a:defRPr>
            </a:lvl1pPr>
          </a:lstStyle>
          <a:p>
            <a:r>
              <a:rPr lang="sv-SE" dirty="0"/>
              <a:t>Klicka här för att ändra format</a:t>
            </a:r>
          </a:p>
        </p:txBody>
      </p:sp>
      <p:sp>
        <p:nvSpPr>
          <p:cNvPr id="3" name="Platshållare för text 2"/>
          <p:cNvSpPr>
            <a:spLocks noGrp="1"/>
          </p:cNvSpPr>
          <p:nvPr>
            <p:ph type="body" idx="1"/>
          </p:nvPr>
        </p:nvSpPr>
        <p:spPr>
          <a:xfrm>
            <a:off x="410547" y="4589463"/>
            <a:ext cx="11358206"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Klicka här för att ändra format på bakgrundstexten</a:t>
            </a:r>
          </a:p>
        </p:txBody>
      </p:sp>
      <p:sp>
        <p:nvSpPr>
          <p:cNvPr id="8" name="Platshållare för datum 7">
            <a:extLst>
              <a:ext uri="{FF2B5EF4-FFF2-40B4-BE49-F238E27FC236}">
                <a16:creationId xmlns:a16="http://schemas.microsoft.com/office/drawing/2014/main" id="{BE6CDBAA-E30D-94B2-B737-9DD6AB549DC0}"/>
              </a:ext>
            </a:extLst>
          </p:cNvPr>
          <p:cNvSpPr>
            <a:spLocks noGrp="1"/>
          </p:cNvSpPr>
          <p:nvPr>
            <p:ph type="dt" sz="half" idx="10"/>
          </p:nvPr>
        </p:nvSpPr>
        <p:spPr/>
        <p:txBody>
          <a:bodyPr/>
          <a:lstStyle/>
          <a:p>
            <a:fld id="{B8A55B58-765D-4E56-A561-1FFBE190F123}" type="datetime1">
              <a:rPr lang="sv-SE" smtClean="0"/>
              <a:t>2024-04-15</a:t>
            </a:fld>
            <a:endParaRPr lang="sv-SE" dirty="0"/>
          </a:p>
        </p:txBody>
      </p:sp>
      <p:sp>
        <p:nvSpPr>
          <p:cNvPr id="9" name="Platshållare för sidfot 8">
            <a:extLst>
              <a:ext uri="{FF2B5EF4-FFF2-40B4-BE49-F238E27FC236}">
                <a16:creationId xmlns:a16="http://schemas.microsoft.com/office/drawing/2014/main" id="{56FFFA48-3C29-D025-07E7-D2E33D4321FE}"/>
              </a:ext>
            </a:extLst>
          </p:cNvPr>
          <p:cNvSpPr>
            <a:spLocks noGrp="1"/>
          </p:cNvSpPr>
          <p:nvPr>
            <p:ph type="ftr" sz="quarter" idx="11"/>
          </p:nvPr>
        </p:nvSpPr>
        <p:spPr/>
        <p:txBody>
          <a:bodyPr/>
          <a:lstStyle/>
          <a:p>
            <a:r>
              <a:rPr lang="sv-SE"/>
              <a:t>Sidfot</a:t>
            </a:r>
            <a:endParaRPr lang="sv-SE" dirty="0"/>
          </a:p>
        </p:txBody>
      </p:sp>
      <p:sp>
        <p:nvSpPr>
          <p:cNvPr id="15" name="Platshållare för bildnummer 14">
            <a:extLst>
              <a:ext uri="{FF2B5EF4-FFF2-40B4-BE49-F238E27FC236}">
                <a16:creationId xmlns:a16="http://schemas.microsoft.com/office/drawing/2014/main" id="{090EB81C-0FAD-6E7A-7970-F630A8E375D1}"/>
              </a:ext>
            </a:extLst>
          </p:cNvPr>
          <p:cNvSpPr>
            <a:spLocks noGrp="1"/>
          </p:cNvSpPr>
          <p:nvPr>
            <p:ph type="sldNum" sz="quarter" idx="12"/>
          </p:nvPr>
        </p:nvSpPr>
        <p:spPr/>
        <p:txBody>
          <a:bodyPr/>
          <a:lstStyle/>
          <a:p>
            <a:fld id="{130DDE8C-17E0-4539-9C15-C1E9D231907F}" type="slidenum">
              <a:rPr lang="sv-SE" smtClean="0"/>
              <a:pPr/>
              <a:t>‹#›</a:t>
            </a:fld>
            <a:endParaRPr lang="sv-SE" dirty="0"/>
          </a:p>
        </p:txBody>
      </p:sp>
    </p:spTree>
    <p:extLst>
      <p:ext uri="{BB962C8B-B14F-4D97-AF65-F5344CB8AC3E}">
        <p14:creationId xmlns:p14="http://schemas.microsoft.com/office/powerpoint/2010/main" val="3511012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2024-04-15</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1085928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369592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3"/>
                </a:solidFill>
                <a:latin typeface="AvenirNext LT Pro Bold"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77866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919880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72843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524761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2024-04-15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2610035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2115336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288956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827679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sz="half" idx="1"/>
          </p:nvPr>
        </p:nvSpPr>
        <p:spPr>
          <a:xfrm>
            <a:off x="410547" y="2461329"/>
            <a:ext cx="5609253" cy="3652423"/>
          </a:xfrm>
        </p:spPr>
        <p:txBody>
          <a:bodyPr/>
          <a:lstStyle>
            <a:lvl1pPr>
              <a:defRPr sz="2400"/>
            </a:lvl1pPr>
            <a:lvl2pPr>
              <a:defRPr sz="2200"/>
            </a:lvl2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p:cNvSpPr>
            <a:spLocks noGrp="1"/>
          </p:cNvSpPr>
          <p:nvPr>
            <p:ph sz="half" idx="2"/>
          </p:nvPr>
        </p:nvSpPr>
        <p:spPr>
          <a:xfrm>
            <a:off x="6172199" y="2461329"/>
            <a:ext cx="5609253" cy="3652423"/>
          </a:xfrm>
        </p:spPr>
        <p:txBody>
          <a:bodyPr/>
          <a:lstStyle>
            <a:lvl1pPr>
              <a:defRPr sz="2400"/>
            </a:lvl1pPr>
            <a:lvl2pPr>
              <a:defRPr sz="2200"/>
            </a:lvl2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3"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2CD385D3-0334-4DCD-B861-C542A40B60E9}" type="datetime1">
              <a:rPr lang="sv-SE" smtClean="0"/>
              <a:t>2024-04-15</a:t>
            </a:fld>
            <a:endParaRPr lang="sv-SE" dirty="0"/>
          </a:p>
        </p:txBody>
      </p:sp>
      <p:sp>
        <p:nvSpPr>
          <p:cNvPr id="14"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a:t>Sidfot</a:t>
            </a:r>
            <a:endParaRPr lang="sv-SE" dirty="0"/>
          </a:p>
        </p:txBody>
      </p:sp>
      <p:sp>
        <p:nvSpPr>
          <p:cNvPr id="15"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6" name="Rubrik 5">
            <a:extLst>
              <a:ext uri="{FF2B5EF4-FFF2-40B4-BE49-F238E27FC236}">
                <a16:creationId xmlns:a16="http://schemas.microsoft.com/office/drawing/2014/main" id="{E092A276-343F-BEA9-5AD9-1D2069A7DFE1}"/>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043542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745769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1204664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2329547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4572310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48851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ubrik och innehåll" type="obj">
  <p:cSld name="1_Rubrik och innehåll">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8"/>
          <p:cNvSpPr txBox="1">
            <a:spLocks noGrp="1"/>
          </p:cNvSpPr>
          <p:nvPr>
            <p:ph type="body" idx="1"/>
          </p:nvPr>
        </p:nvSpPr>
        <p:spPr>
          <a:xfrm>
            <a:off x="664232" y="2495203"/>
            <a:ext cx="9609825" cy="3738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5201276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vå delar" type="twoObj">
  <p:cSld name="Två delar">
    <p:spTree>
      <p:nvGrpSpPr>
        <p:cNvPr id="1" name="Shape 144"/>
        <p:cNvGrpSpPr/>
        <p:nvPr/>
      </p:nvGrpSpPr>
      <p:grpSpPr>
        <a:xfrm>
          <a:off x="0" y="0"/>
          <a:ext cx="0" cy="0"/>
          <a:chOff x="0" y="0"/>
          <a:chExt cx="0" cy="0"/>
        </a:xfrm>
      </p:grpSpPr>
      <p:sp>
        <p:nvSpPr>
          <p:cNvPr id="145" name="Google Shape;145;p78"/>
          <p:cNvSpPr txBox="1">
            <a:spLocks noGrp="1"/>
          </p:cNvSpPr>
          <p:nvPr>
            <p:ph type="title"/>
          </p:nvPr>
        </p:nvSpPr>
        <p:spPr>
          <a:xfrm>
            <a:off x="664233" y="975186"/>
            <a:ext cx="9609825" cy="1112405"/>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78"/>
          <p:cNvSpPr txBox="1">
            <a:spLocks noGrp="1"/>
          </p:cNvSpPr>
          <p:nvPr>
            <p:ph type="body" idx="1"/>
          </p:nvPr>
        </p:nvSpPr>
        <p:spPr>
          <a:xfrm>
            <a:off x="666000"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78"/>
          <p:cNvSpPr txBox="1">
            <a:spLocks noGrp="1"/>
          </p:cNvSpPr>
          <p:nvPr>
            <p:ph type="body" idx="2"/>
          </p:nvPr>
        </p:nvSpPr>
        <p:spPr>
          <a:xfrm>
            <a:off x="5552325"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7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7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7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4087038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854480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1102363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338504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410548" y="2477256"/>
            <a:ext cx="5587028" cy="8143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4" name="Platshållare för innehåll 3"/>
          <p:cNvSpPr>
            <a:spLocks noGrp="1"/>
          </p:cNvSpPr>
          <p:nvPr>
            <p:ph sz="half" idx="2"/>
          </p:nvPr>
        </p:nvSpPr>
        <p:spPr>
          <a:xfrm>
            <a:off x="410548" y="3291644"/>
            <a:ext cx="5587028" cy="3302872"/>
          </a:xfrm>
        </p:spPr>
        <p:txBody>
          <a:bodyPr/>
          <a:lstStyle>
            <a:lvl1pPr>
              <a:defRPr sz="2400"/>
            </a:lvl1pPr>
            <a:lvl2pPr>
              <a:defRPr sz="2200"/>
            </a:lvl2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text 4"/>
          <p:cNvSpPr>
            <a:spLocks noGrp="1"/>
          </p:cNvSpPr>
          <p:nvPr>
            <p:ph type="body" sz="quarter" idx="3"/>
          </p:nvPr>
        </p:nvSpPr>
        <p:spPr>
          <a:xfrm>
            <a:off x="6172200" y="2477256"/>
            <a:ext cx="5609252" cy="8143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dirty="0"/>
              <a:t>Klicka här för att ändra format på bakgrundstexten</a:t>
            </a:r>
          </a:p>
        </p:txBody>
      </p:sp>
      <p:sp>
        <p:nvSpPr>
          <p:cNvPr id="6" name="Platshållare för innehåll 5"/>
          <p:cNvSpPr>
            <a:spLocks noGrp="1"/>
          </p:cNvSpPr>
          <p:nvPr>
            <p:ph sz="quarter" idx="4"/>
          </p:nvPr>
        </p:nvSpPr>
        <p:spPr>
          <a:xfrm>
            <a:off x="6172199" y="3291644"/>
            <a:ext cx="5609253" cy="3302872"/>
          </a:xfrm>
        </p:spPr>
        <p:txBody>
          <a:bodyPr/>
          <a:lstStyle>
            <a:lvl1pPr>
              <a:defRPr sz="2400"/>
            </a:lvl1pPr>
            <a:lvl2pPr>
              <a:defRPr sz="2200"/>
            </a:lvl2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8" name="Platshållare för datum 7">
            <a:extLst>
              <a:ext uri="{FF2B5EF4-FFF2-40B4-BE49-F238E27FC236}">
                <a16:creationId xmlns:a16="http://schemas.microsoft.com/office/drawing/2014/main" id="{C42C84FB-F8CC-993B-156B-0021EFF120F3}"/>
              </a:ext>
            </a:extLst>
          </p:cNvPr>
          <p:cNvSpPr>
            <a:spLocks noGrp="1"/>
          </p:cNvSpPr>
          <p:nvPr>
            <p:ph type="dt" sz="half" idx="10"/>
          </p:nvPr>
        </p:nvSpPr>
        <p:spPr/>
        <p:txBody>
          <a:bodyPr/>
          <a:lstStyle/>
          <a:p>
            <a:fld id="{94A5B0F6-8285-49E2-AB66-79E77ABABA64}" type="datetime1">
              <a:rPr lang="sv-SE" smtClean="0"/>
              <a:t>2024-04-15</a:t>
            </a:fld>
            <a:endParaRPr lang="sv-SE" dirty="0"/>
          </a:p>
        </p:txBody>
      </p:sp>
      <p:sp>
        <p:nvSpPr>
          <p:cNvPr id="9" name="Platshållare för sidfot 8">
            <a:extLst>
              <a:ext uri="{FF2B5EF4-FFF2-40B4-BE49-F238E27FC236}">
                <a16:creationId xmlns:a16="http://schemas.microsoft.com/office/drawing/2014/main" id="{F79A1A1A-005D-819F-2C76-7A2B06725B1B}"/>
              </a:ext>
            </a:extLst>
          </p:cNvPr>
          <p:cNvSpPr>
            <a:spLocks noGrp="1"/>
          </p:cNvSpPr>
          <p:nvPr>
            <p:ph type="ftr" sz="quarter" idx="11"/>
          </p:nvPr>
        </p:nvSpPr>
        <p:spPr/>
        <p:txBody>
          <a:bodyPr/>
          <a:lstStyle/>
          <a:p>
            <a:r>
              <a:rPr lang="sv-SE"/>
              <a:t>Sidfot</a:t>
            </a:r>
            <a:endParaRPr lang="sv-SE" dirty="0"/>
          </a:p>
        </p:txBody>
      </p:sp>
      <p:sp>
        <p:nvSpPr>
          <p:cNvPr id="10" name="Platshållare för bildnummer 9">
            <a:extLst>
              <a:ext uri="{FF2B5EF4-FFF2-40B4-BE49-F238E27FC236}">
                <a16:creationId xmlns:a16="http://schemas.microsoft.com/office/drawing/2014/main" id="{4ED45F3E-F9E2-CCD8-C000-907046194F69}"/>
              </a:ext>
            </a:extLst>
          </p:cNvPr>
          <p:cNvSpPr>
            <a:spLocks noGrp="1"/>
          </p:cNvSpPr>
          <p:nvPr>
            <p:ph type="sldNum" sz="quarter" idx="12"/>
          </p:nvPr>
        </p:nvSpPr>
        <p:spPr/>
        <p:txBody>
          <a:bodyPr/>
          <a:lstStyle/>
          <a:p>
            <a:fld id="{130DDE8C-17E0-4539-9C15-C1E9D231907F}" type="slidenum">
              <a:rPr lang="sv-SE" smtClean="0"/>
              <a:pPr/>
              <a:t>‹#›</a:t>
            </a:fld>
            <a:endParaRPr lang="sv-SE" dirty="0"/>
          </a:p>
        </p:txBody>
      </p:sp>
      <p:sp>
        <p:nvSpPr>
          <p:cNvPr id="11" name="Rubrik 10">
            <a:extLst>
              <a:ext uri="{FF2B5EF4-FFF2-40B4-BE49-F238E27FC236}">
                <a16:creationId xmlns:a16="http://schemas.microsoft.com/office/drawing/2014/main" id="{A26AEE01-D8E5-1805-06DC-4A44D9A8329D}"/>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1262861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 xmlns:adec="http://schemas.microsoft.com/office/drawing/2017/decorative"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3205814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123019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812498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8153069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610882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2024-04-15</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5165149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1401702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3"/>
                </a:solidFill>
                <a:latin typeface="AvenirNext LT Pro Bold"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057010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5970298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4037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11" name="Platshållare för datum 3"/>
          <p:cNvSpPr>
            <a:spLocks noGrp="1"/>
          </p:cNvSpPr>
          <p:nvPr>
            <p:ph type="dt" sz="half" idx="10"/>
          </p:nvPr>
        </p:nvSpPr>
        <p:spPr>
          <a:xfrm>
            <a:off x="410547" y="6356350"/>
            <a:ext cx="2743200" cy="492876"/>
          </a:xfrm>
        </p:spPr>
        <p:txBody>
          <a:bodyPr/>
          <a:lstStyle>
            <a:lvl1pPr>
              <a:defRPr sz="1050">
                <a:solidFill>
                  <a:schemeClr val="bg1"/>
                </a:solidFill>
              </a:defRPr>
            </a:lvl1pPr>
          </a:lstStyle>
          <a:p>
            <a:fld id="{D162A7CE-C08E-413D-9F72-C87D9E61DF64}" type="datetime1">
              <a:rPr lang="sv-SE" smtClean="0"/>
              <a:t>2024-04-15</a:t>
            </a:fld>
            <a:endParaRPr lang="sv-SE" dirty="0"/>
          </a:p>
        </p:txBody>
      </p:sp>
      <p:sp>
        <p:nvSpPr>
          <p:cNvPr id="12" name="Platshållare för sidfot 4"/>
          <p:cNvSpPr>
            <a:spLocks noGrp="1"/>
          </p:cNvSpPr>
          <p:nvPr>
            <p:ph type="ftr" sz="quarter" idx="11"/>
          </p:nvPr>
        </p:nvSpPr>
        <p:spPr>
          <a:xfrm>
            <a:off x="3579845" y="6356350"/>
            <a:ext cx="5032310" cy="492876"/>
          </a:xfrm>
        </p:spPr>
        <p:txBody>
          <a:bodyPr/>
          <a:lstStyle>
            <a:lvl1pPr>
              <a:defRPr sz="1050">
                <a:solidFill>
                  <a:schemeClr val="bg1"/>
                </a:solidFill>
              </a:defRPr>
            </a:lvl1pPr>
          </a:lstStyle>
          <a:p>
            <a:r>
              <a:rPr lang="sv-SE"/>
              <a:t>Sidfot</a:t>
            </a:r>
            <a:endParaRPr lang="sv-SE" dirty="0"/>
          </a:p>
        </p:txBody>
      </p:sp>
      <p:sp>
        <p:nvSpPr>
          <p:cNvPr id="13" name="Platshållare för bildnummer 5"/>
          <p:cNvSpPr>
            <a:spLocks noGrp="1"/>
          </p:cNvSpPr>
          <p:nvPr>
            <p:ph type="sldNum" sz="quarter" idx="12"/>
          </p:nvPr>
        </p:nvSpPr>
        <p:spPr>
          <a:xfrm>
            <a:off x="9038253" y="6356350"/>
            <a:ext cx="2743200" cy="492876"/>
          </a:xfrm>
        </p:spPr>
        <p:txBody>
          <a:bodyPr/>
          <a:lstStyle>
            <a:lvl1pPr>
              <a:defRPr sz="1050">
                <a:solidFill>
                  <a:schemeClr val="bg1"/>
                </a:solidFill>
              </a:defRPr>
            </a:lvl1pPr>
          </a:lstStyle>
          <a:p>
            <a:fld id="{130DDE8C-17E0-4539-9C15-C1E9D231907F}" type="slidenum">
              <a:rPr lang="sv-SE" smtClean="0"/>
              <a:pPr/>
              <a:t>‹#›</a:t>
            </a:fld>
            <a:endParaRPr lang="sv-SE" dirty="0"/>
          </a:p>
        </p:txBody>
      </p:sp>
      <p:sp>
        <p:nvSpPr>
          <p:cNvPr id="4" name="Rubrik 3">
            <a:extLst>
              <a:ext uri="{FF2B5EF4-FFF2-40B4-BE49-F238E27FC236}">
                <a16:creationId xmlns:a16="http://schemas.microsoft.com/office/drawing/2014/main" id="{6B904F37-D812-20CD-15EB-C11C43BA0E59}"/>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990608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124615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 xmlns:adec="http://schemas.microsoft.com/office/drawing/2017/decorative" val="1"/>
              </a:ext>
            </a:extLst>
          </p:cNvPr>
          <p:cNvSpPr>
            <a:spLocks noGrp="1"/>
          </p:cNvSpPr>
          <p:nvPr>
            <p:ph type="dt" sz="half" idx="10"/>
          </p:nvPr>
        </p:nvSpPr>
        <p:spPr/>
        <p:txBody>
          <a:bodyPr>
            <a:noAutofit/>
          </a:bodyPr>
          <a:lstStyle/>
          <a:p>
            <a:fld id="{7F208342-5794-471C-9928-C29A6B39020D}" type="datetime1">
              <a:rPr lang="sv-SE" smtClean="0"/>
              <a:t>2024-04-15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 xmlns:adec="http://schemas.microsoft.com/office/drawing/2017/decorative"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 xmlns:adec="http://schemas.microsoft.com/office/drawing/2017/decorative"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39100492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3917306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36E1C339-1173-498E-B68E-150066B9F832}"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15326049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 xmlns:adec="http://schemas.microsoft.com/office/drawing/2017/decorative"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 xmlns:adec="http://schemas.microsoft.com/office/drawing/2017/decorative"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 xmlns:adec="http://schemas.microsoft.com/office/drawing/2017/decorative"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3139905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Utfallande bild logga i färg">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23E830D1-9B43-4A41-B3A1-206CB98018A1}"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2083181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Utfallande bild, vit logotyp">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p>
            <a:fld id="{0B366280-E0FB-4999-93E9-BE8398A1CCBF}"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p>
            <a:fld id="{0EA8761A-F05C-4F01-AE76-2EF79F772060}" type="slidenum">
              <a:rPr lang="sv-SE" smtClean="0"/>
              <a:t>‹#›</a:t>
            </a:fld>
            <a:endParaRPr lang="sv-SE"/>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lvl1pPr>
          </a:lstStyle>
          <a:p>
            <a:pPr lvl="0"/>
            <a:r>
              <a:rPr lang="sv-SE"/>
              <a:t> </a:t>
            </a:r>
          </a:p>
        </p:txBody>
      </p:sp>
    </p:spTree>
    <p:extLst>
      <p:ext uri="{BB962C8B-B14F-4D97-AF65-F5344CB8AC3E}">
        <p14:creationId xmlns:p14="http://schemas.microsoft.com/office/powerpoint/2010/main" val="4038549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färg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23E830D1-9B43-4A41-B3A1-206CB98018A1}" type="datetime1">
              <a:rPr lang="sv-SE" smtClean="0"/>
              <a:pPr/>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text 7">
            <a:extLst>
              <a:ext uri="{FF2B5EF4-FFF2-40B4-BE49-F238E27FC236}">
                <a16:creationId xmlns:a16="http://schemas.microsoft.com/office/drawing/2014/main" id="{A9979B33-E4C5-CC52-41BD-8785520D94E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9" name="Platshållare för text 3">
            <a:extLst>
              <a:ext uri="{FF2B5EF4-FFF2-40B4-BE49-F238E27FC236}">
                <a16:creationId xmlns:a16="http://schemas.microsoft.com/office/drawing/2014/main" id="{7E5722EE-4741-26D2-2E7E-A7403FC0D738}"/>
              </a:ext>
            </a:extLst>
          </p:cNvPr>
          <p:cNvSpPr>
            <a:spLocks noGrp="1"/>
          </p:cNvSpPr>
          <p:nvPr>
            <p:ph type="body" sz="half" idx="2"/>
          </p:nvPr>
        </p:nvSpPr>
        <p:spPr>
          <a:xfrm>
            <a:off x="7683334" y="0"/>
            <a:ext cx="4218856" cy="6610662"/>
          </a:xfrm>
          <a:solidFill>
            <a:srgbClr val="FFCEC6"/>
          </a:solidFill>
        </p:spPr>
        <p:txBody>
          <a:bodyPr/>
          <a:lstStyle>
            <a:lvl1pPr marL="0" indent="0">
              <a:buNone/>
              <a:defRPr sz="2000">
                <a:solidFill>
                  <a:srgbClr val="FFCEC6"/>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a:p>
        </p:txBody>
      </p:sp>
      <p:sp>
        <p:nvSpPr>
          <p:cNvPr id="10" name="Rubrik 1">
            <a:extLst>
              <a:ext uri="{FF2B5EF4-FFF2-40B4-BE49-F238E27FC236}">
                <a16:creationId xmlns:a16="http://schemas.microsoft.com/office/drawing/2014/main" id="{328590CC-9593-D2EC-5DB0-A2F7F8EB1FF8}"/>
              </a:ext>
            </a:extLst>
          </p:cNvPr>
          <p:cNvSpPr>
            <a:spLocks noGrp="1"/>
          </p:cNvSpPr>
          <p:nvPr>
            <p:ph type="title" hasCustomPrompt="1"/>
          </p:nvPr>
        </p:nvSpPr>
        <p:spPr>
          <a:xfrm>
            <a:off x="7860570" y="1379676"/>
            <a:ext cx="3883200"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11" name="Platshållare för text 3">
            <a:extLst>
              <a:ext uri="{FF2B5EF4-FFF2-40B4-BE49-F238E27FC236}">
                <a16:creationId xmlns:a16="http://schemas.microsoft.com/office/drawing/2014/main" id="{2D62D359-201E-6C2B-C39A-05398B436D37}"/>
              </a:ext>
            </a:extLst>
          </p:cNvPr>
          <p:cNvSpPr>
            <a:spLocks noGrp="1"/>
          </p:cNvSpPr>
          <p:nvPr>
            <p:ph type="body" sz="half" idx="15" hasCustomPrompt="1"/>
          </p:nvPr>
        </p:nvSpPr>
        <p:spPr>
          <a:xfrm>
            <a:off x="7860569" y="2688522"/>
            <a:ext cx="3883200" cy="3128991"/>
          </a:xfrm>
        </p:spPr>
        <p:txBody>
          <a:bodyPr/>
          <a:lstStyle>
            <a:lvl1pPr marL="342900" indent="-342900">
              <a:buFont typeface="Arial" panose="020B0604020202020204" pitchFamily="34" charset="0"/>
              <a:buChar char="•"/>
              <a:defRPr sz="22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Tree>
    <p:extLst>
      <p:ext uri="{BB962C8B-B14F-4D97-AF65-F5344CB8AC3E}">
        <p14:creationId xmlns:p14="http://schemas.microsoft.com/office/powerpoint/2010/main" val="600534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på utfallande bild vit logga med block">
    <p:bg>
      <p:bgPr>
        <a:solidFill>
          <a:srgbClr val="FFEBE8"/>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908E459A-1DD8-D673-1B7D-5A47E4627107}"/>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2" name="Platshållare för datum 1">
            <a:extLst>
              <a:ext uri="{FF2B5EF4-FFF2-40B4-BE49-F238E27FC236}">
                <a16:creationId xmlns:a16="http://schemas.microsoft.com/office/drawing/2014/main" id="{3C9AA39D-994F-D672-1A92-949D21179B1B}"/>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0B366280-E0FB-4999-93E9-BE8398A1CCBF}" type="datetime1">
              <a:rPr lang="sv-SE" smtClean="0"/>
              <a:pPr/>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10" name="Platshållare för text 3">
            <a:extLst>
              <a:ext uri="{FF2B5EF4-FFF2-40B4-BE49-F238E27FC236}">
                <a16:creationId xmlns:a16="http://schemas.microsoft.com/office/drawing/2014/main" id="{6D7C6E78-6124-E839-CC89-38F3188A7B1F}"/>
              </a:ext>
            </a:extLst>
          </p:cNvPr>
          <p:cNvSpPr>
            <a:spLocks noGrp="1"/>
          </p:cNvSpPr>
          <p:nvPr>
            <p:ph type="body" sz="half" idx="2"/>
          </p:nvPr>
        </p:nvSpPr>
        <p:spPr>
          <a:xfrm>
            <a:off x="218230" y="0"/>
            <a:ext cx="4218856" cy="6610662"/>
          </a:xfrm>
          <a:solidFill>
            <a:schemeClr val="accent2"/>
          </a:solidFill>
        </p:spPr>
        <p:txBody>
          <a:bodyPr/>
          <a:lstStyle>
            <a:lvl1pPr marL="0" indent="0">
              <a:buNone/>
              <a:defRPr sz="20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sv-SE" dirty="0"/>
          </a:p>
        </p:txBody>
      </p:sp>
      <p:sp>
        <p:nvSpPr>
          <p:cNvPr id="11" name="Rubrik 1">
            <a:extLst>
              <a:ext uri="{FF2B5EF4-FFF2-40B4-BE49-F238E27FC236}">
                <a16:creationId xmlns:a16="http://schemas.microsoft.com/office/drawing/2014/main" id="{B16DE1DE-6D30-D722-D298-1A0D690F3927}"/>
              </a:ext>
            </a:extLst>
          </p:cNvPr>
          <p:cNvSpPr>
            <a:spLocks noGrp="1"/>
          </p:cNvSpPr>
          <p:nvPr>
            <p:ph type="title" hasCustomPrompt="1"/>
          </p:nvPr>
        </p:nvSpPr>
        <p:spPr>
          <a:xfrm>
            <a:off x="395466" y="1379676"/>
            <a:ext cx="3883200" cy="1237130"/>
          </a:xfrm>
        </p:spPr>
        <p:txBody>
          <a:bodyPr anchor="b">
            <a:noAutofit/>
          </a:bodyPr>
          <a:lstStyle>
            <a:lvl1pPr>
              <a:defRPr sz="4000">
                <a:solidFill>
                  <a:schemeClr val="bg1"/>
                </a:solidFill>
                <a:latin typeface="AvenirNext LT Pro Bold" panose="020B0504020202020204" pitchFamily="34" charset="0"/>
              </a:defRPr>
            </a:lvl1pPr>
          </a:lstStyle>
          <a:p>
            <a:r>
              <a:rPr lang="sv-SE" dirty="0"/>
              <a:t>Rubrik</a:t>
            </a:r>
          </a:p>
        </p:txBody>
      </p:sp>
      <p:sp>
        <p:nvSpPr>
          <p:cNvPr id="12" name="Platshållare för text 3">
            <a:extLst>
              <a:ext uri="{FF2B5EF4-FFF2-40B4-BE49-F238E27FC236}">
                <a16:creationId xmlns:a16="http://schemas.microsoft.com/office/drawing/2014/main" id="{B1D4AA01-1363-9DFE-0FBA-2B8E669BB60E}"/>
              </a:ext>
            </a:extLst>
          </p:cNvPr>
          <p:cNvSpPr>
            <a:spLocks noGrp="1"/>
          </p:cNvSpPr>
          <p:nvPr>
            <p:ph type="body" sz="half" idx="15" hasCustomPrompt="1"/>
          </p:nvPr>
        </p:nvSpPr>
        <p:spPr>
          <a:xfrm>
            <a:off x="395465" y="2688522"/>
            <a:ext cx="3883200" cy="3128991"/>
          </a:xfrm>
        </p:spPr>
        <p:txBody>
          <a:bodyPr/>
          <a:lstStyle>
            <a:lvl1pPr marL="0" indent="0">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Text</a:t>
            </a:r>
          </a:p>
        </p:txBody>
      </p:sp>
      <p:sp>
        <p:nvSpPr>
          <p:cNvPr id="7" name="Platshållare för text 10">
            <a:extLst>
              <a:ext uri="{FF2B5EF4-FFF2-40B4-BE49-F238E27FC236}">
                <a16:creationId xmlns:a16="http://schemas.microsoft.com/office/drawing/2014/main" id="{AD81AC03-04C0-6D6E-85D2-2EF894670FFF}"/>
              </a:ext>
              <a:ext uri="{C183D7F6-B498-43B3-948B-1728B52AA6E4}">
                <adec:decorative xmlns="" xmlns:adec="http://schemas.microsoft.com/office/drawing/2017/decorative" val="1"/>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4291698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ubrik och mycket text">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marL="0" indent="0">
              <a:buNone/>
              <a:defRPr lang="sv-SE" sz="1800">
                <a:solidFill>
                  <a:schemeClr val="accent3"/>
                </a:solidFill>
              </a:defRPr>
            </a:lvl1pPr>
          </a:lstStyle>
          <a:p>
            <a:pPr marL="228600" lvl="0" indent="-228600"/>
            <a:r>
              <a:rPr lang="sv-SE" dirty="0"/>
              <a:t>Text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 xmlns:adec="http://schemas.microsoft.com/office/drawing/2017/decorative"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 xmlns:adec="http://schemas.microsoft.com/office/drawing/2017/decorative"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9547040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1327900"/>
            <a:ext cx="4361478" cy="971549"/>
          </a:xfrm>
        </p:spPr>
        <p:txBody>
          <a:bodyPr anchor="b"/>
          <a:lstStyle>
            <a:lvl1pPr>
              <a:defRPr sz="3200" b="1">
                <a:solidFill>
                  <a:schemeClr val="tx2"/>
                </a:solidFill>
              </a:defRPr>
            </a:lvl1pPr>
          </a:lstStyle>
          <a:p>
            <a:r>
              <a:rPr lang="sv-SE" dirty="0"/>
              <a:t>Klicka här för att ändra format</a:t>
            </a:r>
          </a:p>
        </p:txBody>
      </p:sp>
      <p:sp>
        <p:nvSpPr>
          <p:cNvPr id="3" name="Platshållare för innehåll 2"/>
          <p:cNvSpPr>
            <a:spLocks noGrp="1"/>
          </p:cNvSpPr>
          <p:nvPr>
            <p:ph idx="1"/>
          </p:nvPr>
        </p:nvSpPr>
        <p:spPr>
          <a:xfrm>
            <a:off x="5183188" y="1327901"/>
            <a:ext cx="5675312" cy="5019674"/>
          </a:xfrm>
        </p:spPr>
        <p:txBody>
          <a:bodyPr/>
          <a:lstStyle>
            <a:lvl1pPr>
              <a:defRPr sz="3200" b="1"/>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text 3"/>
          <p:cNvSpPr>
            <a:spLocks noGrp="1"/>
          </p:cNvSpPr>
          <p:nvPr>
            <p:ph type="body" sz="half" idx="2"/>
          </p:nvPr>
        </p:nvSpPr>
        <p:spPr>
          <a:xfrm>
            <a:off x="410548" y="2299451"/>
            <a:ext cx="4361478" cy="404812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6" name="Platshållare för datum 5">
            <a:extLst>
              <a:ext uri="{FF2B5EF4-FFF2-40B4-BE49-F238E27FC236}">
                <a16:creationId xmlns:a16="http://schemas.microsoft.com/office/drawing/2014/main" id="{A43788EE-ED9F-ACBC-3781-F3FE49EB5E46}"/>
              </a:ext>
            </a:extLst>
          </p:cNvPr>
          <p:cNvSpPr>
            <a:spLocks noGrp="1"/>
          </p:cNvSpPr>
          <p:nvPr>
            <p:ph type="dt" sz="half" idx="10"/>
          </p:nvPr>
        </p:nvSpPr>
        <p:spPr/>
        <p:txBody>
          <a:bodyPr/>
          <a:lstStyle/>
          <a:p>
            <a:fld id="{B22D0480-2FDB-4026-AAF1-2CD28218587A}" type="datetime1">
              <a:rPr lang="sv-SE" smtClean="0"/>
              <a:t>2024-04-15</a:t>
            </a:fld>
            <a:endParaRPr lang="sv-SE" dirty="0"/>
          </a:p>
        </p:txBody>
      </p:sp>
      <p:sp>
        <p:nvSpPr>
          <p:cNvPr id="7" name="Platshållare för sidfot 6">
            <a:extLst>
              <a:ext uri="{FF2B5EF4-FFF2-40B4-BE49-F238E27FC236}">
                <a16:creationId xmlns:a16="http://schemas.microsoft.com/office/drawing/2014/main" id="{A25724C1-5CDC-151B-FA3D-053880A2481D}"/>
              </a:ext>
            </a:extLst>
          </p:cNvPr>
          <p:cNvSpPr>
            <a:spLocks noGrp="1"/>
          </p:cNvSpPr>
          <p:nvPr>
            <p:ph type="ftr" sz="quarter" idx="11"/>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ABE26CC1-1A85-BEDA-AEC6-67AA043B2FAD}"/>
              </a:ext>
            </a:extLst>
          </p:cNvPr>
          <p:cNvSpPr>
            <a:spLocks noGrp="1"/>
          </p:cNvSpPr>
          <p:nvPr>
            <p:ph type="sldNum" sz="quarter" idx="12"/>
          </p:nvPr>
        </p:nvSpPr>
        <p:spPr/>
        <p:txBody>
          <a:bodyPr/>
          <a:lstStyle/>
          <a:p>
            <a:fld id="{130DDE8C-17E0-4539-9C15-C1E9D231907F}" type="slidenum">
              <a:rPr lang="sv-SE" smtClean="0"/>
              <a:pPr/>
              <a:t>‹#›</a:t>
            </a:fld>
            <a:endParaRPr lang="sv-SE" dirty="0"/>
          </a:p>
        </p:txBody>
      </p:sp>
    </p:spTree>
    <p:extLst>
      <p:ext uri="{BB962C8B-B14F-4D97-AF65-F5344CB8AC3E}">
        <p14:creationId xmlns:p14="http://schemas.microsoft.com/office/powerpoint/2010/main" val="270220822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Rubrik och innehåll" type="obj">
  <p:cSld name="1_Rubrik och innehåll">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664233" y="874602"/>
            <a:ext cx="9609825" cy="1231392"/>
          </a:xfrm>
          <a:prstGeom prst="rect">
            <a:avLst/>
          </a:prstGeom>
          <a:noFill/>
          <a:ln>
            <a:noFill/>
          </a:ln>
        </p:spPr>
        <p:txBody>
          <a:bodyPr spcFirstLastPara="1" wrap="square" lIns="91425" tIns="45700" rIns="91425" bIns="45700" anchor="t" anchorCtr="0">
            <a:noAutofit/>
          </a:bodyPr>
          <a:lstStyle>
            <a:lvl1pPr lvl="0" algn="l">
              <a:lnSpc>
                <a:spcPct val="9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8"/>
          <p:cNvSpPr txBox="1">
            <a:spLocks noGrp="1"/>
          </p:cNvSpPr>
          <p:nvPr>
            <p:ph type="body" idx="1"/>
          </p:nvPr>
        </p:nvSpPr>
        <p:spPr>
          <a:xfrm>
            <a:off x="664232" y="2495203"/>
            <a:ext cx="9609825" cy="373859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6389337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vå delar" type="twoObj">
  <p:cSld name="Två delar">
    <p:spTree>
      <p:nvGrpSpPr>
        <p:cNvPr id="1" name="Shape 144"/>
        <p:cNvGrpSpPr/>
        <p:nvPr/>
      </p:nvGrpSpPr>
      <p:grpSpPr>
        <a:xfrm>
          <a:off x="0" y="0"/>
          <a:ext cx="0" cy="0"/>
          <a:chOff x="0" y="0"/>
          <a:chExt cx="0" cy="0"/>
        </a:xfrm>
      </p:grpSpPr>
      <p:sp>
        <p:nvSpPr>
          <p:cNvPr id="145" name="Google Shape;145;p78"/>
          <p:cNvSpPr txBox="1">
            <a:spLocks noGrp="1"/>
          </p:cNvSpPr>
          <p:nvPr>
            <p:ph type="title"/>
          </p:nvPr>
        </p:nvSpPr>
        <p:spPr>
          <a:xfrm>
            <a:off x="664233" y="975186"/>
            <a:ext cx="9609825" cy="1112405"/>
          </a:xfrm>
          <a:prstGeom prst="rect">
            <a:avLst/>
          </a:prstGeom>
          <a:noFill/>
          <a:ln>
            <a:noFill/>
          </a:ln>
        </p:spPr>
        <p:txBody>
          <a:bodyPr spcFirstLastPara="1" wrap="square" lIns="91425" tIns="45700" rIns="91425" bIns="45700" anchor="t" anchorCtr="0">
            <a:noAutofit/>
          </a:bodyPr>
          <a:lstStyle>
            <a:lvl1pPr lvl="0" algn="l">
              <a:lnSpc>
                <a:spcPct val="8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78"/>
          <p:cNvSpPr txBox="1">
            <a:spLocks noGrp="1"/>
          </p:cNvSpPr>
          <p:nvPr>
            <p:ph type="body" idx="1"/>
          </p:nvPr>
        </p:nvSpPr>
        <p:spPr>
          <a:xfrm>
            <a:off x="666000"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78"/>
          <p:cNvSpPr txBox="1">
            <a:spLocks noGrp="1"/>
          </p:cNvSpPr>
          <p:nvPr>
            <p:ph type="body" idx="2"/>
          </p:nvPr>
        </p:nvSpPr>
        <p:spPr>
          <a:xfrm>
            <a:off x="5552325" y="2494800"/>
            <a:ext cx="4716000" cy="37404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0"/>
              </a:spcBef>
              <a:spcAft>
                <a:spcPts val="0"/>
              </a:spcAft>
              <a:buClr>
                <a:schemeClr val="dk1"/>
              </a:buClr>
              <a:buSzPts val="1800"/>
              <a:buChar char="−"/>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600"/>
              </a:spcBef>
              <a:spcAft>
                <a:spcPts val="0"/>
              </a:spcAft>
              <a:buClr>
                <a:schemeClr val="dk1"/>
              </a:buClr>
              <a:buSzPts val="1800"/>
              <a:buChar char="−"/>
              <a:defRPr/>
            </a:lvl3pPr>
            <a:lvl4pPr marL="1828800" lvl="3" indent="-342900" algn="l">
              <a:lnSpc>
                <a:spcPct val="100000"/>
              </a:lnSpc>
              <a:spcBef>
                <a:spcPts val="200"/>
              </a:spcBef>
              <a:spcAft>
                <a:spcPts val="0"/>
              </a:spcAft>
              <a:buClr>
                <a:schemeClr val="dk1"/>
              </a:buClr>
              <a:buSzPts val="1800"/>
              <a:buChar char="−"/>
              <a:defRPr/>
            </a:lvl4pPr>
            <a:lvl5pPr marL="2286000" lvl="4" indent="-342900" algn="l">
              <a:lnSpc>
                <a:spcPct val="100000"/>
              </a:lnSpc>
              <a:spcBef>
                <a:spcPts val="2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78"/>
          <p:cNvSpPr txBox="1">
            <a:spLocks noGrp="1"/>
          </p:cNvSpPr>
          <p:nvPr>
            <p:ph type="dt" idx="10"/>
          </p:nvPr>
        </p:nvSpPr>
        <p:spPr>
          <a:xfrm>
            <a:off x="664232" y="6356350"/>
            <a:ext cx="12693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78"/>
          <p:cNvSpPr txBox="1">
            <a:spLocks noGrp="1"/>
          </p:cNvSpPr>
          <p:nvPr>
            <p:ph type="ftr" idx="11"/>
          </p:nvPr>
        </p:nvSpPr>
        <p:spPr>
          <a:xfrm>
            <a:off x="2457449" y="6356350"/>
            <a:ext cx="602932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78"/>
          <p:cNvSpPr txBox="1">
            <a:spLocks noGrp="1"/>
          </p:cNvSpPr>
          <p:nvPr>
            <p:ph type="sldNum" idx="12"/>
          </p:nvPr>
        </p:nvSpPr>
        <p:spPr>
          <a:xfrm>
            <a:off x="9009033" y="6356350"/>
            <a:ext cx="1270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581872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666000" y="4809600"/>
            <a:ext cx="9608400" cy="1425600"/>
          </a:xfrm>
        </p:spPr>
        <p:txBody>
          <a:bodyP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om du vill redigera mall för underrubrikformat</a:t>
            </a:r>
            <a:endParaRPr lang="sv-SE" dirty="0"/>
          </a:p>
        </p:txBody>
      </p:sp>
      <p:sp>
        <p:nvSpPr>
          <p:cNvPr id="2" name="Rubrik 1"/>
          <p:cNvSpPr>
            <a:spLocks noGrp="1"/>
          </p:cNvSpPr>
          <p:nvPr>
            <p:ph type="ctrTitle"/>
          </p:nvPr>
        </p:nvSpPr>
        <p:spPr>
          <a:xfrm>
            <a:off x="666000" y="2746800"/>
            <a:ext cx="9608400" cy="1965600"/>
          </a:xfrm>
        </p:spPr>
        <p:txBody>
          <a:bodyPr anchor="t">
            <a:noAutofit/>
          </a:bodyPr>
          <a:lstStyle>
            <a:lvl1pPr algn="ctr">
              <a:defRPr sz="4400"/>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1495588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p:cNvSpPr>
            <a:spLocks noGrp="1"/>
          </p:cNvSpPr>
          <p:nvPr>
            <p:ph type="title"/>
          </p:nvPr>
        </p:nvSpPr>
        <p:spPr/>
        <p:txBody>
          <a:body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4" name="Platshållare för datum 3"/>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883567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666000" y="4810125"/>
            <a:ext cx="9608400" cy="1427163"/>
          </a:xfrm>
        </p:spPr>
        <p:txBody>
          <a:bodyPr>
            <a:noAutofit/>
          </a:bodyPr>
          <a:lstStyle>
            <a:lvl1pPr marL="0" indent="0" algn="ctr">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
        <p:nvSpPr>
          <p:cNvPr id="2" name="Rubrik 1"/>
          <p:cNvSpPr>
            <a:spLocks noGrp="1"/>
          </p:cNvSpPr>
          <p:nvPr>
            <p:ph type="title"/>
          </p:nvPr>
        </p:nvSpPr>
        <p:spPr>
          <a:xfrm>
            <a:off x="666000" y="2746800"/>
            <a:ext cx="9608400" cy="1965600"/>
          </a:xfrm>
        </p:spPr>
        <p:txBody>
          <a:bodyPr anchor="t">
            <a:noAutofit/>
          </a:bodyPr>
          <a:lstStyle>
            <a:lvl1pPr algn="ctr">
              <a:defRPr sz="5400">
                <a:solidFill>
                  <a:schemeClr val="tx1"/>
                </a:solidFill>
              </a:defRPr>
            </a:lvl1pPr>
          </a:lstStyle>
          <a:p>
            <a:r>
              <a:rPr lang="sv-SE"/>
              <a:t>Klicka här för att ändra format</a:t>
            </a:r>
            <a:endParaRPr lang="sv-SE" dirty="0"/>
          </a:p>
        </p:txBody>
      </p:sp>
      <p:sp>
        <p:nvSpPr>
          <p:cNvPr id="5" name="Platshållare för sidfot 4"/>
          <p:cNvSpPr>
            <a:spLocks noGrp="1"/>
          </p:cNvSpPr>
          <p:nvPr>
            <p:ph type="ftr" sz="quarter" idx="11"/>
          </p:nvPr>
        </p:nvSpPr>
        <p:spPr/>
        <p:txBody>
          <a:bodyPr/>
          <a:lstStyle>
            <a:lvl1pPr>
              <a:defRPr>
                <a:solidFill>
                  <a:schemeClr val="tx1"/>
                </a:solidFill>
              </a:defRPr>
            </a:lvl1pPr>
          </a:lstStyle>
          <a:p>
            <a:endParaRPr lang="sv-SE"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670910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5552325"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4716000"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0804135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Större höger">
    <p:spTree>
      <p:nvGrpSpPr>
        <p:cNvPr id="1" name=""/>
        <p:cNvGrpSpPr/>
        <p:nvPr/>
      </p:nvGrpSpPr>
      <p:grpSpPr>
        <a:xfrm>
          <a:off x="0" y="0"/>
          <a:ext cx="0" cy="0"/>
          <a:chOff x="0" y="0"/>
          <a:chExt cx="0" cy="0"/>
        </a:xfrm>
      </p:grpSpPr>
      <p:sp>
        <p:nvSpPr>
          <p:cNvPr id="4" name="Platshållare för innehåll 3"/>
          <p:cNvSpPr>
            <a:spLocks noGrp="1"/>
          </p:cNvSpPr>
          <p:nvPr>
            <p:ph sz="half" idx="2"/>
          </p:nvPr>
        </p:nvSpPr>
        <p:spPr>
          <a:xfrm>
            <a:off x="6095999" y="874602"/>
            <a:ext cx="4172325" cy="536059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innehåll 2"/>
          <p:cNvSpPr>
            <a:spLocks noGrp="1"/>
          </p:cNvSpPr>
          <p:nvPr>
            <p:ph sz="half" idx="1"/>
          </p:nvPr>
        </p:nvSpPr>
        <p:spPr>
          <a:xfrm>
            <a:off x="666000" y="2494800"/>
            <a:ext cx="5325226" cy="3740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p:cNvSpPr>
            <a:spLocks noGrp="1"/>
          </p:cNvSpPr>
          <p:nvPr>
            <p:ph type="title"/>
          </p:nvPr>
        </p:nvSpPr>
        <p:spPr>
          <a:xfrm>
            <a:off x="664234" y="874602"/>
            <a:ext cx="5326992" cy="1228518"/>
          </a:xfrm>
        </p:spPr>
        <p:txBody>
          <a:bodyPr/>
          <a:lstStyle/>
          <a:p>
            <a:r>
              <a:rPr lang="sv-SE"/>
              <a:t>Klicka här för att ändra format</a:t>
            </a:r>
            <a:endParaRPr lang="sv-SE" dirty="0"/>
          </a:p>
        </p:txBody>
      </p:sp>
      <p:sp>
        <p:nvSpPr>
          <p:cNvPr id="6" name="Platshållare för sidfot 5"/>
          <p:cNvSpPr>
            <a:spLocks noGrp="1"/>
          </p:cNvSpPr>
          <p:nvPr>
            <p:ph type="ftr" sz="quarter" idx="11"/>
          </p:nvPr>
        </p:nvSpPr>
        <p:spPr/>
        <p:txBody>
          <a:bodyPr/>
          <a:lstStyle/>
          <a:p>
            <a:endParaRPr lang="sv-SE" dirty="0"/>
          </a:p>
        </p:txBody>
      </p:sp>
      <p:sp>
        <p:nvSpPr>
          <p:cNvPr id="5" name="Platshållare för datum 4"/>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7" name="Platshållare för bildnummer 6"/>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939048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6" name="Platshållare för innehåll 5"/>
          <p:cNvSpPr>
            <a:spLocks noGrp="1"/>
          </p:cNvSpPr>
          <p:nvPr>
            <p:ph sz="quarter" idx="4"/>
          </p:nvPr>
        </p:nvSpPr>
        <p:spPr>
          <a:xfrm>
            <a:off x="5551200" y="2847600"/>
            <a:ext cx="4716000" cy="3391200"/>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5551200" y="2162175"/>
            <a:ext cx="47232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p:cNvSpPr>
            <a:spLocks noGrp="1"/>
          </p:cNvSpPr>
          <p:nvPr>
            <p:ph sz="half" idx="2"/>
          </p:nvPr>
        </p:nvSpPr>
        <p:spPr>
          <a:xfrm>
            <a:off x="666000" y="2845950"/>
            <a:ext cx="4716000" cy="3391337"/>
          </a:xfrm>
        </p:spPr>
        <p:txBody>
          <a:bodyPr>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3" name="Platshållare för text 2"/>
          <p:cNvSpPr>
            <a:spLocks noGrp="1"/>
          </p:cNvSpPr>
          <p:nvPr>
            <p:ph type="body" idx="1"/>
          </p:nvPr>
        </p:nvSpPr>
        <p:spPr>
          <a:xfrm>
            <a:off x="666001" y="2162175"/>
            <a:ext cx="4716000" cy="609600"/>
          </a:xfrm>
        </p:spPr>
        <p:txBody>
          <a:bodyPr anchor="ctr">
            <a:no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2" name="Rubrik 1"/>
          <p:cNvSpPr>
            <a:spLocks noGrp="1"/>
          </p:cNvSpPr>
          <p:nvPr>
            <p:ph type="title"/>
          </p:nvPr>
        </p:nvSpPr>
        <p:spPr>
          <a:xfrm>
            <a:off x="666000" y="875015"/>
            <a:ext cx="9608400" cy="1228105"/>
          </a:xfrm>
        </p:spPr>
        <p:txBody>
          <a:bodyPr>
            <a:noAutofit/>
          </a:bodyPr>
          <a:lstStyle/>
          <a:p>
            <a:r>
              <a:rPr lang="sv-SE"/>
              <a:t>Klicka här för att ändra format</a:t>
            </a:r>
            <a:endParaRPr lang="sv-SE" dirty="0"/>
          </a:p>
        </p:txBody>
      </p:sp>
      <p:sp>
        <p:nvSpPr>
          <p:cNvPr id="8" name="Platshållare för sidfot 7"/>
          <p:cNvSpPr>
            <a:spLocks noGrp="1"/>
          </p:cNvSpPr>
          <p:nvPr>
            <p:ph type="ftr" sz="quarter" idx="11"/>
          </p:nvPr>
        </p:nvSpPr>
        <p:spPr/>
        <p:txBody>
          <a:bodyPr/>
          <a:lstStyle/>
          <a:p>
            <a:endParaRPr lang="sv-SE" dirty="0"/>
          </a:p>
        </p:txBody>
      </p:sp>
      <p:sp>
        <p:nvSpPr>
          <p:cNvPr id="7" name="Platshållare för datum 6"/>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9" name="Platshållare för bildnummer 8"/>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27184083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3" name="Platshållare för datum 2"/>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5" name="Platshållare för bildnummer 4"/>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17833335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p:cNvSpPr>
            <a:spLocks noGrp="1"/>
          </p:cNvSpPr>
          <p:nvPr>
            <p:ph type="ftr" sz="quarter" idx="11"/>
          </p:nvPr>
        </p:nvSpPr>
        <p:spPr/>
        <p:txBody>
          <a:bodyPr/>
          <a:lstStyle/>
          <a:p>
            <a:endParaRPr lang="sv-SE" dirty="0"/>
          </a:p>
        </p:txBody>
      </p:sp>
      <p:sp>
        <p:nvSpPr>
          <p:cNvPr id="2" name="Platshållare för datum 1"/>
          <p:cNvSpPr>
            <a:spLocks noGrp="1"/>
          </p:cNvSpPr>
          <p:nvPr>
            <p:ph type="dt" sz="half" idx="10"/>
          </p:nvPr>
        </p:nvSpPr>
        <p:spPr/>
        <p:txBody>
          <a:bodyPr/>
          <a:lstStyle/>
          <a:p>
            <a:fld id="{765C18DA-410A-4124-BB0F-DE8CA676B1E5}" type="datetimeFigureOut">
              <a:rPr lang="sv-SE" smtClean="0"/>
              <a:t>2024-04-15</a:t>
            </a:fld>
            <a:endParaRPr lang="sv-SE" dirty="0"/>
          </a:p>
        </p:txBody>
      </p:sp>
      <p:sp>
        <p:nvSpPr>
          <p:cNvPr id="4" name="Platshållare för bildnummer 3"/>
          <p:cNvSpPr>
            <a:spLocks noGrp="1"/>
          </p:cNvSpPr>
          <p:nvPr>
            <p:ph type="sldNum" sz="quarter" idx="12"/>
          </p:nvPr>
        </p:nvSpPr>
        <p:spPr/>
        <p:txBody>
          <a:bodyPr/>
          <a:lstStyle/>
          <a:p>
            <a:fld id="{2DBAD975-63FF-4468-AC34-025F73E043F9}" type="slidenum">
              <a:rPr lang="sv-SE" smtClean="0"/>
              <a:t>‹#›</a:t>
            </a:fld>
            <a:endParaRPr lang="sv-SE" dirty="0"/>
          </a:p>
        </p:txBody>
      </p:sp>
    </p:spTree>
    <p:extLst>
      <p:ext uri="{BB962C8B-B14F-4D97-AF65-F5344CB8AC3E}">
        <p14:creationId xmlns:p14="http://schemas.microsoft.com/office/powerpoint/2010/main" val="3469590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10548" y="1268987"/>
            <a:ext cx="4361478" cy="971550"/>
          </a:xfrm>
        </p:spPr>
        <p:txBody>
          <a:bodyPr anchor="b"/>
          <a:lstStyle>
            <a:lvl1pPr>
              <a:defRPr sz="3200" b="1">
                <a:solidFill>
                  <a:schemeClr val="tx2"/>
                </a:solidFill>
              </a:defRPr>
            </a:lvl1pPr>
          </a:lstStyle>
          <a:p>
            <a:r>
              <a:rPr lang="sv-SE" dirty="0"/>
              <a:t>Klicka här för att ändra format</a:t>
            </a:r>
          </a:p>
        </p:txBody>
      </p:sp>
      <p:sp>
        <p:nvSpPr>
          <p:cNvPr id="3" name="Platshållare för bild 2"/>
          <p:cNvSpPr>
            <a:spLocks noGrp="1"/>
          </p:cNvSpPr>
          <p:nvPr>
            <p:ph type="pic" idx="1"/>
          </p:nvPr>
        </p:nvSpPr>
        <p:spPr>
          <a:xfrm>
            <a:off x="5183188" y="1268987"/>
            <a:ext cx="5658984" cy="50292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Klicka på ikonen för att lägga till en bild</a:t>
            </a:r>
          </a:p>
        </p:txBody>
      </p:sp>
      <p:sp>
        <p:nvSpPr>
          <p:cNvPr id="4" name="Platshållare för text 3"/>
          <p:cNvSpPr>
            <a:spLocks noGrp="1"/>
          </p:cNvSpPr>
          <p:nvPr>
            <p:ph type="body" sz="half" idx="2"/>
          </p:nvPr>
        </p:nvSpPr>
        <p:spPr>
          <a:xfrm>
            <a:off x="410548" y="2240537"/>
            <a:ext cx="4361478" cy="405023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dirty="0"/>
              <a:t>Klicka här för att ändra format på bakgrundstexten</a:t>
            </a:r>
          </a:p>
        </p:txBody>
      </p:sp>
      <p:sp>
        <p:nvSpPr>
          <p:cNvPr id="6" name="Platshållare för datum 5">
            <a:extLst>
              <a:ext uri="{FF2B5EF4-FFF2-40B4-BE49-F238E27FC236}">
                <a16:creationId xmlns:a16="http://schemas.microsoft.com/office/drawing/2014/main" id="{ED9EDD38-6D32-5CCE-D2CF-097C9365949D}"/>
              </a:ext>
            </a:extLst>
          </p:cNvPr>
          <p:cNvSpPr>
            <a:spLocks noGrp="1"/>
          </p:cNvSpPr>
          <p:nvPr>
            <p:ph type="dt" sz="half" idx="10"/>
          </p:nvPr>
        </p:nvSpPr>
        <p:spPr/>
        <p:txBody>
          <a:bodyPr/>
          <a:lstStyle/>
          <a:p>
            <a:fld id="{A2B67DE4-1FEB-4A51-B747-FA0AC6522CAB}" type="datetime1">
              <a:rPr lang="sv-SE" smtClean="0"/>
              <a:t>2024-04-15</a:t>
            </a:fld>
            <a:endParaRPr lang="sv-SE" dirty="0"/>
          </a:p>
        </p:txBody>
      </p:sp>
      <p:sp>
        <p:nvSpPr>
          <p:cNvPr id="7" name="Platshållare för sidfot 6">
            <a:extLst>
              <a:ext uri="{FF2B5EF4-FFF2-40B4-BE49-F238E27FC236}">
                <a16:creationId xmlns:a16="http://schemas.microsoft.com/office/drawing/2014/main" id="{2A23DF9D-F5C5-18C9-8E67-8B894BA01C7A}"/>
              </a:ext>
            </a:extLst>
          </p:cNvPr>
          <p:cNvSpPr>
            <a:spLocks noGrp="1"/>
          </p:cNvSpPr>
          <p:nvPr>
            <p:ph type="ftr" sz="quarter" idx="11"/>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15FBE14F-8336-7A94-DEB1-AC8C10AE7430}"/>
              </a:ext>
            </a:extLst>
          </p:cNvPr>
          <p:cNvSpPr>
            <a:spLocks noGrp="1"/>
          </p:cNvSpPr>
          <p:nvPr>
            <p:ph type="sldNum" sz="quarter" idx="12"/>
          </p:nvPr>
        </p:nvSpPr>
        <p:spPr/>
        <p:txBody>
          <a:bodyPr/>
          <a:lstStyle/>
          <a:p>
            <a:fld id="{130DDE8C-17E0-4539-9C15-C1E9D231907F}" type="slidenum">
              <a:rPr lang="sv-SE" smtClean="0"/>
              <a:pPr/>
              <a:t>‹#›</a:t>
            </a:fld>
            <a:endParaRPr lang="sv-SE" dirty="0"/>
          </a:p>
        </p:txBody>
      </p:sp>
    </p:spTree>
    <p:extLst>
      <p:ext uri="{BB962C8B-B14F-4D97-AF65-F5344CB8AC3E}">
        <p14:creationId xmlns:p14="http://schemas.microsoft.com/office/powerpoint/2010/main" val="9126333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Rubrik">
    <p:bg>
      <p:bgPr>
        <a:solidFill>
          <a:schemeClr val="bg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666000" y="2747964"/>
            <a:ext cx="9608400" cy="1966912"/>
          </a:xfrm>
        </p:spPr>
        <p:txBody>
          <a:bodyPr anchor="t">
            <a:noAutofit/>
          </a:bodyPr>
          <a:lstStyle>
            <a:lvl1pPr algn="ctr">
              <a:defRPr sz="5400">
                <a:solidFill>
                  <a:srgbClr val="222221"/>
                </a:solidFill>
              </a:defRPr>
            </a:lvl1pPr>
          </a:lstStyle>
          <a:p>
            <a:r>
              <a:rPr lang="sv-SE" dirty="0"/>
              <a:t>Klicka här för att ändra format</a:t>
            </a:r>
          </a:p>
        </p:txBody>
      </p:sp>
      <p:sp>
        <p:nvSpPr>
          <p:cNvPr id="4" name="Platshållare för datum 3"/>
          <p:cNvSpPr>
            <a:spLocks noGrp="1"/>
          </p:cNvSpPr>
          <p:nvPr>
            <p:ph type="dt" sz="half" idx="10"/>
          </p:nvPr>
        </p:nvSpPr>
        <p:spPr/>
        <p:txBody>
          <a:bodyPr/>
          <a:lstStyle>
            <a:lvl1pPr>
              <a:defRPr>
                <a:solidFill>
                  <a:srgbClr val="222221"/>
                </a:solidFill>
              </a:defRPr>
            </a:lvl1pPr>
          </a:lstStyle>
          <a:p>
            <a:fld id="{4B42D259-ACB8-4FD1-AC0F-9CAC8F5E07E0}" type="datetimeFigureOut">
              <a:rPr lang="sv-SE" smtClean="0"/>
              <a:pPr/>
              <a:t>2024-04-15</a:t>
            </a:fld>
            <a:endParaRPr lang="sv-SE" dirty="0"/>
          </a:p>
        </p:txBody>
      </p:sp>
      <p:sp>
        <p:nvSpPr>
          <p:cNvPr id="5" name="Platshållare för sidfot 4"/>
          <p:cNvSpPr>
            <a:spLocks noGrp="1"/>
          </p:cNvSpPr>
          <p:nvPr>
            <p:ph type="ftr" sz="quarter" idx="11"/>
          </p:nvPr>
        </p:nvSpPr>
        <p:spPr/>
        <p:txBody>
          <a:bodyPr/>
          <a:lstStyle>
            <a:lvl1pPr>
              <a:defRPr>
                <a:solidFill>
                  <a:srgbClr val="222221"/>
                </a:solidFill>
              </a:defRPr>
            </a:lvl1pPr>
          </a:lstStyle>
          <a:p>
            <a:endParaRPr lang="sv-SE" dirty="0"/>
          </a:p>
        </p:txBody>
      </p:sp>
      <p:sp>
        <p:nvSpPr>
          <p:cNvPr id="6" name="Platshållare för bildnummer 5"/>
          <p:cNvSpPr>
            <a:spLocks noGrp="1"/>
          </p:cNvSpPr>
          <p:nvPr>
            <p:ph type="sldNum" sz="quarter" idx="12"/>
          </p:nvPr>
        </p:nvSpPr>
        <p:spPr/>
        <p:txBody>
          <a:bodyPr/>
          <a:lstStyle>
            <a:lvl1pPr>
              <a:defRPr>
                <a:solidFill>
                  <a:srgbClr val="222221"/>
                </a:solidFill>
              </a:defRPr>
            </a:lvl1pPr>
          </a:lstStyle>
          <a:p>
            <a:fld id="{34C9B0E5-37D7-412E-A162-6A236BADC197}" type="slidenum">
              <a:rPr lang="sv-SE" smtClean="0"/>
              <a:pPr/>
              <a:t>‹#›</a:t>
            </a:fld>
            <a:endParaRPr lang="sv-SE" dirty="0"/>
          </a:p>
        </p:txBody>
      </p:sp>
      <p:pic>
        <p:nvPicPr>
          <p:cNvPr id="7" name="Bildobjekt 6" descr="En bild som visar ritning&#10;&#10;Automatiskt genererad beskrivning">
            <a:extLst>
              <a:ext uri="{FF2B5EF4-FFF2-40B4-BE49-F238E27FC236}">
                <a16:creationId xmlns:a16="http://schemas.microsoft.com/office/drawing/2014/main" id="{DC4C474C-256C-4F69-82DB-E30D2C1C09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Tree>
    <p:extLst>
      <p:ext uri="{BB962C8B-B14F-4D97-AF65-F5344CB8AC3E}">
        <p14:creationId xmlns:p14="http://schemas.microsoft.com/office/powerpoint/2010/main" val="285940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extsida med rubrik och text">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9124C9E3-434E-5248-8EB3-FFDDCEB3EB9C}"/>
              </a:ext>
            </a:extLst>
          </p:cNvPr>
          <p:cNvSpPr>
            <a:spLocks noGrp="1"/>
          </p:cNvSpPr>
          <p:nvPr>
            <p:ph type="subTitle" idx="1"/>
          </p:nvPr>
        </p:nvSpPr>
        <p:spPr>
          <a:xfrm>
            <a:off x="683300" y="1284607"/>
            <a:ext cx="10846849" cy="4925693"/>
          </a:xfrm>
          <a:prstGeom prst="rect">
            <a:avLst/>
          </a:prstGeom>
        </p:spPr>
        <p:txBody>
          <a:bodyPr lIns="0" tIns="0" rIns="0" bIns="0" numCol="1" spcCol="540000"/>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sv-SE" dirty="0"/>
              <a:t>Klicka här för att ändra mall för underrubrikformat</a:t>
            </a:r>
            <a:endParaRPr lang="en-US" dirty="0"/>
          </a:p>
        </p:txBody>
      </p:sp>
      <p:sp>
        <p:nvSpPr>
          <p:cNvPr id="6" name="Title 1">
            <a:extLst>
              <a:ext uri="{FF2B5EF4-FFF2-40B4-BE49-F238E27FC236}">
                <a16:creationId xmlns:a16="http://schemas.microsoft.com/office/drawing/2014/main" id="{ACCD9D4C-43A5-F54A-AD87-3012C803DF5B}"/>
              </a:ext>
            </a:extLst>
          </p:cNvPr>
          <p:cNvSpPr>
            <a:spLocks noGrp="1"/>
          </p:cNvSpPr>
          <p:nvPr>
            <p:ph type="ctrTitle"/>
          </p:nvPr>
        </p:nvSpPr>
        <p:spPr>
          <a:xfrm>
            <a:off x="653569" y="430207"/>
            <a:ext cx="10876580" cy="854400"/>
          </a:xfrm>
          <a:prstGeom prst="rect">
            <a:avLst/>
          </a:prstGeom>
        </p:spPr>
        <p:txBody>
          <a:bodyPr lIns="0" tIns="0" rIns="0" bIns="0" anchor="ctr">
            <a:normAutofit/>
          </a:bodyPr>
          <a:lstStyle>
            <a:lvl1pPr algn="l">
              <a:defRPr sz="4000"/>
            </a:lvl1pPr>
          </a:lstStyle>
          <a:p>
            <a:r>
              <a:rPr lang="sv-SE" dirty="0"/>
              <a:t>Klicka här för att ändra mall för rubrikformat</a:t>
            </a:r>
            <a:endParaRPr lang="en-US" dirty="0"/>
          </a:p>
        </p:txBody>
      </p:sp>
    </p:spTree>
    <p:extLst>
      <p:ext uri="{BB962C8B-B14F-4D97-AF65-F5344CB8AC3E}">
        <p14:creationId xmlns:p14="http://schemas.microsoft.com/office/powerpoint/2010/main" val="3908572863"/>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92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Rubrikbild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9" y="2685826"/>
            <a:ext cx="10502154" cy="2145418"/>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896196"/>
            <a:ext cx="10502154" cy="1065333"/>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5715753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Rubrikbild 2 ">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200" y="2668555"/>
            <a:ext cx="4881283" cy="1683735"/>
          </a:xfrm>
        </p:spPr>
        <p:txBody>
          <a:bodyPr anchor="b">
            <a:noAutofit/>
          </a:bodyPr>
          <a:lstStyle>
            <a:lvl1pPr algn="l">
              <a:lnSpc>
                <a:spcPct val="90000"/>
              </a:lnSpc>
              <a:defRPr sz="4000">
                <a:solidFill>
                  <a:schemeClr val="accent3"/>
                </a:solidFill>
                <a:latin typeface="AvenirNext LT Pro Bold" panose="020B0504020202020204" pitchFamily="34" charset="0"/>
              </a:defRPr>
            </a:lvl1pPr>
          </a:lstStyle>
          <a:p>
            <a:r>
              <a:rPr lang="sv-SE"/>
              <a:t>Rubrik</a:t>
            </a:r>
          </a:p>
        </p:txBody>
      </p:sp>
      <p:sp>
        <p:nvSpPr>
          <p:cNvPr id="3" name="Underrubrik 2">
            <a:extLst>
              <a:ext uri="{FF2B5EF4-FFF2-40B4-BE49-F238E27FC236}">
                <a16:creationId xmlns:a16="http://schemas.microsoft.com/office/drawing/2014/main" id="{C34920DF-DB3F-70AF-AAFD-9E2C005C29F8}"/>
              </a:ext>
            </a:extLst>
          </p:cNvPr>
          <p:cNvSpPr>
            <a:spLocks noGrp="1"/>
          </p:cNvSpPr>
          <p:nvPr>
            <p:ph type="subTitle" idx="1" hasCustomPrompt="1"/>
          </p:nvPr>
        </p:nvSpPr>
        <p:spPr>
          <a:xfrm>
            <a:off x="838200" y="4422371"/>
            <a:ext cx="4881283" cy="864524"/>
          </a:xfrm>
        </p:spPr>
        <p:txBody>
          <a:bodyPr>
            <a:noAutofit/>
          </a:bodyPr>
          <a:lstStyle>
            <a:lvl1pPr marL="0" indent="0" algn="l">
              <a:buNone/>
              <a:defRPr sz="2400" b="0" i="0">
                <a:solidFill>
                  <a:schemeClr val="accent3"/>
                </a:solidFill>
                <a:latin typeface="AvenirNext LT Pro Regular"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7" name="Platshållare för bild 9">
            <a:extLst>
              <a:ext uri="{FF2B5EF4-FFF2-40B4-BE49-F238E27FC236}">
                <a16:creationId xmlns:a16="http://schemas.microsoft.com/office/drawing/2014/main" id="{60445CA6-69A4-3DDB-6AED-AB4BF85157EB}"/>
              </a:ext>
            </a:extLst>
          </p:cNvPr>
          <p:cNvSpPr>
            <a:spLocks noGrp="1"/>
          </p:cNvSpPr>
          <p:nvPr>
            <p:ph type="pic" sz="quarter" idx="13"/>
          </p:nvPr>
        </p:nvSpPr>
        <p:spPr>
          <a:xfrm>
            <a:off x="6096000" y="0"/>
            <a:ext cx="6096000" cy="6858000"/>
          </a:xfrm>
        </p:spPr>
        <p:txBody>
          <a:bodyPr/>
          <a:lstStyle>
            <a:lvl1pPr marL="0" indent="0" algn="ctr">
              <a:buNone/>
              <a:defRPr sz="1100">
                <a:solidFill>
                  <a:schemeClr val="accent3"/>
                </a:solidFill>
              </a:defRPr>
            </a:lvl1pPr>
          </a:lstStyle>
          <a:p>
            <a:r>
              <a:rPr lang="sv-SE"/>
              <a:t>Klicka på ikonen för att lägga till en bild</a:t>
            </a:r>
          </a:p>
        </p:txBody>
      </p:sp>
    </p:spTree>
    <p:extLst>
      <p:ext uri="{BB962C8B-B14F-4D97-AF65-F5344CB8AC3E}">
        <p14:creationId xmlns:p14="http://schemas.microsoft.com/office/powerpoint/2010/main" val="16418949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CD2122F-CB4F-991C-F85D-DF70FE94A120}"/>
              </a:ext>
            </a:extLst>
          </p:cNvPr>
          <p:cNvSpPr>
            <a:spLocks noGrp="1"/>
          </p:cNvSpPr>
          <p:nvPr>
            <p:ph type="pic" sz="quarter" idx="13"/>
          </p:nvPr>
        </p:nvSpPr>
        <p:spPr>
          <a:xfrm>
            <a:off x="0" y="0"/>
            <a:ext cx="12192000" cy="6858000"/>
          </a:xfrm>
        </p:spPr>
        <p:txBody>
          <a:bodyPr/>
          <a:lstStyle>
            <a:lvl1pPr marL="0" indent="0" algn="ctr">
              <a:buNone/>
              <a:defRPr sz="11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10"/>
            <a:ext cx="10502154" cy="1298333"/>
          </a:xfrm>
        </p:spPr>
        <p:txBody>
          <a:bodyPr anchor="b">
            <a:noAutofit/>
          </a:bodyPr>
          <a:lstStyle>
            <a:lvl1pPr algn="l">
              <a:lnSpc>
                <a:spcPct val="90000"/>
              </a:lnSpc>
              <a:defRPr sz="7200">
                <a:solidFill>
                  <a:schemeClr val="bg1"/>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bg1"/>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bg1"/>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bg1"/>
                </a:solidFill>
              </a:defRPr>
            </a:lvl1pPr>
          </a:lstStyle>
          <a:p>
            <a:fld id="{0EA8761A-F05C-4F01-AE76-2EF79F772060}" type="slidenum">
              <a:rPr lang="sv-SE" smtClean="0"/>
              <a:pPr/>
              <a:t>‹#›</a:t>
            </a:fld>
            <a:endParaRPr lang="sv-SE"/>
          </a:p>
        </p:txBody>
      </p:sp>
      <p:sp>
        <p:nvSpPr>
          <p:cNvPr id="8" name="Platshållare för text 10" descr="Logotyp för Sveriges kommuner och regioner.">
            <a:extLst>
              <a:ext uri="{FF2B5EF4-FFF2-40B4-BE49-F238E27FC236}">
                <a16:creationId xmlns:a16="http://schemas.microsoft.com/office/drawing/2014/main" id="{17796FAB-5CC3-0E60-5B43-A3F801C342E1}"/>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bg1"/>
                </a:solidFill>
              </a:defRPr>
            </a:lvl1pPr>
          </a:lstStyle>
          <a:p>
            <a:pPr lvl="0"/>
            <a:r>
              <a:rPr lang="sv-SE"/>
              <a:t> </a:t>
            </a:r>
          </a:p>
        </p:txBody>
      </p:sp>
    </p:spTree>
    <p:extLst>
      <p:ext uri="{BB962C8B-B14F-4D97-AF65-F5344CB8AC3E}">
        <p14:creationId xmlns:p14="http://schemas.microsoft.com/office/powerpoint/2010/main" val="12028842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Rubrikbild 4">
    <p:bg>
      <p:bgPr>
        <a:solidFill>
          <a:srgbClr val="FFEBE8"/>
        </a:solidFill>
        <a:effectLst/>
      </p:bgPr>
    </p:bg>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0B6BFD76-59F2-2DED-DABF-5311B3B958A0}"/>
              </a:ext>
            </a:extLst>
          </p:cNvPr>
          <p:cNvSpPr>
            <a:spLocks noGrp="1"/>
          </p:cNvSpPr>
          <p:nvPr>
            <p:ph type="pic" sz="quarter" idx="13"/>
          </p:nvPr>
        </p:nvSpPr>
        <p:spPr>
          <a:xfrm>
            <a:off x="0" y="0"/>
            <a:ext cx="12192000" cy="6858000"/>
          </a:xfrm>
        </p:spPr>
        <p:txBody>
          <a:bodyPr/>
          <a:lstStyle>
            <a:lvl1pPr marL="0" indent="0" algn="ctr">
              <a:buNone/>
              <a:defRPr sz="1100">
                <a:solidFill>
                  <a:schemeClr val="accent3"/>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9DB6A715-7938-A270-CE32-504E536F8D83}"/>
              </a:ext>
            </a:extLst>
          </p:cNvPr>
          <p:cNvSpPr>
            <a:spLocks noGrp="1"/>
          </p:cNvSpPr>
          <p:nvPr>
            <p:ph type="ctrTitle" hasCustomPrompt="1"/>
          </p:nvPr>
        </p:nvSpPr>
        <p:spPr>
          <a:xfrm>
            <a:off x="838198" y="3532909"/>
            <a:ext cx="10502154" cy="1298333"/>
          </a:xfrm>
        </p:spPr>
        <p:txBody>
          <a:bodyPr anchor="b">
            <a:noAutofit/>
          </a:bodyPr>
          <a:lstStyle>
            <a:lvl1pPr algn="l">
              <a:lnSpc>
                <a:spcPct val="90000"/>
              </a:lnSpc>
              <a:defRPr sz="7200">
                <a:solidFill>
                  <a:schemeClr val="accent3"/>
                </a:solidFill>
                <a:latin typeface="AvenirNext LT Pro Bold" panose="020B0504020202020204" pitchFamily="34" charset="0"/>
              </a:defRPr>
            </a:lvl1pPr>
          </a:lstStyle>
          <a:p>
            <a:r>
              <a:rPr lang="sv-SE" dirty="0"/>
              <a:t>Rubrik</a:t>
            </a:r>
          </a:p>
        </p:txBody>
      </p:sp>
      <p:sp>
        <p:nvSpPr>
          <p:cNvPr id="4" name="Platshållare för datum 3">
            <a:extLst>
              <a:ext uri="{FF2B5EF4-FFF2-40B4-BE49-F238E27FC236}">
                <a16:creationId xmlns:a16="http://schemas.microsoft.com/office/drawing/2014/main" id="{DE3C9C90-48B9-15C3-3CB2-7C1B3952EC50}"/>
              </a:ext>
            </a:extLst>
          </p:cNvPr>
          <p:cNvSpPr>
            <a:spLocks noGrp="1"/>
          </p:cNvSpPr>
          <p:nvPr>
            <p:ph type="dt" sz="half" idx="10"/>
          </p:nvPr>
        </p:nvSpPr>
        <p:spPr/>
        <p:txBody>
          <a:bodyPr/>
          <a:lstStyle>
            <a:lvl1pPr>
              <a:defRPr>
                <a:solidFill>
                  <a:schemeClr val="accent3"/>
                </a:solidFill>
              </a:defRPr>
            </a:lvl1pPr>
          </a:lstStyle>
          <a:p>
            <a:fld id="{3C9CDAC1-0A76-4CCB-B13B-CDEA79253170}" type="datetime1">
              <a:rPr lang="sv-SE" smtClean="0"/>
              <a:pPr/>
              <a:t>2024-04-15</a:t>
            </a:fld>
            <a:endParaRPr lang="sv-SE" dirty="0"/>
          </a:p>
        </p:txBody>
      </p:sp>
      <p:sp>
        <p:nvSpPr>
          <p:cNvPr id="5" name="Platshållare för sidfot 4">
            <a:extLst>
              <a:ext uri="{FF2B5EF4-FFF2-40B4-BE49-F238E27FC236}">
                <a16:creationId xmlns:a16="http://schemas.microsoft.com/office/drawing/2014/main" id="{545FE6CA-C330-0CAC-87C2-E345303B91D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D77B3C30-6165-380B-5C9A-71FB1AA9AE3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
        <p:nvSpPr>
          <p:cNvPr id="8" name="Platshållare för text 7" descr="Logotyp för Sveriges Kommuner och regioner.">
            <a:extLst>
              <a:ext uri="{FF2B5EF4-FFF2-40B4-BE49-F238E27FC236}">
                <a16:creationId xmlns:a16="http://schemas.microsoft.com/office/drawing/2014/main" id="{D785EB06-58C0-D0BF-FDAB-A51277B16979}"/>
              </a:ext>
              <a:ext uri="{C183D7F6-B498-43B3-948B-1728B52AA6E4}">
                <adec:decorative xmlns:adec="http://schemas.microsoft.com/office/drawing/2017/decorative" xmlns="" val="0"/>
              </a:ext>
            </a:extLst>
          </p:cNvPr>
          <p:cNvSpPr>
            <a:spLocks noGrp="1"/>
          </p:cNvSpPr>
          <p:nvPr>
            <p:ph type="body" sz="quarter" idx="14" hasCustomPrompt="1"/>
          </p:nvPr>
        </p:nvSpPr>
        <p:spPr>
          <a:xfrm>
            <a:off x="407892" y="311234"/>
            <a:ext cx="1332000" cy="551506"/>
          </a:xfrm>
          <a:blipFill>
            <a:blip r:embed="rId2"/>
            <a:stretch>
              <a:fillRect/>
            </a:stretch>
          </a:blipFill>
        </p:spPr>
        <p:txBody>
          <a:bodyPr/>
          <a:lstStyle>
            <a:lvl1pPr marL="0" indent="0">
              <a:buNone/>
              <a:defRPr>
                <a:solidFill>
                  <a:schemeClr val="accent3"/>
                </a:solidFill>
              </a:defRPr>
            </a:lvl1pPr>
          </a:lstStyle>
          <a:p>
            <a:pPr lvl="0"/>
            <a:r>
              <a:rPr lang="sv-SE"/>
              <a:t> </a:t>
            </a:r>
          </a:p>
        </p:txBody>
      </p:sp>
    </p:spTree>
    <p:extLst>
      <p:ext uri="{BB962C8B-B14F-4D97-AF65-F5344CB8AC3E}">
        <p14:creationId xmlns:p14="http://schemas.microsoft.com/office/powerpoint/2010/main" val="13130706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vsnittsrubrik 1">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2759417"/>
            <a:ext cx="9557084" cy="1368000"/>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9562862"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6E9020EF-984C-486A-898E-1ED7325E1C64}" type="datetime1">
              <a:rPr lang="sv-SE" smtClean="0"/>
              <a:pPr/>
              <a:t>2024-04-15</a:t>
            </a:fld>
            <a:endParaRPr lang="sv-SE" dirty="0"/>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4906121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vsnittsrubrik 2">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3F7DFE-A18E-4FEA-53A4-A81CDBD7997A}"/>
              </a:ext>
            </a:extLst>
          </p:cNvPr>
          <p:cNvSpPr>
            <a:spLocks noGrp="1"/>
          </p:cNvSpPr>
          <p:nvPr>
            <p:ph type="title" hasCustomPrompt="1"/>
          </p:nvPr>
        </p:nvSpPr>
        <p:spPr>
          <a:xfrm>
            <a:off x="838200" y="1981999"/>
            <a:ext cx="5701553" cy="2145418"/>
          </a:xfrm>
        </p:spPr>
        <p:txBody>
          <a:bodyPr anchor="b">
            <a:noAutofit/>
          </a:bodyPr>
          <a:lstStyle>
            <a:lvl1pPr>
              <a:defRPr sz="5600">
                <a:solidFill>
                  <a:schemeClr val="accent3"/>
                </a:solidFill>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CF6DBD33-47E8-C6B6-4720-C8325F393A62}"/>
              </a:ext>
            </a:extLst>
          </p:cNvPr>
          <p:cNvSpPr>
            <a:spLocks noGrp="1"/>
          </p:cNvSpPr>
          <p:nvPr>
            <p:ph type="body" idx="1" hasCustomPrompt="1"/>
          </p:nvPr>
        </p:nvSpPr>
        <p:spPr>
          <a:xfrm>
            <a:off x="831849" y="4165507"/>
            <a:ext cx="5707904" cy="924768"/>
          </a:xfrm>
        </p:spPr>
        <p:txBody>
          <a:bodyPr>
            <a:noAutofit/>
          </a:bodyPr>
          <a:lstStyle>
            <a:lvl1pPr marL="0" indent="0">
              <a:buNone/>
              <a:defRPr sz="2400" b="0" i="0">
                <a:solidFill>
                  <a:schemeClr val="accent3"/>
                </a:solidFill>
                <a:latin typeface="AvenirNext LT Pro Regular" panose="020B0504020202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8BB4A272-7EEE-3056-FF2E-348D0771628D}"/>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8E89344-CD34-4286-AAC5-3EF9AF06EAFC}" type="datetime1">
              <a:rPr lang="sv-SE" smtClean="0"/>
              <a:pPr/>
              <a:t>2024-04-15</a:t>
            </a:fld>
            <a:endParaRPr lang="sv-SE"/>
          </a:p>
        </p:txBody>
      </p:sp>
      <p:sp>
        <p:nvSpPr>
          <p:cNvPr id="5" name="Platshållare för sidfot 4">
            <a:extLst>
              <a:ext uri="{FF2B5EF4-FFF2-40B4-BE49-F238E27FC236}">
                <a16:creationId xmlns:a16="http://schemas.microsoft.com/office/drawing/2014/main" id="{C9C1C9E2-AC37-7C71-50C6-F971E7D83C35}"/>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7B8A942B-B1EB-55EA-A1BF-0EAAA0507EC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7579611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ubrik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08652C4B-B8AE-4DA5-BC52-342EBCBE08BA}"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8057962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ubrik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2496677"/>
            <a:ext cx="4860396" cy="1237130"/>
          </a:xfrm>
        </p:spPr>
        <p:txBody>
          <a:bodyPr anchor="t">
            <a:noAutofit/>
          </a:bodyPr>
          <a:lstStyle>
            <a:lvl1pPr>
              <a:defRPr sz="5600">
                <a:solidFill>
                  <a:schemeClr val="accent3"/>
                </a:solidFill>
                <a:latin typeface="AvenirNext LT Pro Bold" panose="020B0504020202020204" pitchFamily="34" charset="0"/>
              </a:defRPr>
            </a:lvl1pPr>
          </a:lstStyle>
          <a:p>
            <a:r>
              <a:rPr lang="sv-SE"/>
              <a:t>Rubrik</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5D05FCD3-3492-4FFB-A5C1-DA3BA36D4976}"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229868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7F864D4-9B3A-353B-4DB0-3B6384DF1E55}"/>
              </a:ext>
            </a:extLst>
          </p:cNvPr>
          <p:cNvSpPr>
            <a:spLocks noGrp="1"/>
          </p:cNvSpPr>
          <p:nvPr>
            <p:ph type="title"/>
          </p:nvPr>
        </p:nvSpPr>
        <p:spPr/>
        <p:txBody>
          <a:bodyPr/>
          <a:lstStyle/>
          <a:p>
            <a:r>
              <a:rPr lang="sv-SE"/>
              <a:t>Klicka här för att ändra mall för rubrikformat</a:t>
            </a:r>
          </a:p>
        </p:txBody>
      </p:sp>
      <p:sp>
        <p:nvSpPr>
          <p:cNvPr id="6" name="Platshållare för datum 5">
            <a:extLst>
              <a:ext uri="{FF2B5EF4-FFF2-40B4-BE49-F238E27FC236}">
                <a16:creationId xmlns:a16="http://schemas.microsoft.com/office/drawing/2014/main" id="{02473A28-85CB-0648-EF10-B3EF6701D38A}"/>
              </a:ext>
            </a:extLst>
          </p:cNvPr>
          <p:cNvSpPr>
            <a:spLocks noGrp="1"/>
          </p:cNvSpPr>
          <p:nvPr>
            <p:ph type="dt" sz="half" idx="10"/>
          </p:nvPr>
        </p:nvSpPr>
        <p:spPr/>
        <p:txBody>
          <a:bodyPr/>
          <a:lstStyle/>
          <a:p>
            <a:fld id="{C4C25BCF-09E0-469F-89EC-64EF756F18B2}" type="datetime1">
              <a:rPr lang="sv-SE" smtClean="0"/>
              <a:t>2024-04-15</a:t>
            </a:fld>
            <a:endParaRPr lang="sv-SE" dirty="0"/>
          </a:p>
        </p:txBody>
      </p:sp>
      <p:sp>
        <p:nvSpPr>
          <p:cNvPr id="7" name="Platshållare för sidfot 6">
            <a:extLst>
              <a:ext uri="{FF2B5EF4-FFF2-40B4-BE49-F238E27FC236}">
                <a16:creationId xmlns:a16="http://schemas.microsoft.com/office/drawing/2014/main" id="{851741FE-02D4-6E59-F70C-FD77128C90B0}"/>
              </a:ext>
            </a:extLst>
          </p:cNvPr>
          <p:cNvSpPr>
            <a:spLocks noGrp="1"/>
          </p:cNvSpPr>
          <p:nvPr>
            <p:ph type="ftr" sz="quarter" idx="11"/>
          </p:nvPr>
        </p:nvSpPr>
        <p:spPr/>
        <p:txBody>
          <a:bodyPr/>
          <a:lstStyle/>
          <a:p>
            <a:r>
              <a:rPr lang="sv-SE"/>
              <a:t>Sidfot</a:t>
            </a:r>
            <a:endParaRPr lang="sv-SE" dirty="0"/>
          </a:p>
        </p:txBody>
      </p:sp>
      <p:sp>
        <p:nvSpPr>
          <p:cNvPr id="8" name="Platshållare för bildnummer 7">
            <a:extLst>
              <a:ext uri="{FF2B5EF4-FFF2-40B4-BE49-F238E27FC236}">
                <a16:creationId xmlns:a16="http://schemas.microsoft.com/office/drawing/2014/main" id="{AD4D4BFF-ECC0-25F7-7F06-4E0B63CC6222}"/>
              </a:ext>
            </a:extLst>
          </p:cNvPr>
          <p:cNvSpPr>
            <a:spLocks noGrp="1"/>
          </p:cNvSpPr>
          <p:nvPr>
            <p:ph type="sldNum" sz="quarter" idx="12"/>
          </p:nvPr>
        </p:nvSpPr>
        <p:spPr/>
        <p:txBody>
          <a:bodyPr/>
          <a:lstStyle/>
          <a:p>
            <a:fld id="{130DDE8C-17E0-4539-9C15-C1E9D231907F}" type="slidenum">
              <a:rPr lang="sv-SE" smtClean="0"/>
              <a:pPr/>
              <a:t>‹#›</a:t>
            </a:fld>
            <a:endParaRPr lang="sv-SE" dirty="0"/>
          </a:p>
        </p:txBody>
      </p:sp>
    </p:spTree>
    <p:extLst>
      <p:ext uri="{BB962C8B-B14F-4D97-AF65-F5344CB8AC3E}">
        <p14:creationId xmlns:p14="http://schemas.microsoft.com/office/powerpoint/2010/main" val="790122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ubrik och innehåll">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6B7ECA-1D98-5941-0D9F-78A0DEE61274}"/>
              </a:ext>
            </a:extLst>
          </p:cNvPr>
          <p:cNvSpPr>
            <a:spLocks noGrp="1"/>
          </p:cNvSpPr>
          <p:nvPr>
            <p:ph type="title" hasCustomPrompt="1"/>
          </p:nvPr>
        </p:nvSpPr>
        <p:spPr>
          <a:xfrm>
            <a:off x="839788" y="1878439"/>
            <a:ext cx="7313612"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3" name="Platshållare för innehåll 2">
            <a:extLst>
              <a:ext uri="{FF2B5EF4-FFF2-40B4-BE49-F238E27FC236}">
                <a16:creationId xmlns:a16="http://schemas.microsoft.com/office/drawing/2014/main" id="{FA403C0F-160C-B65B-3871-2ACB32EB2886}"/>
              </a:ext>
            </a:extLst>
          </p:cNvPr>
          <p:cNvSpPr>
            <a:spLocks noGrp="1"/>
          </p:cNvSpPr>
          <p:nvPr>
            <p:ph idx="1" hasCustomPrompt="1"/>
          </p:nvPr>
        </p:nvSpPr>
        <p:spPr>
          <a:xfrm>
            <a:off x="839787" y="3187285"/>
            <a:ext cx="7313612" cy="3113623"/>
          </a:xfrm>
        </p:spPr>
        <p:txBody>
          <a:bodyPr>
            <a:noAutofit/>
          </a:bodyPr>
          <a:lstStyle>
            <a:lvl1pPr>
              <a:spcBef>
                <a:spcPts val="1400"/>
              </a:spcBef>
              <a:buSzPct val="100000"/>
              <a:defRPr sz="2200">
                <a:solidFill>
                  <a:schemeClr val="accent3"/>
                </a:solidFill>
              </a:defRPr>
            </a:lvl1pPr>
            <a:lvl2pPr>
              <a:buSzPct val="120000"/>
              <a:defRPr/>
            </a:lvl2pPr>
            <a:lvl3pPr>
              <a:buSzPct val="120000"/>
              <a:defRPr/>
            </a:lvl3pPr>
            <a:lvl4pPr>
              <a:buSzPct val="120000"/>
              <a:defRPr/>
            </a:lvl4pPr>
            <a:lvl5pPr>
              <a:buSzPct val="120000"/>
              <a:defRPr/>
            </a:lvl5pPr>
          </a:lstStyle>
          <a:p>
            <a:pPr lvl="0"/>
            <a:r>
              <a:rPr lang="sv-SE"/>
              <a:t>Punkt</a:t>
            </a:r>
          </a:p>
          <a:p>
            <a:pPr lvl="0"/>
            <a:r>
              <a:rPr lang="sv-SE"/>
              <a:t>Punkt</a:t>
            </a:r>
          </a:p>
          <a:p>
            <a:pPr lvl="0"/>
            <a:r>
              <a:rPr lang="sv-SE"/>
              <a:t>Punkt</a:t>
            </a:r>
          </a:p>
        </p:txBody>
      </p:sp>
      <p:sp>
        <p:nvSpPr>
          <p:cNvPr id="4" name="Platshållare för datum 3">
            <a:extLst>
              <a:ext uri="{FF2B5EF4-FFF2-40B4-BE49-F238E27FC236}">
                <a16:creationId xmlns:a16="http://schemas.microsoft.com/office/drawing/2014/main" id="{C7F3B261-C52E-8B45-0008-0B077F1D4BA2}"/>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141E8FB7-B1A9-4218-A760-3AA9472286D6}" type="datetime1">
              <a:rPr lang="sv-SE" smtClean="0"/>
              <a:pPr/>
              <a:t>2024-04-15</a:t>
            </a:fld>
            <a:endParaRPr lang="sv-SE" dirty="0"/>
          </a:p>
        </p:txBody>
      </p:sp>
      <p:sp>
        <p:nvSpPr>
          <p:cNvPr id="5" name="Platshållare för sidfot 4">
            <a:extLst>
              <a:ext uri="{FF2B5EF4-FFF2-40B4-BE49-F238E27FC236}">
                <a16:creationId xmlns:a16="http://schemas.microsoft.com/office/drawing/2014/main" id="{8388B7B5-EF69-3921-497E-15058B57C789}"/>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6" name="Platshållare för bildnummer 5">
            <a:extLst>
              <a:ext uri="{FF2B5EF4-FFF2-40B4-BE49-F238E27FC236}">
                <a16:creationId xmlns:a16="http://schemas.microsoft.com/office/drawing/2014/main" id="{CA6B7F78-AA47-C9DF-0094-9C1331DD59C0}"/>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39286401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ubrik innehåll och utfallande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E62464-C2CC-D4CD-8E42-1AE2171EA284}"/>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1307"/>
          </a:xfrm>
        </p:spPr>
        <p:txBody>
          <a:bodyPr vert="horz" lIns="91440" tIns="45720" rIns="91440" bIns="45720" rtlCol="0">
            <a:noAutofit/>
          </a:bodyPr>
          <a:lstStyle>
            <a:lvl1pPr marL="0" indent="0">
              <a:buFont typeface="Arial" panose="020B0604020202020204" pitchFamily="34" charset="0"/>
              <a:buNone/>
              <a:defRPr lang="sv-SE" sz="2000" dirty="0">
                <a:solidFill>
                  <a:schemeClr val="accent3"/>
                </a:solidFill>
              </a:defRPr>
            </a:lvl1pPr>
          </a:lstStyle>
          <a:p>
            <a:pPr lvl="0">
              <a:spcBef>
                <a:spcPts val="1400"/>
              </a:spcBef>
            </a:pPr>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0"/>
            <a:ext cx="6096000" cy="6858000"/>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D3364698-0835-423A-9948-E889C242C3D0}"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0345395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ubrik, innehåll och bild">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342900" indent="-342900">
              <a:buFont typeface="Arial" panose="020B0604020202020204" pitchFamily="34" charset="0"/>
              <a:buChar char="•"/>
              <a:defRPr sz="2200">
                <a:solidFill>
                  <a:schemeClr val="accent3"/>
                </a:solidFill>
                <a:latin typeface="AvenirNext LT Pro Bold"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Punkt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096000" y="376890"/>
            <a:ext cx="5715000"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dirty="0"/>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7854500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1">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rgbClr val="FFCE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Font typeface="Arial" panose="020B0604020202020204" pitchFamily="34" charse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230107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ubrik, innehåll och bild med ram 2">
    <p:bg>
      <p:bgPr>
        <a:solidFill>
          <a:srgbClr val="FFEBE8"/>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4C74D07D-CB4D-B35F-0B20-45DCD1B9AB45}"/>
              </a:ext>
            </a:extLst>
          </p:cNvPr>
          <p:cNvSpPr/>
          <p:nvPr userDrawn="1"/>
        </p:nvSpPr>
        <p:spPr>
          <a:xfrm>
            <a:off x="6096000" y="0"/>
            <a:ext cx="6110816"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accent3"/>
              </a:solidFill>
            </a:endParaRPr>
          </a:p>
        </p:txBody>
      </p:sp>
      <p:sp>
        <p:nvSpPr>
          <p:cNvPr id="2" name="Rubrik 1">
            <a:extLst>
              <a:ext uri="{FF2B5EF4-FFF2-40B4-BE49-F238E27FC236}">
                <a16:creationId xmlns:a16="http://schemas.microsoft.com/office/drawing/2014/main" id="{9DBE40FD-2325-BF40-48CC-B1A8DF4CA2A7}"/>
              </a:ext>
            </a:extLst>
          </p:cNvPr>
          <p:cNvSpPr>
            <a:spLocks noGrp="1"/>
          </p:cNvSpPr>
          <p:nvPr>
            <p:ph type="title" hasCustomPrompt="1"/>
          </p:nvPr>
        </p:nvSpPr>
        <p:spPr>
          <a:xfrm>
            <a:off x="839788" y="1878439"/>
            <a:ext cx="4860396" cy="123713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4" name="Platshållare för text 3">
            <a:extLst>
              <a:ext uri="{FF2B5EF4-FFF2-40B4-BE49-F238E27FC236}">
                <a16:creationId xmlns:a16="http://schemas.microsoft.com/office/drawing/2014/main" id="{2DEC3975-7BC9-B261-A0E3-328B657FE551}"/>
              </a:ext>
            </a:extLst>
          </p:cNvPr>
          <p:cNvSpPr>
            <a:spLocks noGrp="1"/>
          </p:cNvSpPr>
          <p:nvPr>
            <p:ph type="body" sz="half" idx="2" hasCustomPrompt="1"/>
          </p:nvPr>
        </p:nvSpPr>
        <p:spPr>
          <a:xfrm>
            <a:off x="839787" y="3187285"/>
            <a:ext cx="4860396" cy="3128991"/>
          </a:xfrm>
        </p:spPr>
        <p:txBody>
          <a:bodyPr/>
          <a:lstStyle>
            <a:lvl1pPr marL="0" indent="0">
              <a:buNone/>
              <a:defRPr sz="20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Text</a:t>
            </a:r>
          </a:p>
        </p:txBody>
      </p:sp>
      <p:sp>
        <p:nvSpPr>
          <p:cNvPr id="3" name="Platshållare för bild 2">
            <a:extLst>
              <a:ext uri="{FF2B5EF4-FFF2-40B4-BE49-F238E27FC236}">
                <a16:creationId xmlns:a16="http://schemas.microsoft.com/office/drawing/2014/main" id="{343804D4-A302-E55B-9C5B-E03AE864B563}"/>
              </a:ext>
            </a:extLst>
          </p:cNvPr>
          <p:cNvSpPr>
            <a:spLocks noGrp="1"/>
          </p:cNvSpPr>
          <p:nvPr>
            <p:ph type="pic" idx="1"/>
          </p:nvPr>
        </p:nvSpPr>
        <p:spPr>
          <a:xfrm>
            <a:off x="6483926" y="376890"/>
            <a:ext cx="5327073" cy="6104219"/>
          </a:xfrm>
        </p:spPr>
        <p:txBody>
          <a:bodyPr>
            <a:normAutofit/>
          </a:bodyPr>
          <a:lstStyle>
            <a:lvl1pPr marL="0" indent="0" algn="ctr">
              <a:buNone/>
              <a:defRPr sz="1100">
                <a:solidFill>
                  <a:schemeClr val="accent3"/>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5" name="Platshållare för datum 4">
            <a:extLst>
              <a:ext uri="{FF2B5EF4-FFF2-40B4-BE49-F238E27FC236}">
                <a16:creationId xmlns:a16="http://schemas.microsoft.com/office/drawing/2014/main" id="{18BCE5F6-72BA-0BCE-9D1D-210EFAEAE6A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BCB86B00-AC76-46B7-A4AF-AA234FF7AF4B}" type="datetime1">
              <a:rPr lang="sv-SE" smtClean="0"/>
              <a:pPr/>
              <a:t>2024-04-15</a:t>
            </a:fld>
            <a:endParaRPr lang="sv-SE"/>
          </a:p>
        </p:txBody>
      </p:sp>
      <p:sp>
        <p:nvSpPr>
          <p:cNvPr id="6" name="Platshållare för sidfot 5">
            <a:extLst>
              <a:ext uri="{FF2B5EF4-FFF2-40B4-BE49-F238E27FC236}">
                <a16:creationId xmlns:a16="http://schemas.microsoft.com/office/drawing/2014/main" id="{BA60F41B-C4ED-8C07-3401-0E1758FCAF8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7" name="Platshållare för bildnummer 6">
            <a:extLst>
              <a:ext uri="{FF2B5EF4-FFF2-40B4-BE49-F238E27FC236}">
                <a16:creationId xmlns:a16="http://schemas.microsoft.com/office/drawing/2014/main" id="{45AC636A-9B62-AC75-614D-850098111644}"/>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997155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ubrik och två delar">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772E1B-B133-D852-FA5E-6CF91C0A743F}"/>
              </a:ext>
            </a:extLst>
          </p:cNvPr>
          <p:cNvSpPr>
            <a:spLocks noGrp="1"/>
          </p:cNvSpPr>
          <p:nvPr>
            <p:ph type="title" hasCustomPrompt="1"/>
          </p:nvPr>
        </p:nvSpPr>
        <p:spPr>
          <a:xfrm>
            <a:off x="839788" y="2395569"/>
            <a:ext cx="9269507" cy="720000"/>
          </a:xfrm>
        </p:spPr>
        <p:txBody>
          <a:bodyPr anchor="b">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innehåll 2">
            <a:extLst>
              <a:ext uri="{FF2B5EF4-FFF2-40B4-BE49-F238E27FC236}">
                <a16:creationId xmlns:a16="http://schemas.microsoft.com/office/drawing/2014/main" id="{E143A7C1-BC47-B385-A7EA-1115FD3270B1}"/>
              </a:ext>
            </a:extLst>
          </p:cNvPr>
          <p:cNvSpPr>
            <a:spLocks noGrp="1"/>
          </p:cNvSpPr>
          <p:nvPr>
            <p:ph sz="half" idx="1" hasCustomPrompt="1"/>
          </p:nvPr>
        </p:nvSpPr>
        <p:spPr>
          <a:xfrm>
            <a:off x="839788" y="3187287"/>
            <a:ext cx="4482354" cy="3121306"/>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4" name="Platshållare för innehåll 3">
            <a:extLst>
              <a:ext uri="{FF2B5EF4-FFF2-40B4-BE49-F238E27FC236}">
                <a16:creationId xmlns:a16="http://schemas.microsoft.com/office/drawing/2014/main" id="{5462D343-5512-7D1A-E5F0-0443C4FC3D0B}"/>
              </a:ext>
            </a:extLst>
          </p:cNvPr>
          <p:cNvSpPr>
            <a:spLocks noGrp="1"/>
          </p:cNvSpPr>
          <p:nvPr>
            <p:ph sz="half" idx="2" hasCustomPrompt="1"/>
          </p:nvPr>
        </p:nvSpPr>
        <p:spPr>
          <a:xfrm>
            <a:off x="5626941" y="3187285"/>
            <a:ext cx="4482354" cy="3121307"/>
          </a:xfrm>
        </p:spPr>
        <p:txBody>
          <a:bodyPr vert="horz" lIns="91440" tIns="45720" rIns="91440" bIns="45720" rtlCol="0">
            <a:noAutofit/>
          </a:bodyPr>
          <a:lstStyle>
            <a:lvl1pPr>
              <a:defRPr lang="sv-SE" sz="2200" dirty="0">
                <a:solidFill>
                  <a:schemeClr val="accent3"/>
                </a:solidFill>
              </a:defRPr>
            </a:lvl1pPr>
          </a:lstStyle>
          <a:p>
            <a:pPr lvl="0">
              <a:spcBef>
                <a:spcPts val="1400"/>
              </a:spcBef>
            </a:pPr>
            <a:r>
              <a:rPr lang="sv-SE" dirty="0"/>
              <a:t>Punkt</a:t>
            </a:r>
          </a:p>
        </p:txBody>
      </p:sp>
      <p:sp>
        <p:nvSpPr>
          <p:cNvPr id="5" name="Platshållare för datum 4">
            <a:extLst>
              <a:ext uri="{FF2B5EF4-FFF2-40B4-BE49-F238E27FC236}">
                <a16:creationId xmlns:a16="http://schemas.microsoft.com/office/drawing/2014/main" id="{9E8547E8-12A7-D55F-7BF4-86CC4F46EA04}"/>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FA75368C-E857-4853-8A57-271882899160}" type="datetime1">
              <a:rPr lang="sv-SE" smtClean="0"/>
              <a:pPr/>
              <a:t>2024-04-15</a:t>
            </a:fld>
            <a:endParaRPr lang="sv-SE"/>
          </a:p>
        </p:txBody>
      </p:sp>
      <p:sp>
        <p:nvSpPr>
          <p:cNvPr id="6" name="Platshållare för sidfot 5">
            <a:extLst>
              <a:ext uri="{FF2B5EF4-FFF2-40B4-BE49-F238E27FC236}">
                <a16:creationId xmlns:a16="http://schemas.microsoft.com/office/drawing/2014/main" id="{9C135277-882F-7071-2BB3-1B15EEFFE8EA}"/>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dirty="0"/>
              <a:t>Sidfottext</a:t>
            </a:r>
          </a:p>
        </p:txBody>
      </p:sp>
      <p:sp>
        <p:nvSpPr>
          <p:cNvPr id="7" name="Platshållare för bildnummer 6">
            <a:extLst>
              <a:ext uri="{FF2B5EF4-FFF2-40B4-BE49-F238E27FC236}">
                <a16:creationId xmlns:a16="http://schemas.microsoft.com/office/drawing/2014/main" id="{B2617A05-34F8-185F-DE57-86C010D7FF2C}"/>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40265083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ubrik, under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BD3A2D-C3B8-62B8-AF1E-AD8EC831B9E5}"/>
              </a:ext>
            </a:extLst>
          </p:cNvPr>
          <p:cNvSpPr>
            <a:spLocks noGrp="1"/>
          </p:cNvSpPr>
          <p:nvPr>
            <p:ph type="title" hasCustomPrompt="1"/>
          </p:nvPr>
        </p:nvSpPr>
        <p:spPr>
          <a:xfrm>
            <a:off x="839788" y="2395569"/>
            <a:ext cx="10517188" cy="720000"/>
          </a:xfrm>
        </p:spPr>
        <p:txBody>
          <a:bodyPr anchor="b">
            <a:noAutofit/>
          </a:bodyPr>
          <a:lstStyle>
            <a:lvl1pPr>
              <a:defRPr sz="4000">
                <a:latin typeface="AvenirNext LT Pro Bold" panose="020B0504020202020204" pitchFamily="34" charset="0"/>
              </a:defRPr>
            </a:lvl1pPr>
          </a:lstStyle>
          <a:p>
            <a:r>
              <a:rPr lang="sv-SE" dirty="0"/>
              <a:t>Rubrik</a:t>
            </a:r>
          </a:p>
        </p:txBody>
      </p:sp>
      <p:sp>
        <p:nvSpPr>
          <p:cNvPr id="3" name="Platshållare för text 2">
            <a:extLst>
              <a:ext uri="{FF2B5EF4-FFF2-40B4-BE49-F238E27FC236}">
                <a16:creationId xmlns:a16="http://schemas.microsoft.com/office/drawing/2014/main" id="{240E6226-F84A-5475-055B-ADE93C881BBC}"/>
              </a:ext>
            </a:extLst>
          </p:cNvPr>
          <p:cNvSpPr>
            <a:spLocks noGrp="1"/>
          </p:cNvSpPr>
          <p:nvPr>
            <p:ph type="body" idx="1" hasCustomPrompt="1"/>
          </p:nvPr>
        </p:nvSpPr>
        <p:spPr>
          <a:xfrm>
            <a:off x="839787" y="3187287"/>
            <a:ext cx="5157787" cy="434228"/>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4" name="Platshållare för innehåll 3">
            <a:extLst>
              <a:ext uri="{FF2B5EF4-FFF2-40B4-BE49-F238E27FC236}">
                <a16:creationId xmlns:a16="http://schemas.microsoft.com/office/drawing/2014/main" id="{23C54E97-E763-5645-7922-2BB02727C456}"/>
              </a:ext>
            </a:extLst>
          </p:cNvPr>
          <p:cNvSpPr>
            <a:spLocks noGrp="1"/>
          </p:cNvSpPr>
          <p:nvPr>
            <p:ph sz="half" idx="2" hasCustomPrompt="1"/>
          </p:nvPr>
        </p:nvSpPr>
        <p:spPr>
          <a:xfrm>
            <a:off x="838199" y="3685435"/>
            <a:ext cx="5157787" cy="2623157"/>
          </a:xfrm>
        </p:spPr>
        <p:txBody>
          <a:bodyPr vert="horz" lIns="91440" tIns="45720" rIns="91440" bIns="45720" rtlCol="0">
            <a:noAutofit/>
          </a:bodyPr>
          <a:lstStyle>
            <a:lvl1pPr>
              <a:defRPr lang="sv-SE" sz="2200" dirty="0"/>
            </a:lvl1pPr>
          </a:lstStyle>
          <a:p>
            <a:pPr lvl="0">
              <a:spcBef>
                <a:spcPts val="1400"/>
              </a:spcBef>
            </a:pPr>
            <a:r>
              <a:rPr lang="sv-SE" dirty="0"/>
              <a:t>Punkt</a:t>
            </a:r>
          </a:p>
        </p:txBody>
      </p:sp>
      <p:sp>
        <p:nvSpPr>
          <p:cNvPr id="5" name="Platshållare för text 4">
            <a:extLst>
              <a:ext uri="{FF2B5EF4-FFF2-40B4-BE49-F238E27FC236}">
                <a16:creationId xmlns:a16="http://schemas.microsoft.com/office/drawing/2014/main" id="{C59457F5-0317-53E5-88C0-332642591F37}"/>
              </a:ext>
            </a:extLst>
          </p:cNvPr>
          <p:cNvSpPr>
            <a:spLocks noGrp="1"/>
          </p:cNvSpPr>
          <p:nvPr>
            <p:ph type="body" sz="quarter" idx="3" hasCustomPrompt="1"/>
          </p:nvPr>
        </p:nvSpPr>
        <p:spPr>
          <a:xfrm>
            <a:off x="6172199" y="3187285"/>
            <a:ext cx="5183188" cy="434229"/>
          </a:xfrm>
        </p:spPr>
        <p:txBody>
          <a:bodyPr anchor="ctr">
            <a:noAutofit/>
          </a:bodyPr>
          <a:lstStyle>
            <a:lvl1pPr marL="0" indent="0">
              <a:buNone/>
              <a:defRPr sz="2400" b="0" i="0">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Underrubrik</a:t>
            </a:r>
          </a:p>
        </p:txBody>
      </p:sp>
      <p:sp>
        <p:nvSpPr>
          <p:cNvPr id="6" name="Platshållare för innehåll 5">
            <a:extLst>
              <a:ext uri="{FF2B5EF4-FFF2-40B4-BE49-F238E27FC236}">
                <a16:creationId xmlns:a16="http://schemas.microsoft.com/office/drawing/2014/main" id="{3136394C-F88B-388F-7B44-9D3864B4F25F}"/>
              </a:ext>
            </a:extLst>
          </p:cNvPr>
          <p:cNvSpPr>
            <a:spLocks noGrp="1"/>
          </p:cNvSpPr>
          <p:nvPr>
            <p:ph sz="quarter" idx="4" hasCustomPrompt="1"/>
          </p:nvPr>
        </p:nvSpPr>
        <p:spPr>
          <a:xfrm>
            <a:off x="6172199" y="3685433"/>
            <a:ext cx="5183188" cy="2623157"/>
          </a:xfrm>
        </p:spPr>
        <p:txBody>
          <a:bodyPr>
            <a:noAutofit/>
          </a:bodyPr>
          <a:lstStyle>
            <a:lvl1pPr>
              <a:spcBef>
                <a:spcPts val="1400"/>
              </a:spcBef>
              <a:defRPr sz="2200"/>
            </a:lvl1pPr>
            <a:lvl2pPr>
              <a:defRPr sz="1600"/>
            </a:lvl2pPr>
            <a:lvl3pPr>
              <a:defRPr sz="1600"/>
            </a:lvl3pPr>
            <a:lvl4pPr>
              <a:defRPr sz="1600"/>
            </a:lvl4pPr>
            <a:lvl5pPr>
              <a:defRPr sz="1600"/>
            </a:lvl5pPr>
          </a:lstStyle>
          <a:p>
            <a:pPr lvl="0"/>
            <a:r>
              <a:rPr lang="sv-SE"/>
              <a:t>Punkt</a:t>
            </a:r>
          </a:p>
        </p:txBody>
      </p:sp>
      <p:sp>
        <p:nvSpPr>
          <p:cNvPr id="7" name="Platshållare för datum 6">
            <a:extLst>
              <a:ext uri="{FF2B5EF4-FFF2-40B4-BE49-F238E27FC236}">
                <a16:creationId xmlns:a16="http://schemas.microsoft.com/office/drawing/2014/main" id="{5FBEBD62-6F09-D6F3-BAA0-C3C1499B6B6E}"/>
              </a:ext>
              <a:ext uri="{C183D7F6-B498-43B3-948B-1728B52AA6E4}">
                <adec:decorative xmlns:adec="http://schemas.microsoft.com/office/drawing/2017/decorative" xmlns="" val="1"/>
              </a:ext>
            </a:extLst>
          </p:cNvPr>
          <p:cNvSpPr>
            <a:spLocks noGrp="1"/>
          </p:cNvSpPr>
          <p:nvPr>
            <p:ph type="dt" sz="half" idx="10"/>
          </p:nvPr>
        </p:nvSpPr>
        <p:spPr/>
        <p:txBody>
          <a:bodyPr>
            <a:noAutofit/>
          </a:bodyPr>
          <a:lstStyle/>
          <a:p>
            <a:fld id="{7F208342-5794-471C-9928-C29A6B39020D}" type="datetime1">
              <a:rPr lang="sv-SE" smtClean="0"/>
              <a:t>2024-04-15</a:t>
            </a:fld>
            <a:endParaRPr lang="sv-SE"/>
          </a:p>
        </p:txBody>
      </p:sp>
      <p:sp>
        <p:nvSpPr>
          <p:cNvPr id="8" name="Platshållare för sidfot 7">
            <a:extLst>
              <a:ext uri="{FF2B5EF4-FFF2-40B4-BE49-F238E27FC236}">
                <a16:creationId xmlns:a16="http://schemas.microsoft.com/office/drawing/2014/main" id="{63B9F0E4-33BA-36C9-94D4-F1833BC60241}"/>
              </a:ext>
              <a:ext uri="{C183D7F6-B498-43B3-948B-1728B52AA6E4}">
                <adec:decorative xmlns:adec="http://schemas.microsoft.com/office/drawing/2017/decorative" xmlns="" val="1"/>
              </a:ext>
            </a:extLst>
          </p:cNvPr>
          <p:cNvSpPr>
            <a:spLocks noGrp="1"/>
          </p:cNvSpPr>
          <p:nvPr>
            <p:ph type="ftr" sz="quarter" idx="11"/>
          </p:nvPr>
        </p:nvSpPr>
        <p:spPr/>
        <p:txBody>
          <a:bodyPr>
            <a:noAutofit/>
          </a:bodyPr>
          <a:lstStyle/>
          <a:p>
            <a:r>
              <a:rPr lang="sv-SE"/>
              <a:t>Sidfottext</a:t>
            </a:r>
          </a:p>
        </p:txBody>
      </p:sp>
      <p:sp>
        <p:nvSpPr>
          <p:cNvPr id="9" name="Platshållare för bildnummer 8">
            <a:extLst>
              <a:ext uri="{FF2B5EF4-FFF2-40B4-BE49-F238E27FC236}">
                <a16:creationId xmlns:a16="http://schemas.microsoft.com/office/drawing/2014/main" id="{1DBD612E-E8DF-683B-2AEF-25FD3D2B7C96}"/>
              </a:ext>
              <a:ext uri="{C183D7F6-B498-43B3-948B-1728B52AA6E4}">
                <adec:decorative xmlns:adec="http://schemas.microsoft.com/office/drawing/2017/decorative" xmlns="" val="1"/>
              </a:ext>
            </a:extLst>
          </p:cNvPr>
          <p:cNvSpPr>
            <a:spLocks noGrp="1"/>
          </p:cNvSpPr>
          <p:nvPr>
            <p:ph type="sldNum" sz="quarter" idx="12"/>
          </p:nvPr>
        </p:nvSpPr>
        <p:spPr/>
        <p:txBody>
          <a:bodyPr>
            <a:noAutofit/>
          </a:bodyPr>
          <a:lstStyle/>
          <a:p>
            <a:fld id="{0EA8761A-F05C-4F01-AE76-2EF79F772060}" type="slidenum">
              <a:rPr lang="sv-SE" smtClean="0"/>
              <a:t>‹#›</a:t>
            </a:fld>
            <a:endParaRPr lang="sv-SE"/>
          </a:p>
        </p:txBody>
      </p:sp>
    </p:spTree>
    <p:extLst>
      <p:ext uri="{BB962C8B-B14F-4D97-AF65-F5344CB8AC3E}">
        <p14:creationId xmlns:p14="http://schemas.microsoft.com/office/powerpoint/2010/main" val="21971653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ubrik">
    <p:bg>
      <p:bgPr>
        <a:solidFill>
          <a:srgbClr val="FFEBE8"/>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4A06F26-AA62-DC77-6D81-51E1E37756EC}"/>
              </a:ext>
            </a:extLst>
          </p:cNvPr>
          <p:cNvSpPr>
            <a:spLocks noGrp="1"/>
          </p:cNvSpPr>
          <p:nvPr>
            <p:ph type="title" hasCustomPrompt="1"/>
          </p:nvPr>
        </p:nvSpPr>
        <p:spPr>
          <a:xfrm>
            <a:off x="839788" y="1790006"/>
            <a:ext cx="4947401" cy="1325563"/>
          </a:xfrm>
        </p:spPr>
        <p:txBody>
          <a:bodyPr anchor="t">
            <a:noAutofit/>
          </a:bodyPr>
          <a:lstStyle>
            <a:lvl1pPr>
              <a:defRPr sz="4000">
                <a:solidFill>
                  <a:schemeClr val="accent3"/>
                </a:solidFill>
                <a:latin typeface="AvenirNext LT Pro Bold" panose="020B0504020202020204" pitchFamily="34" charset="0"/>
              </a:defRPr>
            </a:lvl1pPr>
          </a:lstStyle>
          <a:p>
            <a:r>
              <a:rPr lang="sv-SE" dirty="0"/>
              <a:t>Rubrik</a:t>
            </a:r>
          </a:p>
        </p:txBody>
      </p:sp>
      <p:sp>
        <p:nvSpPr>
          <p:cNvPr id="3" name="Platshållare för datum 2">
            <a:extLst>
              <a:ext uri="{FF2B5EF4-FFF2-40B4-BE49-F238E27FC236}">
                <a16:creationId xmlns:a16="http://schemas.microsoft.com/office/drawing/2014/main" id="{0EACEB5A-C13E-77A7-81F0-AF722F507B37}"/>
              </a:ext>
              <a:ext uri="{C183D7F6-B498-43B3-948B-1728B52AA6E4}">
                <adec:decorative xmlns:adec="http://schemas.microsoft.com/office/drawing/2017/decorative" xmlns="" val="1"/>
              </a:ext>
            </a:extLst>
          </p:cNvPr>
          <p:cNvSpPr>
            <a:spLocks noGrp="1"/>
          </p:cNvSpPr>
          <p:nvPr>
            <p:ph type="dt" sz="half" idx="10"/>
          </p:nvPr>
        </p:nvSpPr>
        <p:spPr/>
        <p:txBody>
          <a:bodyPr/>
          <a:lstStyle>
            <a:lvl1pPr>
              <a:defRPr>
                <a:solidFill>
                  <a:schemeClr val="accent3"/>
                </a:solidFill>
              </a:defRPr>
            </a:lvl1pPr>
          </a:lstStyle>
          <a:p>
            <a:fld id="{21EE4F49-EC76-4C2C-9B73-2EBF0DD89402}" type="datetime1">
              <a:rPr lang="sv-SE" smtClean="0"/>
              <a:pPr/>
              <a:t>2024-04-15</a:t>
            </a:fld>
            <a:endParaRPr lang="sv-SE"/>
          </a:p>
        </p:txBody>
      </p:sp>
      <p:sp>
        <p:nvSpPr>
          <p:cNvPr id="4" name="Platshållare för sidfot 3">
            <a:extLst>
              <a:ext uri="{FF2B5EF4-FFF2-40B4-BE49-F238E27FC236}">
                <a16:creationId xmlns:a16="http://schemas.microsoft.com/office/drawing/2014/main" id="{D9B4CC4B-BBBA-B3E1-B5BE-4336E1BC7D11}"/>
              </a:ext>
              <a:ext uri="{C183D7F6-B498-43B3-948B-1728B52AA6E4}">
                <adec:decorative xmlns:adec="http://schemas.microsoft.com/office/drawing/2017/decorative" xmlns="" val="1"/>
              </a:ext>
            </a:extLst>
          </p:cNvPr>
          <p:cNvSpPr>
            <a:spLocks noGrp="1"/>
          </p:cNvSpPr>
          <p:nvPr>
            <p:ph type="ftr" sz="quarter" idx="11"/>
          </p:nvPr>
        </p:nvSpPr>
        <p:spPr/>
        <p:txBody>
          <a:bodyPr/>
          <a:lstStyle>
            <a:lvl1pPr>
              <a:defRPr>
                <a:solidFill>
                  <a:schemeClr val="accent3"/>
                </a:solidFill>
              </a:defRPr>
            </a:lvl1pPr>
          </a:lstStyle>
          <a:p>
            <a:r>
              <a:rPr lang="sv-SE"/>
              <a:t>Sidfottext</a:t>
            </a:r>
          </a:p>
        </p:txBody>
      </p:sp>
      <p:sp>
        <p:nvSpPr>
          <p:cNvPr id="5" name="Platshållare för bildnummer 4">
            <a:extLst>
              <a:ext uri="{FF2B5EF4-FFF2-40B4-BE49-F238E27FC236}">
                <a16:creationId xmlns:a16="http://schemas.microsoft.com/office/drawing/2014/main" id="{687755E0-6C68-55E2-93B7-3C2332903D09}"/>
              </a:ext>
              <a:ext uri="{C183D7F6-B498-43B3-948B-1728B52AA6E4}">
                <adec:decorative xmlns:adec="http://schemas.microsoft.com/office/drawing/2017/decorative" xmlns="" val="1"/>
              </a:ext>
            </a:extLst>
          </p:cNvPr>
          <p:cNvSpPr>
            <a:spLocks noGrp="1"/>
          </p:cNvSpPr>
          <p:nvPr>
            <p:ph type="sldNum" sz="quarter" idx="12"/>
          </p:nvPr>
        </p:nvSpPr>
        <p:spPr/>
        <p:txBody>
          <a:bodyPr/>
          <a:lstStyle>
            <a:lvl1pPr>
              <a:defRPr>
                <a:solidFill>
                  <a:schemeClr val="accent3"/>
                </a:solidFill>
              </a:defRPr>
            </a:lvl1pPr>
          </a:lstStyle>
          <a:p>
            <a:fld id="{0EA8761A-F05C-4F01-AE76-2EF79F772060}" type="slidenum">
              <a:rPr lang="sv-SE" smtClean="0"/>
              <a:pPr/>
              <a:t>‹#›</a:t>
            </a:fld>
            <a:endParaRPr lang="sv-SE"/>
          </a:p>
        </p:txBody>
      </p:sp>
    </p:spTree>
    <p:extLst>
      <p:ext uri="{BB962C8B-B14F-4D97-AF65-F5344CB8AC3E}">
        <p14:creationId xmlns:p14="http://schemas.microsoft.com/office/powerpoint/2010/main" val="11410972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3C9AA39D-994F-D672-1A92-949D21179B1B}"/>
              </a:ext>
              <a:ext uri="{C183D7F6-B498-43B3-948B-1728B52AA6E4}">
                <adec:decorative xmlns:adec="http://schemas.microsoft.com/office/drawing/2017/decorative" xmlns="" val="1"/>
              </a:ext>
            </a:extLst>
          </p:cNvPr>
          <p:cNvSpPr>
            <a:spLocks noGrp="1"/>
          </p:cNvSpPr>
          <p:nvPr>
            <p:ph type="dt" sz="half" idx="10"/>
          </p:nvPr>
        </p:nvSpPr>
        <p:spPr/>
        <p:txBody>
          <a:bodyPr/>
          <a:lstStyle/>
          <a:p>
            <a:fld id="{36E1C339-1173-498E-B68E-150066B9F832}" type="datetime1">
              <a:rPr lang="sv-SE" smtClean="0"/>
              <a:t>2024-04-15</a:t>
            </a:fld>
            <a:endParaRPr lang="sv-SE"/>
          </a:p>
        </p:txBody>
      </p:sp>
      <p:sp>
        <p:nvSpPr>
          <p:cNvPr id="3" name="Platshållare för sidfot 2">
            <a:extLst>
              <a:ext uri="{FF2B5EF4-FFF2-40B4-BE49-F238E27FC236}">
                <a16:creationId xmlns:a16="http://schemas.microsoft.com/office/drawing/2014/main" id="{99A9CFFB-D456-6463-A4BD-CE70F4CD1A12}"/>
              </a:ext>
              <a:ext uri="{C183D7F6-B498-43B3-948B-1728B52AA6E4}">
                <adec:decorative xmlns:adec="http://schemas.microsoft.com/office/drawing/2017/decorative" xmlns="" val="1"/>
              </a:ext>
            </a:extLst>
          </p:cNvPr>
          <p:cNvSpPr>
            <a:spLocks noGrp="1"/>
          </p:cNvSpPr>
          <p:nvPr>
            <p:ph type="ftr" sz="quarter" idx="11"/>
          </p:nvPr>
        </p:nvSpPr>
        <p:spPr/>
        <p:txBody>
          <a:bodyPr/>
          <a:lstStyle/>
          <a:p>
            <a:r>
              <a:rPr lang="sv-SE"/>
              <a:t>Sidfottext</a:t>
            </a:r>
          </a:p>
        </p:txBody>
      </p:sp>
      <p:sp>
        <p:nvSpPr>
          <p:cNvPr id="4" name="Platshållare för bildnummer 3">
            <a:extLst>
              <a:ext uri="{FF2B5EF4-FFF2-40B4-BE49-F238E27FC236}">
                <a16:creationId xmlns:a16="http://schemas.microsoft.com/office/drawing/2014/main" id="{12CEC6D5-E7B1-0BCE-0744-951A473470B5}"/>
              </a:ext>
              <a:ext uri="{C183D7F6-B498-43B3-948B-1728B52AA6E4}">
                <adec:decorative xmlns:adec="http://schemas.microsoft.com/office/drawing/2017/decorative" xmlns="" val="1"/>
              </a:ext>
            </a:extLst>
          </p:cNvPr>
          <p:cNvSpPr>
            <a:spLocks noGrp="1"/>
          </p:cNvSpPr>
          <p:nvPr>
            <p:ph type="sldNum" sz="quarter" idx="12"/>
          </p:nvPr>
        </p:nvSpPr>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33814309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om med logga">
    <p:bg>
      <p:bgPr>
        <a:solidFill>
          <a:srgbClr val="FFEBE8"/>
        </a:solidFill>
        <a:effectLst/>
      </p:bgPr>
    </p:bg>
    <p:spTree>
      <p:nvGrpSpPr>
        <p:cNvPr id="1" name=""/>
        <p:cNvGrpSpPr/>
        <p:nvPr/>
      </p:nvGrpSpPr>
      <p:grpSpPr>
        <a:xfrm>
          <a:off x="0" y="0"/>
          <a:ext cx="0" cy="0"/>
          <a:chOff x="0" y="0"/>
          <a:chExt cx="0" cy="0"/>
        </a:xfrm>
      </p:grpSpPr>
      <p:sp>
        <p:nvSpPr>
          <p:cNvPr id="8" name="Platshållare för datum 1">
            <a:extLst>
              <a:ext uri="{FF2B5EF4-FFF2-40B4-BE49-F238E27FC236}">
                <a16:creationId xmlns:a16="http://schemas.microsoft.com/office/drawing/2014/main" id="{BD4E7ACA-DD34-312E-63AD-4C42C5D52EF4}"/>
              </a:ext>
              <a:ext uri="{C183D7F6-B498-43B3-948B-1728B52AA6E4}">
                <adec:decorative xmlns:adec="http://schemas.microsoft.com/office/drawing/2017/decorative" xmlns="" val="1"/>
              </a:ext>
            </a:extLst>
          </p:cNvPr>
          <p:cNvSpPr>
            <a:spLocks noGrp="1"/>
          </p:cNvSpPr>
          <p:nvPr>
            <p:ph type="dt" sz="half" idx="10"/>
          </p:nvPr>
        </p:nvSpPr>
        <p:spPr>
          <a:xfrm>
            <a:off x="160083" y="6364203"/>
            <a:ext cx="1051295" cy="365125"/>
          </a:xfrm>
        </p:spPr>
        <p:txBody>
          <a:bodyPr/>
          <a:lstStyle/>
          <a:p>
            <a:fld id="{36E1C339-1173-498E-B68E-150066B9F832}" type="datetime1">
              <a:rPr lang="sv-SE" smtClean="0"/>
              <a:t>2024-04-15</a:t>
            </a:fld>
            <a:endParaRPr lang="sv-SE"/>
          </a:p>
        </p:txBody>
      </p:sp>
      <p:sp>
        <p:nvSpPr>
          <p:cNvPr id="9" name="Platshållare för sidfot 2">
            <a:extLst>
              <a:ext uri="{FF2B5EF4-FFF2-40B4-BE49-F238E27FC236}">
                <a16:creationId xmlns:a16="http://schemas.microsoft.com/office/drawing/2014/main" id="{F49843CB-C0F3-CD2D-542C-3FE32B869631}"/>
              </a:ext>
              <a:ext uri="{C183D7F6-B498-43B3-948B-1728B52AA6E4}">
                <adec:decorative xmlns:adec="http://schemas.microsoft.com/office/drawing/2017/decorative" xmlns="" val="1"/>
              </a:ext>
            </a:extLst>
          </p:cNvPr>
          <p:cNvSpPr>
            <a:spLocks noGrp="1"/>
          </p:cNvSpPr>
          <p:nvPr>
            <p:ph type="ftr" sz="quarter" idx="11"/>
          </p:nvPr>
        </p:nvSpPr>
        <p:spPr>
          <a:xfrm>
            <a:off x="1538008" y="6365427"/>
            <a:ext cx="3360626" cy="365125"/>
          </a:xfrm>
        </p:spPr>
        <p:txBody>
          <a:bodyPr/>
          <a:lstStyle/>
          <a:p>
            <a:r>
              <a:rPr lang="sv-SE"/>
              <a:t>Sidfottext</a:t>
            </a:r>
          </a:p>
        </p:txBody>
      </p:sp>
      <p:sp>
        <p:nvSpPr>
          <p:cNvPr id="10" name="Platshållare för bildnummer 3">
            <a:extLst>
              <a:ext uri="{FF2B5EF4-FFF2-40B4-BE49-F238E27FC236}">
                <a16:creationId xmlns:a16="http://schemas.microsoft.com/office/drawing/2014/main" id="{97C9C3DA-4304-47F2-4E8F-C0B80AF735BF}"/>
              </a:ext>
              <a:ext uri="{C183D7F6-B498-43B3-948B-1728B52AA6E4}">
                <adec:decorative xmlns:adec="http://schemas.microsoft.com/office/drawing/2017/decorative" xmlns="" val="1"/>
              </a:ext>
            </a:extLst>
          </p:cNvPr>
          <p:cNvSpPr>
            <a:spLocks noGrp="1"/>
          </p:cNvSpPr>
          <p:nvPr>
            <p:ph type="sldNum" sz="quarter" idx="12"/>
          </p:nvPr>
        </p:nvSpPr>
        <p:spPr>
          <a:xfrm>
            <a:off x="11530910" y="6364203"/>
            <a:ext cx="501007" cy="365125"/>
          </a:xfrm>
        </p:spPr>
        <p:txBody>
          <a:bodyPr/>
          <a:lstStyle/>
          <a:p>
            <a:fld id="{0EA8761A-F05C-4F01-AE76-2EF79F772060}" type="slidenum">
              <a:rPr lang="sv-SE" smtClean="0"/>
              <a:t>‹#›</a:t>
            </a:fld>
            <a:endParaRPr lang="sv-SE"/>
          </a:p>
        </p:txBody>
      </p:sp>
    </p:spTree>
    <p:extLst>
      <p:ext uri="{BB962C8B-B14F-4D97-AF65-F5344CB8AC3E}">
        <p14:creationId xmlns:p14="http://schemas.microsoft.com/office/powerpoint/2010/main" val="245349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3.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heme" Target="../theme/theme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8.jpe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5.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image" Target="../media/image5.png"/><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theme" Target="../theme/theme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theme" Target="../theme/theme7.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26" Type="http://schemas.openxmlformats.org/officeDocument/2006/relationships/theme" Target="../theme/theme8.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5" Type="http://schemas.openxmlformats.org/officeDocument/2006/relationships/slideLayout" Target="../slideLayouts/slideLayout155.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slideLayout" Target="../slideLayouts/slideLayout15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 Id="rId27"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2C9A3A02-4421-0DC2-B7FB-C23B335A7A52}"/>
              </a:ext>
              <a:ext uri="{C183D7F6-B498-43B3-948B-1728B52AA6E4}">
                <adec:decorative xmlns:adec="http://schemas.microsoft.com/office/drawing/2017/decorative" xmlns="" val="1"/>
              </a:ext>
            </a:extLst>
          </p:cNvPr>
          <p:cNvSpPr/>
          <p:nvPr userDrawn="1"/>
        </p:nvSpPr>
        <p:spPr>
          <a:xfrm>
            <a:off x="1" y="6356351"/>
            <a:ext cx="12192000" cy="50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Platshållare för rubrik 1"/>
          <p:cNvSpPr>
            <a:spLocks noGrp="1"/>
          </p:cNvSpPr>
          <p:nvPr>
            <p:ph type="title"/>
          </p:nvPr>
        </p:nvSpPr>
        <p:spPr>
          <a:xfrm>
            <a:off x="410546" y="1204962"/>
            <a:ext cx="10416781" cy="1209600"/>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410545" y="2447397"/>
            <a:ext cx="11373467" cy="369839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407988" y="6356350"/>
            <a:ext cx="3173412" cy="501650"/>
          </a:xfrm>
          <a:prstGeom prst="rect">
            <a:avLst/>
          </a:prstGeom>
        </p:spPr>
        <p:txBody>
          <a:bodyPr vert="horz" lIns="91440" tIns="45720" rIns="91440" bIns="45720" rtlCol="0" anchor="ctr"/>
          <a:lstStyle>
            <a:lvl1pPr algn="l">
              <a:defRPr sz="1050">
                <a:solidFill>
                  <a:schemeClr val="bg1"/>
                </a:solidFill>
              </a:defRPr>
            </a:lvl1pPr>
          </a:lstStyle>
          <a:p>
            <a:fld id="{EDBCDBAB-6168-440D-8A70-228BA567EAD3}" type="datetime1">
              <a:rPr lang="sv-SE" smtClean="0"/>
              <a:t>2024-04-15</a:t>
            </a:fld>
            <a:endParaRPr lang="sv-SE" dirty="0"/>
          </a:p>
        </p:txBody>
      </p:sp>
      <p:sp>
        <p:nvSpPr>
          <p:cNvPr id="5" name="Platshållare för sidfot 4"/>
          <p:cNvSpPr>
            <a:spLocks noGrp="1"/>
          </p:cNvSpPr>
          <p:nvPr>
            <p:ph type="ftr" sz="quarter" idx="3"/>
          </p:nvPr>
        </p:nvSpPr>
        <p:spPr>
          <a:xfrm>
            <a:off x="4038600" y="6356350"/>
            <a:ext cx="4114800" cy="501649"/>
          </a:xfrm>
          <a:prstGeom prst="rect">
            <a:avLst/>
          </a:prstGeom>
        </p:spPr>
        <p:txBody>
          <a:bodyPr vert="horz" lIns="91440" tIns="45720" rIns="91440" bIns="45720" rtlCol="0" anchor="ctr"/>
          <a:lstStyle>
            <a:lvl1pPr algn="ctr">
              <a:defRPr sz="1050">
                <a:solidFill>
                  <a:schemeClr val="bg1"/>
                </a:solidFill>
              </a:defRPr>
            </a:lvl1pPr>
          </a:lstStyle>
          <a:p>
            <a:r>
              <a:rPr lang="sv-SE"/>
              <a:t>Sidfot</a:t>
            </a:r>
            <a:endParaRPr lang="sv-SE" dirty="0"/>
          </a:p>
        </p:txBody>
      </p:sp>
      <p:sp>
        <p:nvSpPr>
          <p:cNvPr id="6" name="Platshållare för bildnummer 5"/>
          <p:cNvSpPr>
            <a:spLocks noGrp="1"/>
          </p:cNvSpPr>
          <p:nvPr>
            <p:ph type="sldNum" sz="quarter" idx="4"/>
          </p:nvPr>
        </p:nvSpPr>
        <p:spPr>
          <a:xfrm>
            <a:off x="8610599" y="6356350"/>
            <a:ext cx="3173413" cy="501650"/>
          </a:xfrm>
          <a:prstGeom prst="rect">
            <a:avLst/>
          </a:prstGeom>
        </p:spPr>
        <p:txBody>
          <a:bodyPr vert="horz" lIns="91440" tIns="45720" rIns="91440" bIns="45720" rtlCol="0" anchor="ctr"/>
          <a:lstStyle>
            <a:lvl1pPr algn="r">
              <a:defRPr sz="1050">
                <a:solidFill>
                  <a:schemeClr val="bg1"/>
                </a:solidFill>
              </a:defRPr>
            </a:lvl1pPr>
          </a:lstStyle>
          <a:p>
            <a:fld id="{130DDE8C-17E0-4539-9C15-C1E9D231907F}" type="slidenum">
              <a:rPr lang="sv-SE" smtClean="0"/>
              <a:pPr/>
              <a:t>‹#›</a:t>
            </a:fld>
            <a:endParaRPr lang="sv-SE" dirty="0"/>
          </a:p>
        </p:txBody>
      </p:sp>
      <p:pic>
        <p:nvPicPr>
          <p:cNvPr id="8" name="Bildobjekt 7" descr="RSS Dalarnas ordbild.">
            <a:extLst>
              <a:ext uri="{FF2B5EF4-FFF2-40B4-BE49-F238E27FC236}">
                <a16:creationId xmlns:a16="http://schemas.microsoft.com/office/drawing/2014/main" id="{33652528-37B7-5B59-0F59-98FDB447301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0546" y="365125"/>
            <a:ext cx="2101541" cy="512667"/>
          </a:xfrm>
          <a:prstGeom prst="rect">
            <a:avLst/>
          </a:prstGeom>
        </p:spPr>
      </p:pic>
      <p:sp>
        <p:nvSpPr>
          <p:cNvPr id="9" name="Rektangel 8">
            <a:extLst>
              <a:ext uri="{FF2B5EF4-FFF2-40B4-BE49-F238E27FC236}">
                <a16:creationId xmlns:a16="http://schemas.microsoft.com/office/drawing/2014/main" id="{393AFC56-AD4E-DB75-FE14-8FCC9C938EBD}"/>
              </a:ext>
            </a:extLst>
          </p:cNvPr>
          <p:cNvSpPr/>
          <p:nvPr userDrawn="1"/>
        </p:nvSpPr>
        <p:spPr>
          <a:xfrm>
            <a:off x="11133574" y="365125"/>
            <a:ext cx="1058427" cy="7552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a:p>
        </p:txBody>
      </p:sp>
      <p:pic>
        <p:nvPicPr>
          <p:cNvPr id="10" name="Bildobjekt 9" descr="Region Dalarnas logotyp.">
            <a:extLst>
              <a:ext uri="{FF2B5EF4-FFF2-40B4-BE49-F238E27FC236}">
                <a16:creationId xmlns:a16="http://schemas.microsoft.com/office/drawing/2014/main" id="{3AE19856-4B4E-B9A6-57B8-9CEE10E784A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37411" y="478140"/>
            <a:ext cx="544042" cy="519187"/>
          </a:xfrm>
          <a:prstGeom prst="rect">
            <a:avLst/>
          </a:prstGeom>
        </p:spPr>
      </p:pic>
    </p:spTree>
    <p:extLst>
      <p:ext uri="{BB962C8B-B14F-4D97-AF65-F5344CB8AC3E}">
        <p14:creationId xmlns:p14="http://schemas.microsoft.com/office/powerpoint/2010/main" val="2637158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82" r:id="rId10"/>
    <p:sldLayoutId id="2147483828" r:id="rId11"/>
  </p:sldLayoutIdLs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57" userDrawn="1">
          <p15:clr>
            <a:srgbClr val="F26B43"/>
          </p15:clr>
        </p15:guide>
        <p15:guide id="4" pos="742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67799775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1" r:id="rId9"/>
    <p:sldLayoutId id="2147483829"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AvenirNext LT Pro Regular" panose="020B0504020202020204" pitchFamily="34" charset="77"/>
              </a:defRPr>
            </a:lvl1pPr>
          </a:lstStyle>
          <a:p>
            <a:fld id="{5F6B0470-A8C6-4E2F-A7E4-2127E15D3394}" type="datetime1">
              <a:rPr lang="sv-SE" smtClean="0"/>
              <a:pPr/>
              <a:t>2024-04-15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8767195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AvenirNext LT Pro Regular" panose="020B0504020202020204" pitchFamily="34" charset="77"/>
              </a:defRPr>
            </a:lvl1pPr>
          </a:lstStyle>
          <a:p>
            <a:fld id="{5F6B0470-A8C6-4E2F-A7E4-2127E15D3394}" type="datetime1">
              <a:rPr lang="sv-SE" smtClean="0"/>
              <a:pPr/>
              <a:t>2024-04-15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96654422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8420EEB1-80E0-4243-AAA6-40D671C3359A}"/>
              </a:ext>
              <a:ext uri="{C183D7F6-B498-43B3-948B-1728B52AA6E4}">
                <adec:decorative xmlns:adec="http://schemas.microsoft.com/office/drawing/2017/decorative" xmlns="" val="1"/>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892244" y="6356350"/>
            <a:ext cx="975483" cy="403200"/>
          </a:xfrm>
          <a:prstGeom prst="rect">
            <a:avLst/>
          </a:prstGeom>
        </p:spPr>
      </p:pic>
      <p:cxnSp>
        <p:nvCxnSpPr>
          <p:cNvPr id="10" name="Rak koppling 9">
            <a:extLst>
              <a:ext uri="{FF2B5EF4-FFF2-40B4-BE49-F238E27FC236}">
                <a16:creationId xmlns:a16="http://schemas.microsoft.com/office/drawing/2014/main" id="{A7BC3E9A-336E-4FA4-891B-A73729A1A1B4}"/>
              </a:ext>
              <a:ext uri="{C183D7F6-B498-43B3-948B-1728B52AA6E4}">
                <adec:decorative xmlns:adec="http://schemas.microsoft.com/office/drawing/2017/decorative" xmlns="" val="1"/>
              </a:ext>
            </a:extLst>
          </p:cNvPr>
          <p:cNvCxnSpPr/>
          <p:nvPr userDrawn="1"/>
        </p:nvCxnSpPr>
        <p:spPr>
          <a:xfrm>
            <a:off x="0" y="6279521"/>
            <a:ext cx="121920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Platshållare för text 2"/>
          <p:cNvSpPr>
            <a:spLocks noGrp="1"/>
          </p:cNvSpPr>
          <p:nvPr>
            <p:ph type="body" idx="1"/>
          </p:nvPr>
        </p:nvSpPr>
        <p:spPr>
          <a:xfrm>
            <a:off x="664232" y="2495203"/>
            <a:ext cx="9609825" cy="3738598"/>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2" name="Platshållare för rubrik 1"/>
          <p:cNvSpPr>
            <a:spLocks noGrp="1"/>
          </p:cNvSpPr>
          <p:nvPr>
            <p:ph type="title"/>
          </p:nvPr>
        </p:nvSpPr>
        <p:spPr>
          <a:xfrm>
            <a:off x="664233" y="874602"/>
            <a:ext cx="9609825" cy="1231392"/>
          </a:xfrm>
          <a:prstGeom prst="rect">
            <a:avLst/>
          </a:prstGeom>
        </p:spPr>
        <p:txBody>
          <a:bodyPr vert="horz" lIns="91440" tIns="45720" rIns="91440" bIns="45720" rtlCol="0" anchor="t">
            <a:noAutofit/>
          </a:bodyPr>
          <a:lstStyle/>
          <a:p>
            <a:r>
              <a:rPr lang="sv-SE" dirty="0"/>
              <a:t>Klicka här för att ändra format</a:t>
            </a:r>
          </a:p>
        </p:txBody>
      </p:sp>
      <p:sp>
        <p:nvSpPr>
          <p:cNvPr id="5" name="Platshållare för sidfot 4"/>
          <p:cNvSpPr>
            <a:spLocks noGrp="1"/>
          </p:cNvSpPr>
          <p:nvPr>
            <p:ph type="ftr" sz="quarter" idx="3"/>
          </p:nvPr>
        </p:nvSpPr>
        <p:spPr>
          <a:xfrm>
            <a:off x="2457449" y="6356350"/>
            <a:ext cx="6029326" cy="365125"/>
          </a:xfrm>
          <a:prstGeom prst="rect">
            <a:avLst/>
          </a:prstGeom>
        </p:spPr>
        <p:txBody>
          <a:bodyPr vert="horz" lIns="91440" tIns="45720" rIns="91440" bIns="45720" rtlCol="0" anchor="ctr"/>
          <a:lstStyle>
            <a:lvl1pPr algn="ctr">
              <a:defRPr sz="1200">
                <a:solidFill>
                  <a:schemeClr val="tx1"/>
                </a:solidFill>
              </a:defRPr>
            </a:lvl1pPr>
          </a:lstStyle>
          <a:p>
            <a:endParaRPr lang="sv-SE" dirty="0"/>
          </a:p>
        </p:txBody>
      </p:sp>
      <p:sp>
        <p:nvSpPr>
          <p:cNvPr id="4" name="Platshållare för datum 3"/>
          <p:cNvSpPr>
            <a:spLocks noGrp="1"/>
          </p:cNvSpPr>
          <p:nvPr>
            <p:ph type="dt" sz="half" idx="2"/>
          </p:nvPr>
        </p:nvSpPr>
        <p:spPr>
          <a:xfrm>
            <a:off x="664232" y="6356350"/>
            <a:ext cx="1269343" cy="365125"/>
          </a:xfrm>
          <a:prstGeom prst="rect">
            <a:avLst/>
          </a:prstGeom>
        </p:spPr>
        <p:txBody>
          <a:bodyPr vert="horz" lIns="91440" tIns="45720" rIns="91440" bIns="45720" rtlCol="0" anchor="ctr"/>
          <a:lstStyle>
            <a:lvl1pPr algn="l">
              <a:defRPr sz="1200">
                <a:solidFill>
                  <a:schemeClr val="tx1"/>
                </a:solidFill>
              </a:defRPr>
            </a:lvl1pPr>
          </a:lstStyle>
          <a:p>
            <a:fld id="{765C18DA-410A-4124-BB0F-DE8CA676B1E5}" type="datetimeFigureOut">
              <a:rPr lang="sv-SE" smtClean="0"/>
              <a:t>2024-04-15</a:t>
            </a:fld>
            <a:endParaRPr lang="sv-SE" dirty="0"/>
          </a:p>
        </p:txBody>
      </p:sp>
      <p:sp>
        <p:nvSpPr>
          <p:cNvPr id="6" name="Platshållare för bildnummer 5"/>
          <p:cNvSpPr>
            <a:spLocks noGrp="1"/>
          </p:cNvSpPr>
          <p:nvPr>
            <p:ph type="sldNum" sz="quarter" idx="4"/>
          </p:nvPr>
        </p:nvSpPr>
        <p:spPr>
          <a:xfrm>
            <a:off x="9009033" y="6356350"/>
            <a:ext cx="1270800" cy="365125"/>
          </a:xfrm>
          <a:prstGeom prst="rect">
            <a:avLst/>
          </a:prstGeom>
        </p:spPr>
        <p:txBody>
          <a:bodyPr vert="horz" lIns="91440" tIns="45720" rIns="91440" bIns="45720" rtlCol="0" anchor="ctr"/>
          <a:lstStyle>
            <a:lvl1pPr algn="r">
              <a:defRPr sz="1200">
                <a:solidFill>
                  <a:schemeClr val="tx1"/>
                </a:solidFill>
              </a:defRPr>
            </a:lvl1pPr>
          </a:lstStyle>
          <a:p>
            <a:fld id="{2DBAD975-63FF-4468-AC34-025F73E043F9}" type="slidenum">
              <a:rPr lang="sv-SE" smtClean="0"/>
              <a:t>‹#›</a:t>
            </a:fld>
            <a:endParaRPr lang="sv-SE" dirty="0"/>
          </a:p>
        </p:txBody>
      </p:sp>
    </p:spTree>
    <p:extLst>
      <p:ext uri="{BB962C8B-B14F-4D97-AF65-F5344CB8AC3E}">
        <p14:creationId xmlns:p14="http://schemas.microsoft.com/office/powerpoint/2010/main" val="10039974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Lst>
  <p:txStyles>
    <p:title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p:titleStyle>
    <p:bodyStyle>
      <a:lvl1pPr marL="258763" indent="-228600" algn="l" defTabSz="914400" rtl="0" eaLnBrk="1" latinLnBrk="0" hangingPunct="1">
        <a:lnSpc>
          <a:spcPct val="100000"/>
        </a:lnSpc>
        <a:spcBef>
          <a:spcPts val="0"/>
        </a:spcBef>
        <a:spcAft>
          <a:spcPts val="1200"/>
        </a:spcAft>
        <a:buFont typeface="Symbol" panose="05050102010706020507" pitchFamily="18" charset="2"/>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200"/>
        </a:spcAft>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840">
          <p15:clr>
            <a:srgbClr val="F26B43"/>
          </p15:clr>
        </p15:guide>
        <p15:guide id="10"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EBE8"/>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3"/>
                </a:solidFill>
                <a:latin typeface="AvenirNext LT Pro Regular" panose="020B0504020202020204" pitchFamily="34" charset="77"/>
              </a:defRPr>
            </a:lvl1pPr>
          </a:lstStyle>
          <a:p>
            <a:fld id="{5F6B0470-A8C6-4E2F-A7E4-2127E15D3394}" type="datetime1">
              <a:rPr lang="sv-SE" smtClean="0"/>
              <a:pPr/>
              <a:t>2024-04-15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3"/>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3"/>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22352537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Lst>
  <p:hf sldNum="0" hdr="0" ftr="0" dt="0"/>
  <p:txStyles>
    <p:titleStyle>
      <a:lvl1pPr algn="l" defTabSz="914400" rtl="0" eaLnBrk="1" latinLnBrk="0" hangingPunct="1">
        <a:lnSpc>
          <a:spcPct val="90000"/>
        </a:lnSpc>
        <a:spcBef>
          <a:spcPct val="0"/>
        </a:spcBef>
        <a:buNone/>
        <a:defRPr sz="4400" b="1" i="0"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3"/>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7F2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tx1"/>
                </a:solidFill>
                <a:latin typeface="AvenirNext LT Pro Regular" panose="020B0504020202020204" pitchFamily="34" charset="77"/>
              </a:defRPr>
            </a:lvl1pPr>
          </a:lstStyle>
          <a:p>
            <a:fld id="{5F6B0470-A8C6-4E2F-A7E4-2127E15D3394}" type="datetime1">
              <a:rPr lang="sv-SE" smtClean="0"/>
              <a:pPr/>
              <a:t>2024-04-15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tx1"/>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tx1"/>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358650715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796" r:id="rId20"/>
    <p:sldLayoutId id="2147483797" r:id="rId21"/>
    <p:sldLayoutId id="2147483798" r:id="rId22"/>
    <p:sldLayoutId id="2147483799" r:id="rId23"/>
    <p:sldLayoutId id="2147483800" r:id="rId24"/>
    <p:sldLayoutId id="2147483801" r:id="rId25"/>
  </p:sldLayoutIdLst>
  <p:hf sldNum="0" hdr="0" ftr="0" dt="0"/>
  <p:txStyles>
    <p:titleStyle>
      <a:lvl1pPr algn="l" defTabSz="914400" rtl="0" eaLnBrk="1" latinLnBrk="0" hangingPunct="1">
        <a:lnSpc>
          <a:spcPct val="90000"/>
        </a:lnSpc>
        <a:spcBef>
          <a:spcPct val="0"/>
        </a:spcBef>
        <a:buNone/>
        <a:defRPr sz="4400" b="1" i="0" kern="1200">
          <a:solidFill>
            <a:schemeClr val="tx1"/>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tx1"/>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DFEFEB"/>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793E63-731C-4489-4423-CB81F6C74B49}"/>
              </a:ext>
            </a:extLst>
          </p:cNvPr>
          <p:cNvSpPr>
            <a:spLocks noGrp="1"/>
          </p:cNvSpPr>
          <p:nvPr>
            <p:ph type="title"/>
          </p:nvPr>
        </p:nvSpPr>
        <p:spPr>
          <a:xfrm>
            <a:off x="839788" y="1125080"/>
            <a:ext cx="7313612" cy="1237130"/>
          </a:xfrm>
          <a:prstGeom prst="rect">
            <a:avLst/>
          </a:prstGeom>
        </p:spPr>
        <p:txBody>
          <a:bodyPr vert="horz" lIns="91440" tIns="45720" rIns="91440" bIns="45720" rtlCol="0" anchor="ctr">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80994848-5D29-B231-E352-88E611499AED}"/>
              </a:ext>
            </a:extLst>
          </p:cNvPr>
          <p:cNvSpPr>
            <a:spLocks noGrp="1"/>
          </p:cNvSpPr>
          <p:nvPr>
            <p:ph type="body" idx="1"/>
          </p:nvPr>
        </p:nvSpPr>
        <p:spPr>
          <a:xfrm>
            <a:off x="839788" y="2528048"/>
            <a:ext cx="7313612" cy="3233364"/>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8127DD33-0436-F20A-421B-A429BA7D8168}"/>
              </a:ext>
            </a:extLst>
          </p:cNvPr>
          <p:cNvSpPr>
            <a:spLocks noGrp="1"/>
          </p:cNvSpPr>
          <p:nvPr>
            <p:ph type="dt" sz="half" idx="2"/>
          </p:nvPr>
        </p:nvSpPr>
        <p:spPr>
          <a:xfrm>
            <a:off x="160083" y="6364203"/>
            <a:ext cx="1051295" cy="365125"/>
          </a:xfrm>
          <a:prstGeom prst="rect">
            <a:avLst/>
          </a:prstGeom>
        </p:spPr>
        <p:txBody>
          <a:bodyPr vert="horz" lIns="91440" tIns="45720" rIns="91440" bIns="45720" rtlCol="0" anchor="ctr"/>
          <a:lstStyle>
            <a:lvl1pPr algn="l">
              <a:defRPr sz="1200" b="0" i="0">
                <a:solidFill>
                  <a:schemeClr val="accent5"/>
                </a:solidFill>
                <a:latin typeface="AvenirNext LT Pro Regular" panose="020B0504020202020204" pitchFamily="34" charset="77"/>
              </a:defRPr>
            </a:lvl1pPr>
          </a:lstStyle>
          <a:p>
            <a:fld id="{5F6B0470-A8C6-4E2F-A7E4-2127E15D3394}" type="datetime1">
              <a:rPr lang="sv-SE" smtClean="0"/>
              <a:pPr/>
              <a:t>2024-04-15</a:t>
            </a:fld>
            <a:endParaRPr lang="sv-SE" dirty="0"/>
          </a:p>
        </p:txBody>
      </p:sp>
      <p:sp>
        <p:nvSpPr>
          <p:cNvPr id="5" name="Platshållare för sidfot 4">
            <a:extLst>
              <a:ext uri="{FF2B5EF4-FFF2-40B4-BE49-F238E27FC236}">
                <a16:creationId xmlns:a16="http://schemas.microsoft.com/office/drawing/2014/main" id="{42673166-732E-ACFA-4AD6-5CBD34564C29}"/>
              </a:ext>
            </a:extLst>
          </p:cNvPr>
          <p:cNvSpPr>
            <a:spLocks noGrp="1"/>
          </p:cNvSpPr>
          <p:nvPr>
            <p:ph type="ftr" sz="quarter" idx="3"/>
          </p:nvPr>
        </p:nvSpPr>
        <p:spPr>
          <a:xfrm>
            <a:off x="1538008" y="6365427"/>
            <a:ext cx="3360626" cy="365125"/>
          </a:xfrm>
          <a:prstGeom prst="rect">
            <a:avLst/>
          </a:prstGeom>
        </p:spPr>
        <p:txBody>
          <a:bodyPr vert="horz" lIns="91440" tIns="45720" rIns="91440" bIns="45720" rtlCol="0" anchor="ctr"/>
          <a:lstStyle>
            <a:lvl1pPr algn="ctr">
              <a:defRPr sz="1200" b="0" i="0">
                <a:solidFill>
                  <a:schemeClr val="accent5"/>
                </a:solidFill>
                <a:latin typeface="AvenirNext LT Pro Regular" panose="020B0504020202020204" pitchFamily="34" charset="77"/>
              </a:defRPr>
            </a:lvl1pPr>
          </a:lstStyle>
          <a:p>
            <a:r>
              <a:rPr lang="sv-SE"/>
              <a:t>Sidfottext</a:t>
            </a:r>
          </a:p>
        </p:txBody>
      </p:sp>
      <p:sp>
        <p:nvSpPr>
          <p:cNvPr id="6" name="Platshållare för bildnummer 5">
            <a:extLst>
              <a:ext uri="{FF2B5EF4-FFF2-40B4-BE49-F238E27FC236}">
                <a16:creationId xmlns:a16="http://schemas.microsoft.com/office/drawing/2014/main" id="{8D9851D9-8275-AE40-1CCB-78CA6FA4CE11}"/>
              </a:ext>
            </a:extLst>
          </p:cNvPr>
          <p:cNvSpPr>
            <a:spLocks noGrp="1"/>
          </p:cNvSpPr>
          <p:nvPr>
            <p:ph type="sldNum" sz="quarter" idx="4"/>
          </p:nvPr>
        </p:nvSpPr>
        <p:spPr>
          <a:xfrm>
            <a:off x="11530910" y="6364203"/>
            <a:ext cx="501007" cy="365125"/>
          </a:xfrm>
          <a:prstGeom prst="rect">
            <a:avLst/>
          </a:prstGeom>
        </p:spPr>
        <p:txBody>
          <a:bodyPr vert="horz" lIns="91440" tIns="45720" rIns="91440" bIns="45720" rtlCol="0" anchor="ctr"/>
          <a:lstStyle>
            <a:lvl1pPr algn="r">
              <a:defRPr sz="1200" b="0" i="0">
                <a:solidFill>
                  <a:schemeClr val="accent5"/>
                </a:solidFill>
                <a:latin typeface="AvenirNext LT Pro Regular" panose="020B0504020202020204" pitchFamily="34" charset="77"/>
              </a:defRPr>
            </a:lvl1pPr>
          </a:lstStyle>
          <a:p>
            <a:fld id="{0EA8761A-F05C-4F01-AE76-2EF79F772060}" type="slidenum">
              <a:rPr lang="sv-SE" smtClean="0"/>
              <a:pPr/>
              <a:t>‹#›</a:t>
            </a:fld>
            <a:endParaRPr lang="sv-SE"/>
          </a:p>
        </p:txBody>
      </p:sp>
      <p:pic>
        <p:nvPicPr>
          <p:cNvPr id="8" name="Bildobjekt 7" descr="Logotyp för Sveriges kommuner och regioner.">
            <a:extLst>
              <a:ext uri="{FF2B5EF4-FFF2-40B4-BE49-F238E27FC236}">
                <a16:creationId xmlns:a16="http://schemas.microsoft.com/office/drawing/2014/main" id="{820A498F-3CFE-A810-03F3-C4E9E84161D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407892" y="311234"/>
            <a:ext cx="1332000" cy="551506"/>
          </a:xfrm>
          <a:prstGeom prst="rect">
            <a:avLst/>
          </a:prstGeom>
        </p:spPr>
      </p:pic>
    </p:spTree>
    <p:extLst>
      <p:ext uri="{BB962C8B-B14F-4D97-AF65-F5344CB8AC3E}">
        <p14:creationId xmlns:p14="http://schemas.microsoft.com/office/powerpoint/2010/main" val="245059858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Lst>
  <p:hf sldNum="0" hdr="0" ftr="0" dt="0"/>
  <p:txStyles>
    <p:titleStyle>
      <a:lvl1pPr algn="l" defTabSz="914400" rtl="0" eaLnBrk="1" latinLnBrk="0" hangingPunct="1">
        <a:lnSpc>
          <a:spcPct val="90000"/>
        </a:lnSpc>
        <a:spcBef>
          <a:spcPct val="0"/>
        </a:spcBef>
        <a:buNone/>
        <a:defRPr sz="4400" b="1" i="0" kern="1200">
          <a:solidFill>
            <a:schemeClr val="accent5"/>
          </a:solidFill>
          <a:latin typeface="AvenirNext LT Pro Bold"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1pPr>
      <a:lvl2pPr marL="6858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2pPr>
      <a:lvl3pPr marL="11430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3pPr>
      <a:lvl4pPr marL="16002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4pPr>
      <a:lvl5pPr marL="2057400" indent="-228600" algn="l" defTabSz="914400" rtl="0" eaLnBrk="1" latinLnBrk="0" hangingPunct="1">
        <a:lnSpc>
          <a:spcPct val="90000"/>
        </a:lnSpc>
        <a:spcBef>
          <a:spcPts val="500"/>
        </a:spcBef>
        <a:buSzPct val="100000"/>
        <a:buFont typeface="Arial" panose="020B0604020202020204" pitchFamily="34" charset="0"/>
        <a:buChar char="•"/>
        <a:defRPr sz="2200" b="0" i="0" kern="1200">
          <a:solidFill>
            <a:schemeClr val="accent5"/>
          </a:solidFill>
          <a:latin typeface="AvenirNext LT Pro Regular"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9.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8.xml"/><Relationship Id="rId1" Type="http://schemas.openxmlformats.org/officeDocument/2006/relationships/slideLayout" Target="../slideLayouts/slideLayout107.xml"/><Relationship Id="rId6" Type="http://schemas.openxmlformats.org/officeDocument/2006/relationships/image" Target="../media/image51.png"/><Relationship Id="rId5" Type="http://schemas.openxmlformats.org/officeDocument/2006/relationships/image" Target="NUL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1.xml"/><Relationship Id="rId4" Type="http://schemas.openxmlformats.org/officeDocument/2006/relationships/image" Target="NUL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skr.se/framtidenssocialtjanst/nysocialtjanstlag.75001.html"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regeringen.se/rattsliga-dokument/statens-offentliga-utredningar/2020/08/sou-202047/" TargetMode="External"/><Relationship Id="rId2" Type="http://schemas.openxmlformats.org/officeDocument/2006/relationships/notesSlide" Target="../notesSlides/notesSlide11.xml"/><Relationship Id="rId1" Type="http://schemas.openxmlformats.org/officeDocument/2006/relationships/slideLayout" Target="../slideLayouts/slideLayout80.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1.svg"/><Relationship Id="rId9" Type="http://schemas.microsoft.com/office/2007/relationships/diagramDrawing" Target="../diagrams/drawing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geringen.se/regeringsuppdrag/2023/06/uppdrag-att-analysera-kommunernas-forutsattningar-och-behov-infor-inforandet-av-en-socialtjanstdataregisterlag/"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hyperlink" Target="https://skr.se/skr/tjanster/bloggarfranskr/socialtjanstbloggen/artiklar/mersamverkanarnyckelntillframtidenssocialtjanst.67132.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En%20generell%20r&#228;tt%20till%20kommunal%20avtalssamverkan%20(Proposition%202017/18:151)%20|%20Sveriges%20riksdag%20(riksdagen.se)" TargetMode="External"/><Relationship Id="rId4" Type="http://schemas.openxmlformats.org/officeDocument/2006/relationships/hyperlink" Target="https://skr.se/download/18.6909f26d18ceca135186c204/1705408752145/Avtalssamverkan%20inom%20socialtj%C3%A4nstenFinal2024.pdf"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kr.se/skr/integrationsocialomsorg/socialomsorg/socialtjanstensomstallning.74683.html"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10.sv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hyperlink" Target="https://skr.se/skr/integrationsocialomsorg/socialomsorg/socialtjanstensomstallning/overenskommelseomstallninglangsiktigthallbarsocialtjanst.79131.html" TargetMode="External"/><Relationship Id="rId5" Type="http://schemas.openxmlformats.org/officeDocument/2006/relationships/image" Target="NULL"/><Relationship Id="rId4" Type="http://schemas.openxmlformats.org/officeDocument/2006/relationships/customXml" Target="../ink/ink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skr.se/framtidenssocialtjanst/kunskapochstod/filmomsocialtjanstensomstallning.75642.html"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skr.se/framtidenssocialtjanst.74978.html"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skr.se/skr/tjanster/evenemang/hittaevenemang/kalenderhandelser/oppetkunskapsutbyteforomstallningtillenforebyggandeochtillgangligsocialtjanst.79225.html"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https://skr.se/skr/integrationsocialomsorg/socialomsorg/jamstalldsocialtjanst/pilotprojektforjamstalldsocialtjanst.54720.html" TargetMode="External"/><Relationship Id="rId4" Type="http://schemas.openxmlformats.org/officeDocument/2006/relationships/hyperlink" Target="https://skr.se/skr/integrationsocialomsorg/socialomsorg/socialtjanstensomstallning.74683.html"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10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83.xml"/><Relationship Id="rId5" Type="http://schemas.openxmlformats.org/officeDocument/2006/relationships/image" Target="NULL"/><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3.xml"/><Relationship Id="rId1" Type="http://schemas.openxmlformats.org/officeDocument/2006/relationships/slideLayout" Target="../slideLayouts/slideLayout82.xml"/><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82.xml"/><Relationship Id="rId4" Type="http://schemas.openxmlformats.org/officeDocument/2006/relationships/image" Target="NULL"/></Relationships>
</file>

<file path=ppt/slides/_rels/slide6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2.png"/><Relationship Id="rId1" Type="http://schemas.openxmlformats.org/officeDocument/2006/relationships/slideLayout" Target="../slideLayouts/slideLayout11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4.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1.xml"/><Relationship Id="rId1" Type="http://schemas.openxmlformats.org/officeDocument/2006/relationships/slideLayout" Target="../slideLayouts/slideLayout106.xml"/><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3.xml"/><Relationship Id="rId1" Type="http://schemas.openxmlformats.org/officeDocument/2006/relationships/slideLayout" Target="../slideLayouts/slideLayout129.xml"/><Relationship Id="rId4" Type="http://schemas.openxmlformats.org/officeDocument/2006/relationships/image" Target="../media/image16.png"/></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4.xml"/><Relationship Id="rId1" Type="http://schemas.openxmlformats.org/officeDocument/2006/relationships/slideLayout" Target="../slideLayouts/slideLayout146.xml"/><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5.xml"/><Relationship Id="rId1" Type="http://schemas.openxmlformats.org/officeDocument/2006/relationships/slideLayout" Target="../slideLayouts/slideLayout14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7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105.xml"/><Relationship Id="rId4" Type="http://schemas.openxmlformats.org/officeDocument/2006/relationships/image" Target="../media/image16.png"/></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7.xml"/><Relationship Id="rId1" Type="http://schemas.openxmlformats.org/officeDocument/2006/relationships/slideLayout" Target="../slideLayouts/slideLayout105.xml"/><Relationship Id="rId5" Type="http://schemas.openxmlformats.org/officeDocument/2006/relationships/image" Target="../media/image56.emf"/><Relationship Id="rId4" Type="http://schemas.openxmlformats.org/officeDocument/2006/relationships/hyperlink" Target="https://skrplay.screen9.tv/media/dzR-kSidcn6_vYcWeAWN5w/kompetenstrappan"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6.xml"/><Relationship Id="rId5" Type="http://schemas.openxmlformats.org/officeDocument/2006/relationships/hyperlink" Target="https://skr.se/skr/tjanster/rapporterochskrifter/publikationer/ojamstalldhetisocialtjanstenenkunskapsoversikt.75253.html" TargetMode="Externa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9.xml"/><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6.xml"/><Relationship Id="rId1" Type="http://schemas.openxmlformats.org/officeDocument/2006/relationships/slideLayout" Target="../slideLayouts/slideLayout10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77.xml"/><Relationship Id="rId1" Type="http://schemas.openxmlformats.org/officeDocument/2006/relationships/slideLayout" Target="../slideLayouts/slideLayout131.xml"/></Relationships>
</file>

<file path=ppt/slides/_rels/slide8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1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0.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106.xml"/><Relationship Id="rId4" Type="http://schemas.openxmlformats.org/officeDocument/2006/relationships/image" Target="../media/image63.png"/></Relationships>
</file>

<file path=ppt/slides/_rels/slide9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106.xml"/><Relationship Id="rId5" Type="http://schemas.openxmlformats.org/officeDocument/2006/relationships/image" Target="../media/image64.png"/><Relationship Id="rId4" Type="http://schemas.openxmlformats.org/officeDocument/2006/relationships/image" Target="../media/image63.png"/></Relationships>
</file>

<file path=ppt/slides/_rels/slide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3.xml"/><Relationship Id="rId1" Type="http://schemas.openxmlformats.org/officeDocument/2006/relationships/slideLayout" Target="../slideLayouts/slideLayout46.xml"/><Relationship Id="rId5" Type="http://schemas.openxmlformats.org/officeDocument/2006/relationships/image" Target="../media/image66.jpeg"/><Relationship Id="rId4" Type="http://schemas.openxmlformats.org/officeDocument/2006/relationships/image" Target="../media/image56.emf"/></Relationships>
</file>

<file path=ppt/slides/_rels/slide9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4.xml"/><Relationship Id="rId1" Type="http://schemas.openxmlformats.org/officeDocument/2006/relationships/slideLayout" Target="../slideLayouts/slideLayout38.xml"/><Relationship Id="rId5" Type="http://schemas.openxmlformats.org/officeDocument/2006/relationships/image" Target="../media/image56.emf"/><Relationship Id="rId4" Type="http://schemas.openxmlformats.org/officeDocument/2006/relationships/image" Target="../media/image68.jpg"/></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9.xml"/></Relationships>
</file>

<file path=ppt/slides/_rels/slide9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5.xml"/><Relationship Id="rId1" Type="http://schemas.openxmlformats.org/officeDocument/2006/relationships/slideLayout" Target="../slideLayouts/slideLayout38.xml"/><Relationship Id="rId5" Type="http://schemas.openxmlformats.org/officeDocument/2006/relationships/image" Target="../media/image56.emf"/><Relationship Id="rId4" Type="http://schemas.openxmlformats.org/officeDocument/2006/relationships/image" Target="../media/image72.jpg"/></Relationships>
</file>

<file path=ppt/slides/_rels/slide9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6.xml"/><Relationship Id="rId1" Type="http://schemas.openxmlformats.org/officeDocument/2006/relationships/slideLayout" Target="../slideLayouts/slideLayout22.xml"/></Relationships>
</file>

<file path=ppt/slides/_rels/slide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129.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normAutofit/>
          </a:bodyPr>
          <a:lstStyle/>
          <a:p>
            <a:r>
              <a:rPr lang="sv-SE" sz="4800" dirty="0" smtClean="0"/>
              <a:t>Framtidens socialtjänst</a:t>
            </a:r>
            <a:endParaRPr lang="sv-SE" sz="4800" dirty="0"/>
          </a:p>
        </p:txBody>
      </p:sp>
      <p:sp>
        <p:nvSpPr>
          <p:cNvPr id="3" name="Underrubrik 2"/>
          <p:cNvSpPr>
            <a:spLocks noGrp="1"/>
          </p:cNvSpPr>
          <p:nvPr>
            <p:ph type="subTitle" idx="1"/>
          </p:nvPr>
        </p:nvSpPr>
        <p:spPr/>
        <p:txBody>
          <a:bodyPr/>
          <a:lstStyle/>
          <a:p>
            <a:r>
              <a:rPr lang="sv-SE" dirty="0"/>
              <a:t>Hållbar </a:t>
            </a:r>
            <a:r>
              <a:rPr lang="sv-SE" dirty="0" smtClean="0"/>
              <a:t>socialtjänst- </a:t>
            </a:r>
            <a:r>
              <a:rPr lang="sv-SE" i="1" dirty="0" smtClean="0"/>
              <a:t>En ny socialtjänstlag </a:t>
            </a:r>
          </a:p>
          <a:p>
            <a:r>
              <a:rPr lang="sv-SE" b="1" dirty="0" smtClean="0"/>
              <a:t>SOU </a:t>
            </a:r>
            <a:r>
              <a:rPr lang="sv-SE" b="1" dirty="0"/>
              <a:t>2020:47</a:t>
            </a:r>
            <a:endParaRPr lang="sv-SE" dirty="0"/>
          </a:p>
        </p:txBody>
      </p:sp>
    </p:spTree>
    <p:extLst>
      <p:ext uri="{BB962C8B-B14F-4D97-AF65-F5344CB8AC3E}">
        <p14:creationId xmlns:p14="http://schemas.microsoft.com/office/powerpoint/2010/main" val="1610963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41"/>
          <p:cNvSpPr txBox="1">
            <a:spLocks noGrp="1"/>
          </p:cNvSpPr>
          <p:nvPr>
            <p:ph type="title"/>
          </p:nvPr>
        </p:nvSpPr>
        <p:spPr>
          <a:xfrm>
            <a:off x="664225" y="975175"/>
            <a:ext cx="2262000" cy="21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4400" b="1" i="0" u="none" strike="noStrike" kern="0" cap="none" spc="0" normalizeH="0" baseline="0" noProof="0" dirty="0">
                <a:ln>
                  <a:noFill/>
                </a:ln>
                <a:solidFill>
                  <a:srgbClr val="154F80"/>
                </a:solidFill>
                <a:effectLst/>
                <a:uLnTx/>
                <a:uFillTx/>
                <a:latin typeface="AvenirNext LT Pro Medium" panose="020B0504020202020204" pitchFamily="34" charset="77"/>
                <a:cs typeface="Arial"/>
                <a:sym typeface="Arial"/>
              </a:rPr>
              <a:t>Kön spelar roll</a:t>
            </a:r>
          </a:p>
        </p:txBody>
      </p:sp>
      <p:grpSp>
        <p:nvGrpSpPr>
          <p:cNvPr id="797" name="Google Shape;797;p41"/>
          <p:cNvGrpSpPr/>
          <p:nvPr/>
        </p:nvGrpSpPr>
        <p:grpSpPr>
          <a:xfrm>
            <a:off x="4728695" y="2596764"/>
            <a:ext cx="2734606" cy="1664482"/>
            <a:chOff x="3748129" y="2419705"/>
            <a:chExt cx="4511062" cy="2876243"/>
          </a:xfrm>
        </p:grpSpPr>
        <p:pic>
          <p:nvPicPr>
            <p:cNvPr id="798" name="Google Shape;798;p41" descr="Kvinna med hel fyllning"/>
            <p:cNvPicPr preferRelativeResize="0"/>
            <p:nvPr/>
          </p:nvPicPr>
          <p:blipFill rotWithShape="1">
            <a:blip r:embed="rId3">
              <a:alphaModFix/>
            </a:blip>
            <a:srcRect/>
            <a:stretch/>
          </p:blipFill>
          <p:spPr>
            <a:xfrm>
              <a:off x="3748129" y="2879796"/>
              <a:ext cx="2416152" cy="2416152"/>
            </a:xfrm>
            <a:prstGeom prst="rect">
              <a:avLst/>
            </a:prstGeom>
            <a:noFill/>
            <a:ln>
              <a:noFill/>
            </a:ln>
          </p:spPr>
        </p:pic>
        <p:pic>
          <p:nvPicPr>
            <p:cNvPr id="799" name="Google Shape;799;p41" descr="Man med hel fyllning"/>
            <p:cNvPicPr preferRelativeResize="0"/>
            <p:nvPr/>
          </p:nvPicPr>
          <p:blipFill rotWithShape="1">
            <a:blip r:embed="rId4">
              <a:alphaModFix/>
            </a:blip>
            <a:srcRect/>
            <a:stretch/>
          </p:blipFill>
          <p:spPr>
            <a:xfrm>
              <a:off x="5843039" y="2419705"/>
              <a:ext cx="2416152" cy="2416152"/>
            </a:xfrm>
            <a:prstGeom prst="rect">
              <a:avLst/>
            </a:prstGeom>
            <a:noFill/>
            <a:ln>
              <a:noFill/>
            </a:ln>
          </p:spPr>
        </p:pic>
        <p:sp>
          <p:nvSpPr>
            <p:cNvPr id="800" name="Google Shape;800;p41"/>
            <p:cNvSpPr/>
            <p:nvPr/>
          </p:nvSpPr>
          <p:spPr>
            <a:xfrm>
              <a:off x="5621802" y="3642102"/>
              <a:ext cx="686100" cy="216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801" name="Google Shape;801;p41"/>
          <p:cNvGrpSpPr/>
          <p:nvPr/>
        </p:nvGrpSpPr>
        <p:grpSpPr>
          <a:xfrm>
            <a:off x="5347760" y="3267567"/>
            <a:ext cx="1415841" cy="218524"/>
            <a:chOff x="5347522" y="3447005"/>
            <a:chExt cx="1415841" cy="218524"/>
          </a:xfrm>
        </p:grpSpPr>
        <p:sp>
          <p:nvSpPr>
            <p:cNvPr id="802" name="Google Shape;802;p41"/>
            <p:cNvSpPr/>
            <p:nvPr/>
          </p:nvSpPr>
          <p:spPr>
            <a:xfrm rot="441486">
              <a:off x="5357981" y="3478504"/>
              <a:ext cx="192082" cy="175449"/>
            </a:xfrm>
            <a:prstGeom prst="ellipse">
              <a:avLst/>
            </a:prstGeom>
            <a:solidFill>
              <a:srgbClr val="262626"/>
            </a:solidFill>
            <a:ln w="12700" cap="flat" cmpd="sng">
              <a:solidFill>
                <a:srgbClr val="611D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3" name="Google Shape;803;p41"/>
            <p:cNvSpPr/>
            <p:nvPr/>
          </p:nvSpPr>
          <p:spPr>
            <a:xfrm rot="441486">
              <a:off x="6560822" y="3458580"/>
              <a:ext cx="192082" cy="175449"/>
            </a:xfrm>
            <a:prstGeom prst="ellipse">
              <a:avLst/>
            </a:prstGeom>
            <a:solidFill>
              <a:srgbClr val="262626"/>
            </a:solidFill>
            <a:ln w="12700" cap="flat" cmpd="sng">
              <a:solidFill>
                <a:srgbClr val="611D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 name="Google Shape;855;p43">
            <a:extLst>
              <a:ext uri="{FF2B5EF4-FFF2-40B4-BE49-F238E27FC236}">
                <a16:creationId xmlns:a16="http://schemas.microsoft.com/office/drawing/2014/main" id="{F376AA59-1F82-CD37-4C7D-ACA55B05328E}"/>
              </a:ext>
            </a:extLst>
          </p:cNvPr>
          <p:cNvSpPr/>
          <p:nvPr/>
        </p:nvSpPr>
        <p:spPr>
          <a:xfrm>
            <a:off x="7624291" y="1876532"/>
            <a:ext cx="1845900" cy="1845900"/>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856;p43">
            <a:extLst>
              <a:ext uri="{FF2B5EF4-FFF2-40B4-BE49-F238E27FC236}">
                <a16:creationId xmlns:a16="http://schemas.microsoft.com/office/drawing/2014/main" id="{9CB08C03-0712-9CFC-6D38-ECAE877EA226}"/>
              </a:ext>
            </a:extLst>
          </p:cNvPr>
          <p:cNvSpPr txBox="1"/>
          <p:nvPr/>
        </p:nvSpPr>
        <p:spPr>
          <a:xfrm>
            <a:off x="7819027" y="2205522"/>
            <a:ext cx="1501371" cy="1305300"/>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Föreställningar och normer får konsekvenser. Skillnader både upprätthålls och förstärks. </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857;p43">
            <a:extLst>
              <a:ext uri="{FF2B5EF4-FFF2-40B4-BE49-F238E27FC236}">
                <a16:creationId xmlns:a16="http://schemas.microsoft.com/office/drawing/2014/main" id="{56D49DB8-9331-7D15-069B-31196A33DABC}"/>
              </a:ext>
            </a:extLst>
          </p:cNvPr>
          <p:cNvSpPr/>
          <p:nvPr/>
        </p:nvSpPr>
        <p:spPr>
          <a:xfrm rot="6479551">
            <a:off x="7877382" y="3793391"/>
            <a:ext cx="491433" cy="62301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858;p43">
            <a:extLst>
              <a:ext uri="{FF2B5EF4-FFF2-40B4-BE49-F238E27FC236}">
                <a16:creationId xmlns:a16="http://schemas.microsoft.com/office/drawing/2014/main" id="{37F477E5-7F3C-EE9E-5674-7E504628A956}"/>
              </a:ext>
            </a:extLst>
          </p:cNvPr>
          <p:cNvSpPr txBox="1"/>
          <p:nvPr/>
        </p:nvSpPr>
        <p:spPr>
          <a:xfrm rot="17279537">
            <a:off x="7973901" y="3847981"/>
            <a:ext cx="343813"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Google Shape;819;p42">
            <a:extLst>
              <a:ext uri="{FF2B5EF4-FFF2-40B4-BE49-F238E27FC236}">
                <a16:creationId xmlns:a16="http://schemas.microsoft.com/office/drawing/2014/main" id="{E8E39490-6AAC-880D-4B2A-D7649B1111BD}"/>
              </a:ext>
            </a:extLst>
          </p:cNvPr>
          <p:cNvSpPr/>
          <p:nvPr/>
        </p:nvSpPr>
        <p:spPr>
          <a:xfrm>
            <a:off x="5173053" y="73869"/>
            <a:ext cx="1845900" cy="1845900"/>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20;p42">
            <a:extLst>
              <a:ext uri="{FF2B5EF4-FFF2-40B4-BE49-F238E27FC236}">
                <a16:creationId xmlns:a16="http://schemas.microsoft.com/office/drawing/2014/main" id="{00B16A84-B4B7-6191-B7C6-C739D563E6A5}"/>
              </a:ext>
            </a:extLst>
          </p:cNvPr>
          <p:cNvSpPr txBox="1"/>
          <p:nvPr/>
        </p:nvSpPr>
        <p:spPr>
          <a:xfrm>
            <a:off x="5368718" y="322525"/>
            <a:ext cx="1454563" cy="1305300"/>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Samhällets könsnormer återspeglas i socialtjänsten.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821;p42">
            <a:extLst>
              <a:ext uri="{FF2B5EF4-FFF2-40B4-BE49-F238E27FC236}">
                <a16:creationId xmlns:a16="http://schemas.microsoft.com/office/drawing/2014/main" id="{46C4F15B-68DF-3403-1117-FE52005D389A}"/>
              </a:ext>
            </a:extLst>
          </p:cNvPr>
          <p:cNvSpPr/>
          <p:nvPr/>
        </p:nvSpPr>
        <p:spPr>
          <a:xfrm rot="2160562">
            <a:off x="7113090" y="1644523"/>
            <a:ext cx="491395" cy="623050"/>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822;p42">
            <a:extLst>
              <a:ext uri="{FF2B5EF4-FFF2-40B4-BE49-F238E27FC236}">
                <a16:creationId xmlns:a16="http://schemas.microsoft.com/office/drawing/2014/main" id="{1FF4C004-6B8C-7083-A348-CBE99FBC4875}"/>
              </a:ext>
            </a:extLst>
          </p:cNvPr>
          <p:cNvSpPr txBox="1"/>
          <p:nvPr/>
        </p:nvSpPr>
        <p:spPr>
          <a:xfrm rot="2159439">
            <a:off x="7127310" y="1725837"/>
            <a:ext cx="344081" cy="37372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 name="Google Shape;889;p44">
            <a:extLst>
              <a:ext uri="{FF2B5EF4-FFF2-40B4-BE49-F238E27FC236}">
                <a16:creationId xmlns:a16="http://schemas.microsoft.com/office/drawing/2014/main" id="{9C1C8409-9DD5-DF23-6695-D961F1224D2B}"/>
              </a:ext>
            </a:extLst>
          </p:cNvPr>
          <p:cNvSpPr/>
          <p:nvPr/>
        </p:nvSpPr>
        <p:spPr>
          <a:xfrm>
            <a:off x="6559576" y="4341134"/>
            <a:ext cx="1845891" cy="1845891"/>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891;p44">
            <a:extLst>
              <a:ext uri="{FF2B5EF4-FFF2-40B4-BE49-F238E27FC236}">
                <a16:creationId xmlns:a16="http://schemas.microsoft.com/office/drawing/2014/main" id="{9D72C3E5-68C4-8890-D735-E700CD4ECEAC}"/>
              </a:ext>
            </a:extLst>
          </p:cNvPr>
          <p:cNvSpPr/>
          <p:nvPr/>
        </p:nvSpPr>
        <p:spPr>
          <a:xfrm rot="10800000">
            <a:off x="5689443" y="5123531"/>
            <a:ext cx="491391" cy="62298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892;p44">
            <a:extLst>
              <a:ext uri="{FF2B5EF4-FFF2-40B4-BE49-F238E27FC236}">
                <a16:creationId xmlns:a16="http://schemas.microsoft.com/office/drawing/2014/main" id="{FD523C4F-3F3D-A753-6315-C448C4FD7AC7}"/>
              </a:ext>
            </a:extLst>
          </p:cNvPr>
          <p:cNvSpPr txBox="1"/>
          <p:nvPr/>
        </p:nvSpPr>
        <p:spPr>
          <a:xfrm>
            <a:off x="5836860" y="5248129"/>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889;p44">
            <a:extLst>
              <a:ext uri="{FF2B5EF4-FFF2-40B4-BE49-F238E27FC236}">
                <a16:creationId xmlns:a16="http://schemas.microsoft.com/office/drawing/2014/main" id="{7A266BAE-E3EE-0868-5558-D64A1D93CDEB}"/>
              </a:ext>
            </a:extLst>
          </p:cNvPr>
          <p:cNvSpPr/>
          <p:nvPr/>
        </p:nvSpPr>
        <p:spPr>
          <a:xfrm>
            <a:off x="3353320" y="4493534"/>
            <a:ext cx="1845891" cy="1845891"/>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90;p44">
            <a:extLst>
              <a:ext uri="{FF2B5EF4-FFF2-40B4-BE49-F238E27FC236}">
                <a16:creationId xmlns:a16="http://schemas.microsoft.com/office/drawing/2014/main" id="{60E8C070-A620-D5A7-7307-CDF355A2228A}"/>
              </a:ext>
            </a:extLst>
          </p:cNvPr>
          <p:cNvSpPr txBox="1"/>
          <p:nvPr/>
        </p:nvSpPr>
        <p:spPr>
          <a:xfrm>
            <a:off x="6641921" y="4645779"/>
            <a:ext cx="1681200"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Samtidigt finns reella skillnader i livsvillkor mellan kön, vilket socialtjänsten också måste ta</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hänsyn till. </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891;p44">
            <a:extLst>
              <a:ext uri="{FF2B5EF4-FFF2-40B4-BE49-F238E27FC236}">
                <a16:creationId xmlns:a16="http://schemas.microsoft.com/office/drawing/2014/main" id="{FF8CE0E8-BE5E-FBE2-82CC-C7AC9564F198}"/>
              </a:ext>
            </a:extLst>
          </p:cNvPr>
          <p:cNvSpPr/>
          <p:nvPr/>
        </p:nvSpPr>
        <p:spPr>
          <a:xfrm rot="14730579">
            <a:off x="3386461" y="3909227"/>
            <a:ext cx="491391" cy="62298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92;p44">
            <a:extLst>
              <a:ext uri="{FF2B5EF4-FFF2-40B4-BE49-F238E27FC236}">
                <a16:creationId xmlns:a16="http://schemas.microsoft.com/office/drawing/2014/main" id="{23EB27DD-D1A2-487C-61F7-A8AF992D4D06}"/>
              </a:ext>
            </a:extLst>
          </p:cNvPr>
          <p:cNvSpPr txBox="1"/>
          <p:nvPr/>
        </p:nvSpPr>
        <p:spPr>
          <a:xfrm rot="3872574">
            <a:off x="3151476" y="3682381"/>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 name="Google Shape;889;p44">
            <a:extLst>
              <a:ext uri="{FF2B5EF4-FFF2-40B4-BE49-F238E27FC236}">
                <a16:creationId xmlns:a16="http://schemas.microsoft.com/office/drawing/2014/main" id="{0D60EE8E-06ED-D1E0-867E-03A9A258F9E8}"/>
              </a:ext>
            </a:extLst>
          </p:cNvPr>
          <p:cNvSpPr/>
          <p:nvPr/>
        </p:nvSpPr>
        <p:spPr>
          <a:xfrm>
            <a:off x="2571317" y="1873674"/>
            <a:ext cx="1845891" cy="1845891"/>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90;p44">
            <a:extLst>
              <a:ext uri="{FF2B5EF4-FFF2-40B4-BE49-F238E27FC236}">
                <a16:creationId xmlns:a16="http://schemas.microsoft.com/office/drawing/2014/main" id="{54C8FC56-1640-3F19-8E01-BE2D83E6D86D}"/>
              </a:ext>
            </a:extLst>
          </p:cNvPr>
          <p:cNvSpPr txBox="1"/>
          <p:nvPr/>
        </p:nvSpPr>
        <p:spPr>
          <a:xfrm>
            <a:off x="2847497" y="2178494"/>
            <a:ext cx="1305243"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Socialtjänsten kan främja jämställd levnadsvillkor</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 name="Google Shape;891;p44">
            <a:extLst>
              <a:ext uri="{FF2B5EF4-FFF2-40B4-BE49-F238E27FC236}">
                <a16:creationId xmlns:a16="http://schemas.microsoft.com/office/drawing/2014/main" id="{41540AFF-AFAB-8C03-EABB-1F7B353EF397}"/>
              </a:ext>
            </a:extLst>
          </p:cNvPr>
          <p:cNvSpPr/>
          <p:nvPr/>
        </p:nvSpPr>
        <p:spPr>
          <a:xfrm rot="19927678">
            <a:off x="4484363" y="1538161"/>
            <a:ext cx="491391" cy="62298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92;p44">
            <a:extLst>
              <a:ext uri="{FF2B5EF4-FFF2-40B4-BE49-F238E27FC236}">
                <a16:creationId xmlns:a16="http://schemas.microsoft.com/office/drawing/2014/main" id="{9114BAF3-7EE3-55AC-0DA9-0F59BDB14FE7}"/>
              </a:ext>
            </a:extLst>
          </p:cNvPr>
          <p:cNvSpPr txBox="1"/>
          <p:nvPr/>
        </p:nvSpPr>
        <p:spPr>
          <a:xfrm rot="9069673">
            <a:off x="4325076" y="1456887"/>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2" name="Google Shape;890;p44">
            <a:extLst>
              <a:ext uri="{FF2B5EF4-FFF2-40B4-BE49-F238E27FC236}">
                <a16:creationId xmlns:a16="http://schemas.microsoft.com/office/drawing/2014/main" id="{B5C849ED-40B7-D3D7-4E33-F08D2C23752B}"/>
              </a:ext>
            </a:extLst>
          </p:cNvPr>
          <p:cNvSpPr txBox="1"/>
          <p:nvPr/>
        </p:nvSpPr>
        <p:spPr>
          <a:xfrm>
            <a:off x="3466003" y="4877801"/>
            <a:ext cx="1681200"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cs typeface="Arial"/>
                <a:sym typeface="Arial"/>
              </a:rPr>
              <a:t>Kunskap, metoder och stöd är nycklar till ökad kvalitet och jämställdhet i socialtjänsten.</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70501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864896" y="2882565"/>
            <a:ext cx="4881283" cy="1358696"/>
          </a:xfrm>
          <a:prstGeom prst="rect">
            <a:avLst/>
          </a:prstGeom>
        </p:spPr>
        <p:txBody>
          <a:bodyPr vert="horz" lIns="91440" tIns="45720" rIns="91440" bIns="45720" rtlCol="0" anchor="b">
            <a:normAutofit fontScale="70000" lnSpcReduction="20000"/>
          </a:bodyPr>
          <a:lstStyle/>
          <a:p>
            <a:pPr marL="0" marR="0" lvl="0" indent="0" algn="l" defTabSz="914400" rtl="0" eaLnBrk="1" fontAlgn="auto" latinLnBrk="0" hangingPunct="1">
              <a:lnSpc>
                <a:spcPct val="110000"/>
              </a:lnSpc>
              <a:spcBef>
                <a:spcPct val="0"/>
              </a:spcBef>
              <a:spcAft>
                <a:spcPts val="600"/>
              </a:spcAft>
              <a:buClr>
                <a:srgbClr val="000000"/>
              </a:buClr>
              <a:buSzTx/>
              <a:buFontTx/>
              <a:buNone/>
              <a:tabLst/>
              <a:defRPr/>
            </a:pPr>
            <a:r>
              <a:rPr kumimoji="0" lang="sv-SE" sz="3700" b="1" i="0" u="none" strike="noStrike" kern="1200" cap="none" spc="-150" normalizeH="0" baseline="0" noProof="0" dirty="0" smtClean="0">
                <a:ln>
                  <a:noFill/>
                </a:ln>
                <a:solidFill>
                  <a:srgbClr val="9A3324"/>
                </a:solidFill>
                <a:effectLst/>
                <a:uLnTx/>
                <a:uFillTx/>
                <a:latin typeface="AvenirNext LT Pro Bold" panose="020B0504020202020204" pitchFamily="34" charset="0"/>
                <a:ea typeface="+mn-ea"/>
                <a:cs typeface="+mn-cs"/>
              </a:rPr>
              <a:t>Stöden </a:t>
            </a:r>
            <a:r>
              <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n-ea"/>
                <a:cs typeface="+mn-cs"/>
              </a:rPr>
              <a:t>hjälper </a:t>
            </a:r>
          </a:p>
          <a:p>
            <a:pPr marL="0" marR="0" lvl="0" indent="0" algn="l" defTabSz="914400" rtl="0" eaLnBrk="1" fontAlgn="auto" latinLnBrk="0" hangingPunct="1">
              <a:lnSpc>
                <a:spcPct val="110000"/>
              </a:lnSpc>
              <a:spcBef>
                <a:spcPct val="0"/>
              </a:spcBef>
              <a:spcAft>
                <a:spcPts val="600"/>
              </a:spcAft>
              <a:buClr>
                <a:srgbClr val="000000"/>
              </a:buClr>
              <a:buSzTx/>
              <a:buFontTx/>
              <a:buNone/>
              <a:tabLst/>
              <a:defRPr/>
            </a:pPr>
            <a:r>
              <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n-ea"/>
                <a:cs typeface="+mn-cs"/>
              </a:rPr>
              <a:t>att göra </a:t>
            </a:r>
            <a:r>
              <a:rPr kumimoji="0" lang="sv-SE" sz="3700" b="1" i="0" u="none" strike="noStrike" kern="1200" cap="none" spc="-150" normalizeH="0" baseline="0" noProof="0" dirty="0" smtClean="0">
                <a:ln>
                  <a:noFill/>
                </a:ln>
                <a:solidFill>
                  <a:srgbClr val="9A3324"/>
                </a:solidFill>
                <a:effectLst/>
                <a:uLnTx/>
                <a:uFillTx/>
                <a:latin typeface="AvenirNext LT Pro Bold" panose="020B0504020202020204" pitchFamily="34" charset="0"/>
                <a:ea typeface="+mn-ea"/>
                <a:cs typeface="+mn-cs"/>
              </a:rPr>
              <a:t>förflyttningen tillsammans:</a:t>
            </a:r>
            <a:endPar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n-ea"/>
              <a:cs typeface="+mn-cs"/>
            </a:endParaRPr>
          </a:p>
        </p:txBody>
      </p:sp>
      <p:pic>
        <p:nvPicPr>
          <p:cNvPr id="3" name="Bildobjekt 2" descr="En bild som visar text, clipart, Teckensnitt, tecknad serie&#10;&#10;Automatiskt genererad beskrivning">
            <a:extLst>
              <a:ext uri="{FF2B5EF4-FFF2-40B4-BE49-F238E27FC236}">
                <a16:creationId xmlns:a16="http://schemas.microsoft.com/office/drawing/2014/main" id="{4CE16373-A6C9-7E01-0FCA-4129405F007B}"/>
              </a:ext>
            </a:extLst>
          </p:cNvPr>
          <p:cNvPicPr>
            <a:picLocks noChangeAspect="1"/>
          </p:cNvPicPr>
          <p:nvPr/>
        </p:nvPicPr>
        <p:blipFill rotWithShape="1">
          <a:blip r:embed="rId3"/>
          <a:srcRect l="57023" t="7459" r="6008" b="7740"/>
          <a:stretch/>
        </p:blipFill>
        <p:spPr>
          <a:xfrm>
            <a:off x="6096000" y="2141585"/>
            <a:ext cx="2427020" cy="2574830"/>
          </a:xfrm>
          <a:prstGeom prst="rect">
            <a:avLst/>
          </a:prstGeom>
        </p:spPr>
      </p:pic>
      <p:pic>
        <p:nvPicPr>
          <p:cNvPr id="4" name="Bildobjekt 3" descr="En bild som visar text, clipart, Teckensnitt, tecknad serie&#10;&#10;Automatiskt genererad beskrivning">
            <a:extLst>
              <a:ext uri="{FF2B5EF4-FFF2-40B4-BE49-F238E27FC236}">
                <a16:creationId xmlns:a16="http://schemas.microsoft.com/office/drawing/2014/main" id="{347E23EB-A523-6122-EAA0-E7E7FCE7F1AE}"/>
              </a:ext>
            </a:extLst>
          </p:cNvPr>
          <p:cNvPicPr>
            <a:picLocks noChangeAspect="1"/>
          </p:cNvPicPr>
          <p:nvPr/>
        </p:nvPicPr>
        <p:blipFill rotWithShape="1">
          <a:blip r:embed="rId3"/>
          <a:srcRect l="3294" t="8740" r="57056" b="6460"/>
          <a:stretch/>
        </p:blipFill>
        <p:spPr>
          <a:xfrm>
            <a:off x="9442287" y="2141585"/>
            <a:ext cx="2603062" cy="2574830"/>
          </a:xfrm>
          <a:prstGeom prst="rect">
            <a:avLst/>
          </a:prstGeom>
        </p:spPr>
      </p:pic>
      <p:pic>
        <p:nvPicPr>
          <p:cNvPr id="20" name="Bild 19" descr="Spela upp med hel fyllning">
            <a:extLst>
              <a:ext uri="{FF2B5EF4-FFF2-40B4-BE49-F238E27FC236}">
                <a16:creationId xmlns:a16="http://schemas.microsoft.com/office/drawing/2014/main" id="{A0BCAA9D-1A1E-86F7-D446-20BADA70D1B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742646" y="3079180"/>
            <a:ext cx="699641" cy="699641"/>
          </a:xfrm>
          <a:prstGeom prst="rect">
            <a:avLst/>
          </a:prstGeom>
        </p:spPr>
      </p:pic>
      <p:pic>
        <p:nvPicPr>
          <p:cNvPr id="6" name="Bildobjekt 5">
            <a:extLst>
              <a:ext uri="{FF2B5EF4-FFF2-40B4-BE49-F238E27FC236}">
                <a16:creationId xmlns:a16="http://schemas.microsoft.com/office/drawing/2014/main" id="{C8834C56-48EE-3A4C-16DB-132D275D454F}"/>
              </a:ext>
            </a:extLst>
          </p:cNvPr>
          <p:cNvPicPr>
            <a:picLocks noChangeAspect="1"/>
          </p:cNvPicPr>
          <p:nvPr/>
        </p:nvPicPr>
        <p:blipFill>
          <a:blip r:embed="rId6"/>
          <a:stretch>
            <a:fillRect/>
          </a:stretch>
        </p:blipFill>
        <p:spPr>
          <a:xfrm>
            <a:off x="10501765" y="70338"/>
            <a:ext cx="1687187" cy="1678400"/>
          </a:xfrm>
          <a:prstGeom prst="rect">
            <a:avLst/>
          </a:prstGeom>
        </p:spPr>
      </p:pic>
    </p:spTree>
    <p:extLst>
      <p:ext uri="{BB962C8B-B14F-4D97-AF65-F5344CB8AC3E}">
        <p14:creationId xmlns:p14="http://schemas.microsoft.com/office/powerpoint/2010/main" val="2727881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16DB7A3-1F09-2D91-A460-0209C51D8B9C}"/>
              </a:ext>
            </a:extLst>
          </p:cNvPr>
          <p:cNvSpPr txBox="1"/>
          <p:nvPr/>
        </p:nvSpPr>
        <p:spPr>
          <a:xfrm>
            <a:off x="742126" y="1690561"/>
            <a:ext cx="10144311" cy="456728"/>
          </a:xfrm>
          <a:prstGeom prst="rect">
            <a:avLst/>
          </a:prstGeom>
          <a:noFill/>
        </p:spPr>
        <p:txBody>
          <a:bodyPr wrap="square" lIns="0" tIns="0" rIns="0" bIns="0">
            <a:spAutoFit/>
          </a:bodyPr>
          <a:lstStyle/>
          <a:p>
            <a:pPr marL="0" marR="0" lvl="0" indent="0" algn="l" defTabSz="914400" rtl="0" eaLnBrk="1" fontAlgn="auto" latinLnBrk="0" hangingPunct="1">
              <a:lnSpc>
                <a:spcPts val="3160"/>
              </a:lnSpc>
              <a:spcBef>
                <a:spcPts val="0"/>
              </a:spcBef>
              <a:spcAft>
                <a:spcPts val="0"/>
              </a:spcAft>
              <a:buClr>
                <a:srgbClr val="000000"/>
              </a:buClr>
              <a:buSzTx/>
              <a:buFont typeface="Arial"/>
              <a:buNone/>
              <a:tabLst/>
              <a:defRPr/>
            </a:pPr>
            <a:r>
              <a:rPr kumimoji="0" lang="sv-SE" sz="4400" b="1" i="0" u="none" strike="noStrike" kern="0" cap="none" spc="0" normalizeH="0" baseline="0" noProof="0" dirty="0">
                <a:ln>
                  <a:noFill/>
                </a:ln>
                <a:solidFill>
                  <a:srgbClr val="9A3324"/>
                </a:solidFill>
                <a:effectLst/>
                <a:uLnTx/>
                <a:uFillTx/>
                <a:latin typeface="AvenirNext LT Pro Medium" panose="020B0504020202020204" pitchFamily="34" charset="77"/>
                <a:cs typeface="Arial"/>
                <a:sym typeface="Arial"/>
              </a:rPr>
              <a:t>Varför behövs jämställdhet? </a:t>
            </a:r>
          </a:p>
        </p:txBody>
      </p:sp>
      <p:sp>
        <p:nvSpPr>
          <p:cNvPr id="6" name="textruta 5">
            <a:extLst>
              <a:ext uri="{FF2B5EF4-FFF2-40B4-BE49-F238E27FC236}">
                <a16:creationId xmlns:a16="http://schemas.microsoft.com/office/drawing/2014/main" id="{033EB83D-2BE4-FFC1-166B-89ADA12D2FDB}"/>
              </a:ext>
            </a:extLst>
          </p:cNvPr>
          <p:cNvSpPr txBox="1"/>
          <p:nvPr/>
        </p:nvSpPr>
        <p:spPr>
          <a:xfrm>
            <a:off x="1168939" y="2707109"/>
            <a:ext cx="4962558" cy="3360985"/>
          </a:xfrm>
          <a:prstGeom prst="rect">
            <a:avLst/>
          </a:prstGeom>
          <a:noFill/>
        </p:spPr>
        <p:txBody>
          <a:bodyPr wrap="square" lIns="0" tIns="0" rIns="0" bIns="0" rtlCol="0" anchor="t">
            <a:spAutoFit/>
          </a:bodyPr>
          <a:lstStyle/>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Öka medveten om att kön spelar roll i socialtjänsten. </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Minska omotiverade skillnader i bemötande, bedömning och insatser.</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Ge ett mer rättssäkert och träffsäkert stöd. </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Högre kvalitet och minskade kostnader.</a:t>
            </a:r>
            <a:endPar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endParaRPr>
          </a:p>
        </p:txBody>
      </p:sp>
      <p:pic>
        <p:nvPicPr>
          <p:cNvPr id="8" name="Bild 7" descr="Frågetecken med hel fyllning">
            <a:extLst>
              <a:ext uri="{FF2B5EF4-FFF2-40B4-BE49-F238E27FC236}">
                <a16:creationId xmlns:a16="http://schemas.microsoft.com/office/drawing/2014/main" id="{FAD6E8F1-B2BC-087D-994F-C755AAD872F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22441" y="1918925"/>
            <a:ext cx="3323450" cy="3323450"/>
          </a:xfrm>
          <a:prstGeom prst="rect">
            <a:avLst/>
          </a:prstGeom>
        </p:spPr>
      </p:pic>
    </p:spTree>
    <p:extLst>
      <p:ext uri="{BB962C8B-B14F-4D97-AF65-F5344CB8AC3E}">
        <p14:creationId xmlns:p14="http://schemas.microsoft.com/office/powerpoint/2010/main" val="19175547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Om omställningen till en hållbar socialtjänst</a:t>
            </a:r>
            <a:endParaRPr lang="sv-SE" dirty="0"/>
          </a:p>
        </p:txBody>
      </p:sp>
      <p:sp>
        <p:nvSpPr>
          <p:cNvPr id="4" name="Platshållare för text 3"/>
          <p:cNvSpPr>
            <a:spLocks noGrp="1"/>
          </p:cNvSpPr>
          <p:nvPr>
            <p:ph type="body" idx="1"/>
          </p:nvPr>
        </p:nvSpPr>
        <p:spPr/>
        <p:txBody>
          <a:bodyPr/>
          <a:lstStyle/>
          <a:p>
            <a:endParaRPr lang="sv-SE"/>
          </a:p>
        </p:txBody>
      </p:sp>
    </p:spTree>
    <p:extLst>
      <p:ext uri="{BB962C8B-B14F-4D97-AF65-F5344CB8AC3E}">
        <p14:creationId xmlns:p14="http://schemas.microsoft.com/office/powerpoint/2010/main" val="1044963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Socialtjänstministern om nya socialtjänstlagen</a:t>
            </a:r>
            <a:endParaRPr lang="sv-SE" dirty="0"/>
          </a:p>
        </p:txBody>
      </p:sp>
      <p:sp>
        <p:nvSpPr>
          <p:cNvPr id="3" name="Platshållare för text 2"/>
          <p:cNvSpPr>
            <a:spLocks noGrp="1"/>
          </p:cNvSpPr>
          <p:nvPr>
            <p:ph type="body" idx="1"/>
          </p:nvPr>
        </p:nvSpPr>
        <p:spPr/>
        <p:txBody>
          <a:bodyPr/>
          <a:lstStyle/>
          <a:p>
            <a:r>
              <a:rPr lang="sv-SE" b="1" dirty="0">
                <a:hlinkClick r:id="rId3"/>
              </a:rPr>
              <a:t>Film</a:t>
            </a:r>
            <a:endParaRPr lang="sv-SE" b="1" dirty="0"/>
          </a:p>
          <a:p>
            <a:endParaRPr lang="sv-SE" dirty="0"/>
          </a:p>
        </p:txBody>
      </p:sp>
      <p:sp>
        <p:nvSpPr>
          <p:cNvPr id="4" name="Platshållare för datum 3"/>
          <p:cNvSpPr>
            <a:spLocks noGrp="1"/>
          </p:cNvSpPr>
          <p:nvPr>
            <p:ph type="dt" sz="half" idx="10"/>
          </p:nvPr>
        </p:nvSpPr>
        <p:spPr/>
        <p:txBody>
          <a:bodyPr/>
          <a:lstStyle/>
          <a:p>
            <a:fld id="{B8A55B58-765D-4E56-A561-1FFBE190F123}" type="datetime1">
              <a:rPr lang="sv-SE" smtClean="0"/>
              <a:t>2024-04-15</a:t>
            </a:fld>
            <a:endParaRPr lang="sv-SE" dirty="0"/>
          </a:p>
        </p:txBody>
      </p:sp>
      <p:sp>
        <p:nvSpPr>
          <p:cNvPr id="5" name="Platshållare för sidfot 4"/>
          <p:cNvSpPr>
            <a:spLocks noGrp="1"/>
          </p:cNvSpPr>
          <p:nvPr>
            <p:ph type="ftr" sz="quarter" idx="11"/>
          </p:nvPr>
        </p:nvSpPr>
        <p:spPr/>
        <p:txBody>
          <a:bodyPr/>
          <a:lstStyle/>
          <a:p>
            <a:r>
              <a:rPr lang="sv-SE" smtClean="0"/>
              <a:t>Sidfot</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13</a:t>
            </a:fld>
            <a:endParaRPr lang="sv-SE" dirty="0"/>
          </a:p>
        </p:txBody>
      </p:sp>
    </p:spTree>
    <p:extLst>
      <p:ext uri="{BB962C8B-B14F-4D97-AF65-F5344CB8AC3E}">
        <p14:creationId xmlns:p14="http://schemas.microsoft.com/office/powerpoint/2010/main" val="312487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7E1CE0D-1BB1-47FC-A45E-C23385E1FFBC}"/>
              </a:ext>
            </a:extLst>
          </p:cNvPr>
          <p:cNvSpPr>
            <a:spLocks noGrp="1"/>
          </p:cNvSpPr>
          <p:nvPr>
            <p:ph type="title"/>
          </p:nvPr>
        </p:nvSpPr>
        <p:spPr>
          <a:xfrm>
            <a:off x="1337052" y="1280500"/>
            <a:ext cx="9608400" cy="1966912"/>
          </a:xfrm>
        </p:spPr>
        <p:txBody>
          <a:bodyPr/>
          <a:lstStyle/>
          <a:p>
            <a:pPr algn="l"/>
            <a:r>
              <a:rPr lang="sv-SE" dirty="0"/>
              <a:t>Hållbar socialtjänst</a:t>
            </a:r>
            <a:br>
              <a:rPr lang="sv-SE" dirty="0"/>
            </a:br>
            <a:r>
              <a:rPr lang="sv-SE" sz="3600" dirty="0"/>
              <a:t>En ny socialtjänstlag </a:t>
            </a:r>
            <a:br>
              <a:rPr lang="sv-SE" sz="3600" dirty="0"/>
            </a:br>
            <a:r>
              <a:rPr lang="sv-SE" sz="2600" dirty="0"/>
              <a:t>SOU 2020:47</a:t>
            </a:r>
            <a:r>
              <a:rPr lang="sv-SE" sz="4000" dirty="0"/>
              <a:t/>
            </a:r>
            <a:br>
              <a:rPr lang="sv-SE" sz="4000" dirty="0"/>
            </a:br>
            <a:r>
              <a:rPr lang="sv-SE" sz="4000" dirty="0"/>
              <a:t/>
            </a:r>
            <a:br>
              <a:rPr lang="sv-SE" sz="4000" dirty="0"/>
            </a:br>
            <a:r>
              <a:rPr lang="sv-SE" sz="4000" dirty="0"/>
              <a:t/>
            </a:r>
            <a:br>
              <a:rPr lang="sv-SE" sz="4000" dirty="0"/>
            </a:br>
            <a:r>
              <a:rPr lang="sv-SE" sz="3600" b="0" dirty="0"/>
              <a:t/>
            </a:r>
            <a:br>
              <a:rPr lang="sv-SE" sz="3600" b="0" dirty="0"/>
            </a:br>
            <a:r>
              <a:rPr lang="sv-SE" sz="3600" b="0" dirty="0"/>
              <a:t/>
            </a:r>
            <a:br>
              <a:rPr lang="sv-SE" sz="3600" b="0" dirty="0"/>
            </a:br>
            <a:r>
              <a:rPr lang="sv-SE" sz="3600" b="0" dirty="0"/>
              <a:t/>
            </a:r>
            <a:br>
              <a:rPr lang="sv-SE" sz="3600" b="0" dirty="0"/>
            </a:br>
            <a:r>
              <a:rPr lang="sv-SE" sz="1800" b="0" dirty="0">
                <a:hlinkClick r:id="rId3"/>
              </a:rPr>
              <a:t>Slutbetänkandet på regeringens hemsida</a:t>
            </a:r>
            <a:r>
              <a:rPr lang="sv-SE" sz="4000" dirty="0"/>
              <a:t/>
            </a:r>
            <a:br>
              <a:rPr lang="sv-SE" sz="4000" dirty="0"/>
            </a:br>
            <a:r>
              <a:rPr lang="sv-SE" sz="4000" dirty="0"/>
              <a:t/>
            </a:r>
            <a:br>
              <a:rPr lang="sv-SE" sz="4000" dirty="0"/>
            </a:br>
            <a:endParaRPr lang="sv-SE" sz="4000" dirty="0"/>
          </a:p>
        </p:txBody>
      </p:sp>
      <p:pic>
        <p:nvPicPr>
          <p:cNvPr id="7" name="Bildobjekt 6"/>
          <p:cNvPicPr>
            <a:picLocks noChangeAspect="1"/>
          </p:cNvPicPr>
          <p:nvPr/>
        </p:nvPicPr>
        <p:blipFill>
          <a:blip r:embed="rId4"/>
          <a:stretch>
            <a:fillRect/>
          </a:stretch>
        </p:blipFill>
        <p:spPr>
          <a:xfrm rot="808445">
            <a:off x="7838539" y="2404463"/>
            <a:ext cx="2481165" cy="3735831"/>
          </a:xfrm>
          <a:prstGeom prst="rect">
            <a:avLst/>
          </a:prstGeom>
        </p:spPr>
      </p:pic>
      <p:pic>
        <p:nvPicPr>
          <p:cNvPr id="8" name="Bildobjekt 7"/>
          <p:cNvPicPr>
            <a:picLocks noChangeAspect="1"/>
          </p:cNvPicPr>
          <p:nvPr/>
        </p:nvPicPr>
        <p:blipFill>
          <a:blip r:embed="rId5"/>
          <a:stretch>
            <a:fillRect/>
          </a:stretch>
        </p:blipFill>
        <p:spPr>
          <a:xfrm>
            <a:off x="6471092" y="2403793"/>
            <a:ext cx="2481287" cy="3737172"/>
          </a:xfrm>
          <a:prstGeom prst="rect">
            <a:avLst/>
          </a:prstGeom>
        </p:spPr>
      </p:pic>
    </p:spTree>
    <p:extLst>
      <p:ext uri="{BB962C8B-B14F-4D97-AF65-F5344CB8AC3E}">
        <p14:creationId xmlns:p14="http://schemas.microsoft.com/office/powerpoint/2010/main" val="470125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6AC1C0-2368-43B1-8DE7-0735C7D1101E}"/>
              </a:ext>
            </a:extLst>
          </p:cNvPr>
          <p:cNvSpPr>
            <a:spLocks noGrp="1"/>
          </p:cNvSpPr>
          <p:nvPr>
            <p:ph type="title"/>
          </p:nvPr>
        </p:nvSpPr>
        <p:spPr>
          <a:xfrm>
            <a:off x="670814" y="1267873"/>
            <a:ext cx="10730516" cy="723446"/>
          </a:xfrm>
        </p:spPr>
        <p:txBody>
          <a:bodyPr>
            <a:normAutofit fontScale="90000"/>
          </a:bodyPr>
          <a:lstStyle/>
          <a:p>
            <a:pPr>
              <a:lnSpc>
                <a:spcPct val="90000"/>
              </a:lnSpc>
            </a:pPr>
            <a:r>
              <a:rPr lang="sv-SE" dirty="0" smtClean="0"/>
              <a:t>Ny lag och omställningen närmar </a:t>
            </a:r>
            <a:r>
              <a:rPr lang="sv-SE" dirty="0"/>
              <a:t>sig</a:t>
            </a:r>
            <a:r>
              <a:rPr lang="sv-SE" sz="2200" dirty="0"/>
              <a:t/>
            </a:r>
            <a:br>
              <a:rPr lang="sv-SE" sz="2200" dirty="0"/>
            </a:br>
            <a:endParaRPr lang="sv-SE" sz="2200" dirty="0"/>
          </a:p>
        </p:txBody>
      </p:sp>
      <p:pic>
        <p:nvPicPr>
          <p:cNvPr id="7" name="Platshållare för innehåll 6" descr="Väg (två stift med en stig) kontur">
            <a:extLst>
              <a:ext uri="{FF2B5EF4-FFF2-40B4-BE49-F238E27FC236}">
                <a16:creationId xmlns:a16="http://schemas.microsoft.com/office/drawing/2014/main" id="{797FE278-0566-6344-46CB-A2CFC9AB5C11}"/>
              </a:ext>
            </a:extLst>
          </p:cNvPr>
          <p:cNvPicPr>
            <a:picLocks noGrp="1" noChangeAspect="1"/>
          </p:cNvPicPr>
          <p:nvPr>
            <p:ph sz="half" idx="14"/>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6894785" y="1629596"/>
            <a:ext cx="3815256" cy="3815256"/>
          </a:xfrm>
        </p:spPr>
      </p:pic>
      <p:graphicFrame>
        <p:nvGraphicFramePr>
          <p:cNvPr id="6" name="Platshållare för text 2">
            <a:extLst>
              <a:ext uri="{FF2B5EF4-FFF2-40B4-BE49-F238E27FC236}">
                <a16:creationId xmlns:a16="http://schemas.microsoft.com/office/drawing/2014/main" id="{C25D53D4-6107-2FE8-7929-C7CEB1D1B296}"/>
              </a:ext>
            </a:extLst>
          </p:cNvPr>
          <p:cNvGraphicFramePr>
            <a:graphicFrameLocks noGrp="1"/>
          </p:cNvGraphicFramePr>
          <p:nvPr>
            <p:ph sz="half" idx="15"/>
            <p:extLst>
              <p:ext uri="{D42A27DB-BD31-4B8C-83A1-F6EECF244321}">
                <p14:modId xmlns:p14="http://schemas.microsoft.com/office/powerpoint/2010/main" val="1887927391"/>
              </p:ext>
            </p:extLst>
          </p:nvPr>
        </p:nvGraphicFramePr>
        <p:xfrm>
          <a:off x="876206" y="2261135"/>
          <a:ext cx="5159866" cy="42003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AutoShape 2" descr="https://euc-powerpoint.officeapps.live.com/pods/GetClipboardImage.ashx?Id=c00133d8-e2ac-44e0-b194-fd736618fec8&amp;DC=GEU10&amp;pkey=e315a242-7a60-4af3-9e30-1c96f89edb7c&amp;wdwaccluster=GEU10"/>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5" name="AutoShape 6" descr="https://euc-powerpoint.officeapps.live.com/pods/GetClipboardImage.ashx?Id=c00133d8-e2ac-44e0-b194-fd736618fec8&amp;DC=GEU10&amp;pkey=e315a242-7a60-4af3-9e30-1c96f89edb7c&amp;wdwaccluster=GEU10"/>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365532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875DB7-1514-4C4D-B931-224B803191BA}"/>
              </a:ext>
            </a:extLst>
          </p:cNvPr>
          <p:cNvSpPr>
            <a:spLocks noGrp="1"/>
          </p:cNvSpPr>
          <p:nvPr>
            <p:ph type="title"/>
          </p:nvPr>
        </p:nvSpPr>
        <p:spPr/>
        <p:txBody>
          <a:bodyPr/>
          <a:lstStyle/>
          <a:p>
            <a:r>
              <a:rPr lang="sv-SE" dirty="0"/>
              <a:t>Framtidens socialtjänst – på väg mot en hållbar socialtjänst</a:t>
            </a:r>
          </a:p>
        </p:txBody>
      </p:sp>
      <p:sp>
        <p:nvSpPr>
          <p:cNvPr id="3" name="Platshållare för innehåll 2">
            <a:extLst>
              <a:ext uri="{FF2B5EF4-FFF2-40B4-BE49-F238E27FC236}">
                <a16:creationId xmlns:a16="http://schemas.microsoft.com/office/drawing/2014/main" id="{7E51F1C3-7629-48F6-86E2-69DB5574D778}"/>
              </a:ext>
            </a:extLst>
          </p:cNvPr>
          <p:cNvSpPr>
            <a:spLocks noGrp="1"/>
          </p:cNvSpPr>
          <p:nvPr>
            <p:ph idx="1"/>
          </p:nvPr>
        </p:nvSpPr>
        <p:spPr>
          <a:xfrm>
            <a:off x="664232" y="2423482"/>
            <a:ext cx="9609825" cy="3917160"/>
          </a:xfrm>
        </p:spPr>
        <p:txBody>
          <a:bodyPr/>
          <a:lstStyle/>
          <a:p>
            <a:pPr marL="30163" indent="0">
              <a:buNone/>
            </a:pPr>
            <a:r>
              <a:rPr lang="sv-SE" b="1" dirty="0"/>
              <a:t>De större förslagen bildar en helhet där samtliga delar är beroende av och förutsätter varandra.</a:t>
            </a:r>
          </a:p>
          <a:p>
            <a:pPr marL="457200" lvl="1" indent="0">
              <a:buNone/>
            </a:pPr>
            <a:endParaRPr lang="sv-SE" sz="2400" dirty="0"/>
          </a:p>
          <a:p>
            <a:pPr lvl="1">
              <a:buFont typeface="Arial" panose="020B0604020202020204" pitchFamily="34" charset="0"/>
              <a:buChar char="•"/>
            </a:pPr>
            <a:endParaRPr lang="sv-SE" sz="2200" dirty="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6943" y="3997130"/>
            <a:ext cx="4140000" cy="1287179"/>
          </a:xfrm>
          <a:prstGeom prst="rect">
            <a:avLst/>
          </a:prstGeom>
        </p:spPr>
      </p:pic>
    </p:spTree>
    <p:extLst>
      <p:ext uri="{BB962C8B-B14F-4D97-AF65-F5344CB8AC3E}">
        <p14:creationId xmlns:p14="http://schemas.microsoft.com/office/powerpoint/2010/main" val="175796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16DB7A3-1F09-2D91-A460-0209C51D8B9C}"/>
              </a:ext>
            </a:extLst>
          </p:cNvPr>
          <p:cNvSpPr txBox="1"/>
          <p:nvPr/>
        </p:nvSpPr>
        <p:spPr>
          <a:xfrm>
            <a:off x="875291" y="1388720"/>
            <a:ext cx="10144311" cy="677108"/>
          </a:xfrm>
          <a:prstGeom prst="rect">
            <a:avLst/>
          </a:prstGeom>
          <a:noFill/>
        </p:spPr>
        <p:txBody>
          <a:bodyPr wrap="square" lIns="0" tIns="0" rIns="0" bIns="0">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sv-SE" sz="4400" b="1" i="0" u="none" strike="noStrike" kern="0" cap="none" spc="0" normalizeH="0" baseline="0" noProof="0" dirty="0" smtClean="0">
                <a:ln>
                  <a:noFill/>
                </a:ln>
                <a:solidFill>
                  <a:srgbClr val="9A3324"/>
                </a:solidFill>
                <a:effectLst/>
                <a:uLnTx/>
                <a:uFillTx/>
                <a:latin typeface="AvenirNext LT Pro Medium" panose="020B0504020202020204" pitchFamily="34" charset="77"/>
                <a:cs typeface="Arial"/>
                <a:sym typeface="Arial"/>
              </a:rPr>
              <a:t>Omställning till</a:t>
            </a:r>
            <a:r>
              <a:rPr kumimoji="0" lang="sv-SE" sz="4400" b="1" i="0" u="none" strike="noStrike" kern="0" cap="none" spc="0" normalizeH="0" noProof="0" dirty="0" smtClean="0">
                <a:ln>
                  <a:noFill/>
                </a:ln>
                <a:solidFill>
                  <a:srgbClr val="9A3324"/>
                </a:solidFill>
                <a:effectLst/>
                <a:uLnTx/>
                <a:uFillTx/>
                <a:latin typeface="AvenirNext LT Pro Medium" panose="020B0504020202020204" pitchFamily="34" charset="77"/>
                <a:cs typeface="Arial"/>
                <a:sym typeface="Arial"/>
              </a:rPr>
              <a:t> </a:t>
            </a:r>
            <a:r>
              <a:rPr kumimoji="0" lang="sv-SE" sz="4400" b="1" i="0" u="none" strike="noStrike" kern="0" cap="none" spc="0" normalizeH="0" baseline="0" noProof="0" dirty="0" smtClean="0">
                <a:ln>
                  <a:noFill/>
                </a:ln>
                <a:solidFill>
                  <a:srgbClr val="9A3324"/>
                </a:solidFill>
                <a:effectLst/>
                <a:uLnTx/>
                <a:uFillTx/>
                <a:latin typeface="AvenirNext LT Pro Medium" panose="020B0504020202020204" pitchFamily="34" charset="77"/>
                <a:cs typeface="Arial"/>
                <a:sym typeface="Arial"/>
              </a:rPr>
              <a:t>en hållbar</a:t>
            </a:r>
            <a:r>
              <a:rPr kumimoji="0" lang="sv-SE" sz="4400" b="1" i="0" u="none" strike="noStrike" kern="0" cap="none" spc="0" normalizeH="0" noProof="0" dirty="0" smtClean="0">
                <a:ln>
                  <a:noFill/>
                </a:ln>
                <a:solidFill>
                  <a:srgbClr val="9A3324"/>
                </a:solidFill>
                <a:effectLst/>
                <a:uLnTx/>
                <a:uFillTx/>
                <a:latin typeface="AvenirNext LT Pro Medium" panose="020B0504020202020204" pitchFamily="34" charset="77"/>
                <a:cs typeface="Arial"/>
                <a:sym typeface="Arial"/>
              </a:rPr>
              <a:t> socialtjänst</a:t>
            </a:r>
            <a:endParaRPr kumimoji="0" lang="sv-SE" sz="4400" b="1" i="0" u="none" strike="noStrike" kern="0" cap="none" spc="0" normalizeH="0" baseline="0" noProof="0" dirty="0">
              <a:ln>
                <a:noFill/>
              </a:ln>
              <a:solidFill>
                <a:srgbClr val="9A3324"/>
              </a:solidFill>
              <a:effectLst/>
              <a:uLnTx/>
              <a:uFillTx/>
              <a:latin typeface="AvenirNext LT Pro Medium" panose="020B0504020202020204" pitchFamily="34" charset="77"/>
              <a:cs typeface="Arial"/>
              <a:sym typeface="Arial"/>
            </a:endParaRPr>
          </a:p>
        </p:txBody>
      </p:sp>
      <p:sp>
        <p:nvSpPr>
          <p:cNvPr id="6" name="textruta 5">
            <a:extLst>
              <a:ext uri="{FF2B5EF4-FFF2-40B4-BE49-F238E27FC236}">
                <a16:creationId xmlns:a16="http://schemas.microsoft.com/office/drawing/2014/main" id="{033EB83D-2BE4-FFC1-166B-89ADA12D2FDB}"/>
              </a:ext>
            </a:extLst>
          </p:cNvPr>
          <p:cNvSpPr txBox="1"/>
          <p:nvPr/>
        </p:nvSpPr>
        <p:spPr>
          <a:xfrm>
            <a:off x="1168939" y="2707109"/>
            <a:ext cx="4962558" cy="3385542"/>
          </a:xfrm>
          <a:prstGeom prst="rect">
            <a:avLst/>
          </a:prstGeom>
          <a:noFill/>
        </p:spPr>
        <p:txBody>
          <a:bodyPr wrap="square" lIns="0" tIns="0" rIns="0" bIns="0" rtlCol="0" anchor="t">
            <a:spAutoFit/>
          </a:bodyPr>
          <a:lstStyle/>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Främjar jämlika och jämställda levnadsvillkor. </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Utgår från ett förebyggande </a:t>
            </a:r>
            <a:r>
              <a:rPr kumimoji="0" lang="sv-SE" sz="2400" b="0" i="0" u="none" strike="noStrike" kern="0" cap="none" spc="-40" normalizeH="0" baseline="0" noProof="0" dirty="0" smtClean="0">
                <a:ln>
                  <a:noFill/>
                </a:ln>
                <a:solidFill>
                  <a:srgbClr val="9A3324"/>
                </a:solidFill>
                <a:effectLst/>
                <a:uLnTx/>
                <a:uFillTx/>
                <a:latin typeface="AvenirNext LT Pro Regular" panose="020B0504020202020204" pitchFamily="34" charset="77"/>
                <a:cs typeface="Arial"/>
                <a:sym typeface="Arial"/>
              </a:rPr>
              <a:t>perspektiv</a:t>
            </a:r>
            <a:r>
              <a:rPr kumimoji="0" lang="sv-SE" sz="2400" b="0" i="0" u="none" strike="noStrike" kern="0" cap="none" spc="-40" normalizeH="0" noProof="0" dirty="0" smtClean="0">
                <a:ln>
                  <a:noFill/>
                </a:ln>
                <a:solidFill>
                  <a:srgbClr val="9A3324"/>
                </a:solidFill>
                <a:effectLst/>
                <a:uLnTx/>
                <a:uFillTx/>
                <a:latin typeface="AvenirNext LT Pro Regular" panose="020B0504020202020204" pitchFamily="34" charset="77"/>
                <a:cs typeface="Arial"/>
                <a:sym typeface="Arial"/>
              </a:rPr>
              <a:t> och ä</a:t>
            </a:r>
            <a:r>
              <a:rPr kumimoji="0" lang="sv-SE" sz="2400" b="0" i="0" u="none" strike="noStrike" kern="0" cap="none" spc="-40" normalizeH="0" baseline="0" noProof="0" dirty="0" smtClean="0">
                <a:ln>
                  <a:noFill/>
                </a:ln>
                <a:solidFill>
                  <a:srgbClr val="9A3324"/>
                </a:solidFill>
                <a:effectLst/>
                <a:uLnTx/>
                <a:uFillTx/>
                <a:latin typeface="AvenirNext LT Pro Regular" panose="020B0504020202020204" pitchFamily="34" charset="77"/>
                <a:cs typeface="Arial"/>
                <a:sym typeface="Arial"/>
              </a:rPr>
              <a:t>r lätt tillgänglig </a:t>
            </a: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för alla.</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Är kunskapsbaserad utifrån vetenskap och beprövad erfarenhet.</a:t>
            </a:r>
            <a:endPar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endParaRPr>
          </a:p>
        </p:txBody>
      </p:sp>
      <p:pic>
        <p:nvPicPr>
          <p:cNvPr id="7" name="Google Shape;490;p8">
            <a:extLst>
              <a:ext uri="{FF2B5EF4-FFF2-40B4-BE49-F238E27FC236}">
                <a16:creationId xmlns:a16="http://schemas.microsoft.com/office/drawing/2014/main" id="{9625CAFF-9592-0173-D479-E8E649D08AA0}"/>
              </a:ext>
            </a:extLst>
          </p:cNvPr>
          <p:cNvPicPr preferRelativeResize="0"/>
          <p:nvPr/>
        </p:nvPicPr>
        <p:blipFill rotWithShape="1">
          <a:blip r:embed="rId3">
            <a:alphaModFix/>
          </a:blip>
          <a:srcRect/>
          <a:stretch/>
        </p:blipFill>
        <p:spPr>
          <a:xfrm>
            <a:off x="6903482" y="3096602"/>
            <a:ext cx="2843705" cy="2158805"/>
          </a:xfrm>
          <a:prstGeom prst="rect">
            <a:avLst/>
          </a:prstGeom>
          <a:noFill/>
          <a:ln>
            <a:noFill/>
          </a:ln>
        </p:spPr>
      </p:pic>
    </p:spTree>
    <p:extLst>
      <p:ext uri="{BB962C8B-B14F-4D97-AF65-F5344CB8AC3E}">
        <p14:creationId xmlns:p14="http://schemas.microsoft.com/office/powerpoint/2010/main" val="1957193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975186"/>
            <a:ext cx="11426167" cy="1112405"/>
          </a:xfrm>
        </p:spPr>
        <p:txBody>
          <a:bodyPr/>
          <a:lstStyle/>
          <a:p>
            <a:pPr marL="30163"/>
            <a:r>
              <a:rPr lang="sv-SE" dirty="0"/>
              <a:t>Utredningens förslag</a:t>
            </a:r>
          </a:p>
        </p:txBody>
      </p:sp>
      <p:sp>
        <p:nvSpPr>
          <p:cNvPr id="3" name="Platshållare för innehåll 2"/>
          <p:cNvSpPr>
            <a:spLocks noGrp="1"/>
          </p:cNvSpPr>
          <p:nvPr>
            <p:ph idx="1"/>
          </p:nvPr>
        </p:nvSpPr>
        <p:spPr>
          <a:xfrm>
            <a:off x="664232" y="2087591"/>
            <a:ext cx="9718633" cy="4146209"/>
          </a:xfrm>
        </p:spPr>
        <p:txBody>
          <a:bodyPr/>
          <a:lstStyle/>
          <a:p>
            <a:pPr marL="30163" indent="0">
              <a:buNone/>
            </a:pPr>
            <a:r>
              <a:rPr lang="sv-SE" u="sng" dirty="0"/>
              <a:t>Socialtjänst och socialnämnd ska:</a:t>
            </a:r>
          </a:p>
          <a:p>
            <a:pPr>
              <a:buSzPct val="120000"/>
              <a:buFont typeface="System Font Regular"/>
              <a:buChar char="§"/>
            </a:pPr>
            <a:r>
              <a:rPr lang="sv-SE" dirty="0"/>
              <a:t>Synliggöra skillnader mellan flickor, pojkar, kvinnor och män som är av betydelse för verksamhet på samhälls-, grupp- och individnivå.</a:t>
            </a:r>
          </a:p>
          <a:p>
            <a:pPr>
              <a:buSzPct val="120000"/>
              <a:buFont typeface="System Font Regular"/>
              <a:buChar char="§"/>
            </a:pPr>
            <a:r>
              <a:rPr lang="sv-SE" dirty="0"/>
              <a:t>Genomföra verksamheten så att omotiverade skillnader inte bevaras eller förstärks.</a:t>
            </a:r>
          </a:p>
          <a:p>
            <a:pPr>
              <a:buSzPct val="120000"/>
              <a:buFont typeface="System Font Regular"/>
              <a:buChar char="§"/>
            </a:pPr>
            <a:r>
              <a:rPr lang="sv-SE" dirty="0"/>
              <a:t>Vara medveten om risker för genusbias och att hantera dessa risker så att jämställdheten främjas.</a:t>
            </a:r>
          </a:p>
        </p:txBody>
      </p:sp>
    </p:spTree>
    <p:extLst>
      <p:ext uri="{BB962C8B-B14F-4D97-AF65-F5344CB8AC3E}">
        <p14:creationId xmlns:p14="http://schemas.microsoft.com/office/powerpoint/2010/main" val="219508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16DB7A3-1F09-2D91-A460-0209C51D8B9C}"/>
              </a:ext>
            </a:extLst>
          </p:cNvPr>
          <p:cNvSpPr txBox="1"/>
          <p:nvPr/>
        </p:nvSpPr>
        <p:spPr>
          <a:xfrm>
            <a:off x="1168939" y="1549323"/>
            <a:ext cx="10144311" cy="456728"/>
          </a:xfrm>
          <a:prstGeom prst="rect">
            <a:avLst/>
          </a:prstGeom>
          <a:noFill/>
        </p:spPr>
        <p:txBody>
          <a:bodyPr wrap="square" lIns="0" tIns="0" rIns="0" bIns="0">
            <a:spAutoFit/>
          </a:bodyPr>
          <a:lstStyle/>
          <a:p>
            <a:pPr marL="0" marR="0" lvl="0" indent="0" algn="l" defTabSz="914400" rtl="0" eaLnBrk="1" fontAlgn="auto" latinLnBrk="0" hangingPunct="1">
              <a:lnSpc>
                <a:spcPts val="3160"/>
              </a:lnSpc>
              <a:spcBef>
                <a:spcPts val="0"/>
              </a:spcBef>
              <a:spcAft>
                <a:spcPts val="0"/>
              </a:spcAft>
              <a:buClr>
                <a:srgbClr val="000000"/>
              </a:buClr>
              <a:buSzTx/>
              <a:buFont typeface="Arial"/>
              <a:buNone/>
              <a:tabLst/>
              <a:defRPr/>
            </a:pPr>
            <a:r>
              <a:rPr kumimoji="0" lang="sv-SE" sz="4400" b="1" i="0" u="none" strike="noStrike" kern="0" cap="none" spc="0" normalizeH="0" baseline="0" noProof="0" dirty="0">
                <a:ln>
                  <a:noFill/>
                </a:ln>
                <a:solidFill>
                  <a:srgbClr val="9A3324"/>
                </a:solidFill>
                <a:effectLst/>
                <a:uLnTx/>
                <a:uFillTx/>
                <a:latin typeface="AvenirNext LT Pro Medium" panose="020B0504020202020204" pitchFamily="34" charset="77"/>
                <a:cs typeface="Arial"/>
                <a:sym typeface="Arial"/>
              </a:rPr>
              <a:t>Utgångspunkt – portalparagrafen §</a:t>
            </a:r>
          </a:p>
        </p:txBody>
      </p:sp>
      <p:sp>
        <p:nvSpPr>
          <p:cNvPr id="6" name="textruta 5">
            <a:extLst>
              <a:ext uri="{FF2B5EF4-FFF2-40B4-BE49-F238E27FC236}">
                <a16:creationId xmlns:a16="http://schemas.microsoft.com/office/drawing/2014/main" id="{033EB83D-2BE4-FFC1-166B-89ADA12D2FDB}"/>
              </a:ext>
            </a:extLst>
          </p:cNvPr>
          <p:cNvSpPr txBox="1"/>
          <p:nvPr/>
        </p:nvSpPr>
        <p:spPr>
          <a:xfrm>
            <a:off x="1168939" y="2332112"/>
            <a:ext cx="8498788" cy="4630563"/>
          </a:xfrm>
          <a:prstGeom prst="rect">
            <a:avLst/>
          </a:prstGeom>
          <a:noFill/>
        </p:spPr>
        <p:txBody>
          <a:bodyPr wrap="square" lIns="0" tIns="0" rIns="0" bIns="0" rtlCol="0" anchor="t">
            <a:spAutoFit/>
          </a:bodyPr>
          <a:lstStyle/>
          <a:p>
            <a:pPr marL="44450" marR="0" lvl="0" indent="0" algn="l" defTabSz="914400" rtl="0" eaLnBrk="1" fontAlgn="auto" latinLnBrk="0" hangingPunct="1">
              <a:lnSpc>
                <a:spcPts val="3280"/>
              </a:lnSpc>
              <a:spcBef>
                <a:spcPts val="0"/>
              </a:spcBef>
              <a:spcAft>
                <a:spcPts val="0"/>
              </a:spcAft>
              <a:buClr>
                <a:srgbClr val="154F7F"/>
              </a:buClr>
              <a:buSzTx/>
              <a:buFont typeface="Arial"/>
              <a:buNone/>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”Socialtjänsten har som sin särskilda uppgift att på demokratins och solidaritetens grund främja människors ekonomiska och sociala trygghet, </a:t>
            </a:r>
            <a:r>
              <a:rPr kumimoji="0" lang="sv-SE" sz="2400" b="1"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jämställdhet och </a:t>
            </a: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jämlikhet i levnadsvillkor och aktiva deltagande i samhällslivet. Socialtjänsten ska under hänsynstagande till människans ansvar för sin och andras sociala situation inriktas på att frigöra och utveckla enskildas och gruppers egna resurser. Verksamheten ska bygga på respekt för människornas självbestämmanderätt och integritet.”</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endPar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endParaRPr>
          </a:p>
          <a:p>
            <a:pPr marL="44450" marR="0" lvl="0" indent="0" algn="l" defTabSz="914400" rtl="0" eaLnBrk="1" fontAlgn="auto" latinLnBrk="0" hangingPunct="1">
              <a:lnSpc>
                <a:spcPts val="3280"/>
              </a:lnSpc>
              <a:spcBef>
                <a:spcPts val="0"/>
              </a:spcBef>
              <a:spcAft>
                <a:spcPts val="0"/>
              </a:spcAft>
              <a:buClr>
                <a:srgbClr val="154F7F"/>
              </a:buClr>
              <a:buSzTx/>
              <a:buFont typeface="Arial"/>
              <a:buNone/>
              <a:tabLst/>
              <a:defRPr/>
            </a:pPr>
            <a:r>
              <a:rPr kumimoji="0" lang="sv-SE" sz="2400" b="0" i="0" u="none" strike="noStrike" kern="0" cap="none" spc="-40" normalizeH="0" baseline="0" noProof="0" dirty="0" err="1">
                <a:ln>
                  <a:noFill/>
                </a:ln>
                <a:solidFill>
                  <a:srgbClr val="9A3324"/>
                </a:solidFill>
                <a:effectLst/>
                <a:uLnTx/>
                <a:uFillTx/>
                <a:latin typeface="AvenirNext LT Pro Regular" panose="020B0504020202020204" pitchFamily="34" charset="77"/>
                <a:cs typeface="Arial"/>
                <a:sym typeface="Calibri"/>
              </a:rPr>
              <a:t>SoL</a:t>
            </a: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 2001:453</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endParaRPr kumimoji="0" lang="sv-SE" sz="2400" b="0" i="0" u="none" strike="noStrike" kern="0" cap="none" spc="-40" normalizeH="0" baseline="0" noProof="0" dirty="0">
              <a:ln>
                <a:noFill/>
              </a:ln>
              <a:solidFill>
                <a:srgbClr val="154F80"/>
              </a:solidFill>
              <a:effectLst/>
              <a:uLnTx/>
              <a:uFillTx/>
              <a:latin typeface="AvenirNext LT Pro Regular" panose="020B0504020202020204" pitchFamily="34" charset="77"/>
              <a:cs typeface="Arial"/>
              <a:sym typeface="Calibri"/>
            </a:endParaRPr>
          </a:p>
        </p:txBody>
      </p:sp>
      <p:sp>
        <p:nvSpPr>
          <p:cNvPr id="4" name="Ellips 3">
            <a:extLst>
              <a:ext uri="{FF2B5EF4-FFF2-40B4-BE49-F238E27FC236}">
                <a16:creationId xmlns:a16="http://schemas.microsoft.com/office/drawing/2014/main" id="{1EF677C7-8C0C-8C79-2F4F-8BA3C502BC1B}"/>
              </a:ext>
            </a:extLst>
          </p:cNvPr>
          <p:cNvSpPr/>
          <p:nvPr/>
        </p:nvSpPr>
        <p:spPr>
          <a:xfrm>
            <a:off x="1910687" y="2692020"/>
            <a:ext cx="5691116" cy="1473959"/>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1400" b="0" i="0" u="none" strike="noStrike" kern="0" cap="none" spc="0" normalizeH="0" baseline="0" noProof="0">
              <a:ln>
                <a:noFill/>
              </a:ln>
              <a:solidFill>
                <a:srgbClr val="FFFFFF"/>
              </a:solidFill>
              <a:effectLst/>
              <a:uLnTx/>
              <a:uFillTx/>
              <a:latin typeface="Avenir Next LT Pro"/>
              <a:ea typeface="+mn-ea"/>
              <a:cs typeface="+mn-cs"/>
              <a:sym typeface="Arial"/>
            </a:endParaRPr>
          </a:p>
        </p:txBody>
      </p:sp>
    </p:spTree>
    <p:extLst>
      <p:ext uri="{BB962C8B-B14F-4D97-AF65-F5344CB8AC3E}">
        <p14:creationId xmlns:p14="http://schemas.microsoft.com/office/powerpoint/2010/main" val="3075287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r>
              <a:rPr lang="sv-SE" dirty="0" smtClean="0"/>
              <a:t>Bakgrund till nya socialtjänstlag</a:t>
            </a:r>
          </a:p>
          <a:p>
            <a:r>
              <a:rPr lang="sv-SE" dirty="0"/>
              <a:t>U</a:t>
            </a:r>
            <a:r>
              <a:rPr lang="sv-SE" dirty="0" smtClean="0"/>
              <a:t>tredningens </a:t>
            </a:r>
            <a:r>
              <a:rPr lang="sv-SE" dirty="0"/>
              <a:t>förslag (urval)</a:t>
            </a:r>
          </a:p>
          <a:p>
            <a:r>
              <a:rPr lang="sv-SE" dirty="0"/>
              <a:t>Finansiering av </a:t>
            </a:r>
            <a:r>
              <a:rPr lang="sv-SE" dirty="0" smtClean="0"/>
              <a:t>omställningen</a:t>
            </a:r>
            <a:endParaRPr lang="sv-SE" i="1" dirty="0"/>
          </a:p>
          <a:p>
            <a:r>
              <a:rPr lang="sv-SE" dirty="0" smtClean="0"/>
              <a:t>Dialogfrågor</a:t>
            </a:r>
          </a:p>
          <a:p>
            <a:r>
              <a:rPr lang="sv-SE" dirty="0" smtClean="0"/>
              <a:t>Extramaterial för fördjupande dialoger</a:t>
            </a:r>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2024-04-15</a:t>
            </a:fld>
            <a:endParaRPr lang="sv-SE" dirty="0"/>
          </a:p>
        </p:txBody>
      </p:sp>
      <p:sp>
        <p:nvSpPr>
          <p:cNvPr id="4" name="Platshållare för sidfot 3"/>
          <p:cNvSpPr>
            <a:spLocks noGrp="1"/>
          </p:cNvSpPr>
          <p:nvPr>
            <p:ph type="ftr" sz="quarter" idx="11"/>
          </p:nvPr>
        </p:nvSpPr>
        <p:spPr/>
        <p:txBody>
          <a:bodyPr/>
          <a:lstStyle/>
          <a:p>
            <a:r>
              <a:rPr lang="sv-SE" dirty="0"/>
              <a:t>Sidfot</a:t>
            </a:r>
          </a:p>
        </p:txBody>
      </p:sp>
      <p:sp>
        <p:nvSpPr>
          <p:cNvPr id="5" name="Platshållare för bildnummer 4"/>
          <p:cNvSpPr>
            <a:spLocks noGrp="1"/>
          </p:cNvSpPr>
          <p:nvPr>
            <p:ph type="sldNum" sz="quarter" idx="12"/>
          </p:nvPr>
        </p:nvSpPr>
        <p:spPr/>
        <p:txBody>
          <a:bodyPr/>
          <a:lstStyle/>
          <a:p>
            <a:fld id="{130DDE8C-17E0-4539-9C15-C1E9D231907F}" type="slidenum">
              <a:rPr lang="sv-SE" smtClean="0"/>
              <a:pPr/>
              <a:t>2</a:t>
            </a:fld>
            <a:endParaRPr lang="sv-SE" dirty="0"/>
          </a:p>
        </p:txBody>
      </p:sp>
      <p:sp>
        <p:nvSpPr>
          <p:cNvPr id="6" name="Rubrik 5"/>
          <p:cNvSpPr>
            <a:spLocks noGrp="1"/>
          </p:cNvSpPr>
          <p:nvPr>
            <p:ph type="title"/>
          </p:nvPr>
        </p:nvSpPr>
        <p:spPr/>
        <p:txBody>
          <a:bodyPr/>
          <a:lstStyle/>
          <a:p>
            <a:r>
              <a:rPr lang="sv-SE" dirty="0" smtClean="0"/>
              <a:t>Innehåll</a:t>
            </a:r>
            <a:endParaRPr lang="sv-SE" dirty="0"/>
          </a:p>
        </p:txBody>
      </p:sp>
    </p:spTree>
    <p:extLst>
      <p:ext uri="{BB962C8B-B14F-4D97-AF65-F5344CB8AC3E}">
        <p14:creationId xmlns:p14="http://schemas.microsoft.com/office/powerpoint/2010/main" val="29778915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a:xfrm>
            <a:off x="664233" y="874602"/>
            <a:ext cx="10067935" cy="1231392"/>
          </a:xfrm>
        </p:spPr>
        <p:txBody>
          <a:bodyPr/>
          <a:lstStyle/>
          <a:p>
            <a:r>
              <a:rPr lang="sv-SE" dirty="0"/>
              <a:t>Socialtjänstens </a:t>
            </a:r>
            <a:r>
              <a:rPr lang="sv-SE" dirty="0" smtClean="0"/>
              <a:t>inriktning </a:t>
            </a:r>
            <a:endParaRPr lang="sv-SE" dirty="0"/>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3" y="2105994"/>
            <a:ext cx="8488477" cy="4463248"/>
          </a:xfrm>
        </p:spPr>
        <p:txBody>
          <a:bodyPr/>
          <a:lstStyle/>
          <a:p>
            <a:pPr marL="30163" indent="0">
              <a:buNone/>
            </a:pPr>
            <a:endParaRPr lang="sv-SE" b="1" dirty="0"/>
          </a:p>
          <a:p>
            <a:pPr marL="30163" indent="0">
              <a:buNone/>
            </a:pPr>
            <a:r>
              <a:rPr lang="sv-SE" b="1" dirty="0" smtClean="0"/>
              <a:t>Förebyggande </a:t>
            </a:r>
            <a:r>
              <a:rPr lang="sv-SE" b="1" dirty="0"/>
              <a:t>och lätt tillgänglig</a:t>
            </a:r>
          </a:p>
          <a:p>
            <a:pPr marL="30163" indent="0">
              <a:buNone/>
            </a:pPr>
            <a:r>
              <a:rPr lang="sv-SE" dirty="0"/>
              <a:t>Socialtjänsten </a:t>
            </a:r>
            <a:r>
              <a:rPr lang="sv-SE" b="1" i="1" dirty="0"/>
              <a:t>ska</a:t>
            </a:r>
            <a:r>
              <a:rPr lang="sv-SE" dirty="0"/>
              <a:t> ha ett </a:t>
            </a:r>
            <a:r>
              <a:rPr lang="sv-SE" i="1" dirty="0"/>
              <a:t>förebyggande perspektiv </a:t>
            </a:r>
            <a:r>
              <a:rPr lang="sv-SE" dirty="0"/>
              <a:t>och </a:t>
            </a:r>
            <a:r>
              <a:rPr lang="sv-SE" i="1" dirty="0"/>
              <a:t>inriktas på att vara lätt tillgänglig</a:t>
            </a:r>
            <a:r>
              <a:rPr lang="sv-SE" dirty="0" smtClean="0"/>
              <a:t>.</a:t>
            </a:r>
          </a:p>
          <a:p>
            <a:pPr marL="30163" indent="0">
              <a:buNone/>
            </a:pPr>
            <a:endParaRPr lang="sv-SE" dirty="0"/>
          </a:p>
          <a:p>
            <a:pPr marL="30163" indent="0">
              <a:buNone/>
            </a:pPr>
            <a:r>
              <a:rPr lang="sv-SE" dirty="0"/>
              <a:t>Perspektivskifte inom arbetssätt och organisation – från att handlägga ärenden inom myndighetsutövningen till att tidigt förebygga på samhälls-, grupp- och individnivå.</a:t>
            </a:r>
          </a:p>
          <a:p>
            <a:pPr marL="30163" indent="0">
              <a:buNone/>
            </a:pPr>
            <a:endParaRPr lang="sv-SE" dirty="0"/>
          </a:p>
          <a:p>
            <a:pPr marL="30163" indent="0">
              <a:buNone/>
            </a:pPr>
            <a:endParaRPr lang="sv-SE" b="1" dirty="0"/>
          </a:p>
          <a:p>
            <a:pPr marL="30163" indent="0">
              <a:buNone/>
            </a:pPr>
            <a:endParaRPr lang="sv-SE" dirty="0"/>
          </a:p>
          <a:p>
            <a:pPr>
              <a:buFont typeface="Arial" panose="020B0604020202020204" pitchFamily="34" charset="0"/>
              <a:buChar char="•"/>
            </a:pPr>
            <a:endParaRPr lang="sv-SE" dirty="0"/>
          </a:p>
          <a:p>
            <a:pPr>
              <a:buFont typeface="Arial" panose="020B0604020202020204" pitchFamily="34" charset="0"/>
              <a:buChar char="•"/>
            </a:pPr>
            <a:endParaRPr lang="sv-SE" dirty="0"/>
          </a:p>
          <a:p>
            <a:pPr lvl="1">
              <a:buFont typeface="Arial" panose="020B0604020202020204" pitchFamily="34" charset="0"/>
              <a:buChar char="•"/>
            </a:pPr>
            <a:endParaRPr lang="sv-SE" dirty="0"/>
          </a:p>
          <a:p>
            <a:pPr lvl="1">
              <a:buFont typeface="Arial" panose="020B0604020202020204" pitchFamily="34" charset="0"/>
              <a:buChar char="•"/>
            </a:pPr>
            <a:endParaRPr lang="sv-SE" dirty="0"/>
          </a:p>
        </p:txBody>
      </p:sp>
      <p:pic>
        <p:nvPicPr>
          <p:cNvPr id="5" name="Bildobjekt 4"/>
          <p:cNvPicPr>
            <a:picLocks noChangeAspect="1"/>
          </p:cNvPicPr>
          <p:nvPr/>
        </p:nvPicPr>
        <p:blipFill rotWithShape="1">
          <a:blip r:embed="rId3" cstate="print">
            <a:extLst>
              <a:ext uri="{28A0092B-C50C-407E-A947-70E740481C1C}">
                <a14:useLocalDpi xmlns:a14="http://schemas.microsoft.com/office/drawing/2010/main" val="0"/>
              </a:ext>
            </a:extLst>
          </a:blip>
          <a:srcRect l="16668" r="12866"/>
          <a:stretch/>
        </p:blipFill>
        <p:spPr>
          <a:xfrm>
            <a:off x="9817883" y="2332400"/>
            <a:ext cx="1944000" cy="3901400"/>
          </a:xfrm>
          <a:prstGeom prst="rect">
            <a:avLst/>
          </a:prstGeom>
        </p:spPr>
      </p:pic>
    </p:spTree>
    <p:extLst>
      <p:ext uri="{BB962C8B-B14F-4D97-AF65-F5344CB8AC3E}">
        <p14:creationId xmlns:p14="http://schemas.microsoft.com/office/powerpoint/2010/main" val="22345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31C12B57-DB92-FB35-03F0-6ED043ABD473}"/>
              </a:ext>
            </a:extLst>
          </p:cNvPr>
          <p:cNvSpPr>
            <a:spLocks noGrp="1"/>
          </p:cNvSpPr>
          <p:nvPr>
            <p:ph idx="1"/>
          </p:nvPr>
        </p:nvSpPr>
        <p:spPr>
          <a:xfrm>
            <a:off x="664232" y="2105994"/>
            <a:ext cx="9236513" cy="4127807"/>
          </a:xfrm>
        </p:spPr>
        <p:txBody>
          <a:bodyPr/>
          <a:lstStyle/>
          <a:p>
            <a:pPr>
              <a:buFont typeface="Arial" panose="020B0604020202020204" pitchFamily="34" charset="0"/>
              <a:buChar char="•"/>
            </a:pPr>
            <a:endParaRPr lang="sv-SE" dirty="0">
              <a:effectLst/>
              <a:ea typeface="Times New Roman" panose="02020603050405020304" pitchFamily="18" charset="0"/>
              <a:cs typeface="Times New Roman" panose="02020603050405020304" pitchFamily="18" charset="0"/>
            </a:endParaRPr>
          </a:p>
          <a:p>
            <a:pPr>
              <a:buFont typeface="Arial" panose="020B0604020202020204" pitchFamily="34" charset="0"/>
              <a:buChar char="•"/>
            </a:pPr>
            <a:r>
              <a:rPr lang="sv-SE" dirty="0">
                <a:effectLst/>
                <a:ea typeface="Times New Roman" panose="02020603050405020304" pitchFamily="18" charset="0"/>
                <a:cs typeface="Times New Roman" panose="02020603050405020304" pitchFamily="18" charset="0"/>
              </a:rPr>
              <a:t>Framtidens tillgängliga socialtjänst - påbörja en kulturresa!</a:t>
            </a:r>
          </a:p>
          <a:p>
            <a:pPr lvl="1">
              <a:buFont typeface="Courier New" panose="02070309020205020404" pitchFamily="49" charset="0"/>
              <a:buChar char="o"/>
            </a:pPr>
            <a:r>
              <a:rPr lang="sv-SE" sz="2200" dirty="0">
                <a:effectLst/>
                <a:ea typeface="Times New Roman" panose="02020603050405020304" pitchFamily="18" charset="0"/>
                <a:cs typeface="Times New Roman" panose="02020603050405020304" pitchFamily="18" charset="0"/>
              </a:rPr>
              <a:t>För att </a:t>
            </a:r>
            <a:r>
              <a:rPr lang="sv-SE" sz="2200" dirty="0">
                <a:ea typeface="Times New Roman" panose="02020603050405020304" pitchFamily="18" charset="0"/>
                <a:cs typeface="Times New Roman" panose="02020603050405020304" pitchFamily="18" charset="0"/>
              </a:rPr>
              <a:t>f</a:t>
            </a:r>
            <a:r>
              <a:rPr lang="sv-SE" sz="2200" dirty="0">
                <a:effectLst/>
                <a:ea typeface="Times New Roman" panose="02020603050405020304" pitchFamily="18" charset="0"/>
                <a:cs typeface="Times New Roman" panose="02020603050405020304" pitchFamily="18" charset="0"/>
              </a:rPr>
              <a:t>rigöra resurser för de komplexa ärendena.</a:t>
            </a:r>
          </a:p>
          <a:p>
            <a:pPr>
              <a:buFont typeface="Arial" panose="020B0604020202020204" pitchFamily="34" charset="0"/>
              <a:buChar char="•"/>
            </a:pPr>
            <a:r>
              <a:rPr lang="sv-SE" dirty="0">
                <a:ea typeface="Times New Roman" panose="02020603050405020304" pitchFamily="18" charset="0"/>
                <a:cs typeface="Times New Roman" panose="02020603050405020304" pitchFamily="18" charset="0"/>
              </a:rPr>
              <a:t>Lätt tillgänglig - utlokaliserade socialkontor, arbetstid utanför kontorstid, insatser utan behovsprövning och…?</a:t>
            </a:r>
          </a:p>
          <a:p>
            <a:pPr>
              <a:buFont typeface="Arial" panose="020B0604020202020204" pitchFamily="34" charset="0"/>
              <a:buChar char="•"/>
            </a:pPr>
            <a:r>
              <a:rPr lang="sv-SE" dirty="0">
                <a:ea typeface="Times New Roman" panose="02020603050405020304" pitchFamily="18" charset="0"/>
                <a:cs typeface="Times New Roman" panose="02020603050405020304" pitchFamily="18" charset="0"/>
              </a:rPr>
              <a:t>Ny bestämmelse i nya </a:t>
            </a:r>
            <a:r>
              <a:rPr lang="sv-SE" dirty="0" err="1">
                <a:ea typeface="Times New Roman" panose="02020603050405020304" pitchFamily="18" charset="0"/>
                <a:cs typeface="Times New Roman" panose="02020603050405020304" pitchFamily="18" charset="0"/>
              </a:rPr>
              <a:t>SoL</a:t>
            </a:r>
            <a:r>
              <a:rPr lang="sv-SE" dirty="0">
                <a:ea typeface="Times New Roman" panose="02020603050405020304" pitchFamily="18" charset="0"/>
                <a:cs typeface="Times New Roman" panose="02020603050405020304" pitchFamily="18" charset="0"/>
              </a:rPr>
              <a:t>:</a:t>
            </a:r>
          </a:p>
          <a:p>
            <a:pPr lvl="1">
              <a:buFont typeface="Courier New" panose="02070309020205020404" pitchFamily="49" charset="0"/>
              <a:buChar char="o"/>
            </a:pPr>
            <a:r>
              <a:rPr lang="sv-SE" sz="2200" i="1" dirty="0">
                <a:effectLst/>
                <a:ea typeface="Times New Roman" panose="02020603050405020304" pitchFamily="18" charset="0"/>
                <a:cs typeface="Times New Roman" panose="02020603050405020304" pitchFamily="18" charset="0"/>
              </a:rPr>
              <a:t>Enskilda ska bemötas på ett respektfullt sätt utifrån sina förutsättningar och behov.</a:t>
            </a:r>
          </a:p>
          <a:p>
            <a:pPr marL="30163" indent="0">
              <a:buNone/>
            </a:pPr>
            <a:endParaRPr lang="sv-SE" dirty="0">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sv-SE" dirty="0">
              <a:effectLst/>
              <a:ea typeface="Times New Roman" panose="02020603050405020304" pitchFamily="18" charset="0"/>
              <a:cs typeface="Times New Roman" panose="02020603050405020304" pitchFamily="18" charset="0"/>
            </a:endParaRPr>
          </a:p>
          <a:p>
            <a:pPr marL="30163" indent="0">
              <a:buNone/>
            </a:pPr>
            <a:endParaRPr lang="sv-SE" dirty="0"/>
          </a:p>
        </p:txBody>
      </p:sp>
      <p:sp>
        <p:nvSpPr>
          <p:cNvPr id="3" name="Rubrik 2">
            <a:extLst>
              <a:ext uri="{FF2B5EF4-FFF2-40B4-BE49-F238E27FC236}">
                <a16:creationId xmlns:a16="http://schemas.microsoft.com/office/drawing/2014/main" id="{25DFF62E-FED7-E70E-8B62-57F1B7EF359F}"/>
              </a:ext>
            </a:extLst>
          </p:cNvPr>
          <p:cNvSpPr>
            <a:spLocks noGrp="1"/>
          </p:cNvSpPr>
          <p:nvPr>
            <p:ph type="title"/>
          </p:nvPr>
        </p:nvSpPr>
        <p:spPr/>
        <p:txBody>
          <a:bodyPr/>
          <a:lstStyle/>
          <a:p>
            <a:r>
              <a:rPr lang="sv-SE" dirty="0"/>
              <a:t>Lätt tillgänglig - att komma närmare invånarna</a:t>
            </a:r>
          </a:p>
        </p:txBody>
      </p:sp>
      <p:pic>
        <p:nvPicPr>
          <p:cNvPr id="4" name="Bildobjekt 3">
            <a:extLst>
              <a:ext uri="{FF2B5EF4-FFF2-40B4-BE49-F238E27FC236}">
                <a16:creationId xmlns:a16="http://schemas.microsoft.com/office/drawing/2014/main" id="{65BC596E-48F5-2853-6689-3251FC5CCF13}"/>
              </a:ext>
            </a:extLst>
          </p:cNvPr>
          <p:cNvPicPr>
            <a:picLocks noChangeAspect="1"/>
          </p:cNvPicPr>
          <p:nvPr/>
        </p:nvPicPr>
        <p:blipFill>
          <a:blip r:embed="rId3"/>
          <a:stretch>
            <a:fillRect/>
          </a:stretch>
        </p:blipFill>
        <p:spPr>
          <a:xfrm>
            <a:off x="9710713" y="3337387"/>
            <a:ext cx="2412000" cy="2850546"/>
          </a:xfrm>
          <a:prstGeom prst="rect">
            <a:avLst/>
          </a:prstGeom>
        </p:spPr>
      </p:pic>
    </p:spTree>
    <p:extLst>
      <p:ext uri="{BB962C8B-B14F-4D97-AF65-F5344CB8AC3E}">
        <p14:creationId xmlns:p14="http://schemas.microsoft.com/office/powerpoint/2010/main" val="4387832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874602"/>
            <a:ext cx="10863534" cy="1231392"/>
          </a:xfrm>
        </p:spPr>
        <p:txBody>
          <a:bodyPr/>
          <a:lstStyle/>
          <a:p>
            <a:r>
              <a:rPr lang="sv-SE" sz="4200" dirty="0"/>
              <a:t>Personcentrerad socialtjänst och omsorg</a:t>
            </a:r>
          </a:p>
        </p:txBody>
      </p:sp>
      <p:pic>
        <p:nvPicPr>
          <p:cNvPr id="5" name="Bildobjekt 4" descr="En bild som visar text&#10;&#10;Automatiskt genererad beskrivning">
            <a:extLst>
              <a:ext uri="{FF2B5EF4-FFF2-40B4-BE49-F238E27FC236}">
                <a16:creationId xmlns:a16="http://schemas.microsoft.com/office/drawing/2014/main" id="{46C6BB78-3CEB-E517-094B-C062BE093C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5767" y="1686910"/>
            <a:ext cx="4572000" cy="4572000"/>
          </a:xfrm>
          <a:prstGeom prst="rect">
            <a:avLst/>
          </a:prstGeom>
        </p:spPr>
      </p:pic>
      <p:pic>
        <p:nvPicPr>
          <p:cNvPr id="7" name="Bildobjekt 6">
            <a:extLst>
              <a:ext uri="{FF2B5EF4-FFF2-40B4-BE49-F238E27FC236}">
                <a16:creationId xmlns:a16="http://schemas.microsoft.com/office/drawing/2014/main" id="{9EDF960D-6F88-856E-D110-38756C1D21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4232" y="2316217"/>
            <a:ext cx="4896000" cy="3942693"/>
          </a:xfrm>
          <a:prstGeom prst="rect">
            <a:avLst/>
          </a:prstGeom>
        </p:spPr>
      </p:pic>
      <p:sp>
        <p:nvSpPr>
          <p:cNvPr id="8" name="textruta 7">
            <a:extLst>
              <a:ext uri="{FF2B5EF4-FFF2-40B4-BE49-F238E27FC236}">
                <a16:creationId xmlns:a16="http://schemas.microsoft.com/office/drawing/2014/main" id="{0B6D31B0-0A79-E33E-8927-18D92A216CD3}"/>
              </a:ext>
            </a:extLst>
          </p:cNvPr>
          <p:cNvSpPr txBox="1"/>
          <p:nvPr/>
        </p:nvSpPr>
        <p:spPr>
          <a:xfrm>
            <a:off x="5560232" y="3234246"/>
            <a:ext cx="2467849" cy="1477328"/>
          </a:xfrm>
          <a:prstGeom prst="rect">
            <a:avLst/>
          </a:prstGeom>
          <a:noFill/>
        </p:spPr>
        <p:txBody>
          <a:bodyPr wrap="square" rtlCol="0">
            <a:spAutoFit/>
          </a:bodyPr>
          <a:lstStyle/>
          <a:p>
            <a:r>
              <a:rPr lang="sv-SE" sz="2400" b="1" dirty="0"/>
              <a:t>Frigör kraften hos dem vi är till för!</a:t>
            </a:r>
          </a:p>
          <a:p>
            <a:endParaRPr lang="sv-SE" dirty="0"/>
          </a:p>
        </p:txBody>
      </p:sp>
    </p:spTree>
    <p:extLst>
      <p:ext uri="{BB962C8B-B14F-4D97-AF65-F5344CB8AC3E}">
        <p14:creationId xmlns:p14="http://schemas.microsoft.com/office/powerpoint/2010/main" val="4291282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Arbeta tidigt och förebyggande</a:t>
            </a:r>
          </a:p>
        </p:txBody>
      </p:sp>
      <p:sp>
        <p:nvSpPr>
          <p:cNvPr id="3" name="Platshållare för innehåll 2"/>
          <p:cNvSpPr>
            <a:spLocks noGrp="1"/>
          </p:cNvSpPr>
          <p:nvPr>
            <p:ph idx="1"/>
          </p:nvPr>
        </p:nvSpPr>
        <p:spPr>
          <a:xfrm>
            <a:off x="664233" y="2001149"/>
            <a:ext cx="7575878" cy="4073829"/>
          </a:xfrm>
        </p:spPr>
        <p:txBody>
          <a:bodyPr/>
          <a:lstStyle/>
          <a:p>
            <a:pPr>
              <a:buFont typeface="Arial" panose="020B0604020202020204" pitchFamily="34" charset="0"/>
              <a:buChar char="•"/>
            </a:pPr>
            <a:r>
              <a:rPr lang="sv-SE" dirty="0"/>
              <a:t>Att klara skolan är den bästa skyddsfaktor vi </a:t>
            </a:r>
            <a:r>
              <a:rPr lang="sv-SE" dirty="0" smtClean="0"/>
              <a:t>har</a:t>
            </a:r>
            <a:endParaRPr lang="sv-SE" dirty="0"/>
          </a:p>
          <a:p>
            <a:pPr>
              <a:buFont typeface="Arial" panose="020B0604020202020204" pitchFamily="34" charset="0"/>
              <a:buChar char="•"/>
            </a:pPr>
            <a:r>
              <a:rPr lang="sv-SE" dirty="0"/>
              <a:t>Friska barn klarar sig </a:t>
            </a:r>
            <a:r>
              <a:rPr lang="sv-SE" dirty="0" smtClean="0"/>
              <a:t>bättre</a:t>
            </a:r>
            <a:endParaRPr lang="sv-SE" dirty="0"/>
          </a:p>
          <a:p>
            <a:pPr>
              <a:buFont typeface="Arial" panose="020B0604020202020204" pitchFamily="34" charset="0"/>
              <a:buChar char="•"/>
            </a:pPr>
            <a:r>
              <a:rPr lang="sv-SE" dirty="0"/>
              <a:t>Föräldrar i </a:t>
            </a:r>
            <a:r>
              <a:rPr lang="sv-SE" dirty="0" smtClean="0"/>
              <a:t>arbete</a:t>
            </a:r>
            <a:endParaRPr lang="sv-SE" dirty="0"/>
          </a:p>
          <a:p>
            <a:pPr>
              <a:buFont typeface="Arial" panose="020B0604020202020204" pitchFamily="34" charset="0"/>
              <a:buChar char="•"/>
            </a:pPr>
            <a:r>
              <a:rPr lang="sv-SE" dirty="0"/>
              <a:t>Ta inte kraften från den </a:t>
            </a:r>
            <a:r>
              <a:rPr lang="sv-SE" dirty="0" smtClean="0"/>
              <a:t>enskilde</a:t>
            </a:r>
            <a:endParaRPr lang="sv-SE" dirty="0"/>
          </a:p>
          <a:p>
            <a:pPr>
              <a:buFont typeface="Arial" panose="020B0604020202020204" pitchFamily="34" charset="0"/>
              <a:buChar char="•"/>
            </a:pPr>
            <a:r>
              <a:rPr lang="sv-SE" dirty="0" smtClean="0"/>
              <a:t>Vräkningsförebyggande</a:t>
            </a:r>
            <a:endParaRPr lang="sv-SE" dirty="0"/>
          </a:p>
          <a:p>
            <a:pPr>
              <a:buFont typeface="Arial" panose="020B0604020202020204" pitchFamily="34" charset="0"/>
              <a:buChar char="•"/>
            </a:pPr>
            <a:r>
              <a:rPr lang="sv-SE" dirty="0"/>
              <a:t>Bostad </a:t>
            </a:r>
            <a:r>
              <a:rPr lang="sv-SE" dirty="0" smtClean="0"/>
              <a:t>Först</a:t>
            </a:r>
            <a:endParaRPr lang="sv-SE" dirty="0"/>
          </a:p>
          <a:p>
            <a:pPr>
              <a:buFont typeface="Arial" panose="020B0604020202020204" pitchFamily="34" charset="0"/>
              <a:buChar char="•"/>
            </a:pPr>
            <a:r>
              <a:rPr lang="sv-SE" dirty="0"/>
              <a:t>Breddad </a:t>
            </a:r>
            <a:r>
              <a:rPr lang="sv-SE" dirty="0" smtClean="0"/>
              <a:t>rekrytering</a:t>
            </a:r>
            <a:endParaRPr lang="sv-SE" dirty="0"/>
          </a:p>
          <a:p>
            <a:pPr>
              <a:buFont typeface="Arial" panose="020B0604020202020204" pitchFamily="34" charset="0"/>
              <a:buChar char="•"/>
            </a:pPr>
            <a:endParaRPr lang="sv-SE" dirty="0"/>
          </a:p>
        </p:txBody>
      </p:sp>
      <p:pic>
        <p:nvPicPr>
          <p:cNvPr id="4" name="Bildobjekt 3"/>
          <p:cNvPicPr>
            <a:picLocks noChangeAspect="1"/>
          </p:cNvPicPr>
          <p:nvPr/>
        </p:nvPicPr>
        <p:blipFill>
          <a:blip r:embed="rId3"/>
          <a:stretch>
            <a:fillRect/>
          </a:stretch>
        </p:blipFill>
        <p:spPr>
          <a:xfrm>
            <a:off x="8600058" y="1633291"/>
            <a:ext cx="3348000" cy="4570997"/>
          </a:xfrm>
          <a:prstGeom prst="rect">
            <a:avLst/>
          </a:prstGeom>
        </p:spPr>
      </p:pic>
    </p:spTree>
    <p:extLst>
      <p:ext uri="{BB962C8B-B14F-4D97-AF65-F5344CB8AC3E}">
        <p14:creationId xmlns:p14="http://schemas.microsoft.com/office/powerpoint/2010/main" val="25552114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Förtydligat </a:t>
            </a:r>
            <a:r>
              <a:rPr lang="sv-SE" dirty="0" smtClean="0"/>
              <a:t>barnperspektiv</a:t>
            </a:r>
            <a:endParaRPr lang="sv-SE" dirty="0"/>
          </a:p>
        </p:txBody>
      </p:sp>
      <p:sp>
        <p:nvSpPr>
          <p:cNvPr id="3" name="Platshållare för innehåll 2"/>
          <p:cNvSpPr>
            <a:spLocks noGrp="1"/>
          </p:cNvSpPr>
          <p:nvPr>
            <p:ph idx="1"/>
          </p:nvPr>
        </p:nvSpPr>
        <p:spPr>
          <a:xfrm>
            <a:off x="664233" y="1776785"/>
            <a:ext cx="8387436" cy="4529422"/>
          </a:xfrm>
        </p:spPr>
        <p:txBody>
          <a:bodyPr/>
          <a:lstStyle/>
          <a:p>
            <a:pPr>
              <a:buFont typeface="Arial" panose="020B0604020202020204" pitchFamily="34" charset="0"/>
              <a:buChar char="•"/>
            </a:pPr>
            <a:r>
              <a:rPr lang="sv-SE" sz="2000" dirty="0"/>
              <a:t>Bestämmelsen om barnets bästa anpassas till den nya översättningen av artikel 3.1 i BK. Vid bedömningen av barnets bästa ska </a:t>
            </a:r>
            <a:r>
              <a:rPr lang="sv-SE" sz="2000" b="1" dirty="0"/>
              <a:t>hänsyn tas till barnets åsikter.</a:t>
            </a:r>
          </a:p>
          <a:p>
            <a:pPr>
              <a:buFont typeface="Arial" panose="020B0604020202020204" pitchFamily="34" charset="0"/>
              <a:buChar char="•"/>
            </a:pPr>
            <a:r>
              <a:rPr lang="sv-SE" sz="2000" dirty="0"/>
              <a:t>Bestämmelsen om </a:t>
            </a:r>
            <a:r>
              <a:rPr lang="sv-SE" sz="2000" b="1" dirty="0"/>
              <a:t>barns rätt till information </a:t>
            </a:r>
            <a:r>
              <a:rPr lang="sv-SE" sz="2000" dirty="0"/>
              <a:t>kompletteras med bestämmelse om att informationen ska </a:t>
            </a:r>
            <a:r>
              <a:rPr lang="sv-SE" sz="2000" b="1" dirty="0"/>
              <a:t>anpassas till barnets ålder, mognad och hans eller hennes individuella förutsättningar. </a:t>
            </a:r>
          </a:p>
          <a:p>
            <a:pPr>
              <a:buFont typeface="Arial" panose="020B0604020202020204" pitchFamily="34" charset="0"/>
              <a:buChar char="•"/>
            </a:pPr>
            <a:r>
              <a:rPr lang="sv-SE" sz="2000" dirty="0"/>
              <a:t>Den som lämnar information ska så långt det är möjligt försäkra sig om </a:t>
            </a:r>
            <a:r>
              <a:rPr lang="sv-SE" sz="2000" b="1" dirty="0"/>
              <a:t>att barnet förstått informationen</a:t>
            </a:r>
            <a:r>
              <a:rPr lang="sv-SE" sz="2000" b="1" dirty="0" smtClean="0"/>
              <a:t>.</a:t>
            </a:r>
          </a:p>
          <a:p>
            <a:pPr>
              <a:buFont typeface="Arial" panose="020B0604020202020204" pitchFamily="34" charset="0"/>
              <a:buChar char="•"/>
            </a:pPr>
            <a:r>
              <a:rPr lang="sv-SE" sz="2000" dirty="0"/>
              <a:t>Barn </a:t>
            </a:r>
            <a:r>
              <a:rPr lang="sv-SE" sz="2000" b="1" dirty="0"/>
              <a:t>ska få höras </a:t>
            </a:r>
            <a:r>
              <a:rPr lang="sv-SE" sz="2000" dirty="0"/>
              <a:t>utan vårdnadshavares samtycke och utan att vårdnadshavare är närvarande under förhandsbedömningen</a:t>
            </a:r>
            <a:r>
              <a:rPr lang="sv-SE" sz="2000" dirty="0" smtClean="0"/>
              <a:t>.</a:t>
            </a:r>
          </a:p>
          <a:p>
            <a:pPr>
              <a:buFont typeface="Arial" panose="020B0604020202020204" pitchFamily="34" charset="0"/>
              <a:buChar char="•"/>
            </a:pPr>
            <a:r>
              <a:rPr lang="sv-SE" sz="2000" dirty="0"/>
              <a:t>Socialnämnden </a:t>
            </a:r>
            <a:r>
              <a:rPr lang="sv-SE" sz="2000" b="1" dirty="0"/>
              <a:t>ska</a:t>
            </a:r>
            <a:r>
              <a:rPr lang="sv-SE" sz="2000" dirty="0"/>
              <a:t> arbeta för </a:t>
            </a:r>
            <a:r>
              <a:rPr lang="sv-SE" sz="2000" b="1" dirty="0"/>
              <a:t>att placerade barn </a:t>
            </a:r>
            <a:r>
              <a:rPr lang="sv-SE" sz="2000" dirty="0"/>
              <a:t>ges möjlighet till </a:t>
            </a:r>
            <a:r>
              <a:rPr lang="sv-SE" sz="2000" b="1" dirty="0"/>
              <a:t>kontakt </a:t>
            </a:r>
            <a:r>
              <a:rPr lang="sv-SE" sz="2000" dirty="0"/>
              <a:t>med föräldrar, syskon och andra närstående.</a:t>
            </a:r>
          </a:p>
          <a:p>
            <a:pPr>
              <a:buFont typeface="Arial" panose="020B0604020202020204" pitchFamily="34" charset="0"/>
              <a:buChar char="•"/>
            </a:pPr>
            <a:endParaRPr lang="sv-SE" sz="2000" dirty="0" smtClean="0"/>
          </a:p>
          <a:p>
            <a:pPr marL="30163" indent="0">
              <a:buNone/>
            </a:pPr>
            <a:endParaRPr lang="sv-SE" sz="2000" dirty="0"/>
          </a:p>
          <a:p>
            <a:pPr>
              <a:buFont typeface="Arial" panose="020B0604020202020204" pitchFamily="34" charset="0"/>
              <a:buChar char="•"/>
            </a:pPr>
            <a:endParaRPr lang="sv-SE" b="1" dirty="0"/>
          </a:p>
          <a:p>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1669" y="2236271"/>
            <a:ext cx="3024000" cy="3584725"/>
          </a:xfrm>
          <a:prstGeom prst="rect">
            <a:avLst/>
          </a:prstGeom>
        </p:spPr>
      </p:pic>
    </p:spTree>
    <p:extLst>
      <p:ext uri="{BB962C8B-B14F-4D97-AF65-F5344CB8AC3E}">
        <p14:creationId xmlns:p14="http://schemas.microsoft.com/office/powerpoint/2010/main" val="1872978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Förtydligat barnperspektiv (II)</a:t>
            </a:r>
          </a:p>
        </p:txBody>
      </p:sp>
      <p:sp>
        <p:nvSpPr>
          <p:cNvPr id="3" name="Platshållare för innehåll 2"/>
          <p:cNvSpPr>
            <a:spLocks noGrp="1"/>
          </p:cNvSpPr>
          <p:nvPr>
            <p:ph idx="1"/>
          </p:nvPr>
        </p:nvSpPr>
        <p:spPr>
          <a:xfrm>
            <a:off x="664233" y="1912319"/>
            <a:ext cx="8142884" cy="4356134"/>
          </a:xfrm>
        </p:spPr>
        <p:txBody>
          <a:bodyPr/>
          <a:lstStyle/>
          <a:p>
            <a:pPr>
              <a:buFont typeface="Arial" panose="020B0604020202020204" pitchFamily="34" charset="0"/>
              <a:buChar char="•"/>
            </a:pPr>
            <a:endParaRPr lang="sv-SE" sz="2200" dirty="0"/>
          </a:p>
          <a:p>
            <a:pPr>
              <a:buFont typeface="Arial" panose="020B0604020202020204" pitchFamily="34" charset="0"/>
              <a:buChar char="•"/>
            </a:pPr>
            <a:r>
              <a:rPr lang="sv-SE" sz="2200" dirty="0"/>
              <a:t>Barn ska få höras utan vårdnadshavares samtycke och utan att vårdnadshavare är närvarande under förhandsbedömningen.</a:t>
            </a:r>
          </a:p>
          <a:p>
            <a:pPr>
              <a:buFont typeface="Arial" panose="020B0604020202020204" pitchFamily="34" charset="0"/>
              <a:buChar char="•"/>
            </a:pPr>
            <a:r>
              <a:rPr lang="sv-SE" sz="2200" dirty="0"/>
              <a:t>Barnets vårdnadshavare ska, om inte särskilda skäl talar emot det, genast underrättas om att barnet har hörts.</a:t>
            </a:r>
          </a:p>
          <a:p>
            <a:pPr>
              <a:buFont typeface="Arial" panose="020B0604020202020204" pitchFamily="34" charset="0"/>
              <a:buChar char="•"/>
            </a:pPr>
            <a:r>
              <a:rPr lang="sv-SE" sz="2200" dirty="0"/>
              <a:t>Socialnämnden ska arbeta för att placerade barn ges möjlighet till kontakt med föräldrar, syskon och andra närstående.</a:t>
            </a:r>
          </a:p>
          <a:p>
            <a:pPr>
              <a:buFont typeface="Arial" panose="020B0604020202020204" pitchFamily="34" charset="0"/>
              <a:buChar char="•"/>
            </a:pPr>
            <a:r>
              <a:rPr lang="sv-SE" sz="2200" dirty="0"/>
              <a:t>Tiden för uppföljning av ett barns situation förlängs till sex månader.</a:t>
            </a:r>
          </a:p>
          <a:p>
            <a:pPr marL="30163" indent="0">
              <a:buNone/>
            </a:pPr>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1573" y="2276072"/>
            <a:ext cx="2844000" cy="3787649"/>
          </a:xfrm>
          <a:prstGeom prst="rect">
            <a:avLst/>
          </a:prstGeom>
        </p:spPr>
      </p:pic>
    </p:spTree>
    <p:extLst>
      <p:ext uri="{BB962C8B-B14F-4D97-AF65-F5344CB8AC3E}">
        <p14:creationId xmlns:p14="http://schemas.microsoft.com/office/powerpoint/2010/main" val="324849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En kunskapsbaserad socialtjänst</a:t>
            </a:r>
          </a:p>
        </p:txBody>
      </p:sp>
      <p:sp>
        <p:nvSpPr>
          <p:cNvPr id="3" name="Platshållare för innehåll 2"/>
          <p:cNvSpPr>
            <a:spLocks noGrp="1"/>
          </p:cNvSpPr>
          <p:nvPr>
            <p:ph idx="1"/>
          </p:nvPr>
        </p:nvSpPr>
        <p:spPr>
          <a:xfrm>
            <a:off x="664232" y="2105994"/>
            <a:ext cx="7336767" cy="4027678"/>
          </a:xfrm>
        </p:spPr>
        <p:txBody>
          <a:bodyPr/>
          <a:lstStyle/>
          <a:p>
            <a:pPr>
              <a:buFont typeface="Arial" panose="020B0604020202020204" pitchFamily="34" charset="0"/>
              <a:buChar char="•"/>
            </a:pPr>
            <a:endParaRPr lang="sv-SE" dirty="0"/>
          </a:p>
          <a:p>
            <a:pPr>
              <a:buFont typeface="Arial" panose="020B0604020202020204" pitchFamily="34" charset="0"/>
              <a:buChar char="•"/>
            </a:pPr>
            <a:r>
              <a:rPr lang="sv-SE" dirty="0"/>
              <a:t>Verksamheten ska bedrivas i överensstämmelse med vetenskap och beprövad erfarenhet.</a:t>
            </a:r>
          </a:p>
          <a:p>
            <a:pPr>
              <a:buFont typeface="Arial" panose="020B0604020202020204" pitchFamily="34" charset="0"/>
              <a:buChar char="•"/>
            </a:pPr>
            <a:r>
              <a:rPr lang="sv-SE" sz="2200" dirty="0"/>
              <a:t>Den regionala nivån behöver </a:t>
            </a:r>
            <a:r>
              <a:rPr lang="sv-SE" sz="2200" dirty="0" smtClean="0"/>
              <a:t>stärkas.</a:t>
            </a:r>
            <a:endParaRPr lang="sv-SE" sz="2200" dirty="0"/>
          </a:p>
          <a:p>
            <a:pPr>
              <a:buFont typeface="Arial" panose="020B0604020202020204" pitchFamily="34" charset="0"/>
              <a:buChar char="•"/>
            </a:pPr>
            <a:endParaRPr lang="sv-SE" sz="2200" dirty="0"/>
          </a:p>
        </p:txBody>
      </p:sp>
      <p:pic>
        <p:nvPicPr>
          <p:cNvPr id="5" name="Bildobjekt 4"/>
          <p:cNvPicPr>
            <a:picLocks noChangeAspect="1"/>
          </p:cNvPicPr>
          <p:nvPr/>
        </p:nvPicPr>
        <p:blipFill rotWithShape="1">
          <a:blip r:embed="rId3" cstate="print">
            <a:extLst>
              <a:ext uri="{28A0092B-C50C-407E-A947-70E740481C1C}">
                <a14:useLocalDpi xmlns:a14="http://schemas.microsoft.com/office/drawing/2010/main" val="0"/>
              </a:ext>
            </a:extLst>
          </a:blip>
          <a:srcRect r="8373"/>
          <a:stretch/>
        </p:blipFill>
        <p:spPr>
          <a:xfrm>
            <a:off x="8000999" y="2769886"/>
            <a:ext cx="4068000" cy="3189232"/>
          </a:xfrm>
          <a:prstGeom prst="rect">
            <a:avLst/>
          </a:prstGeom>
        </p:spPr>
      </p:pic>
    </p:spTree>
    <p:extLst>
      <p:ext uri="{BB962C8B-B14F-4D97-AF65-F5344CB8AC3E}">
        <p14:creationId xmlns:p14="http://schemas.microsoft.com/office/powerpoint/2010/main" val="159807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874602"/>
            <a:ext cx="10287546" cy="1231392"/>
          </a:xfrm>
        </p:spPr>
        <p:txBody>
          <a:bodyPr/>
          <a:lstStyle/>
          <a:p>
            <a:r>
              <a:rPr lang="sv-SE" dirty="0"/>
              <a:t>Följ upp systematiskt och analysera</a:t>
            </a:r>
          </a:p>
        </p:txBody>
      </p:sp>
      <p:sp>
        <p:nvSpPr>
          <p:cNvPr id="3" name="Platshållare för innehåll 2"/>
          <p:cNvSpPr>
            <a:spLocks noGrp="1"/>
          </p:cNvSpPr>
          <p:nvPr>
            <p:ph idx="1"/>
          </p:nvPr>
        </p:nvSpPr>
        <p:spPr/>
        <p:txBody>
          <a:bodyPr/>
          <a:lstStyle/>
          <a:p>
            <a:pPr>
              <a:buFont typeface="Arial" panose="020B0604020202020204" pitchFamily="34" charset="0"/>
              <a:buChar char="•"/>
            </a:pPr>
            <a:endParaRPr lang="sv-SE" dirty="0"/>
          </a:p>
          <a:p>
            <a:pPr>
              <a:buFont typeface="Arial" panose="020B0604020202020204" pitchFamily="34" charset="0"/>
              <a:buChar char="•"/>
            </a:pPr>
            <a:endParaRPr lang="sv-SE" dirty="0"/>
          </a:p>
          <a:p>
            <a:pPr>
              <a:buFont typeface="Arial" panose="020B0604020202020204" pitchFamily="34" charset="0"/>
              <a:buChar char="•"/>
            </a:pPr>
            <a:r>
              <a:rPr lang="sv-SE" dirty="0"/>
              <a:t>Använd det som fungerar!</a:t>
            </a:r>
          </a:p>
          <a:p>
            <a:pPr>
              <a:buFont typeface="Arial" panose="020B0604020202020204" pitchFamily="34" charset="0"/>
              <a:buChar char="•"/>
            </a:pPr>
            <a:r>
              <a:rPr lang="sv-SE" dirty="0"/>
              <a:t>Våga ta bort det som inte fungerar!</a:t>
            </a:r>
          </a:p>
        </p:txBody>
      </p:sp>
      <p:pic>
        <p:nvPicPr>
          <p:cNvPr id="9218" name="Picture 2" descr="http://im10.inviewer.se/skiss/07/07ACULY84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1969" y="1895646"/>
            <a:ext cx="3661458" cy="408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01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16DB7A3-1F09-2D91-A460-0209C51D8B9C}"/>
              </a:ext>
            </a:extLst>
          </p:cNvPr>
          <p:cNvSpPr txBox="1"/>
          <p:nvPr/>
        </p:nvSpPr>
        <p:spPr>
          <a:xfrm>
            <a:off x="875291" y="1388720"/>
            <a:ext cx="10144311" cy="1354217"/>
          </a:xfrm>
          <a:prstGeom prst="rect">
            <a:avLst/>
          </a:prstGeom>
          <a:noFill/>
        </p:spPr>
        <p:txBody>
          <a:bodyPr wrap="square" lIns="0" tIns="0" rIns="0" bIns="0">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lang="sv-SE" sz="4400" b="1" kern="0" dirty="0" smtClean="0">
                <a:solidFill>
                  <a:srgbClr val="9A3324"/>
                </a:solidFill>
                <a:latin typeface="AvenirNext LT Pro Medium" panose="020B0504020202020204" pitchFamily="34" charset="77"/>
                <a:cs typeface="Arial"/>
                <a:sym typeface="Arial"/>
              </a:rPr>
              <a:t>Fler delar i o</a:t>
            </a:r>
            <a:r>
              <a:rPr kumimoji="0" lang="sv-SE" sz="4400" b="1" i="0" u="none" strike="noStrike" kern="0" cap="none" spc="0" normalizeH="0" baseline="0" noProof="0" dirty="0" err="1" smtClean="0">
                <a:ln>
                  <a:noFill/>
                </a:ln>
                <a:solidFill>
                  <a:srgbClr val="9A3324"/>
                </a:solidFill>
                <a:effectLst/>
                <a:uLnTx/>
                <a:uFillTx/>
                <a:latin typeface="AvenirNext LT Pro Medium" panose="020B0504020202020204" pitchFamily="34" charset="77"/>
                <a:cs typeface="Arial"/>
                <a:sym typeface="Arial"/>
              </a:rPr>
              <a:t>mställningen</a:t>
            </a:r>
            <a:r>
              <a:rPr kumimoji="0" lang="sv-SE" sz="4400" b="1" i="0" u="none" strike="noStrike" kern="0" cap="none" spc="0" normalizeH="0" baseline="0" noProof="0" dirty="0" smtClean="0">
                <a:ln>
                  <a:noFill/>
                </a:ln>
                <a:solidFill>
                  <a:srgbClr val="9A3324"/>
                </a:solidFill>
                <a:effectLst/>
                <a:uLnTx/>
                <a:uFillTx/>
                <a:latin typeface="AvenirNext LT Pro Medium" panose="020B0504020202020204" pitchFamily="34" charset="77"/>
                <a:cs typeface="Arial"/>
                <a:sym typeface="Arial"/>
              </a:rPr>
              <a:t> till</a:t>
            </a:r>
            <a:r>
              <a:rPr kumimoji="0" lang="sv-SE" sz="4400" b="1" i="0" u="none" strike="noStrike" kern="0" cap="none" spc="0" normalizeH="0" noProof="0" dirty="0" smtClean="0">
                <a:ln>
                  <a:noFill/>
                </a:ln>
                <a:solidFill>
                  <a:srgbClr val="9A3324"/>
                </a:solidFill>
                <a:effectLst/>
                <a:uLnTx/>
                <a:uFillTx/>
                <a:latin typeface="AvenirNext LT Pro Medium" panose="020B0504020202020204" pitchFamily="34" charset="77"/>
                <a:cs typeface="Arial"/>
                <a:sym typeface="Arial"/>
              </a:rPr>
              <a:t> </a:t>
            </a:r>
            <a:r>
              <a:rPr kumimoji="0" lang="sv-SE" sz="4400" b="1" i="0" u="none" strike="noStrike" kern="0" cap="none" spc="0" normalizeH="0" baseline="0" noProof="0" dirty="0" smtClean="0">
                <a:ln>
                  <a:noFill/>
                </a:ln>
                <a:solidFill>
                  <a:srgbClr val="9A3324"/>
                </a:solidFill>
                <a:effectLst/>
                <a:uLnTx/>
                <a:uFillTx/>
                <a:latin typeface="AvenirNext LT Pro Medium" panose="020B0504020202020204" pitchFamily="34" charset="77"/>
                <a:cs typeface="Arial"/>
                <a:sym typeface="Arial"/>
              </a:rPr>
              <a:t>en hållbar</a:t>
            </a:r>
            <a:r>
              <a:rPr kumimoji="0" lang="sv-SE" sz="4400" b="1" i="0" u="none" strike="noStrike" kern="0" cap="none" spc="0" normalizeH="0" noProof="0" dirty="0" smtClean="0">
                <a:ln>
                  <a:noFill/>
                </a:ln>
                <a:solidFill>
                  <a:srgbClr val="9A3324"/>
                </a:solidFill>
                <a:effectLst/>
                <a:uLnTx/>
                <a:uFillTx/>
                <a:latin typeface="AvenirNext LT Pro Medium" panose="020B0504020202020204" pitchFamily="34" charset="77"/>
                <a:cs typeface="Arial"/>
                <a:sym typeface="Arial"/>
              </a:rPr>
              <a:t> socialtjänst </a:t>
            </a:r>
            <a:endParaRPr kumimoji="0" lang="sv-SE" sz="4400" b="1" i="0" u="none" strike="noStrike" kern="0" cap="none" spc="0" normalizeH="0" baseline="0" noProof="0" dirty="0">
              <a:ln>
                <a:noFill/>
              </a:ln>
              <a:solidFill>
                <a:srgbClr val="9A3324"/>
              </a:solidFill>
              <a:effectLst/>
              <a:uLnTx/>
              <a:uFillTx/>
              <a:latin typeface="AvenirNext LT Pro Medium" panose="020B0504020202020204" pitchFamily="34" charset="77"/>
              <a:cs typeface="Arial"/>
              <a:sym typeface="Arial"/>
            </a:endParaRPr>
          </a:p>
        </p:txBody>
      </p:sp>
      <p:sp>
        <p:nvSpPr>
          <p:cNvPr id="6" name="textruta 5">
            <a:extLst>
              <a:ext uri="{FF2B5EF4-FFF2-40B4-BE49-F238E27FC236}">
                <a16:creationId xmlns:a16="http://schemas.microsoft.com/office/drawing/2014/main" id="{033EB83D-2BE4-FFC1-166B-89ADA12D2FDB}"/>
              </a:ext>
            </a:extLst>
          </p:cNvPr>
          <p:cNvSpPr txBox="1"/>
          <p:nvPr/>
        </p:nvSpPr>
        <p:spPr>
          <a:xfrm>
            <a:off x="1077498" y="3057629"/>
            <a:ext cx="5597621" cy="3385542"/>
          </a:xfrm>
          <a:prstGeom prst="rect">
            <a:avLst/>
          </a:prstGeom>
          <a:noFill/>
        </p:spPr>
        <p:txBody>
          <a:bodyPr wrap="square" lIns="0" tIns="0" rIns="0" bIns="0" rtlCol="0" anchor="t">
            <a:spAutoFit/>
          </a:bodyPr>
          <a:lstStyle/>
          <a:p>
            <a:pPr marL="400050" lvl="0" indent="-355600">
              <a:lnSpc>
                <a:spcPts val="3280"/>
              </a:lnSpc>
              <a:buClr>
                <a:srgbClr val="154F7F"/>
              </a:buClr>
              <a:buFont typeface="Systemtypsnitt normalt"/>
              <a:buChar char="●"/>
              <a:defRPr/>
            </a:pPr>
            <a:r>
              <a:rPr lang="sv-SE" sz="2400" kern="0" spc="-40" dirty="0" smtClean="0">
                <a:solidFill>
                  <a:srgbClr val="9A3324"/>
                </a:solidFill>
                <a:latin typeface="AvenirNext LT Pro Regular" panose="020B0504020202020204" pitchFamily="34" charset="77"/>
                <a:cs typeface="Arial"/>
                <a:sym typeface="Arial"/>
              </a:rPr>
              <a:t>Samhällsplanering </a:t>
            </a:r>
            <a:r>
              <a:rPr lang="sv-SE" sz="2400" kern="0" spc="-40" dirty="0">
                <a:solidFill>
                  <a:srgbClr val="9A3324"/>
                </a:solidFill>
                <a:latin typeface="AvenirNext LT Pro Regular" panose="020B0504020202020204" pitchFamily="34" charset="77"/>
                <a:cs typeface="Arial"/>
                <a:sym typeface="Arial"/>
              </a:rPr>
              <a:t>och planering av insatser för enskilda inom alla verksamhetsområden</a:t>
            </a:r>
          </a:p>
          <a:p>
            <a:pPr marL="400050" lvl="0" indent="-355600">
              <a:lnSpc>
                <a:spcPts val="3280"/>
              </a:lnSpc>
              <a:buClr>
                <a:srgbClr val="154F7F"/>
              </a:buClr>
              <a:buFont typeface="Systemtypsnitt normalt"/>
              <a:buChar char="●"/>
              <a:defRPr/>
            </a:pPr>
            <a:r>
              <a:rPr lang="sv-SE" sz="2400" kern="0" spc="-40" dirty="0">
                <a:solidFill>
                  <a:srgbClr val="9A3324"/>
                </a:solidFill>
                <a:latin typeface="AvenirNext LT Pro Regular" panose="020B0504020202020204" pitchFamily="34" charset="77"/>
                <a:cs typeface="Arial"/>
                <a:sym typeface="Arial"/>
              </a:rPr>
              <a:t>Möjlighet att tillhandahålla insatser utan behovsprövning</a:t>
            </a:r>
          </a:p>
          <a:p>
            <a:pPr marL="400050" indent="-355600">
              <a:lnSpc>
                <a:spcPts val="3280"/>
              </a:lnSpc>
              <a:buClr>
                <a:srgbClr val="154F7F"/>
              </a:buClr>
              <a:buFont typeface="Systemtypsnitt normalt"/>
              <a:buChar char="●"/>
              <a:defRPr/>
            </a:pPr>
            <a:r>
              <a:rPr lang="sv-SE" sz="2400" kern="0" spc="-40" dirty="0">
                <a:solidFill>
                  <a:srgbClr val="9A3324"/>
                </a:solidFill>
                <a:latin typeface="AvenirNext LT Pro Regular" panose="020B0504020202020204" pitchFamily="34" charset="77"/>
                <a:cs typeface="Arial"/>
                <a:sym typeface="Arial"/>
              </a:rPr>
              <a:t>Förtydligat barnperspektiv</a:t>
            </a:r>
          </a:p>
          <a:p>
            <a:pPr marL="400050" lvl="0" indent="-355600">
              <a:lnSpc>
                <a:spcPts val="3280"/>
              </a:lnSpc>
              <a:buClr>
                <a:srgbClr val="154F7F"/>
              </a:buClr>
              <a:buFont typeface="Systemtypsnitt normalt"/>
              <a:buChar char="●"/>
              <a:defRPr/>
            </a:pPr>
            <a:r>
              <a:rPr lang="sv-SE" sz="2400" kern="0" spc="-40" dirty="0" smtClean="0">
                <a:solidFill>
                  <a:srgbClr val="9A3324"/>
                </a:solidFill>
                <a:latin typeface="AvenirNext LT Pro Regular" panose="020B0504020202020204" pitchFamily="34" charset="77"/>
                <a:cs typeface="Arial"/>
                <a:sym typeface="Arial"/>
              </a:rPr>
              <a:t>En </a:t>
            </a:r>
            <a:r>
              <a:rPr lang="sv-SE" sz="2400" kern="0" spc="-40" dirty="0">
                <a:solidFill>
                  <a:srgbClr val="9A3324"/>
                </a:solidFill>
                <a:latin typeface="AvenirNext LT Pro Regular" panose="020B0504020202020204" pitchFamily="34" charset="77"/>
                <a:cs typeface="Arial"/>
                <a:sym typeface="Arial"/>
              </a:rPr>
              <a:t>ny lag om socialtjänstdataregister </a:t>
            </a:r>
            <a:r>
              <a:rPr lang="sv-SE" sz="2400" kern="0" spc="-40" dirty="0" smtClean="0">
                <a:solidFill>
                  <a:srgbClr val="9A3324"/>
                </a:solidFill>
                <a:latin typeface="AvenirNext LT Pro Regular" panose="020B0504020202020204" pitchFamily="34" charset="77"/>
                <a:cs typeface="Arial"/>
                <a:sym typeface="Arial"/>
              </a:rPr>
              <a:t>– utreds</a:t>
            </a:r>
          </a:p>
        </p:txBody>
      </p:sp>
    </p:spTree>
    <p:extLst>
      <p:ext uri="{BB962C8B-B14F-4D97-AF65-F5344CB8AC3E}">
        <p14:creationId xmlns:p14="http://schemas.microsoft.com/office/powerpoint/2010/main" val="1626581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Medverkan i samhällsplaneringen</a:t>
            </a:r>
          </a:p>
        </p:txBody>
      </p:sp>
      <p:sp>
        <p:nvSpPr>
          <p:cNvPr id="3" name="Platshållare för innehåll 2"/>
          <p:cNvSpPr>
            <a:spLocks noGrp="1"/>
          </p:cNvSpPr>
          <p:nvPr>
            <p:ph idx="1"/>
          </p:nvPr>
        </p:nvSpPr>
        <p:spPr>
          <a:xfrm>
            <a:off x="664233" y="2214569"/>
            <a:ext cx="6470494" cy="4029820"/>
          </a:xfrm>
        </p:spPr>
        <p:txBody>
          <a:bodyPr/>
          <a:lstStyle/>
          <a:p>
            <a:pPr>
              <a:buFont typeface="Arial" panose="020B0604020202020204" pitchFamily="34" charset="0"/>
              <a:buChar char="•"/>
            </a:pPr>
            <a:endParaRPr lang="sv-SE" dirty="0"/>
          </a:p>
          <a:p>
            <a:pPr>
              <a:buFont typeface="Arial" panose="020B0604020202020204" pitchFamily="34" charset="0"/>
              <a:buChar char="•"/>
            </a:pPr>
            <a:r>
              <a:rPr lang="sv-SE" dirty="0"/>
              <a:t>Socialtjänstens medverkan i samhällsplaneringen ska stärkas.</a:t>
            </a:r>
          </a:p>
          <a:p>
            <a:pPr lvl="1">
              <a:buFont typeface="Courier New" panose="02070309020205020404" pitchFamily="49" charset="0"/>
              <a:buChar char="o"/>
            </a:pPr>
            <a:r>
              <a:rPr lang="sv-SE" dirty="0"/>
              <a:t>Ingen ändring i </a:t>
            </a:r>
            <a:r>
              <a:rPr lang="sv-SE" dirty="0" err="1"/>
              <a:t>SoL</a:t>
            </a:r>
            <a:r>
              <a:rPr lang="sv-SE" dirty="0"/>
              <a:t>, däremot i plan- och bygglagen (PBL)</a:t>
            </a:r>
          </a:p>
          <a:p>
            <a:pPr>
              <a:buFont typeface="Arial" panose="020B0604020202020204" pitchFamily="34" charset="0"/>
              <a:buChar char="•"/>
            </a:pPr>
            <a:r>
              <a:rPr lang="sv-SE" dirty="0"/>
              <a:t>Avsikten är att tillföra social sakkunskap och underlag till samhällsplaneringen, bl.a. avseende hemlöshet, segregation, ungdomskriminalitet.</a:t>
            </a:r>
          </a:p>
          <a:p>
            <a:pPr>
              <a:buFont typeface="Arial" panose="020B0604020202020204" pitchFamily="34" charset="0"/>
              <a:buChar char="•"/>
            </a:pPr>
            <a:endParaRPr lang="sv-SE" dirty="0"/>
          </a:p>
          <a:p>
            <a:pPr marL="30163" indent="0">
              <a:buNone/>
            </a:pPr>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4727" y="1600006"/>
            <a:ext cx="5004000" cy="3847173"/>
          </a:xfrm>
          <a:prstGeom prst="rect">
            <a:avLst/>
          </a:prstGeom>
        </p:spPr>
      </p:pic>
    </p:spTree>
    <p:extLst>
      <p:ext uri="{BB962C8B-B14F-4D97-AF65-F5344CB8AC3E}">
        <p14:creationId xmlns:p14="http://schemas.microsoft.com/office/powerpoint/2010/main" val="931706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pPr marL="342900" lvl="0" indent="-342900">
              <a:lnSpc>
                <a:spcPct val="100000"/>
              </a:lnSpc>
              <a:spcBef>
                <a:spcPts val="0"/>
              </a:spcBef>
              <a:defRPr/>
            </a:pPr>
            <a:r>
              <a:rPr lang="sv-SE" dirty="0" smtClean="0">
                <a:solidFill>
                  <a:prstClr val="black"/>
                </a:solidFill>
              </a:rPr>
              <a:t>Nuvarande </a:t>
            </a:r>
            <a:r>
              <a:rPr lang="sv-SE" dirty="0">
                <a:solidFill>
                  <a:prstClr val="black"/>
                </a:solidFill>
              </a:rPr>
              <a:t>socialtjänstlag är 40 år gammal</a:t>
            </a:r>
          </a:p>
          <a:p>
            <a:pPr marL="342900" lvl="0" indent="-342900">
              <a:lnSpc>
                <a:spcPct val="100000"/>
              </a:lnSpc>
              <a:spcBef>
                <a:spcPts val="0"/>
              </a:spcBef>
              <a:defRPr/>
            </a:pPr>
            <a:r>
              <a:rPr lang="sv-SE" dirty="0">
                <a:solidFill>
                  <a:prstClr val="black"/>
                </a:solidFill>
              </a:rPr>
              <a:t>Nya och tilltagande samhällsutmaningar</a:t>
            </a:r>
          </a:p>
          <a:p>
            <a:pPr marL="342900" lvl="0" indent="-342900">
              <a:lnSpc>
                <a:spcPct val="100000"/>
              </a:lnSpc>
              <a:spcBef>
                <a:spcPts val="0"/>
              </a:spcBef>
              <a:defRPr/>
            </a:pPr>
            <a:r>
              <a:rPr lang="sv-SE" dirty="0">
                <a:solidFill>
                  <a:prstClr val="black"/>
                </a:solidFill>
              </a:rPr>
              <a:t>Demografiska utmaningar </a:t>
            </a:r>
          </a:p>
          <a:p>
            <a:pPr marL="342900" lvl="0" indent="-342900">
              <a:lnSpc>
                <a:spcPct val="100000"/>
              </a:lnSpc>
              <a:spcBef>
                <a:spcPts val="0"/>
              </a:spcBef>
              <a:defRPr/>
            </a:pPr>
            <a:r>
              <a:rPr lang="sv-SE" dirty="0">
                <a:solidFill>
                  <a:prstClr val="black"/>
                </a:solidFill>
              </a:rPr>
              <a:t>Behov av effektivisering och nya </a:t>
            </a:r>
            <a:r>
              <a:rPr lang="sv-SE" dirty="0" smtClean="0">
                <a:solidFill>
                  <a:prstClr val="black"/>
                </a:solidFill>
              </a:rPr>
              <a:t>lösningar</a:t>
            </a:r>
          </a:p>
          <a:p>
            <a:pPr marL="342900" indent="-342900">
              <a:lnSpc>
                <a:spcPct val="100000"/>
              </a:lnSpc>
              <a:spcBef>
                <a:spcPts val="0"/>
              </a:spcBef>
              <a:defRPr/>
            </a:pPr>
            <a:r>
              <a:rPr lang="sv-SE" dirty="0"/>
              <a:t>Samhällskontraktet – segregation, utsatta områden, bristande tillit, desinformation, välfärdsbrottslighet</a:t>
            </a:r>
            <a:r>
              <a:rPr lang="sv-SE" dirty="0" smtClean="0"/>
              <a:t>…</a:t>
            </a:r>
          </a:p>
          <a:p>
            <a:pPr marL="342900" indent="-342900">
              <a:lnSpc>
                <a:spcPct val="100000"/>
              </a:lnSpc>
              <a:spcBef>
                <a:spcPts val="0"/>
              </a:spcBef>
              <a:defRPr/>
            </a:pPr>
            <a:r>
              <a:rPr lang="sv-SE" dirty="0"/>
              <a:t>Inflation och ökande kostnader.</a:t>
            </a:r>
          </a:p>
          <a:p>
            <a:pPr marL="0" indent="0">
              <a:lnSpc>
                <a:spcPct val="100000"/>
              </a:lnSpc>
              <a:spcBef>
                <a:spcPts val="0"/>
              </a:spcBef>
              <a:buNone/>
              <a:defRPr/>
            </a:pPr>
            <a:endParaRPr lang="sv-SE" dirty="0"/>
          </a:p>
          <a:p>
            <a:pPr marL="0" lvl="0" indent="0">
              <a:lnSpc>
                <a:spcPct val="100000"/>
              </a:lnSpc>
              <a:spcBef>
                <a:spcPts val="0"/>
              </a:spcBef>
              <a:buNone/>
              <a:defRPr/>
            </a:pPr>
            <a:endParaRPr lang="sv-SE" dirty="0">
              <a:solidFill>
                <a:prstClr val="black"/>
              </a:solidFill>
            </a:endParaRPr>
          </a:p>
        </p:txBody>
      </p:sp>
      <p:sp>
        <p:nvSpPr>
          <p:cNvPr id="3" name="Platshållare för datum 2"/>
          <p:cNvSpPr>
            <a:spLocks noGrp="1"/>
          </p:cNvSpPr>
          <p:nvPr>
            <p:ph type="dt" sz="half" idx="10"/>
          </p:nvPr>
        </p:nvSpPr>
        <p:spPr/>
        <p:txBody>
          <a:bodyPr/>
          <a:lstStyle/>
          <a:p>
            <a:fld id="{9C5C3358-106F-4A3A-8507-6544091CE7EB}" type="datetime1">
              <a:rPr lang="sv-SE" smtClean="0"/>
              <a:t>2024-04-15</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3</a:t>
            </a:fld>
            <a:endParaRPr lang="sv-SE" dirty="0"/>
          </a:p>
        </p:txBody>
      </p:sp>
      <p:sp>
        <p:nvSpPr>
          <p:cNvPr id="6" name="Rubrik 5"/>
          <p:cNvSpPr>
            <a:spLocks noGrp="1"/>
          </p:cNvSpPr>
          <p:nvPr>
            <p:ph type="title"/>
          </p:nvPr>
        </p:nvSpPr>
        <p:spPr/>
        <p:txBody>
          <a:bodyPr/>
          <a:lstStyle/>
          <a:p>
            <a:r>
              <a:rPr lang="sv-SE" dirty="0"/>
              <a:t>Bakgrund</a:t>
            </a:r>
            <a:br>
              <a:rPr lang="sv-SE" dirty="0"/>
            </a:br>
            <a:endParaRPr lang="sv-SE" dirty="0"/>
          </a:p>
        </p:txBody>
      </p:sp>
    </p:spTree>
    <p:extLst>
      <p:ext uri="{BB962C8B-B14F-4D97-AF65-F5344CB8AC3E}">
        <p14:creationId xmlns:p14="http://schemas.microsoft.com/office/powerpoint/2010/main" val="2084495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874602"/>
            <a:ext cx="10212314" cy="846311"/>
          </a:xfrm>
        </p:spPr>
        <p:txBody>
          <a:bodyPr/>
          <a:lstStyle/>
          <a:p>
            <a:r>
              <a:rPr lang="sv-SE" dirty="0"/>
              <a:t>Insatser utan behovsprövning </a:t>
            </a:r>
          </a:p>
        </p:txBody>
      </p:sp>
      <p:sp>
        <p:nvSpPr>
          <p:cNvPr id="3" name="Platshållare för innehåll 2"/>
          <p:cNvSpPr>
            <a:spLocks noGrp="1"/>
          </p:cNvSpPr>
          <p:nvPr>
            <p:ph idx="1"/>
          </p:nvPr>
        </p:nvSpPr>
        <p:spPr>
          <a:xfrm>
            <a:off x="664232" y="1720913"/>
            <a:ext cx="9609825" cy="4494692"/>
          </a:xfrm>
        </p:spPr>
        <p:txBody>
          <a:bodyPr/>
          <a:lstStyle/>
          <a:p>
            <a:pPr marL="30163" indent="0">
              <a:buNone/>
            </a:pPr>
            <a:r>
              <a:rPr lang="sv-SE" dirty="0"/>
              <a:t>Nytt sätt att tillhandahålla insatser</a:t>
            </a:r>
          </a:p>
          <a:p>
            <a:pPr>
              <a:buFont typeface="Arial" panose="020B0604020202020204" pitchFamily="34" charset="0"/>
              <a:buChar char="•"/>
            </a:pPr>
            <a:r>
              <a:rPr lang="sv-SE" dirty="0"/>
              <a:t>Komplement till nuvarande ordning med biståndsbeslut. </a:t>
            </a:r>
          </a:p>
          <a:p>
            <a:pPr>
              <a:buFont typeface="Arial" panose="020B0604020202020204" pitchFamily="34" charset="0"/>
              <a:buChar char="•"/>
            </a:pPr>
            <a:r>
              <a:rPr lang="sv-SE" dirty="0"/>
              <a:t>Befogenhet för socialnämnden att besluta att en eller flera insatser kan tillhandahållas utan föregående individuell behovsprövning.</a:t>
            </a:r>
          </a:p>
          <a:p>
            <a:pPr>
              <a:buFont typeface="Arial" panose="020B0604020202020204" pitchFamily="34" charset="0"/>
              <a:buChar char="•"/>
            </a:pPr>
            <a:r>
              <a:rPr lang="sv-SE" dirty="0"/>
              <a:t>Skyldighet att informera om rätten att ansöka om bistånd. </a:t>
            </a:r>
          </a:p>
          <a:p>
            <a:pPr>
              <a:buFont typeface="Arial" panose="020B0604020202020204" pitchFamily="34" charset="0"/>
              <a:buChar char="•"/>
            </a:pPr>
            <a:r>
              <a:rPr lang="sv-SE" dirty="0"/>
              <a:t>Omfattas av socialtjänstlagens krav på dokumentation</a:t>
            </a:r>
          </a:p>
          <a:p>
            <a:pPr marL="773113" lvl="2" indent="-285750">
              <a:spcAft>
                <a:spcPts val="1200"/>
              </a:spcAft>
              <a:buFont typeface="Courier New" panose="02070309020205020404" pitchFamily="49" charset="0"/>
              <a:buChar char="o"/>
            </a:pPr>
            <a:r>
              <a:rPr lang="sv-SE" dirty="0"/>
              <a:t>Socialnämnden får, om det finns särskilda skäl, bestämma att enskilds personliga förhållanden inte ska dokumenteras vid en insats.</a:t>
            </a:r>
          </a:p>
          <a:p>
            <a:pPr marL="373063" lvl="1" indent="-342900">
              <a:spcAft>
                <a:spcPts val="1200"/>
              </a:spcAft>
              <a:buFont typeface="Arial" panose="020B0604020202020204" pitchFamily="34" charset="0"/>
              <a:buChar char="•"/>
            </a:pPr>
            <a:r>
              <a:rPr lang="sv-SE" sz="2400" dirty="0"/>
              <a:t>Insatser ska kunna tillhandahållas till den som fyllt 15 år oberoende av vårdnadshavarens samtycke. </a:t>
            </a:r>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4057" y="2105994"/>
            <a:ext cx="1584000" cy="3863002"/>
          </a:xfrm>
          <a:prstGeom prst="rect">
            <a:avLst/>
          </a:prstGeom>
        </p:spPr>
      </p:pic>
    </p:spTree>
    <p:extLst>
      <p:ext uri="{BB962C8B-B14F-4D97-AF65-F5344CB8AC3E}">
        <p14:creationId xmlns:p14="http://schemas.microsoft.com/office/powerpoint/2010/main" val="30194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874602"/>
            <a:ext cx="10140125" cy="1231392"/>
          </a:xfrm>
        </p:spPr>
        <p:txBody>
          <a:bodyPr/>
          <a:lstStyle/>
          <a:p>
            <a:r>
              <a:rPr lang="sv-SE" dirty="0"/>
              <a:t>Insatser utan behovsprövning (II)</a:t>
            </a:r>
          </a:p>
        </p:txBody>
      </p:sp>
      <p:sp>
        <p:nvSpPr>
          <p:cNvPr id="3" name="Platshållare för innehåll 2"/>
          <p:cNvSpPr>
            <a:spLocks noGrp="1"/>
          </p:cNvSpPr>
          <p:nvPr>
            <p:ph idx="1"/>
          </p:nvPr>
        </p:nvSpPr>
        <p:spPr>
          <a:xfrm>
            <a:off x="664232" y="2008505"/>
            <a:ext cx="9189631" cy="4584799"/>
          </a:xfrm>
        </p:spPr>
        <p:txBody>
          <a:bodyPr/>
          <a:lstStyle/>
          <a:p>
            <a:pPr>
              <a:buFont typeface="Arial" panose="020B0604020202020204" pitchFamily="34" charset="0"/>
              <a:buChar char="•"/>
            </a:pPr>
            <a:endParaRPr lang="sv-SE" dirty="0"/>
          </a:p>
          <a:p>
            <a:pPr>
              <a:buFont typeface="Arial" panose="020B0604020202020204" pitchFamily="34" charset="0"/>
              <a:buChar char="•"/>
            </a:pPr>
            <a:r>
              <a:rPr lang="sv-SE" dirty="0"/>
              <a:t>Insatser som inte omfattas av förslaget</a:t>
            </a:r>
          </a:p>
          <a:p>
            <a:pPr lvl="1">
              <a:buFont typeface="Courier New" panose="02070309020205020404" pitchFamily="49" charset="0"/>
              <a:buChar char="o"/>
            </a:pPr>
            <a:r>
              <a:rPr lang="sv-SE" dirty="0"/>
              <a:t>kontaktperson, kontaktfamilj eller kvalificerad kontaktperson,</a:t>
            </a:r>
          </a:p>
          <a:p>
            <a:pPr lvl="1">
              <a:buFont typeface="Courier New" panose="02070309020205020404" pitchFamily="49" charset="0"/>
              <a:buChar char="o"/>
            </a:pPr>
            <a:r>
              <a:rPr lang="sv-SE" dirty="0"/>
              <a:t>vård i familjehem,</a:t>
            </a:r>
          </a:p>
          <a:p>
            <a:pPr lvl="1">
              <a:buFont typeface="Courier New" panose="02070309020205020404" pitchFamily="49" charset="0"/>
              <a:buChar char="o"/>
            </a:pPr>
            <a:r>
              <a:rPr lang="sv-SE" dirty="0"/>
              <a:t>vård i sådana hem som avses i 12 § LVU samt 22 och 23 §§ LVM,</a:t>
            </a:r>
          </a:p>
          <a:p>
            <a:pPr lvl="1">
              <a:buFont typeface="Courier New" panose="02070309020205020404" pitchFamily="49" charset="0"/>
              <a:buChar char="o"/>
            </a:pPr>
            <a:r>
              <a:rPr lang="sv-SE" dirty="0"/>
              <a:t>vård av barn i jourhem, stödboende eller andra hem för vård eller boende än sådana som avses i 3,</a:t>
            </a:r>
          </a:p>
          <a:p>
            <a:pPr lvl="1">
              <a:buFont typeface="Courier New" panose="02070309020205020404" pitchFamily="49" charset="0"/>
              <a:buChar char="o"/>
            </a:pPr>
            <a:r>
              <a:rPr lang="sv-SE" dirty="0"/>
              <a:t>stadigvarande plats i </a:t>
            </a:r>
            <a:r>
              <a:rPr lang="sv-SE" i="1" dirty="0"/>
              <a:t>särskilda boendeformer för omvårdnad och särskilt stöd </a:t>
            </a:r>
            <a:r>
              <a:rPr lang="sv-SE" dirty="0"/>
              <a:t>och </a:t>
            </a:r>
            <a:r>
              <a:rPr lang="sv-SE" i="1" dirty="0"/>
              <a:t>bostäder med särskilt stöd </a:t>
            </a:r>
            <a:r>
              <a:rPr lang="sv-SE" dirty="0"/>
              <a:t>eller</a:t>
            </a:r>
          </a:p>
          <a:p>
            <a:pPr lvl="1">
              <a:buFont typeface="Courier New" panose="02070309020205020404" pitchFamily="49" charset="0"/>
              <a:buChar char="o"/>
            </a:pPr>
            <a:r>
              <a:rPr lang="sv-SE" dirty="0"/>
              <a:t>ekonomisk hjälp.</a:t>
            </a:r>
          </a:p>
          <a:p>
            <a:pPr marL="457200" lvl="1" indent="0">
              <a:buNone/>
            </a:pPr>
            <a:endParaRPr lang="sv-SE" dirty="0"/>
          </a:p>
          <a:p>
            <a:pPr lvl="1">
              <a:buFont typeface="Courier New" panose="02070309020205020404" pitchFamily="49" charset="0"/>
              <a:buChar char="o"/>
            </a:pPr>
            <a:endParaRPr lang="sv-SE" dirty="0"/>
          </a:p>
        </p:txBody>
      </p:sp>
      <p:pic>
        <p:nvPicPr>
          <p:cNvPr id="4" name="Bildobjekt 3"/>
          <p:cNvPicPr>
            <a:picLocks noChangeAspect="1"/>
          </p:cNvPicPr>
          <p:nvPr/>
        </p:nvPicPr>
        <p:blipFill rotWithShape="1">
          <a:blip r:embed="rId3" cstate="print">
            <a:extLst>
              <a:ext uri="{28A0092B-C50C-407E-A947-70E740481C1C}">
                <a14:useLocalDpi xmlns:a14="http://schemas.microsoft.com/office/drawing/2010/main" val="0"/>
              </a:ext>
            </a:extLst>
          </a:blip>
          <a:srcRect l="29324" t="7895" r="36330" b="12807"/>
          <a:stretch/>
        </p:blipFill>
        <p:spPr>
          <a:xfrm>
            <a:off x="10033426" y="2008506"/>
            <a:ext cx="1816769" cy="4118652"/>
          </a:xfrm>
          <a:prstGeom prst="rect">
            <a:avLst/>
          </a:prstGeom>
          <a:ln>
            <a:noFill/>
          </a:ln>
          <a:effectLst>
            <a:softEdge rad="112500"/>
          </a:effectLst>
        </p:spPr>
      </p:pic>
    </p:spTree>
    <p:extLst>
      <p:ext uri="{BB962C8B-B14F-4D97-AF65-F5344CB8AC3E}">
        <p14:creationId xmlns:p14="http://schemas.microsoft.com/office/powerpoint/2010/main" val="173663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a:xfrm>
            <a:off x="664233" y="902230"/>
            <a:ext cx="9609825" cy="836920"/>
          </a:xfrm>
        </p:spPr>
        <p:txBody>
          <a:bodyPr/>
          <a:lstStyle/>
          <a:p>
            <a:r>
              <a:rPr lang="sv-SE" dirty="0"/>
              <a:t>Nationell statistik - I</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3" y="1320691"/>
            <a:ext cx="9767146" cy="4935729"/>
          </a:xfrm>
        </p:spPr>
        <p:txBody>
          <a:bodyPr/>
          <a:lstStyle/>
          <a:p>
            <a:pPr marL="30163" indent="0">
              <a:buNone/>
            </a:pPr>
            <a:endParaRPr lang="sv-SE" dirty="0"/>
          </a:p>
          <a:p>
            <a:pPr marL="30163" indent="0">
              <a:buNone/>
            </a:pPr>
            <a:r>
              <a:rPr lang="sv-SE" dirty="0"/>
              <a:t>Ny lag om socialtjänstdataregister </a:t>
            </a:r>
          </a:p>
          <a:p>
            <a:pPr lvl="1">
              <a:buFont typeface="Courier New" panose="02070309020205020404" pitchFamily="49" charset="0"/>
              <a:buChar char="o"/>
            </a:pPr>
            <a:r>
              <a:rPr lang="sv-SE" dirty="0"/>
              <a:t>Socialstyrelsen får med stöd av lagen utföra automatiserad behandling av personuppgifter i socialtjänstdataregister. </a:t>
            </a:r>
          </a:p>
          <a:p>
            <a:pPr lvl="1">
              <a:buFont typeface="Courier New" panose="02070309020205020404" pitchFamily="49" charset="0"/>
              <a:buChar char="o"/>
            </a:pPr>
            <a:r>
              <a:rPr lang="sv-SE" dirty="0"/>
              <a:t>Det primära ändamålet för behandlingen ska vara framställning av statistik. </a:t>
            </a:r>
          </a:p>
          <a:p>
            <a:pPr lvl="1">
              <a:buFont typeface="Courier New" panose="02070309020205020404" pitchFamily="49" charset="0"/>
              <a:buChar char="o"/>
            </a:pPr>
            <a:r>
              <a:rPr lang="sv-SE" dirty="0"/>
              <a:t>Sekundära ändamål</a:t>
            </a:r>
          </a:p>
          <a:p>
            <a:pPr marL="1257300" lvl="2" indent="-342900">
              <a:buFont typeface="+mj-lt"/>
              <a:buAutoNum type="arabicPeriod"/>
            </a:pPr>
            <a:r>
              <a:rPr lang="sv-SE" dirty="0"/>
              <a:t>Uppföljning och utvärdering</a:t>
            </a:r>
          </a:p>
          <a:p>
            <a:pPr marL="1257300" lvl="2" indent="-342900">
              <a:buFont typeface="+mj-lt"/>
              <a:buAutoNum type="arabicPeriod"/>
            </a:pPr>
            <a:r>
              <a:rPr lang="sv-SE" dirty="0"/>
              <a:t>Forskning inom socialtjänsten och verksamhet enligt LSS.</a:t>
            </a:r>
          </a:p>
          <a:p>
            <a:pPr marL="1257300" lvl="2" indent="-342900">
              <a:buFont typeface="+mj-lt"/>
              <a:buAutoNum type="arabicPeriod"/>
            </a:pPr>
            <a:r>
              <a:rPr lang="sv-SE" dirty="0"/>
              <a:t>Utlämnande till den som ska använda uppgifterna enligt punkt 1 och 2 eller för framställning av statistik.  </a:t>
            </a:r>
          </a:p>
          <a:p>
            <a:pPr lvl="1">
              <a:buFont typeface="Courier New" panose="02070309020205020404" pitchFamily="49" charset="0"/>
              <a:buChar char="o"/>
            </a:pPr>
            <a:r>
              <a:rPr lang="sv-SE" dirty="0"/>
              <a:t>Den som bedriver verksamhet inom socialtjänsten eller enligt LSS ska lämna uppgifter till socialtjänstdataregister för framställning av statistik (uppgiftsskyldighet).</a:t>
            </a:r>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2000" y="2513716"/>
            <a:ext cx="1980000" cy="2549678"/>
          </a:xfrm>
          <a:prstGeom prst="rect">
            <a:avLst/>
          </a:prstGeom>
        </p:spPr>
      </p:pic>
    </p:spTree>
    <p:extLst>
      <p:ext uri="{BB962C8B-B14F-4D97-AF65-F5344CB8AC3E}">
        <p14:creationId xmlns:p14="http://schemas.microsoft.com/office/powerpoint/2010/main" val="385006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anim calcmode="lin" valueType="num">
                                      <p:cBhvr>
                                        <p:cTn id="3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a:xfrm>
            <a:off x="664233" y="902230"/>
            <a:ext cx="9609825" cy="836920"/>
          </a:xfrm>
        </p:spPr>
        <p:txBody>
          <a:bodyPr/>
          <a:lstStyle/>
          <a:p>
            <a:r>
              <a:rPr lang="sv-SE" dirty="0"/>
              <a:t>Nationell statistik - II</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3" y="1739150"/>
            <a:ext cx="9767146" cy="4517270"/>
          </a:xfrm>
        </p:spPr>
        <p:txBody>
          <a:bodyPr/>
          <a:lstStyle/>
          <a:p>
            <a:pPr marL="30163" indent="0">
              <a:buNone/>
            </a:pPr>
            <a:endParaRPr lang="sv-SE" dirty="0">
              <a:hlinkClick r:id=""/>
            </a:endParaRPr>
          </a:p>
          <a:p>
            <a:pPr>
              <a:buFont typeface="Arial" panose="020B0604020202020204" pitchFamily="34" charset="0"/>
              <a:buChar char="•"/>
            </a:pPr>
            <a:r>
              <a:rPr lang="sv-SE" dirty="0">
                <a:hlinkClick r:id=""/>
              </a:rPr>
              <a:t>Kompletterande utredning </a:t>
            </a:r>
            <a:r>
              <a:rPr lang="sv-SE" dirty="0"/>
              <a:t>om bättre förutsättningar för att utveckla en kunskapsbaserad socialtjänst:</a:t>
            </a:r>
          </a:p>
          <a:p>
            <a:pPr lvl="1">
              <a:buFont typeface="Courier New" panose="02070309020205020404" pitchFamily="49" charset="0"/>
              <a:buChar char="o"/>
            </a:pPr>
            <a:r>
              <a:rPr lang="sv-SE" dirty="0"/>
              <a:t>föreslå ett samlat regelverk för socialtjänstdataregister som är förenligt med bestämmelserna om skydd för den personliga integriteten i regeringsformen liksom dataskyddsregleringen,</a:t>
            </a:r>
          </a:p>
          <a:p>
            <a:pPr lvl="1">
              <a:buFont typeface="Courier New" panose="02070309020205020404" pitchFamily="49" charset="0"/>
              <a:buChar char="o"/>
            </a:pPr>
            <a:r>
              <a:rPr lang="sv-SE" dirty="0"/>
              <a:t>analysera hur förslagen förhåller sig till regelverken om offentlighet och sekretess och ta ställning till om kommunerna ska ges tillgång till de uppgifter som de har lämnat genom elektronisk åtkomst.</a:t>
            </a:r>
          </a:p>
          <a:p>
            <a:pPr>
              <a:buFont typeface="Arial" panose="020B0604020202020204" pitchFamily="34" charset="0"/>
              <a:buChar char="•"/>
            </a:pPr>
            <a:endParaRPr lang="sv-SE" dirty="0"/>
          </a:p>
          <a:p>
            <a:pPr>
              <a:buFont typeface="Arial" panose="020B0604020202020204" pitchFamily="34" charset="0"/>
              <a:buChar char="•"/>
            </a:pPr>
            <a:r>
              <a:rPr lang="sv-SE" dirty="0"/>
              <a:t>Redovisas 1 juli 2024.</a:t>
            </a:r>
          </a:p>
          <a:p>
            <a:pPr lvl="1">
              <a:buFont typeface="Arial" panose="020B0604020202020204" pitchFamily="34" charset="0"/>
              <a:buChar char="•"/>
            </a:pPr>
            <a:endParaRPr lang="sv-SE" dirty="0"/>
          </a:p>
          <a:p>
            <a:pPr lvl="1">
              <a:buFont typeface="Arial" panose="020B0604020202020204" pitchFamily="34" charset="0"/>
              <a:buChar char="•"/>
            </a:pPr>
            <a:endParaRPr lang="sv-SE" dirty="0"/>
          </a:p>
          <a:p>
            <a:pPr marL="30163" indent="0">
              <a:buNone/>
            </a:pPr>
            <a:endParaRPr lang="sv-SE"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2000" y="2513716"/>
            <a:ext cx="1980000" cy="2549678"/>
          </a:xfrm>
          <a:prstGeom prst="rect">
            <a:avLst/>
          </a:prstGeom>
        </p:spPr>
      </p:pic>
    </p:spTree>
    <p:extLst>
      <p:ext uri="{BB962C8B-B14F-4D97-AF65-F5344CB8AC3E}">
        <p14:creationId xmlns:p14="http://schemas.microsoft.com/office/powerpoint/2010/main" val="115189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4638C4B-C191-42A1-BBA1-0B796F511D13}"/>
              </a:ext>
            </a:extLst>
          </p:cNvPr>
          <p:cNvSpPr>
            <a:spLocks noGrp="1"/>
          </p:cNvSpPr>
          <p:nvPr>
            <p:ph type="title"/>
          </p:nvPr>
        </p:nvSpPr>
        <p:spPr>
          <a:xfrm>
            <a:off x="664233" y="902230"/>
            <a:ext cx="9609825" cy="836920"/>
          </a:xfrm>
        </p:spPr>
        <p:txBody>
          <a:bodyPr/>
          <a:lstStyle/>
          <a:p>
            <a:r>
              <a:rPr lang="sv-SE" dirty="0"/>
              <a:t>Nationell statistik - III</a:t>
            </a:r>
          </a:p>
        </p:txBody>
      </p:sp>
      <p:sp>
        <p:nvSpPr>
          <p:cNvPr id="3" name="Platshållare för innehåll 2">
            <a:extLst>
              <a:ext uri="{FF2B5EF4-FFF2-40B4-BE49-F238E27FC236}">
                <a16:creationId xmlns:a16="http://schemas.microsoft.com/office/drawing/2014/main" id="{5D84FB9E-DC96-453B-BC7D-26B05BFE7F1F}"/>
              </a:ext>
            </a:extLst>
          </p:cNvPr>
          <p:cNvSpPr>
            <a:spLocks noGrp="1"/>
          </p:cNvSpPr>
          <p:nvPr>
            <p:ph idx="1"/>
          </p:nvPr>
        </p:nvSpPr>
        <p:spPr>
          <a:xfrm>
            <a:off x="664233" y="1739150"/>
            <a:ext cx="9767146" cy="4517270"/>
          </a:xfrm>
        </p:spPr>
        <p:txBody>
          <a:bodyPr/>
          <a:lstStyle/>
          <a:p>
            <a:pPr marL="30163" indent="0">
              <a:buNone/>
            </a:pPr>
            <a:endParaRPr lang="sv-SE" dirty="0"/>
          </a:p>
          <a:p>
            <a:pPr>
              <a:buFont typeface="Arial" panose="020B0604020202020204" pitchFamily="34" charset="0"/>
              <a:buChar char="•"/>
            </a:pPr>
            <a:r>
              <a:rPr lang="sv-SE" dirty="0">
                <a:hlinkClick r:id="rId3"/>
              </a:rPr>
              <a:t>Kompletterande uppdrag till Socialstyrelsen </a:t>
            </a:r>
            <a:r>
              <a:rPr lang="sv-SE" dirty="0"/>
              <a:t>att analysera kommunernas förutsättningar och behov inför införandet av en socialtjänstdataregisterlag:</a:t>
            </a:r>
          </a:p>
          <a:p>
            <a:pPr lvl="1">
              <a:buFont typeface="Arial" panose="020B0604020202020204" pitchFamily="34" charset="0"/>
              <a:buChar char="•"/>
            </a:pPr>
            <a:r>
              <a:rPr lang="sv-SE" dirty="0"/>
              <a:t>analysera kommunernas förutsättningar att lämna uppgifter, </a:t>
            </a:r>
          </a:p>
          <a:p>
            <a:pPr lvl="1">
              <a:buFont typeface="Arial" panose="020B0604020202020204" pitchFamily="34" charset="0"/>
              <a:buChar char="•"/>
            </a:pPr>
            <a:r>
              <a:rPr lang="sv-SE" dirty="0"/>
              <a:t>beräkna kommunernas eventuella kostnader med utgångspunkt i de uppgifter som utredningen bedömer ska lämnas, </a:t>
            </a:r>
          </a:p>
          <a:p>
            <a:pPr lvl="1">
              <a:buFont typeface="Arial" panose="020B0604020202020204" pitchFamily="34" charset="0"/>
              <a:buChar char="•"/>
            </a:pPr>
            <a:r>
              <a:rPr lang="sv-SE" dirty="0"/>
              <a:t>samt analysera hur kommunernas system kan hantera en sådan uppgiftsinsamling.</a:t>
            </a:r>
          </a:p>
          <a:p>
            <a:pPr lvl="1">
              <a:buFont typeface="Arial" panose="020B0604020202020204" pitchFamily="34" charset="0"/>
              <a:buChar char="•"/>
            </a:pPr>
            <a:endParaRPr lang="sv-SE" dirty="0"/>
          </a:p>
          <a:p>
            <a:pPr>
              <a:buFont typeface="Arial" panose="020B0604020202020204" pitchFamily="34" charset="0"/>
              <a:buChar char="•"/>
            </a:pPr>
            <a:r>
              <a:rPr lang="sv-SE" dirty="0"/>
              <a:t>Redovisas 19 april 2024.</a:t>
            </a:r>
          </a:p>
          <a:p>
            <a:pPr lvl="1">
              <a:buFont typeface="Arial" panose="020B0604020202020204" pitchFamily="34" charset="0"/>
              <a:buChar char="•"/>
            </a:pPr>
            <a:endParaRPr lang="sv-SE" dirty="0"/>
          </a:p>
          <a:p>
            <a:pPr lvl="1">
              <a:buFont typeface="Arial" panose="020B0604020202020204" pitchFamily="34" charset="0"/>
              <a:buChar char="•"/>
            </a:pPr>
            <a:endParaRPr lang="sv-SE" dirty="0"/>
          </a:p>
          <a:p>
            <a:pPr marL="30163" indent="0">
              <a:buNone/>
            </a:pPr>
            <a:endParaRPr lang="sv-SE" dirty="0"/>
          </a:p>
          <a:p>
            <a:pPr lvl="1">
              <a:buFont typeface="Arial" panose="020B0604020202020204" pitchFamily="34" charset="0"/>
              <a:buChar char="•"/>
            </a:pPr>
            <a:endParaRPr lang="sv-SE" dirty="0"/>
          </a:p>
          <a:p>
            <a:pPr marL="30163" indent="0">
              <a:buNone/>
            </a:pPr>
            <a:endParaRPr lang="sv-SE" dirty="0"/>
          </a:p>
        </p:txBody>
      </p:sp>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2000" y="2513716"/>
            <a:ext cx="1980000" cy="2549678"/>
          </a:xfrm>
          <a:prstGeom prst="rect">
            <a:avLst/>
          </a:prstGeom>
        </p:spPr>
      </p:pic>
    </p:spTree>
    <p:extLst>
      <p:ext uri="{BB962C8B-B14F-4D97-AF65-F5344CB8AC3E}">
        <p14:creationId xmlns:p14="http://schemas.microsoft.com/office/powerpoint/2010/main" val="189972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a:xfrm>
            <a:off x="410547" y="2428486"/>
            <a:ext cx="11370906" cy="3740090"/>
          </a:xfrm>
        </p:spPr>
        <p:txBody>
          <a:bodyPr vert="horz" lIns="91440" tIns="45720" rIns="91440" bIns="45720" rtlCol="0" anchor="t">
            <a:normAutofit fontScale="92500"/>
          </a:bodyPr>
          <a:lstStyle/>
          <a:p>
            <a:pPr marL="0" indent="0">
              <a:buNone/>
            </a:pPr>
            <a:r>
              <a:rPr lang="sv-SE" sz="1600" dirty="0">
                <a:solidFill>
                  <a:srgbClr val="222222"/>
                </a:solidFill>
                <a:ea typeface="+mn-lt"/>
                <a:cs typeface="+mn-lt"/>
              </a:rPr>
              <a:t>Genom avtalssamverkan kan en kommun eller en region överlåta utförandet av sina uppgifter till en annan kommun eller en annan region. </a:t>
            </a:r>
            <a:endParaRPr lang="en-US" dirty="0"/>
          </a:p>
          <a:p>
            <a:pPr marL="0" indent="0">
              <a:buNone/>
            </a:pPr>
            <a:r>
              <a:rPr lang="sv-SE" sz="1600" b="1" dirty="0">
                <a:solidFill>
                  <a:srgbClr val="222222"/>
                </a:solidFill>
                <a:ea typeface="+mn-lt"/>
                <a:cs typeface="+mn-lt"/>
              </a:rPr>
              <a:t>Att förenkla möjligheterna till kommunal samverkan och extern delegering är ett viktigt led i att ge kommuner och regioner goda förutsättningar att möta dagens och framtida utmaningar.</a:t>
            </a:r>
            <a:endParaRPr lang="sv-SE" dirty="0"/>
          </a:p>
          <a:p>
            <a:pPr marL="0" indent="0">
              <a:buNone/>
            </a:pPr>
            <a:r>
              <a:rPr lang="sv-SE" sz="1600" b="1" dirty="0"/>
              <a:t>”Kommunal samverkan blir alltmer nödvändigt för att kunna möta de utmaningar som socialtjänsten står inför”</a:t>
            </a:r>
            <a:endParaRPr lang="sv-SE" sz="1600" b="1" dirty="0">
              <a:solidFill>
                <a:srgbClr val="222222"/>
              </a:solidFill>
              <a:cs typeface="Arial"/>
            </a:endParaRPr>
          </a:p>
          <a:p>
            <a:pPr marL="0" indent="0">
              <a:buNone/>
            </a:pPr>
            <a:r>
              <a:rPr lang="sv-SE" sz="1600" i="1" dirty="0"/>
              <a:t>Rekrytering av familjehem, familjerätt, insatser och metoder enigt olika kunskapsstöd, personal med spetskompetens etc.</a:t>
            </a:r>
            <a:endParaRPr lang="sv-SE" sz="1600" i="1" dirty="0">
              <a:cs typeface="Arial"/>
            </a:endParaRPr>
          </a:p>
          <a:p>
            <a:pPr marL="0" indent="0">
              <a:buNone/>
            </a:pPr>
            <a:r>
              <a:rPr lang="sv-SE" sz="1600" dirty="0"/>
              <a:t> </a:t>
            </a:r>
            <a:r>
              <a:rPr lang="sv-SE" sz="1600" dirty="0">
                <a:hlinkClick r:id="rId3"/>
              </a:rPr>
              <a:t>https://skr.se/skr/tjanster/bloggarfranskr/socialtjanstbloggen/artiklar/mersamverkanarnyckelntillframtidenssocialtjanst.67132.html</a:t>
            </a:r>
            <a:endParaRPr lang="sv-SE" sz="1600" dirty="0">
              <a:cs typeface="Arial"/>
            </a:endParaRPr>
          </a:p>
          <a:p>
            <a:pPr marL="0" indent="0">
              <a:buNone/>
            </a:pPr>
            <a:r>
              <a:rPr lang="sv-SE" sz="1600" dirty="0">
                <a:cs typeface="Arial"/>
              </a:rPr>
              <a:t>-Ny rapport och stödmaterial från SKR om avtalssamverkan:</a:t>
            </a:r>
            <a:r>
              <a:rPr lang="sv-SE" sz="1600" dirty="0">
                <a:solidFill>
                  <a:srgbClr val="000000"/>
                </a:solidFill>
                <a:latin typeface="Arial"/>
                <a:cs typeface="Arial"/>
              </a:rPr>
              <a:t> </a:t>
            </a:r>
            <a:r>
              <a:rPr lang="sv-SE" sz="1600" dirty="0">
                <a:solidFill>
                  <a:srgbClr val="222222"/>
                </a:solidFill>
                <a:latin typeface="Arial"/>
                <a:cs typeface="Arial"/>
                <a:hlinkClick r:id="rId4"/>
              </a:rPr>
              <a:t>Samverkan mellan kommuner effektiviserar socialtjänstens </a:t>
            </a:r>
            <a:r>
              <a:rPr lang="sv-SE" sz="1600" dirty="0" smtClean="0">
                <a:solidFill>
                  <a:srgbClr val="222222"/>
                </a:solidFill>
                <a:latin typeface="Arial"/>
                <a:cs typeface="Arial"/>
                <a:hlinkClick r:id="rId4"/>
              </a:rPr>
              <a:t>arbete</a:t>
            </a:r>
          </a:p>
          <a:p>
            <a:pPr marL="0" indent="0">
              <a:buNone/>
            </a:pPr>
            <a:r>
              <a:rPr lang="sv-SE" sz="1600" dirty="0">
                <a:hlinkClick r:id="rId5" action="ppaction://hlinkfile"/>
              </a:rPr>
              <a:t>En generell rätt till kommunal avtalssamverkan (Proposition 2017/18:151) </a:t>
            </a:r>
            <a:endParaRPr lang="sv-SE" sz="1600" dirty="0"/>
          </a:p>
          <a:p>
            <a:pPr marL="0" indent="0">
              <a:buNone/>
            </a:pPr>
            <a:endParaRPr lang="sv-SE" sz="1600" dirty="0">
              <a:solidFill>
                <a:srgbClr val="222222"/>
              </a:solidFill>
              <a:latin typeface="Arial"/>
              <a:cs typeface="Arial"/>
              <a:hlinkClick r:id="rId4"/>
            </a:endParaRPr>
          </a:p>
          <a:p>
            <a:pPr marL="0" indent="0">
              <a:buNone/>
            </a:pPr>
            <a:endParaRPr lang="sv-SE" dirty="0">
              <a:cs typeface="Arial"/>
            </a:endParaRPr>
          </a:p>
          <a:p>
            <a:pPr marL="0" indent="0">
              <a:buNone/>
            </a:pPr>
            <a:endParaRPr lang="sv-SE" dirty="0">
              <a:cs typeface="Arial"/>
            </a:endParaRPr>
          </a:p>
          <a:p>
            <a:pPr marL="0" indent="0">
              <a:buNone/>
            </a:pPr>
            <a:endParaRPr lang="sv-SE" dirty="0">
              <a:cs typeface="Arial"/>
            </a:endParaRPr>
          </a:p>
        </p:txBody>
      </p:sp>
      <p:sp>
        <p:nvSpPr>
          <p:cNvPr id="3" name="Platshållare för datum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C5C3358-106F-4A3A-8507-6544091CE7EB}"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2024-04-15</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Platshållare för sidfot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dirty="0">
                <a:ln>
                  <a:noFill/>
                </a:ln>
                <a:solidFill>
                  <a:srgbClr val="FFFFFF"/>
                </a:solidFill>
                <a:effectLst/>
                <a:uLnTx/>
                <a:uFillTx/>
                <a:latin typeface="Arial"/>
                <a:ea typeface="+mn-ea"/>
                <a:cs typeface="+mn-cs"/>
              </a:rPr>
              <a:t>Sidfot</a:t>
            </a:r>
          </a:p>
        </p:txBody>
      </p:sp>
      <p:sp>
        <p:nvSpPr>
          <p:cNvPr id="5" name="Platshållare för bildnumm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ubrik 5"/>
          <p:cNvSpPr>
            <a:spLocks noGrp="1"/>
          </p:cNvSpPr>
          <p:nvPr>
            <p:ph type="title"/>
          </p:nvPr>
        </p:nvSpPr>
        <p:spPr/>
        <p:txBody>
          <a:bodyPr/>
          <a:lstStyle/>
          <a:p>
            <a:r>
              <a:rPr lang="sv-SE" dirty="0" smtClean="0"/>
              <a:t>Avtalssamverkan</a:t>
            </a:r>
            <a:endParaRPr lang="sv-SE" dirty="0"/>
          </a:p>
        </p:txBody>
      </p:sp>
    </p:spTree>
    <p:extLst>
      <p:ext uri="{BB962C8B-B14F-4D97-AF65-F5344CB8AC3E}">
        <p14:creationId xmlns:p14="http://schemas.microsoft.com/office/powerpoint/2010/main" val="13989986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874602"/>
            <a:ext cx="9910534" cy="1231392"/>
          </a:xfrm>
        </p:spPr>
        <p:txBody>
          <a:bodyPr/>
          <a:lstStyle/>
          <a:p>
            <a:r>
              <a:rPr lang="sv-SE" dirty="0"/>
              <a:t>Ny socialtjänstlag – en långsiktig </a:t>
            </a:r>
            <a:r>
              <a:rPr lang="sv-SE" dirty="0" smtClean="0"/>
              <a:t>omställning</a:t>
            </a:r>
            <a:endParaRPr lang="sv-SE" dirty="0"/>
          </a:p>
        </p:txBody>
      </p:sp>
      <p:sp>
        <p:nvSpPr>
          <p:cNvPr id="3" name="Platshållare för innehåll 2"/>
          <p:cNvSpPr>
            <a:spLocks noGrp="1"/>
          </p:cNvSpPr>
          <p:nvPr>
            <p:ph idx="1"/>
          </p:nvPr>
        </p:nvSpPr>
        <p:spPr>
          <a:xfrm>
            <a:off x="664233" y="2385000"/>
            <a:ext cx="8748313" cy="3822162"/>
          </a:xfrm>
        </p:spPr>
        <p:txBody>
          <a:bodyPr/>
          <a:lstStyle/>
          <a:p>
            <a:pPr>
              <a:buFont typeface="Arial" panose="020B0604020202020204" pitchFamily="34" charset="0"/>
              <a:buChar char="•"/>
            </a:pPr>
            <a:r>
              <a:rPr lang="sv-SE" sz="2000" dirty="0" smtClean="0"/>
              <a:t>2024: 200 miljoner kronor</a:t>
            </a:r>
          </a:p>
          <a:p>
            <a:pPr>
              <a:buFont typeface="Arial" panose="020B0604020202020204" pitchFamily="34" charset="0"/>
              <a:buChar char="•"/>
            </a:pPr>
            <a:r>
              <a:rPr lang="sv-SE" sz="2000" i="1" dirty="0" smtClean="0"/>
              <a:t>2025</a:t>
            </a:r>
            <a:r>
              <a:rPr lang="sv-SE" sz="2000" i="1" dirty="0"/>
              <a:t>: 1,2 miljarder kronor</a:t>
            </a:r>
          </a:p>
          <a:p>
            <a:pPr>
              <a:buFont typeface="Arial" panose="020B0604020202020204" pitchFamily="34" charset="0"/>
              <a:buChar char="•"/>
            </a:pPr>
            <a:r>
              <a:rPr lang="sv-SE" sz="2000" i="1" dirty="0"/>
              <a:t>2026-2028: 2,2 miljarder kronor per år</a:t>
            </a:r>
          </a:p>
          <a:p>
            <a:pPr marL="30163" indent="0">
              <a:buNone/>
            </a:pPr>
            <a:endParaRPr lang="sv-SE" sz="2000" dirty="0"/>
          </a:p>
          <a:p>
            <a:pPr>
              <a:buFont typeface="Arial" panose="020B0604020202020204" pitchFamily="34" charset="0"/>
              <a:buChar char="•"/>
            </a:pPr>
            <a:r>
              <a:rPr lang="sv-SE" sz="2000" dirty="0"/>
              <a:t>2024–2028: Överenskommelse med SKR om 20 miljoner kronor per år för att stödja kommunerna i omställningen.</a:t>
            </a:r>
          </a:p>
          <a:p>
            <a:pPr lvl="1">
              <a:buFont typeface="Courier New" panose="02070309020205020404" pitchFamily="49" charset="0"/>
              <a:buChar char="o"/>
            </a:pPr>
            <a:r>
              <a:rPr lang="sv-SE" sz="1600" dirty="0">
                <a:hlinkClick r:id="rId3"/>
              </a:rPr>
              <a:t>Socialtjänstens omställning - SKR</a:t>
            </a:r>
            <a:endParaRPr lang="sv-SE" sz="1600" dirty="0"/>
          </a:p>
          <a:p>
            <a:pPr>
              <a:buFont typeface="Arial" panose="020B0604020202020204" pitchFamily="34" charset="0"/>
              <a:buChar char="•"/>
            </a:pPr>
            <a:endParaRPr lang="sv-SE" dirty="0"/>
          </a:p>
          <a:p>
            <a:pPr marL="342900" indent="-342900">
              <a:buFont typeface="Arial" panose="020B0604020202020204" pitchFamily="34" charset="0"/>
              <a:buChar char="•"/>
            </a:pPr>
            <a:endParaRPr lang="sv-SE" sz="2200" dirty="0"/>
          </a:p>
          <a:p>
            <a:pPr>
              <a:buFont typeface="Arial" panose="020B0604020202020204" pitchFamily="34" charset="0"/>
              <a:buChar char="•"/>
            </a:pPr>
            <a:endParaRPr lang="sv-SE" dirty="0"/>
          </a:p>
        </p:txBody>
      </p:sp>
      <p:pic>
        <p:nvPicPr>
          <p:cNvPr id="5" name="Bildobjekt 4" descr="En bild som visar text, Barnkonst&#10;&#10;Automatiskt genererad beskrivning">
            <a:extLst>
              <a:ext uri="{FF2B5EF4-FFF2-40B4-BE49-F238E27FC236}">
                <a16:creationId xmlns:a16="http://schemas.microsoft.com/office/drawing/2014/main" id="{E7050A11-82A7-0D9F-B45E-0CC04923B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825686" y="3038146"/>
            <a:ext cx="3852000" cy="1197632"/>
          </a:xfrm>
          <a:prstGeom prst="rect">
            <a:avLst/>
          </a:prstGeom>
        </p:spPr>
      </p:pic>
    </p:spTree>
    <p:extLst>
      <p:ext uri="{BB962C8B-B14F-4D97-AF65-F5344CB8AC3E}">
        <p14:creationId xmlns:p14="http://schemas.microsoft.com/office/powerpoint/2010/main" val="8266853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043E359C-18FB-6714-4F01-833DF8D1BDB3}"/>
              </a:ext>
            </a:extLst>
          </p:cNvPr>
          <p:cNvGraphicFramePr/>
          <p:nvPr/>
        </p:nvGraphicFramePr>
        <p:xfrm>
          <a:off x="828809" y="-663420"/>
          <a:ext cx="9537098" cy="5717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ruta 15">
            <a:extLst>
              <a:ext uri="{FF2B5EF4-FFF2-40B4-BE49-F238E27FC236}">
                <a16:creationId xmlns:a16="http://schemas.microsoft.com/office/drawing/2014/main" id="{C7268300-99C3-039D-7915-C2A498667E36}"/>
              </a:ext>
            </a:extLst>
          </p:cNvPr>
          <p:cNvSpPr txBox="1"/>
          <p:nvPr/>
        </p:nvSpPr>
        <p:spPr>
          <a:xfrm>
            <a:off x="7307537" y="2316896"/>
            <a:ext cx="2415198"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Juli: Ny SoL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Implementering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Utvecklingsarbete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Breda utbildningsinsatser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Kommunikation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Uppföljning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 name="textruta 17">
            <a:extLst>
              <a:ext uri="{FF2B5EF4-FFF2-40B4-BE49-F238E27FC236}">
                <a16:creationId xmlns:a16="http://schemas.microsoft.com/office/drawing/2014/main" id="{BBAD6007-8867-8DFA-94CB-C29031A680E3}"/>
              </a:ext>
            </a:extLst>
          </p:cNvPr>
          <p:cNvSpPr txBox="1"/>
          <p:nvPr/>
        </p:nvSpPr>
        <p:spPr>
          <a:xfrm>
            <a:off x="4342488" y="2765082"/>
            <a:ext cx="2965049"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Innan sommaren: </a:t>
            </a:r>
            <a:r>
              <a:rPr kumimoji="0" lang="sv-S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Lagrådsremiss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Höst: </a:t>
            </a:r>
            <a:r>
              <a:rPr kumimoji="0" lang="sv-SE"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Proposition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Medel till förberedelser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Upprätta stödfunktion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Kartläggning av kommuners behov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Intensifierad </a:t>
            </a: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kommunikation – bl.a egen webb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Utbildning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ruta 20">
            <a:extLst>
              <a:ext uri="{FF2B5EF4-FFF2-40B4-BE49-F238E27FC236}">
                <a16:creationId xmlns:a16="http://schemas.microsoft.com/office/drawing/2014/main" id="{8EFC7529-CFBE-3530-2926-380BF69DB22F}"/>
              </a:ext>
            </a:extLst>
          </p:cNvPr>
          <p:cNvSpPr txBox="1"/>
          <p:nvPr/>
        </p:nvSpPr>
        <p:spPr>
          <a:xfrm rot="21439288">
            <a:off x="7681189" y="271031"/>
            <a:ext cx="2155586" cy="12618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Utveckling &amp; implementering</a:t>
            </a:r>
          </a:p>
        </p:txBody>
      </p:sp>
      <p:sp>
        <p:nvSpPr>
          <p:cNvPr id="2" name="textruta 1">
            <a:extLst>
              <a:ext uri="{FF2B5EF4-FFF2-40B4-BE49-F238E27FC236}">
                <a16:creationId xmlns:a16="http://schemas.microsoft.com/office/drawing/2014/main" id="{A5FDAC40-B7BC-5DF7-18F4-DE5D2CB0340B}"/>
              </a:ext>
            </a:extLst>
          </p:cNvPr>
          <p:cNvSpPr txBox="1"/>
          <p:nvPr/>
        </p:nvSpPr>
        <p:spPr>
          <a:xfrm rot="20866666">
            <a:off x="4940128" y="808489"/>
            <a:ext cx="171740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Förberedelse</a:t>
            </a:r>
          </a:p>
        </p:txBody>
      </p:sp>
      <p:sp>
        <p:nvSpPr>
          <p:cNvPr id="3" name="textruta 2">
            <a:extLst>
              <a:ext uri="{FF2B5EF4-FFF2-40B4-BE49-F238E27FC236}">
                <a16:creationId xmlns:a16="http://schemas.microsoft.com/office/drawing/2014/main" id="{EC42D458-55ED-B64D-E6A9-A3D988E1A9FE}"/>
              </a:ext>
            </a:extLst>
          </p:cNvPr>
          <p:cNvSpPr txBox="1"/>
          <p:nvPr/>
        </p:nvSpPr>
        <p:spPr>
          <a:xfrm rot="20002675">
            <a:off x="2275545" y="1718251"/>
            <a:ext cx="1717408"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Formering</a:t>
            </a:r>
          </a:p>
        </p:txBody>
      </p:sp>
      <p:sp>
        <p:nvSpPr>
          <p:cNvPr id="4" name="textruta 3">
            <a:extLst>
              <a:ext uri="{FF2B5EF4-FFF2-40B4-BE49-F238E27FC236}">
                <a16:creationId xmlns:a16="http://schemas.microsoft.com/office/drawing/2014/main" id="{B1CD3BA4-AE2E-7400-9DDD-5D1F7205B256}"/>
              </a:ext>
            </a:extLst>
          </p:cNvPr>
          <p:cNvSpPr txBox="1"/>
          <p:nvPr/>
        </p:nvSpPr>
        <p:spPr>
          <a:xfrm>
            <a:off x="556929" y="314344"/>
            <a:ext cx="2723156" cy="646331"/>
          </a:xfrm>
          <a:prstGeom prst="rect">
            <a:avLst/>
          </a:prstGeom>
          <a:solidFill>
            <a:schemeClr val="accent2">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a:ea typeface="+mn-ea"/>
                <a:cs typeface="+mn-cs"/>
              </a:rPr>
              <a:t>En plan för de kommande åren</a:t>
            </a:r>
          </a:p>
        </p:txBody>
      </p:sp>
    </p:spTree>
    <p:extLst>
      <p:ext uri="{BB962C8B-B14F-4D97-AF65-F5344CB8AC3E}">
        <p14:creationId xmlns:p14="http://schemas.microsoft.com/office/powerpoint/2010/main" val="22614567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D7CF52-C4A6-7718-05E4-A75B9AE5470F}"/>
              </a:ext>
            </a:extLst>
          </p:cNvPr>
          <p:cNvSpPr>
            <a:spLocks noGrp="1"/>
          </p:cNvSpPr>
          <p:nvPr>
            <p:ph type="title"/>
          </p:nvPr>
        </p:nvSpPr>
        <p:spPr>
          <a:xfrm>
            <a:off x="614933" y="439345"/>
            <a:ext cx="11159906" cy="1231392"/>
          </a:xfrm>
        </p:spPr>
        <p:txBody>
          <a:bodyPr/>
          <a:lstStyle/>
          <a:p>
            <a:r>
              <a:rPr lang="sv-SE" dirty="0"/>
              <a:t>Projekt </a:t>
            </a:r>
            <a:r>
              <a:rPr lang="sv-SE"/>
              <a:t>startade </a:t>
            </a:r>
            <a:r>
              <a:rPr lang="sv-SE" smtClean="0"/>
              <a:t>2023</a:t>
            </a:r>
            <a:endParaRPr lang="sv-SE" dirty="0"/>
          </a:p>
        </p:txBody>
      </p:sp>
      <p:pic>
        <p:nvPicPr>
          <p:cNvPr id="3" name="Bildobjekt 2" descr="En bild som visar tecknad serie, text, illustration, clipart&#10;&#10;Automatiskt genererad beskrivning">
            <a:extLst>
              <a:ext uri="{FF2B5EF4-FFF2-40B4-BE49-F238E27FC236}">
                <a16:creationId xmlns:a16="http://schemas.microsoft.com/office/drawing/2014/main" id="{88404347-D338-0A4B-6020-6DB2E4C405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520" y="2018815"/>
            <a:ext cx="1405645" cy="1405645"/>
          </a:xfrm>
          <a:prstGeom prst="rect">
            <a:avLst/>
          </a:prstGeom>
        </p:spPr>
      </p:pic>
      <p:pic>
        <p:nvPicPr>
          <p:cNvPr id="4" name="Bildobjekt 3" descr="En bild som visar clipart, rita, Grafik, tecknad serie&#10;&#10;Automatiskt genererad beskrivning">
            <a:extLst>
              <a:ext uri="{FF2B5EF4-FFF2-40B4-BE49-F238E27FC236}">
                <a16:creationId xmlns:a16="http://schemas.microsoft.com/office/drawing/2014/main" id="{ECDBA3B7-6AA7-DAA4-9209-CA27B6A43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519" y="4340370"/>
            <a:ext cx="1405645" cy="1405645"/>
          </a:xfrm>
          <a:prstGeom prst="rect">
            <a:avLst/>
          </a:prstGeom>
        </p:spPr>
      </p:pic>
      <p:pic>
        <p:nvPicPr>
          <p:cNvPr id="5" name="Bildobjekt 4" descr="En bild som visar clipart, Grafik, logotyp, tecknad serie&#10;&#10;Automatiskt genererad beskrivning">
            <a:extLst>
              <a:ext uri="{FF2B5EF4-FFF2-40B4-BE49-F238E27FC236}">
                <a16:creationId xmlns:a16="http://schemas.microsoft.com/office/drawing/2014/main" id="{42411670-DEB2-710F-55D6-DD9F9EA3F7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7513" y="4340370"/>
            <a:ext cx="1405645" cy="1405645"/>
          </a:xfrm>
          <a:prstGeom prst="rect">
            <a:avLst/>
          </a:prstGeom>
        </p:spPr>
      </p:pic>
      <p:pic>
        <p:nvPicPr>
          <p:cNvPr id="6" name="Bildobjekt 5" descr="En bild som visar Grafik, tecknad serie, illustration, design&#10;&#10;Automatiskt genererad beskrivning">
            <a:extLst>
              <a:ext uri="{FF2B5EF4-FFF2-40B4-BE49-F238E27FC236}">
                <a16:creationId xmlns:a16="http://schemas.microsoft.com/office/drawing/2014/main" id="{FE949639-20DE-0301-83CF-15DA306868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47513" y="2018815"/>
            <a:ext cx="1405644" cy="1405644"/>
          </a:xfrm>
          <a:prstGeom prst="rect">
            <a:avLst/>
          </a:prstGeom>
        </p:spPr>
      </p:pic>
      <p:pic>
        <p:nvPicPr>
          <p:cNvPr id="7" name="Bildobjekt 6" descr="En bild som visar clipart, illustration, Grafik, tecknad serie&#10;&#10;Automatiskt genererad beskrivning">
            <a:extLst>
              <a:ext uri="{FF2B5EF4-FFF2-40B4-BE49-F238E27FC236}">
                <a16:creationId xmlns:a16="http://schemas.microsoft.com/office/drawing/2014/main" id="{12CE8979-11BD-CD9C-2E64-6C044D179D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1507" y="4340370"/>
            <a:ext cx="1405645" cy="1405645"/>
          </a:xfrm>
          <a:prstGeom prst="rect">
            <a:avLst/>
          </a:prstGeom>
        </p:spPr>
      </p:pic>
      <p:sp>
        <p:nvSpPr>
          <p:cNvPr id="9" name="textruta 8">
            <a:extLst>
              <a:ext uri="{FF2B5EF4-FFF2-40B4-BE49-F238E27FC236}">
                <a16:creationId xmlns:a16="http://schemas.microsoft.com/office/drawing/2014/main" id="{7819A169-899E-3554-0F1A-CD2AE9B47096}"/>
              </a:ext>
            </a:extLst>
          </p:cNvPr>
          <p:cNvSpPr txBox="1"/>
          <p:nvPr/>
        </p:nvSpPr>
        <p:spPr>
          <a:xfrm>
            <a:off x="614931" y="1425095"/>
            <a:ext cx="100110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Arial"/>
                <a:ea typeface="+mn-ea"/>
                <a:cs typeface="+mn-cs"/>
              </a:rPr>
              <a:t>1. </a:t>
            </a:r>
            <a:r>
              <a:rPr kumimoji="0" lang="sv-SE" sz="1800" b="1" i="0" u="none" strike="noStrike" kern="1200" cap="none" spc="0" normalizeH="0" baseline="0" noProof="0" dirty="0" smtClean="0">
                <a:ln>
                  <a:noFill/>
                </a:ln>
                <a:solidFill>
                  <a:prstClr val="black"/>
                </a:solidFill>
                <a:effectLst/>
                <a:uLnTx/>
                <a:uFillTx/>
                <a:latin typeface="Arial"/>
                <a:ea typeface="+mn-ea"/>
                <a:cs typeface="+mn-cs"/>
              </a:rPr>
              <a:t>Nationell Uppföljning av Socialtjänstens Omställning </a:t>
            </a:r>
            <a:r>
              <a:rPr kumimoji="0" lang="sv-SE" sz="1800" b="0" i="0" u="none" strike="noStrike" kern="1200" cap="none" spc="0" normalizeH="0" baseline="0" noProof="0" dirty="0" smtClean="0">
                <a:ln>
                  <a:noFill/>
                </a:ln>
                <a:solidFill>
                  <a:prstClr val="black"/>
                </a:solidFill>
                <a:effectLst/>
                <a:uLnTx/>
                <a:uFillTx/>
                <a:latin typeface="Arial"/>
                <a:ea typeface="+mn-ea"/>
                <a:cs typeface="+mn-cs"/>
              </a:rPr>
              <a:t>(i samverkan med </a:t>
            </a:r>
            <a:r>
              <a:rPr kumimoji="0" lang="sv-SE" sz="1800" b="0" i="0" u="none" strike="noStrike" kern="1200" cap="none" spc="0" normalizeH="0" baseline="0" noProof="0" dirty="0" err="1" smtClean="0">
                <a:ln>
                  <a:noFill/>
                </a:ln>
                <a:solidFill>
                  <a:prstClr val="black"/>
                </a:solidFill>
                <a:effectLst/>
                <a:uLnTx/>
                <a:uFillTx/>
                <a:latin typeface="Arial"/>
                <a:ea typeface="+mn-ea"/>
                <a:cs typeface="+mn-cs"/>
              </a:rPr>
              <a:t>KaU</a:t>
            </a:r>
            <a:r>
              <a:rPr kumimoji="0" lang="sv-SE" sz="1800" b="0" i="0" u="none" strike="noStrike" kern="1200" cap="none" spc="0" normalizeH="0" baseline="0" noProof="0" dirty="0" smtClean="0">
                <a:ln>
                  <a:noFill/>
                </a:ln>
                <a:solidFill>
                  <a:prstClr val="black"/>
                </a:solidFill>
                <a:effectLst/>
                <a:uLnTx/>
                <a:uFillTx/>
                <a:latin typeface="Arial"/>
                <a:ea typeface="+mn-ea"/>
                <a:cs typeface="+mn-cs"/>
              </a:rPr>
              <a:t>/FoU)</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textruta 9">
            <a:extLst>
              <a:ext uri="{FF2B5EF4-FFF2-40B4-BE49-F238E27FC236}">
                <a16:creationId xmlns:a16="http://schemas.microsoft.com/office/drawing/2014/main" id="{5F3D011E-CA0F-7DA3-3ABB-AFE3525E90F7}"/>
              </a:ext>
            </a:extLst>
          </p:cNvPr>
          <p:cNvSpPr txBox="1"/>
          <p:nvPr/>
        </p:nvSpPr>
        <p:spPr>
          <a:xfrm>
            <a:off x="666455" y="3697749"/>
            <a:ext cx="92313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2. </a:t>
            </a:r>
            <a:r>
              <a:rPr kumimoji="0" lang="sv-SE" sz="1800" b="1" i="0" u="none" strike="noStrike" kern="1200" cap="none" spc="0" normalizeH="0" baseline="0" noProof="0" dirty="0">
                <a:ln>
                  <a:noFill/>
                </a:ln>
                <a:solidFill>
                  <a:prstClr val="black"/>
                </a:solidFill>
                <a:effectLst/>
                <a:uLnTx/>
                <a:uFillTx/>
                <a:latin typeface="Arial"/>
                <a:ea typeface="+mn-ea"/>
                <a:cs typeface="+mn-cs"/>
              </a:rPr>
              <a:t>Förebyggande, tillgänglig och tidig socialtjänst </a:t>
            </a:r>
            <a:r>
              <a:rPr kumimoji="0" lang="sv-SE" sz="1800" b="0" i="0" u="none" strike="noStrike" kern="1200" cap="none" spc="0" normalizeH="0" baseline="0" noProof="0" dirty="0">
                <a:ln>
                  <a:noFill/>
                </a:ln>
                <a:solidFill>
                  <a:prstClr val="black"/>
                </a:solidFill>
                <a:effectLst/>
                <a:uLnTx/>
                <a:uFillTx/>
                <a:latin typeface="Arial"/>
                <a:ea typeface="+mn-ea"/>
                <a:cs typeface="+mn-cs"/>
              </a:rPr>
              <a:t>(i samverkan med Samhällsnytta )</a:t>
            </a:r>
          </a:p>
        </p:txBody>
      </p:sp>
      <p:pic>
        <p:nvPicPr>
          <p:cNvPr id="12" name="Bildobjekt 11" descr="En bild som visar text, clipart, Teckensnitt, Grafik&#10;&#10;Automatiskt genererad beskrivning">
            <a:extLst>
              <a:ext uri="{FF2B5EF4-FFF2-40B4-BE49-F238E27FC236}">
                <a16:creationId xmlns:a16="http://schemas.microsoft.com/office/drawing/2014/main" id="{8AC889E9-773D-B00F-A110-5BE7917C54B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1505" y="2018815"/>
            <a:ext cx="1405644" cy="1405644"/>
          </a:xfrm>
          <a:prstGeom prst="rect">
            <a:avLst/>
          </a:prstGeom>
        </p:spPr>
      </p:pic>
    </p:spTree>
    <p:extLst>
      <p:ext uri="{BB962C8B-B14F-4D97-AF65-F5344CB8AC3E}">
        <p14:creationId xmlns:p14="http://schemas.microsoft.com/office/powerpoint/2010/main" val="3253744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838200" y="2668555"/>
            <a:ext cx="4881283" cy="1683735"/>
          </a:xfrm>
          <a:prstGeom prst="rect">
            <a:avLst/>
          </a:prstGeom>
        </p:spPr>
        <p:txBody>
          <a:bodyPr vert="horz" lIns="91440" tIns="45720" rIns="91440" bIns="45720" rtlCol="0" anchor="b">
            <a:normAutofit fontScale="92500"/>
          </a:bodyPr>
          <a:lstStyle/>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j-ea"/>
                <a:cs typeface="Arial"/>
                <a:sym typeface="Arial"/>
              </a:rPr>
              <a:t>Det första samlade stödet </a:t>
            </a:r>
          </a:p>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j-ea"/>
                <a:cs typeface="Arial"/>
                <a:sym typeface="Arial"/>
              </a:rPr>
              <a:t>för jämställd socialtjänst</a:t>
            </a:r>
          </a:p>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j-ea"/>
                <a:cs typeface="Arial"/>
                <a:sym typeface="Arial"/>
              </a:rPr>
              <a:t>finns nu!</a:t>
            </a:r>
          </a:p>
        </p:txBody>
      </p:sp>
      <p:pic>
        <p:nvPicPr>
          <p:cNvPr id="3" name="Bildobjekt 2" descr="En bild som visar text, clipart, Teckensnitt, tecknad serie&#10;&#10;Automatiskt genererad beskrivning">
            <a:extLst>
              <a:ext uri="{FF2B5EF4-FFF2-40B4-BE49-F238E27FC236}">
                <a16:creationId xmlns:a16="http://schemas.microsoft.com/office/drawing/2014/main" id="{4CE16373-A6C9-7E01-0FCA-4129405F007B}"/>
              </a:ext>
            </a:extLst>
          </p:cNvPr>
          <p:cNvPicPr>
            <a:picLocks noChangeAspect="1"/>
          </p:cNvPicPr>
          <p:nvPr/>
        </p:nvPicPr>
        <p:blipFill rotWithShape="1">
          <a:blip r:embed="rId3"/>
          <a:srcRect l="57023" t="7459" r="6008" b="7740"/>
          <a:stretch/>
        </p:blipFill>
        <p:spPr>
          <a:xfrm>
            <a:off x="6096000" y="2141585"/>
            <a:ext cx="2427020" cy="2574830"/>
          </a:xfrm>
          <a:prstGeom prst="rect">
            <a:avLst/>
          </a:prstGeom>
        </p:spPr>
      </p:pic>
      <p:pic>
        <p:nvPicPr>
          <p:cNvPr id="4" name="Bildobjekt 3" descr="En bild som visar text, clipart, Teckensnitt, tecknad serie&#10;&#10;Automatiskt genererad beskrivning">
            <a:extLst>
              <a:ext uri="{FF2B5EF4-FFF2-40B4-BE49-F238E27FC236}">
                <a16:creationId xmlns:a16="http://schemas.microsoft.com/office/drawing/2014/main" id="{347E23EB-A523-6122-EAA0-E7E7FCE7F1AE}"/>
              </a:ext>
            </a:extLst>
          </p:cNvPr>
          <p:cNvPicPr>
            <a:picLocks noChangeAspect="1"/>
          </p:cNvPicPr>
          <p:nvPr/>
        </p:nvPicPr>
        <p:blipFill rotWithShape="1">
          <a:blip r:embed="rId3"/>
          <a:srcRect l="3294" t="8740" r="57056" b="6460"/>
          <a:stretch/>
        </p:blipFill>
        <p:spPr>
          <a:xfrm>
            <a:off x="9442287" y="2141585"/>
            <a:ext cx="2603062" cy="2574830"/>
          </a:xfrm>
          <a:prstGeom prst="rect">
            <a:avLst/>
          </a:prstGeom>
        </p:spPr>
      </p:pic>
      <p:pic>
        <p:nvPicPr>
          <p:cNvPr id="20" name="Bild 19" descr="Spela upp med hel fyllning">
            <a:extLst>
              <a:ext uri="{FF2B5EF4-FFF2-40B4-BE49-F238E27FC236}">
                <a16:creationId xmlns:a16="http://schemas.microsoft.com/office/drawing/2014/main" id="{A0BCAA9D-1A1E-86F7-D446-20BADA70D1B8}"/>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8742646" y="3079180"/>
            <a:ext cx="699641" cy="699641"/>
          </a:xfrm>
          <a:prstGeom prst="rect">
            <a:avLst/>
          </a:prstGeom>
        </p:spPr>
      </p:pic>
      <p:sp>
        <p:nvSpPr>
          <p:cNvPr id="6" name="Rubrik 1">
            <a:extLst>
              <a:ext uri="{FF2B5EF4-FFF2-40B4-BE49-F238E27FC236}">
                <a16:creationId xmlns:a16="http://schemas.microsoft.com/office/drawing/2014/main" id="{88D7CF52-C4A6-7718-05E4-A75B9AE5470F}"/>
              </a:ext>
            </a:extLst>
          </p:cNvPr>
          <p:cNvSpPr txBox="1">
            <a:spLocks/>
          </p:cNvSpPr>
          <p:nvPr/>
        </p:nvSpPr>
        <p:spPr>
          <a:xfrm>
            <a:off x="703709" y="763295"/>
            <a:ext cx="11159906" cy="123139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i="0" kern="1200">
                <a:solidFill>
                  <a:schemeClr val="accent3"/>
                </a:solidFill>
                <a:latin typeface="AvenirNext LT Pro Bold" panose="020B0504020202020204" pitchFamily="34" charset="0"/>
                <a:ea typeface="+mj-ea"/>
                <a:cs typeface="+mj-cs"/>
              </a:defRPr>
            </a:lvl1pPr>
          </a:lstStyle>
          <a:p>
            <a:r>
              <a:rPr lang="sv-SE" smtClean="0">
                <a:solidFill>
                  <a:schemeClr val="tx1"/>
                </a:solidFill>
              </a:rPr>
              <a:t>Projekt lanserade 2024</a:t>
            </a:r>
            <a:endParaRPr lang="sv-SE" dirty="0">
              <a:solidFill>
                <a:schemeClr val="tx1"/>
              </a:solidFill>
            </a:endParaRPr>
          </a:p>
        </p:txBody>
      </p:sp>
    </p:spTree>
    <p:extLst>
      <p:ext uri="{BB962C8B-B14F-4D97-AF65-F5344CB8AC3E}">
        <p14:creationId xmlns:p14="http://schemas.microsoft.com/office/powerpoint/2010/main" val="3173092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A95BFE61-5DBE-409F-A916-7A8B1778CADD}"/>
              </a:ext>
            </a:extLst>
          </p:cNvPr>
          <p:cNvPicPr>
            <a:picLocks noGrp="1" noChangeAspect="1"/>
          </p:cNvPicPr>
          <p:nvPr>
            <p:ph idx="1"/>
          </p:nvPr>
        </p:nvPicPr>
        <p:blipFill>
          <a:blip r:embed="rId2"/>
          <a:stretch>
            <a:fillRect/>
          </a:stretch>
        </p:blipFill>
        <p:spPr>
          <a:xfrm>
            <a:off x="664023" y="1800225"/>
            <a:ext cx="7860851" cy="4421877"/>
          </a:xfrm>
          <a:prstGeom prst="rect">
            <a:avLst/>
          </a:prstGeom>
        </p:spPr>
      </p:pic>
      <p:sp>
        <p:nvSpPr>
          <p:cNvPr id="3" name="Rubrik 2">
            <a:extLst>
              <a:ext uri="{FF2B5EF4-FFF2-40B4-BE49-F238E27FC236}">
                <a16:creationId xmlns:a16="http://schemas.microsoft.com/office/drawing/2014/main" id="{0E223454-E71B-41EC-B215-474DED2FD839}"/>
              </a:ext>
            </a:extLst>
          </p:cNvPr>
          <p:cNvSpPr>
            <a:spLocks noGrp="1"/>
          </p:cNvSpPr>
          <p:nvPr>
            <p:ph type="title"/>
          </p:nvPr>
        </p:nvSpPr>
        <p:spPr>
          <a:xfrm>
            <a:off x="664024" y="436452"/>
            <a:ext cx="9609825" cy="1231392"/>
          </a:xfrm>
        </p:spPr>
        <p:txBody>
          <a:bodyPr/>
          <a:lstStyle/>
          <a:p>
            <a:r>
              <a:rPr lang="sv-SE" dirty="0"/>
              <a:t>Demografiska förändringar utmanar kompetensförsörjningen</a:t>
            </a:r>
          </a:p>
        </p:txBody>
      </p:sp>
    </p:spTree>
    <p:extLst>
      <p:ext uri="{BB962C8B-B14F-4D97-AF65-F5344CB8AC3E}">
        <p14:creationId xmlns:p14="http://schemas.microsoft.com/office/powerpoint/2010/main" val="1949589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text, elektronik, skärmbild, programvara&#10;&#10;Automatiskt genererad beskrivning">
            <a:extLst>
              <a:ext uri="{FF2B5EF4-FFF2-40B4-BE49-F238E27FC236}">
                <a16:creationId xmlns:a16="http://schemas.microsoft.com/office/drawing/2014/main" id="{9A7867DE-5EAB-7CCA-18C7-E73559E8C8C9}"/>
              </a:ext>
            </a:extLst>
          </p:cNvPr>
          <p:cNvPicPr>
            <a:picLocks noChangeAspect="1"/>
          </p:cNvPicPr>
          <p:nvPr/>
        </p:nvPicPr>
        <p:blipFill rotWithShape="1">
          <a:blip r:embed="rId3">
            <a:extLst>
              <a:ext uri="{28A0092B-C50C-407E-A947-70E740481C1C}">
                <a14:useLocalDpi xmlns:a14="http://schemas.microsoft.com/office/drawing/2010/main" val="0"/>
              </a:ext>
            </a:extLst>
          </a:blip>
          <a:srcRect t="16890" r="31667" b="27702"/>
          <a:stretch/>
        </p:blipFill>
        <p:spPr>
          <a:xfrm>
            <a:off x="2006264" y="587583"/>
            <a:ext cx="8352468" cy="3878748"/>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Pennanteckning 2">
                <a:extLst>
                  <a:ext uri="{FF2B5EF4-FFF2-40B4-BE49-F238E27FC236}">
                    <a16:creationId xmlns:a16="http://schemas.microsoft.com/office/drawing/2014/main" id="{727F6DE2-49ED-33E3-FEE1-631705332607}"/>
                  </a:ext>
                </a:extLst>
              </p14:cNvPr>
              <p14:cNvContentPartPr/>
              <p14:nvPr/>
            </p14:nvContentPartPr>
            <p14:xfrm>
              <a:off x="2882570" y="871471"/>
              <a:ext cx="3090600" cy="78120"/>
            </p14:xfrm>
          </p:contentPart>
        </mc:Choice>
        <mc:Fallback xmlns="">
          <p:pic>
            <p:nvPicPr>
              <p:cNvPr id="3" name="Pennanteckning 2">
                <a:extLst>
                  <a:ext uri="{FF2B5EF4-FFF2-40B4-BE49-F238E27FC236}">
                    <a16:creationId xmlns:a16="http://schemas.microsoft.com/office/drawing/2014/main" id="{727F6DE2-49ED-33E3-FEE1-631705332607}"/>
                  </a:ext>
                </a:extLst>
              </p:cNvPr>
              <p:cNvPicPr/>
              <p:nvPr/>
            </p:nvPicPr>
            <p:blipFill>
              <a:blip r:embed="rId5"/>
              <a:stretch>
                <a:fillRect/>
              </a:stretch>
            </p:blipFill>
            <p:spPr>
              <a:xfrm>
                <a:off x="2828570" y="763471"/>
                <a:ext cx="3198240" cy="293760"/>
              </a:xfrm>
              <a:prstGeom prst="rect">
                <a:avLst/>
              </a:prstGeom>
            </p:spPr>
          </p:pic>
        </mc:Fallback>
      </mc:AlternateContent>
      <p:sp>
        <p:nvSpPr>
          <p:cNvPr id="4" name="textruta 3">
            <a:extLst>
              <a:ext uri="{FF2B5EF4-FFF2-40B4-BE49-F238E27FC236}">
                <a16:creationId xmlns:a16="http://schemas.microsoft.com/office/drawing/2014/main" id="{D0DD9E08-474C-87A0-D005-4B0A7554334D}"/>
              </a:ext>
            </a:extLst>
          </p:cNvPr>
          <p:cNvSpPr txBox="1"/>
          <p:nvPr/>
        </p:nvSpPr>
        <p:spPr>
          <a:xfrm>
            <a:off x="2716428" y="4737862"/>
            <a:ext cx="693214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6"/>
              </a:rPr>
              <a:t>https://skr.se/skr/integrationsocialomsorg/socialomsorg/socialtjanstensomstallning/overenskommelseomstallninglangsiktigthallbarsocialtjanst.79131.html</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8361365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730120-ECFE-EE02-C48C-8F93FB940018}"/>
              </a:ext>
            </a:extLst>
          </p:cNvPr>
          <p:cNvSpPr>
            <a:spLocks noGrp="1"/>
          </p:cNvSpPr>
          <p:nvPr>
            <p:ph type="title"/>
          </p:nvPr>
        </p:nvSpPr>
        <p:spPr>
          <a:xfrm>
            <a:off x="670252" y="570136"/>
            <a:ext cx="10851496" cy="1231392"/>
          </a:xfrm>
        </p:spPr>
        <p:txBody>
          <a:bodyPr/>
          <a:lstStyle/>
          <a:p>
            <a:r>
              <a:rPr lang="sv-SE" sz="3600" dirty="0"/>
              <a:t>Övergripande information ÖK 2024 </a:t>
            </a:r>
          </a:p>
        </p:txBody>
      </p:sp>
      <p:sp>
        <p:nvSpPr>
          <p:cNvPr id="4" name="Rubrik 1">
            <a:extLst>
              <a:ext uri="{FF2B5EF4-FFF2-40B4-BE49-F238E27FC236}">
                <a16:creationId xmlns:a16="http://schemas.microsoft.com/office/drawing/2014/main" id="{E8E773C8-D5C4-5B89-76E1-064CDCBE056B}"/>
              </a:ext>
            </a:extLst>
          </p:cNvPr>
          <p:cNvSpPr txBox="1">
            <a:spLocks/>
          </p:cNvSpPr>
          <p:nvPr/>
        </p:nvSpPr>
        <p:spPr>
          <a:xfrm>
            <a:off x="521356" y="2764711"/>
            <a:ext cx="9609825" cy="1299656"/>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endParaRPr kumimoji="0" lang="sv-SE" sz="4400" b="1" i="0" u="none" strike="noStrike" kern="1200" cap="none" spc="0" normalizeH="0" baseline="0" noProof="0" dirty="0">
              <a:ln>
                <a:noFill/>
              </a:ln>
              <a:solidFill>
                <a:prstClr val="black"/>
              </a:solidFill>
              <a:effectLst/>
              <a:uLnTx/>
              <a:uFillTx/>
              <a:latin typeface="Arial"/>
              <a:ea typeface="+mj-ea"/>
              <a:cs typeface="+mj-cs"/>
            </a:endParaRPr>
          </a:p>
        </p:txBody>
      </p:sp>
      <p:sp>
        <p:nvSpPr>
          <p:cNvPr id="3" name="textruta 2">
            <a:extLst>
              <a:ext uri="{FF2B5EF4-FFF2-40B4-BE49-F238E27FC236}">
                <a16:creationId xmlns:a16="http://schemas.microsoft.com/office/drawing/2014/main" id="{D807251D-683A-7792-44B9-A0AFC0558135}"/>
              </a:ext>
            </a:extLst>
          </p:cNvPr>
          <p:cNvSpPr txBox="1"/>
          <p:nvPr/>
        </p:nvSpPr>
        <p:spPr>
          <a:xfrm>
            <a:off x="670252" y="1510827"/>
            <a:ext cx="9148662" cy="2800767"/>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a:ln>
                  <a:noFill/>
                </a:ln>
                <a:solidFill>
                  <a:prstClr val="black"/>
                </a:solidFill>
                <a:effectLst/>
                <a:uLnTx/>
                <a:uFillTx/>
                <a:latin typeface="Arial"/>
                <a:ea typeface="+mn-ea"/>
                <a:cs typeface="+mn-cs"/>
              </a:rPr>
              <a:t>Ingång överenskommelse 2024</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Förberedande år inför en mer långsiktig ÖK från 2025</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Syfte: Skapa långsiktighet, förutsägbarhet och goda planeringsförutsättningar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2000" b="0" i="0" u="none" strike="noStrike" kern="1200" cap="none" spc="0" normalizeH="0" baseline="0" noProof="0" dirty="0">
                <a:ln>
                  <a:noFill/>
                </a:ln>
                <a:solidFill>
                  <a:prstClr val="black"/>
                </a:solidFill>
                <a:effectLst/>
                <a:uLnTx/>
                <a:uFillTx/>
                <a:latin typeface="Arial"/>
                <a:ea typeface="+mn-ea"/>
                <a:cs typeface="+mn-cs"/>
              </a:rPr>
              <a:t>Arbete: Förbereda kommunerna inför att den nya socialtjänstlagen träder i kraft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600" b="1"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816869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688DC18D-A48A-A461-5FCC-4C5DF13C8857}"/>
              </a:ext>
            </a:extLst>
          </p:cNvPr>
          <p:cNvSpPr>
            <a:spLocks noGrp="1"/>
          </p:cNvSpPr>
          <p:nvPr>
            <p:ph idx="1"/>
          </p:nvPr>
        </p:nvSpPr>
        <p:spPr>
          <a:xfrm>
            <a:off x="664230" y="1370234"/>
            <a:ext cx="10024090" cy="3862166"/>
          </a:xfrm>
        </p:spPr>
        <p:txBody>
          <a:bodyPr/>
          <a:lstStyle/>
          <a:p>
            <a:pPr marL="487363" indent="-457200">
              <a:buFont typeface="+mj-lt"/>
              <a:buAutoNum type="arabicPeriod"/>
            </a:pPr>
            <a:r>
              <a:rPr lang="sv-SE" dirty="0"/>
              <a:t>En mer förebyggande och lätt tillgänglig socialtjänst</a:t>
            </a:r>
          </a:p>
          <a:p>
            <a:pPr marL="457200" lvl="1" indent="0">
              <a:buNone/>
            </a:pPr>
            <a:r>
              <a:rPr lang="sv-SE" dirty="0"/>
              <a:t>Förebyggande arbete kan förhindra eller motverka att ett behov eller problem uppstår, men även att redan uppkomna behov eller problem upprepas, förvärras eller blir mer omfattande. Med förebyggande arbete kan även framtida behov fördröjas. </a:t>
            </a:r>
          </a:p>
          <a:p>
            <a:pPr marL="487363" indent="-457200">
              <a:buFont typeface="+mj-lt"/>
              <a:buAutoNum type="arabicPeriod"/>
            </a:pPr>
            <a:r>
              <a:rPr lang="sv-SE" dirty="0"/>
              <a:t>En kunskapsbaserad socialtjänst </a:t>
            </a:r>
          </a:p>
          <a:p>
            <a:pPr marL="457200" lvl="1" indent="0">
              <a:buNone/>
            </a:pPr>
            <a:r>
              <a:rPr lang="sv-SE" dirty="0"/>
              <a:t>Målet med kunskapsstyrningen inom socialtjänsten är att bästa tillgängliga kunskap används och att ny kunskap kontinuerligt utvecklas, delas och omsätts av professionen. </a:t>
            </a:r>
          </a:p>
          <a:p>
            <a:pPr marL="30163" indent="0">
              <a:buNone/>
            </a:pPr>
            <a:r>
              <a:rPr lang="sv-SE" dirty="0" smtClean="0"/>
              <a:t>Ovanstående </a:t>
            </a:r>
            <a:r>
              <a:rPr lang="sv-SE" dirty="0"/>
              <a:t>prioriteringar är beredda inom regeringskansliet - övriga delar är fortfarande under beredning</a:t>
            </a:r>
            <a:r>
              <a:rPr lang="sv-SE" dirty="0" smtClean="0"/>
              <a:t>.</a:t>
            </a:r>
          </a:p>
          <a:p>
            <a:pPr marL="30163" indent="0">
              <a:buNone/>
            </a:pPr>
            <a:r>
              <a:rPr lang="sv-SE" i="1" dirty="0" smtClean="0"/>
              <a:t>SKR har nyligen lanserat ett samlat stöd för en jämställd och jämlik socialtjänst.</a:t>
            </a:r>
            <a:endParaRPr lang="sv-SE" i="1" dirty="0"/>
          </a:p>
        </p:txBody>
      </p:sp>
      <p:sp>
        <p:nvSpPr>
          <p:cNvPr id="6" name="Rubrik 5">
            <a:extLst>
              <a:ext uri="{FF2B5EF4-FFF2-40B4-BE49-F238E27FC236}">
                <a16:creationId xmlns:a16="http://schemas.microsoft.com/office/drawing/2014/main" id="{2204F81A-F190-17A0-2CE5-3232FECE2A82}"/>
              </a:ext>
            </a:extLst>
          </p:cNvPr>
          <p:cNvSpPr>
            <a:spLocks noGrp="1"/>
          </p:cNvSpPr>
          <p:nvPr>
            <p:ph type="title"/>
          </p:nvPr>
        </p:nvSpPr>
        <p:spPr>
          <a:xfrm>
            <a:off x="664230" y="517777"/>
            <a:ext cx="9609825" cy="1231392"/>
          </a:xfrm>
        </p:spPr>
        <p:txBody>
          <a:bodyPr/>
          <a:lstStyle/>
          <a:p>
            <a:r>
              <a:rPr lang="sv-SE" sz="3600" dirty="0"/>
              <a:t>Prioriterade områden ÖK 2024</a:t>
            </a:r>
          </a:p>
        </p:txBody>
      </p:sp>
      <p:sp>
        <p:nvSpPr>
          <p:cNvPr id="2" name="Ellips 1"/>
          <p:cNvSpPr/>
          <p:nvPr/>
        </p:nvSpPr>
        <p:spPr>
          <a:xfrm>
            <a:off x="9619488" y="560066"/>
            <a:ext cx="2267712" cy="115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err="1" smtClean="0"/>
              <a:t>Jämställdhets-integrering</a:t>
            </a:r>
            <a:endParaRPr lang="sv-SE" dirty="0"/>
          </a:p>
        </p:txBody>
      </p:sp>
    </p:spTree>
    <p:extLst>
      <p:ext uri="{BB962C8B-B14F-4D97-AF65-F5344CB8AC3E}">
        <p14:creationId xmlns:p14="http://schemas.microsoft.com/office/powerpoint/2010/main" val="34069818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A186C3-5057-C8FB-6615-7E4BF52DDA4F}"/>
              </a:ext>
            </a:extLst>
          </p:cNvPr>
          <p:cNvSpPr>
            <a:spLocks noGrp="1"/>
          </p:cNvSpPr>
          <p:nvPr>
            <p:ph type="title"/>
          </p:nvPr>
        </p:nvSpPr>
        <p:spPr>
          <a:xfrm>
            <a:off x="765833" y="618103"/>
            <a:ext cx="9609825" cy="1231392"/>
          </a:xfrm>
        </p:spPr>
        <p:txBody>
          <a:bodyPr/>
          <a:lstStyle/>
          <a:p>
            <a:r>
              <a:rPr lang="sv-SE" dirty="0"/>
              <a:t>Fördelning av medel 2024</a:t>
            </a:r>
          </a:p>
        </p:txBody>
      </p:sp>
      <p:sp>
        <p:nvSpPr>
          <p:cNvPr id="3" name="Platshållare för innehåll 2">
            <a:extLst>
              <a:ext uri="{FF2B5EF4-FFF2-40B4-BE49-F238E27FC236}">
                <a16:creationId xmlns:a16="http://schemas.microsoft.com/office/drawing/2014/main" id="{0D989FEA-239B-57CC-ECD4-02F94D2BF812}"/>
              </a:ext>
            </a:extLst>
          </p:cNvPr>
          <p:cNvSpPr>
            <a:spLocks noGrp="1"/>
          </p:cNvSpPr>
          <p:nvPr>
            <p:ph idx="1"/>
          </p:nvPr>
        </p:nvSpPr>
        <p:spPr>
          <a:xfrm>
            <a:off x="765833" y="1559701"/>
            <a:ext cx="10267927" cy="3738598"/>
          </a:xfrm>
        </p:spPr>
        <p:txBody>
          <a:bodyPr/>
          <a:lstStyle/>
          <a:p>
            <a:r>
              <a:rPr lang="sv-SE" dirty="0"/>
              <a:t>650 tkr per kommun (lika fördelning)</a:t>
            </a:r>
          </a:p>
          <a:p>
            <a:r>
              <a:rPr lang="sv-SE" dirty="0"/>
              <a:t>Kommunerna får använda medel till att genomföra läges- och behovsanalyser och planering inför den nya socialtjänstlagen.</a:t>
            </a:r>
          </a:p>
          <a:p>
            <a:r>
              <a:rPr lang="sv-SE" dirty="0"/>
              <a:t>Rekvireras av respektive kommun från Socialstyrelsen utan ansökningsförfarande</a:t>
            </a:r>
          </a:p>
          <a:p>
            <a:r>
              <a:rPr lang="sv-SE" dirty="0"/>
              <a:t>(SKR har inte medverkat i samtal om föredelningen)</a:t>
            </a:r>
          </a:p>
        </p:txBody>
      </p:sp>
    </p:spTree>
    <p:extLst>
      <p:ext uri="{BB962C8B-B14F-4D97-AF65-F5344CB8AC3E}">
        <p14:creationId xmlns:p14="http://schemas.microsoft.com/office/powerpoint/2010/main" val="39956683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p:cNvSpPr>
            <a:spLocks noGrp="1"/>
          </p:cNvSpPr>
          <p:nvPr>
            <p:ph idx="1"/>
          </p:nvPr>
        </p:nvSpPr>
        <p:spPr/>
        <p:txBody>
          <a:bodyPr/>
          <a:lstStyle/>
          <a:p>
            <a:pPr marL="30163" indent="0">
              <a:buNone/>
            </a:pPr>
            <a:r>
              <a:rPr lang="sv-SE" dirty="0" smtClean="0"/>
              <a:t>-Vad </a:t>
            </a:r>
            <a:r>
              <a:rPr lang="sv-SE" dirty="0"/>
              <a:t>ser ni som de största </a:t>
            </a:r>
            <a:r>
              <a:rPr lang="sv-SE" dirty="0" smtClean="0"/>
              <a:t>vinsterna med den nya socialtjänstlagen? </a:t>
            </a:r>
          </a:p>
          <a:p>
            <a:pPr marL="0" indent="0">
              <a:buNone/>
            </a:pPr>
            <a:r>
              <a:rPr lang="sv-SE" dirty="0"/>
              <a:t>-</a:t>
            </a:r>
            <a:r>
              <a:rPr lang="sv-SE" dirty="0" smtClean="0"/>
              <a:t>Vad </a:t>
            </a:r>
            <a:r>
              <a:rPr lang="sv-SE" dirty="0"/>
              <a:t>ser ni som de största </a:t>
            </a:r>
            <a:r>
              <a:rPr lang="sv-SE" dirty="0" smtClean="0"/>
              <a:t>utmaningarna med det nya socialtjänstlagen? </a:t>
            </a:r>
          </a:p>
          <a:p>
            <a:pPr marL="0" indent="0">
              <a:buNone/>
            </a:pPr>
            <a:endParaRPr lang="sv-SE" dirty="0" smtClean="0"/>
          </a:p>
          <a:p>
            <a:pPr marL="0" indent="0">
              <a:buNone/>
            </a:pPr>
            <a:endParaRPr lang="sv-SE" dirty="0"/>
          </a:p>
        </p:txBody>
      </p:sp>
      <p:sp>
        <p:nvSpPr>
          <p:cNvPr id="4" name="Platshållare för datum 3"/>
          <p:cNvSpPr>
            <a:spLocks noGrp="1"/>
          </p:cNvSpPr>
          <p:nvPr>
            <p:ph type="dt" sz="half" idx="10"/>
          </p:nvPr>
        </p:nvSpPr>
        <p:spPr/>
        <p:txBody>
          <a:bodyPr/>
          <a:lstStyle/>
          <a:p>
            <a:fld id="{B8A55B58-765D-4E56-A561-1FFBE190F123}" type="datetime1">
              <a:rPr lang="sv-SE" smtClean="0"/>
              <a:t>2024-04-15</a:t>
            </a:fld>
            <a:endParaRPr lang="sv-SE" dirty="0"/>
          </a:p>
        </p:txBody>
      </p:sp>
      <p:sp>
        <p:nvSpPr>
          <p:cNvPr id="5" name="Platshållare för sidfot 4"/>
          <p:cNvSpPr>
            <a:spLocks noGrp="1"/>
          </p:cNvSpPr>
          <p:nvPr>
            <p:ph type="ftr" sz="quarter" idx="11"/>
          </p:nvPr>
        </p:nvSpPr>
        <p:spPr/>
        <p:txBody>
          <a:bodyPr/>
          <a:lstStyle/>
          <a:p>
            <a:r>
              <a:rPr lang="sv-SE" smtClean="0"/>
              <a:t>Sidfot</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44</a:t>
            </a:fld>
            <a:endParaRPr lang="sv-SE" dirty="0"/>
          </a:p>
        </p:txBody>
      </p:sp>
      <p:sp>
        <p:nvSpPr>
          <p:cNvPr id="7" name="Rubrik 6"/>
          <p:cNvSpPr>
            <a:spLocks noGrp="1"/>
          </p:cNvSpPr>
          <p:nvPr>
            <p:ph type="title"/>
          </p:nvPr>
        </p:nvSpPr>
        <p:spPr/>
        <p:txBody>
          <a:bodyPr/>
          <a:lstStyle/>
          <a:p>
            <a:r>
              <a:rPr lang="sv-SE" dirty="0" smtClean="0"/>
              <a:t>Dialogfrågor-</a:t>
            </a:r>
            <a:r>
              <a:rPr lang="sv-SE" dirty="0" err="1" smtClean="0"/>
              <a:t>Menti</a:t>
            </a:r>
            <a:endParaRPr lang="sv-SE" dirty="0"/>
          </a:p>
        </p:txBody>
      </p:sp>
    </p:spTree>
    <p:extLst>
      <p:ext uri="{BB962C8B-B14F-4D97-AF65-F5344CB8AC3E}">
        <p14:creationId xmlns:p14="http://schemas.microsoft.com/office/powerpoint/2010/main" val="38995076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normAutofit/>
          </a:bodyPr>
          <a:lstStyle/>
          <a:p>
            <a:r>
              <a:rPr lang="sv-SE" dirty="0"/>
              <a:t>E</a:t>
            </a:r>
            <a:r>
              <a:rPr lang="sv-SE" dirty="0" smtClean="0"/>
              <a:t>n omställning för hela </a:t>
            </a:r>
            <a:br>
              <a:rPr lang="sv-SE" dirty="0" smtClean="0"/>
            </a:br>
            <a:r>
              <a:rPr lang="sv-SE" dirty="0" smtClean="0"/>
              <a:t>den </a:t>
            </a:r>
            <a:r>
              <a:rPr lang="sv-SE" dirty="0"/>
              <a:t>sociala </a:t>
            </a:r>
            <a:r>
              <a:rPr lang="sv-SE" dirty="0" smtClean="0"/>
              <a:t>välfärden</a:t>
            </a:r>
            <a:r>
              <a:rPr lang="sv-SE" dirty="0"/>
              <a:t/>
            </a:r>
            <a:br>
              <a:rPr lang="sv-SE" dirty="0"/>
            </a:br>
            <a:endParaRPr lang="sv-SE" dirty="0"/>
          </a:p>
        </p:txBody>
      </p:sp>
      <p:sp>
        <p:nvSpPr>
          <p:cNvPr id="3" name="Platshållare för text 2"/>
          <p:cNvSpPr>
            <a:spLocks noGrp="1"/>
          </p:cNvSpPr>
          <p:nvPr>
            <p:ph type="body" idx="1"/>
          </p:nvPr>
        </p:nvSpPr>
        <p:spPr/>
        <p:txBody>
          <a:bodyPr/>
          <a:lstStyle/>
          <a:p>
            <a:endParaRPr lang="sv-SE" dirty="0"/>
          </a:p>
        </p:txBody>
      </p:sp>
      <p:sp>
        <p:nvSpPr>
          <p:cNvPr id="4" name="Platshållare för datum 3"/>
          <p:cNvSpPr>
            <a:spLocks noGrp="1"/>
          </p:cNvSpPr>
          <p:nvPr>
            <p:ph type="dt" sz="half" idx="10"/>
          </p:nvPr>
        </p:nvSpPr>
        <p:spPr/>
        <p:txBody>
          <a:bodyPr/>
          <a:lstStyle/>
          <a:p>
            <a:fld id="{B8A55B58-765D-4E56-A561-1FFBE190F123}" type="datetime1">
              <a:rPr lang="sv-SE" smtClean="0"/>
              <a:t>2024-04-15</a:t>
            </a:fld>
            <a:endParaRPr lang="sv-SE" dirty="0"/>
          </a:p>
        </p:txBody>
      </p:sp>
      <p:sp>
        <p:nvSpPr>
          <p:cNvPr id="5" name="Platshållare för sidfot 4"/>
          <p:cNvSpPr>
            <a:spLocks noGrp="1"/>
          </p:cNvSpPr>
          <p:nvPr>
            <p:ph type="ftr" sz="quarter" idx="11"/>
          </p:nvPr>
        </p:nvSpPr>
        <p:spPr/>
        <p:txBody>
          <a:bodyPr/>
          <a:lstStyle/>
          <a:p>
            <a:r>
              <a:rPr lang="sv-SE" smtClean="0"/>
              <a:t>Sidfot</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45</a:t>
            </a:fld>
            <a:endParaRPr lang="sv-SE" dirty="0"/>
          </a:p>
        </p:txBody>
      </p:sp>
    </p:spTree>
    <p:extLst>
      <p:ext uri="{BB962C8B-B14F-4D97-AF65-F5344CB8AC3E}">
        <p14:creationId xmlns:p14="http://schemas.microsoft.com/office/powerpoint/2010/main" val="151565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891F9E-09B1-96B0-6535-BFD6CF588DB1}"/>
              </a:ext>
            </a:extLst>
          </p:cNvPr>
          <p:cNvSpPr>
            <a:spLocks noGrp="1"/>
          </p:cNvSpPr>
          <p:nvPr>
            <p:ph type="ctrTitle"/>
          </p:nvPr>
        </p:nvSpPr>
        <p:spPr/>
        <p:txBody>
          <a:bodyPr/>
          <a:lstStyle/>
          <a:p>
            <a:r>
              <a:rPr lang="en-US" dirty="0">
                <a:cs typeface="Arial"/>
              </a:rPr>
              <a:t>Hur </a:t>
            </a:r>
            <a:r>
              <a:rPr lang="en-US" dirty="0" err="1">
                <a:cs typeface="Arial"/>
              </a:rPr>
              <a:t>hänger</a:t>
            </a:r>
            <a:r>
              <a:rPr lang="en-US" dirty="0">
                <a:cs typeface="Arial"/>
              </a:rPr>
              <a:t> </a:t>
            </a:r>
            <a:r>
              <a:rPr lang="en-US" dirty="0" err="1" smtClean="0">
                <a:cs typeface="Arial"/>
              </a:rPr>
              <a:t>det</a:t>
            </a:r>
            <a:r>
              <a:rPr lang="en-US" dirty="0" smtClean="0">
                <a:cs typeface="Arial"/>
              </a:rPr>
              <a:t> </a:t>
            </a:r>
            <a:r>
              <a:rPr lang="en-US" dirty="0">
                <a:cs typeface="Arial"/>
              </a:rPr>
              <a:t>ihop?</a:t>
            </a:r>
          </a:p>
        </p:txBody>
      </p:sp>
      <p:sp>
        <p:nvSpPr>
          <p:cNvPr id="6" name="Subtitle 5">
            <a:extLst>
              <a:ext uri="{FF2B5EF4-FFF2-40B4-BE49-F238E27FC236}">
                <a16:creationId xmlns:a16="http://schemas.microsoft.com/office/drawing/2014/main" id="{58B63B1B-E986-9971-646C-1728850DB23E}"/>
              </a:ext>
            </a:extLst>
          </p:cNvPr>
          <p:cNvSpPr>
            <a:spLocks noGrp="1"/>
          </p:cNvSpPr>
          <p:nvPr>
            <p:ph type="subTitle" idx="1"/>
          </p:nvPr>
        </p:nvSpPr>
        <p:spPr/>
        <p:txBody>
          <a:bodyPr vert="horz" lIns="91440" tIns="45720" rIns="91440" bIns="45720" rtlCol="0" anchor="t">
            <a:normAutofit/>
          </a:bodyPr>
          <a:lstStyle/>
          <a:p>
            <a:r>
              <a:rPr lang="en-US" sz="2000" i="1" dirty="0" err="1" smtClean="0">
                <a:cs typeface="Arial"/>
              </a:rPr>
              <a:t>Omställningarna</a:t>
            </a:r>
            <a:r>
              <a:rPr lang="en-US" sz="2000" i="1" dirty="0" smtClean="0">
                <a:cs typeface="Arial"/>
              </a:rPr>
              <a:t> till </a:t>
            </a:r>
            <a:r>
              <a:rPr lang="en-US" sz="2000" i="1" dirty="0" err="1" smtClean="0">
                <a:cs typeface="Arial"/>
              </a:rPr>
              <a:t>en</a:t>
            </a:r>
            <a:r>
              <a:rPr lang="en-US" sz="2000" i="1" dirty="0" smtClean="0">
                <a:cs typeface="Arial"/>
              </a:rPr>
              <a:t> </a:t>
            </a:r>
            <a:r>
              <a:rPr lang="en-US" sz="2000" i="1" dirty="0" err="1">
                <a:cs typeface="Arial"/>
              </a:rPr>
              <a:t>N</a:t>
            </a:r>
            <a:r>
              <a:rPr lang="en-US" sz="2000" i="1" dirty="0" err="1" smtClean="0">
                <a:cs typeface="Arial"/>
              </a:rPr>
              <a:t>y</a:t>
            </a:r>
            <a:r>
              <a:rPr lang="en-US" sz="2000" i="1" dirty="0" smtClean="0">
                <a:cs typeface="Arial"/>
              </a:rPr>
              <a:t> </a:t>
            </a:r>
            <a:r>
              <a:rPr lang="en-US" sz="2000" i="1" dirty="0" err="1">
                <a:cs typeface="Arial"/>
              </a:rPr>
              <a:t>S</a:t>
            </a:r>
            <a:r>
              <a:rPr lang="en-US" sz="2000" i="1" dirty="0" err="1" smtClean="0">
                <a:cs typeface="Arial"/>
              </a:rPr>
              <a:t>ocialtjänstlag</a:t>
            </a:r>
            <a:r>
              <a:rPr lang="en-US" sz="2000" i="1" dirty="0" smtClean="0">
                <a:cs typeface="Arial"/>
              </a:rPr>
              <a:t> och </a:t>
            </a:r>
            <a:r>
              <a:rPr lang="en-US" sz="2000" i="1" dirty="0" err="1" smtClean="0">
                <a:cs typeface="Arial"/>
              </a:rPr>
              <a:t>en</a:t>
            </a:r>
            <a:r>
              <a:rPr lang="en-US" sz="2000" i="1" dirty="0" smtClean="0">
                <a:cs typeface="Arial"/>
              </a:rPr>
              <a:t> God </a:t>
            </a:r>
            <a:r>
              <a:rPr lang="en-US" sz="2000" i="1" dirty="0">
                <a:cs typeface="Arial"/>
              </a:rPr>
              <a:t>och </a:t>
            </a:r>
            <a:r>
              <a:rPr lang="en-US" sz="2000" i="1" dirty="0" err="1">
                <a:cs typeface="Arial"/>
              </a:rPr>
              <a:t>N</a:t>
            </a:r>
            <a:r>
              <a:rPr lang="en-US" sz="2000" i="1" dirty="0" err="1" smtClean="0">
                <a:cs typeface="Arial"/>
              </a:rPr>
              <a:t>ära</a:t>
            </a:r>
            <a:r>
              <a:rPr lang="en-US" sz="2000" i="1" dirty="0" smtClean="0">
                <a:cs typeface="Arial"/>
              </a:rPr>
              <a:t> </a:t>
            </a:r>
            <a:r>
              <a:rPr lang="en-US" sz="2000" i="1" dirty="0" err="1">
                <a:cs typeface="Arial"/>
              </a:rPr>
              <a:t>V</a:t>
            </a:r>
            <a:r>
              <a:rPr lang="en-US" sz="2000" i="1" dirty="0" err="1" smtClean="0">
                <a:cs typeface="Arial"/>
              </a:rPr>
              <a:t>ård</a:t>
            </a:r>
            <a:endParaRPr lang="en-US" sz="2000" i="1" dirty="0">
              <a:cs typeface="Arial"/>
            </a:endParaRPr>
          </a:p>
          <a:p>
            <a:endParaRPr lang="en-US" dirty="0">
              <a:cs typeface="Arial"/>
            </a:endParaRPr>
          </a:p>
          <a:p>
            <a:endParaRPr lang="en-US" dirty="0">
              <a:cs typeface="Arial"/>
            </a:endParaRPr>
          </a:p>
        </p:txBody>
      </p:sp>
      <p:sp>
        <p:nvSpPr>
          <p:cNvPr id="2" name="Date Placeholder 1">
            <a:extLst>
              <a:ext uri="{FF2B5EF4-FFF2-40B4-BE49-F238E27FC236}">
                <a16:creationId xmlns:a16="http://schemas.microsoft.com/office/drawing/2014/main" id="{579CBB86-3864-7432-DA19-D242BF8EE0D3}"/>
              </a:ext>
            </a:extLst>
          </p:cNvPr>
          <p:cNvSpPr>
            <a:spLocks noGrp="1"/>
          </p:cNvSpPr>
          <p:nvPr>
            <p:ph type="dt" sz="half" idx="10"/>
          </p:nvPr>
        </p:nvSpPr>
        <p:spPr/>
        <p:txBody>
          <a:bodyPr/>
          <a:lstStyle/>
          <a:p>
            <a:fld id="{FC457D59-0749-C14A-92CE-8126D374BD4A}" type="datetime1">
              <a:rPr lang="sv-SE" smtClean="0"/>
              <a:t>2024-04-15</a:t>
            </a:fld>
            <a:endParaRPr lang="sv-SE" dirty="0"/>
          </a:p>
        </p:txBody>
      </p:sp>
      <p:sp>
        <p:nvSpPr>
          <p:cNvPr id="3" name="Footer Placeholder 2">
            <a:extLst>
              <a:ext uri="{FF2B5EF4-FFF2-40B4-BE49-F238E27FC236}">
                <a16:creationId xmlns:a16="http://schemas.microsoft.com/office/drawing/2014/main" id="{D1F95BF3-17A6-6C23-21AC-56288547B858}"/>
              </a:ext>
            </a:extLst>
          </p:cNvPr>
          <p:cNvSpPr>
            <a:spLocks noGrp="1"/>
          </p:cNvSpPr>
          <p:nvPr>
            <p:ph type="ftr" sz="quarter" idx="11"/>
          </p:nvPr>
        </p:nvSpPr>
        <p:spPr/>
        <p:txBody>
          <a:bodyPr/>
          <a:lstStyle/>
          <a:p>
            <a:r>
              <a:rPr lang="sv-SE" dirty="0"/>
              <a:t>Sidfot</a:t>
            </a:r>
          </a:p>
        </p:txBody>
      </p:sp>
      <p:sp>
        <p:nvSpPr>
          <p:cNvPr id="4" name="Slide Number Placeholder 3">
            <a:extLst>
              <a:ext uri="{FF2B5EF4-FFF2-40B4-BE49-F238E27FC236}">
                <a16:creationId xmlns:a16="http://schemas.microsoft.com/office/drawing/2014/main" id="{C41D7BEC-5F71-3396-71BC-CC2D39473F59}"/>
              </a:ext>
            </a:extLst>
          </p:cNvPr>
          <p:cNvSpPr>
            <a:spLocks noGrp="1"/>
          </p:cNvSpPr>
          <p:nvPr>
            <p:ph type="sldNum" sz="quarter" idx="12"/>
          </p:nvPr>
        </p:nvSpPr>
        <p:spPr/>
        <p:txBody>
          <a:bodyPr/>
          <a:lstStyle/>
          <a:p>
            <a:fld id="{34C9B0E5-37D7-412E-A162-6A236BADC197}" type="slidenum">
              <a:rPr lang="sv-SE" smtClean="0"/>
              <a:t>46</a:t>
            </a:fld>
            <a:endParaRPr lang="sv-SE" dirty="0"/>
          </a:p>
        </p:txBody>
      </p:sp>
    </p:spTree>
    <p:extLst>
      <p:ext uri="{BB962C8B-B14F-4D97-AF65-F5344CB8AC3E}">
        <p14:creationId xmlns:p14="http://schemas.microsoft.com/office/powerpoint/2010/main" val="31481837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D162A7CE-C08E-413D-9F72-C87D9E61DF64}" type="datetime1">
              <a:rPr lang="sv-SE" smtClean="0"/>
              <a:t>2024-04-15</a:t>
            </a:fld>
            <a:endParaRPr lang="sv-SE" dirty="0"/>
          </a:p>
        </p:txBody>
      </p:sp>
      <p:sp>
        <p:nvSpPr>
          <p:cNvPr id="3" name="Platshållare för sidfot 2"/>
          <p:cNvSpPr>
            <a:spLocks noGrp="1"/>
          </p:cNvSpPr>
          <p:nvPr>
            <p:ph type="ftr" sz="quarter" idx="11"/>
          </p:nvPr>
        </p:nvSpPr>
        <p:spPr/>
        <p:txBody>
          <a:bodyPr/>
          <a:lstStyle/>
          <a:p>
            <a:r>
              <a:rPr lang="sv-SE" dirty="0"/>
              <a:t>Sidfot</a:t>
            </a:r>
          </a:p>
        </p:txBody>
      </p:sp>
      <p:sp>
        <p:nvSpPr>
          <p:cNvPr id="4" name="Platshållare för bildnummer 3"/>
          <p:cNvSpPr>
            <a:spLocks noGrp="1"/>
          </p:cNvSpPr>
          <p:nvPr>
            <p:ph type="sldNum" sz="quarter" idx="12"/>
          </p:nvPr>
        </p:nvSpPr>
        <p:spPr/>
        <p:txBody>
          <a:bodyPr/>
          <a:lstStyle/>
          <a:p>
            <a:fld id="{130DDE8C-17E0-4539-9C15-C1E9D231907F}" type="slidenum">
              <a:rPr lang="sv-SE" smtClean="0"/>
              <a:pPr/>
              <a:t>47</a:t>
            </a:fld>
            <a:endParaRPr lang="sv-SE" dirty="0"/>
          </a:p>
        </p:txBody>
      </p:sp>
      <p:pic>
        <p:nvPicPr>
          <p:cNvPr id="6" name="Bildobjekt 5"/>
          <p:cNvPicPr>
            <a:picLocks noChangeAspect="1"/>
          </p:cNvPicPr>
          <p:nvPr/>
        </p:nvPicPr>
        <p:blipFill>
          <a:blip r:embed="rId3"/>
          <a:stretch>
            <a:fillRect/>
          </a:stretch>
        </p:blipFill>
        <p:spPr>
          <a:xfrm>
            <a:off x="1409700" y="933450"/>
            <a:ext cx="8921724" cy="5025798"/>
          </a:xfrm>
          <a:prstGeom prst="rect">
            <a:avLst/>
          </a:prstGeom>
        </p:spPr>
      </p:pic>
    </p:spTree>
    <p:extLst>
      <p:ext uri="{BB962C8B-B14F-4D97-AF65-F5344CB8AC3E}">
        <p14:creationId xmlns:p14="http://schemas.microsoft.com/office/powerpoint/2010/main" val="107499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endParaRPr lang="sv-SE"/>
          </a:p>
        </p:txBody>
      </p:sp>
      <p:sp>
        <p:nvSpPr>
          <p:cNvPr id="3" name="Platshållare för datum 2"/>
          <p:cNvSpPr>
            <a:spLocks noGrp="1"/>
          </p:cNvSpPr>
          <p:nvPr>
            <p:ph type="dt" sz="half" idx="10"/>
          </p:nvPr>
        </p:nvSpPr>
        <p:spPr/>
        <p:txBody>
          <a:bodyPr/>
          <a:lstStyle/>
          <a:p>
            <a:fld id="{9C5C3358-106F-4A3A-8507-6544091CE7EB}" type="datetime1">
              <a:rPr lang="sv-SE" smtClean="0"/>
              <a:t>2024-04-15</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48</a:t>
            </a:fld>
            <a:endParaRPr lang="sv-SE" dirty="0"/>
          </a:p>
        </p:txBody>
      </p:sp>
      <p:sp>
        <p:nvSpPr>
          <p:cNvPr id="6" name="Rubrik 5"/>
          <p:cNvSpPr>
            <a:spLocks noGrp="1"/>
          </p:cNvSpPr>
          <p:nvPr>
            <p:ph type="title"/>
          </p:nvPr>
        </p:nvSpPr>
        <p:spPr>
          <a:xfrm>
            <a:off x="410546" y="1204962"/>
            <a:ext cx="10416781" cy="732917"/>
          </a:xfrm>
        </p:spPr>
        <p:txBody>
          <a:bodyPr/>
          <a:lstStyle/>
          <a:p>
            <a:r>
              <a:rPr lang="sv-SE" dirty="0" smtClean="0"/>
              <a:t>Nära vård- en fokusförflyttning</a:t>
            </a:r>
            <a:endParaRPr lang="sv-SE" dirty="0"/>
          </a:p>
        </p:txBody>
      </p:sp>
      <p:pic>
        <p:nvPicPr>
          <p:cNvPr id="8" name="Bildobjekt 7"/>
          <p:cNvPicPr>
            <a:picLocks noChangeAspect="1"/>
          </p:cNvPicPr>
          <p:nvPr/>
        </p:nvPicPr>
        <p:blipFill>
          <a:blip r:embed="rId2"/>
          <a:stretch>
            <a:fillRect/>
          </a:stretch>
        </p:blipFill>
        <p:spPr>
          <a:xfrm>
            <a:off x="310717" y="2253737"/>
            <a:ext cx="11799561" cy="3786754"/>
          </a:xfrm>
          <a:prstGeom prst="rect">
            <a:avLst/>
          </a:prstGeom>
        </p:spPr>
      </p:pic>
    </p:spTree>
    <p:extLst>
      <p:ext uri="{BB962C8B-B14F-4D97-AF65-F5344CB8AC3E}">
        <p14:creationId xmlns:p14="http://schemas.microsoft.com/office/powerpoint/2010/main" val="8629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fld id="{9C5C3358-106F-4A3A-8507-6544091CE7EB}" type="datetime1">
              <a:rPr lang="sv-SE" smtClean="0"/>
              <a:t>2024-04-15</a:t>
            </a:fld>
            <a:endParaRPr lang="sv-SE" dirty="0"/>
          </a:p>
        </p:txBody>
      </p:sp>
      <p:sp>
        <p:nvSpPr>
          <p:cNvPr id="4" name="Platshållare för sidfot 3"/>
          <p:cNvSpPr>
            <a:spLocks noGrp="1"/>
          </p:cNvSpPr>
          <p:nvPr>
            <p:ph type="ftr" sz="quarter" idx="11"/>
          </p:nvPr>
        </p:nvSpPr>
        <p:spPr/>
        <p:txBody>
          <a:bodyPr/>
          <a:lstStyle/>
          <a:p>
            <a:r>
              <a:rPr lang="sv-SE" dirty="0"/>
              <a:t>Sidfot</a:t>
            </a:r>
          </a:p>
        </p:txBody>
      </p:sp>
      <p:sp>
        <p:nvSpPr>
          <p:cNvPr id="5" name="Platshållare för bildnummer 4"/>
          <p:cNvSpPr>
            <a:spLocks noGrp="1"/>
          </p:cNvSpPr>
          <p:nvPr>
            <p:ph type="sldNum" sz="quarter" idx="12"/>
          </p:nvPr>
        </p:nvSpPr>
        <p:spPr/>
        <p:txBody>
          <a:bodyPr/>
          <a:lstStyle/>
          <a:p>
            <a:fld id="{130DDE8C-17E0-4539-9C15-C1E9D231907F}" type="slidenum">
              <a:rPr lang="sv-SE" smtClean="0"/>
              <a:pPr/>
              <a:t>49</a:t>
            </a:fld>
            <a:endParaRPr lang="sv-SE" dirty="0"/>
          </a:p>
        </p:txBody>
      </p:sp>
      <p:sp>
        <p:nvSpPr>
          <p:cNvPr id="7" name="Rubrik 6"/>
          <p:cNvSpPr>
            <a:spLocks noGrp="1"/>
          </p:cNvSpPr>
          <p:nvPr>
            <p:ph type="title" idx="4294967295"/>
          </p:nvPr>
        </p:nvSpPr>
        <p:spPr>
          <a:xfrm>
            <a:off x="0" y="338805"/>
            <a:ext cx="10417175" cy="863600"/>
          </a:xfrm>
          <a:noFill/>
          <a:ln w="6350">
            <a:noFill/>
          </a:ln>
        </p:spPr>
        <p:txBody>
          <a:bodyPr>
            <a:normAutofit/>
          </a:bodyPr>
          <a:lstStyle/>
          <a:p>
            <a:pPr algn="ctr"/>
            <a:r>
              <a:rPr lang="sv-SE" dirty="0">
                <a:solidFill>
                  <a:schemeClr val="bg1"/>
                </a:solidFill>
              </a:rPr>
              <a:t>  </a:t>
            </a:r>
            <a:r>
              <a:rPr lang="sv-SE" sz="2800" dirty="0" smtClean="0">
                <a:solidFill>
                  <a:schemeClr val="accent1"/>
                </a:solidFill>
              </a:rPr>
              <a:t>Hur hänger allt ihop?</a:t>
            </a:r>
            <a:endParaRPr lang="sv-SE" sz="2800" dirty="0">
              <a:solidFill>
                <a:schemeClr val="accent1"/>
              </a:solidFill>
            </a:endParaRPr>
          </a:p>
        </p:txBody>
      </p:sp>
      <p:pic>
        <p:nvPicPr>
          <p:cNvPr id="8" name="Bildobjekt 7"/>
          <p:cNvPicPr>
            <a:picLocks noChangeAspect="1"/>
          </p:cNvPicPr>
          <p:nvPr/>
        </p:nvPicPr>
        <p:blipFill>
          <a:blip r:embed="rId3"/>
          <a:stretch>
            <a:fillRect/>
          </a:stretch>
        </p:blipFill>
        <p:spPr>
          <a:xfrm>
            <a:off x="5966458" y="1202405"/>
            <a:ext cx="3699466" cy="2061998"/>
          </a:xfrm>
          <a:prstGeom prst="rect">
            <a:avLst/>
          </a:prstGeom>
        </p:spPr>
      </p:pic>
      <p:pic>
        <p:nvPicPr>
          <p:cNvPr id="9" name="Bildobjekt 8"/>
          <p:cNvPicPr>
            <a:picLocks noChangeAspect="1"/>
          </p:cNvPicPr>
          <p:nvPr/>
        </p:nvPicPr>
        <p:blipFill>
          <a:blip r:embed="rId4"/>
          <a:stretch>
            <a:fillRect/>
          </a:stretch>
        </p:blipFill>
        <p:spPr>
          <a:xfrm>
            <a:off x="1206287" y="1212646"/>
            <a:ext cx="3553884" cy="2001979"/>
          </a:xfrm>
          <a:prstGeom prst="rect">
            <a:avLst/>
          </a:prstGeom>
        </p:spPr>
      </p:pic>
      <p:sp>
        <p:nvSpPr>
          <p:cNvPr id="12" name="Rektangel 11"/>
          <p:cNvSpPr/>
          <p:nvPr/>
        </p:nvSpPr>
        <p:spPr>
          <a:xfrm>
            <a:off x="328638" y="3399536"/>
            <a:ext cx="1697277" cy="58872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Person och relation</a:t>
            </a:r>
          </a:p>
        </p:txBody>
      </p:sp>
      <p:sp>
        <p:nvSpPr>
          <p:cNvPr id="13" name="Rektangel 12"/>
          <p:cNvSpPr/>
          <p:nvPr/>
        </p:nvSpPr>
        <p:spPr>
          <a:xfrm>
            <a:off x="2340019" y="3411095"/>
            <a:ext cx="2079839" cy="60997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Samordning utifrån personens fokus</a:t>
            </a:r>
          </a:p>
        </p:txBody>
      </p:sp>
      <p:sp>
        <p:nvSpPr>
          <p:cNvPr id="14" name="Rektangel 13"/>
          <p:cNvSpPr/>
          <p:nvPr/>
        </p:nvSpPr>
        <p:spPr>
          <a:xfrm>
            <a:off x="4614750" y="3432935"/>
            <a:ext cx="1653438" cy="5808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Aktiv medskapare</a:t>
            </a:r>
          </a:p>
        </p:txBody>
      </p:sp>
      <p:sp>
        <p:nvSpPr>
          <p:cNvPr id="15" name="Rektangel 14"/>
          <p:cNvSpPr/>
          <p:nvPr/>
        </p:nvSpPr>
        <p:spPr>
          <a:xfrm>
            <a:off x="6462304" y="3458222"/>
            <a:ext cx="1672231" cy="5628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Proaktiv och hälsofrämjande</a:t>
            </a:r>
          </a:p>
        </p:txBody>
      </p:sp>
      <p:sp>
        <p:nvSpPr>
          <p:cNvPr id="16" name="Rektangel 15"/>
          <p:cNvSpPr/>
          <p:nvPr/>
        </p:nvSpPr>
        <p:spPr>
          <a:xfrm>
            <a:off x="8269141" y="3432935"/>
            <a:ext cx="1704037" cy="6183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200" dirty="0"/>
              <a:t>Jämlika och jämställda levnadsvillkor</a:t>
            </a:r>
          </a:p>
        </p:txBody>
      </p:sp>
      <p:sp>
        <p:nvSpPr>
          <p:cNvPr id="18" name="Rektangel 17"/>
          <p:cNvSpPr/>
          <p:nvPr/>
        </p:nvSpPr>
        <p:spPr>
          <a:xfrm>
            <a:off x="5208587" y="4320266"/>
            <a:ext cx="1697277" cy="7569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Stöd och vård som hänger ihop som en helhet</a:t>
            </a:r>
          </a:p>
        </p:txBody>
      </p:sp>
      <p:sp>
        <p:nvSpPr>
          <p:cNvPr id="19" name="Rektangel 18"/>
          <p:cNvSpPr/>
          <p:nvPr/>
        </p:nvSpPr>
        <p:spPr>
          <a:xfrm>
            <a:off x="9665924" y="4338157"/>
            <a:ext cx="1669572" cy="7774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Tidig hjälp med psykisk ohälsa och skadligt bruk</a:t>
            </a:r>
          </a:p>
        </p:txBody>
      </p:sp>
      <p:sp>
        <p:nvSpPr>
          <p:cNvPr id="21" name="Rektangel 20"/>
          <p:cNvSpPr/>
          <p:nvPr/>
        </p:nvSpPr>
        <p:spPr>
          <a:xfrm>
            <a:off x="2732761" y="4358797"/>
            <a:ext cx="1697277" cy="6469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400" dirty="0"/>
              <a:t>Stärkt inkludering och stöd till anhöriga</a:t>
            </a:r>
          </a:p>
        </p:txBody>
      </p:sp>
      <p:sp>
        <p:nvSpPr>
          <p:cNvPr id="6" name="Rektangel 5"/>
          <p:cNvSpPr/>
          <p:nvPr/>
        </p:nvSpPr>
        <p:spPr>
          <a:xfrm>
            <a:off x="10135488" y="3432935"/>
            <a:ext cx="1655653" cy="523220"/>
          </a:xfrm>
          <a:prstGeom prst="rect">
            <a:avLst/>
          </a:prstGeom>
          <a:solidFill>
            <a:schemeClr val="accent2">
              <a:lumMod val="50000"/>
            </a:schemeClr>
          </a:solidFill>
        </p:spPr>
        <p:txBody>
          <a:bodyPr wrap="square">
            <a:spAutoFit/>
          </a:bodyPr>
          <a:lstStyle/>
          <a:p>
            <a:pPr algn="ctr"/>
            <a:r>
              <a:rPr lang="sv-SE" sz="1400" dirty="0">
                <a:solidFill>
                  <a:schemeClr val="bg1"/>
                </a:solidFill>
              </a:rPr>
              <a:t>Främjande och förebyggande</a:t>
            </a:r>
          </a:p>
        </p:txBody>
      </p:sp>
      <p:sp>
        <p:nvSpPr>
          <p:cNvPr id="10" name="Rektangel 9"/>
          <p:cNvSpPr/>
          <p:nvPr/>
        </p:nvSpPr>
        <p:spPr>
          <a:xfrm>
            <a:off x="638073" y="4513019"/>
            <a:ext cx="1641865" cy="338554"/>
          </a:xfrm>
          <a:prstGeom prst="rect">
            <a:avLst/>
          </a:prstGeom>
          <a:solidFill>
            <a:schemeClr val="accent1"/>
          </a:solidFill>
        </p:spPr>
        <p:txBody>
          <a:bodyPr wrap="square">
            <a:spAutoFit/>
          </a:bodyPr>
          <a:lstStyle/>
          <a:p>
            <a:pPr algn="ctr"/>
            <a:r>
              <a:rPr lang="sv-SE" sz="1600" dirty="0" smtClean="0">
                <a:solidFill>
                  <a:schemeClr val="bg1"/>
                </a:solidFill>
              </a:rPr>
              <a:t>Lättillgänglig</a:t>
            </a:r>
            <a:endParaRPr lang="sv-SE" sz="1600" dirty="0">
              <a:solidFill>
                <a:schemeClr val="bg1"/>
              </a:solidFill>
            </a:endParaRPr>
          </a:p>
        </p:txBody>
      </p:sp>
      <p:sp>
        <p:nvSpPr>
          <p:cNvPr id="11" name="Rektangel 10"/>
          <p:cNvSpPr/>
          <p:nvPr/>
        </p:nvSpPr>
        <p:spPr>
          <a:xfrm>
            <a:off x="7546561" y="4338508"/>
            <a:ext cx="1697277" cy="738664"/>
          </a:xfrm>
          <a:prstGeom prst="rect">
            <a:avLst/>
          </a:prstGeom>
          <a:solidFill>
            <a:schemeClr val="accent1"/>
          </a:solidFill>
        </p:spPr>
        <p:txBody>
          <a:bodyPr wrap="square">
            <a:spAutoFit/>
          </a:bodyPr>
          <a:lstStyle/>
          <a:p>
            <a:pPr algn="ctr"/>
            <a:r>
              <a:rPr lang="sv-SE" sz="1400" dirty="0">
                <a:solidFill>
                  <a:schemeClr val="bg1"/>
                </a:solidFill>
              </a:rPr>
              <a:t>Vetenskap och beprövad erfarenhet</a:t>
            </a:r>
          </a:p>
        </p:txBody>
      </p:sp>
    </p:spTree>
    <p:extLst>
      <p:ext uri="{BB962C8B-B14F-4D97-AF65-F5344CB8AC3E}">
        <p14:creationId xmlns:p14="http://schemas.microsoft.com/office/powerpoint/2010/main" val="6811741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EC102D99-687E-3FBE-3BFE-5AD7A8F418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71"/>
            <a:ext cx="12192000" cy="6855857"/>
          </a:xfrm>
          <a:prstGeom prst="rect">
            <a:avLst/>
          </a:prstGeom>
        </p:spPr>
      </p:pic>
    </p:spTree>
    <p:extLst>
      <p:ext uri="{BB962C8B-B14F-4D97-AF65-F5344CB8AC3E}">
        <p14:creationId xmlns:p14="http://schemas.microsoft.com/office/powerpoint/2010/main" val="143595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normAutofit fontScale="70000" lnSpcReduction="20000"/>
          </a:bodyPr>
          <a:lstStyle/>
          <a:p>
            <a:r>
              <a:rPr lang="sv-SE" dirty="0"/>
              <a:t>Personcentrerad, lätt tillgänglig och nära- vård och stödinsatser</a:t>
            </a:r>
          </a:p>
          <a:p>
            <a:r>
              <a:rPr lang="sv-SE" dirty="0"/>
              <a:t>Sammanhållen vård- och stödkedja, vård- och stödinsatser som ges samtidigt</a:t>
            </a:r>
          </a:p>
          <a:p>
            <a:r>
              <a:rPr lang="sv-SE" dirty="0"/>
              <a:t>Jämlika och jämställda levnadsvillkor</a:t>
            </a:r>
          </a:p>
          <a:p>
            <a:r>
              <a:rPr lang="sv-SE" dirty="0"/>
              <a:t>Skadereducerande och hälsofrämjande perspektiv</a:t>
            </a:r>
          </a:p>
          <a:p>
            <a:r>
              <a:rPr lang="sv-SE" dirty="0"/>
              <a:t>Främjande, förebyggande, tidiga insatser</a:t>
            </a:r>
          </a:p>
          <a:p>
            <a:r>
              <a:rPr lang="sv-SE" dirty="0"/>
              <a:t>Utveckling av samverkan och samordning, integrerade arbetssätt</a:t>
            </a:r>
          </a:p>
          <a:p>
            <a:r>
              <a:rPr lang="sv-SE" dirty="0"/>
              <a:t>Stärkt och utvecklat arbete med SIP</a:t>
            </a:r>
          </a:p>
          <a:p>
            <a:r>
              <a:rPr lang="sv-SE" dirty="0"/>
              <a:t>Medskapande, delaktighet, ökad brukarinflytande- individer och närstående</a:t>
            </a:r>
          </a:p>
          <a:p>
            <a:r>
              <a:rPr lang="sv-SE" dirty="0"/>
              <a:t>Kunskapsbaserat-vetenskap och beprövad erfarenhet</a:t>
            </a:r>
          </a:p>
        </p:txBody>
      </p:sp>
      <p:sp>
        <p:nvSpPr>
          <p:cNvPr id="2" name="Platshållare för datum 1"/>
          <p:cNvSpPr>
            <a:spLocks noGrp="1"/>
          </p:cNvSpPr>
          <p:nvPr>
            <p:ph type="dt" sz="half" idx="10"/>
          </p:nvPr>
        </p:nvSpPr>
        <p:spPr/>
        <p:txBody>
          <a:bodyPr/>
          <a:lstStyle/>
          <a:p>
            <a:fld id="{D162A7CE-C08E-413D-9F72-C87D9E61DF64}" type="datetime1">
              <a:rPr lang="sv-SE" smtClean="0"/>
              <a:t>2024-04-15</a:t>
            </a:fld>
            <a:endParaRPr lang="sv-SE" dirty="0"/>
          </a:p>
        </p:txBody>
      </p:sp>
      <p:sp>
        <p:nvSpPr>
          <p:cNvPr id="3" name="Platshållare för sidfot 2"/>
          <p:cNvSpPr>
            <a:spLocks noGrp="1"/>
          </p:cNvSpPr>
          <p:nvPr>
            <p:ph type="ftr" sz="quarter" idx="11"/>
          </p:nvPr>
        </p:nvSpPr>
        <p:spPr/>
        <p:txBody>
          <a:bodyPr/>
          <a:lstStyle/>
          <a:p>
            <a:r>
              <a:rPr lang="sv-SE" dirty="0"/>
              <a:t>Sidfot</a:t>
            </a:r>
          </a:p>
        </p:txBody>
      </p:sp>
      <p:sp>
        <p:nvSpPr>
          <p:cNvPr id="4" name="Platshållare för bildnummer 3"/>
          <p:cNvSpPr>
            <a:spLocks noGrp="1"/>
          </p:cNvSpPr>
          <p:nvPr>
            <p:ph type="sldNum" sz="quarter" idx="12"/>
          </p:nvPr>
        </p:nvSpPr>
        <p:spPr/>
        <p:txBody>
          <a:bodyPr/>
          <a:lstStyle/>
          <a:p>
            <a:fld id="{130DDE8C-17E0-4539-9C15-C1E9D231907F}" type="slidenum">
              <a:rPr lang="sv-SE" smtClean="0"/>
              <a:pPr/>
              <a:t>50</a:t>
            </a:fld>
            <a:endParaRPr lang="sv-SE" dirty="0"/>
          </a:p>
        </p:txBody>
      </p:sp>
      <p:sp>
        <p:nvSpPr>
          <p:cNvPr id="5" name="Rubrik 4"/>
          <p:cNvSpPr>
            <a:spLocks noGrp="1"/>
          </p:cNvSpPr>
          <p:nvPr>
            <p:ph type="title"/>
          </p:nvPr>
        </p:nvSpPr>
        <p:spPr/>
        <p:txBody>
          <a:bodyPr/>
          <a:lstStyle/>
          <a:p>
            <a:r>
              <a:rPr lang="sv-SE" dirty="0" smtClean="0"/>
              <a:t>Allt </a:t>
            </a:r>
            <a:r>
              <a:rPr lang="sv-SE" dirty="0"/>
              <a:t>hänger ihop…</a:t>
            </a:r>
          </a:p>
        </p:txBody>
      </p:sp>
    </p:spTree>
    <p:extLst>
      <p:ext uri="{BB962C8B-B14F-4D97-AF65-F5344CB8AC3E}">
        <p14:creationId xmlns:p14="http://schemas.microsoft.com/office/powerpoint/2010/main" val="17334762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innehåll 7"/>
          <p:cNvSpPr>
            <a:spLocks noGrp="1"/>
          </p:cNvSpPr>
          <p:nvPr>
            <p:ph idx="1"/>
          </p:nvPr>
        </p:nvSpPr>
        <p:spPr/>
        <p:txBody>
          <a:bodyPr/>
          <a:lstStyle/>
          <a:p>
            <a:pPr marL="0" indent="0">
              <a:buNone/>
            </a:pPr>
            <a:r>
              <a:rPr lang="sv-SE" dirty="0" smtClean="0">
                <a:cs typeface="Arial"/>
              </a:rPr>
              <a:t>-Vad vill, kan och behöver vi </a:t>
            </a:r>
            <a:r>
              <a:rPr lang="sv-SE" dirty="0">
                <a:cs typeface="Arial"/>
              </a:rPr>
              <a:t>göra </a:t>
            </a:r>
            <a:r>
              <a:rPr lang="sv-SE" dirty="0" smtClean="0">
                <a:cs typeface="Arial"/>
              </a:rPr>
              <a:t>mer: </a:t>
            </a:r>
          </a:p>
          <a:p>
            <a:pPr marL="0" indent="0">
              <a:buNone/>
            </a:pPr>
            <a:r>
              <a:rPr lang="sv-SE" dirty="0" smtClean="0">
                <a:cs typeface="Arial"/>
              </a:rPr>
              <a:t>-  </a:t>
            </a:r>
            <a:r>
              <a:rPr lang="sv-SE" dirty="0" smtClean="0">
                <a:cs typeface="Arial"/>
              </a:rPr>
              <a:t>tillsammans </a:t>
            </a:r>
            <a:r>
              <a:rPr lang="sv-SE" dirty="0" smtClean="0">
                <a:cs typeface="Arial"/>
              </a:rPr>
              <a:t>regionalt (länets kommuner) </a:t>
            </a:r>
            <a:endParaRPr lang="sv-SE" dirty="0" smtClean="0">
              <a:cs typeface="Arial"/>
            </a:endParaRPr>
          </a:p>
          <a:p>
            <a:pPr marL="0" indent="0">
              <a:buNone/>
            </a:pPr>
            <a:r>
              <a:rPr lang="sv-SE" dirty="0" smtClean="0">
                <a:cs typeface="Arial"/>
              </a:rPr>
              <a:t>-  </a:t>
            </a:r>
            <a:r>
              <a:rPr lang="sv-SE" dirty="0" smtClean="0">
                <a:cs typeface="Arial"/>
              </a:rPr>
              <a:t>lokalt (i vår kommun) </a:t>
            </a:r>
            <a:r>
              <a:rPr lang="sv-SE" dirty="0">
                <a:cs typeface="Arial"/>
              </a:rPr>
              <a:t>för att möta upp </a:t>
            </a:r>
            <a:r>
              <a:rPr lang="sv-SE" dirty="0" smtClean="0">
                <a:cs typeface="Arial"/>
              </a:rPr>
              <a:t>omställningen?</a:t>
            </a:r>
            <a:endParaRPr lang="sv-SE" dirty="0" smtClean="0">
              <a:cs typeface="Arial"/>
            </a:endParaRPr>
          </a:p>
          <a:p>
            <a:pPr marL="0" indent="0">
              <a:buNone/>
            </a:pPr>
            <a:r>
              <a:rPr lang="sv-SE" dirty="0" smtClean="0">
                <a:cs typeface="Arial"/>
              </a:rPr>
              <a:t>-</a:t>
            </a:r>
            <a:r>
              <a:rPr lang="sv-SE" dirty="0" smtClean="0"/>
              <a:t>Vad vill ni samverka mer kring? </a:t>
            </a:r>
          </a:p>
          <a:p>
            <a:pPr marL="0" indent="0">
              <a:buNone/>
            </a:pPr>
            <a:r>
              <a:rPr lang="sv-SE" dirty="0" smtClean="0"/>
              <a:t>-Vad blir ert fokus i arbetet framåt?</a:t>
            </a:r>
          </a:p>
          <a:p>
            <a:pPr marL="0" indent="0">
              <a:buNone/>
            </a:pPr>
            <a:endParaRPr lang="sv-SE" dirty="0"/>
          </a:p>
        </p:txBody>
      </p:sp>
      <p:sp>
        <p:nvSpPr>
          <p:cNvPr id="4" name="Platshållare för datum 3"/>
          <p:cNvSpPr>
            <a:spLocks noGrp="1"/>
          </p:cNvSpPr>
          <p:nvPr>
            <p:ph type="dt" sz="half" idx="10"/>
          </p:nvPr>
        </p:nvSpPr>
        <p:spPr/>
        <p:txBody>
          <a:bodyPr/>
          <a:lstStyle/>
          <a:p>
            <a:fld id="{B8A55B58-765D-4E56-A561-1FFBE190F123}" type="datetime1">
              <a:rPr lang="sv-SE" smtClean="0"/>
              <a:t>2024-04-15</a:t>
            </a:fld>
            <a:endParaRPr lang="sv-SE" dirty="0"/>
          </a:p>
        </p:txBody>
      </p:sp>
      <p:sp>
        <p:nvSpPr>
          <p:cNvPr id="5" name="Platshållare för sidfot 4"/>
          <p:cNvSpPr>
            <a:spLocks noGrp="1"/>
          </p:cNvSpPr>
          <p:nvPr>
            <p:ph type="ftr" sz="quarter" idx="11"/>
          </p:nvPr>
        </p:nvSpPr>
        <p:spPr/>
        <p:txBody>
          <a:bodyPr/>
          <a:lstStyle/>
          <a:p>
            <a:r>
              <a:rPr lang="sv-SE" smtClean="0"/>
              <a:t>Sidfot</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51</a:t>
            </a:fld>
            <a:endParaRPr lang="sv-SE" dirty="0"/>
          </a:p>
        </p:txBody>
      </p:sp>
      <p:sp>
        <p:nvSpPr>
          <p:cNvPr id="7" name="Rubrik 6"/>
          <p:cNvSpPr>
            <a:spLocks noGrp="1"/>
          </p:cNvSpPr>
          <p:nvPr>
            <p:ph type="title"/>
          </p:nvPr>
        </p:nvSpPr>
        <p:spPr/>
        <p:txBody>
          <a:bodyPr/>
          <a:lstStyle/>
          <a:p>
            <a:r>
              <a:rPr lang="sv-SE" dirty="0" smtClean="0"/>
              <a:t>Dialog-</a:t>
            </a:r>
            <a:r>
              <a:rPr lang="sv-SE" dirty="0" err="1" smtClean="0"/>
              <a:t>Menti</a:t>
            </a:r>
            <a:endParaRPr lang="sv-SE" dirty="0"/>
          </a:p>
        </p:txBody>
      </p:sp>
    </p:spTree>
    <p:extLst>
      <p:ext uri="{BB962C8B-B14F-4D97-AF65-F5344CB8AC3E}">
        <p14:creationId xmlns:p14="http://schemas.microsoft.com/office/powerpoint/2010/main" val="34917101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smtClean="0"/>
              <a:t>SKRs film om socialtjänstens omställning</a:t>
            </a:r>
            <a:endParaRPr lang="sv-SE" dirty="0"/>
          </a:p>
        </p:txBody>
      </p:sp>
      <p:sp>
        <p:nvSpPr>
          <p:cNvPr id="7" name="Platshållare för text 6"/>
          <p:cNvSpPr>
            <a:spLocks noGrp="1"/>
          </p:cNvSpPr>
          <p:nvPr>
            <p:ph type="body" idx="1"/>
          </p:nvPr>
        </p:nvSpPr>
        <p:spPr/>
        <p:txBody>
          <a:bodyPr/>
          <a:lstStyle/>
          <a:p>
            <a:r>
              <a:rPr lang="sv-SE" dirty="0">
                <a:hlinkClick r:id="rId3"/>
              </a:rPr>
              <a:t>Film: Framtidens socialtjänst – vart är vi på väg?</a:t>
            </a:r>
            <a:endParaRPr lang="sv-SE" dirty="0"/>
          </a:p>
          <a:p>
            <a:endParaRPr lang="sv-SE" dirty="0"/>
          </a:p>
        </p:txBody>
      </p:sp>
      <p:sp>
        <p:nvSpPr>
          <p:cNvPr id="3" name="Platshållare för datum 2"/>
          <p:cNvSpPr>
            <a:spLocks noGrp="1"/>
          </p:cNvSpPr>
          <p:nvPr>
            <p:ph type="dt" sz="half" idx="10"/>
          </p:nvPr>
        </p:nvSpPr>
        <p:spPr/>
        <p:txBody>
          <a:bodyPr/>
          <a:lstStyle/>
          <a:p>
            <a:fld id="{9C5C3358-106F-4A3A-8507-6544091CE7EB}" type="datetime1">
              <a:rPr lang="sv-SE" smtClean="0"/>
              <a:t>2024-04-15</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52</a:t>
            </a:fld>
            <a:endParaRPr lang="sv-SE" dirty="0"/>
          </a:p>
        </p:txBody>
      </p:sp>
    </p:spTree>
    <p:extLst>
      <p:ext uri="{BB962C8B-B14F-4D97-AF65-F5344CB8AC3E}">
        <p14:creationId xmlns:p14="http://schemas.microsoft.com/office/powerpoint/2010/main" val="1260069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6"/>
          <p:cNvSpPr>
            <a:spLocks noGrp="1"/>
          </p:cNvSpPr>
          <p:nvPr>
            <p:ph idx="1"/>
          </p:nvPr>
        </p:nvSpPr>
        <p:spPr/>
        <p:txBody>
          <a:bodyPr/>
          <a:lstStyle/>
          <a:p>
            <a:pPr marL="0" indent="0">
              <a:buNone/>
            </a:pPr>
            <a:r>
              <a:rPr lang="sv-SE" dirty="0" smtClean="0"/>
              <a:t>-Hur </a:t>
            </a:r>
            <a:r>
              <a:rPr lang="sv-SE" dirty="0"/>
              <a:t>vill </a:t>
            </a:r>
            <a:r>
              <a:rPr lang="sv-SE" dirty="0" smtClean="0"/>
              <a:t>vi </a:t>
            </a:r>
            <a:r>
              <a:rPr lang="sv-SE" dirty="0"/>
              <a:t>arbeta </a:t>
            </a:r>
            <a:r>
              <a:rPr lang="sv-SE" dirty="0" smtClean="0"/>
              <a:t>vidare?</a:t>
            </a:r>
            <a:r>
              <a:rPr lang="sv-SE" dirty="0"/>
              <a:t> Vilka behöver involveras mer?</a:t>
            </a:r>
            <a:r>
              <a:rPr lang="sv-SE" dirty="0" smtClean="0"/>
              <a:t> </a:t>
            </a:r>
          </a:p>
          <a:p>
            <a:pPr marL="0" indent="0">
              <a:buNone/>
            </a:pPr>
            <a:r>
              <a:rPr lang="sv-SE" dirty="0"/>
              <a:t>-</a:t>
            </a:r>
            <a:r>
              <a:rPr lang="sv-SE" dirty="0" smtClean="0"/>
              <a:t>Hur </a:t>
            </a:r>
            <a:r>
              <a:rPr lang="sv-SE" dirty="0"/>
              <a:t>vill vi </a:t>
            </a:r>
            <a:r>
              <a:rPr lang="sv-SE" dirty="0" smtClean="0"/>
              <a:t>organisera, planera </a:t>
            </a:r>
            <a:r>
              <a:rPr lang="sv-SE" dirty="0"/>
              <a:t>omställningsarbetet</a:t>
            </a:r>
            <a:r>
              <a:rPr lang="sv-SE" dirty="0" smtClean="0"/>
              <a:t>? Vilka ska leda arbetet framåt?</a:t>
            </a:r>
          </a:p>
          <a:p>
            <a:pPr marL="0" indent="0">
              <a:buNone/>
            </a:pPr>
            <a:r>
              <a:rPr lang="sv-SE" dirty="0" smtClean="0"/>
              <a:t>-Vad behöver vi i vår kommun särskilt prioritera initialt utifrån utredningens förslag?</a:t>
            </a:r>
            <a:endParaRPr lang="sv-SE" dirty="0"/>
          </a:p>
          <a:p>
            <a:pPr marL="0" indent="0">
              <a:buNone/>
            </a:pPr>
            <a:r>
              <a:rPr lang="sv-SE" dirty="0" smtClean="0"/>
              <a:t>-Vad behöver vi göra nu? Vad blir första steget i det förberedande arbetet? </a:t>
            </a:r>
          </a:p>
          <a:p>
            <a:pPr marL="0" indent="0">
              <a:buNone/>
            </a:pPr>
            <a:endParaRPr lang="sv-SE" dirty="0"/>
          </a:p>
        </p:txBody>
      </p:sp>
      <p:sp>
        <p:nvSpPr>
          <p:cNvPr id="4" name="Platshållare för datum 3"/>
          <p:cNvSpPr>
            <a:spLocks noGrp="1"/>
          </p:cNvSpPr>
          <p:nvPr>
            <p:ph type="dt" sz="half" idx="10"/>
          </p:nvPr>
        </p:nvSpPr>
        <p:spPr/>
        <p:txBody>
          <a:bodyPr/>
          <a:lstStyle/>
          <a:p>
            <a:fld id="{B8A55B58-765D-4E56-A561-1FFBE190F123}" type="datetime1">
              <a:rPr lang="sv-SE" smtClean="0"/>
              <a:t>2024-04-15</a:t>
            </a:fld>
            <a:endParaRPr lang="sv-SE" dirty="0"/>
          </a:p>
        </p:txBody>
      </p:sp>
      <p:sp>
        <p:nvSpPr>
          <p:cNvPr id="5" name="Platshållare för sidfot 4"/>
          <p:cNvSpPr>
            <a:spLocks noGrp="1"/>
          </p:cNvSpPr>
          <p:nvPr>
            <p:ph type="ftr" sz="quarter" idx="11"/>
          </p:nvPr>
        </p:nvSpPr>
        <p:spPr/>
        <p:txBody>
          <a:bodyPr/>
          <a:lstStyle/>
          <a:p>
            <a:r>
              <a:rPr lang="sv-SE" smtClean="0"/>
              <a:t>Sidfot</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53</a:t>
            </a:fld>
            <a:endParaRPr lang="sv-SE" dirty="0"/>
          </a:p>
        </p:txBody>
      </p:sp>
      <p:sp>
        <p:nvSpPr>
          <p:cNvPr id="2" name="Rubrik 1"/>
          <p:cNvSpPr>
            <a:spLocks noGrp="1"/>
          </p:cNvSpPr>
          <p:nvPr>
            <p:ph type="title"/>
          </p:nvPr>
        </p:nvSpPr>
        <p:spPr/>
        <p:txBody>
          <a:bodyPr/>
          <a:lstStyle/>
          <a:p>
            <a:r>
              <a:rPr lang="sv-SE" dirty="0" smtClean="0"/>
              <a:t>Fler dialogfrågor </a:t>
            </a:r>
            <a:endParaRPr lang="sv-SE" dirty="0"/>
          </a:p>
        </p:txBody>
      </p:sp>
    </p:spTree>
    <p:extLst>
      <p:ext uri="{BB962C8B-B14F-4D97-AF65-F5344CB8AC3E}">
        <p14:creationId xmlns:p14="http://schemas.microsoft.com/office/powerpoint/2010/main" val="188309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ihandsfigur: Form 4">
            <a:extLst>
              <a:ext uri="{FF2B5EF4-FFF2-40B4-BE49-F238E27FC236}">
                <a16:creationId xmlns:a16="http://schemas.microsoft.com/office/drawing/2014/main" id="{ED3300D2-4042-DE43-55E9-D59007BF6993}"/>
              </a:ext>
            </a:extLst>
          </p:cNvPr>
          <p:cNvSpPr/>
          <p:nvPr/>
        </p:nvSpPr>
        <p:spPr>
          <a:xfrm>
            <a:off x="7013054" y="1109944"/>
            <a:ext cx="4296222" cy="4561114"/>
          </a:xfrm>
          <a:custGeom>
            <a:avLst/>
            <a:gdLst>
              <a:gd name="connsiteX0" fmla="*/ 579863 w 3847171"/>
              <a:gd name="connsiteY0" fmla="*/ 4259766 h 4348976"/>
              <a:gd name="connsiteX1" fmla="*/ 334536 w 3847171"/>
              <a:gd name="connsiteY1" fmla="*/ 3925229 h 4348976"/>
              <a:gd name="connsiteX2" fmla="*/ 189571 w 3847171"/>
              <a:gd name="connsiteY2" fmla="*/ 3568390 h 4348976"/>
              <a:gd name="connsiteX3" fmla="*/ 234176 w 3847171"/>
              <a:gd name="connsiteY3" fmla="*/ 3256156 h 4348976"/>
              <a:gd name="connsiteX4" fmla="*/ 412595 w 3847171"/>
              <a:gd name="connsiteY4" fmla="*/ 3021981 h 4348976"/>
              <a:gd name="connsiteX5" fmla="*/ 457200 w 3847171"/>
              <a:gd name="connsiteY5" fmla="*/ 2977376 h 4348976"/>
              <a:gd name="connsiteX6" fmla="*/ 680224 w 3847171"/>
              <a:gd name="connsiteY6" fmla="*/ 2865863 h 4348976"/>
              <a:gd name="connsiteX7" fmla="*/ 735980 w 3847171"/>
              <a:gd name="connsiteY7" fmla="*/ 2832410 h 4348976"/>
              <a:gd name="connsiteX8" fmla="*/ 825190 w 3847171"/>
              <a:gd name="connsiteY8" fmla="*/ 2821259 h 4348976"/>
              <a:gd name="connsiteX9" fmla="*/ 1070517 w 3847171"/>
              <a:gd name="connsiteY9" fmla="*/ 2798956 h 4348976"/>
              <a:gd name="connsiteX10" fmla="*/ 1449658 w 3847171"/>
              <a:gd name="connsiteY10" fmla="*/ 2877015 h 4348976"/>
              <a:gd name="connsiteX11" fmla="*/ 1505415 w 3847171"/>
              <a:gd name="connsiteY11" fmla="*/ 2955073 h 4348976"/>
              <a:gd name="connsiteX12" fmla="*/ 1572322 w 3847171"/>
              <a:gd name="connsiteY12" fmla="*/ 3033132 h 4348976"/>
              <a:gd name="connsiteX13" fmla="*/ 1628078 w 3847171"/>
              <a:gd name="connsiteY13" fmla="*/ 3166946 h 4348976"/>
              <a:gd name="connsiteX14" fmla="*/ 1728439 w 3847171"/>
              <a:gd name="connsiteY14" fmla="*/ 3345366 h 4348976"/>
              <a:gd name="connsiteX15" fmla="*/ 1795346 w 3847171"/>
              <a:gd name="connsiteY15" fmla="*/ 3479181 h 4348976"/>
              <a:gd name="connsiteX16" fmla="*/ 1739590 w 3847171"/>
              <a:gd name="connsiteY16" fmla="*/ 4293220 h 4348976"/>
              <a:gd name="connsiteX17" fmla="*/ 1527717 w 3847171"/>
              <a:gd name="connsiteY17" fmla="*/ 4348976 h 4348976"/>
              <a:gd name="connsiteX18" fmla="*/ 869795 w 3847171"/>
              <a:gd name="connsiteY18" fmla="*/ 4282068 h 4348976"/>
              <a:gd name="connsiteX19" fmla="*/ 691376 w 3847171"/>
              <a:gd name="connsiteY19" fmla="*/ 4215161 h 4348976"/>
              <a:gd name="connsiteX20" fmla="*/ 512956 w 3847171"/>
              <a:gd name="connsiteY20" fmla="*/ 4137103 h 4348976"/>
              <a:gd name="connsiteX21" fmla="*/ 423746 w 3847171"/>
              <a:gd name="connsiteY21" fmla="*/ 4092498 h 4348976"/>
              <a:gd name="connsiteX22" fmla="*/ 379141 w 3847171"/>
              <a:gd name="connsiteY22" fmla="*/ 4047893 h 4348976"/>
              <a:gd name="connsiteX23" fmla="*/ 267629 w 3847171"/>
              <a:gd name="connsiteY23" fmla="*/ 3925229 h 4348976"/>
              <a:gd name="connsiteX24" fmla="*/ 223024 w 3847171"/>
              <a:gd name="connsiteY24" fmla="*/ 3869473 h 4348976"/>
              <a:gd name="connsiteX25" fmla="*/ 156117 w 3847171"/>
              <a:gd name="connsiteY25" fmla="*/ 3802566 h 4348976"/>
              <a:gd name="connsiteX26" fmla="*/ 100361 w 3847171"/>
              <a:gd name="connsiteY26" fmla="*/ 3724507 h 4348976"/>
              <a:gd name="connsiteX27" fmla="*/ 78058 w 3847171"/>
              <a:gd name="connsiteY27" fmla="*/ 3657600 h 4348976"/>
              <a:gd name="connsiteX28" fmla="*/ 11151 w 3847171"/>
              <a:gd name="connsiteY28" fmla="*/ 3501483 h 4348976"/>
              <a:gd name="connsiteX29" fmla="*/ 0 w 3847171"/>
              <a:gd name="connsiteY29" fmla="*/ 3401122 h 4348976"/>
              <a:gd name="connsiteX30" fmla="*/ 44605 w 3847171"/>
              <a:gd name="connsiteY30" fmla="*/ 3066585 h 4348976"/>
              <a:gd name="connsiteX31" fmla="*/ 144966 w 3847171"/>
              <a:gd name="connsiteY31" fmla="*/ 2888166 h 4348976"/>
              <a:gd name="connsiteX32" fmla="*/ 234176 w 3847171"/>
              <a:gd name="connsiteY32" fmla="*/ 2821259 h 4348976"/>
              <a:gd name="connsiteX33" fmla="*/ 334536 w 3847171"/>
              <a:gd name="connsiteY33" fmla="*/ 2732049 h 4348976"/>
              <a:gd name="connsiteX34" fmla="*/ 457200 w 3847171"/>
              <a:gd name="connsiteY34" fmla="*/ 2676293 h 4348976"/>
              <a:gd name="connsiteX35" fmla="*/ 847493 w 3847171"/>
              <a:gd name="connsiteY35" fmla="*/ 2587083 h 4348976"/>
              <a:gd name="connsiteX36" fmla="*/ 880946 w 3847171"/>
              <a:gd name="connsiteY36" fmla="*/ 2564781 h 4348976"/>
              <a:gd name="connsiteX37" fmla="*/ 1226634 w 3847171"/>
              <a:gd name="connsiteY37" fmla="*/ 2531327 h 4348976"/>
              <a:gd name="connsiteX38" fmla="*/ 1650380 w 3847171"/>
              <a:gd name="connsiteY38" fmla="*/ 2587083 h 4348976"/>
              <a:gd name="connsiteX39" fmla="*/ 1728439 w 3847171"/>
              <a:gd name="connsiteY39" fmla="*/ 2631688 h 4348976"/>
              <a:gd name="connsiteX40" fmla="*/ 1839951 w 3847171"/>
              <a:gd name="connsiteY40" fmla="*/ 2810107 h 4348976"/>
              <a:gd name="connsiteX41" fmla="*/ 1906858 w 3847171"/>
              <a:gd name="connsiteY41" fmla="*/ 3133493 h 4348976"/>
              <a:gd name="connsiteX42" fmla="*/ 1839951 w 3847171"/>
              <a:gd name="connsiteY42" fmla="*/ 3300761 h 4348976"/>
              <a:gd name="connsiteX43" fmla="*/ 1717288 w 3847171"/>
              <a:gd name="connsiteY43" fmla="*/ 3490332 h 4348976"/>
              <a:gd name="connsiteX44" fmla="*/ 1694985 w 3847171"/>
              <a:gd name="connsiteY44" fmla="*/ 3523785 h 4348976"/>
              <a:gd name="connsiteX45" fmla="*/ 1616927 w 3847171"/>
              <a:gd name="connsiteY45" fmla="*/ 3568390 h 4348976"/>
              <a:gd name="connsiteX46" fmla="*/ 1550019 w 3847171"/>
              <a:gd name="connsiteY46" fmla="*/ 3612995 h 4348976"/>
              <a:gd name="connsiteX47" fmla="*/ 1460810 w 3847171"/>
              <a:gd name="connsiteY47" fmla="*/ 3635298 h 4348976"/>
              <a:gd name="connsiteX48" fmla="*/ 1382751 w 3847171"/>
              <a:gd name="connsiteY48" fmla="*/ 3657600 h 4348976"/>
              <a:gd name="connsiteX49" fmla="*/ 1315844 w 3847171"/>
              <a:gd name="connsiteY49" fmla="*/ 3668751 h 4348976"/>
              <a:gd name="connsiteX50" fmla="*/ 1092819 w 3847171"/>
              <a:gd name="connsiteY50" fmla="*/ 3702205 h 4348976"/>
              <a:gd name="connsiteX51" fmla="*/ 780585 w 3847171"/>
              <a:gd name="connsiteY51" fmla="*/ 3679903 h 4348976"/>
              <a:gd name="connsiteX52" fmla="*/ 635619 w 3847171"/>
              <a:gd name="connsiteY52" fmla="*/ 3579542 h 4348976"/>
              <a:gd name="connsiteX53" fmla="*/ 479502 w 3847171"/>
              <a:gd name="connsiteY53" fmla="*/ 3345366 h 4348976"/>
              <a:gd name="connsiteX54" fmla="*/ 434897 w 3847171"/>
              <a:gd name="connsiteY54" fmla="*/ 3200400 h 4348976"/>
              <a:gd name="connsiteX55" fmla="*/ 423746 w 3847171"/>
              <a:gd name="connsiteY55" fmla="*/ 3077737 h 4348976"/>
              <a:gd name="connsiteX56" fmla="*/ 401444 w 3847171"/>
              <a:gd name="connsiteY56" fmla="*/ 2877015 h 4348976"/>
              <a:gd name="connsiteX57" fmla="*/ 457200 w 3847171"/>
              <a:gd name="connsiteY57" fmla="*/ 2464420 h 4348976"/>
              <a:gd name="connsiteX58" fmla="*/ 579863 w 3847171"/>
              <a:gd name="connsiteY58" fmla="*/ 2341756 h 4348976"/>
              <a:gd name="connsiteX59" fmla="*/ 847493 w 3847171"/>
              <a:gd name="connsiteY59" fmla="*/ 2219093 h 4348976"/>
              <a:gd name="connsiteX60" fmla="*/ 1215483 w 3847171"/>
              <a:gd name="connsiteY60" fmla="*/ 2118732 h 4348976"/>
              <a:gd name="connsiteX61" fmla="*/ 1427356 w 3847171"/>
              <a:gd name="connsiteY61" fmla="*/ 2096429 h 4348976"/>
              <a:gd name="connsiteX62" fmla="*/ 2051824 w 3847171"/>
              <a:gd name="connsiteY62" fmla="*/ 2185639 h 4348976"/>
              <a:gd name="connsiteX63" fmla="*/ 2241395 w 3847171"/>
              <a:gd name="connsiteY63" fmla="*/ 2319454 h 4348976"/>
              <a:gd name="connsiteX64" fmla="*/ 2464419 w 3847171"/>
              <a:gd name="connsiteY64" fmla="*/ 2497873 h 4348976"/>
              <a:gd name="connsiteX65" fmla="*/ 2676293 w 3847171"/>
              <a:gd name="connsiteY65" fmla="*/ 2955073 h 4348976"/>
              <a:gd name="connsiteX66" fmla="*/ 2854712 w 3847171"/>
              <a:gd name="connsiteY66" fmla="*/ 3245005 h 4348976"/>
              <a:gd name="connsiteX67" fmla="*/ 2888166 w 3847171"/>
              <a:gd name="connsiteY67" fmla="*/ 3267307 h 4348976"/>
              <a:gd name="connsiteX68" fmla="*/ 3055434 w 3847171"/>
              <a:gd name="connsiteY68" fmla="*/ 3311912 h 4348976"/>
              <a:gd name="connsiteX69" fmla="*/ 3211551 w 3847171"/>
              <a:gd name="connsiteY69" fmla="*/ 3367668 h 4348976"/>
              <a:gd name="connsiteX70" fmla="*/ 3434576 w 3847171"/>
              <a:gd name="connsiteY70" fmla="*/ 3300761 h 4348976"/>
              <a:gd name="connsiteX71" fmla="*/ 3423424 w 3847171"/>
              <a:gd name="connsiteY71" fmla="*/ 2966224 h 4348976"/>
              <a:gd name="connsiteX72" fmla="*/ 3311912 w 3847171"/>
              <a:gd name="connsiteY72" fmla="*/ 2709746 h 4348976"/>
              <a:gd name="connsiteX73" fmla="*/ 3055434 w 3847171"/>
              <a:gd name="connsiteY73" fmla="*/ 2341756 h 4348976"/>
              <a:gd name="connsiteX74" fmla="*/ 2776654 w 3847171"/>
              <a:gd name="connsiteY74" fmla="*/ 2129883 h 4348976"/>
              <a:gd name="connsiteX75" fmla="*/ 2286000 w 3847171"/>
              <a:gd name="connsiteY75" fmla="*/ 2241395 h 4348976"/>
              <a:gd name="connsiteX76" fmla="*/ 2230244 w 3847171"/>
              <a:gd name="connsiteY76" fmla="*/ 2352907 h 4348976"/>
              <a:gd name="connsiteX77" fmla="*/ 2207941 w 3847171"/>
              <a:gd name="connsiteY77" fmla="*/ 2442117 h 4348976"/>
              <a:gd name="connsiteX78" fmla="*/ 2174488 w 3847171"/>
              <a:gd name="connsiteY78" fmla="*/ 2598234 h 4348976"/>
              <a:gd name="connsiteX79" fmla="*/ 2163336 w 3847171"/>
              <a:gd name="connsiteY79" fmla="*/ 2988527 h 4348976"/>
              <a:gd name="connsiteX80" fmla="*/ 2352907 w 3847171"/>
              <a:gd name="connsiteY80" fmla="*/ 3334215 h 4348976"/>
              <a:gd name="connsiteX81" fmla="*/ 2497873 w 3847171"/>
              <a:gd name="connsiteY81" fmla="*/ 3523785 h 4348976"/>
              <a:gd name="connsiteX82" fmla="*/ 2676293 w 3847171"/>
              <a:gd name="connsiteY82" fmla="*/ 3646449 h 4348976"/>
              <a:gd name="connsiteX83" fmla="*/ 2932771 w 3847171"/>
              <a:gd name="connsiteY83" fmla="*/ 3713356 h 4348976"/>
              <a:gd name="connsiteX84" fmla="*/ 3490332 w 3847171"/>
              <a:gd name="connsiteY84" fmla="*/ 3657600 h 4348976"/>
              <a:gd name="connsiteX85" fmla="*/ 3590693 w 3847171"/>
              <a:gd name="connsiteY85" fmla="*/ 3512634 h 4348976"/>
              <a:gd name="connsiteX86" fmla="*/ 3601844 w 3847171"/>
              <a:gd name="connsiteY86" fmla="*/ 3445727 h 4348976"/>
              <a:gd name="connsiteX87" fmla="*/ 3612995 w 3847171"/>
              <a:gd name="connsiteY87" fmla="*/ 3345366 h 4348976"/>
              <a:gd name="connsiteX88" fmla="*/ 3590693 w 3847171"/>
              <a:gd name="connsiteY88" fmla="*/ 2988527 h 4348976"/>
              <a:gd name="connsiteX89" fmla="*/ 3434576 w 3847171"/>
              <a:gd name="connsiteY89" fmla="*/ 2798956 h 4348976"/>
              <a:gd name="connsiteX90" fmla="*/ 2843561 w 3847171"/>
              <a:gd name="connsiteY90" fmla="*/ 2252546 h 4348976"/>
              <a:gd name="connsiteX91" fmla="*/ 2709746 w 3847171"/>
              <a:gd name="connsiteY91" fmla="*/ 2118732 h 4348976"/>
              <a:gd name="connsiteX92" fmla="*/ 2609385 w 3847171"/>
              <a:gd name="connsiteY92" fmla="*/ 2029522 h 4348976"/>
              <a:gd name="connsiteX93" fmla="*/ 2486722 w 3847171"/>
              <a:gd name="connsiteY93" fmla="*/ 1851103 h 4348976"/>
              <a:gd name="connsiteX94" fmla="*/ 2386361 w 3847171"/>
              <a:gd name="connsiteY94" fmla="*/ 1694985 h 4348976"/>
              <a:gd name="connsiteX95" fmla="*/ 2341756 w 3847171"/>
              <a:gd name="connsiteY95" fmla="*/ 1583473 h 4348976"/>
              <a:gd name="connsiteX96" fmla="*/ 2286000 w 3847171"/>
              <a:gd name="connsiteY96" fmla="*/ 1382751 h 4348976"/>
              <a:gd name="connsiteX97" fmla="*/ 2230244 w 3847171"/>
              <a:gd name="connsiteY97" fmla="*/ 1081668 h 4348976"/>
              <a:gd name="connsiteX98" fmla="*/ 2241395 w 3847171"/>
              <a:gd name="connsiteY98" fmla="*/ 914400 h 4348976"/>
              <a:gd name="connsiteX99" fmla="*/ 2319454 w 3847171"/>
              <a:gd name="connsiteY99" fmla="*/ 791737 h 4348976"/>
              <a:gd name="connsiteX100" fmla="*/ 2386361 w 3847171"/>
              <a:gd name="connsiteY100" fmla="*/ 657922 h 4348976"/>
              <a:gd name="connsiteX101" fmla="*/ 2486722 w 3847171"/>
              <a:gd name="connsiteY101" fmla="*/ 501805 h 4348976"/>
              <a:gd name="connsiteX102" fmla="*/ 2520176 w 3847171"/>
              <a:gd name="connsiteY102" fmla="*/ 490654 h 4348976"/>
              <a:gd name="connsiteX103" fmla="*/ 2698595 w 3847171"/>
              <a:gd name="connsiteY103" fmla="*/ 468351 h 4348976"/>
              <a:gd name="connsiteX104" fmla="*/ 2921619 w 3847171"/>
              <a:gd name="connsiteY104" fmla="*/ 490654 h 4348976"/>
              <a:gd name="connsiteX105" fmla="*/ 3100039 w 3847171"/>
              <a:gd name="connsiteY105" fmla="*/ 657922 h 4348976"/>
              <a:gd name="connsiteX106" fmla="*/ 3178097 w 3847171"/>
              <a:gd name="connsiteY106" fmla="*/ 713678 h 4348976"/>
              <a:gd name="connsiteX107" fmla="*/ 3456878 w 3847171"/>
              <a:gd name="connsiteY107" fmla="*/ 1070517 h 4348976"/>
              <a:gd name="connsiteX108" fmla="*/ 3534936 w 3847171"/>
              <a:gd name="connsiteY108" fmla="*/ 1159727 h 4348976"/>
              <a:gd name="connsiteX109" fmla="*/ 3546088 w 3847171"/>
              <a:gd name="connsiteY109" fmla="*/ 1226634 h 4348976"/>
              <a:gd name="connsiteX110" fmla="*/ 3501483 w 3847171"/>
              <a:gd name="connsiteY110" fmla="*/ 1471961 h 4348976"/>
              <a:gd name="connsiteX111" fmla="*/ 3456878 w 3847171"/>
              <a:gd name="connsiteY111" fmla="*/ 1516566 h 4348976"/>
              <a:gd name="connsiteX112" fmla="*/ 3233854 w 3847171"/>
              <a:gd name="connsiteY112" fmla="*/ 1527717 h 4348976"/>
              <a:gd name="connsiteX113" fmla="*/ 3088888 w 3847171"/>
              <a:gd name="connsiteY113" fmla="*/ 1538868 h 4348976"/>
              <a:gd name="connsiteX114" fmla="*/ 2419815 w 3847171"/>
              <a:gd name="connsiteY114" fmla="*/ 1416205 h 4348976"/>
              <a:gd name="connsiteX115" fmla="*/ 2241395 w 3847171"/>
              <a:gd name="connsiteY115" fmla="*/ 1338146 h 4348976"/>
              <a:gd name="connsiteX116" fmla="*/ 2118732 w 3847171"/>
              <a:gd name="connsiteY116" fmla="*/ 1304693 h 4348976"/>
              <a:gd name="connsiteX117" fmla="*/ 2029522 w 3847171"/>
              <a:gd name="connsiteY117" fmla="*/ 1182029 h 4348976"/>
              <a:gd name="connsiteX118" fmla="*/ 1962615 w 3847171"/>
              <a:gd name="connsiteY118" fmla="*/ 959005 h 4348976"/>
              <a:gd name="connsiteX119" fmla="*/ 1984917 w 3847171"/>
              <a:gd name="connsiteY119" fmla="*/ 624468 h 4348976"/>
              <a:gd name="connsiteX120" fmla="*/ 2141034 w 3847171"/>
              <a:gd name="connsiteY120" fmla="*/ 546410 h 4348976"/>
              <a:gd name="connsiteX121" fmla="*/ 2386361 w 3847171"/>
              <a:gd name="connsiteY121" fmla="*/ 379142 h 4348976"/>
              <a:gd name="connsiteX122" fmla="*/ 2442117 w 3847171"/>
              <a:gd name="connsiteY122" fmla="*/ 356839 h 4348976"/>
              <a:gd name="connsiteX123" fmla="*/ 3211551 w 3847171"/>
              <a:gd name="connsiteY123" fmla="*/ 323385 h 4348976"/>
              <a:gd name="connsiteX124" fmla="*/ 3401122 w 3847171"/>
              <a:gd name="connsiteY124" fmla="*/ 234176 h 4348976"/>
              <a:gd name="connsiteX125" fmla="*/ 3546088 w 3847171"/>
              <a:gd name="connsiteY125" fmla="*/ 211873 h 4348976"/>
              <a:gd name="connsiteX126" fmla="*/ 3601844 w 3847171"/>
              <a:gd name="connsiteY126" fmla="*/ 189571 h 4348976"/>
              <a:gd name="connsiteX127" fmla="*/ 3635297 w 3847171"/>
              <a:gd name="connsiteY127" fmla="*/ 167268 h 4348976"/>
              <a:gd name="connsiteX128" fmla="*/ 3769112 w 3847171"/>
              <a:gd name="connsiteY128" fmla="*/ 66907 h 4348976"/>
              <a:gd name="connsiteX129" fmla="*/ 3802566 w 3847171"/>
              <a:gd name="connsiteY129" fmla="*/ 44605 h 4348976"/>
              <a:gd name="connsiteX130" fmla="*/ 3847171 w 3847171"/>
              <a:gd name="connsiteY130" fmla="*/ 0 h 4348976"/>
              <a:gd name="connsiteX0" fmla="*/ 11750 w 4652369"/>
              <a:gd name="connsiteY0" fmla="*/ 4609369 h 4609369"/>
              <a:gd name="connsiteX1" fmla="*/ 1139734 w 4652369"/>
              <a:gd name="connsiteY1" fmla="*/ 3925229 h 4609369"/>
              <a:gd name="connsiteX2" fmla="*/ 994769 w 4652369"/>
              <a:gd name="connsiteY2" fmla="*/ 3568390 h 4609369"/>
              <a:gd name="connsiteX3" fmla="*/ 1039374 w 4652369"/>
              <a:gd name="connsiteY3" fmla="*/ 3256156 h 4609369"/>
              <a:gd name="connsiteX4" fmla="*/ 1217793 w 4652369"/>
              <a:gd name="connsiteY4" fmla="*/ 3021981 h 4609369"/>
              <a:gd name="connsiteX5" fmla="*/ 1262398 w 4652369"/>
              <a:gd name="connsiteY5" fmla="*/ 2977376 h 4609369"/>
              <a:gd name="connsiteX6" fmla="*/ 1485422 w 4652369"/>
              <a:gd name="connsiteY6" fmla="*/ 2865863 h 4609369"/>
              <a:gd name="connsiteX7" fmla="*/ 1541178 w 4652369"/>
              <a:gd name="connsiteY7" fmla="*/ 2832410 h 4609369"/>
              <a:gd name="connsiteX8" fmla="*/ 1630388 w 4652369"/>
              <a:gd name="connsiteY8" fmla="*/ 2821259 h 4609369"/>
              <a:gd name="connsiteX9" fmla="*/ 1875715 w 4652369"/>
              <a:gd name="connsiteY9" fmla="*/ 2798956 h 4609369"/>
              <a:gd name="connsiteX10" fmla="*/ 2254856 w 4652369"/>
              <a:gd name="connsiteY10" fmla="*/ 2877015 h 4609369"/>
              <a:gd name="connsiteX11" fmla="*/ 2310613 w 4652369"/>
              <a:gd name="connsiteY11" fmla="*/ 2955073 h 4609369"/>
              <a:gd name="connsiteX12" fmla="*/ 2377520 w 4652369"/>
              <a:gd name="connsiteY12" fmla="*/ 3033132 h 4609369"/>
              <a:gd name="connsiteX13" fmla="*/ 2433276 w 4652369"/>
              <a:gd name="connsiteY13" fmla="*/ 3166946 h 4609369"/>
              <a:gd name="connsiteX14" fmla="*/ 2533637 w 4652369"/>
              <a:gd name="connsiteY14" fmla="*/ 3345366 h 4609369"/>
              <a:gd name="connsiteX15" fmla="*/ 2600544 w 4652369"/>
              <a:gd name="connsiteY15" fmla="*/ 3479181 h 4609369"/>
              <a:gd name="connsiteX16" fmla="*/ 2544788 w 4652369"/>
              <a:gd name="connsiteY16" fmla="*/ 4293220 h 4609369"/>
              <a:gd name="connsiteX17" fmla="*/ 2332915 w 4652369"/>
              <a:gd name="connsiteY17" fmla="*/ 4348976 h 4609369"/>
              <a:gd name="connsiteX18" fmla="*/ 1674993 w 4652369"/>
              <a:gd name="connsiteY18" fmla="*/ 4282068 h 4609369"/>
              <a:gd name="connsiteX19" fmla="*/ 1496574 w 4652369"/>
              <a:gd name="connsiteY19" fmla="*/ 4215161 h 4609369"/>
              <a:gd name="connsiteX20" fmla="*/ 1318154 w 4652369"/>
              <a:gd name="connsiteY20" fmla="*/ 4137103 h 4609369"/>
              <a:gd name="connsiteX21" fmla="*/ 1228944 w 4652369"/>
              <a:gd name="connsiteY21" fmla="*/ 4092498 h 4609369"/>
              <a:gd name="connsiteX22" fmla="*/ 1184339 w 4652369"/>
              <a:gd name="connsiteY22" fmla="*/ 4047893 h 4609369"/>
              <a:gd name="connsiteX23" fmla="*/ 1072827 w 4652369"/>
              <a:gd name="connsiteY23" fmla="*/ 3925229 h 4609369"/>
              <a:gd name="connsiteX24" fmla="*/ 1028222 w 4652369"/>
              <a:gd name="connsiteY24" fmla="*/ 3869473 h 4609369"/>
              <a:gd name="connsiteX25" fmla="*/ 961315 w 4652369"/>
              <a:gd name="connsiteY25" fmla="*/ 3802566 h 4609369"/>
              <a:gd name="connsiteX26" fmla="*/ 905559 w 4652369"/>
              <a:gd name="connsiteY26" fmla="*/ 3724507 h 4609369"/>
              <a:gd name="connsiteX27" fmla="*/ 883256 w 4652369"/>
              <a:gd name="connsiteY27" fmla="*/ 3657600 h 4609369"/>
              <a:gd name="connsiteX28" fmla="*/ 816349 w 4652369"/>
              <a:gd name="connsiteY28" fmla="*/ 3501483 h 4609369"/>
              <a:gd name="connsiteX29" fmla="*/ 805198 w 4652369"/>
              <a:gd name="connsiteY29" fmla="*/ 3401122 h 4609369"/>
              <a:gd name="connsiteX30" fmla="*/ 849803 w 4652369"/>
              <a:gd name="connsiteY30" fmla="*/ 3066585 h 4609369"/>
              <a:gd name="connsiteX31" fmla="*/ 950164 w 4652369"/>
              <a:gd name="connsiteY31" fmla="*/ 2888166 h 4609369"/>
              <a:gd name="connsiteX32" fmla="*/ 1039374 w 4652369"/>
              <a:gd name="connsiteY32" fmla="*/ 2821259 h 4609369"/>
              <a:gd name="connsiteX33" fmla="*/ 1139734 w 4652369"/>
              <a:gd name="connsiteY33" fmla="*/ 2732049 h 4609369"/>
              <a:gd name="connsiteX34" fmla="*/ 1262398 w 4652369"/>
              <a:gd name="connsiteY34" fmla="*/ 2676293 h 4609369"/>
              <a:gd name="connsiteX35" fmla="*/ 1652691 w 4652369"/>
              <a:gd name="connsiteY35" fmla="*/ 2587083 h 4609369"/>
              <a:gd name="connsiteX36" fmla="*/ 1686144 w 4652369"/>
              <a:gd name="connsiteY36" fmla="*/ 2564781 h 4609369"/>
              <a:gd name="connsiteX37" fmla="*/ 2031832 w 4652369"/>
              <a:gd name="connsiteY37" fmla="*/ 2531327 h 4609369"/>
              <a:gd name="connsiteX38" fmla="*/ 2455578 w 4652369"/>
              <a:gd name="connsiteY38" fmla="*/ 2587083 h 4609369"/>
              <a:gd name="connsiteX39" fmla="*/ 2533637 w 4652369"/>
              <a:gd name="connsiteY39" fmla="*/ 2631688 h 4609369"/>
              <a:gd name="connsiteX40" fmla="*/ 2645149 w 4652369"/>
              <a:gd name="connsiteY40" fmla="*/ 2810107 h 4609369"/>
              <a:gd name="connsiteX41" fmla="*/ 2712056 w 4652369"/>
              <a:gd name="connsiteY41" fmla="*/ 3133493 h 4609369"/>
              <a:gd name="connsiteX42" fmla="*/ 2645149 w 4652369"/>
              <a:gd name="connsiteY42" fmla="*/ 3300761 h 4609369"/>
              <a:gd name="connsiteX43" fmla="*/ 2522486 w 4652369"/>
              <a:gd name="connsiteY43" fmla="*/ 3490332 h 4609369"/>
              <a:gd name="connsiteX44" fmla="*/ 2500183 w 4652369"/>
              <a:gd name="connsiteY44" fmla="*/ 3523785 h 4609369"/>
              <a:gd name="connsiteX45" fmla="*/ 2422125 w 4652369"/>
              <a:gd name="connsiteY45" fmla="*/ 3568390 h 4609369"/>
              <a:gd name="connsiteX46" fmla="*/ 2355217 w 4652369"/>
              <a:gd name="connsiteY46" fmla="*/ 3612995 h 4609369"/>
              <a:gd name="connsiteX47" fmla="*/ 2266008 w 4652369"/>
              <a:gd name="connsiteY47" fmla="*/ 3635298 h 4609369"/>
              <a:gd name="connsiteX48" fmla="*/ 2187949 w 4652369"/>
              <a:gd name="connsiteY48" fmla="*/ 3657600 h 4609369"/>
              <a:gd name="connsiteX49" fmla="*/ 2121042 w 4652369"/>
              <a:gd name="connsiteY49" fmla="*/ 3668751 h 4609369"/>
              <a:gd name="connsiteX50" fmla="*/ 1898017 w 4652369"/>
              <a:gd name="connsiteY50" fmla="*/ 3702205 h 4609369"/>
              <a:gd name="connsiteX51" fmla="*/ 1585783 w 4652369"/>
              <a:gd name="connsiteY51" fmla="*/ 3679903 h 4609369"/>
              <a:gd name="connsiteX52" fmla="*/ 1440817 w 4652369"/>
              <a:gd name="connsiteY52" fmla="*/ 3579542 h 4609369"/>
              <a:gd name="connsiteX53" fmla="*/ 1284700 w 4652369"/>
              <a:gd name="connsiteY53" fmla="*/ 3345366 h 4609369"/>
              <a:gd name="connsiteX54" fmla="*/ 1240095 w 4652369"/>
              <a:gd name="connsiteY54" fmla="*/ 3200400 h 4609369"/>
              <a:gd name="connsiteX55" fmla="*/ 1228944 w 4652369"/>
              <a:gd name="connsiteY55" fmla="*/ 3077737 h 4609369"/>
              <a:gd name="connsiteX56" fmla="*/ 1206642 w 4652369"/>
              <a:gd name="connsiteY56" fmla="*/ 2877015 h 4609369"/>
              <a:gd name="connsiteX57" fmla="*/ 1262398 w 4652369"/>
              <a:gd name="connsiteY57" fmla="*/ 2464420 h 4609369"/>
              <a:gd name="connsiteX58" fmla="*/ 1385061 w 4652369"/>
              <a:gd name="connsiteY58" fmla="*/ 2341756 h 4609369"/>
              <a:gd name="connsiteX59" fmla="*/ 1652691 w 4652369"/>
              <a:gd name="connsiteY59" fmla="*/ 2219093 h 4609369"/>
              <a:gd name="connsiteX60" fmla="*/ 2020681 w 4652369"/>
              <a:gd name="connsiteY60" fmla="*/ 2118732 h 4609369"/>
              <a:gd name="connsiteX61" fmla="*/ 2232554 w 4652369"/>
              <a:gd name="connsiteY61" fmla="*/ 2096429 h 4609369"/>
              <a:gd name="connsiteX62" fmla="*/ 2857022 w 4652369"/>
              <a:gd name="connsiteY62" fmla="*/ 2185639 h 4609369"/>
              <a:gd name="connsiteX63" fmla="*/ 3046593 w 4652369"/>
              <a:gd name="connsiteY63" fmla="*/ 2319454 h 4609369"/>
              <a:gd name="connsiteX64" fmla="*/ 3269617 w 4652369"/>
              <a:gd name="connsiteY64" fmla="*/ 2497873 h 4609369"/>
              <a:gd name="connsiteX65" fmla="*/ 3481491 w 4652369"/>
              <a:gd name="connsiteY65" fmla="*/ 2955073 h 4609369"/>
              <a:gd name="connsiteX66" fmla="*/ 3659910 w 4652369"/>
              <a:gd name="connsiteY66" fmla="*/ 3245005 h 4609369"/>
              <a:gd name="connsiteX67" fmla="*/ 3693364 w 4652369"/>
              <a:gd name="connsiteY67" fmla="*/ 3267307 h 4609369"/>
              <a:gd name="connsiteX68" fmla="*/ 3860632 w 4652369"/>
              <a:gd name="connsiteY68" fmla="*/ 3311912 h 4609369"/>
              <a:gd name="connsiteX69" fmla="*/ 4016749 w 4652369"/>
              <a:gd name="connsiteY69" fmla="*/ 3367668 h 4609369"/>
              <a:gd name="connsiteX70" fmla="*/ 4239774 w 4652369"/>
              <a:gd name="connsiteY70" fmla="*/ 3300761 h 4609369"/>
              <a:gd name="connsiteX71" fmla="*/ 4228622 w 4652369"/>
              <a:gd name="connsiteY71" fmla="*/ 2966224 h 4609369"/>
              <a:gd name="connsiteX72" fmla="*/ 4117110 w 4652369"/>
              <a:gd name="connsiteY72" fmla="*/ 2709746 h 4609369"/>
              <a:gd name="connsiteX73" fmla="*/ 3860632 w 4652369"/>
              <a:gd name="connsiteY73" fmla="*/ 2341756 h 4609369"/>
              <a:gd name="connsiteX74" fmla="*/ 3581852 w 4652369"/>
              <a:gd name="connsiteY74" fmla="*/ 2129883 h 4609369"/>
              <a:gd name="connsiteX75" fmla="*/ 3091198 w 4652369"/>
              <a:gd name="connsiteY75" fmla="*/ 2241395 h 4609369"/>
              <a:gd name="connsiteX76" fmla="*/ 3035442 w 4652369"/>
              <a:gd name="connsiteY76" fmla="*/ 2352907 h 4609369"/>
              <a:gd name="connsiteX77" fmla="*/ 3013139 w 4652369"/>
              <a:gd name="connsiteY77" fmla="*/ 2442117 h 4609369"/>
              <a:gd name="connsiteX78" fmla="*/ 2979686 w 4652369"/>
              <a:gd name="connsiteY78" fmla="*/ 2598234 h 4609369"/>
              <a:gd name="connsiteX79" fmla="*/ 2968534 w 4652369"/>
              <a:gd name="connsiteY79" fmla="*/ 2988527 h 4609369"/>
              <a:gd name="connsiteX80" fmla="*/ 3158105 w 4652369"/>
              <a:gd name="connsiteY80" fmla="*/ 3334215 h 4609369"/>
              <a:gd name="connsiteX81" fmla="*/ 3303071 w 4652369"/>
              <a:gd name="connsiteY81" fmla="*/ 3523785 h 4609369"/>
              <a:gd name="connsiteX82" fmla="*/ 3481491 w 4652369"/>
              <a:gd name="connsiteY82" fmla="*/ 3646449 h 4609369"/>
              <a:gd name="connsiteX83" fmla="*/ 3737969 w 4652369"/>
              <a:gd name="connsiteY83" fmla="*/ 3713356 h 4609369"/>
              <a:gd name="connsiteX84" fmla="*/ 4295530 w 4652369"/>
              <a:gd name="connsiteY84" fmla="*/ 3657600 h 4609369"/>
              <a:gd name="connsiteX85" fmla="*/ 4395891 w 4652369"/>
              <a:gd name="connsiteY85" fmla="*/ 3512634 h 4609369"/>
              <a:gd name="connsiteX86" fmla="*/ 4407042 w 4652369"/>
              <a:gd name="connsiteY86" fmla="*/ 3445727 h 4609369"/>
              <a:gd name="connsiteX87" fmla="*/ 4418193 w 4652369"/>
              <a:gd name="connsiteY87" fmla="*/ 3345366 h 4609369"/>
              <a:gd name="connsiteX88" fmla="*/ 4395891 w 4652369"/>
              <a:gd name="connsiteY88" fmla="*/ 2988527 h 4609369"/>
              <a:gd name="connsiteX89" fmla="*/ 4239774 w 4652369"/>
              <a:gd name="connsiteY89" fmla="*/ 2798956 h 4609369"/>
              <a:gd name="connsiteX90" fmla="*/ 3648759 w 4652369"/>
              <a:gd name="connsiteY90" fmla="*/ 2252546 h 4609369"/>
              <a:gd name="connsiteX91" fmla="*/ 3514944 w 4652369"/>
              <a:gd name="connsiteY91" fmla="*/ 2118732 h 4609369"/>
              <a:gd name="connsiteX92" fmla="*/ 3414583 w 4652369"/>
              <a:gd name="connsiteY92" fmla="*/ 2029522 h 4609369"/>
              <a:gd name="connsiteX93" fmla="*/ 3291920 w 4652369"/>
              <a:gd name="connsiteY93" fmla="*/ 1851103 h 4609369"/>
              <a:gd name="connsiteX94" fmla="*/ 3191559 w 4652369"/>
              <a:gd name="connsiteY94" fmla="*/ 1694985 h 4609369"/>
              <a:gd name="connsiteX95" fmla="*/ 3146954 w 4652369"/>
              <a:gd name="connsiteY95" fmla="*/ 1583473 h 4609369"/>
              <a:gd name="connsiteX96" fmla="*/ 3091198 w 4652369"/>
              <a:gd name="connsiteY96" fmla="*/ 1382751 h 4609369"/>
              <a:gd name="connsiteX97" fmla="*/ 3035442 w 4652369"/>
              <a:gd name="connsiteY97" fmla="*/ 1081668 h 4609369"/>
              <a:gd name="connsiteX98" fmla="*/ 3046593 w 4652369"/>
              <a:gd name="connsiteY98" fmla="*/ 914400 h 4609369"/>
              <a:gd name="connsiteX99" fmla="*/ 3124652 w 4652369"/>
              <a:gd name="connsiteY99" fmla="*/ 791737 h 4609369"/>
              <a:gd name="connsiteX100" fmla="*/ 3191559 w 4652369"/>
              <a:gd name="connsiteY100" fmla="*/ 657922 h 4609369"/>
              <a:gd name="connsiteX101" fmla="*/ 3291920 w 4652369"/>
              <a:gd name="connsiteY101" fmla="*/ 501805 h 4609369"/>
              <a:gd name="connsiteX102" fmla="*/ 3325374 w 4652369"/>
              <a:gd name="connsiteY102" fmla="*/ 490654 h 4609369"/>
              <a:gd name="connsiteX103" fmla="*/ 3503793 w 4652369"/>
              <a:gd name="connsiteY103" fmla="*/ 468351 h 4609369"/>
              <a:gd name="connsiteX104" fmla="*/ 3726817 w 4652369"/>
              <a:gd name="connsiteY104" fmla="*/ 490654 h 4609369"/>
              <a:gd name="connsiteX105" fmla="*/ 3905237 w 4652369"/>
              <a:gd name="connsiteY105" fmla="*/ 657922 h 4609369"/>
              <a:gd name="connsiteX106" fmla="*/ 3983295 w 4652369"/>
              <a:gd name="connsiteY106" fmla="*/ 713678 h 4609369"/>
              <a:gd name="connsiteX107" fmla="*/ 4262076 w 4652369"/>
              <a:gd name="connsiteY107" fmla="*/ 1070517 h 4609369"/>
              <a:gd name="connsiteX108" fmla="*/ 4340134 w 4652369"/>
              <a:gd name="connsiteY108" fmla="*/ 1159727 h 4609369"/>
              <a:gd name="connsiteX109" fmla="*/ 4351286 w 4652369"/>
              <a:gd name="connsiteY109" fmla="*/ 1226634 h 4609369"/>
              <a:gd name="connsiteX110" fmla="*/ 4306681 w 4652369"/>
              <a:gd name="connsiteY110" fmla="*/ 1471961 h 4609369"/>
              <a:gd name="connsiteX111" fmla="*/ 4262076 w 4652369"/>
              <a:gd name="connsiteY111" fmla="*/ 1516566 h 4609369"/>
              <a:gd name="connsiteX112" fmla="*/ 4039052 w 4652369"/>
              <a:gd name="connsiteY112" fmla="*/ 1527717 h 4609369"/>
              <a:gd name="connsiteX113" fmla="*/ 3894086 w 4652369"/>
              <a:gd name="connsiteY113" fmla="*/ 1538868 h 4609369"/>
              <a:gd name="connsiteX114" fmla="*/ 3225013 w 4652369"/>
              <a:gd name="connsiteY114" fmla="*/ 1416205 h 4609369"/>
              <a:gd name="connsiteX115" fmla="*/ 3046593 w 4652369"/>
              <a:gd name="connsiteY115" fmla="*/ 1338146 h 4609369"/>
              <a:gd name="connsiteX116" fmla="*/ 2923930 w 4652369"/>
              <a:gd name="connsiteY116" fmla="*/ 1304693 h 4609369"/>
              <a:gd name="connsiteX117" fmla="*/ 2834720 w 4652369"/>
              <a:gd name="connsiteY117" fmla="*/ 1182029 h 4609369"/>
              <a:gd name="connsiteX118" fmla="*/ 2767813 w 4652369"/>
              <a:gd name="connsiteY118" fmla="*/ 959005 h 4609369"/>
              <a:gd name="connsiteX119" fmla="*/ 2790115 w 4652369"/>
              <a:gd name="connsiteY119" fmla="*/ 624468 h 4609369"/>
              <a:gd name="connsiteX120" fmla="*/ 2946232 w 4652369"/>
              <a:gd name="connsiteY120" fmla="*/ 546410 h 4609369"/>
              <a:gd name="connsiteX121" fmla="*/ 3191559 w 4652369"/>
              <a:gd name="connsiteY121" fmla="*/ 379142 h 4609369"/>
              <a:gd name="connsiteX122" fmla="*/ 3247315 w 4652369"/>
              <a:gd name="connsiteY122" fmla="*/ 356839 h 4609369"/>
              <a:gd name="connsiteX123" fmla="*/ 4016749 w 4652369"/>
              <a:gd name="connsiteY123" fmla="*/ 323385 h 4609369"/>
              <a:gd name="connsiteX124" fmla="*/ 4206320 w 4652369"/>
              <a:gd name="connsiteY124" fmla="*/ 234176 h 4609369"/>
              <a:gd name="connsiteX125" fmla="*/ 4351286 w 4652369"/>
              <a:gd name="connsiteY125" fmla="*/ 211873 h 4609369"/>
              <a:gd name="connsiteX126" fmla="*/ 4407042 w 4652369"/>
              <a:gd name="connsiteY126" fmla="*/ 189571 h 4609369"/>
              <a:gd name="connsiteX127" fmla="*/ 4440495 w 4652369"/>
              <a:gd name="connsiteY127" fmla="*/ 167268 h 4609369"/>
              <a:gd name="connsiteX128" fmla="*/ 4574310 w 4652369"/>
              <a:gd name="connsiteY128" fmla="*/ 66907 h 4609369"/>
              <a:gd name="connsiteX129" fmla="*/ 4607764 w 4652369"/>
              <a:gd name="connsiteY129" fmla="*/ 44605 h 4609369"/>
              <a:gd name="connsiteX130" fmla="*/ 4652369 w 4652369"/>
              <a:gd name="connsiteY130" fmla="*/ 0 h 4609369"/>
              <a:gd name="connsiteX0" fmla="*/ 6560 w 5781968"/>
              <a:gd name="connsiteY0" fmla="*/ 4749210 h 4749210"/>
              <a:gd name="connsiteX1" fmla="*/ 2269333 w 5781968"/>
              <a:gd name="connsiteY1" fmla="*/ 3925229 h 4749210"/>
              <a:gd name="connsiteX2" fmla="*/ 2124368 w 5781968"/>
              <a:gd name="connsiteY2" fmla="*/ 3568390 h 4749210"/>
              <a:gd name="connsiteX3" fmla="*/ 2168973 w 5781968"/>
              <a:gd name="connsiteY3" fmla="*/ 3256156 h 4749210"/>
              <a:gd name="connsiteX4" fmla="*/ 2347392 w 5781968"/>
              <a:gd name="connsiteY4" fmla="*/ 3021981 h 4749210"/>
              <a:gd name="connsiteX5" fmla="*/ 2391997 w 5781968"/>
              <a:gd name="connsiteY5" fmla="*/ 2977376 h 4749210"/>
              <a:gd name="connsiteX6" fmla="*/ 2615021 w 5781968"/>
              <a:gd name="connsiteY6" fmla="*/ 2865863 h 4749210"/>
              <a:gd name="connsiteX7" fmla="*/ 2670777 w 5781968"/>
              <a:gd name="connsiteY7" fmla="*/ 2832410 h 4749210"/>
              <a:gd name="connsiteX8" fmla="*/ 2759987 w 5781968"/>
              <a:gd name="connsiteY8" fmla="*/ 2821259 h 4749210"/>
              <a:gd name="connsiteX9" fmla="*/ 3005314 w 5781968"/>
              <a:gd name="connsiteY9" fmla="*/ 2798956 h 4749210"/>
              <a:gd name="connsiteX10" fmla="*/ 3384455 w 5781968"/>
              <a:gd name="connsiteY10" fmla="*/ 2877015 h 4749210"/>
              <a:gd name="connsiteX11" fmla="*/ 3440212 w 5781968"/>
              <a:gd name="connsiteY11" fmla="*/ 2955073 h 4749210"/>
              <a:gd name="connsiteX12" fmla="*/ 3507119 w 5781968"/>
              <a:gd name="connsiteY12" fmla="*/ 3033132 h 4749210"/>
              <a:gd name="connsiteX13" fmla="*/ 3562875 w 5781968"/>
              <a:gd name="connsiteY13" fmla="*/ 3166946 h 4749210"/>
              <a:gd name="connsiteX14" fmla="*/ 3663236 w 5781968"/>
              <a:gd name="connsiteY14" fmla="*/ 3345366 h 4749210"/>
              <a:gd name="connsiteX15" fmla="*/ 3730143 w 5781968"/>
              <a:gd name="connsiteY15" fmla="*/ 3479181 h 4749210"/>
              <a:gd name="connsiteX16" fmla="*/ 3674387 w 5781968"/>
              <a:gd name="connsiteY16" fmla="*/ 4293220 h 4749210"/>
              <a:gd name="connsiteX17" fmla="*/ 3462514 w 5781968"/>
              <a:gd name="connsiteY17" fmla="*/ 4348976 h 4749210"/>
              <a:gd name="connsiteX18" fmla="*/ 2804592 w 5781968"/>
              <a:gd name="connsiteY18" fmla="*/ 4282068 h 4749210"/>
              <a:gd name="connsiteX19" fmla="*/ 2626173 w 5781968"/>
              <a:gd name="connsiteY19" fmla="*/ 4215161 h 4749210"/>
              <a:gd name="connsiteX20" fmla="*/ 2447753 w 5781968"/>
              <a:gd name="connsiteY20" fmla="*/ 4137103 h 4749210"/>
              <a:gd name="connsiteX21" fmla="*/ 2358543 w 5781968"/>
              <a:gd name="connsiteY21" fmla="*/ 4092498 h 4749210"/>
              <a:gd name="connsiteX22" fmla="*/ 2313938 w 5781968"/>
              <a:gd name="connsiteY22" fmla="*/ 4047893 h 4749210"/>
              <a:gd name="connsiteX23" fmla="*/ 2202426 w 5781968"/>
              <a:gd name="connsiteY23" fmla="*/ 3925229 h 4749210"/>
              <a:gd name="connsiteX24" fmla="*/ 2157821 w 5781968"/>
              <a:gd name="connsiteY24" fmla="*/ 3869473 h 4749210"/>
              <a:gd name="connsiteX25" fmla="*/ 2090914 w 5781968"/>
              <a:gd name="connsiteY25" fmla="*/ 3802566 h 4749210"/>
              <a:gd name="connsiteX26" fmla="*/ 2035158 w 5781968"/>
              <a:gd name="connsiteY26" fmla="*/ 3724507 h 4749210"/>
              <a:gd name="connsiteX27" fmla="*/ 2012855 w 5781968"/>
              <a:gd name="connsiteY27" fmla="*/ 3657600 h 4749210"/>
              <a:gd name="connsiteX28" fmla="*/ 1945948 w 5781968"/>
              <a:gd name="connsiteY28" fmla="*/ 3501483 h 4749210"/>
              <a:gd name="connsiteX29" fmla="*/ 1934797 w 5781968"/>
              <a:gd name="connsiteY29" fmla="*/ 3401122 h 4749210"/>
              <a:gd name="connsiteX30" fmla="*/ 1979402 w 5781968"/>
              <a:gd name="connsiteY30" fmla="*/ 3066585 h 4749210"/>
              <a:gd name="connsiteX31" fmla="*/ 2079763 w 5781968"/>
              <a:gd name="connsiteY31" fmla="*/ 2888166 h 4749210"/>
              <a:gd name="connsiteX32" fmla="*/ 2168973 w 5781968"/>
              <a:gd name="connsiteY32" fmla="*/ 2821259 h 4749210"/>
              <a:gd name="connsiteX33" fmla="*/ 2269333 w 5781968"/>
              <a:gd name="connsiteY33" fmla="*/ 2732049 h 4749210"/>
              <a:gd name="connsiteX34" fmla="*/ 2391997 w 5781968"/>
              <a:gd name="connsiteY34" fmla="*/ 2676293 h 4749210"/>
              <a:gd name="connsiteX35" fmla="*/ 2782290 w 5781968"/>
              <a:gd name="connsiteY35" fmla="*/ 2587083 h 4749210"/>
              <a:gd name="connsiteX36" fmla="*/ 2815743 w 5781968"/>
              <a:gd name="connsiteY36" fmla="*/ 2564781 h 4749210"/>
              <a:gd name="connsiteX37" fmla="*/ 3161431 w 5781968"/>
              <a:gd name="connsiteY37" fmla="*/ 2531327 h 4749210"/>
              <a:gd name="connsiteX38" fmla="*/ 3585177 w 5781968"/>
              <a:gd name="connsiteY38" fmla="*/ 2587083 h 4749210"/>
              <a:gd name="connsiteX39" fmla="*/ 3663236 w 5781968"/>
              <a:gd name="connsiteY39" fmla="*/ 2631688 h 4749210"/>
              <a:gd name="connsiteX40" fmla="*/ 3774748 w 5781968"/>
              <a:gd name="connsiteY40" fmla="*/ 2810107 h 4749210"/>
              <a:gd name="connsiteX41" fmla="*/ 3841655 w 5781968"/>
              <a:gd name="connsiteY41" fmla="*/ 3133493 h 4749210"/>
              <a:gd name="connsiteX42" fmla="*/ 3774748 w 5781968"/>
              <a:gd name="connsiteY42" fmla="*/ 3300761 h 4749210"/>
              <a:gd name="connsiteX43" fmla="*/ 3652085 w 5781968"/>
              <a:gd name="connsiteY43" fmla="*/ 3490332 h 4749210"/>
              <a:gd name="connsiteX44" fmla="*/ 3629782 w 5781968"/>
              <a:gd name="connsiteY44" fmla="*/ 3523785 h 4749210"/>
              <a:gd name="connsiteX45" fmla="*/ 3551724 w 5781968"/>
              <a:gd name="connsiteY45" fmla="*/ 3568390 h 4749210"/>
              <a:gd name="connsiteX46" fmla="*/ 3484816 w 5781968"/>
              <a:gd name="connsiteY46" fmla="*/ 3612995 h 4749210"/>
              <a:gd name="connsiteX47" fmla="*/ 3395607 w 5781968"/>
              <a:gd name="connsiteY47" fmla="*/ 3635298 h 4749210"/>
              <a:gd name="connsiteX48" fmla="*/ 3317548 w 5781968"/>
              <a:gd name="connsiteY48" fmla="*/ 3657600 h 4749210"/>
              <a:gd name="connsiteX49" fmla="*/ 3250641 w 5781968"/>
              <a:gd name="connsiteY49" fmla="*/ 3668751 h 4749210"/>
              <a:gd name="connsiteX50" fmla="*/ 3027616 w 5781968"/>
              <a:gd name="connsiteY50" fmla="*/ 3702205 h 4749210"/>
              <a:gd name="connsiteX51" fmla="*/ 2715382 w 5781968"/>
              <a:gd name="connsiteY51" fmla="*/ 3679903 h 4749210"/>
              <a:gd name="connsiteX52" fmla="*/ 2570416 w 5781968"/>
              <a:gd name="connsiteY52" fmla="*/ 3579542 h 4749210"/>
              <a:gd name="connsiteX53" fmla="*/ 2414299 w 5781968"/>
              <a:gd name="connsiteY53" fmla="*/ 3345366 h 4749210"/>
              <a:gd name="connsiteX54" fmla="*/ 2369694 w 5781968"/>
              <a:gd name="connsiteY54" fmla="*/ 3200400 h 4749210"/>
              <a:gd name="connsiteX55" fmla="*/ 2358543 w 5781968"/>
              <a:gd name="connsiteY55" fmla="*/ 3077737 h 4749210"/>
              <a:gd name="connsiteX56" fmla="*/ 2336241 w 5781968"/>
              <a:gd name="connsiteY56" fmla="*/ 2877015 h 4749210"/>
              <a:gd name="connsiteX57" fmla="*/ 2391997 w 5781968"/>
              <a:gd name="connsiteY57" fmla="*/ 2464420 h 4749210"/>
              <a:gd name="connsiteX58" fmla="*/ 2514660 w 5781968"/>
              <a:gd name="connsiteY58" fmla="*/ 2341756 h 4749210"/>
              <a:gd name="connsiteX59" fmla="*/ 2782290 w 5781968"/>
              <a:gd name="connsiteY59" fmla="*/ 2219093 h 4749210"/>
              <a:gd name="connsiteX60" fmla="*/ 3150280 w 5781968"/>
              <a:gd name="connsiteY60" fmla="*/ 2118732 h 4749210"/>
              <a:gd name="connsiteX61" fmla="*/ 3362153 w 5781968"/>
              <a:gd name="connsiteY61" fmla="*/ 2096429 h 4749210"/>
              <a:gd name="connsiteX62" fmla="*/ 3986621 w 5781968"/>
              <a:gd name="connsiteY62" fmla="*/ 2185639 h 4749210"/>
              <a:gd name="connsiteX63" fmla="*/ 4176192 w 5781968"/>
              <a:gd name="connsiteY63" fmla="*/ 2319454 h 4749210"/>
              <a:gd name="connsiteX64" fmla="*/ 4399216 w 5781968"/>
              <a:gd name="connsiteY64" fmla="*/ 2497873 h 4749210"/>
              <a:gd name="connsiteX65" fmla="*/ 4611090 w 5781968"/>
              <a:gd name="connsiteY65" fmla="*/ 2955073 h 4749210"/>
              <a:gd name="connsiteX66" fmla="*/ 4789509 w 5781968"/>
              <a:gd name="connsiteY66" fmla="*/ 3245005 h 4749210"/>
              <a:gd name="connsiteX67" fmla="*/ 4822963 w 5781968"/>
              <a:gd name="connsiteY67" fmla="*/ 3267307 h 4749210"/>
              <a:gd name="connsiteX68" fmla="*/ 4990231 w 5781968"/>
              <a:gd name="connsiteY68" fmla="*/ 3311912 h 4749210"/>
              <a:gd name="connsiteX69" fmla="*/ 5146348 w 5781968"/>
              <a:gd name="connsiteY69" fmla="*/ 3367668 h 4749210"/>
              <a:gd name="connsiteX70" fmla="*/ 5369373 w 5781968"/>
              <a:gd name="connsiteY70" fmla="*/ 3300761 h 4749210"/>
              <a:gd name="connsiteX71" fmla="*/ 5358221 w 5781968"/>
              <a:gd name="connsiteY71" fmla="*/ 2966224 h 4749210"/>
              <a:gd name="connsiteX72" fmla="*/ 5246709 w 5781968"/>
              <a:gd name="connsiteY72" fmla="*/ 2709746 h 4749210"/>
              <a:gd name="connsiteX73" fmla="*/ 4990231 w 5781968"/>
              <a:gd name="connsiteY73" fmla="*/ 2341756 h 4749210"/>
              <a:gd name="connsiteX74" fmla="*/ 4711451 w 5781968"/>
              <a:gd name="connsiteY74" fmla="*/ 2129883 h 4749210"/>
              <a:gd name="connsiteX75" fmla="*/ 4220797 w 5781968"/>
              <a:gd name="connsiteY75" fmla="*/ 2241395 h 4749210"/>
              <a:gd name="connsiteX76" fmla="*/ 4165041 w 5781968"/>
              <a:gd name="connsiteY76" fmla="*/ 2352907 h 4749210"/>
              <a:gd name="connsiteX77" fmla="*/ 4142738 w 5781968"/>
              <a:gd name="connsiteY77" fmla="*/ 2442117 h 4749210"/>
              <a:gd name="connsiteX78" fmla="*/ 4109285 w 5781968"/>
              <a:gd name="connsiteY78" fmla="*/ 2598234 h 4749210"/>
              <a:gd name="connsiteX79" fmla="*/ 4098133 w 5781968"/>
              <a:gd name="connsiteY79" fmla="*/ 2988527 h 4749210"/>
              <a:gd name="connsiteX80" fmla="*/ 4287704 w 5781968"/>
              <a:gd name="connsiteY80" fmla="*/ 3334215 h 4749210"/>
              <a:gd name="connsiteX81" fmla="*/ 4432670 w 5781968"/>
              <a:gd name="connsiteY81" fmla="*/ 3523785 h 4749210"/>
              <a:gd name="connsiteX82" fmla="*/ 4611090 w 5781968"/>
              <a:gd name="connsiteY82" fmla="*/ 3646449 h 4749210"/>
              <a:gd name="connsiteX83" fmla="*/ 4867568 w 5781968"/>
              <a:gd name="connsiteY83" fmla="*/ 3713356 h 4749210"/>
              <a:gd name="connsiteX84" fmla="*/ 5425129 w 5781968"/>
              <a:gd name="connsiteY84" fmla="*/ 3657600 h 4749210"/>
              <a:gd name="connsiteX85" fmla="*/ 5525490 w 5781968"/>
              <a:gd name="connsiteY85" fmla="*/ 3512634 h 4749210"/>
              <a:gd name="connsiteX86" fmla="*/ 5536641 w 5781968"/>
              <a:gd name="connsiteY86" fmla="*/ 3445727 h 4749210"/>
              <a:gd name="connsiteX87" fmla="*/ 5547792 w 5781968"/>
              <a:gd name="connsiteY87" fmla="*/ 3345366 h 4749210"/>
              <a:gd name="connsiteX88" fmla="*/ 5525490 w 5781968"/>
              <a:gd name="connsiteY88" fmla="*/ 2988527 h 4749210"/>
              <a:gd name="connsiteX89" fmla="*/ 5369373 w 5781968"/>
              <a:gd name="connsiteY89" fmla="*/ 2798956 h 4749210"/>
              <a:gd name="connsiteX90" fmla="*/ 4778358 w 5781968"/>
              <a:gd name="connsiteY90" fmla="*/ 2252546 h 4749210"/>
              <a:gd name="connsiteX91" fmla="*/ 4644543 w 5781968"/>
              <a:gd name="connsiteY91" fmla="*/ 2118732 h 4749210"/>
              <a:gd name="connsiteX92" fmla="*/ 4544182 w 5781968"/>
              <a:gd name="connsiteY92" fmla="*/ 2029522 h 4749210"/>
              <a:gd name="connsiteX93" fmla="*/ 4421519 w 5781968"/>
              <a:gd name="connsiteY93" fmla="*/ 1851103 h 4749210"/>
              <a:gd name="connsiteX94" fmla="*/ 4321158 w 5781968"/>
              <a:gd name="connsiteY94" fmla="*/ 1694985 h 4749210"/>
              <a:gd name="connsiteX95" fmla="*/ 4276553 w 5781968"/>
              <a:gd name="connsiteY95" fmla="*/ 1583473 h 4749210"/>
              <a:gd name="connsiteX96" fmla="*/ 4220797 w 5781968"/>
              <a:gd name="connsiteY96" fmla="*/ 1382751 h 4749210"/>
              <a:gd name="connsiteX97" fmla="*/ 4165041 w 5781968"/>
              <a:gd name="connsiteY97" fmla="*/ 1081668 h 4749210"/>
              <a:gd name="connsiteX98" fmla="*/ 4176192 w 5781968"/>
              <a:gd name="connsiteY98" fmla="*/ 914400 h 4749210"/>
              <a:gd name="connsiteX99" fmla="*/ 4254251 w 5781968"/>
              <a:gd name="connsiteY99" fmla="*/ 791737 h 4749210"/>
              <a:gd name="connsiteX100" fmla="*/ 4321158 w 5781968"/>
              <a:gd name="connsiteY100" fmla="*/ 657922 h 4749210"/>
              <a:gd name="connsiteX101" fmla="*/ 4421519 w 5781968"/>
              <a:gd name="connsiteY101" fmla="*/ 501805 h 4749210"/>
              <a:gd name="connsiteX102" fmla="*/ 4454973 w 5781968"/>
              <a:gd name="connsiteY102" fmla="*/ 490654 h 4749210"/>
              <a:gd name="connsiteX103" fmla="*/ 4633392 w 5781968"/>
              <a:gd name="connsiteY103" fmla="*/ 468351 h 4749210"/>
              <a:gd name="connsiteX104" fmla="*/ 4856416 w 5781968"/>
              <a:gd name="connsiteY104" fmla="*/ 490654 h 4749210"/>
              <a:gd name="connsiteX105" fmla="*/ 5034836 w 5781968"/>
              <a:gd name="connsiteY105" fmla="*/ 657922 h 4749210"/>
              <a:gd name="connsiteX106" fmla="*/ 5112894 w 5781968"/>
              <a:gd name="connsiteY106" fmla="*/ 713678 h 4749210"/>
              <a:gd name="connsiteX107" fmla="*/ 5391675 w 5781968"/>
              <a:gd name="connsiteY107" fmla="*/ 1070517 h 4749210"/>
              <a:gd name="connsiteX108" fmla="*/ 5469733 w 5781968"/>
              <a:gd name="connsiteY108" fmla="*/ 1159727 h 4749210"/>
              <a:gd name="connsiteX109" fmla="*/ 5480885 w 5781968"/>
              <a:gd name="connsiteY109" fmla="*/ 1226634 h 4749210"/>
              <a:gd name="connsiteX110" fmla="*/ 5436280 w 5781968"/>
              <a:gd name="connsiteY110" fmla="*/ 1471961 h 4749210"/>
              <a:gd name="connsiteX111" fmla="*/ 5391675 w 5781968"/>
              <a:gd name="connsiteY111" fmla="*/ 1516566 h 4749210"/>
              <a:gd name="connsiteX112" fmla="*/ 5168651 w 5781968"/>
              <a:gd name="connsiteY112" fmla="*/ 1527717 h 4749210"/>
              <a:gd name="connsiteX113" fmla="*/ 5023685 w 5781968"/>
              <a:gd name="connsiteY113" fmla="*/ 1538868 h 4749210"/>
              <a:gd name="connsiteX114" fmla="*/ 4354612 w 5781968"/>
              <a:gd name="connsiteY114" fmla="*/ 1416205 h 4749210"/>
              <a:gd name="connsiteX115" fmla="*/ 4176192 w 5781968"/>
              <a:gd name="connsiteY115" fmla="*/ 1338146 h 4749210"/>
              <a:gd name="connsiteX116" fmla="*/ 4053529 w 5781968"/>
              <a:gd name="connsiteY116" fmla="*/ 1304693 h 4749210"/>
              <a:gd name="connsiteX117" fmla="*/ 3964319 w 5781968"/>
              <a:gd name="connsiteY117" fmla="*/ 1182029 h 4749210"/>
              <a:gd name="connsiteX118" fmla="*/ 3897412 w 5781968"/>
              <a:gd name="connsiteY118" fmla="*/ 959005 h 4749210"/>
              <a:gd name="connsiteX119" fmla="*/ 3919714 w 5781968"/>
              <a:gd name="connsiteY119" fmla="*/ 624468 h 4749210"/>
              <a:gd name="connsiteX120" fmla="*/ 4075831 w 5781968"/>
              <a:gd name="connsiteY120" fmla="*/ 546410 h 4749210"/>
              <a:gd name="connsiteX121" fmla="*/ 4321158 w 5781968"/>
              <a:gd name="connsiteY121" fmla="*/ 379142 h 4749210"/>
              <a:gd name="connsiteX122" fmla="*/ 4376914 w 5781968"/>
              <a:gd name="connsiteY122" fmla="*/ 356839 h 4749210"/>
              <a:gd name="connsiteX123" fmla="*/ 5146348 w 5781968"/>
              <a:gd name="connsiteY123" fmla="*/ 323385 h 4749210"/>
              <a:gd name="connsiteX124" fmla="*/ 5335919 w 5781968"/>
              <a:gd name="connsiteY124" fmla="*/ 234176 h 4749210"/>
              <a:gd name="connsiteX125" fmla="*/ 5480885 w 5781968"/>
              <a:gd name="connsiteY125" fmla="*/ 211873 h 4749210"/>
              <a:gd name="connsiteX126" fmla="*/ 5536641 w 5781968"/>
              <a:gd name="connsiteY126" fmla="*/ 189571 h 4749210"/>
              <a:gd name="connsiteX127" fmla="*/ 5570094 w 5781968"/>
              <a:gd name="connsiteY127" fmla="*/ 167268 h 4749210"/>
              <a:gd name="connsiteX128" fmla="*/ 5703909 w 5781968"/>
              <a:gd name="connsiteY128" fmla="*/ 66907 h 4749210"/>
              <a:gd name="connsiteX129" fmla="*/ 5737363 w 5781968"/>
              <a:gd name="connsiteY129" fmla="*/ 44605 h 4749210"/>
              <a:gd name="connsiteX130" fmla="*/ 5781968 w 5781968"/>
              <a:gd name="connsiteY130" fmla="*/ 0 h 4749210"/>
              <a:gd name="connsiteX0" fmla="*/ 12574 w 4559230"/>
              <a:gd name="connsiteY0" fmla="*/ 4499494 h 4499494"/>
              <a:gd name="connsiteX1" fmla="*/ 1046595 w 4559230"/>
              <a:gd name="connsiteY1" fmla="*/ 3925229 h 4499494"/>
              <a:gd name="connsiteX2" fmla="*/ 901630 w 4559230"/>
              <a:gd name="connsiteY2" fmla="*/ 3568390 h 4499494"/>
              <a:gd name="connsiteX3" fmla="*/ 946235 w 4559230"/>
              <a:gd name="connsiteY3" fmla="*/ 3256156 h 4499494"/>
              <a:gd name="connsiteX4" fmla="*/ 1124654 w 4559230"/>
              <a:gd name="connsiteY4" fmla="*/ 3021981 h 4499494"/>
              <a:gd name="connsiteX5" fmla="*/ 1169259 w 4559230"/>
              <a:gd name="connsiteY5" fmla="*/ 2977376 h 4499494"/>
              <a:gd name="connsiteX6" fmla="*/ 1392283 w 4559230"/>
              <a:gd name="connsiteY6" fmla="*/ 2865863 h 4499494"/>
              <a:gd name="connsiteX7" fmla="*/ 1448039 w 4559230"/>
              <a:gd name="connsiteY7" fmla="*/ 2832410 h 4499494"/>
              <a:gd name="connsiteX8" fmla="*/ 1537249 w 4559230"/>
              <a:gd name="connsiteY8" fmla="*/ 2821259 h 4499494"/>
              <a:gd name="connsiteX9" fmla="*/ 1782576 w 4559230"/>
              <a:gd name="connsiteY9" fmla="*/ 2798956 h 4499494"/>
              <a:gd name="connsiteX10" fmla="*/ 2161717 w 4559230"/>
              <a:gd name="connsiteY10" fmla="*/ 2877015 h 4499494"/>
              <a:gd name="connsiteX11" fmla="*/ 2217474 w 4559230"/>
              <a:gd name="connsiteY11" fmla="*/ 2955073 h 4499494"/>
              <a:gd name="connsiteX12" fmla="*/ 2284381 w 4559230"/>
              <a:gd name="connsiteY12" fmla="*/ 3033132 h 4499494"/>
              <a:gd name="connsiteX13" fmla="*/ 2340137 w 4559230"/>
              <a:gd name="connsiteY13" fmla="*/ 3166946 h 4499494"/>
              <a:gd name="connsiteX14" fmla="*/ 2440498 w 4559230"/>
              <a:gd name="connsiteY14" fmla="*/ 3345366 h 4499494"/>
              <a:gd name="connsiteX15" fmla="*/ 2507405 w 4559230"/>
              <a:gd name="connsiteY15" fmla="*/ 3479181 h 4499494"/>
              <a:gd name="connsiteX16" fmla="*/ 2451649 w 4559230"/>
              <a:gd name="connsiteY16" fmla="*/ 4293220 h 4499494"/>
              <a:gd name="connsiteX17" fmla="*/ 2239776 w 4559230"/>
              <a:gd name="connsiteY17" fmla="*/ 4348976 h 4499494"/>
              <a:gd name="connsiteX18" fmla="*/ 1581854 w 4559230"/>
              <a:gd name="connsiteY18" fmla="*/ 4282068 h 4499494"/>
              <a:gd name="connsiteX19" fmla="*/ 1403435 w 4559230"/>
              <a:gd name="connsiteY19" fmla="*/ 4215161 h 4499494"/>
              <a:gd name="connsiteX20" fmla="*/ 1225015 w 4559230"/>
              <a:gd name="connsiteY20" fmla="*/ 4137103 h 4499494"/>
              <a:gd name="connsiteX21" fmla="*/ 1135805 w 4559230"/>
              <a:gd name="connsiteY21" fmla="*/ 4092498 h 4499494"/>
              <a:gd name="connsiteX22" fmla="*/ 1091200 w 4559230"/>
              <a:gd name="connsiteY22" fmla="*/ 4047893 h 4499494"/>
              <a:gd name="connsiteX23" fmla="*/ 979688 w 4559230"/>
              <a:gd name="connsiteY23" fmla="*/ 3925229 h 4499494"/>
              <a:gd name="connsiteX24" fmla="*/ 935083 w 4559230"/>
              <a:gd name="connsiteY24" fmla="*/ 3869473 h 4499494"/>
              <a:gd name="connsiteX25" fmla="*/ 868176 w 4559230"/>
              <a:gd name="connsiteY25" fmla="*/ 3802566 h 4499494"/>
              <a:gd name="connsiteX26" fmla="*/ 812420 w 4559230"/>
              <a:gd name="connsiteY26" fmla="*/ 3724507 h 4499494"/>
              <a:gd name="connsiteX27" fmla="*/ 790117 w 4559230"/>
              <a:gd name="connsiteY27" fmla="*/ 3657600 h 4499494"/>
              <a:gd name="connsiteX28" fmla="*/ 723210 w 4559230"/>
              <a:gd name="connsiteY28" fmla="*/ 3501483 h 4499494"/>
              <a:gd name="connsiteX29" fmla="*/ 712059 w 4559230"/>
              <a:gd name="connsiteY29" fmla="*/ 3401122 h 4499494"/>
              <a:gd name="connsiteX30" fmla="*/ 756664 w 4559230"/>
              <a:gd name="connsiteY30" fmla="*/ 3066585 h 4499494"/>
              <a:gd name="connsiteX31" fmla="*/ 857025 w 4559230"/>
              <a:gd name="connsiteY31" fmla="*/ 2888166 h 4499494"/>
              <a:gd name="connsiteX32" fmla="*/ 946235 w 4559230"/>
              <a:gd name="connsiteY32" fmla="*/ 2821259 h 4499494"/>
              <a:gd name="connsiteX33" fmla="*/ 1046595 w 4559230"/>
              <a:gd name="connsiteY33" fmla="*/ 2732049 h 4499494"/>
              <a:gd name="connsiteX34" fmla="*/ 1169259 w 4559230"/>
              <a:gd name="connsiteY34" fmla="*/ 2676293 h 4499494"/>
              <a:gd name="connsiteX35" fmla="*/ 1559552 w 4559230"/>
              <a:gd name="connsiteY35" fmla="*/ 2587083 h 4499494"/>
              <a:gd name="connsiteX36" fmla="*/ 1593005 w 4559230"/>
              <a:gd name="connsiteY36" fmla="*/ 2564781 h 4499494"/>
              <a:gd name="connsiteX37" fmla="*/ 1938693 w 4559230"/>
              <a:gd name="connsiteY37" fmla="*/ 2531327 h 4499494"/>
              <a:gd name="connsiteX38" fmla="*/ 2362439 w 4559230"/>
              <a:gd name="connsiteY38" fmla="*/ 2587083 h 4499494"/>
              <a:gd name="connsiteX39" fmla="*/ 2440498 w 4559230"/>
              <a:gd name="connsiteY39" fmla="*/ 2631688 h 4499494"/>
              <a:gd name="connsiteX40" fmla="*/ 2552010 w 4559230"/>
              <a:gd name="connsiteY40" fmla="*/ 2810107 h 4499494"/>
              <a:gd name="connsiteX41" fmla="*/ 2618917 w 4559230"/>
              <a:gd name="connsiteY41" fmla="*/ 3133493 h 4499494"/>
              <a:gd name="connsiteX42" fmla="*/ 2552010 w 4559230"/>
              <a:gd name="connsiteY42" fmla="*/ 3300761 h 4499494"/>
              <a:gd name="connsiteX43" fmla="*/ 2429347 w 4559230"/>
              <a:gd name="connsiteY43" fmla="*/ 3490332 h 4499494"/>
              <a:gd name="connsiteX44" fmla="*/ 2407044 w 4559230"/>
              <a:gd name="connsiteY44" fmla="*/ 3523785 h 4499494"/>
              <a:gd name="connsiteX45" fmla="*/ 2328986 w 4559230"/>
              <a:gd name="connsiteY45" fmla="*/ 3568390 h 4499494"/>
              <a:gd name="connsiteX46" fmla="*/ 2262078 w 4559230"/>
              <a:gd name="connsiteY46" fmla="*/ 3612995 h 4499494"/>
              <a:gd name="connsiteX47" fmla="*/ 2172869 w 4559230"/>
              <a:gd name="connsiteY47" fmla="*/ 3635298 h 4499494"/>
              <a:gd name="connsiteX48" fmla="*/ 2094810 w 4559230"/>
              <a:gd name="connsiteY48" fmla="*/ 3657600 h 4499494"/>
              <a:gd name="connsiteX49" fmla="*/ 2027903 w 4559230"/>
              <a:gd name="connsiteY49" fmla="*/ 3668751 h 4499494"/>
              <a:gd name="connsiteX50" fmla="*/ 1804878 w 4559230"/>
              <a:gd name="connsiteY50" fmla="*/ 3702205 h 4499494"/>
              <a:gd name="connsiteX51" fmla="*/ 1492644 w 4559230"/>
              <a:gd name="connsiteY51" fmla="*/ 3679903 h 4499494"/>
              <a:gd name="connsiteX52" fmla="*/ 1347678 w 4559230"/>
              <a:gd name="connsiteY52" fmla="*/ 3579542 h 4499494"/>
              <a:gd name="connsiteX53" fmla="*/ 1191561 w 4559230"/>
              <a:gd name="connsiteY53" fmla="*/ 3345366 h 4499494"/>
              <a:gd name="connsiteX54" fmla="*/ 1146956 w 4559230"/>
              <a:gd name="connsiteY54" fmla="*/ 3200400 h 4499494"/>
              <a:gd name="connsiteX55" fmla="*/ 1135805 w 4559230"/>
              <a:gd name="connsiteY55" fmla="*/ 3077737 h 4499494"/>
              <a:gd name="connsiteX56" fmla="*/ 1113503 w 4559230"/>
              <a:gd name="connsiteY56" fmla="*/ 2877015 h 4499494"/>
              <a:gd name="connsiteX57" fmla="*/ 1169259 w 4559230"/>
              <a:gd name="connsiteY57" fmla="*/ 2464420 h 4499494"/>
              <a:gd name="connsiteX58" fmla="*/ 1291922 w 4559230"/>
              <a:gd name="connsiteY58" fmla="*/ 2341756 h 4499494"/>
              <a:gd name="connsiteX59" fmla="*/ 1559552 w 4559230"/>
              <a:gd name="connsiteY59" fmla="*/ 2219093 h 4499494"/>
              <a:gd name="connsiteX60" fmla="*/ 1927542 w 4559230"/>
              <a:gd name="connsiteY60" fmla="*/ 2118732 h 4499494"/>
              <a:gd name="connsiteX61" fmla="*/ 2139415 w 4559230"/>
              <a:gd name="connsiteY61" fmla="*/ 2096429 h 4499494"/>
              <a:gd name="connsiteX62" fmla="*/ 2763883 w 4559230"/>
              <a:gd name="connsiteY62" fmla="*/ 2185639 h 4499494"/>
              <a:gd name="connsiteX63" fmla="*/ 2953454 w 4559230"/>
              <a:gd name="connsiteY63" fmla="*/ 2319454 h 4499494"/>
              <a:gd name="connsiteX64" fmla="*/ 3176478 w 4559230"/>
              <a:gd name="connsiteY64" fmla="*/ 2497873 h 4499494"/>
              <a:gd name="connsiteX65" fmla="*/ 3388352 w 4559230"/>
              <a:gd name="connsiteY65" fmla="*/ 2955073 h 4499494"/>
              <a:gd name="connsiteX66" fmla="*/ 3566771 w 4559230"/>
              <a:gd name="connsiteY66" fmla="*/ 3245005 h 4499494"/>
              <a:gd name="connsiteX67" fmla="*/ 3600225 w 4559230"/>
              <a:gd name="connsiteY67" fmla="*/ 3267307 h 4499494"/>
              <a:gd name="connsiteX68" fmla="*/ 3767493 w 4559230"/>
              <a:gd name="connsiteY68" fmla="*/ 3311912 h 4499494"/>
              <a:gd name="connsiteX69" fmla="*/ 3923610 w 4559230"/>
              <a:gd name="connsiteY69" fmla="*/ 3367668 h 4499494"/>
              <a:gd name="connsiteX70" fmla="*/ 4146635 w 4559230"/>
              <a:gd name="connsiteY70" fmla="*/ 3300761 h 4499494"/>
              <a:gd name="connsiteX71" fmla="*/ 4135483 w 4559230"/>
              <a:gd name="connsiteY71" fmla="*/ 2966224 h 4499494"/>
              <a:gd name="connsiteX72" fmla="*/ 4023971 w 4559230"/>
              <a:gd name="connsiteY72" fmla="*/ 2709746 h 4499494"/>
              <a:gd name="connsiteX73" fmla="*/ 3767493 w 4559230"/>
              <a:gd name="connsiteY73" fmla="*/ 2341756 h 4499494"/>
              <a:gd name="connsiteX74" fmla="*/ 3488713 w 4559230"/>
              <a:gd name="connsiteY74" fmla="*/ 2129883 h 4499494"/>
              <a:gd name="connsiteX75" fmla="*/ 2998059 w 4559230"/>
              <a:gd name="connsiteY75" fmla="*/ 2241395 h 4499494"/>
              <a:gd name="connsiteX76" fmla="*/ 2942303 w 4559230"/>
              <a:gd name="connsiteY76" fmla="*/ 2352907 h 4499494"/>
              <a:gd name="connsiteX77" fmla="*/ 2920000 w 4559230"/>
              <a:gd name="connsiteY77" fmla="*/ 2442117 h 4499494"/>
              <a:gd name="connsiteX78" fmla="*/ 2886547 w 4559230"/>
              <a:gd name="connsiteY78" fmla="*/ 2598234 h 4499494"/>
              <a:gd name="connsiteX79" fmla="*/ 2875395 w 4559230"/>
              <a:gd name="connsiteY79" fmla="*/ 2988527 h 4499494"/>
              <a:gd name="connsiteX80" fmla="*/ 3064966 w 4559230"/>
              <a:gd name="connsiteY80" fmla="*/ 3334215 h 4499494"/>
              <a:gd name="connsiteX81" fmla="*/ 3209932 w 4559230"/>
              <a:gd name="connsiteY81" fmla="*/ 3523785 h 4499494"/>
              <a:gd name="connsiteX82" fmla="*/ 3388352 w 4559230"/>
              <a:gd name="connsiteY82" fmla="*/ 3646449 h 4499494"/>
              <a:gd name="connsiteX83" fmla="*/ 3644830 w 4559230"/>
              <a:gd name="connsiteY83" fmla="*/ 3713356 h 4499494"/>
              <a:gd name="connsiteX84" fmla="*/ 4202391 w 4559230"/>
              <a:gd name="connsiteY84" fmla="*/ 3657600 h 4499494"/>
              <a:gd name="connsiteX85" fmla="*/ 4302752 w 4559230"/>
              <a:gd name="connsiteY85" fmla="*/ 3512634 h 4499494"/>
              <a:gd name="connsiteX86" fmla="*/ 4313903 w 4559230"/>
              <a:gd name="connsiteY86" fmla="*/ 3445727 h 4499494"/>
              <a:gd name="connsiteX87" fmla="*/ 4325054 w 4559230"/>
              <a:gd name="connsiteY87" fmla="*/ 3345366 h 4499494"/>
              <a:gd name="connsiteX88" fmla="*/ 4302752 w 4559230"/>
              <a:gd name="connsiteY88" fmla="*/ 2988527 h 4499494"/>
              <a:gd name="connsiteX89" fmla="*/ 4146635 w 4559230"/>
              <a:gd name="connsiteY89" fmla="*/ 2798956 h 4499494"/>
              <a:gd name="connsiteX90" fmla="*/ 3555620 w 4559230"/>
              <a:gd name="connsiteY90" fmla="*/ 2252546 h 4499494"/>
              <a:gd name="connsiteX91" fmla="*/ 3421805 w 4559230"/>
              <a:gd name="connsiteY91" fmla="*/ 2118732 h 4499494"/>
              <a:gd name="connsiteX92" fmla="*/ 3321444 w 4559230"/>
              <a:gd name="connsiteY92" fmla="*/ 2029522 h 4499494"/>
              <a:gd name="connsiteX93" fmla="*/ 3198781 w 4559230"/>
              <a:gd name="connsiteY93" fmla="*/ 1851103 h 4499494"/>
              <a:gd name="connsiteX94" fmla="*/ 3098420 w 4559230"/>
              <a:gd name="connsiteY94" fmla="*/ 1694985 h 4499494"/>
              <a:gd name="connsiteX95" fmla="*/ 3053815 w 4559230"/>
              <a:gd name="connsiteY95" fmla="*/ 1583473 h 4499494"/>
              <a:gd name="connsiteX96" fmla="*/ 2998059 w 4559230"/>
              <a:gd name="connsiteY96" fmla="*/ 1382751 h 4499494"/>
              <a:gd name="connsiteX97" fmla="*/ 2942303 w 4559230"/>
              <a:gd name="connsiteY97" fmla="*/ 1081668 h 4499494"/>
              <a:gd name="connsiteX98" fmla="*/ 2953454 w 4559230"/>
              <a:gd name="connsiteY98" fmla="*/ 914400 h 4499494"/>
              <a:gd name="connsiteX99" fmla="*/ 3031513 w 4559230"/>
              <a:gd name="connsiteY99" fmla="*/ 791737 h 4499494"/>
              <a:gd name="connsiteX100" fmla="*/ 3098420 w 4559230"/>
              <a:gd name="connsiteY100" fmla="*/ 657922 h 4499494"/>
              <a:gd name="connsiteX101" fmla="*/ 3198781 w 4559230"/>
              <a:gd name="connsiteY101" fmla="*/ 501805 h 4499494"/>
              <a:gd name="connsiteX102" fmla="*/ 3232235 w 4559230"/>
              <a:gd name="connsiteY102" fmla="*/ 490654 h 4499494"/>
              <a:gd name="connsiteX103" fmla="*/ 3410654 w 4559230"/>
              <a:gd name="connsiteY103" fmla="*/ 468351 h 4499494"/>
              <a:gd name="connsiteX104" fmla="*/ 3633678 w 4559230"/>
              <a:gd name="connsiteY104" fmla="*/ 490654 h 4499494"/>
              <a:gd name="connsiteX105" fmla="*/ 3812098 w 4559230"/>
              <a:gd name="connsiteY105" fmla="*/ 657922 h 4499494"/>
              <a:gd name="connsiteX106" fmla="*/ 3890156 w 4559230"/>
              <a:gd name="connsiteY106" fmla="*/ 713678 h 4499494"/>
              <a:gd name="connsiteX107" fmla="*/ 4168937 w 4559230"/>
              <a:gd name="connsiteY107" fmla="*/ 1070517 h 4499494"/>
              <a:gd name="connsiteX108" fmla="*/ 4246995 w 4559230"/>
              <a:gd name="connsiteY108" fmla="*/ 1159727 h 4499494"/>
              <a:gd name="connsiteX109" fmla="*/ 4258147 w 4559230"/>
              <a:gd name="connsiteY109" fmla="*/ 1226634 h 4499494"/>
              <a:gd name="connsiteX110" fmla="*/ 4213542 w 4559230"/>
              <a:gd name="connsiteY110" fmla="*/ 1471961 h 4499494"/>
              <a:gd name="connsiteX111" fmla="*/ 4168937 w 4559230"/>
              <a:gd name="connsiteY111" fmla="*/ 1516566 h 4499494"/>
              <a:gd name="connsiteX112" fmla="*/ 3945913 w 4559230"/>
              <a:gd name="connsiteY112" fmla="*/ 1527717 h 4499494"/>
              <a:gd name="connsiteX113" fmla="*/ 3800947 w 4559230"/>
              <a:gd name="connsiteY113" fmla="*/ 1538868 h 4499494"/>
              <a:gd name="connsiteX114" fmla="*/ 3131874 w 4559230"/>
              <a:gd name="connsiteY114" fmla="*/ 1416205 h 4499494"/>
              <a:gd name="connsiteX115" fmla="*/ 2953454 w 4559230"/>
              <a:gd name="connsiteY115" fmla="*/ 1338146 h 4499494"/>
              <a:gd name="connsiteX116" fmla="*/ 2830791 w 4559230"/>
              <a:gd name="connsiteY116" fmla="*/ 1304693 h 4499494"/>
              <a:gd name="connsiteX117" fmla="*/ 2741581 w 4559230"/>
              <a:gd name="connsiteY117" fmla="*/ 1182029 h 4499494"/>
              <a:gd name="connsiteX118" fmla="*/ 2674674 w 4559230"/>
              <a:gd name="connsiteY118" fmla="*/ 959005 h 4499494"/>
              <a:gd name="connsiteX119" fmla="*/ 2696976 w 4559230"/>
              <a:gd name="connsiteY119" fmla="*/ 624468 h 4499494"/>
              <a:gd name="connsiteX120" fmla="*/ 2853093 w 4559230"/>
              <a:gd name="connsiteY120" fmla="*/ 546410 h 4499494"/>
              <a:gd name="connsiteX121" fmla="*/ 3098420 w 4559230"/>
              <a:gd name="connsiteY121" fmla="*/ 379142 h 4499494"/>
              <a:gd name="connsiteX122" fmla="*/ 3154176 w 4559230"/>
              <a:gd name="connsiteY122" fmla="*/ 356839 h 4499494"/>
              <a:gd name="connsiteX123" fmla="*/ 3923610 w 4559230"/>
              <a:gd name="connsiteY123" fmla="*/ 323385 h 4499494"/>
              <a:gd name="connsiteX124" fmla="*/ 4113181 w 4559230"/>
              <a:gd name="connsiteY124" fmla="*/ 234176 h 4499494"/>
              <a:gd name="connsiteX125" fmla="*/ 4258147 w 4559230"/>
              <a:gd name="connsiteY125" fmla="*/ 211873 h 4499494"/>
              <a:gd name="connsiteX126" fmla="*/ 4313903 w 4559230"/>
              <a:gd name="connsiteY126" fmla="*/ 189571 h 4499494"/>
              <a:gd name="connsiteX127" fmla="*/ 4347356 w 4559230"/>
              <a:gd name="connsiteY127" fmla="*/ 167268 h 4499494"/>
              <a:gd name="connsiteX128" fmla="*/ 4481171 w 4559230"/>
              <a:gd name="connsiteY128" fmla="*/ 66907 h 4499494"/>
              <a:gd name="connsiteX129" fmla="*/ 4514625 w 4559230"/>
              <a:gd name="connsiteY129" fmla="*/ 44605 h 4499494"/>
              <a:gd name="connsiteX130" fmla="*/ 4559230 w 4559230"/>
              <a:gd name="connsiteY130" fmla="*/ 0 h 4499494"/>
              <a:gd name="connsiteX0" fmla="*/ 15710 w 4294932"/>
              <a:gd name="connsiteY0" fmla="*/ 4289732 h 4348976"/>
              <a:gd name="connsiteX1" fmla="*/ 782297 w 4294932"/>
              <a:gd name="connsiteY1" fmla="*/ 3925229 h 4348976"/>
              <a:gd name="connsiteX2" fmla="*/ 637332 w 4294932"/>
              <a:gd name="connsiteY2" fmla="*/ 3568390 h 4348976"/>
              <a:gd name="connsiteX3" fmla="*/ 681937 w 4294932"/>
              <a:gd name="connsiteY3" fmla="*/ 3256156 h 4348976"/>
              <a:gd name="connsiteX4" fmla="*/ 860356 w 4294932"/>
              <a:gd name="connsiteY4" fmla="*/ 3021981 h 4348976"/>
              <a:gd name="connsiteX5" fmla="*/ 904961 w 4294932"/>
              <a:gd name="connsiteY5" fmla="*/ 2977376 h 4348976"/>
              <a:gd name="connsiteX6" fmla="*/ 1127985 w 4294932"/>
              <a:gd name="connsiteY6" fmla="*/ 2865863 h 4348976"/>
              <a:gd name="connsiteX7" fmla="*/ 1183741 w 4294932"/>
              <a:gd name="connsiteY7" fmla="*/ 2832410 h 4348976"/>
              <a:gd name="connsiteX8" fmla="*/ 1272951 w 4294932"/>
              <a:gd name="connsiteY8" fmla="*/ 2821259 h 4348976"/>
              <a:gd name="connsiteX9" fmla="*/ 1518278 w 4294932"/>
              <a:gd name="connsiteY9" fmla="*/ 2798956 h 4348976"/>
              <a:gd name="connsiteX10" fmla="*/ 1897419 w 4294932"/>
              <a:gd name="connsiteY10" fmla="*/ 2877015 h 4348976"/>
              <a:gd name="connsiteX11" fmla="*/ 1953176 w 4294932"/>
              <a:gd name="connsiteY11" fmla="*/ 2955073 h 4348976"/>
              <a:gd name="connsiteX12" fmla="*/ 2020083 w 4294932"/>
              <a:gd name="connsiteY12" fmla="*/ 3033132 h 4348976"/>
              <a:gd name="connsiteX13" fmla="*/ 2075839 w 4294932"/>
              <a:gd name="connsiteY13" fmla="*/ 3166946 h 4348976"/>
              <a:gd name="connsiteX14" fmla="*/ 2176200 w 4294932"/>
              <a:gd name="connsiteY14" fmla="*/ 3345366 h 4348976"/>
              <a:gd name="connsiteX15" fmla="*/ 2243107 w 4294932"/>
              <a:gd name="connsiteY15" fmla="*/ 3479181 h 4348976"/>
              <a:gd name="connsiteX16" fmla="*/ 2187351 w 4294932"/>
              <a:gd name="connsiteY16" fmla="*/ 4293220 h 4348976"/>
              <a:gd name="connsiteX17" fmla="*/ 1975478 w 4294932"/>
              <a:gd name="connsiteY17" fmla="*/ 4348976 h 4348976"/>
              <a:gd name="connsiteX18" fmla="*/ 1317556 w 4294932"/>
              <a:gd name="connsiteY18" fmla="*/ 4282068 h 4348976"/>
              <a:gd name="connsiteX19" fmla="*/ 1139137 w 4294932"/>
              <a:gd name="connsiteY19" fmla="*/ 4215161 h 4348976"/>
              <a:gd name="connsiteX20" fmla="*/ 960717 w 4294932"/>
              <a:gd name="connsiteY20" fmla="*/ 4137103 h 4348976"/>
              <a:gd name="connsiteX21" fmla="*/ 871507 w 4294932"/>
              <a:gd name="connsiteY21" fmla="*/ 4092498 h 4348976"/>
              <a:gd name="connsiteX22" fmla="*/ 826902 w 4294932"/>
              <a:gd name="connsiteY22" fmla="*/ 4047893 h 4348976"/>
              <a:gd name="connsiteX23" fmla="*/ 715390 w 4294932"/>
              <a:gd name="connsiteY23" fmla="*/ 3925229 h 4348976"/>
              <a:gd name="connsiteX24" fmla="*/ 670785 w 4294932"/>
              <a:gd name="connsiteY24" fmla="*/ 3869473 h 4348976"/>
              <a:gd name="connsiteX25" fmla="*/ 603878 w 4294932"/>
              <a:gd name="connsiteY25" fmla="*/ 3802566 h 4348976"/>
              <a:gd name="connsiteX26" fmla="*/ 548122 w 4294932"/>
              <a:gd name="connsiteY26" fmla="*/ 3724507 h 4348976"/>
              <a:gd name="connsiteX27" fmla="*/ 525819 w 4294932"/>
              <a:gd name="connsiteY27" fmla="*/ 3657600 h 4348976"/>
              <a:gd name="connsiteX28" fmla="*/ 458912 w 4294932"/>
              <a:gd name="connsiteY28" fmla="*/ 3501483 h 4348976"/>
              <a:gd name="connsiteX29" fmla="*/ 447761 w 4294932"/>
              <a:gd name="connsiteY29" fmla="*/ 3401122 h 4348976"/>
              <a:gd name="connsiteX30" fmla="*/ 492366 w 4294932"/>
              <a:gd name="connsiteY30" fmla="*/ 3066585 h 4348976"/>
              <a:gd name="connsiteX31" fmla="*/ 592727 w 4294932"/>
              <a:gd name="connsiteY31" fmla="*/ 2888166 h 4348976"/>
              <a:gd name="connsiteX32" fmla="*/ 681937 w 4294932"/>
              <a:gd name="connsiteY32" fmla="*/ 2821259 h 4348976"/>
              <a:gd name="connsiteX33" fmla="*/ 782297 w 4294932"/>
              <a:gd name="connsiteY33" fmla="*/ 2732049 h 4348976"/>
              <a:gd name="connsiteX34" fmla="*/ 904961 w 4294932"/>
              <a:gd name="connsiteY34" fmla="*/ 2676293 h 4348976"/>
              <a:gd name="connsiteX35" fmla="*/ 1295254 w 4294932"/>
              <a:gd name="connsiteY35" fmla="*/ 2587083 h 4348976"/>
              <a:gd name="connsiteX36" fmla="*/ 1328707 w 4294932"/>
              <a:gd name="connsiteY36" fmla="*/ 2564781 h 4348976"/>
              <a:gd name="connsiteX37" fmla="*/ 1674395 w 4294932"/>
              <a:gd name="connsiteY37" fmla="*/ 2531327 h 4348976"/>
              <a:gd name="connsiteX38" fmla="*/ 2098141 w 4294932"/>
              <a:gd name="connsiteY38" fmla="*/ 2587083 h 4348976"/>
              <a:gd name="connsiteX39" fmla="*/ 2176200 w 4294932"/>
              <a:gd name="connsiteY39" fmla="*/ 2631688 h 4348976"/>
              <a:gd name="connsiteX40" fmla="*/ 2287712 w 4294932"/>
              <a:gd name="connsiteY40" fmla="*/ 2810107 h 4348976"/>
              <a:gd name="connsiteX41" fmla="*/ 2354619 w 4294932"/>
              <a:gd name="connsiteY41" fmla="*/ 3133493 h 4348976"/>
              <a:gd name="connsiteX42" fmla="*/ 2287712 w 4294932"/>
              <a:gd name="connsiteY42" fmla="*/ 3300761 h 4348976"/>
              <a:gd name="connsiteX43" fmla="*/ 2165049 w 4294932"/>
              <a:gd name="connsiteY43" fmla="*/ 3490332 h 4348976"/>
              <a:gd name="connsiteX44" fmla="*/ 2142746 w 4294932"/>
              <a:gd name="connsiteY44" fmla="*/ 3523785 h 4348976"/>
              <a:gd name="connsiteX45" fmla="*/ 2064688 w 4294932"/>
              <a:gd name="connsiteY45" fmla="*/ 3568390 h 4348976"/>
              <a:gd name="connsiteX46" fmla="*/ 1997780 w 4294932"/>
              <a:gd name="connsiteY46" fmla="*/ 3612995 h 4348976"/>
              <a:gd name="connsiteX47" fmla="*/ 1908571 w 4294932"/>
              <a:gd name="connsiteY47" fmla="*/ 3635298 h 4348976"/>
              <a:gd name="connsiteX48" fmla="*/ 1830512 w 4294932"/>
              <a:gd name="connsiteY48" fmla="*/ 3657600 h 4348976"/>
              <a:gd name="connsiteX49" fmla="*/ 1763605 w 4294932"/>
              <a:gd name="connsiteY49" fmla="*/ 3668751 h 4348976"/>
              <a:gd name="connsiteX50" fmla="*/ 1540580 w 4294932"/>
              <a:gd name="connsiteY50" fmla="*/ 3702205 h 4348976"/>
              <a:gd name="connsiteX51" fmla="*/ 1228346 w 4294932"/>
              <a:gd name="connsiteY51" fmla="*/ 3679903 h 4348976"/>
              <a:gd name="connsiteX52" fmla="*/ 1083380 w 4294932"/>
              <a:gd name="connsiteY52" fmla="*/ 3579542 h 4348976"/>
              <a:gd name="connsiteX53" fmla="*/ 927263 w 4294932"/>
              <a:gd name="connsiteY53" fmla="*/ 3345366 h 4348976"/>
              <a:gd name="connsiteX54" fmla="*/ 882658 w 4294932"/>
              <a:gd name="connsiteY54" fmla="*/ 3200400 h 4348976"/>
              <a:gd name="connsiteX55" fmla="*/ 871507 w 4294932"/>
              <a:gd name="connsiteY55" fmla="*/ 3077737 h 4348976"/>
              <a:gd name="connsiteX56" fmla="*/ 849205 w 4294932"/>
              <a:gd name="connsiteY56" fmla="*/ 2877015 h 4348976"/>
              <a:gd name="connsiteX57" fmla="*/ 904961 w 4294932"/>
              <a:gd name="connsiteY57" fmla="*/ 2464420 h 4348976"/>
              <a:gd name="connsiteX58" fmla="*/ 1027624 w 4294932"/>
              <a:gd name="connsiteY58" fmla="*/ 2341756 h 4348976"/>
              <a:gd name="connsiteX59" fmla="*/ 1295254 w 4294932"/>
              <a:gd name="connsiteY59" fmla="*/ 2219093 h 4348976"/>
              <a:gd name="connsiteX60" fmla="*/ 1663244 w 4294932"/>
              <a:gd name="connsiteY60" fmla="*/ 2118732 h 4348976"/>
              <a:gd name="connsiteX61" fmla="*/ 1875117 w 4294932"/>
              <a:gd name="connsiteY61" fmla="*/ 2096429 h 4348976"/>
              <a:gd name="connsiteX62" fmla="*/ 2499585 w 4294932"/>
              <a:gd name="connsiteY62" fmla="*/ 2185639 h 4348976"/>
              <a:gd name="connsiteX63" fmla="*/ 2689156 w 4294932"/>
              <a:gd name="connsiteY63" fmla="*/ 2319454 h 4348976"/>
              <a:gd name="connsiteX64" fmla="*/ 2912180 w 4294932"/>
              <a:gd name="connsiteY64" fmla="*/ 2497873 h 4348976"/>
              <a:gd name="connsiteX65" fmla="*/ 3124054 w 4294932"/>
              <a:gd name="connsiteY65" fmla="*/ 2955073 h 4348976"/>
              <a:gd name="connsiteX66" fmla="*/ 3302473 w 4294932"/>
              <a:gd name="connsiteY66" fmla="*/ 3245005 h 4348976"/>
              <a:gd name="connsiteX67" fmla="*/ 3335927 w 4294932"/>
              <a:gd name="connsiteY67" fmla="*/ 3267307 h 4348976"/>
              <a:gd name="connsiteX68" fmla="*/ 3503195 w 4294932"/>
              <a:gd name="connsiteY68" fmla="*/ 3311912 h 4348976"/>
              <a:gd name="connsiteX69" fmla="*/ 3659312 w 4294932"/>
              <a:gd name="connsiteY69" fmla="*/ 3367668 h 4348976"/>
              <a:gd name="connsiteX70" fmla="*/ 3882337 w 4294932"/>
              <a:gd name="connsiteY70" fmla="*/ 3300761 h 4348976"/>
              <a:gd name="connsiteX71" fmla="*/ 3871185 w 4294932"/>
              <a:gd name="connsiteY71" fmla="*/ 2966224 h 4348976"/>
              <a:gd name="connsiteX72" fmla="*/ 3759673 w 4294932"/>
              <a:gd name="connsiteY72" fmla="*/ 2709746 h 4348976"/>
              <a:gd name="connsiteX73" fmla="*/ 3503195 w 4294932"/>
              <a:gd name="connsiteY73" fmla="*/ 2341756 h 4348976"/>
              <a:gd name="connsiteX74" fmla="*/ 3224415 w 4294932"/>
              <a:gd name="connsiteY74" fmla="*/ 2129883 h 4348976"/>
              <a:gd name="connsiteX75" fmla="*/ 2733761 w 4294932"/>
              <a:gd name="connsiteY75" fmla="*/ 2241395 h 4348976"/>
              <a:gd name="connsiteX76" fmla="*/ 2678005 w 4294932"/>
              <a:gd name="connsiteY76" fmla="*/ 2352907 h 4348976"/>
              <a:gd name="connsiteX77" fmla="*/ 2655702 w 4294932"/>
              <a:gd name="connsiteY77" fmla="*/ 2442117 h 4348976"/>
              <a:gd name="connsiteX78" fmla="*/ 2622249 w 4294932"/>
              <a:gd name="connsiteY78" fmla="*/ 2598234 h 4348976"/>
              <a:gd name="connsiteX79" fmla="*/ 2611097 w 4294932"/>
              <a:gd name="connsiteY79" fmla="*/ 2988527 h 4348976"/>
              <a:gd name="connsiteX80" fmla="*/ 2800668 w 4294932"/>
              <a:gd name="connsiteY80" fmla="*/ 3334215 h 4348976"/>
              <a:gd name="connsiteX81" fmla="*/ 2945634 w 4294932"/>
              <a:gd name="connsiteY81" fmla="*/ 3523785 h 4348976"/>
              <a:gd name="connsiteX82" fmla="*/ 3124054 w 4294932"/>
              <a:gd name="connsiteY82" fmla="*/ 3646449 h 4348976"/>
              <a:gd name="connsiteX83" fmla="*/ 3380532 w 4294932"/>
              <a:gd name="connsiteY83" fmla="*/ 3713356 h 4348976"/>
              <a:gd name="connsiteX84" fmla="*/ 3938093 w 4294932"/>
              <a:gd name="connsiteY84" fmla="*/ 3657600 h 4348976"/>
              <a:gd name="connsiteX85" fmla="*/ 4038454 w 4294932"/>
              <a:gd name="connsiteY85" fmla="*/ 3512634 h 4348976"/>
              <a:gd name="connsiteX86" fmla="*/ 4049605 w 4294932"/>
              <a:gd name="connsiteY86" fmla="*/ 3445727 h 4348976"/>
              <a:gd name="connsiteX87" fmla="*/ 4060756 w 4294932"/>
              <a:gd name="connsiteY87" fmla="*/ 3345366 h 4348976"/>
              <a:gd name="connsiteX88" fmla="*/ 4038454 w 4294932"/>
              <a:gd name="connsiteY88" fmla="*/ 2988527 h 4348976"/>
              <a:gd name="connsiteX89" fmla="*/ 3882337 w 4294932"/>
              <a:gd name="connsiteY89" fmla="*/ 2798956 h 4348976"/>
              <a:gd name="connsiteX90" fmla="*/ 3291322 w 4294932"/>
              <a:gd name="connsiteY90" fmla="*/ 2252546 h 4348976"/>
              <a:gd name="connsiteX91" fmla="*/ 3157507 w 4294932"/>
              <a:gd name="connsiteY91" fmla="*/ 2118732 h 4348976"/>
              <a:gd name="connsiteX92" fmla="*/ 3057146 w 4294932"/>
              <a:gd name="connsiteY92" fmla="*/ 2029522 h 4348976"/>
              <a:gd name="connsiteX93" fmla="*/ 2934483 w 4294932"/>
              <a:gd name="connsiteY93" fmla="*/ 1851103 h 4348976"/>
              <a:gd name="connsiteX94" fmla="*/ 2834122 w 4294932"/>
              <a:gd name="connsiteY94" fmla="*/ 1694985 h 4348976"/>
              <a:gd name="connsiteX95" fmla="*/ 2789517 w 4294932"/>
              <a:gd name="connsiteY95" fmla="*/ 1583473 h 4348976"/>
              <a:gd name="connsiteX96" fmla="*/ 2733761 w 4294932"/>
              <a:gd name="connsiteY96" fmla="*/ 1382751 h 4348976"/>
              <a:gd name="connsiteX97" fmla="*/ 2678005 w 4294932"/>
              <a:gd name="connsiteY97" fmla="*/ 1081668 h 4348976"/>
              <a:gd name="connsiteX98" fmla="*/ 2689156 w 4294932"/>
              <a:gd name="connsiteY98" fmla="*/ 914400 h 4348976"/>
              <a:gd name="connsiteX99" fmla="*/ 2767215 w 4294932"/>
              <a:gd name="connsiteY99" fmla="*/ 791737 h 4348976"/>
              <a:gd name="connsiteX100" fmla="*/ 2834122 w 4294932"/>
              <a:gd name="connsiteY100" fmla="*/ 657922 h 4348976"/>
              <a:gd name="connsiteX101" fmla="*/ 2934483 w 4294932"/>
              <a:gd name="connsiteY101" fmla="*/ 501805 h 4348976"/>
              <a:gd name="connsiteX102" fmla="*/ 2967937 w 4294932"/>
              <a:gd name="connsiteY102" fmla="*/ 490654 h 4348976"/>
              <a:gd name="connsiteX103" fmla="*/ 3146356 w 4294932"/>
              <a:gd name="connsiteY103" fmla="*/ 468351 h 4348976"/>
              <a:gd name="connsiteX104" fmla="*/ 3369380 w 4294932"/>
              <a:gd name="connsiteY104" fmla="*/ 490654 h 4348976"/>
              <a:gd name="connsiteX105" fmla="*/ 3547800 w 4294932"/>
              <a:gd name="connsiteY105" fmla="*/ 657922 h 4348976"/>
              <a:gd name="connsiteX106" fmla="*/ 3625858 w 4294932"/>
              <a:gd name="connsiteY106" fmla="*/ 713678 h 4348976"/>
              <a:gd name="connsiteX107" fmla="*/ 3904639 w 4294932"/>
              <a:gd name="connsiteY107" fmla="*/ 1070517 h 4348976"/>
              <a:gd name="connsiteX108" fmla="*/ 3982697 w 4294932"/>
              <a:gd name="connsiteY108" fmla="*/ 1159727 h 4348976"/>
              <a:gd name="connsiteX109" fmla="*/ 3993849 w 4294932"/>
              <a:gd name="connsiteY109" fmla="*/ 1226634 h 4348976"/>
              <a:gd name="connsiteX110" fmla="*/ 3949244 w 4294932"/>
              <a:gd name="connsiteY110" fmla="*/ 1471961 h 4348976"/>
              <a:gd name="connsiteX111" fmla="*/ 3904639 w 4294932"/>
              <a:gd name="connsiteY111" fmla="*/ 1516566 h 4348976"/>
              <a:gd name="connsiteX112" fmla="*/ 3681615 w 4294932"/>
              <a:gd name="connsiteY112" fmla="*/ 1527717 h 4348976"/>
              <a:gd name="connsiteX113" fmla="*/ 3536649 w 4294932"/>
              <a:gd name="connsiteY113" fmla="*/ 1538868 h 4348976"/>
              <a:gd name="connsiteX114" fmla="*/ 2867576 w 4294932"/>
              <a:gd name="connsiteY114" fmla="*/ 1416205 h 4348976"/>
              <a:gd name="connsiteX115" fmla="*/ 2689156 w 4294932"/>
              <a:gd name="connsiteY115" fmla="*/ 1338146 h 4348976"/>
              <a:gd name="connsiteX116" fmla="*/ 2566493 w 4294932"/>
              <a:gd name="connsiteY116" fmla="*/ 1304693 h 4348976"/>
              <a:gd name="connsiteX117" fmla="*/ 2477283 w 4294932"/>
              <a:gd name="connsiteY117" fmla="*/ 1182029 h 4348976"/>
              <a:gd name="connsiteX118" fmla="*/ 2410376 w 4294932"/>
              <a:gd name="connsiteY118" fmla="*/ 959005 h 4348976"/>
              <a:gd name="connsiteX119" fmla="*/ 2432678 w 4294932"/>
              <a:gd name="connsiteY119" fmla="*/ 624468 h 4348976"/>
              <a:gd name="connsiteX120" fmla="*/ 2588795 w 4294932"/>
              <a:gd name="connsiteY120" fmla="*/ 546410 h 4348976"/>
              <a:gd name="connsiteX121" fmla="*/ 2834122 w 4294932"/>
              <a:gd name="connsiteY121" fmla="*/ 379142 h 4348976"/>
              <a:gd name="connsiteX122" fmla="*/ 2889878 w 4294932"/>
              <a:gd name="connsiteY122" fmla="*/ 356839 h 4348976"/>
              <a:gd name="connsiteX123" fmla="*/ 3659312 w 4294932"/>
              <a:gd name="connsiteY123" fmla="*/ 323385 h 4348976"/>
              <a:gd name="connsiteX124" fmla="*/ 3848883 w 4294932"/>
              <a:gd name="connsiteY124" fmla="*/ 234176 h 4348976"/>
              <a:gd name="connsiteX125" fmla="*/ 3993849 w 4294932"/>
              <a:gd name="connsiteY125" fmla="*/ 211873 h 4348976"/>
              <a:gd name="connsiteX126" fmla="*/ 4049605 w 4294932"/>
              <a:gd name="connsiteY126" fmla="*/ 189571 h 4348976"/>
              <a:gd name="connsiteX127" fmla="*/ 4083058 w 4294932"/>
              <a:gd name="connsiteY127" fmla="*/ 167268 h 4348976"/>
              <a:gd name="connsiteX128" fmla="*/ 4216873 w 4294932"/>
              <a:gd name="connsiteY128" fmla="*/ 66907 h 4348976"/>
              <a:gd name="connsiteX129" fmla="*/ 4250327 w 4294932"/>
              <a:gd name="connsiteY129" fmla="*/ 44605 h 4348976"/>
              <a:gd name="connsiteX130" fmla="*/ 4294932 w 4294932"/>
              <a:gd name="connsiteY130" fmla="*/ 0 h 43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294932" h="4348976">
                <a:moveTo>
                  <a:pt x="15710" y="4289732"/>
                </a:moveTo>
                <a:cubicBezTo>
                  <a:pt x="-121178" y="4180221"/>
                  <a:pt x="678693" y="4045453"/>
                  <a:pt x="782297" y="3925229"/>
                </a:cubicBezTo>
                <a:cubicBezTo>
                  <a:pt x="885901" y="3805005"/>
                  <a:pt x="685158" y="3723823"/>
                  <a:pt x="637332" y="3568390"/>
                </a:cubicBezTo>
                <a:cubicBezTo>
                  <a:pt x="652200" y="3464312"/>
                  <a:pt x="658511" y="3358647"/>
                  <a:pt x="681937" y="3256156"/>
                </a:cubicBezTo>
                <a:cubicBezTo>
                  <a:pt x="696096" y="3194211"/>
                  <a:pt x="854443" y="3027894"/>
                  <a:pt x="860356" y="3021981"/>
                </a:cubicBezTo>
                <a:cubicBezTo>
                  <a:pt x="875224" y="3007113"/>
                  <a:pt x="887673" y="2989345"/>
                  <a:pt x="904961" y="2977376"/>
                </a:cubicBezTo>
                <a:cubicBezTo>
                  <a:pt x="977011" y="2927495"/>
                  <a:pt x="1049786" y="2904963"/>
                  <a:pt x="1127985" y="2865863"/>
                </a:cubicBezTo>
                <a:cubicBezTo>
                  <a:pt x="1147371" y="2856170"/>
                  <a:pt x="1163025" y="2838784"/>
                  <a:pt x="1183741" y="2832410"/>
                </a:cubicBezTo>
                <a:cubicBezTo>
                  <a:pt x="1212384" y="2823597"/>
                  <a:pt x="1243188" y="2824761"/>
                  <a:pt x="1272951" y="2821259"/>
                </a:cubicBezTo>
                <a:cubicBezTo>
                  <a:pt x="1397663" y="2806587"/>
                  <a:pt x="1374045" y="2810051"/>
                  <a:pt x="1518278" y="2798956"/>
                </a:cubicBezTo>
                <a:cubicBezTo>
                  <a:pt x="1644658" y="2824976"/>
                  <a:pt x="1775976" y="2833420"/>
                  <a:pt x="1897419" y="2877015"/>
                </a:cubicBezTo>
                <a:cubicBezTo>
                  <a:pt x="1927514" y="2887818"/>
                  <a:pt x="1933421" y="2929930"/>
                  <a:pt x="1953176" y="2955073"/>
                </a:cubicBezTo>
                <a:cubicBezTo>
                  <a:pt x="1974349" y="2982020"/>
                  <a:pt x="1997781" y="3007112"/>
                  <a:pt x="2020083" y="3033132"/>
                </a:cubicBezTo>
                <a:cubicBezTo>
                  <a:pt x="2038668" y="3077737"/>
                  <a:pt x="2054229" y="3123726"/>
                  <a:pt x="2075839" y="3166946"/>
                </a:cubicBezTo>
                <a:cubicBezTo>
                  <a:pt x="2106355" y="3227979"/>
                  <a:pt x="2143977" y="3285217"/>
                  <a:pt x="2176200" y="3345366"/>
                </a:cubicBezTo>
                <a:cubicBezTo>
                  <a:pt x="2199750" y="3389325"/>
                  <a:pt x="2220805" y="3434576"/>
                  <a:pt x="2243107" y="3479181"/>
                </a:cubicBezTo>
                <a:cubicBezTo>
                  <a:pt x="2304623" y="3817517"/>
                  <a:pt x="2342744" y="3865888"/>
                  <a:pt x="2187351" y="4293220"/>
                </a:cubicBezTo>
                <a:cubicBezTo>
                  <a:pt x="2173640" y="4330925"/>
                  <a:pt x="2013412" y="4344234"/>
                  <a:pt x="1975478" y="4348976"/>
                </a:cubicBezTo>
                <a:cubicBezTo>
                  <a:pt x="1756171" y="4326673"/>
                  <a:pt x="1535226" y="4316895"/>
                  <a:pt x="1317556" y="4282068"/>
                </a:cubicBezTo>
                <a:cubicBezTo>
                  <a:pt x="1254837" y="4272033"/>
                  <a:pt x="1197984" y="4239067"/>
                  <a:pt x="1139137" y="4215161"/>
                </a:cubicBezTo>
                <a:cubicBezTo>
                  <a:pt x="1078994" y="4190728"/>
                  <a:pt x="1019730" y="4164150"/>
                  <a:pt x="960717" y="4137103"/>
                </a:cubicBezTo>
                <a:cubicBezTo>
                  <a:pt x="930494" y="4123251"/>
                  <a:pt x="899170" y="4110940"/>
                  <a:pt x="871507" y="4092498"/>
                </a:cubicBezTo>
                <a:cubicBezTo>
                  <a:pt x="854011" y="4080834"/>
                  <a:pt x="841249" y="4063265"/>
                  <a:pt x="826902" y="4047893"/>
                </a:cubicBezTo>
                <a:cubicBezTo>
                  <a:pt x="789198" y="4007496"/>
                  <a:pt x="751778" y="3966815"/>
                  <a:pt x="715390" y="3925229"/>
                </a:cubicBezTo>
                <a:cubicBezTo>
                  <a:pt x="699717" y="3907317"/>
                  <a:pt x="686795" y="3887084"/>
                  <a:pt x="670785" y="3869473"/>
                </a:cubicBezTo>
                <a:cubicBezTo>
                  <a:pt x="649569" y="3846135"/>
                  <a:pt x="624251" y="3826643"/>
                  <a:pt x="603878" y="3802566"/>
                </a:cubicBezTo>
                <a:cubicBezTo>
                  <a:pt x="583224" y="3778156"/>
                  <a:pt x="566707" y="3750527"/>
                  <a:pt x="548122" y="3724507"/>
                </a:cubicBezTo>
                <a:cubicBezTo>
                  <a:pt x="540688" y="3702205"/>
                  <a:pt x="534550" y="3679427"/>
                  <a:pt x="525819" y="3657600"/>
                </a:cubicBezTo>
                <a:cubicBezTo>
                  <a:pt x="504792" y="3605033"/>
                  <a:pt x="475397" y="3555647"/>
                  <a:pt x="458912" y="3501483"/>
                </a:cubicBezTo>
                <a:cubicBezTo>
                  <a:pt x="449112" y="3469282"/>
                  <a:pt x="451478" y="3434576"/>
                  <a:pt x="447761" y="3401122"/>
                </a:cubicBezTo>
                <a:cubicBezTo>
                  <a:pt x="462629" y="3289610"/>
                  <a:pt x="468245" y="3176468"/>
                  <a:pt x="492366" y="3066585"/>
                </a:cubicBezTo>
                <a:cubicBezTo>
                  <a:pt x="502943" y="3018402"/>
                  <a:pt x="549226" y="2928042"/>
                  <a:pt x="592727" y="2888166"/>
                </a:cubicBezTo>
                <a:cubicBezTo>
                  <a:pt x="620128" y="2863049"/>
                  <a:pt x="653244" y="2844889"/>
                  <a:pt x="681937" y="2821259"/>
                </a:cubicBezTo>
                <a:cubicBezTo>
                  <a:pt x="716488" y="2792805"/>
                  <a:pt x="744769" y="2756442"/>
                  <a:pt x="782297" y="2732049"/>
                </a:cubicBezTo>
                <a:cubicBezTo>
                  <a:pt x="819955" y="2707571"/>
                  <a:pt x="862967" y="2692222"/>
                  <a:pt x="904961" y="2676293"/>
                </a:cubicBezTo>
                <a:cubicBezTo>
                  <a:pt x="1120172" y="2594661"/>
                  <a:pt x="1077023" y="2612757"/>
                  <a:pt x="1295254" y="2587083"/>
                </a:cubicBezTo>
                <a:cubicBezTo>
                  <a:pt x="1306405" y="2579649"/>
                  <a:pt x="1315821" y="2568463"/>
                  <a:pt x="1328707" y="2564781"/>
                </a:cubicBezTo>
                <a:cubicBezTo>
                  <a:pt x="1438261" y="2533480"/>
                  <a:pt x="1564511" y="2536821"/>
                  <a:pt x="1674395" y="2531327"/>
                </a:cubicBezTo>
                <a:cubicBezTo>
                  <a:pt x="1698195" y="2533630"/>
                  <a:pt x="1990306" y="2540868"/>
                  <a:pt x="2098141" y="2587083"/>
                </a:cubicBezTo>
                <a:cubicBezTo>
                  <a:pt x="2125686" y="2598888"/>
                  <a:pt x="2150180" y="2616820"/>
                  <a:pt x="2176200" y="2631688"/>
                </a:cubicBezTo>
                <a:cubicBezTo>
                  <a:pt x="2202512" y="2671156"/>
                  <a:pt x="2275484" y="2778314"/>
                  <a:pt x="2287712" y="2810107"/>
                </a:cubicBezTo>
                <a:cubicBezTo>
                  <a:pt x="2323907" y="2904214"/>
                  <a:pt x="2339159" y="3033004"/>
                  <a:pt x="2354619" y="3133493"/>
                </a:cubicBezTo>
                <a:cubicBezTo>
                  <a:pt x="2332655" y="3243315"/>
                  <a:pt x="2357783" y="3143101"/>
                  <a:pt x="2287712" y="3300761"/>
                </a:cubicBezTo>
                <a:cubicBezTo>
                  <a:pt x="2213441" y="3467871"/>
                  <a:pt x="2310733" y="3315511"/>
                  <a:pt x="2165049" y="3490332"/>
                </a:cubicBezTo>
                <a:cubicBezTo>
                  <a:pt x="2156469" y="3500628"/>
                  <a:pt x="2153325" y="3515557"/>
                  <a:pt x="2142746" y="3523785"/>
                </a:cubicBezTo>
                <a:cubicBezTo>
                  <a:pt x="2119091" y="3542183"/>
                  <a:pt x="2090210" y="3552684"/>
                  <a:pt x="2064688" y="3568390"/>
                </a:cubicBezTo>
                <a:cubicBezTo>
                  <a:pt x="2041860" y="3582438"/>
                  <a:pt x="2022417" y="3602436"/>
                  <a:pt x="1997780" y="3612995"/>
                </a:cubicBezTo>
                <a:cubicBezTo>
                  <a:pt x="1969607" y="3625069"/>
                  <a:pt x="1938188" y="3627400"/>
                  <a:pt x="1908571" y="3635298"/>
                </a:cubicBezTo>
                <a:cubicBezTo>
                  <a:pt x="1882424" y="3642271"/>
                  <a:pt x="1856880" y="3651515"/>
                  <a:pt x="1830512" y="3657600"/>
                </a:cubicBezTo>
                <a:cubicBezTo>
                  <a:pt x="1808481" y="3662684"/>
                  <a:pt x="1785850" y="3664706"/>
                  <a:pt x="1763605" y="3668751"/>
                </a:cubicBezTo>
                <a:cubicBezTo>
                  <a:pt x="1611086" y="3696483"/>
                  <a:pt x="1850115" y="3660935"/>
                  <a:pt x="1540580" y="3702205"/>
                </a:cubicBezTo>
                <a:cubicBezTo>
                  <a:pt x="1436502" y="3694771"/>
                  <a:pt x="1329125" y="3706941"/>
                  <a:pt x="1228346" y="3679903"/>
                </a:cubicBezTo>
                <a:cubicBezTo>
                  <a:pt x="1171581" y="3664674"/>
                  <a:pt x="1128161" y="3617606"/>
                  <a:pt x="1083380" y="3579542"/>
                </a:cubicBezTo>
                <a:cubicBezTo>
                  <a:pt x="1014597" y="3521076"/>
                  <a:pt x="960976" y="3425051"/>
                  <a:pt x="927263" y="3345366"/>
                </a:cubicBezTo>
                <a:cubicBezTo>
                  <a:pt x="907564" y="3298804"/>
                  <a:pt x="897526" y="3248722"/>
                  <a:pt x="882658" y="3200400"/>
                </a:cubicBezTo>
                <a:cubicBezTo>
                  <a:pt x="878941" y="3159512"/>
                  <a:pt x="875732" y="3118575"/>
                  <a:pt x="871507" y="3077737"/>
                </a:cubicBezTo>
                <a:cubicBezTo>
                  <a:pt x="864580" y="3010775"/>
                  <a:pt x="845538" y="2944234"/>
                  <a:pt x="849205" y="2877015"/>
                </a:cubicBezTo>
                <a:cubicBezTo>
                  <a:pt x="856764" y="2738439"/>
                  <a:pt x="861075" y="2596080"/>
                  <a:pt x="904961" y="2464420"/>
                </a:cubicBezTo>
                <a:cubicBezTo>
                  <a:pt x="923247" y="2409563"/>
                  <a:pt x="978668" y="2372528"/>
                  <a:pt x="1027624" y="2341756"/>
                </a:cubicBezTo>
                <a:cubicBezTo>
                  <a:pt x="1110708" y="2289532"/>
                  <a:pt x="1203994" y="2255173"/>
                  <a:pt x="1295254" y="2219093"/>
                </a:cubicBezTo>
                <a:cubicBezTo>
                  <a:pt x="1390324" y="2181507"/>
                  <a:pt x="1555111" y="2135116"/>
                  <a:pt x="1663244" y="2118732"/>
                </a:cubicBezTo>
                <a:cubicBezTo>
                  <a:pt x="1733457" y="2108094"/>
                  <a:pt x="1804493" y="2103863"/>
                  <a:pt x="1875117" y="2096429"/>
                </a:cubicBezTo>
                <a:cubicBezTo>
                  <a:pt x="2083273" y="2126166"/>
                  <a:pt x="2296789" y="2130078"/>
                  <a:pt x="2499585" y="2185639"/>
                </a:cubicBezTo>
                <a:cubicBezTo>
                  <a:pt x="2574183" y="2206077"/>
                  <a:pt x="2624799" y="2276549"/>
                  <a:pt x="2689156" y="2319454"/>
                </a:cubicBezTo>
                <a:cubicBezTo>
                  <a:pt x="2800666" y="2393794"/>
                  <a:pt x="2824682" y="2379493"/>
                  <a:pt x="2912180" y="2497873"/>
                </a:cubicBezTo>
                <a:cubicBezTo>
                  <a:pt x="2986086" y="2597863"/>
                  <a:pt x="3087951" y="2890890"/>
                  <a:pt x="3124054" y="2955073"/>
                </a:cubicBezTo>
                <a:cubicBezTo>
                  <a:pt x="3176935" y="3049083"/>
                  <a:pt x="3231646" y="3160013"/>
                  <a:pt x="3302473" y="3245005"/>
                </a:cubicBezTo>
                <a:cubicBezTo>
                  <a:pt x="3311053" y="3255301"/>
                  <a:pt x="3323213" y="3263069"/>
                  <a:pt x="3335927" y="3267307"/>
                </a:cubicBezTo>
                <a:cubicBezTo>
                  <a:pt x="3390670" y="3285555"/>
                  <a:pt x="3447628" y="3296353"/>
                  <a:pt x="3503195" y="3311912"/>
                </a:cubicBezTo>
                <a:cubicBezTo>
                  <a:pt x="3619043" y="3344350"/>
                  <a:pt x="3584960" y="3330493"/>
                  <a:pt x="3659312" y="3367668"/>
                </a:cubicBezTo>
                <a:cubicBezTo>
                  <a:pt x="3733654" y="3345366"/>
                  <a:pt x="3846110" y="3369402"/>
                  <a:pt x="3882337" y="3300761"/>
                </a:cubicBezTo>
                <a:cubicBezTo>
                  <a:pt x="3934415" y="3202086"/>
                  <a:pt x="3893859" y="3075470"/>
                  <a:pt x="3871185" y="2966224"/>
                </a:cubicBezTo>
                <a:cubicBezTo>
                  <a:pt x="3852240" y="2874946"/>
                  <a:pt x="3801364" y="2793128"/>
                  <a:pt x="3759673" y="2709746"/>
                </a:cubicBezTo>
                <a:cubicBezTo>
                  <a:pt x="3650342" y="2491084"/>
                  <a:pt x="3692193" y="2536660"/>
                  <a:pt x="3503195" y="2341756"/>
                </a:cubicBezTo>
                <a:cubicBezTo>
                  <a:pt x="3319693" y="2152519"/>
                  <a:pt x="3384190" y="2189800"/>
                  <a:pt x="3224415" y="2129883"/>
                </a:cubicBezTo>
                <a:cubicBezTo>
                  <a:pt x="3060864" y="2167054"/>
                  <a:pt x="2889046" y="2178013"/>
                  <a:pt x="2733761" y="2241395"/>
                </a:cubicBezTo>
                <a:cubicBezTo>
                  <a:pt x="2695285" y="2257100"/>
                  <a:pt x="2693068" y="2314175"/>
                  <a:pt x="2678005" y="2352907"/>
                </a:cubicBezTo>
                <a:cubicBezTo>
                  <a:pt x="2666895" y="2381475"/>
                  <a:pt x="2662495" y="2412227"/>
                  <a:pt x="2655702" y="2442117"/>
                </a:cubicBezTo>
                <a:cubicBezTo>
                  <a:pt x="2643907" y="2494014"/>
                  <a:pt x="2633400" y="2546195"/>
                  <a:pt x="2622249" y="2598234"/>
                </a:cubicBezTo>
                <a:cubicBezTo>
                  <a:pt x="2612772" y="2697738"/>
                  <a:pt x="2582534" y="2878358"/>
                  <a:pt x="2611097" y="2988527"/>
                </a:cubicBezTo>
                <a:cubicBezTo>
                  <a:pt x="2632979" y="3072929"/>
                  <a:pt x="2765004" y="3282205"/>
                  <a:pt x="2800668" y="3334215"/>
                </a:cubicBezTo>
                <a:cubicBezTo>
                  <a:pt x="2845655" y="3399821"/>
                  <a:pt x="2893436" y="3463757"/>
                  <a:pt x="2945634" y="3523785"/>
                </a:cubicBezTo>
                <a:cubicBezTo>
                  <a:pt x="2988184" y="3572717"/>
                  <a:pt x="3065837" y="3621936"/>
                  <a:pt x="3124054" y="3646449"/>
                </a:cubicBezTo>
                <a:cubicBezTo>
                  <a:pt x="3181913" y="3670811"/>
                  <a:pt x="3327017" y="3701007"/>
                  <a:pt x="3380532" y="3713356"/>
                </a:cubicBezTo>
                <a:cubicBezTo>
                  <a:pt x="3566386" y="3694771"/>
                  <a:pt x="3759442" y="3712104"/>
                  <a:pt x="3938093" y="3657600"/>
                </a:cubicBezTo>
                <a:cubicBezTo>
                  <a:pt x="3994307" y="3640450"/>
                  <a:pt x="4011081" y="3564643"/>
                  <a:pt x="4038454" y="3512634"/>
                </a:cubicBezTo>
                <a:cubicBezTo>
                  <a:pt x="4048984" y="3492626"/>
                  <a:pt x="4046617" y="3468139"/>
                  <a:pt x="4049605" y="3445727"/>
                </a:cubicBezTo>
                <a:cubicBezTo>
                  <a:pt x="4054053" y="3412363"/>
                  <a:pt x="4057039" y="3378820"/>
                  <a:pt x="4060756" y="3345366"/>
                </a:cubicBezTo>
                <a:cubicBezTo>
                  <a:pt x="4053322" y="3226420"/>
                  <a:pt x="4075447" y="3101819"/>
                  <a:pt x="4038454" y="2988527"/>
                </a:cubicBezTo>
                <a:cubicBezTo>
                  <a:pt x="4013045" y="2910710"/>
                  <a:pt x="3938039" y="2858943"/>
                  <a:pt x="3882337" y="2798956"/>
                </a:cubicBezTo>
                <a:cubicBezTo>
                  <a:pt x="3148855" y="2009053"/>
                  <a:pt x="4076518" y="3037736"/>
                  <a:pt x="3291322" y="2252546"/>
                </a:cubicBezTo>
                <a:cubicBezTo>
                  <a:pt x="3246717" y="2207941"/>
                  <a:pt x="3203186" y="2162236"/>
                  <a:pt x="3157507" y="2118732"/>
                </a:cubicBezTo>
                <a:cubicBezTo>
                  <a:pt x="3125095" y="2087863"/>
                  <a:pt x="3087879" y="2062063"/>
                  <a:pt x="3057146" y="2029522"/>
                </a:cubicBezTo>
                <a:cubicBezTo>
                  <a:pt x="2928014" y="1892793"/>
                  <a:pt x="3001979" y="1963596"/>
                  <a:pt x="2934483" y="1851103"/>
                </a:cubicBezTo>
                <a:cubicBezTo>
                  <a:pt x="2902654" y="1798054"/>
                  <a:pt x="2863587" y="1749382"/>
                  <a:pt x="2834122" y="1694985"/>
                </a:cubicBezTo>
                <a:cubicBezTo>
                  <a:pt x="2815054" y="1659783"/>
                  <a:pt x="2801768" y="1621587"/>
                  <a:pt x="2789517" y="1583473"/>
                </a:cubicBezTo>
                <a:cubicBezTo>
                  <a:pt x="2768268" y="1517364"/>
                  <a:pt x="2750603" y="1450118"/>
                  <a:pt x="2733761" y="1382751"/>
                </a:cubicBezTo>
                <a:cubicBezTo>
                  <a:pt x="2719802" y="1326915"/>
                  <a:pt x="2682619" y="1107815"/>
                  <a:pt x="2678005" y="1081668"/>
                </a:cubicBezTo>
                <a:cubicBezTo>
                  <a:pt x="2681722" y="1025912"/>
                  <a:pt x="2672722" y="967809"/>
                  <a:pt x="2689156" y="914400"/>
                </a:cubicBezTo>
                <a:cubicBezTo>
                  <a:pt x="2703409" y="868079"/>
                  <a:pt x="2747532" y="836025"/>
                  <a:pt x="2767215" y="791737"/>
                </a:cubicBezTo>
                <a:cubicBezTo>
                  <a:pt x="2910774" y="468731"/>
                  <a:pt x="2631091" y="951189"/>
                  <a:pt x="2834122" y="657922"/>
                </a:cubicBezTo>
                <a:cubicBezTo>
                  <a:pt x="2897539" y="566320"/>
                  <a:pt x="2852353" y="573668"/>
                  <a:pt x="2934483" y="501805"/>
                </a:cubicBezTo>
                <a:cubicBezTo>
                  <a:pt x="2943329" y="494065"/>
                  <a:pt x="2956326" y="492487"/>
                  <a:pt x="2967937" y="490654"/>
                </a:cubicBezTo>
                <a:cubicBezTo>
                  <a:pt x="3027139" y="481306"/>
                  <a:pt x="3086883" y="475785"/>
                  <a:pt x="3146356" y="468351"/>
                </a:cubicBezTo>
                <a:cubicBezTo>
                  <a:pt x="3220697" y="475785"/>
                  <a:pt x="3298969" y="465669"/>
                  <a:pt x="3369380" y="490654"/>
                </a:cubicBezTo>
                <a:cubicBezTo>
                  <a:pt x="3477027" y="528851"/>
                  <a:pt x="3478823" y="594693"/>
                  <a:pt x="3547800" y="657922"/>
                </a:cubicBezTo>
                <a:cubicBezTo>
                  <a:pt x="3571371" y="679529"/>
                  <a:pt x="3602482" y="691861"/>
                  <a:pt x="3625858" y="713678"/>
                </a:cubicBezTo>
                <a:cubicBezTo>
                  <a:pt x="3730739" y="811567"/>
                  <a:pt x="3818997" y="972640"/>
                  <a:pt x="3904639" y="1070517"/>
                </a:cubicBezTo>
                <a:lnTo>
                  <a:pt x="3982697" y="1159727"/>
                </a:lnTo>
                <a:cubicBezTo>
                  <a:pt x="3986414" y="1182029"/>
                  <a:pt x="3994753" y="1204042"/>
                  <a:pt x="3993849" y="1226634"/>
                </a:cubicBezTo>
                <a:cubicBezTo>
                  <a:pt x="3990133" y="1319538"/>
                  <a:pt x="4007164" y="1404386"/>
                  <a:pt x="3949244" y="1471961"/>
                </a:cubicBezTo>
                <a:cubicBezTo>
                  <a:pt x="3935560" y="1487926"/>
                  <a:pt x="3925224" y="1512277"/>
                  <a:pt x="3904639" y="1516566"/>
                </a:cubicBezTo>
                <a:cubicBezTo>
                  <a:pt x="3831769" y="1531747"/>
                  <a:pt x="3755913" y="1523214"/>
                  <a:pt x="3681615" y="1527717"/>
                </a:cubicBezTo>
                <a:cubicBezTo>
                  <a:pt x="3633239" y="1530649"/>
                  <a:pt x="3584971" y="1535151"/>
                  <a:pt x="3536649" y="1538868"/>
                </a:cubicBezTo>
                <a:cubicBezTo>
                  <a:pt x="3313625" y="1497980"/>
                  <a:pt x="3088214" y="1468461"/>
                  <a:pt x="2867576" y="1416205"/>
                </a:cubicBezTo>
                <a:cubicBezTo>
                  <a:pt x="2804407" y="1401244"/>
                  <a:pt x="2750031" y="1360692"/>
                  <a:pt x="2689156" y="1338146"/>
                </a:cubicBezTo>
                <a:cubicBezTo>
                  <a:pt x="2649413" y="1323427"/>
                  <a:pt x="2607381" y="1315844"/>
                  <a:pt x="2566493" y="1304693"/>
                </a:cubicBezTo>
                <a:cubicBezTo>
                  <a:pt x="2533820" y="1265485"/>
                  <a:pt x="2498082" y="1229568"/>
                  <a:pt x="2477283" y="1182029"/>
                </a:cubicBezTo>
                <a:cubicBezTo>
                  <a:pt x="2432774" y="1080296"/>
                  <a:pt x="2432815" y="1059983"/>
                  <a:pt x="2410376" y="959005"/>
                </a:cubicBezTo>
                <a:cubicBezTo>
                  <a:pt x="2417810" y="847493"/>
                  <a:pt x="2388319" y="727048"/>
                  <a:pt x="2432678" y="624468"/>
                </a:cubicBezTo>
                <a:cubicBezTo>
                  <a:pt x="2455771" y="571066"/>
                  <a:pt x="2539150" y="576749"/>
                  <a:pt x="2588795" y="546410"/>
                </a:cubicBezTo>
                <a:cubicBezTo>
                  <a:pt x="2673248" y="494800"/>
                  <a:pt x="2750366" y="431877"/>
                  <a:pt x="2834122" y="379142"/>
                </a:cubicBezTo>
                <a:cubicBezTo>
                  <a:pt x="2851061" y="368477"/>
                  <a:pt x="2869977" y="358990"/>
                  <a:pt x="2889878" y="356839"/>
                </a:cubicBezTo>
                <a:cubicBezTo>
                  <a:pt x="3106055" y="333468"/>
                  <a:pt x="3448483" y="329083"/>
                  <a:pt x="3659312" y="323385"/>
                </a:cubicBezTo>
                <a:cubicBezTo>
                  <a:pt x="3722459" y="288304"/>
                  <a:pt x="3777762" y="251110"/>
                  <a:pt x="3848883" y="234176"/>
                </a:cubicBezTo>
                <a:cubicBezTo>
                  <a:pt x="3896444" y="222852"/>
                  <a:pt x="3945527" y="219307"/>
                  <a:pt x="3993849" y="211873"/>
                </a:cubicBezTo>
                <a:cubicBezTo>
                  <a:pt x="4012434" y="204439"/>
                  <a:pt x="4031701" y="198523"/>
                  <a:pt x="4049605" y="189571"/>
                </a:cubicBezTo>
                <a:cubicBezTo>
                  <a:pt x="4061592" y="183577"/>
                  <a:pt x="4072251" y="175194"/>
                  <a:pt x="4083058" y="167268"/>
                </a:cubicBezTo>
                <a:cubicBezTo>
                  <a:pt x="4128020" y="134296"/>
                  <a:pt x="4171911" y="99879"/>
                  <a:pt x="4216873" y="66907"/>
                </a:cubicBezTo>
                <a:cubicBezTo>
                  <a:pt x="4227681" y="58982"/>
                  <a:pt x="4240151" y="53327"/>
                  <a:pt x="4250327" y="44605"/>
                </a:cubicBezTo>
                <a:cubicBezTo>
                  <a:pt x="4266292" y="30921"/>
                  <a:pt x="4294932" y="0"/>
                  <a:pt x="4294932" y="0"/>
                </a:cubicBezTo>
              </a:path>
            </a:pathLst>
          </a:custGeom>
          <a:noFill/>
          <a:ln w="762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6" name="Rak pilkoppling 5">
            <a:extLst>
              <a:ext uri="{FF2B5EF4-FFF2-40B4-BE49-F238E27FC236}">
                <a16:creationId xmlns:a16="http://schemas.microsoft.com/office/drawing/2014/main" id="{EBC36A7E-FFBD-2CB7-BEB2-7D5A408B284C}"/>
              </a:ext>
            </a:extLst>
          </p:cNvPr>
          <p:cNvCxnSpPr>
            <a:cxnSpLocks/>
          </p:cNvCxnSpPr>
          <p:nvPr/>
        </p:nvCxnSpPr>
        <p:spPr>
          <a:xfrm flipV="1">
            <a:off x="11156876" y="658397"/>
            <a:ext cx="602350" cy="582597"/>
          </a:xfrm>
          <a:prstGeom prst="straightConnector1">
            <a:avLst/>
          </a:prstGeom>
          <a:ln w="7620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DE2FB8BA-4DE8-5210-DAF3-C91D7CE1B798}"/>
              </a:ext>
            </a:extLst>
          </p:cNvPr>
          <p:cNvSpPr txBox="1"/>
          <p:nvPr/>
        </p:nvSpPr>
        <p:spPr>
          <a:xfrm>
            <a:off x="732496" y="657975"/>
            <a:ext cx="5980836" cy="2308324"/>
          </a:xfrm>
          <a:custGeom>
            <a:avLst/>
            <a:gdLst>
              <a:gd name="connsiteX0" fmla="*/ 0 w 5980836"/>
              <a:gd name="connsiteY0" fmla="*/ 0 h 2308324"/>
              <a:gd name="connsiteX1" fmla="*/ 544921 w 5980836"/>
              <a:gd name="connsiteY1" fmla="*/ 0 h 2308324"/>
              <a:gd name="connsiteX2" fmla="*/ 1149650 w 5980836"/>
              <a:gd name="connsiteY2" fmla="*/ 0 h 2308324"/>
              <a:gd name="connsiteX3" fmla="*/ 1873995 w 5980836"/>
              <a:gd name="connsiteY3" fmla="*/ 0 h 2308324"/>
              <a:gd name="connsiteX4" fmla="*/ 2598341 w 5980836"/>
              <a:gd name="connsiteY4" fmla="*/ 0 h 2308324"/>
              <a:gd name="connsiteX5" fmla="*/ 3262878 w 5980836"/>
              <a:gd name="connsiteY5" fmla="*/ 0 h 2308324"/>
              <a:gd name="connsiteX6" fmla="*/ 3807799 w 5980836"/>
              <a:gd name="connsiteY6" fmla="*/ 0 h 2308324"/>
              <a:gd name="connsiteX7" fmla="*/ 4591953 w 5980836"/>
              <a:gd name="connsiteY7" fmla="*/ 0 h 2308324"/>
              <a:gd name="connsiteX8" fmla="*/ 5077065 w 5980836"/>
              <a:gd name="connsiteY8" fmla="*/ 0 h 2308324"/>
              <a:gd name="connsiteX9" fmla="*/ 5980836 w 5980836"/>
              <a:gd name="connsiteY9" fmla="*/ 0 h 2308324"/>
              <a:gd name="connsiteX10" fmla="*/ 5980836 w 5980836"/>
              <a:gd name="connsiteY10" fmla="*/ 600164 h 2308324"/>
              <a:gd name="connsiteX11" fmla="*/ 5980836 w 5980836"/>
              <a:gd name="connsiteY11" fmla="*/ 1200328 h 2308324"/>
              <a:gd name="connsiteX12" fmla="*/ 5980836 w 5980836"/>
              <a:gd name="connsiteY12" fmla="*/ 1754326 h 2308324"/>
              <a:gd name="connsiteX13" fmla="*/ 5980836 w 5980836"/>
              <a:gd name="connsiteY13" fmla="*/ 2308324 h 2308324"/>
              <a:gd name="connsiteX14" fmla="*/ 5376107 w 5980836"/>
              <a:gd name="connsiteY14" fmla="*/ 2308324 h 2308324"/>
              <a:gd name="connsiteX15" fmla="*/ 4831186 w 5980836"/>
              <a:gd name="connsiteY15" fmla="*/ 2308324 h 2308324"/>
              <a:gd name="connsiteX16" fmla="*/ 4166649 w 5980836"/>
              <a:gd name="connsiteY16" fmla="*/ 2308324 h 2308324"/>
              <a:gd name="connsiteX17" fmla="*/ 3442303 w 5980836"/>
              <a:gd name="connsiteY17" fmla="*/ 2308324 h 2308324"/>
              <a:gd name="connsiteX18" fmla="*/ 2957191 w 5980836"/>
              <a:gd name="connsiteY18" fmla="*/ 2308324 h 2308324"/>
              <a:gd name="connsiteX19" fmla="*/ 2232845 w 5980836"/>
              <a:gd name="connsiteY19" fmla="*/ 2308324 h 2308324"/>
              <a:gd name="connsiteX20" fmla="*/ 1448691 w 5980836"/>
              <a:gd name="connsiteY20" fmla="*/ 2308324 h 2308324"/>
              <a:gd name="connsiteX21" fmla="*/ 843962 w 5980836"/>
              <a:gd name="connsiteY21" fmla="*/ 2308324 h 2308324"/>
              <a:gd name="connsiteX22" fmla="*/ 0 w 5980836"/>
              <a:gd name="connsiteY22" fmla="*/ 2308324 h 2308324"/>
              <a:gd name="connsiteX23" fmla="*/ 0 w 5980836"/>
              <a:gd name="connsiteY23" fmla="*/ 1685077 h 2308324"/>
              <a:gd name="connsiteX24" fmla="*/ 0 w 5980836"/>
              <a:gd name="connsiteY24" fmla="*/ 1061829 h 2308324"/>
              <a:gd name="connsiteX25" fmla="*/ 0 w 5980836"/>
              <a:gd name="connsiteY25"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80836" h="2308324" fill="none" extrusionOk="0">
                <a:moveTo>
                  <a:pt x="0" y="0"/>
                </a:moveTo>
                <a:cubicBezTo>
                  <a:pt x="180387" y="-14027"/>
                  <a:pt x="342611" y="-23685"/>
                  <a:pt x="544921" y="0"/>
                </a:cubicBezTo>
                <a:cubicBezTo>
                  <a:pt x="747231" y="23685"/>
                  <a:pt x="993603" y="170"/>
                  <a:pt x="1149650" y="0"/>
                </a:cubicBezTo>
                <a:cubicBezTo>
                  <a:pt x="1305697" y="-170"/>
                  <a:pt x="1623923" y="-16591"/>
                  <a:pt x="1873995" y="0"/>
                </a:cubicBezTo>
                <a:cubicBezTo>
                  <a:pt x="2124068" y="16591"/>
                  <a:pt x="2262559" y="-11933"/>
                  <a:pt x="2598341" y="0"/>
                </a:cubicBezTo>
                <a:cubicBezTo>
                  <a:pt x="2934123" y="11933"/>
                  <a:pt x="3101373" y="13530"/>
                  <a:pt x="3262878" y="0"/>
                </a:cubicBezTo>
                <a:cubicBezTo>
                  <a:pt x="3424383" y="-13530"/>
                  <a:pt x="3599472" y="-26429"/>
                  <a:pt x="3807799" y="0"/>
                </a:cubicBezTo>
                <a:cubicBezTo>
                  <a:pt x="4016126" y="26429"/>
                  <a:pt x="4422929" y="-37034"/>
                  <a:pt x="4591953" y="0"/>
                </a:cubicBezTo>
                <a:cubicBezTo>
                  <a:pt x="4760977" y="37034"/>
                  <a:pt x="4859894" y="-1454"/>
                  <a:pt x="5077065" y="0"/>
                </a:cubicBezTo>
                <a:cubicBezTo>
                  <a:pt x="5294236" y="1454"/>
                  <a:pt x="5727408" y="28628"/>
                  <a:pt x="5980836" y="0"/>
                </a:cubicBezTo>
                <a:cubicBezTo>
                  <a:pt x="5967509" y="196956"/>
                  <a:pt x="5982261" y="477989"/>
                  <a:pt x="5980836" y="600164"/>
                </a:cubicBezTo>
                <a:cubicBezTo>
                  <a:pt x="5979411" y="722339"/>
                  <a:pt x="5955895" y="1024232"/>
                  <a:pt x="5980836" y="1200328"/>
                </a:cubicBezTo>
                <a:cubicBezTo>
                  <a:pt x="6005777" y="1376424"/>
                  <a:pt x="6007748" y="1544289"/>
                  <a:pt x="5980836" y="1754326"/>
                </a:cubicBezTo>
                <a:cubicBezTo>
                  <a:pt x="5953924" y="1964363"/>
                  <a:pt x="5963948" y="2113995"/>
                  <a:pt x="5980836" y="2308324"/>
                </a:cubicBezTo>
                <a:cubicBezTo>
                  <a:pt x="5733631" y="2321233"/>
                  <a:pt x="5591409" y="2338294"/>
                  <a:pt x="5376107" y="2308324"/>
                </a:cubicBezTo>
                <a:cubicBezTo>
                  <a:pt x="5160805" y="2278354"/>
                  <a:pt x="5094852" y="2320327"/>
                  <a:pt x="4831186" y="2308324"/>
                </a:cubicBezTo>
                <a:cubicBezTo>
                  <a:pt x="4567520" y="2296321"/>
                  <a:pt x="4339577" y="2303615"/>
                  <a:pt x="4166649" y="2308324"/>
                </a:cubicBezTo>
                <a:cubicBezTo>
                  <a:pt x="3993721" y="2313033"/>
                  <a:pt x="3652033" y="2309763"/>
                  <a:pt x="3442303" y="2308324"/>
                </a:cubicBezTo>
                <a:cubicBezTo>
                  <a:pt x="3232573" y="2306885"/>
                  <a:pt x="3192800" y="2318763"/>
                  <a:pt x="2957191" y="2308324"/>
                </a:cubicBezTo>
                <a:cubicBezTo>
                  <a:pt x="2721582" y="2297885"/>
                  <a:pt x="2454959" y="2330560"/>
                  <a:pt x="2232845" y="2308324"/>
                </a:cubicBezTo>
                <a:cubicBezTo>
                  <a:pt x="2010731" y="2286088"/>
                  <a:pt x="1720831" y="2284752"/>
                  <a:pt x="1448691" y="2308324"/>
                </a:cubicBezTo>
                <a:cubicBezTo>
                  <a:pt x="1176551" y="2331896"/>
                  <a:pt x="1019583" y="2330284"/>
                  <a:pt x="843962" y="2308324"/>
                </a:cubicBezTo>
                <a:cubicBezTo>
                  <a:pt x="668341" y="2286364"/>
                  <a:pt x="288166" y="2339444"/>
                  <a:pt x="0" y="2308324"/>
                </a:cubicBezTo>
                <a:cubicBezTo>
                  <a:pt x="19424" y="2034448"/>
                  <a:pt x="22900" y="1988949"/>
                  <a:pt x="0" y="1685077"/>
                </a:cubicBezTo>
                <a:cubicBezTo>
                  <a:pt x="-22900" y="1381205"/>
                  <a:pt x="-16929" y="1247122"/>
                  <a:pt x="0" y="1061829"/>
                </a:cubicBezTo>
                <a:cubicBezTo>
                  <a:pt x="16929" y="876536"/>
                  <a:pt x="275" y="506493"/>
                  <a:pt x="0" y="0"/>
                </a:cubicBezTo>
                <a:close/>
              </a:path>
              <a:path w="5980836" h="2308324" stroke="0" extrusionOk="0">
                <a:moveTo>
                  <a:pt x="0" y="0"/>
                </a:moveTo>
                <a:cubicBezTo>
                  <a:pt x="294722" y="16269"/>
                  <a:pt x="497924" y="-22774"/>
                  <a:pt x="724346" y="0"/>
                </a:cubicBezTo>
                <a:cubicBezTo>
                  <a:pt x="950768" y="22774"/>
                  <a:pt x="1176832" y="25603"/>
                  <a:pt x="1388883" y="0"/>
                </a:cubicBezTo>
                <a:cubicBezTo>
                  <a:pt x="1600934" y="-25603"/>
                  <a:pt x="1694141" y="-17313"/>
                  <a:pt x="1873995" y="0"/>
                </a:cubicBezTo>
                <a:cubicBezTo>
                  <a:pt x="2053849" y="17313"/>
                  <a:pt x="2314113" y="-38916"/>
                  <a:pt x="2658149" y="0"/>
                </a:cubicBezTo>
                <a:cubicBezTo>
                  <a:pt x="3002185" y="38916"/>
                  <a:pt x="3048318" y="14656"/>
                  <a:pt x="3382495" y="0"/>
                </a:cubicBezTo>
                <a:cubicBezTo>
                  <a:pt x="3716672" y="-14656"/>
                  <a:pt x="3758854" y="15356"/>
                  <a:pt x="3987224" y="0"/>
                </a:cubicBezTo>
                <a:cubicBezTo>
                  <a:pt x="4215594" y="-15356"/>
                  <a:pt x="4269546" y="12709"/>
                  <a:pt x="4532145" y="0"/>
                </a:cubicBezTo>
                <a:cubicBezTo>
                  <a:pt x="4794744" y="-12709"/>
                  <a:pt x="4943439" y="7439"/>
                  <a:pt x="5256490" y="0"/>
                </a:cubicBezTo>
                <a:cubicBezTo>
                  <a:pt x="5569541" y="-7439"/>
                  <a:pt x="5818274" y="-30747"/>
                  <a:pt x="5980836" y="0"/>
                </a:cubicBezTo>
                <a:cubicBezTo>
                  <a:pt x="5980720" y="242039"/>
                  <a:pt x="5966554" y="378596"/>
                  <a:pt x="5980836" y="507831"/>
                </a:cubicBezTo>
                <a:cubicBezTo>
                  <a:pt x="5995118" y="637066"/>
                  <a:pt x="5972994" y="965548"/>
                  <a:pt x="5980836" y="1131079"/>
                </a:cubicBezTo>
                <a:cubicBezTo>
                  <a:pt x="5988678" y="1296610"/>
                  <a:pt x="5970597" y="1526892"/>
                  <a:pt x="5980836" y="1661993"/>
                </a:cubicBezTo>
                <a:cubicBezTo>
                  <a:pt x="5991075" y="1797094"/>
                  <a:pt x="5957732" y="2089778"/>
                  <a:pt x="5980836" y="2308324"/>
                </a:cubicBezTo>
                <a:cubicBezTo>
                  <a:pt x="5847421" y="2321963"/>
                  <a:pt x="5524238" y="2320996"/>
                  <a:pt x="5316299" y="2308324"/>
                </a:cubicBezTo>
                <a:cubicBezTo>
                  <a:pt x="5108360" y="2295652"/>
                  <a:pt x="5026719" y="2335253"/>
                  <a:pt x="4771378" y="2308324"/>
                </a:cubicBezTo>
                <a:cubicBezTo>
                  <a:pt x="4516037" y="2281395"/>
                  <a:pt x="4497301" y="2304911"/>
                  <a:pt x="4286266" y="2308324"/>
                </a:cubicBezTo>
                <a:cubicBezTo>
                  <a:pt x="4075231" y="2311737"/>
                  <a:pt x="3807737" y="2278529"/>
                  <a:pt x="3561920" y="2308324"/>
                </a:cubicBezTo>
                <a:cubicBezTo>
                  <a:pt x="3316103" y="2338119"/>
                  <a:pt x="3168726" y="2294643"/>
                  <a:pt x="3016999" y="2308324"/>
                </a:cubicBezTo>
                <a:cubicBezTo>
                  <a:pt x="2865272" y="2322005"/>
                  <a:pt x="2608779" y="2340453"/>
                  <a:pt x="2232845" y="2308324"/>
                </a:cubicBezTo>
                <a:cubicBezTo>
                  <a:pt x="1856911" y="2276195"/>
                  <a:pt x="1876895" y="2278095"/>
                  <a:pt x="1568308" y="2308324"/>
                </a:cubicBezTo>
                <a:cubicBezTo>
                  <a:pt x="1259721" y="2338553"/>
                  <a:pt x="1083975" y="2340765"/>
                  <a:pt x="903771" y="2308324"/>
                </a:cubicBezTo>
                <a:cubicBezTo>
                  <a:pt x="723567" y="2275883"/>
                  <a:pt x="260463" y="2299507"/>
                  <a:pt x="0" y="2308324"/>
                </a:cubicBezTo>
                <a:cubicBezTo>
                  <a:pt x="-29839" y="2148106"/>
                  <a:pt x="-13497" y="1855687"/>
                  <a:pt x="0" y="1708160"/>
                </a:cubicBezTo>
                <a:cubicBezTo>
                  <a:pt x="13497" y="1560633"/>
                  <a:pt x="18523" y="1395334"/>
                  <a:pt x="0" y="1200328"/>
                </a:cubicBezTo>
                <a:cubicBezTo>
                  <a:pt x="-18523" y="1005322"/>
                  <a:pt x="-26563" y="769493"/>
                  <a:pt x="0" y="623247"/>
                </a:cubicBezTo>
                <a:cubicBezTo>
                  <a:pt x="26563" y="477001"/>
                  <a:pt x="-4855" y="274630"/>
                  <a:pt x="0" y="0"/>
                </a:cubicBezTo>
                <a:close/>
              </a:path>
            </a:pathLst>
          </a:custGeom>
          <a:solidFill>
            <a:schemeClr val="accent1">
              <a:lumMod val="40000"/>
              <a:lumOff val="60000"/>
            </a:schemeClr>
          </a:solidFill>
          <a:ln>
            <a:extLst>
              <a:ext uri="{C807C97D-BFC1-408E-A445-0C87EB9F89A2}">
                <ask:lineSketchStyleProps xmlns="" xmlns:ask="http://schemas.microsoft.com/office/drawing/2018/sketchyshapes" sd="2324341880">
                  <a:prstGeom prst="rect">
                    <a:avLst/>
                  </a:prstGeom>
                  <ask:type>
                    <ask:lineSketchFreehand/>
                  </ask:type>
                </ask:lineSketchStyleProps>
              </a:ext>
            </a:extLst>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t">
            <a:noAutofit/>
          </a:bodyPr>
          <a:lstStyle>
            <a:defPPr>
              <a:defRPr lang="sv-SE"/>
            </a:defPPr>
            <a:lvl1pPr algn="ctr">
              <a:lnSpc>
                <a:spcPct val="95000"/>
              </a:lnSpc>
              <a:spcBef>
                <a:spcPct val="0"/>
              </a:spcBef>
              <a:defRPr sz="36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sv-SE" sz="3600" b="1" i="0" u="none" strike="noStrike" kern="1200" cap="none" spc="0" normalizeH="0" baseline="0" noProof="0" dirty="0">
                <a:ln>
                  <a:noFill/>
                </a:ln>
                <a:solidFill>
                  <a:prstClr val="white"/>
                </a:solidFill>
                <a:effectLst/>
                <a:uLnTx/>
                <a:uFillTx/>
                <a:latin typeface="Arial"/>
                <a:ea typeface="+mn-ea"/>
                <a:cs typeface="+mn-cs"/>
              </a:rPr>
              <a:t>Resan har precis börjat</a:t>
            </a:r>
          </a:p>
          <a:p>
            <a:pPr marL="0" marR="0" lvl="0" indent="0" algn="ctr" defTabSz="914400" rtl="0" eaLnBrk="1" fontAlgn="auto" latinLnBrk="0" hangingPunct="1">
              <a:lnSpc>
                <a:spcPct val="95000"/>
              </a:lnSpc>
              <a:spcBef>
                <a:spcPct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95000"/>
              </a:lnSpc>
              <a:spcBef>
                <a:spcPct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För att lyckas på sikt kommer vi både misslyckas och lyckas på vägen…</a:t>
            </a:r>
          </a:p>
          <a:p>
            <a:pPr marL="0" marR="0" lvl="0" indent="0" algn="ctr" defTabSz="914400" rtl="0" eaLnBrk="1" fontAlgn="auto" latinLnBrk="0" hangingPunct="1">
              <a:lnSpc>
                <a:spcPct val="95000"/>
              </a:lnSpc>
              <a:spcBef>
                <a:spcPct val="0"/>
              </a:spcBef>
              <a:spcAft>
                <a:spcPts val="0"/>
              </a:spcAft>
              <a:buClrTx/>
              <a:buSzTx/>
              <a:buFontTx/>
              <a:buNone/>
              <a:tabLst/>
              <a:defRPr/>
            </a:pPr>
            <a:endParaRPr kumimoji="0" lang="sv-SE" sz="2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95000"/>
              </a:lnSpc>
              <a:spcBef>
                <a:spcPct val="0"/>
              </a:spcBef>
              <a:spcAft>
                <a:spcPts val="0"/>
              </a:spcAft>
              <a:buClrTx/>
              <a:buSzTx/>
              <a:buFontTx/>
              <a:buNone/>
              <a:tabLst/>
              <a:defRPr/>
            </a:pPr>
            <a:r>
              <a:rPr kumimoji="0" lang="sv-SE" sz="2000" b="1" i="0" u="none" strike="noStrike" kern="1200" cap="none" spc="0" normalizeH="0" baseline="0" noProof="0" dirty="0">
                <a:ln>
                  <a:noFill/>
                </a:ln>
                <a:solidFill>
                  <a:prstClr val="white"/>
                </a:solidFill>
                <a:effectLst/>
                <a:uLnTx/>
                <a:uFillTx/>
                <a:latin typeface="Arial"/>
                <a:ea typeface="+mn-ea"/>
                <a:cs typeface="+mn-cs"/>
              </a:rPr>
              <a:t>Vi gör det tillsammans!</a:t>
            </a:r>
          </a:p>
          <a:p>
            <a:pPr marL="0" marR="0" lvl="0" indent="0" algn="ctr" defTabSz="914400" rtl="0" eaLnBrk="1" fontAlgn="auto" latinLnBrk="0" hangingPunct="1">
              <a:lnSpc>
                <a:spcPct val="95000"/>
              </a:lnSpc>
              <a:spcBef>
                <a:spcPct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95000"/>
              </a:lnSpc>
              <a:spcBef>
                <a:spcPct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95000"/>
              </a:lnSpc>
              <a:spcBef>
                <a:spcPct val="0"/>
              </a:spcBef>
              <a:spcAft>
                <a:spcPts val="0"/>
              </a:spcAft>
              <a:buClrTx/>
              <a:buSzTx/>
              <a:buFontTx/>
              <a:buNone/>
              <a:tabLst/>
              <a:defRPr/>
            </a:pPr>
            <a:endParaRPr kumimoji="0" lang="sv-SE" sz="24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ctr" defTabSz="914400" rtl="0" eaLnBrk="1" fontAlgn="auto" latinLnBrk="0" hangingPunct="1">
              <a:lnSpc>
                <a:spcPct val="95000"/>
              </a:lnSpc>
              <a:spcBef>
                <a:spcPct val="0"/>
              </a:spcBef>
              <a:spcAft>
                <a:spcPts val="0"/>
              </a:spcAft>
              <a:buClrTx/>
              <a:buSzTx/>
              <a:buFontTx/>
              <a:buNone/>
              <a:tabLst/>
              <a:defRPr/>
            </a:pPr>
            <a:endParaRPr kumimoji="0" lang="sv-SE" sz="3600" b="1" i="0" u="none" strike="noStrike" kern="1200" cap="none" spc="0" normalizeH="0" baseline="0" noProof="0" dirty="0">
              <a:ln>
                <a:noFill/>
              </a:ln>
              <a:solidFill>
                <a:prstClr val="white"/>
              </a:solidFill>
              <a:effectLst/>
              <a:uLnTx/>
              <a:uFillTx/>
              <a:latin typeface="Arial"/>
              <a:ea typeface="+mn-ea"/>
              <a:cs typeface="+mn-cs"/>
            </a:endParaRPr>
          </a:p>
        </p:txBody>
      </p:sp>
      <p:sp>
        <p:nvSpPr>
          <p:cNvPr id="2" name="textruta 1">
            <a:extLst>
              <a:ext uri="{FF2B5EF4-FFF2-40B4-BE49-F238E27FC236}">
                <a16:creationId xmlns:a16="http://schemas.microsoft.com/office/drawing/2014/main" id="{D11E5F55-7B76-9C1E-EB70-3DA4D84F17A3}"/>
              </a:ext>
            </a:extLst>
          </p:cNvPr>
          <p:cNvSpPr txBox="1"/>
          <p:nvPr/>
        </p:nvSpPr>
        <p:spPr>
          <a:xfrm>
            <a:off x="432774" y="3728657"/>
            <a:ext cx="5677934"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 name="textruta 20">
            <a:extLst>
              <a:ext uri="{FF2B5EF4-FFF2-40B4-BE49-F238E27FC236}">
                <a16:creationId xmlns:a16="http://schemas.microsoft.com/office/drawing/2014/main" id="{FE9A9BD8-9DC7-33C8-918F-42B1FD7A71C8}"/>
              </a:ext>
            </a:extLst>
          </p:cNvPr>
          <p:cNvSpPr txBox="1"/>
          <p:nvPr/>
        </p:nvSpPr>
        <p:spPr>
          <a:xfrm>
            <a:off x="732496" y="3325168"/>
            <a:ext cx="5980836" cy="2308324"/>
          </a:xfrm>
          <a:custGeom>
            <a:avLst/>
            <a:gdLst>
              <a:gd name="connsiteX0" fmla="*/ 0 w 5980836"/>
              <a:gd name="connsiteY0" fmla="*/ 0 h 2308324"/>
              <a:gd name="connsiteX1" fmla="*/ 604729 w 5980836"/>
              <a:gd name="connsiteY1" fmla="*/ 0 h 2308324"/>
              <a:gd name="connsiteX2" fmla="*/ 1388883 w 5980836"/>
              <a:gd name="connsiteY2" fmla="*/ 0 h 2308324"/>
              <a:gd name="connsiteX3" fmla="*/ 1933804 w 5980836"/>
              <a:gd name="connsiteY3" fmla="*/ 0 h 2308324"/>
              <a:gd name="connsiteX4" fmla="*/ 2538533 w 5980836"/>
              <a:gd name="connsiteY4" fmla="*/ 0 h 2308324"/>
              <a:gd name="connsiteX5" fmla="*/ 3023645 w 5980836"/>
              <a:gd name="connsiteY5" fmla="*/ 0 h 2308324"/>
              <a:gd name="connsiteX6" fmla="*/ 3508757 w 5980836"/>
              <a:gd name="connsiteY6" fmla="*/ 0 h 2308324"/>
              <a:gd name="connsiteX7" fmla="*/ 3993869 w 5980836"/>
              <a:gd name="connsiteY7" fmla="*/ 0 h 2308324"/>
              <a:gd name="connsiteX8" fmla="*/ 4478982 w 5980836"/>
              <a:gd name="connsiteY8" fmla="*/ 0 h 2308324"/>
              <a:gd name="connsiteX9" fmla="*/ 5203327 w 5980836"/>
              <a:gd name="connsiteY9" fmla="*/ 0 h 2308324"/>
              <a:gd name="connsiteX10" fmla="*/ 5980836 w 5980836"/>
              <a:gd name="connsiteY10" fmla="*/ 0 h 2308324"/>
              <a:gd name="connsiteX11" fmla="*/ 5980836 w 5980836"/>
              <a:gd name="connsiteY11" fmla="*/ 600164 h 2308324"/>
              <a:gd name="connsiteX12" fmla="*/ 5980836 w 5980836"/>
              <a:gd name="connsiteY12" fmla="*/ 1177245 h 2308324"/>
              <a:gd name="connsiteX13" fmla="*/ 5980836 w 5980836"/>
              <a:gd name="connsiteY13" fmla="*/ 1777409 h 2308324"/>
              <a:gd name="connsiteX14" fmla="*/ 5980836 w 5980836"/>
              <a:gd name="connsiteY14" fmla="*/ 2308324 h 2308324"/>
              <a:gd name="connsiteX15" fmla="*/ 5435915 w 5980836"/>
              <a:gd name="connsiteY15" fmla="*/ 2308324 h 2308324"/>
              <a:gd name="connsiteX16" fmla="*/ 4890995 w 5980836"/>
              <a:gd name="connsiteY16" fmla="*/ 2308324 h 2308324"/>
              <a:gd name="connsiteX17" fmla="*/ 4166649 w 5980836"/>
              <a:gd name="connsiteY17" fmla="*/ 2308324 h 2308324"/>
              <a:gd name="connsiteX18" fmla="*/ 3502112 w 5980836"/>
              <a:gd name="connsiteY18" fmla="*/ 2308324 h 2308324"/>
              <a:gd name="connsiteX19" fmla="*/ 2957191 w 5980836"/>
              <a:gd name="connsiteY19" fmla="*/ 2308324 h 2308324"/>
              <a:gd name="connsiteX20" fmla="*/ 2292654 w 5980836"/>
              <a:gd name="connsiteY20" fmla="*/ 2308324 h 2308324"/>
              <a:gd name="connsiteX21" fmla="*/ 1747733 w 5980836"/>
              <a:gd name="connsiteY21" fmla="*/ 2308324 h 2308324"/>
              <a:gd name="connsiteX22" fmla="*/ 1202813 w 5980836"/>
              <a:gd name="connsiteY22" fmla="*/ 2308324 h 2308324"/>
              <a:gd name="connsiteX23" fmla="*/ 0 w 5980836"/>
              <a:gd name="connsiteY23" fmla="*/ 2308324 h 2308324"/>
              <a:gd name="connsiteX24" fmla="*/ 0 w 5980836"/>
              <a:gd name="connsiteY24" fmla="*/ 1800493 h 2308324"/>
              <a:gd name="connsiteX25" fmla="*/ 0 w 5980836"/>
              <a:gd name="connsiteY25" fmla="*/ 1177245 h 2308324"/>
              <a:gd name="connsiteX26" fmla="*/ 0 w 5980836"/>
              <a:gd name="connsiteY26" fmla="*/ 553998 h 2308324"/>
              <a:gd name="connsiteX27" fmla="*/ 0 w 5980836"/>
              <a:gd name="connsiteY27"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80836" h="2308324" fill="none" extrusionOk="0">
                <a:moveTo>
                  <a:pt x="0" y="0"/>
                </a:moveTo>
                <a:cubicBezTo>
                  <a:pt x="246584" y="-20987"/>
                  <a:pt x="398685" y="-19489"/>
                  <a:pt x="604729" y="0"/>
                </a:cubicBezTo>
                <a:cubicBezTo>
                  <a:pt x="810773" y="19489"/>
                  <a:pt x="1036711" y="32162"/>
                  <a:pt x="1388883" y="0"/>
                </a:cubicBezTo>
                <a:cubicBezTo>
                  <a:pt x="1741055" y="-32162"/>
                  <a:pt x="1726639" y="-24375"/>
                  <a:pt x="1933804" y="0"/>
                </a:cubicBezTo>
                <a:cubicBezTo>
                  <a:pt x="2140969" y="24375"/>
                  <a:pt x="2359495" y="25777"/>
                  <a:pt x="2538533" y="0"/>
                </a:cubicBezTo>
                <a:cubicBezTo>
                  <a:pt x="2717571" y="-25777"/>
                  <a:pt x="2916988" y="21946"/>
                  <a:pt x="3023645" y="0"/>
                </a:cubicBezTo>
                <a:cubicBezTo>
                  <a:pt x="3130302" y="-21946"/>
                  <a:pt x="3396174" y="-11528"/>
                  <a:pt x="3508757" y="0"/>
                </a:cubicBezTo>
                <a:cubicBezTo>
                  <a:pt x="3621340" y="11528"/>
                  <a:pt x="3864735" y="1178"/>
                  <a:pt x="3993869" y="0"/>
                </a:cubicBezTo>
                <a:cubicBezTo>
                  <a:pt x="4123003" y="-1178"/>
                  <a:pt x="4236451" y="18529"/>
                  <a:pt x="4478982" y="0"/>
                </a:cubicBezTo>
                <a:cubicBezTo>
                  <a:pt x="4721513" y="-18529"/>
                  <a:pt x="4844516" y="27507"/>
                  <a:pt x="5203327" y="0"/>
                </a:cubicBezTo>
                <a:cubicBezTo>
                  <a:pt x="5562138" y="-27507"/>
                  <a:pt x="5766489" y="36358"/>
                  <a:pt x="5980836" y="0"/>
                </a:cubicBezTo>
                <a:cubicBezTo>
                  <a:pt x="5956969" y="291997"/>
                  <a:pt x="6006100" y="336975"/>
                  <a:pt x="5980836" y="600164"/>
                </a:cubicBezTo>
                <a:cubicBezTo>
                  <a:pt x="5955572" y="863353"/>
                  <a:pt x="6001562" y="1013017"/>
                  <a:pt x="5980836" y="1177245"/>
                </a:cubicBezTo>
                <a:cubicBezTo>
                  <a:pt x="5960110" y="1341473"/>
                  <a:pt x="5953984" y="1522521"/>
                  <a:pt x="5980836" y="1777409"/>
                </a:cubicBezTo>
                <a:cubicBezTo>
                  <a:pt x="6007688" y="2032297"/>
                  <a:pt x="5968069" y="2118495"/>
                  <a:pt x="5980836" y="2308324"/>
                </a:cubicBezTo>
                <a:cubicBezTo>
                  <a:pt x="5853681" y="2284448"/>
                  <a:pt x="5614360" y="2300187"/>
                  <a:pt x="5435915" y="2308324"/>
                </a:cubicBezTo>
                <a:cubicBezTo>
                  <a:pt x="5257470" y="2316461"/>
                  <a:pt x="5040457" y="2297046"/>
                  <a:pt x="4890995" y="2308324"/>
                </a:cubicBezTo>
                <a:cubicBezTo>
                  <a:pt x="4741533" y="2319602"/>
                  <a:pt x="4351268" y="2303409"/>
                  <a:pt x="4166649" y="2308324"/>
                </a:cubicBezTo>
                <a:cubicBezTo>
                  <a:pt x="3982030" y="2313239"/>
                  <a:pt x="3742620" y="2326906"/>
                  <a:pt x="3502112" y="2308324"/>
                </a:cubicBezTo>
                <a:cubicBezTo>
                  <a:pt x="3261604" y="2289742"/>
                  <a:pt x="3165221" y="2304577"/>
                  <a:pt x="2957191" y="2308324"/>
                </a:cubicBezTo>
                <a:cubicBezTo>
                  <a:pt x="2749161" y="2312071"/>
                  <a:pt x="2555669" y="2312579"/>
                  <a:pt x="2292654" y="2308324"/>
                </a:cubicBezTo>
                <a:cubicBezTo>
                  <a:pt x="2029639" y="2304069"/>
                  <a:pt x="1904881" y="2332492"/>
                  <a:pt x="1747733" y="2308324"/>
                </a:cubicBezTo>
                <a:cubicBezTo>
                  <a:pt x="1590585" y="2284156"/>
                  <a:pt x="1385160" y="2333050"/>
                  <a:pt x="1202813" y="2308324"/>
                </a:cubicBezTo>
                <a:cubicBezTo>
                  <a:pt x="1020466" y="2283598"/>
                  <a:pt x="277741" y="2338929"/>
                  <a:pt x="0" y="2308324"/>
                </a:cubicBezTo>
                <a:cubicBezTo>
                  <a:pt x="20201" y="2171050"/>
                  <a:pt x="15762" y="1988664"/>
                  <a:pt x="0" y="1800493"/>
                </a:cubicBezTo>
                <a:cubicBezTo>
                  <a:pt x="-15762" y="1612322"/>
                  <a:pt x="11624" y="1416163"/>
                  <a:pt x="0" y="1177245"/>
                </a:cubicBezTo>
                <a:cubicBezTo>
                  <a:pt x="-11624" y="938327"/>
                  <a:pt x="25980" y="691796"/>
                  <a:pt x="0" y="553998"/>
                </a:cubicBezTo>
                <a:cubicBezTo>
                  <a:pt x="-25980" y="416200"/>
                  <a:pt x="22389" y="119056"/>
                  <a:pt x="0" y="0"/>
                </a:cubicBezTo>
                <a:close/>
              </a:path>
              <a:path w="5980836" h="2308324" stroke="0" extrusionOk="0">
                <a:moveTo>
                  <a:pt x="0" y="0"/>
                </a:moveTo>
                <a:cubicBezTo>
                  <a:pt x="198881" y="16908"/>
                  <a:pt x="475927" y="-14326"/>
                  <a:pt x="604729" y="0"/>
                </a:cubicBezTo>
                <a:cubicBezTo>
                  <a:pt x="733531" y="14326"/>
                  <a:pt x="1084991" y="7728"/>
                  <a:pt x="1329075" y="0"/>
                </a:cubicBezTo>
                <a:cubicBezTo>
                  <a:pt x="1573159" y="-7728"/>
                  <a:pt x="1698708" y="-1625"/>
                  <a:pt x="2053420" y="0"/>
                </a:cubicBezTo>
                <a:cubicBezTo>
                  <a:pt x="2408132" y="1625"/>
                  <a:pt x="2499270" y="29576"/>
                  <a:pt x="2777766" y="0"/>
                </a:cubicBezTo>
                <a:cubicBezTo>
                  <a:pt x="3056262" y="-29576"/>
                  <a:pt x="3087102" y="-2995"/>
                  <a:pt x="3322687" y="0"/>
                </a:cubicBezTo>
                <a:cubicBezTo>
                  <a:pt x="3558272" y="2995"/>
                  <a:pt x="3738074" y="21984"/>
                  <a:pt x="3987224" y="0"/>
                </a:cubicBezTo>
                <a:cubicBezTo>
                  <a:pt x="4236374" y="-21984"/>
                  <a:pt x="4544308" y="13354"/>
                  <a:pt x="4711570" y="0"/>
                </a:cubicBezTo>
                <a:cubicBezTo>
                  <a:pt x="4878832" y="-13354"/>
                  <a:pt x="5102848" y="29787"/>
                  <a:pt x="5376107" y="0"/>
                </a:cubicBezTo>
                <a:cubicBezTo>
                  <a:pt x="5649366" y="-29787"/>
                  <a:pt x="5714714" y="-20353"/>
                  <a:pt x="5980836" y="0"/>
                </a:cubicBezTo>
                <a:cubicBezTo>
                  <a:pt x="5974839" y="237970"/>
                  <a:pt x="5978973" y="358431"/>
                  <a:pt x="5980836" y="553998"/>
                </a:cubicBezTo>
                <a:cubicBezTo>
                  <a:pt x="5982699" y="749565"/>
                  <a:pt x="5986696" y="902054"/>
                  <a:pt x="5980836" y="1107996"/>
                </a:cubicBezTo>
                <a:cubicBezTo>
                  <a:pt x="5974976" y="1313938"/>
                  <a:pt x="5963825" y="1496552"/>
                  <a:pt x="5980836" y="1708160"/>
                </a:cubicBezTo>
                <a:cubicBezTo>
                  <a:pt x="5997847" y="1919768"/>
                  <a:pt x="5956107" y="2135374"/>
                  <a:pt x="5980836" y="2308324"/>
                </a:cubicBezTo>
                <a:cubicBezTo>
                  <a:pt x="5714248" y="2295561"/>
                  <a:pt x="5599020" y="2293129"/>
                  <a:pt x="5316299" y="2308324"/>
                </a:cubicBezTo>
                <a:cubicBezTo>
                  <a:pt x="5033578" y="2323519"/>
                  <a:pt x="5024169" y="2330046"/>
                  <a:pt x="4831186" y="2308324"/>
                </a:cubicBezTo>
                <a:cubicBezTo>
                  <a:pt x="4638203" y="2286602"/>
                  <a:pt x="4526284" y="2310832"/>
                  <a:pt x="4226457" y="2308324"/>
                </a:cubicBezTo>
                <a:cubicBezTo>
                  <a:pt x="3926630" y="2305816"/>
                  <a:pt x="3801044" y="2289968"/>
                  <a:pt x="3442303" y="2308324"/>
                </a:cubicBezTo>
                <a:cubicBezTo>
                  <a:pt x="3083562" y="2326680"/>
                  <a:pt x="3045930" y="2342589"/>
                  <a:pt x="2717958" y="2308324"/>
                </a:cubicBezTo>
                <a:cubicBezTo>
                  <a:pt x="2389987" y="2274059"/>
                  <a:pt x="2352985" y="2307412"/>
                  <a:pt x="2173037" y="2308324"/>
                </a:cubicBezTo>
                <a:cubicBezTo>
                  <a:pt x="1993089" y="2309236"/>
                  <a:pt x="1765401" y="2320095"/>
                  <a:pt x="1508500" y="2308324"/>
                </a:cubicBezTo>
                <a:cubicBezTo>
                  <a:pt x="1251599" y="2296553"/>
                  <a:pt x="1167709" y="2320315"/>
                  <a:pt x="1023387" y="2308324"/>
                </a:cubicBezTo>
                <a:cubicBezTo>
                  <a:pt x="879065" y="2296333"/>
                  <a:pt x="405280" y="2352033"/>
                  <a:pt x="0" y="2308324"/>
                </a:cubicBezTo>
                <a:cubicBezTo>
                  <a:pt x="11429" y="2174275"/>
                  <a:pt x="21616" y="1944344"/>
                  <a:pt x="0" y="1754326"/>
                </a:cubicBezTo>
                <a:cubicBezTo>
                  <a:pt x="-21616" y="1564308"/>
                  <a:pt x="-3883" y="1393189"/>
                  <a:pt x="0" y="1154162"/>
                </a:cubicBezTo>
                <a:cubicBezTo>
                  <a:pt x="3883" y="915135"/>
                  <a:pt x="9037" y="865448"/>
                  <a:pt x="0" y="600164"/>
                </a:cubicBezTo>
                <a:cubicBezTo>
                  <a:pt x="-9037" y="334880"/>
                  <a:pt x="-21218" y="294681"/>
                  <a:pt x="0" y="0"/>
                </a:cubicBezTo>
                <a:close/>
              </a:path>
            </a:pathLst>
          </a:custGeom>
          <a:ln>
            <a:extLst>
              <a:ext uri="{C807C97D-BFC1-408E-A445-0C87EB9F89A2}">
                <ask:lineSketchStyleProps xmlns="" xmlns:ask="http://schemas.microsoft.com/office/drawing/2018/sketchyshapes" sd="266157301">
                  <a:prstGeom prst="rect">
                    <a:avLst/>
                  </a:prstGeom>
                  <ask:type>
                    <ask:lineSketchFreehand/>
                  </ask:type>
                </ask:lineSketchStyleProps>
              </a:ext>
            </a:extLst>
          </a:ln>
        </p:spPr>
        <p:style>
          <a:lnRef idx="3">
            <a:schemeClr val="lt1"/>
          </a:lnRef>
          <a:fillRef idx="1">
            <a:schemeClr val="accent4"/>
          </a:fillRef>
          <a:effectRef idx="1">
            <a:schemeClr val="accent4"/>
          </a:effectRef>
          <a:fontRef idx="minor">
            <a:schemeClr val="lt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Vänta inte på den perfekta lösningen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Fastna inte i ”dagens” detaljer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Lägg tid på insiktsarbete – invånare och medarbetare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Testa, följ upp och skruva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Ompröva och ta bort – ”kompostera” arbetssätt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Tålamod och uthållighet…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rPr>
              <a:t>Resan tar aldrig slut!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3069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Extra material, länkar etc. för fördjupande dialoger och arbete</a:t>
            </a:r>
            <a:endParaRPr lang="sv-SE" dirty="0"/>
          </a:p>
        </p:txBody>
      </p:sp>
      <p:sp>
        <p:nvSpPr>
          <p:cNvPr id="3" name="Platshållare för text 2"/>
          <p:cNvSpPr>
            <a:spLocks noGrp="1"/>
          </p:cNvSpPr>
          <p:nvPr>
            <p:ph type="body" idx="1"/>
          </p:nvPr>
        </p:nvSpPr>
        <p:spPr/>
        <p:txBody>
          <a:bodyPr/>
          <a:lstStyle/>
          <a:p>
            <a:endParaRPr lang="sv-SE"/>
          </a:p>
        </p:txBody>
      </p:sp>
      <p:sp>
        <p:nvSpPr>
          <p:cNvPr id="4" name="Platshållare för datum 3"/>
          <p:cNvSpPr>
            <a:spLocks noGrp="1"/>
          </p:cNvSpPr>
          <p:nvPr>
            <p:ph type="dt" sz="half" idx="10"/>
          </p:nvPr>
        </p:nvSpPr>
        <p:spPr/>
        <p:txBody>
          <a:bodyPr/>
          <a:lstStyle/>
          <a:p>
            <a:fld id="{B8A55B58-765D-4E56-A561-1FFBE190F123}" type="datetime1">
              <a:rPr lang="sv-SE" smtClean="0"/>
              <a:t>2024-04-15</a:t>
            </a:fld>
            <a:endParaRPr lang="sv-SE" dirty="0"/>
          </a:p>
        </p:txBody>
      </p:sp>
      <p:sp>
        <p:nvSpPr>
          <p:cNvPr id="5" name="Platshållare för sidfot 4"/>
          <p:cNvSpPr>
            <a:spLocks noGrp="1"/>
          </p:cNvSpPr>
          <p:nvPr>
            <p:ph type="ftr" sz="quarter" idx="11"/>
          </p:nvPr>
        </p:nvSpPr>
        <p:spPr/>
        <p:txBody>
          <a:bodyPr/>
          <a:lstStyle/>
          <a:p>
            <a:r>
              <a:rPr lang="sv-SE" smtClean="0"/>
              <a:t>Sidfot</a:t>
            </a:r>
            <a:endParaRPr lang="sv-SE" dirty="0"/>
          </a:p>
        </p:txBody>
      </p:sp>
      <p:sp>
        <p:nvSpPr>
          <p:cNvPr id="6" name="Platshållare för bildnummer 5"/>
          <p:cNvSpPr>
            <a:spLocks noGrp="1"/>
          </p:cNvSpPr>
          <p:nvPr>
            <p:ph type="sldNum" sz="quarter" idx="12"/>
          </p:nvPr>
        </p:nvSpPr>
        <p:spPr/>
        <p:txBody>
          <a:bodyPr/>
          <a:lstStyle/>
          <a:p>
            <a:fld id="{130DDE8C-17E0-4539-9C15-C1E9D231907F}" type="slidenum">
              <a:rPr lang="sv-SE" smtClean="0"/>
              <a:pPr/>
              <a:t>55</a:t>
            </a:fld>
            <a:endParaRPr lang="sv-SE" dirty="0"/>
          </a:p>
        </p:txBody>
      </p:sp>
    </p:spTree>
    <p:extLst>
      <p:ext uri="{BB962C8B-B14F-4D97-AF65-F5344CB8AC3E}">
        <p14:creationId xmlns:p14="http://schemas.microsoft.com/office/powerpoint/2010/main" val="4270144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p:cNvPicPr>
            <a:picLocks noGrp="1" noChangeAspect="1"/>
          </p:cNvPicPr>
          <p:nvPr>
            <p:ph idx="1"/>
          </p:nvPr>
        </p:nvPicPr>
        <p:blipFill>
          <a:blip r:embed="rId2"/>
          <a:stretch>
            <a:fillRect/>
          </a:stretch>
        </p:blipFill>
        <p:spPr>
          <a:xfrm>
            <a:off x="3308860" y="2439988"/>
            <a:ext cx="5574280" cy="3573462"/>
          </a:xfrm>
          <a:prstGeom prst="rect">
            <a:avLst/>
          </a:prstGeom>
        </p:spPr>
      </p:pic>
      <p:sp>
        <p:nvSpPr>
          <p:cNvPr id="3" name="Platshållare för datum 2"/>
          <p:cNvSpPr>
            <a:spLocks noGrp="1"/>
          </p:cNvSpPr>
          <p:nvPr>
            <p:ph type="dt" sz="half" idx="10"/>
          </p:nvPr>
        </p:nvSpPr>
        <p:spPr/>
        <p:txBody>
          <a:bodyPr/>
          <a:lstStyle/>
          <a:p>
            <a:fld id="{9C5C3358-106F-4A3A-8507-6544091CE7EB}" type="datetime1">
              <a:rPr lang="sv-SE" smtClean="0"/>
              <a:t>2024-04-15</a:t>
            </a:fld>
            <a:endParaRPr lang="sv-SE" dirty="0"/>
          </a:p>
        </p:txBody>
      </p:sp>
      <p:sp>
        <p:nvSpPr>
          <p:cNvPr id="4" name="Platshållare för sidfot 3"/>
          <p:cNvSpPr>
            <a:spLocks noGrp="1"/>
          </p:cNvSpPr>
          <p:nvPr>
            <p:ph type="ftr" sz="quarter" idx="11"/>
          </p:nvPr>
        </p:nvSpPr>
        <p:spPr/>
        <p:txBody>
          <a:bodyPr/>
          <a:lstStyle/>
          <a:p>
            <a:r>
              <a:rPr lang="sv-SE" smtClean="0"/>
              <a:t>Sidfot</a:t>
            </a:r>
            <a:endParaRPr lang="sv-SE" dirty="0"/>
          </a:p>
        </p:txBody>
      </p:sp>
      <p:sp>
        <p:nvSpPr>
          <p:cNvPr id="5" name="Platshållare för bildnummer 4"/>
          <p:cNvSpPr>
            <a:spLocks noGrp="1"/>
          </p:cNvSpPr>
          <p:nvPr>
            <p:ph type="sldNum" sz="quarter" idx="12"/>
          </p:nvPr>
        </p:nvSpPr>
        <p:spPr/>
        <p:txBody>
          <a:bodyPr/>
          <a:lstStyle/>
          <a:p>
            <a:fld id="{130DDE8C-17E0-4539-9C15-C1E9D231907F}" type="slidenum">
              <a:rPr lang="sv-SE" smtClean="0"/>
              <a:pPr/>
              <a:t>56</a:t>
            </a:fld>
            <a:endParaRPr lang="sv-SE" dirty="0"/>
          </a:p>
        </p:txBody>
      </p:sp>
      <p:sp>
        <p:nvSpPr>
          <p:cNvPr id="6" name="Rubrik 5"/>
          <p:cNvSpPr>
            <a:spLocks noGrp="1"/>
          </p:cNvSpPr>
          <p:nvPr>
            <p:ph type="title"/>
          </p:nvPr>
        </p:nvSpPr>
        <p:spPr/>
        <p:txBody>
          <a:bodyPr/>
          <a:lstStyle/>
          <a:p>
            <a:r>
              <a:rPr lang="sv-SE" dirty="0" smtClean="0"/>
              <a:t>Ny webbplats – Framtidens socialtjänst</a:t>
            </a:r>
            <a:r>
              <a:rPr lang="sv-SE" dirty="0">
                <a:hlinkClick r:id="rId3"/>
              </a:rPr>
              <a:t> Framtidens socialtjänst | SKR</a:t>
            </a:r>
            <a:endParaRPr lang="sv-SE" dirty="0"/>
          </a:p>
        </p:txBody>
      </p:sp>
    </p:spTree>
    <p:extLst>
      <p:ext uri="{BB962C8B-B14F-4D97-AF65-F5344CB8AC3E}">
        <p14:creationId xmlns:p14="http://schemas.microsoft.com/office/powerpoint/2010/main" val="13828929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26" name="Google Shape;326;p42"/>
          <p:cNvSpPr txBox="1"/>
          <p:nvPr/>
        </p:nvSpPr>
        <p:spPr>
          <a:xfrm>
            <a:off x="1712659" y="3169349"/>
            <a:ext cx="2394400" cy="923508"/>
          </a:xfrm>
          <a:prstGeom prst="rect">
            <a:avLst/>
          </a:prstGeom>
          <a:noFill/>
          <a:ln>
            <a:noFill/>
          </a:ln>
        </p:spPr>
        <p:txBody>
          <a:bodyPr spcFirstLastPara="1" wrap="square" lIns="91433" tIns="91433" rIns="91433" bIns="91433" anchor="t" anchorCtr="0">
            <a:spAutoFit/>
          </a:bodyPr>
          <a:lstStyle/>
          <a:p>
            <a:pPr>
              <a:buClr>
                <a:schemeClr val="lt1"/>
              </a:buClr>
              <a:buSzPts val="2000"/>
            </a:pPr>
            <a:r>
              <a:rPr lang="sv" sz="2667" b="1">
                <a:solidFill>
                  <a:schemeClr val="lt1"/>
                </a:solidFill>
                <a:latin typeface="Raleway"/>
                <a:ea typeface="Raleway"/>
                <a:cs typeface="Raleway"/>
                <a:sym typeface="Raleway"/>
              </a:rPr>
              <a:t>18 jan.</a:t>
            </a:r>
            <a:r>
              <a:rPr lang="sv" sz="1733" b="1">
                <a:solidFill>
                  <a:schemeClr val="lt1"/>
                </a:solidFill>
                <a:latin typeface="Raleway"/>
                <a:ea typeface="Raleway"/>
                <a:cs typeface="Raleway"/>
                <a:sym typeface="Raleway"/>
              </a:rPr>
              <a:t/>
            </a:r>
            <a:br>
              <a:rPr lang="sv" sz="1733" b="1">
                <a:solidFill>
                  <a:schemeClr val="lt1"/>
                </a:solidFill>
                <a:latin typeface="Raleway"/>
                <a:ea typeface="Raleway"/>
                <a:cs typeface="Raleway"/>
                <a:sym typeface="Raleway"/>
              </a:rPr>
            </a:br>
            <a:r>
              <a:rPr lang="sv" sz="1067" b="1">
                <a:solidFill>
                  <a:schemeClr val="lt1"/>
                </a:solidFill>
                <a:latin typeface="Raleway"/>
                <a:ea typeface="Raleway"/>
                <a:cs typeface="Raleway"/>
                <a:sym typeface="Raleway"/>
              </a:rPr>
              <a:t>kl.11-15 </a:t>
            </a:r>
            <a:br>
              <a:rPr lang="sv" sz="1067" b="1">
                <a:solidFill>
                  <a:schemeClr val="lt1"/>
                </a:solidFill>
                <a:latin typeface="Raleway"/>
                <a:ea typeface="Raleway"/>
                <a:cs typeface="Raleway"/>
                <a:sym typeface="Raleway"/>
              </a:rPr>
            </a:br>
            <a:r>
              <a:rPr lang="sv" sz="1067" b="1">
                <a:solidFill>
                  <a:schemeClr val="lt1"/>
                </a:solidFill>
                <a:latin typeface="Raleway"/>
                <a:ea typeface="Raleway"/>
                <a:cs typeface="Raleway"/>
                <a:sym typeface="Raleway"/>
              </a:rPr>
              <a:t>Stockholm</a:t>
            </a:r>
            <a:endParaRPr sz="133" i="1">
              <a:solidFill>
                <a:schemeClr val="lt1"/>
              </a:solidFill>
              <a:latin typeface="Raleway"/>
              <a:ea typeface="Raleway"/>
              <a:cs typeface="Raleway"/>
              <a:sym typeface="Raleway"/>
            </a:endParaRPr>
          </a:p>
        </p:txBody>
      </p:sp>
      <p:sp>
        <p:nvSpPr>
          <p:cNvPr id="4" name="Rubrik 3">
            <a:extLst>
              <a:ext uri="{FF2B5EF4-FFF2-40B4-BE49-F238E27FC236}">
                <a16:creationId xmlns:a16="http://schemas.microsoft.com/office/drawing/2014/main" id="{6A076BF0-B8D3-0293-8992-D71F9338124A}"/>
              </a:ext>
            </a:extLst>
          </p:cNvPr>
          <p:cNvSpPr>
            <a:spLocks noGrp="1"/>
          </p:cNvSpPr>
          <p:nvPr>
            <p:ph type="title"/>
          </p:nvPr>
        </p:nvSpPr>
        <p:spPr/>
        <p:txBody>
          <a:bodyPr/>
          <a:lstStyle/>
          <a:p>
            <a:r>
              <a:rPr lang="sv-SE" dirty="0">
                <a:latin typeface="Raleway" pitchFamily="2" charset="0"/>
              </a:rPr>
              <a:t>Mer information</a:t>
            </a:r>
          </a:p>
        </p:txBody>
      </p:sp>
      <p:sp>
        <p:nvSpPr>
          <p:cNvPr id="6" name="Platshållare för innehåll 5">
            <a:extLst>
              <a:ext uri="{FF2B5EF4-FFF2-40B4-BE49-F238E27FC236}">
                <a16:creationId xmlns:a16="http://schemas.microsoft.com/office/drawing/2014/main" id="{982BF747-722E-ACD1-CCD7-EFA8142627A6}"/>
              </a:ext>
            </a:extLst>
          </p:cNvPr>
          <p:cNvSpPr>
            <a:spLocks noGrp="1"/>
          </p:cNvSpPr>
          <p:nvPr>
            <p:ph idx="1"/>
          </p:nvPr>
        </p:nvSpPr>
        <p:spPr/>
        <p:txBody>
          <a:bodyPr>
            <a:normAutofit lnSpcReduction="10000"/>
          </a:bodyPr>
          <a:lstStyle/>
          <a:p>
            <a:pPr marL="30162" indent="0">
              <a:buNone/>
            </a:pPr>
            <a:r>
              <a:rPr lang="sv-SE" dirty="0">
                <a:latin typeface="Raleway" pitchFamily="2" charset="0"/>
                <a:hlinkClick r:id="rId3"/>
              </a:rPr>
              <a:t>Öppet digital </a:t>
            </a:r>
            <a:r>
              <a:rPr lang="sv-SE" dirty="0">
                <a:latin typeface="Raleway" pitchFamily="2" charset="0"/>
                <a:ea typeface="Arial" panose="020B0604020202020204" pitchFamily="34" charset="0"/>
                <a:hlinkClick r:id="rId3"/>
              </a:rPr>
              <a:t>kunskapsutbyte för omställning till en förebyggande och tillgänglig socialtjänst </a:t>
            </a:r>
            <a:r>
              <a:rPr lang="sv-SE" dirty="0">
                <a:latin typeface="Raleway" pitchFamily="2" charset="0"/>
                <a:hlinkClick r:id="rId3"/>
              </a:rPr>
              <a:t>den 10 april kl. 10-11.30</a:t>
            </a:r>
            <a:endParaRPr lang="sv-SE" dirty="0">
              <a:latin typeface="Raleway" pitchFamily="2" charset="0"/>
            </a:endParaRPr>
          </a:p>
          <a:p>
            <a:pPr marL="30162" indent="0">
              <a:buNone/>
            </a:pPr>
            <a:r>
              <a:rPr lang="sv-SE" dirty="0" smtClean="0">
                <a:latin typeface="Raleway" pitchFamily="2" charset="0"/>
              </a:rPr>
              <a:t>Om </a:t>
            </a:r>
            <a:r>
              <a:rPr lang="sv-SE" dirty="0">
                <a:latin typeface="Raleway" pitchFamily="2" charset="0"/>
              </a:rPr>
              <a:t>socialtjänstens omställning på skr.se:</a:t>
            </a:r>
          </a:p>
          <a:p>
            <a:pPr marL="30162" indent="0">
              <a:buNone/>
            </a:pPr>
            <a:r>
              <a:rPr lang="sv-SE" dirty="0">
                <a:latin typeface="Raleway" pitchFamily="2" charset="0"/>
                <a:hlinkClick r:id="rId4"/>
              </a:rPr>
              <a:t>https://</a:t>
            </a:r>
            <a:r>
              <a:rPr lang="sv-SE" dirty="0" smtClean="0">
                <a:latin typeface="Raleway" pitchFamily="2" charset="0"/>
                <a:hlinkClick r:id="rId4"/>
              </a:rPr>
              <a:t>skr.se/skr/integrationsocialomsorg/socialomsorg/socialtjanstensomstallning.74683.html</a:t>
            </a:r>
            <a:endParaRPr lang="sv-SE" dirty="0" smtClean="0">
              <a:latin typeface="Raleway" pitchFamily="2" charset="0"/>
            </a:endParaRPr>
          </a:p>
          <a:p>
            <a:pPr marL="30162" indent="0">
              <a:buNone/>
            </a:pPr>
            <a:r>
              <a:rPr lang="sv-SE" dirty="0" smtClean="0">
                <a:latin typeface="Raleway" pitchFamily="2" charset="0"/>
              </a:rPr>
              <a:t>Lanserat stöd för en jämställd och jämlik socialtjänst</a:t>
            </a:r>
          </a:p>
          <a:p>
            <a:pPr marL="30162" indent="0">
              <a:buNone/>
            </a:pPr>
            <a:r>
              <a:rPr lang="sv-SE" dirty="0">
                <a:hlinkClick r:id="rId5"/>
              </a:rPr>
              <a:t>Pilotprojekt för jämställd socialtjänst | SKR</a:t>
            </a:r>
            <a:endParaRPr lang="sv-SE" dirty="0">
              <a:latin typeface="Raleway" pitchFamily="2" charset="0"/>
            </a:endParaRPr>
          </a:p>
          <a:p>
            <a:pPr marL="30162" indent="0">
              <a:buNone/>
            </a:pPr>
            <a:endParaRPr lang="sv-SE" dirty="0"/>
          </a:p>
        </p:txBody>
      </p:sp>
    </p:spTree>
    <p:extLst>
      <p:ext uri="{BB962C8B-B14F-4D97-AF65-F5344CB8AC3E}">
        <p14:creationId xmlns:p14="http://schemas.microsoft.com/office/powerpoint/2010/main" val="38639850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Om Jämställd och jämlik socialtjänst</a:t>
            </a:r>
            <a:endParaRPr lang="sv-SE" dirty="0"/>
          </a:p>
        </p:txBody>
      </p:sp>
      <p:sp>
        <p:nvSpPr>
          <p:cNvPr id="3" name="Underrubrik 2"/>
          <p:cNvSpPr>
            <a:spLocks noGrp="1"/>
          </p:cNvSpPr>
          <p:nvPr>
            <p:ph type="subTitle" idx="1"/>
          </p:nvPr>
        </p:nvSpPr>
        <p:spPr/>
        <p:txBody>
          <a:bodyPr/>
          <a:lstStyle/>
          <a:p>
            <a:endParaRPr lang="sv-SE"/>
          </a:p>
        </p:txBody>
      </p:sp>
    </p:spTree>
    <p:extLst>
      <p:ext uri="{BB962C8B-B14F-4D97-AF65-F5344CB8AC3E}">
        <p14:creationId xmlns:p14="http://schemas.microsoft.com/office/powerpoint/2010/main" val="19428892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1739640" y="1244580"/>
            <a:ext cx="8712720" cy="3270126"/>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8540"/>
              </a:lnSpc>
              <a:spcBef>
                <a:spcPts val="0"/>
              </a:spcBef>
              <a:spcAft>
                <a:spcPts val="0"/>
              </a:spcAft>
              <a:buClr>
                <a:srgbClr val="000000"/>
              </a:buClr>
              <a:buSzTx/>
              <a:buFont typeface="Arial"/>
              <a:buNone/>
              <a:tabLst/>
              <a:defRPr/>
            </a:pPr>
            <a:r>
              <a:rPr kumimoji="0" lang="sv-SE" sz="7800" b="1" i="0" u="none" strike="noStrike" kern="0" cap="none" spc="-150" normalizeH="0" baseline="0" noProof="0" dirty="0">
                <a:ln>
                  <a:noFill/>
                </a:ln>
                <a:solidFill>
                  <a:srgbClr val="993424"/>
                </a:solidFill>
                <a:effectLst/>
                <a:uLnTx/>
                <a:uFillTx/>
                <a:latin typeface="Avenir Next" panose="020B0503020202020204" pitchFamily="34" charset="0"/>
                <a:cs typeface="Arial"/>
                <a:sym typeface="Arial"/>
              </a:rPr>
              <a:t>J</a:t>
            </a:r>
            <a:r>
              <a:rPr kumimoji="0" lang="sv-SE" sz="7800" b="1" i="0" u="none" strike="noStrike" kern="0" cap="none" spc="-150" normalizeH="0" baseline="0" noProof="0" dirty="0" err="1">
                <a:ln>
                  <a:noFill/>
                </a:ln>
                <a:solidFill>
                  <a:srgbClr val="993424"/>
                </a:solidFill>
                <a:effectLst/>
                <a:uLnTx/>
                <a:uFillTx/>
                <a:latin typeface="Avenir Next" panose="020B0503020202020204" pitchFamily="34" charset="0"/>
                <a:cs typeface="Arial"/>
                <a:sym typeface="Arial"/>
              </a:rPr>
              <a:t>ämställdhet</a:t>
            </a:r>
            <a:r>
              <a:rPr kumimoji="0" lang="sv-SE" sz="7800" b="1" i="0" u="none" strike="noStrike" kern="0" cap="none" spc="-150" normalizeH="0" baseline="0" noProof="0" dirty="0">
                <a:ln>
                  <a:noFill/>
                </a:ln>
                <a:solidFill>
                  <a:srgbClr val="993424"/>
                </a:solidFill>
                <a:effectLst/>
                <a:uLnTx/>
                <a:uFillTx/>
                <a:latin typeface="Avenir Next" panose="020B0503020202020204" pitchFamily="34" charset="0"/>
                <a:cs typeface="Arial"/>
                <a:sym typeface="Arial"/>
              </a:rPr>
              <a:t> – inget vi kan ta för givet</a:t>
            </a:r>
          </a:p>
        </p:txBody>
      </p:sp>
      <p:pic>
        <p:nvPicPr>
          <p:cNvPr id="6" name="Bildobjekt 5">
            <a:extLst>
              <a:ext uri="{FF2B5EF4-FFF2-40B4-BE49-F238E27FC236}">
                <a16:creationId xmlns:a16="http://schemas.microsoft.com/office/drawing/2014/main" id="{2F349DE4-89E2-D966-FD8A-B128E20E9901}"/>
              </a:ext>
            </a:extLst>
          </p:cNvPr>
          <p:cNvPicPr>
            <a:picLocks noChangeAspect="1"/>
          </p:cNvPicPr>
          <p:nvPr/>
        </p:nvPicPr>
        <p:blipFill>
          <a:blip r:embed="rId3"/>
          <a:stretch>
            <a:fillRect/>
          </a:stretch>
        </p:blipFill>
        <p:spPr>
          <a:xfrm>
            <a:off x="7243303" y="4224017"/>
            <a:ext cx="4609470" cy="2633983"/>
          </a:xfrm>
          <a:prstGeom prst="rect">
            <a:avLst/>
          </a:prstGeom>
        </p:spPr>
      </p:pic>
    </p:spTree>
    <p:extLst>
      <p:ext uri="{BB962C8B-B14F-4D97-AF65-F5344CB8AC3E}">
        <p14:creationId xmlns:p14="http://schemas.microsoft.com/office/powerpoint/2010/main" val="8220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4AB0CFA-028F-360A-468A-5DDF1A98375D}"/>
              </a:ext>
            </a:extLst>
          </p:cNvPr>
          <p:cNvSpPr>
            <a:spLocks noGrp="1"/>
          </p:cNvSpPr>
          <p:nvPr>
            <p:ph idx="1"/>
          </p:nvPr>
        </p:nvSpPr>
        <p:spPr>
          <a:xfrm>
            <a:off x="664233" y="2495203"/>
            <a:ext cx="7338320" cy="3738598"/>
          </a:xfrm>
        </p:spPr>
        <p:txBody>
          <a:bodyPr/>
          <a:lstStyle/>
          <a:p>
            <a:pPr>
              <a:buFont typeface="Arial" panose="020B0604020202020204" pitchFamily="34" charset="0"/>
              <a:buChar char="•"/>
            </a:pPr>
            <a:r>
              <a:rPr lang="sv-SE" sz="2200" dirty="0"/>
              <a:t>Färre ska göra mer.</a:t>
            </a:r>
          </a:p>
          <a:p>
            <a:pPr>
              <a:buFont typeface="Arial" panose="020B0604020202020204" pitchFamily="34" charset="0"/>
              <a:buChar char="•"/>
            </a:pPr>
            <a:r>
              <a:rPr lang="sv-SE" sz="2200" dirty="0"/>
              <a:t>Inflation och ökande kostnader.</a:t>
            </a:r>
          </a:p>
          <a:p>
            <a:pPr>
              <a:buFont typeface="Arial" panose="020B0604020202020204" pitchFamily="34" charset="0"/>
              <a:buChar char="•"/>
            </a:pPr>
            <a:r>
              <a:rPr lang="sv-SE" sz="2200" dirty="0"/>
              <a:t>”De stigande förväntningarnas missnöje…”</a:t>
            </a:r>
          </a:p>
          <a:p>
            <a:pPr>
              <a:buFont typeface="Arial" panose="020B0604020202020204" pitchFamily="34" charset="0"/>
              <a:buChar char="•"/>
            </a:pPr>
            <a:r>
              <a:rPr lang="sv-SE" sz="2200" dirty="0"/>
              <a:t>Minoritetsstyren – nationellt och lokalt.</a:t>
            </a:r>
          </a:p>
          <a:p>
            <a:pPr>
              <a:buFont typeface="Arial" panose="020B0604020202020204" pitchFamily="34" charset="0"/>
              <a:buChar char="•"/>
            </a:pPr>
            <a:r>
              <a:rPr lang="sv-SE" sz="2200" dirty="0"/>
              <a:t>Samhällskontraktet – segregation, utsatta områden, bristande tillit, desinformation, välfärdsbrottslighet…</a:t>
            </a:r>
          </a:p>
          <a:p>
            <a:pPr>
              <a:buFont typeface="Arial" panose="020B0604020202020204" pitchFamily="34" charset="0"/>
              <a:buChar char="•"/>
            </a:pPr>
            <a:r>
              <a:rPr lang="sv-SE" sz="2200" dirty="0"/>
              <a:t>Ökat behov av försvar, civilt försvar och krisberedskap.</a:t>
            </a:r>
          </a:p>
        </p:txBody>
      </p:sp>
      <p:sp>
        <p:nvSpPr>
          <p:cNvPr id="3" name="Rubrik 2">
            <a:extLst>
              <a:ext uri="{FF2B5EF4-FFF2-40B4-BE49-F238E27FC236}">
                <a16:creationId xmlns:a16="http://schemas.microsoft.com/office/drawing/2014/main" id="{D3C83D65-0EDF-BE79-88FD-ACE3683CFCD7}"/>
              </a:ext>
            </a:extLst>
          </p:cNvPr>
          <p:cNvSpPr>
            <a:spLocks noGrp="1"/>
          </p:cNvSpPr>
          <p:nvPr>
            <p:ph type="title"/>
          </p:nvPr>
        </p:nvSpPr>
        <p:spPr/>
        <p:txBody>
          <a:bodyPr/>
          <a:lstStyle/>
          <a:p>
            <a:r>
              <a:rPr lang="sv-SE" dirty="0"/>
              <a:t>Samhällsutvecklingen, styrningen och pengarna (I)</a:t>
            </a:r>
          </a:p>
        </p:txBody>
      </p:sp>
      <p:pic>
        <p:nvPicPr>
          <p:cNvPr id="4" name="Bildobjekt 3">
            <a:extLst>
              <a:ext uri="{FF2B5EF4-FFF2-40B4-BE49-F238E27FC236}">
                <a16:creationId xmlns:a16="http://schemas.microsoft.com/office/drawing/2014/main" id="{8F372BEE-B21A-D581-21AA-801C7F7BE022}"/>
              </a:ext>
            </a:extLst>
          </p:cNvPr>
          <p:cNvPicPr>
            <a:picLocks noChangeAspect="1"/>
          </p:cNvPicPr>
          <p:nvPr/>
        </p:nvPicPr>
        <p:blipFill>
          <a:blip r:embed="rId3"/>
          <a:stretch>
            <a:fillRect/>
          </a:stretch>
        </p:blipFill>
        <p:spPr>
          <a:xfrm>
            <a:off x="8002552" y="1906153"/>
            <a:ext cx="3780000" cy="3780000"/>
          </a:xfrm>
          <a:prstGeom prst="rect">
            <a:avLst/>
          </a:prstGeom>
        </p:spPr>
      </p:pic>
    </p:spTree>
    <p:extLst>
      <p:ext uri="{BB962C8B-B14F-4D97-AF65-F5344CB8AC3E}">
        <p14:creationId xmlns:p14="http://schemas.microsoft.com/office/powerpoint/2010/main" val="317662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5" end="5"/>
                                            </p:txEl>
                                          </p:spTgt>
                                        </p:tgtEl>
                                        <p:attrNameLst>
                                          <p:attrName>style.visibility</p:attrName>
                                        </p:attrNameLst>
                                      </p:cBhvr>
                                      <p:to>
                                        <p:strVal val="visible"/>
                                      </p:to>
                                    </p:set>
                                    <p:animEffect transition="in" filter="fade">
                                      <p:cBhvr>
                                        <p:cTn id="35" dur="1000"/>
                                        <p:tgtEl>
                                          <p:spTgt spid="2">
                                            <p:txEl>
                                              <p:pRg st="5" end="5"/>
                                            </p:txEl>
                                          </p:spTgt>
                                        </p:tgtEl>
                                      </p:cBhvr>
                                    </p:animEffect>
                                    <p:anim calcmode="lin" valueType="num">
                                      <p:cBhvr>
                                        <p:cTn id="3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838200" y="2668555"/>
            <a:ext cx="4881283" cy="1683735"/>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j-ea"/>
                <a:cs typeface="Arial"/>
                <a:sym typeface="Arial"/>
              </a:rPr>
              <a:t>Det första samlade stödet </a:t>
            </a:r>
            <a:r>
              <a:rPr kumimoji="0" lang="sv-SE" sz="3700" b="1" i="0" u="none" strike="noStrike" kern="1200" cap="none" spc="-150" normalizeH="0" baseline="0" noProof="0" dirty="0" smtClean="0">
                <a:ln>
                  <a:noFill/>
                </a:ln>
                <a:solidFill>
                  <a:srgbClr val="9A3324"/>
                </a:solidFill>
                <a:effectLst/>
                <a:uLnTx/>
                <a:uFillTx/>
                <a:latin typeface="AvenirNext LT Pro Bold" panose="020B0504020202020204" pitchFamily="34" charset="0"/>
                <a:ea typeface="+mj-ea"/>
                <a:cs typeface="Arial"/>
                <a:sym typeface="Arial"/>
              </a:rPr>
              <a:t>finns </a:t>
            </a:r>
            <a:r>
              <a:rPr kumimoji="0" lang="sv-SE" sz="3700" b="1" i="0" u="none" strike="noStrike" kern="1200" cap="none" spc="-150" normalizeH="0" baseline="0" noProof="0" dirty="0">
                <a:ln>
                  <a:noFill/>
                </a:ln>
                <a:solidFill>
                  <a:srgbClr val="9A3324"/>
                </a:solidFill>
                <a:effectLst/>
                <a:uLnTx/>
                <a:uFillTx/>
                <a:latin typeface="AvenirNext LT Pro Bold" panose="020B0504020202020204" pitchFamily="34" charset="0"/>
                <a:ea typeface="+mj-ea"/>
                <a:cs typeface="Arial"/>
                <a:sym typeface="Arial"/>
              </a:rPr>
              <a:t>nu!</a:t>
            </a:r>
          </a:p>
        </p:txBody>
      </p:sp>
      <p:pic>
        <p:nvPicPr>
          <p:cNvPr id="3" name="Bildobjekt 2" descr="En bild som visar text, clipart, Teckensnitt, tecknad serie&#10;&#10;Automatiskt genererad beskrivning">
            <a:extLst>
              <a:ext uri="{FF2B5EF4-FFF2-40B4-BE49-F238E27FC236}">
                <a16:creationId xmlns:a16="http://schemas.microsoft.com/office/drawing/2014/main" id="{4CE16373-A6C9-7E01-0FCA-4129405F007B}"/>
              </a:ext>
            </a:extLst>
          </p:cNvPr>
          <p:cNvPicPr>
            <a:picLocks noChangeAspect="1"/>
          </p:cNvPicPr>
          <p:nvPr/>
        </p:nvPicPr>
        <p:blipFill rotWithShape="1">
          <a:blip r:embed="rId3"/>
          <a:srcRect l="57023" t="7459" r="6008" b="7740"/>
          <a:stretch/>
        </p:blipFill>
        <p:spPr>
          <a:xfrm>
            <a:off x="6096000" y="2141585"/>
            <a:ext cx="2427020" cy="2574830"/>
          </a:xfrm>
          <a:prstGeom prst="rect">
            <a:avLst/>
          </a:prstGeom>
        </p:spPr>
      </p:pic>
      <p:pic>
        <p:nvPicPr>
          <p:cNvPr id="4" name="Bildobjekt 3" descr="En bild som visar text, clipart, Teckensnitt, tecknad serie&#10;&#10;Automatiskt genererad beskrivning">
            <a:extLst>
              <a:ext uri="{FF2B5EF4-FFF2-40B4-BE49-F238E27FC236}">
                <a16:creationId xmlns:a16="http://schemas.microsoft.com/office/drawing/2014/main" id="{347E23EB-A523-6122-EAA0-E7E7FCE7F1AE}"/>
              </a:ext>
            </a:extLst>
          </p:cNvPr>
          <p:cNvPicPr>
            <a:picLocks noChangeAspect="1"/>
          </p:cNvPicPr>
          <p:nvPr/>
        </p:nvPicPr>
        <p:blipFill rotWithShape="1">
          <a:blip r:embed="rId3"/>
          <a:srcRect l="3294" t="8740" r="57056" b="6460"/>
          <a:stretch/>
        </p:blipFill>
        <p:spPr>
          <a:xfrm>
            <a:off x="9442287" y="2141585"/>
            <a:ext cx="2603062" cy="2574830"/>
          </a:xfrm>
          <a:prstGeom prst="rect">
            <a:avLst/>
          </a:prstGeom>
        </p:spPr>
      </p:pic>
      <p:pic>
        <p:nvPicPr>
          <p:cNvPr id="20" name="Bild 19" descr="Spela upp med hel fyllning">
            <a:extLst>
              <a:ext uri="{FF2B5EF4-FFF2-40B4-BE49-F238E27FC236}">
                <a16:creationId xmlns:a16="http://schemas.microsoft.com/office/drawing/2014/main" id="{A0BCAA9D-1A1E-86F7-D446-20BADA70D1B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742646" y="3079180"/>
            <a:ext cx="699641" cy="699641"/>
          </a:xfrm>
          <a:prstGeom prst="rect">
            <a:avLst/>
          </a:prstGeom>
        </p:spPr>
      </p:pic>
    </p:spTree>
    <p:extLst>
      <p:ext uri="{BB962C8B-B14F-4D97-AF65-F5344CB8AC3E}">
        <p14:creationId xmlns:p14="http://schemas.microsoft.com/office/powerpoint/2010/main" val="402630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16DB7A3-1F09-2D91-A460-0209C51D8B9C}"/>
              </a:ext>
            </a:extLst>
          </p:cNvPr>
          <p:cNvSpPr txBox="1"/>
          <p:nvPr/>
        </p:nvSpPr>
        <p:spPr>
          <a:xfrm>
            <a:off x="891837" y="1547631"/>
            <a:ext cx="5322366" cy="1881369"/>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r>
              <a:rPr kumimoji="0" lang="en-US" sz="4400" b="1" i="0" u="none" strike="noStrike" kern="0" cap="none" spc="-150" normalizeH="0" baseline="0" noProof="0" dirty="0" smtClean="0">
                <a:ln>
                  <a:noFill/>
                </a:ln>
                <a:solidFill>
                  <a:srgbClr val="154F7F"/>
                </a:solidFill>
                <a:effectLst/>
                <a:uLnTx/>
                <a:uFillTx/>
                <a:latin typeface="Avenir Next" panose="020B0503020202020204" pitchFamily="34" charset="0"/>
                <a:ea typeface="+mn-ea"/>
                <a:cs typeface="Arial"/>
                <a:sym typeface="Arial"/>
              </a:rPr>
              <a:t>Med </a:t>
            </a:r>
            <a:r>
              <a:rPr kumimoji="0" lang="en-US" sz="4400" b="1" i="0" u="none" strike="noStrike" kern="0" cap="none" spc="-150" normalizeH="0" baseline="0" noProof="0" dirty="0" err="1" smtClean="0">
                <a:ln>
                  <a:noFill/>
                </a:ln>
                <a:solidFill>
                  <a:srgbClr val="154F7F"/>
                </a:solidFill>
                <a:effectLst/>
                <a:uLnTx/>
                <a:uFillTx/>
                <a:latin typeface="Avenir Next" panose="020B0503020202020204" pitchFamily="34" charset="0"/>
                <a:ea typeface="+mn-ea"/>
                <a:cs typeface="Arial"/>
                <a:sym typeface="Arial"/>
              </a:rPr>
              <a:t>öppna</a:t>
            </a:r>
            <a:r>
              <a:rPr kumimoji="0" lang="en-US" sz="4400" b="1" i="0" u="none" strike="noStrike" kern="0" cap="none" spc="-150" normalizeH="0" baseline="0" noProof="0" dirty="0" smtClean="0">
                <a:ln>
                  <a:noFill/>
                </a:ln>
                <a:solidFill>
                  <a:srgbClr val="154F7F"/>
                </a:solidFill>
                <a:effectLst/>
                <a:uLnTx/>
                <a:uFillTx/>
                <a:latin typeface="Avenir Next" panose="020B0503020202020204" pitchFamily="34" charset="0"/>
                <a:ea typeface="+mn-ea"/>
                <a:cs typeface="Arial"/>
                <a:sym typeface="Arial"/>
              </a:rPr>
              <a:t> </a:t>
            </a:r>
            <a:r>
              <a:rPr kumimoji="0" lang="en-US" sz="4400" b="1" i="0" u="none" strike="noStrike" kern="0" cap="none" spc="-150" normalizeH="0" baseline="0" noProof="0" dirty="0" err="1" smtClean="0">
                <a:ln>
                  <a:noFill/>
                </a:ln>
                <a:solidFill>
                  <a:srgbClr val="154F7F"/>
                </a:solidFill>
                <a:effectLst/>
                <a:uLnTx/>
                <a:uFillTx/>
                <a:latin typeface="Avenir Next" panose="020B0503020202020204" pitchFamily="34" charset="0"/>
                <a:ea typeface="+mn-ea"/>
                <a:cs typeface="Arial"/>
                <a:sym typeface="Arial"/>
              </a:rPr>
              <a:t>ögon</a:t>
            </a:r>
            <a:r>
              <a:rPr kumimoji="0" lang="en-US" sz="4400" b="1" i="0" u="none" strike="noStrike" kern="0" cap="none" spc="-150" normalizeH="0" baseline="0" noProof="0" dirty="0" smtClean="0">
                <a:ln>
                  <a:noFill/>
                </a:ln>
                <a:solidFill>
                  <a:srgbClr val="154F7F"/>
                </a:solidFill>
                <a:effectLst/>
                <a:uLnTx/>
                <a:uFillTx/>
                <a:latin typeface="Avenir Next" panose="020B0503020202020204" pitchFamily="34" charset="0"/>
                <a:ea typeface="+mn-ea"/>
                <a:cs typeface="Arial"/>
                <a:sym typeface="Arial"/>
              </a:rPr>
              <a:t> </a:t>
            </a:r>
            <a:r>
              <a:rPr kumimoji="0" lang="en-US" sz="4400" b="1" i="0" u="none" strike="noStrike" kern="0" cap="none" spc="-150" normalizeH="0" baseline="0" noProof="0" dirty="0">
                <a:ln>
                  <a:noFill/>
                </a:ln>
                <a:solidFill>
                  <a:srgbClr val="154F7F"/>
                </a:solidFill>
                <a:effectLst/>
                <a:uLnTx/>
                <a:uFillTx/>
                <a:latin typeface="Avenir Next" panose="020B0503020202020204" pitchFamily="34" charset="0"/>
                <a:ea typeface="+mn-ea"/>
                <a:cs typeface="Arial"/>
                <a:sym typeface="Arial"/>
              </a:rPr>
              <a:t>för </a:t>
            </a:r>
            <a:r>
              <a:rPr kumimoji="0" lang="en-US" sz="4400" b="1" i="0" u="none" strike="noStrike" kern="0" cap="none" spc="-150" normalizeH="0" baseline="0" noProof="0" dirty="0" err="1">
                <a:ln>
                  <a:noFill/>
                </a:ln>
                <a:solidFill>
                  <a:srgbClr val="154F7F"/>
                </a:solidFill>
                <a:effectLst/>
                <a:uLnTx/>
                <a:uFillTx/>
                <a:latin typeface="Avenir Next" panose="020B0503020202020204" pitchFamily="34" charset="0"/>
                <a:ea typeface="+mn-ea"/>
                <a:cs typeface="Arial"/>
                <a:sym typeface="Arial"/>
              </a:rPr>
              <a:t>en</a:t>
            </a:r>
            <a:r>
              <a:rPr kumimoji="0" lang="en-US" sz="4400" b="1" i="0" u="none" strike="noStrike" kern="0" cap="none" spc="-150" normalizeH="0" baseline="0" noProof="0" dirty="0">
                <a:ln>
                  <a:noFill/>
                </a:ln>
                <a:solidFill>
                  <a:srgbClr val="154F7F"/>
                </a:solidFill>
                <a:effectLst/>
                <a:uLnTx/>
                <a:uFillTx/>
                <a:latin typeface="Avenir Next" panose="020B0503020202020204" pitchFamily="34" charset="0"/>
                <a:ea typeface="+mn-ea"/>
                <a:cs typeface="Arial"/>
                <a:sym typeface="Arial"/>
              </a:rPr>
              <a:t> </a:t>
            </a:r>
            <a:r>
              <a:rPr kumimoji="0" lang="en-US" sz="4400" b="1" i="0" u="none" strike="noStrike" kern="0" cap="none" spc="-150" normalizeH="0" baseline="0" noProof="0" dirty="0" err="1">
                <a:ln>
                  <a:noFill/>
                </a:ln>
                <a:solidFill>
                  <a:srgbClr val="154F7F"/>
                </a:solidFill>
                <a:effectLst/>
                <a:uLnTx/>
                <a:uFillTx/>
                <a:latin typeface="Avenir Next" panose="020B0503020202020204" pitchFamily="34" charset="0"/>
                <a:ea typeface="+mn-ea"/>
                <a:cs typeface="Arial"/>
                <a:sym typeface="Arial"/>
              </a:rPr>
              <a:t>jämställd</a:t>
            </a:r>
            <a:r>
              <a:rPr kumimoji="0" lang="en-US" sz="4400" b="1" i="0" u="none" strike="noStrike" kern="0" cap="none" spc="-150" normalizeH="0" baseline="0" noProof="0" dirty="0">
                <a:ln>
                  <a:noFill/>
                </a:ln>
                <a:solidFill>
                  <a:srgbClr val="154F7F"/>
                </a:solidFill>
                <a:effectLst/>
                <a:uLnTx/>
                <a:uFillTx/>
                <a:latin typeface="Avenir Next" panose="020B0503020202020204" pitchFamily="34" charset="0"/>
                <a:ea typeface="+mn-ea"/>
                <a:cs typeface="Arial"/>
                <a:sym typeface="Arial"/>
              </a:rPr>
              <a:t> </a:t>
            </a:r>
            <a:r>
              <a:rPr kumimoji="0" lang="en-US" sz="4400" b="1" i="0" u="none" strike="noStrike" kern="0" cap="none" spc="-150" normalizeH="0" baseline="0" noProof="0" dirty="0" smtClean="0">
                <a:ln>
                  <a:noFill/>
                </a:ln>
                <a:solidFill>
                  <a:srgbClr val="154F7F"/>
                </a:solidFill>
                <a:effectLst/>
                <a:uLnTx/>
                <a:uFillTx/>
                <a:latin typeface="Avenir Next" panose="020B0503020202020204" pitchFamily="34" charset="0"/>
                <a:ea typeface="+mn-ea"/>
                <a:cs typeface="Arial"/>
                <a:sym typeface="Arial"/>
              </a:rPr>
              <a:t>och </a:t>
            </a:r>
            <a:r>
              <a:rPr kumimoji="0" lang="en-US" sz="4400" b="1" i="0" u="none" strike="noStrike" kern="0" cap="none" spc="-150" normalizeH="0" baseline="0" noProof="0" dirty="0" err="1" smtClean="0">
                <a:ln>
                  <a:noFill/>
                </a:ln>
                <a:solidFill>
                  <a:srgbClr val="154F7F"/>
                </a:solidFill>
                <a:effectLst/>
                <a:uLnTx/>
                <a:uFillTx/>
                <a:latin typeface="Avenir Next" panose="020B0503020202020204" pitchFamily="34" charset="0"/>
                <a:ea typeface="+mn-ea"/>
                <a:cs typeface="Arial"/>
                <a:sym typeface="Arial"/>
              </a:rPr>
              <a:t>jämlik</a:t>
            </a:r>
            <a:r>
              <a:rPr kumimoji="0" lang="en-US" sz="4400" b="1" i="0" u="none" strike="noStrike" kern="0" cap="none" spc="-150" normalizeH="0" baseline="0" noProof="0" dirty="0" smtClean="0">
                <a:ln>
                  <a:noFill/>
                </a:ln>
                <a:solidFill>
                  <a:srgbClr val="154F7F"/>
                </a:solidFill>
                <a:effectLst/>
                <a:uLnTx/>
                <a:uFillTx/>
                <a:latin typeface="Avenir Next" panose="020B0503020202020204" pitchFamily="34" charset="0"/>
                <a:ea typeface="+mn-ea"/>
                <a:cs typeface="Arial"/>
                <a:sym typeface="Arial"/>
              </a:rPr>
              <a:t> </a:t>
            </a:r>
            <a:r>
              <a:rPr kumimoji="0" lang="en-US" sz="4400" b="1" i="0" u="none" strike="noStrike" kern="0" cap="none" spc="-150" normalizeH="0" baseline="0" noProof="0" dirty="0" err="1" smtClean="0">
                <a:ln>
                  <a:noFill/>
                </a:ln>
                <a:solidFill>
                  <a:srgbClr val="154F7F"/>
                </a:solidFill>
                <a:effectLst/>
                <a:uLnTx/>
                <a:uFillTx/>
                <a:latin typeface="Avenir Next" panose="020B0503020202020204" pitchFamily="34" charset="0"/>
                <a:ea typeface="+mn-ea"/>
                <a:cs typeface="Arial"/>
                <a:sym typeface="Arial"/>
              </a:rPr>
              <a:t>socialtjänst</a:t>
            </a:r>
            <a:endParaRPr kumimoji="0" lang="en-US" sz="4400" b="1" i="0" u="none" strike="noStrike" kern="0" cap="none" spc="-150" normalizeH="0" baseline="0" noProof="0" dirty="0">
              <a:ln>
                <a:noFill/>
              </a:ln>
              <a:solidFill>
                <a:srgbClr val="154F7F"/>
              </a:solidFill>
              <a:effectLst/>
              <a:uLnTx/>
              <a:uFillTx/>
              <a:latin typeface="Avenir Next" panose="020B0503020202020204" pitchFamily="34" charset="0"/>
              <a:ea typeface="+mn-ea"/>
              <a:cs typeface="Arial"/>
              <a:sym typeface="Arial"/>
            </a:endParaRPr>
          </a:p>
          <a:p>
            <a:pPr marL="0" marR="0" lvl="0" indent="0" algn="l" defTabSz="914400" rtl="0" eaLnBrk="1" fontAlgn="auto" latinLnBrk="0" hangingPunct="1">
              <a:lnSpc>
                <a:spcPct val="90000"/>
              </a:lnSpc>
              <a:spcBef>
                <a:spcPct val="0"/>
              </a:spcBef>
              <a:spcAft>
                <a:spcPts val="600"/>
              </a:spcAft>
              <a:buClr>
                <a:srgbClr val="000000"/>
              </a:buClr>
              <a:buSzTx/>
              <a:buFont typeface="Arial"/>
              <a:buNone/>
              <a:tabLst/>
              <a:defRPr/>
            </a:pPr>
            <a:endParaRPr kumimoji="0" lang="en-US" sz="3700" b="1" i="0" u="none" strike="noStrike" kern="1200" cap="none" spc="0" normalizeH="0" baseline="0" noProof="0" dirty="0">
              <a:ln>
                <a:noFill/>
              </a:ln>
              <a:solidFill>
                <a:srgbClr val="000000"/>
              </a:solidFill>
              <a:effectLst/>
              <a:uLnTx/>
              <a:uFillTx/>
              <a:latin typeface="AvenirNext LT Pro Bold"/>
              <a:ea typeface="+mn-ea"/>
              <a:cs typeface="Arial"/>
              <a:sym typeface="Arial"/>
            </a:endParaRPr>
          </a:p>
        </p:txBody>
      </p:sp>
      <p:sp>
        <p:nvSpPr>
          <p:cNvPr id="6" name="textruta 5">
            <a:extLst>
              <a:ext uri="{FF2B5EF4-FFF2-40B4-BE49-F238E27FC236}">
                <a16:creationId xmlns:a16="http://schemas.microsoft.com/office/drawing/2014/main" id="{033EB83D-2BE4-FFC1-166B-89ADA12D2FDB}"/>
              </a:ext>
            </a:extLst>
          </p:cNvPr>
          <p:cNvSpPr txBox="1"/>
          <p:nvPr/>
        </p:nvSpPr>
        <p:spPr>
          <a:xfrm>
            <a:off x="1108365" y="3304419"/>
            <a:ext cx="3888528" cy="3553581"/>
          </a:xfrm>
          <a:prstGeom prst="rect">
            <a:avLst/>
          </a:prstGeom>
        </p:spPr>
        <p:txBody>
          <a:bodyPr vert="horz" lIns="91440" tIns="45720" rIns="91440" bIns="45720" rtlCol="0">
            <a:normAutofit/>
          </a:bodyPr>
          <a:lstStyle/>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en-US" sz="2400" b="0" i="0" u="none" strike="noStrike" kern="0" cap="none" spc="-40" normalizeH="0" baseline="0" noProof="0" dirty="0" err="1">
                <a:ln>
                  <a:noFill/>
                </a:ln>
                <a:solidFill>
                  <a:srgbClr val="154F80"/>
                </a:solidFill>
                <a:effectLst/>
                <a:uLnTx/>
                <a:uFillTx/>
                <a:latin typeface="AvenirNext LT Pro Regular" panose="020B0504020202020204" pitchFamily="34" charset="77"/>
                <a:ea typeface="+mn-ea"/>
                <a:cs typeface="Arial"/>
                <a:sym typeface="Arial"/>
              </a:rPr>
              <a:t>Kunskapsöversikt</a:t>
            </a:r>
            <a:endParaRPr kumimoji="0" lang="en-US" sz="2400" b="0" i="0" u="none" strike="noStrike" kern="0" cap="none" spc="-40" normalizeH="0" baseline="0" noProof="0" dirty="0">
              <a:ln>
                <a:noFill/>
              </a:ln>
              <a:solidFill>
                <a:srgbClr val="154F80"/>
              </a:solidFill>
              <a:effectLst/>
              <a:uLnTx/>
              <a:uFillTx/>
              <a:latin typeface="AvenirNext LT Pro Regular" panose="020B0504020202020204" pitchFamily="34" charset="77"/>
              <a:ea typeface="+mn-ea"/>
              <a:cs typeface="Arial"/>
              <a:sym typeface="Arial"/>
            </a:endParaRP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en-US" sz="2400" b="0" i="0" u="none" strike="noStrike" kern="0" cap="none" spc="-40" normalizeH="0" baseline="0" noProof="0" dirty="0">
                <a:ln>
                  <a:noFill/>
                </a:ln>
                <a:solidFill>
                  <a:srgbClr val="154F80"/>
                </a:solidFill>
                <a:effectLst/>
                <a:uLnTx/>
                <a:uFillTx/>
                <a:latin typeface="AvenirNext LT Pro Regular" panose="020B0504020202020204" pitchFamily="34" charset="77"/>
                <a:ea typeface="+mn-ea"/>
                <a:cs typeface="Arial"/>
                <a:sym typeface="Arial"/>
              </a:rPr>
              <a:t>Guide</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en-US" sz="2400" b="0" i="0" u="none" strike="noStrike" kern="0" cap="none" spc="-40" normalizeH="0" baseline="0" noProof="0" dirty="0" err="1">
                <a:ln>
                  <a:noFill/>
                </a:ln>
                <a:solidFill>
                  <a:srgbClr val="154F80"/>
                </a:solidFill>
                <a:effectLst/>
                <a:uLnTx/>
                <a:uFillTx/>
                <a:latin typeface="AvenirNext LT Pro Regular" panose="020B0504020202020204" pitchFamily="34" charset="77"/>
                <a:ea typeface="+mn-ea"/>
                <a:cs typeface="Arial"/>
                <a:sym typeface="Arial"/>
              </a:rPr>
              <a:t>Metodstöd</a:t>
            </a:r>
            <a:endParaRPr kumimoji="0" lang="en-US" sz="2400" b="0" i="0" u="none" strike="noStrike" kern="0" cap="none" spc="-40" normalizeH="0" baseline="0" noProof="0" dirty="0">
              <a:ln>
                <a:noFill/>
              </a:ln>
              <a:solidFill>
                <a:srgbClr val="154F80"/>
              </a:solidFill>
              <a:effectLst/>
              <a:uLnTx/>
              <a:uFillTx/>
              <a:latin typeface="AvenirNext LT Pro Regular" panose="020B0504020202020204" pitchFamily="34" charset="77"/>
              <a:ea typeface="+mn-ea"/>
              <a:cs typeface="Arial"/>
              <a:sym typeface="Arial"/>
            </a:endParaRP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en-US" sz="2400" b="0" i="0" u="none" strike="noStrike" kern="0" cap="none" spc="-40" normalizeH="0" baseline="0" noProof="0" dirty="0" err="1">
                <a:ln>
                  <a:noFill/>
                </a:ln>
                <a:solidFill>
                  <a:srgbClr val="154F80"/>
                </a:solidFill>
                <a:effectLst/>
                <a:uLnTx/>
                <a:uFillTx/>
                <a:latin typeface="AvenirNext LT Pro Regular" panose="020B0504020202020204" pitchFamily="34" charset="77"/>
                <a:ea typeface="+mn-ea"/>
                <a:cs typeface="Arial"/>
                <a:sym typeface="Arial"/>
              </a:rPr>
              <a:t>Lärande</a:t>
            </a:r>
            <a:r>
              <a:rPr kumimoji="0" lang="en-US" sz="2400" b="0" i="0" u="none" strike="noStrike" kern="0" cap="none" spc="-40" normalizeH="0" baseline="0" noProof="0" dirty="0">
                <a:ln>
                  <a:noFill/>
                </a:ln>
                <a:solidFill>
                  <a:srgbClr val="154F80"/>
                </a:solidFill>
                <a:effectLst/>
                <a:uLnTx/>
                <a:uFillTx/>
                <a:latin typeface="AvenirNext LT Pro Regular" panose="020B0504020202020204" pitchFamily="34" charset="77"/>
                <a:ea typeface="+mn-ea"/>
                <a:cs typeface="Arial"/>
                <a:sym typeface="Arial"/>
              </a:rPr>
              <a:t> </a:t>
            </a:r>
            <a:r>
              <a:rPr kumimoji="0" lang="en-US" sz="2400" b="0" i="0" u="none" strike="noStrike" kern="0" cap="none" spc="-40" normalizeH="0" baseline="0" noProof="0" dirty="0" err="1">
                <a:ln>
                  <a:noFill/>
                </a:ln>
                <a:solidFill>
                  <a:srgbClr val="154F80"/>
                </a:solidFill>
                <a:effectLst/>
                <a:uLnTx/>
                <a:uFillTx/>
                <a:latin typeface="AvenirNext LT Pro Regular" panose="020B0504020202020204" pitchFamily="34" charset="77"/>
                <a:ea typeface="+mn-ea"/>
                <a:cs typeface="Arial"/>
                <a:sym typeface="Arial"/>
              </a:rPr>
              <a:t>exempel</a:t>
            </a:r>
            <a:endParaRPr kumimoji="0" lang="en-US" sz="2400" b="0" i="0" u="none" strike="noStrike" kern="0" cap="none" spc="-40" normalizeH="0" baseline="0" noProof="0" dirty="0">
              <a:ln>
                <a:noFill/>
              </a:ln>
              <a:solidFill>
                <a:srgbClr val="154F80"/>
              </a:solidFill>
              <a:effectLst/>
              <a:uLnTx/>
              <a:uFillTx/>
              <a:latin typeface="AvenirNext LT Pro Regular" panose="020B0504020202020204" pitchFamily="34" charset="77"/>
              <a:ea typeface="+mn-ea"/>
              <a:cs typeface="Arial"/>
              <a:sym typeface="Arial"/>
            </a:endParaRP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en-US" sz="2400" b="0" i="0" u="none" strike="noStrike" kern="0" cap="none" spc="-40" normalizeH="0" baseline="0" noProof="0" dirty="0" err="1">
                <a:ln>
                  <a:noFill/>
                </a:ln>
                <a:solidFill>
                  <a:srgbClr val="154F80"/>
                </a:solidFill>
                <a:effectLst/>
                <a:uLnTx/>
                <a:uFillTx/>
                <a:latin typeface="AvenirNext LT Pro Regular" panose="020B0504020202020204" pitchFamily="34" charset="77"/>
                <a:ea typeface="+mn-ea"/>
                <a:cs typeface="Arial"/>
                <a:sym typeface="Arial"/>
              </a:rPr>
              <a:t>Blicka</a:t>
            </a:r>
            <a:r>
              <a:rPr kumimoji="0" lang="en-US" sz="2400" b="0" i="0" u="none" strike="noStrike" kern="0" cap="none" spc="-40" normalizeH="0" baseline="0" noProof="0" dirty="0">
                <a:ln>
                  <a:noFill/>
                </a:ln>
                <a:solidFill>
                  <a:srgbClr val="154F80"/>
                </a:solidFill>
                <a:effectLst/>
                <a:uLnTx/>
                <a:uFillTx/>
                <a:latin typeface="AvenirNext LT Pro Regular" panose="020B0504020202020204" pitchFamily="34" charset="77"/>
                <a:ea typeface="+mn-ea"/>
                <a:cs typeface="Arial"/>
                <a:sym typeface="Arial"/>
              </a:rPr>
              <a:t> </a:t>
            </a:r>
            <a:r>
              <a:rPr kumimoji="0" lang="en-US" sz="2400" b="0" i="0" u="none" strike="noStrike" kern="0" cap="none" spc="-40" normalizeH="0" baseline="0" noProof="0" dirty="0" err="1">
                <a:ln>
                  <a:noFill/>
                </a:ln>
                <a:solidFill>
                  <a:srgbClr val="154F80"/>
                </a:solidFill>
                <a:effectLst/>
                <a:uLnTx/>
                <a:uFillTx/>
                <a:latin typeface="AvenirNext LT Pro Regular" panose="020B0504020202020204" pitchFamily="34" charset="77"/>
                <a:ea typeface="+mn-ea"/>
                <a:cs typeface="Arial"/>
                <a:sym typeface="Arial"/>
              </a:rPr>
              <a:t>inåt</a:t>
            </a:r>
            <a:endParaRPr kumimoji="0" lang="en-US" sz="2400" b="0" i="0" u="none" strike="noStrike" kern="0" cap="none" spc="-40" normalizeH="0" baseline="0" noProof="0" dirty="0">
              <a:ln>
                <a:noFill/>
              </a:ln>
              <a:solidFill>
                <a:srgbClr val="154F80"/>
              </a:solidFill>
              <a:effectLst/>
              <a:uLnTx/>
              <a:uFillTx/>
              <a:latin typeface="AvenirNext LT Pro Regular" panose="020B0504020202020204" pitchFamily="34" charset="77"/>
              <a:ea typeface="+mn-ea"/>
              <a:cs typeface="Arial"/>
              <a:sym typeface="Arial"/>
            </a:endParaRPr>
          </a:p>
          <a:p>
            <a:pPr marL="0" marR="0" lvl="0" indent="0" algn="l" defTabSz="914400" rtl="0" eaLnBrk="1" fontAlgn="auto" latinLnBrk="0" hangingPunct="1">
              <a:lnSpc>
                <a:spcPct val="90000"/>
              </a:lnSpc>
              <a:spcBef>
                <a:spcPts val="0"/>
              </a:spcBef>
              <a:spcAft>
                <a:spcPts val="600"/>
              </a:spcAft>
              <a:buClr>
                <a:srgbClr val="000000"/>
              </a:buClr>
              <a:buSzTx/>
              <a:buFont typeface="Arial"/>
              <a:buNone/>
              <a:tabLst/>
              <a:defRPr/>
            </a:pPr>
            <a:r>
              <a:rPr kumimoji="0" lang="en-US" sz="2000" b="0" i="0" u="none" strike="noStrike" kern="1200" cap="none" spc="-40" normalizeH="0" baseline="0" noProof="0" dirty="0">
                <a:ln>
                  <a:noFill/>
                </a:ln>
                <a:solidFill>
                  <a:srgbClr val="000000"/>
                </a:solidFill>
                <a:effectLst/>
                <a:uLnTx/>
                <a:uFillTx/>
                <a:latin typeface="Avenir Next LT Pro"/>
                <a:ea typeface="+mn-ea"/>
                <a:cs typeface="Arial"/>
                <a:sym typeface="Arial"/>
              </a:rPr>
              <a:t> </a:t>
            </a:r>
          </a:p>
        </p:txBody>
      </p:sp>
      <p:pic>
        <p:nvPicPr>
          <p:cNvPr id="8" name="Bildobjekt 7" descr="En bild som visar text, clipart, Teckensnitt, tecknad serie&#10;&#10;Automatiskt genererad beskrivning">
            <a:extLst>
              <a:ext uri="{FF2B5EF4-FFF2-40B4-BE49-F238E27FC236}">
                <a16:creationId xmlns:a16="http://schemas.microsoft.com/office/drawing/2014/main" id="{9C4CC65C-915E-69CE-6E57-AE5343E71911}"/>
              </a:ext>
            </a:extLst>
          </p:cNvPr>
          <p:cNvPicPr>
            <a:picLocks noChangeAspect="1"/>
          </p:cNvPicPr>
          <p:nvPr/>
        </p:nvPicPr>
        <p:blipFill rotWithShape="1">
          <a:blip r:embed="rId3"/>
          <a:srcRect l="3294" t="8740" r="57056" b="28206"/>
          <a:stretch/>
        </p:blipFill>
        <p:spPr>
          <a:xfrm>
            <a:off x="6740322" y="2325065"/>
            <a:ext cx="4747547" cy="3491808"/>
          </a:xfrm>
          <a:prstGeom prst="rect">
            <a:avLst/>
          </a:prstGeom>
        </p:spPr>
      </p:pic>
      <p:sp>
        <p:nvSpPr>
          <p:cNvPr id="9" name="textruta 8">
            <a:extLst>
              <a:ext uri="{FF2B5EF4-FFF2-40B4-BE49-F238E27FC236}">
                <a16:creationId xmlns:a16="http://schemas.microsoft.com/office/drawing/2014/main" id="{A2E1154A-3590-212F-D49A-C74BAC4B1986}"/>
              </a:ext>
            </a:extLst>
          </p:cNvPr>
          <p:cNvSpPr txBox="1"/>
          <p:nvPr/>
        </p:nvSpPr>
        <p:spPr>
          <a:xfrm>
            <a:off x="7628563" y="5863199"/>
            <a:ext cx="3630706" cy="8002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800" b="1" i="1" u="none" strike="noStrike" kern="0" cap="none" spc="0" normalizeH="0" baseline="0" noProof="0" dirty="0">
                <a:ln>
                  <a:noFill/>
                </a:ln>
                <a:solidFill>
                  <a:srgbClr val="9A3324"/>
                </a:solidFill>
                <a:effectLst/>
                <a:uLnTx/>
                <a:uFillTx/>
                <a:latin typeface="Arial"/>
                <a:ea typeface="+mn-ea"/>
                <a:cs typeface="Arial"/>
                <a:sym typeface="Arial"/>
              </a:rPr>
              <a:t>Ni hittar stöden på SKR.se</a:t>
            </a:r>
            <a:r>
              <a:rPr kumimoji="0" lang="sv-SE" sz="2800" b="1" i="1" u="none" strike="noStrike" kern="0" cap="none" spc="0" normalizeH="0" baseline="0" noProof="0" dirty="0">
                <a:ln>
                  <a:noFill/>
                </a:ln>
                <a:solidFill>
                  <a:srgbClr val="9A3324"/>
                </a:solidFill>
                <a:effectLst/>
                <a:uLnTx/>
                <a:uFillTx/>
                <a:latin typeface="Arial"/>
                <a:ea typeface="+mn-ea"/>
                <a:cs typeface="Arial"/>
                <a:sym typeface="Arial"/>
              </a:rPr>
              <a:t/>
            </a:r>
            <a:br>
              <a:rPr kumimoji="0" lang="sv-SE" sz="2800" b="1" i="1" u="none" strike="noStrike" kern="0" cap="none" spc="0" normalizeH="0" baseline="0" noProof="0" dirty="0">
                <a:ln>
                  <a:noFill/>
                </a:ln>
                <a:solidFill>
                  <a:srgbClr val="9A3324"/>
                </a:solidFill>
                <a:effectLst/>
                <a:uLnTx/>
                <a:uFillTx/>
                <a:latin typeface="Arial"/>
                <a:ea typeface="+mn-ea"/>
                <a:cs typeface="Arial"/>
                <a:sym typeface="Arial"/>
              </a:rPr>
            </a:br>
            <a:endParaRPr kumimoji="0" lang="sv-SE" sz="2800" b="1" i="1" u="none" strike="noStrike" kern="0" cap="none" spc="0" normalizeH="0" baseline="0" noProof="0" dirty="0">
              <a:ln>
                <a:noFill/>
              </a:ln>
              <a:solidFill>
                <a:srgbClr val="9A3324"/>
              </a:solidFill>
              <a:effectLst/>
              <a:uLnTx/>
              <a:uFillTx/>
              <a:latin typeface="Arial"/>
              <a:ea typeface="+mn-ea"/>
              <a:cs typeface="Arial"/>
              <a:sym typeface="Arial"/>
            </a:endParaRPr>
          </a:p>
        </p:txBody>
      </p:sp>
      <p:pic>
        <p:nvPicPr>
          <p:cNvPr id="11" name="Bildobjekt 10">
            <a:extLst>
              <a:ext uri="{FF2B5EF4-FFF2-40B4-BE49-F238E27FC236}">
                <a16:creationId xmlns:a16="http://schemas.microsoft.com/office/drawing/2014/main" id="{C8834C56-48EE-3A4C-16DB-132D275D454F}"/>
              </a:ext>
            </a:extLst>
          </p:cNvPr>
          <p:cNvPicPr>
            <a:picLocks noChangeAspect="1"/>
          </p:cNvPicPr>
          <p:nvPr/>
        </p:nvPicPr>
        <p:blipFill>
          <a:blip r:embed="rId4"/>
          <a:stretch>
            <a:fillRect/>
          </a:stretch>
        </p:blipFill>
        <p:spPr>
          <a:xfrm>
            <a:off x="10501765" y="70338"/>
            <a:ext cx="1687187" cy="1678400"/>
          </a:xfrm>
          <a:prstGeom prst="rect">
            <a:avLst/>
          </a:prstGeom>
        </p:spPr>
      </p:pic>
    </p:spTree>
    <p:extLst>
      <p:ext uri="{BB962C8B-B14F-4D97-AF65-F5344CB8AC3E}">
        <p14:creationId xmlns:p14="http://schemas.microsoft.com/office/powerpoint/2010/main" val="13039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16DB7A3-1F09-2D91-A460-0209C51D8B9C}"/>
              </a:ext>
            </a:extLst>
          </p:cNvPr>
          <p:cNvSpPr txBox="1"/>
          <p:nvPr/>
        </p:nvSpPr>
        <p:spPr>
          <a:xfrm>
            <a:off x="1168939" y="1549323"/>
            <a:ext cx="10144311" cy="456728"/>
          </a:xfrm>
          <a:prstGeom prst="rect">
            <a:avLst/>
          </a:prstGeom>
          <a:noFill/>
        </p:spPr>
        <p:txBody>
          <a:bodyPr wrap="square" lIns="0" tIns="0" rIns="0" bIns="0">
            <a:spAutoFit/>
          </a:bodyPr>
          <a:lstStyle/>
          <a:p>
            <a:pPr marL="0" marR="0" lvl="0" indent="0" algn="l" defTabSz="914400" rtl="0" eaLnBrk="1" fontAlgn="auto" latinLnBrk="0" hangingPunct="1">
              <a:lnSpc>
                <a:spcPts val="3160"/>
              </a:lnSpc>
              <a:spcBef>
                <a:spcPts val="0"/>
              </a:spcBef>
              <a:spcAft>
                <a:spcPts val="0"/>
              </a:spcAft>
              <a:buClr>
                <a:srgbClr val="000000"/>
              </a:buClr>
              <a:buSzTx/>
              <a:buFont typeface="Arial"/>
              <a:buNone/>
              <a:tabLst/>
              <a:defRPr/>
            </a:pPr>
            <a:r>
              <a:rPr kumimoji="0" lang="sv-SE" sz="4400" b="1" i="0" u="none" strike="noStrike" kern="0" cap="none" spc="0" normalizeH="0" baseline="0" noProof="0" dirty="0">
                <a:ln>
                  <a:noFill/>
                </a:ln>
                <a:solidFill>
                  <a:srgbClr val="9A3324"/>
                </a:solidFill>
                <a:effectLst/>
                <a:uLnTx/>
                <a:uFillTx/>
                <a:latin typeface="AvenirNext LT Pro Medium" panose="020B0504020202020204" pitchFamily="34" charset="77"/>
                <a:cs typeface="Arial"/>
                <a:sym typeface="Arial"/>
              </a:rPr>
              <a:t>Utgångspunkt – portalparagrafen §</a:t>
            </a:r>
          </a:p>
        </p:txBody>
      </p:sp>
      <p:sp>
        <p:nvSpPr>
          <p:cNvPr id="6" name="textruta 5">
            <a:extLst>
              <a:ext uri="{FF2B5EF4-FFF2-40B4-BE49-F238E27FC236}">
                <a16:creationId xmlns:a16="http://schemas.microsoft.com/office/drawing/2014/main" id="{033EB83D-2BE4-FFC1-166B-89ADA12D2FDB}"/>
              </a:ext>
            </a:extLst>
          </p:cNvPr>
          <p:cNvSpPr txBox="1"/>
          <p:nvPr/>
        </p:nvSpPr>
        <p:spPr>
          <a:xfrm>
            <a:off x="1168939" y="2332112"/>
            <a:ext cx="8498788" cy="4630563"/>
          </a:xfrm>
          <a:prstGeom prst="rect">
            <a:avLst/>
          </a:prstGeom>
          <a:noFill/>
        </p:spPr>
        <p:txBody>
          <a:bodyPr wrap="square" lIns="0" tIns="0" rIns="0" bIns="0" rtlCol="0" anchor="t">
            <a:spAutoFit/>
          </a:bodyPr>
          <a:lstStyle/>
          <a:p>
            <a:pPr marL="44450" marR="0" lvl="0" indent="0" algn="l" defTabSz="914400" rtl="0" eaLnBrk="1" fontAlgn="auto" latinLnBrk="0" hangingPunct="1">
              <a:lnSpc>
                <a:spcPts val="3280"/>
              </a:lnSpc>
              <a:spcBef>
                <a:spcPts val="0"/>
              </a:spcBef>
              <a:spcAft>
                <a:spcPts val="0"/>
              </a:spcAft>
              <a:buClr>
                <a:srgbClr val="154F7F"/>
              </a:buClr>
              <a:buSzTx/>
              <a:buFont typeface="Arial"/>
              <a:buNone/>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”Socialtjänsten har som sin särskilda uppgift att på demokratins och solidaritetens grund främja människors ekonomiska och sociala trygghet, </a:t>
            </a:r>
            <a:r>
              <a:rPr kumimoji="0" lang="sv-SE" sz="2400" b="1"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jämställdhet och </a:t>
            </a: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jämlikhet i levnadsvillkor och aktiva deltagande i samhällslivet. Socialtjänsten ska under hänsynstagande till människans ansvar för sin och andras sociala situation inriktas på att frigöra och utveckla enskildas och gruppers egna resurser. Verksamheten ska bygga på respekt för människornas självbestämmanderätt och integritet.”</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endPar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endParaRPr>
          </a:p>
          <a:p>
            <a:pPr marL="44450" marR="0" lvl="0" indent="0" algn="l" defTabSz="914400" rtl="0" eaLnBrk="1" fontAlgn="auto" latinLnBrk="0" hangingPunct="1">
              <a:lnSpc>
                <a:spcPts val="3280"/>
              </a:lnSpc>
              <a:spcBef>
                <a:spcPts val="0"/>
              </a:spcBef>
              <a:spcAft>
                <a:spcPts val="0"/>
              </a:spcAft>
              <a:buClr>
                <a:srgbClr val="154F7F"/>
              </a:buClr>
              <a:buSzTx/>
              <a:buFont typeface="Arial"/>
              <a:buNone/>
              <a:tabLst/>
              <a:defRPr/>
            </a:pPr>
            <a:r>
              <a:rPr kumimoji="0" lang="sv-SE" sz="2400" b="0" i="0" u="none" strike="noStrike" kern="0" cap="none" spc="-40" normalizeH="0" baseline="0" noProof="0" dirty="0" err="1">
                <a:ln>
                  <a:noFill/>
                </a:ln>
                <a:solidFill>
                  <a:srgbClr val="9A3324"/>
                </a:solidFill>
                <a:effectLst/>
                <a:uLnTx/>
                <a:uFillTx/>
                <a:latin typeface="AvenirNext LT Pro Regular" panose="020B0504020202020204" pitchFamily="34" charset="77"/>
                <a:cs typeface="Arial"/>
                <a:sym typeface="Calibri"/>
              </a:rPr>
              <a:t>SoL</a:t>
            </a: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rPr>
              <a:t> 2001:453</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endParaRPr kumimoji="0" lang="sv-SE" sz="2400" b="0" i="0" u="none" strike="noStrike" kern="0" cap="none" spc="-40" normalizeH="0" baseline="0" noProof="0" dirty="0">
              <a:ln>
                <a:noFill/>
              </a:ln>
              <a:solidFill>
                <a:srgbClr val="154F80"/>
              </a:solidFill>
              <a:effectLst/>
              <a:uLnTx/>
              <a:uFillTx/>
              <a:latin typeface="AvenirNext LT Pro Regular" panose="020B0504020202020204" pitchFamily="34" charset="77"/>
              <a:cs typeface="Arial"/>
              <a:sym typeface="Calibri"/>
            </a:endParaRPr>
          </a:p>
        </p:txBody>
      </p:sp>
      <p:sp>
        <p:nvSpPr>
          <p:cNvPr id="4" name="Ellips 3">
            <a:extLst>
              <a:ext uri="{FF2B5EF4-FFF2-40B4-BE49-F238E27FC236}">
                <a16:creationId xmlns:a16="http://schemas.microsoft.com/office/drawing/2014/main" id="{1EF677C7-8C0C-8C79-2F4F-8BA3C502BC1B}"/>
              </a:ext>
            </a:extLst>
          </p:cNvPr>
          <p:cNvSpPr/>
          <p:nvPr/>
        </p:nvSpPr>
        <p:spPr>
          <a:xfrm>
            <a:off x="1910687" y="2692020"/>
            <a:ext cx="5691116" cy="1473959"/>
          </a:xfrm>
          <a:prstGeom prst="ellipse">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1400" b="0" i="0" u="none" strike="noStrike" kern="0" cap="none" spc="0" normalizeH="0" baseline="0" noProof="0">
              <a:ln>
                <a:noFill/>
              </a:ln>
              <a:solidFill>
                <a:srgbClr val="FFFFFF"/>
              </a:solidFill>
              <a:effectLst/>
              <a:uLnTx/>
              <a:uFillTx/>
              <a:latin typeface="Avenir Next LT Pro"/>
              <a:ea typeface="+mn-ea"/>
              <a:cs typeface="+mn-cs"/>
              <a:sym typeface="Arial"/>
            </a:endParaRPr>
          </a:p>
        </p:txBody>
      </p:sp>
    </p:spTree>
    <p:extLst>
      <p:ext uri="{BB962C8B-B14F-4D97-AF65-F5344CB8AC3E}">
        <p14:creationId xmlns:p14="http://schemas.microsoft.com/office/powerpoint/2010/main" val="90864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Hur ofta pratar ni om portalparagrafen idag?</a:t>
            </a:r>
            <a:endParaRPr lang="sv-SE" dirty="0"/>
          </a:p>
        </p:txBody>
      </p:sp>
      <p:sp>
        <p:nvSpPr>
          <p:cNvPr id="3" name="Platshållare för text 2"/>
          <p:cNvSpPr>
            <a:spLocks noGrp="1"/>
          </p:cNvSpPr>
          <p:nvPr>
            <p:ph type="body" idx="1"/>
          </p:nvPr>
        </p:nvSpPr>
        <p:spPr/>
        <p:txBody>
          <a:bodyPr/>
          <a:lstStyle/>
          <a:p>
            <a:r>
              <a:rPr lang="sv-SE" dirty="0" smtClean="0"/>
              <a:t>Bikupa</a:t>
            </a:r>
            <a:endParaRPr lang="sv-SE" dirty="0"/>
          </a:p>
        </p:txBody>
      </p:sp>
      <p:sp>
        <p:nvSpPr>
          <p:cNvPr id="4" name="Platshållare för datum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A55B58-765D-4E56-A561-1FFBE190F123}" type="datetime1">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2024-04-15</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Platshållare för sidfo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50" b="0" i="0" u="none" strike="noStrike" kern="1200" cap="none" spc="0" normalizeH="0" baseline="0" noProof="0" smtClean="0">
                <a:ln>
                  <a:noFill/>
                </a:ln>
                <a:solidFill>
                  <a:srgbClr val="FFFFFF"/>
                </a:solidFill>
                <a:effectLst/>
                <a:uLnTx/>
                <a:uFillTx/>
                <a:latin typeface="Arial"/>
                <a:ea typeface="+mn-ea"/>
                <a:cs typeface="+mn-cs"/>
              </a:rPr>
              <a:t>Sidfot</a:t>
            </a:r>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Platshållare för bild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0DDE8C-17E0-4539-9C15-C1E9D231907F}" type="slidenum">
              <a:rPr kumimoji="0" lang="sv-SE" sz="105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sv-SE" sz="105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14858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64233" y="975186"/>
            <a:ext cx="11426167" cy="1112405"/>
          </a:xfrm>
        </p:spPr>
        <p:txBody>
          <a:bodyPr/>
          <a:lstStyle/>
          <a:p>
            <a:pPr marL="30163"/>
            <a:r>
              <a:rPr lang="sv-SE" dirty="0"/>
              <a:t>Utredningens förslag</a:t>
            </a:r>
          </a:p>
        </p:txBody>
      </p:sp>
      <p:sp>
        <p:nvSpPr>
          <p:cNvPr id="3" name="Platshållare för innehåll 2"/>
          <p:cNvSpPr>
            <a:spLocks noGrp="1"/>
          </p:cNvSpPr>
          <p:nvPr>
            <p:ph idx="1"/>
          </p:nvPr>
        </p:nvSpPr>
        <p:spPr>
          <a:xfrm>
            <a:off x="664232" y="2087591"/>
            <a:ext cx="9718633" cy="4146209"/>
          </a:xfrm>
        </p:spPr>
        <p:txBody>
          <a:bodyPr/>
          <a:lstStyle/>
          <a:p>
            <a:pPr marL="30163" indent="0">
              <a:buNone/>
            </a:pPr>
            <a:r>
              <a:rPr lang="sv-SE" u="sng" dirty="0"/>
              <a:t>Socialtjänst och socialnämnd ska:</a:t>
            </a:r>
          </a:p>
          <a:p>
            <a:pPr>
              <a:buSzPct val="120000"/>
              <a:buFont typeface="System Font Regular"/>
              <a:buChar char="§"/>
            </a:pPr>
            <a:r>
              <a:rPr lang="sv-SE" dirty="0"/>
              <a:t>Synliggöra skillnader mellan flickor, pojkar, kvinnor och män som är av betydelse för verksamhet på samhälls-, grupp- och individnivå.</a:t>
            </a:r>
          </a:p>
          <a:p>
            <a:pPr>
              <a:buSzPct val="120000"/>
              <a:buFont typeface="System Font Regular"/>
              <a:buChar char="§"/>
            </a:pPr>
            <a:r>
              <a:rPr lang="sv-SE" dirty="0"/>
              <a:t>Genomföra verksamheten så att omotiverade skillnader inte bevaras eller förstärks.</a:t>
            </a:r>
          </a:p>
          <a:p>
            <a:pPr>
              <a:buSzPct val="120000"/>
              <a:buFont typeface="System Font Regular"/>
              <a:buChar char="§"/>
            </a:pPr>
            <a:r>
              <a:rPr lang="sv-SE" dirty="0"/>
              <a:t>Vara medveten om risker för genusbias och att hantera dessa risker så att jämställdheten främjas.</a:t>
            </a:r>
          </a:p>
        </p:txBody>
      </p:sp>
    </p:spTree>
    <p:extLst>
      <p:ext uri="{BB962C8B-B14F-4D97-AF65-F5344CB8AC3E}">
        <p14:creationId xmlns:p14="http://schemas.microsoft.com/office/powerpoint/2010/main" val="1333825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16DB7A3-1F09-2D91-A460-0209C51D8B9C}"/>
              </a:ext>
            </a:extLst>
          </p:cNvPr>
          <p:cNvSpPr txBox="1"/>
          <p:nvPr/>
        </p:nvSpPr>
        <p:spPr>
          <a:xfrm>
            <a:off x="742126" y="1690561"/>
            <a:ext cx="10144311" cy="456728"/>
          </a:xfrm>
          <a:prstGeom prst="rect">
            <a:avLst/>
          </a:prstGeom>
          <a:noFill/>
        </p:spPr>
        <p:txBody>
          <a:bodyPr wrap="square" lIns="0" tIns="0" rIns="0" bIns="0">
            <a:spAutoFit/>
          </a:bodyPr>
          <a:lstStyle/>
          <a:p>
            <a:pPr marL="0" marR="0" lvl="0" indent="0" algn="l" defTabSz="914400" rtl="0" eaLnBrk="1" fontAlgn="auto" latinLnBrk="0" hangingPunct="1">
              <a:lnSpc>
                <a:spcPts val="3160"/>
              </a:lnSpc>
              <a:spcBef>
                <a:spcPts val="0"/>
              </a:spcBef>
              <a:spcAft>
                <a:spcPts val="0"/>
              </a:spcAft>
              <a:buClr>
                <a:srgbClr val="000000"/>
              </a:buClr>
              <a:buSzTx/>
              <a:buFont typeface="Arial"/>
              <a:buNone/>
              <a:tabLst/>
              <a:defRPr/>
            </a:pPr>
            <a:r>
              <a:rPr kumimoji="0" lang="sv-SE" sz="4400" b="1" i="0" u="none" strike="noStrike" kern="0" cap="none" spc="0" normalizeH="0" baseline="0" noProof="0" dirty="0">
                <a:ln>
                  <a:noFill/>
                </a:ln>
                <a:solidFill>
                  <a:srgbClr val="9A3324"/>
                </a:solidFill>
                <a:effectLst/>
                <a:uLnTx/>
                <a:uFillTx/>
                <a:latin typeface="AvenirNext LT Pro Medium" panose="020B0504020202020204" pitchFamily="34" charset="77"/>
                <a:cs typeface="Arial"/>
                <a:sym typeface="Arial"/>
              </a:rPr>
              <a:t>Varför behövs jämställdhet? </a:t>
            </a:r>
          </a:p>
        </p:txBody>
      </p:sp>
      <p:sp>
        <p:nvSpPr>
          <p:cNvPr id="6" name="textruta 5">
            <a:extLst>
              <a:ext uri="{FF2B5EF4-FFF2-40B4-BE49-F238E27FC236}">
                <a16:creationId xmlns:a16="http://schemas.microsoft.com/office/drawing/2014/main" id="{033EB83D-2BE4-FFC1-166B-89ADA12D2FDB}"/>
              </a:ext>
            </a:extLst>
          </p:cNvPr>
          <p:cNvSpPr txBox="1"/>
          <p:nvPr/>
        </p:nvSpPr>
        <p:spPr>
          <a:xfrm>
            <a:off x="1168939" y="2707109"/>
            <a:ext cx="4962558" cy="3360985"/>
          </a:xfrm>
          <a:prstGeom prst="rect">
            <a:avLst/>
          </a:prstGeom>
          <a:noFill/>
        </p:spPr>
        <p:txBody>
          <a:bodyPr wrap="square" lIns="0" tIns="0" rIns="0" bIns="0" rtlCol="0" anchor="t">
            <a:spAutoFit/>
          </a:bodyPr>
          <a:lstStyle/>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Öka medveten om att kön spelar roll i socialtjänsten. </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Minska omotiverade skillnader i bemötande, bedömning och insatser.</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Ge ett mer rättssäkert och träffsäkert stöd. </a:t>
            </a:r>
          </a:p>
          <a:p>
            <a:pPr marL="400050" marR="0" lvl="0" indent="-355600" algn="l" defTabSz="914400" rtl="0" eaLnBrk="1" fontAlgn="auto" latinLnBrk="0" hangingPunct="1">
              <a:lnSpc>
                <a:spcPts val="3280"/>
              </a:lnSpc>
              <a:spcBef>
                <a:spcPts val="0"/>
              </a:spcBef>
              <a:spcAft>
                <a:spcPts val="0"/>
              </a:spcAft>
              <a:buClr>
                <a:srgbClr val="154F7F"/>
              </a:buClr>
              <a:buSzTx/>
              <a:buFont typeface="Systemtypsnitt normalt"/>
              <a:buChar char="●"/>
              <a:tabLst/>
              <a:defRPr/>
            </a:pPr>
            <a:r>
              <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Arial"/>
              </a:rPr>
              <a:t>Högre kvalitet och minskade kostnader.</a:t>
            </a:r>
            <a:endParaRPr kumimoji="0" lang="sv-SE" sz="2400" b="0" i="0" u="none" strike="noStrike" kern="0" cap="none" spc="-40" normalizeH="0" baseline="0" noProof="0" dirty="0">
              <a:ln>
                <a:noFill/>
              </a:ln>
              <a:solidFill>
                <a:srgbClr val="9A3324"/>
              </a:solidFill>
              <a:effectLst/>
              <a:uLnTx/>
              <a:uFillTx/>
              <a:latin typeface="AvenirNext LT Pro Regular" panose="020B0504020202020204" pitchFamily="34" charset="77"/>
              <a:cs typeface="Arial"/>
              <a:sym typeface="Calibri"/>
            </a:endParaRPr>
          </a:p>
        </p:txBody>
      </p:sp>
      <p:pic>
        <p:nvPicPr>
          <p:cNvPr id="8" name="Bild 7" descr="Frågetecken med hel fyllning">
            <a:extLst>
              <a:ext uri="{FF2B5EF4-FFF2-40B4-BE49-F238E27FC236}">
                <a16:creationId xmlns:a16="http://schemas.microsoft.com/office/drawing/2014/main" id="{FAD6E8F1-B2BC-087D-994F-C755AAD872F7}"/>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822441" y="1918925"/>
            <a:ext cx="3323450" cy="3323450"/>
          </a:xfrm>
          <a:prstGeom prst="rect">
            <a:avLst/>
          </a:prstGeom>
        </p:spPr>
      </p:pic>
    </p:spTree>
    <p:extLst>
      <p:ext uri="{BB962C8B-B14F-4D97-AF65-F5344CB8AC3E}">
        <p14:creationId xmlns:p14="http://schemas.microsoft.com/office/powerpoint/2010/main" val="169940084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839788" y="1878439"/>
            <a:ext cx="4860396" cy="1237130"/>
          </a:xfrm>
        </p:spPr>
        <p:txBody>
          <a:bodyPr anchor="b">
            <a:normAutofit fontScale="90000"/>
          </a:bodyPr>
          <a:lstStyle/>
          <a:p>
            <a:r>
              <a:rPr lang="sv-SE" dirty="0">
                <a:solidFill>
                  <a:schemeClr val="accent4"/>
                </a:solidFill>
              </a:rPr>
              <a:t>Vi har ett uppdrag </a:t>
            </a:r>
            <a:br>
              <a:rPr lang="sv-SE" dirty="0">
                <a:solidFill>
                  <a:schemeClr val="accent4"/>
                </a:solidFill>
              </a:rPr>
            </a:br>
            <a:r>
              <a:rPr lang="sv-SE" dirty="0">
                <a:solidFill>
                  <a:schemeClr val="accent4"/>
                </a:solidFill>
              </a:rPr>
              <a:t>att integrera jämställdhet</a:t>
            </a:r>
          </a:p>
        </p:txBody>
      </p:sp>
      <p:sp>
        <p:nvSpPr>
          <p:cNvPr id="4" name="Platshållare för innehåll 3"/>
          <p:cNvSpPr>
            <a:spLocks noGrp="1"/>
          </p:cNvSpPr>
          <p:nvPr>
            <p:ph type="body" sz="half" idx="2"/>
          </p:nvPr>
        </p:nvSpPr>
        <p:spPr>
          <a:xfrm>
            <a:off x="621578" y="3550967"/>
            <a:ext cx="4860396" cy="3128991"/>
          </a:xfrm>
        </p:spPr>
        <p:txBody>
          <a:bodyPr vert="horz" lIns="91440" tIns="45720" rIns="91440" bIns="45720" rtlCol="0">
            <a:normAutofit/>
          </a:bodyPr>
          <a:lstStyle/>
          <a:p>
            <a:pPr marL="258445"/>
            <a:r>
              <a:rPr lang="sv-SE" dirty="0">
                <a:solidFill>
                  <a:schemeClr val="accent4"/>
                </a:solidFill>
                <a:latin typeface="Avenir Next" panose="020B0604020202020204" charset="0"/>
                <a:cs typeface="Avenir Next" panose="020B0604020202020204" charset="0"/>
              </a:rPr>
              <a:t>Jämställdhet en statsrättslig norm i Sverige.</a:t>
            </a:r>
          </a:p>
          <a:p>
            <a:pPr marL="258445"/>
            <a:r>
              <a:rPr lang="sv-SE" dirty="0">
                <a:solidFill>
                  <a:schemeClr val="accent4"/>
                </a:solidFill>
                <a:latin typeface="Avenir Next" panose="020B0604020202020204" charset="0"/>
                <a:cs typeface="Avenir Next" panose="020B0604020202020204" charset="0"/>
              </a:rPr>
              <a:t>Sverige har jämställdhetspolitiska mål.</a:t>
            </a:r>
          </a:p>
          <a:p>
            <a:pPr marL="258445"/>
            <a:r>
              <a:rPr lang="sv-SE" dirty="0">
                <a:solidFill>
                  <a:schemeClr val="accent4"/>
                </a:solidFill>
                <a:latin typeface="Avenir Next" panose="020B0604020202020204" charset="0"/>
                <a:cs typeface="Avenir Next" panose="020B0604020202020204" charset="0"/>
              </a:rPr>
              <a:t>Jämställdhetsintegrering är den huvudsakliga strategin för att uppnå de jämställdhetspolitiska målen.</a:t>
            </a:r>
          </a:p>
          <a:p>
            <a:pPr marL="258445"/>
            <a:r>
              <a:rPr lang="sv-SE" dirty="0">
                <a:solidFill>
                  <a:schemeClr val="accent4"/>
                </a:solidFill>
                <a:latin typeface="Avenir Next" panose="020B0604020202020204" charset="0"/>
                <a:cs typeface="Avenir Next" panose="020B0604020202020204" charset="0"/>
              </a:rPr>
              <a:t>Jämställdhet är både en rättighetsfråga och nödvändig i arbetet för ökad kvalitet.</a:t>
            </a:r>
          </a:p>
          <a:p>
            <a:pPr marL="258445"/>
            <a:endParaRPr lang="sv-SE" dirty="0">
              <a:latin typeface="Avenir Next" panose="020B0604020202020204" charset="0"/>
              <a:cs typeface="Avenir Next" panose="020B0604020202020204" charset="0"/>
            </a:endParaRPr>
          </a:p>
          <a:p>
            <a:pPr marL="258445"/>
            <a:endParaRPr lang="sv-SE" dirty="0"/>
          </a:p>
        </p:txBody>
      </p:sp>
      <p:pic>
        <p:nvPicPr>
          <p:cNvPr id="5" name="Platshållare för innehåll 4" descr="Rättvisans vågskålar kontur">
            <a:extLst>
              <a:ext uri="{FF2B5EF4-FFF2-40B4-BE49-F238E27FC236}">
                <a16:creationId xmlns:a16="http://schemas.microsoft.com/office/drawing/2014/main" id="{57F3094D-A2F9-4136-AA09-A77813BE5C55}"/>
              </a:ext>
            </a:extLst>
          </p:cNvPr>
          <p:cNvPicPr>
            <a:picLocks noGrp="1" noChangeAspect="1"/>
          </p:cNvPicPr>
          <p:nvPr>
            <p:ph type="pic"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p:blipFill>
        <p:spPr>
          <a:xfrm>
            <a:off x="6483926" y="765463"/>
            <a:ext cx="5327073" cy="5327073"/>
          </a:xfrm>
        </p:spPr>
      </p:pic>
    </p:spTree>
    <p:extLst>
      <p:ext uri="{BB962C8B-B14F-4D97-AF65-F5344CB8AC3E}">
        <p14:creationId xmlns:p14="http://schemas.microsoft.com/office/powerpoint/2010/main" val="7586581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108872F-7EEF-4E96-8EE9-AD3298629949}"/>
              </a:ext>
            </a:extLst>
          </p:cNvPr>
          <p:cNvSpPr>
            <a:spLocks noGrp="1"/>
          </p:cNvSpPr>
          <p:nvPr>
            <p:ph type="title"/>
          </p:nvPr>
        </p:nvSpPr>
        <p:spPr>
          <a:xfrm>
            <a:off x="664233" y="975186"/>
            <a:ext cx="10659549" cy="1112405"/>
          </a:xfrm>
        </p:spPr>
        <p:txBody>
          <a:bodyPr/>
          <a:lstStyle/>
          <a:p>
            <a:r>
              <a:rPr lang="sv-SE" dirty="0">
                <a:solidFill>
                  <a:schemeClr val="accent4"/>
                </a:solidFill>
              </a:rPr>
              <a:t>Jämställdhetsintegrering…</a:t>
            </a:r>
          </a:p>
        </p:txBody>
      </p:sp>
      <p:sp>
        <p:nvSpPr>
          <p:cNvPr id="3" name="Platshållare för innehåll 2">
            <a:extLst>
              <a:ext uri="{FF2B5EF4-FFF2-40B4-BE49-F238E27FC236}">
                <a16:creationId xmlns:a16="http://schemas.microsoft.com/office/drawing/2014/main" id="{7748A1A5-89E7-44EB-BBDA-5EF6614B4C65}"/>
              </a:ext>
            </a:extLst>
          </p:cNvPr>
          <p:cNvSpPr>
            <a:spLocks noGrp="1"/>
          </p:cNvSpPr>
          <p:nvPr>
            <p:ph idx="1"/>
          </p:nvPr>
        </p:nvSpPr>
        <p:spPr>
          <a:xfrm>
            <a:off x="861417" y="2301239"/>
            <a:ext cx="8411891" cy="3738598"/>
          </a:xfrm>
        </p:spPr>
        <p:txBody>
          <a:bodyPr/>
          <a:lstStyle/>
          <a:p>
            <a:pPr marL="30163" indent="0">
              <a:buNone/>
            </a:pPr>
            <a:r>
              <a:rPr lang="sv-SE" dirty="0">
                <a:solidFill>
                  <a:schemeClr val="accent4"/>
                </a:solidFill>
                <a:latin typeface="Avenir Next" panose="020B0604020202020204" charset="0"/>
                <a:cs typeface="Avenir Next" panose="020B0604020202020204" charset="0"/>
              </a:rPr>
              <a:t>… innebär att vi har kunskap om kön och arbetar på ett sätt som bidrar till jämställdhet och jämlikhet och motverkar ojämställdhet och ojämlikhet. </a:t>
            </a:r>
          </a:p>
          <a:p>
            <a:pPr marL="30163" indent="0">
              <a:buNone/>
            </a:pPr>
            <a:r>
              <a:rPr lang="sv-SE" dirty="0">
                <a:solidFill>
                  <a:schemeClr val="accent4"/>
                </a:solidFill>
                <a:latin typeface="Avenir Next" panose="020B0604020202020204" charset="0"/>
                <a:cs typeface="Avenir Next" panose="020B0604020202020204" charset="0"/>
              </a:rPr>
              <a:t>Kunskapen finns med i det dagliga arbetet och säkerställer likvärdighet i bemötandet, beslutfattandet och resursfördelningen. </a:t>
            </a:r>
          </a:p>
          <a:p>
            <a:pPr marL="30163" indent="0">
              <a:buNone/>
            </a:pPr>
            <a:r>
              <a:rPr lang="sv-SE" dirty="0">
                <a:solidFill>
                  <a:schemeClr val="accent4"/>
                </a:solidFill>
                <a:latin typeface="Avenir Next" panose="020B0604020202020204" charset="0"/>
                <a:cs typeface="Avenir Next" panose="020B0604020202020204" charset="0"/>
              </a:rPr>
              <a:t>Jämställdhet hanteras inte som en enskild fråga, utan som en naturlig del i alla processer, tills det har blivit en självklar del av allt arbete. </a:t>
            </a:r>
          </a:p>
          <a:p>
            <a:pPr marL="30163" indent="0">
              <a:buNone/>
            </a:pPr>
            <a:r>
              <a:rPr lang="sv-SE" dirty="0">
                <a:solidFill>
                  <a:schemeClr val="accent4"/>
                </a:solidFill>
                <a:latin typeface="Avenir Next" panose="020B0604020202020204" charset="0"/>
                <a:cs typeface="Avenir Next" panose="020B0604020202020204" charset="0"/>
              </a:rPr>
              <a:t>Det är inte ett spår vid sidan om.</a:t>
            </a:r>
          </a:p>
          <a:p>
            <a:pPr marL="30163" indent="0">
              <a:buNone/>
            </a:pPr>
            <a:endParaRPr lang="sv-SE" dirty="0">
              <a:solidFill>
                <a:schemeClr val="accent4"/>
              </a:solidFill>
            </a:endParaRPr>
          </a:p>
          <a:p>
            <a:pPr marL="30163" indent="0">
              <a:buNone/>
            </a:pPr>
            <a:r>
              <a:rPr lang="sv-SE" dirty="0">
                <a:solidFill>
                  <a:schemeClr val="accent4"/>
                </a:solidFill>
              </a:rPr>
              <a:t> </a:t>
            </a:r>
          </a:p>
        </p:txBody>
      </p:sp>
    </p:spTree>
    <p:extLst>
      <p:ext uri="{BB962C8B-B14F-4D97-AF65-F5344CB8AC3E}">
        <p14:creationId xmlns:p14="http://schemas.microsoft.com/office/powerpoint/2010/main" val="5428929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2D4F63-2873-1519-28FC-E7174727607D}"/>
              </a:ext>
            </a:extLst>
          </p:cNvPr>
          <p:cNvSpPr>
            <a:spLocks noGrp="1"/>
          </p:cNvSpPr>
          <p:nvPr>
            <p:ph type="title"/>
          </p:nvPr>
        </p:nvSpPr>
        <p:spPr>
          <a:xfrm>
            <a:off x="970417" y="1038684"/>
            <a:ext cx="7313612" cy="1237130"/>
          </a:xfrm>
        </p:spPr>
        <p:txBody>
          <a:bodyPr/>
          <a:lstStyle/>
          <a:p>
            <a:r>
              <a:rPr lang="sv-SE" dirty="0">
                <a:solidFill>
                  <a:schemeClr val="accent4"/>
                </a:solidFill>
              </a:rPr>
              <a:t>Diskriminering</a:t>
            </a:r>
          </a:p>
        </p:txBody>
      </p:sp>
      <p:sp>
        <p:nvSpPr>
          <p:cNvPr id="3" name="Platshållare för innehåll 2">
            <a:extLst>
              <a:ext uri="{FF2B5EF4-FFF2-40B4-BE49-F238E27FC236}">
                <a16:creationId xmlns:a16="http://schemas.microsoft.com/office/drawing/2014/main" id="{DCE5CFC1-9578-72EE-531F-7CB720C437D2}"/>
              </a:ext>
            </a:extLst>
          </p:cNvPr>
          <p:cNvSpPr>
            <a:spLocks noGrp="1"/>
          </p:cNvSpPr>
          <p:nvPr>
            <p:ph idx="1"/>
          </p:nvPr>
        </p:nvSpPr>
        <p:spPr>
          <a:xfrm>
            <a:off x="839786" y="2705693"/>
            <a:ext cx="8360197" cy="3113623"/>
          </a:xfrm>
        </p:spPr>
        <p:txBody>
          <a:bodyPr/>
          <a:lstStyle/>
          <a:p>
            <a:r>
              <a:rPr lang="sv-SE" dirty="0">
                <a:solidFill>
                  <a:schemeClr val="accent4"/>
                </a:solidFill>
                <a:latin typeface="Avenir Next" panose="020B0604020202020204" charset="0"/>
                <a:cs typeface="Avenir Next" panose="020B0604020202020204" charset="0"/>
              </a:rPr>
              <a:t>Diskriminering är förbjuden i socialtjänstens verksamhet.</a:t>
            </a:r>
          </a:p>
          <a:p>
            <a:r>
              <a:rPr lang="sv-SE" dirty="0">
                <a:solidFill>
                  <a:schemeClr val="accent4"/>
                </a:solidFill>
                <a:latin typeface="Avenir Next" panose="020B0604020202020204" charset="0"/>
                <a:cs typeface="Avenir Next" panose="020B0604020202020204" charset="0"/>
              </a:rPr>
              <a:t>Diskriminering innebär att en person behandlas sämre än en annan utifrån någon av diskrimineringslagens sju diskrimineringsgrunder; kön, könsöverskridande identitet eller uttryck, etnisk tillhörighet, religion eller annan trosuppfattning, funktionsnedsättning, sexuell läggning eller ålder.</a:t>
            </a:r>
          </a:p>
        </p:txBody>
      </p:sp>
      <p:sp>
        <p:nvSpPr>
          <p:cNvPr id="4" name="Rektangel 3"/>
          <p:cNvSpPr/>
          <p:nvPr/>
        </p:nvSpPr>
        <p:spPr>
          <a:xfrm rot="921208">
            <a:off x="6789945" y="1691891"/>
            <a:ext cx="5012911" cy="584775"/>
          </a:xfrm>
          <a:prstGeom prst="rect">
            <a:avLst/>
          </a:prstGeom>
        </p:spPr>
        <p:txBody>
          <a:bodyPr wrap="none">
            <a:spAutoFit/>
          </a:bodyPr>
          <a:lstStyle/>
          <a:p>
            <a:r>
              <a:rPr lang="sv-SE" sz="3200" dirty="0">
                <a:solidFill>
                  <a:schemeClr val="accent2"/>
                </a:solidFill>
              </a:rPr>
              <a:t>Alltid kön – aldrig bara kön</a:t>
            </a:r>
          </a:p>
        </p:txBody>
      </p:sp>
    </p:spTree>
    <p:extLst>
      <p:ext uri="{BB962C8B-B14F-4D97-AF65-F5344CB8AC3E}">
        <p14:creationId xmlns:p14="http://schemas.microsoft.com/office/powerpoint/2010/main" val="16213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klädsel, rita, illustration, tecknad serie&#10;&#10;Automatiskt genererad beskrivning">
            <a:extLst>
              <a:ext uri="{FF2B5EF4-FFF2-40B4-BE49-F238E27FC236}">
                <a16:creationId xmlns:a16="http://schemas.microsoft.com/office/drawing/2014/main" id="{974EFF66-6F43-FB98-0C08-1E315E388568}"/>
              </a:ext>
            </a:extLst>
          </p:cNvPr>
          <p:cNvPicPr>
            <a:picLocks noGrp="1" noChangeAspect="1"/>
          </p:cNvPicPr>
          <p:nvPr>
            <p:ph type="pic" sz="quarter" idx="13"/>
          </p:nvPr>
        </p:nvPicPr>
        <p:blipFill rotWithShape="1">
          <a:blip r:embed="rId3"/>
          <a:srcRect l="38472" r="5725"/>
          <a:stretch/>
        </p:blipFill>
        <p:spPr>
          <a:xfrm>
            <a:off x="0" y="0"/>
            <a:ext cx="7683334" cy="6858000"/>
          </a:xfrm>
        </p:spPr>
      </p:pic>
      <p:sp>
        <p:nvSpPr>
          <p:cNvPr id="3" name="Platshållare för text 2">
            <a:extLst>
              <a:ext uri="{FF2B5EF4-FFF2-40B4-BE49-F238E27FC236}">
                <a16:creationId xmlns:a16="http://schemas.microsoft.com/office/drawing/2014/main" id="{FDB39FFC-C65B-418E-9A0B-7C391CD0D4D2}"/>
              </a:ext>
            </a:extLst>
          </p:cNvPr>
          <p:cNvSpPr>
            <a:spLocks noGrp="1"/>
          </p:cNvSpPr>
          <p:nvPr>
            <p:ph type="body" sz="quarter" idx="14"/>
          </p:nvPr>
        </p:nvSpPr>
        <p:spPr/>
        <p:txBody>
          <a:bodyPr/>
          <a:lstStyle/>
          <a:p>
            <a:endParaRPr lang="sv-SE"/>
          </a:p>
        </p:txBody>
      </p:sp>
      <p:sp>
        <p:nvSpPr>
          <p:cNvPr id="4" name="Platshållare för text 3">
            <a:extLst>
              <a:ext uri="{FF2B5EF4-FFF2-40B4-BE49-F238E27FC236}">
                <a16:creationId xmlns:a16="http://schemas.microsoft.com/office/drawing/2014/main" id="{B593A3F1-D06A-39D9-FF42-1071E2D29B42}"/>
              </a:ext>
            </a:extLst>
          </p:cNvPr>
          <p:cNvSpPr>
            <a:spLocks noGrp="1"/>
          </p:cNvSpPr>
          <p:nvPr>
            <p:ph type="body" sz="half" idx="2"/>
          </p:nvPr>
        </p:nvSpPr>
        <p:spPr>
          <a:xfrm>
            <a:off x="7683334" y="0"/>
            <a:ext cx="4508666" cy="6858000"/>
          </a:xfrm>
        </p:spPr>
        <p:txBody>
          <a:bodyPr/>
          <a:lstStyle/>
          <a:p>
            <a:endParaRPr lang="sv-SE" dirty="0"/>
          </a:p>
        </p:txBody>
      </p:sp>
      <p:sp>
        <p:nvSpPr>
          <p:cNvPr id="5" name="Rubrik 4">
            <a:extLst>
              <a:ext uri="{FF2B5EF4-FFF2-40B4-BE49-F238E27FC236}">
                <a16:creationId xmlns:a16="http://schemas.microsoft.com/office/drawing/2014/main" id="{BB2394F0-A754-B923-B298-222FEA527ABA}"/>
              </a:ext>
            </a:extLst>
          </p:cNvPr>
          <p:cNvSpPr>
            <a:spLocks noGrp="1"/>
          </p:cNvSpPr>
          <p:nvPr>
            <p:ph type="title"/>
          </p:nvPr>
        </p:nvSpPr>
        <p:spPr/>
        <p:txBody>
          <a:bodyPr/>
          <a:lstStyle/>
          <a:p>
            <a:r>
              <a:rPr lang="sv-SE" dirty="0"/>
              <a:t>Våld och jämställdhet </a:t>
            </a:r>
          </a:p>
        </p:txBody>
      </p:sp>
      <p:sp>
        <p:nvSpPr>
          <p:cNvPr id="6" name="Platshållare för text 5">
            <a:extLst>
              <a:ext uri="{FF2B5EF4-FFF2-40B4-BE49-F238E27FC236}">
                <a16:creationId xmlns:a16="http://schemas.microsoft.com/office/drawing/2014/main" id="{007D8039-2328-5CE2-90FE-DFABC6F485B5}"/>
              </a:ext>
            </a:extLst>
          </p:cNvPr>
          <p:cNvSpPr>
            <a:spLocks noGrp="1"/>
          </p:cNvSpPr>
          <p:nvPr>
            <p:ph type="body" sz="half" idx="15"/>
          </p:nvPr>
        </p:nvSpPr>
        <p:spPr>
          <a:xfrm>
            <a:off x="7851162" y="3049238"/>
            <a:ext cx="3883200" cy="3128991"/>
          </a:xfrm>
        </p:spPr>
        <p:txBody>
          <a:bodyPr/>
          <a:lstStyle/>
          <a:p>
            <a:r>
              <a:rPr lang="sv-SE" sz="2400" b="1" dirty="0">
                <a:solidFill>
                  <a:srgbClr val="993424"/>
                </a:solidFill>
                <a:latin typeface="AvenirNext LT Pro Regular" panose="020B0504020202020204" pitchFamily="34" charset="77"/>
              </a:rPr>
              <a:t>Våld i nära relation och hedersrelaterat våld och förtryck är den yttersta konsekvensen av ett </a:t>
            </a:r>
            <a:r>
              <a:rPr lang="sv-SE" sz="2400" b="1" dirty="0" err="1">
                <a:solidFill>
                  <a:srgbClr val="993424"/>
                </a:solidFill>
                <a:latin typeface="AvenirNext LT Pro Regular" panose="020B0504020202020204" pitchFamily="34" charset="77"/>
              </a:rPr>
              <a:t>ojämställt</a:t>
            </a:r>
            <a:r>
              <a:rPr lang="sv-SE" sz="2400" b="1" dirty="0">
                <a:solidFill>
                  <a:srgbClr val="993424"/>
                </a:solidFill>
                <a:latin typeface="AvenirNext LT Pro Regular" panose="020B0504020202020204" pitchFamily="34" charset="77"/>
              </a:rPr>
              <a:t> samhälle</a:t>
            </a:r>
          </a:p>
          <a:p>
            <a:endParaRPr lang="sv-SE" dirty="0"/>
          </a:p>
        </p:txBody>
      </p:sp>
    </p:spTree>
    <p:extLst>
      <p:ext uri="{BB962C8B-B14F-4D97-AF65-F5344CB8AC3E}">
        <p14:creationId xmlns:p14="http://schemas.microsoft.com/office/powerpoint/2010/main" val="376913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4AB0CFA-028F-360A-468A-5DDF1A98375D}"/>
              </a:ext>
            </a:extLst>
          </p:cNvPr>
          <p:cNvSpPr>
            <a:spLocks noGrp="1"/>
          </p:cNvSpPr>
          <p:nvPr>
            <p:ph idx="1"/>
          </p:nvPr>
        </p:nvSpPr>
        <p:spPr>
          <a:xfrm>
            <a:off x="664233" y="2495203"/>
            <a:ext cx="7460264" cy="3738598"/>
          </a:xfrm>
        </p:spPr>
        <p:txBody>
          <a:bodyPr/>
          <a:lstStyle/>
          <a:p>
            <a:pPr>
              <a:buFont typeface="Arial" panose="020B0604020202020204" pitchFamily="34" charset="0"/>
              <a:buChar char="•"/>
            </a:pPr>
            <a:endParaRPr lang="sv-SE" dirty="0"/>
          </a:p>
          <a:p>
            <a:pPr>
              <a:buFont typeface="Arial" panose="020B0604020202020204" pitchFamily="34" charset="0"/>
              <a:buChar char="•"/>
            </a:pPr>
            <a:r>
              <a:rPr lang="sv-SE" dirty="0"/>
              <a:t>Statliga utredningar och myndighetsuppdrag leder till ambitionshöjningar.</a:t>
            </a:r>
          </a:p>
          <a:p>
            <a:pPr>
              <a:buFont typeface="Arial" panose="020B0604020202020204" pitchFamily="34" charset="0"/>
              <a:buChar char="•"/>
            </a:pPr>
            <a:r>
              <a:rPr lang="sv-SE" dirty="0"/>
              <a:t>Riktade statsbidrag och ovilja att finansiera lagförslag.</a:t>
            </a:r>
          </a:p>
          <a:p>
            <a:pPr>
              <a:buFont typeface="Arial" panose="020B0604020202020204" pitchFamily="34" charset="0"/>
              <a:buChar char="•"/>
            </a:pPr>
            <a:r>
              <a:rPr lang="sv-SE" dirty="0" err="1"/>
              <a:t>IVO:s</a:t>
            </a:r>
            <a:r>
              <a:rPr lang="sv-SE" dirty="0"/>
              <a:t> tillsyn och </a:t>
            </a:r>
            <a:r>
              <a:rPr lang="sv-SE" dirty="0" err="1"/>
              <a:t>juridifieringen</a:t>
            </a:r>
            <a:r>
              <a:rPr lang="sv-SE" dirty="0"/>
              <a:t>.</a:t>
            </a:r>
          </a:p>
          <a:p>
            <a:pPr>
              <a:buFont typeface="Arial" panose="020B0604020202020204" pitchFamily="34" charset="0"/>
              <a:buChar char="•"/>
            </a:pPr>
            <a:r>
              <a:rPr lang="sv-SE" dirty="0"/>
              <a:t>Mediernas logik och socialtjänstens yttersta ansvar.</a:t>
            </a:r>
          </a:p>
        </p:txBody>
      </p:sp>
      <p:sp>
        <p:nvSpPr>
          <p:cNvPr id="3" name="Rubrik 2">
            <a:extLst>
              <a:ext uri="{FF2B5EF4-FFF2-40B4-BE49-F238E27FC236}">
                <a16:creationId xmlns:a16="http://schemas.microsoft.com/office/drawing/2014/main" id="{D3C83D65-0EDF-BE79-88FD-ACE3683CFCD7}"/>
              </a:ext>
            </a:extLst>
          </p:cNvPr>
          <p:cNvSpPr>
            <a:spLocks noGrp="1"/>
          </p:cNvSpPr>
          <p:nvPr>
            <p:ph type="title"/>
          </p:nvPr>
        </p:nvSpPr>
        <p:spPr/>
        <p:txBody>
          <a:bodyPr/>
          <a:lstStyle/>
          <a:p>
            <a:r>
              <a:rPr lang="sv-SE" dirty="0"/>
              <a:t>Samhällsutvecklingen, styrningen och pengarna (II)</a:t>
            </a:r>
          </a:p>
        </p:txBody>
      </p:sp>
      <p:pic>
        <p:nvPicPr>
          <p:cNvPr id="4" name="Bildobjekt 3">
            <a:extLst>
              <a:ext uri="{FF2B5EF4-FFF2-40B4-BE49-F238E27FC236}">
                <a16:creationId xmlns:a16="http://schemas.microsoft.com/office/drawing/2014/main" id="{8F372BEE-B21A-D581-21AA-801C7F7BE022}"/>
              </a:ext>
            </a:extLst>
          </p:cNvPr>
          <p:cNvPicPr>
            <a:picLocks noChangeAspect="1"/>
          </p:cNvPicPr>
          <p:nvPr/>
        </p:nvPicPr>
        <p:blipFill>
          <a:blip r:embed="rId3"/>
          <a:stretch>
            <a:fillRect/>
          </a:stretch>
        </p:blipFill>
        <p:spPr>
          <a:xfrm>
            <a:off x="8002552" y="1906153"/>
            <a:ext cx="3780000" cy="3780000"/>
          </a:xfrm>
          <a:prstGeom prst="rect">
            <a:avLst/>
          </a:prstGeom>
        </p:spPr>
      </p:pic>
    </p:spTree>
    <p:extLst>
      <p:ext uri="{BB962C8B-B14F-4D97-AF65-F5344CB8AC3E}">
        <p14:creationId xmlns:p14="http://schemas.microsoft.com/office/powerpoint/2010/main" val="1451433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1" name="Google Shape;541;p14"/>
          <p:cNvGrpSpPr/>
          <p:nvPr/>
        </p:nvGrpSpPr>
        <p:grpSpPr>
          <a:xfrm>
            <a:off x="4216149" y="1915101"/>
            <a:ext cx="3874100" cy="2391308"/>
            <a:chOff x="3748129" y="2419705"/>
            <a:chExt cx="4511062" cy="2876243"/>
          </a:xfrm>
        </p:grpSpPr>
        <p:pic>
          <p:nvPicPr>
            <p:cNvPr id="542" name="Google Shape;542;p14" descr="Kvinna med hel fyllning"/>
            <p:cNvPicPr preferRelativeResize="0"/>
            <p:nvPr/>
          </p:nvPicPr>
          <p:blipFill rotWithShape="1">
            <a:blip r:embed="rId3">
              <a:alphaModFix/>
            </a:blip>
            <a:srcRect/>
            <a:stretch/>
          </p:blipFill>
          <p:spPr>
            <a:xfrm>
              <a:off x="3748129" y="2879796"/>
              <a:ext cx="2416152" cy="2416152"/>
            </a:xfrm>
            <a:prstGeom prst="rect">
              <a:avLst/>
            </a:prstGeom>
            <a:noFill/>
            <a:ln>
              <a:noFill/>
            </a:ln>
          </p:spPr>
        </p:pic>
        <p:pic>
          <p:nvPicPr>
            <p:cNvPr id="543" name="Google Shape;543;p14" descr="Man med hel fyllning"/>
            <p:cNvPicPr preferRelativeResize="0"/>
            <p:nvPr/>
          </p:nvPicPr>
          <p:blipFill rotWithShape="1">
            <a:blip r:embed="rId4">
              <a:alphaModFix/>
            </a:blip>
            <a:srcRect t="-1760" b="1760"/>
            <a:stretch/>
          </p:blipFill>
          <p:spPr>
            <a:xfrm>
              <a:off x="5843039" y="2419705"/>
              <a:ext cx="2416152" cy="2416152"/>
            </a:xfrm>
            <a:prstGeom prst="rect">
              <a:avLst/>
            </a:prstGeom>
            <a:noFill/>
            <a:ln>
              <a:noFill/>
            </a:ln>
          </p:spPr>
        </p:pic>
        <p:sp>
          <p:nvSpPr>
            <p:cNvPr id="544" name="Google Shape;544;p14"/>
            <p:cNvSpPr/>
            <p:nvPr/>
          </p:nvSpPr>
          <p:spPr>
            <a:xfrm>
              <a:off x="5621802" y="3642102"/>
              <a:ext cx="686100" cy="216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45" name="Google Shape;545;p14"/>
          <p:cNvSpPr txBox="1"/>
          <p:nvPr/>
        </p:nvSpPr>
        <p:spPr>
          <a:xfrm>
            <a:off x="2726413" y="411079"/>
            <a:ext cx="302895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18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4"/>
          <p:cNvSpPr txBox="1"/>
          <p:nvPr/>
        </p:nvSpPr>
        <p:spPr>
          <a:xfrm>
            <a:off x="702621" y="4743520"/>
            <a:ext cx="3186900"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8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Förutsättningar</a:t>
            </a:r>
            <a:endParaRPr kumimoji="0" sz="36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262422"/>
              </a:buClr>
              <a:buSzPts val="1800"/>
              <a:buFont typeface="Arial"/>
              <a:buNone/>
              <a:tabLst/>
              <a:defRPr/>
            </a:pP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47" name="Google Shape;547;p14"/>
          <p:cNvSpPr txBox="1"/>
          <p:nvPr/>
        </p:nvSpPr>
        <p:spPr>
          <a:xfrm>
            <a:off x="8597582" y="4743520"/>
            <a:ext cx="3395700"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rPr>
              <a:t>Metoder och stöd</a:t>
            </a:r>
            <a:endParaRPr kumimoji="0"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262422"/>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8" name="Google Shape;548;p14"/>
          <p:cNvSpPr txBox="1"/>
          <p:nvPr/>
        </p:nvSpPr>
        <p:spPr>
          <a:xfrm>
            <a:off x="4216151" y="4743845"/>
            <a:ext cx="4054800" cy="123106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rPr>
              <a:t>Kunskap och kompetens</a:t>
            </a:r>
            <a:endParaRPr kumimoji="0"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262422"/>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9" name="Google Shape;549;p14"/>
          <p:cNvSpPr txBox="1"/>
          <p:nvPr/>
        </p:nvSpPr>
        <p:spPr>
          <a:xfrm>
            <a:off x="2529840" y="513593"/>
            <a:ext cx="14241405" cy="181490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0"/>
              </a:spcBef>
              <a:spcAft>
                <a:spcPts val="0"/>
              </a:spcAft>
              <a:buClr>
                <a:srgbClr val="262422"/>
              </a:buClr>
              <a:buSzPts val="4400"/>
              <a:buFont typeface="Arial"/>
              <a:buNone/>
              <a:tabLst/>
              <a:defRPr/>
            </a:pPr>
            <a:r>
              <a:rPr kumimoji="0" lang="sv-SE" sz="5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Vad behövs för att stärka </a:t>
            </a:r>
          </a:p>
          <a:p>
            <a:pPr marL="0" marR="0" lvl="0" indent="0" algn="l" defTabSz="914400" rtl="0" eaLnBrk="1" fontAlgn="auto" latinLnBrk="0" hangingPunct="1">
              <a:lnSpc>
                <a:spcPct val="80000"/>
              </a:lnSpc>
              <a:spcBef>
                <a:spcPts val="0"/>
              </a:spcBef>
              <a:spcAft>
                <a:spcPts val="0"/>
              </a:spcAft>
              <a:buClr>
                <a:srgbClr val="262422"/>
              </a:buClr>
              <a:buSzPts val="4400"/>
              <a:buFont typeface="Arial"/>
              <a:buNone/>
              <a:tabLst/>
              <a:defRPr/>
            </a:pPr>
            <a:r>
              <a:rPr kumimoji="0" lang="sv-SE" sz="5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jämställdhetsarbetet?</a:t>
            </a:r>
            <a:endParaRPr kumimoji="0" sz="5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endParaRPr>
          </a:p>
        </p:txBody>
      </p:sp>
      <p:grpSp>
        <p:nvGrpSpPr>
          <p:cNvPr id="550" name="Google Shape;550;p14"/>
          <p:cNvGrpSpPr/>
          <p:nvPr/>
        </p:nvGrpSpPr>
        <p:grpSpPr>
          <a:xfrm>
            <a:off x="5103800" y="2883400"/>
            <a:ext cx="2012750" cy="289200"/>
            <a:chOff x="5043275" y="2675150"/>
            <a:chExt cx="2012750" cy="289200"/>
          </a:xfrm>
        </p:grpSpPr>
        <p:sp>
          <p:nvSpPr>
            <p:cNvPr id="551" name="Google Shape;551;p14"/>
            <p:cNvSpPr/>
            <p:nvPr/>
          </p:nvSpPr>
          <p:spPr>
            <a:xfrm>
              <a:off x="5043275"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3" name="Google Shape;553;p14"/>
          <p:cNvGrpSpPr/>
          <p:nvPr/>
        </p:nvGrpSpPr>
        <p:grpSpPr>
          <a:xfrm>
            <a:off x="4843150" y="3073000"/>
            <a:ext cx="2012750" cy="289200"/>
            <a:chOff x="5043275" y="2675150"/>
            <a:chExt cx="2012750" cy="289200"/>
          </a:xfrm>
        </p:grpSpPr>
        <p:sp>
          <p:nvSpPr>
            <p:cNvPr id="554" name="Google Shape;554;p14"/>
            <p:cNvSpPr/>
            <p:nvPr/>
          </p:nvSpPr>
          <p:spPr>
            <a:xfrm>
              <a:off x="5043275"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 name="Google Shape;556;p14"/>
          <p:cNvGrpSpPr/>
          <p:nvPr/>
        </p:nvGrpSpPr>
        <p:grpSpPr>
          <a:xfrm>
            <a:off x="5350250" y="3073000"/>
            <a:ext cx="2002475" cy="289200"/>
            <a:chOff x="5053550" y="2675150"/>
            <a:chExt cx="2002475" cy="289200"/>
          </a:xfrm>
        </p:grpSpPr>
        <p:sp>
          <p:nvSpPr>
            <p:cNvPr id="557" name="Google Shape;557;p14"/>
            <p:cNvSpPr/>
            <p:nvPr/>
          </p:nvSpPr>
          <p:spPr>
            <a:xfrm>
              <a:off x="5053550"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14"/>
          <p:cNvGrpSpPr/>
          <p:nvPr/>
        </p:nvGrpSpPr>
        <p:grpSpPr>
          <a:xfrm>
            <a:off x="5103800" y="3172600"/>
            <a:ext cx="2012750" cy="289200"/>
            <a:chOff x="5043275" y="2675150"/>
            <a:chExt cx="2012750" cy="289200"/>
          </a:xfrm>
        </p:grpSpPr>
        <p:sp>
          <p:nvSpPr>
            <p:cNvPr id="560" name="Google Shape;560;p14"/>
            <p:cNvSpPr/>
            <p:nvPr/>
          </p:nvSpPr>
          <p:spPr>
            <a:xfrm>
              <a:off x="5043275"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539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6"/>
                                        </p:tgtEl>
                                        <p:attrNameLst>
                                          <p:attrName>style.visibility</p:attrName>
                                        </p:attrNameLst>
                                      </p:cBhvr>
                                      <p:to>
                                        <p:strVal val="visible"/>
                                      </p:to>
                                    </p:set>
                                  </p:childTnLst>
                                </p:cTn>
                              </p:par>
                            </p:childTnLst>
                          </p:cTn>
                        </p:par>
                        <p:par>
                          <p:cTn id="9" fill="hold">
                            <p:stCondLst>
                              <p:cond delay="1"/>
                            </p:stCondLst>
                            <p:childTnLst>
                              <p:par>
                                <p:cTn id="10" presetID="1" presetClass="exit" presetSubtype="0" fill="hold" nodeType="afterEffect">
                                  <p:stCondLst>
                                    <p:cond delay="0"/>
                                  </p:stCondLst>
                                  <p:childTnLst>
                                    <p:set>
                                      <p:cBhvr>
                                        <p:cTn id="11" dur="1" fill="hold">
                                          <p:stCondLst>
                                            <p:cond delay="0"/>
                                          </p:stCondLst>
                                        </p:cTn>
                                        <p:tgtEl>
                                          <p:spTgt spid="5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4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7"/>
                                        </p:tgtEl>
                                        <p:attrNameLst>
                                          <p:attrName>style.visibility</p:attrName>
                                        </p:attrNameLst>
                                      </p:cBhvr>
                                      <p:to>
                                        <p:strVal val="visible"/>
                                      </p:to>
                                    </p:set>
                                  </p:childTnLst>
                                </p:cTn>
                              </p:par>
                            </p:childTnLst>
                          </p:cTn>
                        </p:par>
                        <p:par>
                          <p:cTn id="27" fill="hold">
                            <p:stCondLst>
                              <p:cond delay="1"/>
                            </p:stCondLst>
                            <p:childTnLst>
                              <p:par>
                                <p:cTn id="28" presetID="1" presetClass="exit" presetSubtype="0" fill="hold" nodeType="afterEffect">
                                  <p:stCondLst>
                                    <p:cond delay="0"/>
                                  </p:stCondLst>
                                  <p:childTnLst>
                                    <p:set>
                                      <p:cBhvr>
                                        <p:cTn id="29" dur="1" fill="hold">
                                          <p:stCondLst>
                                            <p:cond delay="0"/>
                                          </p:stCondLst>
                                        </p:cTn>
                                        <p:tgtEl>
                                          <p:spTgt spid="5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B530C06E-DEAD-45C1-85F2-01ABF42384F2}"/>
              </a:ext>
            </a:extLst>
          </p:cNvPr>
          <p:cNvSpPr txBox="1"/>
          <p:nvPr/>
        </p:nvSpPr>
        <p:spPr>
          <a:xfrm>
            <a:off x="2886155" y="450813"/>
            <a:ext cx="9361487" cy="615618"/>
          </a:xfrm>
          <a:prstGeom prst="rect">
            <a:avLst/>
          </a:prstGeom>
          <a:noFill/>
        </p:spPr>
        <p:txBody>
          <a:bodyPr wrap="square" lIns="0" tIns="0" rIns="0" bIns="0" rtlCol="0" anchor="t">
            <a:spAutoFit/>
          </a:bodyPr>
          <a:lstStyle/>
          <a:p>
            <a:pPr marL="0" marR="0" lvl="0" indent="0" algn="l" defTabSz="914400" rtl="0" eaLnBrk="1" fontAlgn="auto" latinLnBrk="0" hangingPunct="1">
              <a:lnSpc>
                <a:spcPts val="4540"/>
              </a:lnSpc>
              <a:spcBef>
                <a:spcPts val="0"/>
              </a:spcBef>
              <a:spcAft>
                <a:spcPts val="0"/>
              </a:spcAft>
              <a:buClr>
                <a:srgbClr val="000000"/>
              </a:buClr>
              <a:buSzTx/>
              <a:buFont typeface="Arial"/>
              <a:buNone/>
              <a:tabLst/>
              <a:defRPr/>
            </a:pPr>
            <a:r>
              <a:rPr kumimoji="0" lang="sv-SE" sz="54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rPr>
              <a:t>Röster om jämställdhet</a:t>
            </a:r>
          </a:p>
        </p:txBody>
      </p:sp>
      <p:sp>
        <p:nvSpPr>
          <p:cNvPr id="2" name="Google Shape;522;p12">
            <a:extLst>
              <a:ext uri="{FF2B5EF4-FFF2-40B4-BE49-F238E27FC236}">
                <a16:creationId xmlns:a16="http://schemas.microsoft.com/office/drawing/2014/main" id="{62D63B87-FA92-D7E1-2B5B-AE88C08984E3}"/>
              </a:ext>
            </a:extLst>
          </p:cNvPr>
          <p:cNvSpPr txBox="1"/>
          <p:nvPr/>
        </p:nvSpPr>
        <p:spPr>
          <a:xfrm>
            <a:off x="191034" y="1563949"/>
            <a:ext cx="4121322" cy="230828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”Vi är </a:t>
            </a:r>
            <a:r>
              <a:rPr kumimoji="0" lang="sv-SE" sz="2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ovana att betrakta verksamhetsproblem </a:t>
            </a: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ur ett jämställdhetsperspektiv. </a:t>
            </a:r>
            <a:endParaRPr kumimoji="0" lang="en-US"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Det är väl kunskaper, vana och arbetssätt som gör att vi inte väver in det idag.”</a:t>
            </a:r>
            <a:endParaRPr kumimoji="0"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endParaRPr>
          </a:p>
        </p:txBody>
      </p:sp>
      <p:sp>
        <p:nvSpPr>
          <p:cNvPr id="5" name="Google Shape;524;p12">
            <a:extLst>
              <a:ext uri="{FF2B5EF4-FFF2-40B4-BE49-F238E27FC236}">
                <a16:creationId xmlns:a16="http://schemas.microsoft.com/office/drawing/2014/main" id="{E7D999C0-7FBD-9EB0-6DA6-FCE6EF9453CA}"/>
              </a:ext>
            </a:extLst>
          </p:cNvPr>
          <p:cNvSpPr txBox="1"/>
          <p:nvPr/>
        </p:nvSpPr>
        <p:spPr>
          <a:xfrm>
            <a:off x="1539310" y="4781143"/>
            <a:ext cx="4380900" cy="18773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”Vi upplever att </a:t>
            </a:r>
            <a:r>
              <a:rPr kumimoji="0" lang="sv-SE" sz="2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man inte pratar om jämställdhet</a:t>
            </a: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 och att det inte synliggörs på individ och gruppnivå”</a:t>
            </a:r>
            <a:endParaRPr kumimoji="0" lang="en-US"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262422"/>
              </a:buClr>
              <a:buSzPts val="2000"/>
              <a:buFont typeface="Arial"/>
              <a:buNone/>
              <a:tabLst/>
              <a:defRPr/>
            </a:pP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523;p12">
            <a:extLst>
              <a:ext uri="{FF2B5EF4-FFF2-40B4-BE49-F238E27FC236}">
                <a16:creationId xmlns:a16="http://schemas.microsoft.com/office/drawing/2014/main" id="{A31B62E1-AEE7-3B7E-6E04-48FE92B9972E}"/>
              </a:ext>
            </a:extLst>
          </p:cNvPr>
          <p:cNvSpPr txBox="1"/>
          <p:nvPr/>
        </p:nvSpPr>
        <p:spPr>
          <a:xfrm>
            <a:off x="5600250" y="1646959"/>
            <a:ext cx="4885280"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”Befintlig forskning ger många aha-upplevelser. Vi </a:t>
            </a:r>
            <a:r>
              <a:rPr kumimoji="0" lang="sv-SE" sz="2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behöver verkligen lyfta frågorna</a:t>
            </a: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 i det dagliga arbetet och ha dessa diskussioner mer frekvent och systematiskt.”</a:t>
            </a:r>
          </a:p>
        </p:txBody>
      </p:sp>
      <p:sp>
        <p:nvSpPr>
          <p:cNvPr id="8" name="Google Shape;525;p12">
            <a:extLst>
              <a:ext uri="{FF2B5EF4-FFF2-40B4-BE49-F238E27FC236}">
                <a16:creationId xmlns:a16="http://schemas.microsoft.com/office/drawing/2014/main" id="{F6B1E76D-06ED-FA00-2D37-F59389511C80}"/>
              </a:ext>
            </a:extLst>
          </p:cNvPr>
          <p:cNvSpPr txBox="1"/>
          <p:nvPr/>
        </p:nvSpPr>
        <p:spPr>
          <a:xfrm>
            <a:off x="7020322" y="4241565"/>
            <a:ext cx="4586100" cy="193895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”Vi jobbar mycket utifrån ett individuellt perspektiv. Men det är viktigt av vi </a:t>
            </a:r>
            <a:r>
              <a:rPr kumimoji="0" lang="sv-SE" sz="2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blir medvetna </a:t>
            </a:r>
            <a:r>
              <a:rPr kumimoji="0" lang="sv-SE" sz="2400" b="0"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och inte låter fördomar påverka vårt arbete.” </a:t>
            </a:r>
          </a:p>
        </p:txBody>
      </p:sp>
    </p:spTree>
    <p:extLst>
      <p:ext uri="{BB962C8B-B14F-4D97-AF65-F5344CB8AC3E}">
        <p14:creationId xmlns:p14="http://schemas.microsoft.com/office/powerpoint/2010/main" val="196572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1" name="Google Shape;541;p14"/>
          <p:cNvGrpSpPr/>
          <p:nvPr/>
        </p:nvGrpSpPr>
        <p:grpSpPr>
          <a:xfrm>
            <a:off x="4216149" y="1915101"/>
            <a:ext cx="3874100" cy="2391308"/>
            <a:chOff x="3748129" y="2419705"/>
            <a:chExt cx="4511062" cy="2876243"/>
          </a:xfrm>
        </p:grpSpPr>
        <p:pic>
          <p:nvPicPr>
            <p:cNvPr id="542" name="Google Shape;542;p14" descr="Kvinna med hel fyllning"/>
            <p:cNvPicPr preferRelativeResize="0"/>
            <p:nvPr/>
          </p:nvPicPr>
          <p:blipFill rotWithShape="1">
            <a:blip r:embed="rId3">
              <a:alphaModFix/>
            </a:blip>
            <a:srcRect/>
            <a:stretch/>
          </p:blipFill>
          <p:spPr>
            <a:xfrm>
              <a:off x="3748129" y="2879796"/>
              <a:ext cx="2416152" cy="2416152"/>
            </a:xfrm>
            <a:prstGeom prst="rect">
              <a:avLst/>
            </a:prstGeom>
            <a:noFill/>
            <a:ln>
              <a:noFill/>
            </a:ln>
          </p:spPr>
        </p:pic>
        <p:pic>
          <p:nvPicPr>
            <p:cNvPr id="543" name="Google Shape;543;p14" descr="Man med hel fyllning"/>
            <p:cNvPicPr preferRelativeResize="0"/>
            <p:nvPr/>
          </p:nvPicPr>
          <p:blipFill rotWithShape="1">
            <a:blip r:embed="rId4">
              <a:alphaModFix/>
            </a:blip>
            <a:srcRect t="-1760" b="1760"/>
            <a:stretch/>
          </p:blipFill>
          <p:spPr>
            <a:xfrm>
              <a:off x="5843039" y="2419705"/>
              <a:ext cx="2416152" cy="2416152"/>
            </a:xfrm>
            <a:prstGeom prst="rect">
              <a:avLst/>
            </a:prstGeom>
            <a:noFill/>
            <a:ln>
              <a:noFill/>
            </a:ln>
          </p:spPr>
        </p:pic>
        <p:sp>
          <p:nvSpPr>
            <p:cNvPr id="544" name="Google Shape;544;p14"/>
            <p:cNvSpPr/>
            <p:nvPr/>
          </p:nvSpPr>
          <p:spPr>
            <a:xfrm>
              <a:off x="5621802" y="3642102"/>
              <a:ext cx="686100" cy="216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545" name="Google Shape;545;p14"/>
          <p:cNvSpPr txBox="1"/>
          <p:nvPr/>
        </p:nvSpPr>
        <p:spPr>
          <a:xfrm>
            <a:off x="2726413" y="411079"/>
            <a:ext cx="3028950"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1800" b="1" i="0" u="none" strike="noStrike" kern="0" cap="none" spc="0" normalizeH="0" baseline="0" noProof="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4"/>
          <p:cNvSpPr txBox="1"/>
          <p:nvPr/>
        </p:nvSpPr>
        <p:spPr>
          <a:xfrm>
            <a:off x="702621" y="4743520"/>
            <a:ext cx="3186900"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8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Förutsättningar</a:t>
            </a:r>
            <a:endParaRPr kumimoji="0" sz="36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262422"/>
              </a:buClr>
              <a:buSzPts val="1800"/>
              <a:buFont typeface="Arial"/>
              <a:buNone/>
              <a:tabLst/>
              <a:defRPr/>
            </a:pPr>
            <a:endParaRPr kumimoji="0" sz="18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47" name="Google Shape;547;p14"/>
          <p:cNvSpPr txBox="1"/>
          <p:nvPr/>
        </p:nvSpPr>
        <p:spPr>
          <a:xfrm>
            <a:off x="8597582" y="4743520"/>
            <a:ext cx="3395700" cy="8001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rPr>
              <a:t>Metoder och stöd</a:t>
            </a:r>
            <a:endParaRPr kumimoji="0"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262422"/>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8" name="Google Shape;548;p14"/>
          <p:cNvSpPr txBox="1"/>
          <p:nvPr/>
        </p:nvSpPr>
        <p:spPr>
          <a:xfrm>
            <a:off x="4216151" y="4743845"/>
            <a:ext cx="4054800" cy="123106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rPr>
              <a:t>Kunskap och kompetens</a:t>
            </a:r>
            <a:endParaRPr kumimoji="0"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1" i="0" u="none" strike="noStrike" kern="0" cap="none" spc="0" normalizeH="0" baseline="0" noProof="0">
              <a:ln>
                <a:noFill/>
              </a:ln>
              <a:solidFill>
                <a:srgbClr val="993424"/>
              </a:solidFill>
              <a:effectLst/>
              <a:uLnTx/>
              <a:uFillTx/>
              <a:latin typeface="AvenirNext LT Pro Medium" panose="020B0504020202020204" pitchFamily="34" charset="77"/>
              <a:cs typeface="Arial"/>
              <a:sym typeface="Arial"/>
            </a:endParaRPr>
          </a:p>
          <a:p>
            <a:pPr marL="0" marR="0" lvl="0" indent="0" algn="l" defTabSz="914400" rtl="0" eaLnBrk="1" fontAlgn="auto" latinLnBrk="0" hangingPunct="1">
              <a:lnSpc>
                <a:spcPct val="100000"/>
              </a:lnSpc>
              <a:spcBef>
                <a:spcPts val="0"/>
              </a:spcBef>
              <a:spcAft>
                <a:spcPts val="0"/>
              </a:spcAft>
              <a:buClr>
                <a:srgbClr val="262422"/>
              </a:buClr>
              <a:buSzPts val="1800"/>
              <a:buFont typeface="Arial"/>
              <a:buNone/>
              <a:tabLst/>
              <a:defRPr/>
            </a:pPr>
            <a:endParaRPr kumimoji="0" sz="18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9" name="Google Shape;549;p14"/>
          <p:cNvSpPr txBox="1"/>
          <p:nvPr/>
        </p:nvSpPr>
        <p:spPr>
          <a:xfrm>
            <a:off x="2841898" y="841257"/>
            <a:ext cx="6555943" cy="181490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80000"/>
              </a:lnSpc>
              <a:spcBef>
                <a:spcPts val="0"/>
              </a:spcBef>
              <a:spcAft>
                <a:spcPts val="0"/>
              </a:spcAft>
              <a:buClr>
                <a:srgbClr val="262422"/>
              </a:buClr>
              <a:buSzPts val="4400"/>
              <a:buFont typeface="Arial"/>
              <a:buNone/>
              <a:tabLst/>
              <a:defRPr/>
            </a:pPr>
            <a:r>
              <a:rPr kumimoji="0" lang="sv-SE" sz="5400" b="1" i="0" u="none" strike="noStrike" kern="0" cap="none" spc="0" normalizeH="0" baseline="0" noProof="0" dirty="0" smtClean="0">
                <a:ln>
                  <a:noFill/>
                </a:ln>
                <a:solidFill>
                  <a:srgbClr val="993424"/>
                </a:solidFill>
                <a:effectLst/>
                <a:uLnTx/>
                <a:uFillTx/>
                <a:latin typeface="AvenirNext LT Pro Medium" panose="020B0504020202020204" pitchFamily="34" charset="77"/>
                <a:cs typeface="Arial"/>
                <a:sym typeface="Arial"/>
              </a:rPr>
              <a:t>Hur </a:t>
            </a:r>
            <a:r>
              <a:rPr kumimoji="0" lang="sv-SE" sz="5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rPr>
              <a:t>ser det ut vid er?</a:t>
            </a:r>
            <a:endParaRPr kumimoji="0" sz="5400" b="1" i="0" u="none" strike="noStrike" kern="0" cap="none" spc="0" normalizeH="0" baseline="0" noProof="0" dirty="0">
              <a:ln>
                <a:noFill/>
              </a:ln>
              <a:solidFill>
                <a:srgbClr val="993424"/>
              </a:solidFill>
              <a:effectLst/>
              <a:uLnTx/>
              <a:uFillTx/>
              <a:latin typeface="AvenirNext LT Pro Medium" panose="020B0504020202020204" pitchFamily="34" charset="77"/>
              <a:cs typeface="Arial"/>
              <a:sym typeface="Arial"/>
            </a:endParaRPr>
          </a:p>
        </p:txBody>
      </p:sp>
      <p:grpSp>
        <p:nvGrpSpPr>
          <p:cNvPr id="550" name="Google Shape;550;p14"/>
          <p:cNvGrpSpPr/>
          <p:nvPr/>
        </p:nvGrpSpPr>
        <p:grpSpPr>
          <a:xfrm>
            <a:off x="5103800" y="2883400"/>
            <a:ext cx="2012750" cy="289200"/>
            <a:chOff x="5043275" y="2675150"/>
            <a:chExt cx="2012750" cy="289200"/>
          </a:xfrm>
        </p:grpSpPr>
        <p:sp>
          <p:nvSpPr>
            <p:cNvPr id="551" name="Google Shape;551;p14"/>
            <p:cNvSpPr/>
            <p:nvPr/>
          </p:nvSpPr>
          <p:spPr>
            <a:xfrm>
              <a:off x="5043275"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3" name="Google Shape;553;p14"/>
          <p:cNvGrpSpPr/>
          <p:nvPr/>
        </p:nvGrpSpPr>
        <p:grpSpPr>
          <a:xfrm>
            <a:off x="4843150" y="3073000"/>
            <a:ext cx="2012750" cy="289200"/>
            <a:chOff x="5043275" y="2675150"/>
            <a:chExt cx="2012750" cy="289200"/>
          </a:xfrm>
        </p:grpSpPr>
        <p:sp>
          <p:nvSpPr>
            <p:cNvPr id="554" name="Google Shape;554;p14"/>
            <p:cNvSpPr/>
            <p:nvPr/>
          </p:nvSpPr>
          <p:spPr>
            <a:xfrm>
              <a:off x="5043275"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6" name="Google Shape;556;p14"/>
          <p:cNvGrpSpPr/>
          <p:nvPr/>
        </p:nvGrpSpPr>
        <p:grpSpPr>
          <a:xfrm>
            <a:off x="5350250" y="3073000"/>
            <a:ext cx="2002475" cy="289200"/>
            <a:chOff x="5053550" y="2675150"/>
            <a:chExt cx="2002475" cy="289200"/>
          </a:xfrm>
        </p:grpSpPr>
        <p:sp>
          <p:nvSpPr>
            <p:cNvPr id="557" name="Google Shape;557;p14"/>
            <p:cNvSpPr/>
            <p:nvPr/>
          </p:nvSpPr>
          <p:spPr>
            <a:xfrm>
              <a:off x="5053550"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59" name="Google Shape;559;p14"/>
          <p:cNvGrpSpPr/>
          <p:nvPr/>
        </p:nvGrpSpPr>
        <p:grpSpPr>
          <a:xfrm>
            <a:off x="5103800" y="3172600"/>
            <a:ext cx="2012750" cy="289200"/>
            <a:chOff x="5043275" y="2675150"/>
            <a:chExt cx="2012750" cy="289200"/>
          </a:xfrm>
        </p:grpSpPr>
        <p:sp>
          <p:nvSpPr>
            <p:cNvPr id="560" name="Google Shape;560;p14"/>
            <p:cNvSpPr/>
            <p:nvPr/>
          </p:nvSpPr>
          <p:spPr>
            <a:xfrm>
              <a:off x="5043275" y="2675150"/>
              <a:ext cx="289200" cy="2892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000000"/>
                  </a:solidFill>
                  <a:effectLst/>
                  <a:uLnTx/>
                  <a:uFillTx/>
                  <a:latin typeface="Arial"/>
                  <a:cs typeface="Arial"/>
                  <a:sym typeface="Arial"/>
                </a:rPr>
                <a:t>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4"/>
            <p:cNvSpPr/>
            <p:nvPr/>
          </p:nvSpPr>
          <p:spPr>
            <a:xfrm>
              <a:off x="6766825" y="2675150"/>
              <a:ext cx="289200" cy="289200"/>
            </a:xfrm>
            <a:prstGeom prst="ellipse">
              <a:avLst/>
            </a:prstGeom>
            <a:solidFill>
              <a:schemeClr val="dk1"/>
            </a:solidFill>
            <a:ln>
              <a:noFill/>
            </a:ln>
          </p:spPr>
          <p:txBody>
            <a:bodyPr spcFirstLastPara="1" wrap="square" lIns="90000"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4748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6"/>
                                        </p:tgtEl>
                                        <p:attrNameLst>
                                          <p:attrName>style.visibility</p:attrName>
                                        </p:attrNameLst>
                                      </p:cBhvr>
                                      <p:to>
                                        <p:strVal val="visible"/>
                                      </p:to>
                                    </p:set>
                                  </p:childTnLst>
                                </p:cTn>
                              </p:par>
                            </p:childTnLst>
                          </p:cTn>
                        </p:par>
                        <p:par>
                          <p:cTn id="9" fill="hold">
                            <p:stCondLst>
                              <p:cond delay="1"/>
                            </p:stCondLst>
                            <p:childTnLst>
                              <p:par>
                                <p:cTn id="10" presetID="1" presetClass="exit" presetSubtype="0" fill="hold" nodeType="afterEffect">
                                  <p:stCondLst>
                                    <p:cond delay="0"/>
                                  </p:stCondLst>
                                  <p:childTnLst>
                                    <p:set>
                                      <p:cBhvr>
                                        <p:cTn id="11" dur="1" fill="hold">
                                          <p:stCondLst>
                                            <p:cond delay="0"/>
                                          </p:stCondLst>
                                        </p:cTn>
                                        <p:tgtEl>
                                          <p:spTgt spid="550"/>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5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54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5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7"/>
                                        </p:tgtEl>
                                        <p:attrNameLst>
                                          <p:attrName>style.visibility</p:attrName>
                                        </p:attrNameLst>
                                      </p:cBhvr>
                                      <p:to>
                                        <p:strVal val="visible"/>
                                      </p:to>
                                    </p:set>
                                  </p:childTnLst>
                                </p:cTn>
                              </p:par>
                            </p:childTnLst>
                          </p:cTn>
                        </p:par>
                        <p:par>
                          <p:cTn id="27" fill="hold">
                            <p:stCondLst>
                              <p:cond delay="1"/>
                            </p:stCondLst>
                            <p:childTnLst>
                              <p:par>
                                <p:cTn id="28" presetID="1" presetClass="exit" presetSubtype="0" fill="hold" nodeType="afterEffect">
                                  <p:stCondLst>
                                    <p:cond delay="0"/>
                                  </p:stCondLst>
                                  <p:childTnLst>
                                    <p:set>
                                      <p:cBhvr>
                                        <p:cTn id="29" dur="1" fill="hold">
                                          <p:stCondLst>
                                            <p:cond delay="0"/>
                                          </p:stCondLst>
                                        </p:cTn>
                                        <p:tgtEl>
                                          <p:spTgt spid="5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En bild som visar rita, tecknad serie, illustration, clipart&#10;&#10;Automatiskt genererad beskrivning">
            <a:extLst>
              <a:ext uri="{FF2B5EF4-FFF2-40B4-BE49-F238E27FC236}">
                <a16:creationId xmlns:a16="http://schemas.microsoft.com/office/drawing/2014/main" id="{067536C1-7C02-5145-2130-BF678ABAA835}"/>
              </a:ext>
            </a:extLst>
          </p:cNvPr>
          <p:cNvPicPr>
            <a:picLocks noGrp="1" noChangeAspect="1"/>
          </p:cNvPicPr>
          <p:nvPr>
            <p:ph type="pic" sz="quarter" idx="13"/>
          </p:nvPr>
        </p:nvPicPr>
        <p:blipFill>
          <a:blip r:embed="rId2"/>
          <a:srcRect l="5508" r="5508"/>
          <a:stretch>
            <a:fillRect/>
          </a:stretch>
        </p:blipFill>
        <p:spPr>
          <a:xfrm>
            <a:off x="0" y="-1982203"/>
            <a:ext cx="15715916" cy="8840203"/>
          </a:xfrm>
        </p:spPr>
      </p:pic>
      <p:sp>
        <p:nvSpPr>
          <p:cNvPr id="3" name="Platshållare för text 2">
            <a:extLst>
              <a:ext uri="{FF2B5EF4-FFF2-40B4-BE49-F238E27FC236}">
                <a16:creationId xmlns:a16="http://schemas.microsoft.com/office/drawing/2014/main" id="{99A7D2D0-53A8-6636-4477-C451E097A9AD}"/>
              </a:ext>
            </a:extLst>
          </p:cNvPr>
          <p:cNvSpPr>
            <a:spLocks noGrp="1"/>
          </p:cNvSpPr>
          <p:nvPr>
            <p:ph type="body" sz="quarter" idx="14"/>
          </p:nvPr>
        </p:nvSpPr>
        <p:spPr/>
        <p:txBody>
          <a:bodyPr/>
          <a:lstStyle/>
          <a:p>
            <a:endParaRPr lang="sv-SE"/>
          </a:p>
        </p:txBody>
      </p:sp>
      <p:sp>
        <p:nvSpPr>
          <p:cNvPr id="6" name="Google Shape;611;p19">
            <a:extLst>
              <a:ext uri="{FF2B5EF4-FFF2-40B4-BE49-F238E27FC236}">
                <a16:creationId xmlns:a16="http://schemas.microsoft.com/office/drawing/2014/main" id="{53737CF1-D546-88FC-BF0C-D706FCA7C5B5}"/>
              </a:ext>
            </a:extLst>
          </p:cNvPr>
          <p:cNvSpPr txBox="1"/>
          <p:nvPr/>
        </p:nvSpPr>
        <p:spPr>
          <a:xfrm>
            <a:off x="317363" y="1690606"/>
            <a:ext cx="4738204" cy="144650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44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Arial"/>
                <a:sym typeface="Arial"/>
              </a:rPr>
              <a:t>Vad säger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44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Arial"/>
                <a:sym typeface="Arial"/>
              </a:rPr>
              <a:t>forskningen</a:t>
            </a:r>
          </a:p>
        </p:txBody>
      </p:sp>
    </p:spTree>
    <p:extLst>
      <p:ext uri="{BB962C8B-B14F-4D97-AF65-F5344CB8AC3E}">
        <p14:creationId xmlns:p14="http://schemas.microsoft.com/office/powerpoint/2010/main" val="35243911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6" descr="Sveriges Kommuner och Regioner">
            <a:extLst>
              <a:ext uri="{FF2B5EF4-FFF2-40B4-BE49-F238E27FC236}">
                <a16:creationId xmlns:a16="http://schemas.microsoft.com/office/drawing/2014/main" id="{160AD630-C386-F9DD-B407-94937C69DAF2}"/>
              </a:ext>
              <a:ext uri="{C183D7F6-B498-43B3-948B-1728B52AA6E4}">
                <adec:decorative xmlns=""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
        <p:nvSpPr>
          <p:cNvPr id="6" name="Rektangel 5">
            <a:extLst>
              <a:ext uri="{FF2B5EF4-FFF2-40B4-BE49-F238E27FC236}">
                <a16:creationId xmlns:a16="http://schemas.microsoft.com/office/drawing/2014/main" id="{C47EE1D3-EB45-0E30-B5C1-D15D462B84D2}"/>
              </a:ext>
            </a:extLst>
          </p:cNvPr>
          <p:cNvSpPr/>
          <p:nvPr/>
        </p:nvSpPr>
        <p:spPr>
          <a:xfrm>
            <a:off x="10884665" y="6048260"/>
            <a:ext cx="1307335" cy="683046"/>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4" name="Rubrik 4">
            <a:extLst>
              <a:ext uri="{FF2B5EF4-FFF2-40B4-BE49-F238E27FC236}">
                <a16:creationId xmlns:a16="http://schemas.microsoft.com/office/drawing/2014/main" id="{C3EFC66A-6919-94EE-00E9-7E639692190F}"/>
              </a:ext>
            </a:extLst>
          </p:cNvPr>
          <p:cNvSpPr txBox="1">
            <a:spLocks/>
          </p:cNvSpPr>
          <p:nvPr/>
        </p:nvSpPr>
        <p:spPr>
          <a:xfrm>
            <a:off x="457200" y="1266683"/>
            <a:ext cx="10532852" cy="1350036"/>
          </a:xfrm>
          <a:prstGeom prst="rect">
            <a:avLst/>
          </a:prstGeom>
        </p:spPr>
        <p:txBody>
          <a:bodyPr vert="horz" lIns="91440" tIns="45720" rIns="91440" bIns="45720" rtlCol="0" anchor="t">
            <a:noAutofit/>
          </a:bodyPr>
          <a:lstStyle>
            <a:lvl1pPr algn="ctr"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60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rPr>
              <a:t>Forskningen visar</a:t>
            </a:r>
          </a:p>
          <a:p>
            <a:pPr marL="0" marR="0" lvl="0" indent="0" algn="l" defTabSz="914400" rtl="0" eaLnBrk="1" fontAlgn="auto" latinLnBrk="0" hangingPunct="1">
              <a:lnSpc>
                <a:spcPct val="95000"/>
              </a:lnSpc>
              <a:spcBef>
                <a:spcPct val="0"/>
              </a:spcBef>
              <a:spcAft>
                <a:spcPts val="0"/>
              </a:spcAft>
              <a:buClrTx/>
              <a:buSzTx/>
              <a:buFontTx/>
              <a:buNone/>
              <a:tabLst/>
              <a:defRPr/>
            </a:pPr>
            <a:endParaRPr kumimoji="0" lang="sv-SE" sz="44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endParaRPr>
          </a:p>
        </p:txBody>
      </p:sp>
      <p:sp>
        <p:nvSpPr>
          <p:cNvPr id="7" name="textruta 6">
            <a:extLst>
              <a:ext uri="{FF2B5EF4-FFF2-40B4-BE49-F238E27FC236}">
                <a16:creationId xmlns:a16="http://schemas.microsoft.com/office/drawing/2014/main" id="{3467E24D-79DE-D0C1-E953-C0CC6E52D7F5}"/>
              </a:ext>
            </a:extLst>
          </p:cNvPr>
          <p:cNvSpPr txBox="1"/>
          <p:nvPr/>
        </p:nvSpPr>
        <p:spPr>
          <a:xfrm>
            <a:off x="457200" y="3282993"/>
            <a:ext cx="9780104" cy="2308324"/>
          </a:xfrm>
          <a:prstGeom prst="rect">
            <a:avLst/>
          </a:prstGeom>
          <a:noFill/>
        </p:spPr>
        <p:txBody>
          <a:bodyPr wrap="square">
            <a:spAutoFit/>
          </a:bodyPr>
          <a:lstStyle/>
          <a:p>
            <a:pPr marL="487362" marR="0" lvl="0" indent="-4572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Samhällets könsnormer återspeglas i socialtjänsten.</a:t>
            </a:r>
          </a:p>
          <a:p>
            <a:pPr marL="487362" marR="0" lvl="0" indent="-4572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Traditionella föreställningar om kvinnor som passiva, hjälpsökande omsorgsgivare och om män som aktiva, självständiga familjeförsörjare tycks vara mest framträdande. </a:t>
            </a:r>
          </a:p>
          <a:p>
            <a:pPr marL="487362" marR="0" lvl="0" indent="-4572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Mer forskning behövs.</a:t>
            </a:r>
          </a:p>
          <a:p>
            <a:pPr marL="30162"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p:txBody>
      </p:sp>
      <p:pic>
        <p:nvPicPr>
          <p:cNvPr id="5" name="Google Shape;1025;p51">
            <a:extLst>
              <a:ext uri="{FF2B5EF4-FFF2-40B4-BE49-F238E27FC236}">
                <a16:creationId xmlns:a16="http://schemas.microsoft.com/office/drawing/2014/main" id="{CB5778F6-E9D6-3F4F-511C-BBE240FB76B9}"/>
              </a:ext>
            </a:extLst>
          </p:cNvPr>
          <p:cNvPicPr preferRelativeResize="0"/>
          <p:nvPr/>
        </p:nvPicPr>
        <p:blipFill rotWithShape="1">
          <a:blip r:embed="rId4">
            <a:alphaModFix/>
          </a:blip>
          <a:srcRect/>
          <a:stretch/>
        </p:blipFill>
        <p:spPr>
          <a:xfrm>
            <a:off x="9710648" y="580614"/>
            <a:ext cx="2024152" cy="2955274"/>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68157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6" descr="Sveriges Kommuner och Regioner">
            <a:extLst>
              <a:ext uri="{FF2B5EF4-FFF2-40B4-BE49-F238E27FC236}">
                <a16:creationId xmlns:a16="http://schemas.microsoft.com/office/drawing/2014/main" id="{160AD630-C386-F9DD-B407-94937C69DAF2}"/>
              </a:ex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
        <p:nvSpPr>
          <p:cNvPr id="6" name="Rektangel 5">
            <a:extLst>
              <a:ext uri="{FF2B5EF4-FFF2-40B4-BE49-F238E27FC236}">
                <a16:creationId xmlns:a16="http://schemas.microsoft.com/office/drawing/2014/main" id="{C47EE1D3-EB45-0E30-B5C1-D15D462B84D2}"/>
              </a:ext>
            </a:extLst>
          </p:cNvPr>
          <p:cNvSpPr/>
          <p:nvPr/>
        </p:nvSpPr>
        <p:spPr>
          <a:xfrm>
            <a:off x="10884665" y="6048260"/>
            <a:ext cx="1307335" cy="683046"/>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4" name="Rubrik 4">
            <a:extLst>
              <a:ext uri="{FF2B5EF4-FFF2-40B4-BE49-F238E27FC236}">
                <a16:creationId xmlns:a16="http://schemas.microsoft.com/office/drawing/2014/main" id="{C3EFC66A-6919-94EE-00E9-7E639692190F}"/>
              </a:ext>
            </a:extLst>
          </p:cNvPr>
          <p:cNvSpPr txBox="1">
            <a:spLocks/>
          </p:cNvSpPr>
          <p:nvPr/>
        </p:nvSpPr>
        <p:spPr>
          <a:xfrm>
            <a:off x="457200" y="1176559"/>
            <a:ext cx="10532852" cy="1350036"/>
          </a:xfrm>
          <a:prstGeom prst="rect">
            <a:avLst/>
          </a:prstGeom>
        </p:spPr>
        <p:txBody>
          <a:bodyPr vert="horz" lIns="91440" tIns="45720" rIns="91440" bIns="45720" rtlCol="0" anchor="t">
            <a:noAutofit/>
          </a:bodyPr>
          <a:lstStyle>
            <a:lvl1pPr algn="ctr"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54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rPr>
              <a:t>Könsstereotypa föreställningar</a:t>
            </a:r>
            <a:br>
              <a:rPr kumimoji="0" lang="sv-SE" sz="54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rPr>
            </a:br>
            <a:r>
              <a:rPr kumimoji="0" lang="sv-SE" sz="54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rPr>
              <a:t>får konsekvenser</a:t>
            </a:r>
            <a:endParaRPr kumimoji="0" lang="sv-SE" sz="40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endParaRPr>
          </a:p>
        </p:txBody>
      </p:sp>
      <p:sp>
        <p:nvSpPr>
          <p:cNvPr id="7" name="textruta 6">
            <a:extLst>
              <a:ext uri="{FF2B5EF4-FFF2-40B4-BE49-F238E27FC236}">
                <a16:creationId xmlns:a16="http://schemas.microsoft.com/office/drawing/2014/main" id="{3467E24D-79DE-D0C1-E953-C0CC6E52D7F5}"/>
              </a:ext>
            </a:extLst>
          </p:cNvPr>
          <p:cNvSpPr txBox="1"/>
          <p:nvPr/>
        </p:nvSpPr>
        <p:spPr>
          <a:xfrm>
            <a:off x="457200" y="3282993"/>
            <a:ext cx="9780104" cy="1938992"/>
          </a:xfrm>
          <a:prstGeom prst="rect">
            <a:avLst/>
          </a:prstGeom>
          <a:noFill/>
        </p:spPr>
        <p:txBody>
          <a:bodyPr wrap="square">
            <a:spAutoFit/>
          </a:bodyPr>
          <a:lstStyle/>
          <a:p>
            <a:pPr marL="373062" marR="0" lvl="0" indent="-3429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Såväl kvinnor som män drabbas negativt, men på olika sätt. </a:t>
            </a:r>
          </a:p>
          <a:p>
            <a:pPr marL="373062" marR="0" lvl="0" indent="-3429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Det motverkar utveckling av enskildas och gruppers egna resurser. </a:t>
            </a:r>
          </a:p>
          <a:p>
            <a:pPr marL="373062" marR="0" lvl="0" indent="-3429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Hindrar jämställda och jämlika levnadsvillkor. </a:t>
            </a:r>
          </a:p>
          <a:p>
            <a:pPr marL="373062" marR="0" lvl="0" indent="-3429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smtClean="0">
                <a:ln>
                  <a:noFill/>
                </a:ln>
                <a:solidFill>
                  <a:srgbClr val="262422"/>
                </a:solidFill>
                <a:effectLst/>
                <a:uLnTx/>
                <a:uFillTx/>
                <a:latin typeface="AvenirNext LT Pro Regular" panose="020B0504020202020204" pitchFamily="34" charset="77"/>
                <a:ea typeface="+mn-ea"/>
                <a:cs typeface="Arial"/>
                <a:sym typeface="Arial"/>
              </a:rPr>
              <a:t>Begränsade </a:t>
            </a: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resurser används inte effektivt</a:t>
            </a:r>
          </a:p>
          <a:p>
            <a:pPr marL="30162"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p:txBody>
      </p:sp>
    </p:spTree>
    <p:extLst>
      <p:ext uri="{BB962C8B-B14F-4D97-AF65-F5344CB8AC3E}">
        <p14:creationId xmlns:p14="http://schemas.microsoft.com/office/powerpoint/2010/main" val="355387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515B167-6B5A-807F-BBFD-F87C17D42A36}"/>
              </a:ext>
            </a:extLst>
          </p:cNvPr>
          <p:cNvSpPr>
            <a:spLocks noGrp="1"/>
          </p:cNvSpPr>
          <p:nvPr>
            <p:ph type="body" idx="1"/>
          </p:nvPr>
        </p:nvSpPr>
        <p:spPr>
          <a:xfrm>
            <a:off x="2941203" y="2658825"/>
            <a:ext cx="5610515" cy="924768"/>
          </a:xfrm>
        </p:spPr>
        <p:txBody>
          <a:bodyPr/>
          <a:lstStyle/>
          <a:p>
            <a:r>
              <a:rPr lang="sv-SE" dirty="0"/>
              <a:t>”Att det var så illa, riktigt så illa, det trodde jag faktiskt inte. </a:t>
            </a:r>
            <a:r>
              <a:rPr lang="sv-SE" b="1" dirty="0"/>
              <a:t>Att vi inte hade kommit längre än så. </a:t>
            </a:r>
            <a:r>
              <a:rPr lang="sv-SE" dirty="0"/>
              <a:t>Och då har jag ändå jobbat med detta länge.” </a:t>
            </a:r>
          </a:p>
          <a:p>
            <a:r>
              <a:rPr lang="sv-SE" dirty="0"/>
              <a:t>– Röster från verksamma i socialtjänsten.</a:t>
            </a:r>
          </a:p>
        </p:txBody>
      </p:sp>
    </p:spTree>
    <p:extLst>
      <p:ext uri="{BB962C8B-B14F-4D97-AF65-F5344CB8AC3E}">
        <p14:creationId xmlns:p14="http://schemas.microsoft.com/office/powerpoint/2010/main" val="16970850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41"/>
          <p:cNvSpPr txBox="1">
            <a:spLocks noGrp="1"/>
          </p:cNvSpPr>
          <p:nvPr>
            <p:ph type="title"/>
          </p:nvPr>
        </p:nvSpPr>
        <p:spPr>
          <a:xfrm>
            <a:off x="664225" y="975175"/>
            <a:ext cx="2262000" cy="21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4400" b="1" i="0" u="none" strike="noStrike" kern="0" cap="none" spc="0" normalizeH="0" baseline="0" noProof="0" dirty="0">
                <a:ln>
                  <a:noFill/>
                </a:ln>
                <a:solidFill>
                  <a:srgbClr val="154F80"/>
                </a:solidFill>
                <a:effectLst/>
                <a:uLnTx/>
                <a:uFillTx/>
                <a:latin typeface="AvenirNext LT Pro Medium" panose="020B0504020202020204" pitchFamily="34" charset="77"/>
                <a:cs typeface="Arial"/>
                <a:sym typeface="Arial"/>
              </a:rPr>
              <a:t>Kön spelar roll</a:t>
            </a:r>
          </a:p>
        </p:txBody>
      </p:sp>
      <p:grpSp>
        <p:nvGrpSpPr>
          <p:cNvPr id="797" name="Google Shape;797;p41"/>
          <p:cNvGrpSpPr/>
          <p:nvPr/>
        </p:nvGrpSpPr>
        <p:grpSpPr>
          <a:xfrm>
            <a:off x="4728695" y="2596764"/>
            <a:ext cx="2734606" cy="1664482"/>
            <a:chOff x="3748129" y="2419705"/>
            <a:chExt cx="4511062" cy="2876243"/>
          </a:xfrm>
        </p:grpSpPr>
        <p:pic>
          <p:nvPicPr>
            <p:cNvPr id="798" name="Google Shape;798;p41" descr="Kvinna med hel fyllning"/>
            <p:cNvPicPr preferRelativeResize="0"/>
            <p:nvPr/>
          </p:nvPicPr>
          <p:blipFill rotWithShape="1">
            <a:blip r:embed="rId3">
              <a:alphaModFix/>
            </a:blip>
            <a:srcRect/>
            <a:stretch/>
          </p:blipFill>
          <p:spPr>
            <a:xfrm>
              <a:off x="3748129" y="2879796"/>
              <a:ext cx="2416152" cy="2416152"/>
            </a:xfrm>
            <a:prstGeom prst="rect">
              <a:avLst/>
            </a:prstGeom>
            <a:noFill/>
            <a:ln>
              <a:noFill/>
            </a:ln>
          </p:spPr>
        </p:pic>
        <p:pic>
          <p:nvPicPr>
            <p:cNvPr id="799" name="Google Shape;799;p41" descr="Man med hel fyllning"/>
            <p:cNvPicPr preferRelativeResize="0"/>
            <p:nvPr/>
          </p:nvPicPr>
          <p:blipFill rotWithShape="1">
            <a:blip r:embed="rId4">
              <a:alphaModFix/>
            </a:blip>
            <a:srcRect/>
            <a:stretch/>
          </p:blipFill>
          <p:spPr>
            <a:xfrm>
              <a:off x="5843039" y="2419705"/>
              <a:ext cx="2416152" cy="2416152"/>
            </a:xfrm>
            <a:prstGeom prst="rect">
              <a:avLst/>
            </a:prstGeom>
            <a:noFill/>
            <a:ln>
              <a:noFill/>
            </a:ln>
          </p:spPr>
        </p:pic>
        <p:sp>
          <p:nvSpPr>
            <p:cNvPr id="800" name="Google Shape;800;p41"/>
            <p:cNvSpPr/>
            <p:nvPr/>
          </p:nvSpPr>
          <p:spPr>
            <a:xfrm>
              <a:off x="5621802" y="3642102"/>
              <a:ext cx="686100" cy="216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grpSp>
        <p:nvGrpSpPr>
          <p:cNvPr id="801" name="Google Shape;801;p41"/>
          <p:cNvGrpSpPr/>
          <p:nvPr/>
        </p:nvGrpSpPr>
        <p:grpSpPr>
          <a:xfrm>
            <a:off x="5347760" y="3267567"/>
            <a:ext cx="1415841" cy="218524"/>
            <a:chOff x="5347522" y="3447005"/>
            <a:chExt cx="1415841" cy="218524"/>
          </a:xfrm>
        </p:grpSpPr>
        <p:sp>
          <p:nvSpPr>
            <p:cNvPr id="802" name="Google Shape;802;p41"/>
            <p:cNvSpPr/>
            <p:nvPr/>
          </p:nvSpPr>
          <p:spPr>
            <a:xfrm rot="441486">
              <a:off x="5357981" y="3478504"/>
              <a:ext cx="192082" cy="175449"/>
            </a:xfrm>
            <a:prstGeom prst="ellipse">
              <a:avLst/>
            </a:prstGeom>
            <a:solidFill>
              <a:srgbClr val="262626"/>
            </a:solidFill>
            <a:ln w="12700" cap="flat" cmpd="sng">
              <a:solidFill>
                <a:srgbClr val="611D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803" name="Google Shape;803;p41"/>
            <p:cNvSpPr/>
            <p:nvPr/>
          </p:nvSpPr>
          <p:spPr>
            <a:xfrm rot="441486">
              <a:off x="6560822" y="3458580"/>
              <a:ext cx="192082" cy="175449"/>
            </a:xfrm>
            <a:prstGeom prst="ellipse">
              <a:avLst/>
            </a:prstGeom>
            <a:solidFill>
              <a:srgbClr val="262626"/>
            </a:solidFill>
            <a:ln w="12700" cap="flat" cmpd="sng">
              <a:solidFill>
                <a:srgbClr val="611D0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 name="Google Shape;855;p43">
            <a:extLst>
              <a:ext uri="{FF2B5EF4-FFF2-40B4-BE49-F238E27FC236}">
                <a16:creationId xmlns:a16="http://schemas.microsoft.com/office/drawing/2014/main" id="{F376AA59-1F82-CD37-4C7D-ACA55B05328E}"/>
              </a:ext>
            </a:extLst>
          </p:cNvPr>
          <p:cNvSpPr/>
          <p:nvPr/>
        </p:nvSpPr>
        <p:spPr>
          <a:xfrm>
            <a:off x="7624291" y="1876532"/>
            <a:ext cx="1845900" cy="1845900"/>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856;p43">
            <a:extLst>
              <a:ext uri="{FF2B5EF4-FFF2-40B4-BE49-F238E27FC236}">
                <a16:creationId xmlns:a16="http://schemas.microsoft.com/office/drawing/2014/main" id="{9CB08C03-0712-9CFC-6D38-ECAE877EA226}"/>
              </a:ext>
            </a:extLst>
          </p:cNvPr>
          <p:cNvSpPr txBox="1"/>
          <p:nvPr/>
        </p:nvSpPr>
        <p:spPr>
          <a:xfrm>
            <a:off x="7819027" y="2205522"/>
            <a:ext cx="1501371" cy="1305300"/>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Föreställningar och normer får konsekvenser. Skillnader både upprätthålls och förstärks. </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Google Shape;857;p43">
            <a:extLst>
              <a:ext uri="{FF2B5EF4-FFF2-40B4-BE49-F238E27FC236}">
                <a16:creationId xmlns:a16="http://schemas.microsoft.com/office/drawing/2014/main" id="{56D49DB8-9331-7D15-069B-31196A33DABC}"/>
              </a:ext>
            </a:extLst>
          </p:cNvPr>
          <p:cNvSpPr/>
          <p:nvPr/>
        </p:nvSpPr>
        <p:spPr>
          <a:xfrm rot="6479551">
            <a:off x="7877382" y="3793391"/>
            <a:ext cx="491433" cy="62301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858;p43">
            <a:extLst>
              <a:ext uri="{FF2B5EF4-FFF2-40B4-BE49-F238E27FC236}">
                <a16:creationId xmlns:a16="http://schemas.microsoft.com/office/drawing/2014/main" id="{37F477E5-7F3C-EE9E-5674-7E504628A956}"/>
              </a:ext>
            </a:extLst>
          </p:cNvPr>
          <p:cNvSpPr txBox="1"/>
          <p:nvPr/>
        </p:nvSpPr>
        <p:spPr>
          <a:xfrm rot="17279537">
            <a:off x="7973901" y="3847981"/>
            <a:ext cx="343813"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 name="Google Shape;819;p42">
            <a:extLst>
              <a:ext uri="{FF2B5EF4-FFF2-40B4-BE49-F238E27FC236}">
                <a16:creationId xmlns:a16="http://schemas.microsoft.com/office/drawing/2014/main" id="{E8E39490-6AAC-880D-4B2A-D7649B1111BD}"/>
              </a:ext>
            </a:extLst>
          </p:cNvPr>
          <p:cNvSpPr/>
          <p:nvPr/>
        </p:nvSpPr>
        <p:spPr>
          <a:xfrm>
            <a:off x="5173053" y="73869"/>
            <a:ext cx="1845900" cy="1845900"/>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820;p42">
            <a:extLst>
              <a:ext uri="{FF2B5EF4-FFF2-40B4-BE49-F238E27FC236}">
                <a16:creationId xmlns:a16="http://schemas.microsoft.com/office/drawing/2014/main" id="{00B16A84-B4B7-6191-B7C6-C739D563E6A5}"/>
              </a:ext>
            </a:extLst>
          </p:cNvPr>
          <p:cNvSpPr txBox="1"/>
          <p:nvPr/>
        </p:nvSpPr>
        <p:spPr>
          <a:xfrm>
            <a:off x="5368718" y="322525"/>
            <a:ext cx="1454563" cy="1305300"/>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Samhällets könsnormer återspeglas i socialtjänsten.</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821;p42">
            <a:extLst>
              <a:ext uri="{FF2B5EF4-FFF2-40B4-BE49-F238E27FC236}">
                <a16:creationId xmlns:a16="http://schemas.microsoft.com/office/drawing/2014/main" id="{46C4F15B-68DF-3403-1117-FE52005D389A}"/>
              </a:ext>
            </a:extLst>
          </p:cNvPr>
          <p:cNvSpPr/>
          <p:nvPr/>
        </p:nvSpPr>
        <p:spPr>
          <a:xfrm rot="2160562">
            <a:off x="7113090" y="1644523"/>
            <a:ext cx="491395" cy="623050"/>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822;p42">
            <a:extLst>
              <a:ext uri="{FF2B5EF4-FFF2-40B4-BE49-F238E27FC236}">
                <a16:creationId xmlns:a16="http://schemas.microsoft.com/office/drawing/2014/main" id="{1FF4C004-6B8C-7083-A348-CBE99FBC4875}"/>
              </a:ext>
            </a:extLst>
          </p:cNvPr>
          <p:cNvSpPr txBox="1"/>
          <p:nvPr/>
        </p:nvSpPr>
        <p:spPr>
          <a:xfrm rot="2159439">
            <a:off x="7127310" y="1725837"/>
            <a:ext cx="344081" cy="373724"/>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 name="Google Shape;889;p44">
            <a:extLst>
              <a:ext uri="{FF2B5EF4-FFF2-40B4-BE49-F238E27FC236}">
                <a16:creationId xmlns:a16="http://schemas.microsoft.com/office/drawing/2014/main" id="{9C1C8409-9DD5-DF23-6695-D961F1224D2B}"/>
              </a:ext>
            </a:extLst>
          </p:cNvPr>
          <p:cNvSpPr/>
          <p:nvPr/>
        </p:nvSpPr>
        <p:spPr>
          <a:xfrm>
            <a:off x="6559576" y="4341134"/>
            <a:ext cx="1845891" cy="1845891"/>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891;p44">
            <a:extLst>
              <a:ext uri="{FF2B5EF4-FFF2-40B4-BE49-F238E27FC236}">
                <a16:creationId xmlns:a16="http://schemas.microsoft.com/office/drawing/2014/main" id="{9D72C3E5-68C4-8890-D735-E700CD4ECEAC}"/>
              </a:ext>
            </a:extLst>
          </p:cNvPr>
          <p:cNvSpPr/>
          <p:nvPr/>
        </p:nvSpPr>
        <p:spPr>
          <a:xfrm rot="10800000">
            <a:off x="5689443" y="5123531"/>
            <a:ext cx="491391" cy="62298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892;p44">
            <a:extLst>
              <a:ext uri="{FF2B5EF4-FFF2-40B4-BE49-F238E27FC236}">
                <a16:creationId xmlns:a16="http://schemas.microsoft.com/office/drawing/2014/main" id="{FD523C4F-3F3D-A753-6315-C448C4FD7AC7}"/>
              </a:ext>
            </a:extLst>
          </p:cNvPr>
          <p:cNvSpPr txBox="1"/>
          <p:nvPr/>
        </p:nvSpPr>
        <p:spPr>
          <a:xfrm>
            <a:off x="5836860" y="5248129"/>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889;p44">
            <a:extLst>
              <a:ext uri="{FF2B5EF4-FFF2-40B4-BE49-F238E27FC236}">
                <a16:creationId xmlns:a16="http://schemas.microsoft.com/office/drawing/2014/main" id="{7A266BAE-E3EE-0868-5558-D64A1D93CDEB}"/>
              </a:ext>
            </a:extLst>
          </p:cNvPr>
          <p:cNvSpPr/>
          <p:nvPr/>
        </p:nvSpPr>
        <p:spPr>
          <a:xfrm>
            <a:off x="3353320" y="4493534"/>
            <a:ext cx="1845891" cy="1845891"/>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890;p44">
            <a:extLst>
              <a:ext uri="{FF2B5EF4-FFF2-40B4-BE49-F238E27FC236}">
                <a16:creationId xmlns:a16="http://schemas.microsoft.com/office/drawing/2014/main" id="{60E8C070-A620-D5A7-7307-CDF355A2228A}"/>
              </a:ext>
            </a:extLst>
          </p:cNvPr>
          <p:cNvSpPr txBox="1"/>
          <p:nvPr/>
        </p:nvSpPr>
        <p:spPr>
          <a:xfrm>
            <a:off x="6641921" y="4645779"/>
            <a:ext cx="1681200"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Samtidigt finns reella skillnader i livsvillkor mellan kön, vilket socialtjänsten också måste ta</a:t>
            </a:r>
            <a:endParaRPr kumimoji="0" sz="1400" b="1"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hänsyn till. </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891;p44">
            <a:extLst>
              <a:ext uri="{FF2B5EF4-FFF2-40B4-BE49-F238E27FC236}">
                <a16:creationId xmlns:a16="http://schemas.microsoft.com/office/drawing/2014/main" id="{FF8CE0E8-BE5E-FBE2-82CC-C7AC9564F198}"/>
              </a:ext>
            </a:extLst>
          </p:cNvPr>
          <p:cNvSpPr/>
          <p:nvPr/>
        </p:nvSpPr>
        <p:spPr>
          <a:xfrm rot="14730579">
            <a:off x="3386461" y="3909227"/>
            <a:ext cx="491391" cy="62298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892;p44">
            <a:extLst>
              <a:ext uri="{FF2B5EF4-FFF2-40B4-BE49-F238E27FC236}">
                <a16:creationId xmlns:a16="http://schemas.microsoft.com/office/drawing/2014/main" id="{23EB27DD-D1A2-487C-61F7-A8AF992D4D06}"/>
              </a:ext>
            </a:extLst>
          </p:cNvPr>
          <p:cNvSpPr txBox="1"/>
          <p:nvPr/>
        </p:nvSpPr>
        <p:spPr>
          <a:xfrm rot="3872574">
            <a:off x="3151476" y="3682381"/>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 name="Google Shape;889;p44">
            <a:extLst>
              <a:ext uri="{FF2B5EF4-FFF2-40B4-BE49-F238E27FC236}">
                <a16:creationId xmlns:a16="http://schemas.microsoft.com/office/drawing/2014/main" id="{0D60EE8E-06ED-D1E0-867E-03A9A258F9E8}"/>
              </a:ext>
            </a:extLst>
          </p:cNvPr>
          <p:cNvSpPr/>
          <p:nvPr/>
        </p:nvSpPr>
        <p:spPr>
          <a:xfrm>
            <a:off x="2571317" y="1873674"/>
            <a:ext cx="1845891" cy="1845891"/>
          </a:xfrm>
          <a:prstGeom prst="ellipse">
            <a:avLst/>
          </a:prstGeom>
          <a:no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890;p44">
            <a:extLst>
              <a:ext uri="{FF2B5EF4-FFF2-40B4-BE49-F238E27FC236}">
                <a16:creationId xmlns:a16="http://schemas.microsoft.com/office/drawing/2014/main" id="{54C8FC56-1640-3F19-8E01-BE2D83E6D86D}"/>
              </a:ext>
            </a:extLst>
          </p:cNvPr>
          <p:cNvSpPr txBox="1"/>
          <p:nvPr/>
        </p:nvSpPr>
        <p:spPr>
          <a:xfrm>
            <a:off x="2847497" y="2178494"/>
            <a:ext cx="1305243"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Socialtjänsten kan främja jämställd levnadsvillkor</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 name="Google Shape;891;p44">
            <a:extLst>
              <a:ext uri="{FF2B5EF4-FFF2-40B4-BE49-F238E27FC236}">
                <a16:creationId xmlns:a16="http://schemas.microsoft.com/office/drawing/2014/main" id="{41540AFF-AFAB-8C03-EABB-1F7B353EF397}"/>
              </a:ext>
            </a:extLst>
          </p:cNvPr>
          <p:cNvSpPr/>
          <p:nvPr/>
        </p:nvSpPr>
        <p:spPr>
          <a:xfrm rot="19927678">
            <a:off x="4484363" y="1538161"/>
            <a:ext cx="491391" cy="622988"/>
          </a:xfrm>
          <a:prstGeom prst="rightArrow">
            <a:avLst>
              <a:gd name="adj1" fmla="val 60000"/>
              <a:gd name="adj2" fmla="val 50000"/>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892;p44">
            <a:extLst>
              <a:ext uri="{FF2B5EF4-FFF2-40B4-BE49-F238E27FC236}">
                <a16:creationId xmlns:a16="http://schemas.microsoft.com/office/drawing/2014/main" id="{9114BAF3-7EE3-55AC-0DA9-0F59BDB14FE7}"/>
              </a:ext>
            </a:extLst>
          </p:cNvPr>
          <p:cNvSpPr txBox="1"/>
          <p:nvPr/>
        </p:nvSpPr>
        <p:spPr>
          <a:xfrm rot="9069673">
            <a:off x="4325076" y="1456887"/>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2" name="Google Shape;890;p44">
            <a:extLst>
              <a:ext uri="{FF2B5EF4-FFF2-40B4-BE49-F238E27FC236}">
                <a16:creationId xmlns:a16="http://schemas.microsoft.com/office/drawing/2014/main" id="{B5C849ED-40B7-D3D7-4E33-F08D2C23752B}"/>
              </a:ext>
            </a:extLst>
          </p:cNvPr>
          <p:cNvSpPr txBox="1"/>
          <p:nvPr/>
        </p:nvSpPr>
        <p:spPr>
          <a:xfrm>
            <a:off x="3466003" y="4877801"/>
            <a:ext cx="1681200"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cs typeface="Arial"/>
                <a:sym typeface="Arial"/>
              </a:rPr>
              <a:t>Kunskap, metoder och stöd är nycklar till ökad kvalitet och jämställdhet i socialtjänsten.</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5499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E6DB4E-89F4-D451-040F-22C2B0DFAAEF}"/>
              </a:ext>
            </a:extLst>
          </p:cNvPr>
          <p:cNvSpPr>
            <a:spLocks noGrp="1"/>
          </p:cNvSpPr>
          <p:nvPr>
            <p:ph type="title"/>
          </p:nvPr>
        </p:nvSpPr>
        <p:spPr/>
        <p:txBody>
          <a:bodyPr/>
          <a:lstStyle/>
          <a:p>
            <a:endParaRPr lang="sv-SE"/>
          </a:p>
        </p:txBody>
      </p:sp>
      <p:sp>
        <p:nvSpPr>
          <p:cNvPr id="3" name="Platshållare för text 2">
            <a:extLst>
              <a:ext uri="{FF2B5EF4-FFF2-40B4-BE49-F238E27FC236}">
                <a16:creationId xmlns:a16="http://schemas.microsoft.com/office/drawing/2014/main" id="{6CAA0C13-89EB-9B5B-2818-21F1B421FB4B}"/>
              </a:ext>
            </a:extLst>
          </p:cNvPr>
          <p:cNvSpPr>
            <a:spLocks noGrp="1"/>
          </p:cNvSpPr>
          <p:nvPr>
            <p:ph type="body" idx="1"/>
          </p:nvPr>
        </p:nvSpPr>
        <p:spPr/>
        <p:txBody>
          <a:bodyPr/>
          <a:lstStyle/>
          <a:p>
            <a:endParaRPr lang="sv-SE"/>
          </a:p>
        </p:txBody>
      </p:sp>
      <p:pic>
        <p:nvPicPr>
          <p:cNvPr id="5" name="Bildobjekt 4" descr="En bild som visar person, rita, tecknad serie, skidsport&#10;&#10;Automatiskt genererad beskrivning">
            <a:extLst>
              <a:ext uri="{FF2B5EF4-FFF2-40B4-BE49-F238E27FC236}">
                <a16:creationId xmlns:a16="http://schemas.microsoft.com/office/drawing/2014/main" id="{F0FC2078-92D4-0DE3-2BA1-5CC464877D1B}"/>
              </a:ext>
            </a:extLst>
          </p:cNvPr>
          <p:cNvPicPr>
            <a:picLocks noChangeAspect="1"/>
          </p:cNvPicPr>
          <p:nvPr/>
        </p:nvPicPr>
        <p:blipFill rotWithShape="1">
          <a:blip r:embed="rId3"/>
          <a:srcRect t="13596" b="14641"/>
          <a:stretch/>
        </p:blipFill>
        <p:spPr>
          <a:xfrm>
            <a:off x="0" y="-172904"/>
            <a:ext cx="12192000" cy="7030904"/>
          </a:xfrm>
          <a:prstGeom prst="rect">
            <a:avLst/>
          </a:prstGeom>
        </p:spPr>
      </p:pic>
      <p:sp>
        <p:nvSpPr>
          <p:cNvPr id="8" name="textruta 7">
            <a:extLst>
              <a:ext uri="{FF2B5EF4-FFF2-40B4-BE49-F238E27FC236}">
                <a16:creationId xmlns:a16="http://schemas.microsoft.com/office/drawing/2014/main" id="{F7A040C4-E29F-6820-3032-D864DEC8A77B}"/>
              </a:ext>
            </a:extLst>
          </p:cNvPr>
          <p:cNvSpPr txBox="1"/>
          <p:nvPr/>
        </p:nvSpPr>
        <p:spPr>
          <a:xfrm>
            <a:off x="1833172" y="-31457"/>
            <a:ext cx="543176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3600" b="1" i="0" u="none" strike="noStrike" kern="0" cap="none" spc="0" normalizeH="0" baseline="0" noProof="0" dirty="0">
                <a:ln>
                  <a:noFill/>
                </a:ln>
                <a:solidFill>
                  <a:srgbClr val="000000"/>
                </a:solidFill>
                <a:effectLst/>
                <a:uLnTx/>
                <a:uFillTx/>
                <a:latin typeface="Arial"/>
                <a:cs typeface="Arial"/>
                <a:sym typeface="Arial"/>
              </a:rPr>
              <a:t>Var är du i Jämställdhetstrappan?</a:t>
            </a:r>
          </a:p>
        </p:txBody>
      </p:sp>
      <p:sp>
        <p:nvSpPr>
          <p:cNvPr id="4" name="Rektangel 3">
            <a:extLst>
              <a:ext uri="{FF2B5EF4-FFF2-40B4-BE49-F238E27FC236}">
                <a16:creationId xmlns:a16="http://schemas.microsoft.com/office/drawing/2014/main" id="{5C5532DC-3E10-C4F1-6C4B-0DB83A5CFB34}"/>
              </a:ext>
            </a:extLst>
          </p:cNvPr>
          <p:cNvSpPr/>
          <p:nvPr/>
        </p:nvSpPr>
        <p:spPr>
          <a:xfrm>
            <a:off x="9182100" y="5753100"/>
            <a:ext cx="27686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dirty="0"/>
              <a:t>Film om trappan, når ni </a:t>
            </a:r>
            <a:r>
              <a:rPr lang="sv-SE" dirty="0">
                <a:hlinkClick r:id="rId4"/>
              </a:rPr>
              <a:t>här</a:t>
            </a:r>
            <a:r>
              <a:rPr lang="sv-SE" dirty="0"/>
              <a:t>.</a:t>
            </a:r>
          </a:p>
        </p:txBody>
      </p:sp>
      <p:pic>
        <p:nvPicPr>
          <p:cNvPr id="6" name="Bildobjekt 5">
            <a:extLst>
              <a:ext uri="{FF2B5EF4-FFF2-40B4-BE49-F238E27FC236}">
                <a16:creationId xmlns:a16="http://schemas.microsoft.com/office/drawing/2014/main" id="{FE73808B-4D5C-EC9F-8BE1-AEC8D9ABA5C2}"/>
              </a:ext>
            </a:extLst>
          </p:cNvPr>
          <p:cNvPicPr>
            <a:picLocks noChangeAspect="1"/>
          </p:cNvPicPr>
          <p:nvPr/>
        </p:nvPicPr>
        <p:blipFill>
          <a:blip r:embed="rId5"/>
          <a:stretch>
            <a:fillRect/>
          </a:stretch>
        </p:blipFill>
        <p:spPr>
          <a:xfrm>
            <a:off x="159523" y="76495"/>
            <a:ext cx="1009416" cy="419100"/>
          </a:xfrm>
          <a:prstGeom prst="rect">
            <a:avLst/>
          </a:prstGeom>
        </p:spPr>
      </p:pic>
      <p:sp>
        <p:nvSpPr>
          <p:cNvPr id="7" name="Rektangel 6"/>
          <p:cNvSpPr/>
          <p:nvPr/>
        </p:nvSpPr>
        <p:spPr>
          <a:xfrm>
            <a:off x="1168939" y="3606381"/>
            <a:ext cx="3458602" cy="646331"/>
          </a:xfrm>
          <a:prstGeom prst="rect">
            <a:avLst/>
          </a:prstGeom>
          <a:solidFill>
            <a:schemeClr val="accent5">
              <a:lumMod val="40000"/>
              <a:lumOff val="60000"/>
            </a:schemeClr>
          </a:solidFill>
        </p:spPr>
        <p:txBody>
          <a:bodyPr wrap="square">
            <a:spAutoFit/>
          </a:bodyPr>
          <a:lstStyle/>
          <a:p>
            <a:r>
              <a:rPr lang="sv-SE" dirty="0">
                <a:solidFill>
                  <a:srgbClr val="000000"/>
                </a:solidFill>
                <a:latin typeface="Chronicle Text G1 Semi"/>
              </a:rPr>
              <a:t>Första trappsteget: </a:t>
            </a:r>
            <a:r>
              <a:rPr lang="sv-SE" dirty="0">
                <a:solidFill>
                  <a:srgbClr val="000000"/>
                </a:solidFill>
                <a:latin typeface="Chronicle Text G1"/>
              </a:rPr>
              <a:t>”Jag vet inte om att jag inte kan.” </a:t>
            </a:r>
          </a:p>
        </p:txBody>
      </p:sp>
      <p:sp>
        <p:nvSpPr>
          <p:cNvPr id="9" name="Rektangel 8"/>
          <p:cNvSpPr/>
          <p:nvPr/>
        </p:nvSpPr>
        <p:spPr>
          <a:xfrm>
            <a:off x="3310746" y="2570841"/>
            <a:ext cx="3102754" cy="646331"/>
          </a:xfrm>
          <a:prstGeom prst="rect">
            <a:avLst/>
          </a:prstGeom>
          <a:solidFill>
            <a:schemeClr val="accent5">
              <a:lumMod val="40000"/>
              <a:lumOff val="60000"/>
            </a:schemeClr>
          </a:solidFill>
        </p:spPr>
        <p:txBody>
          <a:bodyPr wrap="square">
            <a:spAutoFit/>
          </a:bodyPr>
          <a:lstStyle/>
          <a:p>
            <a:r>
              <a:rPr lang="sv-SE" dirty="0">
                <a:solidFill>
                  <a:srgbClr val="000000"/>
                </a:solidFill>
                <a:latin typeface="Chronicle Text G1 Semi"/>
              </a:rPr>
              <a:t>Andra trappsteget: </a:t>
            </a:r>
            <a:r>
              <a:rPr lang="sv-SE" dirty="0">
                <a:solidFill>
                  <a:srgbClr val="000000"/>
                </a:solidFill>
                <a:latin typeface="Chronicle Text G1"/>
              </a:rPr>
              <a:t>”Jag vet att jag saknar kunskap.” </a:t>
            </a:r>
          </a:p>
        </p:txBody>
      </p:sp>
      <p:sp>
        <p:nvSpPr>
          <p:cNvPr id="10" name="Rektangel 9"/>
          <p:cNvSpPr/>
          <p:nvPr/>
        </p:nvSpPr>
        <p:spPr>
          <a:xfrm>
            <a:off x="4862123" y="1409339"/>
            <a:ext cx="3734041" cy="923330"/>
          </a:xfrm>
          <a:prstGeom prst="rect">
            <a:avLst/>
          </a:prstGeom>
          <a:solidFill>
            <a:schemeClr val="accent5">
              <a:lumMod val="40000"/>
              <a:lumOff val="60000"/>
            </a:schemeClr>
          </a:solidFill>
        </p:spPr>
        <p:txBody>
          <a:bodyPr wrap="square">
            <a:spAutoFit/>
          </a:bodyPr>
          <a:lstStyle/>
          <a:p>
            <a:r>
              <a:rPr lang="sv-SE" dirty="0">
                <a:solidFill>
                  <a:srgbClr val="000000"/>
                </a:solidFill>
                <a:latin typeface="Chronicle Text G1"/>
              </a:rPr>
              <a:t>Tredje trappsteget: ”Jag har kunskaper och färdigheter och använder dem.” </a:t>
            </a:r>
          </a:p>
        </p:txBody>
      </p:sp>
      <p:sp>
        <p:nvSpPr>
          <p:cNvPr id="11" name="Rektangel 10"/>
          <p:cNvSpPr/>
          <p:nvPr/>
        </p:nvSpPr>
        <p:spPr>
          <a:xfrm>
            <a:off x="8383744" y="579146"/>
            <a:ext cx="3723486" cy="646331"/>
          </a:xfrm>
          <a:prstGeom prst="rect">
            <a:avLst/>
          </a:prstGeom>
          <a:solidFill>
            <a:schemeClr val="accent5">
              <a:lumMod val="40000"/>
              <a:lumOff val="60000"/>
            </a:schemeClr>
          </a:solidFill>
        </p:spPr>
        <p:txBody>
          <a:bodyPr wrap="square">
            <a:spAutoFit/>
          </a:bodyPr>
          <a:lstStyle/>
          <a:p>
            <a:r>
              <a:rPr lang="sv-SE" dirty="0">
                <a:solidFill>
                  <a:srgbClr val="000000"/>
                </a:solidFill>
                <a:latin typeface="Chronicle Text G1 Semi"/>
              </a:rPr>
              <a:t>Fjärde trappsteget: </a:t>
            </a:r>
            <a:r>
              <a:rPr lang="sv-SE" dirty="0">
                <a:solidFill>
                  <a:srgbClr val="000000"/>
                </a:solidFill>
                <a:latin typeface="Chronicle Text G1"/>
              </a:rPr>
              <a:t>”Jag gör det av bara farten.” </a:t>
            </a:r>
          </a:p>
        </p:txBody>
      </p:sp>
    </p:spTree>
    <p:extLst>
      <p:ext uri="{BB962C8B-B14F-4D97-AF65-F5344CB8AC3E}">
        <p14:creationId xmlns:p14="http://schemas.microsoft.com/office/powerpoint/2010/main" val="3406241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972457" y="1248916"/>
            <a:ext cx="8712720" cy="2180084"/>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8540"/>
              </a:lnSpc>
              <a:spcBef>
                <a:spcPts val="0"/>
              </a:spcBef>
              <a:spcAft>
                <a:spcPts val="0"/>
              </a:spcAft>
              <a:buClr>
                <a:srgbClr val="000000"/>
              </a:buClr>
              <a:buSzTx/>
              <a:buFont typeface="Arial"/>
              <a:buNone/>
              <a:tabLst/>
              <a:defRPr/>
            </a:pPr>
            <a:r>
              <a:rPr kumimoji="0" lang="sv-SE" sz="6600" b="1" i="0" u="none" strike="noStrike" kern="0" cap="none" spc="-150" normalizeH="0" baseline="0" noProof="0" dirty="0">
                <a:ln>
                  <a:noFill/>
                </a:ln>
                <a:solidFill>
                  <a:srgbClr val="9A3324"/>
                </a:solidFill>
                <a:effectLst/>
                <a:uLnTx/>
                <a:uFillTx/>
                <a:latin typeface="Avenir Next" panose="020B0503020202020204" pitchFamily="34" charset="0"/>
                <a:ea typeface="+mn-ea"/>
                <a:cs typeface="Arial"/>
                <a:sym typeface="Arial"/>
              </a:rPr>
              <a:t>Guide till jämställd socialtjänst</a:t>
            </a:r>
          </a:p>
        </p:txBody>
      </p:sp>
      <p:pic>
        <p:nvPicPr>
          <p:cNvPr id="5" name="Bildobjekt 4" descr="En bild som visar rita, person, träd, tecknad serie&#10;&#10;Automatiskt genererad beskrivning">
            <a:extLst>
              <a:ext uri="{FF2B5EF4-FFF2-40B4-BE49-F238E27FC236}">
                <a16:creationId xmlns:a16="http://schemas.microsoft.com/office/drawing/2014/main" id="{0690491F-C428-5BEC-4D1E-6A9CD36C2EB7}"/>
              </a:ext>
            </a:extLst>
          </p:cNvPr>
          <p:cNvPicPr>
            <a:picLocks noChangeAspect="1"/>
          </p:cNvPicPr>
          <p:nvPr/>
        </p:nvPicPr>
        <p:blipFill>
          <a:blip r:embed="rId3"/>
          <a:stretch>
            <a:fillRect/>
          </a:stretch>
        </p:blipFill>
        <p:spPr>
          <a:xfrm>
            <a:off x="8891427" y="1374642"/>
            <a:ext cx="1587500" cy="2044700"/>
          </a:xfrm>
          <a:prstGeom prst="rect">
            <a:avLst/>
          </a:prstGeom>
        </p:spPr>
      </p:pic>
      <p:sp>
        <p:nvSpPr>
          <p:cNvPr id="6" name="textruta 5">
            <a:extLst>
              <a:ext uri="{FF2B5EF4-FFF2-40B4-BE49-F238E27FC236}">
                <a16:creationId xmlns:a16="http://schemas.microsoft.com/office/drawing/2014/main" id="{A3BEE946-C053-DB35-7AAE-4927337D18BC}"/>
              </a:ext>
            </a:extLst>
          </p:cNvPr>
          <p:cNvSpPr txBox="1"/>
          <p:nvPr/>
        </p:nvSpPr>
        <p:spPr>
          <a:xfrm>
            <a:off x="1168939" y="4067629"/>
            <a:ext cx="9225213"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9A3324"/>
                </a:solidFill>
                <a:effectLst/>
                <a:uLnTx/>
                <a:uFillTx/>
                <a:latin typeface="open sans" panose="020B0606030504020204" pitchFamily="34" charset="0"/>
                <a:ea typeface="+mn-ea"/>
                <a:cs typeface="Arial"/>
                <a:sym typeface="Arial"/>
              </a:rPr>
              <a:t>Övningar, lärande exempel, arbetsfrågor och fiktiva exempel varvas med beskrivande texter för att bidra till reflektion och lärande. Kort sagt, ett stöd för att kunna gå från ord till handling!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000" b="1" i="0" u="none" strike="noStrike" kern="0" cap="none" spc="0" normalizeH="0" baseline="0" noProof="0" dirty="0">
              <a:ln>
                <a:noFill/>
              </a:ln>
              <a:solidFill>
                <a:srgbClr val="9A3324"/>
              </a:solidFill>
              <a:effectLst/>
              <a:uLnTx/>
              <a:uFillTx/>
              <a:latin typeface="open sans" panose="020B0606030504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9A3324"/>
                </a:solidFill>
                <a:effectLst/>
                <a:uLnTx/>
                <a:uFillTx/>
                <a:latin typeface="open sans" panose="020B0606030504020204" pitchFamily="34" charset="0"/>
                <a:ea typeface="+mn-ea"/>
                <a:cs typeface="Arial"/>
                <a:sym typeface="Arial"/>
              </a:rPr>
              <a:t>Målgrupp: Guiden riktar sig till dig som arbetar som chef, ledare/verksamhetsutvecklare eller är förtroendevald inom socialtjänsten, samt till dig som arbetar som chef eller utvecklingsledare inom RSS</a:t>
            </a:r>
            <a:endParaRPr kumimoji="0" lang="sv-SE" sz="2000" b="1" i="0" u="none" strike="noStrike" kern="0" cap="none" spc="0" normalizeH="0" baseline="0" noProof="0" dirty="0">
              <a:ln>
                <a:noFill/>
              </a:ln>
              <a:solidFill>
                <a:srgbClr val="9A3324"/>
              </a:solidFill>
              <a:effectLst/>
              <a:uLnTx/>
              <a:uFillTx/>
              <a:latin typeface="Arial"/>
              <a:ea typeface="+mn-ea"/>
              <a:cs typeface="Arial"/>
              <a:sym typeface="Arial"/>
            </a:endParaRPr>
          </a:p>
        </p:txBody>
      </p:sp>
    </p:spTree>
    <p:extLst>
      <p:ext uri="{BB962C8B-B14F-4D97-AF65-F5344CB8AC3E}">
        <p14:creationId xmlns:p14="http://schemas.microsoft.com/office/powerpoint/2010/main" val="2184627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6" descr="Sveriges Kommuner och Regioner">
            <a:extLst>
              <a:ext uri="{FF2B5EF4-FFF2-40B4-BE49-F238E27FC236}">
                <a16:creationId xmlns:a16="http://schemas.microsoft.com/office/drawing/2014/main" id="{160AD630-C386-F9DD-B407-94937C69DAF2}"/>
              </a:ext>
              <a:ext uri="{C183D7F6-B498-43B3-948B-1728B52AA6E4}">
                <adec:decorative xmlns:adec="http://schemas.microsoft.com/office/drawing/2017/decorative" xmlns=""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0052" y="6211021"/>
            <a:ext cx="992904" cy="410400"/>
          </a:xfrm>
          <a:prstGeom prst="rect">
            <a:avLst/>
          </a:prstGeom>
        </p:spPr>
      </p:pic>
      <p:sp>
        <p:nvSpPr>
          <p:cNvPr id="6" name="Rektangel 5">
            <a:extLst>
              <a:ext uri="{FF2B5EF4-FFF2-40B4-BE49-F238E27FC236}">
                <a16:creationId xmlns:a16="http://schemas.microsoft.com/office/drawing/2014/main" id="{C47EE1D3-EB45-0E30-B5C1-D15D462B84D2}"/>
              </a:ext>
            </a:extLst>
          </p:cNvPr>
          <p:cNvSpPr/>
          <p:nvPr/>
        </p:nvSpPr>
        <p:spPr>
          <a:xfrm>
            <a:off x="10884665" y="6048260"/>
            <a:ext cx="1307335" cy="683046"/>
          </a:xfrm>
          <a:prstGeom prst="rect">
            <a:avLst/>
          </a:prstGeom>
          <a:solidFill>
            <a:srgbClr val="DBF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4" name="Rubrik 4">
            <a:extLst>
              <a:ext uri="{FF2B5EF4-FFF2-40B4-BE49-F238E27FC236}">
                <a16:creationId xmlns:a16="http://schemas.microsoft.com/office/drawing/2014/main" id="{C3EFC66A-6919-94EE-00E9-7E639692190F}"/>
              </a:ext>
            </a:extLst>
          </p:cNvPr>
          <p:cNvSpPr txBox="1">
            <a:spLocks/>
          </p:cNvSpPr>
          <p:nvPr/>
        </p:nvSpPr>
        <p:spPr>
          <a:xfrm>
            <a:off x="457200" y="1266683"/>
            <a:ext cx="10532852" cy="1350036"/>
          </a:xfrm>
          <a:prstGeom prst="rect">
            <a:avLst/>
          </a:prstGeom>
        </p:spPr>
        <p:txBody>
          <a:bodyPr vert="horz" lIns="91440" tIns="45720" rIns="91440" bIns="45720" rtlCol="0" anchor="t">
            <a:noAutofit/>
          </a:bodyPr>
          <a:lstStyle>
            <a:lvl1pPr algn="ctr" defTabSz="914400" rtl="0" eaLnBrk="1" latinLnBrk="0" hangingPunct="1">
              <a:lnSpc>
                <a:spcPct val="95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5000"/>
              </a:lnSpc>
              <a:spcBef>
                <a:spcPct val="0"/>
              </a:spcBef>
              <a:spcAft>
                <a:spcPts val="0"/>
              </a:spcAft>
              <a:buClrTx/>
              <a:buSzTx/>
              <a:buFontTx/>
              <a:buNone/>
              <a:tabLst/>
              <a:defRPr/>
            </a:pPr>
            <a:r>
              <a:rPr kumimoji="0" lang="sv-SE" sz="60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rPr>
              <a:t>Forskningen visar</a:t>
            </a:r>
          </a:p>
          <a:p>
            <a:pPr marL="0" marR="0" lvl="0" indent="0" algn="l" defTabSz="914400" rtl="0" eaLnBrk="1" fontAlgn="auto" latinLnBrk="0" hangingPunct="1">
              <a:lnSpc>
                <a:spcPct val="95000"/>
              </a:lnSpc>
              <a:spcBef>
                <a:spcPct val="0"/>
              </a:spcBef>
              <a:spcAft>
                <a:spcPts val="0"/>
              </a:spcAft>
              <a:buClrTx/>
              <a:buSzTx/>
              <a:buFontTx/>
              <a:buNone/>
              <a:tabLst/>
              <a:defRPr/>
            </a:pPr>
            <a:endParaRPr kumimoji="0" lang="sv-SE" sz="4400" b="1" i="0" u="none" strike="noStrike" kern="1200" cap="none" spc="0" normalizeH="0" baseline="0" noProof="0" dirty="0">
              <a:ln>
                <a:noFill/>
              </a:ln>
              <a:solidFill>
                <a:srgbClr val="115E67"/>
              </a:solidFill>
              <a:effectLst/>
              <a:uLnTx/>
              <a:uFillTx/>
              <a:latin typeface="Avenir Next LT Pro" panose="020B0504020202020204" pitchFamily="34" charset="0"/>
              <a:ea typeface="+mj-ea"/>
              <a:cs typeface="+mj-cs"/>
              <a:sym typeface="Arial"/>
            </a:endParaRPr>
          </a:p>
        </p:txBody>
      </p:sp>
      <p:sp>
        <p:nvSpPr>
          <p:cNvPr id="7" name="textruta 6">
            <a:extLst>
              <a:ext uri="{FF2B5EF4-FFF2-40B4-BE49-F238E27FC236}">
                <a16:creationId xmlns:a16="http://schemas.microsoft.com/office/drawing/2014/main" id="{3467E24D-79DE-D0C1-E953-C0CC6E52D7F5}"/>
              </a:ext>
            </a:extLst>
          </p:cNvPr>
          <p:cNvSpPr txBox="1"/>
          <p:nvPr/>
        </p:nvSpPr>
        <p:spPr>
          <a:xfrm>
            <a:off x="457200" y="3282993"/>
            <a:ext cx="9780104" cy="2308324"/>
          </a:xfrm>
          <a:prstGeom prst="rect">
            <a:avLst/>
          </a:prstGeom>
          <a:noFill/>
        </p:spPr>
        <p:txBody>
          <a:bodyPr wrap="square">
            <a:spAutoFit/>
          </a:bodyPr>
          <a:lstStyle/>
          <a:p>
            <a:pPr marL="487362" marR="0" lvl="0" indent="-4572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Samhällets könsnormer återspeglas i socialtjänsten.</a:t>
            </a:r>
          </a:p>
          <a:p>
            <a:pPr marL="487362" marR="0" lvl="0" indent="-4572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cs typeface="Arial"/>
                <a:sym typeface="Arial"/>
              </a:rPr>
              <a:t>Traditionella föreställningar om kvinnor som passiva, hjälpsökande omsorgsgivare och om män som aktiva, självständiga familjeförsörjare tycks vara mest framträdande. </a:t>
            </a:r>
          </a:p>
          <a:p>
            <a:pPr marL="487362" marR="0" lvl="0" indent="-457200" algn="l" defTabSz="914400" rtl="0" eaLnBrk="1" fontAlgn="auto" latinLnBrk="0" hangingPunct="1">
              <a:lnSpc>
                <a:spcPct val="100000"/>
              </a:lnSpc>
              <a:spcBef>
                <a:spcPts val="0"/>
              </a:spcBef>
              <a:spcAft>
                <a:spcPts val="0"/>
              </a:spcAft>
              <a:buClr>
                <a:srgbClr val="000000"/>
              </a:buClr>
              <a:buSzPts val="2400"/>
              <a:buFont typeface="Wingdings" panose="05000000000000000000" pitchFamily="2" charset="2"/>
              <a:buChar char="§"/>
              <a:tabLst/>
              <a:defRPr/>
            </a:pPr>
            <a:r>
              <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Mer forskning behövs.</a:t>
            </a:r>
          </a:p>
          <a:p>
            <a:pPr marL="30162"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lang="sv-SE" sz="24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p:txBody>
      </p:sp>
      <p:pic>
        <p:nvPicPr>
          <p:cNvPr id="5" name="Google Shape;1025;p51">
            <a:extLst>
              <a:ext uri="{FF2B5EF4-FFF2-40B4-BE49-F238E27FC236}">
                <a16:creationId xmlns:a16="http://schemas.microsoft.com/office/drawing/2014/main" id="{CB5778F6-E9D6-3F4F-511C-BBE240FB76B9}"/>
              </a:ext>
            </a:extLst>
          </p:cNvPr>
          <p:cNvPicPr preferRelativeResize="0"/>
          <p:nvPr/>
        </p:nvPicPr>
        <p:blipFill rotWithShape="1">
          <a:blip r:embed="rId4">
            <a:alphaModFix/>
          </a:blip>
          <a:srcRect/>
          <a:stretch/>
        </p:blipFill>
        <p:spPr>
          <a:xfrm>
            <a:off x="9710648" y="580614"/>
            <a:ext cx="2024152" cy="2955274"/>
          </a:xfrm>
          <a:prstGeom prst="rect">
            <a:avLst/>
          </a:prstGeom>
          <a:noFill/>
          <a:ln w="9525" cap="flat" cmpd="sng">
            <a:solidFill>
              <a:schemeClr val="accent1"/>
            </a:solidFill>
            <a:prstDash val="solid"/>
            <a:round/>
            <a:headEnd type="none" w="sm" len="sm"/>
            <a:tailEnd type="none" w="sm" len="sm"/>
          </a:ln>
        </p:spPr>
      </p:pic>
      <p:sp>
        <p:nvSpPr>
          <p:cNvPr id="2" name="Rektangel 1"/>
          <p:cNvSpPr/>
          <p:nvPr/>
        </p:nvSpPr>
        <p:spPr>
          <a:xfrm>
            <a:off x="5836722" y="6101136"/>
            <a:ext cx="6146234" cy="369332"/>
          </a:xfrm>
          <a:prstGeom prst="rect">
            <a:avLst/>
          </a:prstGeom>
        </p:spPr>
        <p:txBody>
          <a:bodyPr wrap="none">
            <a:spAutoFit/>
          </a:bodyPr>
          <a:lstStyle/>
          <a:p>
            <a:r>
              <a:rPr lang="sv-SE" dirty="0">
                <a:hlinkClick r:id="rId5"/>
              </a:rPr>
              <a:t>Ojämställdhet i socialtjänsten - En kunskapsöversikt | SKR</a:t>
            </a:r>
            <a:endParaRPr lang="sv-SE" dirty="0"/>
          </a:p>
        </p:txBody>
      </p:sp>
    </p:spTree>
    <p:extLst>
      <p:ext uri="{BB962C8B-B14F-4D97-AF65-F5344CB8AC3E}">
        <p14:creationId xmlns:p14="http://schemas.microsoft.com/office/powerpoint/2010/main" val="286267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ruta 6">
            <a:extLst>
              <a:ext uri="{FF2B5EF4-FFF2-40B4-BE49-F238E27FC236}">
                <a16:creationId xmlns:a16="http://schemas.microsoft.com/office/drawing/2014/main" id="{8CD9B982-345D-46A6-CE91-C13A9EBADC8E}"/>
              </a:ext>
            </a:extLst>
          </p:cNvPr>
          <p:cNvSpPr txBox="1"/>
          <p:nvPr/>
        </p:nvSpPr>
        <p:spPr>
          <a:xfrm>
            <a:off x="616476" y="3575616"/>
            <a:ext cx="4253194" cy="2431435"/>
          </a:xfrm>
          <a:prstGeom prst="rect">
            <a:avLst/>
          </a:prstGeom>
          <a:noFill/>
        </p:spPr>
        <p:txBody>
          <a:bodyPr wrap="square" lIns="0" tIns="0" rIns="0" bIns="0" rtlCol="0" anchor="b">
            <a:spAutoFit/>
          </a:bodyPr>
          <a:lstStyle/>
          <a:p>
            <a:pPr marL="342900" marR="0" lvl="0" indent="-342900" algn="l" defTabSz="914400" rtl="0" eaLnBrk="1" fontAlgn="auto" latinLnBrk="0" hangingPunct="1">
              <a:lnSpc>
                <a:spcPct val="100000"/>
              </a:lnSpc>
              <a:spcBef>
                <a:spcPts val="0"/>
              </a:spcBef>
              <a:spcAft>
                <a:spcPts val="0"/>
              </a:spcAft>
              <a:buClr>
                <a:srgbClr val="993424"/>
              </a:buClr>
              <a:buSzTx/>
              <a:buFont typeface="Arial" panose="020B0604020202020204" pitchFamily="34" charset="0"/>
              <a:buChar char="•"/>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Det omgivande samhället</a:t>
            </a:r>
          </a:p>
          <a:p>
            <a:pPr marL="342900" marR="0" lvl="0" indent="-342900" algn="l" defTabSz="914400" rtl="0" eaLnBrk="1" fontAlgn="auto" latinLnBrk="0" hangingPunct="1">
              <a:lnSpc>
                <a:spcPct val="100000"/>
              </a:lnSpc>
              <a:spcBef>
                <a:spcPts val="0"/>
              </a:spcBef>
              <a:spcAft>
                <a:spcPts val="0"/>
              </a:spcAft>
              <a:buClr>
                <a:srgbClr val="993424"/>
              </a:buClr>
              <a:buSzTx/>
              <a:buFont typeface="Arial" panose="020B0604020202020204" pitchFamily="34" charset="0"/>
              <a:buChar char="•"/>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Styrprocesser </a:t>
            </a:r>
          </a:p>
          <a:p>
            <a:pPr marL="342900" marR="0" lvl="0" indent="-342900" algn="l" defTabSz="914400" rtl="0" eaLnBrk="1" fontAlgn="auto" latinLnBrk="0" hangingPunct="1">
              <a:lnSpc>
                <a:spcPct val="100000"/>
              </a:lnSpc>
              <a:spcBef>
                <a:spcPts val="0"/>
              </a:spcBef>
              <a:spcAft>
                <a:spcPts val="0"/>
              </a:spcAft>
              <a:buClr>
                <a:srgbClr val="993424"/>
              </a:buClr>
              <a:buSzTx/>
              <a:buFont typeface="Arial" panose="020B0604020202020204" pitchFamily="34" charset="0"/>
              <a:buChar char="•"/>
              <a:tabLst/>
              <a:defRPr/>
            </a:pPr>
            <a:r>
              <a:rPr kumimoji="0" lang="sv-SE" sz="2400" b="1" i="0" u="none" strike="noStrike" kern="0" cap="none" spc="0" normalizeH="0" baseline="0" noProof="0" dirty="0" smtClean="0">
                <a:ln>
                  <a:noFill/>
                </a:ln>
                <a:solidFill>
                  <a:srgbClr val="993424"/>
                </a:solidFill>
                <a:effectLst/>
                <a:uLnTx/>
                <a:uFillTx/>
                <a:latin typeface="AvenirNext LT Pro Regular" panose="020B0504020202020204" pitchFamily="34" charset="77"/>
                <a:ea typeface="+mn-ea"/>
                <a:cs typeface="Arial"/>
                <a:sym typeface="Arial"/>
              </a:rPr>
              <a:t>Ledningsprocesser</a:t>
            </a:r>
            <a:endPar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993424"/>
              </a:buClr>
              <a:buSzTx/>
              <a:buFont typeface="Arial" panose="020B0604020202020204" pitchFamily="34" charset="0"/>
              <a:buChar char="•"/>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Kärnprocesser </a:t>
            </a:r>
          </a:p>
          <a:p>
            <a:pPr marL="342900" marR="0" lvl="0" indent="-342900" algn="l" defTabSz="914400" rtl="0" eaLnBrk="1" fontAlgn="auto" latinLnBrk="0" hangingPunct="1">
              <a:lnSpc>
                <a:spcPct val="100000"/>
              </a:lnSpc>
              <a:spcBef>
                <a:spcPts val="0"/>
              </a:spcBef>
              <a:spcAft>
                <a:spcPts val="0"/>
              </a:spcAft>
              <a:buClr>
                <a:srgbClr val="993424"/>
              </a:buClr>
              <a:buSzTx/>
              <a:buFont typeface="Arial" panose="020B0604020202020204" pitchFamily="34" charset="0"/>
              <a:buChar char="•"/>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Stödprocesser </a:t>
            </a:r>
          </a:p>
          <a:p>
            <a:pPr marL="342900" marR="0" lvl="0" indent="-342900" algn="l" defTabSz="914400" rtl="0" eaLnBrk="1" fontAlgn="auto" latinLnBrk="0" hangingPunct="1">
              <a:lnSpc>
                <a:spcPct val="100000"/>
              </a:lnSpc>
              <a:spcBef>
                <a:spcPts val="0"/>
              </a:spcBef>
              <a:spcAft>
                <a:spcPts val="0"/>
              </a:spcAft>
              <a:buClr>
                <a:srgbClr val="993424"/>
              </a:buClr>
              <a:buSzTx/>
              <a:buFont typeface="Arial" panose="020B0604020202020204" pitchFamily="34" charset="0"/>
              <a:buChar char="•"/>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Att förändra en kultur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sv-SE" sz="1400" b="0" i="0" u="none" strike="noStrike" kern="0" cap="none" spc="0" normalizeH="0" baseline="0" noProof="0" dirty="0">
              <a:ln>
                <a:noFill/>
              </a:ln>
              <a:solidFill>
                <a:srgbClr val="154F80"/>
              </a:solidFill>
              <a:effectLst/>
              <a:uLnTx/>
              <a:uFillTx/>
              <a:latin typeface="AvenirNext LT Pro Regular" panose="020B0504020202020204" pitchFamily="34" charset="77"/>
              <a:ea typeface="+mn-ea"/>
              <a:cs typeface="Arial"/>
              <a:sym typeface="Arial"/>
            </a:endParaRPr>
          </a:p>
        </p:txBody>
      </p:sp>
      <p:sp>
        <p:nvSpPr>
          <p:cNvPr id="3" name="textruta 2">
            <a:extLst>
              <a:ext uri="{FF2B5EF4-FFF2-40B4-BE49-F238E27FC236}">
                <a16:creationId xmlns:a16="http://schemas.microsoft.com/office/drawing/2014/main" id="{BAF4C54D-A696-15A4-CF43-5174EFAD9D04}"/>
              </a:ext>
            </a:extLst>
          </p:cNvPr>
          <p:cNvSpPr txBox="1"/>
          <p:nvPr/>
        </p:nvSpPr>
        <p:spPr>
          <a:xfrm>
            <a:off x="5441517" y="3110203"/>
            <a:ext cx="497565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0" i="0" u="none" strike="noStrike" kern="0" cap="none" spc="0" normalizeH="0" baseline="0" noProof="0">
                <a:ln>
                  <a:noFill/>
                </a:ln>
                <a:solidFill>
                  <a:srgbClr val="262422"/>
                </a:solidFill>
                <a:effectLst/>
                <a:uLnTx/>
                <a:uFillTx/>
                <a:latin typeface="AvenirNext LT Pro Regular" panose="020B0504020202020204" pitchFamily="34" charset="77"/>
                <a:ea typeface="+mn-ea"/>
                <a:cs typeface="Arial"/>
                <a:sym typeface="Arial"/>
              </a:rPr>
              <a:t>Plats för utfallande bild</a:t>
            </a:r>
          </a:p>
        </p:txBody>
      </p:sp>
      <p:pic>
        <p:nvPicPr>
          <p:cNvPr id="4" name="Bildobjekt 3" descr="En bild som visar rita, träd, tavla, illustration&#10;&#10;Automatiskt genererad beskrivning">
            <a:extLst>
              <a:ext uri="{FF2B5EF4-FFF2-40B4-BE49-F238E27FC236}">
                <a16:creationId xmlns:a16="http://schemas.microsoft.com/office/drawing/2014/main" id="{FF1C2786-AEE9-23F4-472B-91F7ECAC40B4}"/>
              </a:ext>
            </a:extLst>
          </p:cNvPr>
          <p:cNvPicPr>
            <a:picLocks noChangeAspect="1"/>
          </p:cNvPicPr>
          <p:nvPr/>
        </p:nvPicPr>
        <p:blipFill rotWithShape="1">
          <a:blip r:embed="rId3"/>
          <a:srcRect l="36296" t="12844" r="20803" b="12750"/>
          <a:stretch/>
        </p:blipFill>
        <p:spPr>
          <a:xfrm>
            <a:off x="6054997" y="-212101"/>
            <a:ext cx="6137003" cy="7070101"/>
          </a:xfrm>
          <a:prstGeom prst="rect">
            <a:avLst/>
          </a:prstGeom>
        </p:spPr>
      </p:pic>
      <p:sp>
        <p:nvSpPr>
          <p:cNvPr id="5" name="textruta 4">
            <a:extLst>
              <a:ext uri="{FF2B5EF4-FFF2-40B4-BE49-F238E27FC236}">
                <a16:creationId xmlns:a16="http://schemas.microsoft.com/office/drawing/2014/main" id="{C219583B-B6BB-C4AB-DC5E-DDCD9DFFF8BD}"/>
              </a:ext>
            </a:extLst>
          </p:cNvPr>
          <p:cNvSpPr txBox="1"/>
          <p:nvPr/>
        </p:nvSpPr>
        <p:spPr>
          <a:xfrm>
            <a:off x="768313" y="1180444"/>
            <a:ext cx="5093871" cy="1929759"/>
          </a:xfrm>
          <a:prstGeom prst="rect">
            <a:avLst/>
          </a:prstGeom>
          <a:noFill/>
        </p:spPr>
        <p:txBody>
          <a:bodyPr wrap="square" lIns="0" tIns="0" rIns="0" bIns="0" rtlCol="0" anchor="b">
            <a:spAutoFit/>
          </a:bodyPr>
          <a:lstStyle/>
          <a:p>
            <a:pPr marL="0" marR="0" lvl="0" indent="0" algn="l" defTabSz="914400" rtl="0" eaLnBrk="1" fontAlgn="auto" latinLnBrk="0" hangingPunct="1">
              <a:lnSpc>
                <a:spcPct val="95000"/>
              </a:lnSpc>
              <a:spcBef>
                <a:spcPct val="0"/>
              </a:spcBef>
              <a:spcAft>
                <a:spcPts val="0"/>
              </a:spcAft>
              <a:buClrTx/>
              <a:buSzTx/>
              <a:buFont typeface="Arial"/>
              <a:buNone/>
              <a:tabLst/>
              <a:defRPr/>
            </a:pPr>
            <a:r>
              <a:rPr kumimoji="0" lang="sv-SE" sz="4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Huset behöver </a:t>
            </a:r>
            <a:r>
              <a:rPr kumimoji="0" lang="sv-SE" sz="4400" b="1" i="0" u="none" strike="noStrike" kern="0" cap="none" spc="-150" normalizeH="0" baseline="0" noProof="0" dirty="0" err="1">
                <a:ln>
                  <a:noFill/>
                </a:ln>
                <a:solidFill>
                  <a:srgbClr val="993424"/>
                </a:solidFill>
                <a:effectLst/>
                <a:uLnTx/>
                <a:uFillTx/>
                <a:latin typeface="Avenir Next" panose="020B0503020202020204" pitchFamily="34" charset="0"/>
                <a:ea typeface="+mn-ea"/>
                <a:cs typeface="Arial"/>
                <a:sym typeface="Arial"/>
              </a:rPr>
              <a:t>jämställdhets-integreras</a:t>
            </a:r>
            <a:endParaRPr kumimoji="0" lang="sv-SE" sz="4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endParaRPr>
          </a:p>
        </p:txBody>
      </p:sp>
    </p:spTree>
    <p:extLst>
      <p:ext uri="{BB962C8B-B14F-4D97-AF65-F5344CB8AC3E}">
        <p14:creationId xmlns:p14="http://schemas.microsoft.com/office/powerpoint/2010/main" val="737794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fade">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1E38ACC2-7841-82AD-7851-9EF56A64BABE}"/>
              </a:ext>
            </a:extLst>
          </p:cNvPr>
          <p:cNvSpPr txBox="1"/>
          <p:nvPr/>
        </p:nvSpPr>
        <p:spPr>
          <a:xfrm>
            <a:off x="747531" y="2021506"/>
            <a:ext cx="5093871" cy="643253"/>
          </a:xfrm>
          <a:prstGeom prst="rect">
            <a:avLst/>
          </a:prstGeom>
          <a:noFill/>
        </p:spPr>
        <p:txBody>
          <a:bodyPr wrap="square" lIns="0" tIns="0" rIns="0" bIns="0" rtlCol="0" anchor="b">
            <a:spAutoFit/>
          </a:bodyPr>
          <a:lstStyle/>
          <a:p>
            <a:pPr marL="0" marR="0" lvl="0" indent="0" algn="l" defTabSz="914400" rtl="0" eaLnBrk="1" fontAlgn="auto" latinLnBrk="0" hangingPunct="1">
              <a:lnSpc>
                <a:spcPct val="95000"/>
              </a:lnSpc>
              <a:spcBef>
                <a:spcPct val="0"/>
              </a:spcBef>
              <a:spcAft>
                <a:spcPts val="0"/>
              </a:spcAft>
              <a:buClrTx/>
              <a:buSzTx/>
              <a:buFont typeface="Arial"/>
              <a:buNone/>
              <a:tabLst/>
              <a:defRPr/>
            </a:pPr>
            <a:r>
              <a:rPr kumimoji="0" lang="sv-SE" sz="4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Styrprocesser</a:t>
            </a:r>
          </a:p>
        </p:txBody>
      </p:sp>
      <p:sp>
        <p:nvSpPr>
          <p:cNvPr id="3" name="textruta 2">
            <a:extLst>
              <a:ext uri="{FF2B5EF4-FFF2-40B4-BE49-F238E27FC236}">
                <a16:creationId xmlns:a16="http://schemas.microsoft.com/office/drawing/2014/main" id="{BAF4C54D-A696-15A4-CF43-5174EFAD9D04}"/>
              </a:ext>
            </a:extLst>
          </p:cNvPr>
          <p:cNvSpPr txBox="1"/>
          <p:nvPr/>
        </p:nvSpPr>
        <p:spPr>
          <a:xfrm>
            <a:off x="6588933" y="1208449"/>
            <a:ext cx="4975658"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Exempel på styrprocesser: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Mål, budget, verksamhetsplan och årsredovisning.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Delegationsordning.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Styrdokument, avtal, rutiner, riktlinjer och vägledningar.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Lagar, förordningar och andra föreskrifter.</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 Kunskapsstyrningen och andra nationella kunskapsstöd</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
            </a:r>
          </a:p>
        </p:txBody>
      </p:sp>
      <p:sp>
        <p:nvSpPr>
          <p:cNvPr id="5" name="Ellips 4">
            <a:extLst>
              <a:ext uri="{FF2B5EF4-FFF2-40B4-BE49-F238E27FC236}">
                <a16:creationId xmlns:a16="http://schemas.microsoft.com/office/drawing/2014/main" id="{09AF75F4-1452-50D4-A517-10F01220ADFF}"/>
              </a:ext>
            </a:extLst>
          </p:cNvPr>
          <p:cNvSpPr/>
          <p:nvPr/>
        </p:nvSpPr>
        <p:spPr>
          <a:xfrm>
            <a:off x="10777728" y="5230368"/>
            <a:ext cx="1170432" cy="1097280"/>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600" b="1" i="0" u="none" strike="noStrike" kern="0" cap="none" spc="-150" normalizeH="0" baseline="0" noProof="0" dirty="0">
                <a:ln>
                  <a:noFill/>
                </a:ln>
                <a:solidFill>
                  <a:srgbClr val="FFFFFF"/>
                </a:solidFill>
                <a:effectLst/>
                <a:uLnTx/>
                <a:uFillTx/>
                <a:latin typeface="Avenir Next" panose="020B0604020202020204" charset="0"/>
                <a:ea typeface="+mn-ea"/>
                <a:cs typeface="Avenir Next" panose="020B0604020202020204" charset="0"/>
                <a:sym typeface="Arial"/>
              </a:rPr>
              <a:t>Fyll på med fler </a:t>
            </a:r>
          </a:p>
        </p:txBody>
      </p:sp>
    </p:spTree>
    <p:extLst>
      <p:ext uri="{BB962C8B-B14F-4D97-AF65-F5344CB8AC3E}">
        <p14:creationId xmlns:p14="http://schemas.microsoft.com/office/powerpoint/2010/main" val="573844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1E38ACC2-7841-82AD-7851-9EF56A64BABE}"/>
              </a:ext>
            </a:extLst>
          </p:cNvPr>
          <p:cNvSpPr txBox="1"/>
          <p:nvPr/>
        </p:nvSpPr>
        <p:spPr>
          <a:xfrm>
            <a:off x="747531" y="2021506"/>
            <a:ext cx="5093871" cy="643253"/>
          </a:xfrm>
          <a:prstGeom prst="rect">
            <a:avLst/>
          </a:prstGeom>
          <a:noFill/>
        </p:spPr>
        <p:txBody>
          <a:bodyPr wrap="square" lIns="0" tIns="0" rIns="0" bIns="0" rtlCol="0" anchor="b">
            <a:spAutoFit/>
          </a:bodyPr>
          <a:lstStyle/>
          <a:p>
            <a:pPr marL="0" marR="0" lvl="0" indent="0" algn="l" defTabSz="914400" rtl="0" eaLnBrk="1" fontAlgn="auto" latinLnBrk="0" hangingPunct="1">
              <a:lnSpc>
                <a:spcPct val="95000"/>
              </a:lnSpc>
              <a:spcBef>
                <a:spcPct val="0"/>
              </a:spcBef>
              <a:spcAft>
                <a:spcPts val="0"/>
              </a:spcAft>
              <a:buClrTx/>
              <a:buSzTx/>
              <a:buFont typeface="Arial"/>
              <a:buNone/>
              <a:tabLst/>
              <a:defRPr/>
            </a:pPr>
            <a:r>
              <a:rPr kumimoji="0" lang="sv-SE" sz="4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Ledningsprocesser</a:t>
            </a:r>
          </a:p>
        </p:txBody>
      </p:sp>
      <p:sp>
        <p:nvSpPr>
          <p:cNvPr id="3" name="textruta 2">
            <a:extLst>
              <a:ext uri="{FF2B5EF4-FFF2-40B4-BE49-F238E27FC236}">
                <a16:creationId xmlns:a16="http://schemas.microsoft.com/office/drawing/2014/main" id="{BAF4C54D-A696-15A4-CF43-5174EFAD9D04}"/>
              </a:ext>
            </a:extLst>
          </p:cNvPr>
          <p:cNvSpPr txBox="1"/>
          <p:nvPr/>
        </p:nvSpPr>
        <p:spPr>
          <a:xfrm>
            <a:off x="6588933" y="1208449"/>
            <a:ext cx="4975658"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Exempel på ledningsprocesser: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Ta fram vision, mål och strategi.</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Tillämpa beslut och uppdrag.</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Följa upp, analysera och lära för utveckling.</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Systematiskt kvalitetsarbete ink systematisk uppföljning</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Avtalssamverkan och övrig samverkan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
            </a:r>
          </a:p>
        </p:txBody>
      </p:sp>
      <p:sp>
        <p:nvSpPr>
          <p:cNvPr id="4" name="Ellips 3">
            <a:extLst>
              <a:ext uri="{FF2B5EF4-FFF2-40B4-BE49-F238E27FC236}">
                <a16:creationId xmlns:a16="http://schemas.microsoft.com/office/drawing/2014/main" id="{8D347A36-F89E-4717-691D-9E961E96C668}"/>
              </a:ext>
            </a:extLst>
          </p:cNvPr>
          <p:cNvSpPr/>
          <p:nvPr/>
        </p:nvSpPr>
        <p:spPr>
          <a:xfrm>
            <a:off x="10777728" y="5230368"/>
            <a:ext cx="1170432" cy="1097280"/>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600" b="1" i="0" u="none" strike="noStrike" kern="0" cap="none" spc="-150" normalizeH="0" baseline="0" noProof="0" dirty="0">
                <a:ln>
                  <a:noFill/>
                </a:ln>
                <a:solidFill>
                  <a:srgbClr val="FFFFFF"/>
                </a:solidFill>
                <a:effectLst/>
                <a:uLnTx/>
                <a:uFillTx/>
                <a:latin typeface="Avenir Next" panose="020B0604020202020204" charset="0"/>
                <a:ea typeface="+mn-ea"/>
                <a:cs typeface="Avenir Next" panose="020B0604020202020204" charset="0"/>
                <a:sym typeface="Arial"/>
              </a:rPr>
              <a:t>Fyll på med fler </a:t>
            </a:r>
          </a:p>
        </p:txBody>
      </p:sp>
    </p:spTree>
    <p:extLst>
      <p:ext uri="{BB962C8B-B14F-4D97-AF65-F5344CB8AC3E}">
        <p14:creationId xmlns:p14="http://schemas.microsoft.com/office/powerpoint/2010/main" val="2393348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1E38ACC2-7841-82AD-7851-9EF56A64BABE}"/>
              </a:ext>
            </a:extLst>
          </p:cNvPr>
          <p:cNvSpPr txBox="1"/>
          <p:nvPr/>
        </p:nvSpPr>
        <p:spPr>
          <a:xfrm>
            <a:off x="747531" y="2021506"/>
            <a:ext cx="5093871" cy="643253"/>
          </a:xfrm>
          <a:prstGeom prst="rect">
            <a:avLst/>
          </a:prstGeom>
          <a:noFill/>
        </p:spPr>
        <p:txBody>
          <a:bodyPr wrap="square" lIns="0" tIns="0" rIns="0" bIns="0" rtlCol="0" anchor="b">
            <a:spAutoFit/>
          </a:bodyPr>
          <a:lstStyle/>
          <a:p>
            <a:pPr marL="0" marR="0" lvl="0" indent="0" algn="l" defTabSz="914400" rtl="0" eaLnBrk="1" fontAlgn="auto" latinLnBrk="0" hangingPunct="1">
              <a:lnSpc>
                <a:spcPct val="95000"/>
              </a:lnSpc>
              <a:spcBef>
                <a:spcPct val="0"/>
              </a:spcBef>
              <a:spcAft>
                <a:spcPts val="0"/>
              </a:spcAft>
              <a:buClrTx/>
              <a:buSzTx/>
              <a:buFont typeface="Arial"/>
              <a:buNone/>
              <a:tabLst/>
              <a:defRPr/>
            </a:pPr>
            <a:r>
              <a:rPr kumimoji="0" lang="sv-SE" sz="4400" b="1" i="0" u="none" strike="noStrike" kern="0" cap="none" spc="-150" normalizeH="0" baseline="0" noProof="0" dirty="0" err="1">
                <a:ln>
                  <a:noFill/>
                </a:ln>
                <a:solidFill>
                  <a:srgbClr val="993424"/>
                </a:solidFill>
                <a:effectLst/>
                <a:uLnTx/>
                <a:uFillTx/>
                <a:latin typeface="Avenir Next" panose="020B0503020202020204" pitchFamily="34" charset="0"/>
                <a:ea typeface="+mn-ea"/>
                <a:cs typeface="Arial"/>
                <a:sym typeface="Arial"/>
              </a:rPr>
              <a:t>Kärn</a:t>
            </a:r>
            <a:r>
              <a:rPr kumimoji="0" lang="sv-SE" sz="4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processer</a:t>
            </a:r>
          </a:p>
        </p:txBody>
      </p:sp>
      <p:sp>
        <p:nvSpPr>
          <p:cNvPr id="3" name="textruta 2">
            <a:extLst>
              <a:ext uri="{FF2B5EF4-FFF2-40B4-BE49-F238E27FC236}">
                <a16:creationId xmlns:a16="http://schemas.microsoft.com/office/drawing/2014/main" id="{BAF4C54D-A696-15A4-CF43-5174EFAD9D04}"/>
              </a:ext>
            </a:extLst>
          </p:cNvPr>
          <p:cNvSpPr txBox="1"/>
          <p:nvPr/>
        </p:nvSpPr>
        <p:spPr>
          <a:xfrm>
            <a:off x="6468811" y="187878"/>
            <a:ext cx="4975658"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Exempel på kärnprocesser: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Myndighetsutövning och verkställighet av beslut.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Insatser i form av rådgivning, omsorg, vård, stöd och annan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hjälp till enskilda som behöver det.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Bemötande av brukare/klienter och arbetet med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delaktighet och inflytande.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Förebyggande arbete.</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Individbaserad systematisk uppföljning.</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Samverkan rörande enskilda individer.</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
            </a:r>
          </a:p>
        </p:txBody>
      </p:sp>
      <p:sp>
        <p:nvSpPr>
          <p:cNvPr id="4" name="Ellips 3">
            <a:extLst>
              <a:ext uri="{FF2B5EF4-FFF2-40B4-BE49-F238E27FC236}">
                <a16:creationId xmlns:a16="http://schemas.microsoft.com/office/drawing/2014/main" id="{796C6120-58E5-1A37-9362-05F31585F9E3}"/>
              </a:ext>
            </a:extLst>
          </p:cNvPr>
          <p:cNvSpPr/>
          <p:nvPr/>
        </p:nvSpPr>
        <p:spPr>
          <a:xfrm>
            <a:off x="10777728" y="5230368"/>
            <a:ext cx="1170432" cy="1097280"/>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600" b="1" i="0" u="none" strike="noStrike" kern="0" cap="none" spc="-150" normalizeH="0" baseline="0" noProof="0" dirty="0">
                <a:ln>
                  <a:noFill/>
                </a:ln>
                <a:solidFill>
                  <a:srgbClr val="FFFFFF"/>
                </a:solidFill>
                <a:effectLst/>
                <a:uLnTx/>
                <a:uFillTx/>
                <a:latin typeface="Avenir Next" panose="020B0604020202020204" charset="0"/>
                <a:ea typeface="+mn-ea"/>
                <a:cs typeface="Avenir Next" panose="020B0604020202020204" charset="0"/>
                <a:sym typeface="Arial"/>
              </a:rPr>
              <a:t>Fyll på med fler </a:t>
            </a:r>
          </a:p>
        </p:txBody>
      </p:sp>
    </p:spTree>
    <p:extLst>
      <p:ext uri="{BB962C8B-B14F-4D97-AF65-F5344CB8AC3E}">
        <p14:creationId xmlns:p14="http://schemas.microsoft.com/office/powerpoint/2010/main" val="51705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1E38ACC2-7841-82AD-7851-9EF56A64BABE}"/>
              </a:ext>
            </a:extLst>
          </p:cNvPr>
          <p:cNvSpPr txBox="1"/>
          <p:nvPr/>
        </p:nvSpPr>
        <p:spPr>
          <a:xfrm>
            <a:off x="747531" y="2021506"/>
            <a:ext cx="5093871" cy="643253"/>
          </a:xfrm>
          <a:prstGeom prst="rect">
            <a:avLst/>
          </a:prstGeom>
          <a:noFill/>
        </p:spPr>
        <p:txBody>
          <a:bodyPr wrap="square" lIns="0" tIns="0" rIns="0" bIns="0" rtlCol="0" anchor="b">
            <a:spAutoFit/>
          </a:bodyPr>
          <a:lstStyle/>
          <a:p>
            <a:pPr marL="0" marR="0" lvl="0" indent="0" algn="l" defTabSz="914400" rtl="0" eaLnBrk="1" fontAlgn="auto" latinLnBrk="0" hangingPunct="1">
              <a:lnSpc>
                <a:spcPct val="95000"/>
              </a:lnSpc>
              <a:spcBef>
                <a:spcPct val="0"/>
              </a:spcBef>
              <a:spcAft>
                <a:spcPts val="0"/>
              </a:spcAft>
              <a:buClrTx/>
              <a:buSzTx/>
              <a:buFont typeface="Arial"/>
              <a:buNone/>
              <a:tabLst/>
              <a:defRPr/>
            </a:pPr>
            <a:r>
              <a:rPr kumimoji="0" lang="sv-SE" sz="4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Stödprocesser</a:t>
            </a:r>
          </a:p>
        </p:txBody>
      </p:sp>
      <p:sp>
        <p:nvSpPr>
          <p:cNvPr id="3" name="textruta 2">
            <a:extLst>
              <a:ext uri="{FF2B5EF4-FFF2-40B4-BE49-F238E27FC236}">
                <a16:creationId xmlns:a16="http://schemas.microsoft.com/office/drawing/2014/main" id="{BAF4C54D-A696-15A4-CF43-5174EFAD9D04}"/>
              </a:ext>
            </a:extLst>
          </p:cNvPr>
          <p:cNvSpPr txBox="1"/>
          <p:nvPr/>
        </p:nvSpPr>
        <p:spPr>
          <a:xfrm>
            <a:off x="6588933" y="606978"/>
            <a:ext cx="4975658"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Exempel på stödprocesser: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4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HR</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Kompetensförsörjning och rekrytering</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Medarbetare, Arbetsmiljö, arbetsvillkor</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Upphandling (LOU)</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Avtal privata utförare (LOV)</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Stöd till chefer</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Kompetensutveckling</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Digitalisering och IT-system</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Kommunikation</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Regional samverkans- och stödstruktur (RSS)</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400" b="0"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
            </a:r>
          </a:p>
        </p:txBody>
      </p:sp>
      <p:sp>
        <p:nvSpPr>
          <p:cNvPr id="4" name="Ellips 3">
            <a:extLst>
              <a:ext uri="{FF2B5EF4-FFF2-40B4-BE49-F238E27FC236}">
                <a16:creationId xmlns:a16="http://schemas.microsoft.com/office/drawing/2014/main" id="{8D347A36-F89E-4717-691D-9E961E96C668}"/>
              </a:ext>
            </a:extLst>
          </p:cNvPr>
          <p:cNvSpPr/>
          <p:nvPr/>
        </p:nvSpPr>
        <p:spPr>
          <a:xfrm>
            <a:off x="10777728" y="5230368"/>
            <a:ext cx="1170432" cy="1097280"/>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600" b="1" i="0" u="none" strike="noStrike" kern="0" cap="none" spc="-150" normalizeH="0" baseline="0" noProof="0" dirty="0">
                <a:ln>
                  <a:noFill/>
                </a:ln>
                <a:solidFill>
                  <a:srgbClr val="FFFFFF"/>
                </a:solidFill>
                <a:effectLst/>
                <a:uLnTx/>
                <a:uFillTx/>
                <a:latin typeface="Avenir Next" panose="020B0604020202020204" charset="0"/>
                <a:ea typeface="+mn-ea"/>
                <a:cs typeface="Avenir Next" panose="020B0604020202020204" charset="0"/>
                <a:sym typeface="Arial"/>
              </a:rPr>
              <a:t>Fyll på med fler </a:t>
            </a:r>
          </a:p>
        </p:txBody>
      </p:sp>
    </p:spTree>
    <p:extLst>
      <p:ext uri="{BB962C8B-B14F-4D97-AF65-F5344CB8AC3E}">
        <p14:creationId xmlns:p14="http://schemas.microsoft.com/office/powerpoint/2010/main" val="836628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972457" y="1808158"/>
            <a:ext cx="8712720" cy="1117614"/>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8540"/>
              </a:lnSpc>
              <a:spcBef>
                <a:spcPts val="0"/>
              </a:spcBef>
              <a:spcAft>
                <a:spcPts val="0"/>
              </a:spcAft>
              <a:buClr>
                <a:srgbClr val="000000"/>
              </a:buClr>
              <a:buSzTx/>
              <a:buFont typeface="Arial"/>
              <a:buNone/>
              <a:tabLst/>
              <a:defRPr/>
            </a:pPr>
            <a:r>
              <a:rPr kumimoji="0" lang="sv-SE" sz="78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Vägledning i tre steg</a:t>
            </a:r>
          </a:p>
        </p:txBody>
      </p:sp>
      <p:sp>
        <p:nvSpPr>
          <p:cNvPr id="3" name="textruta 2">
            <a:extLst>
              <a:ext uri="{FF2B5EF4-FFF2-40B4-BE49-F238E27FC236}">
                <a16:creationId xmlns:a16="http://schemas.microsoft.com/office/drawing/2014/main" id="{8B6B2C2A-A100-846F-B197-D132DB353DF8}"/>
              </a:ext>
            </a:extLst>
          </p:cNvPr>
          <p:cNvSpPr txBox="1"/>
          <p:nvPr/>
        </p:nvSpPr>
        <p:spPr>
          <a:xfrm>
            <a:off x="972457" y="4048730"/>
            <a:ext cx="9492343" cy="1200329"/>
          </a:xfrm>
          <a:prstGeom prst="rect">
            <a:avLst/>
          </a:prstGeom>
          <a:noFill/>
        </p:spPr>
        <p:txBody>
          <a:bodyPr wrap="square" rtlCol="0">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1. Stärk era förutsättningar</a:t>
            </a:r>
          </a:p>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2. Få kunskap om vem som får vad på vilka villkor</a:t>
            </a:r>
          </a:p>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3. Planera, synliggör och förnya era arbetssätt</a:t>
            </a:r>
          </a:p>
        </p:txBody>
      </p:sp>
    </p:spTree>
    <p:extLst>
      <p:ext uri="{BB962C8B-B14F-4D97-AF65-F5344CB8AC3E}">
        <p14:creationId xmlns:p14="http://schemas.microsoft.com/office/powerpoint/2010/main" val="73134658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972457" y="1135859"/>
            <a:ext cx="8712720" cy="2462213"/>
          </a:xfrm>
          <a:prstGeom prst="rect">
            <a:avLst/>
          </a:prstGeom>
          <a:noFill/>
        </p:spPr>
        <p:txBody>
          <a:bodyPr wrap="square" lIns="0" tIns="0" rIns="0" bIns="0" rtlCol="0" anchor="ctr">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80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Stärk era förutsättningar</a:t>
            </a:r>
          </a:p>
        </p:txBody>
      </p:sp>
      <p:sp>
        <p:nvSpPr>
          <p:cNvPr id="3" name="textruta 2">
            <a:extLst>
              <a:ext uri="{FF2B5EF4-FFF2-40B4-BE49-F238E27FC236}">
                <a16:creationId xmlns:a16="http://schemas.microsoft.com/office/drawing/2014/main" id="{8B6B2C2A-A100-846F-B197-D132DB353DF8}"/>
              </a:ext>
            </a:extLst>
          </p:cNvPr>
          <p:cNvSpPr txBox="1"/>
          <p:nvPr/>
        </p:nvSpPr>
        <p:spPr>
          <a:xfrm>
            <a:off x="972457" y="4056056"/>
            <a:ext cx="9492343" cy="1200329"/>
          </a:xfrm>
          <a:prstGeom prst="rect">
            <a:avLst/>
          </a:prstGeom>
          <a:noFill/>
        </p:spPr>
        <p:txBody>
          <a:bodyPr wrap="square" rtlCol="0">
            <a:sp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t>Ni behöver en styrning och ledning som bidrar till att det finns goda förutsättningar att arbeta med jämställdhetsintegrering.</a:t>
            </a:r>
          </a:p>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endParaRPr>
          </a:p>
        </p:txBody>
      </p:sp>
    </p:spTree>
    <p:extLst>
      <p:ext uri="{BB962C8B-B14F-4D97-AF65-F5344CB8AC3E}">
        <p14:creationId xmlns:p14="http://schemas.microsoft.com/office/powerpoint/2010/main" val="8972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972457" y="889350"/>
            <a:ext cx="8712720" cy="3323987"/>
          </a:xfrm>
          <a:prstGeom prst="rect">
            <a:avLst/>
          </a:prstGeom>
          <a:noFill/>
        </p:spPr>
        <p:txBody>
          <a:bodyPr wrap="square" lIns="0" tIns="0" rIns="0" bIns="0" rtlCol="0" anchor="ctr">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72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Få kunskap om vem som får vad på vilka villkor</a:t>
            </a:r>
          </a:p>
        </p:txBody>
      </p:sp>
      <p:graphicFrame>
        <p:nvGraphicFramePr>
          <p:cNvPr id="5" name="Diagram 4">
            <a:extLst>
              <a:ext uri="{FF2B5EF4-FFF2-40B4-BE49-F238E27FC236}">
                <a16:creationId xmlns:a16="http://schemas.microsoft.com/office/drawing/2014/main" id="{F784DD48-A740-35C7-C9AC-067AB8AAE4DF}"/>
              </a:ext>
            </a:extLst>
          </p:cNvPr>
          <p:cNvGraphicFramePr/>
          <p:nvPr/>
        </p:nvGraphicFramePr>
        <p:xfrm>
          <a:off x="1601049" y="34290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ruta 6">
            <a:extLst>
              <a:ext uri="{FF2B5EF4-FFF2-40B4-BE49-F238E27FC236}">
                <a16:creationId xmlns:a16="http://schemas.microsoft.com/office/drawing/2014/main" id="{5BD3DEA0-92A2-6576-BB4A-ED0A175E2367}"/>
              </a:ext>
            </a:extLst>
          </p:cNvPr>
          <p:cNvSpPr txBox="1"/>
          <p:nvPr/>
        </p:nvSpPr>
        <p:spPr>
          <a:xfrm>
            <a:off x="972457" y="4238336"/>
            <a:ext cx="9791796" cy="126034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24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t>Verksamhetsdata, statistik, uppföljning och analys är avgörande för att ni ska få kunskap om verksamhetens resultat. Fokus här är på den individbaserade systematiska uppföljningen (ISU).</a:t>
            </a:r>
          </a:p>
        </p:txBody>
      </p:sp>
    </p:spTree>
    <p:extLst>
      <p:ext uri="{BB962C8B-B14F-4D97-AF65-F5344CB8AC3E}">
        <p14:creationId xmlns:p14="http://schemas.microsoft.com/office/powerpoint/2010/main" val="42570572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6914621" y="3016663"/>
            <a:ext cx="8712720" cy="1233030"/>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9840"/>
              </a:lnSpc>
              <a:spcBef>
                <a:spcPts val="0"/>
              </a:spcBef>
              <a:spcAft>
                <a:spcPts val="0"/>
              </a:spcAft>
              <a:buClr>
                <a:srgbClr val="000000"/>
              </a:buClr>
              <a:buSzTx/>
              <a:buFont typeface="Arial"/>
              <a:buNone/>
              <a:tabLst/>
              <a:defRPr/>
            </a:pPr>
            <a:endParaRPr kumimoji="0" lang="sv-SE" sz="7800" b="1" i="0" u="none" strike="noStrike" kern="0" cap="none" spc="-150" normalizeH="0" baseline="0" noProof="0">
              <a:ln>
                <a:noFill/>
              </a:ln>
              <a:solidFill>
                <a:srgbClr val="993424"/>
              </a:solidFill>
              <a:effectLst/>
              <a:uLnTx/>
              <a:uFillTx/>
              <a:latin typeface="AvenirNext LT Pro Medium" panose="020B0504020202020204" pitchFamily="34" charset="77"/>
              <a:ea typeface="+mn-ea"/>
              <a:cs typeface="Arial"/>
              <a:sym typeface="Arial"/>
            </a:endParaRPr>
          </a:p>
        </p:txBody>
      </p:sp>
      <p:sp>
        <p:nvSpPr>
          <p:cNvPr id="9" name="textruta 8">
            <a:extLst>
              <a:ext uri="{FF2B5EF4-FFF2-40B4-BE49-F238E27FC236}">
                <a16:creationId xmlns:a16="http://schemas.microsoft.com/office/drawing/2014/main" id="{698E11D2-F75F-13F2-76D5-C01D0A0BC55C}"/>
              </a:ext>
            </a:extLst>
          </p:cNvPr>
          <p:cNvSpPr txBox="1"/>
          <p:nvPr/>
        </p:nvSpPr>
        <p:spPr>
          <a:xfrm>
            <a:off x="12531735" y="446521"/>
            <a:ext cx="360363" cy="21544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E7E6E6"/>
                </a:solidFill>
                <a:effectLst/>
                <a:uLnTx/>
                <a:uFillTx/>
                <a:latin typeface="AvenirNext LT Pro Regular" panose="020B0504020202020204" pitchFamily="34" charset="77"/>
                <a:ea typeface="+mn-ea"/>
                <a:cs typeface="Arial"/>
                <a:sym typeface="Arial"/>
              </a:rPr>
              <a:t>1</a:t>
            </a:r>
          </a:p>
        </p:txBody>
      </p:sp>
      <p:sp>
        <p:nvSpPr>
          <p:cNvPr id="4" name="textruta 3">
            <a:extLst>
              <a:ext uri="{FF2B5EF4-FFF2-40B4-BE49-F238E27FC236}">
                <a16:creationId xmlns:a16="http://schemas.microsoft.com/office/drawing/2014/main" id="{79DF4796-1440-66BC-4E77-084B9CB5B1A4}"/>
              </a:ext>
            </a:extLst>
          </p:cNvPr>
          <p:cNvSpPr txBox="1"/>
          <p:nvPr/>
        </p:nvSpPr>
        <p:spPr>
          <a:xfrm>
            <a:off x="664231" y="1468287"/>
            <a:ext cx="11245695" cy="826508"/>
          </a:xfrm>
          <a:prstGeom prst="rect">
            <a:avLst/>
          </a:prstGeom>
          <a:noFill/>
        </p:spPr>
        <p:txBody>
          <a:bodyPr wrap="square" lIns="0" tIns="0" rIns="0" bIns="0">
            <a:spAutoFit/>
          </a:bodyPr>
          <a:lstStyle/>
          <a:p>
            <a:pPr marL="0" marR="0" lvl="0" indent="0" algn="l" defTabSz="914400" rtl="0" eaLnBrk="1" fontAlgn="auto" latinLnBrk="0" hangingPunct="1">
              <a:lnSpc>
                <a:spcPts val="3160"/>
              </a:lnSpc>
              <a:spcBef>
                <a:spcPts val="0"/>
              </a:spcBef>
              <a:spcAft>
                <a:spcPts val="0"/>
              </a:spcAft>
              <a:buClr>
                <a:srgbClr val="000000"/>
              </a:buClr>
              <a:buSzTx/>
              <a:buFont typeface="Arial"/>
              <a:buNone/>
              <a:tabLst/>
              <a:defRPr/>
            </a:pPr>
            <a:r>
              <a:rPr kumimoji="0" lang="sv-SE" sz="5000" b="1" i="0" u="none" strike="noStrike" kern="0" cap="none" spc="-150" normalizeH="0" baseline="0" noProof="0" dirty="0">
                <a:ln>
                  <a:noFill/>
                </a:ln>
                <a:solidFill>
                  <a:srgbClr val="0F5E67"/>
                </a:solidFill>
                <a:effectLst/>
                <a:uLnTx/>
                <a:uFillTx/>
                <a:latin typeface="Avenir Next" panose="020B0503020202020204" pitchFamily="34" charset="0"/>
                <a:ea typeface="+mn-ea"/>
                <a:cs typeface="Arial"/>
                <a:sym typeface="Arial"/>
              </a:rPr>
              <a:t>Utbildning i ISU</a:t>
            </a:r>
          </a:p>
          <a:p>
            <a:pPr marL="0" marR="0" lvl="0" indent="0" algn="l" defTabSz="914400" rtl="0" eaLnBrk="1" fontAlgn="auto" latinLnBrk="0" hangingPunct="1">
              <a:lnSpc>
                <a:spcPts val="3160"/>
              </a:lnSpc>
              <a:spcBef>
                <a:spcPts val="0"/>
              </a:spcBef>
              <a:spcAft>
                <a:spcPts val="0"/>
              </a:spcAft>
              <a:buClr>
                <a:srgbClr val="000000"/>
              </a:buClr>
              <a:buSzTx/>
              <a:buFont typeface="Arial"/>
              <a:buNone/>
              <a:tabLst/>
              <a:defRPr/>
            </a:pPr>
            <a:endParaRPr kumimoji="0" lang="sv-SE" sz="3200" b="1" i="0" u="none" strike="noStrike" kern="0" cap="none" spc="0" normalizeH="0" baseline="0" noProof="0" dirty="0">
              <a:ln>
                <a:noFill/>
              </a:ln>
              <a:solidFill>
                <a:srgbClr val="154F80"/>
              </a:solidFill>
              <a:effectLst/>
              <a:uLnTx/>
              <a:uFillTx/>
              <a:latin typeface="AvenirNext LT Pro Medium" panose="020B0504020202020204" pitchFamily="34" charset="77"/>
              <a:ea typeface="+mn-ea"/>
              <a:cs typeface="Arial"/>
              <a:sym typeface="Arial"/>
            </a:endParaRPr>
          </a:p>
        </p:txBody>
      </p:sp>
      <p:pic>
        <p:nvPicPr>
          <p:cNvPr id="12" name="Bildobjekt 11">
            <a:extLst>
              <a:ext uri="{FF2B5EF4-FFF2-40B4-BE49-F238E27FC236}">
                <a16:creationId xmlns:a16="http://schemas.microsoft.com/office/drawing/2014/main" id="{66C95060-FD60-B08D-1AC2-82BCC5B0D0D4}"/>
              </a:ext>
            </a:extLst>
          </p:cNvPr>
          <p:cNvPicPr>
            <a:picLocks noChangeAspect="1"/>
          </p:cNvPicPr>
          <p:nvPr/>
        </p:nvPicPr>
        <p:blipFill>
          <a:blip r:embed="rId3"/>
          <a:stretch>
            <a:fillRect/>
          </a:stretch>
        </p:blipFill>
        <p:spPr>
          <a:xfrm>
            <a:off x="7650464" y="2776768"/>
            <a:ext cx="3877305" cy="2079822"/>
          </a:xfrm>
          <a:prstGeom prst="rect">
            <a:avLst/>
          </a:prstGeom>
          <a:ln>
            <a:solidFill>
              <a:schemeClr val="tx1"/>
            </a:solidFill>
          </a:ln>
        </p:spPr>
      </p:pic>
      <p:sp>
        <p:nvSpPr>
          <p:cNvPr id="11" name="textruta 10">
            <a:extLst>
              <a:ext uri="{FF2B5EF4-FFF2-40B4-BE49-F238E27FC236}">
                <a16:creationId xmlns:a16="http://schemas.microsoft.com/office/drawing/2014/main" id="{AC50F637-8242-84F2-0688-E3BC161E3197}"/>
              </a:ext>
            </a:extLst>
          </p:cNvPr>
          <p:cNvSpPr txBox="1"/>
          <p:nvPr/>
        </p:nvSpPr>
        <p:spPr>
          <a:xfrm>
            <a:off x="664231" y="2879225"/>
            <a:ext cx="6250390"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Metodstödet är en utvecklad och jämställdhetsintegrerad variant av Socialstyrelsens och SKR:s workshopbaserad utbildning för att stödja verksamheter i deras arbete med ISU.</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Målgrupp: Utbildare på lokal, regional och nationell nivå som riktar sig till medarbetare och chefer i socialtjänstens verksamheter.</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p:txBody>
      </p:sp>
    </p:spTree>
    <p:extLst>
      <p:ext uri="{BB962C8B-B14F-4D97-AF65-F5344CB8AC3E}">
        <p14:creationId xmlns:p14="http://schemas.microsoft.com/office/powerpoint/2010/main" val="232516101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6914621" y="3016663"/>
            <a:ext cx="8712720" cy="1233030"/>
          </a:xfrm>
          <a:prstGeom prst="rect">
            <a:avLst/>
          </a:prstGeom>
          <a:noFill/>
        </p:spPr>
        <p:txBody>
          <a:bodyPr wrap="square" lIns="0" tIns="0" rIns="0" bIns="0" rtlCol="0" anchor="ctr">
            <a:spAutoFit/>
          </a:bodyPr>
          <a:lstStyle/>
          <a:p>
            <a:pPr marL="0" marR="0" lvl="0" indent="0" algn="l" defTabSz="914400" rtl="0" eaLnBrk="1" fontAlgn="auto" latinLnBrk="0" hangingPunct="1">
              <a:lnSpc>
                <a:spcPts val="9840"/>
              </a:lnSpc>
              <a:spcBef>
                <a:spcPts val="0"/>
              </a:spcBef>
              <a:spcAft>
                <a:spcPts val="0"/>
              </a:spcAft>
              <a:buClr>
                <a:srgbClr val="000000"/>
              </a:buClr>
              <a:buSzTx/>
              <a:buFont typeface="Arial"/>
              <a:buNone/>
              <a:tabLst/>
              <a:defRPr/>
            </a:pPr>
            <a:endParaRPr kumimoji="0" lang="sv-SE" sz="7800" b="1" i="0" u="none" strike="noStrike" kern="0" cap="none" spc="-150" normalizeH="0" baseline="0" noProof="0">
              <a:ln>
                <a:noFill/>
              </a:ln>
              <a:solidFill>
                <a:srgbClr val="993424"/>
              </a:solidFill>
              <a:effectLst/>
              <a:uLnTx/>
              <a:uFillTx/>
              <a:latin typeface="AvenirNext LT Pro Medium" panose="020B0504020202020204" pitchFamily="34" charset="77"/>
              <a:ea typeface="+mn-ea"/>
              <a:cs typeface="Arial"/>
              <a:sym typeface="Arial"/>
            </a:endParaRPr>
          </a:p>
        </p:txBody>
      </p:sp>
      <p:sp>
        <p:nvSpPr>
          <p:cNvPr id="9" name="textruta 8">
            <a:extLst>
              <a:ext uri="{FF2B5EF4-FFF2-40B4-BE49-F238E27FC236}">
                <a16:creationId xmlns:a16="http://schemas.microsoft.com/office/drawing/2014/main" id="{698E11D2-F75F-13F2-76D5-C01D0A0BC55C}"/>
              </a:ext>
            </a:extLst>
          </p:cNvPr>
          <p:cNvSpPr txBox="1"/>
          <p:nvPr/>
        </p:nvSpPr>
        <p:spPr>
          <a:xfrm>
            <a:off x="12531735" y="446521"/>
            <a:ext cx="360363" cy="215444"/>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1400" b="0" i="0" u="none" strike="noStrike" kern="0" cap="none" spc="0" normalizeH="0" baseline="0" noProof="0">
                <a:ln>
                  <a:noFill/>
                </a:ln>
                <a:solidFill>
                  <a:srgbClr val="FFEBE8"/>
                </a:solidFill>
                <a:effectLst/>
                <a:uLnTx/>
                <a:uFillTx/>
                <a:latin typeface="AvenirNext LT Pro Regular" panose="020B0504020202020204" pitchFamily="34" charset="77"/>
                <a:ea typeface="+mn-ea"/>
                <a:cs typeface="Arial"/>
                <a:sym typeface="Arial"/>
              </a:rPr>
              <a:t>1</a:t>
            </a:r>
          </a:p>
        </p:txBody>
      </p:sp>
      <p:sp>
        <p:nvSpPr>
          <p:cNvPr id="4" name="textruta 3">
            <a:extLst>
              <a:ext uri="{FF2B5EF4-FFF2-40B4-BE49-F238E27FC236}">
                <a16:creationId xmlns:a16="http://schemas.microsoft.com/office/drawing/2014/main" id="{79DF4796-1440-66BC-4E77-084B9CB5B1A4}"/>
              </a:ext>
            </a:extLst>
          </p:cNvPr>
          <p:cNvSpPr txBox="1"/>
          <p:nvPr/>
        </p:nvSpPr>
        <p:spPr>
          <a:xfrm>
            <a:off x="622609" y="1507972"/>
            <a:ext cx="11245695" cy="490584"/>
          </a:xfrm>
          <a:prstGeom prst="rect">
            <a:avLst/>
          </a:prstGeom>
          <a:noFill/>
        </p:spPr>
        <p:txBody>
          <a:bodyPr wrap="square" lIns="0" tIns="0" rIns="0" bIns="0">
            <a:spAutoFit/>
          </a:bodyPr>
          <a:lstStyle/>
          <a:p>
            <a:pPr marL="0" marR="0" lvl="0" indent="0" algn="l" defTabSz="914400" rtl="0" eaLnBrk="1" fontAlgn="auto" latinLnBrk="0" hangingPunct="1">
              <a:lnSpc>
                <a:spcPts val="3160"/>
              </a:lnSpc>
              <a:spcBef>
                <a:spcPts val="0"/>
              </a:spcBef>
              <a:spcAft>
                <a:spcPts val="0"/>
              </a:spcAft>
              <a:buClr>
                <a:srgbClr val="000000"/>
              </a:buClr>
              <a:buSzTx/>
              <a:buFont typeface="Arial"/>
              <a:buNone/>
              <a:tabLst/>
              <a:defRPr/>
            </a:pPr>
            <a:r>
              <a:rPr kumimoji="0" lang="sv-SE" sz="5400" b="1" i="0" u="none" strike="noStrike" kern="0" cap="none" spc="0" normalizeH="0" baseline="0" noProof="0" dirty="0">
                <a:ln>
                  <a:noFill/>
                </a:ln>
                <a:solidFill>
                  <a:srgbClr val="0F5E67"/>
                </a:solidFill>
                <a:effectLst/>
                <a:uLnTx/>
                <a:uFillTx/>
                <a:latin typeface="AvenirNext LT Pro Medium" panose="020B0504020202020204" pitchFamily="34" charset="77"/>
                <a:ea typeface="+mn-ea"/>
                <a:cs typeface="Arial"/>
                <a:sym typeface="Arial"/>
              </a:rPr>
              <a:t>Analys av resultaten från ISU</a:t>
            </a:r>
          </a:p>
        </p:txBody>
      </p:sp>
      <p:pic>
        <p:nvPicPr>
          <p:cNvPr id="8" name="Bildobjekt 7" descr="En bild som visar Människoansikte, text, person, klädsel&#10;&#10;Automatiskt genererad beskrivning">
            <a:extLst>
              <a:ext uri="{FF2B5EF4-FFF2-40B4-BE49-F238E27FC236}">
                <a16:creationId xmlns:a16="http://schemas.microsoft.com/office/drawing/2014/main" id="{C8B161E0-35EA-6317-ECB4-FC911070C70F}"/>
              </a:ext>
            </a:extLst>
          </p:cNvPr>
          <p:cNvPicPr>
            <a:picLocks noChangeAspect="1"/>
          </p:cNvPicPr>
          <p:nvPr/>
        </p:nvPicPr>
        <p:blipFill>
          <a:blip r:embed="rId3"/>
          <a:stretch>
            <a:fillRect/>
          </a:stretch>
        </p:blipFill>
        <p:spPr>
          <a:xfrm>
            <a:off x="8235456" y="2045935"/>
            <a:ext cx="2586563" cy="3662574"/>
          </a:xfrm>
          <a:prstGeom prst="rect">
            <a:avLst/>
          </a:prstGeom>
        </p:spPr>
      </p:pic>
      <p:sp>
        <p:nvSpPr>
          <p:cNvPr id="5" name="textruta 4">
            <a:extLst>
              <a:ext uri="{FF2B5EF4-FFF2-40B4-BE49-F238E27FC236}">
                <a16:creationId xmlns:a16="http://schemas.microsoft.com/office/drawing/2014/main" id="{D2E81DD5-64E2-9910-2B32-432062680654}"/>
              </a:ext>
            </a:extLst>
          </p:cNvPr>
          <p:cNvSpPr txBox="1"/>
          <p:nvPr/>
        </p:nvSpPr>
        <p:spPr>
          <a:xfrm>
            <a:off x="622609" y="1998556"/>
            <a:ext cx="7464785"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Analysstödet innehåller fyra olika steg: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
            </a:r>
            <a:b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b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Steg 1. Vad ser vi?</a:t>
            </a:r>
            <a:b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b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Steg 2. Vi reflekterar</a:t>
            </a:r>
            <a:b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b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Steg 3. Kan vi dra slutsatser?</a:t>
            </a:r>
            <a:b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b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Steg 4. Hur kan vi göra annorlunda?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262422"/>
                </a:solidFill>
                <a:effectLst/>
                <a:uLnTx/>
                <a:uFillTx/>
                <a:latin typeface="AvenirNext LT Pro Regular" panose="020B0504020202020204" pitchFamily="34" charset="77"/>
                <a:ea typeface="+mn-ea"/>
                <a:cs typeface="Arial"/>
                <a:sym typeface="Arial"/>
              </a:rPr>
              <a:t>Målgrupp: Personer som arbetar med ISU i socialtjänstens olika verksamhetsområden eller i en regional samverkans- och stödstruktur (RSS).</a:t>
            </a:r>
          </a:p>
        </p:txBody>
      </p:sp>
    </p:spTree>
    <p:extLst>
      <p:ext uri="{BB962C8B-B14F-4D97-AF65-F5344CB8AC3E}">
        <p14:creationId xmlns:p14="http://schemas.microsoft.com/office/powerpoint/2010/main" val="3537124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AC07961-84F6-A431-43B2-1740D130A206}"/>
              </a:ext>
            </a:extLst>
          </p:cNvPr>
          <p:cNvSpPr>
            <a:spLocks noGrp="1"/>
          </p:cNvSpPr>
          <p:nvPr>
            <p:ph type="title"/>
          </p:nvPr>
        </p:nvSpPr>
        <p:spPr>
          <a:xfrm>
            <a:off x="694315" y="808175"/>
            <a:ext cx="7313612" cy="1237130"/>
          </a:xfrm>
        </p:spPr>
        <p:txBody>
          <a:bodyPr/>
          <a:lstStyle/>
          <a:p>
            <a:r>
              <a:rPr lang="sv-SE" dirty="0">
                <a:solidFill>
                  <a:schemeClr val="accent4"/>
                </a:solidFill>
              </a:rPr>
              <a:t>Jämställdhet och jämlikhet</a:t>
            </a:r>
          </a:p>
        </p:txBody>
      </p:sp>
      <p:sp>
        <p:nvSpPr>
          <p:cNvPr id="3" name="Platshållare för innehåll 2">
            <a:extLst>
              <a:ext uri="{FF2B5EF4-FFF2-40B4-BE49-F238E27FC236}">
                <a16:creationId xmlns:a16="http://schemas.microsoft.com/office/drawing/2014/main" id="{92C9AFD8-5F32-1242-1634-CBB7D9ACFDEC}"/>
              </a:ext>
            </a:extLst>
          </p:cNvPr>
          <p:cNvSpPr>
            <a:spLocks noGrp="1"/>
          </p:cNvSpPr>
          <p:nvPr>
            <p:ph idx="1"/>
          </p:nvPr>
        </p:nvSpPr>
        <p:spPr>
          <a:xfrm>
            <a:off x="603521" y="2311227"/>
            <a:ext cx="9609825" cy="3738598"/>
          </a:xfrm>
        </p:spPr>
        <p:txBody>
          <a:bodyPr/>
          <a:lstStyle/>
          <a:p>
            <a:r>
              <a:rPr lang="sv-SE" dirty="0">
                <a:solidFill>
                  <a:schemeClr val="accent4"/>
                </a:solidFill>
                <a:latin typeface="Avenir Next" panose="020B0604020202020204" charset="0"/>
                <a:cs typeface="Avenir Next" panose="020B0604020202020204" charset="0"/>
              </a:rPr>
              <a:t>Begreppen hänger nära samman men är inte samma sak. </a:t>
            </a:r>
          </a:p>
          <a:p>
            <a:pPr>
              <a:spcAft>
                <a:spcPts val="0"/>
              </a:spcAft>
            </a:pPr>
            <a:r>
              <a:rPr lang="sv-SE" dirty="0">
                <a:solidFill>
                  <a:schemeClr val="accent4"/>
                </a:solidFill>
                <a:latin typeface="Avenir Next" panose="020B0604020202020204" charset="0"/>
                <a:cs typeface="Avenir Next" panose="020B0604020202020204" charset="0"/>
              </a:rPr>
              <a:t>Jämlikhet handlar om rättvisa villkor mellan individer och grupper i samhället medan jämställdhet särskilt fokuserar på förhållandet mellan kvinnor och män, flickor och pojkar. </a:t>
            </a:r>
          </a:p>
          <a:p>
            <a:pPr>
              <a:spcAft>
                <a:spcPts val="0"/>
              </a:spcAft>
            </a:pPr>
            <a:r>
              <a:rPr lang="sv-SE" dirty="0">
                <a:solidFill>
                  <a:schemeClr val="accent4"/>
                </a:solidFill>
                <a:latin typeface="Avenir Next" panose="020B0604020202020204" charset="0"/>
                <a:cs typeface="Avenir Next" panose="020B0604020202020204" charset="0"/>
              </a:rPr>
              <a:t>Jämställdhetsarbetet måste dock alltid ta hänsyn även till andra maktordningar/faktorer som kan påverka, till exempel ålder, socioekonomi, etnicitet/hudfärg och funktionsvariationer, eftersom de samspelar med kön och både påverkar och förstärker varandra. </a:t>
            </a:r>
          </a:p>
          <a:p>
            <a:pPr>
              <a:spcAft>
                <a:spcPts val="0"/>
              </a:spcAft>
            </a:pPr>
            <a:r>
              <a:rPr lang="sv-SE" dirty="0">
                <a:solidFill>
                  <a:schemeClr val="accent4"/>
                </a:solidFill>
                <a:latin typeface="Avenir Next" panose="020B0604020202020204" charset="0"/>
                <a:cs typeface="Avenir Next" panose="020B0604020202020204" charset="0"/>
              </a:rPr>
              <a:t>Även personer som inte identifierar sig som kvinnor eller män, flickor eller pojkar påverkas av ojämställdheten och det är viktigt att inom ramen för arbetet även belysa deras livsvillkor. Här behövs dock mer kunskap och forskning</a:t>
            </a:r>
            <a:endParaRPr lang="sv-SE" dirty="0">
              <a:latin typeface="Avenir Next" panose="020B0604020202020204" charset="0"/>
              <a:cs typeface="Avenir Next" panose="020B0604020202020204" charset="0"/>
            </a:endParaRPr>
          </a:p>
        </p:txBody>
      </p:sp>
    </p:spTree>
    <p:extLst>
      <p:ext uri="{BB962C8B-B14F-4D97-AF65-F5344CB8AC3E}">
        <p14:creationId xmlns:p14="http://schemas.microsoft.com/office/powerpoint/2010/main" val="103810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1108645" y="666221"/>
            <a:ext cx="8712720" cy="3693319"/>
          </a:xfrm>
          <a:prstGeom prst="rect">
            <a:avLst/>
          </a:prstGeom>
          <a:noFill/>
        </p:spPr>
        <p:txBody>
          <a:bodyPr wrap="square" lIns="0" tIns="0" rIns="0" bIns="0" rtlCol="0" anchor="ctr">
            <a:spAutoFit/>
          </a:bodyPr>
          <a:lstStyle/>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80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rPr>
              <a:t>Planera, synliggör och förnya era arbetssätt</a:t>
            </a:r>
          </a:p>
        </p:txBody>
      </p:sp>
      <p:sp>
        <p:nvSpPr>
          <p:cNvPr id="3" name="textruta 2">
            <a:extLst>
              <a:ext uri="{FF2B5EF4-FFF2-40B4-BE49-F238E27FC236}">
                <a16:creationId xmlns:a16="http://schemas.microsoft.com/office/drawing/2014/main" id="{8B6B2C2A-A100-846F-B197-D132DB353DF8}"/>
              </a:ext>
            </a:extLst>
          </p:cNvPr>
          <p:cNvSpPr txBox="1"/>
          <p:nvPr/>
        </p:nvSpPr>
        <p:spPr>
          <a:xfrm>
            <a:off x="972457" y="4473181"/>
            <a:ext cx="9492343" cy="2308324"/>
          </a:xfrm>
          <a:prstGeom prst="rect">
            <a:avLst/>
          </a:prstGeom>
          <a:noFill/>
        </p:spPr>
        <p:txBody>
          <a:bodyPr wrap="square" rtlCol="0">
            <a:sp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t>Systematiskt förbättringsarbete handlar om att utveckla verksamheten så att service, tjänster, utförarverksamhet och myndighetsutövning blir likvärdiga för olika grupper av kvinnor, män, flickor och pojkar samt personer av annan könsidentitet. Här ingår arbete med bemötande, delaktighet och inflytande. </a:t>
            </a:r>
          </a:p>
          <a:p>
            <a:pPr marL="11430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2400" b="1" i="0" u="none" strike="noStrike" kern="0" cap="none" spc="0" normalizeH="0" baseline="0" noProof="0" dirty="0">
              <a:ln>
                <a:noFill/>
              </a:ln>
              <a:solidFill>
                <a:srgbClr val="993424"/>
              </a:solidFill>
              <a:effectLst/>
              <a:uLnTx/>
              <a:uFillTx/>
              <a:latin typeface="AvenirNext LT Pro Regular" panose="020B0504020202020204" pitchFamily="34" charset="77"/>
              <a:ea typeface="+mn-ea"/>
              <a:cs typeface="Arial"/>
              <a:sym typeface="Arial"/>
            </a:endParaRPr>
          </a:p>
        </p:txBody>
      </p:sp>
    </p:spTree>
    <p:extLst>
      <p:ext uri="{BB962C8B-B14F-4D97-AF65-F5344CB8AC3E}">
        <p14:creationId xmlns:p14="http://schemas.microsoft.com/office/powerpoint/2010/main" val="18107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1043F3CD-3EA5-ABC7-D664-AF93A691F17A}"/>
              </a:ext>
            </a:extLst>
          </p:cNvPr>
          <p:cNvPicPr>
            <a:picLocks noChangeAspect="1"/>
          </p:cNvPicPr>
          <p:nvPr/>
        </p:nvPicPr>
        <p:blipFill>
          <a:blip r:embed="rId3"/>
          <a:stretch>
            <a:fillRect/>
          </a:stretch>
        </p:blipFill>
        <p:spPr>
          <a:xfrm>
            <a:off x="3385759" y="161469"/>
            <a:ext cx="5420481" cy="6535062"/>
          </a:xfrm>
          <a:prstGeom prst="rect">
            <a:avLst/>
          </a:prstGeom>
        </p:spPr>
      </p:pic>
      <p:sp>
        <p:nvSpPr>
          <p:cNvPr id="6" name="Underrubrik 5">
            <a:extLst>
              <a:ext uri="{FF2B5EF4-FFF2-40B4-BE49-F238E27FC236}">
                <a16:creationId xmlns:a16="http://schemas.microsoft.com/office/drawing/2014/main" id="{5B403EFB-103C-B754-EFD1-28F313C7714F}"/>
              </a:ext>
            </a:extLst>
          </p:cNvPr>
          <p:cNvSpPr>
            <a:spLocks noGrp="1"/>
          </p:cNvSpPr>
          <p:nvPr>
            <p:ph type="subTitle" idx="1"/>
          </p:nvPr>
        </p:nvSpPr>
        <p:spPr>
          <a:xfrm>
            <a:off x="9933214" y="294482"/>
            <a:ext cx="1865851" cy="165576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pPr algn="ctr"/>
            <a:r>
              <a:rPr lang="sv-SE" sz="2000" b="1" dirty="0">
                <a:solidFill>
                  <a:schemeClr val="bg1"/>
                </a:solidFill>
                <a:latin typeface="AvenirNext LT Pro Regular" panose="020B0504020202020204" pitchFamily="34" charset="77"/>
                <a:cs typeface="Arial"/>
              </a:rPr>
              <a:t>Testa er med hjälp av checklista!</a:t>
            </a:r>
          </a:p>
        </p:txBody>
      </p:sp>
    </p:spTree>
    <p:extLst>
      <p:ext uri="{BB962C8B-B14F-4D97-AF65-F5344CB8AC3E}">
        <p14:creationId xmlns:p14="http://schemas.microsoft.com/office/powerpoint/2010/main" val="17921142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489666" y="2881576"/>
            <a:ext cx="8712720" cy="2795637"/>
          </a:xfrm>
          <a:prstGeom prst="rect">
            <a:avLst/>
          </a:prstGeom>
          <a:noFill/>
        </p:spPr>
        <p:txBody>
          <a:bodyPr wrap="square" lIns="0" tIns="0" rIns="0" bIns="0" rtlCol="0" anchor="t">
            <a:spAutoFit/>
          </a:bodyPr>
          <a:lstStyle/>
          <a:p>
            <a:pPr marL="0" marR="0" lvl="0" indent="0" algn="l" defTabSz="914400" rtl="0" eaLnBrk="1" fontAlgn="auto" latinLnBrk="0" hangingPunct="1">
              <a:lnSpc>
                <a:spcPts val="8540"/>
              </a:lnSpc>
              <a:spcBef>
                <a:spcPts val="0"/>
              </a:spcBef>
              <a:spcAft>
                <a:spcPts val="0"/>
              </a:spcAft>
              <a:buClr>
                <a:srgbClr val="000000"/>
              </a:buClr>
              <a:buSzTx/>
              <a:buFont typeface="Arial"/>
              <a:buNone/>
              <a:tabLst/>
              <a:defRPr/>
            </a:pPr>
            <a:r>
              <a:rPr kumimoji="0" lang="sv-SE" sz="78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Vanliga fallgropar  </a:t>
            </a:r>
          </a:p>
          <a:p>
            <a:pPr marL="0" marR="0" lvl="0" indent="0" algn="l" defTabSz="914400" rtl="0" eaLnBrk="1" fontAlgn="auto" latinLnBrk="0" hangingPunct="1">
              <a:lnSpc>
                <a:spcPts val="8540"/>
              </a:lnSpc>
              <a:spcBef>
                <a:spcPts val="0"/>
              </a:spcBef>
              <a:spcAft>
                <a:spcPts val="0"/>
              </a:spcAft>
              <a:buClr>
                <a:srgbClr val="000000"/>
              </a:buClr>
              <a:buSzTx/>
              <a:buFont typeface="Arial"/>
              <a:buNone/>
              <a:tabLst/>
              <a:defRPr/>
            </a:pPr>
            <a:endParaRPr kumimoji="0" lang="sv-SE" sz="78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Att driva ett jämställdhetsarbete är ibland utmanande.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Inventera vilka fallgropar som ni känner ni igen er i? </a:t>
            </a:r>
          </a:p>
        </p:txBody>
      </p:sp>
      <p:grpSp>
        <p:nvGrpSpPr>
          <p:cNvPr id="6" name="Google Shape;1045;p54">
            <a:extLst>
              <a:ext uri="{FF2B5EF4-FFF2-40B4-BE49-F238E27FC236}">
                <a16:creationId xmlns:a16="http://schemas.microsoft.com/office/drawing/2014/main" id="{BB079F26-3A67-676F-F0A3-3AA553A72334}"/>
              </a:ext>
            </a:extLst>
          </p:cNvPr>
          <p:cNvGrpSpPr/>
          <p:nvPr/>
        </p:nvGrpSpPr>
        <p:grpSpPr>
          <a:xfrm>
            <a:off x="7345975" y="0"/>
            <a:ext cx="4511062" cy="2876243"/>
            <a:chOff x="3824329" y="2419705"/>
            <a:chExt cx="4511062" cy="2876243"/>
          </a:xfrm>
        </p:grpSpPr>
        <p:pic>
          <p:nvPicPr>
            <p:cNvPr id="7" name="Google Shape;1046;p54" descr="Kvinna med hel fyllning">
              <a:extLst>
                <a:ext uri="{FF2B5EF4-FFF2-40B4-BE49-F238E27FC236}">
                  <a16:creationId xmlns:a16="http://schemas.microsoft.com/office/drawing/2014/main" id="{602EA734-96B2-6418-C477-E972401EB069}"/>
                </a:ext>
              </a:extLst>
            </p:cNvPr>
            <p:cNvPicPr preferRelativeResize="0"/>
            <p:nvPr/>
          </p:nvPicPr>
          <p:blipFill rotWithShape="1">
            <a:blip r:embed="rId3">
              <a:alphaModFix/>
            </a:blip>
            <a:srcRect/>
            <a:stretch/>
          </p:blipFill>
          <p:spPr>
            <a:xfrm>
              <a:off x="3824329" y="2879796"/>
              <a:ext cx="2416152" cy="2416152"/>
            </a:xfrm>
            <a:prstGeom prst="rect">
              <a:avLst/>
            </a:prstGeom>
            <a:noFill/>
            <a:ln>
              <a:noFill/>
            </a:ln>
          </p:spPr>
        </p:pic>
        <p:pic>
          <p:nvPicPr>
            <p:cNvPr id="8" name="Google Shape;1047;p54" descr="Man med hel fyllning">
              <a:extLst>
                <a:ext uri="{FF2B5EF4-FFF2-40B4-BE49-F238E27FC236}">
                  <a16:creationId xmlns:a16="http://schemas.microsoft.com/office/drawing/2014/main" id="{31A6A03F-5860-5621-B28E-F04EF26BFB3B}"/>
                </a:ext>
              </a:extLst>
            </p:cNvPr>
            <p:cNvPicPr preferRelativeResize="0"/>
            <p:nvPr/>
          </p:nvPicPr>
          <p:blipFill rotWithShape="1">
            <a:blip r:embed="rId4">
              <a:alphaModFix/>
            </a:blip>
            <a:srcRect l="2160" r="-2160"/>
            <a:stretch/>
          </p:blipFill>
          <p:spPr>
            <a:xfrm>
              <a:off x="5919239" y="2419705"/>
              <a:ext cx="2416152" cy="2416152"/>
            </a:xfrm>
            <a:prstGeom prst="rect">
              <a:avLst/>
            </a:prstGeom>
            <a:noFill/>
            <a:ln>
              <a:noFill/>
            </a:ln>
          </p:spPr>
        </p:pic>
        <p:sp>
          <p:nvSpPr>
            <p:cNvPr id="9" name="Google Shape;1048;p54">
              <a:extLst>
                <a:ext uri="{FF2B5EF4-FFF2-40B4-BE49-F238E27FC236}">
                  <a16:creationId xmlns:a16="http://schemas.microsoft.com/office/drawing/2014/main" id="{19E0B652-B551-5597-4CC4-E6D46964F841}"/>
                </a:ext>
              </a:extLst>
            </p:cNvPr>
            <p:cNvSpPr/>
            <p:nvPr/>
          </p:nvSpPr>
          <p:spPr>
            <a:xfrm>
              <a:off x="5621802" y="3642102"/>
              <a:ext cx="686008" cy="2169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49527219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29D4B8DC-E1FA-5B05-4FBF-8F2CC3DFF8B7}"/>
              </a:ext>
            </a:extLst>
          </p:cNvPr>
          <p:cNvSpPr txBox="1"/>
          <p:nvPr/>
        </p:nvSpPr>
        <p:spPr>
          <a:xfrm>
            <a:off x="894705" y="1362382"/>
            <a:ext cx="6221162" cy="4924425"/>
          </a:xfrm>
          <a:prstGeom prst="rect">
            <a:avLst/>
          </a:prstGeom>
          <a:noFill/>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Låg kunskap om problemet: ”Det är väl redan jämställt?”.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Ledningen prioriterar inte arbetet.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Otydliga mål och oklart varför det ska göras. </a:t>
            </a:r>
            <a:endParaRPr kumimoji="0" lang="sv-SE" sz="2000" b="1" i="0" u="none" strike="noStrike" kern="1200" cap="none" spc="-150" normalizeH="0" baseline="0" noProof="0" dirty="0">
              <a:ln>
                <a:noFill/>
              </a:ln>
              <a:solidFill>
                <a:srgbClr val="993424"/>
              </a:solidFill>
              <a:effectLst/>
              <a:uLnTx/>
              <a:uFillTx/>
              <a:latin typeface="Avenir Next" panose="020B05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Jämställdhet saknas i styrande dokument.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Andra frågor prioriteras.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Brist på tid och resurser.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Brist på systematik i arbetet.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Upplevs komplicerat och abstrakt.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Motstånd från kollegor eller ledning.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Privata åsikter står i vägen.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Långsamma resultat leder till stagnation.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Svag efterfrågan av resultat. </a:t>
            </a:r>
            <a:endParaRPr kumimoji="0" lang="sv-SE" sz="2000" b="1" i="0" u="none" strike="noStrike" kern="1200" cap="none" spc="-150" normalizeH="0" baseline="0" noProof="0" dirty="0">
              <a:ln>
                <a:noFill/>
              </a:ln>
              <a:solidFill>
                <a:srgbClr val="993424"/>
              </a:solidFill>
              <a:effectLst/>
              <a:uLnTx/>
              <a:uFillTx/>
              <a:latin typeface="Avenir Next" panose="020B05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Saknas kultur som stödjer arbetet. </a:t>
            </a:r>
            <a:endParaRPr kumimoji="0" lang="sv-SE" sz="2000" b="1" i="0" u="none" strike="noStrike" kern="1200" cap="none" spc="-150" normalizeH="0" baseline="0" noProof="0" dirty="0">
              <a:ln>
                <a:noFill/>
              </a:ln>
              <a:solidFill>
                <a:srgbClr val="993424"/>
              </a:solidFill>
              <a:effectLst/>
              <a:uLnTx/>
              <a:uFillTx/>
              <a:latin typeface="Avenir Next" panose="020B0503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Ensamt att driva frågan. </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q"/>
              <a:tabLst/>
              <a:defRPr/>
            </a:pPr>
            <a:r>
              <a:rPr kumimoji="0" lang="sv-SE" sz="2000" b="1" i="0" u="none" strike="noStrike" kern="0" cap="none" spc="-150" normalizeH="0" baseline="0" noProof="0" dirty="0">
                <a:ln>
                  <a:noFill/>
                </a:ln>
                <a:solidFill>
                  <a:srgbClr val="993424"/>
                </a:solidFill>
                <a:effectLst/>
                <a:uLnTx/>
                <a:uFillTx/>
                <a:latin typeface="Avenir Next" panose="020B0503020202020204" pitchFamily="34" charset="0"/>
                <a:ea typeface="+mn-ea"/>
                <a:cs typeface="Arial"/>
                <a:sym typeface="Arial"/>
              </a:rPr>
              <a:t>Könsneutrala formuleringar på grund av oro att exkludera personer av annan könsidentitet. </a:t>
            </a:r>
          </a:p>
        </p:txBody>
      </p:sp>
      <p:grpSp>
        <p:nvGrpSpPr>
          <p:cNvPr id="6" name="Google Shape;1045;p54">
            <a:extLst>
              <a:ext uri="{FF2B5EF4-FFF2-40B4-BE49-F238E27FC236}">
                <a16:creationId xmlns:a16="http://schemas.microsoft.com/office/drawing/2014/main" id="{BB079F26-3A67-676F-F0A3-3AA553A72334}"/>
              </a:ext>
            </a:extLst>
          </p:cNvPr>
          <p:cNvGrpSpPr/>
          <p:nvPr/>
        </p:nvGrpSpPr>
        <p:grpSpPr>
          <a:xfrm>
            <a:off x="7345975" y="0"/>
            <a:ext cx="4511062" cy="2876243"/>
            <a:chOff x="3824329" y="2419705"/>
            <a:chExt cx="4511062" cy="2876243"/>
          </a:xfrm>
        </p:grpSpPr>
        <p:pic>
          <p:nvPicPr>
            <p:cNvPr id="7" name="Google Shape;1046;p54" descr="Kvinna med hel fyllning">
              <a:extLst>
                <a:ext uri="{FF2B5EF4-FFF2-40B4-BE49-F238E27FC236}">
                  <a16:creationId xmlns:a16="http://schemas.microsoft.com/office/drawing/2014/main" id="{602EA734-96B2-6418-C477-E972401EB069}"/>
                </a:ext>
              </a:extLst>
            </p:cNvPr>
            <p:cNvPicPr preferRelativeResize="0"/>
            <p:nvPr/>
          </p:nvPicPr>
          <p:blipFill rotWithShape="1">
            <a:blip r:embed="rId3">
              <a:alphaModFix/>
            </a:blip>
            <a:srcRect/>
            <a:stretch/>
          </p:blipFill>
          <p:spPr>
            <a:xfrm>
              <a:off x="3824329" y="2879796"/>
              <a:ext cx="2416152" cy="2416152"/>
            </a:xfrm>
            <a:prstGeom prst="rect">
              <a:avLst/>
            </a:prstGeom>
            <a:noFill/>
            <a:ln>
              <a:noFill/>
            </a:ln>
          </p:spPr>
        </p:pic>
        <p:pic>
          <p:nvPicPr>
            <p:cNvPr id="8" name="Google Shape;1047;p54" descr="Man med hel fyllning">
              <a:extLst>
                <a:ext uri="{FF2B5EF4-FFF2-40B4-BE49-F238E27FC236}">
                  <a16:creationId xmlns:a16="http://schemas.microsoft.com/office/drawing/2014/main" id="{31A6A03F-5860-5621-B28E-F04EF26BFB3B}"/>
                </a:ext>
              </a:extLst>
            </p:cNvPr>
            <p:cNvPicPr preferRelativeResize="0"/>
            <p:nvPr/>
          </p:nvPicPr>
          <p:blipFill rotWithShape="1">
            <a:blip r:embed="rId4">
              <a:alphaModFix/>
            </a:blip>
            <a:srcRect l="2160" r="-2160"/>
            <a:stretch/>
          </p:blipFill>
          <p:spPr>
            <a:xfrm>
              <a:off x="5919239" y="2419705"/>
              <a:ext cx="2416152" cy="2416152"/>
            </a:xfrm>
            <a:prstGeom prst="rect">
              <a:avLst/>
            </a:prstGeom>
            <a:noFill/>
            <a:ln>
              <a:noFill/>
            </a:ln>
          </p:spPr>
        </p:pic>
        <p:sp>
          <p:nvSpPr>
            <p:cNvPr id="9" name="Google Shape;1048;p54">
              <a:extLst>
                <a:ext uri="{FF2B5EF4-FFF2-40B4-BE49-F238E27FC236}">
                  <a16:creationId xmlns:a16="http://schemas.microsoft.com/office/drawing/2014/main" id="{19E0B652-B551-5597-4CC4-E6D46964F841}"/>
                </a:ext>
              </a:extLst>
            </p:cNvPr>
            <p:cNvSpPr/>
            <p:nvPr/>
          </p:nvSpPr>
          <p:spPr>
            <a:xfrm>
              <a:off x="5621802" y="3642102"/>
              <a:ext cx="686008" cy="21697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3" name="Ellips 2">
            <a:extLst>
              <a:ext uri="{FF2B5EF4-FFF2-40B4-BE49-F238E27FC236}">
                <a16:creationId xmlns:a16="http://schemas.microsoft.com/office/drawing/2014/main" id="{2E1F7690-B7BB-5D65-0138-C3A945642CEB}"/>
              </a:ext>
            </a:extLst>
          </p:cNvPr>
          <p:cNvSpPr/>
          <p:nvPr/>
        </p:nvSpPr>
        <p:spPr>
          <a:xfrm>
            <a:off x="9652989" y="4596384"/>
            <a:ext cx="2002563" cy="1801525"/>
          </a:xfrm>
          <a:prstGeom prst="ellipse">
            <a:avLst/>
          </a:prstGeom>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150" normalizeH="0" baseline="0" noProof="0" dirty="0">
                <a:ln>
                  <a:noFill/>
                </a:ln>
                <a:solidFill>
                  <a:srgbClr val="FFFFFF"/>
                </a:solidFill>
                <a:effectLst/>
                <a:uLnTx/>
                <a:uFillTx/>
                <a:latin typeface="Avenir Next" panose="020B0604020202020204" charset="0"/>
                <a:ea typeface="+mn-ea"/>
                <a:cs typeface="Avenir Next" panose="020B0604020202020204" charset="0"/>
              </a:rPr>
              <a:t>Kryssa i de fallgropar som ni känner igen</a:t>
            </a:r>
          </a:p>
        </p:txBody>
      </p:sp>
      <p:pic>
        <p:nvPicPr>
          <p:cNvPr id="10" name="Bildobjekt 9"/>
          <p:cNvPicPr>
            <a:picLocks noChangeAspect="1"/>
          </p:cNvPicPr>
          <p:nvPr/>
        </p:nvPicPr>
        <p:blipFill>
          <a:blip r:embed="rId5"/>
          <a:stretch>
            <a:fillRect/>
          </a:stretch>
        </p:blipFill>
        <p:spPr>
          <a:xfrm>
            <a:off x="6608163" y="3020009"/>
            <a:ext cx="2308995" cy="2323586"/>
          </a:xfrm>
          <a:prstGeom prst="rect">
            <a:avLst/>
          </a:prstGeom>
        </p:spPr>
      </p:pic>
    </p:spTree>
    <p:extLst>
      <p:ext uri="{BB962C8B-B14F-4D97-AF65-F5344CB8AC3E}">
        <p14:creationId xmlns:p14="http://schemas.microsoft.com/office/powerpoint/2010/main" val="19485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4" name="Bildobjekt 3" descr="En bild som visar rita, Människoansikte, skiss, illustration&#10;&#10;Automatiskt genererad beskrivning">
            <a:extLst>
              <a:ext uri="{FF2B5EF4-FFF2-40B4-BE49-F238E27FC236}">
                <a16:creationId xmlns:a16="http://schemas.microsoft.com/office/drawing/2014/main" id="{B3C4F374-9CCF-05FC-21D8-6E88A37037A7}"/>
              </a:ext>
            </a:extLst>
          </p:cNvPr>
          <p:cNvPicPr>
            <a:picLocks noChangeAspect="1"/>
          </p:cNvPicPr>
          <p:nvPr/>
        </p:nvPicPr>
        <p:blipFill rotWithShape="1">
          <a:blip r:embed="rId3"/>
          <a:srcRect r="73113"/>
          <a:stretch/>
        </p:blipFill>
        <p:spPr>
          <a:xfrm>
            <a:off x="8952321" y="-210569"/>
            <a:ext cx="3315088" cy="7279133"/>
          </a:xfrm>
          <a:prstGeom prst="rect">
            <a:avLst/>
          </a:prstGeom>
        </p:spPr>
      </p:pic>
      <p:pic>
        <p:nvPicPr>
          <p:cNvPr id="3" name="Bildobjekt 2" descr="En bild som visar rita, Människoansikte, skiss, illustration&#10;&#10;Automatiskt genererad beskrivning">
            <a:extLst>
              <a:ext uri="{FF2B5EF4-FFF2-40B4-BE49-F238E27FC236}">
                <a16:creationId xmlns:a16="http://schemas.microsoft.com/office/drawing/2014/main" id="{8A19EF26-BF02-BD12-394E-DD91B2D5A10D}"/>
              </a:ext>
            </a:extLst>
          </p:cNvPr>
          <p:cNvPicPr>
            <a:picLocks noChangeAspect="1"/>
          </p:cNvPicPr>
          <p:nvPr/>
        </p:nvPicPr>
        <p:blipFill rotWithShape="1">
          <a:blip r:embed="rId3"/>
          <a:srcRect l="24354"/>
          <a:stretch/>
        </p:blipFill>
        <p:spPr>
          <a:xfrm>
            <a:off x="-215900" y="-210569"/>
            <a:ext cx="9327134" cy="7279133"/>
          </a:xfrm>
          <a:prstGeom prst="rect">
            <a:avLst/>
          </a:prstGeom>
        </p:spPr>
      </p:pic>
      <p:sp>
        <p:nvSpPr>
          <p:cNvPr id="728" name="Google Shape;728;p33"/>
          <p:cNvSpPr txBox="1">
            <a:spLocks noGrp="1"/>
          </p:cNvSpPr>
          <p:nvPr>
            <p:ph type="title"/>
          </p:nvPr>
        </p:nvSpPr>
        <p:spPr>
          <a:xfrm>
            <a:off x="4190019" y="286045"/>
            <a:ext cx="7473597" cy="12285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sz="4800" b="1" spc="-150" dirty="0">
                <a:latin typeface="Avenir Next" panose="020B0503020202020204" pitchFamily="34" charset="0"/>
                <a:cs typeface="Arial"/>
                <a:sym typeface="Arial"/>
              </a:rPr>
              <a:t>Metodstöd för den sociala barn- och ungdomsvården</a:t>
            </a:r>
            <a:r>
              <a:rPr lang="sv-SE" sz="4800" b="1" spc="-150" dirty="0">
                <a:latin typeface="Avenir Next" panose="020B0503020202020204" pitchFamily="34" charset="0"/>
                <a:cs typeface="Arial"/>
              </a:rPr>
              <a:t> </a:t>
            </a:r>
            <a:br>
              <a:rPr lang="sv-SE" sz="4800" b="1" spc="-150" dirty="0">
                <a:latin typeface="Avenir Next" panose="020B0503020202020204" pitchFamily="34" charset="0"/>
                <a:cs typeface="Arial"/>
              </a:rPr>
            </a:br>
            <a:r>
              <a:rPr lang="sv-SE" sz="1400" dirty="0"/>
              <a:t/>
            </a:r>
            <a:br>
              <a:rPr lang="sv-SE" sz="1400" dirty="0"/>
            </a:br>
            <a:endParaRPr lang="sv-SE" sz="3200" b="1" spc="-150" dirty="0">
              <a:latin typeface="Avenir Next" panose="020B0503020202020204" pitchFamily="34" charset="0"/>
              <a:cs typeface="Arial"/>
              <a:sym typeface="Arial"/>
            </a:endParaRPr>
          </a:p>
        </p:txBody>
      </p:sp>
      <p:pic>
        <p:nvPicPr>
          <p:cNvPr id="5" name="Bildobjekt 4">
            <a:extLst>
              <a:ext uri="{FF2B5EF4-FFF2-40B4-BE49-F238E27FC236}">
                <a16:creationId xmlns:a16="http://schemas.microsoft.com/office/drawing/2014/main" id="{8A59DA6F-ED2B-C24A-ABBF-B744A943D85D}"/>
              </a:ext>
            </a:extLst>
          </p:cNvPr>
          <p:cNvPicPr>
            <a:picLocks noChangeAspect="1"/>
          </p:cNvPicPr>
          <p:nvPr/>
        </p:nvPicPr>
        <p:blipFill>
          <a:blip r:embed="rId4"/>
          <a:stretch>
            <a:fillRect/>
          </a:stretch>
        </p:blipFill>
        <p:spPr>
          <a:xfrm>
            <a:off x="159523" y="76495"/>
            <a:ext cx="1009416" cy="419100"/>
          </a:xfrm>
          <a:prstGeom prst="rect">
            <a:avLst/>
          </a:prstGeom>
        </p:spPr>
      </p:pic>
      <p:sp>
        <p:nvSpPr>
          <p:cNvPr id="11" name="Rektangel 10">
            <a:extLst>
              <a:ext uri="{FF2B5EF4-FFF2-40B4-BE49-F238E27FC236}">
                <a16:creationId xmlns:a16="http://schemas.microsoft.com/office/drawing/2014/main" id="{1D74459D-EF97-B806-1385-76767CAB5C32}"/>
              </a:ext>
            </a:extLst>
          </p:cNvPr>
          <p:cNvSpPr/>
          <p:nvPr/>
        </p:nvSpPr>
        <p:spPr>
          <a:xfrm>
            <a:off x="7600191" y="2302688"/>
            <a:ext cx="4526280" cy="1515960"/>
          </a:xfrm>
          <a:prstGeom prst="rect">
            <a:avLst/>
          </a:prstGeom>
        </p:spPr>
        <p:style>
          <a:lnRef idx="1">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sv-SE" sz="1400" b="0" i="0" u="none" strike="noStrike" kern="0" cap="none" spc="0" normalizeH="0" baseline="0" noProof="0">
              <a:ln>
                <a:noFill/>
              </a:ln>
              <a:solidFill>
                <a:srgbClr val="000000">
                  <a:hueOff val="0"/>
                  <a:satOff val="0"/>
                  <a:lumOff val="0"/>
                  <a:alphaOff val="0"/>
                </a:srgbClr>
              </a:solidFill>
              <a:effectLst/>
              <a:uLnTx/>
              <a:uFillTx/>
              <a:latin typeface="Avenir Next LT Pro"/>
              <a:ea typeface="+mn-ea"/>
              <a:cs typeface="+mn-cs"/>
              <a:sym typeface="Arial"/>
            </a:endParaRPr>
          </a:p>
        </p:txBody>
      </p:sp>
      <p:pic>
        <p:nvPicPr>
          <p:cNvPr id="18" name="Bildobjekt 17" descr="En bild som visar text, skärmbild, grafisk design, Grafik&#10;&#10;Automatiskt genererad beskrivning">
            <a:extLst>
              <a:ext uri="{FF2B5EF4-FFF2-40B4-BE49-F238E27FC236}">
                <a16:creationId xmlns:a16="http://schemas.microsoft.com/office/drawing/2014/main" id="{F30FC0AF-E901-ED99-214E-68123E4964FD}"/>
              </a:ext>
            </a:extLst>
          </p:cNvPr>
          <p:cNvPicPr>
            <a:picLocks noChangeAspect="1"/>
          </p:cNvPicPr>
          <p:nvPr/>
        </p:nvPicPr>
        <p:blipFill>
          <a:blip r:embed="rId5"/>
          <a:stretch>
            <a:fillRect/>
          </a:stretch>
        </p:blipFill>
        <p:spPr>
          <a:xfrm>
            <a:off x="8456811" y="3915385"/>
            <a:ext cx="1930614" cy="2741472"/>
          </a:xfrm>
          <a:prstGeom prst="rect">
            <a:avLst/>
          </a:prstGeom>
        </p:spPr>
      </p:pic>
      <p:sp>
        <p:nvSpPr>
          <p:cNvPr id="2" name="textruta 1">
            <a:extLst>
              <a:ext uri="{FF2B5EF4-FFF2-40B4-BE49-F238E27FC236}">
                <a16:creationId xmlns:a16="http://schemas.microsoft.com/office/drawing/2014/main" id="{E3888BA1-BDDD-84B5-DC98-F20B8B16486E}"/>
              </a:ext>
            </a:extLst>
          </p:cNvPr>
          <p:cNvSpPr txBox="1"/>
          <p:nvPr/>
        </p:nvSpPr>
        <p:spPr>
          <a:xfrm>
            <a:off x="4190019" y="1571879"/>
            <a:ext cx="779700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9A3324"/>
                </a:solidFill>
                <a:effectLst/>
                <a:uLnTx/>
                <a:uFillTx/>
                <a:latin typeface="AvenirNext LT Pro Regular" panose="020B0504020202020204" pitchFamily="34" charset="77"/>
                <a:ea typeface="+mn-ea"/>
                <a:cs typeface="Arial"/>
                <a:sym typeface="Arial"/>
              </a:rPr>
              <a:t>Syftet är att ge kunskap samt öka medvetenheten om genusbias och omotiverade skillnader i handläggningsprocessen samt främja jämställdhet och jämlikhet i bemötande, bedömningar och insatser. Till metodstödet finns en studiehandledning framtagen som stöd för dig som ska utbilda i metodstödet.  Målgrupp: Handläggare inom den sociala barn- och ungdomsvården</a:t>
            </a:r>
            <a:br>
              <a:rPr kumimoji="0" lang="sv-SE" sz="2000" b="1" i="0" u="none" strike="noStrike" kern="0" cap="none" spc="0" normalizeH="0" baseline="0" noProof="0" dirty="0">
                <a:ln>
                  <a:noFill/>
                </a:ln>
                <a:solidFill>
                  <a:srgbClr val="9A3324"/>
                </a:solidFill>
                <a:effectLst/>
                <a:uLnTx/>
                <a:uFillTx/>
                <a:latin typeface="AvenirNext LT Pro Regular" panose="020B0504020202020204" pitchFamily="34" charset="77"/>
                <a:ea typeface="+mn-ea"/>
                <a:cs typeface="Arial"/>
                <a:sym typeface="Arial"/>
              </a:rPr>
            </a:br>
            <a:endParaRPr kumimoji="0" lang="sv-SE" sz="2000" b="1" i="0" u="none" strike="noStrike" kern="0" cap="none" spc="0" normalizeH="0" baseline="0" noProof="0" dirty="0">
              <a:ln>
                <a:noFill/>
              </a:ln>
              <a:solidFill>
                <a:srgbClr val="9A3324"/>
              </a:solidFill>
              <a:effectLst/>
              <a:uLnTx/>
              <a:uFillTx/>
              <a:latin typeface="AvenirNext LT Pro Regular" panose="020B0504020202020204" pitchFamily="34" charset="77"/>
              <a:ea typeface="+mn-ea"/>
              <a:cs typeface="Arial"/>
              <a:sym typeface="Arial"/>
            </a:endParaRPr>
          </a:p>
        </p:txBody>
      </p:sp>
    </p:spTree>
    <p:extLst>
      <p:ext uri="{BB962C8B-B14F-4D97-AF65-F5344CB8AC3E}">
        <p14:creationId xmlns:p14="http://schemas.microsoft.com/office/powerpoint/2010/main" val="357674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B14C6AE-5E86-46E8-99D0-CC4512B4AE45}"/>
              </a:ext>
            </a:extLst>
          </p:cNvPr>
          <p:cNvPicPr>
            <a:picLocks noChangeAspect="1"/>
          </p:cNvPicPr>
          <p:nvPr/>
        </p:nvPicPr>
        <p:blipFill>
          <a:blip r:embed="rId3"/>
          <a:srcRect l="5508" r="5508"/>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pic>
        <p:nvPicPr>
          <p:cNvPr id="9" name="Bildobjekt 8">
            <a:extLst>
              <a:ext uri="{FF2B5EF4-FFF2-40B4-BE49-F238E27FC236}">
                <a16:creationId xmlns:a16="http://schemas.microsoft.com/office/drawing/2014/main" id="{FC791476-01E6-4ABB-AF3C-4A67F2F71624}"/>
              </a:ext>
            </a:extLst>
          </p:cNvPr>
          <p:cNvPicPr>
            <a:picLocks noChangeAspect="1"/>
          </p:cNvPicPr>
          <p:nvPr/>
        </p:nvPicPr>
        <p:blipFill>
          <a:blip r:embed="rId4"/>
          <a:srcRect l="11268" r="11268"/>
          <a:stretch/>
        </p:blipFill>
        <p:spPr>
          <a:xfrm>
            <a:off x="6915567" y="1661512"/>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pic>
        <p:nvPicPr>
          <p:cNvPr id="2" name="Bildobjekt 1">
            <a:extLst>
              <a:ext uri="{FF2B5EF4-FFF2-40B4-BE49-F238E27FC236}">
                <a16:creationId xmlns:a16="http://schemas.microsoft.com/office/drawing/2014/main" id="{60DF7E02-9BB1-2093-4A0F-64A9E6CE132F}"/>
              </a:ext>
            </a:extLst>
          </p:cNvPr>
          <p:cNvPicPr>
            <a:picLocks noChangeAspect="1"/>
          </p:cNvPicPr>
          <p:nvPr/>
        </p:nvPicPr>
        <p:blipFill>
          <a:blip r:embed="rId5"/>
          <a:stretch>
            <a:fillRect/>
          </a:stretch>
        </p:blipFill>
        <p:spPr>
          <a:xfrm>
            <a:off x="150091" y="141935"/>
            <a:ext cx="1009416" cy="419100"/>
          </a:xfrm>
          <a:prstGeom prst="rect">
            <a:avLst/>
          </a:prstGeom>
        </p:spPr>
      </p:pic>
      <p:sp>
        <p:nvSpPr>
          <p:cNvPr id="3" name="textruta 2">
            <a:extLst>
              <a:ext uri="{FF2B5EF4-FFF2-40B4-BE49-F238E27FC236}">
                <a16:creationId xmlns:a16="http://schemas.microsoft.com/office/drawing/2014/main" id="{1F318857-F161-A46C-3FA6-AD7C10AF2AB0}"/>
              </a:ext>
            </a:extLst>
          </p:cNvPr>
          <p:cNvSpPr txBox="1"/>
          <p:nvPr/>
        </p:nvSpPr>
        <p:spPr>
          <a:xfrm>
            <a:off x="7002721" y="351485"/>
            <a:ext cx="3804537" cy="90097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sv-SE" sz="3200" b="1" i="0" u="none" strike="noStrike" kern="1200" cap="none" spc="-150" normalizeH="0" baseline="0" noProof="0" dirty="0">
                <a:ln>
                  <a:noFill/>
                </a:ln>
                <a:solidFill>
                  <a:srgbClr val="9A3324"/>
                </a:solidFill>
                <a:effectLst/>
                <a:uLnTx/>
                <a:uFillTx/>
                <a:latin typeface="Avenir Next" panose="020B0503020202020204" pitchFamily="34" charset="0"/>
                <a:ea typeface="+mn-ea"/>
                <a:cs typeface="Arial"/>
                <a:sym typeface="Arial"/>
              </a:rPr>
              <a:t>Upptäcka skillnader</a:t>
            </a:r>
            <a:endParaRPr kumimoji="0" lang="sv-SE" sz="5400" b="1" i="0" u="none" strike="noStrike" kern="1200" cap="none" spc="-150" normalizeH="0" baseline="0" noProof="0" dirty="0">
              <a:ln>
                <a:noFill/>
              </a:ln>
              <a:solidFill>
                <a:srgbClr val="9A3324"/>
              </a:solidFill>
              <a:effectLst/>
              <a:uLnTx/>
              <a:uFillTx/>
              <a:latin typeface="Avenir Next" panose="020B0503020202020204" pitchFamily="34" charset="0"/>
              <a:ea typeface="+mn-ea"/>
              <a:cs typeface="Arial"/>
              <a:sym typeface="Arial"/>
            </a:endParaRPr>
          </a:p>
        </p:txBody>
      </p:sp>
    </p:spTree>
    <p:extLst>
      <p:ext uri="{BB962C8B-B14F-4D97-AF65-F5344CB8AC3E}">
        <p14:creationId xmlns:p14="http://schemas.microsoft.com/office/powerpoint/2010/main" val="265982092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72A2430E-4EF7-77FC-59BE-4A776BAA9715}"/>
              </a:ext>
            </a:extLst>
          </p:cNvPr>
          <p:cNvPicPr>
            <a:picLocks noChangeAspect="1"/>
          </p:cNvPicPr>
          <p:nvPr/>
        </p:nvPicPr>
        <p:blipFill>
          <a:blip r:embed="rId2"/>
          <a:stretch>
            <a:fillRect/>
          </a:stretch>
        </p:blipFill>
        <p:spPr>
          <a:xfrm>
            <a:off x="2197402" y="375081"/>
            <a:ext cx="4320556" cy="6107837"/>
          </a:xfrm>
          <a:prstGeom prst="rect">
            <a:avLst/>
          </a:prstGeom>
        </p:spPr>
      </p:pic>
      <p:pic>
        <p:nvPicPr>
          <p:cNvPr id="3" name="Bildobjekt 2">
            <a:extLst>
              <a:ext uri="{FF2B5EF4-FFF2-40B4-BE49-F238E27FC236}">
                <a16:creationId xmlns:a16="http://schemas.microsoft.com/office/drawing/2014/main" id="{178E1E71-215A-6CFB-D877-E9D419624C1E}"/>
              </a:ext>
            </a:extLst>
          </p:cNvPr>
          <p:cNvPicPr>
            <a:picLocks noChangeAspect="1"/>
          </p:cNvPicPr>
          <p:nvPr/>
        </p:nvPicPr>
        <p:blipFill>
          <a:blip r:embed="rId3"/>
          <a:stretch>
            <a:fillRect/>
          </a:stretch>
        </p:blipFill>
        <p:spPr>
          <a:xfrm>
            <a:off x="6860177" y="375081"/>
            <a:ext cx="4320557" cy="6107838"/>
          </a:xfrm>
          <a:prstGeom prst="rect">
            <a:avLst/>
          </a:prstGeom>
        </p:spPr>
      </p:pic>
    </p:spTree>
    <p:extLst>
      <p:ext uri="{BB962C8B-B14F-4D97-AF65-F5344CB8AC3E}">
        <p14:creationId xmlns:p14="http://schemas.microsoft.com/office/powerpoint/2010/main" val="16890671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2D95F3A2-5A2C-9AF6-6132-8844C7982F3A}"/>
              </a:ext>
            </a:extLst>
          </p:cNvPr>
          <p:cNvPicPr>
            <a:picLocks noChangeAspect="1"/>
          </p:cNvPicPr>
          <p:nvPr/>
        </p:nvPicPr>
        <p:blipFill>
          <a:blip r:embed="rId3"/>
          <a:srcRect l="8030" r="8030"/>
          <a:stretch/>
        </p:blipFill>
        <p:spPr>
          <a:xfrm>
            <a:off x="20" y="122684"/>
            <a:ext cx="6184455" cy="5470973"/>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pic>
        <p:nvPicPr>
          <p:cNvPr id="8" name="Bildobjekt 7">
            <a:extLst>
              <a:ext uri="{FF2B5EF4-FFF2-40B4-BE49-F238E27FC236}">
                <a16:creationId xmlns:a16="http://schemas.microsoft.com/office/drawing/2014/main" id="{5599CD72-74D4-FF2D-D62D-CEF9370229AA}"/>
              </a:ext>
            </a:extLst>
          </p:cNvPr>
          <p:cNvPicPr>
            <a:picLocks noChangeAspect="1"/>
          </p:cNvPicPr>
          <p:nvPr/>
        </p:nvPicPr>
        <p:blipFill>
          <a:blip r:embed="rId4"/>
          <a:srcRect l="8941" r="8941"/>
          <a:stretch/>
        </p:blipFill>
        <p:spPr>
          <a:xfrm>
            <a:off x="6905228" y="1562274"/>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pic>
        <p:nvPicPr>
          <p:cNvPr id="2" name="Bildobjekt 1">
            <a:extLst>
              <a:ext uri="{FF2B5EF4-FFF2-40B4-BE49-F238E27FC236}">
                <a16:creationId xmlns:a16="http://schemas.microsoft.com/office/drawing/2014/main" id="{2FCBF5BC-9BBF-7EAB-C894-A8AC5EAE2265}"/>
              </a:ext>
            </a:extLst>
          </p:cNvPr>
          <p:cNvPicPr>
            <a:picLocks noChangeAspect="1"/>
          </p:cNvPicPr>
          <p:nvPr/>
        </p:nvPicPr>
        <p:blipFill>
          <a:blip r:embed="rId5"/>
          <a:stretch>
            <a:fillRect/>
          </a:stretch>
        </p:blipFill>
        <p:spPr>
          <a:xfrm>
            <a:off x="265594" y="122685"/>
            <a:ext cx="1009416" cy="419100"/>
          </a:xfrm>
          <a:prstGeom prst="rect">
            <a:avLst/>
          </a:prstGeom>
        </p:spPr>
      </p:pic>
      <p:sp>
        <p:nvSpPr>
          <p:cNvPr id="3" name="textruta 2">
            <a:extLst>
              <a:ext uri="{FF2B5EF4-FFF2-40B4-BE49-F238E27FC236}">
                <a16:creationId xmlns:a16="http://schemas.microsoft.com/office/drawing/2014/main" id="{32F7B2ED-863E-FDCE-4F98-2D14867002A4}"/>
              </a:ext>
            </a:extLst>
          </p:cNvPr>
          <p:cNvSpPr txBox="1"/>
          <p:nvPr/>
        </p:nvSpPr>
        <p:spPr>
          <a:xfrm>
            <a:off x="7230825" y="-2"/>
            <a:ext cx="4526280" cy="1515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
                <a:srgbClr val="000000"/>
              </a:buClr>
              <a:buSzTx/>
              <a:buFont typeface="Arial"/>
              <a:buNone/>
              <a:tabLst/>
              <a:defRPr/>
            </a:pPr>
            <a:r>
              <a:rPr kumimoji="0" lang="sv-SE" sz="3200" b="1" i="0" u="none" strike="noStrike" kern="1200" cap="none" spc="-150" normalizeH="0" baseline="0" noProof="0" dirty="0">
                <a:ln>
                  <a:noFill/>
                </a:ln>
                <a:solidFill>
                  <a:srgbClr val="9A3324"/>
                </a:solidFill>
                <a:effectLst/>
                <a:uLnTx/>
                <a:uFillTx/>
                <a:latin typeface="Avenir Next" panose="020B0503020202020204" pitchFamily="34" charset="0"/>
                <a:ea typeface="+mn-ea"/>
                <a:cs typeface="Arial"/>
                <a:sym typeface="Arial"/>
              </a:rPr>
              <a:t>Förändra arbetssätt</a:t>
            </a:r>
          </a:p>
        </p:txBody>
      </p:sp>
    </p:spTree>
    <p:extLst>
      <p:ext uri="{BB962C8B-B14F-4D97-AF65-F5344CB8AC3E}">
        <p14:creationId xmlns:p14="http://schemas.microsoft.com/office/powerpoint/2010/main" val="33826569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BAF4C54D-A696-15A4-CF43-5174EFAD9D04}"/>
              </a:ext>
            </a:extLst>
          </p:cNvPr>
          <p:cNvSpPr txBox="1"/>
          <p:nvPr/>
        </p:nvSpPr>
        <p:spPr>
          <a:xfrm>
            <a:off x="612181" y="3429000"/>
            <a:ext cx="9185823"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t>Innehåller tips om hur du kan utveckla ert arbete med likvärdigt bemötande och delaktighet på likvärdiga villkor. Det är en fråga om att främja jämställdhet och jämlikhet samt säkra att diskrimineringslagen följs.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t>Men vad innebär det egentligen? Varför är det viktigt? Och hur går det till i praktiken? Detta är frågor som kommer att undersökas och besvaras i metodstödet.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t>Skriften innehåller även ett konkret verktyg</a:t>
            </a:r>
            <a:br>
              <a:rPr kumimoji="0" lang="sv-SE" sz="20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br>
            <a:endParaRPr kumimoji="0" lang="sv-SE" sz="20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a:ln>
                  <a:noFill/>
                </a:ln>
                <a:solidFill>
                  <a:srgbClr val="993424"/>
                </a:solidFill>
                <a:effectLst/>
                <a:uLnTx/>
                <a:uFillTx/>
                <a:latin typeface="AvenirNext LT Pro Regular" panose="020B0504020202020204" pitchFamily="34" charset="77"/>
                <a:ea typeface="+mn-ea"/>
                <a:cs typeface="+mn-cs"/>
              </a:rPr>
              <a:t>Målgrupp: Medarbetare inom socialtjänstens olika verksamhetsområden.</a:t>
            </a:r>
          </a:p>
        </p:txBody>
      </p:sp>
      <p:sp>
        <p:nvSpPr>
          <p:cNvPr id="7" name="textruta 6">
            <a:extLst>
              <a:ext uri="{FF2B5EF4-FFF2-40B4-BE49-F238E27FC236}">
                <a16:creationId xmlns:a16="http://schemas.microsoft.com/office/drawing/2014/main" id="{62C5140A-5A52-7BC2-7CF4-7C2885B6E0BB}"/>
              </a:ext>
            </a:extLst>
          </p:cNvPr>
          <p:cNvSpPr txBox="1"/>
          <p:nvPr/>
        </p:nvSpPr>
        <p:spPr>
          <a:xfrm>
            <a:off x="612181" y="1184709"/>
            <a:ext cx="10322899" cy="1846659"/>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6000" b="1" i="0" u="none" strike="noStrike" kern="1200" cap="none" spc="-150" normalizeH="0" baseline="0" noProof="0" dirty="0">
                <a:ln>
                  <a:noFill/>
                </a:ln>
                <a:solidFill>
                  <a:srgbClr val="9A3324"/>
                </a:solidFill>
                <a:effectLst/>
                <a:uLnTx/>
                <a:uFillTx/>
                <a:latin typeface="Avenir Next" panose="020B0503020202020204" pitchFamily="34" charset="0"/>
                <a:ea typeface="+mn-ea"/>
                <a:cs typeface="+mn-cs"/>
              </a:rPr>
              <a:t>Metodstöd för Likvärdigt bemötande i socialtjänsten</a:t>
            </a:r>
          </a:p>
        </p:txBody>
      </p:sp>
      <p:pic>
        <p:nvPicPr>
          <p:cNvPr id="8" name="Bildobjekt 7" descr="En bild som visar klädsel, text, person, rita&#10;&#10;Automatiskt genererad beskrivning">
            <a:extLst>
              <a:ext uri="{FF2B5EF4-FFF2-40B4-BE49-F238E27FC236}">
                <a16:creationId xmlns:a16="http://schemas.microsoft.com/office/drawing/2014/main" id="{A84F5AF8-4CFD-D654-D467-F832D77F8757}"/>
              </a:ext>
            </a:extLst>
          </p:cNvPr>
          <p:cNvPicPr>
            <a:picLocks noChangeAspect="1"/>
          </p:cNvPicPr>
          <p:nvPr/>
        </p:nvPicPr>
        <p:blipFill>
          <a:blip r:embed="rId3"/>
          <a:stretch>
            <a:fillRect/>
          </a:stretch>
        </p:blipFill>
        <p:spPr>
          <a:xfrm>
            <a:off x="10346307" y="4043422"/>
            <a:ext cx="1587500" cy="2247900"/>
          </a:xfrm>
          <a:prstGeom prst="rect">
            <a:avLst/>
          </a:prstGeom>
        </p:spPr>
      </p:pic>
    </p:spTree>
    <p:extLst>
      <p:ext uri="{BB962C8B-B14F-4D97-AF65-F5344CB8AC3E}">
        <p14:creationId xmlns:p14="http://schemas.microsoft.com/office/powerpoint/2010/main" val="240147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6" name="Google Shape;796;p41"/>
          <p:cNvSpPr txBox="1">
            <a:spLocks noGrp="1"/>
          </p:cNvSpPr>
          <p:nvPr>
            <p:ph type="title"/>
          </p:nvPr>
        </p:nvSpPr>
        <p:spPr>
          <a:xfrm>
            <a:off x="262401" y="975175"/>
            <a:ext cx="2262000" cy="21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5400" b="1" i="0" u="none" strike="noStrike" kern="0" cap="none" spc="0" normalizeH="0" baseline="0" noProof="0" dirty="0">
                <a:ln>
                  <a:noFill/>
                </a:ln>
                <a:effectLst/>
                <a:uLnTx/>
                <a:uFillTx/>
                <a:latin typeface="AvenirNext LT Pro Medium" panose="020B0504020202020204" pitchFamily="34" charset="77"/>
                <a:cs typeface="Arial"/>
                <a:sym typeface="Arial"/>
              </a:rPr>
              <a:t>Genus-linsen</a:t>
            </a:r>
          </a:p>
        </p:txBody>
      </p:sp>
      <p:grpSp>
        <p:nvGrpSpPr>
          <p:cNvPr id="797" name="Google Shape;797;p41"/>
          <p:cNvGrpSpPr/>
          <p:nvPr/>
        </p:nvGrpSpPr>
        <p:grpSpPr>
          <a:xfrm>
            <a:off x="4728695" y="2596764"/>
            <a:ext cx="2734606" cy="1664482"/>
            <a:chOff x="3748129" y="2419705"/>
            <a:chExt cx="4511062" cy="2876243"/>
          </a:xfrm>
        </p:grpSpPr>
        <p:pic>
          <p:nvPicPr>
            <p:cNvPr id="798" name="Google Shape;798;p41" descr="Kvinna med hel fyllning"/>
            <p:cNvPicPr preferRelativeResize="0"/>
            <p:nvPr/>
          </p:nvPicPr>
          <p:blipFill rotWithShape="1">
            <a:blip r:embed="rId3">
              <a:alphaModFix/>
            </a:blip>
            <a:srcRect/>
            <a:stretch/>
          </p:blipFill>
          <p:spPr>
            <a:xfrm>
              <a:off x="3748129" y="2879796"/>
              <a:ext cx="2416152" cy="2416152"/>
            </a:xfrm>
            <a:prstGeom prst="rect">
              <a:avLst/>
            </a:prstGeom>
            <a:noFill/>
            <a:ln>
              <a:noFill/>
            </a:ln>
          </p:spPr>
        </p:pic>
        <p:pic>
          <p:nvPicPr>
            <p:cNvPr id="799" name="Google Shape;799;p41" descr="Man med hel fyllning"/>
            <p:cNvPicPr preferRelativeResize="0"/>
            <p:nvPr/>
          </p:nvPicPr>
          <p:blipFill rotWithShape="1">
            <a:blip r:embed="rId4">
              <a:alphaModFix/>
            </a:blip>
            <a:srcRect/>
            <a:stretch/>
          </p:blipFill>
          <p:spPr>
            <a:xfrm>
              <a:off x="5843039" y="2419705"/>
              <a:ext cx="2416152" cy="2416152"/>
            </a:xfrm>
            <a:prstGeom prst="rect">
              <a:avLst/>
            </a:prstGeom>
            <a:noFill/>
            <a:ln>
              <a:noFill/>
            </a:ln>
          </p:spPr>
        </p:pic>
        <p:sp>
          <p:nvSpPr>
            <p:cNvPr id="800" name="Google Shape;800;p41"/>
            <p:cNvSpPr/>
            <p:nvPr/>
          </p:nvSpPr>
          <p:spPr>
            <a:xfrm>
              <a:off x="5621802" y="3642102"/>
              <a:ext cx="686100" cy="2169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2" name="Google Shape;855;p43">
            <a:extLst>
              <a:ext uri="{FF2B5EF4-FFF2-40B4-BE49-F238E27FC236}">
                <a16:creationId xmlns:a16="http://schemas.microsoft.com/office/drawing/2014/main" id="{F376AA59-1F82-CD37-4C7D-ACA55B05328E}"/>
              </a:ext>
            </a:extLst>
          </p:cNvPr>
          <p:cNvSpPr/>
          <p:nvPr/>
        </p:nvSpPr>
        <p:spPr>
          <a:xfrm>
            <a:off x="7366471" y="1372376"/>
            <a:ext cx="1845900" cy="1845900"/>
          </a:xfrm>
          <a:prstGeom prst="ellipse">
            <a:avLst/>
          </a:prstGeom>
          <a:solidFill>
            <a:schemeClr val="accent3">
              <a:lumMod val="20000"/>
              <a:lumOff val="80000"/>
            </a:schemeClr>
          </a:solid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Google Shape;856;p43">
            <a:extLst>
              <a:ext uri="{FF2B5EF4-FFF2-40B4-BE49-F238E27FC236}">
                <a16:creationId xmlns:a16="http://schemas.microsoft.com/office/drawing/2014/main" id="{9CB08C03-0712-9CFC-6D38-ECAE877EA226}"/>
              </a:ext>
            </a:extLst>
          </p:cNvPr>
          <p:cNvSpPr txBox="1"/>
          <p:nvPr/>
        </p:nvSpPr>
        <p:spPr>
          <a:xfrm>
            <a:off x="7561207" y="1701366"/>
            <a:ext cx="1501371" cy="1305300"/>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Alla i rummet</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819;p42">
            <a:extLst>
              <a:ext uri="{FF2B5EF4-FFF2-40B4-BE49-F238E27FC236}">
                <a16:creationId xmlns:a16="http://schemas.microsoft.com/office/drawing/2014/main" id="{E8E39490-6AAC-880D-4B2A-D7649B1111BD}"/>
              </a:ext>
            </a:extLst>
          </p:cNvPr>
          <p:cNvSpPr/>
          <p:nvPr/>
        </p:nvSpPr>
        <p:spPr>
          <a:xfrm>
            <a:off x="5173053" y="73869"/>
            <a:ext cx="1845900" cy="1845900"/>
          </a:xfrm>
          <a:prstGeom prst="ellipse">
            <a:avLst/>
          </a:prstGeom>
          <a:solidFill>
            <a:schemeClr val="accent3">
              <a:lumMod val="20000"/>
              <a:lumOff val="80000"/>
            </a:schemeClr>
          </a:solid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820;p42">
            <a:extLst>
              <a:ext uri="{FF2B5EF4-FFF2-40B4-BE49-F238E27FC236}">
                <a16:creationId xmlns:a16="http://schemas.microsoft.com/office/drawing/2014/main" id="{00B16A84-B4B7-6191-B7C6-C739D563E6A5}"/>
              </a:ext>
            </a:extLst>
          </p:cNvPr>
          <p:cNvSpPr txBox="1"/>
          <p:nvPr/>
        </p:nvSpPr>
        <p:spPr>
          <a:xfrm>
            <a:off x="5368718" y="322525"/>
            <a:ext cx="1454563" cy="1305300"/>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Självreflektion som individ och verksamhet</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889;p44">
            <a:extLst>
              <a:ext uri="{FF2B5EF4-FFF2-40B4-BE49-F238E27FC236}">
                <a16:creationId xmlns:a16="http://schemas.microsoft.com/office/drawing/2014/main" id="{9C1C8409-9DD5-DF23-6695-D961F1224D2B}"/>
              </a:ext>
            </a:extLst>
          </p:cNvPr>
          <p:cNvSpPr/>
          <p:nvPr/>
        </p:nvSpPr>
        <p:spPr>
          <a:xfrm>
            <a:off x="7305700" y="3809794"/>
            <a:ext cx="1845891" cy="1845891"/>
          </a:xfrm>
          <a:prstGeom prst="ellipse">
            <a:avLst/>
          </a:prstGeom>
          <a:solidFill>
            <a:schemeClr val="accent3">
              <a:lumMod val="20000"/>
              <a:lumOff val="80000"/>
            </a:schemeClr>
          </a:solid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889;p44">
            <a:extLst>
              <a:ext uri="{FF2B5EF4-FFF2-40B4-BE49-F238E27FC236}">
                <a16:creationId xmlns:a16="http://schemas.microsoft.com/office/drawing/2014/main" id="{7A266BAE-E3EE-0868-5558-D64A1D93CDEB}"/>
              </a:ext>
            </a:extLst>
          </p:cNvPr>
          <p:cNvSpPr/>
          <p:nvPr/>
        </p:nvSpPr>
        <p:spPr>
          <a:xfrm>
            <a:off x="5091085" y="4888234"/>
            <a:ext cx="1845891" cy="1845891"/>
          </a:xfrm>
          <a:prstGeom prst="ellipse">
            <a:avLst/>
          </a:prstGeom>
          <a:solidFill>
            <a:schemeClr val="accent3">
              <a:lumMod val="20000"/>
              <a:lumOff val="80000"/>
            </a:schemeClr>
          </a:solid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890;p44">
            <a:extLst>
              <a:ext uri="{FF2B5EF4-FFF2-40B4-BE49-F238E27FC236}">
                <a16:creationId xmlns:a16="http://schemas.microsoft.com/office/drawing/2014/main" id="{60E8C070-A620-D5A7-7307-CDF355A2228A}"/>
              </a:ext>
            </a:extLst>
          </p:cNvPr>
          <p:cNvSpPr txBox="1"/>
          <p:nvPr/>
        </p:nvSpPr>
        <p:spPr>
          <a:xfrm>
            <a:off x="7430289" y="4080119"/>
            <a:ext cx="1681200"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Mottagarens upplevelse i fokus</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 name="Google Shape;892;p44">
            <a:extLst>
              <a:ext uri="{FF2B5EF4-FFF2-40B4-BE49-F238E27FC236}">
                <a16:creationId xmlns:a16="http://schemas.microsoft.com/office/drawing/2014/main" id="{23EB27DD-D1A2-487C-61F7-A8AF992D4D06}"/>
              </a:ext>
            </a:extLst>
          </p:cNvPr>
          <p:cNvSpPr txBox="1"/>
          <p:nvPr/>
        </p:nvSpPr>
        <p:spPr>
          <a:xfrm rot="3872574">
            <a:off x="3151476" y="3682381"/>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8" name="Google Shape;889;p44">
            <a:extLst>
              <a:ext uri="{FF2B5EF4-FFF2-40B4-BE49-F238E27FC236}">
                <a16:creationId xmlns:a16="http://schemas.microsoft.com/office/drawing/2014/main" id="{0D60EE8E-06ED-D1E0-867E-03A9A258F9E8}"/>
              </a:ext>
            </a:extLst>
          </p:cNvPr>
          <p:cNvSpPr/>
          <p:nvPr/>
        </p:nvSpPr>
        <p:spPr>
          <a:xfrm>
            <a:off x="2882804" y="3791904"/>
            <a:ext cx="1845891" cy="1845891"/>
          </a:xfrm>
          <a:prstGeom prst="ellipse">
            <a:avLst/>
          </a:prstGeom>
          <a:solidFill>
            <a:schemeClr val="accent3">
              <a:lumMod val="20000"/>
              <a:lumOff val="80000"/>
            </a:schemeClr>
          </a:solid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890;p44">
            <a:extLst>
              <a:ext uri="{FF2B5EF4-FFF2-40B4-BE49-F238E27FC236}">
                <a16:creationId xmlns:a16="http://schemas.microsoft.com/office/drawing/2014/main" id="{54C8FC56-1640-3F19-8E01-BE2D83E6D86D}"/>
              </a:ext>
            </a:extLst>
          </p:cNvPr>
          <p:cNvSpPr txBox="1"/>
          <p:nvPr/>
        </p:nvSpPr>
        <p:spPr>
          <a:xfrm>
            <a:off x="3145435" y="4036898"/>
            <a:ext cx="1305243"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Tänk tvärtom</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 name="Google Shape;892;p44">
            <a:extLst>
              <a:ext uri="{FF2B5EF4-FFF2-40B4-BE49-F238E27FC236}">
                <a16:creationId xmlns:a16="http://schemas.microsoft.com/office/drawing/2014/main" id="{9114BAF3-7EE3-55AC-0DA9-0F59BDB14FE7}"/>
              </a:ext>
            </a:extLst>
          </p:cNvPr>
          <p:cNvSpPr txBox="1"/>
          <p:nvPr/>
        </p:nvSpPr>
        <p:spPr>
          <a:xfrm rot="9069673">
            <a:off x="4325076" y="1456887"/>
            <a:ext cx="343974" cy="373792"/>
          </a:xfrm>
          <a:prstGeom prst="rect">
            <a:avLst/>
          </a:prstGeom>
          <a:noFill/>
          <a:ln>
            <a:noFill/>
          </a:ln>
        </p:spPr>
        <p:txBody>
          <a:bodyPr spcFirstLastPara="1" wrap="square" lIns="0" tIns="0" rIns="0" bIns="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2" name="Google Shape;890;p44">
            <a:extLst>
              <a:ext uri="{FF2B5EF4-FFF2-40B4-BE49-F238E27FC236}">
                <a16:creationId xmlns:a16="http://schemas.microsoft.com/office/drawing/2014/main" id="{B5C849ED-40B7-D3D7-4E33-F08D2C23752B}"/>
              </a:ext>
            </a:extLst>
          </p:cNvPr>
          <p:cNvSpPr txBox="1"/>
          <p:nvPr/>
        </p:nvSpPr>
        <p:spPr>
          <a:xfrm>
            <a:off x="5142081" y="5195386"/>
            <a:ext cx="1681200"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mn-ea"/>
                <a:cs typeface="Arial"/>
                <a:sym typeface="Arial"/>
              </a:rPr>
              <a:t>Undvik att </a:t>
            </a:r>
          </a:p>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mn-ea"/>
                <a:cs typeface="Arial"/>
                <a:sym typeface="Arial"/>
              </a:rPr>
              <a:t>ta för givet</a:t>
            </a:r>
            <a:endParaRPr kumimoji="0" sz="14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889;p44">
            <a:extLst>
              <a:ext uri="{FF2B5EF4-FFF2-40B4-BE49-F238E27FC236}">
                <a16:creationId xmlns:a16="http://schemas.microsoft.com/office/drawing/2014/main" id="{25815CEF-FEA7-FD92-6129-E8DC96A26C67}"/>
              </a:ext>
            </a:extLst>
          </p:cNvPr>
          <p:cNvSpPr/>
          <p:nvPr/>
        </p:nvSpPr>
        <p:spPr>
          <a:xfrm>
            <a:off x="2951026" y="1396778"/>
            <a:ext cx="1845891" cy="1845891"/>
          </a:xfrm>
          <a:prstGeom prst="ellipse">
            <a:avLst/>
          </a:prstGeom>
          <a:solidFill>
            <a:schemeClr val="accent3">
              <a:lumMod val="20000"/>
              <a:lumOff val="80000"/>
            </a:schemeClr>
          </a:solidFill>
          <a:ln w="1016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890;p44">
            <a:extLst>
              <a:ext uri="{FF2B5EF4-FFF2-40B4-BE49-F238E27FC236}">
                <a16:creationId xmlns:a16="http://schemas.microsoft.com/office/drawing/2014/main" id="{F1E1D1FE-C1D4-3A5A-5D9F-4BA027355D33}"/>
              </a:ext>
            </a:extLst>
          </p:cNvPr>
          <p:cNvSpPr txBox="1"/>
          <p:nvPr/>
        </p:nvSpPr>
        <p:spPr>
          <a:xfrm>
            <a:off x="3033371" y="1701423"/>
            <a:ext cx="1681200" cy="1305243"/>
          </a:xfrm>
          <a:prstGeom prst="rect">
            <a:avLst/>
          </a:prstGeom>
          <a:noFill/>
          <a:ln>
            <a:noFill/>
          </a:ln>
        </p:spPr>
        <p:txBody>
          <a:bodyPr spcFirstLastPara="1" wrap="square" lIns="15225" tIns="15225" rIns="15225" bIns="15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200"/>
              <a:buFont typeface="Arial"/>
              <a:buNone/>
              <a:tabLst/>
              <a:defRPr/>
            </a:pPr>
            <a:r>
              <a:rPr kumimoji="0" lang="sv-SE" sz="1400" b="1" i="0" u="none" strike="noStrike" kern="0" cap="none" spc="0" normalizeH="0" baseline="0" noProof="0" dirty="0">
                <a:ln>
                  <a:noFill/>
                </a:ln>
                <a:solidFill>
                  <a:srgbClr val="000000"/>
                </a:solidFill>
                <a:effectLst/>
                <a:uLnTx/>
                <a:uFillTx/>
                <a:latin typeface="Arial"/>
                <a:ea typeface="Arial"/>
                <a:cs typeface="Arial"/>
                <a:sym typeface="Arial"/>
              </a:rPr>
              <a:t>Likvärdigt snarare än lika</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 name="textruta 3">
            <a:extLst>
              <a:ext uri="{FF2B5EF4-FFF2-40B4-BE49-F238E27FC236}">
                <a16:creationId xmlns:a16="http://schemas.microsoft.com/office/drawing/2014/main" id="{8B24AC68-12E7-F346-F227-75CAC0DBFD0E}"/>
              </a:ext>
            </a:extLst>
          </p:cNvPr>
          <p:cNvSpPr txBox="1"/>
          <p:nvPr/>
        </p:nvSpPr>
        <p:spPr>
          <a:xfrm>
            <a:off x="4737869" y="2061193"/>
            <a:ext cx="27346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000000"/>
                </a:solidFill>
                <a:effectLst/>
                <a:uLnTx/>
                <a:uFillTx/>
                <a:latin typeface="AvenirNext LT Pro Bold" panose="020B0804020202020204" pitchFamily="34" charset="0"/>
                <a:ea typeface="+mn-ea"/>
                <a:cs typeface="Arial"/>
                <a:sym typeface="Arial"/>
              </a:rPr>
              <a:t>Med öppna ögon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000000"/>
                </a:solidFill>
                <a:effectLst/>
                <a:uLnTx/>
                <a:uFillTx/>
                <a:latin typeface="AvenirNext LT Pro Bold" panose="020B0804020202020204" pitchFamily="34" charset="0"/>
                <a:ea typeface="+mn-ea"/>
                <a:cs typeface="Arial"/>
                <a:sym typeface="Arial"/>
              </a:rPr>
              <a:t> på mitt bemötande</a:t>
            </a:r>
            <a:endParaRPr kumimoji="0" lang="sv-SE" sz="1600" b="1" i="0" u="none" strike="noStrike" kern="0" cap="none" spc="0" normalizeH="0" baseline="0" noProof="0" dirty="0">
              <a:ln>
                <a:noFill/>
              </a:ln>
              <a:solidFill>
                <a:srgbClr val="000000"/>
              </a:solidFill>
              <a:effectLst/>
              <a:uLnTx/>
              <a:uFillTx/>
              <a:latin typeface="AvenirNext LT Pro Bold" panose="020B0804020202020204" pitchFamily="34" charset="0"/>
              <a:ea typeface="+mn-ea"/>
              <a:cs typeface="Arial"/>
              <a:sym typeface="Arial"/>
            </a:endParaRPr>
          </a:p>
        </p:txBody>
      </p:sp>
    </p:spTree>
    <p:extLst>
      <p:ext uri="{BB962C8B-B14F-4D97-AF65-F5344CB8AC3E}">
        <p14:creationId xmlns:p14="http://schemas.microsoft.com/office/powerpoint/2010/main" val="515145221"/>
      </p:ext>
    </p:extLst>
  </p:cSld>
  <p:clrMapOvr>
    <a:masterClrMapping/>
  </p:clrMapOvr>
  <p:timing>
    <p:tnLst>
      <p:par>
        <p:cTn id="1" dur="indefinite" restart="never" nodeType="tmRoot"/>
      </p:par>
    </p:tnLst>
  </p:timing>
</p:sld>
</file>

<file path=ppt/theme/theme1.xml><?xml version="1.0" encoding="utf-8"?>
<a:theme xmlns:a="http://schemas.openxmlformats.org/drawingml/2006/main" name="VCdag">
  <a:themeElements>
    <a:clrScheme name="RSS Dalarna">
      <a:dk1>
        <a:srgbClr val="000000"/>
      </a:dk1>
      <a:lt1>
        <a:srgbClr val="FFFFFF"/>
      </a:lt1>
      <a:dk2>
        <a:srgbClr val="45907A"/>
      </a:dk2>
      <a:lt2>
        <a:srgbClr val="D5EAE6"/>
      </a:lt2>
      <a:accent1>
        <a:srgbClr val="45907A"/>
      </a:accent1>
      <a:accent2>
        <a:srgbClr val="D5EAE6"/>
      </a:accent2>
      <a:accent3>
        <a:srgbClr val="0074A2"/>
      </a:accent3>
      <a:accent4>
        <a:srgbClr val="DEF0F4"/>
      </a:accent4>
      <a:accent5>
        <a:srgbClr val="EDBC2E"/>
      </a:accent5>
      <a:accent6>
        <a:srgbClr val="FFEC9F"/>
      </a:accent6>
      <a:hlink>
        <a:srgbClr val="0074A2"/>
      </a:hlink>
      <a:folHlink>
        <a:srgbClr val="45907A"/>
      </a:folHlink>
    </a:clrScheme>
    <a:fontScheme name="Lt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td_standard.potx" id="{151680F3-6FC2-4960-B137-648106B7FBF2}" vid="{FDF325D6-299B-47C8-B8D0-086DBBEE1ED8}"/>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3.xml><?xml version="1.0" encoding="utf-8"?>
<a:theme xmlns:a="http://schemas.openxmlformats.org/drawingml/2006/main" name="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73020711-8881-544C-80D7-8B475ACF65FF}"/>
    </a:ext>
  </a:extLst>
</a:theme>
</file>

<file path=ppt/theme/theme4.xml><?xml version="1.0" encoding="utf-8"?>
<a:theme xmlns:a="http://schemas.openxmlformats.org/drawingml/2006/main" name="1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73020711-8881-544C-80D7-8B475ACF65FF}"/>
    </a:ext>
  </a:extLst>
</a:theme>
</file>

<file path=ppt/theme/theme5.xml><?xml version="1.0" encoding="utf-8"?>
<a:theme xmlns:a="http://schemas.openxmlformats.org/drawingml/2006/main" name="1_SKL PPT Vit">
  <a:themeElements>
    <a:clrScheme name="SKL 2017">
      <a:dk1>
        <a:sysClr val="windowText" lastClr="000000"/>
      </a:dk1>
      <a:lt1>
        <a:sysClr val="window" lastClr="FFFFFF"/>
      </a:lt1>
      <a:dk2>
        <a:srgbClr val="6A605A"/>
      </a:dk2>
      <a:lt2>
        <a:srgbClr val="D7D1CA"/>
      </a:lt2>
      <a:accent1>
        <a:srgbClr val="E6460A"/>
      </a:accent1>
      <a:accent2>
        <a:srgbClr val="FFBE0A"/>
      </a:accent2>
      <a:accent3>
        <a:srgbClr val="F39325"/>
      </a:accent3>
      <a:accent4>
        <a:srgbClr val="D7D1CA"/>
      </a:accent4>
      <a:accent5>
        <a:srgbClr val="8D8179"/>
      </a:accent5>
      <a:accent6>
        <a:srgbClr val="6A605A"/>
      </a:accent6>
      <a:hlink>
        <a:srgbClr val="0563C1"/>
      </a:hlink>
      <a:folHlink>
        <a:srgbClr val="954F72"/>
      </a:folHlink>
    </a:clrScheme>
    <a:fontScheme name="SKL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R.potx" id="{F12CA4A6-CA0C-4B22-9C63-F0644DB6170F}" vid="{D973E264-F2C5-4099-ACCB-219FE53F047E}"/>
    </a:ext>
  </a:extLst>
</a:theme>
</file>

<file path=ppt/theme/theme6.xml><?xml version="1.0" encoding="utf-8"?>
<a:theme xmlns:a="http://schemas.openxmlformats.org/drawingml/2006/main" name="2_Ros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73020711-8881-544C-80D7-8B475ACF65FF}"/>
    </a:ext>
  </a:extLst>
</a:theme>
</file>

<file path=ppt/theme/theme7.xml><?xml version="1.0" encoding="utf-8"?>
<a:theme xmlns:a="http://schemas.openxmlformats.org/drawingml/2006/main" name="Beig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PPT">
      <a:majorFont>
        <a:latin typeface="AvenirNext LT Pro 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9246AEA8-C76D-F44B-B4C6-6F7BE6AF0148}"/>
    </a:ext>
  </a:extLst>
</a:theme>
</file>

<file path=ppt/theme/theme8.xml><?xml version="1.0" encoding="utf-8"?>
<a:theme xmlns:a="http://schemas.openxmlformats.org/drawingml/2006/main" name="Gröna bilder">
  <a:themeElements>
    <a:clrScheme name="SKR 2024">
      <a:dk1>
        <a:srgbClr val="000000"/>
      </a:dk1>
      <a:lt1>
        <a:srgbClr val="FFFFFF"/>
      </a:lt1>
      <a:dk2>
        <a:srgbClr val="44546A"/>
      </a:dk2>
      <a:lt2>
        <a:srgbClr val="E7E6E6"/>
      </a:lt2>
      <a:accent1>
        <a:srgbClr val="F39325"/>
      </a:accent1>
      <a:accent2>
        <a:srgbClr val="FF7C5D"/>
      </a:accent2>
      <a:accent3>
        <a:srgbClr val="9A3324"/>
      </a:accent3>
      <a:accent4>
        <a:srgbClr val="154F80"/>
      </a:accent4>
      <a:accent5>
        <a:srgbClr val="115E67"/>
      </a:accent5>
      <a:accent6>
        <a:srgbClr val="7E5475"/>
      </a:accent6>
      <a:hlink>
        <a:srgbClr val="0563C1"/>
      </a:hlink>
      <a:folHlink>
        <a:srgbClr val="954F72"/>
      </a:folHlink>
    </a:clrScheme>
    <a:fontScheme name="SKR 2024">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KR_2024 ny 2" id="{896DBAC3-465A-2E43-BF4E-BA85D6103C51}" vid="{8151F859-4A47-154B-9E89-D166D37E85A3}"/>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4150</TotalTime>
  <Words>10567</Words>
  <Application>Microsoft Office PowerPoint</Application>
  <PresentationFormat>Bredbild</PresentationFormat>
  <Paragraphs>1013</Paragraphs>
  <Slides>100</Slides>
  <Notes>88</Notes>
  <HiddenSlides>0</HiddenSlides>
  <MMClips>0</MMClips>
  <ScaleCrop>false</ScaleCrop>
  <HeadingPairs>
    <vt:vector size="6" baseType="variant">
      <vt:variant>
        <vt:lpstr>Använt teckensnitt</vt:lpstr>
      </vt:variant>
      <vt:variant>
        <vt:i4>26</vt:i4>
      </vt:variant>
      <vt:variant>
        <vt:lpstr>Tema</vt:lpstr>
      </vt:variant>
      <vt:variant>
        <vt:i4>8</vt:i4>
      </vt:variant>
      <vt:variant>
        <vt:lpstr>Bildrubriker</vt:lpstr>
      </vt:variant>
      <vt:variant>
        <vt:i4>100</vt:i4>
      </vt:variant>
    </vt:vector>
  </HeadingPairs>
  <TitlesOfParts>
    <vt:vector size="134" baseType="lpstr">
      <vt:lpstr>Arial</vt:lpstr>
      <vt:lpstr>Avenir Next</vt:lpstr>
      <vt:lpstr>Avenir Next LT Pro</vt:lpstr>
      <vt:lpstr>AvenirNext LT Pro Bold</vt:lpstr>
      <vt:lpstr>AvenirNext LT Pro Medium</vt:lpstr>
      <vt:lpstr>AvenirNext LT Pro Regular</vt:lpstr>
      <vt:lpstr>Bahnschrift Light Condensed</vt:lpstr>
      <vt:lpstr>Bahnschrift Light SemiCondensed</vt:lpstr>
      <vt:lpstr>Calibri</vt:lpstr>
      <vt:lpstr>Calibri Light</vt:lpstr>
      <vt:lpstr>Chronicle Text G1</vt:lpstr>
      <vt:lpstr>Chronicle Text G1 Semi</vt:lpstr>
      <vt:lpstr>Courier New</vt:lpstr>
      <vt:lpstr>Georgia</vt:lpstr>
      <vt:lpstr>Merriweather</vt:lpstr>
      <vt:lpstr>Noto Sans Symbols</vt:lpstr>
      <vt:lpstr>open sans</vt:lpstr>
      <vt:lpstr>open sans</vt:lpstr>
      <vt:lpstr>Raleway</vt:lpstr>
      <vt:lpstr>Segoe UI</vt:lpstr>
      <vt:lpstr>Symbol</vt:lpstr>
      <vt:lpstr>System Font Regular</vt:lpstr>
      <vt:lpstr>Systemtypsnitt normalt</vt:lpstr>
      <vt:lpstr>Times New Roman</vt:lpstr>
      <vt:lpstr>Whitney Book</vt:lpstr>
      <vt:lpstr>Wingdings</vt:lpstr>
      <vt:lpstr>VCdag</vt:lpstr>
      <vt:lpstr>SKL PPT Vit</vt:lpstr>
      <vt:lpstr>Rosa bilder</vt:lpstr>
      <vt:lpstr>1_Rosa bilder</vt:lpstr>
      <vt:lpstr>1_SKL PPT Vit</vt:lpstr>
      <vt:lpstr>2_Rosa bilder</vt:lpstr>
      <vt:lpstr>Beiga bilder</vt:lpstr>
      <vt:lpstr>Gröna bilder</vt:lpstr>
      <vt:lpstr>Framtidens socialtjänst</vt:lpstr>
      <vt:lpstr>Innehåll</vt:lpstr>
      <vt:lpstr>Bakgrund </vt:lpstr>
      <vt:lpstr>Demografiska förändringar utmanar kompetensförsörjningen</vt:lpstr>
      <vt:lpstr>PowerPoint-presentation</vt:lpstr>
      <vt:lpstr>Samhällsutvecklingen, styrningen och pengarna (I)</vt:lpstr>
      <vt:lpstr>Samhällsutvecklingen, styrningen och pengarna (II)</vt:lpstr>
      <vt:lpstr>PowerPoint-presentation</vt:lpstr>
      <vt:lpstr>Jämställdhet och jämlikhet</vt:lpstr>
      <vt:lpstr>Kön spelar roll</vt:lpstr>
      <vt:lpstr>PowerPoint-presentation</vt:lpstr>
      <vt:lpstr>Om omställningen till en hållbar socialtjänst</vt:lpstr>
      <vt:lpstr>Socialtjänstministern om nya socialtjänstlagen</vt:lpstr>
      <vt:lpstr>Hållbar socialtjänst En ny socialtjänstlag  SOU 2020:47      Slutbetänkandet på regeringens hemsida  </vt:lpstr>
      <vt:lpstr>Ny lag och omställningen närmar sig </vt:lpstr>
      <vt:lpstr>Framtidens socialtjänst – på väg mot en hållbar socialtjänst</vt:lpstr>
      <vt:lpstr>PowerPoint-presentation</vt:lpstr>
      <vt:lpstr>Utredningens förslag</vt:lpstr>
      <vt:lpstr>PowerPoint-presentation</vt:lpstr>
      <vt:lpstr>Socialtjänstens inriktning </vt:lpstr>
      <vt:lpstr>Lätt tillgänglig - att komma närmare invånarna</vt:lpstr>
      <vt:lpstr>Personcentrerad socialtjänst och omsorg</vt:lpstr>
      <vt:lpstr>Arbeta tidigt och förebyggande</vt:lpstr>
      <vt:lpstr>Förtydligat barnperspektiv</vt:lpstr>
      <vt:lpstr>Förtydligat barnperspektiv (II)</vt:lpstr>
      <vt:lpstr>En kunskapsbaserad socialtjänst</vt:lpstr>
      <vt:lpstr>Följ upp systematiskt och analysera</vt:lpstr>
      <vt:lpstr>PowerPoint-presentation</vt:lpstr>
      <vt:lpstr>Medverkan i samhällsplaneringen</vt:lpstr>
      <vt:lpstr>Insatser utan behovsprövning </vt:lpstr>
      <vt:lpstr>Insatser utan behovsprövning (II)</vt:lpstr>
      <vt:lpstr>Nationell statistik - I</vt:lpstr>
      <vt:lpstr>Nationell statistik - II</vt:lpstr>
      <vt:lpstr>Nationell statistik - III</vt:lpstr>
      <vt:lpstr>Avtalssamverkan</vt:lpstr>
      <vt:lpstr>Ny socialtjänstlag – en långsiktig omställning</vt:lpstr>
      <vt:lpstr>PowerPoint-presentation</vt:lpstr>
      <vt:lpstr>Projekt startade 2023</vt:lpstr>
      <vt:lpstr>PowerPoint-presentation</vt:lpstr>
      <vt:lpstr>PowerPoint-presentation</vt:lpstr>
      <vt:lpstr>Övergripande information ÖK 2024 </vt:lpstr>
      <vt:lpstr>Prioriterade områden ÖK 2024</vt:lpstr>
      <vt:lpstr>Fördelning av medel 2024</vt:lpstr>
      <vt:lpstr>Dialogfrågor-Menti</vt:lpstr>
      <vt:lpstr>En omställning för hela  den sociala välfärden </vt:lpstr>
      <vt:lpstr>Hur hänger det ihop?</vt:lpstr>
      <vt:lpstr>PowerPoint-presentation</vt:lpstr>
      <vt:lpstr>Nära vård- en fokusförflyttning</vt:lpstr>
      <vt:lpstr>  Hur hänger allt ihop?</vt:lpstr>
      <vt:lpstr>Allt hänger ihop…</vt:lpstr>
      <vt:lpstr>Dialog-Menti</vt:lpstr>
      <vt:lpstr>SKRs film om socialtjänstens omställning</vt:lpstr>
      <vt:lpstr>Fler dialogfrågor </vt:lpstr>
      <vt:lpstr>PowerPoint-presentation</vt:lpstr>
      <vt:lpstr>Extra material, länkar etc. för fördjupande dialoger och arbete</vt:lpstr>
      <vt:lpstr>Ny webbplats – Framtidens socialtjänst Framtidens socialtjänst | SKR</vt:lpstr>
      <vt:lpstr>Mer information</vt:lpstr>
      <vt:lpstr>Om Jämställd och jämlik socialtjänst</vt:lpstr>
      <vt:lpstr>PowerPoint-presentation</vt:lpstr>
      <vt:lpstr>PowerPoint-presentation</vt:lpstr>
      <vt:lpstr>PowerPoint-presentation</vt:lpstr>
      <vt:lpstr>PowerPoint-presentation</vt:lpstr>
      <vt:lpstr>Hur ofta pratar ni om portalparagrafen idag?</vt:lpstr>
      <vt:lpstr>Utredningens förslag</vt:lpstr>
      <vt:lpstr>PowerPoint-presentation</vt:lpstr>
      <vt:lpstr>Vi har ett uppdrag  att integrera jämställdhet</vt:lpstr>
      <vt:lpstr>Jämställdhetsintegrering…</vt:lpstr>
      <vt:lpstr>Diskriminering</vt:lpstr>
      <vt:lpstr>Våld och jämställdhet </vt:lpstr>
      <vt:lpstr>PowerPoint-presentation</vt:lpstr>
      <vt:lpstr>PowerPoint-presentation</vt:lpstr>
      <vt:lpstr>PowerPoint-presentation</vt:lpstr>
      <vt:lpstr>PowerPoint-presentation</vt:lpstr>
      <vt:lpstr>PowerPoint-presentation</vt:lpstr>
      <vt:lpstr>PowerPoint-presentation</vt:lpstr>
      <vt:lpstr>PowerPoint-presentation</vt:lpstr>
      <vt:lpstr>Kön spelar roll</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Metodstöd för den sociala barn- och ungdomsvården   </vt:lpstr>
      <vt:lpstr>PowerPoint-presentation</vt:lpstr>
      <vt:lpstr>PowerPoint-presentation</vt:lpstr>
      <vt:lpstr>PowerPoint-presentation</vt:lpstr>
      <vt:lpstr>PowerPoint-presentation</vt:lpstr>
      <vt:lpstr>Genus-linsen</vt:lpstr>
      <vt:lpstr>PowerPoint-presentation</vt:lpstr>
    </vt:vector>
  </TitlesOfParts>
  <Company>Landstinget Dalarna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Hälsa och välfärd= RSS- regional samverkans- och stödstruktur</dc:title>
  <dc:creator>RSS Dalarna</dc:creator>
  <cp:lastModifiedBy>hokmar</cp:lastModifiedBy>
  <cp:revision>198</cp:revision>
  <dcterms:created xsi:type="dcterms:W3CDTF">2023-03-20T05:57:20Z</dcterms:created>
  <dcterms:modified xsi:type="dcterms:W3CDTF">2024-04-15T13:47:33Z</dcterms:modified>
</cp:coreProperties>
</file>