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1" r:id="rId3"/>
  </p:sldMasterIdLst>
  <p:sldIdLst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8" r:id="rId14"/>
    <p:sldId id="271" r:id="rId15"/>
    <p:sldId id="269" r:id="rId16"/>
    <p:sldId id="270" r:id="rId17"/>
    <p:sldId id="277" r:id="rId18"/>
    <p:sldId id="276" r:id="rId19"/>
    <p:sldId id="275" r:id="rId20"/>
    <p:sldId id="272" r:id="rId21"/>
    <p:sldId id="27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3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://projektportalen.ltdalarna.se/projektportalen/Proj0013/Master/Distributionspl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 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 sammanlagt hela länet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v-SE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150693880429833"/>
          <c:y val="1.2542819655487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Blad1!$A$19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Blad1!$B$19:$AM$19</c:f>
              <c:numCache>
                <c:formatCode>General</c:formatCode>
                <c:ptCount val="38"/>
                <c:pt idx="0">
                  <c:v>164</c:v>
                </c:pt>
                <c:pt idx="1">
                  <c:v>88</c:v>
                </c:pt>
                <c:pt idx="2">
                  <c:v>101</c:v>
                </c:pt>
                <c:pt idx="3">
                  <c:v>84</c:v>
                </c:pt>
                <c:pt idx="4">
                  <c:v>147</c:v>
                </c:pt>
                <c:pt idx="5">
                  <c:v>213</c:v>
                </c:pt>
                <c:pt idx="6">
                  <c:v>443</c:v>
                </c:pt>
                <c:pt idx="7">
                  <c:v>622</c:v>
                </c:pt>
                <c:pt idx="8">
                  <c:v>685</c:v>
                </c:pt>
                <c:pt idx="9">
                  <c:v>635</c:v>
                </c:pt>
                <c:pt idx="10">
                  <c:v>794</c:v>
                </c:pt>
                <c:pt idx="11">
                  <c:v>837</c:v>
                </c:pt>
                <c:pt idx="12">
                  <c:v>1018</c:v>
                </c:pt>
                <c:pt idx="13">
                  <c:v>1138</c:v>
                </c:pt>
                <c:pt idx="14">
                  <c:v>977</c:v>
                </c:pt>
                <c:pt idx="15">
                  <c:v>1266</c:v>
                </c:pt>
                <c:pt idx="16">
                  <c:v>714</c:v>
                </c:pt>
                <c:pt idx="17">
                  <c:v>610</c:v>
                </c:pt>
                <c:pt idx="18">
                  <c:v>511</c:v>
                </c:pt>
                <c:pt idx="19">
                  <c:v>345</c:v>
                </c:pt>
                <c:pt idx="20">
                  <c:v>307</c:v>
                </c:pt>
                <c:pt idx="21">
                  <c:v>333</c:v>
                </c:pt>
                <c:pt idx="22">
                  <c:v>381</c:v>
                </c:pt>
                <c:pt idx="23">
                  <c:v>482</c:v>
                </c:pt>
                <c:pt idx="24">
                  <c:v>580</c:v>
                </c:pt>
                <c:pt idx="25">
                  <c:v>789</c:v>
                </c:pt>
                <c:pt idx="26">
                  <c:v>926</c:v>
                </c:pt>
                <c:pt idx="27">
                  <c:v>1125</c:v>
                </c:pt>
                <c:pt idx="28">
                  <c:v>1099</c:v>
                </c:pt>
                <c:pt idx="29">
                  <c:v>1469</c:v>
                </c:pt>
                <c:pt idx="30">
                  <c:v>1134</c:v>
                </c:pt>
                <c:pt idx="31">
                  <c:v>1161</c:v>
                </c:pt>
                <c:pt idx="32">
                  <c:v>1020</c:v>
                </c:pt>
                <c:pt idx="33">
                  <c:v>897</c:v>
                </c:pt>
                <c:pt idx="34">
                  <c:v>744</c:v>
                </c:pt>
                <c:pt idx="35">
                  <c:v>490</c:v>
                </c:pt>
                <c:pt idx="36">
                  <c:v>261</c:v>
                </c:pt>
                <c:pt idx="37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C-49A9-8A54-4D5BA03B4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03511736"/>
        <c:axId val="803520264"/>
      </c:barChart>
      <c:catAx>
        <c:axId val="80351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3520264"/>
        <c:crosses val="autoZero"/>
        <c:auto val="1"/>
        <c:lblAlgn val="ctr"/>
        <c:lblOffset val="100"/>
        <c:noMultiLvlLbl val="0"/>
      </c:catAx>
      <c:valAx>
        <c:axId val="80352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0351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Covid-19 Region Dalarna: antal fall per vecka 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400" b="0" i="0" baseline="0">
                <a:solidFill>
                  <a:schemeClr val="tx1"/>
                </a:solidFill>
                <a:effectLst/>
              </a:rPr>
              <a:t>Falun</a:t>
            </a:r>
            <a:endParaRPr lang="sv-SE" sz="140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v-SE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Blad1!$A$4</c:f>
              <c:strCache>
                <c:ptCount val="1"/>
                <c:pt idx="0">
                  <c:v>Falun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Blad1!$B$1:$AM$1</c:f>
              <c:strCache>
                <c:ptCount val="38"/>
                <c:pt idx="0">
                  <c:v>Vecka 38</c:v>
                </c:pt>
                <c:pt idx="1">
                  <c:v>Vecka 39</c:v>
                </c:pt>
                <c:pt idx="2">
                  <c:v>Vecka 40</c:v>
                </c:pt>
                <c:pt idx="3">
                  <c:v>(Vecka 41)</c:v>
                </c:pt>
                <c:pt idx="4">
                  <c:v>Vecka 42</c:v>
                </c:pt>
                <c:pt idx="5">
                  <c:v>Vecka 43</c:v>
                </c:pt>
                <c:pt idx="6">
                  <c:v>Vecka 44</c:v>
                </c:pt>
                <c:pt idx="7">
                  <c:v>Vecka 45</c:v>
                </c:pt>
                <c:pt idx="8">
                  <c:v>Vecka 46</c:v>
                </c:pt>
                <c:pt idx="9">
                  <c:v>Vecka 47</c:v>
                </c:pt>
                <c:pt idx="10">
                  <c:v>Vecka 48</c:v>
                </c:pt>
                <c:pt idx="11">
                  <c:v>Vecka 49</c:v>
                </c:pt>
                <c:pt idx="12">
                  <c:v>Vecka 50</c:v>
                </c:pt>
                <c:pt idx="13">
                  <c:v>Vecka 51</c:v>
                </c:pt>
                <c:pt idx="14">
                  <c:v>Vecka 52</c:v>
                </c:pt>
                <c:pt idx="15">
                  <c:v>Vecka 53</c:v>
                </c:pt>
                <c:pt idx="16">
                  <c:v>Vecka 1-21</c:v>
                </c:pt>
                <c:pt idx="17">
                  <c:v>Vecka 2</c:v>
                </c:pt>
                <c:pt idx="18">
                  <c:v>Vecka 3</c:v>
                </c:pt>
                <c:pt idx="19">
                  <c:v>Vecka 4</c:v>
                </c:pt>
                <c:pt idx="20">
                  <c:v>Vecka 5</c:v>
                </c:pt>
                <c:pt idx="21">
                  <c:v>Vecka 6</c:v>
                </c:pt>
                <c:pt idx="22">
                  <c:v>Vecka 7</c:v>
                </c:pt>
                <c:pt idx="23">
                  <c:v>Vecka 8</c:v>
                </c:pt>
                <c:pt idx="24">
                  <c:v>Vecka 9</c:v>
                </c:pt>
                <c:pt idx="25">
                  <c:v>Vecka 10</c:v>
                </c:pt>
                <c:pt idx="26">
                  <c:v>Vecka 11</c:v>
                </c:pt>
                <c:pt idx="27">
                  <c:v>Vecka 12</c:v>
                </c:pt>
                <c:pt idx="28">
                  <c:v>Vecka 13</c:v>
                </c:pt>
                <c:pt idx="29">
                  <c:v>Vecka 14</c:v>
                </c:pt>
                <c:pt idx="30">
                  <c:v>Vecka 15</c:v>
                </c:pt>
                <c:pt idx="31">
                  <c:v>Vecka 16</c:v>
                </c:pt>
                <c:pt idx="32">
                  <c:v>Vecka 17</c:v>
                </c:pt>
                <c:pt idx="33">
                  <c:v>Vecka 18</c:v>
                </c:pt>
                <c:pt idx="34">
                  <c:v>Vecka 19</c:v>
                </c:pt>
                <c:pt idx="35">
                  <c:v>Vecka 20</c:v>
                </c:pt>
                <c:pt idx="36">
                  <c:v>Vecka 21</c:v>
                </c:pt>
                <c:pt idx="37">
                  <c:v>Vecka 22</c:v>
                </c:pt>
              </c:strCache>
            </c:strRef>
          </c:cat>
          <c:val>
            <c:numRef>
              <c:f>Blad1!$B$4:$AM$4</c:f>
              <c:numCache>
                <c:formatCode>General</c:formatCode>
                <c:ptCount val="38"/>
                <c:pt idx="0">
                  <c:v>35</c:v>
                </c:pt>
                <c:pt idx="1">
                  <c:v>14</c:v>
                </c:pt>
                <c:pt idx="2">
                  <c:v>18</c:v>
                </c:pt>
                <c:pt idx="3">
                  <c:v>16</c:v>
                </c:pt>
                <c:pt idx="4">
                  <c:v>40</c:v>
                </c:pt>
                <c:pt idx="5">
                  <c:v>78</c:v>
                </c:pt>
                <c:pt idx="6">
                  <c:v>196</c:v>
                </c:pt>
                <c:pt idx="7">
                  <c:v>275</c:v>
                </c:pt>
                <c:pt idx="8">
                  <c:v>243</c:v>
                </c:pt>
                <c:pt idx="9">
                  <c:v>190</c:v>
                </c:pt>
                <c:pt idx="10">
                  <c:v>198</c:v>
                </c:pt>
                <c:pt idx="11">
                  <c:v>154</c:v>
                </c:pt>
                <c:pt idx="12">
                  <c:v>109</c:v>
                </c:pt>
                <c:pt idx="13">
                  <c:v>113</c:v>
                </c:pt>
                <c:pt idx="14">
                  <c:v>97</c:v>
                </c:pt>
                <c:pt idx="15">
                  <c:v>146</c:v>
                </c:pt>
                <c:pt idx="16">
                  <c:v>110</c:v>
                </c:pt>
                <c:pt idx="17">
                  <c:v>100</c:v>
                </c:pt>
                <c:pt idx="18">
                  <c:v>108</c:v>
                </c:pt>
                <c:pt idx="19">
                  <c:v>67</c:v>
                </c:pt>
                <c:pt idx="20">
                  <c:v>57</c:v>
                </c:pt>
                <c:pt idx="21">
                  <c:v>37</c:v>
                </c:pt>
                <c:pt idx="22">
                  <c:v>48</c:v>
                </c:pt>
                <c:pt idx="23">
                  <c:v>63</c:v>
                </c:pt>
                <c:pt idx="24">
                  <c:v>77</c:v>
                </c:pt>
                <c:pt idx="25">
                  <c:v>134</c:v>
                </c:pt>
                <c:pt idx="26">
                  <c:v>144</c:v>
                </c:pt>
                <c:pt idx="27">
                  <c:v>146</c:v>
                </c:pt>
                <c:pt idx="28">
                  <c:v>177</c:v>
                </c:pt>
                <c:pt idx="29">
                  <c:v>300</c:v>
                </c:pt>
                <c:pt idx="30">
                  <c:v>201</c:v>
                </c:pt>
                <c:pt idx="31">
                  <c:v>264</c:v>
                </c:pt>
                <c:pt idx="32">
                  <c:v>254</c:v>
                </c:pt>
                <c:pt idx="33">
                  <c:v>233</c:v>
                </c:pt>
                <c:pt idx="34">
                  <c:v>137</c:v>
                </c:pt>
                <c:pt idx="35">
                  <c:v>92</c:v>
                </c:pt>
                <c:pt idx="36">
                  <c:v>30</c:v>
                </c:pt>
                <c:pt idx="3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8-4C2C-9AF5-F5250BDC6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52357592"/>
        <c:axId val="652353656"/>
      </c:barChart>
      <c:catAx>
        <c:axId val="65235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2353656"/>
        <c:crosses val="autoZero"/>
        <c:auto val="1"/>
        <c:lblAlgn val="ctr"/>
        <c:lblOffset val="100"/>
        <c:noMultiLvlLbl val="0"/>
      </c:catAx>
      <c:valAx>
        <c:axId val="65235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235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[Distributionsplan.xlsx]Dist.plan (vecka) - lång sikt!Pivottabell3</c:name>
    <c:fmtId val="8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Planerad distribution av dos per vecka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1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  <c:pivotFmt>
        <c:idx val="2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'Dist.plan (vecka) - lång sikt'!$P$36:$P$37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(vecka) - lång sikt'!$O$38:$O$54</c:f>
              <c:strCache>
                <c:ptCount val="16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38</c:v>
                </c:pt>
                <c:pt idx="15">
                  <c:v>39</c:v>
                </c:pt>
              </c:strCache>
            </c:strRef>
          </c:cat>
          <c:val>
            <c:numRef>
              <c:f>'Dist.plan (vecka) - lång sikt'!$P$38:$P$54</c:f>
              <c:numCache>
                <c:formatCode>General</c:formatCode>
                <c:ptCount val="16"/>
                <c:pt idx="0">
                  <c:v>13764</c:v>
                </c:pt>
                <c:pt idx="1">
                  <c:v>8752</c:v>
                </c:pt>
                <c:pt idx="2">
                  <c:v>14030</c:v>
                </c:pt>
                <c:pt idx="3">
                  <c:v>18960</c:v>
                </c:pt>
                <c:pt idx="4">
                  <c:v>4206</c:v>
                </c:pt>
                <c:pt idx="5">
                  <c:v>10160</c:v>
                </c:pt>
                <c:pt idx="6">
                  <c:v>5928</c:v>
                </c:pt>
                <c:pt idx="7">
                  <c:v>1962</c:v>
                </c:pt>
                <c:pt idx="8">
                  <c:v>1756</c:v>
                </c:pt>
                <c:pt idx="9">
                  <c:v>6506</c:v>
                </c:pt>
                <c:pt idx="10">
                  <c:v>10434</c:v>
                </c:pt>
                <c:pt idx="11">
                  <c:v>7176</c:v>
                </c:pt>
                <c:pt idx="12">
                  <c:v>9530</c:v>
                </c:pt>
                <c:pt idx="13">
                  <c:v>11700</c:v>
                </c:pt>
                <c:pt idx="14">
                  <c:v>2780</c:v>
                </c:pt>
                <c:pt idx="15">
                  <c:v>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9-4CA1-948F-E7F8479E7060}"/>
            </c:ext>
          </c:extLst>
        </c:ser>
        <c:ser>
          <c:idx val="1"/>
          <c:order val="1"/>
          <c:tx>
            <c:strRef>
              <c:f>'Dist.plan (vecka) - lång sikt'!$Q$36:$Q$37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'Dist.plan (vecka) - lång sikt'!$O$38:$O$54</c:f>
              <c:strCache>
                <c:ptCount val="16"/>
                <c:pt idx="0">
                  <c:v>23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34</c:v>
                </c:pt>
                <c:pt idx="12">
                  <c:v>35</c:v>
                </c:pt>
                <c:pt idx="13">
                  <c:v>36</c:v>
                </c:pt>
                <c:pt idx="14">
                  <c:v>38</c:v>
                </c:pt>
                <c:pt idx="15">
                  <c:v>39</c:v>
                </c:pt>
              </c:strCache>
            </c:strRef>
          </c:cat>
          <c:val>
            <c:numRef>
              <c:f>'Dist.plan (vecka) - lång sikt'!$Q$38:$Q$54</c:f>
              <c:numCache>
                <c:formatCode>General</c:formatCode>
                <c:ptCount val="16"/>
                <c:pt idx="0">
                  <c:v>9384</c:v>
                </c:pt>
                <c:pt idx="1">
                  <c:v>12090</c:v>
                </c:pt>
                <c:pt idx="2">
                  <c:v>3874</c:v>
                </c:pt>
                <c:pt idx="3">
                  <c:v>1498</c:v>
                </c:pt>
                <c:pt idx="4">
                  <c:v>3968</c:v>
                </c:pt>
                <c:pt idx="5">
                  <c:v>3162</c:v>
                </c:pt>
                <c:pt idx="6">
                  <c:v>12466</c:v>
                </c:pt>
                <c:pt idx="7">
                  <c:v>7726</c:v>
                </c:pt>
                <c:pt idx="8">
                  <c:v>12662</c:v>
                </c:pt>
                <c:pt idx="9">
                  <c:v>18390</c:v>
                </c:pt>
                <c:pt idx="10">
                  <c:v>8748</c:v>
                </c:pt>
                <c:pt idx="11">
                  <c:v>13746</c:v>
                </c:pt>
                <c:pt idx="12">
                  <c:v>18</c:v>
                </c:pt>
                <c:pt idx="15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9-4CA1-948F-E7F8479E7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9155984"/>
        <c:axId val="649148440"/>
      </c:barChart>
      <c:catAx>
        <c:axId val="64915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48440"/>
        <c:crosses val="autoZero"/>
        <c:auto val="1"/>
        <c:lblAlgn val="ctr"/>
        <c:lblOffset val="100"/>
        <c:noMultiLvlLbl val="0"/>
      </c:catAx>
      <c:valAx>
        <c:axId val="64914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915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2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 smtClean="0"/>
          </a:p>
        </p:txBody>
      </p:sp>
      <p:cxnSp>
        <p:nvCxnSpPr>
          <p:cNvPr id="13" name="Rak 12"/>
          <p:cNvCxnSpPr/>
          <p:nvPr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5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8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10546" y="365125"/>
            <a:ext cx="1061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  <a:latin typeface="+mj-lt"/>
              </a:rPr>
              <a:t>Agenda</a:t>
            </a:r>
            <a:endParaRPr lang="sv-SE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418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cxnSp>
        <p:nvCxnSpPr>
          <p:cNvPr id="5" name="Rak koppling 4"/>
          <p:cNvCxnSpPr/>
          <p:nvPr/>
        </p:nvCxnSpPr>
        <p:spPr>
          <a:xfrm>
            <a:off x="410547" y="4562475"/>
            <a:ext cx="113582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8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340631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031318"/>
            <a:ext cx="5587028" cy="415834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334579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025266"/>
            <a:ext cx="5609253" cy="416439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99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66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28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63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69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22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7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6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0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2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6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4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2021-06-11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5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72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08043" y="6356350"/>
            <a:ext cx="545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6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2021-06-11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73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Möte Länschefsnätverket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210611</a:t>
            </a:r>
            <a:endParaRPr lang="sv-SE" dirty="0" smtClean="0"/>
          </a:p>
          <a:p>
            <a:r>
              <a:rPr lang="sv-SE" dirty="0" smtClean="0"/>
              <a:t>Roger Larsson, chefläkare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7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10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9273">
            <a:off x="846710" y="830354"/>
            <a:ext cx="3627490" cy="4390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42" y="419090"/>
            <a:ext cx="5610225" cy="5632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Vaccinationsläget v 23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4" y="2366026"/>
            <a:ext cx="4368572" cy="330747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130" y="2324780"/>
            <a:ext cx="61436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Vaccinationstäckning utlandsfödda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52674-6AB9-4668-8AED-4226128661A6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74" y="1824717"/>
            <a:ext cx="5834924" cy="41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400" dirty="0" smtClean="0"/>
              <a:t>Fas 4: Samordnad vaccination</a:t>
            </a:r>
            <a:endParaRPr lang="sv-SE" sz="4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Doktor.se och Kronans apotek vaccinerar på uppdrag av </a:t>
            </a:r>
            <a:endParaRPr lang="sv-SE" sz="2000" dirty="0" smtClean="0"/>
          </a:p>
          <a:p>
            <a:pPr marL="0" indent="0">
              <a:buNone/>
            </a:pPr>
            <a:r>
              <a:rPr lang="sv-SE" sz="2000" dirty="0" smtClean="0"/>
              <a:t>   Region </a:t>
            </a:r>
            <a:r>
              <a:rPr lang="sv-SE" sz="2000" dirty="0"/>
              <a:t>Dalarna. + 90 000 doser</a:t>
            </a:r>
          </a:p>
          <a:p>
            <a:pPr marL="0" indent="0">
              <a:buNone/>
            </a:pPr>
            <a:endParaRPr lang="sv-SE" sz="2000" dirty="0" smtClean="0"/>
          </a:p>
          <a:p>
            <a:pPr marL="0" indent="0" algn="ctr">
              <a:buNone/>
            </a:pPr>
            <a:endParaRPr lang="sv-SE" sz="2000" dirty="0" smtClean="0"/>
          </a:p>
          <a:p>
            <a:r>
              <a:rPr lang="sv-SE" sz="2000" dirty="0" smtClean="0"/>
              <a:t>Vaccinering </a:t>
            </a:r>
            <a:r>
              <a:rPr lang="sv-SE" sz="2000" dirty="0"/>
              <a:t>sker utifrån Region Dalarnas fastställda dosintervall, </a:t>
            </a:r>
            <a:r>
              <a:rPr lang="sv-SE" sz="2000" dirty="0" err="1"/>
              <a:t>mRNA</a:t>
            </a:r>
            <a:r>
              <a:rPr lang="sv-SE" sz="2000" dirty="0"/>
              <a:t> vaccin dos 2 skall ges </a:t>
            </a:r>
            <a:r>
              <a:rPr lang="sv-SE" sz="2000" dirty="0" smtClean="0"/>
              <a:t>efter 7 veckor. </a:t>
            </a:r>
          </a:p>
          <a:p>
            <a:pPr marL="0" indent="0">
              <a:buNone/>
            </a:pPr>
            <a:r>
              <a:rPr lang="sv-SE" sz="2000" dirty="0"/>
              <a:t> </a:t>
            </a:r>
            <a:r>
              <a:rPr lang="sv-SE" sz="2000" dirty="0" smtClean="0"/>
              <a:t>  Vaccinationsnod </a:t>
            </a:r>
            <a:r>
              <a:rPr lang="sv-SE" sz="2000" dirty="0"/>
              <a:t>som ger dos 1 skall ge en direkt tid för </a:t>
            </a:r>
            <a:r>
              <a:rPr lang="sv-SE" sz="2000" dirty="0" smtClean="0"/>
              <a:t>dos </a:t>
            </a:r>
            <a:r>
              <a:rPr lang="sv-SE" sz="2000" dirty="0"/>
              <a:t>2</a:t>
            </a:r>
            <a:r>
              <a:rPr lang="sv-SE" sz="2000" dirty="0" smtClean="0"/>
              <a:t>.</a:t>
            </a:r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Region Dalarna: Vaccinerar återstående dos 1 (25%) samt vaccinerar klart dos 2 till de som tidigare vaccinerats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7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smtClean="0"/>
              <a:t>Vaccinationspunkter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u="sng" dirty="0"/>
              <a:t>Kronans apotek:</a:t>
            </a:r>
            <a:r>
              <a:rPr lang="sv-SE" sz="2400" b="1" dirty="0"/>
              <a:t> </a:t>
            </a:r>
            <a:r>
              <a:rPr lang="sv-SE" sz="2400" dirty="0"/>
              <a:t>Malung, Sälen samt </a:t>
            </a:r>
            <a:r>
              <a:rPr lang="sv-SE" sz="2400" dirty="0" smtClean="0"/>
              <a:t>Säter</a:t>
            </a:r>
          </a:p>
          <a:p>
            <a:endParaRPr lang="sv-SE" sz="2400" dirty="0"/>
          </a:p>
          <a:p>
            <a:r>
              <a:rPr lang="sv-SE" sz="2400" u="sng" dirty="0"/>
              <a:t>Doktor.se:</a:t>
            </a:r>
            <a:r>
              <a:rPr lang="sv-SE" sz="2400" b="1" dirty="0"/>
              <a:t> </a:t>
            </a:r>
            <a:r>
              <a:rPr lang="sv-SE" sz="2400" dirty="0"/>
              <a:t>Mora, Orsa, Falun, (Svärdsjö, Grycksbo), Borlänge, Avesta, </a:t>
            </a:r>
            <a:r>
              <a:rPr lang="sv-SE" sz="2400" dirty="0" smtClean="0"/>
              <a:t>Ludvika/Sunnansjö</a:t>
            </a:r>
            <a:endParaRPr lang="sv-SE" sz="2400" dirty="0"/>
          </a:p>
          <a:p>
            <a:endParaRPr lang="sv-SE" sz="2400" dirty="0"/>
          </a:p>
          <a:p>
            <a:r>
              <a:rPr lang="sv-SE" sz="2400" u="sng" dirty="0"/>
              <a:t>Region Dalarna:</a:t>
            </a:r>
            <a:r>
              <a:rPr lang="sv-SE" sz="2400" dirty="0"/>
              <a:t> Särna, Älvdalen, Vansbro, Rättvik, Leksand, Gagnef, Hedemora, Långshyttan, </a:t>
            </a:r>
            <a:r>
              <a:rPr lang="sv-SE" sz="2400" dirty="0" smtClean="0"/>
              <a:t>Smedjebacken</a:t>
            </a:r>
            <a:endParaRPr lang="sv-SE" sz="24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2021-06-11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86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15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2081212"/>
            <a:ext cx="63055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8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16</a:t>
            </a:fld>
            <a:endParaRPr lang="sv-SE"/>
          </a:p>
        </p:txBody>
      </p:sp>
      <p:pic>
        <p:nvPicPr>
          <p:cNvPr id="2050" name="Bildobjekt 6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4" y="2651760"/>
            <a:ext cx="11668095" cy="2573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3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Fördelning doser/vecka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EF070-D4A1-4BBC-95E2-C540A084EC01}" type="datetime1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2021-06-11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DDE8C-17E0-4539-9C15-C1E9D231907F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1825625"/>
          <a:ext cx="113696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Rak koppling 8"/>
          <p:cNvCxnSpPr/>
          <p:nvPr/>
        </p:nvCxnSpPr>
        <p:spPr>
          <a:xfrm flipV="1">
            <a:off x="4821382" y="2974109"/>
            <a:ext cx="27709" cy="33822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undad rektangulär bildtext 9"/>
          <p:cNvSpPr/>
          <p:nvPr/>
        </p:nvSpPr>
        <p:spPr>
          <a:xfrm>
            <a:off x="2530764" y="2701636"/>
            <a:ext cx="1690254" cy="544945"/>
          </a:xfrm>
          <a:prstGeom prst="wedgeRoundRectCallout">
            <a:avLst>
              <a:gd name="adj1" fmla="val 76954"/>
              <a:gd name="adj2" fmla="val 1118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45 000 dos 1 till Doktor.se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Rak koppling 10"/>
          <p:cNvCxnSpPr/>
          <p:nvPr/>
        </p:nvCxnSpPr>
        <p:spPr>
          <a:xfrm flipV="1">
            <a:off x="6716768" y="2974109"/>
            <a:ext cx="27709" cy="338224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undad rektangulär bildtext 11"/>
          <p:cNvSpPr/>
          <p:nvPr/>
        </p:nvSpPr>
        <p:spPr>
          <a:xfrm>
            <a:off x="4590473" y="2481233"/>
            <a:ext cx="1648691" cy="525203"/>
          </a:xfrm>
          <a:prstGeom prst="wedgeRoundRectCallout">
            <a:avLst>
              <a:gd name="adj1" fmla="val 76954"/>
              <a:gd name="adj2" fmla="val 1118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50 000 dos 1 till Doktor.se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7370618" y="4248727"/>
            <a:ext cx="3371273" cy="1928236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undad rektangulär bildtext 13"/>
          <p:cNvSpPr/>
          <p:nvPr/>
        </p:nvSpPr>
        <p:spPr>
          <a:xfrm>
            <a:off x="8400328" y="1930400"/>
            <a:ext cx="3749965" cy="1237673"/>
          </a:xfrm>
          <a:prstGeom prst="wedgeRoundRectCallout">
            <a:avLst>
              <a:gd name="adj1" fmla="val -36761"/>
              <a:gd name="adj2" fmla="val 9253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40 000 dos 1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 8000/vecka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 270/vecka/VC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 1600/vecka/nod om vi har 5 noder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-&gt;100% täckning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undad rektangulär bildtext 2"/>
          <p:cNvSpPr/>
          <p:nvPr/>
        </p:nvSpPr>
        <p:spPr>
          <a:xfrm>
            <a:off x="4082472" y="6459854"/>
            <a:ext cx="849745" cy="356062"/>
          </a:xfrm>
          <a:prstGeom prst="wedgeRoundRectCallout">
            <a:avLst>
              <a:gd name="adj1" fmla="val 10296"/>
              <a:gd name="adj2" fmla="val -1133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80%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undad rektangulär bildtext 14"/>
          <p:cNvSpPr/>
          <p:nvPr/>
        </p:nvSpPr>
        <p:spPr>
          <a:xfrm>
            <a:off x="6096000" y="6459854"/>
            <a:ext cx="849745" cy="356062"/>
          </a:xfrm>
          <a:prstGeom prst="wedgeRoundRectCallout">
            <a:avLst>
              <a:gd name="adj1" fmla="val 10296"/>
              <a:gd name="adj2" fmla="val -1133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85%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undad rektangulär bildtext 15"/>
          <p:cNvSpPr/>
          <p:nvPr/>
        </p:nvSpPr>
        <p:spPr>
          <a:xfrm>
            <a:off x="8100291" y="6444142"/>
            <a:ext cx="849745" cy="356062"/>
          </a:xfrm>
          <a:prstGeom prst="wedgeRoundRectCallout">
            <a:avLst>
              <a:gd name="adj1" fmla="val 10296"/>
              <a:gd name="adj2" fmla="val -1133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90%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1300253" y="6385084"/>
            <a:ext cx="2396365" cy="4501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Vaccinationstäckning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undad rektangulär bildtext 16"/>
          <p:cNvSpPr/>
          <p:nvPr/>
        </p:nvSpPr>
        <p:spPr>
          <a:xfrm>
            <a:off x="9020487" y="6432146"/>
            <a:ext cx="849745" cy="356062"/>
          </a:xfrm>
          <a:prstGeom prst="wedgeRoundRectCallout">
            <a:avLst>
              <a:gd name="adj1" fmla="val 10296"/>
              <a:gd name="adj2" fmla="val -1133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95%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9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385" y="556953"/>
            <a:ext cx="4932337" cy="537235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" y="461824"/>
            <a:ext cx="4997767" cy="19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56250"/>
            <a:ext cx="4581525" cy="267652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8368"/>
            <a:ext cx="5019675" cy="135255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56" y="623453"/>
            <a:ext cx="5212431" cy="4887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2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F15060"/>
                </a:solidFill>
              </a:rPr>
              <a:t>Morgonläget, Erik Degerman</a:t>
            </a:r>
            <a:endParaRPr lang="sv-SE" dirty="0"/>
          </a:p>
        </p:txBody>
      </p:sp>
      <p:pic>
        <p:nvPicPr>
          <p:cNvPr id="1026" name="Diagram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7" y="1451913"/>
            <a:ext cx="7780785" cy="495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2" y="512124"/>
            <a:ext cx="10290641" cy="58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Åldersfördelning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1976774"/>
            <a:ext cx="10752324" cy="42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Uppdaterad modell med hänsyn också tagen till andelen positiva provsvar, utökad känslighet för vaccinationseffekt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213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12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445213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98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8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423862"/>
            <a:ext cx="90011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0467-49CA-4BB0-8EA3-39E97AFDB63E}" type="slidenum">
              <a:rPr lang="sv-SE" smtClean="0"/>
              <a:t>9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581025"/>
            <a:ext cx="4924425" cy="56959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2297">
            <a:off x="321599" y="1141354"/>
            <a:ext cx="5962650" cy="126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94" y="3319808"/>
            <a:ext cx="3638550" cy="86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1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Modifiera Regionstema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ifiera Regionstema" id="{BA2CB863-C639-4F27-8E49-A039AD9856D8}" vid="{91D76228-425D-456D-8E61-C119DE4869FB}"/>
    </a:ext>
  </a:extLst>
</a:theme>
</file>

<file path=ppt/theme/theme3.xml><?xml version="1.0" encoding="utf-8"?>
<a:theme xmlns:a="http://schemas.openxmlformats.org/drawingml/2006/main" name="1_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238</Words>
  <Application>Microsoft Office PowerPoint</Application>
  <PresentationFormat>Bredbild</PresentationFormat>
  <Paragraphs>57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VCdag</vt:lpstr>
      <vt:lpstr>Modifiera Regionstema</vt:lpstr>
      <vt:lpstr>1_VCdag</vt:lpstr>
      <vt:lpstr>Möte Länschefsnätverket</vt:lpstr>
      <vt:lpstr>Morgonläget, Erik Degerman</vt:lpstr>
      <vt:lpstr>PowerPoint-presentation</vt:lpstr>
      <vt:lpstr>Åldersfördelning</vt:lpstr>
      <vt:lpstr>Uppdaterad modell med hänsyn också tagen till andelen positiva provsvar, utökad känslighet för vaccinationseffekt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Vaccinationsläget v 23</vt:lpstr>
      <vt:lpstr> Vaccinationstäckning utlandsfödda</vt:lpstr>
      <vt:lpstr>Fas 4: Samordnad vaccination</vt:lpstr>
      <vt:lpstr>Vaccinationspunkter</vt:lpstr>
      <vt:lpstr>PowerPoint-presentation</vt:lpstr>
      <vt:lpstr>PowerPoint-presentation</vt:lpstr>
      <vt:lpstr>Fördelning doser/vecka</vt:lpstr>
      <vt:lpstr>PowerPoint-presentation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 Länschefsnätverket</dc:title>
  <dc:creator>Larsson Roger S /Central förvaltning Ledningsenhet /Falun</dc:creator>
  <cp:lastModifiedBy>Larsson Roger S /Central förvaltning Ledningsenhet /Falun</cp:lastModifiedBy>
  <cp:revision>7</cp:revision>
  <dcterms:created xsi:type="dcterms:W3CDTF">2021-06-11T06:14:55Z</dcterms:created>
  <dcterms:modified xsi:type="dcterms:W3CDTF">2021-06-11T08:33:07Z</dcterms:modified>
</cp:coreProperties>
</file>