
<file path=[Content_Types].xml><?xml version="1.0" encoding="utf-8"?>
<Types xmlns="http://schemas.openxmlformats.org/package/2006/content-types">
  <Default Extension="emf" ContentType="image/x-emf"/>
  <Default Extension="jfif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6.jfif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6"/>
    <p:sldMasterId id="2147483698" r:id="rId7"/>
  </p:sldMasterIdLst>
  <p:notesMasterIdLst>
    <p:notesMasterId r:id="rId49"/>
  </p:notesMasterIdLst>
  <p:handoutMasterIdLst>
    <p:handoutMasterId r:id="rId50"/>
  </p:handoutMasterIdLst>
  <p:sldIdLst>
    <p:sldId id="292" r:id="rId8"/>
    <p:sldId id="293" r:id="rId9"/>
    <p:sldId id="296" r:id="rId10"/>
    <p:sldId id="294" r:id="rId11"/>
    <p:sldId id="333" r:id="rId12"/>
    <p:sldId id="299" r:id="rId13"/>
    <p:sldId id="298" r:id="rId14"/>
    <p:sldId id="300" r:id="rId15"/>
    <p:sldId id="301" r:id="rId16"/>
    <p:sldId id="302" r:id="rId17"/>
    <p:sldId id="342" r:id="rId18"/>
    <p:sldId id="546" r:id="rId19"/>
    <p:sldId id="305" r:id="rId20"/>
    <p:sldId id="306" r:id="rId21"/>
    <p:sldId id="308" r:id="rId22"/>
    <p:sldId id="309" r:id="rId23"/>
    <p:sldId id="344" r:id="rId24"/>
    <p:sldId id="311" r:id="rId25"/>
    <p:sldId id="312" r:id="rId26"/>
    <p:sldId id="313" r:id="rId27"/>
    <p:sldId id="314" r:id="rId28"/>
    <p:sldId id="315" r:id="rId29"/>
    <p:sldId id="348" r:id="rId30"/>
    <p:sldId id="340" r:id="rId31"/>
    <p:sldId id="334" r:id="rId32"/>
    <p:sldId id="320" r:id="rId33"/>
    <p:sldId id="339" r:id="rId34"/>
    <p:sldId id="338" r:id="rId35"/>
    <p:sldId id="337" r:id="rId36"/>
    <p:sldId id="324" r:id="rId37"/>
    <p:sldId id="325" r:id="rId38"/>
    <p:sldId id="326" r:id="rId39"/>
    <p:sldId id="327" r:id="rId40"/>
    <p:sldId id="328" r:id="rId41"/>
    <p:sldId id="329" r:id="rId42"/>
    <p:sldId id="547" r:id="rId43"/>
    <p:sldId id="548" r:id="rId44"/>
    <p:sldId id="549" r:id="rId45"/>
    <p:sldId id="550" r:id="rId46"/>
    <p:sldId id="551" r:id="rId47"/>
    <p:sldId id="295" r:id="rId48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ll för din presentation" id="{2F5AB087-2A90-4031-BE80-6EFFC44721BB}">
          <p14:sldIdLst>
            <p14:sldId id="292"/>
            <p14:sldId id="293"/>
            <p14:sldId id="296"/>
            <p14:sldId id="294"/>
            <p14:sldId id="333"/>
            <p14:sldId id="299"/>
            <p14:sldId id="298"/>
            <p14:sldId id="300"/>
            <p14:sldId id="301"/>
            <p14:sldId id="302"/>
            <p14:sldId id="342"/>
            <p14:sldId id="546"/>
            <p14:sldId id="305"/>
            <p14:sldId id="306"/>
            <p14:sldId id="308"/>
            <p14:sldId id="309"/>
            <p14:sldId id="344"/>
            <p14:sldId id="311"/>
            <p14:sldId id="312"/>
            <p14:sldId id="313"/>
            <p14:sldId id="314"/>
            <p14:sldId id="315"/>
            <p14:sldId id="348"/>
            <p14:sldId id="340"/>
            <p14:sldId id="334"/>
            <p14:sldId id="320"/>
            <p14:sldId id="339"/>
            <p14:sldId id="338"/>
            <p14:sldId id="337"/>
            <p14:sldId id="324"/>
            <p14:sldId id="325"/>
            <p14:sldId id="326"/>
            <p14:sldId id="327"/>
            <p14:sldId id="328"/>
            <p14:sldId id="329"/>
            <p14:sldId id="547"/>
            <p14:sldId id="548"/>
            <p14:sldId id="549"/>
            <p14:sldId id="550"/>
            <p14:sldId id="551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747"/>
    <a:srgbClr val="424242"/>
    <a:srgbClr val="969696"/>
    <a:srgbClr val="FFD378"/>
    <a:srgbClr val="F15060"/>
    <a:srgbClr val="F1F1F1"/>
    <a:srgbClr val="E6E6E6"/>
    <a:srgbClr val="2CA6D5"/>
    <a:srgbClr val="C80000"/>
    <a:srgbClr val="E60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 autoAdjust="0"/>
    <p:restoredTop sz="79433" autoAdjust="0"/>
  </p:normalViewPr>
  <p:slideViewPr>
    <p:cSldViewPr snapToGrid="0">
      <p:cViewPr varScale="1">
        <p:scale>
          <a:sx n="88" d="100"/>
          <a:sy n="88" d="100"/>
        </p:scale>
        <p:origin x="11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48"/>
    </p:cViewPr>
  </p:sorterViewPr>
  <p:notesViewPr>
    <p:cSldViewPr snapToGrid="0" showGuides="1">
      <p:cViewPr varScale="1">
        <p:scale>
          <a:sx n="123" d="100"/>
          <a:sy n="123" d="100"/>
        </p:scale>
        <p:origin x="4904" y="80"/>
      </p:cViewPr>
      <p:guideLst/>
    </p:cSldViewPr>
  </p:notesViewPr>
  <p:gridSpacing cx="864000" cy="864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B77E8D-C86E-46F8-9EEE-235C383F32A0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AC55C0E5-4465-4421-9139-7C17D67BBB6B}">
      <dgm:prSet phldrT="[Text]" custT="1"/>
      <dgm:spPr/>
      <dgm:t>
        <a:bodyPr/>
        <a:lstStyle/>
        <a:p>
          <a:r>
            <a:rPr lang="sv-SE" sz="2800" b="1" dirty="0"/>
            <a:t>Vad behöver enhetschefen ha koll på?</a:t>
          </a:r>
        </a:p>
      </dgm:t>
    </dgm:pt>
    <dgm:pt modelId="{E8D92EE4-E476-4B10-8210-469D41A9B03F}" type="parTrans" cxnId="{66C4336E-0DC7-4D33-A6B1-E251B1DD4E0F}">
      <dgm:prSet/>
      <dgm:spPr/>
      <dgm:t>
        <a:bodyPr/>
        <a:lstStyle/>
        <a:p>
          <a:endParaRPr lang="sv-SE"/>
        </a:p>
      </dgm:t>
    </dgm:pt>
    <dgm:pt modelId="{A96C1541-37C0-4DAD-8789-1FAC20CF23A4}" type="sibTrans" cxnId="{66C4336E-0DC7-4D33-A6B1-E251B1DD4E0F}">
      <dgm:prSet/>
      <dgm:spPr/>
      <dgm:t>
        <a:bodyPr/>
        <a:lstStyle/>
        <a:p>
          <a:endParaRPr lang="sv-SE"/>
        </a:p>
      </dgm:t>
    </dgm:pt>
    <dgm:pt modelId="{6EDCB06D-CF00-41FF-9FE7-E102831B5187}" type="pres">
      <dgm:prSet presAssocID="{C9B77E8D-C86E-46F8-9EEE-235C383F32A0}" presName="Name0" presStyleCnt="0">
        <dgm:presLayoutVars>
          <dgm:chMax val="1"/>
          <dgm:chPref val="1"/>
        </dgm:presLayoutVars>
      </dgm:prSet>
      <dgm:spPr/>
    </dgm:pt>
    <dgm:pt modelId="{FF34EB05-B8EA-4B18-BD2F-4883D362DDE9}" type="pres">
      <dgm:prSet presAssocID="{AC55C0E5-4465-4421-9139-7C17D67BBB6B}" presName="Parent" presStyleLbl="node0" presStyleIdx="0" presStyleCnt="1" custScaleX="126545" custLinFactNeighborX="-90" custLinFactNeighborY="996">
        <dgm:presLayoutVars>
          <dgm:chMax val="5"/>
          <dgm:chPref val="5"/>
        </dgm:presLayoutVars>
      </dgm:prSet>
      <dgm:spPr/>
    </dgm:pt>
    <dgm:pt modelId="{0CAF3B5F-54F2-493D-AC9F-39241D8688D3}" type="pres">
      <dgm:prSet presAssocID="{AC55C0E5-4465-4421-9139-7C17D67BBB6B}" presName="Accent1" presStyleLbl="node1" presStyleIdx="0" presStyleCnt="6"/>
      <dgm:spPr/>
    </dgm:pt>
    <dgm:pt modelId="{C3F0B270-360D-4620-A30D-42DE7E773FE1}" type="pres">
      <dgm:prSet presAssocID="{AC55C0E5-4465-4421-9139-7C17D67BBB6B}" presName="Accent2" presStyleLbl="node1" presStyleIdx="1" presStyleCnt="6"/>
      <dgm:spPr/>
    </dgm:pt>
    <dgm:pt modelId="{17DF6380-7988-4DF0-9DA5-D54D20B2854B}" type="pres">
      <dgm:prSet presAssocID="{AC55C0E5-4465-4421-9139-7C17D67BBB6B}" presName="Accent3" presStyleLbl="node1" presStyleIdx="2" presStyleCnt="6"/>
      <dgm:spPr/>
    </dgm:pt>
    <dgm:pt modelId="{C082BEB3-7C7A-4591-9E1B-794ED49109FB}" type="pres">
      <dgm:prSet presAssocID="{AC55C0E5-4465-4421-9139-7C17D67BBB6B}" presName="Accent4" presStyleLbl="node1" presStyleIdx="3" presStyleCnt="6"/>
      <dgm:spPr/>
    </dgm:pt>
    <dgm:pt modelId="{56BDF5C5-A31F-437D-9AC0-FDCA644AA015}" type="pres">
      <dgm:prSet presAssocID="{AC55C0E5-4465-4421-9139-7C17D67BBB6B}" presName="Accent5" presStyleLbl="node1" presStyleIdx="4" presStyleCnt="6"/>
      <dgm:spPr/>
    </dgm:pt>
    <dgm:pt modelId="{D9EF9511-E09C-461C-BF51-0C8005F0737F}" type="pres">
      <dgm:prSet presAssocID="{AC55C0E5-4465-4421-9139-7C17D67BBB6B}" presName="Accent6" presStyleLbl="node1" presStyleIdx="5" presStyleCnt="6"/>
      <dgm:spPr/>
    </dgm:pt>
  </dgm:ptLst>
  <dgm:cxnLst>
    <dgm:cxn modelId="{66C4336E-0DC7-4D33-A6B1-E251B1DD4E0F}" srcId="{C9B77E8D-C86E-46F8-9EEE-235C383F32A0}" destId="{AC55C0E5-4465-4421-9139-7C17D67BBB6B}" srcOrd="0" destOrd="0" parTransId="{E8D92EE4-E476-4B10-8210-469D41A9B03F}" sibTransId="{A96C1541-37C0-4DAD-8789-1FAC20CF23A4}"/>
    <dgm:cxn modelId="{97586D7B-23E7-44D9-A154-7A38A6493A99}" type="presOf" srcId="{C9B77E8D-C86E-46F8-9EEE-235C383F32A0}" destId="{6EDCB06D-CF00-41FF-9FE7-E102831B5187}" srcOrd="0" destOrd="0" presId="urn:microsoft.com/office/officeart/2009/3/layout/CircleRelationship"/>
    <dgm:cxn modelId="{7CD8B082-DB82-4D9B-887D-B74A2A26EBA2}" type="presOf" srcId="{AC55C0E5-4465-4421-9139-7C17D67BBB6B}" destId="{FF34EB05-B8EA-4B18-BD2F-4883D362DDE9}" srcOrd="0" destOrd="0" presId="urn:microsoft.com/office/officeart/2009/3/layout/CircleRelationship"/>
    <dgm:cxn modelId="{A8A84F49-49C4-4591-9A51-5A288B94E7F7}" type="presParOf" srcId="{6EDCB06D-CF00-41FF-9FE7-E102831B5187}" destId="{FF34EB05-B8EA-4B18-BD2F-4883D362DDE9}" srcOrd="0" destOrd="0" presId="urn:microsoft.com/office/officeart/2009/3/layout/CircleRelationship"/>
    <dgm:cxn modelId="{72F5F79C-9310-48AE-B90C-CE7D11632914}" type="presParOf" srcId="{6EDCB06D-CF00-41FF-9FE7-E102831B5187}" destId="{0CAF3B5F-54F2-493D-AC9F-39241D8688D3}" srcOrd="1" destOrd="0" presId="urn:microsoft.com/office/officeart/2009/3/layout/CircleRelationship"/>
    <dgm:cxn modelId="{B6A6053B-CD04-44A9-9961-706729D53BDF}" type="presParOf" srcId="{6EDCB06D-CF00-41FF-9FE7-E102831B5187}" destId="{C3F0B270-360D-4620-A30D-42DE7E773FE1}" srcOrd="2" destOrd="0" presId="urn:microsoft.com/office/officeart/2009/3/layout/CircleRelationship"/>
    <dgm:cxn modelId="{3AFEB1B8-F235-4382-BCEE-320F64AA1034}" type="presParOf" srcId="{6EDCB06D-CF00-41FF-9FE7-E102831B5187}" destId="{17DF6380-7988-4DF0-9DA5-D54D20B2854B}" srcOrd="3" destOrd="0" presId="urn:microsoft.com/office/officeart/2009/3/layout/CircleRelationship"/>
    <dgm:cxn modelId="{69AE8380-B75A-49DD-9D5E-6F5F389BC904}" type="presParOf" srcId="{6EDCB06D-CF00-41FF-9FE7-E102831B5187}" destId="{C082BEB3-7C7A-4591-9E1B-794ED49109FB}" srcOrd="4" destOrd="0" presId="urn:microsoft.com/office/officeart/2009/3/layout/CircleRelationship"/>
    <dgm:cxn modelId="{C503A540-9DA2-4934-BF1E-D12211BA062E}" type="presParOf" srcId="{6EDCB06D-CF00-41FF-9FE7-E102831B5187}" destId="{56BDF5C5-A31F-437D-9AC0-FDCA644AA015}" srcOrd="5" destOrd="0" presId="urn:microsoft.com/office/officeart/2009/3/layout/CircleRelationship"/>
    <dgm:cxn modelId="{239052F1-62D4-44A8-AE3F-63B134BE8DA9}" type="presParOf" srcId="{6EDCB06D-CF00-41FF-9FE7-E102831B5187}" destId="{D9EF9511-E09C-461C-BF51-0C8005F0737F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4EB05-B8EA-4B18-BD2F-4883D362DDE9}">
      <dsp:nvSpPr>
        <dsp:cNvPr id="0" name=""/>
        <dsp:cNvSpPr/>
      </dsp:nvSpPr>
      <dsp:spPr>
        <a:xfrm>
          <a:off x="2552676" y="288208"/>
          <a:ext cx="6568442" cy="51910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b="1" kern="1200" dirty="0"/>
            <a:t>Vad behöver enhetschefen ha koll på?</a:t>
          </a:r>
        </a:p>
      </dsp:txBody>
      <dsp:txXfrm>
        <a:off x="3514602" y="1048414"/>
        <a:ext cx="4644590" cy="3670598"/>
      </dsp:txXfrm>
    </dsp:sp>
    <dsp:sp modelId="{0CAF3B5F-54F2-493D-AC9F-39241D8688D3}">
      <dsp:nvSpPr>
        <dsp:cNvPr id="0" name=""/>
        <dsp:cNvSpPr/>
      </dsp:nvSpPr>
      <dsp:spPr>
        <a:xfrm>
          <a:off x="6208250" y="0"/>
          <a:ext cx="577657" cy="5773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0B270-360D-4620-A30D-42DE7E773FE1}">
      <dsp:nvSpPr>
        <dsp:cNvPr id="0" name=""/>
        <dsp:cNvSpPr/>
      </dsp:nvSpPr>
      <dsp:spPr>
        <a:xfrm>
          <a:off x="4841365" y="5041829"/>
          <a:ext cx="418385" cy="418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F6380-7988-4DF0-9DA5-D54D20B2854B}">
      <dsp:nvSpPr>
        <dsp:cNvPr id="0" name=""/>
        <dsp:cNvSpPr/>
      </dsp:nvSpPr>
      <dsp:spPr>
        <a:xfrm>
          <a:off x="8770863" y="2343231"/>
          <a:ext cx="418385" cy="418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BEB3-7C7A-4591-9E1B-794ED49109FB}">
      <dsp:nvSpPr>
        <dsp:cNvPr id="0" name=""/>
        <dsp:cNvSpPr/>
      </dsp:nvSpPr>
      <dsp:spPr>
        <a:xfrm>
          <a:off x="6771051" y="5486946"/>
          <a:ext cx="577657" cy="5773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F5C5-A31F-437D-9AC0-FDCA644AA015}">
      <dsp:nvSpPr>
        <dsp:cNvPr id="0" name=""/>
        <dsp:cNvSpPr/>
      </dsp:nvSpPr>
      <dsp:spPr>
        <a:xfrm>
          <a:off x="4959630" y="820495"/>
          <a:ext cx="418385" cy="418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F9511-E09C-461C-BF51-0C8005F0737F}">
      <dsp:nvSpPr>
        <dsp:cNvPr id="0" name=""/>
        <dsp:cNvSpPr/>
      </dsp:nvSpPr>
      <dsp:spPr>
        <a:xfrm>
          <a:off x="3642072" y="3214060"/>
          <a:ext cx="418385" cy="418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9F2E9-0522-47B8-A9BB-5CC888984DB4}" type="datetimeFigureOut">
              <a:rPr lang="sv-SE" smtClean="0"/>
              <a:t>2025-11-21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BB61B-D7BA-4303-B4D0-4AA3E8C6B3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2967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FAC39-4481-4ED3-BD9B-446AF8A56E80}" type="datetimeFigureOut">
              <a:rPr lang="sv-SE" smtClean="0"/>
              <a:t>2025-11-21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D479F-A9FA-4460-8A06-25113FD0324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692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6921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7870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Man kan också tänka sig att det är flera personal på mottagningen</a:t>
            </a:r>
          </a:p>
          <a:p>
            <a:endParaRPr lang="sv-SE" dirty="0"/>
          </a:p>
          <a:p>
            <a:r>
              <a:rPr lang="sv-SE" dirty="0"/>
              <a:t>Vid utbrott/misstänkt smittspridning av luftvägsinfektion på en enhet bör besökare informeras om detta.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4949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1936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9684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 baseline="0" dirty="0"/>
              <a:t>Symtom</a:t>
            </a:r>
            <a:endParaRPr lang="sv-SE" sz="1600" b="1" dirty="0"/>
          </a:p>
          <a:p>
            <a:r>
              <a:rPr lang="sv-SE" sz="1600" dirty="0"/>
              <a:t>Kräkningar</a:t>
            </a:r>
            <a:r>
              <a:rPr lang="sv-SE" sz="1600" baseline="0" dirty="0"/>
              <a:t> och diarréer är inte alltid vinterkräksjuka, viktigt att tänka på att andra allvarliga infektioner kan debutera med liknande symtom, te x blodförgiftning.</a:t>
            </a:r>
            <a:endParaRPr lang="sv-SE" sz="1600" dirty="0"/>
          </a:p>
          <a:p>
            <a:r>
              <a:rPr lang="sv-SE" sz="1600" b="1" dirty="0"/>
              <a:t>Smittsamhet</a:t>
            </a:r>
          </a:p>
          <a:p>
            <a:r>
              <a:rPr lang="sv-SE" sz="1600" dirty="0"/>
              <a:t>Ofta kan man</a:t>
            </a:r>
            <a:r>
              <a:rPr lang="sv-SE" sz="1600" baseline="0" dirty="0"/>
              <a:t> påvisa calici i avföring under flera veckor efter alla symtom försvunnit. </a:t>
            </a:r>
          </a:p>
          <a:p>
            <a:r>
              <a:rPr lang="sv-SE" sz="1600" baseline="0" dirty="0"/>
              <a:t>Svårt att avgöra hur länge man är smittsam men viruset blir mindre sjukdomsframkallande med tiden. </a:t>
            </a:r>
          </a:p>
          <a:p>
            <a:r>
              <a:rPr lang="sv-SE" sz="1600" baseline="0" dirty="0"/>
              <a:t>Symtomen sprider smittan.</a:t>
            </a:r>
          </a:p>
          <a:p>
            <a:endParaRPr lang="sv-SE" sz="1600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6447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Gör</a:t>
            </a:r>
            <a:r>
              <a:rPr lang="sv-SE" baseline="0" dirty="0"/>
              <a:t> en bedömning. Ska det behandlas som en misstänkt magsjuka? Vem ska göra bedömningen? Finns det en plan?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0383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4154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Hur säkerställer ni att all personal har kunskap om dessa åtgärder?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6031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9998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304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8873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Plan, hur gör jag om patient och /eller personal insjuknar på fredag kväll? Ringa</a:t>
            </a:r>
            <a:r>
              <a:rPr lang="sv-SE" baseline="0" dirty="0"/>
              <a:t> chef eller finns åtgärdsplan?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9360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Kan även beaktas vid t ex influensa och covid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422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9854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sz="1200" b="0" baseline="0" dirty="0"/>
              <a:t>Sätt upp skyltar vid entrén om pågående magsjuka. Informera besökare om vikten att även dem har god handhygien för att förhindra smittspridning. </a:t>
            </a:r>
            <a:endParaRPr lang="sv-SE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Besökare till vårdenheten informeras om att det pågår ett utbrott och att det är olämpligt att samtidigt besöka andra enheter på grund av smittrisken.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641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0304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Virkon har en verkningstid på 10 minuter. Det betyder att ytan måste vara blöt i minst 10 minuter för att virkonet ska hinna döda smittämnet.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Lämnar vit flammighet på ytor, torka bort med fuktad duk.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5017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Ofta slutar man städa</a:t>
            </a:r>
            <a:r>
              <a:rPr lang="sv-SE" baseline="0" dirty="0"/>
              <a:t> vid magsjuka, tvärt om (!) viktigt med städning!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5056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2932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textiler tvättas.</a:t>
            </a:r>
          </a:p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2033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E61D1-CEDC-24AC-5F52-FC768BB8D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7334C84-16AE-D786-D259-C8BA37638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2A22C81-82A0-7503-3D69-B9CB895DE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31FB0FC-2AD3-F0A1-3E8D-7810012CB4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D479F-A9FA-4460-8A06-25113FD0324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98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Har ni åtgärdsplaner?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0404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5DD25-8A2F-DE5B-8C39-86DE67EF4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BF37557-FF4E-A3BF-789B-8E3D57863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1D4C60B-0CB5-250D-2504-8AB6ED0A1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Finns egenkontrollen med i ledningssystemet? Ett sätt att följa upp hur det går i verksamheterna</a:t>
            </a:r>
          </a:p>
        </p:txBody>
      </p:sp>
    </p:spTree>
    <p:extLst>
      <p:ext uri="{BB962C8B-B14F-4D97-AF65-F5344CB8AC3E}">
        <p14:creationId xmlns:p14="http://schemas.microsoft.com/office/powerpoint/2010/main" val="3192469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554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924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</a:rPr>
              <a:t>Exempel på förkylningsvirus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(exempelvis rhinovirus och parainfluensavirus)</a:t>
            </a:r>
          </a:p>
          <a:p>
            <a:endParaRPr lang="sv-SE" dirty="0">
              <a:latin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</a:rPr>
              <a:t>A och B orsakar typisk influensasjukdom</a:t>
            </a:r>
          </a:p>
          <a:p>
            <a:r>
              <a:rPr lang="sv-SE" b="1" dirty="0">
                <a:latin typeface="Calibri" panose="020F0502020204030204" pitchFamily="34" charset="0"/>
              </a:rPr>
              <a:t>A allvarligare </a:t>
            </a:r>
            <a:r>
              <a:rPr lang="sv-SE" dirty="0">
                <a:latin typeface="Calibri" panose="020F0502020204030204" pitchFamily="34" charset="0"/>
              </a:rPr>
              <a:t>symptom</a:t>
            </a:r>
          </a:p>
          <a:p>
            <a:r>
              <a:rPr lang="sv-SE" b="1" dirty="0">
                <a:latin typeface="Calibri" panose="020F0502020204030204" pitchFamily="34" charset="0"/>
              </a:rPr>
              <a:t>B mildare </a:t>
            </a:r>
            <a:r>
              <a:rPr lang="sv-SE" dirty="0">
                <a:latin typeface="Calibri" panose="020F0502020204030204" pitchFamily="34" charset="0"/>
              </a:rPr>
              <a:t>sjukdom, oftast senare på säsongen</a:t>
            </a:r>
          </a:p>
          <a:p>
            <a:endParaRPr lang="sv-SE" sz="1100" dirty="0">
              <a:latin typeface="Calibri" panose="020F0502020204030204" pitchFamily="34" charset="0"/>
            </a:endParaRPr>
          </a:p>
          <a:p>
            <a:r>
              <a:rPr lang="sv-SE" sz="1100" dirty="0">
                <a:latin typeface="Calibri" panose="020F0502020204030204" pitchFamily="34" charset="0"/>
              </a:rPr>
              <a:t>C ger ännu mildare symptom, ”märks inte”</a:t>
            </a:r>
          </a:p>
          <a:p>
            <a:r>
              <a:rPr lang="sv-SE" sz="1100" dirty="0">
                <a:latin typeface="Calibri" panose="020F0502020204030204" pitchFamily="34" charset="0"/>
              </a:rPr>
              <a:t>D: inte hos människa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632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undergrupper inom omikronvarianten JN</a:t>
            </a:r>
          </a:p>
          <a:p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Paxlovid (nirmatrelvir/ritonavir) är det första godkända orala antivirala läkemedlet mot covid-19 och ett viktigt och välkommet tillskott för att förhindra progression till allvarlig sjukdom hos patienter med hög risk för svår covid-19.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2089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Skyddsutrustning</a:t>
            </a:r>
          </a:p>
          <a:p>
            <a:r>
              <a:rPr lang="sv-SE" dirty="0"/>
              <a:t>Kunskap hos vårdpersonalen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896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200" i="1" dirty="0">
                <a:cs typeface="Calibri Light" panose="020F0302020204030204" pitchFamily="34" charset="0"/>
              </a:rPr>
              <a:t>Gäller vid alla luftvägsvirus samt kikhosta, </a:t>
            </a:r>
            <a:r>
              <a:rPr lang="sv-SE" sz="1200" i="1" dirty="0" err="1">
                <a:cs typeface="Calibri Light" panose="020F0302020204030204" pitchFamily="34" charset="0"/>
              </a:rPr>
              <a:t>mykoplasma</a:t>
            </a:r>
            <a:endParaRPr lang="sv-SE" sz="1200" i="1" dirty="0">
              <a:cs typeface="Calibri Light" panose="020F03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76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Diskussion med/utan ventil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00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akgrundsbild">
    <p:bg>
      <p:bgPr>
        <a:solidFill>
          <a:srgbClr val="DB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ctrTitle"/>
          </p:nvPr>
        </p:nvSpPr>
        <p:spPr>
          <a:xfrm>
            <a:off x="1524000" y="995363"/>
            <a:ext cx="9144000" cy="2306637"/>
          </a:xfrm>
          <a:ln w="50800"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6000"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"/>
          <p:cNvSpPr>
            <a:spLocks noGrp="1"/>
          </p:cNvSpPr>
          <p:nvPr>
            <p:ph type="subTitle" idx="1"/>
          </p:nvPr>
        </p:nvSpPr>
        <p:spPr>
          <a:xfrm>
            <a:off x="1524000" y="3556000"/>
            <a:ext cx="9144000" cy="1622919"/>
          </a:xfrm>
          <a:prstGeom prst="rect">
            <a:avLst/>
          </a:prstGeom>
          <a:ln w="50800" cap="rnd" cmpd="sng"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om du vill redigera mall för underrubrikformat</a:t>
            </a:r>
          </a:p>
        </p:txBody>
      </p:sp>
      <p:sp>
        <p:nvSpPr>
          <p:cNvPr id="6" name="Platshållare för bild" title="Bakgrundsbild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678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full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" title="Beskrivning för bild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grpSp>
        <p:nvGrpSpPr>
          <p:cNvPr id="3" name="Logotyp"/>
          <p:cNvGrpSpPr>
            <a:grpSpLocks noChangeAspect="1"/>
          </p:cNvGrpSpPr>
          <p:nvPr userDrawn="1"/>
        </p:nvGrpSpPr>
        <p:grpSpPr>
          <a:xfrm>
            <a:off x="10765506" y="12571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33599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" title="Beskrivning för bild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2" name="Platshållare för bild" title="Beskrivning för bild 2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0214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" title="Beskrivning för bild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400" cy="3429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8" name="Platshållare för bild" title="Beskrivning för bild 2"/>
          <p:cNvSpPr>
            <a:spLocks noGrp="1"/>
          </p:cNvSpPr>
          <p:nvPr>
            <p:ph type="pic" sz="quarter" idx="12"/>
          </p:nvPr>
        </p:nvSpPr>
        <p:spPr>
          <a:xfrm>
            <a:off x="4072270" y="0"/>
            <a:ext cx="4040372" cy="3429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2" name="Platshållare för bild" title="Beskrivning för bild 3"/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3429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7" name="Platshållare för bild" title="Beskrivning för bild 4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400" cy="3429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Platshållare för text"/>
          <p:cNvSpPr>
            <a:spLocks noGrp="1"/>
          </p:cNvSpPr>
          <p:nvPr>
            <p:ph type="body" sz="quarter" idx="15"/>
          </p:nvPr>
        </p:nvSpPr>
        <p:spPr>
          <a:xfrm>
            <a:off x="4076400" y="3429000"/>
            <a:ext cx="4039200" cy="3429000"/>
          </a:xfr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31" name="Platshållare för bild" title="Beskrivning för bild 5"/>
          <p:cNvSpPr>
            <a:spLocks noGrp="1"/>
          </p:cNvSpPr>
          <p:nvPr>
            <p:ph type="pic" sz="quarter" idx="13"/>
          </p:nvPr>
        </p:nvSpPr>
        <p:spPr>
          <a:xfrm>
            <a:off x="8127600" y="3429000"/>
            <a:ext cx="4064400" cy="3429000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737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" title="Textblock med avslutande text"/>
          <p:cNvSpPr>
            <a:spLocks noGrp="1"/>
          </p:cNvSpPr>
          <p:nvPr>
            <p:ph type="ctrTitle" hasCustomPrompt="1"/>
          </p:nvPr>
        </p:nvSpPr>
        <p:spPr>
          <a:xfrm>
            <a:off x="695325" y="2032426"/>
            <a:ext cx="10801349" cy="2306637"/>
          </a:xfrm>
          <a:ln w="50800">
            <a:noFill/>
          </a:ln>
        </p:spPr>
        <p:txBody>
          <a:bodyPr lIns="0" tIns="0" rIns="0" bIns="0" anchor="ctr"/>
          <a:lstStyle>
            <a:lvl1pPr algn="ctr">
              <a:defRPr sz="6000"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Avslutande text</a:t>
            </a:r>
          </a:p>
        </p:txBody>
      </p:sp>
      <p:grpSp>
        <p:nvGrpSpPr>
          <p:cNvPr id="2" name="Logotyp" title="Region Dalarnas logotyp"/>
          <p:cNvGrpSpPr>
            <a:grpSpLocks noChangeAspect="1"/>
          </p:cNvGrpSpPr>
          <p:nvPr userDrawn="1"/>
        </p:nvGrpSpPr>
        <p:grpSpPr>
          <a:xfrm>
            <a:off x="4914611" y="5408725"/>
            <a:ext cx="2362778" cy="900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3" name="Freeform 5" title="Region Dalarnas logotyp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" name="Freeform 6" title="Region Dalarnas logotyp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5" name="Rectangle 7" title="Region Dalarnas logotyp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6" name="Freeform 8" title="Region Dalarnas logotyp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7" name="Freeform 9" title="Region Dalarnas logotyp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8" name="Freeform 10" title="Region Dalarnas logotyp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9" name="Freeform 11" title="Region Dalarnas logotyp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0" name="Freeform 12" title="Region Dalarnas logotyp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1" name="Freeform 13" title="Region Dalarnas logotyp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2" name="Freeform 14" title="Region Dalarnas logotyp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3" name="Freeform 15" title="Region Dalarnas logotyp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4" name="Freeform 16" title="Region Dalarnas logotyp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5" name="Freeform 17" title="Region Dalarnas logotyp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6" name="Freeform 18" title="Region Dalarnas logotyp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990531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365125"/>
            <a:ext cx="10603074" cy="12065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10547" y="1825625"/>
            <a:ext cx="5609253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09253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1" y="6356351"/>
            <a:ext cx="12192000" cy="501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1A949534-19A8-4324-B3BA-2555041FB1AE}" type="datetime1">
              <a:rPr lang="sv-SE" smtClean="0"/>
              <a:t>2025-11-21</a:t>
            </a:fld>
            <a:endParaRPr lang="sv-SE" dirty="0"/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/>
              <a:t>TITEL PÅ PRESENTATION ► RUBRIK FÖR DETTA KAPITEL</a:t>
            </a:r>
            <a:endParaRPr lang="sv-SE" dirty="0"/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11133574" y="365125"/>
            <a:ext cx="1058427" cy="7552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411" y="478140"/>
            <a:ext cx="544042" cy="5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9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akgrundsbild">
    <p:bg>
      <p:bgPr>
        <a:solidFill>
          <a:srgbClr val="DB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ctrTitle"/>
          </p:nvPr>
        </p:nvSpPr>
        <p:spPr>
          <a:xfrm>
            <a:off x="1524000" y="995363"/>
            <a:ext cx="9144000" cy="2306637"/>
          </a:xfrm>
          <a:ln w="50800"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6000"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"/>
          <p:cNvSpPr>
            <a:spLocks noGrp="1"/>
          </p:cNvSpPr>
          <p:nvPr>
            <p:ph type="subTitle" idx="1"/>
          </p:nvPr>
        </p:nvSpPr>
        <p:spPr>
          <a:xfrm>
            <a:off x="1524000" y="3556000"/>
            <a:ext cx="9144000" cy="1622919"/>
          </a:xfrm>
          <a:prstGeom prst="rect">
            <a:avLst/>
          </a:prstGeom>
          <a:ln w="50800" cap="rnd" cmpd="sng"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om du vill redigera mall för underrubrikformat</a:t>
            </a:r>
          </a:p>
        </p:txBody>
      </p:sp>
      <p:sp>
        <p:nvSpPr>
          <p:cNvPr id="6" name="Platshållare för bild" title="Bakgrundsbild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8378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FFDDE2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4" y="728664"/>
            <a:ext cx="6480000" cy="755650"/>
          </a:xfrm>
        </p:spPr>
        <p:txBody>
          <a:bodyPr lIns="0" tIns="0" rIns="0" bIns="0" anchor="t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underrubrik"/>
          <p:cNvSpPr>
            <a:spLocks noGrp="1"/>
          </p:cNvSpPr>
          <p:nvPr>
            <p:ph type="body" idx="1" hasCustomPrompt="1"/>
          </p:nvPr>
        </p:nvSpPr>
        <p:spPr>
          <a:xfrm>
            <a:off x="695324" y="2076337"/>
            <a:ext cx="6480000" cy="4249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Innehåll</a:t>
            </a:r>
          </a:p>
        </p:txBody>
      </p:sp>
      <p:sp>
        <p:nvSpPr>
          <p:cNvPr id="30" name="Platshållare för text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4" y="2578058"/>
            <a:ext cx="6480000" cy="373066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DB3747"/>
              </a:buClr>
              <a:buSzPct val="130000"/>
              <a:buFont typeface="Arial Black" panose="020B0A04020102020204" pitchFamily="34" charset="0"/>
              <a:buChar char="›"/>
              <a:defRPr sz="2000" baseline="0"/>
            </a:lvl1pPr>
          </a:lstStyle>
          <a:p>
            <a:pPr lvl="0"/>
            <a:r>
              <a:rPr lang="sv-SE" dirty="0"/>
              <a:t>Innehåll</a:t>
            </a:r>
          </a:p>
          <a:p>
            <a:pPr lvl="0"/>
            <a:r>
              <a:rPr lang="sv-SE" dirty="0"/>
              <a:t>För</a:t>
            </a:r>
          </a:p>
          <a:p>
            <a:pPr lvl="0"/>
            <a:r>
              <a:rPr lang="sv-SE" dirty="0"/>
              <a:t>avsnittet</a:t>
            </a:r>
          </a:p>
        </p:txBody>
      </p:sp>
      <p:sp>
        <p:nvSpPr>
          <p:cNvPr id="23" name="Platshållare för bild" title="Fotobeskrivning"/>
          <p:cNvSpPr>
            <a:spLocks noGrp="1"/>
          </p:cNvSpPr>
          <p:nvPr>
            <p:ph type="pic" sz="quarter" idx="13"/>
          </p:nvPr>
        </p:nvSpPr>
        <p:spPr>
          <a:xfrm>
            <a:off x="7535862" y="0"/>
            <a:ext cx="4656137" cy="6858000"/>
          </a:xfrm>
        </p:spPr>
        <p:txBody>
          <a:bodyPr lIns="0" tIns="0" rIns="0" bIns="0"/>
          <a:lstStyle/>
          <a:p>
            <a:endParaRPr lang="sv-SE" dirty="0"/>
          </a:p>
        </p:txBody>
      </p:sp>
      <p:grpSp>
        <p:nvGrpSpPr>
          <p:cNvPr id="22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21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76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5" pos="4747">
          <p15:clr>
            <a:srgbClr val="FBAE40"/>
          </p15:clr>
        </p15:guide>
        <p15:guide id="6" orient="horz" pos="93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648000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sz="half" idx="1"/>
          </p:nvPr>
        </p:nvSpPr>
        <p:spPr>
          <a:xfrm>
            <a:off x="695325" y="1484312"/>
            <a:ext cx="6480000" cy="48244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bild" title="Fotobeskrivning"/>
          <p:cNvSpPr>
            <a:spLocks noGrp="1"/>
          </p:cNvSpPr>
          <p:nvPr>
            <p:ph type="pic" sz="quarter" idx="12"/>
          </p:nvPr>
        </p:nvSpPr>
        <p:spPr>
          <a:xfrm>
            <a:off x="7535862" y="1"/>
            <a:ext cx="4656137" cy="6858000"/>
          </a:xfrm>
        </p:spPr>
        <p:txBody>
          <a:bodyPr tIns="0" rIns="0" bIns="0"/>
          <a:lstStyle/>
          <a:p>
            <a:endParaRPr lang="sv-SE"/>
          </a:p>
        </p:txBody>
      </p:sp>
      <p:sp>
        <p:nvSpPr>
          <p:cNvPr id="22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/>
          </a:p>
        </p:txBody>
      </p:sp>
      <p:sp>
        <p:nvSpPr>
          <p:cNvPr id="39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6497955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RUBIK FÖR DETTA KAPITEL</a:t>
            </a:r>
          </a:p>
        </p:txBody>
      </p:sp>
      <p:sp>
        <p:nvSpPr>
          <p:cNvPr id="2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7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935">
          <p15:clr>
            <a:srgbClr val="FBAE40"/>
          </p15:clr>
        </p15:guide>
        <p15:guide id="6" pos="474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idx="1"/>
          </p:nvPr>
        </p:nvSpPr>
        <p:spPr>
          <a:xfrm>
            <a:off x="695325" y="1484313"/>
            <a:ext cx="10801350" cy="4824411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20000"/>
              <a:defRPr sz="2400"/>
            </a:lvl1pPr>
            <a:lvl2pPr>
              <a:buClr>
                <a:schemeClr val="accent1"/>
              </a:buClr>
              <a:buSzPct val="120000"/>
              <a:defRPr/>
            </a:lvl2pPr>
            <a:lvl3pPr>
              <a:buClr>
                <a:schemeClr val="accent1"/>
              </a:buClr>
              <a:buSzPct val="120000"/>
              <a:defRPr/>
            </a:lvl3pPr>
            <a:lvl4pPr>
              <a:buClr>
                <a:schemeClr val="accent1"/>
              </a:buClr>
              <a:buSzPct val="120000"/>
              <a:defRPr/>
            </a:lvl4pPr>
            <a:lvl5pPr>
              <a:buClr>
                <a:schemeClr val="accent1"/>
              </a:buClr>
              <a:buSzPct val="12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7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/>
          </a:p>
        </p:txBody>
      </p:sp>
      <p:grpSp>
        <p:nvGrpSpPr>
          <p:cNvPr id="30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45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21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78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sz="half" idx="1"/>
          </p:nvPr>
        </p:nvSpPr>
        <p:spPr>
          <a:xfrm>
            <a:off x="695325" y="1484311"/>
            <a:ext cx="5220000" cy="48244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"/>
          <p:cNvSpPr>
            <a:spLocks noGrp="1"/>
          </p:cNvSpPr>
          <p:nvPr>
            <p:ph sz="half" idx="2"/>
          </p:nvPr>
        </p:nvSpPr>
        <p:spPr>
          <a:xfrm>
            <a:off x="6276675" y="1484313"/>
            <a:ext cx="5220000" cy="4824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2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/>
          </a:p>
        </p:txBody>
      </p:sp>
      <p:grpSp>
        <p:nvGrpSpPr>
          <p:cNvPr id="2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38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39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75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93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FFDDE2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4" y="728664"/>
            <a:ext cx="6480000" cy="755650"/>
          </a:xfrm>
        </p:spPr>
        <p:txBody>
          <a:bodyPr lIns="0" tIns="0" rIns="0" bIns="0" anchor="t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underrubrik"/>
          <p:cNvSpPr>
            <a:spLocks noGrp="1"/>
          </p:cNvSpPr>
          <p:nvPr>
            <p:ph type="body" idx="1" hasCustomPrompt="1"/>
          </p:nvPr>
        </p:nvSpPr>
        <p:spPr>
          <a:xfrm>
            <a:off x="695324" y="2076337"/>
            <a:ext cx="6480000" cy="4249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Innehåll</a:t>
            </a:r>
          </a:p>
        </p:txBody>
      </p:sp>
      <p:sp>
        <p:nvSpPr>
          <p:cNvPr id="30" name="Platshållare för text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4" y="2578058"/>
            <a:ext cx="6480000" cy="373066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DB3747"/>
              </a:buClr>
              <a:buSzPct val="130000"/>
              <a:buFont typeface="Arial Black" panose="020B0A04020102020204" pitchFamily="34" charset="0"/>
              <a:buChar char="›"/>
              <a:defRPr sz="2000" baseline="0"/>
            </a:lvl1pPr>
          </a:lstStyle>
          <a:p>
            <a:pPr lvl="0"/>
            <a:r>
              <a:rPr lang="sv-SE" dirty="0"/>
              <a:t>Innehåll</a:t>
            </a:r>
          </a:p>
          <a:p>
            <a:pPr lvl="0"/>
            <a:r>
              <a:rPr lang="sv-SE" dirty="0"/>
              <a:t>För</a:t>
            </a:r>
          </a:p>
          <a:p>
            <a:pPr lvl="0"/>
            <a:r>
              <a:rPr lang="sv-SE" dirty="0"/>
              <a:t>avsnittet</a:t>
            </a:r>
          </a:p>
        </p:txBody>
      </p:sp>
      <p:sp>
        <p:nvSpPr>
          <p:cNvPr id="23" name="Platshållare för bild" title="Fotobeskrivning"/>
          <p:cNvSpPr>
            <a:spLocks noGrp="1"/>
          </p:cNvSpPr>
          <p:nvPr>
            <p:ph type="pic" sz="quarter" idx="13"/>
          </p:nvPr>
        </p:nvSpPr>
        <p:spPr>
          <a:xfrm>
            <a:off x="7535862" y="0"/>
            <a:ext cx="4656137" cy="6858000"/>
          </a:xfrm>
        </p:spPr>
        <p:txBody>
          <a:bodyPr lIns="0" tIns="0" rIns="0" bIns="0"/>
          <a:lstStyle/>
          <a:p>
            <a:endParaRPr lang="sv-SE" dirty="0"/>
          </a:p>
        </p:txBody>
      </p:sp>
      <p:grpSp>
        <p:nvGrpSpPr>
          <p:cNvPr id="22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3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4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5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6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7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8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  <p:sp>
        <p:nvSpPr>
          <p:cNvPr id="21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4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747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underrubrik"/>
          <p:cNvSpPr>
            <a:spLocks noGrp="1"/>
          </p:cNvSpPr>
          <p:nvPr>
            <p:ph type="body" idx="1"/>
          </p:nvPr>
        </p:nvSpPr>
        <p:spPr>
          <a:xfrm>
            <a:off x="695324" y="1484313"/>
            <a:ext cx="5220000" cy="8239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"/>
          <p:cNvSpPr>
            <a:spLocks noGrp="1"/>
          </p:cNvSpPr>
          <p:nvPr>
            <p:ph sz="half" idx="2"/>
          </p:nvPr>
        </p:nvSpPr>
        <p:spPr>
          <a:xfrm>
            <a:off x="695325" y="2542717"/>
            <a:ext cx="5221381" cy="376600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underrubrik"/>
          <p:cNvSpPr>
            <a:spLocks noGrp="1"/>
          </p:cNvSpPr>
          <p:nvPr>
            <p:ph type="body" sz="quarter" idx="3"/>
          </p:nvPr>
        </p:nvSpPr>
        <p:spPr>
          <a:xfrm>
            <a:off x="6276675" y="1484313"/>
            <a:ext cx="5220000" cy="8233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"/>
          <p:cNvSpPr>
            <a:spLocks noGrp="1"/>
          </p:cNvSpPr>
          <p:nvPr>
            <p:ph sz="quarter" idx="4"/>
          </p:nvPr>
        </p:nvSpPr>
        <p:spPr>
          <a:xfrm>
            <a:off x="6278554" y="2541233"/>
            <a:ext cx="5218120" cy="376749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4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/>
          </a:p>
        </p:txBody>
      </p:sp>
      <p:grpSp>
        <p:nvGrpSpPr>
          <p:cNvPr id="25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42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29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63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93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Rubriksida rö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18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69201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 ros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3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555824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3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645679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full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" title="Beskrivning för bild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grpSp>
        <p:nvGrpSpPr>
          <p:cNvPr id="3" name="Logotyp"/>
          <p:cNvGrpSpPr>
            <a:grpSpLocks noChangeAspect="1"/>
          </p:cNvGrpSpPr>
          <p:nvPr userDrawn="1"/>
        </p:nvGrpSpPr>
        <p:grpSpPr>
          <a:xfrm>
            <a:off x="10765506" y="12571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136539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" title="Beskrivning för bild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32" name="Platshållare för bild" title="Beskrivning för bild 2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445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" title="Beskrivning för bild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400" cy="3429000"/>
          </a:xfrm>
        </p:spPr>
        <p:txBody>
          <a:bodyPr/>
          <a:lstStyle/>
          <a:p>
            <a:endParaRPr lang="sv-SE"/>
          </a:p>
        </p:txBody>
      </p:sp>
      <p:sp>
        <p:nvSpPr>
          <p:cNvPr id="28" name="Platshållare för bild" title="Beskrivning för bild 2"/>
          <p:cNvSpPr>
            <a:spLocks noGrp="1"/>
          </p:cNvSpPr>
          <p:nvPr>
            <p:ph type="pic" sz="quarter" idx="12"/>
          </p:nvPr>
        </p:nvSpPr>
        <p:spPr>
          <a:xfrm>
            <a:off x="4072270" y="0"/>
            <a:ext cx="4040372" cy="3429000"/>
          </a:xfrm>
        </p:spPr>
        <p:txBody>
          <a:bodyPr/>
          <a:lstStyle/>
          <a:p>
            <a:endParaRPr lang="sv-SE"/>
          </a:p>
        </p:txBody>
      </p:sp>
      <p:sp>
        <p:nvSpPr>
          <p:cNvPr id="32" name="Platshållare för bild" title="Beskrivning för bild 3"/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3429000"/>
          </a:xfrm>
        </p:spPr>
        <p:txBody>
          <a:bodyPr/>
          <a:lstStyle/>
          <a:p>
            <a:endParaRPr lang="sv-SE"/>
          </a:p>
        </p:txBody>
      </p:sp>
      <p:sp>
        <p:nvSpPr>
          <p:cNvPr id="27" name="Platshållare för bild" title="Beskrivning för bild 4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400" cy="3429000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Platshållare för text"/>
          <p:cNvSpPr>
            <a:spLocks noGrp="1"/>
          </p:cNvSpPr>
          <p:nvPr>
            <p:ph type="body" sz="quarter" idx="15"/>
          </p:nvPr>
        </p:nvSpPr>
        <p:spPr>
          <a:xfrm>
            <a:off x="4076400" y="3429000"/>
            <a:ext cx="4039200" cy="3429000"/>
          </a:xfr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31" name="Platshållare för bild" title="Beskrivning för bild 5"/>
          <p:cNvSpPr>
            <a:spLocks noGrp="1"/>
          </p:cNvSpPr>
          <p:nvPr>
            <p:ph type="pic" sz="quarter" idx="13"/>
          </p:nvPr>
        </p:nvSpPr>
        <p:spPr>
          <a:xfrm>
            <a:off x="8127600" y="3429000"/>
            <a:ext cx="4064400" cy="3429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3393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" title="Textblock med avslutande text"/>
          <p:cNvSpPr>
            <a:spLocks noGrp="1"/>
          </p:cNvSpPr>
          <p:nvPr>
            <p:ph type="ctrTitle" hasCustomPrompt="1"/>
          </p:nvPr>
        </p:nvSpPr>
        <p:spPr>
          <a:xfrm>
            <a:off x="695325" y="2032426"/>
            <a:ext cx="10801349" cy="2306637"/>
          </a:xfrm>
          <a:ln w="50800">
            <a:noFill/>
          </a:ln>
        </p:spPr>
        <p:txBody>
          <a:bodyPr lIns="0" tIns="0" rIns="0" bIns="0" anchor="ctr"/>
          <a:lstStyle>
            <a:lvl1pPr algn="ctr">
              <a:defRPr sz="6000"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Avslutande text</a:t>
            </a:r>
          </a:p>
        </p:txBody>
      </p:sp>
      <p:grpSp>
        <p:nvGrpSpPr>
          <p:cNvPr id="2" name="Logotyp" title="Region Dalarnas logotyp"/>
          <p:cNvGrpSpPr>
            <a:grpSpLocks noChangeAspect="1"/>
          </p:cNvGrpSpPr>
          <p:nvPr userDrawn="1"/>
        </p:nvGrpSpPr>
        <p:grpSpPr>
          <a:xfrm>
            <a:off x="4914611" y="5408725"/>
            <a:ext cx="2362778" cy="900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3" name="Freeform 5" title="Region Dalarnas logotyp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" name="Freeform 6" title="Region Dalarnas logotyp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" name="Rectangle 7" title="Region Dalarnas logotyp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Freeform 8" title="Region Dalarnas logotyp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Freeform 9" title="Region Dalarnas logotyp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" name="Freeform 10" title="Region Dalarnas logotyp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Freeform 11" title="Region Dalarnas logotyp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Freeform 12" title="Region Dalarnas logotyp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13" title="Region Dalarnas logotyp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14" title="Region Dalarnas logotyp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15" title="Region Dalarnas logotyp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16" title="Region Dalarnas logotyp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17" title="Region Dalarnas logotyp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" name="Freeform 18" title="Region Dalarnas logotyp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823928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1" y="6356350"/>
            <a:ext cx="12192000" cy="5016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B4152674-6AB9-4668-8AED-4226128661A6}" type="datetime1">
              <a:rPr lang="sv-SE" smtClean="0"/>
              <a:t>2025-11-21</a:t>
            </a:fld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Rektangel 12"/>
          <p:cNvSpPr/>
          <p:nvPr userDrawn="1"/>
        </p:nvSpPr>
        <p:spPr>
          <a:xfrm>
            <a:off x="11182636" y="365125"/>
            <a:ext cx="1009365" cy="7882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63" y="535818"/>
            <a:ext cx="456790" cy="4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3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648000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sz="half" idx="1"/>
          </p:nvPr>
        </p:nvSpPr>
        <p:spPr>
          <a:xfrm>
            <a:off x="695325" y="1484312"/>
            <a:ext cx="6480000" cy="48244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bild" title="Fotobeskrivning"/>
          <p:cNvSpPr>
            <a:spLocks noGrp="1"/>
          </p:cNvSpPr>
          <p:nvPr>
            <p:ph type="pic" sz="quarter" idx="12"/>
          </p:nvPr>
        </p:nvSpPr>
        <p:spPr>
          <a:xfrm>
            <a:off x="7535862" y="1"/>
            <a:ext cx="4656137" cy="6858000"/>
          </a:xfrm>
        </p:spPr>
        <p:txBody>
          <a:bodyPr tIns="0" rIns="0" bIns="0"/>
          <a:lstStyle/>
          <a:p>
            <a:endParaRPr lang="sv-SE" dirty="0"/>
          </a:p>
        </p:txBody>
      </p:sp>
      <p:sp>
        <p:nvSpPr>
          <p:cNvPr id="22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 dirty="0"/>
          </a:p>
        </p:txBody>
      </p:sp>
      <p:sp>
        <p:nvSpPr>
          <p:cNvPr id="39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6497955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>
                <a:solidFill>
                  <a:schemeClr val="tx1">
                    <a:alpha val="50000"/>
                  </a:schemeClr>
                </a:solidFill>
              </a:rPr>
              <a:t>TITEL PÅ PRESENTATION ► RUBRIK FÖR DETTA KAPITEL</a:t>
            </a:r>
            <a:endParaRPr lang="sv-SE" dirty="0">
              <a:solidFill>
                <a:srgbClr val="DB3747"/>
              </a:solidFill>
            </a:endParaRPr>
          </a:p>
        </p:txBody>
      </p:sp>
      <p:sp>
        <p:nvSpPr>
          <p:cNvPr id="2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32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935">
          <p15:clr>
            <a:srgbClr val="FBAE40"/>
          </p15:clr>
        </p15:guide>
        <p15:guide id="6" pos="47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idx="1"/>
          </p:nvPr>
        </p:nvSpPr>
        <p:spPr>
          <a:xfrm>
            <a:off x="695325" y="1484313"/>
            <a:ext cx="10801350" cy="4824411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20000"/>
              <a:defRPr sz="2400"/>
            </a:lvl1pPr>
            <a:lvl2pPr>
              <a:buClr>
                <a:schemeClr val="accent1"/>
              </a:buClr>
              <a:buSzPct val="120000"/>
              <a:defRPr/>
            </a:lvl2pPr>
            <a:lvl3pPr>
              <a:buClr>
                <a:schemeClr val="accent1"/>
              </a:buClr>
              <a:buSzPct val="120000"/>
              <a:defRPr/>
            </a:lvl3pPr>
            <a:lvl4pPr>
              <a:buClr>
                <a:schemeClr val="accent1"/>
              </a:buClr>
              <a:buSzPct val="120000"/>
              <a:defRPr/>
            </a:lvl4pPr>
            <a:lvl5pPr>
              <a:buClr>
                <a:schemeClr val="accent1"/>
              </a:buClr>
              <a:buSzPct val="12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7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 dirty="0"/>
          </a:p>
        </p:txBody>
      </p:sp>
      <p:grpSp>
        <p:nvGrpSpPr>
          <p:cNvPr id="30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4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6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7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0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2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4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  <p:sp>
        <p:nvSpPr>
          <p:cNvPr id="45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21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6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sz="half" idx="1"/>
          </p:nvPr>
        </p:nvSpPr>
        <p:spPr>
          <a:xfrm>
            <a:off x="695325" y="1484311"/>
            <a:ext cx="5220000" cy="48244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"/>
          <p:cNvSpPr>
            <a:spLocks noGrp="1"/>
          </p:cNvSpPr>
          <p:nvPr>
            <p:ph sz="half" idx="2"/>
          </p:nvPr>
        </p:nvSpPr>
        <p:spPr>
          <a:xfrm>
            <a:off x="6276675" y="1484313"/>
            <a:ext cx="5220000" cy="4824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2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 dirty="0"/>
          </a:p>
        </p:txBody>
      </p:sp>
      <p:grpSp>
        <p:nvGrpSpPr>
          <p:cNvPr id="2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  <p:sp>
        <p:nvSpPr>
          <p:cNvPr id="38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39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10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orient="horz" pos="93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underrubrik"/>
          <p:cNvSpPr>
            <a:spLocks noGrp="1"/>
          </p:cNvSpPr>
          <p:nvPr>
            <p:ph type="body" idx="1"/>
          </p:nvPr>
        </p:nvSpPr>
        <p:spPr>
          <a:xfrm>
            <a:off x="695324" y="1484313"/>
            <a:ext cx="5220000" cy="8239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"/>
          <p:cNvSpPr>
            <a:spLocks noGrp="1"/>
          </p:cNvSpPr>
          <p:nvPr>
            <p:ph sz="half" idx="2"/>
          </p:nvPr>
        </p:nvSpPr>
        <p:spPr>
          <a:xfrm>
            <a:off x="695325" y="2542717"/>
            <a:ext cx="5221381" cy="376600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underrubrik"/>
          <p:cNvSpPr>
            <a:spLocks noGrp="1"/>
          </p:cNvSpPr>
          <p:nvPr>
            <p:ph type="body" sz="quarter" idx="3"/>
          </p:nvPr>
        </p:nvSpPr>
        <p:spPr>
          <a:xfrm>
            <a:off x="6276675" y="1484313"/>
            <a:ext cx="5220000" cy="8233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"/>
          <p:cNvSpPr>
            <a:spLocks noGrp="1"/>
          </p:cNvSpPr>
          <p:nvPr>
            <p:ph sz="quarter" idx="4"/>
          </p:nvPr>
        </p:nvSpPr>
        <p:spPr>
          <a:xfrm>
            <a:off x="6278554" y="2541233"/>
            <a:ext cx="5218120" cy="376749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4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 dirty="0"/>
          </a:p>
        </p:txBody>
      </p:sp>
      <p:grpSp>
        <p:nvGrpSpPr>
          <p:cNvPr id="25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3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1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  <p:sp>
        <p:nvSpPr>
          <p:cNvPr id="42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29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8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orient="horz" pos="459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orient="horz" pos="93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Rubriksida rö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18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70405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 ros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3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207968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3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408681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49" cy="75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format 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>
          <a:xfrm>
            <a:off x="695325" y="1892809"/>
            <a:ext cx="10801350" cy="44159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0124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1" r:id="rId2"/>
    <p:sldLayoutId id="2147483690" r:id="rId3"/>
    <p:sldLayoutId id="2147483680" r:id="rId4"/>
    <p:sldLayoutId id="2147483682" r:id="rId5"/>
    <p:sldLayoutId id="2147483683" r:id="rId6"/>
    <p:sldLayoutId id="2147483684" r:id="rId7"/>
    <p:sldLayoutId id="2147483692" r:id="rId8"/>
    <p:sldLayoutId id="2147483693" r:id="rId9"/>
    <p:sldLayoutId id="2147483688" r:id="rId10"/>
    <p:sldLayoutId id="2147483696" r:id="rId11"/>
    <p:sldLayoutId id="2147483695" r:id="rId12"/>
    <p:sldLayoutId id="2147483685" r:id="rId13"/>
    <p:sldLayoutId id="214748369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49" cy="75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format 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>
          <a:xfrm>
            <a:off x="695325" y="1892809"/>
            <a:ext cx="10801350" cy="44159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9857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974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regiondalarna.se/plus/vard/vard-och-behandling/laboratoriemedicin/provtagningsanvisningar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egiondalarna.se/plus/vard/vard-och-behandling/smittskydd/vardhygien/utbildningsmaterial/webb-utbildning-forebygga-och-forhindra-smitta---for-chefer-inom-vard-och-omsorg/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s://www.socialstyrelsen.se/globalassets/sharepoint-dokument/artikelkatalog/ovrigt/2023-12-8914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ondalarna.se/plus/vard/vard-och-behandling/smittskydd/vardhygien/utbildningsmaterial/webb-utbildning-forebygga-och-forhindra-smitta---for-chefer-inom-vard-och-omsorg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xhere.com/no/photo/82547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2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60" y="0"/>
            <a:ext cx="12192000" cy="6858000"/>
          </a:xfrm>
        </p:spPr>
      </p:pic>
      <p:sp>
        <p:nvSpPr>
          <p:cNvPr id="3" name="Rubrik"/>
          <p:cNvSpPr>
            <a:spLocks noGrp="1"/>
          </p:cNvSpPr>
          <p:nvPr>
            <p:ph type="ctrTitle"/>
          </p:nvPr>
        </p:nvSpPr>
        <p:spPr>
          <a:xfrm>
            <a:off x="1524000" y="1581192"/>
            <a:ext cx="9144000" cy="2306637"/>
          </a:xfrm>
        </p:spPr>
        <p:txBody>
          <a:bodyPr/>
          <a:lstStyle/>
          <a:p>
            <a:r>
              <a:rPr lang="sv-SE" dirty="0"/>
              <a:t>Vinterns virus</a:t>
            </a:r>
          </a:p>
        </p:txBody>
      </p:sp>
      <p:sp>
        <p:nvSpPr>
          <p:cNvPr id="4" name="Underrubrik"/>
          <p:cNvSpPr>
            <a:spLocks noGrp="1"/>
          </p:cNvSpPr>
          <p:nvPr>
            <p:ph type="subTitle" idx="1"/>
          </p:nvPr>
        </p:nvSpPr>
        <p:spPr>
          <a:xfrm>
            <a:off x="7213" y="5770511"/>
            <a:ext cx="3759200" cy="900000"/>
          </a:xfrm>
        </p:spPr>
        <p:txBody>
          <a:bodyPr/>
          <a:lstStyle/>
          <a:p>
            <a:r>
              <a:rPr lang="sv-SE" sz="2000" dirty="0">
                <a:solidFill>
                  <a:schemeClr val="tx1"/>
                </a:solidFill>
              </a:rPr>
              <a:t>Lawan Wallenius</a:t>
            </a:r>
          </a:p>
          <a:p>
            <a:r>
              <a:rPr lang="sv-SE" sz="2000" dirty="0">
                <a:solidFill>
                  <a:schemeClr val="tx1"/>
                </a:solidFill>
              </a:rPr>
              <a:t>Annica Blomkvist</a:t>
            </a:r>
          </a:p>
          <a:p>
            <a:r>
              <a:rPr lang="sv-SE" sz="2000" dirty="0">
                <a:solidFill>
                  <a:schemeClr val="tx1"/>
                </a:solidFill>
              </a:rPr>
              <a:t>Hygiensjuksköterskor</a:t>
            </a:r>
          </a:p>
          <a:p>
            <a:endParaRPr lang="sv-SE" sz="2000" dirty="0"/>
          </a:p>
        </p:txBody>
      </p:sp>
      <p:grpSp>
        <p:nvGrpSpPr>
          <p:cNvPr id="6" name="Logotyp" title="Region Dalarnas logotyp"/>
          <p:cNvGrpSpPr>
            <a:grpSpLocks noChangeAspect="1"/>
          </p:cNvGrpSpPr>
          <p:nvPr/>
        </p:nvGrpSpPr>
        <p:grpSpPr>
          <a:xfrm>
            <a:off x="4914611" y="5408725"/>
            <a:ext cx="2362778" cy="900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85661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157163"/>
            <a:ext cx="6480000" cy="755650"/>
          </a:xfrm>
        </p:spPr>
        <p:txBody>
          <a:bodyPr/>
          <a:lstStyle/>
          <a:p>
            <a:r>
              <a:rPr lang="sv-SE" dirty="0"/>
              <a:t>Aktuella åtgärder vid luftvägsvirus</a:t>
            </a:r>
          </a:p>
        </p:txBody>
      </p:sp>
      <p:pic>
        <p:nvPicPr>
          <p:cNvPr id="13" name="Platshållare för bild 12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75" r="2075"/>
          <a:stretch>
            <a:fillRect/>
          </a:stretch>
        </p:blipFill>
        <p:spPr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7" y="686166"/>
            <a:ext cx="2955983" cy="617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5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29567" y="225426"/>
            <a:ext cx="10748512" cy="1210581"/>
          </a:xfrm>
        </p:spPr>
        <p:txBody>
          <a:bodyPr>
            <a:normAutofit/>
          </a:bodyPr>
          <a:lstStyle/>
          <a:p>
            <a:r>
              <a:rPr lang="sv-SE" sz="3200" dirty="0">
                <a:cs typeface="Arial" panose="020B0604020202020204" pitchFamily="34" charset="0"/>
              </a:rPr>
              <a:t>Omhändertagande av vårdtagare med luftvägsinfektion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410547" y="990600"/>
            <a:ext cx="8710605" cy="5575300"/>
          </a:xfrm>
        </p:spPr>
        <p:txBody>
          <a:bodyPr>
            <a:normAutofit/>
          </a:bodyPr>
          <a:lstStyle/>
          <a:p>
            <a:r>
              <a:rPr lang="sv-SE" sz="2400" dirty="0">
                <a:cs typeface="Calibri Light" panose="020F0302020204030204" pitchFamily="34" charset="0"/>
              </a:rPr>
              <a:t>Så långt det är möjligt- inte vistas med andra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sz="2400" dirty="0">
                <a:cs typeface="Calibri Light" panose="020F0302020204030204" pitchFamily="34" charset="0"/>
              </a:rPr>
              <a:t> förrän de bedöms som smittfria. Enkelrum med eget hygienutrymme. Stängd dörr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Basala hygienrutiner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Använd (endast) skyddshandskar vid kontakt med kroppsvätskor eller slemhinnor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Engångs plastförkläde utan ärm – i vårdtagarnära vårdsituationer</a:t>
            </a:r>
          </a:p>
          <a:p>
            <a:r>
              <a:rPr lang="sv-SE" dirty="0"/>
              <a:t>PCR-prov tas när behandlande läkare bedömer att diagnos har betydelse </a:t>
            </a:r>
          </a:p>
          <a:p>
            <a:pPr lvl="1"/>
            <a:r>
              <a:rPr lang="sv-SE" dirty="0"/>
              <a:t>för fortsatt patienthandläggning, exempelvis då det kan vara aktuellt att ge antiviral behandling till patient eller exponerade</a:t>
            </a:r>
          </a:p>
          <a:p>
            <a:pPr lvl="1"/>
            <a:r>
              <a:rPr lang="sv-SE" dirty="0"/>
              <a:t>om diagnos kan ha betydelse för fortsatta vårdhygieniska åtgärder, exempelvis om patienter behöver dela rum</a:t>
            </a:r>
            <a:endParaRPr lang="sv-SE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99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13030" y="253614"/>
            <a:ext cx="5952442" cy="755650"/>
          </a:xfrm>
        </p:spPr>
        <p:txBody>
          <a:bodyPr>
            <a:normAutofit/>
          </a:bodyPr>
          <a:lstStyle/>
          <a:p>
            <a:r>
              <a:rPr lang="sv-SE" dirty="0">
                <a:cs typeface="Arial" panose="020B0604020202020204" pitchFamily="34" charset="0"/>
              </a:rPr>
              <a:t>Skyddsutrustning för personal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49678" y="1350641"/>
            <a:ext cx="9915550" cy="485465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sv-SE" dirty="0">
              <a:cs typeface="Calibri Light" panose="020F0302020204030204" pitchFamily="34" charset="0"/>
            </a:endParaRPr>
          </a:p>
          <a:p>
            <a:pPr lvl="1"/>
            <a:r>
              <a:rPr lang="sv-SE" dirty="0">
                <a:cs typeface="Calibri Light" panose="020F0302020204030204" pitchFamily="34" charset="0"/>
              </a:rPr>
              <a:t>Munskydd klass IIR på rummet</a:t>
            </a:r>
          </a:p>
          <a:p>
            <a:pPr lvl="1"/>
            <a:r>
              <a:rPr lang="sv-SE" dirty="0">
                <a:cs typeface="Calibri Light" panose="020F0302020204030204" pitchFamily="34" charset="0"/>
              </a:rPr>
              <a:t>Visir/skyddsglasögon vid risk för stänk (inom 2 meter)</a:t>
            </a:r>
          </a:p>
          <a:p>
            <a:pPr lvl="1"/>
            <a:r>
              <a:rPr lang="sv-SE" sz="2400" dirty="0">
                <a:cs typeface="Calibri Light" panose="020F0302020204030204" pitchFamily="34" charset="0"/>
              </a:rPr>
              <a:t>Andningsskydd rekommenderas (istället för munskydd) i vissa situationer med ökad smittrisk, ex. lång exponeringstid hos kraftigt hostande patient, vid intubation, vid andningsgymnastik</a:t>
            </a:r>
          </a:p>
          <a:p>
            <a:pPr marL="457200" lvl="1" indent="0">
              <a:buNone/>
            </a:pPr>
            <a:endParaRPr lang="sv-SE" sz="2400" dirty="0"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sv-SE" sz="2000" i="1" dirty="0">
                <a:cs typeface="Calibri Light" panose="020F0302020204030204" pitchFamily="34" charset="0"/>
              </a:rPr>
              <a:t>Andningsskydd ska vara av klass FFP2 eller FFP3. Personalen ska vara väl förtrogen med på- och avtagning samt tillpassning av andningsskyddet                        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C05D45C-FD15-206E-584A-003A01789DF1}"/>
              </a:ext>
            </a:extLst>
          </p:cNvPr>
          <p:cNvSpPr txBox="1"/>
          <p:nvPr/>
        </p:nvSpPr>
        <p:spPr>
          <a:xfrm>
            <a:off x="5640572" y="296116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6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4523" y="166498"/>
            <a:ext cx="8020913" cy="550679"/>
          </a:xfrm>
        </p:spPr>
        <p:txBody>
          <a:bodyPr>
            <a:normAutofit/>
          </a:bodyPr>
          <a:lstStyle/>
          <a:p>
            <a:r>
              <a:rPr lang="sv-SE" dirty="0">
                <a:cs typeface="Arial" panose="020B0604020202020204" pitchFamily="34" charset="0"/>
              </a:rPr>
              <a:t>Stänkskydd, munskydd och andningsskydd</a:t>
            </a:r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495" t="56284" r="7916" b="15642"/>
          <a:stretch/>
        </p:blipFill>
        <p:spPr>
          <a:xfrm>
            <a:off x="280405" y="1372455"/>
            <a:ext cx="5934764" cy="4784309"/>
          </a:xfrm>
          <a:prstGeom prst="rect">
            <a:avLst/>
          </a:prstGeom>
        </p:spPr>
      </p:pic>
      <p:pic>
        <p:nvPicPr>
          <p:cNvPr id="8" name="Bildobjekt 7"/>
          <p:cNvPicPr/>
          <p:nvPr/>
        </p:nvPicPr>
        <p:blipFill rotWithShape="1">
          <a:blip r:embed="rId4"/>
          <a:srcRect l="41053" t="6140" r="33698" b="34041"/>
          <a:stretch/>
        </p:blipFill>
        <p:spPr bwMode="auto">
          <a:xfrm>
            <a:off x="7520731" y="1372455"/>
            <a:ext cx="3540969" cy="4678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4914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72808" y="185551"/>
            <a:ext cx="10801350" cy="755650"/>
          </a:xfrm>
        </p:spPr>
        <p:txBody>
          <a:bodyPr>
            <a:normAutofit/>
          </a:bodyPr>
          <a:lstStyle/>
          <a:p>
            <a:r>
              <a:rPr lang="sv-SE" dirty="0">
                <a:cs typeface="Arial" panose="020B0604020202020204" pitchFamily="34" charset="0"/>
              </a:rPr>
              <a:t>Aktuella smittskyddsåtgärder 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410547" y="1192307"/>
            <a:ext cx="8631853" cy="4984656"/>
          </a:xfrm>
        </p:spPr>
        <p:txBody>
          <a:bodyPr>
            <a:normAutofit/>
          </a:bodyPr>
          <a:lstStyle/>
          <a:p>
            <a:r>
              <a:rPr lang="sv-SE" sz="2400" dirty="0">
                <a:cs typeface="Calibri Light" panose="020F0302020204030204" pitchFamily="34" charset="0"/>
              </a:rPr>
              <a:t>Personal med nytillkomna symtom på luftvägsinfektion rekommenderas stanna hemma och kontakta sin chef. Kan återgå efter allmän förbättring och feberfrihet sedan minst ett dygn 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Vid lindriga/ospecifika symtom hos personal, risk-nyttabedömning av chef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Vid utbrott eller utbrottsrisk på en enhet rekommenderas snabbt införande av tillfällig kontinuerlig munskyddsanvändning för personal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Vid utbrott/utbrottsrisk på en enhet bör personal sträva efter att hålla avstånd till varandra, exempelvis i personalrum och vid möten</a:t>
            </a:r>
          </a:p>
        </p:txBody>
      </p:sp>
    </p:spTree>
    <p:extLst>
      <p:ext uri="{BB962C8B-B14F-4D97-AF65-F5344CB8AC3E}">
        <p14:creationId xmlns:p14="http://schemas.microsoft.com/office/powerpoint/2010/main" val="3128311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182563"/>
            <a:ext cx="10801350" cy="755650"/>
          </a:xfrm>
        </p:spPr>
        <p:txBody>
          <a:bodyPr/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Provtagning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cs typeface="Calibri Light" panose="020F0302020204030204" pitchFamily="34" charset="0"/>
              </a:rPr>
              <a:t>Vårdtagare – PCR-prov efter läkarbedömning</a:t>
            </a:r>
          </a:p>
          <a:p>
            <a:r>
              <a:rPr lang="sv-SE" dirty="0">
                <a:cs typeface="Calibri Light" panose="020F0302020204030204" pitchFamily="34" charset="0"/>
              </a:rPr>
              <a:t>Personal – ingen provtagning. Kan återgå när feberfri ett dygn och allmänt förbättrad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512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157163"/>
            <a:ext cx="6480000" cy="755650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Disk/Tvätt/Avfall/Städning</a:t>
            </a:r>
            <a:r>
              <a:rPr lang="sv-S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Disk 			Hanteras som vanlig disk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Tvätt			Hanteras som vanlig tvätt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Avfall		Hanteras som vanligt avfall</a:t>
            </a:r>
          </a:p>
          <a:p>
            <a:endParaRPr lang="sv-SE" dirty="0"/>
          </a:p>
          <a:p>
            <a:r>
              <a:rPr lang="sv-SE" dirty="0"/>
              <a:t>Städning		Städas som vanligt</a:t>
            </a:r>
          </a:p>
        </p:txBody>
      </p:sp>
      <p:pic>
        <p:nvPicPr>
          <p:cNvPr id="9" name="Platshållare för bild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9" r="27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974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5167" y="187242"/>
            <a:ext cx="10801350" cy="755650"/>
          </a:xfrm>
        </p:spPr>
        <p:txBody>
          <a:bodyPr/>
          <a:lstStyle/>
          <a:p>
            <a:r>
              <a:rPr lang="sv-SE" dirty="0"/>
              <a:t>Utbrottshantering?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7786" y="1674428"/>
            <a:ext cx="11370906" cy="435133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Flera vårdtagare har luftvägssymtom på enheten. Nu har flera i personalgruppen också insjuknat och är hemma från jobbet.</a:t>
            </a:r>
          </a:p>
          <a:p>
            <a:endParaRPr lang="sv-SE" dirty="0"/>
          </a:p>
          <a:p>
            <a:r>
              <a:rPr lang="sv-SE" dirty="0"/>
              <a:t>Hur kan/bör man tänka här?</a:t>
            </a:r>
          </a:p>
          <a:p>
            <a:r>
              <a:rPr lang="sv-SE" dirty="0"/>
              <a:t>Åtgärder?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Personalsituationen är akut! Vad gör jag som chef?</a:t>
            </a:r>
          </a:p>
        </p:txBody>
      </p:sp>
    </p:spTree>
    <p:extLst>
      <p:ext uri="{BB962C8B-B14F-4D97-AF65-F5344CB8AC3E}">
        <p14:creationId xmlns:p14="http://schemas.microsoft.com/office/powerpoint/2010/main" val="150423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500063"/>
            <a:ext cx="10801350" cy="755650"/>
          </a:xfrm>
        </p:spPr>
        <p:txBody>
          <a:bodyPr/>
          <a:lstStyle/>
          <a:p>
            <a:r>
              <a:rPr lang="sv-SE" dirty="0"/>
              <a:t>Calicivirus/vinterkräksjuka</a:t>
            </a:r>
            <a:r>
              <a:rPr lang="sv-SE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7" name="Platshållare för innehåll 6" descr="En bild som visar frukt, bär, Boysenbär, mat&#10;&#10;AI-genererat innehåll kan vara felaktigt.">
            <a:extLst>
              <a:ext uri="{FF2B5EF4-FFF2-40B4-BE49-F238E27FC236}">
                <a16:creationId xmlns:a16="http://schemas.microsoft.com/office/drawing/2014/main" id="{620B8FF8-0252-7ADA-DF8C-0C59A939A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989" y="1600199"/>
            <a:ext cx="3833813" cy="3833813"/>
          </a:xfrm>
        </p:spPr>
      </p:pic>
      <p:sp>
        <p:nvSpPr>
          <p:cNvPr id="3" name="Textruta 1">
            <a:extLst>
              <a:ext uri="{FF2B5EF4-FFF2-40B4-BE49-F238E27FC236}">
                <a16:creationId xmlns:a16="http://schemas.microsoft.com/office/drawing/2014/main" id="{361C2A5E-CD0A-FC6E-1728-1FBE6BE165DE}"/>
              </a:ext>
            </a:extLst>
          </p:cNvPr>
          <p:cNvSpPr txBox="1"/>
          <p:nvPr/>
        </p:nvSpPr>
        <p:spPr>
          <a:xfrm>
            <a:off x="6770233" y="5434012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37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16" y="1246622"/>
            <a:ext cx="2060308" cy="206030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1825" y="246336"/>
            <a:ext cx="10801350" cy="755650"/>
          </a:xfrm>
        </p:spPr>
        <p:txBody>
          <a:bodyPr>
            <a:normAutofit fontScale="90000"/>
          </a:bodyPr>
          <a:lstStyle/>
          <a:p>
            <a:pPr marL="45720" lvl="0">
              <a:spcBef>
                <a:spcPts val="1000"/>
              </a:spcBef>
            </a:pPr>
            <a:r>
              <a:rPr lang="sv-SE" sz="3600" dirty="0">
                <a:ea typeface="+mn-ea"/>
                <a:cs typeface="+mn-cs"/>
              </a:rPr>
              <a:t>Smittvägar</a:t>
            </a:r>
            <a:br>
              <a:rPr lang="sv-SE" sz="4800" dirty="0">
                <a:ea typeface="+mn-ea"/>
                <a:cs typeface="+mn-cs"/>
              </a:rPr>
            </a:br>
            <a:endParaRPr lang="sv-SE" dirty="0"/>
          </a:p>
        </p:txBody>
      </p:sp>
      <p:sp>
        <p:nvSpPr>
          <p:cNvPr id="9" name="Ellips 8"/>
          <p:cNvSpPr/>
          <p:nvPr/>
        </p:nvSpPr>
        <p:spPr>
          <a:xfrm>
            <a:off x="151747" y="3070424"/>
            <a:ext cx="2297693" cy="96326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1600" b="1" dirty="0">
                <a:solidFill>
                  <a:schemeClr val="tx1"/>
                </a:solidFill>
              </a:rPr>
              <a:t>Kontaktsmitta</a:t>
            </a:r>
          </a:p>
          <a:p>
            <a:pPr algn="ctr">
              <a:defRPr/>
            </a:pPr>
            <a:r>
              <a:rPr lang="sv-SE" sz="1600" b="1" dirty="0">
                <a:solidFill>
                  <a:schemeClr val="tx1"/>
                </a:solidFill>
              </a:rPr>
              <a:t>direkt och indirekt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48" y="1001986"/>
            <a:ext cx="3263900" cy="3263900"/>
          </a:xfrm>
          <a:prstGeom prst="rect">
            <a:avLst/>
          </a:prstGeom>
          <a:ln w="0">
            <a:solidFill>
              <a:schemeClr val="accent1"/>
            </a:solidFill>
          </a:ln>
        </p:spPr>
      </p:pic>
      <p:sp>
        <p:nvSpPr>
          <p:cNvPr id="10" name="Ellips 9"/>
          <p:cNvSpPr/>
          <p:nvPr/>
        </p:nvSpPr>
        <p:spPr>
          <a:xfrm>
            <a:off x="9315993" y="2061112"/>
            <a:ext cx="1949569" cy="9741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1600" b="1" dirty="0">
                <a:solidFill>
                  <a:schemeClr val="tx1"/>
                </a:solidFill>
              </a:rPr>
              <a:t>Tarmsmitta</a:t>
            </a: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75" y="3674771"/>
            <a:ext cx="2534686" cy="2534686"/>
          </a:xfrm>
          <a:prstGeom prst="rect">
            <a:avLst/>
          </a:prstGeom>
        </p:spPr>
      </p:pic>
      <p:sp>
        <p:nvSpPr>
          <p:cNvPr id="11" name="Ellips 10"/>
          <p:cNvSpPr/>
          <p:nvPr/>
        </p:nvSpPr>
        <p:spPr>
          <a:xfrm>
            <a:off x="5301343" y="4942114"/>
            <a:ext cx="1994005" cy="9763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1600" b="1" dirty="0">
                <a:solidFill>
                  <a:schemeClr val="tx1"/>
                </a:solidFill>
              </a:rPr>
              <a:t>Droppsmitta</a:t>
            </a:r>
          </a:p>
        </p:txBody>
      </p:sp>
      <p:sp>
        <p:nvSpPr>
          <p:cNvPr id="3" name="Textruta 1">
            <a:extLst>
              <a:ext uri="{FF2B5EF4-FFF2-40B4-BE49-F238E27FC236}">
                <a16:creationId xmlns:a16="http://schemas.microsoft.com/office/drawing/2014/main" id="{BE558CB0-2ABA-C079-065A-791F12BEE0E8}"/>
              </a:ext>
            </a:extLst>
          </p:cNvPr>
          <p:cNvSpPr txBox="1"/>
          <p:nvPr/>
        </p:nvSpPr>
        <p:spPr>
          <a:xfrm>
            <a:off x="9556976" y="5918446"/>
            <a:ext cx="1296081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bilder</a:t>
            </a:r>
            <a:endParaRPr lang="sv-SE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74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Magsjuka och luftvägsvirus –hur skyddar vi personal och vårdtagare?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Influensa</a:t>
            </a:r>
          </a:p>
          <a:p>
            <a:r>
              <a:rPr lang="sv-SE" dirty="0"/>
              <a:t>Covid</a:t>
            </a:r>
          </a:p>
          <a:p>
            <a:r>
              <a:rPr lang="sv-SE" dirty="0"/>
              <a:t>RS</a:t>
            </a:r>
          </a:p>
          <a:p>
            <a:r>
              <a:rPr lang="sv-SE" dirty="0"/>
              <a:t>Calici</a:t>
            </a:r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5DB561C9-3C7E-8977-0628-E5AA32CC6F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5787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2900" y="252153"/>
            <a:ext cx="9875520" cy="895234"/>
          </a:xfrm>
        </p:spPr>
        <p:txBody>
          <a:bodyPr>
            <a:normAutofit/>
          </a:bodyPr>
          <a:lstStyle/>
          <a:p>
            <a:r>
              <a:rPr lang="sv-SE" altLang="sv-SE" dirty="0">
                <a:cs typeface="Arial" panose="020B0604020202020204" pitchFamily="34" charset="0"/>
              </a:rPr>
              <a:t>Bakgrund om calicivirus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>
          <a:xfrm>
            <a:off x="562900" y="2316084"/>
            <a:ext cx="7210951" cy="4912359"/>
          </a:xfrm>
        </p:spPr>
        <p:txBody>
          <a:bodyPr/>
          <a:lstStyle/>
          <a:p>
            <a:r>
              <a:rPr lang="sv-SE" altLang="sv-SE" dirty="0">
                <a:cs typeface="Arial" panose="020B0604020202020204" pitchFamily="34" charset="0"/>
              </a:rPr>
              <a:t>Små virus som kommer tillbaka varje år i ny skepnad.</a:t>
            </a:r>
            <a:endParaRPr lang="sv-SE" altLang="sv-SE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sv-SE" alt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Uppträder oftast nov-april, topp jan-mars</a:t>
            </a:r>
          </a:p>
          <a:p>
            <a:r>
              <a:rPr lang="sv-SE" alt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Vistelse inomhus; närkontakt</a:t>
            </a:r>
          </a:p>
          <a:p>
            <a:r>
              <a:rPr lang="sv-SE" alt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Förekommer även sporadiskt sommartid</a:t>
            </a:r>
          </a:p>
        </p:txBody>
      </p:sp>
    </p:spTree>
    <p:extLst>
      <p:ext uri="{BB962C8B-B14F-4D97-AF65-F5344CB8AC3E}">
        <p14:creationId xmlns:p14="http://schemas.microsoft.com/office/powerpoint/2010/main" val="3260860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42997" y="1650999"/>
            <a:ext cx="7112003" cy="4572829"/>
          </a:xfrm>
        </p:spPr>
        <p:txBody>
          <a:bodyPr>
            <a:norm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Inkubationstid: 12-48 timmar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Symtom: illamående, kräkningar, diarré, buksmärtor, huvudvärk, yrsel och feber. Debuterar snabbt. Varaktighet 1-2 dygn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Smittade personer kan vanligen sprida smitta upp till två dygn efter symtomfrihet, ibland längre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Sjukdomen är självläkande inom några dygn. Eftersom genomgången infektion bara ger ett kortvarigt skydd kan man drabbas flera gånger under kort tid. Återinsjuknanden är ganska vanliga 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Vanligt att flera blir smittade</a:t>
            </a:r>
          </a:p>
        </p:txBody>
      </p:sp>
      <p:sp>
        <p:nvSpPr>
          <p:cNvPr id="7" name="Rektangel 6"/>
          <p:cNvSpPr/>
          <p:nvPr/>
        </p:nvSpPr>
        <p:spPr>
          <a:xfrm>
            <a:off x="597549" y="126271"/>
            <a:ext cx="9192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altLang="sv-SE" sz="3200" b="1" dirty="0">
                <a:latin typeface="+mj-lt"/>
                <a:cs typeface="Arial" panose="020B0604020202020204" pitchFamily="34" charset="0"/>
              </a:rPr>
              <a:t>Symtom vid calicivirus</a:t>
            </a:r>
            <a:endParaRPr lang="sv-SE" sz="3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07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52919"/>
            <a:ext cx="10515600" cy="1437769"/>
          </a:xfrm>
        </p:spPr>
        <p:txBody>
          <a:bodyPr>
            <a:normAutofit/>
          </a:bodyPr>
          <a:lstStyle/>
          <a:p>
            <a:r>
              <a:rPr lang="sv-SE" dirty="0"/>
              <a:t>Patientfall</a:t>
            </a:r>
            <a:r>
              <a:rPr lang="sv-SE" dirty="0">
                <a:solidFill>
                  <a:srgbClr val="FF0000"/>
                </a:solidFill>
                <a:latin typeface="Bodoni MT" panose="02070603080606020203" pitchFamily="18" charset="0"/>
              </a:rPr>
              <a:t>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332690"/>
            <a:ext cx="10515600" cy="5272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Kurt</a:t>
            </a:r>
            <a:r>
              <a:rPr lang="sv-SE" sz="2400" dirty="0"/>
              <a:t> är inskriven på </a:t>
            </a:r>
            <a:r>
              <a:rPr lang="sv-SE" dirty="0"/>
              <a:t>korttidsboendet Lyktan. </a:t>
            </a:r>
            <a:r>
              <a:rPr lang="sv-SE" sz="2400" dirty="0"/>
              <a:t>Det är fredag klockan 18 och </a:t>
            </a:r>
            <a:r>
              <a:rPr lang="sv-SE" dirty="0"/>
              <a:t>Kurt </a:t>
            </a:r>
            <a:r>
              <a:rPr lang="sv-SE" sz="2400" dirty="0"/>
              <a:t>kräks efter middagen i korridoren utanför sitt rum.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Vad gör vi nu?</a:t>
            </a:r>
          </a:p>
          <a:p>
            <a:pPr marL="0" indent="0">
              <a:buNone/>
            </a:pPr>
            <a:endParaRPr lang="sv-SE" sz="24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sv-SE" sz="24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sv-SE" sz="2400" dirty="0"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endParaRPr lang="sv-SE" sz="24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sv-SE" sz="20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sv-SE" sz="2000" dirty="0">
                <a:latin typeface="Bodoni MT" panose="02070603080606020203" pitchFamily="18" charset="0"/>
              </a:rPr>
              <a:t>	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BCC413D-82FD-810D-76B2-1A618A7E5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82" y="2249530"/>
            <a:ext cx="2706518" cy="4059778"/>
          </a:xfrm>
          <a:prstGeom prst="rect">
            <a:avLst/>
          </a:prstGeom>
        </p:spPr>
      </p:pic>
      <p:sp>
        <p:nvSpPr>
          <p:cNvPr id="5" name="Textruta 1">
            <a:extLst>
              <a:ext uri="{FF2B5EF4-FFF2-40B4-BE49-F238E27FC236}">
                <a16:creationId xmlns:a16="http://schemas.microsoft.com/office/drawing/2014/main" id="{74C59700-249B-CF3F-A873-60C9636BCFCC}"/>
              </a:ext>
            </a:extLst>
          </p:cNvPr>
          <p:cNvSpPr txBox="1"/>
          <p:nvPr/>
        </p:nvSpPr>
        <p:spPr>
          <a:xfrm>
            <a:off x="6824662" y="6033083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753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23676" y="286839"/>
          <a:ext cx="11746597" cy="6064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p 1">
            <a:extLst>
              <a:ext uri="{FF2B5EF4-FFF2-40B4-BE49-F238E27FC236}">
                <a16:creationId xmlns:a16="http://schemas.microsoft.com/office/drawing/2014/main" id="{12436F9A-8BB4-4C89-6A17-C35C7D9BF966}"/>
              </a:ext>
            </a:extLst>
          </p:cNvPr>
          <p:cNvGrpSpPr/>
          <p:nvPr/>
        </p:nvGrpSpPr>
        <p:grpSpPr>
          <a:xfrm>
            <a:off x="9565229" y="510549"/>
            <a:ext cx="1608749" cy="1608719"/>
            <a:chOff x="372760" y="894388"/>
            <a:chExt cx="1608749" cy="1608719"/>
          </a:xfrm>
        </p:grpSpPr>
        <p:sp>
          <p:nvSpPr>
            <p:cNvPr id="3" name="Ellips 2">
              <a:extLst>
                <a:ext uri="{FF2B5EF4-FFF2-40B4-BE49-F238E27FC236}">
                  <a16:creationId xmlns:a16="http://schemas.microsoft.com/office/drawing/2014/main" id="{EB194482-0B46-162B-81B0-494B6A938A86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Ellips 4">
              <a:extLst>
                <a:ext uri="{FF2B5EF4-FFF2-40B4-BE49-F238E27FC236}">
                  <a16:creationId xmlns:a16="http://schemas.microsoft.com/office/drawing/2014/main" id="{05C7882C-75F5-7FBE-6EBE-BCC3F149E484}"/>
                </a:ext>
              </a:extLst>
            </p:cNvPr>
            <p:cNvSpPr txBox="1"/>
            <p:nvPr/>
          </p:nvSpPr>
          <p:spPr>
            <a:xfrm>
              <a:off x="372760" y="1129979"/>
              <a:ext cx="1608749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Handtvätt</a:t>
              </a: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B79A8C5A-B961-D91A-7044-DD33A9BD0A5E}"/>
              </a:ext>
            </a:extLst>
          </p:cNvPr>
          <p:cNvGrpSpPr/>
          <p:nvPr/>
        </p:nvGrpSpPr>
        <p:grpSpPr>
          <a:xfrm>
            <a:off x="218217" y="4623074"/>
            <a:ext cx="1995796" cy="1431323"/>
            <a:chOff x="372760" y="894388"/>
            <a:chExt cx="1608749" cy="1608719"/>
          </a:xfrm>
        </p:grpSpPr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D8214103-FEE4-A031-DB89-96DF21761679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Ellips 4">
              <a:extLst>
                <a:ext uri="{FF2B5EF4-FFF2-40B4-BE49-F238E27FC236}">
                  <a16:creationId xmlns:a16="http://schemas.microsoft.com/office/drawing/2014/main" id="{3F1E0BAC-A8FA-84DD-38B8-0FD9667C6054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Sköljrum?</a:t>
              </a:r>
            </a:p>
          </p:txBody>
        </p: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D06D6FF5-0B3B-8DDD-4FF0-3A932473350C}"/>
              </a:ext>
            </a:extLst>
          </p:cNvPr>
          <p:cNvGrpSpPr/>
          <p:nvPr/>
        </p:nvGrpSpPr>
        <p:grpSpPr>
          <a:xfrm>
            <a:off x="5097327" y="4985127"/>
            <a:ext cx="1608749" cy="1608719"/>
            <a:chOff x="372760" y="894388"/>
            <a:chExt cx="1608749" cy="1608719"/>
          </a:xfrm>
        </p:grpSpPr>
        <p:sp>
          <p:nvSpPr>
            <p:cNvPr id="14" name="Ellips 13">
              <a:extLst>
                <a:ext uri="{FF2B5EF4-FFF2-40B4-BE49-F238E27FC236}">
                  <a16:creationId xmlns:a16="http://schemas.microsoft.com/office/drawing/2014/main" id="{95EEF5E8-111B-5B35-A6BD-7E3F858CF951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Ellips 4">
              <a:extLst>
                <a:ext uri="{FF2B5EF4-FFF2-40B4-BE49-F238E27FC236}">
                  <a16:creationId xmlns:a16="http://schemas.microsoft.com/office/drawing/2014/main" id="{DE76A3BF-85DB-E95F-5057-B38F67C174BD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Städ</a:t>
              </a:r>
            </a:p>
          </p:txBody>
        </p:sp>
      </p:grp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F72484F-777C-6494-F114-CFC08F0B5101}"/>
              </a:ext>
            </a:extLst>
          </p:cNvPr>
          <p:cNvGrpSpPr/>
          <p:nvPr/>
        </p:nvGrpSpPr>
        <p:grpSpPr>
          <a:xfrm>
            <a:off x="3831109" y="5176550"/>
            <a:ext cx="1608749" cy="1608719"/>
            <a:chOff x="372760" y="894388"/>
            <a:chExt cx="1608749" cy="1608719"/>
          </a:xfrm>
        </p:grpSpPr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A4F5BA06-BF05-4646-9AF9-EB6CC9D925D5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Ellips 4">
              <a:extLst>
                <a:ext uri="{FF2B5EF4-FFF2-40B4-BE49-F238E27FC236}">
                  <a16:creationId xmlns:a16="http://schemas.microsoft.com/office/drawing/2014/main" id="{FDB44643-1552-A051-7D8B-5AB4A55EA4BB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Virkon</a:t>
              </a: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B1AF9B99-6A6F-BD46-5691-5DDFCE6A65B1}"/>
              </a:ext>
            </a:extLst>
          </p:cNvPr>
          <p:cNvGrpSpPr/>
          <p:nvPr/>
        </p:nvGrpSpPr>
        <p:grpSpPr>
          <a:xfrm>
            <a:off x="123675" y="1251512"/>
            <a:ext cx="3124209" cy="1256482"/>
            <a:chOff x="372760" y="894388"/>
            <a:chExt cx="1608749" cy="1608719"/>
          </a:xfrm>
        </p:grpSpPr>
        <p:sp>
          <p:nvSpPr>
            <p:cNvPr id="20" name="Ellips 19">
              <a:extLst>
                <a:ext uri="{FF2B5EF4-FFF2-40B4-BE49-F238E27FC236}">
                  <a16:creationId xmlns:a16="http://schemas.microsoft.com/office/drawing/2014/main" id="{EB874B0F-6BDD-A035-CE6D-CD5664A17F81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Ellips 4">
              <a:extLst>
                <a:ext uri="{FF2B5EF4-FFF2-40B4-BE49-F238E27FC236}">
                  <a16:creationId xmlns:a16="http://schemas.microsoft.com/office/drawing/2014/main" id="{55E81B55-3882-A30D-3F9A-C0964EA2D09F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 till personal</a:t>
              </a: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FFAF32F8-3162-C929-D956-CEDDE6CF01C5}"/>
              </a:ext>
            </a:extLst>
          </p:cNvPr>
          <p:cNvGrpSpPr/>
          <p:nvPr/>
        </p:nvGrpSpPr>
        <p:grpSpPr>
          <a:xfrm>
            <a:off x="19349" y="3640322"/>
            <a:ext cx="2579766" cy="1281747"/>
            <a:chOff x="372760" y="894388"/>
            <a:chExt cx="1608749" cy="1608719"/>
          </a:xfrm>
        </p:grpSpPr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BB2D5348-EEB6-C4D1-CBBA-1B50FAD03C4C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Ellips 4">
              <a:extLst>
                <a:ext uri="{FF2B5EF4-FFF2-40B4-BE49-F238E27FC236}">
                  <a16:creationId xmlns:a16="http://schemas.microsoft.com/office/drawing/2014/main" id="{19FBC9DF-2F4A-1CD7-7463-77C7ADBDADD4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Tvätthantering</a:t>
              </a:r>
              <a:endPara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id="{6024A69E-17C2-7A3A-B23E-5391322203D8}"/>
              </a:ext>
            </a:extLst>
          </p:cNvPr>
          <p:cNvGrpSpPr/>
          <p:nvPr/>
        </p:nvGrpSpPr>
        <p:grpSpPr>
          <a:xfrm>
            <a:off x="1357259" y="5427984"/>
            <a:ext cx="1871671" cy="1165862"/>
            <a:chOff x="372760" y="894388"/>
            <a:chExt cx="1608749" cy="1608719"/>
          </a:xfrm>
        </p:grpSpPr>
        <p:sp>
          <p:nvSpPr>
            <p:cNvPr id="26" name="Ellips 25">
              <a:extLst>
                <a:ext uri="{FF2B5EF4-FFF2-40B4-BE49-F238E27FC236}">
                  <a16:creationId xmlns:a16="http://schemas.microsoft.com/office/drawing/2014/main" id="{C538D40E-4C7F-7B24-5E53-4A3C37CA933A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Ellips 4">
              <a:extLst>
                <a:ext uri="{FF2B5EF4-FFF2-40B4-BE49-F238E27FC236}">
                  <a16:creationId xmlns:a16="http://schemas.microsoft.com/office/drawing/2014/main" id="{82F8B50D-4666-5B1C-E823-16B8B56910DE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Livsmedel</a:t>
              </a:r>
            </a:p>
          </p:txBody>
        </p:sp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E7F243E2-993E-9CF3-8D2F-CEFE04EC2613}"/>
              </a:ext>
            </a:extLst>
          </p:cNvPr>
          <p:cNvGrpSpPr/>
          <p:nvPr/>
        </p:nvGrpSpPr>
        <p:grpSpPr>
          <a:xfrm>
            <a:off x="7496459" y="5146233"/>
            <a:ext cx="2095335" cy="1608719"/>
            <a:chOff x="372760" y="894388"/>
            <a:chExt cx="1608749" cy="1608719"/>
          </a:xfrm>
        </p:grpSpPr>
        <p:sp>
          <p:nvSpPr>
            <p:cNvPr id="29" name="Ellips 28">
              <a:extLst>
                <a:ext uri="{FF2B5EF4-FFF2-40B4-BE49-F238E27FC236}">
                  <a16:creationId xmlns:a16="http://schemas.microsoft.com/office/drawing/2014/main" id="{7A2073A5-D5C8-6709-6EC8-26448C699092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Ellips 4">
              <a:extLst>
                <a:ext uri="{FF2B5EF4-FFF2-40B4-BE49-F238E27FC236}">
                  <a16:creationId xmlns:a16="http://schemas.microsoft.com/office/drawing/2014/main" id="{B47DBEEF-8E6F-BC3B-AAB1-E19B2E98DF87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Möjlighet att avgränsa?</a:t>
              </a:r>
            </a:p>
          </p:txBody>
        </p:sp>
      </p:grpSp>
      <p:sp>
        <p:nvSpPr>
          <p:cNvPr id="31" name="Ellips 30">
            <a:extLst>
              <a:ext uri="{FF2B5EF4-FFF2-40B4-BE49-F238E27FC236}">
                <a16:creationId xmlns:a16="http://schemas.microsoft.com/office/drawing/2014/main" id="{0C00A43D-4743-5D6E-6432-7B53B7797815}"/>
              </a:ext>
            </a:extLst>
          </p:cNvPr>
          <p:cNvSpPr/>
          <p:nvPr/>
        </p:nvSpPr>
        <p:spPr>
          <a:xfrm>
            <a:off x="2706829" y="107060"/>
            <a:ext cx="2909961" cy="99536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Kontakt med MAS och Vårdhygien</a:t>
            </a: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A18A09CA-ED65-B521-A24D-9F4E1BE8B622}"/>
              </a:ext>
            </a:extLst>
          </p:cNvPr>
          <p:cNvGrpSpPr/>
          <p:nvPr/>
        </p:nvGrpSpPr>
        <p:grpSpPr>
          <a:xfrm>
            <a:off x="814756" y="42913"/>
            <a:ext cx="2209149" cy="1256482"/>
            <a:chOff x="372760" y="894388"/>
            <a:chExt cx="1608749" cy="1608719"/>
          </a:xfrm>
        </p:grpSpPr>
        <p:sp>
          <p:nvSpPr>
            <p:cNvPr id="33" name="Ellips 32">
              <a:extLst>
                <a:ext uri="{FF2B5EF4-FFF2-40B4-BE49-F238E27FC236}">
                  <a16:creationId xmlns:a16="http://schemas.microsoft.com/office/drawing/2014/main" id="{1229DD19-F8D8-A5BA-6A18-D2C3DD5DE86A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Ellips 4">
              <a:extLst>
                <a:ext uri="{FF2B5EF4-FFF2-40B4-BE49-F238E27FC236}">
                  <a16:creationId xmlns:a16="http://schemas.microsoft.com/office/drawing/2014/main" id="{253D4809-4660-5A08-2302-7DB38E9F1991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Uppföljning Utvärdering</a:t>
              </a:r>
            </a:p>
          </p:txBody>
        </p:sp>
      </p:grpSp>
      <p:grpSp>
        <p:nvGrpSpPr>
          <p:cNvPr id="35" name="Grupp 34">
            <a:extLst>
              <a:ext uri="{FF2B5EF4-FFF2-40B4-BE49-F238E27FC236}">
                <a16:creationId xmlns:a16="http://schemas.microsoft.com/office/drawing/2014/main" id="{976B1049-EE04-D585-E6CD-071ABC84532B}"/>
              </a:ext>
            </a:extLst>
          </p:cNvPr>
          <p:cNvGrpSpPr/>
          <p:nvPr/>
        </p:nvGrpSpPr>
        <p:grpSpPr>
          <a:xfrm>
            <a:off x="7786202" y="3121845"/>
            <a:ext cx="4319667" cy="2502823"/>
            <a:chOff x="372760" y="894388"/>
            <a:chExt cx="1608749" cy="1608719"/>
          </a:xfrm>
        </p:grpSpPr>
        <p:sp>
          <p:nvSpPr>
            <p:cNvPr id="36" name="Ellips 35">
              <a:extLst>
                <a:ext uri="{FF2B5EF4-FFF2-40B4-BE49-F238E27FC236}">
                  <a16:creationId xmlns:a16="http://schemas.microsoft.com/office/drawing/2014/main" id="{EA089A6F-AD8B-8C45-F82D-5F94CDF5A34D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Ellips 4">
              <a:extLst>
                <a:ext uri="{FF2B5EF4-FFF2-40B4-BE49-F238E27FC236}">
                  <a16:creationId xmlns:a16="http://schemas.microsoft.com/office/drawing/2014/main" id="{16F2CB0E-906A-B562-47EF-15439B19CE57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Bemanning</a:t>
              </a:r>
            </a:p>
          </p:txBody>
        </p:sp>
      </p:grpSp>
      <p:grpSp>
        <p:nvGrpSpPr>
          <p:cNvPr id="38" name="Grupp 37">
            <a:extLst>
              <a:ext uri="{FF2B5EF4-FFF2-40B4-BE49-F238E27FC236}">
                <a16:creationId xmlns:a16="http://schemas.microsoft.com/office/drawing/2014/main" id="{7E9C8579-4F8C-518C-BB41-2B932909A78F}"/>
              </a:ext>
            </a:extLst>
          </p:cNvPr>
          <p:cNvGrpSpPr/>
          <p:nvPr/>
        </p:nvGrpSpPr>
        <p:grpSpPr>
          <a:xfrm>
            <a:off x="10119431" y="5048211"/>
            <a:ext cx="2007379" cy="1737058"/>
            <a:chOff x="372760" y="894388"/>
            <a:chExt cx="1608749" cy="1608719"/>
          </a:xfrm>
        </p:grpSpPr>
        <p:sp>
          <p:nvSpPr>
            <p:cNvPr id="39" name="Ellips 38">
              <a:extLst>
                <a:ext uri="{FF2B5EF4-FFF2-40B4-BE49-F238E27FC236}">
                  <a16:creationId xmlns:a16="http://schemas.microsoft.com/office/drawing/2014/main" id="{0C6FA80A-282E-9471-0832-515E05270809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Ellips 4">
              <a:extLst>
                <a:ext uri="{FF2B5EF4-FFF2-40B4-BE49-F238E27FC236}">
                  <a16:creationId xmlns:a16="http://schemas.microsoft.com/office/drawing/2014/main" id="{0E062AED-5638-973E-1A9B-4AECA01A71C4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Utbildning</a:t>
              </a:r>
            </a:p>
          </p:txBody>
        </p:sp>
      </p:grpSp>
      <p:grpSp>
        <p:nvGrpSpPr>
          <p:cNvPr id="41" name="Grupp 40">
            <a:extLst>
              <a:ext uri="{FF2B5EF4-FFF2-40B4-BE49-F238E27FC236}">
                <a16:creationId xmlns:a16="http://schemas.microsoft.com/office/drawing/2014/main" id="{04931389-AF23-3A47-245C-874182E81CC3}"/>
              </a:ext>
            </a:extLst>
          </p:cNvPr>
          <p:cNvGrpSpPr/>
          <p:nvPr/>
        </p:nvGrpSpPr>
        <p:grpSpPr>
          <a:xfrm>
            <a:off x="184092" y="2295101"/>
            <a:ext cx="2606262" cy="1314552"/>
            <a:chOff x="372760" y="894388"/>
            <a:chExt cx="1608749" cy="1608719"/>
          </a:xfrm>
        </p:grpSpPr>
        <p:sp>
          <p:nvSpPr>
            <p:cNvPr id="42" name="Ellips 41">
              <a:extLst>
                <a:ext uri="{FF2B5EF4-FFF2-40B4-BE49-F238E27FC236}">
                  <a16:creationId xmlns:a16="http://schemas.microsoft.com/office/drawing/2014/main" id="{CC22740B-F42C-9CF9-D957-39BB72270151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Ellips 4">
              <a:extLst>
                <a:ext uri="{FF2B5EF4-FFF2-40B4-BE49-F238E27FC236}">
                  <a16:creationId xmlns:a16="http://schemas.microsoft.com/office/drawing/2014/main" id="{FD68E598-7774-B75F-49B7-8350A3665F60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 till anhöriga?</a:t>
              </a:r>
            </a:p>
          </p:txBody>
        </p:sp>
      </p:grpSp>
      <p:grpSp>
        <p:nvGrpSpPr>
          <p:cNvPr id="44" name="Grupp 43">
            <a:extLst>
              <a:ext uri="{FF2B5EF4-FFF2-40B4-BE49-F238E27FC236}">
                <a16:creationId xmlns:a16="http://schemas.microsoft.com/office/drawing/2014/main" id="{BD887089-4E1A-F5D8-8B2F-5854D8D4DE6C}"/>
              </a:ext>
            </a:extLst>
          </p:cNvPr>
          <p:cNvGrpSpPr/>
          <p:nvPr/>
        </p:nvGrpSpPr>
        <p:grpSpPr>
          <a:xfrm>
            <a:off x="10459575" y="1527185"/>
            <a:ext cx="1732425" cy="1608719"/>
            <a:chOff x="372760" y="894388"/>
            <a:chExt cx="1732425" cy="1608719"/>
          </a:xfrm>
        </p:grpSpPr>
        <p:sp>
          <p:nvSpPr>
            <p:cNvPr id="45" name="Ellips 44">
              <a:extLst>
                <a:ext uri="{FF2B5EF4-FFF2-40B4-BE49-F238E27FC236}">
                  <a16:creationId xmlns:a16="http://schemas.microsoft.com/office/drawing/2014/main" id="{CAD334AC-6221-0190-80EA-ADF7DADD655C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llips 4">
              <a:extLst>
                <a:ext uri="{FF2B5EF4-FFF2-40B4-BE49-F238E27FC236}">
                  <a16:creationId xmlns:a16="http://schemas.microsoft.com/office/drawing/2014/main" id="{9EDF64B5-AA69-4FBF-6339-94A1ACBB0B65}"/>
                </a:ext>
              </a:extLst>
            </p:cNvPr>
            <p:cNvSpPr txBox="1"/>
            <p:nvPr/>
          </p:nvSpPr>
          <p:spPr>
            <a:xfrm>
              <a:off x="496436" y="1129978"/>
              <a:ext cx="1608749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Rutiner vid magsjuka</a:t>
              </a:r>
            </a:p>
          </p:txBody>
        </p:sp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22D7E298-D1D1-6E45-BE3F-59B613B3413D}"/>
              </a:ext>
            </a:extLst>
          </p:cNvPr>
          <p:cNvGrpSpPr/>
          <p:nvPr/>
        </p:nvGrpSpPr>
        <p:grpSpPr>
          <a:xfrm>
            <a:off x="2872586" y="4308021"/>
            <a:ext cx="1608749" cy="1608719"/>
            <a:chOff x="237472" y="-369486"/>
            <a:chExt cx="1608749" cy="1608719"/>
          </a:xfrm>
        </p:grpSpPr>
        <p:sp>
          <p:nvSpPr>
            <p:cNvPr id="48" name="Ellips 47">
              <a:extLst>
                <a:ext uri="{FF2B5EF4-FFF2-40B4-BE49-F238E27FC236}">
                  <a16:creationId xmlns:a16="http://schemas.microsoft.com/office/drawing/2014/main" id="{97D63132-0AF2-E479-0864-C5B9F9B99959}"/>
                </a:ext>
              </a:extLst>
            </p:cNvPr>
            <p:cNvSpPr/>
            <p:nvPr/>
          </p:nvSpPr>
          <p:spPr>
            <a:xfrm>
              <a:off x="237472" y="-369486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Ellips 4">
              <a:extLst>
                <a:ext uri="{FF2B5EF4-FFF2-40B4-BE49-F238E27FC236}">
                  <a16:creationId xmlns:a16="http://schemas.microsoft.com/office/drawing/2014/main" id="{70BF1214-261A-413D-8025-42E863DAE493}"/>
                </a:ext>
              </a:extLst>
            </p:cNvPr>
            <p:cNvSpPr txBox="1"/>
            <p:nvPr/>
          </p:nvSpPr>
          <p:spPr>
            <a:xfrm>
              <a:off x="471661" y="-133896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Slutstäd</a:t>
              </a:r>
              <a:endPara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rupp 49">
            <a:extLst>
              <a:ext uri="{FF2B5EF4-FFF2-40B4-BE49-F238E27FC236}">
                <a16:creationId xmlns:a16="http://schemas.microsoft.com/office/drawing/2014/main" id="{530C6F7A-9774-9ABC-8D37-F69E15143A0C}"/>
              </a:ext>
            </a:extLst>
          </p:cNvPr>
          <p:cNvGrpSpPr/>
          <p:nvPr/>
        </p:nvGrpSpPr>
        <p:grpSpPr>
          <a:xfrm>
            <a:off x="7391019" y="96091"/>
            <a:ext cx="2379316" cy="1737058"/>
            <a:chOff x="372760" y="894388"/>
            <a:chExt cx="1608749" cy="1608719"/>
          </a:xfrm>
        </p:grpSpPr>
        <p:sp>
          <p:nvSpPr>
            <p:cNvPr id="51" name="Ellips 50">
              <a:extLst>
                <a:ext uri="{FF2B5EF4-FFF2-40B4-BE49-F238E27FC236}">
                  <a16:creationId xmlns:a16="http://schemas.microsoft.com/office/drawing/2014/main" id="{7D2385A1-4420-5C4D-752E-15B73713F70F}"/>
                </a:ext>
              </a:extLst>
            </p:cNvPr>
            <p:cNvSpPr/>
            <p:nvPr/>
          </p:nvSpPr>
          <p:spPr>
            <a:xfrm>
              <a:off x="372760" y="894388"/>
              <a:ext cx="1608749" cy="160871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Ellips 4">
              <a:extLst>
                <a:ext uri="{FF2B5EF4-FFF2-40B4-BE49-F238E27FC236}">
                  <a16:creationId xmlns:a16="http://schemas.microsoft.com/office/drawing/2014/main" id="{0E4DE605-4238-B6A0-3A9F-364D5A36ED4C}"/>
                </a:ext>
              </a:extLst>
            </p:cNvPr>
            <p:cNvSpPr txBox="1"/>
            <p:nvPr/>
          </p:nvSpPr>
          <p:spPr>
            <a:xfrm>
              <a:off x="608356" y="1129979"/>
              <a:ext cx="1137557" cy="11375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Följsamhet till basala hygienrutiner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09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258763"/>
            <a:ext cx="10801350" cy="755650"/>
          </a:xfrm>
        </p:spPr>
        <p:txBody>
          <a:bodyPr>
            <a:normAutofit/>
          </a:bodyPr>
          <a:lstStyle/>
          <a:p>
            <a:r>
              <a:rPr lang="sv-SE" dirty="0"/>
              <a:t>Snabba åtgärder krävs!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825625"/>
            <a:ext cx="7361853" cy="4351337"/>
          </a:xfrm>
        </p:spPr>
        <p:txBody>
          <a:bodyPr>
            <a:normAutofit/>
          </a:bodyPr>
          <a:lstStyle/>
          <a:p>
            <a:r>
              <a:rPr lang="sv-SE" altLang="sv-SE" dirty="0"/>
              <a:t>Isolera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/>
              <a:t>. Stäng rummet, håll dörren stängd. </a:t>
            </a:r>
          </a:p>
          <a:p>
            <a:r>
              <a:rPr lang="sv-SE" altLang="sv-SE" dirty="0"/>
              <a:t>Tillämpa skärpta hygien- och städrutiner</a:t>
            </a:r>
          </a:p>
          <a:p>
            <a:r>
              <a:rPr lang="sv-SE" altLang="sv-SE" dirty="0"/>
              <a:t>Kohortvård</a:t>
            </a:r>
            <a:r>
              <a:rPr lang="sv-SE" dirty="0"/>
              <a:t> rekommenderas och ska då bedrivas dygnet runt, dvs även nattetid. </a:t>
            </a:r>
            <a:r>
              <a:rPr lang="sv-SE" altLang="sv-SE" dirty="0"/>
              <a:t>Alternativt personal vårda så få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/>
              <a:t> som möjligt.</a:t>
            </a:r>
          </a:p>
          <a:p>
            <a:r>
              <a:rPr lang="sv-SE" altLang="sv-SE" dirty="0"/>
              <a:t>Personal ska inte hantera livsmedel till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/>
              <a:t> under sitt arbetspass</a:t>
            </a:r>
          </a:p>
          <a:p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/>
              <a:t> bör ej lämna rummet,                                          symtomfri 48 timmar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40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463" y="201870"/>
            <a:ext cx="9897639" cy="542337"/>
          </a:xfrm>
        </p:spPr>
        <p:txBody>
          <a:bodyPr>
            <a:normAutofit/>
          </a:bodyPr>
          <a:lstStyle/>
          <a:p>
            <a:r>
              <a:rPr lang="sv-SE" dirty="0"/>
              <a:t>Vård vid magsjuka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9" y="1254679"/>
            <a:ext cx="3373671" cy="47917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713" y="771462"/>
            <a:ext cx="3088278" cy="5758192"/>
          </a:xfrm>
          <a:prstGeom prst="rect">
            <a:avLst/>
          </a:prstGeom>
          <a:ln w="111125">
            <a:solidFill>
              <a:schemeClr val="accent1"/>
            </a:solidFill>
          </a:ln>
        </p:spPr>
      </p:pic>
      <p:sp>
        <p:nvSpPr>
          <p:cNvPr id="11" name="Rektangel med rundade hörn 10"/>
          <p:cNvSpPr/>
          <p:nvPr/>
        </p:nvSpPr>
        <p:spPr>
          <a:xfrm>
            <a:off x="4663978" y="4140201"/>
            <a:ext cx="840251" cy="2286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710" y="3650558"/>
            <a:ext cx="2561523" cy="2782889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E7740AF-6C4F-0E57-CF68-5D801C810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7891" y="524731"/>
            <a:ext cx="3695402" cy="58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02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89934" y="268778"/>
            <a:ext cx="9877976" cy="1356360"/>
          </a:xfrm>
        </p:spPr>
        <p:txBody>
          <a:bodyPr>
            <a:normAutofit/>
          </a:bodyPr>
          <a:lstStyle/>
          <a:p>
            <a:r>
              <a:rPr lang="sv-SE" altLang="sv-SE" dirty="0">
                <a:cs typeface="Arial" panose="020B0604020202020204" pitchFamily="34" charset="0"/>
              </a:rPr>
              <a:t>Provtagning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410547" y="1450109"/>
            <a:ext cx="5075853" cy="4726853"/>
          </a:xfrm>
        </p:spPr>
        <p:txBody>
          <a:bodyPr/>
          <a:lstStyle/>
          <a:p>
            <a:endParaRPr lang="sv-SE" altLang="sv-SE" dirty="0"/>
          </a:p>
          <a:p>
            <a:r>
              <a:rPr lang="sv-SE" altLang="sv-SE" dirty="0"/>
              <a:t>Ej rutinmässigt. Tas ofta på några vårdtagare initialt vid utbrott för att fastställa orsaken.</a:t>
            </a:r>
          </a:p>
          <a:p>
            <a:r>
              <a:rPr lang="sv-SE" altLang="sv-SE" dirty="0"/>
              <a:t>Avföringsprov. PCR. </a:t>
            </a:r>
            <a:endParaRPr lang="sv-SE" altLang="sv-SE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v-SE" altLang="sv-SE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v-SE" altLang="sv-SE" dirty="0">
              <a:solidFill>
                <a:schemeClr val="tx1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58" y="140768"/>
            <a:ext cx="4779939" cy="661837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3" name="Rektangel 2"/>
          <p:cNvSpPr/>
          <p:nvPr/>
        </p:nvSpPr>
        <p:spPr>
          <a:xfrm>
            <a:off x="2380634" y="5346700"/>
            <a:ext cx="4705966" cy="1231900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hlinkClick r:id="rId4"/>
              </a:rPr>
              <a:t>Provtagningsanvisningar - Region Dalarna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6835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83158"/>
            <a:ext cx="6480000" cy="755650"/>
          </a:xfrm>
        </p:spPr>
        <p:txBody>
          <a:bodyPr>
            <a:normAutofit/>
          </a:bodyPr>
          <a:lstStyle/>
          <a:p>
            <a:r>
              <a:rPr lang="sv-SE" altLang="sv-SE" dirty="0"/>
              <a:t>Vad räknas som utbrott?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65919" y="1484312"/>
            <a:ext cx="6578600" cy="4824413"/>
          </a:xfrm>
        </p:spPr>
        <p:txBody>
          <a:bodyPr/>
          <a:lstStyle/>
          <a:p>
            <a:pPr marL="0" indent="0">
              <a:buNone/>
            </a:pPr>
            <a:r>
              <a:rPr lang="sv-SE" altLang="sv-SE" dirty="0">
                <a:solidFill>
                  <a:schemeClr val="tx1"/>
                </a:solidFill>
              </a:rPr>
              <a:t>Om två eller flera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>
                <a:solidFill>
                  <a:schemeClr val="tx1"/>
                </a:solidFill>
              </a:rPr>
              <a:t> och/eller personal insjuknar med kräkningar och/eller diarréer i nära anslutning till varandra.</a:t>
            </a:r>
          </a:p>
          <a:p>
            <a:endParaRPr lang="sv-SE" altLang="sv-SE" sz="2400" dirty="0"/>
          </a:p>
        </p:txBody>
      </p:sp>
      <p:sp>
        <p:nvSpPr>
          <p:cNvPr id="2" name="Rektangel 1"/>
          <p:cNvSpPr/>
          <p:nvPr/>
        </p:nvSpPr>
        <p:spPr>
          <a:xfrm>
            <a:off x="1" y="3538737"/>
            <a:ext cx="73104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sv-SE" altLang="sv-SE" sz="2400" b="1" dirty="0"/>
              <a:t>Ju längre man väntar med åtgärder desto svårare blir det att begränsa smittspridningen</a:t>
            </a:r>
          </a:p>
          <a:p>
            <a:pPr algn="ctr">
              <a:buFontTx/>
              <a:buNone/>
            </a:pPr>
            <a:endParaRPr lang="sv-SE" altLang="sv-SE" sz="2400" b="1" dirty="0"/>
          </a:p>
          <a:p>
            <a:pPr algn="ctr">
              <a:buFontTx/>
              <a:buNone/>
            </a:pPr>
            <a:r>
              <a:rPr lang="sv-SE" altLang="sv-SE" sz="2400" b="1" dirty="0"/>
              <a:t> Agera redan vid första fallet!</a:t>
            </a:r>
          </a:p>
          <a:p>
            <a:pPr algn="ctr">
              <a:buFontTx/>
              <a:buNone/>
            </a:pPr>
            <a:r>
              <a:rPr lang="sv-SE" altLang="sv-SE" b="1" dirty="0">
                <a:latin typeface="Bodoni MT" panose="020706030806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488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202020"/>
            <a:ext cx="10801350" cy="755650"/>
          </a:xfrm>
        </p:spPr>
        <p:txBody>
          <a:bodyPr/>
          <a:lstStyle/>
          <a:p>
            <a:r>
              <a:rPr lang="sv-SE" dirty="0"/>
              <a:t>Vid utbrott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435100"/>
            <a:ext cx="7130897" cy="4351337"/>
          </a:xfrm>
        </p:spPr>
        <p:txBody>
          <a:bodyPr/>
          <a:lstStyle/>
          <a:p>
            <a:r>
              <a:rPr lang="sv-SE" dirty="0"/>
              <a:t>Dagliga möten/rapporter</a:t>
            </a:r>
          </a:p>
          <a:p>
            <a:r>
              <a:rPr lang="sv-SE" dirty="0"/>
              <a:t>Registrera insjuknade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dirty="0"/>
              <a:t> och personal med insjuknandedatum, symtom och vårdplats</a:t>
            </a:r>
          </a:p>
          <a:p>
            <a:r>
              <a:rPr lang="sv-SE" dirty="0"/>
              <a:t>Dokumentera vidtagna åtgärder (se riktlinje virusorsakad gastroenterit)</a:t>
            </a:r>
          </a:p>
          <a:p>
            <a:r>
              <a:rPr lang="sv-SE" dirty="0"/>
              <a:t>Kontakta/informera/checka av med Vårdhygien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74" y="1641930"/>
            <a:ext cx="3365500" cy="3365500"/>
          </a:xfrm>
          <a:prstGeom prst="rect">
            <a:avLst/>
          </a:prstGeom>
          <a:ln>
            <a:noFill/>
          </a:ln>
        </p:spPr>
      </p:pic>
      <p:sp>
        <p:nvSpPr>
          <p:cNvPr id="4" name="Textruta 1">
            <a:extLst>
              <a:ext uri="{FF2B5EF4-FFF2-40B4-BE49-F238E27FC236}">
                <a16:creationId xmlns:a16="http://schemas.microsoft.com/office/drawing/2014/main" id="{C186020E-1B13-74C0-DCD7-665201D18C83}"/>
              </a:ext>
            </a:extLst>
          </p:cNvPr>
          <p:cNvSpPr txBox="1"/>
          <p:nvPr/>
        </p:nvSpPr>
        <p:spPr>
          <a:xfrm>
            <a:off x="10482262" y="5009696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49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606" y="243840"/>
            <a:ext cx="9887810" cy="1356360"/>
          </a:xfrm>
        </p:spPr>
        <p:txBody>
          <a:bodyPr/>
          <a:lstStyle/>
          <a:p>
            <a:r>
              <a:rPr lang="sv-SE" altLang="sv-SE" dirty="0"/>
              <a:t> Mathantering</a:t>
            </a:r>
            <a:r>
              <a:rPr lang="sv-SE" altLang="sv-SE" dirty="0">
                <a:latin typeface="Bodoni MT" panose="02070603080606020203" pitchFamily="18" charset="0"/>
              </a:rPr>
              <a:t> 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393700" y="1116907"/>
            <a:ext cx="9872871" cy="4038600"/>
          </a:xfrm>
        </p:spPr>
        <p:txBody>
          <a:bodyPr/>
          <a:lstStyle/>
          <a:p>
            <a:r>
              <a:rPr lang="sv-SE" altLang="sv-SE" sz="2400" dirty="0"/>
              <a:t>Vid utbrott – servera mat till a</a:t>
            </a:r>
            <a:r>
              <a:rPr lang="sv-SE" altLang="sv-SE" sz="2400" dirty="0">
                <a:solidFill>
                  <a:schemeClr val="tx1"/>
                </a:solidFill>
              </a:rPr>
              <a:t>lla </a:t>
            </a:r>
            <a:r>
              <a:rPr lang="sv-SE" dirty="0">
                <a:cs typeface="Calibri Light" panose="020F0302020204030204" pitchFamily="34" charset="0"/>
              </a:rPr>
              <a:t>vårdtagare </a:t>
            </a:r>
            <a:r>
              <a:rPr lang="sv-SE" altLang="sv-SE" sz="2400" dirty="0">
                <a:solidFill>
                  <a:schemeClr val="tx1"/>
                </a:solidFill>
              </a:rPr>
              <a:t>på rummet</a:t>
            </a:r>
          </a:p>
          <a:p>
            <a:r>
              <a:rPr lang="sv-SE" altLang="sv-SE" sz="2400" dirty="0">
                <a:solidFill>
                  <a:schemeClr val="tx1"/>
                </a:solidFill>
              </a:rPr>
              <a:t>Avdela speciell personal till mathantering (ska ej delta i omvårdnaden)</a:t>
            </a:r>
          </a:p>
          <a:p>
            <a:r>
              <a:rPr lang="sv-SE" altLang="sv-SE" sz="2400" dirty="0">
                <a:solidFill>
                  <a:schemeClr val="tx1"/>
                </a:solidFill>
              </a:rPr>
              <a:t>Inga bufféer varken till personal eller </a:t>
            </a:r>
            <a:r>
              <a:rPr lang="sv-SE" dirty="0">
                <a:cs typeface="Calibri Light" panose="020F0302020204030204" pitchFamily="34" charset="0"/>
              </a:rPr>
              <a:t>vårdtagare </a:t>
            </a:r>
          </a:p>
          <a:p>
            <a:r>
              <a:rPr lang="sv-SE" altLang="sv-SE" sz="2400" dirty="0">
                <a:solidFill>
                  <a:schemeClr val="tx1"/>
                </a:solidFill>
              </a:rPr>
              <a:t>Kassera misstänkt kontaminerat livsmedel </a:t>
            </a:r>
          </a:p>
          <a:p>
            <a:r>
              <a:rPr lang="sv-SE" altLang="sv-SE" sz="2400" dirty="0"/>
              <a:t>Disk diskas i diskmaskin </a:t>
            </a:r>
            <a:endParaRPr lang="sv-SE" altLang="sv-SE" sz="2400" dirty="0">
              <a:solidFill>
                <a:schemeClr val="tx1"/>
              </a:solidFill>
            </a:endParaRPr>
          </a:p>
          <a:p>
            <a:endParaRPr lang="sv-SE" altLang="sv-SE" sz="24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6"/>
          <a:stretch/>
        </p:blipFill>
        <p:spPr>
          <a:xfrm>
            <a:off x="7163410" y="3058887"/>
            <a:ext cx="4097862" cy="2764970"/>
          </a:xfrm>
          <a:prstGeom prst="rect">
            <a:avLst/>
          </a:prstGeom>
        </p:spPr>
      </p:pic>
      <p:sp>
        <p:nvSpPr>
          <p:cNvPr id="3" name="Textruta 1">
            <a:extLst>
              <a:ext uri="{FF2B5EF4-FFF2-40B4-BE49-F238E27FC236}">
                <a16:creationId xmlns:a16="http://schemas.microsoft.com/office/drawing/2014/main" id="{06B6DD8D-01CE-1432-F3BF-8853D37810C4}"/>
              </a:ext>
            </a:extLst>
          </p:cNvPr>
          <p:cNvSpPr txBox="1"/>
          <p:nvPr/>
        </p:nvSpPr>
        <p:spPr>
          <a:xfrm>
            <a:off x="10266571" y="5823857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3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9447" y="186440"/>
            <a:ext cx="10619402" cy="1278323"/>
          </a:xfrm>
        </p:spPr>
        <p:txBody>
          <a:bodyPr>
            <a:normAutofit/>
          </a:bodyPr>
          <a:lstStyle/>
          <a:p>
            <a:r>
              <a:rPr lang="sv-SE" dirty="0"/>
              <a:t>Det finns effektiva sätt att minska spridning av både luftvägsvirus och vinterkräksjuka!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2438400"/>
            <a:ext cx="6763337" cy="37385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dirty="0"/>
              <a:t>Det underlättar om man känner till hur dessa smittor sprids och hur man bryter smittvägar.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Agera utifrån symtom och vänta inte på diagnos innan åtgärder sätts in.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Åtgärdsplan (hur gör vi när patient eller personal insjuknar) och kända rutiner för all personal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>
                <a:cs typeface="Calibri Light" panose="020F0302020204030204" pitchFamily="34" charset="0"/>
              </a:rPr>
              <a:t>Vården ska organiseras och planeras så att smittspridning och vårdrelaterade infektioner kan förebyggas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13" y="2438400"/>
            <a:ext cx="3218936" cy="3218936"/>
          </a:xfrm>
          <a:prstGeom prst="rect">
            <a:avLst/>
          </a:prstGeom>
        </p:spPr>
      </p:pic>
      <p:sp>
        <p:nvSpPr>
          <p:cNvPr id="4" name="Textruta 1">
            <a:extLst>
              <a:ext uri="{FF2B5EF4-FFF2-40B4-BE49-F238E27FC236}">
                <a16:creationId xmlns:a16="http://schemas.microsoft.com/office/drawing/2014/main" id="{E4D3A552-2F94-F499-ACD4-9D1141C4E12B}"/>
              </a:ext>
            </a:extLst>
          </p:cNvPr>
          <p:cNvSpPr txBox="1"/>
          <p:nvPr/>
        </p:nvSpPr>
        <p:spPr>
          <a:xfrm>
            <a:off x="10329862" y="5657336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9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401" y="271463"/>
            <a:ext cx="6480000" cy="755650"/>
          </a:xfrm>
        </p:spPr>
        <p:txBody>
          <a:bodyPr/>
          <a:lstStyle/>
          <a:p>
            <a:r>
              <a:rPr lang="sv-SE" dirty="0"/>
              <a:t>Information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Sätt upp information om ”magsjuka”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Informera övrig personal, t.ex. städ, kök 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Undvik att flytta smittsamma vårdtagare till andra enheter!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Vid behov av annan vård, informera mottagande enhet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Uppmana patienterna att tvätta händerna ofta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Besökare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Informera om att det pågår ett utbrott och att det är olämpligt att samtidigt besöka andra enheter på grund av smittrisken</a:t>
            </a:r>
          </a:p>
          <a:p>
            <a:pPr lvl="1"/>
            <a:r>
              <a:rPr lang="sv-SE" altLang="sv-SE" dirty="0"/>
              <a:t>Informera om vikten av god handhygien för att förhindra smittspridning</a:t>
            </a:r>
          </a:p>
          <a:p>
            <a:pPr lvl="1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46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8" y="277091"/>
            <a:ext cx="9858314" cy="1356360"/>
          </a:xfrm>
        </p:spPr>
        <p:txBody>
          <a:bodyPr/>
          <a:lstStyle/>
          <a:p>
            <a:r>
              <a:rPr lang="sv-SE" altLang="sv-SE" b="1" dirty="0"/>
              <a:t> </a:t>
            </a:r>
            <a:r>
              <a:rPr lang="sv-SE" altLang="sv-SE" dirty="0"/>
              <a:t>Personal 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1143001" y="1808018"/>
            <a:ext cx="7886700" cy="4038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v-SE" altLang="sv-SE" sz="2800" dirty="0">
                <a:solidFill>
                  <a:schemeClr val="tx1"/>
                </a:solidFill>
              </a:rPr>
              <a:t>Personal med symtom bör skickas hem. Kan återgå i tjänst: </a:t>
            </a:r>
          </a:p>
          <a:p>
            <a:pPr marL="502920" indent="-457200">
              <a:lnSpc>
                <a:spcPct val="80000"/>
              </a:lnSpc>
            </a:pPr>
            <a:r>
              <a:rPr lang="sv-SE" altLang="sv-SE" sz="2800" dirty="0">
                <a:solidFill>
                  <a:schemeClr val="tx1"/>
                </a:solidFill>
              </a:rPr>
              <a:t>- 24-timmars symtomfrihet. Får inte hantera livsmedel (tabletter) första dygnet </a:t>
            </a:r>
          </a:p>
          <a:p>
            <a:pPr marL="502920" indent="-457200">
              <a:lnSpc>
                <a:spcPct val="80000"/>
              </a:lnSpc>
            </a:pPr>
            <a:r>
              <a:rPr lang="sv-SE" altLang="sv-SE" sz="2800" dirty="0">
                <a:solidFill>
                  <a:schemeClr val="tx1"/>
                </a:solidFill>
              </a:rPr>
              <a:t> - 48-timmar efter symtomfrihet.</a:t>
            </a:r>
          </a:p>
          <a:p>
            <a:pPr>
              <a:lnSpc>
                <a:spcPct val="80000"/>
              </a:lnSpc>
            </a:pPr>
            <a:endParaRPr lang="sv-SE" altLang="sv-SE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sv-SE" altLang="sv-SE" sz="2800" dirty="0">
                <a:solidFill>
                  <a:schemeClr val="tx1"/>
                </a:solidFill>
              </a:rPr>
              <a:t>Vid utbrott bör personal ej gå mellan olika avdelningar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sv-SE" altLang="sv-SE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sv-SE" altLang="sv-S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17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26493" y="190000"/>
            <a:ext cx="9198276" cy="687330"/>
          </a:xfrm>
        </p:spPr>
        <p:txBody>
          <a:bodyPr>
            <a:normAutofit/>
          </a:bodyPr>
          <a:lstStyle/>
          <a:p>
            <a:r>
              <a:rPr lang="sv-SE" altLang="sv-SE" dirty="0"/>
              <a:t>Omhändertagande av spill = punktdesinfektion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380425" y="1642872"/>
            <a:ext cx="9490411" cy="1379038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v-SE" altLang="sv-SE" dirty="0"/>
              <a:t>Spill av avföring och kräkning – noggrann upptorkning.                            Desinfektion med Virkon 1 %. </a:t>
            </a:r>
            <a:r>
              <a:rPr lang="sv-SE" altLang="sv-SE" sz="2000" dirty="0"/>
              <a:t>OBS! Inverkningstiden 10 minuter</a:t>
            </a:r>
          </a:p>
          <a:p>
            <a:r>
              <a:rPr lang="sv-SE" altLang="sv-SE" dirty="0"/>
              <a:t>Mekanisk bearbetning</a:t>
            </a:r>
          </a:p>
          <a:p>
            <a:pPr>
              <a:buFontTx/>
              <a:buNone/>
            </a:pPr>
            <a:endParaRPr lang="sv-SE" altLang="sv-SE" sz="24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450" y="3407344"/>
            <a:ext cx="2105319" cy="295316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081" y="1257438"/>
            <a:ext cx="2545184" cy="511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7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403005" y="1791730"/>
            <a:ext cx="6850412" cy="4351337"/>
          </a:xfrm>
        </p:spPr>
        <p:txBody>
          <a:bodyPr>
            <a:normAutofit/>
          </a:bodyPr>
          <a:lstStyle/>
          <a:p>
            <a:r>
              <a:rPr lang="sv-SE" altLang="sv-SE" sz="2400" dirty="0">
                <a:solidFill>
                  <a:schemeClr val="tx2">
                    <a:lumMod val="50000"/>
                  </a:schemeClr>
                </a:solidFill>
              </a:rPr>
              <a:t>Noggrann mekanisk rengöring </a:t>
            </a:r>
          </a:p>
          <a:p>
            <a:r>
              <a:rPr lang="sv-SE" altLang="sv-SE" sz="2400" dirty="0"/>
              <a:t>Daglig desinfektion av vårdtagarnära kontaktytor med Virkon 1 %. Vid synlig smuts skall ytdesinfektion föregås av rengöring med rengöringsmedel och vatten </a:t>
            </a:r>
          </a:p>
          <a:p>
            <a:r>
              <a:rPr lang="sv-SE" altLang="sv-SE" sz="2400" dirty="0"/>
              <a:t>Golv rengörs med rengöringsmedel och vatten. Detta förutsätter att god punktdesinfektion utförts vid spill</a:t>
            </a:r>
          </a:p>
          <a:p>
            <a:r>
              <a:rPr lang="sv-SE" altLang="sv-SE" sz="2400" dirty="0"/>
              <a:t>Informera städpersonalen</a:t>
            </a:r>
          </a:p>
          <a:p>
            <a:r>
              <a:rPr lang="sv-SE" altLang="sv-SE" sz="2400" dirty="0"/>
              <a:t>Rengör/desinfektera städutrustningen</a:t>
            </a:r>
          </a:p>
          <a:p>
            <a:pPr>
              <a:buFontTx/>
              <a:buNone/>
            </a:pPr>
            <a:endParaRPr lang="sv-SE" altLang="sv-SE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26493" y="190000"/>
            <a:ext cx="9198276" cy="687330"/>
          </a:xfrm>
        </p:spPr>
        <p:txBody>
          <a:bodyPr>
            <a:noAutofit/>
          </a:bodyPr>
          <a:lstStyle/>
          <a:p>
            <a:pPr marL="45720"/>
            <a:r>
              <a:rPr lang="sv-SE" dirty="0"/>
              <a:t>Korrekta städrutiner är viktiga för att </a:t>
            </a:r>
            <a:br>
              <a:rPr lang="sv-SE" dirty="0"/>
            </a:br>
            <a:r>
              <a:rPr lang="sv-SE" dirty="0"/>
              <a:t>förebygga och begränsa smittspridning!</a:t>
            </a:r>
          </a:p>
        </p:txBody>
      </p:sp>
    </p:spTree>
    <p:extLst>
      <p:ext uri="{BB962C8B-B14F-4D97-AF65-F5344CB8AC3E}">
        <p14:creationId xmlns:p14="http://schemas.microsoft.com/office/powerpoint/2010/main" val="1955322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271463"/>
            <a:ext cx="10801350" cy="755650"/>
          </a:xfrm>
        </p:spPr>
        <p:txBody>
          <a:bodyPr/>
          <a:lstStyle/>
          <a:p>
            <a:r>
              <a:rPr lang="sv-SE" altLang="sv-SE" dirty="0"/>
              <a:t> </a:t>
            </a:r>
            <a:r>
              <a:rPr lang="sv-SE" altLang="sv-SE" dirty="0">
                <a:solidFill>
                  <a:schemeClr val="tx1"/>
                </a:solidFill>
              </a:rPr>
              <a:t>Tvätt  </a:t>
            </a:r>
            <a:r>
              <a:rPr lang="sv-SE" altLang="sv-SE" dirty="0"/>
              <a:t>                         			</a:t>
            </a:r>
            <a:r>
              <a:rPr lang="sv-SE" altLang="sv-SE" dirty="0">
                <a:solidFill>
                  <a:schemeClr val="tx1"/>
                </a:solidFill>
              </a:rPr>
              <a:t>Avfall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altLang="sv-SE" sz="2400" dirty="0"/>
              <a:t>Tvättsäck på rummet</a:t>
            </a:r>
          </a:p>
          <a:p>
            <a:r>
              <a:rPr lang="sv-SE" altLang="sv-SE" sz="2400" dirty="0"/>
              <a:t>Kontaminerad tvätt som skickas till tvätteriet läggs i vattenlöslig innersäck och därefter i gul risktvättsäck (kan skilja mellan olika tvätterier)</a:t>
            </a:r>
          </a:p>
        </p:txBody>
      </p:sp>
      <p:sp>
        <p:nvSpPr>
          <p:cNvPr id="18227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915325" y="1484313"/>
            <a:ext cx="5581350" cy="4824412"/>
          </a:xfrm>
        </p:spPr>
        <p:txBody>
          <a:bodyPr/>
          <a:lstStyle/>
          <a:p>
            <a:r>
              <a:rPr lang="sv-SE" altLang="sv-SE" sz="2400" dirty="0"/>
              <a:t>Avfallssäck på rummet. Tillslut väl</a:t>
            </a:r>
          </a:p>
          <a:p>
            <a:r>
              <a:rPr lang="sv-SE" altLang="sv-SE" sz="2400" dirty="0"/>
              <a:t>Hanteras som konventionellt avfall</a:t>
            </a:r>
          </a:p>
          <a:p>
            <a:pPr>
              <a:buFontTx/>
              <a:buNone/>
            </a:pPr>
            <a:r>
              <a:rPr lang="sv-SE" altLang="sv-SE" dirty="0"/>
              <a:t>   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05" y="3752934"/>
            <a:ext cx="2555790" cy="255579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4" y="3751423"/>
            <a:ext cx="2557302" cy="2557302"/>
          </a:xfrm>
          <a:prstGeom prst="rect">
            <a:avLst/>
          </a:prstGeom>
        </p:spPr>
      </p:pic>
      <p:sp>
        <p:nvSpPr>
          <p:cNvPr id="4" name="Textruta 1">
            <a:extLst>
              <a:ext uri="{FF2B5EF4-FFF2-40B4-BE49-F238E27FC236}">
                <a16:creationId xmlns:a16="http://schemas.microsoft.com/office/drawing/2014/main" id="{6E5D7592-B4AF-88BB-E829-0C2BAEE88511}"/>
              </a:ext>
            </a:extLst>
          </p:cNvPr>
          <p:cNvSpPr txBox="1"/>
          <p:nvPr/>
        </p:nvSpPr>
        <p:spPr>
          <a:xfrm>
            <a:off x="5185517" y="6170612"/>
            <a:ext cx="1486198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bilder</a:t>
            </a:r>
            <a:endParaRPr lang="sv-SE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86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8432" y="260466"/>
            <a:ext cx="9887806" cy="604507"/>
          </a:xfrm>
        </p:spPr>
        <p:txBody>
          <a:bodyPr>
            <a:normAutofit/>
          </a:bodyPr>
          <a:lstStyle/>
          <a:p>
            <a:r>
              <a:rPr lang="sv-SE" b="1" dirty="0"/>
              <a:t>När isoleringen bryts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877" y="1164980"/>
            <a:ext cx="8229600" cy="4528040"/>
          </a:xfrm>
        </p:spPr>
        <p:txBody>
          <a:bodyPr>
            <a:normAutofit fontScale="92500" lnSpcReduction="20000"/>
          </a:bodyPr>
          <a:lstStyle/>
          <a:p>
            <a:endParaRPr lang="sv-SE" sz="2800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sv-SE" sz="2400" b="1" dirty="0">
                <a:solidFill>
                  <a:srgbClr val="FF0000"/>
                </a:solidFill>
              </a:rPr>
              <a:t>Slutstädning sker när isoleringen bryts efter 48 timmars stabil symtomfrihet eller när vårdtagaren flyttas från rummet. </a:t>
            </a:r>
          </a:p>
          <a:p>
            <a:pPr marL="388620" indent="-342900"/>
            <a:endParaRPr lang="sv-SE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sv-SE" sz="2400" b="1" dirty="0">
                <a:solidFill>
                  <a:schemeClr val="tx1"/>
                </a:solidFill>
              </a:rPr>
              <a:t>Slutstädning:</a:t>
            </a:r>
          </a:p>
          <a:p>
            <a:r>
              <a:rPr lang="sv-SE" sz="2400" dirty="0"/>
              <a:t>N</a:t>
            </a:r>
            <a:r>
              <a:rPr lang="sv-SE" sz="2400" dirty="0">
                <a:solidFill>
                  <a:schemeClr val="tx1"/>
                </a:solidFill>
              </a:rPr>
              <a:t>oggrann mekanisk rengöring av rummet med allrengöringsmedel och vatten</a:t>
            </a:r>
          </a:p>
          <a:p>
            <a:r>
              <a:rPr lang="sv-SE" sz="2400" dirty="0"/>
              <a:t>D</a:t>
            </a:r>
            <a:r>
              <a:rPr lang="sv-SE" sz="2400" dirty="0">
                <a:solidFill>
                  <a:schemeClr val="tx1"/>
                </a:solidFill>
              </a:rPr>
              <a:t>esinfektion av ytor i vårdtagarens närhet med Virkon 1%, t.ex säng, madrass, sängbord, dörrhandtag mm.</a:t>
            </a:r>
          </a:p>
          <a:p>
            <a:r>
              <a:rPr lang="sv-SE" sz="2400" dirty="0">
                <a:solidFill>
                  <a:schemeClr val="tx1"/>
                </a:solidFill>
              </a:rPr>
              <a:t>Moppgarn/flergångstrasor tvättas i 90 grader, rengör städutrustningen med virkon.</a:t>
            </a:r>
          </a:p>
          <a:p>
            <a:endParaRPr lang="sv-SE" sz="2400" dirty="0">
              <a:solidFill>
                <a:schemeClr val="tx1"/>
              </a:solidFill>
            </a:endParaRPr>
          </a:p>
          <a:p>
            <a:r>
              <a:rPr lang="sv-SE" sz="2400" b="1" dirty="0">
                <a:solidFill>
                  <a:schemeClr val="tx1"/>
                </a:solidFill>
              </a:rPr>
              <a:t>Vårdtagaren ska duscha, få rena kläder. Renbäddad säng.</a:t>
            </a:r>
          </a:p>
          <a:p>
            <a:endParaRPr lang="sv-SE" sz="2400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75" y="2150076"/>
            <a:ext cx="2633491" cy="2585210"/>
          </a:xfrm>
          <a:prstGeom prst="rect">
            <a:avLst/>
          </a:prstGeom>
        </p:spPr>
      </p:pic>
      <p:sp>
        <p:nvSpPr>
          <p:cNvPr id="4" name="Textruta 1">
            <a:extLst>
              <a:ext uri="{FF2B5EF4-FFF2-40B4-BE49-F238E27FC236}">
                <a16:creationId xmlns:a16="http://schemas.microsoft.com/office/drawing/2014/main" id="{9BE9C731-5705-0DB8-0B83-BE37CCCC2852}"/>
              </a:ext>
            </a:extLst>
          </p:cNvPr>
          <p:cNvSpPr txBox="1"/>
          <p:nvPr/>
        </p:nvSpPr>
        <p:spPr>
          <a:xfrm>
            <a:off x="10830605" y="4735286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30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24DAD-64C8-E280-FC92-F24D30335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6B2703-54AE-41CC-9378-22E999C4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66" y="162119"/>
            <a:ext cx="10801350" cy="755650"/>
          </a:xfrm>
        </p:spPr>
        <p:txBody>
          <a:bodyPr/>
          <a:lstStyle/>
          <a:p>
            <a:r>
              <a:rPr lang="sv-SE" dirty="0"/>
              <a:t>Stödmaterial till chefen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34B5C3FF-357A-80B6-DD56-604378E5F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359"/>
          <a:stretch/>
        </p:blipFill>
        <p:spPr>
          <a:xfrm>
            <a:off x="8316097" y="1062314"/>
            <a:ext cx="3316502" cy="5019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A5EC17C-CF60-EAC3-2BE3-FBBD5C0E3843}"/>
              </a:ext>
            </a:extLst>
          </p:cNvPr>
          <p:cNvSpPr/>
          <p:nvPr/>
        </p:nvSpPr>
        <p:spPr>
          <a:xfrm>
            <a:off x="8316097" y="6153664"/>
            <a:ext cx="3316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Minska risken för att smitta kommer in och sprids på äldreboenden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15F9346-F491-097C-1D7B-2493559F2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75" y="990042"/>
            <a:ext cx="7449660" cy="3890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CB936CDF-8CF1-EB8F-402C-D5E131E438A8}"/>
              </a:ext>
            </a:extLst>
          </p:cNvPr>
          <p:cNvSpPr/>
          <p:nvPr/>
        </p:nvSpPr>
        <p:spPr>
          <a:xfrm>
            <a:off x="695325" y="6159041"/>
            <a:ext cx="7426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Webb-utbildning Förebygga och förhindra smitta - för chefer inom vård och omsorg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265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F3D97-9F36-E492-0D34-0A06912F9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0D50BA1-BFFA-EC0B-AEE0-75EF16A3D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07" t="2680"/>
          <a:stretch>
            <a:fillRect/>
          </a:stretch>
        </p:blipFill>
        <p:spPr>
          <a:xfrm>
            <a:off x="4211956" y="80255"/>
            <a:ext cx="7909559" cy="66974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632F4C2-DAB2-19DE-03EA-370E3E9B0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64783"/>
            <a:ext cx="10801350" cy="755650"/>
          </a:xfrm>
        </p:spPr>
        <p:txBody>
          <a:bodyPr/>
          <a:lstStyle/>
          <a:p>
            <a:r>
              <a:rPr lang="sv-SE" dirty="0"/>
              <a:t>Stödmaterial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D5E679C-8E9E-0590-87E4-8776F0CD62C5}"/>
              </a:ext>
            </a:extLst>
          </p:cNvPr>
          <p:cNvSpPr txBox="1"/>
          <p:nvPr/>
        </p:nvSpPr>
        <p:spPr>
          <a:xfrm>
            <a:off x="70485" y="2879592"/>
            <a:ext cx="3922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Webb-utbildning Förebygga och förhindra smitta - för chefer inom vård och omsorg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897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21B16-A8FC-539A-A4B8-BD5886919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C274ACD-E9E5-80D8-FC1C-EA0263408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172008"/>
            <a:ext cx="6096000" cy="64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35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1191E-41A6-E51D-DFC7-283EE2AC9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D6240ED-4380-1AC2-908F-D6D35969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080" y="178894"/>
            <a:ext cx="7315199" cy="66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ubrik 103"/>
          <p:cNvSpPr>
            <a:spLocks noGrp="1"/>
          </p:cNvSpPr>
          <p:nvPr>
            <p:ph type="title"/>
          </p:nvPr>
        </p:nvSpPr>
        <p:spPr>
          <a:xfrm>
            <a:off x="482284" y="222153"/>
            <a:ext cx="10801350" cy="755650"/>
          </a:xfrm>
        </p:spPr>
        <p:txBody>
          <a:bodyPr/>
          <a:lstStyle/>
          <a:p>
            <a:r>
              <a:rPr lang="sv-SE" dirty="0"/>
              <a:t>Smittvägar för luftvägsvirus</a:t>
            </a:r>
          </a:p>
        </p:txBody>
      </p:sp>
      <p:pic>
        <p:nvPicPr>
          <p:cNvPr id="106" name="Bildobjekt 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84" y="1562100"/>
            <a:ext cx="8603976" cy="48548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FD9C076-364B-7DCF-DC56-00927F53394A}"/>
              </a:ext>
            </a:extLst>
          </p:cNvPr>
          <p:cNvSpPr txBox="1"/>
          <p:nvPr/>
        </p:nvSpPr>
        <p:spPr>
          <a:xfrm>
            <a:off x="10242777" y="6034087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03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7A0E1-8048-ED05-1BE7-4842DBFB0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56D7BB-81D4-B8CD-1DBD-70E7EE93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256223"/>
            <a:ext cx="10801350" cy="755650"/>
          </a:xfrm>
        </p:spPr>
        <p:txBody>
          <a:bodyPr/>
          <a:lstStyle/>
          <a:p>
            <a:r>
              <a:rPr lang="sv-SE" dirty="0"/>
              <a:t>Stödmaterial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708C5B3E-59DB-88A9-8CE0-19B10D27D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2416" y="1011873"/>
            <a:ext cx="10027165" cy="16955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F58D565-6D72-4901-D6F1-23A3642B22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5" r="824"/>
          <a:stretch>
            <a:fillRect/>
          </a:stretch>
        </p:blipFill>
        <p:spPr>
          <a:xfrm>
            <a:off x="-38102" y="3429000"/>
            <a:ext cx="12268200" cy="167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8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ctrTitle"/>
          </p:nvPr>
        </p:nvSpPr>
        <p:spPr>
          <a:xfrm>
            <a:off x="1549400" y="317500"/>
            <a:ext cx="9468064" cy="1887537"/>
          </a:xfrm>
        </p:spPr>
        <p:txBody>
          <a:bodyPr>
            <a:normAutofit/>
          </a:bodyPr>
          <a:lstStyle/>
          <a:p>
            <a:r>
              <a:rPr lang="sv-SE" sz="5400" dirty="0"/>
              <a:t>Tack för idag!</a:t>
            </a:r>
          </a:p>
        </p:txBody>
      </p:sp>
      <p:pic>
        <p:nvPicPr>
          <p:cNvPr id="3" name="Bildobjekt 2" descr="En bild som visar gräs, vinter, höst, utomhus&#10;&#10;AI-genererat innehåll kan vara felaktigt.">
            <a:extLst>
              <a:ext uri="{FF2B5EF4-FFF2-40B4-BE49-F238E27FC236}">
                <a16:creationId xmlns:a16="http://schemas.microsoft.com/office/drawing/2014/main" id="{5C08D465-558D-91EF-86D3-631A90F77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11591" y="1931252"/>
            <a:ext cx="5743682" cy="33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8457"/>
          <a:stretch/>
        </p:blipFill>
        <p:spPr>
          <a:xfrm>
            <a:off x="8382000" y="1955800"/>
            <a:ext cx="2612167" cy="456555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2" y="972550"/>
            <a:ext cx="4058457" cy="554880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5"/>
          <a:srcRect r="1209"/>
          <a:stretch/>
        </p:blipFill>
        <p:spPr>
          <a:xfrm>
            <a:off x="4308339" y="926793"/>
            <a:ext cx="4178300" cy="5594560"/>
          </a:xfrm>
          <a:prstGeom prst="rect">
            <a:avLst/>
          </a:prstGeom>
        </p:spPr>
      </p:pic>
      <p:sp>
        <p:nvSpPr>
          <p:cNvPr id="2" name="Högerpil 1"/>
          <p:cNvSpPr/>
          <p:nvPr/>
        </p:nvSpPr>
        <p:spPr>
          <a:xfrm>
            <a:off x="7908324" y="3212757"/>
            <a:ext cx="778476" cy="27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Nedåtböjd pil 2"/>
          <p:cNvSpPr/>
          <p:nvPr/>
        </p:nvSpPr>
        <p:spPr>
          <a:xfrm flipH="1">
            <a:off x="3373395" y="3083011"/>
            <a:ext cx="1185804" cy="5313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8" name="Nedåtböjd pil 7"/>
          <p:cNvSpPr/>
          <p:nvPr/>
        </p:nvSpPr>
        <p:spPr>
          <a:xfrm flipH="1">
            <a:off x="2409567" y="3083011"/>
            <a:ext cx="963826" cy="5313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507978" y="2323071"/>
            <a:ext cx="2051221" cy="5684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Indirekt kontaktsmitta</a:t>
            </a:r>
          </a:p>
        </p:txBody>
      </p:sp>
      <p:sp>
        <p:nvSpPr>
          <p:cNvPr id="10" name="Rektangel 9"/>
          <p:cNvSpPr/>
          <p:nvPr/>
        </p:nvSpPr>
        <p:spPr>
          <a:xfrm>
            <a:off x="7220909" y="2323071"/>
            <a:ext cx="2051221" cy="5684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Direkt kontaktsmitta</a:t>
            </a:r>
          </a:p>
        </p:txBody>
      </p:sp>
      <p:sp>
        <p:nvSpPr>
          <p:cNvPr id="13" name="Rubrik 103"/>
          <p:cNvSpPr>
            <a:spLocks noGrp="1"/>
          </p:cNvSpPr>
          <p:nvPr>
            <p:ph type="title"/>
          </p:nvPr>
        </p:nvSpPr>
        <p:spPr>
          <a:xfrm>
            <a:off x="482284" y="222153"/>
            <a:ext cx="10801350" cy="755650"/>
          </a:xfrm>
        </p:spPr>
        <p:txBody>
          <a:bodyPr/>
          <a:lstStyle/>
          <a:p>
            <a:r>
              <a:rPr lang="sv-SE" dirty="0"/>
              <a:t>Smittvägar för luftvägsvirus</a:t>
            </a:r>
          </a:p>
        </p:txBody>
      </p:sp>
      <p:sp>
        <p:nvSpPr>
          <p:cNvPr id="4" name="Textruta 1">
            <a:extLst>
              <a:ext uri="{FF2B5EF4-FFF2-40B4-BE49-F238E27FC236}">
                <a16:creationId xmlns:a16="http://schemas.microsoft.com/office/drawing/2014/main" id="{E90300D9-2CFC-5366-9C2F-89D962268957}"/>
              </a:ext>
            </a:extLst>
          </p:cNvPr>
          <p:cNvSpPr txBox="1"/>
          <p:nvPr/>
        </p:nvSpPr>
        <p:spPr>
          <a:xfrm>
            <a:off x="7679781" y="6359622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1166" y="196223"/>
            <a:ext cx="10801350" cy="755650"/>
          </a:xfrm>
        </p:spPr>
        <p:txBody>
          <a:bodyPr/>
          <a:lstStyle/>
          <a:p>
            <a:r>
              <a:rPr lang="sv-SE" dirty="0"/>
              <a:t>Vad är influensa?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070129"/>
            <a:ext cx="7396863" cy="5106834"/>
          </a:xfrm>
        </p:spPr>
        <p:txBody>
          <a:bodyPr>
            <a:normAutofit/>
          </a:bodyPr>
          <a:lstStyle/>
          <a:p>
            <a:r>
              <a:rPr lang="sv-SE" dirty="0"/>
              <a:t>Luftvägsinfektion orsakat av influensavirus</a:t>
            </a:r>
          </a:p>
          <a:p>
            <a:r>
              <a:rPr lang="sv-SE" dirty="0"/>
              <a:t>Ger allvarligare infektion än förkylningsvirus</a:t>
            </a:r>
          </a:p>
          <a:p>
            <a:r>
              <a:rPr lang="sv-SE" dirty="0"/>
              <a:t>Återkommer varje år</a:t>
            </a:r>
          </a:p>
          <a:p>
            <a:r>
              <a:rPr lang="sv-SE" dirty="0"/>
              <a:t>Har stor förmåga att ofta ändra sig</a:t>
            </a:r>
          </a:p>
          <a:p>
            <a:r>
              <a:rPr lang="sv-SE" dirty="0"/>
              <a:t>Orsakar säsongsbundna epidemier </a:t>
            </a:r>
          </a:p>
          <a:p>
            <a:r>
              <a:rPr lang="sv-SE" dirty="0"/>
              <a:t>Olika typer </a:t>
            </a:r>
            <a:r>
              <a:rPr lang="sv-SE" b="1" dirty="0"/>
              <a:t>A</a:t>
            </a:r>
            <a:r>
              <a:rPr lang="sv-SE" dirty="0"/>
              <a:t>, </a:t>
            </a:r>
            <a:r>
              <a:rPr lang="sv-SE" b="1" dirty="0"/>
              <a:t>B</a:t>
            </a:r>
            <a:r>
              <a:rPr lang="sv-SE" dirty="0"/>
              <a:t>, C</a:t>
            </a:r>
          </a:p>
          <a:p>
            <a:r>
              <a:rPr lang="sv-SE" dirty="0"/>
              <a:t>Antiviral behandling/profylax finns</a:t>
            </a:r>
          </a:p>
          <a:p>
            <a:r>
              <a:rPr lang="sv-SE" dirty="0"/>
              <a:t>Vaccinering rekommenderas för vårdpersonal samt riskgrupper</a:t>
            </a:r>
          </a:p>
        </p:txBody>
      </p:sp>
    </p:spTree>
    <p:extLst>
      <p:ext uri="{BB962C8B-B14F-4D97-AF65-F5344CB8AC3E}">
        <p14:creationId xmlns:p14="http://schemas.microsoft.com/office/powerpoint/2010/main" val="414425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7748" y="156134"/>
            <a:ext cx="10801350" cy="755650"/>
          </a:xfrm>
        </p:spPr>
        <p:txBody>
          <a:bodyPr/>
          <a:lstStyle/>
          <a:p>
            <a:r>
              <a:rPr lang="sv-SE" dirty="0"/>
              <a:t>Vad är Covid-19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6" y="1064184"/>
            <a:ext cx="8671669" cy="5521967"/>
          </a:xfrm>
        </p:spPr>
        <p:txBody>
          <a:bodyPr>
            <a:normAutofit/>
          </a:bodyPr>
          <a:lstStyle/>
          <a:p>
            <a:r>
              <a:rPr lang="sv-SE" dirty="0"/>
              <a:t>Orsakas av coronaviruset SARS-CoV-2 (Severe acute respiratory syndrome coronavirus 2)</a:t>
            </a:r>
          </a:p>
          <a:p>
            <a:r>
              <a:rPr lang="sv-SE" dirty="0"/>
              <a:t>Viruset muterar kontinuerligt till nya varianter</a:t>
            </a:r>
          </a:p>
          <a:p>
            <a:r>
              <a:rPr lang="sv-SE" dirty="0"/>
              <a:t>Orsakar lindrig sjukdom hos de allra flesta men kan leda till allvarlig sjukdom och död hos vissa personer</a:t>
            </a:r>
          </a:p>
          <a:p>
            <a:r>
              <a:rPr lang="sv-SE" dirty="0"/>
              <a:t>Äldre personer har större risk att drabbas av svår sjukdom. Covid-19 kan även ge långvariga besvär</a:t>
            </a:r>
          </a:p>
          <a:p>
            <a:r>
              <a:rPr lang="sv-SE" dirty="0"/>
              <a:t>Antiviral behandling finns</a:t>
            </a:r>
          </a:p>
          <a:p>
            <a:r>
              <a:rPr lang="sv-SE" dirty="0"/>
              <a:t>Vaccination är det bästa sättet att skydda individer med störst risk för allvarliga konsekvenser. Olika rekommendationer för olika åldersgrupper/riskgrupper </a:t>
            </a:r>
          </a:p>
          <a:p>
            <a:r>
              <a:rPr lang="sv-SE" dirty="0"/>
              <a:t>Inom vård och omsorg är det fortsatt viktigt att förebygga smittspridning.</a:t>
            </a:r>
          </a:p>
        </p:txBody>
      </p:sp>
    </p:spTree>
    <p:extLst>
      <p:ext uri="{BB962C8B-B14F-4D97-AF65-F5344CB8AC3E}">
        <p14:creationId xmlns:p14="http://schemas.microsoft.com/office/powerpoint/2010/main" val="165368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1757" y="222036"/>
            <a:ext cx="10801350" cy="755650"/>
          </a:xfrm>
        </p:spPr>
        <p:txBody>
          <a:bodyPr>
            <a:normAutofit/>
          </a:bodyPr>
          <a:lstStyle/>
          <a:p>
            <a:r>
              <a:rPr lang="sv-SE" dirty="0"/>
              <a:t>Vad är RS-virus </a:t>
            </a:r>
            <a:r>
              <a:rPr lang="sv-SE" sz="3100" dirty="0"/>
              <a:t>(</a:t>
            </a:r>
            <a:r>
              <a:rPr lang="sv-SE" b="0" dirty="0"/>
              <a:t>respiratoriskt syncytialvirus</a:t>
            </a:r>
            <a:r>
              <a:rPr lang="sv-SE" sz="3100" dirty="0"/>
              <a:t>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413165"/>
            <a:ext cx="7893194" cy="5061776"/>
          </a:xfrm>
        </p:spPr>
        <p:txBody>
          <a:bodyPr>
            <a:normAutofit/>
          </a:bodyPr>
          <a:lstStyle/>
          <a:p>
            <a:r>
              <a:rPr lang="sv-SE" dirty="0"/>
              <a:t>Vanlig orsak till övre luftvägsinfektion </a:t>
            </a:r>
          </a:p>
          <a:p>
            <a:r>
              <a:rPr lang="sv-SE" dirty="0"/>
              <a:t>Sprids mest bland små barn. Vanligaste orsaken till nedre luftvägsinfektion hos barn yngre än ett år. Kan även orsaka svår sjukdom hos äldre och immunnedsatta </a:t>
            </a:r>
          </a:p>
          <a:p>
            <a:r>
              <a:rPr lang="sv-SE" dirty="0"/>
              <a:t>Orsakar akut luftvägsinfektion, med symtom från lindrig förkylning till allvarlig lunginflammation eller bronkiolit (trånga luftvägar av infektionen)</a:t>
            </a:r>
          </a:p>
          <a:p>
            <a:r>
              <a:rPr lang="sv-SE" dirty="0"/>
              <a:t>Förekommer i årliga epidemier under vinterhalvåret. Kan komma vid olika tidpunkter på säsongen och vara olika kraftiga från år till år </a:t>
            </a:r>
          </a:p>
        </p:txBody>
      </p:sp>
    </p:spTree>
    <p:extLst>
      <p:ext uri="{BB962C8B-B14F-4D97-AF65-F5344CB8AC3E}">
        <p14:creationId xmlns:p14="http://schemas.microsoft.com/office/powerpoint/2010/main" val="2650267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33960" y="154922"/>
            <a:ext cx="10801350" cy="755650"/>
          </a:xfrm>
        </p:spPr>
        <p:txBody>
          <a:bodyPr/>
          <a:lstStyle/>
          <a:p>
            <a:r>
              <a:rPr lang="sv-SE" dirty="0">
                <a:latin typeface="+mn-lt"/>
              </a:rPr>
              <a:t>Patientfall 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416011" y="1781760"/>
            <a:ext cx="7453184" cy="456234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Kalle bor på Skogsdungens SÄBO. Nu under dagen får Kalle plötsligt hög feber, ont i kroppen och huvudvärk.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1. Vad kan Kalle ha drabbats av?</a:t>
            </a:r>
          </a:p>
          <a:p>
            <a:pPr marL="0" indent="0">
              <a:buNone/>
            </a:pPr>
            <a:r>
              <a:rPr lang="sv-SE" dirty="0"/>
              <a:t>2. Vad bör du som chef tänka på när det gäller vården av Kalle?</a:t>
            </a:r>
          </a:p>
          <a:p>
            <a:pPr marL="514350" indent="-514350">
              <a:buAutoNum type="arabicPeriod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6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 - Röd">
  <a:themeElements>
    <a:clrScheme name="RD23">
      <a:dk1>
        <a:sysClr val="windowText" lastClr="000000"/>
      </a:dk1>
      <a:lt1>
        <a:sysClr val="window" lastClr="FFFFFF"/>
      </a:lt1>
      <a:dk2>
        <a:srgbClr val="595959"/>
      </a:dk2>
      <a:lt2>
        <a:srgbClr val="FBDCE2"/>
      </a:lt2>
      <a:accent1>
        <a:srgbClr val="DB3747"/>
      </a:accent1>
      <a:accent2>
        <a:srgbClr val="168DAF"/>
      </a:accent2>
      <a:accent3>
        <a:srgbClr val="178572"/>
      </a:accent3>
      <a:accent4>
        <a:srgbClr val="FED379"/>
      </a:accent4>
      <a:accent5>
        <a:srgbClr val="F4A9B6"/>
      </a:accent5>
      <a:accent6>
        <a:srgbClr val="93D3E5"/>
      </a:accent6>
      <a:hlink>
        <a:srgbClr val="03577B"/>
      </a:hlink>
      <a:folHlink>
        <a:srgbClr val="03577B"/>
      </a:folHlink>
    </a:clrScheme>
    <a:fontScheme name="RD2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dard - Röd">
  <a:themeElements>
    <a:clrScheme name="RD23">
      <a:dk1>
        <a:sysClr val="windowText" lastClr="000000"/>
      </a:dk1>
      <a:lt1>
        <a:sysClr val="window" lastClr="FFFFFF"/>
      </a:lt1>
      <a:dk2>
        <a:srgbClr val="595959"/>
      </a:dk2>
      <a:lt2>
        <a:srgbClr val="FBDCE2"/>
      </a:lt2>
      <a:accent1>
        <a:srgbClr val="DB3747"/>
      </a:accent1>
      <a:accent2>
        <a:srgbClr val="168DAF"/>
      </a:accent2>
      <a:accent3>
        <a:srgbClr val="178572"/>
      </a:accent3>
      <a:accent4>
        <a:srgbClr val="FED379"/>
      </a:accent4>
      <a:accent5>
        <a:srgbClr val="F4A9B6"/>
      </a:accent5>
      <a:accent6>
        <a:srgbClr val="93D3E5"/>
      </a:accent6>
      <a:hlink>
        <a:srgbClr val="03577B"/>
      </a:hlink>
      <a:folHlink>
        <a:srgbClr val="03577B"/>
      </a:folHlink>
    </a:clrScheme>
    <a:fontScheme name="RD2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tandarddokument" ma:contentTypeID="0x010100AC92CF2061C10240851FF38CAA99F4B8030500FC1BF44D7FDED84490CEE4BC9A165B5A" ma:contentTypeVersion="303" ma:contentTypeDescription="Skapa ett nytt dokument." ma:contentTypeScope="" ma:versionID="e7ceab4b7a989c27d7f3c1fbdcb1af51">
  <xsd:schema xmlns:xsd="http://www.w3.org/2001/XMLSchema" xmlns:xs="http://www.w3.org/2001/XMLSchema" xmlns:p="http://schemas.microsoft.com/office/2006/metadata/properties" xmlns:ns2="2f901946-e264-40a9-b252-19c7dedd3add" xmlns:ns3="625733c5-0f95-420a-bdd7-9e1f1bc4aabb" targetNamespace="http://schemas.microsoft.com/office/2006/metadata/properties" ma:root="true" ma:fieldsID="e30543934a70761589ee6692cc323138" ns2:_="" ns3:_="">
    <xsd:import namespace="2f901946-e264-40a9-b252-19c7dedd3add"/>
    <xsd:import namespace="625733c5-0f95-420a-bdd7-9e1f1bc4aabb"/>
    <xsd:element name="properties">
      <xsd:complexType>
        <xsd:sequence>
          <xsd:element name="documentManagement">
            <xsd:complexType>
              <xsd:all>
                <xsd:element ref="ns2:LD_Dokumentansvarig"/>
                <xsd:element ref="ns2:LD_Informationsklass"/>
                <xsd:element ref="ns2:LD_ArbetsrumID" minOccurs="0"/>
                <xsd:element ref="ns2:LD_DokumentID" minOccurs="0"/>
                <xsd:element ref="ns2:LD_Faktaagare" minOccurs="0"/>
                <xsd:element ref="ns2:LD_Version" minOccurs="0"/>
                <xsd:element ref="ns2:LD_GranskatAv" minOccurs="0"/>
                <xsd:element ref="ns2:LD_Dokumentstatus" minOccurs="0"/>
                <xsd:element ref="ns2:LD_Publiceringsstatus" minOccurs="0"/>
                <xsd:element ref="ns2:LD_OldPubliceringsstatus" minOccurs="0"/>
                <xsd:element ref="ns2:TaxCatchAll" minOccurs="0"/>
                <xsd:element ref="ns2:l94247903c2249fd91f98a10a58087d0" minOccurs="0"/>
                <xsd:element ref="ns2:b949fc07257b40f7b02b2d246d41368f" minOccurs="0"/>
                <xsd:element ref="ns2:d35d67994db9475aa58636ebfce59533" minOccurs="0"/>
                <xsd:element ref="ns2:ib626626c2604ac096d2606abc0b50e1" minOccurs="0"/>
                <xsd:element ref="ns2:j125def9988a4544907fddb4a09b1af5" minOccurs="0"/>
                <xsd:element ref="ns2:ib8be5378b304cd19503fe0f13c962e4" minOccurs="0"/>
                <xsd:element ref="ns2:LD_OldDokumentstatus" minOccurs="0"/>
                <xsd:element ref="ns2:nf66689e3cec4bcc9e3f4977582c706c" minOccurs="0"/>
                <xsd:element ref="ns2:TaxCatchAllLabel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901946-e264-40a9-b252-19c7dedd3add" elementFormDefault="qualified">
    <xsd:import namespace="http://schemas.microsoft.com/office/2006/documentManagement/types"/>
    <xsd:import namespace="http://schemas.microsoft.com/office/infopath/2007/PartnerControls"/>
    <xsd:element name="LD_Dokumentansvarig" ma:index="2" ma:displayName="Dokumentansvarig" ma:list="UserInfo" ma:internalName="LD_Dokumentansvarig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D_Informationsklass" ma:index="4" ma:displayName="Informationsklass" ma:default="Intern alla" ma:internalName="LD_Informationsklass" ma:readOnly="false">
      <xsd:simpleType>
        <xsd:restriction base="dms:Choice">
          <xsd:enumeration value="Publik"/>
          <xsd:enumeration value="Intern alla"/>
          <xsd:enumeration value="Intern skyddad"/>
        </xsd:restriction>
      </xsd:simpleType>
    </xsd:element>
    <xsd:element name="LD_ArbetsrumID" ma:index="8" nillable="true" ma:displayName="ArbetsrumID" ma:hidden="true" ma:internalName="LD_Arbetsrum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D_DokumentID" ma:index="9" nillable="true" ma:displayName="LD DokumentID" ma:hidden="true" ma:internalName="LD_Dokument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D_Faktaagare" ma:index="10" nillable="true" ma:displayName="Faktaägare" ma:hidden="true" ma:internalName="LD_Faktaagar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D_Version" ma:index="11" nillable="true" ma:displayName="Version" ma:internalName="LD_Version" ma:readOnly="false">
      <xsd:simpleType>
        <xsd:restriction base="dms:Text"/>
      </xsd:simpleType>
    </xsd:element>
    <xsd:element name="LD_GranskatAv" ma:index="12" nillable="true" ma:displayName="Granskat av" ma:list="UserInfo" ma:internalName="LD_GranskatAv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D_Dokumentstatus" ma:index="13" nillable="true" ma:displayName="Dokumentstatus" ma:default="Utkast" ma:hidden="true" ma:internalName="LD_Dokumentstatus" ma:readOnly="false">
      <xsd:simpleType>
        <xsd:restriction base="dms:Choice">
          <xsd:enumeration value="Utkast"/>
          <xsd:enumeration value="Granskning pågår"/>
          <xsd:enumeration value="Granskat"/>
          <xsd:enumeration value="Godkännande pågår"/>
          <xsd:enumeration value="Godkänt"/>
          <xsd:enumeration value="Ej godkänt"/>
          <xsd:enumeration value="Publicerat"/>
          <xsd:enumeration value="Godkänt och publicerat"/>
        </xsd:restriction>
      </xsd:simpleType>
    </xsd:element>
    <xsd:element name="LD_Publiceringsstatus" ma:index="14" nillable="true" ma:displayName="Publiceringsstatus" ma:default="Ej publicerat" ma:hidden="true" ma:internalName="LD_Publiceringsstatus" ma:readOnly="false">
      <xsd:simpleType>
        <xsd:restriction base="dms:Choice">
          <xsd:enumeration value="Ej publicerat"/>
          <xsd:enumeration value="Publicering pågår"/>
          <xsd:enumeration value="Publicerat"/>
          <xsd:enumeration value="Avpublicerat"/>
          <xsd:enumeration value="Revidering krävs"/>
          <xsd:enumeration value="Revidering pågår"/>
        </xsd:restriction>
      </xsd:simpleType>
    </xsd:element>
    <xsd:element name="LD_OldPubliceringsstatus" ma:index="20" nillable="true" ma:displayName="Old Publiceringsstatus" ma:hidden="true" ma:internalName="LD_OldPubliceringsstatus" ma:readOnly="false">
      <xsd:simpleType>
        <xsd:restriction base="dms:Text"/>
      </xsd:simpleType>
    </xsd:element>
    <xsd:element name="TaxCatchAll" ma:index="21" nillable="true" ma:displayName="Taxonomy Catch All Column" ma:hidden="true" ma:list="{5f9eefa9-c519-4751-8e96-f509d56a63cf}" ma:internalName="TaxCatchAll" ma:showField="CatchAllData" ma:web="625733c5-0f95-420a-bdd7-9e1f1bc4aa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94247903c2249fd91f98a10a58087d0" ma:index="22" nillable="true" ma:taxonomy="true" ma:internalName="l94247903c2249fd91f98a10a58087d0" ma:taxonomyFieldName="LD_Dokumenttyp" ma:displayName="Dokumenttyp" ma:readOnly="false" ma:fieldId="{59424790-3c22-49fd-91f9-8a10a58087d0}" ma:sspId="e7769dcc-5dd1-4f02-a71f-f2e47d1eab4e" ma:termSetId="0f652e80-21f1-4db9-823c-0c440e78a02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949fc07257b40f7b02b2d246d41368f" ma:index="24" ma:taxonomy="true" ma:internalName="b949fc07257b40f7b02b2d246d41368f" ma:taxonomyFieldName="LD_GallerForVerksamhet" ma:displayName="Gäller för verksamhet" ma:readOnly="false" ma:default="" ma:fieldId="{b949fc07-257b-40f7-b02b-2d246d41368f}" ma:taxonomyMulti="true" ma:sspId="e7769dcc-5dd1-4f02-a71f-f2e47d1eab4e" ma:termSetId="fdc1c8bc-96b8-4ad1-a7fe-19ec9003ab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35d67994db9475aa58636ebfce59533" ma:index="25" nillable="true" ma:taxonomy="true" ma:internalName="d35d67994db9475aa58636ebfce59533" ma:taxonomyFieldName="LD_Sprak" ma:displayName="Språk" ma:readOnly="false" ma:default="1;#sv - svenska|fc4bf42e-8ca5-492e-bdac-5e5e0115cfa8" ma:fieldId="{d35d6799-4db9-475a-a586-36ebfce59533}" ma:sspId="e7769dcc-5dd1-4f02-a71f-f2e47d1eab4e" ma:termSetId="34bdb1d3-4598-4ab4-b025-869b2700dd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b626626c2604ac096d2606abc0b50e1" ma:index="26" nillable="true" ma:taxonomy="true" ma:internalName="ib626626c2604ac096d2606abc0b50e1" ma:taxonomyFieldName="LD_Process" ma:displayName="Process" ma:readOnly="false" ma:fieldId="{2b626626-c260-4ac0-96d2-606abc0b50e1}" ma:sspId="e7769dcc-5dd1-4f02-a71f-f2e47d1eab4e" ma:termSetId="76f4019a-91e2-4560-b452-ad5219d430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25def9988a4544907fddb4a09b1af5" ma:index="29" nillable="true" ma:taxonomy="true" ma:internalName="j125def9988a4544907fddb4a09b1af5" ma:taxonomyFieldName="LD_Nyckelord" ma:displayName="Nyckelord" ma:readOnly="false" ma:fieldId="{3125def9-988a-4544-907f-ddb4a09b1af5}" ma:taxonomyMulti="true" ma:sspId="e7769dcc-5dd1-4f02-a71f-f2e47d1eab4e" ma:termSetId="4e71d024-632f-4c5c-a02d-6b344a2d399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b8be5378b304cd19503fe0f13c962e4" ma:index="31" nillable="true" ma:taxonomy="true" ma:internalName="ib8be5378b304cd19503fe0f13c962e4" ma:taxonomyFieldName="LD_Dokumentsamling" ma:displayName="Dokumentsamling" ma:default="" ma:fieldId="{2b8be537-8b30-4cd1-9503-fe0f13c962e4}" ma:taxonomyMulti="true" ma:sspId="e7769dcc-5dd1-4f02-a71f-f2e47d1eab4e" ma:termSetId="616aacf0-f681-4ad1-9a56-1a611ffe041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LD_OldDokumentstatus" ma:index="32" nillable="true" ma:displayName="Old Dokumentstatus" ma:hidden="true" ma:internalName="LD_OldDokumentstatus" ma:readOnly="false">
      <xsd:simpleType>
        <xsd:restriction base="dms:Text"/>
      </xsd:simpleType>
    </xsd:element>
    <xsd:element name="nf66689e3cec4bcc9e3f4977582c706c" ma:index="33" nillable="true" ma:taxonomy="true" ma:internalName="nf66689e3cec4bcc9e3f4977582c706c" ma:taxonomyFieldName="LD_Ledningssytem" ma:displayName="Ledningssystem" ma:default="" ma:fieldId="{7f66689e-3cec-4bcc-9e3f-4977582c706c}" ma:sspId="e7769dcc-5dd1-4f02-a71f-f2e47d1eab4e" ma:termSetId="829eac8a-34d8-46a0-90b2-b520bdf7847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34" nillable="true" ma:displayName="Taxonomy Catch All Column1" ma:hidden="true" ma:list="{5f9eefa9-c519-4751-8e96-f509d56a63cf}" ma:internalName="TaxCatchAllLabel" ma:readOnly="true" ma:showField="CatchAllDataLabel" ma:web="625733c5-0f95-420a-bdd7-9e1f1bc4aa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733c5-0f95-420a-bdd7-9e1f1bc4aabb" elementFormDefault="qualified">
    <xsd:import namespace="http://schemas.microsoft.com/office/2006/documentManagement/types"/>
    <xsd:import namespace="http://schemas.microsoft.com/office/infopath/2007/PartnerControls"/>
    <xsd:element name="_dlc_DocId" ma:index="3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3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7" nillable="true" ma:displayName="Spara ID" ma:description="Behåll ID vid tillägg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Innehållstyp"/>
        <xsd:element ref="dc:title" maxOccurs="1" ma:index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25733c5-0f95-420a-bdd7-9e1f1bc4aabb">A3WFANPAHJDW-1421341398-928</_dlc_DocId>
    <_dlc_DocIdUrl xmlns="625733c5-0f95-420a-bdd7-9e1f1bc4aabb">
      <Url>https://ar.ltdalarna.se/arbetsrum/OHAR4G8V/publicerat/_layouts/15/DocIdRedir.aspx?ID=A3WFANPAHJDW-1421341398-928</Url>
      <Description>A3WFANPAHJDW-1421341398-928</Description>
    </_dlc_DocIdUrl>
    <LD_Dokumentstatus xmlns="2f901946-e264-40a9-b252-19c7dedd3add">Utkast</LD_Dokumentstatus>
    <j125def9988a4544907fddb4a09b1af5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mall</TermName>
          <TermId xmlns="http://schemas.microsoft.com/office/infopath/2007/PartnerControls">53b30309-b039-45d6-8033-f182646ac39a</TermId>
        </TermInfo>
        <TermInfo xmlns="http://schemas.microsoft.com/office/infopath/2007/PartnerControls">
          <TermName xmlns="http://schemas.microsoft.com/office/infopath/2007/PartnerControls">grafisk produktion</TermName>
          <TermId xmlns="http://schemas.microsoft.com/office/infopath/2007/PartnerControls">b8397e3e-bea1-44b5-bb19-b68d199fc022</TermId>
        </TermInfo>
        <TermInfo xmlns="http://schemas.microsoft.com/office/infopath/2007/PartnerControls">
          <TermName xmlns="http://schemas.microsoft.com/office/infopath/2007/PartnerControls">power point</TermName>
          <TermId xmlns="http://schemas.microsoft.com/office/infopath/2007/PartnerControls">ac085ffe-8bcc-4f06-b694-c37579bb604e</TermId>
        </TermInfo>
      </Terms>
    </j125def9988a4544907fddb4a09b1af5>
    <LD_OldPubliceringsstatus xmlns="2f901946-e264-40a9-b252-19c7dedd3add">Ej publicerat</LD_OldPubliceringsstatus>
    <d35d67994db9475aa58636ebfce59533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sv - svenska</TermName>
          <TermId xmlns="http://schemas.microsoft.com/office/infopath/2007/PartnerControls">fc4bf42e-8ca5-492e-bdac-5e5e0115cfa8</TermId>
        </TermInfo>
      </Terms>
    </d35d67994db9475aa58636ebfce59533>
    <ib8be5378b304cd19503fe0f13c962e4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Grafisk produktion</TermName>
          <TermId xmlns="http://schemas.microsoft.com/office/infopath/2007/PartnerControls">916142d0-87d5-45a4-88e1-e3b297b5d7f3</TermId>
        </TermInfo>
      </Terms>
    </ib8be5378b304cd19503fe0f13c962e4>
    <LD_Version xmlns="2f901946-e264-40a9-b252-19c7dedd3add">1.0</LD_Version>
    <TaxCatchAll xmlns="2f901946-e264-40a9-b252-19c7dedd3add">
      <Value>31</Value>
      <Value>11</Value>
      <Value>1</Value>
      <Value>122</Value>
      <Value>141</Value>
      <Value>3</Value>
      <Value>54</Value>
    </TaxCatchAll>
    <b949fc07257b40f7b02b2d246d41368f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LD</TermName>
          <TermId xmlns="http://schemas.microsoft.com/office/infopath/2007/PartnerControls">30ac7822-68c2-42d2-8d58-accf1e3539f2</TermId>
        </TermInfo>
      </Terms>
    </b949fc07257b40f7b02b2d246d41368f>
    <LD_Publiceringsstatus xmlns="2f901946-e264-40a9-b252-19c7dedd3add">Publicering pågår</LD_Publiceringsstatus>
    <LD_OldDokumentstatus xmlns="2f901946-e264-40a9-b252-19c7dedd3add" xsi:nil="true"/>
    <LD_DokumentID xmlns="2f901946-e264-40a9-b252-19c7dedd3add">
      <Url>https://ar.ltdalarna.se/arbetsrum/OHAR4G8V/_layouts/15/DocIdRedir.aspx?ID=A3WFANPAHJDW-649578785-299</Url>
      <Description>A3WFANPAHJDW-649578785-299</Description>
    </LD_DokumentID>
    <LD_Informationsklass xmlns="2f901946-e264-40a9-b252-19c7dedd3add">Intern alla</LD_Informationsklass>
    <ib626626c2604ac096d2606abc0b50e1 xmlns="2f901946-e264-40a9-b252-19c7dedd3add">
      <Terms xmlns="http://schemas.microsoft.com/office/infopath/2007/PartnerControls"/>
    </ib626626c2604ac096d2606abc0b50e1>
    <nf66689e3cec4bcc9e3f4977582c706c xmlns="2f901946-e264-40a9-b252-19c7dedd3add">
      <Terms xmlns="http://schemas.microsoft.com/office/infopath/2007/PartnerControls"/>
    </nf66689e3cec4bcc9e3f4977582c706c>
    <LD_Dokumentansvarig xmlns="2f901946-e264-40a9-b252-19c7dedd3add">
      <UserInfo>
        <DisplayName>Jansson Markus /Regionstyrelsens förvaltning Kommunikationsenhet /Falun</DisplayName>
        <AccountId>34</AccountId>
        <AccountType/>
      </UserInfo>
    </LD_Dokumentansvarig>
    <l94247903c2249fd91f98a10a58087d0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Standarddokument</TermName>
          <TermId xmlns="http://schemas.microsoft.com/office/infopath/2007/PartnerControls">4d12e0b9-1967-41ec-b4ec-5579d11176b8</TermId>
        </TermInfo>
      </Terms>
    </l94247903c2249fd91f98a10a58087d0>
    <LD_GranskatAv xmlns="2f901946-e264-40a9-b252-19c7dedd3add">
      <UserInfo>
        <DisplayName/>
        <AccountId xsi:nil="true"/>
        <AccountType/>
      </UserInfo>
    </LD_GranskatAv>
    <LD_ArbetsrumID xmlns="2f901946-e264-40a9-b252-19c7dedd3add">
      <Url xsi:nil="true"/>
      <Description xsi:nil="true"/>
    </LD_ArbetsrumID>
    <LD_Faktaagare xmlns="2f901946-e264-40a9-b252-19c7dedd3add">
      <Url xsi:nil="true"/>
      <Description xsi:nil="true"/>
    </LD_Faktaagare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e7769dcc-5dd1-4f02-a71f-f2e47d1eab4e" ContentTypeId="0x010100AC92CF2061C10240851FF38CAA99F4B80305" PreviousValue="false"/>
</file>

<file path=customXml/itemProps1.xml><?xml version="1.0" encoding="utf-8"?>
<ds:datastoreItem xmlns:ds="http://schemas.openxmlformats.org/officeDocument/2006/customXml" ds:itemID="{3B92BFF9-82BB-445E-BE1D-BE3D555199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31E133-5904-4511-B44F-E6E68E975E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901946-e264-40a9-b252-19c7dedd3add"/>
    <ds:schemaRef ds:uri="625733c5-0f95-420a-bdd7-9e1f1bc4a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C8780B-3F8C-40A4-A45D-1529D097AC8B}">
  <ds:schemaRefs>
    <ds:schemaRef ds:uri="http://purl.org/dc/terms/"/>
    <ds:schemaRef ds:uri="625733c5-0f95-420a-bdd7-9e1f1bc4aabb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f901946-e264-40a9-b252-19c7dedd3add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EE9B88F-CCC6-4750-A1B7-AD539EBCF3AD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B93078EE-CA9E-4DA6-A341-26FB2031DCC4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24129</TotalTime>
  <Words>1908</Words>
  <Application>Microsoft Office PowerPoint</Application>
  <PresentationFormat>Bredbild</PresentationFormat>
  <Paragraphs>287</Paragraphs>
  <Slides>41</Slides>
  <Notes>31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41</vt:i4>
      </vt:variant>
    </vt:vector>
  </HeadingPairs>
  <TitlesOfParts>
    <vt:vector size="50" baseType="lpstr">
      <vt:lpstr>Aptos</vt:lpstr>
      <vt:lpstr>Arial</vt:lpstr>
      <vt:lpstr>Arial Black</vt:lpstr>
      <vt:lpstr>Bodoni MT</vt:lpstr>
      <vt:lpstr>Calibri</vt:lpstr>
      <vt:lpstr>Calibri Light</vt:lpstr>
      <vt:lpstr>Wingdings</vt:lpstr>
      <vt:lpstr>Standard - Röd</vt:lpstr>
      <vt:lpstr>1_Standard - Röd</vt:lpstr>
      <vt:lpstr>Vinterns virus</vt:lpstr>
      <vt:lpstr>Magsjuka och luftvägsvirus –hur skyddar vi personal och vårdtagare?</vt:lpstr>
      <vt:lpstr>Det finns effektiva sätt att minska spridning av både luftvägsvirus och vinterkräksjuka!</vt:lpstr>
      <vt:lpstr>Smittvägar för luftvägsvirus</vt:lpstr>
      <vt:lpstr>Smittvägar för luftvägsvirus</vt:lpstr>
      <vt:lpstr>Vad är influensa?</vt:lpstr>
      <vt:lpstr>Vad är Covid-19</vt:lpstr>
      <vt:lpstr>Vad är RS-virus (respiratoriskt syncytialvirus)</vt:lpstr>
      <vt:lpstr>Patientfall </vt:lpstr>
      <vt:lpstr>Aktuella åtgärder vid luftvägsvirus</vt:lpstr>
      <vt:lpstr>Omhändertagande av vårdtagare med luftvägsinfektion</vt:lpstr>
      <vt:lpstr>Skyddsutrustning för personal</vt:lpstr>
      <vt:lpstr>Stänkskydd, munskydd och andningsskydd</vt:lpstr>
      <vt:lpstr>Aktuella smittskyddsåtgärder </vt:lpstr>
      <vt:lpstr>Provtagning</vt:lpstr>
      <vt:lpstr>Disk/Tvätt/Avfall/Städning </vt:lpstr>
      <vt:lpstr>Utbrottshantering?</vt:lpstr>
      <vt:lpstr>Calicivirus/vinterkräksjuka </vt:lpstr>
      <vt:lpstr>Smittvägar </vt:lpstr>
      <vt:lpstr>Bakgrund om calicivirus</vt:lpstr>
      <vt:lpstr>PowerPoint-presentation</vt:lpstr>
      <vt:lpstr>Patientfall </vt:lpstr>
      <vt:lpstr>PowerPoint-presentation</vt:lpstr>
      <vt:lpstr>Snabba åtgärder krävs!</vt:lpstr>
      <vt:lpstr>Vård vid magsjuka</vt:lpstr>
      <vt:lpstr>Provtagning</vt:lpstr>
      <vt:lpstr>Vad räknas som utbrott?</vt:lpstr>
      <vt:lpstr>Vid utbrott</vt:lpstr>
      <vt:lpstr> Mathantering </vt:lpstr>
      <vt:lpstr>Information</vt:lpstr>
      <vt:lpstr> Personal </vt:lpstr>
      <vt:lpstr>Omhändertagande av spill = punktdesinfektion</vt:lpstr>
      <vt:lpstr>Korrekta städrutiner är viktiga för att  förebygga och begränsa smittspridning!</vt:lpstr>
      <vt:lpstr> Tvätt                              Avfall</vt:lpstr>
      <vt:lpstr>När isoleringen bryts</vt:lpstr>
      <vt:lpstr>Stödmaterial till chefen</vt:lpstr>
      <vt:lpstr>Stödmaterial</vt:lpstr>
      <vt:lpstr>PowerPoint-presentation</vt:lpstr>
      <vt:lpstr>PowerPoint-presentation</vt:lpstr>
      <vt:lpstr>Stödmaterial</vt:lpstr>
      <vt:lpstr>Tack för idag!</vt:lpstr>
    </vt:vector>
  </TitlesOfParts>
  <Company>Landstinget Dalarna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Dalarna - Standard Powerpointmall</dc:title>
  <dc:creator>Jansson Markus /Central förvaltning Kommunikationsenhet /Falun</dc:creator>
  <cp:lastModifiedBy>Wallenius Lawan /Smittskydd och vårdhygien Dalarna /Falun</cp:lastModifiedBy>
  <cp:revision>346</cp:revision>
  <cp:lastPrinted>2024-11-12T10:55:44Z</cp:lastPrinted>
  <dcterms:created xsi:type="dcterms:W3CDTF">2023-03-22T13:06:26Z</dcterms:created>
  <dcterms:modified xsi:type="dcterms:W3CDTF">2025-11-21T11:00:08Z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0x010100AC92CF2061C10240851FF38CAA99F4B8030500FC1BF44D7FDED84490CEE4BC9A165B5A</vt:lpwstr>
  </property>
  <property fmtid="{D5CDD505-2E9C-101B-9397-08002B2CF9AE}" pid="3" name="d35d67994db9475aa58636ebfce59533">
    <vt:lpwstr>sv - svenska|fc4bf42e-8ca5-492e-bdac-5e5e0115cfa8</vt:lpwstr>
  </property>
  <property fmtid="{D5CDD505-2E9C-101B-9397-08002B2CF9AE}" pid="4" name="TaxCatchAll">
    <vt:lpwstr>1;#sv - svenska</vt:lpwstr>
  </property>
  <property fmtid="{D5CDD505-2E9C-101B-9397-08002B2CF9AE}" pid="5" name="_dlc_DocIdItemGuid">
    <vt:lpwstr>606d0511-76fd-4c7a-ae94-5b4879eee71d</vt:lpwstr>
  </property>
  <property fmtid="{D5CDD505-2E9C-101B-9397-08002B2CF9AE}" pid="6" name="LD_GallerForVerksamhet">
    <vt:lpwstr>3;#LD|30ac7822-68c2-42d2-8d58-accf1e3539f2</vt:lpwstr>
  </property>
  <property fmtid="{D5CDD505-2E9C-101B-9397-08002B2CF9AE}" pid="7" name="LD_Process">
    <vt:lpwstr/>
  </property>
  <property fmtid="{D5CDD505-2E9C-101B-9397-08002B2CF9AE}" pid="8" name="LD_Nyckelord">
    <vt:lpwstr>31;#mall|53b30309-b039-45d6-8033-f182646ac39a;#54;#grafisk produktion|b8397e3e-bea1-44b5-bb19-b68d199fc022;#141;#power point|ac085ffe-8bcc-4f06-b694-c37579bb604e</vt:lpwstr>
  </property>
  <property fmtid="{D5CDD505-2E9C-101B-9397-08002B2CF9AE}" pid="9" name="LD_Dokumentsamling">
    <vt:lpwstr>122;#Grafisk produktion|916142d0-87d5-45a4-88e1-e3b297b5d7f3</vt:lpwstr>
  </property>
  <property fmtid="{D5CDD505-2E9C-101B-9397-08002B2CF9AE}" pid="10" name="LD_Dokumenttyp">
    <vt:lpwstr>11;#Standarddokument|4d12e0b9-1967-41ec-b4ec-5579d11176b8</vt:lpwstr>
  </property>
  <property fmtid="{D5CDD505-2E9C-101B-9397-08002B2CF9AE}" pid="11" name="LD_Ledningssytem">
    <vt:lpwstr/>
  </property>
  <property fmtid="{D5CDD505-2E9C-101B-9397-08002B2CF9AE}" pid="12" name="Granskning">
    <vt:lpwstr/>
  </property>
  <property fmtid="{D5CDD505-2E9C-101B-9397-08002B2CF9AE}" pid="13" name="LD_Sprak">
    <vt:lpwstr>1;#sv - svenska|fc4bf42e-8ca5-492e-bdac-5e5e0115cfa8</vt:lpwstr>
  </property>
</Properties>
</file>