
<file path=[Content_Types].xml><?xml version="1.0" encoding="utf-8"?>
<Types xmlns="http://schemas.openxmlformats.org/package/2006/content-types">
  <Default Extension="emf" ContentType="image/x-emf"/>
  <Default Extension="jfif" ContentType="image/pn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15.jfif" ContentType="image/jpe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6"/>
  </p:sldMasterIdLst>
  <p:notesMasterIdLst>
    <p:notesMasterId r:id="rId41"/>
  </p:notesMasterIdLst>
  <p:sldIdLst>
    <p:sldId id="292" r:id="rId7"/>
    <p:sldId id="293" r:id="rId8"/>
    <p:sldId id="296" r:id="rId9"/>
    <p:sldId id="294" r:id="rId10"/>
    <p:sldId id="333" r:id="rId11"/>
    <p:sldId id="299" r:id="rId12"/>
    <p:sldId id="298" r:id="rId13"/>
    <p:sldId id="300" r:id="rId14"/>
    <p:sldId id="301" r:id="rId15"/>
    <p:sldId id="302" r:id="rId16"/>
    <p:sldId id="303" r:id="rId17"/>
    <p:sldId id="546" r:id="rId18"/>
    <p:sldId id="305" r:id="rId19"/>
    <p:sldId id="339" r:id="rId20"/>
    <p:sldId id="308" r:id="rId21"/>
    <p:sldId id="309" r:id="rId22"/>
    <p:sldId id="311" r:id="rId23"/>
    <p:sldId id="312" r:id="rId24"/>
    <p:sldId id="313" r:id="rId25"/>
    <p:sldId id="314" r:id="rId26"/>
    <p:sldId id="315" r:id="rId27"/>
    <p:sldId id="338" r:id="rId28"/>
    <p:sldId id="318" r:id="rId29"/>
    <p:sldId id="320" r:id="rId30"/>
    <p:sldId id="321" r:id="rId31"/>
    <p:sldId id="322" r:id="rId32"/>
    <p:sldId id="323" r:id="rId33"/>
    <p:sldId id="337" r:id="rId34"/>
    <p:sldId id="325" r:id="rId35"/>
    <p:sldId id="326" r:id="rId36"/>
    <p:sldId id="327" r:id="rId37"/>
    <p:sldId id="328" r:id="rId38"/>
    <p:sldId id="329" r:id="rId39"/>
    <p:sldId id="547" r:id="rId4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ll för din presentation" id="{2F5AB087-2A90-4031-BE80-6EFFC44721BB}">
          <p14:sldIdLst>
            <p14:sldId id="292"/>
            <p14:sldId id="293"/>
            <p14:sldId id="296"/>
            <p14:sldId id="294"/>
            <p14:sldId id="333"/>
            <p14:sldId id="299"/>
            <p14:sldId id="298"/>
            <p14:sldId id="300"/>
            <p14:sldId id="301"/>
            <p14:sldId id="302"/>
            <p14:sldId id="303"/>
            <p14:sldId id="546"/>
            <p14:sldId id="305"/>
            <p14:sldId id="339"/>
            <p14:sldId id="308"/>
            <p14:sldId id="309"/>
            <p14:sldId id="311"/>
            <p14:sldId id="312"/>
            <p14:sldId id="313"/>
            <p14:sldId id="314"/>
            <p14:sldId id="315"/>
            <p14:sldId id="338"/>
            <p14:sldId id="318"/>
            <p14:sldId id="320"/>
            <p14:sldId id="321"/>
            <p14:sldId id="322"/>
            <p14:sldId id="323"/>
            <p14:sldId id="337"/>
            <p14:sldId id="325"/>
            <p14:sldId id="326"/>
            <p14:sldId id="327"/>
            <p14:sldId id="328"/>
            <p14:sldId id="329"/>
            <p14:sldId id="54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3747"/>
    <a:srgbClr val="424242"/>
    <a:srgbClr val="969696"/>
    <a:srgbClr val="FFD378"/>
    <a:srgbClr val="F15060"/>
    <a:srgbClr val="F1F1F1"/>
    <a:srgbClr val="E6E6E6"/>
    <a:srgbClr val="2CA6D5"/>
    <a:srgbClr val="C80000"/>
    <a:srgbClr val="E600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88" autoAdjust="0"/>
    <p:restoredTop sz="88319" autoAdjust="0"/>
  </p:normalViewPr>
  <p:slideViewPr>
    <p:cSldViewPr snapToGrid="0">
      <p:cViewPr varScale="1">
        <p:scale>
          <a:sx n="98" d="100"/>
          <a:sy n="98" d="100"/>
        </p:scale>
        <p:origin x="774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100"/>
    </p:cViewPr>
  </p:sorterViewPr>
  <p:notesViewPr>
    <p:cSldViewPr snapToGrid="0" showGuides="1">
      <p:cViewPr varScale="1">
        <p:scale>
          <a:sx n="123" d="100"/>
          <a:sy n="123" d="100"/>
        </p:scale>
        <p:origin x="4904" y="80"/>
      </p:cViewPr>
      <p:guideLst/>
    </p:cSldViewPr>
  </p:notesViewPr>
  <p:gridSpacing cx="864000" cy="864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1FAC39-4481-4ED3-BD9B-446AF8A56E80}" type="datetimeFigureOut">
              <a:rPr lang="sv-SE" smtClean="0"/>
              <a:t>2025-11-21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D479F-A9FA-4460-8A06-25113FD0324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66921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D479F-A9FA-4460-8A06-25113FD03249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6921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479F-A9FA-4460-8A06-25113FD03249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2741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3D500-1297-4EDE-B9F8-A261B42E5E11}" type="slidenum">
              <a:rPr lang="sv-SE" smtClean="0"/>
              <a:pPr/>
              <a:t>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719362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200" b="0" i="0" u="none" strike="noStrike" kern="1200" baseline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3D500-1297-4EDE-B9F8-A261B42E5E11}" type="slidenum">
              <a:rPr lang="sv-SE" smtClean="0"/>
              <a:pPr/>
              <a:t>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596842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b="1" baseline="0" dirty="0"/>
              <a:t>Symtom</a:t>
            </a:r>
            <a:endParaRPr lang="sv-SE" sz="1600" b="1" dirty="0"/>
          </a:p>
          <a:p>
            <a:r>
              <a:rPr lang="sv-SE" sz="1600" dirty="0"/>
              <a:t>Kräkningar</a:t>
            </a:r>
            <a:r>
              <a:rPr lang="sv-SE" sz="1600" baseline="0" dirty="0"/>
              <a:t> och diarréer är inte alltid vinterkräksjuka, viktigt att tänka på att andra allvarliga infektioner kan debutera med liknande symtom, te x blodförgiftning.</a:t>
            </a:r>
            <a:endParaRPr lang="sv-SE" sz="1600" dirty="0"/>
          </a:p>
          <a:p>
            <a:r>
              <a:rPr lang="sv-SE" sz="1600" b="1" dirty="0"/>
              <a:t>Smittsamhet</a:t>
            </a:r>
          </a:p>
          <a:p>
            <a:r>
              <a:rPr lang="sv-SE" sz="1600" dirty="0"/>
              <a:t>Ofta kan man</a:t>
            </a:r>
            <a:r>
              <a:rPr lang="sv-SE" sz="1600" baseline="0" dirty="0"/>
              <a:t> påvisa </a:t>
            </a:r>
            <a:r>
              <a:rPr lang="sv-SE" sz="1600" baseline="0" dirty="0" err="1"/>
              <a:t>calici</a:t>
            </a:r>
            <a:r>
              <a:rPr lang="sv-SE" sz="1600" baseline="0" dirty="0"/>
              <a:t> i avföring under flera veckor efter alla symtom försvunnit. </a:t>
            </a:r>
          </a:p>
          <a:p>
            <a:r>
              <a:rPr lang="sv-SE" sz="1600" baseline="0" dirty="0"/>
              <a:t>Svårt att avgöra hur länge man är smittsam men viruset blir mindre sjukdomsframkallande med tiden. </a:t>
            </a:r>
          </a:p>
          <a:p>
            <a:r>
              <a:rPr lang="sv-SE" sz="1600" baseline="0" dirty="0"/>
              <a:t>Symtomen sprider smittan.</a:t>
            </a:r>
          </a:p>
          <a:p>
            <a:endParaRPr lang="sv-SE" sz="1600" baseline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3D500-1297-4EDE-B9F8-A261B42E5E11}" type="slidenum">
              <a:rPr lang="sv-SE" smtClean="0"/>
              <a:pPr/>
              <a:t>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364476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Gör</a:t>
            </a:r>
            <a:r>
              <a:rPr lang="sv-SE" baseline="0" dirty="0"/>
              <a:t> en bedömning. Ska det behandlas som en misstänkt magsjuka? Vem ska göra bedömningen? Finns det en plan?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3D500-1297-4EDE-B9F8-A261B42E5E11}" type="slidenum">
              <a:rPr lang="sv-SE" smtClean="0"/>
              <a:pPr/>
              <a:t>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103835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3D500-1297-4EDE-B9F8-A261B42E5E11}" type="slidenum">
              <a:rPr lang="sv-SE" smtClean="0"/>
              <a:pPr/>
              <a:t>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40702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Hur säkerställer ni att all personal har kunskap om dessa åtgärder?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3D500-1297-4EDE-B9F8-A261B42E5E11}" type="slidenum">
              <a:rPr lang="sv-SE" smtClean="0"/>
              <a:pPr/>
              <a:t>23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418352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3D500-1297-4EDE-B9F8-A261B42E5E11}" type="slidenum">
              <a:rPr lang="sv-SE" smtClean="0"/>
              <a:pPr/>
              <a:t>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130427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Plan, hur gör jag om patient och /eller personal insjuknar på fredag kväll? Ringa</a:t>
            </a:r>
            <a:r>
              <a:rPr lang="sv-SE" baseline="0" dirty="0"/>
              <a:t> chef eller finns åtgärdsplan?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3D500-1297-4EDE-B9F8-A261B42E5E11}" type="slidenum">
              <a:rPr lang="sv-SE" smtClean="0"/>
              <a:pPr/>
              <a:t>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286629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Kan även beaktas vid t ex influensa och </a:t>
            </a:r>
            <a:r>
              <a:rPr lang="sv-SE" dirty="0" err="1"/>
              <a:t>covid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3D500-1297-4EDE-B9F8-A261B42E5E11}" type="slidenum">
              <a:rPr lang="sv-SE" smtClean="0"/>
              <a:pPr/>
              <a:t>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49805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D479F-A9FA-4460-8A06-25113FD03249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688738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3D500-1297-4EDE-B9F8-A261B42E5E11}" type="slidenum">
              <a:rPr lang="sv-SE" smtClean="0"/>
              <a:pPr/>
              <a:t>27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238365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altLang="sv-SE" sz="1200" b="0" baseline="0" dirty="0"/>
              <a:t>Sätt upp skyltar vid entrén om pågående magsjuka. Informera besökare om vikten att även dem har god handhygien för att förhindra smittspridning. </a:t>
            </a:r>
            <a:endParaRPr lang="sv-SE" sz="1200" b="0" i="0" u="none" strike="noStrike" kern="1200" baseline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Besökare till vårdenheten informeras om att det pågår ett utbrott och att det är olämpligt att samtidigt besöka andra enheter på grund av smittrisken.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3D500-1297-4EDE-B9F8-A261B42E5E11}" type="slidenum">
              <a:rPr lang="sv-SE" smtClean="0"/>
              <a:pPr/>
              <a:t>28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261708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3D500-1297-4EDE-B9F8-A261B42E5E11}" type="slidenum">
              <a:rPr lang="sv-SE" smtClean="0"/>
              <a:pPr/>
              <a:t>29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203049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aseline="0" dirty="0" err="1"/>
              <a:t>Virkon</a:t>
            </a:r>
            <a:r>
              <a:rPr lang="sv-SE" baseline="0" dirty="0"/>
              <a:t> har en verkningstid på 10 minuter. Det betyder att ytan måste vara blöt i minst 10 minuter för att </a:t>
            </a:r>
            <a:r>
              <a:rPr lang="sv-SE" baseline="0" dirty="0" err="1"/>
              <a:t>virkonet</a:t>
            </a:r>
            <a:r>
              <a:rPr lang="sv-SE" baseline="0" dirty="0"/>
              <a:t> ska hinna döda smittämnet.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aseline="0" dirty="0"/>
              <a:t>Lämnar vit </a:t>
            </a:r>
            <a:r>
              <a:rPr lang="sv-SE" baseline="0" dirty="0" err="1"/>
              <a:t>flammighet</a:t>
            </a:r>
            <a:r>
              <a:rPr lang="sv-SE" baseline="0" dirty="0"/>
              <a:t> på ytor, torka bort </a:t>
            </a:r>
            <a:r>
              <a:rPr lang="sv-SE" baseline="0"/>
              <a:t>med fuktad duk.</a:t>
            </a: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3D500-1297-4EDE-B9F8-A261B42E5E11}" type="slidenum">
              <a:rPr lang="sv-SE" smtClean="0"/>
              <a:pPr/>
              <a:t>30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950170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Ofta slutar man städa</a:t>
            </a:r>
            <a:r>
              <a:rPr lang="sv-SE" baseline="0" dirty="0"/>
              <a:t> vid magsjuka, tvärt om (!) viktigt med städning!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3D500-1297-4EDE-B9F8-A261B42E5E11}" type="slidenum">
              <a:rPr lang="sv-SE" smtClean="0"/>
              <a:pPr/>
              <a:t>31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850568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3D500-1297-4EDE-B9F8-A261B42E5E11}" type="slidenum">
              <a:rPr lang="sv-SE" smtClean="0"/>
              <a:pPr/>
              <a:t>32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929324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aseline="0" dirty="0"/>
              <a:t>textiler tvättas.</a:t>
            </a:r>
          </a:p>
          <a:p>
            <a:endParaRPr lang="sv-SE" baseline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3D500-1297-4EDE-B9F8-A261B42E5E11}" type="slidenum">
              <a:rPr lang="sv-SE" smtClean="0"/>
              <a:pPr/>
              <a:t>33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320334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479F-A9FA-4460-8A06-25113FD03249}" type="slidenum">
              <a:rPr lang="sv-SE" smtClean="0"/>
              <a:t>34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65549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Har ni åtgärdsplaner?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3D500-1297-4EDE-B9F8-A261B42E5E11}" type="slidenum">
              <a:rPr lang="sv-SE" smtClean="0"/>
              <a:pPr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10404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D479F-A9FA-4460-8A06-25113FD03249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9248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>
                <a:latin typeface="Calibri" panose="020F0502020204030204" pitchFamily="34" charset="0"/>
              </a:rPr>
              <a:t>A och B orsakar typisk influensasjukdom</a:t>
            </a:r>
          </a:p>
          <a:p>
            <a:r>
              <a:rPr lang="sv-SE" b="1" dirty="0">
                <a:latin typeface="Calibri" panose="020F0502020204030204" pitchFamily="34" charset="0"/>
              </a:rPr>
              <a:t>A allvarligare </a:t>
            </a:r>
            <a:r>
              <a:rPr lang="sv-SE" dirty="0">
                <a:latin typeface="Calibri" panose="020F0502020204030204" pitchFamily="34" charset="0"/>
              </a:rPr>
              <a:t>symptom</a:t>
            </a:r>
          </a:p>
          <a:p>
            <a:r>
              <a:rPr lang="sv-SE" b="1" dirty="0">
                <a:latin typeface="Calibri" panose="020F0502020204030204" pitchFamily="34" charset="0"/>
              </a:rPr>
              <a:t>B mildare </a:t>
            </a:r>
            <a:r>
              <a:rPr lang="sv-SE" dirty="0">
                <a:latin typeface="Calibri" panose="020F0502020204030204" pitchFamily="34" charset="0"/>
              </a:rPr>
              <a:t>sjukdom, oftast senare på säsongen</a:t>
            </a:r>
          </a:p>
          <a:p>
            <a:endParaRPr lang="sv-SE" sz="1100" dirty="0">
              <a:latin typeface="Calibri" panose="020F0502020204030204" pitchFamily="34" charset="0"/>
            </a:endParaRPr>
          </a:p>
          <a:p>
            <a:r>
              <a:rPr lang="sv-SE" sz="1100" dirty="0">
                <a:latin typeface="Calibri" panose="020F0502020204030204" pitchFamily="34" charset="0"/>
              </a:rPr>
              <a:t>C ger ännu mildare symptom, ”märks inte”</a:t>
            </a:r>
          </a:p>
          <a:p>
            <a:r>
              <a:rPr lang="sv-SE" sz="1100" dirty="0">
                <a:latin typeface="Calibri" panose="020F0502020204030204" pitchFamily="34" charset="0"/>
              </a:rPr>
              <a:t>D: inte hos människa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3D500-1297-4EDE-B9F8-A261B42E5E11}" type="slidenum">
              <a:rPr lang="sv-SE" smtClean="0"/>
              <a:pPr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26322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undergrupper inom omikronvarianten JN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3D479F-A9FA-4460-8A06-25113FD03249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2089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1200" i="1" dirty="0">
                <a:cs typeface="Calibri Light" panose="020F0302020204030204" pitchFamily="34" charset="0"/>
              </a:rPr>
              <a:t>Gäller vid alla luftvägsvirus samt kikhosta, </a:t>
            </a:r>
            <a:r>
              <a:rPr lang="sv-SE" sz="1200" i="1" dirty="0" err="1">
                <a:cs typeface="Calibri Light" panose="020F0302020204030204" pitchFamily="34" charset="0"/>
              </a:rPr>
              <a:t>mykoplasma</a:t>
            </a:r>
            <a:endParaRPr lang="sv-SE" sz="1200" i="1" dirty="0">
              <a:cs typeface="Calibri Light" panose="020F0302020204030204" pitchFamily="34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33D500-1297-4EDE-B9F8-A261B42E5E11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976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Diskussion med/utan ventil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33D500-1297-4EDE-B9F8-A261B42E5E11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900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D479F-A9FA-4460-8A06-25113FD03249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8044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akgrundsbild">
    <p:bg>
      <p:bgPr>
        <a:solidFill>
          <a:srgbClr val="DB3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"/>
          <p:cNvSpPr>
            <a:spLocks noGrp="1"/>
          </p:cNvSpPr>
          <p:nvPr>
            <p:ph type="ctrTitle"/>
          </p:nvPr>
        </p:nvSpPr>
        <p:spPr>
          <a:xfrm>
            <a:off x="1524000" y="995363"/>
            <a:ext cx="9144000" cy="2306637"/>
          </a:xfrm>
          <a:ln w="50800"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6000" b="1" spc="-15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Underrubrik"/>
          <p:cNvSpPr>
            <a:spLocks noGrp="1"/>
          </p:cNvSpPr>
          <p:nvPr>
            <p:ph type="subTitle" idx="1"/>
          </p:nvPr>
        </p:nvSpPr>
        <p:spPr>
          <a:xfrm>
            <a:off x="1524000" y="3556000"/>
            <a:ext cx="9144000" cy="1622919"/>
          </a:xfrm>
          <a:prstGeom prst="rect">
            <a:avLst/>
          </a:prstGeom>
          <a:ln w="50800" cap="rnd" cmpd="sng">
            <a:noFill/>
          </a:ln>
        </p:spPr>
        <p:txBody>
          <a:bodyPr lIns="0" tIns="0" rIns="0" bIns="0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om du vill redigera mall för underrubrikformat</a:t>
            </a:r>
          </a:p>
        </p:txBody>
      </p:sp>
      <p:sp>
        <p:nvSpPr>
          <p:cNvPr id="6" name="Platshållare för bild" title="Bakgrundsbild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36788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i full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" title="Beskrivning för bild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 dirty="0"/>
          </a:p>
        </p:txBody>
      </p:sp>
      <p:grpSp>
        <p:nvGrpSpPr>
          <p:cNvPr id="3" name="Logotyp"/>
          <p:cNvGrpSpPr>
            <a:grpSpLocks noChangeAspect="1"/>
          </p:cNvGrpSpPr>
          <p:nvPr userDrawn="1"/>
        </p:nvGrpSpPr>
        <p:grpSpPr>
          <a:xfrm>
            <a:off x="10765506" y="125717"/>
            <a:ext cx="1134134" cy="432000"/>
            <a:chOff x="-2576825" y="3432175"/>
            <a:chExt cx="1679575" cy="639763"/>
          </a:xfrm>
          <a:solidFill>
            <a:schemeClr val="bg1"/>
          </a:solidFill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-1871975" y="3689350"/>
              <a:ext cx="100013" cy="168275"/>
            </a:xfrm>
            <a:custGeom>
              <a:avLst/>
              <a:gdLst>
                <a:gd name="T0" fmla="*/ 63 w 63"/>
                <a:gd name="T1" fmla="*/ 84 h 106"/>
                <a:gd name="T2" fmla="*/ 29 w 63"/>
                <a:gd name="T3" fmla="*/ 84 h 106"/>
                <a:gd name="T4" fmla="*/ 29 w 63"/>
                <a:gd name="T5" fmla="*/ 65 h 106"/>
                <a:gd name="T6" fmla="*/ 60 w 63"/>
                <a:gd name="T7" fmla="*/ 65 h 106"/>
                <a:gd name="T8" fmla="*/ 60 w 63"/>
                <a:gd name="T9" fmla="*/ 41 h 106"/>
                <a:gd name="T10" fmla="*/ 29 w 63"/>
                <a:gd name="T11" fmla="*/ 41 h 106"/>
                <a:gd name="T12" fmla="*/ 29 w 63"/>
                <a:gd name="T13" fmla="*/ 24 h 106"/>
                <a:gd name="T14" fmla="*/ 63 w 63"/>
                <a:gd name="T15" fmla="*/ 24 h 106"/>
                <a:gd name="T16" fmla="*/ 63 w 63"/>
                <a:gd name="T17" fmla="*/ 0 h 106"/>
                <a:gd name="T18" fmla="*/ 0 w 63"/>
                <a:gd name="T19" fmla="*/ 0 h 106"/>
                <a:gd name="T20" fmla="*/ 0 w 63"/>
                <a:gd name="T21" fmla="*/ 106 h 106"/>
                <a:gd name="T22" fmla="*/ 63 w 63"/>
                <a:gd name="T23" fmla="*/ 106 h 106"/>
                <a:gd name="T24" fmla="*/ 63 w 63"/>
                <a:gd name="T25" fmla="*/ 8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" h="106">
                  <a:moveTo>
                    <a:pt x="63" y="84"/>
                  </a:moveTo>
                  <a:lnTo>
                    <a:pt x="29" y="84"/>
                  </a:lnTo>
                  <a:lnTo>
                    <a:pt x="29" y="65"/>
                  </a:lnTo>
                  <a:lnTo>
                    <a:pt x="60" y="65"/>
                  </a:lnTo>
                  <a:lnTo>
                    <a:pt x="60" y="41"/>
                  </a:lnTo>
                  <a:lnTo>
                    <a:pt x="29" y="41"/>
                  </a:lnTo>
                  <a:lnTo>
                    <a:pt x="29" y="24"/>
                  </a:lnTo>
                  <a:lnTo>
                    <a:pt x="63" y="24"/>
                  </a:lnTo>
                  <a:lnTo>
                    <a:pt x="63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63" y="106"/>
                  </a:lnTo>
                  <a:lnTo>
                    <a:pt x="63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-1757675" y="3681413"/>
              <a:ext cx="177800" cy="184150"/>
            </a:xfrm>
            <a:custGeom>
              <a:avLst/>
              <a:gdLst>
                <a:gd name="T0" fmla="*/ 24 w 47"/>
                <a:gd name="T1" fmla="*/ 48 h 48"/>
                <a:gd name="T2" fmla="*/ 42 w 47"/>
                <a:gd name="T3" fmla="*/ 39 h 48"/>
                <a:gd name="T4" fmla="*/ 47 w 47"/>
                <a:gd name="T5" fmla="*/ 22 h 48"/>
                <a:gd name="T6" fmla="*/ 24 w 47"/>
                <a:gd name="T7" fmla="*/ 22 h 48"/>
                <a:gd name="T8" fmla="*/ 24 w 47"/>
                <a:gd name="T9" fmla="*/ 31 h 48"/>
                <a:gd name="T10" fmla="*/ 33 w 47"/>
                <a:gd name="T11" fmla="*/ 31 h 48"/>
                <a:gd name="T12" fmla="*/ 24 w 47"/>
                <a:gd name="T13" fmla="*/ 38 h 48"/>
                <a:gd name="T14" fmla="*/ 12 w 47"/>
                <a:gd name="T15" fmla="*/ 25 h 48"/>
                <a:gd name="T16" fmla="*/ 24 w 47"/>
                <a:gd name="T17" fmla="*/ 10 h 48"/>
                <a:gd name="T18" fmla="*/ 33 w 47"/>
                <a:gd name="T19" fmla="*/ 18 h 48"/>
                <a:gd name="T20" fmla="*/ 44 w 47"/>
                <a:gd name="T21" fmla="*/ 13 h 48"/>
                <a:gd name="T22" fmla="*/ 24 w 47"/>
                <a:gd name="T23" fmla="*/ 0 h 48"/>
                <a:gd name="T24" fmla="*/ 0 w 47"/>
                <a:gd name="T25" fmla="*/ 24 h 48"/>
                <a:gd name="T26" fmla="*/ 24 w 47"/>
                <a:gd name="T2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48">
                  <a:moveTo>
                    <a:pt x="24" y="48"/>
                  </a:moveTo>
                  <a:cubicBezTo>
                    <a:pt x="31" y="48"/>
                    <a:pt x="38" y="45"/>
                    <a:pt x="42" y="39"/>
                  </a:cubicBezTo>
                  <a:cubicBezTo>
                    <a:pt x="46" y="34"/>
                    <a:pt x="46" y="28"/>
                    <a:pt x="47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6"/>
                    <a:pt x="29" y="38"/>
                    <a:pt x="24" y="38"/>
                  </a:cubicBezTo>
                  <a:cubicBezTo>
                    <a:pt x="16" y="38"/>
                    <a:pt x="12" y="31"/>
                    <a:pt x="12" y="25"/>
                  </a:cubicBezTo>
                  <a:cubicBezTo>
                    <a:pt x="12" y="18"/>
                    <a:pt x="16" y="10"/>
                    <a:pt x="24" y="10"/>
                  </a:cubicBezTo>
                  <a:cubicBezTo>
                    <a:pt x="28" y="10"/>
                    <a:pt x="32" y="13"/>
                    <a:pt x="33" y="18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0" y="5"/>
                    <a:pt x="33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8"/>
                    <a:pt x="10" y="48"/>
                    <a:pt x="24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-1564000" y="3689350"/>
              <a:ext cx="44450" cy="168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7" name="Freeform 8"/>
            <p:cNvSpPr>
              <a:spLocks noEditPoints="1"/>
            </p:cNvSpPr>
            <p:nvPr/>
          </p:nvSpPr>
          <p:spPr bwMode="auto">
            <a:xfrm>
              <a:off x="-1500500" y="3681413"/>
              <a:ext cx="185738" cy="184150"/>
            </a:xfrm>
            <a:custGeom>
              <a:avLst/>
              <a:gdLst>
                <a:gd name="T0" fmla="*/ 49 w 49"/>
                <a:gd name="T1" fmla="*/ 23 h 48"/>
                <a:gd name="T2" fmla="*/ 25 w 49"/>
                <a:gd name="T3" fmla="*/ 0 h 48"/>
                <a:gd name="T4" fmla="*/ 0 w 49"/>
                <a:gd name="T5" fmla="*/ 23 h 48"/>
                <a:gd name="T6" fmla="*/ 25 w 49"/>
                <a:gd name="T7" fmla="*/ 48 h 48"/>
                <a:gd name="T8" fmla="*/ 49 w 49"/>
                <a:gd name="T9" fmla="*/ 23 h 48"/>
                <a:gd name="T10" fmla="*/ 25 w 49"/>
                <a:gd name="T11" fmla="*/ 37 h 48"/>
                <a:gd name="T12" fmla="*/ 12 w 49"/>
                <a:gd name="T13" fmla="*/ 23 h 48"/>
                <a:gd name="T14" fmla="*/ 25 w 49"/>
                <a:gd name="T15" fmla="*/ 12 h 48"/>
                <a:gd name="T16" fmla="*/ 37 w 49"/>
                <a:gd name="T17" fmla="*/ 23 h 48"/>
                <a:gd name="T18" fmla="*/ 25 w 49"/>
                <a:gd name="T19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48">
                  <a:moveTo>
                    <a:pt x="49" y="23"/>
                  </a:moveTo>
                  <a:cubicBezTo>
                    <a:pt x="49" y="10"/>
                    <a:pt x="37" y="0"/>
                    <a:pt x="25" y="0"/>
                  </a:cubicBezTo>
                  <a:cubicBezTo>
                    <a:pt x="12" y="0"/>
                    <a:pt x="0" y="10"/>
                    <a:pt x="0" y="23"/>
                  </a:cubicBezTo>
                  <a:cubicBezTo>
                    <a:pt x="0" y="38"/>
                    <a:pt x="10" y="48"/>
                    <a:pt x="25" y="48"/>
                  </a:cubicBezTo>
                  <a:cubicBezTo>
                    <a:pt x="39" y="48"/>
                    <a:pt x="49" y="38"/>
                    <a:pt x="49" y="23"/>
                  </a:cubicBezTo>
                  <a:moveTo>
                    <a:pt x="25" y="37"/>
                  </a:moveTo>
                  <a:cubicBezTo>
                    <a:pt x="18" y="37"/>
                    <a:pt x="12" y="31"/>
                    <a:pt x="12" y="23"/>
                  </a:cubicBezTo>
                  <a:cubicBezTo>
                    <a:pt x="12" y="17"/>
                    <a:pt x="18" y="12"/>
                    <a:pt x="25" y="12"/>
                  </a:cubicBezTo>
                  <a:cubicBezTo>
                    <a:pt x="31" y="12"/>
                    <a:pt x="37" y="17"/>
                    <a:pt x="37" y="23"/>
                  </a:cubicBezTo>
                  <a:cubicBezTo>
                    <a:pt x="37" y="31"/>
                    <a:pt x="31" y="37"/>
                    <a:pt x="25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-1295713" y="3689350"/>
              <a:ext cx="171450" cy="168275"/>
            </a:xfrm>
            <a:custGeom>
              <a:avLst/>
              <a:gdLst>
                <a:gd name="T0" fmla="*/ 29 w 108"/>
                <a:gd name="T1" fmla="*/ 41 h 106"/>
                <a:gd name="T2" fmla="*/ 29 w 108"/>
                <a:gd name="T3" fmla="*/ 41 h 106"/>
                <a:gd name="T4" fmla="*/ 79 w 108"/>
                <a:gd name="T5" fmla="*/ 106 h 106"/>
                <a:gd name="T6" fmla="*/ 108 w 108"/>
                <a:gd name="T7" fmla="*/ 106 h 106"/>
                <a:gd name="T8" fmla="*/ 108 w 108"/>
                <a:gd name="T9" fmla="*/ 0 h 106"/>
                <a:gd name="T10" fmla="*/ 79 w 108"/>
                <a:gd name="T11" fmla="*/ 0 h 106"/>
                <a:gd name="T12" fmla="*/ 79 w 108"/>
                <a:gd name="T13" fmla="*/ 65 h 106"/>
                <a:gd name="T14" fmla="*/ 79 w 108"/>
                <a:gd name="T15" fmla="*/ 65 h 106"/>
                <a:gd name="T16" fmla="*/ 29 w 108"/>
                <a:gd name="T17" fmla="*/ 0 h 106"/>
                <a:gd name="T18" fmla="*/ 0 w 108"/>
                <a:gd name="T19" fmla="*/ 0 h 106"/>
                <a:gd name="T20" fmla="*/ 0 w 108"/>
                <a:gd name="T21" fmla="*/ 106 h 106"/>
                <a:gd name="T22" fmla="*/ 29 w 108"/>
                <a:gd name="T23" fmla="*/ 106 h 106"/>
                <a:gd name="T24" fmla="*/ 29 w 108"/>
                <a:gd name="T25" fmla="*/ 4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8" h="106">
                  <a:moveTo>
                    <a:pt x="29" y="41"/>
                  </a:moveTo>
                  <a:lnTo>
                    <a:pt x="29" y="41"/>
                  </a:lnTo>
                  <a:lnTo>
                    <a:pt x="79" y="106"/>
                  </a:lnTo>
                  <a:lnTo>
                    <a:pt x="108" y="106"/>
                  </a:lnTo>
                  <a:lnTo>
                    <a:pt x="108" y="0"/>
                  </a:lnTo>
                  <a:lnTo>
                    <a:pt x="79" y="0"/>
                  </a:lnTo>
                  <a:lnTo>
                    <a:pt x="79" y="65"/>
                  </a:lnTo>
                  <a:lnTo>
                    <a:pt x="79" y="65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9" y="106"/>
                  </a:lnTo>
                  <a:lnTo>
                    <a:pt x="2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9" name="Freeform 10"/>
            <p:cNvSpPr>
              <a:spLocks noEditPoints="1"/>
            </p:cNvSpPr>
            <p:nvPr/>
          </p:nvSpPr>
          <p:spPr bwMode="auto">
            <a:xfrm>
              <a:off x="-2022788" y="3903663"/>
              <a:ext cx="147638" cy="168275"/>
            </a:xfrm>
            <a:custGeom>
              <a:avLst/>
              <a:gdLst>
                <a:gd name="T0" fmla="*/ 17 w 39"/>
                <a:gd name="T1" fmla="*/ 0 h 44"/>
                <a:gd name="T2" fmla="*/ 0 w 39"/>
                <a:gd name="T3" fmla="*/ 0 h 44"/>
                <a:gd name="T4" fmla="*/ 0 w 39"/>
                <a:gd name="T5" fmla="*/ 44 h 44"/>
                <a:gd name="T6" fmla="*/ 17 w 39"/>
                <a:gd name="T7" fmla="*/ 44 h 44"/>
                <a:gd name="T8" fmla="*/ 39 w 39"/>
                <a:gd name="T9" fmla="*/ 22 h 44"/>
                <a:gd name="T10" fmla="*/ 17 w 39"/>
                <a:gd name="T11" fmla="*/ 0 h 44"/>
                <a:gd name="T12" fmla="*/ 15 w 39"/>
                <a:gd name="T13" fmla="*/ 35 h 44"/>
                <a:gd name="T14" fmla="*/ 12 w 39"/>
                <a:gd name="T15" fmla="*/ 35 h 44"/>
                <a:gd name="T16" fmla="*/ 12 w 39"/>
                <a:gd name="T17" fmla="*/ 10 h 44"/>
                <a:gd name="T18" fmla="*/ 15 w 39"/>
                <a:gd name="T19" fmla="*/ 10 h 44"/>
                <a:gd name="T20" fmla="*/ 27 w 39"/>
                <a:gd name="T21" fmla="*/ 22 h 44"/>
                <a:gd name="T22" fmla="*/ 15 w 39"/>
                <a:gd name="T23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44">
                  <a:moveTo>
                    <a:pt x="1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29" y="44"/>
                    <a:pt x="39" y="35"/>
                    <a:pt x="39" y="22"/>
                  </a:cubicBezTo>
                  <a:cubicBezTo>
                    <a:pt x="39" y="10"/>
                    <a:pt x="29" y="0"/>
                    <a:pt x="17" y="0"/>
                  </a:cubicBezTo>
                  <a:moveTo>
                    <a:pt x="15" y="35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0"/>
                    <a:pt x="27" y="14"/>
                    <a:pt x="27" y="22"/>
                  </a:cubicBezTo>
                  <a:cubicBezTo>
                    <a:pt x="27" y="31"/>
                    <a:pt x="22" y="35"/>
                    <a:pt x="15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0" name="Freeform 11"/>
            <p:cNvSpPr>
              <a:spLocks noEditPoints="1"/>
            </p:cNvSpPr>
            <p:nvPr/>
          </p:nvSpPr>
          <p:spPr bwMode="auto">
            <a:xfrm>
              <a:off x="-18783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69 w 109"/>
                <a:gd name="T15" fmla="*/ 0 h 106"/>
                <a:gd name="T16" fmla="*/ 40 w 109"/>
                <a:gd name="T17" fmla="*/ 0 h 106"/>
                <a:gd name="T18" fmla="*/ 43 w 109"/>
                <a:gd name="T19" fmla="*/ 67 h 106"/>
                <a:gd name="T20" fmla="*/ 55 w 109"/>
                <a:gd name="T21" fmla="*/ 34 h 106"/>
                <a:gd name="T22" fmla="*/ 55 w 109"/>
                <a:gd name="T23" fmla="*/ 34 h 106"/>
                <a:gd name="T24" fmla="*/ 67 w 109"/>
                <a:gd name="T25" fmla="*/ 67 h 106"/>
                <a:gd name="T26" fmla="*/ 43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69" y="0"/>
                  </a:lnTo>
                  <a:lnTo>
                    <a:pt x="40" y="0"/>
                  </a:lnTo>
                  <a:close/>
                  <a:moveTo>
                    <a:pt x="43" y="67"/>
                  </a:moveTo>
                  <a:lnTo>
                    <a:pt x="55" y="34"/>
                  </a:lnTo>
                  <a:lnTo>
                    <a:pt x="55" y="34"/>
                  </a:lnTo>
                  <a:lnTo>
                    <a:pt x="67" y="67"/>
                  </a:lnTo>
                  <a:lnTo>
                    <a:pt x="43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-1692588" y="3903663"/>
              <a:ext cx="98425" cy="168275"/>
            </a:xfrm>
            <a:custGeom>
              <a:avLst/>
              <a:gdLst>
                <a:gd name="T0" fmla="*/ 28 w 62"/>
                <a:gd name="T1" fmla="*/ 0 h 106"/>
                <a:gd name="T2" fmla="*/ 0 w 62"/>
                <a:gd name="T3" fmla="*/ 0 h 106"/>
                <a:gd name="T4" fmla="*/ 0 w 62"/>
                <a:gd name="T5" fmla="*/ 106 h 106"/>
                <a:gd name="T6" fmla="*/ 62 w 62"/>
                <a:gd name="T7" fmla="*/ 106 h 106"/>
                <a:gd name="T8" fmla="*/ 62 w 62"/>
                <a:gd name="T9" fmla="*/ 84 h 106"/>
                <a:gd name="T10" fmla="*/ 28 w 62"/>
                <a:gd name="T11" fmla="*/ 84 h 106"/>
                <a:gd name="T12" fmla="*/ 28 w 62"/>
                <a:gd name="T1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106">
                  <a:moveTo>
                    <a:pt x="28" y="0"/>
                  </a:moveTo>
                  <a:lnTo>
                    <a:pt x="0" y="0"/>
                  </a:lnTo>
                  <a:lnTo>
                    <a:pt x="0" y="106"/>
                  </a:lnTo>
                  <a:lnTo>
                    <a:pt x="62" y="106"/>
                  </a:lnTo>
                  <a:lnTo>
                    <a:pt x="62" y="84"/>
                  </a:lnTo>
                  <a:lnTo>
                    <a:pt x="28" y="84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" name="Freeform 13"/>
            <p:cNvSpPr>
              <a:spLocks noEditPoints="1"/>
            </p:cNvSpPr>
            <p:nvPr/>
          </p:nvSpPr>
          <p:spPr bwMode="auto">
            <a:xfrm>
              <a:off x="-15862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71 w 109"/>
                <a:gd name="T15" fmla="*/ 0 h 106"/>
                <a:gd name="T16" fmla="*/ 40 w 109"/>
                <a:gd name="T17" fmla="*/ 0 h 106"/>
                <a:gd name="T18" fmla="*/ 42 w 109"/>
                <a:gd name="T19" fmla="*/ 67 h 106"/>
                <a:gd name="T20" fmla="*/ 54 w 109"/>
                <a:gd name="T21" fmla="*/ 34 h 106"/>
                <a:gd name="T22" fmla="*/ 54 w 109"/>
                <a:gd name="T23" fmla="*/ 34 h 106"/>
                <a:gd name="T24" fmla="*/ 66 w 109"/>
                <a:gd name="T25" fmla="*/ 67 h 106"/>
                <a:gd name="T26" fmla="*/ 42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71" y="0"/>
                  </a:lnTo>
                  <a:lnTo>
                    <a:pt x="40" y="0"/>
                  </a:lnTo>
                  <a:close/>
                  <a:moveTo>
                    <a:pt x="42" y="67"/>
                  </a:moveTo>
                  <a:lnTo>
                    <a:pt x="54" y="34"/>
                  </a:lnTo>
                  <a:lnTo>
                    <a:pt x="54" y="34"/>
                  </a:lnTo>
                  <a:lnTo>
                    <a:pt x="66" y="67"/>
                  </a:lnTo>
                  <a:lnTo>
                    <a:pt x="42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auto">
            <a:xfrm>
              <a:off x="-1402075" y="3903663"/>
              <a:ext cx="141288" cy="168275"/>
            </a:xfrm>
            <a:custGeom>
              <a:avLst/>
              <a:gdLst>
                <a:gd name="T0" fmla="*/ 32 w 37"/>
                <a:gd name="T1" fmla="*/ 14 h 44"/>
                <a:gd name="T2" fmla="*/ 17 w 37"/>
                <a:gd name="T3" fmla="*/ 0 h 44"/>
                <a:gd name="T4" fmla="*/ 0 w 37"/>
                <a:gd name="T5" fmla="*/ 0 h 44"/>
                <a:gd name="T6" fmla="*/ 0 w 37"/>
                <a:gd name="T7" fmla="*/ 44 h 44"/>
                <a:gd name="T8" fmla="*/ 11 w 37"/>
                <a:gd name="T9" fmla="*/ 44 h 44"/>
                <a:gd name="T10" fmla="*/ 11 w 37"/>
                <a:gd name="T11" fmla="*/ 27 h 44"/>
                <a:gd name="T12" fmla="*/ 11 w 37"/>
                <a:gd name="T13" fmla="*/ 27 h 44"/>
                <a:gd name="T14" fmla="*/ 22 w 37"/>
                <a:gd name="T15" fmla="*/ 44 h 44"/>
                <a:gd name="T16" fmla="*/ 37 w 37"/>
                <a:gd name="T17" fmla="*/ 44 h 44"/>
                <a:gd name="T18" fmla="*/ 23 w 37"/>
                <a:gd name="T19" fmla="*/ 26 h 44"/>
                <a:gd name="T20" fmla="*/ 32 w 37"/>
                <a:gd name="T21" fmla="*/ 14 h 44"/>
                <a:gd name="T22" fmla="*/ 12 w 37"/>
                <a:gd name="T23" fmla="*/ 20 h 44"/>
                <a:gd name="T24" fmla="*/ 11 w 37"/>
                <a:gd name="T25" fmla="*/ 20 h 44"/>
                <a:gd name="T26" fmla="*/ 11 w 37"/>
                <a:gd name="T27" fmla="*/ 9 h 44"/>
                <a:gd name="T28" fmla="*/ 12 w 37"/>
                <a:gd name="T29" fmla="*/ 9 h 44"/>
                <a:gd name="T30" fmla="*/ 20 w 37"/>
                <a:gd name="T31" fmla="*/ 14 h 44"/>
                <a:gd name="T32" fmla="*/ 12 w 37"/>
                <a:gd name="T33" fmla="*/ 2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32" y="14"/>
                  </a:moveTo>
                  <a:cubicBezTo>
                    <a:pt x="32" y="4"/>
                    <a:pt x="26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9" y="25"/>
                    <a:pt x="32" y="20"/>
                    <a:pt x="32" y="14"/>
                  </a:cubicBezTo>
                  <a:moveTo>
                    <a:pt x="12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9"/>
                    <a:pt x="20" y="10"/>
                    <a:pt x="20" y="14"/>
                  </a:cubicBezTo>
                  <a:cubicBezTo>
                    <a:pt x="20" y="19"/>
                    <a:pt x="16" y="20"/>
                    <a:pt x="12" y="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-1249675" y="3903663"/>
              <a:ext cx="166688" cy="168275"/>
            </a:xfrm>
            <a:custGeom>
              <a:avLst/>
              <a:gdLst>
                <a:gd name="T0" fmla="*/ 76 w 105"/>
                <a:gd name="T1" fmla="*/ 65 h 106"/>
                <a:gd name="T2" fmla="*/ 76 w 105"/>
                <a:gd name="T3" fmla="*/ 65 h 106"/>
                <a:gd name="T4" fmla="*/ 26 w 105"/>
                <a:gd name="T5" fmla="*/ 0 h 106"/>
                <a:gd name="T6" fmla="*/ 0 w 105"/>
                <a:gd name="T7" fmla="*/ 0 h 106"/>
                <a:gd name="T8" fmla="*/ 0 w 105"/>
                <a:gd name="T9" fmla="*/ 106 h 106"/>
                <a:gd name="T10" fmla="*/ 26 w 105"/>
                <a:gd name="T11" fmla="*/ 106 h 106"/>
                <a:gd name="T12" fmla="*/ 26 w 105"/>
                <a:gd name="T13" fmla="*/ 41 h 106"/>
                <a:gd name="T14" fmla="*/ 26 w 105"/>
                <a:gd name="T15" fmla="*/ 41 h 106"/>
                <a:gd name="T16" fmla="*/ 76 w 105"/>
                <a:gd name="T17" fmla="*/ 106 h 106"/>
                <a:gd name="T18" fmla="*/ 105 w 105"/>
                <a:gd name="T19" fmla="*/ 106 h 106"/>
                <a:gd name="T20" fmla="*/ 105 w 105"/>
                <a:gd name="T21" fmla="*/ 0 h 106"/>
                <a:gd name="T22" fmla="*/ 76 w 105"/>
                <a:gd name="T23" fmla="*/ 0 h 106"/>
                <a:gd name="T24" fmla="*/ 76 w 105"/>
                <a:gd name="T25" fmla="*/ 6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06">
                  <a:moveTo>
                    <a:pt x="76" y="65"/>
                  </a:moveTo>
                  <a:lnTo>
                    <a:pt x="76" y="65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6" y="106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76" y="106"/>
                  </a:lnTo>
                  <a:lnTo>
                    <a:pt x="105" y="106"/>
                  </a:lnTo>
                  <a:lnTo>
                    <a:pt x="105" y="0"/>
                  </a:lnTo>
                  <a:lnTo>
                    <a:pt x="76" y="0"/>
                  </a:lnTo>
                  <a:lnTo>
                    <a:pt x="76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5" name="Freeform 16"/>
            <p:cNvSpPr>
              <a:spLocks noEditPoints="1"/>
            </p:cNvSpPr>
            <p:nvPr/>
          </p:nvSpPr>
          <p:spPr bwMode="auto">
            <a:xfrm>
              <a:off x="-1075050" y="3903663"/>
              <a:ext cx="177800" cy="168275"/>
            </a:xfrm>
            <a:custGeom>
              <a:avLst/>
              <a:gdLst>
                <a:gd name="T0" fmla="*/ 71 w 112"/>
                <a:gd name="T1" fmla="*/ 0 h 106"/>
                <a:gd name="T2" fmla="*/ 43 w 112"/>
                <a:gd name="T3" fmla="*/ 0 h 106"/>
                <a:gd name="T4" fmla="*/ 0 w 112"/>
                <a:gd name="T5" fmla="*/ 106 h 106"/>
                <a:gd name="T6" fmla="*/ 31 w 112"/>
                <a:gd name="T7" fmla="*/ 106 h 106"/>
                <a:gd name="T8" fmla="*/ 38 w 112"/>
                <a:gd name="T9" fmla="*/ 89 h 106"/>
                <a:gd name="T10" fmla="*/ 76 w 112"/>
                <a:gd name="T11" fmla="*/ 89 h 106"/>
                <a:gd name="T12" fmla="*/ 83 w 112"/>
                <a:gd name="T13" fmla="*/ 106 h 106"/>
                <a:gd name="T14" fmla="*/ 112 w 112"/>
                <a:gd name="T15" fmla="*/ 106 h 106"/>
                <a:gd name="T16" fmla="*/ 71 w 112"/>
                <a:gd name="T17" fmla="*/ 0 h 106"/>
                <a:gd name="T18" fmla="*/ 45 w 112"/>
                <a:gd name="T19" fmla="*/ 67 h 106"/>
                <a:gd name="T20" fmla="*/ 57 w 112"/>
                <a:gd name="T21" fmla="*/ 34 h 106"/>
                <a:gd name="T22" fmla="*/ 57 w 112"/>
                <a:gd name="T23" fmla="*/ 34 h 106"/>
                <a:gd name="T24" fmla="*/ 69 w 112"/>
                <a:gd name="T25" fmla="*/ 67 h 106"/>
                <a:gd name="T26" fmla="*/ 45 w 112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06">
                  <a:moveTo>
                    <a:pt x="71" y="0"/>
                  </a:moveTo>
                  <a:lnTo>
                    <a:pt x="43" y="0"/>
                  </a:lnTo>
                  <a:lnTo>
                    <a:pt x="0" y="106"/>
                  </a:lnTo>
                  <a:lnTo>
                    <a:pt x="31" y="106"/>
                  </a:lnTo>
                  <a:lnTo>
                    <a:pt x="38" y="89"/>
                  </a:lnTo>
                  <a:lnTo>
                    <a:pt x="76" y="89"/>
                  </a:lnTo>
                  <a:lnTo>
                    <a:pt x="83" y="106"/>
                  </a:lnTo>
                  <a:lnTo>
                    <a:pt x="112" y="106"/>
                  </a:lnTo>
                  <a:lnTo>
                    <a:pt x="71" y="0"/>
                  </a:lnTo>
                  <a:close/>
                  <a:moveTo>
                    <a:pt x="45" y="67"/>
                  </a:moveTo>
                  <a:lnTo>
                    <a:pt x="57" y="34"/>
                  </a:lnTo>
                  <a:lnTo>
                    <a:pt x="57" y="34"/>
                  </a:lnTo>
                  <a:lnTo>
                    <a:pt x="69" y="67"/>
                  </a:lnTo>
                  <a:lnTo>
                    <a:pt x="45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-2576825" y="3432175"/>
              <a:ext cx="587375" cy="639763"/>
            </a:xfrm>
            <a:custGeom>
              <a:avLst/>
              <a:gdLst>
                <a:gd name="T0" fmla="*/ 155 w 155"/>
                <a:gd name="T1" fmla="*/ 46 h 167"/>
                <a:gd name="T2" fmla="*/ 139 w 155"/>
                <a:gd name="T3" fmla="*/ 16 h 167"/>
                <a:gd name="T4" fmla="*/ 139 w 155"/>
                <a:gd name="T5" fmla="*/ 0 h 167"/>
                <a:gd name="T6" fmla="*/ 125 w 155"/>
                <a:gd name="T7" fmla="*/ 8 h 167"/>
                <a:gd name="T8" fmla="*/ 116 w 155"/>
                <a:gd name="T9" fmla="*/ 8 h 167"/>
                <a:gd name="T10" fmla="*/ 73 w 155"/>
                <a:gd name="T11" fmla="*/ 33 h 167"/>
                <a:gd name="T12" fmla="*/ 73 w 155"/>
                <a:gd name="T13" fmla="*/ 33 h 167"/>
                <a:gd name="T14" fmla="*/ 65 w 155"/>
                <a:gd name="T15" fmla="*/ 49 h 167"/>
                <a:gd name="T16" fmla="*/ 26 w 155"/>
                <a:gd name="T17" fmla="*/ 51 h 167"/>
                <a:gd name="T18" fmla="*/ 0 w 155"/>
                <a:gd name="T19" fmla="*/ 77 h 167"/>
                <a:gd name="T20" fmla="*/ 0 w 155"/>
                <a:gd name="T21" fmla="*/ 167 h 167"/>
                <a:gd name="T22" fmla="*/ 16 w 155"/>
                <a:gd name="T23" fmla="*/ 167 h 167"/>
                <a:gd name="T24" fmla="*/ 28 w 155"/>
                <a:gd name="T25" fmla="*/ 117 h 167"/>
                <a:gd name="T26" fmla="*/ 59 w 155"/>
                <a:gd name="T27" fmla="*/ 118 h 167"/>
                <a:gd name="T28" fmla="*/ 92 w 155"/>
                <a:gd name="T29" fmla="*/ 116 h 167"/>
                <a:gd name="T30" fmla="*/ 98 w 155"/>
                <a:gd name="T31" fmla="*/ 167 h 167"/>
                <a:gd name="T32" fmla="*/ 114 w 155"/>
                <a:gd name="T33" fmla="*/ 167 h 167"/>
                <a:gd name="T34" fmla="*/ 131 w 155"/>
                <a:gd name="T35" fmla="*/ 53 h 167"/>
                <a:gd name="T36" fmla="*/ 147 w 155"/>
                <a:gd name="T37" fmla="*/ 56 h 167"/>
                <a:gd name="T38" fmla="*/ 155 w 155"/>
                <a:gd name="T39" fmla="*/ 4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5" h="167">
                  <a:moveTo>
                    <a:pt x="155" y="46"/>
                  </a:moveTo>
                  <a:cubicBezTo>
                    <a:pt x="139" y="16"/>
                    <a:pt x="139" y="16"/>
                    <a:pt x="139" y="16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2" y="8"/>
                    <a:pt x="119" y="8"/>
                    <a:pt x="116" y="8"/>
                  </a:cubicBezTo>
                  <a:cubicBezTo>
                    <a:pt x="98" y="8"/>
                    <a:pt x="82" y="18"/>
                    <a:pt x="73" y="33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65" y="49"/>
                    <a:pt x="65" y="49"/>
                    <a:pt x="65" y="49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12" y="51"/>
                    <a:pt x="0" y="63"/>
                    <a:pt x="0" y="77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6" y="167"/>
                    <a:pt x="16" y="167"/>
                    <a:pt x="16" y="167"/>
                  </a:cubicBezTo>
                  <a:cubicBezTo>
                    <a:pt x="16" y="134"/>
                    <a:pt x="28" y="117"/>
                    <a:pt x="28" y="117"/>
                  </a:cubicBezTo>
                  <a:cubicBezTo>
                    <a:pt x="38" y="118"/>
                    <a:pt x="48" y="118"/>
                    <a:pt x="59" y="118"/>
                  </a:cubicBezTo>
                  <a:cubicBezTo>
                    <a:pt x="70" y="118"/>
                    <a:pt x="81" y="118"/>
                    <a:pt x="92" y="116"/>
                  </a:cubicBezTo>
                  <a:cubicBezTo>
                    <a:pt x="98" y="167"/>
                    <a:pt x="98" y="167"/>
                    <a:pt x="98" y="167"/>
                  </a:cubicBezTo>
                  <a:cubicBezTo>
                    <a:pt x="114" y="167"/>
                    <a:pt x="114" y="167"/>
                    <a:pt x="114" y="167"/>
                  </a:cubicBezTo>
                  <a:cubicBezTo>
                    <a:pt x="114" y="80"/>
                    <a:pt x="131" y="53"/>
                    <a:pt x="131" y="53"/>
                  </a:cubicBezTo>
                  <a:cubicBezTo>
                    <a:pt x="147" y="56"/>
                    <a:pt x="147" y="56"/>
                    <a:pt x="147" y="56"/>
                  </a:cubicBezTo>
                  <a:cubicBezTo>
                    <a:pt x="150" y="54"/>
                    <a:pt x="153" y="50"/>
                    <a:pt x="155" y="4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7" name="Freeform 18"/>
            <p:cNvSpPr>
              <a:spLocks noEditPoints="1"/>
            </p:cNvSpPr>
            <p:nvPr/>
          </p:nvSpPr>
          <p:spPr bwMode="auto">
            <a:xfrm>
              <a:off x="-2022788" y="3689350"/>
              <a:ext cx="139700" cy="168275"/>
            </a:xfrm>
            <a:custGeom>
              <a:avLst/>
              <a:gdLst>
                <a:gd name="T0" fmla="*/ 12 w 37"/>
                <a:gd name="T1" fmla="*/ 27 h 44"/>
                <a:gd name="T2" fmla="*/ 12 w 37"/>
                <a:gd name="T3" fmla="*/ 27 h 44"/>
                <a:gd name="T4" fmla="*/ 23 w 37"/>
                <a:gd name="T5" fmla="*/ 44 h 44"/>
                <a:gd name="T6" fmla="*/ 37 w 37"/>
                <a:gd name="T7" fmla="*/ 44 h 44"/>
                <a:gd name="T8" fmla="*/ 23 w 37"/>
                <a:gd name="T9" fmla="*/ 26 h 44"/>
                <a:gd name="T10" fmla="*/ 33 w 37"/>
                <a:gd name="T11" fmla="*/ 14 h 44"/>
                <a:gd name="T12" fmla="*/ 18 w 37"/>
                <a:gd name="T13" fmla="*/ 0 h 44"/>
                <a:gd name="T14" fmla="*/ 0 w 37"/>
                <a:gd name="T15" fmla="*/ 0 h 44"/>
                <a:gd name="T16" fmla="*/ 0 w 37"/>
                <a:gd name="T17" fmla="*/ 44 h 44"/>
                <a:gd name="T18" fmla="*/ 12 w 37"/>
                <a:gd name="T19" fmla="*/ 44 h 44"/>
                <a:gd name="T20" fmla="*/ 12 w 37"/>
                <a:gd name="T21" fmla="*/ 27 h 44"/>
                <a:gd name="T22" fmla="*/ 12 w 37"/>
                <a:gd name="T23" fmla="*/ 9 h 44"/>
                <a:gd name="T24" fmla="*/ 13 w 37"/>
                <a:gd name="T25" fmla="*/ 9 h 44"/>
                <a:gd name="T26" fmla="*/ 21 w 37"/>
                <a:gd name="T27" fmla="*/ 14 h 44"/>
                <a:gd name="T28" fmla="*/ 13 w 37"/>
                <a:gd name="T29" fmla="*/ 20 h 44"/>
                <a:gd name="T30" fmla="*/ 12 w 37"/>
                <a:gd name="T31" fmla="*/ 20 h 44"/>
                <a:gd name="T32" fmla="*/ 12 w 37"/>
                <a:gd name="T33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12" y="27"/>
                  </a:moveTo>
                  <a:cubicBezTo>
                    <a:pt x="12" y="27"/>
                    <a:pt x="12" y="27"/>
                    <a:pt x="12" y="27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0" y="25"/>
                    <a:pt x="33" y="20"/>
                    <a:pt x="33" y="14"/>
                  </a:cubicBezTo>
                  <a:cubicBezTo>
                    <a:pt x="33" y="4"/>
                    <a:pt x="27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2" y="44"/>
                    <a:pt x="12" y="44"/>
                    <a:pt x="12" y="44"/>
                  </a:cubicBezTo>
                  <a:lnTo>
                    <a:pt x="12" y="27"/>
                  </a:lnTo>
                  <a:close/>
                  <a:moveTo>
                    <a:pt x="12" y="9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7" y="9"/>
                    <a:pt x="21" y="10"/>
                    <a:pt x="21" y="14"/>
                  </a:cubicBezTo>
                  <a:cubicBezTo>
                    <a:pt x="21" y="19"/>
                    <a:pt x="17" y="20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335992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" title="Beskrivning för bild 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sv-SE"/>
          </a:p>
        </p:txBody>
      </p:sp>
      <p:sp>
        <p:nvSpPr>
          <p:cNvPr id="32" name="Platshållare för bild" title="Beskrivning för bild 2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0214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" title="Beskrivning för bild 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64400" cy="3429000"/>
          </a:xfrm>
        </p:spPr>
        <p:txBody>
          <a:bodyPr/>
          <a:lstStyle/>
          <a:p>
            <a:endParaRPr lang="sv-SE"/>
          </a:p>
        </p:txBody>
      </p:sp>
      <p:sp>
        <p:nvSpPr>
          <p:cNvPr id="28" name="Platshållare för bild" title="Beskrivning för bild 2"/>
          <p:cNvSpPr>
            <a:spLocks noGrp="1"/>
          </p:cNvSpPr>
          <p:nvPr>
            <p:ph type="pic" sz="quarter" idx="12"/>
          </p:nvPr>
        </p:nvSpPr>
        <p:spPr>
          <a:xfrm>
            <a:off x="4072270" y="0"/>
            <a:ext cx="4040372" cy="3429000"/>
          </a:xfrm>
        </p:spPr>
        <p:txBody>
          <a:bodyPr/>
          <a:lstStyle/>
          <a:p>
            <a:endParaRPr lang="sv-SE"/>
          </a:p>
        </p:txBody>
      </p:sp>
      <p:sp>
        <p:nvSpPr>
          <p:cNvPr id="32" name="Platshållare för bild" title="Beskrivning för bild 3"/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3429000"/>
          </a:xfrm>
        </p:spPr>
        <p:txBody>
          <a:bodyPr/>
          <a:lstStyle/>
          <a:p>
            <a:endParaRPr lang="sv-SE"/>
          </a:p>
        </p:txBody>
      </p:sp>
      <p:sp>
        <p:nvSpPr>
          <p:cNvPr id="27" name="Platshållare för bild" title="Beskrivning för bild 4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4064400" cy="3429000"/>
          </a:xfrm>
        </p:spPr>
        <p:txBody>
          <a:bodyPr/>
          <a:lstStyle/>
          <a:p>
            <a:endParaRPr lang="sv-SE"/>
          </a:p>
        </p:txBody>
      </p:sp>
      <p:sp>
        <p:nvSpPr>
          <p:cNvPr id="11" name="Platshållare för text"/>
          <p:cNvSpPr>
            <a:spLocks noGrp="1"/>
          </p:cNvSpPr>
          <p:nvPr>
            <p:ph type="body" sz="quarter" idx="15"/>
          </p:nvPr>
        </p:nvSpPr>
        <p:spPr>
          <a:xfrm>
            <a:off x="4076400" y="3429000"/>
            <a:ext cx="4039200" cy="3429000"/>
          </a:xfrm>
          <a:solidFill>
            <a:schemeClr val="accent1"/>
          </a:solidFill>
        </p:spPr>
        <p:txBody>
          <a:bodyPr lIns="180000" tIns="180000" rIns="180000" bIns="180000" anchor="ctr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800" b="1">
                <a:solidFill>
                  <a:schemeClr val="bg1"/>
                </a:solidFill>
              </a:defRPr>
            </a:lvl2pPr>
            <a:lvl3pPr marL="914400" indent="0">
              <a:buNone/>
              <a:defRPr sz="2800" b="1">
                <a:solidFill>
                  <a:schemeClr val="bg1"/>
                </a:solidFill>
              </a:defRPr>
            </a:lvl3pPr>
            <a:lvl4pPr marL="1371600" indent="0">
              <a:buNone/>
              <a:defRPr sz="2800" b="1">
                <a:solidFill>
                  <a:schemeClr val="bg1"/>
                </a:solidFill>
              </a:defRPr>
            </a:lvl4pPr>
            <a:lvl5pPr marL="1828800" indent="0">
              <a:buNone/>
              <a:defRPr sz="2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31" name="Platshållare för bild" title="Beskrivning för bild 5"/>
          <p:cNvSpPr>
            <a:spLocks noGrp="1"/>
          </p:cNvSpPr>
          <p:nvPr>
            <p:ph type="pic" sz="quarter" idx="13"/>
          </p:nvPr>
        </p:nvSpPr>
        <p:spPr>
          <a:xfrm>
            <a:off x="8127600" y="3429000"/>
            <a:ext cx="4064400" cy="3429000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9737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ubrik" title="Textblock med avslutande text"/>
          <p:cNvSpPr>
            <a:spLocks noGrp="1"/>
          </p:cNvSpPr>
          <p:nvPr>
            <p:ph type="ctrTitle" hasCustomPrompt="1"/>
          </p:nvPr>
        </p:nvSpPr>
        <p:spPr>
          <a:xfrm>
            <a:off x="695325" y="2032426"/>
            <a:ext cx="10801349" cy="2306637"/>
          </a:xfrm>
          <a:ln w="50800">
            <a:noFill/>
          </a:ln>
        </p:spPr>
        <p:txBody>
          <a:bodyPr lIns="0" tIns="0" rIns="0" bIns="0" anchor="ctr"/>
          <a:lstStyle>
            <a:lvl1pPr algn="ctr">
              <a:defRPr sz="6000" b="1" spc="-15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Avslutande text</a:t>
            </a:r>
          </a:p>
        </p:txBody>
      </p:sp>
      <p:grpSp>
        <p:nvGrpSpPr>
          <p:cNvPr id="2" name="Logotyp" title="Region Dalarnas logotyp"/>
          <p:cNvGrpSpPr>
            <a:grpSpLocks noChangeAspect="1"/>
          </p:cNvGrpSpPr>
          <p:nvPr userDrawn="1"/>
        </p:nvGrpSpPr>
        <p:grpSpPr>
          <a:xfrm>
            <a:off x="4914611" y="5408725"/>
            <a:ext cx="2362778" cy="900000"/>
            <a:chOff x="-2576825" y="3432175"/>
            <a:chExt cx="1679575" cy="639763"/>
          </a:xfrm>
          <a:solidFill>
            <a:schemeClr val="bg1"/>
          </a:solidFill>
        </p:grpSpPr>
        <p:sp>
          <p:nvSpPr>
            <p:cNvPr id="3" name="Freeform 5" title="Region Dalarnas logotyp"/>
            <p:cNvSpPr>
              <a:spLocks/>
            </p:cNvSpPr>
            <p:nvPr/>
          </p:nvSpPr>
          <p:spPr bwMode="auto">
            <a:xfrm>
              <a:off x="-1871975" y="3689350"/>
              <a:ext cx="100013" cy="168275"/>
            </a:xfrm>
            <a:custGeom>
              <a:avLst/>
              <a:gdLst>
                <a:gd name="T0" fmla="*/ 63 w 63"/>
                <a:gd name="T1" fmla="*/ 84 h 106"/>
                <a:gd name="T2" fmla="*/ 29 w 63"/>
                <a:gd name="T3" fmla="*/ 84 h 106"/>
                <a:gd name="T4" fmla="*/ 29 w 63"/>
                <a:gd name="T5" fmla="*/ 65 h 106"/>
                <a:gd name="T6" fmla="*/ 60 w 63"/>
                <a:gd name="T7" fmla="*/ 65 h 106"/>
                <a:gd name="T8" fmla="*/ 60 w 63"/>
                <a:gd name="T9" fmla="*/ 41 h 106"/>
                <a:gd name="T10" fmla="*/ 29 w 63"/>
                <a:gd name="T11" fmla="*/ 41 h 106"/>
                <a:gd name="T12" fmla="*/ 29 w 63"/>
                <a:gd name="T13" fmla="*/ 24 h 106"/>
                <a:gd name="T14" fmla="*/ 63 w 63"/>
                <a:gd name="T15" fmla="*/ 24 h 106"/>
                <a:gd name="T16" fmla="*/ 63 w 63"/>
                <a:gd name="T17" fmla="*/ 0 h 106"/>
                <a:gd name="T18" fmla="*/ 0 w 63"/>
                <a:gd name="T19" fmla="*/ 0 h 106"/>
                <a:gd name="T20" fmla="*/ 0 w 63"/>
                <a:gd name="T21" fmla="*/ 106 h 106"/>
                <a:gd name="T22" fmla="*/ 63 w 63"/>
                <a:gd name="T23" fmla="*/ 106 h 106"/>
                <a:gd name="T24" fmla="*/ 63 w 63"/>
                <a:gd name="T25" fmla="*/ 8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" h="106">
                  <a:moveTo>
                    <a:pt x="63" y="84"/>
                  </a:moveTo>
                  <a:lnTo>
                    <a:pt x="29" y="84"/>
                  </a:lnTo>
                  <a:lnTo>
                    <a:pt x="29" y="65"/>
                  </a:lnTo>
                  <a:lnTo>
                    <a:pt x="60" y="65"/>
                  </a:lnTo>
                  <a:lnTo>
                    <a:pt x="60" y="41"/>
                  </a:lnTo>
                  <a:lnTo>
                    <a:pt x="29" y="41"/>
                  </a:lnTo>
                  <a:lnTo>
                    <a:pt x="29" y="24"/>
                  </a:lnTo>
                  <a:lnTo>
                    <a:pt x="63" y="24"/>
                  </a:lnTo>
                  <a:lnTo>
                    <a:pt x="63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63" y="106"/>
                  </a:lnTo>
                  <a:lnTo>
                    <a:pt x="63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" name="Freeform 6" title="Region Dalarnas logotyp"/>
            <p:cNvSpPr>
              <a:spLocks/>
            </p:cNvSpPr>
            <p:nvPr/>
          </p:nvSpPr>
          <p:spPr bwMode="auto">
            <a:xfrm>
              <a:off x="-1757675" y="3681413"/>
              <a:ext cx="177800" cy="184150"/>
            </a:xfrm>
            <a:custGeom>
              <a:avLst/>
              <a:gdLst>
                <a:gd name="T0" fmla="*/ 24 w 47"/>
                <a:gd name="T1" fmla="*/ 48 h 48"/>
                <a:gd name="T2" fmla="*/ 42 w 47"/>
                <a:gd name="T3" fmla="*/ 39 h 48"/>
                <a:gd name="T4" fmla="*/ 47 w 47"/>
                <a:gd name="T5" fmla="*/ 22 h 48"/>
                <a:gd name="T6" fmla="*/ 24 w 47"/>
                <a:gd name="T7" fmla="*/ 22 h 48"/>
                <a:gd name="T8" fmla="*/ 24 w 47"/>
                <a:gd name="T9" fmla="*/ 31 h 48"/>
                <a:gd name="T10" fmla="*/ 33 w 47"/>
                <a:gd name="T11" fmla="*/ 31 h 48"/>
                <a:gd name="T12" fmla="*/ 24 w 47"/>
                <a:gd name="T13" fmla="*/ 38 h 48"/>
                <a:gd name="T14" fmla="*/ 12 w 47"/>
                <a:gd name="T15" fmla="*/ 25 h 48"/>
                <a:gd name="T16" fmla="*/ 24 w 47"/>
                <a:gd name="T17" fmla="*/ 10 h 48"/>
                <a:gd name="T18" fmla="*/ 33 w 47"/>
                <a:gd name="T19" fmla="*/ 18 h 48"/>
                <a:gd name="T20" fmla="*/ 44 w 47"/>
                <a:gd name="T21" fmla="*/ 13 h 48"/>
                <a:gd name="T22" fmla="*/ 24 w 47"/>
                <a:gd name="T23" fmla="*/ 0 h 48"/>
                <a:gd name="T24" fmla="*/ 0 w 47"/>
                <a:gd name="T25" fmla="*/ 24 h 48"/>
                <a:gd name="T26" fmla="*/ 24 w 47"/>
                <a:gd name="T2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48">
                  <a:moveTo>
                    <a:pt x="24" y="48"/>
                  </a:moveTo>
                  <a:cubicBezTo>
                    <a:pt x="31" y="48"/>
                    <a:pt x="38" y="45"/>
                    <a:pt x="42" y="39"/>
                  </a:cubicBezTo>
                  <a:cubicBezTo>
                    <a:pt x="46" y="34"/>
                    <a:pt x="46" y="28"/>
                    <a:pt x="47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6"/>
                    <a:pt x="29" y="38"/>
                    <a:pt x="24" y="38"/>
                  </a:cubicBezTo>
                  <a:cubicBezTo>
                    <a:pt x="16" y="38"/>
                    <a:pt x="12" y="31"/>
                    <a:pt x="12" y="25"/>
                  </a:cubicBezTo>
                  <a:cubicBezTo>
                    <a:pt x="12" y="18"/>
                    <a:pt x="16" y="10"/>
                    <a:pt x="24" y="10"/>
                  </a:cubicBezTo>
                  <a:cubicBezTo>
                    <a:pt x="28" y="10"/>
                    <a:pt x="32" y="13"/>
                    <a:pt x="33" y="18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0" y="5"/>
                    <a:pt x="33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8"/>
                    <a:pt x="10" y="48"/>
                    <a:pt x="24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5" name="Rectangle 7" title="Region Dalarnas logotyp"/>
            <p:cNvSpPr>
              <a:spLocks noChangeArrowheads="1"/>
            </p:cNvSpPr>
            <p:nvPr/>
          </p:nvSpPr>
          <p:spPr bwMode="auto">
            <a:xfrm>
              <a:off x="-1564000" y="3689350"/>
              <a:ext cx="44450" cy="168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6" name="Freeform 8" title="Region Dalarnas logotyp"/>
            <p:cNvSpPr>
              <a:spLocks noEditPoints="1"/>
            </p:cNvSpPr>
            <p:nvPr/>
          </p:nvSpPr>
          <p:spPr bwMode="auto">
            <a:xfrm>
              <a:off x="-1500500" y="3681413"/>
              <a:ext cx="185738" cy="184150"/>
            </a:xfrm>
            <a:custGeom>
              <a:avLst/>
              <a:gdLst>
                <a:gd name="T0" fmla="*/ 49 w 49"/>
                <a:gd name="T1" fmla="*/ 23 h 48"/>
                <a:gd name="T2" fmla="*/ 25 w 49"/>
                <a:gd name="T3" fmla="*/ 0 h 48"/>
                <a:gd name="T4" fmla="*/ 0 w 49"/>
                <a:gd name="T5" fmla="*/ 23 h 48"/>
                <a:gd name="T6" fmla="*/ 25 w 49"/>
                <a:gd name="T7" fmla="*/ 48 h 48"/>
                <a:gd name="T8" fmla="*/ 49 w 49"/>
                <a:gd name="T9" fmla="*/ 23 h 48"/>
                <a:gd name="T10" fmla="*/ 25 w 49"/>
                <a:gd name="T11" fmla="*/ 37 h 48"/>
                <a:gd name="T12" fmla="*/ 12 w 49"/>
                <a:gd name="T13" fmla="*/ 23 h 48"/>
                <a:gd name="T14" fmla="*/ 25 w 49"/>
                <a:gd name="T15" fmla="*/ 12 h 48"/>
                <a:gd name="T16" fmla="*/ 37 w 49"/>
                <a:gd name="T17" fmla="*/ 23 h 48"/>
                <a:gd name="T18" fmla="*/ 25 w 49"/>
                <a:gd name="T19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48">
                  <a:moveTo>
                    <a:pt x="49" y="23"/>
                  </a:moveTo>
                  <a:cubicBezTo>
                    <a:pt x="49" y="10"/>
                    <a:pt x="37" y="0"/>
                    <a:pt x="25" y="0"/>
                  </a:cubicBezTo>
                  <a:cubicBezTo>
                    <a:pt x="12" y="0"/>
                    <a:pt x="0" y="10"/>
                    <a:pt x="0" y="23"/>
                  </a:cubicBezTo>
                  <a:cubicBezTo>
                    <a:pt x="0" y="38"/>
                    <a:pt x="10" y="48"/>
                    <a:pt x="25" y="48"/>
                  </a:cubicBezTo>
                  <a:cubicBezTo>
                    <a:pt x="39" y="48"/>
                    <a:pt x="49" y="38"/>
                    <a:pt x="49" y="23"/>
                  </a:cubicBezTo>
                  <a:moveTo>
                    <a:pt x="25" y="37"/>
                  </a:moveTo>
                  <a:cubicBezTo>
                    <a:pt x="18" y="37"/>
                    <a:pt x="12" y="31"/>
                    <a:pt x="12" y="23"/>
                  </a:cubicBezTo>
                  <a:cubicBezTo>
                    <a:pt x="12" y="17"/>
                    <a:pt x="18" y="12"/>
                    <a:pt x="25" y="12"/>
                  </a:cubicBezTo>
                  <a:cubicBezTo>
                    <a:pt x="31" y="12"/>
                    <a:pt x="37" y="17"/>
                    <a:pt x="37" y="23"/>
                  </a:cubicBezTo>
                  <a:cubicBezTo>
                    <a:pt x="37" y="31"/>
                    <a:pt x="31" y="37"/>
                    <a:pt x="25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7" name="Freeform 9" title="Region Dalarnas logotyp"/>
            <p:cNvSpPr>
              <a:spLocks/>
            </p:cNvSpPr>
            <p:nvPr/>
          </p:nvSpPr>
          <p:spPr bwMode="auto">
            <a:xfrm>
              <a:off x="-1295713" y="3689350"/>
              <a:ext cx="171450" cy="168275"/>
            </a:xfrm>
            <a:custGeom>
              <a:avLst/>
              <a:gdLst>
                <a:gd name="T0" fmla="*/ 29 w 108"/>
                <a:gd name="T1" fmla="*/ 41 h 106"/>
                <a:gd name="T2" fmla="*/ 29 w 108"/>
                <a:gd name="T3" fmla="*/ 41 h 106"/>
                <a:gd name="T4" fmla="*/ 79 w 108"/>
                <a:gd name="T5" fmla="*/ 106 h 106"/>
                <a:gd name="T6" fmla="*/ 108 w 108"/>
                <a:gd name="T7" fmla="*/ 106 h 106"/>
                <a:gd name="T8" fmla="*/ 108 w 108"/>
                <a:gd name="T9" fmla="*/ 0 h 106"/>
                <a:gd name="T10" fmla="*/ 79 w 108"/>
                <a:gd name="T11" fmla="*/ 0 h 106"/>
                <a:gd name="T12" fmla="*/ 79 w 108"/>
                <a:gd name="T13" fmla="*/ 65 h 106"/>
                <a:gd name="T14" fmla="*/ 79 w 108"/>
                <a:gd name="T15" fmla="*/ 65 h 106"/>
                <a:gd name="T16" fmla="*/ 29 w 108"/>
                <a:gd name="T17" fmla="*/ 0 h 106"/>
                <a:gd name="T18" fmla="*/ 0 w 108"/>
                <a:gd name="T19" fmla="*/ 0 h 106"/>
                <a:gd name="T20" fmla="*/ 0 w 108"/>
                <a:gd name="T21" fmla="*/ 106 h 106"/>
                <a:gd name="T22" fmla="*/ 29 w 108"/>
                <a:gd name="T23" fmla="*/ 106 h 106"/>
                <a:gd name="T24" fmla="*/ 29 w 108"/>
                <a:gd name="T25" fmla="*/ 4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8" h="106">
                  <a:moveTo>
                    <a:pt x="29" y="41"/>
                  </a:moveTo>
                  <a:lnTo>
                    <a:pt x="29" y="41"/>
                  </a:lnTo>
                  <a:lnTo>
                    <a:pt x="79" y="106"/>
                  </a:lnTo>
                  <a:lnTo>
                    <a:pt x="108" y="106"/>
                  </a:lnTo>
                  <a:lnTo>
                    <a:pt x="108" y="0"/>
                  </a:lnTo>
                  <a:lnTo>
                    <a:pt x="79" y="0"/>
                  </a:lnTo>
                  <a:lnTo>
                    <a:pt x="79" y="65"/>
                  </a:lnTo>
                  <a:lnTo>
                    <a:pt x="79" y="65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9" y="106"/>
                  </a:lnTo>
                  <a:lnTo>
                    <a:pt x="2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8" name="Freeform 10" title="Region Dalarnas logotyp"/>
            <p:cNvSpPr>
              <a:spLocks noEditPoints="1"/>
            </p:cNvSpPr>
            <p:nvPr/>
          </p:nvSpPr>
          <p:spPr bwMode="auto">
            <a:xfrm>
              <a:off x="-2022788" y="3903663"/>
              <a:ext cx="147638" cy="168275"/>
            </a:xfrm>
            <a:custGeom>
              <a:avLst/>
              <a:gdLst>
                <a:gd name="T0" fmla="*/ 17 w 39"/>
                <a:gd name="T1" fmla="*/ 0 h 44"/>
                <a:gd name="T2" fmla="*/ 0 w 39"/>
                <a:gd name="T3" fmla="*/ 0 h 44"/>
                <a:gd name="T4" fmla="*/ 0 w 39"/>
                <a:gd name="T5" fmla="*/ 44 h 44"/>
                <a:gd name="T6" fmla="*/ 17 w 39"/>
                <a:gd name="T7" fmla="*/ 44 h 44"/>
                <a:gd name="T8" fmla="*/ 39 w 39"/>
                <a:gd name="T9" fmla="*/ 22 h 44"/>
                <a:gd name="T10" fmla="*/ 17 w 39"/>
                <a:gd name="T11" fmla="*/ 0 h 44"/>
                <a:gd name="T12" fmla="*/ 15 w 39"/>
                <a:gd name="T13" fmla="*/ 35 h 44"/>
                <a:gd name="T14" fmla="*/ 12 w 39"/>
                <a:gd name="T15" fmla="*/ 35 h 44"/>
                <a:gd name="T16" fmla="*/ 12 w 39"/>
                <a:gd name="T17" fmla="*/ 10 h 44"/>
                <a:gd name="T18" fmla="*/ 15 w 39"/>
                <a:gd name="T19" fmla="*/ 10 h 44"/>
                <a:gd name="T20" fmla="*/ 27 w 39"/>
                <a:gd name="T21" fmla="*/ 22 h 44"/>
                <a:gd name="T22" fmla="*/ 15 w 39"/>
                <a:gd name="T23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44">
                  <a:moveTo>
                    <a:pt x="1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29" y="44"/>
                    <a:pt x="39" y="35"/>
                    <a:pt x="39" y="22"/>
                  </a:cubicBezTo>
                  <a:cubicBezTo>
                    <a:pt x="39" y="10"/>
                    <a:pt x="29" y="0"/>
                    <a:pt x="17" y="0"/>
                  </a:cubicBezTo>
                  <a:moveTo>
                    <a:pt x="15" y="35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0"/>
                    <a:pt x="27" y="14"/>
                    <a:pt x="27" y="22"/>
                  </a:cubicBezTo>
                  <a:cubicBezTo>
                    <a:pt x="27" y="31"/>
                    <a:pt x="22" y="35"/>
                    <a:pt x="15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9" name="Freeform 11" title="Region Dalarnas logotyp"/>
            <p:cNvSpPr>
              <a:spLocks noEditPoints="1"/>
            </p:cNvSpPr>
            <p:nvPr/>
          </p:nvSpPr>
          <p:spPr bwMode="auto">
            <a:xfrm>
              <a:off x="-18783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69 w 109"/>
                <a:gd name="T15" fmla="*/ 0 h 106"/>
                <a:gd name="T16" fmla="*/ 40 w 109"/>
                <a:gd name="T17" fmla="*/ 0 h 106"/>
                <a:gd name="T18" fmla="*/ 43 w 109"/>
                <a:gd name="T19" fmla="*/ 67 h 106"/>
                <a:gd name="T20" fmla="*/ 55 w 109"/>
                <a:gd name="T21" fmla="*/ 34 h 106"/>
                <a:gd name="T22" fmla="*/ 55 w 109"/>
                <a:gd name="T23" fmla="*/ 34 h 106"/>
                <a:gd name="T24" fmla="*/ 67 w 109"/>
                <a:gd name="T25" fmla="*/ 67 h 106"/>
                <a:gd name="T26" fmla="*/ 43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69" y="0"/>
                  </a:lnTo>
                  <a:lnTo>
                    <a:pt x="40" y="0"/>
                  </a:lnTo>
                  <a:close/>
                  <a:moveTo>
                    <a:pt x="43" y="67"/>
                  </a:moveTo>
                  <a:lnTo>
                    <a:pt x="55" y="34"/>
                  </a:lnTo>
                  <a:lnTo>
                    <a:pt x="55" y="34"/>
                  </a:lnTo>
                  <a:lnTo>
                    <a:pt x="67" y="67"/>
                  </a:lnTo>
                  <a:lnTo>
                    <a:pt x="43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0" name="Freeform 12" title="Region Dalarnas logotyp"/>
            <p:cNvSpPr>
              <a:spLocks/>
            </p:cNvSpPr>
            <p:nvPr/>
          </p:nvSpPr>
          <p:spPr bwMode="auto">
            <a:xfrm>
              <a:off x="-1692588" y="3903663"/>
              <a:ext cx="98425" cy="168275"/>
            </a:xfrm>
            <a:custGeom>
              <a:avLst/>
              <a:gdLst>
                <a:gd name="T0" fmla="*/ 28 w 62"/>
                <a:gd name="T1" fmla="*/ 0 h 106"/>
                <a:gd name="T2" fmla="*/ 0 w 62"/>
                <a:gd name="T3" fmla="*/ 0 h 106"/>
                <a:gd name="T4" fmla="*/ 0 w 62"/>
                <a:gd name="T5" fmla="*/ 106 h 106"/>
                <a:gd name="T6" fmla="*/ 62 w 62"/>
                <a:gd name="T7" fmla="*/ 106 h 106"/>
                <a:gd name="T8" fmla="*/ 62 w 62"/>
                <a:gd name="T9" fmla="*/ 84 h 106"/>
                <a:gd name="T10" fmla="*/ 28 w 62"/>
                <a:gd name="T11" fmla="*/ 84 h 106"/>
                <a:gd name="T12" fmla="*/ 28 w 62"/>
                <a:gd name="T1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106">
                  <a:moveTo>
                    <a:pt x="28" y="0"/>
                  </a:moveTo>
                  <a:lnTo>
                    <a:pt x="0" y="0"/>
                  </a:lnTo>
                  <a:lnTo>
                    <a:pt x="0" y="106"/>
                  </a:lnTo>
                  <a:lnTo>
                    <a:pt x="62" y="106"/>
                  </a:lnTo>
                  <a:lnTo>
                    <a:pt x="62" y="84"/>
                  </a:lnTo>
                  <a:lnTo>
                    <a:pt x="28" y="84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1" name="Freeform 13" title="Region Dalarnas logotyp"/>
            <p:cNvSpPr>
              <a:spLocks noEditPoints="1"/>
            </p:cNvSpPr>
            <p:nvPr/>
          </p:nvSpPr>
          <p:spPr bwMode="auto">
            <a:xfrm>
              <a:off x="-15862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71 w 109"/>
                <a:gd name="T15" fmla="*/ 0 h 106"/>
                <a:gd name="T16" fmla="*/ 40 w 109"/>
                <a:gd name="T17" fmla="*/ 0 h 106"/>
                <a:gd name="T18" fmla="*/ 42 w 109"/>
                <a:gd name="T19" fmla="*/ 67 h 106"/>
                <a:gd name="T20" fmla="*/ 54 w 109"/>
                <a:gd name="T21" fmla="*/ 34 h 106"/>
                <a:gd name="T22" fmla="*/ 54 w 109"/>
                <a:gd name="T23" fmla="*/ 34 h 106"/>
                <a:gd name="T24" fmla="*/ 66 w 109"/>
                <a:gd name="T25" fmla="*/ 67 h 106"/>
                <a:gd name="T26" fmla="*/ 42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71" y="0"/>
                  </a:lnTo>
                  <a:lnTo>
                    <a:pt x="40" y="0"/>
                  </a:lnTo>
                  <a:close/>
                  <a:moveTo>
                    <a:pt x="42" y="67"/>
                  </a:moveTo>
                  <a:lnTo>
                    <a:pt x="54" y="34"/>
                  </a:lnTo>
                  <a:lnTo>
                    <a:pt x="54" y="34"/>
                  </a:lnTo>
                  <a:lnTo>
                    <a:pt x="66" y="67"/>
                  </a:lnTo>
                  <a:lnTo>
                    <a:pt x="42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" name="Freeform 14" title="Region Dalarnas logotyp"/>
            <p:cNvSpPr>
              <a:spLocks noEditPoints="1"/>
            </p:cNvSpPr>
            <p:nvPr/>
          </p:nvSpPr>
          <p:spPr bwMode="auto">
            <a:xfrm>
              <a:off x="-1402075" y="3903663"/>
              <a:ext cx="141288" cy="168275"/>
            </a:xfrm>
            <a:custGeom>
              <a:avLst/>
              <a:gdLst>
                <a:gd name="T0" fmla="*/ 32 w 37"/>
                <a:gd name="T1" fmla="*/ 14 h 44"/>
                <a:gd name="T2" fmla="*/ 17 w 37"/>
                <a:gd name="T3" fmla="*/ 0 h 44"/>
                <a:gd name="T4" fmla="*/ 0 w 37"/>
                <a:gd name="T5" fmla="*/ 0 h 44"/>
                <a:gd name="T6" fmla="*/ 0 w 37"/>
                <a:gd name="T7" fmla="*/ 44 h 44"/>
                <a:gd name="T8" fmla="*/ 11 w 37"/>
                <a:gd name="T9" fmla="*/ 44 h 44"/>
                <a:gd name="T10" fmla="*/ 11 w 37"/>
                <a:gd name="T11" fmla="*/ 27 h 44"/>
                <a:gd name="T12" fmla="*/ 11 w 37"/>
                <a:gd name="T13" fmla="*/ 27 h 44"/>
                <a:gd name="T14" fmla="*/ 22 w 37"/>
                <a:gd name="T15" fmla="*/ 44 h 44"/>
                <a:gd name="T16" fmla="*/ 37 w 37"/>
                <a:gd name="T17" fmla="*/ 44 h 44"/>
                <a:gd name="T18" fmla="*/ 23 w 37"/>
                <a:gd name="T19" fmla="*/ 26 h 44"/>
                <a:gd name="T20" fmla="*/ 32 w 37"/>
                <a:gd name="T21" fmla="*/ 14 h 44"/>
                <a:gd name="T22" fmla="*/ 12 w 37"/>
                <a:gd name="T23" fmla="*/ 20 h 44"/>
                <a:gd name="T24" fmla="*/ 11 w 37"/>
                <a:gd name="T25" fmla="*/ 20 h 44"/>
                <a:gd name="T26" fmla="*/ 11 w 37"/>
                <a:gd name="T27" fmla="*/ 9 h 44"/>
                <a:gd name="T28" fmla="*/ 12 w 37"/>
                <a:gd name="T29" fmla="*/ 9 h 44"/>
                <a:gd name="T30" fmla="*/ 20 w 37"/>
                <a:gd name="T31" fmla="*/ 14 h 44"/>
                <a:gd name="T32" fmla="*/ 12 w 37"/>
                <a:gd name="T33" fmla="*/ 2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32" y="14"/>
                  </a:moveTo>
                  <a:cubicBezTo>
                    <a:pt x="32" y="4"/>
                    <a:pt x="26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9" y="25"/>
                    <a:pt x="32" y="20"/>
                    <a:pt x="32" y="14"/>
                  </a:cubicBezTo>
                  <a:moveTo>
                    <a:pt x="12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9"/>
                    <a:pt x="20" y="10"/>
                    <a:pt x="20" y="14"/>
                  </a:cubicBezTo>
                  <a:cubicBezTo>
                    <a:pt x="20" y="19"/>
                    <a:pt x="16" y="20"/>
                    <a:pt x="12" y="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" name="Freeform 15" title="Region Dalarnas logotyp"/>
            <p:cNvSpPr>
              <a:spLocks/>
            </p:cNvSpPr>
            <p:nvPr/>
          </p:nvSpPr>
          <p:spPr bwMode="auto">
            <a:xfrm>
              <a:off x="-1249675" y="3903663"/>
              <a:ext cx="166688" cy="168275"/>
            </a:xfrm>
            <a:custGeom>
              <a:avLst/>
              <a:gdLst>
                <a:gd name="T0" fmla="*/ 76 w 105"/>
                <a:gd name="T1" fmla="*/ 65 h 106"/>
                <a:gd name="T2" fmla="*/ 76 w 105"/>
                <a:gd name="T3" fmla="*/ 65 h 106"/>
                <a:gd name="T4" fmla="*/ 26 w 105"/>
                <a:gd name="T5" fmla="*/ 0 h 106"/>
                <a:gd name="T6" fmla="*/ 0 w 105"/>
                <a:gd name="T7" fmla="*/ 0 h 106"/>
                <a:gd name="T8" fmla="*/ 0 w 105"/>
                <a:gd name="T9" fmla="*/ 106 h 106"/>
                <a:gd name="T10" fmla="*/ 26 w 105"/>
                <a:gd name="T11" fmla="*/ 106 h 106"/>
                <a:gd name="T12" fmla="*/ 26 w 105"/>
                <a:gd name="T13" fmla="*/ 41 h 106"/>
                <a:gd name="T14" fmla="*/ 26 w 105"/>
                <a:gd name="T15" fmla="*/ 41 h 106"/>
                <a:gd name="T16" fmla="*/ 76 w 105"/>
                <a:gd name="T17" fmla="*/ 106 h 106"/>
                <a:gd name="T18" fmla="*/ 105 w 105"/>
                <a:gd name="T19" fmla="*/ 106 h 106"/>
                <a:gd name="T20" fmla="*/ 105 w 105"/>
                <a:gd name="T21" fmla="*/ 0 h 106"/>
                <a:gd name="T22" fmla="*/ 76 w 105"/>
                <a:gd name="T23" fmla="*/ 0 h 106"/>
                <a:gd name="T24" fmla="*/ 76 w 105"/>
                <a:gd name="T25" fmla="*/ 6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06">
                  <a:moveTo>
                    <a:pt x="76" y="65"/>
                  </a:moveTo>
                  <a:lnTo>
                    <a:pt x="76" y="65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6" y="106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76" y="106"/>
                  </a:lnTo>
                  <a:lnTo>
                    <a:pt x="105" y="106"/>
                  </a:lnTo>
                  <a:lnTo>
                    <a:pt x="105" y="0"/>
                  </a:lnTo>
                  <a:lnTo>
                    <a:pt x="76" y="0"/>
                  </a:lnTo>
                  <a:lnTo>
                    <a:pt x="76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4" name="Freeform 16" title="Region Dalarnas logotyp"/>
            <p:cNvSpPr>
              <a:spLocks noEditPoints="1"/>
            </p:cNvSpPr>
            <p:nvPr/>
          </p:nvSpPr>
          <p:spPr bwMode="auto">
            <a:xfrm>
              <a:off x="-1075050" y="3903663"/>
              <a:ext cx="177800" cy="168275"/>
            </a:xfrm>
            <a:custGeom>
              <a:avLst/>
              <a:gdLst>
                <a:gd name="T0" fmla="*/ 71 w 112"/>
                <a:gd name="T1" fmla="*/ 0 h 106"/>
                <a:gd name="T2" fmla="*/ 43 w 112"/>
                <a:gd name="T3" fmla="*/ 0 h 106"/>
                <a:gd name="T4" fmla="*/ 0 w 112"/>
                <a:gd name="T5" fmla="*/ 106 h 106"/>
                <a:gd name="T6" fmla="*/ 31 w 112"/>
                <a:gd name="T7" fmla="*/ 106 h 106"/>
                <a:gd name="T8" fmla="*/ 38 w 112"/>
                <a:gd name="T9" fmla="*/ 89 h 106"/>
                <a:gd name="T10" fmla="*/ 76 w 112"/>
                <a:gd name="T11" fmla="*/ 89 h 106"/>
                <a:gd name="T12" fmla="*/ 83 w 112"/>
                <a:gd name="T13" fmla="*/ 106 h 106"/>
                <a:gd name="T14" fmla="*/ 112 w 112"/>
                <a:gd name="T15" fmla="*/ 106 h 106"/>
                <a:gd name="T16" fmla="*/ 71 w 112"/>
                <a:gd name="T17" fmla="*/ 0 h 106"/>
                <a:gd name="T18" fmla="*/ 45 w 112"/>
                <a:gd name="T19" fmla="*/ 67 h 106"/>
                <a:gd name="T20" fmla="*/ 57 w 112"/>
                <a:gd name="T21" fmla="*/ 34 h 106"/>
                <a:gd name="T22" fmla="*/ 57 w 112"/>
                <a:gd name="T23" fmla="*/ 34 h 106"/>
                <a:gd name="T24" fmla="*/ 69 w 112"/>
                <a:gd name="T25" fmla="*/ 67 h 106"/>
                <a:gd name="T26" fmla="*/ 45 w 112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06">
                  <a:moveTo>
                    <a:pt x="71" y="0"/>
                  </a:moveTo>
                  <a:lnTo>
                    <a:pt x="43" y="0"/>
                  </a:lnTo>
                  <a:lnTo>
                    <a:pt x="0" y="106"/>
                  </a:lnTo>
                  <a:lnTo>
                    <a:pt x="31" y="106"/>
                  </a:lnTo>
                  <a:lnTo>
                    <a:pt x="38" y="89"/>
                  </a:lnTo>
                  <a:lnTo>
                    <a:pt x="76" y="89"/>
                  </a:lnTo>
                  <a:lnTo>
                    <a:pt x="83" y="106"/>
                  </a:lnTo>
                  <a:lnTo>
                    <a:pt x="112" y="106"/>
                  </a:lnTo>
                  <a:lnTo>
                    <a:pt x="71" y="0"/>
                  </a:lnTo>
                  <a:close/>
                  <a:moveTo>
                    <a:pt x="45" y="67"/>
                  </a:moveTo>
                  <a:lnTo>
                    <a:pt x="57" y="34"/>
                  </a:lnTo>
                  <a:lnTo>
                    <a:pt x="57" y="34"/>
                  </a:lnTo>
                  <a:lnTo>
                    <a:pt x="69" y="67"/>
                  </a:lnTo>
                  <a:lnTo>
                    <a:pt x="45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5" name="Freeform 17" title="Region Dalarnas logotyp"/>
            <p:cNvSpPr>
              <a:spLocks/>
            </p:cNvSpPr>
            <p:nvPr/>
          </p:nvSpPr>
          <p:spPr bwMode="auto">
            <a:xfrm>
              <a:off x="-2576825" y="3432175"/>
              <a:ext cx="587375" cy="639763"/>
            </a:xfrm>
            <a:custGeom>
              <a:avLst/>
              <a:gdLst>
                <a:gd name="T0" fmla="*/ 155 w 155"/>
                <a:gd name="T1" fmla="*/ 46 h 167"/>
                <a:gd name="T2" fmla="*/ 139 w 155"/>
                <a:gd name="T3" fmla="*/ 16 h 167"/>
                <a:gd name="T4" fmla="*/ 139 w 155"/>
                <a:gd name="T5" fmla="*/ 0 h 167"/>
                <a:gd name="T6" fmla="*/ 125 w 155"/>
                <a:gd name="T7" fmla="*/ 8 h 167"/>
                <a:gd name="T8" fmla="*/ 116 w 155"/>
                <a:gd name="T9" fmla="*/ 8 h 167"/>
                <a:gd name="T10" fmla="*/ 73 w 155"/>
                <a:gd name="T11" fmla="*/ 33 h 167"/>
                <a:gd name="T12" fmla="*/ 73 w 155"/>
                <a:gd name="T13" fmla="*/ 33 h 167"/>
                <a:gd name="T14" fmla="*/ 65 w 155"/>
                <a:gd name="T15" fmla="*/ 49 h 167"/>
                <a:gd name="T16" fmla="*/ 26 w 155"/>
                <a:gd name="T17" fmla="*/ 51 h 167"/>
                <a:gd name="T18" fmla="*/ 0 w 155"/>
                <a:gd name="T19" fmla="*/ 77 h 167"/>
                <a:gd name="T20" fmla="*/ 0 w 155"/>
                <a:gd name="T21" fmla="*/ 167 h 167"/>
                <a:gd name="T22" fmla="*/ 16 w 155"/>
                <a:gd name="T23" fmla="*/ 167 h 167"/>
                <a:gd name="T24" fmla="*/ 28 w 155"/>
                <a:gd name="T25" fmla="*/ 117 h 167"/>
                <a:gd name="T26" fmla="*/ 59 w 155"/>
                <a:gd name="T27" fmla="*/ 118 h 167"/>
                <a:gd name="T28" fmla="*/ 92 w 155"/>
                <a:gd name="T29" fmla="*/ 116 h 167"/>
                <a:gd name="T30" fmla="*/ 98 w 155"/>
                <a:gd name="T31" fmla="*/ 167 h 167"/>
                <a:gd name="T32" fmla="*/ 114 w 155"/>
                <a:gd name="T33" fmla="*/ 167 h 167"/>
                <a:gd name="T34" fmla="*/ 131 w 155"/>
                <a:gd name="T35" fmla="*/ 53 h 167"/>
                <a:gd name="T36" fmla="*/ 147 w 155"/>
                <a:gd name="T37" fmla="*/ 56 h 167"/>
                <a:gd name="T38" fmla="*/ 155 w 155"/>
                <a:gd name="T39" fmla="*/ 4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5" h="167">
                  <a:moveTo>
                    <a:pt x="155" y="46"/>
                  </a:moveTo>
                  <a:cubicBezTo>
                    <a:pt x="139" y="16"/>
                    <a:pt x="139" y="16"/>
                    <a:pt x="139" y="16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2" y="8"/>
                    <a:pt x="119" y="8"/>
                    <a:pt x="116" y="8"/>
                  </a:cubicBezTo>
                  <a:cubicBezTo>
                    <a:pt x="98" y="8"/>
                    <a:pt x="82" y="18"/>
                    <a:pt x="73" y="33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65" y="49"/>
                    <a:pt x="65" y="49"/>
                    <a:pt x="65" y="49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12" y="51"/>
                    <a:pt x="0" y="63"/>
                    <a:pt x="0" y="77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6" y="167"/>
                    <a:pt x="16" y="167"/>
                    <a:pt x="16" y="167"/>
                  </a:cubicBezTo>
                  <a:cubicBezTo>
                    <a:pt x="16" y="134"/>
                    <a:pt x="28" y="117"/>
                    <a:pt x="28" y="117"/>
                  </a:cubicBezTo>
                  <a:cubicBezTo>
                    <a:pt x="38" y="118"/>
                    <a:pt x="48" y="118"/>
                    <a:pt x="59" y="118"/>
                  </a:cubicBezTo>
                  <a:cubicBezTo>
                    <a:pt x="70" y="118"/>
                    <a:pt x="81" y="118"/>
                    <a:pt x="92" y="116"/>
                  </a:cubicBezTo>
                  <a:cubicBezTo>
                    <a:pt x="98" y="167"/>
                    <a:pt x="98" y="167"/>
                    <a:pt x="98" y="167"/>
                  </a:cubicBezTo>
                  <a:cubicBezTo>
                    <a:pt x="114" y="167"/>
                    <a:pt x="114" y="167"/>
                    <a:pt x="114" y="167"/>
                  </a:cubicBezTo>
                  <a:cubicBezTo>
                    <a:pt x="114" y="80"/>
                    <a:pt x="131" y="53"/>
                    <a:pt x="131" y="53"/>
                  </a:cubicBezTo>
                  <a:cubicBezTo>
                    <a:pt x="147" y="56"/>
                    <a:pt x="147" y="56"/>
                    <a:pt x="147" y="56"/>
                  </a:cubicBezTo>
                  <a:cubicBezTo>
                    <a:pt x="150" y="54"/>
                    <a:pt x="153" y="50"/>
                    <a:pt x="155" y="4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6" name="Freeform 18" title="Region Dalarnas logotyp"/>
            <p:cNvSpPr>
              <a:spLocks noEditPoints="1"/>
            </p:cNvSpPr>
            <p:nvPr/>
          </p:nvSpPr>
          <p:spPr bwMode="auto">
            <a:xfrm>
              <a:off x="-2022788" y="3689350"/>
              <a:ext cx="139700" cy="168275"/>
            </a:xfrm>
            <a:custGeom>
              <a:avLst/>
              <a:gdLst>
                <a:gd name="T0" fmla="*/ 12 w 37"/>
                <a:gd name="T1" fmla="*/ 27 h 44"/>
                <a:gd name="T2" fmla="*/ 12 w 37"/>
                <a:gd name="T3" fmla="*/ 27 h 44"/>
                <a:gd name="T4" fmla="*/ 23 w 37"/>
                <a:gd name="T5" fmla="*/ 44 h 44"/>
                <a:gd name="T6" fmla="*/ 37 w 37"/>
                <a:gd name="T7" fmla="*/ 44 h 44"/>
                <a:gd name="T8" fmla="*/ 23 w 37"/>
                <a:gd name="T9" fmla="*/ 26 h 44"/>
                <a:gd name="T10" fmla="*/ 33 w 37"/>
                <a:gd name="T11" fmla="*/ 14 h 44"/>
                <a:gd name="T12" fmla="*/ 18 w 37"/>
                <a:gd name="T13" fmla="*/ 0 h 44"/>
                <a:gd name="T14" fmla="*/ 0 w 37"/>
                <a:gd name="T15" fmla="*/ 0 h 44"/>
                <a:gd name="T16" fmla="*/ 0 w 37"/>
                <a:gd name="T17" fmla="*/ 44 h 44"/>
                <a:gd name="T18" fmla="*/ 12 w 37"/>
                <a:gd name="T19" fmla="*/ 44 h 44"/>
                <a:gd name="T20" fmla="*/ 12 w 37"/>
                <a:gd name="T21" fmla="*/ 27 h 44"/>
                <a:gd name="T22" fmla="*/ 12 w 37"/>
                <a:gd name="T23" fmla="*/ 9 h 44"/>
                <a:gd name="T24" fmla="*/ 13 w 37"/>
                <a:gd name="T25" fmla="*/ 9 h 44"/>
                <a:gd name="T26" fmla="*/ 21 w 37"/>
                <a:gd name="T27" fmla="*/ 14 h 44"/>
                <a:gd name="T28" fmla="*/ 13 w 37"/>
                <a:gd name="T29" fmla="*/ 20 h 44"/>
                <a:gd name="T30" fmla="*/ 12 w 37"/>
                <a:gd name="T31" fmla="*/ 20 h 44"/>
                <a:gd name="T32" fmla="*/ 12 w 37"/>
                <a:gd name="T33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12" y="27"/>
                  </a:moveTo>
                  <a:cubicBezTo>
                    <a:pt x="12" y="27"/>
                    <a:pt x="12" y="27"/>
                    <a:pt x="12" y="27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0" y="25"/>
                    <a:pt x="33" y="20"/>
                    <a:pt x="33" y="14"/>
                  </a:cubicBezTo>
                  <a:cubicBezTo>
                    <a:pt x="33" y="4"/>
                    <a:pt x="27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2" y="44"/>
                    <a:pt x="12" y="44"/>
                    <a:pt x="12" y="44"/>
                  </a:cubicBezTo>
                  <a:lnTo>
                    <a:pt x="12" y="27"/>
                  </a:lnTo>
                  <a:close/>
                  <a:moveTo>
                    <a:pt x="12" y="9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7" y="9"/>
                    <a:pt x="21" y="10"/>
                    <a:pt x="21" y="14"/>
                  </a:cubicBezTo>
                  <a:cubicBezTo>
                    <a:pt x="21" y="19"/>
                    <a:pt x="17" y="20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2990531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10548" y="365125"/>
            <a:ext cx="10603074" cy="120650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10547" y="1825625"/>
            <a:ext cx="5609253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609253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2" name="Rektangel 11"/>
          <p:cNvSpPr/>
          <p:nvPr userDrawn="1"/>
        </p:nvSpPr>
        <p:spPr>
          <a:xfrm>
            <a:off x="1" y="6356351"/>
            <a:ext cx="12192000" cy="5016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10547" y="6356350"/>
            <a:ext cx="2743200" cy="492876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43FEB0B7-D215-4BED-A3E6-63FB88D619AB}" type="datetime1">
              <a:rPr lang="sv-SE" smtClean="0"/>
              <a:t>2025-11-21</a:t>
            </a:fld>
            <a:endParaRPr lang="sv-SE" dirty="0"/>
          </a:p>
        </p:txBody>
      </p:sp>
      <p:sp>
        <p:nvSpPr>
          <p:cNvPr id="14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579845" y="6356350"/>
            <a:ext cx="5032310" cy="492876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sv-SE"/>
              <a:t>TITEL PÅ PRESENTATION ► RUBRIK FÖR DETTA KAPITEL</a:t>
            </a:r>
            <a:endParaRPr lang="sv-SE" dirty="0"/>
          </a:p>
        </p:txBody>
      </p:sp>
      <p:sp>
        <p:nvSpPr>
          <p:cNvPr id="15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9038253" y="6356350"/>
            <a:ext cx="2743200" cy="492876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130DDE8C-17E0-4539-9C15-C1E9D231907F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Rektangel 10"/>
          <p:cNvSpPr/>
          <p:nvPr userDrawn="1"/>
        </p:nvSpPr>
        <p:spPr>
          <a:xfrm>
            <a:off x="11133574" y="365125"/>
            <a:ext cx="1058427" cy="7552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v-SE"/>
          </a:p>
        </p:txBody>
      </p:sp>
      <p:pic>
        <p:nvPicPr>
          <p:cNvPr id="18" name="Bildobjekt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411" y="478140"/>
            <a:ext cx="544042" cy="51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99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">
    <p:bg>
      <p:bgPr>
        <a:solidFill>
          <a:srgbClr val="FFDDE2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"/>
          <p:cNvSpPr>
            <a:spLocks noGrp="1"/>
          </p:cNvSpPr>
          <p:nvPr>
            <p:ph type="title"/>
          </p:nvPr>
        </p:nvSpPr>
        <p:spPr>
          <a:xfrm>
            <a:off x="695324" y="728664"/>
            <a:ext cx="6480000" cy="755650"/>
          </a:xfrm>
        </p:spPr>
        <p:txBody>
          <a:bodyPr lIns="0" tIns="0" rIns="0" bIns="0" anchor="t">
            <a:noAutofit/>
          </a:bodyPr>
          <a:lstStyle>
            <a:lvl1pPr>
              <a:defRPr sz="3200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underrubrik"/>
          <p:cNvSpPr>
            <a:spLocks noGrp="1"/>
          </p:cNvSpPr>
          <p:nvPr>
            <p:ph type="body" idx="1" hasCustomPrompt="1"/>
          </p:nvPr>
        </p:nvSpPr>
        <p:spPr>
          <a:xfrm>
            <a:off x="695324" y="2076337"/>
            <a:ext cx="6480000" cy="4249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Innehåll</a:t>
            </a:r>
          </a:p>
        </p:txBody>
      </p:sp>
      <p:sp>
        <p:nvSpPr>
          <p:cNvPr id="30" name="Platshållare för text"/>
          <p:cNvSpPr>
            <a:spLocks noGrp="1"/>
          </p:cNvSpPr>
          <p:nvPr>
            <p:ph type="body" sz="quarter" idx="15" hasCustomPrompt="1"/>
          </p:nvPr>
        </p:nvSpPr>
        <p:spPr>
          <a:xfrm>
            <a:off x="695324" y="2578058"/>
            <a:ext cx="6480000" cy="3730667"/>
          </a:xfrm>
        </p:spPr>
        <p:txBody>
          <a:bodyPr lIns="0" tIns="0" rIns="0" bIns="0">
            <a:noAutofit/>
          </a:bodyPr>
          <a:lstStyle>
            <a:lvl1pPr marL="342900" indent="-342900">
              <a:buClr>
                <a:srgbClr val="DB3747"/>
              </a:buClr>
              <a:buSzPct val="130000"/>
              <a:buFont typeface="Arial Black" panose="020B0A04020102020204" pitchFamily="34" charset="0"/>
              <a:buChar char="›"/>
              <a:defRPr sz="2000" baseline="0"/>
            </a:lvl1pPr>
          </a:lstStyle>
          <a:p>
            <a:pPr lvl="0"/>
            <a:r>
              <a:rPr lang="sv-SE" dirty="0"/>
              <a:t>Innehåll</a:t>
            </a:r>
          </a:p>
          <a:p>
            <a:pPr lvl="0"/>
            <a:r>
              <a:rPr lang="sv-SE" dirty="0"/>
              <a:t>För</a:t>
            </a:r>
          </a:p>
          <a:p>
            <a:pPr lvl="0"/>
            <a:r>
              <a:rPr lang="sv-SE" dirty="0"/>
              <a:t>avsnittet</a:t>
            </a:r>
          </a:p>
        </p:txBody>
      </p:sp>
      <p:sp>
        <p:nvSpPr>
          <p:cNvPr id="23" name="Platshållare för bild" title="Fotobeskrivning"/>
          <p:cNvSpPr>
            <a:spLocks noGrp="1"/>
          </p:cNvSpPr>
          <p:nvPr>
            <p:ph type="pic" sz="quarter" idx="13"/>
          </p:nvPr>
        </p:nvSpPr>
        <p:spPr>
          <a:xfrm>
            <a:off x="7535862" y="0"/>
            <a:ext cx="4656137" cy="6858000"/>
          </a:xfrm>
        </p:spPr>
        <p:txBody>
          <a:bodyPr lIns="0" tIns="0" rIns="0" bIns="0"/>
          <a:lstStyle/>
          <a:p>
            <a:endParaRPr lang="sv-SE" dirty="0"/>
          </a:p>
        </p:txBody>
      </p:sp>
      <p:grpSp>
        <p:nvGrpSpPr>
          <p:cNvPr id="22" name="Logotyp" title="Region Dalarnas logotyp"/>
          <p:cNvGrpSpPr>
            <a:grpSpLocks noChangeAspect="1"/>
          </p:cNvGrpSpPr>
          <p:nvPr userDrawn="1"/>
        </p:nvGrpSpPr>
        <p:grpSpPr>
          <a:xfrm>
            <a:off x="10724551" y="190337"/>
            <a:ext cx="1134134" cy="432000"/>
            <a:chOff x="-2576825" y="3432175"/>
            <a:chExt cx="1679575" cy="639763"/>
          </a:xfrm>
          <a:solidFill>
            <a:schemeClr val="bg1"/>
          </a:solidFill>
        </p:grpSpPr>
        <p:sp>
          <p:nvSpPr>
            <p:cNvPr id="24" name="Freeform 5"/>
            <p:cNvSpPr>
              <a:spLocks/>
            </p:cNvSpPr>
            <p:nvPr/>
          </p:nvSpPr>
          <p:spPr bwMode="auto">
            <a:xfrm>
              <a:off x="-1871975" y="3689350"/>
              <a:ext cx="100013" cy="168275"/>
            </a:xfrm>
            <a:custGeom>
              <a:avLst/>
              <a:gdLst>
                <a:gd name="T0" fmla="*/ 63 w 63"/>
                <a:gd name="T1" fmla="*/ 84 h 106"/>
                <a:gd name="T2" fmla="*/ 29 w 63"/>
                <a:gd name="T3" fmla="*/ 84 h 106"/>
                <a:gd name="T4" fmla="*/ 29 w 63"/>
                <a:gd name="T5" fmla="*/ 65 h 106"/>
                <a:gd name="T6" fmla="*/ 60 w 63"/>
                <a:gd name="T7" fmla="*/ 65 h 106"/>
                <a:gd name="T8" fmla="*/ 60 w 63"/>
                <a:gd name="T9" fmla="*/ 41 h 106"/>
                <a:gd name="T10" fmla="*/ 29 w 63"/>
                <a:gd name="T11" fmla="*/ 41 h 106"/>
                <a:gd name="T12" fmla="*/ 29 w 63"/>
                <a:gd name="T13" fmla="*/ 24 h 106"/>
                <a:gd name="T14" fmla="*/ 63 w 63"/>
                <a:gd name="T15" fmla="*/ 24 h 106"/>
                <a:gd name="T16" fmla="*/ 63 w 63"/>
                <a:gd name="T17" fmla="*/ 0 h 106"/>
                <a:gd name="T18" fmla="*/ 0 w 63"/>
                <a:gd name="T19" fmla="*/ 0 h 106"/>
                <a:gd name="T20" fmla="*/ 0 w 63"/>
                <a:gd name="T21" fmla="*/ 106 h 106"/>
                <a:gd name="T22" fmla="*/ 63 w 63"/>
                <a:gd name="T23" fmla="*/ 106 h 106"/>
                <a:gd name="T24" fmla="*/ 63 w 63"/>
                <a:gd name="T25" fmla="*/ 8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" h="106">
                  <a:moveTo>
                    <a:pt x="63" y="84"/>
                  </a:moveTo>
                  <a:lnTo>
                    <a:pt x="29" y="84"/>
                  </a:lnTo>
                  <a:lnTo>
                    <a:pt x="29" y="65"/>
                  </a:lnTo>
                  <a:lnTo>
                    <a:pt x="60" y="65"/>
                  </a:lnTo>
                  <a:lnTo>
                    <a:pt x="60" y="41"/>
                  </a:lnTo>
                  <a:lnTo>
                    <a:pt x="29" y="41"/>
                  </a:lnTo>
                  <a:lnTo>
                    <a:pt x="29" y="24"/>
                  </a:lnTo>
                  <a:lnTo>
                    <a:pt x="63" y="24"/>
                  </a:lnTo>
                  <a:lnTo>
                    <a:pt x="63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63" y="106"/>
                  </a:lnTo>
                  <a:lnTo>
                    <a:pt x="63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5" name="Freeform 6"/>
            <p:cNvSpPr>
              <a:spLocks/>
            </p:cNvSpPr>
            <p:nvPr/>
          </p:nvSpPr>
          <p:spPr bwMode="auto">
            <a:xfrm>
              <a:off x="-1757675" y="3681413"/>
              <a:ext cx="177800" cy="184150"/>
            </a:xfrm>
            <a:custGeom>
              <a:avLst/>
              <a:gdLst>
                <a:gd name="T0" fmla="*/ 24 w 47"/>
                <a:gd name="T1" fmla="*/ 48 h 48"/>
                <a:gd name="T2" fmla="*/ 42 w 47"/>
                <a:gd name="T3" fmla="*/ 39 h 48"/>
                <a:gd name="T4" fmla="*/ 47 w 47"/>
                <a:gd name="T5" fmla="*/ 22 h 48"/>
                <a:gd name="T6" fmla="*/ 24 w 47"/>
                <a:gd name="T7" fmla="*/ 22 h 48"/>
                <a:gd name="T8" fmla="*/ 24 w 47"/>
                <a:gd name="T9" fmla="*/ 31 h 48"/>
                <a:gd name="T10" fmla="*/ 33 w 47"/>
                <a:gd name="T11" fmla="*/ 31 h 48"/>
                <a:gd name="T12" fmla="*/ 24 w 47"/>
                <a:gd name="T13" fmla="*/ 38 h 48"/>
                <a:gd name="T14" fmla="*/ 12 w 47"/>
                <a:gd name="T15" fmla="*/ 25 h 48"/>
                <a:gd name="T16" fmla="*/ 24 w 47"/>
                <a:gd name="T17" fmla="*/ 10 h 48"/>
                <a:gd name="T18" fmla="*/ 33 w 47"/>
                <a:gd name="T19" fmla="*/ 18 h 48"/>
                <a:gd name="T20" fmla="*/ 44 w 47"/>
                <a:gd name="T21" fmla="*/ 13 h 48"/>
                <a:gd name="T22" fmla="*/ 24 w 47"/>
                <a:gd name="T23" fmla="*/ 0 h 48"/>
                <a:gd name="T24" fmla="*/ 0 w 47"/>
                <a:gd name="T25" fmla="*/ 24 h 48"/>
                <a:gd name="T26" fmla="*/ 24 w 47"/>
                <a:gd name="T2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48">
                  <a:moveTo>
                    <a:pt x="24" y="48"/>
                  </a:moveTo>
                  <a:cubicBezTo>
                    <a:pt x="31" y="48"/>
                    <a:pt x="38" y="45"/>
                    <a:pt x="42" y="39"/>
                  </a:cubicBezTo>
                  <a:cubicBezTo>
                    <a:pt x="46" y="34"/>
                    <a:pt x="46" y="28"/>
                    <a:pt x="47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6"/>
                    <a:pt x="29" y="38"/>
                    <a:pt x="24" y="38"/>
                  </a:cubicBezTo>
                  <a:cubicBezTo>
                    <a:pt x="16" y="38"/>
                    <a:pt x="12" y="31"/>
                    <a:pt x="12" y="25"/>
                  </a:cubicBezTo>
                  <a:cubicBezTo>
                    <a:pt x="12" y="18"/>
                    <a:pt x="16" y="10"/>
                    <a:pt x="24" y="10"/>
                  </a:cubicBezTo>
                  <a:cubicBezTo>
                    <a:pt x="28" y="10"/>
                    <a:pt x="32" y="13"/>
                    <a:pt x="33" y="18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0" y="5"/>
                    <a:pt x="33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8"/>
                    <a:pt x="10" y="48"/>
                    <a:pt x="24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6" name="Rectangle 7"/>
            <p:cNvSpPr>
              <a:spLocks noChangeArrowheads="1"/>
            </p:cNvSpPr>
            <p:nvPr/>
          </p:nvSpPr>
          <p:spPr bwMode="auto">
            <a:xfrm>
              <a:off x="-1564000" y="3689350"/>
              <a:ext cx="44450" cy="168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7" name="Freeform 8"/>
            <p:cNvSpPr>
              <a:spLocks noEditPoints="1"/>
            </p:cNvSpPr>
            <p:nvPr/>
          </p:nvSpPr>
          <p:spPr bwMode="auto">
            <a:xfrm>
              <a:off x="-1500500" y="3681413"/>
              <a:ext cx="185738" cy="184150"/>
            </a:xfrm>
            <a:custGeom>
              <a:avLst/>
              <a:gdLst>
                <a:gd name="T0" fmla="*/ 49 w 49"/>
                <a:gd name="T1" fmla="*/ 23 h 48"/>
                <a:gd name="T2" fmla="*/ 25 w 49"/>
                <a:gd name="T3" fmla="*/ 0 h 48"/>
                <a:gd name="T4" fmla="*/ 0 w 49"/>
                <a:gd name="T5" fmla="*/ 23 h 48"/>
                <a:gd name="T6" fmla="*/ 25 w 49"/>
                <a:gd name="T7" fmla="*/ 48 h 48"/>
                <a:gd name="T8" fmla="*/ 49 w 49"/>
                <a:gd name="T9" fmla="*/ 23 h 48"/>
                <a:gd name="T10" fmla="*/ 25 w 49"/>
                <a:gd name="T11" fmla="*/ 37 h 48"/>
                <a:gd name="T12" fmla="*/ 12 w 49"/>
                <a:gd name="T13" fmla="*/ 23 h 48"/>
                <a:gd name="T14" fmla="*/ 25 w 49"/>
                <a:gd name="T15" fmla="*/ 12 h 48"/>
                <a:gd name="T16" fmla="*/ 37 w 49"/>
                <a:gd name="T17" fmla="*/ 23 h 48"/>
                <a:gd name="T18" fmla="*/ 25 w 49"/>
                <a:gd name="T19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48">
                  <a:moveTo>
                    <a:pt x="49" y="23"/>
                  </a:moveTo>
                  <a:cubicBezTo>
                    <a:pt x="49" y="10"/>
                    <a:pt x="37" y="0"/>
                    <a:pt x="25" y="0"/>
                  </a:cubicBezTo>
                  <a:cubicBezTo>
                    <a:pt x="12" y="0"/>
                    <a:pt x="0" y="10"/>
                    <a:pt x="0" y="23"/>
                  </a:cubicBezTo>
                  <a:cubicBezTo>
                    <a:pt x="0" y="38"/>
                    <a:pt x="10" y="48"/>
                    <a:pt x="25" y="48"/>
                  </a:cubicBezTo>
                  <a:cubicBezTo>
                    <a:pt x="39" y="48"/>
                    <a:pt x="49" y="38"/>
                    <a:pt x="49" y="23"/>
                  </a:cubicBezTo>
                  <a:moveTo>
                    <a:pt x="25" y="37"/>
                  </a:moveTo>
                  <a:cubicBezTo>
                    <a:pt x="18" y="37"/>
                    <a:pt x="12" y="31"/>
                    <a:pt x="12" y="23"/>
                  </a:cubicBezTo>
                  <a:cubicBezTo>
                    <a:pt x="12" y="17"/>
                    <a:pt x="18" y="12"/>
                    <a:pt x="25" y="12"/>
                  </a:cubicBezTo>
                  <a:cubicBezTo>
                    <a:pt x="31" y="12"/>
                    <a:pt x="37" y="17"/>
                    <a:pt x="37" y="23"/>
                  </a:cubicBezTo>
                  <a:cubicBezTo>
                    <a:pt x="37" y="31"/>
                    <a:pt x="31" y="37"/>
                    <a:pt x="25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8" name="Freeform 9"/>
            <p:cNvSpPr>
              <a:spLocks/>
            </p:cNvSpPr>
            <p:nvPr/>
          </p:nvSpPr>
          <p:spPr bwMode="auto">
            <a:xfrm>
              <a:off x="-1295713" y="3689350"/>
              <a:ext cx="171450" cy="168275"/>
            </a:xfrm>
            <a:custGeom>
              <a:avLst/>
              <a:gdLst>
                <a:gd name="T0" fmla="*/ 29 w 108"/>
                <a:gd name="T1" fmla="*/ 41 h 106"/>
                <a:gd name="T2" fmla="*/ 29 w 108"/>
                <a:gd name="T3" fmla="*/ 41 h 106"/>
                <a:gd name="T4" fmla="*/ 79 w 108"/>
                <a:gd name="T5" fmla="*/ 106 h 106"/>
                <a:gd name="T6" fmla="*/ 108 w 108"/>
                <a:gd name="T7" fmla="*/ 106 h 106"/>
                <a:gd name="T8" fmla="*/ 108 w 108"/>
                <a:gd name="T9" fmla="*/ 0 h 106"/>
                <a:gd name="T10" fmla="*/ 79 w 108"/>
                <a:gd name="T11" fmla="*/ 0 h 106"/>
                <a:gd name="T12" fmla="*/ 79 w 108"/>
                <a:gd name="T13" fmla="*/ 65 h 106"/>
                <a:gd name="T14" fmla="*/ 79 w 108"/>
                <a:gd name="T15" fmla="*/ 65 h 106"/>
                <a:gd name="T16" fmla="*/ 29 w 108"/>
                <a:gd name="T17" fmla="*/ 0 h 106"/>
                <a:gd name="T18" fmla="*/ 0 w 108"/>
                <a:gd name="T19" fmla="*/ 0 h 106"/>
                <a:gd name="T20" fmla="*/ 0 w 108"/>
                <a:gd name="T21" fmla="*/ 106 h 106"/>
                <a:gd name="T22" fmla="*/ 29 w 108"/>
                <a:gd name="T23" fmla="*/ 106 h 106"/>
                <a:gd name="T24" fmla="*/ 29 w 108"/>
                <a:gd name="T25" fmla="*/ 4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8" h="106">
                  <a:moveTo>
                    <a:pt x="29" y="41"/>
                  </a:moveTo>
                  <a:lnTo>
                    <a:pt x="29" y="41"/>
                  </a:lnTo>
                  <a:lnTo>
                    <a:pt x="79" y="106"/>
                  </a:lnTo>
                  <a:lnTo>
                    <a:pt x="108" y="106"/>
                  </a:lnTo>
                  <a:lnTo>
                    <a:pt x="108" y="0"/>
                  </a:lnTo>
                  <a:lnTo>
                    <a:pt x="79" y="0"/>
                  </a:lnTo>
                  <a:lnTo>
                    <a:pt x="79" y="65"/>
                  </a:lnTo>
                  <a:lnTo>
                    <a:pt x="79" y="65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9" y="106"/>
                  </a:lnTo>
                  <a:lnTo>
                    <a:pt x="2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9" name="Freeform 10"/>
            <p:cNvSpPr>
              <a:spLocks noEditPoints="1"/>
            </p:cNvSpPr>
            <p:nvPr/>
          </p:nvSpPr>
          <p:spPr bwMode="auto">
            <a:xfrm>
              <a:off x="-2022788" y="3903663"/>
              <a:ext cx="147638" cy="168275"/>
            </a:xfrm>
            <a:custGeom>
              <a:avLst/>
              <a:gdLst>
                <a:gd name="T0" fmla="*/ 17 w 39"/>
                <a:gd name="T1" fmla="*/ 0 h 44"/>
                <a:gd name="T2" fmla="*/ 0 w 39"/>
                <a:gd name="T3" fmla="*/ 0 h 44"/>
                <a:gd name="T4" fmla="*/ 0 w 39"/>
                <a:gd name="T5" fmla="*/ 44 h 44"/>
                <a:gd name="T6" fmla="*/ 17 w 39"/>
                <a:gd name="T7" fmla="*/ 44 h 44"/>
                <a:gd name="T8" fmla="*/ 39 w 39"/>
                <a:gd name="T9" fmla="*/ 22 h 44"/>
                <a:gd name="T10" fmla="*/ 17 w 39"/>
                <a:gd name="T11" fmla="*/ 0 h 44"/>
                <a:gd name="T12" fmla="*/ 15 w 39"/>
                <a:gd name="T13" fmla="*/ 35 h 44"/>
                <a:gd name="T14" fmla="*/ 12 w 39"/>
                <a:gd name="T15" fmla="*/ 35 h 44"/>
                <a:gd name="T16" fmla="*/ 12 w 39"/>
                <a:gd name="T17" fmla="*/ 10 h 44"/>
                <a:gd name="T18" fmla="*/ 15 w 39"/>
                <a:gd name="T19" fmla="*/ 10 h 44"/>
                <a:gd name="T20" fmla="*/ 27 w 39"/>
                <a:gd name="T21" fmla="*/ 22 h 44"/>
                <a:gd name="T22" fmla="*/ 15 w 39"/>
                <a:gd name="T23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44">
                  <a:moveTo>
                    <a:pt x="1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29" y="44"/>
                    <a:pt x="39" y="35"/>
                    <a:pt x="39" y="22"/>
                  </a:cubicBezTo>
                  <a:cubicBezTo>
                    <a:pt x="39" y="10"/>
                    <a:pt x="29" y="0"/>
                    <a:pt x="17" y="0"/>
                  </a:cubicBezTo>
                  <a:moveTo>
                    <a:pt x="15" y="35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0"/>
                    <a:pt x="27" y="14"/>
                    <a:pt x="27" y="22"/>
                  </a:cubicBezTo>
                  <a:cubicBezTo>
                    <a:pt x="27" y="31"/>
                    <a:pt x="22" y="35"/>
                    <a:pt x="15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1" name="Freeform 11"/>
            <p:cNvSpPr>
              <a:spLocks noEditPoints="1"/>
            </p:cNvSpPr>
            <p:nvPr/>
          </p:nvSpPr>
          <p:spPr bwMode="auto">
            <a:xfrm>
              <a:off x="-18783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69 w 109"/>
                <a:gd name="T15" fmla="*/ 0 h 106"/>
                <a:gd name="T16" fmla="*/ 40 w 109"/>
                <a:gd name="T17" fmla="*/ 0 h 106"/>
                <a:gd name="T18" fmla="*/ 43 w 109"/>
                <a:gd name="T19" fmla="*/ 67 h 106"/>
                <a:gd name="T20" fmla="*/ 55 w 109"/>
                <a:gd name="T21" fmla="*/ 34 h 106"/>
                <a:gd name="T22" fmla="*/ 55 w 109"/>
                <a:gd name="T23" fmla="*/ 34 h 106"/>
                <a:gd name="T24" fmla="*/ 67 w 109"/>
                <a:gd name="T25" fmla="*/ 67 h 106"/>
                <a:gd name="T26" fmla="*/ 43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69" y="0"/>
                  </a:lnTo>
                  <a:lnTo>
                    <a:pt x="40" y="0"/>
                  </a:lnTo>
                  <a:close/>
                  <a:moveTo>
                    <a:pt x="43" y="67"/>
                  </a:moveTo>
                  <a:lnTo>
                    <a:pt x="55" y="34"/>
                  </a:lnTo>
                  <a:lnTo>
                    <a:pt x="55" y="34"/>
                  </a:lnTo>
                  <a:lnTo>
                    <a:pt x="67" y="67"/>
                  </a:lnTo>
                  <a:lnTo>
                    <a:pt x="43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2" name="Freeform 12"/>
            <p:cNvSpPr>
              <a:spLocks/>
            </p:cNvSpPr>
            <p:nvPr/>
          </p:nvSpPr>
          <p:spPr bwMode="auto">
            <a:xfrm>
              <a:off x="-1692588" y="3903663"/>
              <a:ext cx="98425" cy="168275"/>
            </a:xfrm>
            <a:custGeom>
              <a:avLst/>
              <a:gdLst>
                <a:gd name="T0" fmla="*/ 28 w 62"/>
                <a:gd name="T1" fmla="*/ 0 h 106"/>
                <a:gd name="T2" fmla="*/ 0 w 62"/>
                <a:gd name="T3" fmla="*/ 0 h 106"/>
                <a:gd name="T4" fmla="*/ 0 w 62"/>
                <a:gd name="T5" fmla="*/ 106 h 106"/>
                <a:gd name="T6" fmla="*/ 62 w 62"/>
                <a:gd name="T7" fmla="*/ 106 h 106"/>
                <a:gd name="T8" fmla="*/ 62 w 62"/>
                <a:gd name="T9" fmla="*/ 84 h 106"/>
                <a:gd name="T10" fmla="*/ 28 w 62"/>
                <a:gd name="T11" fmla="*/ 84 h 106"/>
                <a:gd name="T12" fmla="*/ 28 w 62"/>
                <a:gd name="T1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106">
                  <a:moveTo>
                    <a:pt x="28" y="0"/>
                  </a:moveTo>
                  <a:lnTo>
                    <a:pt x="0" y="0"/>
                  </a:lnTo>
                  <a:lnTo>
                    <a:pt x="0" y="106"/>
                  </a:lnTo>
                  <a:lnTo>
                    <a:pt x="62" y="106"/>
                  </a:lnTo>
                  <a:lnTo>
                    <a:pt x="62" y="84"/>
                  </a:lnTo>
                  <a:lnTo>
                    <a:pt x="28" y="84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3" name="Freeform 13"/>
            <p:cNvSpPr>
              <a:spLocks noEditPoints="1"/>
            </p:cNvSpPr>
            <p:nvPr/>
          </p:nvSpPr>
          <p:spPr bwMode="auto">
            <a:xfrm>
              <a:off x="-15862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71 w 109"/>
                <a:gd name="T15" fmla="*/ 0 h 106"/>
                <a:gd name="T16" fmla="*/ 40 w 109"/>
                <a:gd name="T17" fmla="*/ 0 h 106"/>
                <a:gd name="T18" fmla="*/ 42 w 109"/>
                <a:gd name="T19" fmla="*/ 67 h 106"/>
                <a:gd name="T20" fmla="*/ 54 w 109"/>
                <a:gd name="T21" fmla="*/ 34 h 106"/>
                <a:gd name="T22" fmla="*/ 54 w 109"/>
                <a:gd name="T23" fmla="*/ 34 h 106"/>
                <a:gd name="T24" fmla="*/ 66 w 109"/>
                <a:gd name="T25" fmla="*/ 67 h 106"/>
                <a:gd name="T26" fmla="*/ 42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71" y="0"/>
                  </a:lnTo>
                  <a:lnTo>
                    <a:pt x="40" y="0"/>
                  </a:lnTo>
                  <a:close/>
                  <a:moveTo>
                    <a:pt x="42" y="67"/>
                  </a:moveTo>
                  <a:lnTo>
                    <a:pt x="54" y="34"/>
                  </a:lnTo>
                  <a:lnTo>
                    <a:pt x="54" y="34"/>
                  </a:lnTo>
                  <a:lnTo>
                    <a:pt x="66" y="67"/>
                  </a:lnTo>
                  <a:lnTo>
                    <a:pt x="42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4" name="Freeform 14"/>
            <p:cNvSpPr>
              <a:spLocks noEditPoints="1"/>
            </p:cNvSpPr>
            <p:nvPr/>
          </p:nvSpPr>
          <p:spPr bwMode="auto">
            <a:xfrm>
              <a:off x="-1402075" y="3903663"/>
              <a:ext cx="141288" cy="168275"/>
            </a:xfrm>
            <a:custGeom>
              <a:avLst/>
              <a:gdLst>
                <a:gd name="T0" fmla="*/ 32 w 37"/>
                <a:gd name="T1" fmla="*/ 14 h 44"/>
                <a:gd name="T2" fmla="*/ 17 w 37"/>
                <a:gd name="T3" fmla="*/ 0 h 44"/>
                <a:gd name="T4" fmla="*/ 0 w 37"/>
                <a:gd name="T5" fmla="*/ 0 h 44"/>
                <a:gd name="T6" fmla="*/ 0 w 37"/>
                <a:gd name="T7" fmla="*/ 44 h 44"/>
                <a:gd name="T8" fmla="*/ 11 w 37"/>
                <a:gd name="T9" fmla="*/ 44 h 44"/>
                <a:gd name="T10" fmla="*/ 11 w 37"/>
                <a:gd name="T11" fmla="*/ 27 h 44"/>
                <a:gd name="T12" fmla="*/ 11 w 37"/>
                <a:gd name="T13" fmla="*/ 27 h 44"/>
                <a:gd name="T14" fmla="*/ 22 w 37"/>
                <a:gd name="T15" fmla="*/ 44 h 44"/>
                <a:gd name="T16" fmla="*/ 37 w 37"/>
                <a:gd name="T17" fmla="*/ 44 h 44"/>
                <a:gd name="T18" fmla="*/ 23 w 37"/>
                <a:gd name="T19" fmla="*/ 26 h 44"/>
                <a:gd name="T20" fmla="*/ 32 w 37"/>
                <a:gd name="T21" fmla="*/ 14 h 44"/>
                <a:gd name="T22" fmla="*/ 12 w 37"/>
                <a:gd name="T23" fmla="*/ 20 h 44"/>
                <a:gd name="T24" fmla="*/ 11 w 37"/>
                <a:gd name="T25" fmla="*/ 20 h 44"/>
                <a:gd name="T26" fmla="*/ 11 w 37"/>
                <a:gd name="T27" fmla="*/ 9 h 44"/>
                <a:gd name="T28" fmla="*/ 12 w 37"/>
                <a:gd name="T29" fmla="*/ 9 h 44"/>
                <a:gd name="T30" fmla="*/ 20 w 37"/>
                <a:gd name="T31" fmla="*/ 14 h 44"/>
                <a:gd name="T32" fmla="*/ 12 w 37"/>
                <a:gd name="T33" fmla="*/ 2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32" y="14"/>
                  </a:moveTo>
                  <a:cubicBezTo>
                    <a:pt x="32" y="4"/>
                    <a:pt x="26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9" y="25"/>
                    <a:pt x="32" y="20"/>
                    <a:pt x="32" y="14"/>
                  </a:cubicBezTo>
                  <a:moveTo>
                    <a:pt x="12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9"/>
                    <a:pt x="20" y="10"/>
                    <a:pt x="20" y="14"/>
                  </a:cubicBezTo>
                  <a:cubicBezTo>
                    <a:pt x="20" y="19"/>
                    <a:pt x="16" y="20"/>
                    <a:pt x="12" y="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5" name="Freeform 15"/>
            <p:cNvSpPr>
              <a:spLocks/>
            </p:cNvSpPr>
            <p:nvPr/>
          </p:nvSpPr>
          <p:spPr bwMode="auto">
            <a:xfrm>
              <a:off x="-1249675" y="3903663"/>
              <a:ext cx="166688" cy="168275"/>
            </a:xfrm>
            <a:custGeom>
              <a:avLst/>
              <a:gdLst>
                <a:gd name="T0" fmla="*/ 76 w 105"/>
                <a:gd name="T1" fmla="*/ 65 h 106"/>
                <a:gd name="T2" fmla="*/ 76 w 105"/>
                <a:gd name="T3" fmla="*/ 65 h 106"/>
                <a:gd name="T4" fmla="*/ 26 w 105"/>
                <a:gd name="T5" fmla="*/ 0 h 106"/>
                <a:gd name="T6" fmla="*/ 0 w 105"/>
                <a:gd name="T7" fmla="*/ 0 h 106"/>
                <a:gd name="T8" fmla="*/ 0 w 105"/>
                <a:gd name="T9" fmla="*/ 106 h 106"/>
                <a:gd name="T10" fmla="*/ 26 w 105"/>
                <a:gd name="T11" fmla="*/ 106 h 106"/>
                <a:gd name="T12" fmla="*/ 26 w 105"/>
                <a:gd name="T13" fmla="*/ 41 h 106"/>
                <a:gd name="T14" fmla="*/ 26 w 105"/>
                <a:gd name="T15" fmla="*/ 41 h 106"/>
                <a:gd name="T16" fmla="*/ 76 w 105"/>
                <a:gd name="T17" fmla="*/ 106 h 106"/>
                <a:gd name="T18" fmla="*/ 105 w 105"/>
                <a:gd name="T19" fmla="*/ 106 h 106"/>
                <a:gd name="T20" fmla="*/ 105 w 105"/>
                <a:gd name="T21" fmla="*/ 0 h 106"/>
                <a:gd name="T22" fmla="*/ 76 w 105"/>
                <a:gd name="T23" fmla="*/ 0 h 106"/>
                <a:gd name="T24" fmla="*/ 76 w 105"/>
                <a:gd name="T25" fmla="*/ 6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06">
                  <a:moveTo>
                    <a:pt x="76" y="65"/>
                  </a:moveTo>
                  <a:lnTo>
                    <a:pt x="76" y="65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6" y="106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76" y="106"/>
                  </a:lnTo>
                  <a:lnTo>
                    <a:pt x="105" y="106"/>
                  </a:lnTo>
                  <a:lnTo>
                    <a:pt x="105" y="0"/>
                  </a:lnTo>
                  <a:lnTo>
                    <a:pt x="76" y="0"/>
                  </a:lnTo>
                  <a:lnTo>
                    <a:pt x="76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6" name="Freeform 16"/>
            <p:cNvSpPr>
              <a:spLocks noEditPoints="1"/>
            </p:cNvSpPr>
            <p:nvPr/>
          </p:nvSpPr>
          <p:spPr bwMode="auto">
            <a:xfrm>
              <a:off x="-1075050" y="3903663"/>
              <a:ext cx="177800" cy="168275"/>
            </a:xfrm>
            <a:custGeom>
              <a:avLst/>
              <a:gdLst>
                <a:gd name="T0" fmla="*/ 71 w 112"/>
                <a:gd name="T1" fmla="*/ 0 h 106"/>
                <a:gd name="T2" fmla="*/ 43 w 112"/>
                <a:gd name="T3" fmla="*/ 0 h 106"/>
                <a:gd name="T4" fmla="*/ 0 w 112"/>
                <a:gd name="T5" fmla="*/ 106 h 106"/>
                <a:gd name="T6" fmla="*/ 31 w 112"/>
                <a:gd name="T7" fmla="*/ 106 h 106"/>
                <a:gd name="T8" fmla="*/ 38 w 112"/>
                <a:gd name="T9" fmla="*/ 89 h 106"/>
                <a:gd name="T10" fmla="*/ 76 w 112"/>
                <a:gd name="T11" fmla="*/ 89 h 106"/>
                <a:gd name="T12" fmla="*/ 83 w 112"/>
                <a:gd name="T13" fmla="*/ 106 h 106"/>
                <a:gd name="T14" fmla="*/ 112 w 112"/>
                <a:gd name="T15" fmla="*/ 106 h 106"/>
                <a:gd name="T16" fmla="*/ 71 w 112"/>
                <a:gd name="T17" fmla="*/ 0 h 106"/>
                <a:gd name="T18" fmla="*/ 45 w 112"/>
                <a:gd name="T19" fmla="*/ 67 h 106"/>
                <a:gd name="T20" fmla="*/ 57 w 112"/>
                <a:gd name="T21" fmla="*/ 34 h 106"/>
                <a:gd name="T22" fmla="*/ 57 w 112"/>
                <a:gd name="T23" fmla="*/ 34 h 106"/>
                <a:gd name="T24" fmla="*/ 69 w 112"/>
                <a:gd name="T25" fmla="*/ 67 h 106"/>
                <a:gd name="T26" fmla="*/ 45 w 112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06">
                  <a:moveTo>
                    <a:pt x="71" y="0"/>
                  </a:moveTo>
                  <a:lnTo>
                    <a:pt x="43" y="0"/>
                  </a:lnTo>
                  <a:lnTo>
                    <a:pt x="0" y="106"/>
                  </a:lnTo>
                  <a:lnTo>
                    <a:pt x="31" y="106"/>
                  </a:lnTo>
                  <a:lnTo>
                    <a:pt x="38" y="89"/>
                  </a:lnTo>
                  <a:lnTo>
                    <a:pt x="76" y="89"/>
                  </a:lnTo>
                  <a:lnTo>
                    <a:pt x="83" y="106"/>
                  </a:lnTo>
                  <a:lnTo>
                    <a:pt x="112" y="106"/>
                  </a:lnTo>
                  <a:lnTo>
                    <a:pt x="71" y="0"/>
                  </a:lnTo>
                  <a:close/>
                  <a:moveTo>
                    <a:pt x="45" y="67"/>
                  </a:moveTo>
                  <a:lnTo>
                    <a:pt x="57" y="34"/>
                  </a:lnTo>
                  <a:lnTo>
                    <a:pt x="57" y="34"/>
                  </a:lnTo>
                  <a:lnTo>
                    <a:pt x="69" y="67"/>
                  </a:lnTo>
                  <a:lnTo>
                    <a:pt x="45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7" name="Freeform 17"/>
            <p:cNvSpPr>
              <a:spLocks/>
            </p:cNvSpPr>
            <p:nvPr/>
          </p:nvSpPr>
          <p:spPr bwMode="auto">
            <a:xfrm>
              <a:off x="-2576825" y="3432175"/>
              <a:ext cx="587375" cy="639763"/>
            </a:xfrm>
            <a:custGeom>
              <a:avLst/>
              <a:gdLst>
                <a:gd name="T0" fmla="*/ 155 w 155"/>
                <a:gd name="T1" fmla="*/ 46 h 167"/>
                <a:gd name="T2" fmla="*/ 139 w 155"/>
                <a:gd name="T3" fmla="*/ 16 h 167"/>
                <a:gd name="T4" fmla="*/ 139 w 155"/>
                <a:gd name="T5" fmla="*/ 0 h 167"/>
                <a:gd name="T6" fmla="*/ 125 w 155"/>
                <a:gd name="T7" fmla="*/ 8 h 167"/>
                <a:gd name="T8" fmla="*/ 116 w 155"/>
                <a:gd name="T9" fmla="*/ 8 h 167"/>
                <a:gd name="T10" fmla="*/ 73 w 155"/>
                <a:gd name="T11" fmla="*/ 33 h 167"/>
                <a:gd name="T12" fmla="*/ 73 w 155"/>
                <a:gd name="T13" fmla="*/ 33 h 167"/>
                <a:gd name="T14" fmla="*/ 65 w 155"/>
                <a:gd name="T15" fmla="*/ 49 h 167"/>
                <a:gd name="T16" fmla="*/ 26 w 155"/>
                <a:gd name="T17" fmla="*/ 51 h 167"/>
                <a:gd name="T18" fmla="*/ 0 w 155"/>
                <a:gd name="T19" fmla="*/ 77 h 167"/>
                <a:gd name="T20" fmla="*/ 0 w 155"/>
                <a:gd name="T21" fmla="*/ 167 h 167"/>
                <a:gd name="T22" fmla="*/ 16 w 155"/>
                <a:gd name="T23" fmla="*/ 167 h 167"/>
                <a:gd name="T24" fmla="*/ 28 w 155"/>
                <a:gd name="T25" fmla="*/ 117 h 167"/>
                <a:gd name="T26" fmla="*/ 59 w 155"/>
                <a:gd name="T27" fmla="*/ 118 h 167"/>
                <a:gd name="T28" fmla="*/ 92 w 155"/>
                <a:gd name="T29" fmla="*/ 116 h 167"/>
                <a:gd name="T30" fmla="*/ 98 w 155"/>
                <a:gd name="T31" fmla="*/ 167 h 167"/>
                <a:gd name="T32" fmla="*/ 114 w 155"/>
                <a:gd name="T33" fmla="*/ 167 h 167"/>
                <a:gd name="T34" fmla="*/ 131 w 155"/>
                <a:gd name="T35" fmla="*/ 53 h 167"/>
                <a:gd name="T36" fmla="*/ 147 w 155"/>
                <a:gd name="T37" fmla="*/ 56 h 167"/>
                <a:gd name="T38" fmla="*/ 155 w 155"/>
                <a:gd name="T39" fmla="*/ 4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5" h="167">
                  <a:moveTo>
                    <a:pt x="155" y="46"/>
                  </a:moveTo>
                  <a:cubicBezTo>
                    <a:pt x="139" y="16"/>
                    <a:pt x="139" y="16"/>
                    <a:pt x="139" y="16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2" y="8"/>
                    <a:pt x="119" y="8"/>
                    <a:pt x="116" y="8"/>
                  </a:cubicBezTo>
                  <a:cubicBezTo>
                    <a:pt x="98" y="8"/>
                    <a:pt x="82" y="18"/>
                    <a:pt x="73" y="33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65" y="49"/>
                    <a:pt x="65" y="49"/>
                    <a:pt x="65" y="49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12" y="51"/>
                    <a:pt x="0" y="63"/>
                    <a:pt x="0" y="77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6" y="167"/>
                    <a:pt x="16" y="167"/>
                    <a:pt x="16" y="167"/>
                  </a:cubicBezTo>
                  <a:cubicBezTo>
                    <a:pt x="16" y="134"/>
                    <a:pt x="28" y="117"/>
                    <a:pt x="28" y="117"/>
                  </a:cubicBezTo>
                  <a:cubicBezTo>
                    <a:pt x="38" y="118"/>
                    <a:pt x="48" y="118"/>
                    <a:pt x="59" y="118"/>
                  </a:cubicBezTo>
                  <a:cubicBezTo>
                    <a:pt x="70" y="118"/>
                    <a:pt x="81" y="118"/>
                    <a:pt x="92" y="116"/>
                  </a:cubicBezTo>
                  <a:cubicBezTo>
                    <a:pt x="98" y="167"/>
                    <a:pt x="98" y="167"/>
                    <a:pt x="98" y="167"/>
                  </a:cubicBezTo>
                  <a:cubicBezTo>
                    <a:pt x="114" y="167"/>
                    <a:pt x="114" y="167"/>
                    <a:pt x="114" y="167"/>
                  </a:cubicBezTo>
                  <a:cubicBezTo>
                    <a:pt x="114" y="80"/>
                    <a:pt x="131" y="53"/>
                    <a:pt x="131" y="53"/>
                  </a:cubicBezTo>
                  <a:cubicBezTo>
                    <a:pt x="147" y="56"/>
                    <a:pt x="147" y="56"/>
                    <a:pt x="147" y="56"/>
                  </a:cubicBezTo>
                  <a:cubicBezTo>
                    <a:pt x="150" y="54"/>
                    <a:pt x="153" y="50"/>
                    <a:pt x="155" y="4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8" name="Freeform 18"/>
            <p:cNvSpPr>
              <a:spLocks noEditPoints="1"/>
            </p:cNvSpPr>
            <p:nvPr/>
          </p:nvSpPr>
          <p:spPr bwMode="auto">
            <a:xfrm>
              <a:off x="-2022788" y="3689350"/>
              <a:ext cx="139700" cy="168275"/>
            </a:xfrm>
            <a:custGeom>
              <a:avLst/>
              <a:gdLst>
                <a:gd name="T0" fmla="*/ 12 w 37"/>
                <a:gd name="T1" fmla="*/ 27 h 44"/>
                <a:gd name="T2" fmla="*/ 12 w 37"/>
                <a:gd name="T3" fmla="*/ 27 h 44"/>
                <a:gd name="T4" fmla="*/ 23 w 37"/>
                <a:gd name="T5" fmla="*/ 44 h 44"/>
                <a:gd name="T6" fmla="*/ 37 w 37"/>
                <a:gd name="T7" fmla="*/ 44 h 44"/>
                <a:gd name="T8" fmla="*/ 23 w 37"/>
                <a:gd name="T9" fmla="*/ 26 h 44"/>
                <a:gd name="T10" fmla="*/ 33 w 37"/>
                <a:gd name="T11" fmla="*/ 14 h 44"/>
                <a:gd name="T12" fmla="*/ 18 w 37"/>
                <a:gd name="T13" fmla="*/ 0 h 44"/>
                <a:gd name="T14" fmla="*/ 0 w 37"/>
                <a:gd name="T15" fmla="*/ 0 h 44"/>
                <a:gd name="T16" fmla="*/ 0 w 37"/>
                <a:gd name="T17" fmla="*/ 44 h 44"/>
                <a:gd name="T18" fmla="*/ 12 w 37"/>
                <a:gd name="T19" fmla="*/ 44 h 44"/>
                <a:gd name="T20" fmla="*/ 12 w 37"/>
                <a:gd name="T21" fmla="*/ 27 h 44"/>
                <a:gd name="T22" fmla="*/ 12 w 37"/>
                <a:gd name="T23" fmla="*/ 9 h 44"/>
                <a:gd name="T24" fmla="*/ 13 w 37"/>
                <a:gd name="T25" fmla="*/ 9 h 44"/>
                <a:gd name="T26" fmla="*/ 21 w 37"/>
                <a:gd name="T27" fmla="*/ 14 h 44"/>
                <a:gd name="T28" fmla="*/ 13 w 37"/>
                <a:gd name="T29" fmla="*/ 20 h 44"/>
                <a:gd name="T30" fmla="*/ 12 w 37"/>
                <a:gd name="T31" fmla="*/ 20 h 44"/>
                <a:gd name="T32" fmla="*/ 12 w 37"/>
                <a:gd name="T33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12" y="27"/>
                  </a:moveTo>
                  <a:cubicBezTo>
                    <a:pt x="12" y="27"/>
                    <a:pt x="12" y="27"/>
                    <a:pt x="12" y="27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0" y="25"/>
                    <a:pt x="33" y="20"/>
                    <a:pt x="33" y="14"/>
                  </a:cubicBezTo>
                  <a:cubicBezTo>
                    <a:pt x="33" y="4"/>
                    <a:pt x="27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2" y="44"/>
                    <a:pt x="12" y="44"/>
                    <a:pt x="12" y="44"/>
                  </a:cubicBezTo>
                  <a:lnTo>
                    <a:pt x="12" y="27"/>
                  </a:lnTo>
                  <a:close/>
                  <a:moveTo>
                    <a:pt x="12" y="9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7" y="9"/>
                    <a:pt x="21" y="10"/>
                    <a:pt x="21" y="14"/>
                  </a:cubicBezTo>
                  <a:cubicBezTo>
                    <a:pt x="21" y="19"/>
                    <a:pt x="17" y="20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  <p:sp>
        <p:nvSpPr>
          <p:cNvPr id="21" name="Sidnummer"/>
          <p:cNvSpPr txBox="1"/>
          <p:nvPr userDrawn="1"/>
        </p:nvSpPr>
        <p:spPr>
          <a:xfrm>
            <a:off x="11496675" y="6434688"/>
            <a:ext cx="695325" cy="25069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fld id="{AD9149A3-2741-43AA-8DF0-D3D0AF0ABFD1}" type="slidenum">
              <a:rPr lang="sv-SE" sz="1050" b="1" smtClean="0">
                <a:solidFill>
                  <a:schemeClr val="tx1">
                    <a:alpha val="60000"/>
                  </a:schemeClr>
                </a:solidFill>
              </a:rPr>
              <a:pPr algn="ctr"/>
              <a:t>‹#›</a:t>
            </a:fld>
            <a:endParaRPr lang="sv-SE" sz="1050" b="1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43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4747" userDrawn="1">
          <p15:clr>
            <a:srgbClr val="FBAE40"/>
          </p15:clr>
        </p15:guide>
        <p15:guide id="6" orient="horz" pos="93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"/>
          <p:cNvSpPr>
            <a:spLocks noGrp="1"/>
          </p:cNvSpPr>
          <p:nvPr>
            <p:ph type="title"/>
          </p:nvPr>
        </p:nvSpPr>
        <p:spPr>
          <a:xfrm>
            <a:off x="695325" y="728663"/>
            <a:ext cx="6480000" cy="755650"/>
          </a:xfrm>
        </p:spPr>
        <p:txBody>
          <a:bodyPr lIns="0" tIns="0" rIns="0" bIns="0" anchor="t">
            <a:normAutofit/>
          </a:bodyPr>
          <a:lstStyle>
            <a:lvl1pPr>
              <a:defRPr sz="3200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"/>
          <p:cNvSpPr>
            <a:spLocks noGrp="1"/>
          </p:cNvSpPr>
          <p:nvPr>
            <p:ph sz="half" idx="1"/>
          </p:nvPr>
        </p:nvSpPr>
        <p:spPr>
          <a:xfrm>
            <a:off x="695325" y="1484312"/>
            <a:ext cx="6480000" cy="4824413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1"/>
              </a:buClr>
              <a:buSzPct val="130000"/>
              <a:defRPr sz="2400"/>
            </a:lvl1pPr>
            <a:lvl2pPr>
              <a:buClr>
                <a:schemeClr val="accent1"/>
              </a:buClr>
              <a:buSzPct val="130000"/>
              <a:defRPr/>
            </a:lvl2pPr>
            <a:lvl3pPr>
              <a:buClr>
                <a:schemeClr val="accent1"/>
              </a:buClr>
              <a:buSzPct val="130000"/>
              <a:defRPr/>
            </a:lvl3pPr>
            <a:lvl4pPr>
              <a:buClr>
                <a:schemeClr val="accent1"/>
              </a:buClr>
              <a:buSzPct val="130000"/>
              <a:defRPr/>
            </a:lvl4pPr>
            <a:lvl5pPr>
              <a:buClr>
                <a:schemeClr val="accent1"/>
              </a:buClr>
              <a:buSzPct val="130000"/>
              <a:defRPr/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bild" title="Fotobeskrivning"/>
          <p:cNvSpPr>
            <a:spLocks noGrp="1"/>
          </p:cNvSpPr>
          <p:nvPr>
            <p:ph type="pic" sz="quarter" idx="12"/>
          </p:nvPr>
        </p:nvSpPr>
        <p:spPr>
          <a:xfrm>
            <a:off x="7535862" y="1"/>
            <a:ext cx="4656137" cy="6858000"/>
          </a:xfrm>
        </p:spPr>
        <p:txBody>
          <a:bodyPr tIns="0" rIns="0" bIns="0"/>
          <a:lstStyle/>
          <a:p>
            <a:endParaRPr lang="sv-SE"/>
          </a:p>
        </p:txBody>
      </p:sp>
      <p:sp>
        <p:nvSpPr>
          <p:cNvPr id="22" name="Pil"/>
          <p:cNvSpPr>
            <a:spLocks noChangeAspect="1"/>
          </p:cNvSpPr>
          <p:nvPr userDrawn="1"/>
        </p:nvSpPr>
        <p:spPr bwMode="auto">
          <a:xfrm>
            <a:off x="326192" y="306038"/>
            <a:ext cx="104033" cy="180000"/>
          </a:xfrm>
          <a:custGeom>
            <a:avLst/>
            <a:gdLst>
              <a:gd name="T0" fmla="*/ 2328 w 2328"/>
              <a:gd name="T1" fmla="*/ 1996 h 3992"/>
              <a:gd name="T2" fmla="*/ 2288 w 2328"/>
              <a:gd name="T3" fmla="*/ 2088 h 3992"/>
              <a:gd name="T4" fmla="*/ 424 w 2328"/>
              <a:gd name="T5" fmla="*/ 3952 h 3992"/>
              <a:gd name="T6" fmla="*/ 332 w 2328"/>
              <a:gd name="T7" fmla="*/ 3992 h 3992"/>
              <a:gd name="T8" fmla="*/ 240 w 2328"/>
              <a:gd name="T9" fmla="*/ 3952 h 3992"/>
              <a:gd name="T10" fmla="*/ 40 w 2328"/>
              <a:gd name="T11" fmla="*/ 3752 h 3992"/>
              <a:gd name="T12" fmla="*/ 0 w 2328"/>
              <a:gd name="T13" fmla="*/ 3660 h 3992"/>
              <a:gd name="T14" fmla="*/ 40 w 2328"/>
              <a:gd name="T15" fmla="*/ 3568 h 3992"/>
              <a:gd name="T16" fmla="*/ 1612 w 2328"/>
              <a:gd name="T17" fmla="*/ 1996 h 3992"/>
              <a:gd name="T18" fmla="*/ 40 w 2328"/>
              <a:gd name="T19" fmla="*/ 424 h 3992"/>
              <a:gd name="T20" fmla="*/ 0 w 2328"/>
              <a:gd name="T21" fmla="*/ 332 h 3992"/>
              <a:gd name="T22" fmla="*/ 40 w 2328"/>
              <a:gd name="T23" fmla="*/ 240 h 3992"/>
              <a:gd name="T24" fmla="*/ 240 w 2328"/>
              <a:gd name="T25" fmla="*/ 40 h 3992"/>
              <a:gd name="T26" fmla="*/ 332 w 2328"/>
              <a:gd name="T27" fmla="*/ 0 h 3992"/>
              <a:gd name="T28" fmla="*/ 424 w 2328"/>
              <a:gd name="T29" fmla="*/ 40 h 3992"/>
              <a:gd name="T30" fmla="*/ 2288 w 2328"/>
              <a:gd name="T31" fmla="*/ 1904 h 3992"/>
              <a:gd name="T32" fmla="*/ 2328 w 2328"/>
              <a:gd name="T33" fmla="*/ 1996 h 3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328" h="3992">
                <a:moveTo>
                  <a:pt x="2328" y="1996"/>
                </a:moveTo>
                <a:cubicBezTo>
                  <a:pt x="2328" y="2031"/>
                  <a:pt x="2315" y="2061"/>
                  <a:pt x="2288" y="2088"/>
                </a:cubicBezTo>
                <a:cubicBezTo>
                  <a:pt x="424" y="3952"/>
                  <a:pt x="424" y="3952"/>
                  <a:pt x="424" y="3952"/>
                </a:cubicBezTo>
                <a:cubicBezTo>
                  <a:pt x="397" y="3979"/>
                  <a:pt x="367" y="3992"/>
                  <a:pt x="332" y="3992"/>
                </a:cubicBezTo>
                <a:cubicBezTo>
                  <a:pt x="297" y="3992"/>
                  <a:pt x="267" y="3979"/>
                  <a:pt x="240" y="3952"/>
                </a:cubicBezTo>
                <a:cubicBezTo>
                  <a:pt x="40" y="3752"/>
                  <a:pt x="40" y="3752"/>
                  <a:pt x="40" y="3752"/>
                </a:cubicBezTo>
                <a:cubicBezTo>
                  <a:pt x="13" y="3725"/>
                  <a:pt x="0" y="3695"/>
                  <a:pt x="0" y="3660"/>
                </a:cubicBezTo>
                <a:cubicBezTo>
                  <a:pt x="0" y="3625"/>
                  <a:pt x="13" y="3595"/>
                  <a:pt x="40" y="3568"/>
                </a:cubicBezTo>
                <a:cubicBezTo>
                  <a:pt x="1612" y="1996"/>
                  <a:pt x="1612" y="1996"/>
                  <a:pt x="1612" y="1996"/>
                </a:cubicBezTo>
                <a:cubicBezTo>
                  <a:pt x="40" y="424"/>
                  <a:pt x="40" y="424"/>
                  <a:pt x="40" y="424"/>
                </a:cubicBezTo>
                <a:cubicBezTo>
                  <a:pt x="13" y="397"/>
                  <a:pt x="0" y="367"/>
                  <a:pt x="0" y="332"/>
                </a:cubicBezTo>
                <a:cubicBezTo>
                  <a:pt x="0" y="297"/>
                  <a:pt x="13" y="267"/>
                  <a:pt x="40" y="240"/>
                </a:cubicBezTo>
                <a:cubicBezTo>
                  <a:pt x="240" y="40"/>
                  <a:pt x="240" y="40"/>
                  <a:pt x="240" y="40"/>
                </a:cubicBezTo>
                <a:cubicBezTo>
                  <a:pt x="267" y="13"/>
                  <a:pt x="297" y="0"/>
                  <a:pt x="332" y="0"/>
                </a:cubicBezTo>
                <a:cubicBezTo>
                  <a:pt x="367" y="0"/>
                  <a:pt x="397" y="13"/>
                  <a:pt x="424" y="40"/>
                </a:cubicBezTo>
                <a:cubicBezTo>
                  <a:pt x="2288" y="1904"/>
                  <a:pt x="2288" y="1904"/>
                  <a:pt x="2288" y="1904"/>
                </a:cubicBezTo>
                <a:cubicBezTo>
                  <a:pt x="2315" y="1931"/>
                  <a:pt x="2328" y="1961"/>
                  <a:pt x="2328" y="1996"/>
                </a:cubicBezTo>
                <a:close/>
              </a:path>
            </a:pathLst>
          </a:custGeom>
          <a:solidFill>
            <a:srgbClr val="DB3747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sv-SE"/>
          </a:p>
        </p:txBody>
      </p:sp>
      <p:sp>
        <p:nvSpPr>
          <p:cNvPr id="39" name="Platshållare för sidfot"/>
          <p:cNvSpPr>
            <a:spLocks noGrp="1"/>
          </p:cNvSpPr>
          <p:nvPr>
            <p:ph type="ftr" sz="quarter" idx="11"/>
          </p:nvPr>
        </p:nvSpPr>
        <p:spPr>
          <a:xfrm>
            <a:off x="695325" y="278514"/>
            <a:ext cx="6497955" cy="253114"/>
          </a:xfrm>
          <a:prstGeom prst="rect">
            <a:avLst/>
          </a:prstGeom>
        </p:spPr>
        <p:txBody>
          <a:bodyPr wrap="none" lIns="0" anchor="t"/>
          <a:lstStyle>
            <a:lvl1pPr algn="l">
              <a:defRPr sz="1050" b="1"/>
            </a:lvl1pPr>
          </a:lstStyle>
          <a:p>
            <a:r>
              <a:rPr lang="sv-SE">
                <a:solidFill>
                  <a:schemeClr val="tx1">
                    <a:alpha val="50000"/>
                  </a:schemeClr>
                </a:solidFill>
              </a:rPr>
              <a:t>TITEL PÅ PRESENTATION ► RUBRIK FÖR DETTA KAPITEL</a:t>
            </a:r>
            <a:endParaRPr lang="sv-SE" dirty="0">
              <a:solidFill>
                <a:srgbClr val="DB3747"/>
              </a:solidFill>
            </a:endParaRPr>
          </a:p>
        </p:txBody>
      </p:sp>
      <p:sp>
        <p:nvSpPr>
          <p:cNvPr id="2" name="Sidnummer"/>
          <p:cNvSpPr txBox="1"/>
          <p:nvPr userDrawn="1"/>
        </p:nvSpPr>
        <p:spPr>
          <a:xfrm>
            <a:off x="11496675" y="6434688"/>
            <a:ext cx="695325" cy="25069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fld id="{AD9149A3-2741-43AA-8DF0-D3D0AF0ABFD1}" type="slidenum">
              <a:rPr lang="sv-SE" sz="1050" b="1" smtClean="0">
                <a:solidFill>
                  <a:schemeClr val="tx1">
                    <a:alpha val="60000"/>
                  </a:schemeClr>
                </a:solidFill>
              </a:rPr>
              <a:pPr algn="ctr"/>
              <a:t>‹#›</a:t>
            </a:fld>
            <a:endParaRPr lang="sv-SE" sz="1050" b="1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32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974">
          <p15:clr>
            <a:srgbClr val="FBAE40"/>
          </p15:clr>
        </p15:guide>
        <p15:guide id="5" orient="horz" pos="935">
          <p15:clr>
            <a:srgbClr val="FBAE40"/>
          </p15:clr>
        </p15:guide>
        <p15:guide id="6" pos="474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"/>
          <p:cNvSpPr>
            <a:spLocks noGrp="1"/>
          </p:cNvSpPr>
          <p:nvPr>
            <p:ph type="title"/>
          </p:nvPr>
        </p:nvSpPr>
        <p:spPr>
          <a:xfrm>
            <a:off x="695325" y="728663"/>
            <a:ext cx="10801350" cy="755650"/>
          </a:xfrm>
        </p:spPr>
        <p:txBody>
          <a:bodyPr lIns="0" tIns="0" rIns="0" bIns="0" anchor="t">
            <a:normAutofit/>
          </a:bodyPr>
          <a:lstStyle>
            <a:lvl1pPr>
              <a:defRPr sz="3200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"/>
          <p:cNvSpPr>
            <a:spLocks noGrp="1"/>
          </p:cNvSpPr>
          <p:nvPr>
            <p:ph idx="1"/>
          </p:nvPr>
        </p:nvSpPr>
        <p:spPr>
          <a:xfrm>
            <a:off x="695325" y="1484313"/>
            <a:ext cx="10801350" cy="4824411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1"/>
              </a:buClr>
              <a:buSzPct val="120000"/>
              <a:defRPr sz="2400"/>
            </a:lvl1pPr>
            <a:lvl2pPr>
              <a:buClr>
                <a:schemeClr val="accent1"/>
              </a:buClr>
              <a:buSzPct val="120000"/>
              <a:defRPr/>
            </a:lvl2pPr>
            <a:lvl3pPr>
              <a:buClr>
                <a:schemeClr val="accent1"/>
              </a:buClr>
              <a:buSzPct val="120000"/>
              <a:defRPr/>
            </a:lvl3pPr>
            <a:lvl4pPr>
              <a:buClr>
                <a:schemeClr val="accent1"/>
              </a:buClr>
              <a:buSzPct val="120000"/>
              <a:defRPr/>
            </a:lvl4pPr>
            <a:lvl5pPr>
              <a:buClr>
                <a:schemeClr val="accent1"/>
              </a:buClr>
              <a:buSzPct val="120000"/>
              <a:defRPr/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7" name="Pil"/>
          <p:cNvSpPr>
            <a:spLocks noChangeAspect="1"/>
          </p:cNvSpPr>
          <p:nvPr userDrawn="1"/>
        </p:nvSpPr>
        <p:spPr bwMode="auto">
          <a:xfrm>
            <a:off x="326192" y="306038"/>
            <a:ext cx="104033" cy="180000"/>
          </a:xfrm>
          <a:custGeom>
            <a:avLst/>
            <a:gdLst>
              <a:gd name="T0" fmla="*/ 2328 w 2328"/>
              <a:gd name="T1" fmla="*/ 1996 h 3992"/>
              <a:gd name="T2" fmla="*/ 2288 w 2328"/>
              <a:gd name="T3" fmla="*/ 2088 h 3992"/>
              <a:gd name="T4" fmla="*/ 424 w 2328"/>
              <a:gd name="T5" fmla="*/ 3952 h 3992"/>
              <a:gd name="T6" fmla="*/ 332 w 2328"/>
              <a:gd name="T7" fmla="*/ 3992 h 3992"/>
              <a:gd name="T8" fmla="*/ 240 w 2328"/>
              <a:gd name="T9" fmla="*/ 3952 h 3992"/>
              <a:gd name="T10" fmla="*/ 40 w 2328"/>
              <a:gd name="T11" fmla="*/ 3752 h 3992"/>
              <a:gd name="T12" fmla="*/ 0 w 2328"/>
              <a:gd name="T13" fmla="*/ 3660 h 3992"/>
              <a:gd name="T14" fmla="*/ 40 w 2328"/>
              <a:gd name="T15" fmla="*/ 3568 h 3992"/>
              <a:gd name="T16" fmla="*/ 1612 w 2328"/>
              <a:gd name="T17" fmla="*/ 1996 h 3992"/>
              <a:gd name="T18" fmla="*/ 40 w 2328"/>
              <a:gd name="T19" fmla="*/ 424 h 3992"/>
              <a:gd name="T20" fmla="*/ 0 w 2328"/>
              <a:gd name="T21" fmla="*/ 332 h 3992"/>
              <a:gd name="T22" fmla="*/ 40 w 2328"/>
              <a:gd name="T23" fmla="*/ 240 h 3992"/>
              <a:gd name="T24" fmla="*/ 240 w 2328"/>
              <a:gd name="T25" fmla="*/ 40 h 3992"/>
              <a:gd name="T26" fmla="*/ 332 w 2328"/>
              <a:gd name="T27" fmla="*/ 0 h 3992"/>
              <a:gd name="T28" fmla="*/ 424 w 2328"/>
              <a:gd name="T29" fmla="*/ 40 h 3992"/>
              <a:gd name="T30" fmla="*/ 2288 w 2328"/>
              <a:gd name="T31" fmla="*/ 1904 h 3992"/>
              <a:gd name="T32" fmla="*/ 2328 w 2328"/>
              <a:gd name="T33" fmla="*/ 1996 h 3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328" h="3992">
                <a:moveTo>
                  <a:pt x="2328" y="1996"/>
                </a:moveTo>
                <a:cubicBezTo>
                  <a:pt x="2328" y="2031"/>
                  <a:pt x="2315" y="2061"/>
                  <a:pt x="2288" y="2088"/>
                </a:cubicBezTo>
                <a:cubicBezTo>
                  <a:pt x="424" y="3952"/>
                  <a:pt x="424" y="3952"/>
                  <a:pt x="424" y="3952"/>
                </a:cubicBezTo>
                <a:cubicBezTo>
                  <a:pt x="397" y="3979"/>
                  <a:pt x="367" y="3992"/>
                  <a:pt x="332" y="3992"/>
                </a:cubicBezTo>
                <a:cubicBezTo>
                  <a:pt x="297" y="3992"/>
                  <a:pt x="267" y="3979"/>
                  <a:pt x="240" y="3952"/>
                </a:cubicBezTo>
                <a:cubicBezTo>
                  <a:pt x="40" y="3752"/>
                  <a:pt x="40" y="3752"/>
                  <a:pt x="40" y="3752"/>
                </a:cubicBezTo>
                <a:cubicBezTo>
                  <a:pt x="13" y="3725"/>
                  <a:pt x="0" y="3695"/>
                  <a:pt x="0" y="3660"/>
                </a:cubicBezTo>
                <a:cubicBezTo>
                  <a:pt x="0" y="3625"/>
                  <a:pt x="13" y="3595"/>
                  <a:pt x="40" y="3568"/>
                </a:cubicBezTo>
                <a:cubicBezTo>
                  <a:pt x="1612" y="1996"/>
                  <a:pt x="1612" y="1996"/>
                  <a:pt x="1612" y="1996"/>
                </a:cubicBezTo>
                <a:cubicBezTo>
                  <a:pt x="40" y="424"/>
                  <a:pt x="40" y="424"/>
                  <a:pt x="40" y="424"/>
                </a:cubicBezTo>
                <a:cubicBezTo>
                  <a:pt x="13" y="397"/>
                  <a:pt x="0" y="367"/>
                  <a:pt x="0" y="332"/>
                </a:cubicBezTo>
                <a:cubicBezTo>
                  <a:pt x="0" y="297"/>
                  <a:pt x="13" y="267"/>
                  <a:pt x="40" y="240"/>
                </a:cubicBezTo>
                <a:cubicBezTo>
                  <a:pt x="240" y="40"/>
                  <a:pt x="240" y="40"/>
                  <a:pt x="240" y="40"/>
                </a:cubicBezTo>
                <a:cubicBezTo>
                  <a:pt x="267" y="13"/>
                  <a:pt x="297" y="0"/>
                  <a:pt x="332" y="0"/>
                </a:cubicBezTo>
                <a:cubicBezTo>
                  <a:pt x="367" y="0"/>
                  <a:pt x="397" y="13"/>
                  <a:pt x="424" y="40"/>
                </a:cubicBezTo>
                <a:cubicBezTo>
                  <a:pt x="2288" y="1904"/>
                  <a:pt x="2288" y="1904"/>
                  <a:pt x="2288" y="1904"/>
                </a:cubicBezTo>
                <a:cubicBezTo>
                  <a:pt x="2315" y="1931"/>
                  <a:pt x="2328" y="1961"/>
                  <a:pt x="2328" y="1996"/>
                </a:cubicBezTo>
                <a:close/>
              </a:path>
            </a:pathLst>
          </a:custGeom>
          <a:solidFill>
            <a:srgbClr val="DB3747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sv-SE"/>
          </a:p>
        </p:txBody>
      </p:sp>
      <p:grpSp>
        <p:nvGrpSpPr>
          <p:cNvPr id="30" name="Logotyp" title="Region Dalarnas logotyp"/>
          <p:cNvGrpSpPr>
            <a:grpSpLocks noChangeAspect="1"/>
          </p:cNvGrpSpPr>
          <p:nvPr userDrawn="1"/>
        </p:nvGrpSpPr>
        <p:grpSpPr>
          <a:xfrm>
            <a:off x="10724551" y="190337"/>
            <a:ext cx="1134134" cy="432000"/>
            <a:chOff x="-2576825" y="3432175"/>
            <a:chExt cx="1679575" cy="639763"/>
          </a:xfrm>
          <a:solidFill>
            <a:srgbClr val="DB3747"/>
          </a:solidFill>
        </p:grpSpPr>
        <p:sp>
          <p:nvSpPr>
            <p:cNvPr id="31" name="Freeform 5"/>
            <p:cNvSpPr>
              <a:spLocks/>
            </p:cNvSpPr>
            <p:nvPr/>
          </p:nvSpPr>
          <p:spPr bwMode="auto">
            <a:xfrm>
              <a:off x="-1871975" y="3689350"/>
              <a:ext cx="100013" cy="168275"/>
            </a:xfrm>
            <a:custGeom>
              <a:avLst/>
              <a:gdLst>
                <a:gd name="T0" fmla="*/ 63 w 63"/>
                <a:gd name="T1" fmla="*/ 84 h 106"/>
                <a:gd name="T2" fmla="*/ 29 w 63"/>
                <a:gd name="T3" fmla="*/ 84 h 106"/>
                <a:gd name="T4" fmla="*/ 29 w 63"/>
                <a:gd name="T5" fmla="*/ 65 h 106"/>
                <a:gd name="T6" fmla="*/ 60 w 63"/>
                <a:gd name="T7" fmla="*/ 65 h 106"/>
                <a:gd name="T8" fmla="*/ 60 w 63"/>
                <a:gd name="T9" fmla="*/ 41 h 106"/>
                <a:gd name="T10" fmla="*/ 29 w 63"/>
                <a:gd name="T11" fmla="*/ 41 h 106"/>
                <a:gd name="T12" fmla="*/ 29 w 63"/>
                <a:gd name="T13" fmla="*/ 24 h 106"/>
                <a:gd name="T14" fmla="*/ 63 w 63"/>
                <a:gd name="T15" fmla="*/ 24 h 106"/>
                <a:gd name="T16" fmla="*/ 63 w 63"/>
                <a:gd name="T17" fmla="*/ 0 h 106"/>
                <a:gd name="T18" fmla="*/ 0 w 63"/>
                <a:gd name="T19" fmla="*/ 0 h 106"/>
                <a:gd name="T20" fmla="*/ 0 w 63"/>
                <a:gd name="T21" fmla="*/ 106 h 106"/>
                <a:gd name="T22" fmla="*/ 63 w 63"/>
                <a:gd name="T23" fmla="*/ 106 h 106"/>
                <a:gd name="T24" fmla="*/ 63 w 63"/>
                <a:gd name="T25" fmla="*/ 8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" h="106">
                  <a:moveTo>
                    <a:pt x="63" y="84"/>
                  </a:moveTo>
                  <a:lnTo>
                    <a:pt x="29" y="84"/>
                  </a:lnTo>
                  <a:lnTo>
                    <a:pt x="29" y="65"/>
                  </a:lnTo>
                  <a:lnTo>
                    <a:pt x="60" y="65"/>
                  </a:lnTo>
                  <a:lnTo>
                    <a:pt x="60" y="41"/>
                  </a:lnTo>
                  <a:lnTo>
                    <a:pt x="29" y="41"/>
                  </a:lnTo>
                  <a:lnTo>
                    <a:pt x="29" y="24"/>
                  </a:lnTo>
                  <a:lnTo>
                    <a:pt x="63" y="24"/>
                  </a:lnTo>
                  <a:lnTo>
                    <a:pt x="63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63" y="106"/>
                  </a:lnTo>
                  <a:lnTo>
                    <a:pt x="63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2" name="Freeform 6"/>
            <p:cNvSpPr>
              <a:spLocks/>
            </p:cNvSpPr>
            <p:nvPr/>
          </p:nvSpPr>
          <p:spPr bwMode="auto">
            <a:xfrm>
              <a:off x="-1757675" y="3681413"/>
              <a:ext cx="177800" cy="184150"/>
            </a:xfrm>
            <a:custGeom>
              <a:avLst/>
              <a:gdLst>
                <a:gd name="T0" fmla="*/ 24 w 47"/>
                <a:gd name="T1" fmla="*/ 48 h 48"/>
                <a:gd name="T2" fmla="*/ 42 w 47"/>
                <a:gd name="T3" fmla="*/ 39 h 48"/>
                <a:gd name="T4" fmla="*/ 47 w 47"/>
                <a:gd name="T5" fmla="*/ 22 h 48"/>
                <a:gd name="T6" fmla="*/ 24 w 47"/>
                <a:gd name="T7" fmla="*/ 22 h 48"/>
                <a:gd name="T8" fmla="*/ 24 w 47"/>
                <a:gd name="T9" fmla="*/ 31 h 48"/>
                <a:gd name="T10" fmla="*/ 33 w 47"/>
                <a:gd name="T11" fmla="*/ 31 h 48"/>
                <a:gd name="T12" fmla="*/ 24 w 47"/>
                <a:gd name="T13" fmla="*/ 38 h 48"/>
                <a:gd name="T14" fmla="*/ 12 w 47"/>
                <a:gd name="T15" fmla="*/ 25 h 48"/>
                <a:gd name="T16" fmla="*/ 24 w 47"/>
                <a:gd name="T17" fmla="*/ 10 h 48"/>
                <a:gd name="T18" fmla="*/ 33 w 47"/>
                <a:gd name="T19" fmla="*/ 18 h 48"/>
                <a:gd name="T20" fmla="*/ 44 w 47"/>
                <a:gd name="T21" fmla="*/ 13 h 48"/>
                <a:gd name="T22" fmla="*/ 24 w 47"/>
                <a:gd name="T23" fmla="*/ 0 h 48"/>
                <a:gd name="T24" fmla="*/ 0 w 47"/>
                <a:gd name="T25" fmla="*/ 24 h 48"/>
                <a:gd name="T26" fmla="*/ 24 w 47"/>
                <a:gd name="T2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48">
                  <a:moveTo>
                    <a:pt x="24" y="48"/>
                  </a:moveTo>
                  <a:cubicBezTo>
                    <a:pt x="31" y="48"/>
                    <a:pt x="38" y="45"/>
                    <a:pt x="42" y="39"/>
                  </a:cubicBezTo>
                  <a:cubicBezTo>
                    <a:pt x="46" y="34"/>
                    <a:pt x="46" y="28"/>
                    <a:pt x="47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6"/>
                    <a:pt x="29" y="38"/>
                    <a:pt x="24" y="38"/>
                  </a:cubicBezTo>
                  <a:cubicBezTo>
                    <a:pt x="16" y="38"/>
                    <a:pt x="12" y="31"/>
                    <a:pt x="12" y="25"/>
                  </a:cubicBezTo>
                  <a:cubicBezTo>
                    <a:pt x="12" y="18"/>
                    <a:pt x="16" y="10"/>
                    <a:pt x="24" y="10"/>
                  </a:cubicBezTo>
                  <a:cubicBezTo>
                    <a:pt x="28" y="10"/>
                    <a:pt x="32" y="13"/>
                    <a:pt x="33" y="18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0" y="5"/>
                    <a:pt x="33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8"/>
                    <a:pt x="10" y="48"/>
                    <a:pt x="24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3" name="Rectangle 7"/>
            <p:cNvSpPr>
              <a:spLocks noChangeArrowheads="1"/>
            </p:cNvSpPr>
            <p:nvPr/>
          </p:nvSpPr>
          <p:spPr bwMode="auto">
            <a:xfrm>
              <a:off x="-1564000" y="3689350"/>
              <a:ext cx="44450" cy="168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4" name="Freeform 8"/>
            <p:cNvSpPr>
              <a:spLocks noEditPoints="1"/>
            </p:cNvSpPr>
            <p:nvPr/>
          </p:nvSpPr>
          <p:spPr bwMode="auto">
            <a:xfrm>
              <a:off x="-1500500" y="3681413"/>
              <a:ext cx="185738" cy="184150"/>
            </a:xfrm>
            <a:custGeom>
              <a:avLst/>
              <a:gdLst>
                <a:gd name="T0" fmla="*/ 49 w 49"/>
                <a:gd name="T1" fmla="*/ 23 h 48"/>
                <a:gd name="T2" fmla="*/ 25 w 49"/>
                <a:gd name="T3" fmla="*/ 0 h 48"/>
                <a:gd name="T4" fmla="*/ 0 w 49"/>
                <a:gd name="T5" fmla="*/ 23 h 48"/>
                <a:gd name="T6" fmla="*/ 25 w 49"/>
                <a:gd name="T7" fmla="*/ 48 h 48"/>
                <a:gd name="T8" fmla="*/ 49 w 49"/>
                <a:gd name="T9" fmla="*/ 23 h 48"/>
                <a:gd name="T10" fmla="*/ 25 w 49"/>
                <a:gd name="T11" fmla="*/ 37 h 48"/>
                <a:gd name="T12" fmla="*/ 12 w 49"/>
                <a:gd name="T13" fmla="*/ 23 h 48"/>
                <a:gd name="T14" fmla="*/ 25 w 49"/>
                <a:gd name="T15" fmla="*/ 12 h 48"/>
                <a:gd name="T16" fmla="*/ 37 w 49"/>
                <a:gd name="T17" fmla="*/ 23 h 48"/>
                <a:gd name="T18" fmla="*/ 25 w 49"/>
                <a:gd name="T19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48">
                  <a:moveTo>
                    <a:pt x="49" y="23"/>
                  </a:moveTo>
                  <a:cubicBezTo>
                    <a:pt x="49" y="10"/>
                    <a:pt x="37" y="0"/>
                    <a:pt x="25" y="0"/>
                  </a:cubicBezTo>
                  <a:cubicBezTo>
                    <a:pt x="12" y="0"/>
                    <a:pt x="0" y="10"/>
                    <a:pt x="0" y="23"/>
                  </a:cubicBezTo>
                  <a:cubicBezTo>
                    <a:pt x="0" y="38"/>
                    <a:pt x="10" y="48"/>
                    <a:pt x="25" y="48"/>
                  </a:cubicBezTo>
                  <a:cubicBezTo>
                    <a:pt x="39" y="48"/>
                    <a:pt x="49" y="38"/>
                    <a:pt x="49" y="23"/>
                  </a:cubicBezTo>
                  <a:moveTo>
                    <a:pt x="25" y="37"/>
                  </a:moveTo>
                  <a:cubicBezTo>
                    <a:pt x="18" y="37"/>
                    <a:pt x="12" y="31"/>
                    <a:pt x="12" y="23"/>
                  </a:cubicBezTo>
                  <a:cubicBezTo>
                    <a:pt x="12" y="17"/>
                    <a:pt x="18" y="12"/>
                    <a:pt x="25" y="12"/>
                  </a:cubicBezTo>
                  <a:cubicBezTo>
                    <a:pt x="31" y="12"/>
                    <a:pt x="37" y="17"/>
                    <a:pt x="37" y="23"/>
                  </a:cubicBezTo>
                  <a:cubicBezTo>
                    <a:pt x="37" y="31"/>
                    <a:pt x="31" y="37"/>
                    <a:pt x="25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5" name="Freeform 9"/>
            <p:cNvSpPr>
              <a:spLocks/>
            </p:cNvSpPr>
            <p:nvPr/>
          </p:nvSpPr>
          <p:spPr bwMode="auto">
            <a:xfrm>
              <a:off x="-1295713" y="3689350"/>
              <a:ext cx="171450" cy="168275"/>
            </a:xfrm>
            <a:custGeom>
              <a:avLst/>
              <a:gdLst>
                <a:gd name="T0" fmla="*/ 29 w 108"/>
                <a:gd name="T1" fmla="*/ 41 h 106"/>
                <a:gd name="T2" fmla="*/ 29 w 108"/>
                <a:gd name="T3" fmla="*/ 41 h 106"/>
                <a:gd name="T4" fmla="*/ 79 w 108"/>
                <a:gd name="T5" fmla="*/ 106 h 106"/>
                <a:gd name="T6" fmla="*/ 108 w 108"/>
                <a:gd name="T7" fmla="*/ 106 h 106"/>
                <a:gd name="T8" fmla="*/ 108 w 108"/>
                <a:gd name="T9" fmla="*/ 0 h 106"/>
                <a:gd name="T10" fmla="*/ 79 w 108"/>
                <a:gd name="T11" fmla="*/ 0 h 106"/>
                <a:gd name="T12" fmla="*/ 79 w 108"/>
                <a:gd name="T13" fmla="*/ 65 h 106"/>
                <a:gd name="T14" fmla="*/ 79 w 108"/>
                <a:gd name="T15" fmla="*/ 65 h 106"/>
                <a:gd name="T16" fmla="*/ 29 w 108"/>
                <a:gd name="T17" fmla="*/ 0 h 106"/>
                <a:gd name="T18" fmla="*/ 0 w 108"/>
                <a:gd name="T19" fmla="*/ 0 h 106"/>
                <a:gd name="T20" fmla="*/ 0 w 108"/>
                <a:gd name="T21" fmla="*/ 106 h 106"/>
                <a:gd name="T22" fmla="*/ 29 w 108"/>
                <a:gd name="T23" fmla="*/ 106 h 106"/>
                <a:gd name="T24" fmla="*/ 29 w 108"/>
                <a:gd name="T25" fmla="*/ 4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8" h="106">
                  <a:moveTo>
                    <a:pt x="29" y="41"/>
                  </a:moveTo>
                  <a:lnTo>
                    <a:pt x="29" y="41"/>
                  </a:lnTo>
                  <a:lnTo>
                    <a:pt x="79" y="106"/>
                  </a:lnTo>
                  <a:lnTo>
                    <a:pt x="108" y="106"/>
                  </a:lnTo>
                  <a:lnTo>
                    <a:pt x="108" y="0"/>
                  </a:lnTo>
                  <a:lnTo>
                    <a:pt x="79" y="0"/>
                  </a:lnTo>
                  <a:lnTo>
                    <a:pt x="79" y="65"/>
                  </a:lnTo>
                  <a:lnTo>
                    <a:pt x="79" y="65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9" y="106"/>
                  </a:lnTo>
                  <a:lnTo>
                    <a:pt x="2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6" name="Freeform 10"/>
            <p:cNvSpPr>
              <a:spLocks noEditPoints="1"/>
            </p:cNvSpPr>
            <p:nvPr/>
          </p:nvSpPr>
          <p:spPr bwMode="auto">
            <a:xfrm>
              <a:off x="-2022788" y="3903663"/>
              <a:ext cx="147638" cy="168275"/>
            </a:xfrm>
            <a:custGeom>
              <a:avLst/>
              <a:gdLst>
                <a:gd name="T0" fmla="*/ 17 w 39"/>
                <a:gd name="T1" fmla="*/ 0 h 44"/>
                <a:gd name="T2" fmla="*/ 0 w 39"/>
                <a:gd name="T3" fmla="*/ 0 h 44"/>
                <a:gd name="T4" fmla="*/ 0 w 39"/>
                <a:gd name="T5" fmla="*/ 44 h 44"/>
                <a:gd name="T6" fmla="*/ 17 w 39"/>
                <a:gd name="T7" fmla="*/ 44 h 44"/>
                <a:gd name="T8" fmla="*/ 39 w 39"/>
                <a:gd name="T9" fmla="*/ 22 h 44"/>
                <a:gd name="T10" fmla="*/ 17 w 39"/>
                <a:gd name="T11" fmla="*/ 0 h 44"/>
                <a:gd name="T12" fmla="*/ 15 w 39"/>
                <a:gd name="T13" fmla="*/ 35 h 44"/>
                <a:gd name="T14" fmla="*/ 12 w 39"/>
                <a:gd name="T15" fmla="*/ 35 h 44"/>
                <a:gd name="T16" fmla="*/ 12 w 39"/>
                <a:gd name="T17" fmla="*/ 10 h 44"/>
                <a:gd name="T18" fmla="*/ 15 w 39"/>
                <a:gd name="T19" fmla="*/ 10 h 44"/>
                <a:gd name="T20" fmla="*/ 27 w 39"/>
                <a:gd name="T21" fmla="*/ 22 h 44"/>
                <a:gd name="T22" fmla="*/ 15 w 39"/>
                <a:gd name="T23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44">
                  <a:moveTo>
                    <a:pt x="1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29" y="44"/>
                    <a:pt x="39" y="35"/>
                    <a:pt x="39" y="22"/>
                  </a:cubicBezTo>
                  <a:cubicBezTo>
                    <a:pt x="39" y="10"/>
                    <a:pt x="29" y="0"/>
                    <a:pt x="17" y="0"/>
                  </a:cubicBezTo>
                  <a:moveTo>
                    <a:pt x="15" y="35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0"/>
                    <a:pt x="27" y="14"/>
                    <a:pt x="27" y="22"/>
                  </a:cubicBezTo>
                  <a:cubicBezTo>
                    <a:pt x="27" y="31"/>
                    <a:pt x="22" y="35"/>
                    <a:pt x="15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7" name="Freeform 11"/>
            <p:cNvSpPr>
              <a:spLocks noEditPoints="1"/>
            </p:cNvSpPr>
            <p:nvPr/>
          </p:nvSpPr>
          <p:spPr bwMode="auto">
            <a:xfrm>
              <a:off x="-18783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69 w 109"/>
                <a:gd name="T15" fmla="*/ 0 h 106"/>
                <a:gd name="T16" fmla="*/ 40 w 109"/>
                <a:gd name="T17" fmla="*/ 0 h 106"/>
                <a:gd name="T18" fmla="*/ 43 w 109"/>
                <a:gd name="T19" fmla="*/ 67 h 106"/>
                <a:gd name="T20" fmla="*/ 55 w 109"/>
                <a:gd name="T21" fmla="*/ 34 h 106"/>
                <a:gd name="T22" fmla="*/ 55 w 109"/>
                <a:gd name="T23" fmla="*/ 34 h 106"/>
                <a:gd name="T24" fmla="*/ 67 w 109"/>
                <a:gd name="T25" fmla="*/ 67 h 106"/>
                <a:gd name="T26" fmla="*/ 43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69" y="0"/>
                  </a:lnTo>
                  <a:lnTo>
                    <a:pt x="40" y="0"/>
                  </a:lnTo>
                  <a:close/>
                  <a:moveTo>
                    <a:pt x="43" y="67"/>
                  </a:moveTo>
                  <a:lnTo>
                    <a:pt x="55" y="34"/>
                  </a:lnTo>
                  <a:lnTo>
                    <a:pt x="55" y="34"/>
                  </a:lnTo>
                  <a:lnTo>
                    <a:pt x="67" y="67"/>
                  </a:lnTo>
                  <a:lnTo>
                    <a:pt x="43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8" name="Freeform 12"/>
            <p:cNvSpPr>
              <a:spLocks/>
            </p:cNvSpPr>
            <p:nvPr/>
          </p:nvSpPr>
          <p:spPr bwMode="auto">
            <a:xfrm>
              <a:off x="-1692588" y="3903663"/>
              <a:ext cx="98425" cy="168275"/>
            </a:xfrm>
            <a:custGeom>
              <a:avLst/>
              <a:gdLst>
                <a:gd name="T0" fmla="*/ 28 w 62"/>
                <a:gd name="T1" fmla="*/ 0 h 106"/>
                <a:gd name="T2" fmla="*/ 0 w 62"/>
                <a:gd name="T3" fmla="*/ 0 h 106"/>
                <a:gd name="T4" fmla="*/ 0 w 62"/>
                <a:gd name="T5" fmla="*/ 106 h 106"/>
                <a:gd name="T6" fmla="*/ 62 w 62"/>
                <a:gd name="T7" fmla="*/ 106 h 106"/>
                <a:gd name="T8" fmla="*/ 62 w 62"/>
                <a:gd name="T9" fmla="*/ 84 h 106"/>
                <a:gd name="T10" fmla="*/ 28 w 62"/>
                <a:gd name="T11" fmla="*/ 84 h 106"/>
                <a:gd name="T12" fmla="*/ 28 w 62"/>
                <a:gd name="T1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106">
                  <a:moveTo>
                    <a:pt x="28" y="0"/>
                  </a:moveTo>
                  <a:lnTo>
                    <a:pt x="0" y="0"/>
                  </a:lnTo>
                  <a:lnTo>
                    <a:pt x="0" y="106"/>
                  </a:lnTo>
                  <a:lnTo>
                    <a:pt x="62" y="106"/>
                  </a:lnTo>
                  <a:lnTo>
                    <a:pt x="62" y="84"/>
                  </a:lnTo>
                  <a:lnTo>
                    <a:pt x="28" y="84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9" name="Freeform 13"/>
            <p:cNvSpPr>
              <a:spLocks noEditPoints="1"/>
            </p:cNvSpPr>
            <p:nvPr/>
          </p:nvSpPr>
          <p:spPr bwMode="auto">
            <a:xfrm>
              <a:off x="-15862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71 w 109"/>
                <a:gd name="T15" fmla="*/ 0 h 106"/>
                <a:gd name="T16" fmla="*/ 40 w 109"/>
                <a:gd name="T17" fmla="*/ 0 h 106"/>
                <a:gd name="T18" fmla="*/ 42 w 109"/>
                <a:gd name="T19" fmla="*/ 67 h 106"/>
                <a:gd name="T20" fmla="*/ 54 w 109"/>
                <a:gd name="T21" fmla="*/ 34 h 106"/>
                <a:gd name="T22" fmla="*/ 54 w 109"/>
                <a:gd name="T23" fmla="*/ 34 h 106"/>
                <a:gd name="T24" fmla="*/ 66 w 109"/>
                <a:gd name="T25" fmla="*/ 67 h 106"/>
                <a:gd name="T26" fmla="*/ 42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71" y="0"/>
                  </a:lnTo>
                  <a:lnTo>
                    <a:pt x="40" y="0"/>
                  </a:lnTo>
                  <a:close/>
                  <a:moveTo>
                    <a:pt x="42" y="67"/>
                  </a:moveTo>
                  <a:lnTo>
                    <a:pt x="54" y="34"/>
                  </a:lnTo>
                  <a:lnTo>
                    <a:pt x="54" y="34"/>
                  </a:lnTo>
                  <a:lnTo>
                    <a:pt x="66" y="67"/>
                  </a:lnTo>
                  <a:lnTo>
                    <a:pt x="42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0" name="Freeform 14"/>
            <p:cNvSpPr>
              <a:spLocks noEditPoints="1"/>
            </p:cNvSpPr>
            <p:nvPr/>
          </p:nvSpPr>
          <p:spPr bwMode="auto">
            <a:xfrm>
              <a:off x="-1402075" y="3903663"/>
              <a:ext cx="141288" cy="168275"/>
            </a:xfrm>
            <a:custGeom>
              <a:avLst/>
              <a:gdLst>
                <a:gd name="T0" fmla="*/ 32 w 37"/>
                <a:gd name="T1" fmla="*/ 14 h 44"/>
                <a:gd name="T2" fmla="*/ 17 w 37"/>
                <a:gd name="T3" fmla="*/ 0 h 44"/>
                <a:gd name="T4" fmla="*/ 0 w 37"/>
                <a:gd name="T5" fmla="*/ 0 h 44"/>
                <a:gd name="T6" fmla="*/ 0 w 37"/>
                <a:gd name="T7" fmla="*/ 44 h 44"/>
                <a:gd name="T8" fmla="*/ 11 w 37"/>
                <a:gd name="T9" fmla="*/ 44 h 44"/>
                <a:gd name="T10" fmla="*/ 11 w 37"/>
                <a:gd name="T11" fmla="*/ 27 h 44"/>
                <a:gd name="T12" fmla="*/ 11 w 37"/>
                <a:gd name="T13" fmla="*/ 27 h 44"/>
                <a:gd name="T14" fmla="*/ 22 w 37"/>
                <a:gd name="T15" fmla="*/ 44 h 44"/>
                <a:gd name="T16" fmla="*/ 37 w 37"/>
                <a:gd name="T17" fmla="*/ 44 h 44"/>
                <a:gd name="T18" fmla="*/ 23 w 37"/>
                <a:gd name="T19" fmla="*/ 26 h 44"/>
                <a:gd name="T20" fmla="*/ 32 w 37"/>
                <a:gd name="T21" fmla="*/ 14 h 44"/>
                <a:gd name="T22" fmla="*/ 12 w 37"/>
                <a:gd name="T23" fmla="*/ 20 h 44"/>
                <a:gd name="T24" fmla="*/ 11 w 37"/>
                <a:gd name="T25" fmla="*/ 20 h 44"/>
                <a:gd name="T26" fmla="*/ 11 w 37"/>
                <a:gd name="T27" fmla="*/ 9 h 44"/>
                <a:gd name="T28" fmla="*/ 12 w 37"/>
                <a:gd name="T29" fmla="*/ 9 h 44"/>
                <a:gd name="T30" fmla="*/ 20 w 37"/>
                <a:gd name="T31" fmla="*/ 14 h 44"/>
                <a:gd name="T32" fmla="*/ 12 w 37"/>
                <a:gd name="T33" fmla="*/ 2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32" y="14"/>
                  </a:moveTo>
                  <a:cubicBezTo>
                    <a:pt x="32" y="4"/>
                    <a:pt x="26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9" y="25"/>
                    <a:pt x="32" y="20"/>
                    <a:pt x="32" y="14"/>
                  </a:cubicBezTo>
                  <a:moveTo>
                    <a:pt x="12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9"/>
                    <a:pt x="20" y="10"/>
                    <a:pt x="20" y="14"/>
                  </a:cubicBezTo>
                  <a:cubicBezTo>
                    <a:pt x="20" y="19"/>
                    <a:pt x="16" y="20"/>
                    <a:pt x="12" y="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1" name="Freeform 15"/>
            <p:cNvSpPr>
              <a:spLocks/>
            </p:cNvSpPr>
            <p:nvPr/>
          </p:nvSpPr>
          <p:spPr bwMode="auto">
            <a:xfrm>
              <a:off x="-1249675" y="3903663"/>
              <a:ext cx="166688" cy="168275"/>
            </a:xfrm>
            <a:custGeom>
              <a:avLst/>
              <a:gdLst>
                <a:gd name="T0" fmla="*/ 76 w 105"/>
                <a:gd name="T1" fmla="*/ 65 h 106"/>
                <a:gd name="T2" fmla="*/ 76 w 105"/>
                <a:gd name="T3" fmla="*/ 65 h 106"/>
                <a:gd name="T4" fmla="*/ 26 w 105"/>
                <a:gd name="T5" fmla="*/ 0 h 106"/>
                <a:gd name="T6" fmla="*/ 0 w 105"/>
                <a:gd name="T7" fmla="*/ 0 h 106"/>
                <a:gd name="T8" fmla="*/ 0 w 105"/>
                <a:gd name="T9" fmla="*/ 106 h 106"/>
                <a:gd name="T10" fmla="*/ 26 w 105"/>
                <a:gd name="T11" fmla="*/ 106 h 106"/>
                <a:gd name="T12" fmla="*/ 26 w 105"/>
                <a:gd name="T13" fmla="*/ 41 h 106"/>
                <a:gd name="T14" fmla="*/ 26 w 105"/>
                <a:gd name="T15" fmla="*/ 41 h 106"/>
                <a:gd name="T16" fmla="*/ 76 w 105"/>
                <a:gd name="T17" fmla="*/ 106 h 106"/>
                <a:gd name="T18" fmla="*/ 105 w 105"/>
                <a:gd name="T19" fmla="*/ 106 h 106"/>
                <a:gd name="T20" fmla="*/ 105 w 105"/>
                <a:gd name="T21" fmla="*/ 0 h 106"/>
                <a:gd name="T22" fmla="*/ 76 w 105"/>
                <a:gd name="T23" fmla="*/ 0 h 106"/>
                <a:gd name="T24" fmla="*/ 76 w 105"/>
                <a:gd name="T25" fmla="*/ 6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06">
                  <a:moveTo>
                    <a:pt x="76" y="65"/>
                  </a:moveTo>
                  <a:lnTo>
                    <a:pt x="76" y="65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6" y="106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76" y="106"/>
                  </a:lnTo>
                  <a:lnTo>
                    <a:pt x="105" y="106"/>
                  </a:lnTo>
                  <a:lnTo>
                    <a:pt x="105" y="0"/>
                  </a:lnTo>
                  <a:lnTo>
                    <a:pt x="76" y="0"/>
                  </a:lnTo>
                  <a:lnTo>
                    <a:pt x="76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2" name="Freeform 16"/>
            <p:cNvSpPr>
              <a:spLocks noEditPoints="1"/>
            </p:cNvSpPr>
            <p:nvPr/>
          </p:nvSpPr>
          <p:spPr bwMode="auto">
            <a:xfrm>
              <a:off x="-1075050" y="3903663"/>
              <a:ext cx="177800" cy="168275"/>
            </a:xfrm>
            <a:custGeom>
              <a:avLst/>
              <a:gdLst>
                <a:gd name="T0" fmla="*/ 71 w 112"/>
                <a:gd name="T1" fmla="*/ 0 h 106"/>
                <a:gd name="T2" fmla="*/ 43 w 112"/>
                <a:gd name="T3" fmla="*/ 0 h 106"/>
                <a:gd name="T4" fmla="*/ 0 w 112"/>
                <a:gd name="T5" fmla="*/ 106 h 106"/>
                <a:gd name="T6" fmla="*/ 31 w 112"/>
                <a:gd name="T7" fmla="*/ 106 h 106"/>
                <a:gd name="T8" fmla="*/ 38 w 112"/>
                <a:gd name="T9" fmla="*/ 89 h 106"/>
                <a:gd name="T10" fmla="*/ 76 w 112"/>
                <a:gd name="T11" fmla="*/ 89 h 106"/>
                <a:gd name="T12" fmla="*/ 83 w 112"/>
                <a:gd name="T13" fmla="*/ 106 h 106"/>
                <a:gd name="T14" fmla="*/ 112 w 112"/>
                <a:gd name="T15" fmla="*/ 106 h 106"/>
                <a:gd name="T16" fmla="*/ 71 w 112"/>
                <a:gd name="T17" fmla="*/ 0 h 106"/>
                <a:gd name="T18" fmla="*/ 45 w 112"/>
                <a:gd name="T19" fmla="*/ 67 h 106"/>
                <a:gd name="T20" fmla="*/ 57 w 112"/>
                <a:gd name="T21" fmla="*/ 34 h 106"/>
                <a:gd name="T22" fmla="*/ 57 w 112"/>
                <a:gd name="T23" fmla="*/ 34 h 106"/>
                <a:gd name="T24" fmla="*/ 69 w 112"/>
                <a:gd name="T25" fmla="*/ 67 h 106"/>
                <a:gd name="T26" fmla="*/ 45 w 112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06">
                  <a:moveTo>
                    <a:pt x="71" y="0"/>
                  </a:moveTo>
                  <a:lnTo>
                    <a:pt x="43" y="0"/>
                  </a:lnTo>
                  <a:lnTo>
                    <a:pt x="0" y="106"/>
                  </a:lnTo>
                  <a:lnTo>
                    <a:pt x="31" y="106"/>
                  </a:lnTo>
                  <a:lnTo>
                    <a:pt x="38" y="89"/>
                  </a:lnTo>
                  <a:lnTo>
                    <a:pt x="76" y="89"/>
                  </a:lnTo>
                  <a:lnTo>
                    <a:pt x="83" y="106"/>
                  </a:lnTo>
                  <a:lnTo>
                    <a:pt x="112" y="106"/>
                  </a:lnTo>
                  <a:lnTo>
                    <a:pt x="71" y="0"/>
                  </a:lnTo>
                  <a:close/>
                  <a:moveTo>
                    <a:pt x="45" y="67"/>
                  </a:moveTo>
                  <a:lnTo>
                    <a:pt x="57" y="34"/>
                  </a:lnTo>
                  <a:lnTo>
                    <a:pt x="57" y="34"/>
                  </a:lnTo>
                  <a:lnTo>
                    <a:pt x="69" y="67"/>
                  </a:lnTo>
                  <a:lnTo>
                    <a:pt x="45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3" name="Freeform 17"/>
            <p:cNvSpPr>
              <a:spLocks/>
            </p:cNvSpPr>
            <p:nvPr/>
          </p:nvSpPr>
          <p:spPr bwMode="auto">
            <a:xfrm>
              <a:off x="-2576825" y="3432175"/>
              <a:ext cx="587375" cy="639763"/>
            </a:xfrm>
            <a:custGeom>
              <a:avLst/>
              <a:gdLst>
                <a:gd name="T0" fmla="*/ 155 w 155"/>
                <a:gd name="T1" fmla="*/ 46 h 167"/>
                <a:gd name="T2" fmla="*/ 139 w 155"/>
                <a:gd name="T3" fmla="*/ 16 h 167"/>
                <a:gd name="T4" fmla="*/ 139 w 155"/>
                <a:gd name="T5" fmla="*/ 0 h 167"/>
                <a:gd name="T6" fmla="*/ 125 w 155"/>
                <a:gd name="T7" fmla="*/ 8 h 167"/>
                <a:gd name="T8" fmla="*/ 116 w 155"/>
                <a:gd name="T9" fmla="*/ 8 h 167"/>
                <a:gd name="T10" fmla="*/ 73 w 155"/>
                <a:gd name="T11" fmla="*/ 33 h 167"/>
                <a:gd name="T12" fmla="*/ 73 w 155"/>
                <a:gd name="T13" fmla="*/ 33 h 167"/>
                <a:gd name="T14" fmla="*/ 65 w 155"/>
                <a:gd name="T15" fmla="*/ 49 h 167"/>
                <a:gd name="T16" fmla="*/ 26 w 155"/>
                <a:gd name="T17" fmla="*/ 51 h 167"/>
                <a:gd name="T18" fmla="*/ 0 w 155"/>
                <a:gd name="T19" fmla="*/ 77 h 167"/>
                <a:gd name="T20" fmla="*/ 0 w 155"/>
                <a:gd name="T21" fmla="*/ 167 h 167"/>
                <a:gd name="T22" fmla="*/ 16 w 155"/>
                <a:gd name="T23" fmla="*/ 167 h 167"/>
                <a:gd name="T24" fmla="*/ 28 w 155"/>
                <a:gd name="T25" fmla="*/ 117 h 167"/>
                <a:gd name="T26" fmla="*/ 59 w 155"/>
                <a:gd name="T27" fmla="*/ 118 h 167"/>
                <a:gd name="T28" fmla="*/ 92 w 155"/>
                <a:gd name="T29" fmla="*/ 116 h 167"/>
                <a:gd name="T30" fmla="*/ 98 w 155"/>
                <a:gd name="T31" fmla="*/ 167 h 167"/>
                <a:gd name="T32" fmla="*/ 114 w 155"/>
                <a:gd name="T33" fmla="*/ 167 h 167"/>
                <a:gd name="T34" fmla="*/ 131 w 155"/>
                <a:gd name="T35" fmla="*/ 53 h 167"/>
                <a:gd name="T36" fmla="*/ 147 w 155"/>
                <a:gd name="T37" fmla="*/ 56 h 167"/>
                <a:gd name="T38" fmla="*/ 155 w 155"/>
                <a:gd name="T39" fmla="*/ 4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5" h="167">
                  <a:moveTo>
                    <a:pt x="155" y="46"/>
                  </a:moveTo>
                  <a:cubicBezTo>
                    <a:pt x="139" y="16"/>
                    <a:pt x="139" y="16"/>
                    <a:pt x="139" y="16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2" y="8"/>
                    <a:pt x="119" y="8"/>
                    <a:pt x="116" y="8"/>
                  </a:cubicBezTo>
                  <a:cubicBezTo>
                    <a:pt x="98" y="8"/>
                    <a:pt x="82" y="18"/>
                    <a:pt x="73" y="33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65" y="49"/>
                    <a:pt x="65" y="49"/>
                    <a:pt x="65" y="49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12" y="51"/>
                    <a:pt x="0" y="63"/>
                    <a:pt x="0" y="77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6" y="167"/>
                    <a:pt x="16" y="167"/>
                    <a:pt x="16" y="167"/>
                  </a:cubicBezTo>
                  <a:cubicBezTo>
                    <a:pt x="16" y="134"/>
                    <a:pt x="28" y="117"/>
                    <a:pt x="28" y="117"/>
                  </a:cubicBezTo>
                  <a:cubicBezTo>
                    <a:pt x="38" y="118"/>
                    <a:pt x="48" y="118"/>
                    <a:pt x="59" y="118"/>
                  </a:cubicBezTo>
                  <a:cubicBezTo>
                    <a:pt x="70" y="118"/>
                    <a:pt x="81" y="118"/>
                    <a:pt x="92" y="116"/>
                  </a:cubicBezTo>
                  <a:cubicBezTo>
                    <a:pt x="98" y="167"/>
                    <a:pt x="98" y="167"/>
                    <a:pt x="98" y="167"/>
                  </a:cubicBezTo>
                  <a:cubicBezTo>
                    <a:pt x="114" y="167"/>
                    <a:pt x="114" y="167"/>
                    <a:pt x="114" y="167"/>
                  </a:cubicBezTo>
                  <a:cubicBezTo>
                    <a:pt x="114" y="80"/>
                    <a:pt x="131" y="53"/>
                    <a:pt x="131" y="53"/>
                  </a:cubicBezTo>
                  <a:cubicBezTo>
                    <a:pt x="147" y="56"/>
                    <a:pt x="147" y="56"/>
                    <a:pt x="147" y="56"/>
                  </a:cubicBezTo>
                  <a:cubicBezTo>
                    <a:pt x="150" y="54"/>
                    <a:pt x="153" y="50"/>
                    <a:pt x="155" y="4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4" name="Freeform 18"/>
            <p:cNvSpPr>
              <a:spLocks noEditPoints="1"/>
            </p:cNvSpPr>
            <p:nvPr/>
          </p:nvSpPr>
          <p:spPr bwMode="auto">
            <a:xfrm>
              <a:off x="-2022788" y="3689350"/>
              <a:ext cx="139700" cy="168275"/>
            </a:xfrm>
            <a:custGeom>
              <a:avLst/>
              <a:gdLst>
                <a:gd name="T0" fmla="*/ 12 w 37"/>
                <a:gd name="T1" fmla="*/ 27 h 44"/>
                <a:gd name="T2" fmla="*/ 12 w 37"/>
                <a:gd name="T3" fmla="*/ 27 h 44"/>
                <a:gd name="T4" fmla="*/ 23 w 37"/>
                <a:gd name="T5" fmla="*/ 44 h 44"/>
                <a:gd name="T6" fmla="*/ 37 w 37"/>
                <a:gd name="T7" fmla="*/ 44 h 44"/>
                <a:gd name="T8" fmla="*/ 23 w 37"/>
                <a:gd name="T9" fmla="*/ 26 h 44"/>
                <a:gd name="T10" fmla="*/ 33 w 37"/>
                <a:gd name="T11" fmla="*/ 14 h 44"/>
                <a:gd name="T12" fmla="*/ 18 w 37"/>
                <a:gd name="T13" fmla="*/ 0 h 44"/>
                <a:gd name="T14" fmla="*/ 0 w 37"/>
                <a:gd name="T15" fmla="*/ 0 h 44"/>
                <a:gd name="T16" fmla="*/ 0 w 37"/>
                <a:gd name="T17" fmla="*/ 44 h 44"/>
                <a:gd name="T18" fmla="*/ 12 w 37"/>
                <a:gd name="T19" fmla="*/ 44 h 44"/>
                <a:gd name="T20" fmla="*/ 12 w 37"/>
                <a:gd name="T21" fmla="*/ 27 h 44"/>
                <a:gd name="T22" fmla="*/ 12 w 37"/>
                <a:gd name="T23" fmla="*/ 9 h 44"/>
                <a:gd name="T24" fmla="*/ 13 w 37"/>
                <a:gd name="T25" fmla="*/ 9 h 44"/>
                <a:gd name="T26" fmla="*/ 21 w 37"/>
                <a:gd name="T27" fmla="*/ 14 h 44"/>
                <a:gd name="T28" fmla="*/ 13 w 37"/>
                <a:gd name="T29" fmla="*/ 20 h 44"/>
                <a:gd name="T30" fmla="*/ 12 w 37"/>
                <a:gd name="T31" fmla="*/ 20 h 44"/>
                <a:gd name="T32" fmla="*/ 12 w 37"/>
                <a:gd name="T33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12" y="27"/>
                  </a:moveTo>
                  <a:cubicBezTo>
                    <a:pt x="12" y="27"/>
                    <a:pt x="12" y="27"/>
                    <a:pt x="12" y="27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0" y="25"/>
                    <a:pt x="33" y="20"/>
                    <a:pt x="33" y="14"/>
                  </a:cubicBezTo>
                  <a:cubicBezTo>
                    <a:pt x="33" y="4"/>
                    <a:pt x="27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2" y="44"/>
                    <a:pt x="12" y="44"/>
                    <a:pt x="12" y="44"/>
                  </a:cubicBezTo>
                  <a:lnTo>
                    <a:pt x="12" y="27"/>
                  </a:lnTo>
                  <a:close/>
                  <a:moveTo>
                    <a:pt x="12" y="9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7" y="9"/>
                    <a:pt x="21" y="10"/>
                    <a:pt x="21" y="14"/>
                  </a:cubicBezTo>
                  <a:cubicBezTo>
                    <a:pt x="21" y="19"/>
                    <a:pt x="17" y="20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  <p:sp>
        <p:nvSpPr>
          <p:cNvPr id="45" name="Platshållare för sidfot"/>
          <p:cNvSpPr>
            <a:spLocks noGrp="1"/>
          </p:cNvSpPr>
          <p:nvPr>
            <p:ph type="ftr" sz="quarter" idx="11"/>
          </p:nvPr>
        </p:nvSpPr>
        <p:spPr>
          <a:xfrm>
            <a:off x="695325" y="278514"/>
            <a:ext cx="9490210" cy="253114"/>
          </a:xfrm>
          <a:prstGeom prst="rect">
            <a:avLst/>
          </a:prstGeom>
        </p:spPr>
        <p:txBody>
          <a:bodyPr wrap="none" lIns="0" anchor="t"/>
          <a:lstStyle>
            <a:lvl1pPr algn="l">
              <a:defRPr sz="1050" b="1"/>
            </a:lvl1pPr>
          </a:lstStyle>
          <a:p>
            <a:r>
              <a:rPr lang="sv-SE" dirty="0">
                <a:solidFill>
                  <a:schemeClr val="tx1">
                    <a:alpha val="50000"/>
                  </a:schemeClr>
                </a:solidFill>
              </a:rPr>
              <a:t>TITEL PÅ PRESENTATION </a:t>
            </a:r>
            <a:r>
              <a:rPr lang="sv-SE" dirty="0">
                <a:solidFill>
                  <a:schemeClr val="tx1">
                    <a:alpha val="50000"/>
                  </a:schemeClr>
                </a:solidFill>
                <a:cs typeface="Arial" panose="020B0604020202020204" pitchFamily="34" charset="0"/>
              </a:rPr>
              <a:t>►</a:t>
            </a:r>
            <a:r>
              <a:rPr lang="sv-SE" dirty="0">
                <a:solidFill>
                  <a:schemeClr val="tx1">
                    <a:alpha val="50000"/>
                  </a:schemeClr>
                </a:solidFill>
              </a:rPr>
              <a:t> </a:t>
            </a:r>
            <a:r>
              <a:rPr lang="sv-SE" dirty="0">
                <a:solidFill>
                  <a:srgbClr val="DB3747"/>
                </a:solidFill>
              </a:rPr>
              <a:t>RUBRIK FÖR DETTA KAPITEL</a:t>
            </a:r>
          </a:p>
        </p:txBody>
      </p:sp>
      <p:sp>
        <p:nvSpPr>
          <p:cNvPr id="21" name="Sidnummer"/>
          <p:cNvSpPr txBox="1"/>
          <p:nvPr userDrawn="1"/>
        </p:nvSpPr>
        <p:spPr>
          <a:xfrm>
            <a:off x="11496675" y="6434688"/>
            <a:ext cx="695325" cy="25069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fld id="{AD9149A3-2741-43AA-8DF0-D3D0AF0ABFD1}" type="slidenum">
              <a:rPr lang="sv-SE" sz="1050" b="1" smtClean="0">
                <a:solidFill>
                  <a:schemeClr val="tx1">
                    <a:alpha val="60000"/>
                  </a:schemeClr>
                </a:solidFill>
              </a:rPr>
              <a:pPr algn="ctr"/>
              <a:t>‹#›</a:t>
            </a:fld>
            <a:endParaRPr lang="sv-SE" sz="1050" b="1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462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3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"/>
          <p:cNvSpPr>
            <a:spLocks noGrp="1"/>
          </p:cNvSpPr>
          <p:nvPr>
            <p:ph type="title"/>
          </p:nvPr>
        </p:nvSpPr>
        <p:spPr>
          <a:xfrm>
            <a:off x="695325" y="728663"/>
            <a:ext cx="10801350" cy="755650"/>
          </a:xfrm>
        </p:spPr>
        <p:txBody>
          <a:bodyPr lIns="0" tIns="0" rIns="0" bIns="0" anchor="t">
            <a:normAutofit/>
          </a:bodyPr>
          <a:lstStyle>
            <a:lvl1pPr>
              <a:defRPr sz="3200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"/>
          <p:cNvSpPr>
            <a:spLocks noGrp="1"/>
          </p:cNvSpPr>
          <p:nvPr>
            <p:ph sz="half" idx="1"/>
          </p:nvPr>
        </p:nvSpPr>
        <p:spPr>
          <a:xfrm>
            <a:off x="695325" y="1484311"/>
            <a:ext cx="5220000" cy="4824413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1"/>
              </a:buClr>
              <a:buSzPct val="130000"/>
              <a:defRPr sz="2400"/>
            </a:lvl1pPr>
            <a:lvl2pPr>
              <a:buClr>
                <a:schemeClr val="accent1"/>
              </a:buClr>
              <a:buSzPct val="130000"/>
              <a:defRPr/>
            </a:lvl2pPr>
            <a:lvl3pPr>
              <a:buClr>
                <a:schemeClr val="accent1"/>
              </a:buClr>
              <a:buSzPct val="130000"/>
              <a:defRPr/>
            </a:lvl3pPr>
            <a:lvl4pPr>
              <a:buClr>
                <a:schemeClr val="accent1"/>
              </a:buClr>
              <a:buSzPct val="130000"/>
              <a:defRPr/>
            </a:lvl4pPr>
            <a:lvl5pPr>
              <a:buClr>
                <a:schemeClr val="accent1"/>
              </a:buClr>
              <a:buSzPct val="130000"/>
              <a:defRPr/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innehåll"/>
          <p:cNvSpPr>
            <a:spLocks noGrp="1"/>
          </p:cNvSpPr>
          <p:nvPr>
            <p:ph sz="half" idx="2"/>
          </p:nvPr>
        </p:nvSpPr>
        <p:spPr>
          <a:xfrm>
            <a:off x="6276675" y="1484313"/>
            <a:ext cx="5220000" cy="482441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1"/>
              </a:buClr>
              <a:buSzPct val="130000"/>
              <a:defRPr sz="2400"/>
            </a:lvl1pPr>
            <a:lvl2pPr>
              <a:buClr>
                <a:schemeClr val="accent1"/>
              </a:buClr>
              <a:buSzPct val="130000"/>
              <a:defRPr/>
            </a:lvl2pPr>
            <a:lvl3pPr>
              <a:buClr>
                <a:schemeClr val="accent1"/>
              </a:buClr>
              <a:buSzPct val="130000"/>
              <a:defRPr/>
            </a:lvl3pPr>
            <a:lvl4pPr>
              <a:buClr>
                <a:schemeClr val="accent1"/>
              </a:buClr>
              <a:buSzPct val="130000"/>
              <a:defRPr/>
            </a:lvl4pPr>
            <a:lvl5pPr>
              <a:buClr>
                <a:schemeClr val="accent1"/>
              </a:buClr>
              <a:buSzPct val="130000"/>
              <a:defRPr/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2" name="Pil"/>
          <p:cNvSpPr>
            <a:spLocks noChangeAspect="1"/>
          </p:cNvSpPr>
          <p:nvPr userDrawn="1"/>
        </p:nvSpPr>
        <p:spPr bwMode="auto">
          <a:xfrm>
            <a:off x="326192" y="306038"/>
            <a:ext cx="104033" cy="180000"/>
          </a:xfrm>
          <a:custGeom>
            <a:avLst/>
            <a:gdLst>
              <a:gd name="T0" fmla="*/ 2328 w 2328"/>
              <a:gd name="T1" fmla="*/ 1996 h 3992"/>
              <a:gd name="T2" fmla="*/ 2288 w 2328"/>
              <a:gd name="T3" fmla="*/ 2088 h 3992"/>
              <a:gd name="T4" fmla="*/ 424 w 2328"/>
              <a:gd name="T5" fmla="*/ 3952 h 3992"/>
              <a:gd name="T6" fmla="*/ 332 w 2328"/>
              <a:gd name="T7" fmla="*/ 3992 h 3992"/>
              <a:gd name="T8" fmla="*/ 240 w 2328"/>
              <a:gd name="T9" fmla="*/ 3952 h 3992"/>
              <a:gd name="T10" fmla="*/ 40 w 2328"/>
              <a:gd name="T11" fmla="*/ 3752 h 3992"/>
              <a:gd name="T12" fmla="*/ 0 w 2328"/>
              <a:gd name="T13" fmla="*/ 3660 h 3992"/>
              <a:gd name="T14" fmla="*/ 40 w 2328"/>
              <a:gd name="T15" fmla="*/ 3568 h 3992"/>
              <a:gd name="T16" fmla="*/ 1612 w 2328"/>
              <a:gd name="T17" fmla="*/ 1996 h 3992"/>
              <a:gd name="T18" fmla="*/ 40 w 2328"/>
              <a:gd name="T19" fmla="*/ 424 h 3992"/>
              <a:gd name="T20" fmla="*/ 0 w 2328"/>
              <a:gd name="T21" fmla="*/ 332 h 3992"/>
              <a:gd name="T22" fmla="*/ 40 w 2328"/>
              <a:gd name="T23" fmla="*/ 240 h 3992"/>
              <a:gd name="T24" fmla="*/ 240 w 2328"/>
              <a:gd name="T25" fmla="*/ 40 h 3992"/>
              <a:gd name="T26" fmla="*/ 332 w 2328"/>
              <a:gd name="T27" fmla="*/ 0 h 3992"/>
              <a:gd name="T28" fmla="*/ 424 w 2328"/>
              <a:gd name="T29" fmla="*/ 40 h 3992"/>
              <a:gd name="T30" fmla="*/ 2288 w 2328"/>
              <a:gd name="T31" fmla="*/ 1904 h 3992"/>
              <a:gd name="T32" fmla="*/ 2328 w 2328"/>
              <a:gd name="T33" fmla="*/ 1996 h 3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328" h="3992">
                <a:moveTo>
                  <a:pt x="2328" y="1996"/>
                </a:moveTo>
                <a:cubicBezTo>
                  <a:pt x="2328" y="2031"/>
                  <a:pt x="2315" y="2061"/>
                  <a:pt x="2288" y="2088"/>
                </a:cubicBezTo>
                <a:cubicBezTo>
                  <a:pt x="424" y="3952"/>
                  <a:pt x="424" y="3952"/>
                  <a:pt x="424" y="3952"/>
                </a:cubicBezTo>
                <a:cubicBezTo>
                  <a:pt x="397" y="3979"/>
                  <a:pt x="367" y="3992"/>
                  <a:pt x="332" y="3992"/>
                </a:cubicBezTo>
                <a:cubicBezTo>
                  <a:pt x="297" y="3992"/>
                  <a:pt x="267" y="3979"/>
                  <a:pt x="240" y="3952"/>
                </a:cubicBezTo>
                <a:cubicBezTo>
                  <a:pt x="40" y="3752"/>
                  <a:pt x="40" y="3752"/>
                  <a:pt x="40" y="3752"/>
                </a:cubicBezTo>
                <a:cubicBezTo>
                  <a:pt x="13" y="3725"/>
                  <a:pt x="0" y="3695"/>
                  <a:pt x="0" y="3660"/>
                </a:cubicBezTo>
                <a:cubicBezTo>
                  <a:pt x="0" y="3625"/>
                  <a:pt x="13" y="3595"/>
                  <a:pt x="40" y="3568"/>
                </a:cubicBezTo>
                <a:cubicBezTo>
                  <a:pt x="1612" y="1996"/>
                  <a:pt x="1612" y="1996"/>
                  <a:pt x="1612" y="1996"/>
                </a:cubicBezTo>
                <a:cubicBezTo>
                  <a:pt x="40" y="424"/>
                  <a:pt x="40" y="424"/>
                  <a:pt x="40" y="424"/>
                </a:cubicBezTo>
                <a:cubicBezTo>
                  <a:pt x="13" y="397"/>
                  <a:pt x="0" y="367"/>
                  <a:pt x="0" y="332"/>
                </a:cubicBezTo>
                <a:cubicBezTo>
                  <a:pt x="0" y="297"/>
                  <a:pt x="13" y="267"/>
                  <a:pt x="40" y="240"/>
                </a:cubicBezTo>
                <a:cubicBezTo>
                  <a:pt x="240" y="40"/>
                  <a:pt x="240" y="40"/>
                  <a:pt x="240" y="40"/>
                </a:cubicBezTo>
                <a:cubicBezTo>
                  <a:pt x="267" y="13"/>
                  <a:pt x="297" y="0"/>
                  <a:pt x="332" y="0"/>
                </a:cubicBezTo>
                <a:cubicBezTo>
                  <a:pt x="367" y="0"/>
                  <a:pt x="397" y="13"/>
                  <a:pt x="424" y="40"/>
                </a:cubicBezTo>
                <a:cubicBezTo>
                  <a:pt x="2288" y="1904"/>
                  <a:pt x="2288" y="1904"/>
                  <a:pt x="2288" y="1904"/>
                </a:cubicBezTo>
                <a:cubicBezTo>
                  <a:pt x="2315" y="1931"/>
                  <a:pt x="2328" y="1961"/>
                  <a:pt x="2328" y="1996"/>
                </a:cubicBezTo>
                <a:close/>
              </a:path>
            </a:pathLst>
          </a:custGeom>
          <a:solidFill>
            <a:srgbClr val="DB3747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sv-SE"/>
          </a:p>
        </p:txBody>
      </p:sp>
      <p:grpSp>
        <p:nvGrpSpPr>
          <p:cNvPr id="23" name="Logotyp" title="Region Dalarnas logotyp"/>
          <p:cNvGrpSpPr>
            <a:grpSpLocks noChangeAspect="1"/>
          </p:cNvGrpSpPr>
          <p:nvPr userDrawn="1"/>
        </p:nvGrpSpPr>
        <p:grpSpPr>
          <a:xfrm>
            <a:off x="10724551" y="190337"/>
            <a:ext cx="1134134" cy="432000"/>
            <a:chOff x="-2576825" y="3432175"/>
            <a:chExt cx="1679575" cy="639763"/>
          </a:xfrm>
          <a:solidFill>
            <a:srgbClr val="DB3747"/>
          </a:solidFill>
        </p:grpSpPr>
        <p:sp>
          <p:nvSpPr>
            <p:cNvPr id="24" name="Freeform 5"/>
            <p:cNvSpPr>
              <a:spLocks/>
            </p:cNvSpPr>
            <p:nvPr/>
          </p:nvSpPr>
          <p:spPr bwMode="auto">
            <a:xfrm>
              <a:off x="-1871975" y="3689350"/>
              <a:ext cx="100013" cy="168275"/>
            </a:xfrm>
            <a:custGeom>
              <a:avLst/>
              <a:gdLst>
                <a:gd name="T0" fmla="*/ 63 w 63"/>
                <a:gd name="T1" fmla="*/ 84 h 106"/>
                <a:gd name="T2" fmla="*/ 29 w 63"/>
                <a:gd name="T3" fmla="*/ 84 h 106"/>
                <a:gd name="T4" fmla="*/ 29 w 63"/>
                <a:gd name="T5" fmla="*/ 65 h 106"/>
                <a:gd name="T6" fmla="*/ 60 w 63"/>
                <a:gd name="T7" fmla="*/ 65 h 106"/>
                <a:gd name="T8" fmla="*/ 60 w 63"/>
                <a:gd name="T9" fmla="*/ 41 h 106"/>
                <a:gd name="T10" fmla="*/ 29 w 63"/>
                <a:gd name="T11" fmla="*/ 41 h 106"/>
                <a:gd name="T12" fmla="*/ 29 w 63"/>
                <a:gd name="T13" fmla="*/ 24 h 106"/>
                <a:gd name="T14" fmla="*/ 63 w 63"/>
                <a:gd name="T15" fmla="*/ 24 h 106"/>
                <a:gd name="T16" fmla="*/ 63 w 63"/>
                <a:gd name="T17" fmla="*/ 0 h 106"/>
                <a:gd name="T18" fmla="*/ 0 w 63"/>
                <a:gd name="T19" fmla="*/ 0 h 106"/>
                <a:gd name="T20" fmla="*/ 0 w 63"/>
                <a:gd name="T21" fmla="*/ 106 h 106"/>
                <a:gd name="T22" fmla="*/ 63 w 63"/>
                <a:gd name="T23" fmla="*/ 106 h 106"/>
                <a:gd name="T24" fmla="*/ 63 w 63"/>
                <a:gd name="T25" fmla="*/ 8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" h="106">
                  <a:moveTo>
                    <a:pt x="63" y="84"/>
                  </a:moveTo>
                  <a:lnTo>
                    <a:pt x="29" y="84"/>
                  </a:lnTo>
                  <a:lnTo>
                    <a:pt x="29" y="65"/>
                  </a:lnTo>
                  <a:lnTo>
                    <a:pt x="60" y="65"/>
                  </a:lnTo>
                  <a:lnTo>
                    <a:pt x="60" y="41"/>
                  </a:lnTo>
                  <a:lnTo>
                    <a:pt x="29" y="41"/>
                  </a:lnTo>
                  <a:lnTo>
                    <a:pt x="29" y="24"/>
                  </a:lnTo>
                  <a:lnTo>
                    <a:pt x="63" y="24"/>
                  </a:lnTo>
                  <a:lnTo>
                    <a:pt x="63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63" y="106"/>
                  </a:lnTo>
                  <a:lnTo>
                    <a:pt x="63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5" name="Freeform 6"/>
            <p:cNvSpPr>
              <a:spLocks/>
            </p:cNvSpPr>
            <p:nvPr/>
          </p:nvSpPr>
          <p:spPr bwMode="auto">
            <a:xfrm>
              <a:off x="-1757675" y="3681413"/>
              <a:ext cx="177800" cy="184150"/>
            </a:xfrm>
            <a:custGeom>
              <a:avLst/>
              <a:gdLst>
                <a:gd name="T0" fmla="*/ 24 w 47"/>
                <a:gd name="T1" fmla="*/ 48 h 48"/>
                <a:gd name="T2" fmla="*/ 42 w 47"/>
                <a:gd name="T3" fmla="*/ 39 h 48"/>
                <a:gd name="T4" fmla="*/ 47 w 47"/>
                <a:gd name="T5" fmla="*/ 22 h 48"/>
                <a:gd name="T6" fmla="*/ 24 w 47"/>
                <a:gd name="T7" fmla="*/ 22 h 48"/>
                <a:gd name="T8" fmla="*/ 24 w 47"/>
                <a:gd name="T9" fmla="*/ 31 h 48"/>
                <a:gd name="T10" fmla="*/ 33 w 47"/>
                <a:gd name="T11" fmla="*/ 31 h 48"/>
                <a:gd name="T12" fmla="*/ 24 w 47"/>
                <a:gd name="T13" fmla="*/ 38 h 48"/>
                <a:gd name="T14" fmla="*/ 12 w 47"/>
                <a:gd name="T15" fmla="*/ 25 h 48"/>
                <a:gd name="T16" fmla="*/ 24 w 47"/>
                <a:gd name="T17" fmla="*/ 10 h 48"/>
                <a:gd name="T18" fmla="*/ 33 w 47"/>
                <a:gd name="T19" fmla="*/ 18 h 48"/>
                <a:gd name="T20" fmla="*/ 44 w 47"/>
                <a:gd name="T21" fmla="*/ 13 h 48"/>
                <a:gd name="T22" fmla="*/ 24 w 47"/>
                <a:gd name="T23" fmla="*/ 0 h 48"/>
                <a:gd name="T24" fmla="*/ 0 w 47"/>
                <a:gd name="T25" fmla="*/ 24 h 48"/>
                <a:gd name="T26" fmla="*/ 24 w 47"/>
                <a:gd name="T2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48">
                  <a:moveTo>
                    <a:pt x="24" y="48"/>
                  </a:moveTo>
                  <a:cubicBezTo>
                    <a:pt x="31" y="48"/>
                    <a:pt x="38" y="45"/>
                    <a:pt x="42" y="39"/>
                  </a:cubicBezTo>
                  <a:cubicBezTo>
                    <a:pt x="46" y="34"/>
                    <a:pt x="46" y="28"/>
                    <a:pt x="47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6"/>
                    <a:pt x="29" y="38"/>
                    <a:pt x="24" y="38"/>
                  </a:cubicBezTo>
                  <a:cubicBezTo>
                    <a:pt x="16" y="38"/>
                    <a:pt x="12" y="31"/>
                    <a:pt x="12" y="25"/>
                  </a:cubicBezTo>
                  <a:cubicBezTo>
                    <a:pt x="12" y="18"/>
                    <a:pt x="16" y="10"/>
                    <a:pt x="24" y="10"/>
                  </a:cubicBezTo>
                  <a:cubicBezTo>
                    <a:pt x="28" y="10"/>
                    <a:pt x="32" y="13"/>
                    <a:pt x="33" y="18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0" y="5"/>
                    <a:pt x="33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8"/>
                    <a:pt x="10" y="48"/>
                    <a:pt x="24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6" name="Rectangle 7"/>
            <p:cNvSpPr>
              <a:spLocks noChangeArrowheads="1"/>
            </p:cNvSpPr>
            <p:nvPr/>
          </p:nvSpPr>
          <p:spPr bwMode="auto">
            <a:xfrm>
              <a:off x="-1564000" y="3689350"/>
              <a:ext cx="44450" cy="168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7" name="Freeform 8"/>
            <p:cNvSpPr>
              <a:spLocks noEditPoints="1"/>
            </p:cNvSpPr>
            <p:nvPr/>
          </p:nvSpPr>
          <p:spPr bwMode="auto">
            <a:xfrm>
              <a:off x="-1500500" y="3681413"/>
              <a:ext cx="185738" cy="184150"/>
            </a:xfrm>
            <a:custGeom>
              <a:avLst/>
              <a:gdLst>
                <a:gd name="T0" fmla="*/ 49 w 49"/>
                <a:gd name="T1" fmla="*/ 23 h 48"/>
                <a:gd name="T2" fmla="*/ 25 w 49"/>
                <a:gd name="T3" fmla="*/ 0 h 48"/>
                <a:gd name="T4" fmla="*/ 0 w 49"/>
                <a:gd name="T5" fmla="*/ 23 h 48"/>
                <a:gd name="T6" fmla="*/ 25 w 49"/>
                <a:gd name="T7" fmla="*/ 48 h 48"/>
                <a:gd name="T8" fmla="*/ 49 w 49"/>
                <a:gd name="T9" fmla="*/ 23 h 48"/>
                <a:gd name="T10" fmla="*/ 25 w 49"/>
                <a:gd name="T11" fmla="*/ 37 h 48"/>
                <a:gd name="T12" fmla="*/ 12 w 49"/>
                <a:gd name="T13" fmla="*/ 23 h 48"/>
                <a:gd name="T14" fmla="*/ 25 w 49"/>
                <a:gd name="T15" fmla="*/ 12 h 48"/>
                <a:gd name="T16" fmla="*/ 37 w 49"/>
                <a:gd name="T17" fmla="*/ 23 h 48"/>
                <a:gd name="T18" fmla="*/ 25 w 49"/>
                <a:gd name="T19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48">
                  <a:moveTo>
                    <a:pt x="49" y="23"/>
                  </a:moveTo>
                  <a:cubicBezTo>
                    <a:pt x="49" y="10"/>
                    <a:pt x="37" y="0"/>
                    <a:pt x="25" y="0"/>
                  </a:cubicBezTo>
                  <a:cubicBezTo>
                    <a:pt x="12" y="0"/>
                    <a:pt x="0" y="10"/>
                    <a:pt x="0" y="23"/>
                  </a:cubicBezTo>
                  <a:cubicBezTo>
                    <a:pt x="0" y="38"/>
                    <a:pt x="10" y="48"/>
                    <a:pt x="25" y="48"/>
                  </a:cubicBezTo>
                  <a:cubicBezTo>
                    <a:pt x="39" y="48"/>
                    <a:pt x="49" y="38"/>
                    <a:pt x="49" y="23"/>
                  </a:cubicBezTo>
                  <a:moveTo>
                    <a:pt x="25" y="37"/>
                  </a:moveTo>
                  <a:cubicBezTo>
                    <a:pt x="18" y="37"/>
                    <a:pt x="12" y="31"/>
                    <a:pt x="12" y="23"/>
                  </a:cubicBezTo>
                  <a:cubicBezTo>
                    <a:pt x="12" y="17"/>
                    <a:pt x="18" y="12"/>
                    <a:pt x="25" y="12"/>
                  </a:cubicBezTo>
                  <a:cubicBezTo>
                    <a:pt x="31" y="12"/>
                    <a:pt x="37" y="17"/>
                    <a:pt x="37" y="23"/>
                  </a:cubicBezTo>
                  <a:cubicBezTo>
                    <a:pt x="37" y="31"/>
                    <a:pt x="31" y="37"/>
                    <a:pt x="25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8" name="Freeform 9"/>
            <p:cNvSpPr>
              <a:spLocks/>
            </p:cNvSpPr>
            <p:nvPr/>
          </p:nvSpPr>
          <p:spPr bwMode="auto">
            <a:xfrm>
              <a:off x="-1295713" y="3689350"/>
              <a:ext cx="171450" cy="168275"/>
            </a:xfrm>
            <a:custGeom>
              <a:avLst/>
              <a:gdLst>
                <a:gd name="T0" fmla="*/ 29 w 108"/>
                <a:gd name="T1" fmla="*/ 41 h 106"/>
                <a:gd name="T2" fmla="*/ 29 w 108"/>
                <a:gd name="T3" fmla="*/ 41 h 106"/>
                <a:gd name="T4" fmla="*/ 79 w 108"/>
                <a:gd name="T5" fmla="*/ 106 h 106"/>
                <a:gd name="T6" fmla="*/ 108 w 108"/>
                <a:gd name="T7" fmla="*/ 106 h 106"/>
                <a:gd name="T8" fmla="*/ 108 w 108"/>
                <a:gd name="T9" fmla="*/ 0 h 106"/>
                <a:gd name="T10" fmla="*/ 79 w 108"/>
                <a:gd name="T11" fmla="*/ 0 h 106"/>
                <a:gd name="T12" fmla="*/ 79 w 108"/>
                <a:gd name="T13" fmla="*/ 65 h 106"/>
                <a:gd name="T14" fmla="*/ 79 w 108"/>
                <a:gd name="T15" fmla="*/ 65 h 106"/>
                <a:gd name="T16" fmla="*/ 29 w 108"/>
                <a:gd name="T17" fmla="*/ 0 h 106"/>
                <a:gd name="T18" fmla="*/ 0 w 108"/>
                <a:gd name="T19" fmla="*/ 0 h 106"/>
                <a:gd name="T20" fmla="*/ 0 w 108"/>
                <a:gd name="T21" fmla="*/ 106 h 106"/>
                <a:gd name="T22" fmla="*/ 29 w 108"/>
                <a:gd name="T23" fmla="*/ 106 h 106"/>
                <a:gd name="T24" fmla="*/ 29 w 108"/>
                <a:gd name="T25" fmla="*/ 4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8" h="106">
                  <a:moveTo>
                    <a:pt x="29" y="41"/>
                  </a:moveTo>
                  <a:lnTo>
                    <a:pt x="29" y="41"/>
                  </a:lnTo>
                  <a:lnTo>
                    <a:pt x="79" y="106"/>
                  </a:lnTo>
                  <a:lnTo>
                    <a:pt x="108" y="106"/>
                  </a:lnTo>
                  <a:lnTo>
                    <a:pt x="108" y="0"/>
                  </a:lnTo>
                  <a:lnTo>
                    <a:pt x="79" y="0"/>
                  </a:lnTo>
                  <a:lnTo>
                    <a:pt x="79" y="65"/>
                  </a:lnTo>
                  <a:lnTo>
                    <a:pt x="79" y="65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9" y="106"/>
                  </a:lnTo>
                  <a:lnTo>
                    <a:pt x="2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9" name="Freeform 10"/>
            <p:cNvSpPr>
              <a:spLocks noEditPoints="1"/>
            </p:cNvSpPr>
            <p:nvPr/>
          </p:nvSpPr>
          <p:spPr bwMode="auto">
            <a:xfrm>
              <a:off x="-2022788" y="3903663"/>
              <a:ext cx="147638" cy="168275"/>
            </a:xfrm>
            <a:custGeom>
              <a:avLst/>
              <a:gdLst>
                <a:gd name="T0" fmla="*/ 17 w 39"/>
                <a:gd name="T1" fmla="*/ 0 h 44"/>
                <a:gd name="T2" fmla="*/ 0 w 39"/>
                <a:gd name="T3" fmla="*/ 0 h 44"/>
                <a:gd name="T4" fmla="*/ 0 w 39"/>
                <a:gd name="T5" fmla="*/ 44 h 44"/>
                <a:gd name="T6" fmla="*/ 17 w 39"/>
                <a:gd name="T7" fmla="*/ 44 h 44"/>
                <a:gd name="T8" fmla="*/ 39 w 39"/>
                <a:gd name="T9" fmla="*/ 22 h 44"/>
                <a:gd name="T10" fmla="*/ 17 w 39"/>
                <a:gd name="T11" fmla="*/ 0 h 44"/>
                <a:gd name="T12" fmla="*/ 15 w 39"/>
                <a:gd name="T13" fmla="*/ 35 h 44"/>
                <a:gd name="T14" fmla="*/ 12 w 39"/>
                <a:gd name="T15" fmla="*/ 35 h 44"/>
                <a:gd name="T16" fmla="*/ 12 w 39"/>
                <a:gd name="T17" fmla="*/ 10 h 44"/>
                <a:gd name="T18" fmla="*/ 15 w 39"/>
                <a:gd name="T19" fmla="*/ 10 h 44"/>
                <a:gd name="T20" fmla="*/ 27 w 39"/>
                <a:gd name="T21" fmla="*/ 22 h 44"/>
                <a:gd name="T22" fmla="*/ 15 w 39"/>
                <a:gd name="T23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44">
                  <a:moveTo>
                    <a:pt x="1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29" y="44"/>
                    <a:pt x="39" y="35"/>
                    <a:pt x="39" y="22"/>
                  </a:cubicBezTo>
                  <a:cubicBezTo>
                    <a:pt x="39" y="10"/>
                    <a:pt x="29" y="0"/>
                    <a:pt x="17" y="0"/>
                  </a:cubicBezTo>
                  <a:moveTo>
                    <a:pt x="15" y="35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0"/>
                    <a:pt x="27" y="14"/>
                    <a:pt x="27" y="22"/>
                  </a:cubicBezTo>
                  <a:cubicBezTo>
                    <a:pt x="27" y="31"/>
                    <a:pt x="22" y="35"/>
                    <a:pt x="15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0" name="Freeform 11"/>
            <p:cNvSpPr>
              <a:spLocks noEditPoints="1"/>
            </p:cNvSpPr>
            <p:nvPr/>
          </p:nvSpPr>
          <p:spPr bwMode="auto">
            <a:xfrm>
              <a:off x="-18783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69 w 109"/>
                <a:gd name="T15" fmla="*/ 0 h 106"/>
                <a:gd name="T16" fmla="*/ 40 w 109"/>
                <a:gd name="T17" fmla="*/ 0 h 106"/>
                <a:gd name="T18" fmla="*/ 43 w 109"/>
                <a:gd name="T19" fmla="*/ 67 h 106"/>
                <a:gd name="T20" fmla="*/ 55 w 109"/>
                <a:gd name="T21" fmla="*/ 34 h 106"/>
                <a:gd name="T22" fmla="*/ 55 w 109"/>
                <a:gd name="T23" fmla="*/ 34 h 106"/>
                <a:gd name="T24" fmla="*/ 67 w 109"/>
                <a:gd name="T25" fmla="*/ 67 h 106"/>
                <a:gd name="T26" fmla="*/ 43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69" y="0"/>
                  </a:lnTo>
                  <a:lnTo>
                    <a:pt x="40" y="0"/>
                  </a:lnTo>
                  <a:close/>
                  <a:moveTo>
                    <a:pt x="43" y="67"/>
                  </a:moveTo>
                  <a:lnTo>
                    <a:pt x="55" y="34"/>
                  </a:lnTo>
                  <a:lnTo>
                    <a:pt x="55" y="34"/>
                  </a:lnTo>
                  <a:lnTo>
                    <a:pt x="67" y="67"/>
                  </a:lnTo>
                  <a:lnTo>
                    <a:pt x="43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1" name="Freeform 12"/>
            <p:cNvSpPr>
              <a:spLocks/>
            </p:cNvSpPr>
            <p:nvPr/>
          </p:nvSpPr>
          <p:spPr bwMode="auto">
            <a:xfrm>
              <a:off x="-1692588" y="3903663"/>
              <a:ext cx="98425" cy="168275"/>
            </a:xfrm>
            <a:custGeom>
              <a:avLst/>
              <a:gdLst>
                <a:gd name="T0" fmla="*/ 28 w 62"/>
                <a:gd name="T1" fmla="*/ 0 h 106"/>
                <a:gd name="T2" fmla="*/ 0 w 62"/>
                <a:gd name="T3" fmla="*/ 0 h 106"/>
                <a:gd name="T4" fmla="*/ 0 w 62"/>
                <a:gd name="T5" fmla="*/ 106 h 106"/>
                <a:gd name="T6" fmla="*/ 62 w 62"/>
                <a:gd name="T7" fmla="*/ 106 h 106"/>
                <a:gd name="T8" fmla="*/ 62 w 62"/>
                <a:gd name="T9" fmla="*/ 84 h 106"/>
                <a:gd name="T10" fmla="*/ 28 w 62"/>
                <a:gd name="T11" fmla="*/ 84 h 106"/>
                <a:gd name="T12" fmla="*/ 28 w 62"/>
                <a:gd name="T1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106">
                  <a:moveTo>
                    <a:pt x="28" y="0"/>
                  </a:moveTo>
                  <a:lnTo>
                    <a:pt x="0" y="0"/>
                  </a:lnTo>
                  <a:lnTo>
                    <a:pt x="0" y="106"/>
                  </a:lnTo>
                  <a:lnTo>
                    <a:pt x="62" y="106"/>
                  </a:lnTo>
                  <a:lnTo>
                    <a:pt x="62" y="84"/>
                  </a:lnTo>
                  <a:lnTo>
                    <a:pt x="28" y="84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2" name="Freeform 13"/>
            <p:cNvSpPr>
              <a:spLocks noEditPoints="1"/>
            </p:cNvSpPr>
            <p:nvPr/>
          </p:nvSpPr>
          <p:spPr bwMode="auto">
            <a:xfrm>
              <a:off x="-15862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71 w 109"/>
                <a:gd name="T15" fmla="*/ 0 h 106"/>
                <a:gd name="T16" fmla="*/ 40 w 109"/>
                <a:gd name="T17" fmla="*/ 0 h 106"/>
                <a:gd name="T18" fmla="*/ 42 w 109"/>
                <a:gd name="T19" fmla="*/ 67 h 106"/>
                <a:gd name="T20" fmla="*/ 54 w 109"/>
                <a:gd name="T21" fmla="*/ 34 h 106"/>
                <a:gd name="T22" fmla="*/ 54 w 109"/>
                <a:gd name="T23" fmla="*/ 34 h 106"/>
                <a:gd name="T24" fmla="*/ 66 w 109"/>
                <a:gd name="T25" fmla="*/ 67 h 106"/>
                <a:gd name="T26" fmla="*/ 42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71" y="0"/>
                  </a:lnTo>
                  <a:lnTo>
                    <a:pt x="40" y="0"/>
                  </a:lnTo>
                  <a:close/>
                  <a:moveTo>
                    <a:pt x="42" y="67"/>
                  </a:moveTo>
                  <a:lnTo>
                    <a:pt x="54" y="34"/>
                  </a:lnTo>
                  <a:lnTo>
                    <a:pt x="54" y="34"/>
                  </a:lnTo>
                  <a:lnTo>
                    <a:pt x="66" y="67"/>
                  </a:lnTo>
                  <a:lnTo>
                    <a:pt x="42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3" name="Freeform 14"/>
            <p:cNvSpPr>
              <a:spLocks noEditPoints="1"/>
            </p:cNvSpPr>
            <p:nvPr/>
          </p:nvSpPr>
          <p:spPr bwMode="auto">
            <a:xfrm>
              <a:off x="-1402075" y="3903663"/>
              <a:ext cx="141288" cy="168275"/>
            </a:xfrm>
            <a:custGeom>
              <a:avLst/>
              <a:gdLst>
                <a:gd name="T0" fmla="*/ 32 w 37"/>
                <a:gd name="T1" fmla="*/ 14 h 44"/>
                <a:gd name="T2" fmla="*/ 17 w 37"/>
                <a:gd name="T3" fmla="*/ 0 h 44"/>
                <a:gd name="T4" fmla="*/ 0 w 37"/>
                <a:gd name="T5" fmla="*/ 0 h 44"/>
                <a:gd name="T6" fmla="*/ 0 w 37"/>
                <a:gd name="T7" fmla="*/ 44 h 44"/>
                <a:gd name="T8" fmla="*/ 11 w 37"/>
                <a:gd name="T9" fmla="*/ 44 h 44"/>
                <a:gd name="T10" fmla="*/ 11 w 37"/>
                <a:gd name="T11" fmla="*/ 27 h 44"/>
                <a:gd name="T12" fmla="*/ 11 w 37"/>
                <a:gd name="T13" fmla="*/ 27 h 44"/>
                <a:gd name="T14" fmla="*/ 22 w 37"/>
                <a:gd name="T15" fmla="*/ 44 h 44"/>
                <a:gd name="T16" fmla="*/ 37 w 37"/>
                <a:gd name="T17" fmla="*/ 44 h 44"/>
                <a:gd name="T18" fmla="*/ 23 w 37"/>
                <a:gd name="T19" fmla="*/ 26 h 44"/>
                <a:gd name="T20" fmla="*/ 32 w 37"/>
                <a:gd name="T21" fmla="*/ 14 h 44"/>
                <a:gd name="T22" fmla="*/ 12 w 37"/>
                <a:gd name="T23" fmla="*/ 20 h 44"/>
                <a:gd name="T24" fmla="*/ 11 w 37"/>
                <a:gd name="T25" fmla="*/ 20 h 44"/>
                <a:gd name="T26" fmla="*/ 11 w 37"/>
                <a:gd name="T27" fmla="*/ 9 h 44"/>
                <a:gd name="T28" fmla="*/ 12 w 37"/>
                <a:gd name="T29" fmla="*/ 9 h 44"/>
                <a:gd name="T30" fmla="*/ 20 w 37"/>
                <a:gd name="T31" fmla="*/ 14 h 44"/>
                <a:gd name="T32" fmla="*/ 12 w 37"/>
                <a:gd name="T33" fmla="*/ 2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32" y="14"/>
                  </a:moveTo>
                  <a:cubicBezTo>
                    <a:pt x="32" y="4"/>
                    <a:pt x="26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9" y="25"/>
                    <a:pt x="32" y="20"/>
                    <a:pt x="32" y="14"/>
                  </a:cubicBezTo>
                  <a:moveTo>
                    <a:pt x="12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9"/>
                    <a:pt x="20" y="10"/>
                    <a:pt x="20" y="14"/>
                  </a:cubicBezTo>
                  <a:cubicBezTo>
                    <a:pt x="20" y="19"/>
                    <a:pt x="16" y="20"/>
                    <a:pt x="12" y="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4" name="Freeform 15"/>
            <p:cNvSpPr>
              <a:spLocks/>
            </p:cNvSpPr>
            <p:nvPr/>
          </p:nvSpPr>
          <p:spPr bwMode="auto">
            <a:xfrm>
              <a:off x="-1249675" y="3903663"/>
              <a:ext cx="166688" cy="168275"/>
            </a:xfrm>
            <a:custGeom>
              <a:avLst/>
              <a:gdLst>
                <a:gd name="T0" fmla="*/ 76 w 105"/>
                <a:gd name="T1" fmla="*/ 65 h 106"/>
                <a:gd name="T2" fmla="*/ 76 w 105"/>
                <a:gd name="T3" fmla="*/ 65 h 106"/>
                <a:gd name="T4" fmla="*/ 26 w 105"/>
                <a:gd name="T5" fmla="*/ 0 h 106"/>
                <a:gd name="T6" fmla="*/ 0 w 105"/>
                <a:gd name="T7" fmla="*/ 0 h 106"/>
                <a:gd name="T8" fmla="*/ 0 w 105"/>
                <a:gd name="T9" fmla="*/ 106 h 106"/>
                <a:gd name="T10" fmla="*/ 26 w 105"/>
                <a:gd name="T11" fmla="*/ 106 h 106"/>
                <a:gd name="T12" fmla="*/ 26 w 105"/>
                <a:gd name="T13" fmla="*/ 41 h 106"/>
                <a:gd name="T14" fmla="*/ 26 w 105"/>
                <a:gd name="T15" fmla="*/ 41 h 106"/>
                <a:gd name="T16" fmla="*/ 76 w 105"/>
                <a:gd name="T17" fmla="*/ 106 h 106"/>
                <a:gd name="T18" fmla="*/ 105 w 105"/>
                <a:gd name="T19" fmla="*/ 106 h 106"/>
                <a:gd name="T20" fmla="*/ 105 w 105"/>
                <a:gd name="T21" fmla="*/ 0 h 106"/>
                <a:gd name="T22" fmla="*/ 76 w 105"/>
                <a:gd name="T23" fmla="*/ 0 h 106"/>
                <a:gd name="T24" fmla="*/ 76 w 105"/>
                <a:gd name="T25" fmla="*/ 6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06">
                  <a:moveTo>
                    <a:pt x="76" y="65"/>
                  </a:moveTo>
                  <a:lnTo>
                    <a:pt x="76" y="65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6" y="106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76" y="106"/>
                  </a:lnTo>
                  <a:lnTo>
                    <a:pt x="105" y="106"/>
                  </a:lnTo>
                  <a:lnTo>
                    <a:pt x="105" y="0"/>
                  </a:lnTo>
                  <a:lnTo>
                    <a:pt x="76" y="0"/>
                  </a:lnTo>
                  <a:lnTo>
                    <a:pt x="76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5" name="Freeform 16"/>
            <p:cNvSpPr>
              <a:spLocks noEditPoints="1"/>
            </p:cNvSpPr>
            <p:nvPr/>
          </p:nvSpPr>
          <p:spPr bwMode="auto">
            <a:xfrm>
              <a:off x="-1075050" y="3903663"/>
              <a:ext cx="177800" cy="168275"/>
            </a:xfrm>
            <a:custGeom>
              <a:avLst/>
              <a:gdLst>
                <a:gd name="T0" fmla="*/ 71 w 112"/>
                <a:gd name="T1" fmla="*/ 0 h 106"/>
                <a:gd name="T2" fmla="*/ 43 w 112"/>
                <a:gd name="T3" fmla="*/ 0 h 106"/>
                <a:gd name="T4" fmla="*/ 0 w 112"/>
                <a:gd name="T5" fmla="*/ 106 h 106"/>
                <a:gd name="T6" fmla="*/ 31 w 112"/>
                <a:gd name="T7" fmla="*/ 106 h 106"/>
                <a:gd name="T8" fmla="*/ 38 w 112"/>
                <a:gd name="T9" fmla="*/ 89 h 106"/>
                <a:gd name="T10" fmla="*/ 76 w 112"/>
                <a:gd name="T11" fmla="*/ 89 h 106"/>
                <a:gd name="T12" fmla="*/ 83 w 112"/>
                <a:gd name="T13" fmla="*/ 106 h 106"/>
                <a:gd name="T14" fmla="*/ 112 w 112"/>
                <a:gd name="T15" fmla="*/ 106 h 106"/>
                <a:gd name="T16" fmla="*/ 71 w 112"/>
                <a:gd name="T17" fmla="*/ 0 h 106"/>
                <a:gd name="T18" fmla="*/ 45 w 112"/>
                <a:gd name="T19" fmla="*/ 67 h 106"/>
                <a:gd name="T20" fmla="*/ 57 w 112"/>
                <a:gd name="T21" fmla="*/ 34 h 106"/>
                <a:gd name="T22" fmla="*/ 57 w 112"/>
                <a:gd name="T23" fmla="*/ 34 h 106"/>
                <a:gd name="T24" fmla="*/ 69 w 112"/>
                <a:gd name="T25" fmla="*/ 67 h 106"/>
                <a:gd name="T26" fmla="*/ 45 w 112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06">
                  <a:moveTo>
                    <a:pt x="71" y="0"/>
                  </a:moveTo>
                  <a:lnTo>
                    <a:pt x="43" y="0"/>
                  </a:lnTo>
                  <a:lnTo>
                    <a:pt x="0" y="106"/>
                  </a:lnTo>
                  <a:lnTo>
                    <a:pt x="31" y="106"/>
                  </a:lnTo>
                  <a:lnTo>
                    <a:pt x="38" y="89"/>
                  </a:lnTo>
                  <a:lnTo>
                    <a:pt x="76" y="89"/>
                  </a:lnTo>
                  <a:lnTo>
                    <a:pt x="83" y="106"/>
                  </a:lnTo>
                  <a:lnTo>
                    <a:pt x="112" y="106"/>
                  </a:lnTo>
                  <a:lnTo>
                    <a:pt x="71" y="0"/>
                  </a:lnTo>
                  <a:close/>
                  <a:moveTo>
                    <a:pt x="45" y="67"/>
                  </a:moveTo>
                  <a:lnTo>
                    <a:pt x="57" y="34"/>
                  </a:lnTo>
                  <a:lnTo>
                    <a:pt x="57" y="34"/>
                  </a:lnTo>
                  <a:lnTo>
                    <a:pt x="69" y="67"/>
                  </a:lnTo>
                  <a:lnTo>
                    <a:pt x="45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6" name="Freeform 17"/>
            <p:cNvSpPr>
              <a:spLocks/>
            </p:cNvSpPr>
            <p:nvPr/>
          </p:nvSpPr>
          <p:spPr bwMode="auto">
            <a:xfrm>
              <a:off x="-2576825" y="3432175"/>
              <a:ext cx="587375" cy="639763"/>
            </a:xfrm>
            <a:custGeom>
              <a:avLst/>
              <a:gdLst>
                <a:gd name="T0" fmla="*/ 155 w 155"/>
                <a:gd name="T1" fmla="*/ 46 h 167"/>
                <a:gd name="T2" fmla="*/ 139 w 155"/>
                <a:gd name="T3" fmla="*/ 16 h 167"/>
                <a:gd name="T4" fmla="*/ 139 w 155"/>
                <a:gd name="T5" fmla="*/ 0 h 167"/>
                <a:gd name="T6" fmla="*/ 125 w 155"/>
                <a:gd name="T7" fmla="*/ 8 h 167"/>
                <a:gd name="T8" fmla="*/ 116 w 155"/>
                <a:gd name="T9" fmla="*/ 8 h 167"/>
                <a:gd name="T10" fmla="*/ 73 w 155"/>
                <a:gd name="T11" fmla="*/ 33 h 167"/>
                <a:gd name="T12" fmla="*/ 73 w 155"/>
                <a:gd name="T13" fmla="*/ 33 h 167"/>
                <a:gd name="T14" fmla="*/ 65 w 155"/>
                <a:gd name="T15" fmla="*/ 49 h 167"/>
                <a:gd name="T16" fmla="*/ 26 w 155"/>
                <a:gd name="T17" fmla="*/ 51 h 167"/>
                <a:gd name="T18" fmla="*/ 0 w 155"/>
                <a:gd name="T19" fmla="*/ 77 h 167"/>
                <a:gd name="T20" fmla="*/ 0 w 155"/>
                <a:gd name="T21" fmla="*/ 167 h 167"/>
                <a:gd name="T22" fmla="*/ 16 w 155"/>
                <a:gd name="T23" fmla="*/ 167 h 167"/>
                <a:gd name="T24" fmla="*/ 28 w 155"/>
                <a:gd name="T25" fmla="*/ 117 h 167"/>
                <a:gd name="T26" fmla="*/ 59 w 155"/>
                <a:gd name="T27" fmla="*/ 118 h 167"/>
                <a:gd name="T28" fmla="*/ 92 w 155"/>
                <a:gd name="T29" fmla="*/ 116 h 167"/>
                <a:gd name="T30" fmla="*/ 98 w 155"/>
                <a:gd name="T31" fmla="*/ 167 h 167"/>
                <a:gd name="T32" fmla="*/ 114 w 155"/>
                <a:gd name="T33" fmla="*/ 167 h 167"/>
                <a:gd name="T34" fmla="*/ 131 w 155"/>
                <a:gd name="T35" fmla="*/ 53 h 167"/>
                <a:gd name="T36" fmla="*/ 147 w 155"/>
                <a:gd name="T37" fmla="*/ 56 h 167"/>
                <a:gd name="T38" fmla="*/ 155 w 155"/>
                <a:gd name="T39" fmla="*/ 4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5" h="167">
                  <a:moveTo>
                    <a:pt x="155" y="46"/>
                  </a:moveTo>
                  <a:cubicBezTo>
                    <a:pt x="139" y="16"/>
                    <a:pt x="139" y="16"/>
                    <a:pt x="139" y="16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2" y="8"/>
                    <a:pt x="119" y="8"/>
                    <a:pt x="116" y="8"/>
                  </a:cubicBezTo>
                  <a:cubicBezTo>
                    <a:pt x="98" y="8"/>
                    <a:pt x="82" y="18"/>
                    <a:pt x="73" y="33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65" y="49"/>
                    <a:pt x="65" y="49"/>
                    <a:pt x="65" y="49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12" y="51"/>
                    <a:pt x="0" y="63"/>
                    <a:pt x="0" y="77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6" y="167"/>
                    <a:pt x="16" y="167"/>
                    <a:pt x="16" y="167"/>
                  </a:cubicBezTo>
                  <a:cubicBezTo>
                    <a:pt x="16" y="134"/>
                    <a:pt x="28" y="117"/>
                    <a:pt x="28" y="117"/>
                  </a:cubicBezTo>
                  <a:cubicBezTo>
                    <a:pt x="38" y="118"/>
                    <a:pt x="48" y="118"/>
                    <a:pt x="59" y="118"/>
                  </a:cubicBezTo>
                  <a:cubicBezTo>
                    <a:pt x="70" y="118"/>
                    <a:pt x="81" y="118"/>
                    <a:pt x="92" y="116"/>
                  </a:cubicBezTo>
                  <a:cubicBezTo>
                    <a:pt x="98" y="167"/>
                    <a:pt x="98" y="167"/>
                    <a:pt x="98" y="167"/>
                  </a:cubicBezTo>
                  <a:cubicBezTo>
                    <a:pt x="114" y="167"/>
                    <a:pt x="114" y="167"/>
                    <a:pt x="114" y="167"/>
                  </a:cubicBezTo>
                  <a:cubicBezTo>
                    <a:pt x="114" y="80"/>
                    <a:pt x="131" y="53"/>
                    <a:pt x="131" y="53"/>
                  </a:cubicBezTo>
                  <a:cubicBezTo>
                    <a:pt x="147" y="56"/>
                    <a:pt x="147" y="56"/>
                    <a:pt x="147" y="56"/>
                  </a:cubicBezTo>
                  <a:cubicBezTo>
                    <a:pt x="150" y="54"/>
                    <a:pt x="153" y="50"/>
                    <a:pt x="155" y="4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7" name="Freeform 18"/>
            <p:cNvSpPr>
              <a:spLocks noEditPoints="1"/>
            </p:cNvSpPr>
            <p:nvPr/>
          </p:nvSpPr>
          <p:spPr bwMode="auto">
            <a:xfrm>
              <a:off x="-2022788" y="3689350"/>
              <a:ext cx="139700" cy="168275"/>
            </a:xfrm>
            <a:custGeom>
              <a:avLst/>
              <a:gdLst>
                <a:gd name="T0" fmla="*/ 12 w 37"/>
                <a:gd name="T1" fmla="*/ 27 h 44"/>
                <a:gd name="T2" fmla="*/ 12 w 37"/>
                <a:gd name="T3" fmla="*/ 27 h 44"/>
                <a:gd name="T4" fmla="*/ 23 w 37"/>
                <a:gd name="T5" fmla="*/ 44 h 44"/>
                <a:gd name="T6" fmla="*/ 37 w 37"/>
                <a:gd name="T7" fmla="*/ 44 h 44"/>
                <a:gd name="T8" fmla="*/ 23 w 37"/>
                <a:gd name="T9" fmla="*/ 26 h 44"/>
                <a:gd name="T10" fmla="*/ 33 w 37"/>
                <a:gd name="T11" fmla="*/ 14 h 44"/>
                <a:gd name="T12" fmla="*/ 18 w 37"/>
                <a:gd name="T13" fmla="*/ 0 h 44"/>
                <a:gd name="T14" fmla="*/ 0 w 37"/>
                <a:gd name="T15" fmla="*/ 0 h 44"/>
                <a:gd name="T16" fmla="*/ 0 w 37"/>
                <a:gd name="T17" fmla="*/ 44 h 44"/>
                <a:gd name="T18" fmla="*/ 12 w 37"/>
                <a:gd name="T19" fmla="*/ 44 h 44"/>
                <a:gd name="T20" fmla="*/ 12 w 37"/>
                <a:gd name="T21" fmla="*/ 27 h 44"/>
                <a:gd name="T22" fmla="*/ 12 w 37"/>
                <a:gd name="T23" fmla="*/ 9 h 44"/>
                <a:gd name="T24" fmla="*/ 13 w 37"/>
                <a:gd name="T25" fmla="*/ 9 h 44"/>
                <a:gd name="T26" fmla="*/ 21 w 37"/>
                <a:gd name="T27" fmla="*/ 14 h 44"/>
                <a:gd name="T28" fmla="*/ 13 w 37"/>
                <a:gd name="T29" fmla="*/ 20 h 44"/>
                <a:gd name="T30" fmla="*/ 12 w 37"/>
                <a:gd name="T31" fmla="*/ 20 h 44"/>
                <a:gd name="T32" fmla="*/ 12 w 37"/>
                <a:gd name="T33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12" y="27"/>
                  </a:moveTo>
                  <a:cubicBezTo>
                    <a:pt x="12" y="27"/>
                    <a:pt x="12" y="27"/>
                    <a:pt x="12" y="27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0" y="25"/>
                    <a:pt x="33" y="20"/>
                    <a:pt x="33" y="14"/>
                  </a:cubicBezTo>
                  <a:cubicBezTo>
                    <a:pt x="33" y="4"/>
                    <a:pt x="27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2" y="44"/>
                    <a:pt x="12" y="44"/>
                    <a:pt x="12" y="44"/>
                  </a:cubicBezTo>
                  <a:lnTo>
                    <a:pt x="12" y="27"/>
                  </a:lnTo>
                  <a:close/>
                  <a:moveTo>
                    <a:pt x="12" y="9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7" y="9"/>
                    <a:pt x="21" y="10"/>
                    <a:pt x="21" y="14"/>
                  </a:cubicBezTo>
                  <a:cubicBezTo>
                    <a:pt x="21" y="19"/>
                    <a:pt x="17" y="20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  <p:sp>
        <p:nvSpPr>
          <p:cNvPr id="38" name="Platshållare för sidfot"/>
          <p:cNvSpPr>
            <a:spLocks noGrp="1"/>
          </p:cNvSpPr>
          <p:nvPr>
            <p:ph type="ftr" sz="quarter" idx="11"/>
          </p:nvPr>
        </p:nvSpPr>
        <p:spPr>
          <a:xfrm>
            <a:off x="695325" y="278514"/>
            <a:ext cx="9490210" cy="253114"/>
          </a:xfrm>
          <a:prstGeom prst="rect">
            <a:avLst/>
          </a:prstGeom>
        </p:spPr>
        <p:txBody>
          <a:bodyPr wrap="none" lIns="0" anchor="t"/>
          <a:lstStyle>
            <a:lvl1pPr algn="l">
              <a:defRPr sz="1050" b="1"/>
            </a:lvl1pPr>
          </a:lstStyle>
          <a:p>
            <a:r>
              <a:rPr lang="sv-SE" dirty="0">
                <a:solidFill>
                  <a:schemeClr val="tx1">
                    <a:alpha val="50000"/>
                  </a:schemeClr>
                </a:solidFill>
              </a:rPr>
              <a:t>TITEL PÅ PRESENTATION </a:t>
            </a:r>
            <a:r>
              <a:rPr lang="sv-SE" dirty="0">
                <a:solidFill>
                  <a:schemeClr val="tx1">
                    <a:alpha val="50000"/>
                  </a:schemeClr>
                </a:solidFill>
                <a:cs typeface="Arial" panose="020B0604020202020204" pitchFamily="34" charset="0"/>
              </a:rPr>
              <a:t>►</a:t>
            </a:r>
            <a:r>
              <a:rPr lang="sv-SE" dirty="0">
                <a:solidFill>
                  <a:schemeClr val="tx1">
                    <a:alpha val="50000"/>
                  </a:schemeClr>
                </a:solidFill>
              </a:rPr>
              <a:t> </a:t>
            </a:r>
            <a:r>
              <a:rPr lang="sv-SE" dirty="0">
                <a:solidFill>
                  <a:srgbClr val="DB3747"/>
                </a:solidFill>
              </a:rPr>
              <a:t>RUBRIK FÖR DETTA KAPITEL</a:t>
            </a:r>
          </a:p>
        </p:txBody>
      </p:sp>
      <p:sp>
        <p:nvSpPr>
          <p:cNvPr id="39" name="Sidnummer"/>
          <p:cNvSpPr txBox="1"/>
          <p:nvPr userDrawn="1"/>
        </p:nvSpPr>
        <p:spPr>
          <a:xfrm>
            <a:off x="11496675" y="6434688"/>
            <a:ext cx="695325" cy="25069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fld id="{AD9149A3-2741-43AA-8DF0-D3D0AF0ABFD1}" type="slidenum">
              <a:rPr lang="sv-SE" sz="1050" b="1" smtClean="0">
                <a:solidFill>
                  <a:schemeClr val="tx1">
                    <a:alpha val="60000"/>
                  </a:schemeClr>
                </a:solidFill>
              </a:rPr>
              <a:pPr algn="ctr"/>
              <a:t>‹#›</a:t>
            </a:fld>
            <a:endParaRPr lang="sv-SE" sz="1050" b="1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610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 userDrawn="1">
          <p15:clr>
            <a:srgbClr val="FBAE40"/>
          </p15:clr>
        </p15:guide>
        <p15:guide id="2" pos="438" userDrawn="1">
          <p15:clr>
            <a:srgbClr val="FBAE40"/>
          </p15:clr>
        </p15:guide>
        <p15:guide id="3" pos="7242" userDrawn="1">
          <p15:clr>
            <a:srgbClr val="FBAE40"/>
          </p15:clr>
        </p15:guide>
        <p15:guide id="4" orient="horz" pos="3974" userDrawn="1">
          <p15:clr>
            <a:srgbClr val="FBAE40"/>
          </p15:clr>
        </p15:guide>
        <p15:guide id="5" orient="horz" pos="93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ubrik"/>
          <p:cNvSpPr>
            <a:spLocks noGrp="1"/>
          </p:cNvSpPr>
          <p:nvPr>
            <p:ph type="title"/>
          </p:nvPr>
        </p:nvSpPr>
        <p:spPr>
          <a:xfrm>
            <a:off x="695325" y="728663"/>
            <a:ext cx="10801350" cy="755650"/>
          </a:xfrm>
        </p:spPr>
        <p:txBody>
          <a:bodyPr lIns="0" tIns="0" rIns="0" bIns="0" anchor="t">
            <a:normAutofit/>
          </a:bodyPr>
          <a:lstStyle>
            <a:lvl1pPr>
              <a:defRPr sz="3200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underrubrik"/>
          <p:cNvSpPr>
            <a:spLocks noGrp="1"/>
          </p:cNvSpPr>
          <p:nvPr>
            <p:ph type="body" idx="1"/>
          </p:nvPr>
        </p:nvSpPr>
        <p:spPr>
          <a:xfrm>
            <a:off x="695324" y="1484313"/>
            <a:ext cx="5220000" cy="82391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4" name="Platshållare för innehåll"/>
          <p:cNvSpPr>
            <a:spLocks noGrp="1"/>
          </p:cNvSpPr>
          <p:nvPr>
            <p:ph sz="half" idx="2"/>
          </p:nvPr>
        </p:nvSpPr>
        <p:spPr>
          <a:xfrm>
            <a:off x="695325" y="2542717"/>
            <a:ext cx="5221381" cy="3766008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1"/>
              </a:buClr>
              <a:buSzPct val="130000"/>
              <a:defRPr sz="2400"/>
            </a:lvl1pPr>
            <a:lvl2pPr>
              <a:buClr>
                <a:schemeClr val="accent1"/>
              </a:buClr>
              <a:buSzPct val="130000"/>
              <a:defRPr/>
            </a:lvl2pPr>
            <a:lvl3pPr>
              <a:buClr>
                <a:schemeClr val="accent1"/>
              </a:buClr>
              <a:buSzPct val="130000"/>
              <a:defRPr/>
            </a:lvl3pPr>
            <a:lvl4pPr>
              <a:buClr>
                <a:schemeClr val="accent1"/>
              </a:buClr>
              <a:buSzPct val="130000"/>
              <a:defRPr/>
            </a:lvl4pPr>
            <a:lvl5pPr>
              <a:buClr>
                <a:schemeClr val="accent1"/>
              </a:buClr>
              <a:buSzPct val="130000"/>
              <a:defRPr/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underrubrik"/>
          <p:cNvSpPr>
            <a:spLocks noGrp="1"/>
          </p:cNvSpPr>
          <p:nvPr>
            <p:ph type="body" sz="quarter" idx="3"/>
          </p:nvPr>
        </p:nvSpPr>
        <p:spPr>
          <a:xfrm>
            <a:off x="6276675" y="1484313"/>
            <a:ext cx="5220000" cy="82331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6" name="Platshållare för innehåll"/>
          <p:cNvSpPr>
            <a:spLocks noGrp="1"/>
          </p:cNvSpPr>
          <p:nvPr>
            <p:ph sz="quarter" idx="4"/>
          </p:nvPr>
        </p:nvSpPr>
        <p:spPr>
          <a:xfrm>
            <a:off x="6278554" y="2541233"/>
            <a:ext cx="5218120" cy="376749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1"/>
              </a:buClr>
              <a:buSzPct val="130000"/>
              <a:defRPr/>
            </a:lvl1pPr>
            <a:lvl2pPr>
              <a:buClr>
                <a:schemeClr val="accent1"/>
              </a:buClr>
              <a:buSzPct val="130000"/>
              <a:defRPr/>
            </a:lvl2pPr>
            <a:lvl3pPr>
              <a:buClr>
                <a:schemeClr val="accent1"/>
              </a:buClr>
              <a:buSzPct val="130000"/>
              <a:defRPr/>
            </a:lvl3pPr>
            <a:lvl4pPr>
              <a:buClr>
                <a:schemeClr val="accent1"/>
              </a:buClr>
              <a:buSzPct val="130000"/>
              <a:defRPr/>
            </a:lvl4pPr>
            <a:lvl5pPr>
              <a:buClr>
                <a:schemeClr val="accent1"/>
              </a:buClr>
              <a:buSzPct val="130000"/>
              <a:defRPr/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4" name="Pil"/>
          <p:cNvSpPr>
            <a:spLocks noChangeAspect="1"/>
          </p:cNvSpPr>
          <p:nvPr userDrawn="1"/>
        </p:nvSpPr>
        <p:spPr bwMode="auto">
          <a:xfrm>
            <a:off x="326192" y="306038"/>
            <a:ext cx="104033" cy="180000"/>
          </a:xfrm>
          <a:custGeom>
            <a:avLst/>
            <a:gdLst>
              <a:gd name="T0" fmla="*/ 2328 w 2328"/>
              <a:gd name="T1" fmla="*/ 1996 h 3992"/>
              <a:gd name="T2" fmla="*/ 2288 w 2328"/>
              <a:gd name="T3" fmla="*/ 2088 h 3992"/>
              <a:gd name="T4" fmla="*/ 424 w 2328"/>
              <a:gd name="T5" fmla="*/ 3952 h 3992"/>
              <a:gd name="T6" fmla="*/ 332 w 2328"/>
              <a:gd name="T7" fmla="*/ 3992 h 3992"/>
              <a:gd name="T8" fmla="*/ 240 w 2328"/>
              <a:gd name="T9" fmla="*/ 3952 h 3992"/>
              <a:gd name="T10" fmla="*/ 40 w 2328"/>
              <a:gd name="T11" fmla="*/ 3752 h 3992"/>
              <a:gd name="T12" fmla="*/ 0 w 2328"/>
              <a:gd name="T13" fmla="*/ 3660 h 3992"/>
              <a:gd name="T14" fmla="*/ 40 w 2328"/>
              <a:gd name="T15" fmla="*/ 3568 h 3992"/>
              <a:gd name="T16" fmla="*/ 1612 w 2328"/>
              <a:gd name="T17" fmla="*/ 1996 h 3992"/>
              <a:gd name="T18" fmla="*/ 40 w 2328"/>
              <a:gd name="T19" fmla="*/ 424 h 3992"/>
              <a:gd name="T20" fmla="*/ 0 w 2328"/>
              <a:gd name="T21" fmla="*/ 332 h 3992"/>
              <a:gd name="T22" fmla="*/ 40 w 2328"/>
              <a:gd name="T23" fmla="*/ 240 h 3992"/>
              <a:gd name="T24" fmla="*/ 240 w 2328"/>
              <a:gd name="T25" fmla="*/ 40 h 3992"/>
              <a:gd name="T26" fmla="*/ 332 w 2328"/>
              <a:gd name="T27" fmla="*/ 0 h 3992"/>
              <a:gd name="T28" fmla="*/ 424 w 2328"/>
              <a:gd name="T29" fmla="*/ 40 h 3992"/>
              <a:gd name="T30" fmla="*/ 2288 w 2328"/>
              <a:gd name="T31" fmla="*/ 1904 h 3992"/>
              <a:gd name="T32" fmla="*/ 2328 w 2328"/>
              <a:gd name="T33" fmla="*/ 1996 h 3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328" h="3992">
                <a:moveTo>
                  <a:pt x="2328" y="1996"/>
                </a:moveTo>
                <a:cubicBezTo>
                  <a:pt x="2328" y="2031"/>
                  <a:pt x="2315" y="2061"/>
                  <a:pt x="2288" y="2088"/>
                </a:cubicBezTo>
                <a:cubicBezTo>
                  <a:pt x="424" y="3952"/>
                  <a:pt x="424" y="3952"/>
                  <a:pt x="424" y="3952"/>
                </a:cubicBezTo>
                <a:cubicBezTo>
                  <a:pt x="397" y="3979"/>
                  <a:pt x="367" y="3992"/>
                  <a:pt x="332" y="3992"/>
                </a:cubicBezTo>
                <a:cubicBezTo>
                  <a:pt x="297" y="3992"/>
                  <a:pt x="267" y="3979"/>
                  <a:pt x="240" y="3952"/>
                </a:cubicBezTo>
                <a:cubicBezTo>
                  <a:pt x="40" y="3752"/>
                  <a:pt x="40" y="3752"/>
                  <a:pt x="40" y="3752"/>
                </a:cubicBezTo>
                <a:cubicBezTo>
                  <a:pt x="13" y="3725"/>
                  <a:pt x="0" y="3695"/>
                  <a:pt x="0" y="3660"/>
                </a:cubicBezTo>
                <a:cubicBezTo>
                  <a:pt x="0" y="3625"/>
                  <a:pt x="13" y="3595"/>
                  <a:pt x="40" y="3568"/>
                </a:cubicBezTo>
                <a:cubicBezTo>
                  <a:pt x="1612" y="1996"/>
                  <a:pt x="1612" y="1996"/>
                  <a:pt x="1612" y="1996"/>
                </a:cubicBezTo>
                <a:cubicBezTo>
                  <a:pt x="40" y="424"/>
                  <a:pt x="40" y="424"/>
                  <a:pt x="40" y="424"/>
                </a:cubicBezTo>
                <a:cubicBezTo>
                  <a:pt x="13" y="397"/>
                  <a:pt x="0" y="367"/>
                  <a:pt x="0" y="332"/>
                </a:cubicBezTo>
                <a:cubicBezTo>
                  <a:pt x="0" y="297"/>
                  <a:pt x="13" y="267"/>
                  <a:pt x="40" y="240"/>
                </a:cubicBezTo>
                <a:cubicBezTo>
                  <a:pt x="240" y="40"/>
                  <a:pt x="240" y="40"/>
                  <a:pt x="240" y="40"/>
                </a:cubicBezTo>
                <a:cubicBezTo>
                  <a:pt x="267" y="13"/>
                  <a:pt x="297" y="0"/>
                  <a:pt x="332" y="0"/>
                </a:cubicBezTo>
                <a:cubicBezTo>
                  <a:pt x="367" y="0"/>
                  <a:pt x="397" y="13"/>
                  <a:pt x="424" y="40"/>
                </a:cubicBezTo>
                <a:cubicBezTo>
                  <a:pt x="2288" y="1904"/>
                  <a:pt x="2288" y="1904"/>
                  <a:pt x="2288" y="1904"/>
                </a:cubicBezTo>
                <a:cubicBezTo>
                  <a:pt x="2315" y="1931"/>
                  <a:pt x="2328" y="1961"/>
                  <a:pt x="2328" y="1996"/>
                </a:cubicBezTo>
                <a:close/>
              </a:path>
            </a:pathLst>
          </a:custGeom>
          <a:solidFill>
            <a:srgbClr val="DB3747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sv-SE"/>
          </a:p>
        </p:txBody>
      </p:sp>
      <p:grpSp>
        <p:nvGrpSpPr>
          <p:cNvPr id="25" name="Logotyp" title="Region Dalarnas logotyp"/>
          <p:cNvGrpSpPr>
            <a:grpSpLocks noChangeAspect="1"/>
          </p:cNvGrpSpPr>
          <p:nvPr userDrawn="1"/>
        </p:nvGrpSpPr>
        <p:grpSpPr>
          <a:xfrm>
            <a:off x="10724551" y="190337"/>
            <a:ext cx="1134134" cy="432000"/>
            <a:chOff x="-2576825" y="3432175"/>
            <a:chExt cx="1679575" cy="639763"/>
          </a:xfrm>
          <a:solidFill>
            <a:srgbClr val="DB3747"/>
          </a:solidFill>
        </p:grpSpPr>
        <p:sp>
          <p:nvSpPr>
            <p:cNvPr id="26" name="Freeform 5"/>
            <p:cNvSpPr>
              <a:spLocks/>
            </p:cNvSpPr>
            <p:nvPr/>
          </p:nvSpPr>
          <p:spPr bwMode="auto">
            <a:xfrm>
              <a:off x="-1871975" y="3689350"/>
              <a:ext cx="100013" cy="168275"/>
            </a:xfrm>
            <a:custGeom>
              <a:avLst/>
              <a:gdLst>
                <a:gd name="T0" fmla="*/ 63 w 63"/>
                <a:gd name="T1" fmla="*/ 84 h 106"/>
                <a:gd name="T2" fmla="*/ 29 w 63"/>
                <a:gd name="T3" fmla="*/ 84 h 106"/>
                <a:gd name="T4" fmla="*/ 29 w 63"/>
                <a:gd name="T5" fmla="*/ 65 h 106"/>
                <a:gd name="T6" fmla="*/ 60 w 63"/>
                <a:gd name="T7" fmla="*/ 65 h 106"/>
                <a:gd name="T8" fmla="*/ 60 w 63"/>
                <a:gd name="T9" fmla="*/ 41 h 106"/>
                <a:gd name="T10" fmla="*/ 29 w 63"/>
                <a:gd name="T11" fmla="*/ 41 h 106"/>
                <a:gd name="T12" fmla="*/ 29 w 63"/>
                <a:gd name="T13" fmla="*/ 24 h 106"/>
                <a:gd name="T14" fmla="*/ 63 w 63"/>
                <a:gd name="T15" fmla="*/ 24 h 106"/>
                <a:gd name="T16" fmla="*/ 63 w 63"/>
                <a:gd name="T17" fmla="*/ 0 h 106"/>
                <a:gd name="T18" fmla="*/ 0 w 63"/>
                <a:gd name="T19" fmla="*/ 0 h 106"/>
                <a:gd name="T20" fmla="*/ 0 w 63"/>
                <a:gd name="T21" fmla="*/ 106 h 106"/>
                <a:gd name="T22" fmla="*/ 63 w 63"/>
                <a:gd name="T23" fmla="*/ 106 h 106"/>
                <a:gd name="T24" fmla="*/ 63 w 63"/>
                <a:gd name="T25" fmla="*/ 8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" h="106">
                  <a:moveTo>
                    <a:pt x="63" y="84"/>
                  </a:moveTo>
                  <a:lnTo>
                    <a:pt x="29" y="84"/>
                  </a:lnTo>
                  <a:lnTo>
                    <a:pt x="29" y="65"/>
                  </a:lnTo>
                  <a:lnTo>
                    <a:pt x="60" y="65"/>
                  </a:lnTo>
                  <a:lnTo>
                    <a:pt x="60" y="41"/>
                  </a:lnTo>
                  <a:lnTo>
                    <a:pt x="29" y="41"/>
                  </a:lnTo>
                  <a:lnTo>
                    <a:pt x="29" y="24"/>
                  </a:lnTo>
                  <a:lnTo>
                    <a:pt x="63" y="24"/>
                  </a:lnTo>
                  <a:lnTo>
                    <a:pt x="63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63" y="106"/>
                  </a:lnTo>
                  <a:lnTo>
                    <a:pt x="63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-1757675" y="3681413"/>
              <a:ext cx="177800" cy="184150"/>
            </a:xfrm>
            <a:custGeom>
              <a:avLst/>
              <a:gdLst>
                <a:gd name="T0" fmla="*/ 24 w 47"/>
                <a:gd name="T1" fmla="*/ 48 h 48"/>
                <a:gd name="T2" fmla="*/ 42 w 47"/>
                <a:gd name="T3" fmla="*/ 39 h 48"/>
                <a:gd name="T4" fmla="*/ 47 w 47"/>
                <a:gd name="T5" fmla="*/ 22 h 48"/>
                <a:gd name="T6" fmla="*/ 24 w 47"/>
                <a:gd name="T7" fmla="*/ 22 h 48"/>
                <a:gd name="T8" fmla="*/ 24 w 47"/>
                <a:gd name="T9" fmla="*/ 31 h 48"/>
                <a:gd name="T10" fmla="*/ 33 w 47"/>
                <a:gd name="T11" fmla="*/ 31 h 48"/>
                <a:gd name="T12" fmla="*/ 24 w 47"/>
                <a:gd name="T13" fmla="*/ 38 h 48"/>
                <a:gd name="T14" fmla="*/ 12 w 47"/>
                <a:gd name="T15" fmla="*/ 25 h 48"/>
                <a:gd name="T16" fmla="*/ 24 w 47"/>
                <a:gd name="T17" fmla="*/ 10 h 48"/>
                <a:gd name="T18" fmla="*/ 33 w 47"/>
                <a:gd name="T19" fmla="*/ 18 h 48"/>
                <a:gd name="T20" fmla="*/ 44 w 47"/>
                <a:gd name="T21" fmla="*/ 13 h 48"/>
                <a:gd name="T22" fmla="*/ 24 w 47"/>
                <a:gd name="T23" fmla="*/ 0 h 48"/>
                <a:gd name="T24" fmla="*/ 0 w 47"/>
                <a:gd name="T25" fmla="*/ 24 h 48"/>
                <a:gd name="T26" fmla="*/ 24 w 47"/>
                <a:gd name="T2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48">
                  <a:moveTo>
                    <a:pt x="24" y="48"/>
                  </a:moveTo>
                  <a:cubicBezTo>
                    <a:pt x="31" y="48"/>
                    <a:pt x="38" y="45"/>
                    <a:pt x="42" y="39"/>
                  </a:cubicBezTo>
                  <a:cubicBezTo>
                    <a:pt x="46" y="34"/>
                    <a:pt x="46" y="28"/>
                    <a:pt x="47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6"/>
                    <a:pt x="29" y="38"/>
                    <a:pt x="24" y="38"/>
                  </a:cubicBezTo>
                  <a:cubicBezTo>
                    <a:pt x="16" y="38"/>
                    <a:pt x="12" y="31"/>
                    <a:pt x="12" y="25"/>
                  </a:cubicBezTo>
                  <a:cubicBezTo>
                    <a:pt x="12" y="18"/>
                    <a:pt x="16" y="10"/>
                    <a:pt x="24" y="10"/>
                  </a:cubicBezTo>
                  <a:cubicBezTo>
                    <a:pt x="28" y="10"/>
                    <a:pt x="32" y="13"/>
                    <a:pt x="33" y="18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0" y="5"/>
                    <a:pt x="33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8"/>
                    <a:pt x="10" y="48"/>
                    <a:pt x="24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8" name="Rectangle 7"/>
            <p:cNvSpPr>
              <a:spLocks noChangeArrowheads="1"/>
            </p:cNvSpPr>
            <p:nvPr/>
          </p:nvSpPr>
          <p:spPr bwMode="auto">
            <a:xfrm>
              <a:off x="-1564000" y="3689350"/>
              <a:ext cx="44450" cy="168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1" name="Freeform 8"/>
            <p:cNvSpPr>
              <a:spLocks noEditPoints="1"/>
            </p:cNvSpPr>
            <p:nvPr/>
          </p:nvSpPr>
          <p:spPr bwMode="auto">
            <a:xfrm>
              <a:off x="-1500500" y="3681413"/>
              <a:ext cx="185738" cy="184150"/>
            </a:xfrm>
            <a:custGeom>
              <a:avLst/>
              <a:gdLst>
                <a:gd name="T0" fmla="*/ 49 w 49"/>
                <a:gd name="T1" fmla="*/ 23 h 48"/>
                <a:gd name="T2" fmla="*/ 25 w 49"/>
                <a:gd name="T3" fmla="*/ 0 h 48"/>
                <a:gd name="T4" fmla="*/ 0 w 49"/>
                <a:gd name="T5" fmla="*/ 23 h 48"/>
                <a:gd name="T6" fmla="*/ 25 w 49"/>
                <a:gd name="T7" fmla="*/ 48 h 48"/>
                <a:gd name="T8" fmla="*/ 49 w 49"/>
                <a:gd name="T9" fmla="*/ 23 h 48"/>
                <a:gd name="T10" fmla="*/ 25 w 49"/>
                <a:gd name="T11" fmla="*/ 37 h 48"/>
                <a:gd name="T12" fmla="*/ 12 w 49"/>
                <a:gd name="T13" fmla="*/ 23 h 48"/>
                <a:gd name="T14" fmla="*/ 25 w 49"/>
                <a:gd name="T15" fmla="*/ 12 h 48"/>
                <a:gd name="T16" fmla="*/ 37 w 49"/>
                <a:gd name="T17" fmla="*/ 23 h 48"/>
                <a:gd name="T18" fmla="*/ 25 w 49"/>
                <a:gd name="T19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48">
                  <a:moveTo>
                    <a:pt x="49" y="23"/>
                  </a:moveTo>
                  <a:cubicBezTo>
                    <a:pt x="49" y="10"/>
                    <a:pt x="37" y="0"/>
                    <a:pt x="25" y="0"/>
                  </a:cubicBezTo>
                  <a:cubicBezTo>
                    <a:pt x="12" y="0"/>
                    <a:pt x="0" y="10"/>
                    <a:pt x="0" y="23"/>
                  </a:cubicBezTo>
                  <a:cubicBezTo>
                    <a:pt x="0" y="38"/>
                    <a:pt x="10" y="48"/>
                    <a:pt x="25" y="48"/>
                  </a:cubicBezTo>
                  <a:cubicBezTo>
                    <a:pt x="39" y="48"/>
                    <a:pt x="49" y="38"/>
                    <a:pt x="49" y="23"/>
                  </a:cubicBezTo>
                  <a:moveTo>
                    <a:pt x="25" y="37"/>
                  </a:moveTo>
                  <a:cubicBezTo>
                    <a:pt x="18" y="37"/>
                    <a:pt x="12" y="31"/>
                    <a:pt x="12" y="23"/>
                  </a:cubicBezTo>
                  <a:cubicBezTo>
                    <a:pt x="12" y="17"/>
                    <a:pt x="18" y="12"/>
                    <a:pt x="25" y="12"/>
                  </a:cubicBezTo>
                  <a:cubicBezTo>
                    <a:pt x="31" y="12"/>
                    <a:pt x="37" y="17"/>
                    <a:pt x="37" y="23"/>
                  </a:cubicBezTo>
                  <a:cubicBezTo>
                    <a:pt x="37" y="31"/>
                    <a:pt x="31" y="37"/>
                    <a:pt x="25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2" name="Freeform 9"/>
            <p:cNvSpPr>
              <a:spLocks/>
            </p:cNvSpPr>
            <p:nvPr/>
          </p:nvSpPr>
          <p:spPr bwMode="auto">
            <a:xfrm>
              <a:off x="-1295713" y="3689350"/>
              <a:ext cx="171450" cy="168275"/>
            </a:xfrm>
            <a:custGeom>
              <a:avLst/>
              <a:gdLst>
                <a:gd name="T0" fmla="*/ 29 w 108"/>
                <a:gd name="T1" fmla="*/ 41 h 106"/>
                <a:gd name="T2" fmla="*/ 29 w 108"/>
                <a:gd name="T3" fmla="*/ 41 h 106"/>
                <a:gd name="T4" fmla="*/ 79 w 108"/>
                <a:gd name="T5" fmla="*/ 106 h 106"/>
                <a:gd name="T6" fmla="*/ 108 w 108"/>
                <a:gd name="T7" fmla="*/ 106 h 106"/>
                <a:gd name="T8" fmla="*/ 108 w 108"/>
                <a:gd name="T9" fmla="*/ 0 h 106"/>
                <a:gd name="T10" fmla="*/ 79 w 108"/>
                <a:gd name="T11" fmla="*/ 0 h 106"/>
                <a:gd name="T12" fmla="*/ 79 w 108"/>
                <a:gd name="T13" fmla="*/ 65 h 106"/>
                <a:gd name="T14" fmla="*/ 79 w 108"/>
                <a:gd name="T15" fmla="*/ 65 h 106"/>
                <a:gd name="T16" fmla="*/ 29 w 108"/>
                <a:gd name="T17" fmla="*/ 0 h 106"/>
                <a:gd name="T18" fmla="*/ 0 w 108"/>
                <a:gd name="T19" fmla="*/ 0 h 106"/>
                <a:gd name="T20" fmla="*/ 0 w 108"/>
                <a:gd name="T21" fmla="*/ 106 h 106"/>
                <a:gd name="T22" fmla="*/ 29 w 108"/>
                <a:gd name="T23" fmla="*/ 106 h 106"/>
                <a:gd name="T24" fmla="*/ 29 w 108"/>
                <a:gd name="T25" fmla="*/ 4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8" h="106">
                  <a:moveTo>
                    <a:pt x="29" y="41"/>
                  </a:moveTo>
                  <a:lnTo>
                    <a:pt x="29" y="41"/>
                  </a:lnTo>
                  <a:lnTo>
                    <a:pt x="79" y="106"/>
                  </a:lnTo>
                  <a:lnTo>
                    <a:pt x="108" y="106"/>
                  </a:lnTo>
                  <a:lnTo>
                    <a:pt x="108" y="0"/>
                  </a:lnTo>
                  <a:lnTo>
                    <a:pt x="79" y="0"/>
                  </a:lnTo>
                  <a:lnTo>
                    <a:pt x="79" y="65"/>
                  </a:lnTo>
                  <a:lnTo>
                    <a:pt x="79" y="65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9" y="106"/>
                  </a:lnTo>
                  <a:lnTo>
                    <a:pt x="2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3" name="Freeform 10"/>
            <p:cNvSpPr>
              <a:spLocks noEditPoints="1"/>
            </p:cNvSpPr>
            <p:nvPr/>
          </p:nvSpPr>
          <p:spPr bwMode="auto">
            <a:xfrm>
              <a:off x="-2022788" y="3903663"/>
              <a:ext cx="147638" cy="168275"/>
            </a:xfrm>
            <a:custGeom>
              <a:avLst/>
              <a:gdLst>
                <a:gd name="T0" fmla="*/ 17 w 39"/>
                <a:gd name="T1" fmla="*/ 0 h 44"/>
                <a:gd name="T2" fmla="*/ 0 w 39"/>
                <a:gd name="T3" fmla="*/ 0 h 44"/>
                <a:gd name="T4" fmla="*/ 0 w 39"/>
                <a:gd name="T5" fmla="*/ 44 h 44"/>
                <a:gd name="T6" fmla="*/ 17 w 39"/>
                <a:gd name="T7" fmla="*/ 44 h 44"/>
                <a:gd name="T8" fmla="*/ 39 w 39"/>
                <a:gd name="T9" fmla="*/ 22 h 44"/>
                <a:gd name="T10" fmla="*/ 17 w 39"/>
                <a:gd name="T11" fmla="*/ 0 h 44"/>
                <a:gd name="T12" fmla="*/ 15 w 39"/>
                <a:gd name="T13" fmla="*/ 35 h 44"/>
                <a:gd name="T14" fmla="*/ 12 w 39"/>
                <a:gd name="T15" fmla="*/ 35 h 44"/>
                <a:gd name="T16" fmla="*/ 12 w 39"/>
                <a:gd name="T17" fmla="*/ 10 h 44"/>
                <a:gd name="T18" fmla="*/ 15 w 39"/>
                <a:gd name="T19" fmla="*/ 10 h 44"/>
                <a:gd name="T20" fmla="*/ 27 w 39"/>
                <a:gd name="T21" fmla="*/ 22 h 44"/>
                <a:gd name="T22" fmla="*/ 15 w 39"/>
                <a:gd name="T23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44">
                  <a:moveTo>
                    <a:pt x="1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29" y="44"/>
                    <a:pt x="39" y="35"/>
                    <a:pt x="39" y="22"/>
                  </a:cubicBezTo>
                  <a:cubicBezTo>
                    <a:pt x="39" y="10"/>
                    <a:pt x="29" y="0"/>
                    <a:pt x="17" y="0"/>
                  </a:cubicBezTo>
                  <a:moveTo>
                    <a:pt x="15" y="35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0"/>
                    <a:pt x="27" y="14"/>
                    <a:pt x="27" y="22"/>
                  </a:cubicBezTo>
                  <a:cubicBezTo>
                    <a:pt x="27" y="31"/>
                    <a:pt x="22" y="35"/>
                    <a:pt x="15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4" name="Freeform 11"/>
            <p:cNvSpPr>
              <a:spLocks noEditPoints="1"/>
            </p:cNvSpPr>
            <p:nvPr/>
          </p:nvSpPr>
          <p:spPr bwMode="auto">
            <a:xfrm>
              <a:off x="-18783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69 w 109"/>
                <a:gd name="T15" fmla="*/ 0 h 106"/>
                <a:gd name="T16" fmla="*/ 40 w 109"/>
                <a:gd name="T17" fmla="*/ 0 h 106"/>
                <a:gd name="T18" fmla="*/ 43 w 109"/>
                <a:gd name="T19" fmla="*/ 67 h 106"/>
                <a:gd name="T20" fmla="*/ 55 w 109"/>
                <a:gd name="T21" fmla="*/ 34 h 106"/>
                <a:gd name="T22" fmla="*/ 55 w 109"/>
                <a:gd name="T23" fmla="*/ 34 h 106"/>
                <a:gd name="T24" fmla="*/ 67 w 109"/>
                <a:gd name="T25" fmla="*/ 67 h 106"/>
                <a:gd name="T26" fmla="*/ 43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69" y="0"/>
                  </a:lnTo>
                  <a:lnTo>
                    <a:pt x="40" y="0"/>
                  </a:lnTo>
                  <a:close/>
                  <a:moveTo>
                    <a:pt x="43" y="67"/>
                  </a:moveTo>
                  <a:lnTo>
                    <a:pt x="55" y="34"/>
                  </a:lnTo>
                  <a:lnTo>
                    <a:pt x="55" y="34"/>
                  </a:lnTo>
                  <a:lnTo>
                    <a:pt x="67" y="67"/>
                  </a:lnTo>
                  <a:lnTo>
                    <a:pt x="43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5" name="Freeform 12"/>
            <p:cNvSpPr>
              <a:spLocks/>
            </p:cNvSpPr>
            <p:nvPr/>
          </p:nvSpPr>
          <p:spPr bwMode="auto">
            <a:xfrm>
              <a:off x="-1692588" y="3903663"/>
              <a:ext cx="98425" cy="168275"/>
            </a:xfrm>
            <a:custGeom>
              <a:avLst/>
              <a:gdLst>
                <a:gd name="T0" fmla="*/ 28 w 62"/>
                <a:gd name="T1" fmla="*/ 0 h 106"/>
                <a:gd name="T2" fmla="*/ 0 w 62"/>
                <a:gd name="T3" fmla="*/ 0 h 106"/>
                <a:gd name="T4" fmla="*/ 0 w 62"/>
                <a:gd name="T5" fmla="*/ 106 h 106"/>
                <a:gd name="T6" fmla="*/ 62 w 62"/>
                <a:gd name="T7" fmla="*/ 106 h 106"/>
                <a:gd name="T8" fmla="*/ 62 w 62"/>
                <a:gd name="T9" fmla="*/ 84 h 106"/>
                <a:gd name="T10" fmla="*/ 28 w 62"/>
                <a:gd name="T11" fmla="*/ 84 h 106"/>
                <a:gd name="T12" fmla="*/ 28 w 62"/>
                <a:gd name="T1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106">
                  <a:moveTo>
                    <a:pt x="28" y="0"/>
                  </a:moveTo>
                  <a:lnTo>
                    <a:pt x="0" y="0"/>
                  </a:lnTo>
                  <a:lnTo>
                    <a:pt x="0" y="106"/>
                  </a:lnTo>
                  <a:lnTo>
                    <a:pt x="62" y="106"/>
                  </a:lnTo>
                  <a:lnTo>
                    <a:pt x="62" y="84"/>
                  </a:lnTo>
                  <a:lnTo>
                    <a:pt x="28" y="84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6" name="Freeform 13"/>
            <p:cNvSpPr>
              <a:spLocks noEditPoints="1"/>
            </p:cNvSpPr>
            <p:nvPr/>
          </p:nvSpPr>
          <p:spPr bwMode="auto">
            <a:xfrm>
              <a:off x="-15862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71 w 109"/>
                <a:gd name="T15" fmla="*/ 0 h 106"/>
                <a:gd name="T16" fmla="*/ 40 w 109"/>
                <a:gd name="T17" fmla="*/ 0 h 106"/>
                <a:gd name="T18" fmla="*/ 42 w 109"/>
                <a:gd name="T19" fmla="*/ 67 h 106"/>
                <a:gd name="T20" fmla="*/ 54 w 109"/>
                <a:gd name="T21" fmla="*/ 34 h 106"/>
                <a:gd name="T22" fmla="*/ 54 w 109"/>
                <a:gd name="T23" fmla="*/ 34 h 106"/>
                <a:gd name="T24" fmla="*/ 66 w 109"/>
                <a:gd name="T25" fmla="*/ 67 h 106"/>
                <a:gd name="T26" fmla="*/ 42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71" y="0"/>
                  </a:lnTo>
                  <a:lnTo>
                    <a:pt x="40" y="0"/>
                  </a:lnTo>
                  <a:close/>
                  <a:moveTo>
                    <a:pt x="42" y="67"/>
                  </a:moveTo>
                  <a:lnTo>
                    <a:pt x="54" y="34"/>
                  </a:lnTo>
                  <a:lnTo>
                    <a:pt x="54" y="34"/>
                  </a:lnTo>
                  <a:lnTo>
                    <a:pt x="66" y="67"/>
                  </a:lnTo>
                  <a:lnTo>
                    <a:pt x="42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7" name="Freeform 14"/>
            <p:cNvSpPr>
              <a:spLocks noEditPoints="1"/>
            </p:cNvSpPr>
            <p:nvPr/>
          </p:nvSpPr>
          <p:spPr bwMode="auto">
            <a:xfrm>
              <a:off x="-1402075" y="3903663"/>
              <a:ext cx="141288" cy="168275"/>
            </a:xfrm>
            <a:custGeom>
              <a:avLst/>
              <a:gdLst>
                <a:gd name="T0" fmla="*/ 32 w 37"/>
                <a:gd name="T1" fmla="*/ 14 h 44"/>
                <a:gd name="T2" fmla="*/ 17 w 37"/>
                <a:gd name="T3" fmla="*/ 0 h 44"/>
                <a:gd name="T4" fmla="*/ 0 w 37"/>
                <a:gd name="T5" fmla="*/ 0 h 44"/>
                <a:gd name="T6" fmla="*/ 0 w 37"/>
                <a:gd name="T7" fmla="*/ 44 h 44"/>
                <a:gd name="T8" fmla="*/ 11 w 37"/>
                <a:gd name="T9" fmla="*/ 44 h 44"/>
                <a:gd name="T10" fmla="*/ 11 w 37"/>
                <a:gd name="T11" fmla="*/ 27 h 44"/>
                <a:gd name="T12" fmla="*/ 11 w 37"/>
                <a:gd name="T13" fmla="*/ 27 h 44"/>
                <a:gd name="T14" fmla="*/ 22 w 37"/>
                <a:gd name="T15" fmla="*/ 44 h 44"/>
                <a:gd name="T16" fmla="*/ 37 w 37"/>
                <a:gd name="T17" fmla="*/ 44 h 44"/>
                <a:gd name="T18" fmla="*/ 23 w 37"/>
                <a:gd name="T19" fmla="*/ 26 h 44"/>
                <a:gd name="T20" fmla="*/ 32 w 37"/>
                <a:gd name="T21" fmla="*/ 14 h 44"/>
                <a:gd name="T22" fmla="*/ 12 w 37"/>
                <a:gd name="T23" fmla="*/ 20 h 44"/>
                <a:gd name="T24" fmla="*/ 11 w 37"/>
                <a:gd name="T25" fmla="*/ 20 h 44"/>
                <a:gd name="T26" fmla="*/ 11 w 37"/>
                <a:gd name="T27" fmla="*/ 9 h 44"/>
                <a:gd name="T28" fmla="*/ 12 w 37"/>
                <a:gd name="T29" fmla="*/ 9 h 44"/>
                <a:gd name="T30" fmla="*/ 20 w 37"/>
                <a:gd name="T31" fmla="*/ 14 h 44"/>
                <a:gd name="T32" fmla="*/ 12 w 37"/>
                <a:gd name="T33" fmla="*/ 2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32" y="14"/>
                  </a:moveTo>
                  <a:cubicBezTo>
                    <a:pt x="32" y="4"/>
                    <a:pt x="26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9" y="25"/>
                    <a:pt x="32" y="20"/>
                    <a:pt x="32" y="14"/>
                  </a:cubicBezTo>
                  <a:moveTo>
                    <a:pt x="12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9"/>
                    <a:pt x="20" y="10"/>
                    <a:pt x="20" y="14"/>
                  </a:cubicBezTo>
                  <a:cubicBezTo>
                    <a:pt x="20" y="19"/>
                    <a:pt x="16" y="20"/>
                    <a:pt x="12" y="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8" name="Freeform 15"/>
            <p:cNvSpPr>
              <a:spLocks/>
            </p:cNvSpPr>
            <p:nvPr/>
          </p:nvSpPr>
          <p:spPr bwMode="auto">
            <a:xfrm>
              <a:off x="-1249675" y="3903663"/>
              <a:ext cx="166688" cy="168275"/>
            </a:xfrm>
            <a:custGeom>
              <a:avLst/>
              <a:gdLst>
                <a:gd name="T0" fmla="*/ 76 w 105"/>
                <a:gd name="T1" fmla="*/ 65 h 106"/>
                <a:gd name="T2" fmla="*/ 76 w 105"/>
                <a:gd name="T3" fmla="*/ 65 h 106"/>
                <a:gd name="T4" fmla="*/ 26 w 105"/>
                <a:gd name="T5" fmla="*/ 0 h 106"/>
                <a:gd name="T6" fmla="*/ 0 w 105"/>
                <a:gd name="T7" fmla="*/ 0 h 106"/>
                <a:gd name="T8" fmla="*/ 0 w 105"/>
                <a:gd name="T9" fmla="*/ 106 h 106"/>
                <a:gd name="T10" fmla="*/ 26 w 105"/>
                <a:gd name="T11" fmla="*/ 106 h 106"/>
                <a:gd name="T12" fmla="*/ 26 w 105"/>
                <a:gd name="T13" fmla="*/ 41 h 106"/>
                <a:gd name="T14" fmla="*/ 26 w 105"/>
                <a:gd name="T15" fmla="*/ 41 h 106"/>
                <a:gd name="T16" fmla="*/ 76 w 105"/>
                <a:gd name="T17" fmla="*/ 106 h 106"/>
                <a:gd name="T18" fmla="*/ 105 w 105"/>
                <a:gd name="T19" fmla="*/ 106 h 106"/>
                <a:gd name="T20" fmla="*/ 105 w 105"/>
                <a:gd name="T21" fmla="*/ 0 h 106"/>
                <a:gd name="T22" fmla="*/ 76 w 105"/>
                <a:gd name="T23" fmla="*/ 0 h 106"/>
                <a:gd name="T24" fmla="*/ 76 w 105"/>
                <a:gd name="T25" fmla="*/ 6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06">
                  <a:moveTo>
                    <a:pt x="76" y="65"/>
                  </a:moveTo>
                  <a:lnTo>
                    <a:pt x="76" y="65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6" y="106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76" y="106"/>
                  </a:lnTo>
                  <a:lnTo>
                    <a:pt x="105" y="106"/>
                  </a:lnTo>
                  <a:lnTo>
                    <a:pt x="105" y="0"/>
                  </a:lnTo>
                  <a:lnTo>
                    <a:pt x="76" y="0"/>
                  </a:lnTo>
                  <a:lnTo>
                    <a:pt x="76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9" name="Freeform 16"/>
            <p:cNvSpPr>
              <a:spLocks noEditPoints="1"/>
            </p:cNvSpPr>
            <p:nvPr/>
          </p:nvSpPr>
          <p:spPr bwMode="auto">
            <a:xfrm>
              <a:off x="-1075050" y="3903663"/>
              <a:ext cx="177800" cy="168275"/>
            </a:xfrm>
            <a:custGeom>
              <a:avLst/>
              <a:gdLst>
                <a:gd name="T0" fmla="*/ 71 w 112"/>
                <a:gd name="T1" fmla="*/ 0 h 106"/>
                <a:gd name="T2" fmla="*/ 43 w 112"/>
                <a:gd name="T3" fmla="*/ 0 h 106"/>
                <a:gd name="T4" fmla="*/ 0 w 112"/>
                <a:gd name="T5" fmla="*/ 106 h 106"/>
                <a:gd name="T6" fmla="*/ 31 w 112"/>
                <a:gd name="T7" fmla="*/ 106 h 106"/>
                <a:gd name="T8" fmla="*/ 38 w 112"/>
                <a:gd name="T9" fmla="*/ 89 h 106"/>
                <a:gd name="T10" fmla="*/ 76 w 112"/>
                <a:gd name="T11" fmla="*/ 89 h 106"/>
                <a:gd name="T12" fmla="*/ 83 w 112"/>
                <a:gd name="T13" fmla="*/ 106 h 106"/>
                <a:gd name="T14" fmla="*/ 112 w 112"/>
                <a:gd name="T15" fmla="*/ 106 h 106"/>
                <a:gd name="T16" fmla="*/ 71 w 112"/>
                <a:gd name="T17" fmla="*/ 0 h 106"/>
                <a:gd name="T18" fmla="*/ 45 w 112"/>
                <a:gd name="T19" fmla="*/ 67 h 106"/>
                <a:gd name="T20" fmla="*/ 57 w 112"/>
                <a:gd name="T21" fmla="*/ 34 h 106"/>
                <a:gd name="T22" fmla="*/ 57 w 112"/>
                <a:gd name="T23" fmla="*/ 34 h 106"/>
                <a:gd name="T24" fmla="*/ 69 w 112"/>
                <a:gd name="T25" fmla="*/ 67 h 106"/>
                <a:gd name="T26" fmla="*/ 45 w 112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06">
                  <a:moveTo>
                    <a:pt x="71" y="0"/>
                  </a:moveTo>
                  <a:lnTo>
                    <a:pt x="43" y="0"/>
                  </a:lnTo>
                  <a:lnTo>
                    <a:pt x="0" y="106"/>
                  </a:lnTo>
                  <a:lnTo>
                    <a:pt x="31" y="106"/>
                  </a:lnTo>
                  <a:lnTo>
                    <a:pt x="38" y="89"/>
                  </a:lnTo>
                  <a:lnTo>
                    <a:pt x="76" y="89"/>
                  </a:lnTo>
                  <a:lnTo>
                    <a:pt x="83" y="106"/>
                  </a:lnTo>
                  <a:lnTo>
                    <a:pt x="112" y="106"/>
                  </a:lnTo>
                  <a:lnTo>
                    <a:pt x="71" y="0"/>
                  </a:lnTo>
                  <a:close/>
                  <a:moveTo>
                    <a:pt x="45" y="67"/>
                  </a:moveTo>
                  <a:lnTo>
                    <a:pt x="57" y="34"/>
                  </a:lnTo>
                  <a:lnTo>
                    <a:pt x="57" y="34"/>
                  </a:lnTo>
                  <a:lnTo>
                    <a:pt x="69" y="67"/>
                  </a:lnTo>
                  <a:lnTo>
                    <a:pt x="45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0" name="Freeform 17"/>
            <p:cNvSpPr>
              <a:spLocks/>
            </p:cNvSpPr>
            <p:nvPr/>
          </p:nvSpPr>
          <p:spPr bwMode="auto">
            <a:xfrm>
              <a:off x="-2576825" y="3432175"/>
              <a:ext cx="587375" cy="639763"/>
            </a:xfrm>
            <a:custGeom>
              <a:avLst/>
              <a:gdLst>
                <a:gd name="T0" fmla="*/ 155 w 155"/>
                <a:gd name="T1" fmla="*/ 46 h 167"/>
                <a:gd name="T2" fmla="*/ 139 w 155"/>
                <a:gd name="T3" fmla="*/ 16 h 167"/>
                <a:gd name="T4" fmla="*/ 139 w 155"/>
                <a:gd name="T5" fmla="*/ 0 h 167"/>
                <a:gd name="T6" fmla="*/ 125 w 155"/>
                <a:gd name="T7" fmla="*/ 8 h 167"/>
                <a:gd name="T8" fmla="*/ 116 w 155"/>
                <a:gd name="T9" fmla="*/ 8 h 167"/>
                <a:gd name="T10" fmla="*/ 73 w 155"/>
                <a:gd name="T11" fmla="*/ 33 h 167"/>
                <a:gd name="T12" fmla="*/ 73 w 155"/>
                <a:gd name="T13" fmla="*/ 33 h 167"/>
                <a:gd name="T14" fmla="*/ 65 w 155"/>
                <a:gd name="T15" fmla="*/ 49 h 167"/>
                <a:gd name="T16" fmla="*/ 26 w 155"/>
                <a:gd name="T17" fmla="*/ 51 h 167"/>
                <a:gd name="T18" fmla="*/ 0 w 155"/>
                <a:gd name="T19" fmla="*/ 77 h 167"/>
                <a:gd name="T20" fmla="*/ 0 w 155"/>
                <a:gd name="T21" fmla="*/ 167 h 167"/>
                <a:gd name="T22" fmla="*/ 16 w 155"/>
                <a:gd name="T23" fmla="*/ 167 h 167"/>
                <a:gd name="T24" fmla="*/ 28 w 155"/>
                <a:gd name="T25" fmla="*/ 117 h 167"/>
                <a:gd name="T26" fmla="*/ 59 w 155"/>
                <a:gd name="T27" fmla="*/ 118 h 167"/>
                <a:gd name="T28" fmla="*/ 92 w 155"/>
                <a:gd name="T29" fmla="*/ 116 h 167"/>
                <a:gd name="T30" fmla="*/ 98 w 155"/>
                <a:gd name="T31" fmla="*/ 167 h 167"/>
                <a:gd name="T32" fmla="*/ 114 w 155"/>
                <a:gd name="T33" fmla="*/ 167 h 167"/>
                <a:gd name="T34" fmla="*/ 131 w 155"/>
                <a:gd name="T35" fmla="*/ 53 h 167"/>
                <a:gd name="T36" fmla="*/ 147 w 155"/>
                <a:gd name="T37" fmla="*/ 56 h 167"/>
                <a:gd name="T38" fmla="*/ 155 w 155"/>
                <a:gd name="T39" fmla="*/ 4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5" h="167">
                  <a:moveTo>
                    <a:pt x="155" y="46"/>
                  </a:moveTo>
                  <a:cubicBezTo>
                    <a:pt x="139" y="16"/>
                    <a:pt x="139" y="16"/>
                    <a:pt x="139" y="16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2" y="8"/>
                    <a:pt x="119" y="8"/>
                    <a:pt x="116" y="8"/>
                  </a:cubicBezTo>
                  <a:cubicBezTo>
                    <a:pt x="98" y="8"/>
                    <a:pt x="82" y="18"/>
                    <a:pt x="73" y="33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65" y="49"/>
                    <a:pt x="65" y="49"/>
                    <a:pt x="65" y="49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12" y="51"/>
                    <a:pt x="0" y="63"/>
                    <a:pt x="0" y="77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6" y="167"/>
                    <a:pt x="16" y="167"/>
                    <a:pt x="16" y="167"/>
                  </a:cubicBezTo>
                  <a:cubicBezTo>
                    <a:pt x="16" y="134"/>
                    <a:pt x="28" y="117"/>
                    <a:pt x="28" y="117"/>
                  </a:cubicBezTo>
                  <a:cubicBezTo>
                    <a:pt x="38" y="118"/>
                    <a:pt x="48" y="118"/>
                    <a:pt x="59" y="118"/>
                  </a:cubicBezTo>
                  <a:cubicBezTo>
                    <a:pt x="70" y="118"/>
                    <a:pt x="81" y="118"/>
                    <a:pt x="92" y="116"/>
                  </a:cubicBezTo>
                  <a:cubicBezTo>
                    <a:pt x="98" y="167"/>
                    <a:pt x="98" y="167"/>
                    <a:pt x="98" y="167"/>
                  </a:cubicBezTo>
                  <a:cubicBezTo>
                    <a:pt x="114" y="167"/>
                    <a:pt x="114" y="167"/>
                    <a:pt x="114" y="167"/>
                  </a:cubicBezTo>
                  <a:cubicBezTo>
                    <a:pt x="114" y="80"/>
                    <a:pt x="131" y="53"/>
                    <a:pt x="131" y="53"/>
                  </a:cubicBezTo>
                  <a:cubicBezTo>
                    <a:pt x="147" y="56"/>
                    <a:pt x="147" y="56"/>
                    <a:pt x="147" y="56"/>
                  </a:cubicBezTo>
                  <a:cubicBezTo>
                    <a:pt x="150" y="54"/>
                    <a:pt x="153" y="50"/>
                    <a:pt x="155" y="4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1" name="Freeform 18"/>
            <p:cNvSpPr>
              <a:spLocks noEditPoints="1"/>
            </p:cNvSpPr>
            <p:nvPr/>
          </p:nvSpPr>
          <p:spPr bwMode="auto">
            <a:xfrm>
              <a:off x="-2022788" y="3689350"/>
              <a:ext cx="139700" cy="168275"/>
            </a:xfrm>
            <a:custGeom>
              <a:avLst/>
              <a:gdLst>
                <a:gd name="T0" fmla="*/ 12 w 37"/>
                <a:gd name="T1" fmla="*/ 27 h 44"/>
                <a:gd name="T2" fmla="*/ 12 w 37"/>
                <a:gd name="T3" fmla="*/ 27 h 44"/>
                <a:gd name="T4" fmla="*/ 23 w 37"/>
                <a:gd name="T5" fmla="*/ 44 h 44"/>
                <a:gd name="T6" fmla="*/ 37 w 37"/>
                <a:gd name="T7" fmla="*/ 44 h 44"/>
                <a:gd name="T8" fmla="*/ 23 w 37"/>
                <a:gd name="T9" fmla="*/ 26 h 44"/>
                <a:gd name="T10" fmla="*/ 33 w 37"/>
                <a:gd name="T11" fmla="*/ 14 h 44"/>
                <a:gd name="T12" fmla="*/ 18 w 37"/>
                <a:gd name="T13" fmla="*/ 0 h 44"/>
                <a:gd name="T14" fmla="*/ 0 w 37"/>
                <a:gd name="T15" fmla="*/ 0 h 44"/>
                <a:gd name="T16" fmla="*/ 0 w 37"/>
                <a:gd name="T17" fmla="*/ 44 h 44"/>
                <a:gd name="T18" fmla="*/ 12 w 37"/>
                <a:gd name="T19" fmla="*/ 44 h 44"/>
                <a:gd name="T20" fmla="*/ 12 w 37"/>
                <a:gd name="T21" fmla="*/ 27 h 44"/>
                <a:gd name="T22" fmla="*/ 12 w 37"/>
                <a:gd name="T23" fmla="*/ 9 h 44"/>
                <a:gd name="T24" fmla="*/ 13 w 37"/>
                <a:gd name="T25" fmla="*/ 9 h 44"/>
                <a:gd name="T26" fmla="*/ 21 w 37"/>
                <a:gd name="T27" fmla="*/ 14 h 44"/>
                <a:gd name="T28" fmla="*/ 13 w 37"/>
                <a:gd name="T29" fmla="*/ 20 h 44"/>
                <a:gd name="T30" fmla="*/ 12 w 37"/>
                <a:gd name="T31" fmla="*/ 20 h 44"/>
                <a:gd name="T32" fmla="*/ 12 w 37"/>
                <a:gd name="T33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12" y="27"/>
                  </a:moveTo>
                  <a:cubicBezTo>
                    <a:pt x="12" y="27"/>
                    <a:pt x="12" y="27"/>
                    <a:pt x="12" y="27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0" y="25"/>
                    <a:pt x="33" y="20"/>
                    <a:pt x="33" y="14"/>
                  </a:cubicBezTo>
                  <a:cubicBezTo>
                    <a:pt x="33" y="4"/>
                    <a:pt x="27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2" y="44"/>
                    <a:pt x="12" y="44"/>
                    <a:pt x="12" y="44"/>
                  </a:cubicBezTo>
                  <a:lnTo>
                    <a:pt x="12" y="27"/>
                  </a:lnTo>
                  <a:close/>
                  <a:moveTo>
                    <a:pt x="12" y="9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7" y="9"/>
                    <a:pt x="21" y="10"/>
                    <a:pt x="21" y="14"/>
                  </a:cubicBezTo>
                  <a:cubicBezTo>
                    <a:pt x="21" y="19"/>
                    <a:pt x="17" y="20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  <p:sp>
        <p:nvSpPr>
          <p:cNvPr id="42" name="Platshållare för sidfot"/>
          <p:cNvSpPr>
            <a:spLocks noGrp="1"/>
          </p:cNvSpPr>
          <p:nvPr>
            <p:ph type="ftr" sz="quarter" idx="11"/>
          </p:nvPr>
        </p:nvSpPr>
        <p:spPr>
          <a:xfrm>
            <a:off x="695325" y="278514"/>
            <a:ext cx="9490210" cy="253114"/>
          </a:xfrm>
          <a:prstGeom prst="rect">
            <a:avLst/>
          </a:prstGeom>
        </p:spPr>
        <p:txBody>
          <a:bodyPr wrap="none" lIns="0" anchor="t"/>
          <a:lstStyle>
            <a:lvl1pPr algn="l">
              <a:defRPr sz="1050" b="1"/>
            </a:lvl1pPr>
          </a:lstStyle>
          <a:p>
            <a:r>
              <a:rPr lang="sv-SE" dirty="0">
                <a:solidFill>
                  <a:schemeClr val="tx1">
                    <a:alpha val="50000"/>
                  </a:schemeClr>
                </a:solidFill>
              </a:rPr>
              <a:t>TITEL PÅ PRESENTATION </a:t>
            </a:r>
            <a:r>
              <a:rPr lang="sv-SE" dirty="0">
                <a:solidFill>
                  <a:schemeClr val="tx1">
                    <a:alpha val="50000"/>
                  </a:schemeClr>
                </a:solidFill>
                <a:cs typeface="Arial" panose="020B0604020202020204" pitchFamily="34" charset="0"/>
              </a:rPr>
              <a:t>►</a:t>
            </a:r>
            <a:r>
              <a:rPr lang="sv-SE" dirty="0">
                <a:solidFill>
                  <a:schemeClr val="tx1">
                    <a:alpha val="50000"/>
                  </a:schemeClr>
                </a:solidFill>
              </a:rPr>
              <a:t> </a:t>
            </a:r>
            <a:r>
              <a:rPr lang="sv-SE" dirty="0">
                <a:solidFill>
                  <a:srgbClr val="DB3747"/>
                </a:solidFill>
              </a:rPr>
              <a:t>RUBRIK FÖR DETTA KAPITEL</a:t>
            </a:r>
          </a:p>
        </p:txBody>
      </p:sp>
      <p:sp>
        <p:nvSpPr>
          <p:cNvPr id="29" name="Sidnummer"/>
          <p:cNvSpPr txBox="1"/>
          <p:nvPr userDrawn="1"/>
        </p:nvSpPr>
        <p:spPr>
          <a:xfrm>
            <a:off x="11496675" y="6434688"/>
            <a:ext cx="695325" cy="25069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fld id="{AD9149A3-2741-43AA-8DF0-D3D0AF0ABFD1}" type="slidenum">
              <a:rPr lang="sv-SE" sz="1050" b="1" smtClean="0">
                <a:solidFill>
                  <a:schemeClr val="tx1">
                    <a:alpha val="60000"/>
                  </a:schemeClr>
                </a:solidFill>
              </a:rPr>
              <a:pPr algn="ctr"/>
              <a:t>‹#›</a:t>
            </a:fld>
            <a:endParaRPr lang="sv-SE" sz="1050" b="1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286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8" userDrawn="1">
          <p15:clr>
            <a:srgbClr val="FBAE40"/>
          </p15:clr>
        </p15:guide>
        <p15:guide id="2" pos="7242" userDrawn="1">
          <p15:clr>
            <a:srgbClr val="FBAE40"/>
          </p15:clr>
        </p15:guide>
        <p15:guide id="3" orient="horz" pos="459" userDrawn="1">
          <p15:clr>
            <a:srgbClr val="FBAE40"/>
          </p15:clr>
        </p15:guide>
        <p15:guide id="4" orient="horz" pos="3974" userDrawn="1">
          <p15:clr>
            <a:srgbClr val="FBAE40"/>
          </p15:clr>
        </p15:guide>
        <p15:guide id="5" orient="horz" pos="93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Rubriksida rö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"/>
          <p:cNvSpPr>
            <a:spLocks noGrp="1"/>
          </p:cNvSpPr>
          <p:nvPr>
            <p:ph type="title"/>
          </p:nvPr>
        </p:nvSpPr>
        <p:spPr>
          <a:xfrm>
            <a:off x="695326" y="2336495"/>
            <a:ext cx="10801349" cy="1800000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2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grpSp>
        <p:nvGrpSpPr>
          <p:cNvPr id="18" name="Logotyp" title="Region Dalarnas logotyp"/>
          <p:cNvGrpSpPr>
            <a:grpSpLocks noChangeAspect="1"/>
          </p:cNvGrpSpPr>
          <p:nvPr userDrawn="1"/>
        </p:nvGrpSpPr>
        <p:grpSpPr>
          <a:xfrm>
            <a:off x="10724551" y="190337"/>
            <a:ext cx="1134134" cy="432000"/>
            <a:chOff x="-2576825" y="3432175"/>
            <a:chExt cx="1679575" cy="639763"/>
          </a:xfrm>
          <a:solidFill>
            <a:schemeClr val="bg1"/>
          </a:solidFill>
        </p:grpSpPr>
        <p:sp>
          <p:nvSpPr>
            <p:cNvPr id="19" name="Freeform 5"/>
            <p:cNvSpPr>
              <a:spLocks/>
            </p:cNvSpPr>
            <p:nvPr/>
          </p:nvSpPr>
          <p:spPr bwMode="auto">
            <a:xfrm>
              <a:off x="-1871975" y="3689350"/>
              <a:ext cx="100013" cy="168275"/>
            </a:xfrm>
            <a:custGeom>
              <a:avLst/>
              <a:gdLst>
                <a:gd name="T0" fmla="*/ 63 w 63"/>
                <a:gd name="T1" fmla="*/ 84 h 106"/>
                <a:gd name="T2" fmla="*/ 29 w 63"/>
                <a:gd name="T3" fmla="*/ 84 h 106"/>
                <a:gd name="T4" fmla="*/ 29 w 63"/>
                <a:gd name="T5" fmla="*/ 65 h 106"/>
                <a:gd name="T6" fmla="*/ 60 w 63"/>
                <a:gd name="T7" fmla="*/ 65 h 106"/>
                <a:gd name="T8" fmla="*/ 60 w 63"/>
                <a:gd name="T9" fmla="*/ 41 h 106"/>
                <a:gd name="T10" fmla="*/ 29 w 63"/>
                <a:gd name="T11" fmla="*/ 41 h 106"/>
                <a:gd name="T12" fmla="*/ 29 w 63"/>
                <a:gd name="T13" fmla="*/ 24 h 106"/>
                <a:gd name="T14" fmla="*/ 63 w 63"/>
                <a:gd name="T15" fmla="*/ 24 h 106"/>
                <a:gd name="T16" fmla="*/ 63 w 63"/>
                <a:gd name="T17" fmla="*/ 0 h 106"/>
                <a:gd name="T18" fmla="*/ 0 w 63"/>
                <a:gd name="T19" fmla="*/ 0 h 106"/>
                <a:gd name="T20" fmla="*/ 0 w 63"/>
                <a:gd name="T21" fmla="*/ 106 h 106"/>
                <a:gd name="T22" fmla="*/ 63 w 63"/>
                <a:gd name="T23" fmla="*/ 106 h 106"/>
                <a:gd name="T24" fmla="*/ 63 w 63"/>
                <a:gd name="T25" fmla="*/ 8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" h="106">
                  <a:moveTo>
                    <a:pt x="63" y="84"/>
                  </a:moveTo>
                  <a:lnTo>
                    <a:pt x="29" y="84"/>
                  </a:lnTo>
                  <a:lnTo>
                    <a:pt x="29" y="65"/>
                  </a:lnTo>
                  <a:lnTo>
                    <a:pt x="60" y="65"/>
                  </a:lnTo>
                  <a:lnTo>
                    <a:pt x="60" y="41"/>
                  </a:lnTo>
                  <a:lnTo>
                    <a:pt x="29" y="41"/>
                  </a:lnTo>
                  <a:lnTo>
                    <a:pt x="29" y="24"/>
                  </a:lnTo>
                  <a:lnTo>
                    <a:pt x="63" y="24"/>
                  </a:lnTo>
                  <a:lnTo>
                    <a:pt x="63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63" y="106"/>
                  </a:lnTo>
                  <a:lnTo>
                    <a:pt x="63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-1757675" y="3681413"/>
              <a:ext cx="177800" cy="184150"/>
            </a:xfrm>
            <a:custGeom>
              <a:avLst/>
              <a:gdLst>
                <a:gd name="T0" fmla="*/ 24 w 47"/>
                <a:gd name="T1" fmla="*/ 48 h 48"/>
                <a:gd name="T2" fmla="*/ 42 w 47"/>
                <a:gd name="T3" fmla="*/ 39 h 48"/>
                <a:gd name="T4" fmla="*/ 47 w 47"/>
                <a:gd name="T5" fmla="*/ 22 h 48"/>
                <a:gd name="T6" fmla="*/ 24 w 47"/>
                <a:gd name="T7" fmla="*/ 22 h 48"/>
                <a:gd name="T8" fmla="*/ 24 w 47"/>
                <a:gd name="T9" fmla="*/ 31 h 48"/>
                <a:gd name="T10" fmla="*/ 33 w 47"/>
                <a:gd name="T11" fmla="*/ 31 h 48"/>
                <a:gd name="T12" fmla="*/ 24 w 47"/>
                <a:gd name="T13" fmla="*/ 38 h 48"/>
                <a:gd name="T14" fmla="*/ 12 w 47"/>
                <a:gd name="T15" fmla="*/ 25 h 48"/>
                <a:gd name="T16" fmla="*/ 24 w 47"/>
                <a:gd name="T17" fmla="*/ 10 h 48"/>
                <a:gd name="T18" fmla="*/ 33 w 47"/>
                <a:gd name="T19" fmla="*/ 18 h 48"/>
                <a:gd name="T20" fmla="*/ 44 w 47"/>
                <a:gd name="T21" fmla="*/ 13 h 48"/>
                <a:gd name="T22" fmla="*/ 24 w 47"/>
                <a:gd name="T23" fmla="*/ 0 h 48"/>
                <a:gd name="T24" fmla="*/ 0 w 47"/>
                <a:gd name="T25" fmla="*/ 24 h 48"/>
                <a:gd name="T26" fmla="*/ 24 w 47"/>
                <a:gd name="T2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48">
                  <a:moveTo>
                    <a:pt x="24" y="48"/>
                  </a:moveTo>
                  <a:cubicBezTo>
                    <a:pt x="31" y="48"/>
                    <a:pt x="38" y="45"/>
                    <a:pt x="42" y="39"/>
                  </a:cubicBezTo>
                  <a:cubicBezTo>
                    <a:pt x="46" y="34"/>
                    <a:pt x="46" y="28"/>
                    <a:pt x="47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6"/>
                    <a:pt x="29" y="38"/>
                    <a:pt x="24" y="38"/>
                  </a:cubicBezTo>
                  <a:cubicBezTo>
                    <a:pt x="16" y="38"/>
                    <a:pt x="12" y="31"/>
                    <a:pt x="12" y="25"/>
                  </a:cubicBezTo>
                  <a:cubicBezTo>
                    <a:pt x="12" y="18"/>
                    <a:pt x="16" y="10"/>
                    <a:pt x="24" y="10"/>
                  </a:cubicBezTo>
                  <a:cubicBezTo>
                    <a:pt x="28" y="10"/>
                    <a:pt x="32" y="13"/>
                    <a:pt x="33" y="18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0" y="5"/>
                    <a:pt x="33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8"/>
                    <a:pt x="10" y="48"/>
                    <a:pt x="24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6" name="Rectangle 7"/>
            <p:cNvSpPr>
              <a:spLocks noChangeArrowheads="1"/>
            </p:cNvSpPr>
            <p:nvPr/>
          </p:nvSpPr>
          <p:spPr bwMode="auto">
            <a:xfrm>
              <a:off x="-1564000" y="3689350"/>
              <a:ext cx="44450" cy="168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7" name="Freeform 8"/>
            <p:cNvSpPr>
              <a:spLocks noEditPoints="1"/>
            </p:cNvSpPr>
            <p:nvPr/>
          </p:nvSpPr>
          <p:spPr bwMode="auto">
            <a:xfrm>
              <a:off x="-1500500" y="3681413"/>
              <a:ext cx="185738" cy="184150"/>
            </a:xfrm>
            <a:custGeom>
              <a:avLst/>
              <a:gdLst>
                <a:gd name="T0" fmla="*/ 49 w 49"/>
                <a:gd name="T1" fmla="*/ 23 h 48"/>
                <a:gd name="T2" fmla="*/ 25 w 49"/>
                <a:gd name="T3" fmla="*/ 0 h 48"/>
                <a:gd name="T4" fmla="*/ 0 w 49"/>
                <a:gd name="T5" fmla="*/ 23 h 48"/>
                <a:gd name="T6" fmla="*/ 25 w 49"/>
                <a:gd name="T7" fmla="*/ 48 h 48"/>
                <a:gd name="T8" fmla="*/ 49 w 49"/>
                <a:gd name="T9" fmla="*/ 23 h 48"/>
                <a:gd name="T10" fmla="*/ 25 w 49"/>
                <a:gd name="T11" fmla="*/ 37 h 48"/>
                <a:gd name="T12" fmla="*/ 12 w 49"/>
                <a:gd name="T13" fmla="*/ 23 h 48"/>
                <a:gd name="T14" fmla="*/ 25 w 49"/>
                <a:gd name="T15" fmla="*/ 12 h 48"/>
                <a:gd name="T16" fmla="*/ 37 w 49"/>
                <a:gd name="T17" fmla="*/ 23 h 48"/>
                <a:gd name="T18" fmla="*/ 25 w 49"/>
                <a:gd name="T19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48">
                  <a:moveTo>
                    <a:pt x="49" y="23"/>
                  </a:moveTo>
                  <a:cubicBezTo>
                    <a:pt x="49" y="10"/>
                    <a:pt x="37" y="0"/>
                    <a:pt x="25" y="0"/>
                  </a:cubicBezTo>
                  <a:cubicBezTo>
                    <a:pt x="12" y="0"/>
                    <a:pt x="0" y="10"/>
                    <a:pt x="0" y="23"/>
                  </a:cubicBezTo>
                  <a:cubicBezTo>
                    <a:pt x="0" y="38"/>
                    <a:pt x="10" y="48"/>
                    <a:pt x="25" y="48"/>
                  </a:cubicBezTo>
                  <a:cubicBezTo>
                    <a:pt x="39" y="48"/>
                    <a:pt x="49" y="38"/>
                    <a:pt x="49" y="23"/>
                  </a:cubicBezTo>
                  <a:moveTo>
                    <a:pt x="25" y="37"/>
                  </a:moveTo>
                  <a:cubicBezTo>
                    <a:pt x="18" y="37"/>
                    <a:pt x="12" y="31"/>
                    <a:pt x="12" y="23"/>
                  </a:cubicBezTo>
                  <a:cubicBezTo>
                    <a:pt x="12" y="17"/>
                    <a:pt x="18" y="12"/>
                    <a:pt x="25" y="12"/>
                  </a:cubicBezTo>
                  <a:cubicBezTo>
                    <a:pt x="31" y="12"/>
                    <a:pt x="37" y="17"/>
                    <a:pt x="37" y="23"/>
                  </a:cubicBezTo>
                  <a:cubicBezTo>
                    <a:pt x="37" y="31"/>
                    <a:pt x="31" y="37"/>
                    <a:pt x="25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8" name="Freeform 9"/>
            <p:cNvSpPr>
              <a:spLocks/>
            </p:cNvSpPr>
            <p:nvPr/>
          </p:nvSpPr>
          <p:spPr bwMode="auto">
            <a:xfrm>
              <a:off x="-1295713" y="3689350"/>
              <a:ext cx="171450" cy="168275"/>
            </a:xfrm>
            <a:custGeom>
              <a:avLst/>
              <a:gdLst>
                <a:gd name="T0" fmla="*/ 29 w 108"/>
                <a:gd name="T1" fmla="*/ 41 h 106"/>
                <a:gd name="T2" fmla="*/ 29 w 108"/>
                <a:gd name="T3" fmla="*/ 41 h 106"/>
                <a:gd name="T4" fmla="*/ 79 w 108"/>
                <a:gd name="T5" fmla="*/ 106 h 106"/>
                <a:gd name="T6" fmla="*/ 108 w 108"/>
                <a:gd name="T7" fmla="*/ 106 h 106"/>
                <a:gd name="T8" fmla="*/ 108 w 108"/>
                <a:gd name="T9" fmla="*/ 0 h 106"/>
                <a:gd name="T10" fmla="*/ 79 w 108"/>
                <a:gd name="T11" fmla="*/ 0 h 106"/>
                <a:gd name="T12" fmla="*/ 79 w 108"/>
                <a:gd name="T13" fmla="*/ 65 h 106"/>
                <a:gd name="T14" fmla="*/ 79 w 108"/>
                <a:gd name="T15" fmla="*/ 65 h 106"/>
                <a:gd name="T16" fmla="*/ 29 w 108"/>
                <a:gd name="T17" fmla="*/ 0 h 106"/>
                <a:gd name="T18" fmla="*/ 0 w 108"/>
                <a:gd name="T19" fmla="*/ 0 h 106"/>
                <a:gd name="T20" fmla="*/ 0 w 108"/>
                <a:gd name="T21" fmla="*/ 106 h 106"/>
                <a:gd name="T22" fmla="*/ 29 w 108"/>
                <a:gd name="T23" fmla="*/ 106 h 106"/>
                <a:gd name="T24" fmla="*/ 29 w 108"/>
                <a:gd name="T25" fmla="*/ 4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8" h="106">
                  <a:moveTo>
                    <a:pt x="29" y="41"/>
                  </a:moveTo>
                  <a:lnTo>
                    <a:pt x="29" y="41"/>
                  </a:lnTo>
                  <a:lnTo>
                    <a:pt x="79" y="106"/>
                  </a:lnTo>
                  <a:lnTo>
                    <a:pt x="108" y="106"/>
                  </a:lnTo>
                  <a:lnTo>
                    <a:pt x="108" y="0"/>
                  </a:lnTo>
                  <a:lnTo>
                    <a:pt x="79" y="0"/>
                  </a:lnTo>
                  <a:lnTo>
                    <a:pt x="79" y="65"/>
                  </a:lnTo>
                  <a:lnTo>
                    <a:pt x="79" y="65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9" y="106"/>
                  </a:lnTo>
                  <a:lnTo>
                    <a:pt x="2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9" name="Freeform 10"/>
            <p:cNvSpPr>
              <a:spLocks noEditPoints="1"/>
            </p:cNvSpPr>
            <p:nvPr/>
          </p:nvSpPr>
          <p:spPr bwMode="auto">
            <a:xfrm>
              <a:off x="-2022788" y="3903663"/>
              <a:ext cx="147638" cy="168275"/>
            </a:xfrm>
            <a:custGeom>
              <a:avLst/>
              <a:gdLst>
                <a:gd name="T0" fmla="*/ 17 w 39"/>
                <a:gd name="T1" fmla="*/ 0 h 44"/>
                <a:gd name="T2" fmla="*/ 0 w 39"/>
                <a:gd name="T3" fmla="*/ 0 h 44"/>
                <a:gd name="T4" fmla="*/ 0 w 39"/>
                <a:gd name="T5" fmla="*/ 44 h 44"/>
                <a:gd name="T6" fmla="*/ 17 w 39"/>
                <a:gd name="T7" fmla="*/ 44 h 44"/>
                <a:gd name="T8" fmla="*/ 39 w 39"/>
                <a:gd name="T9" fmla="*/ 22 h 44"/>
                <a:gd name="T10" fmla="*/ 17 w 39"/>
                <a:gd name="T11" fmla="*/ 0 h 44"/>
                <a:gd name="T12" fmla="*/ 15 w 39"/>
                <a:gd name="T13" fmla="*/ 35 h 44"/>
                <a:gd name="T14" fmla="*/ 12 w 39"/>
                <a:gd name="T15" fmla="*/ 35 h 44"/>
                <a:gd name="T16" fmla="*/ 12 w 39"/>
                <a:gd name="T17" fmla="*/ 10 h 44"/>
                <a:gd name="T18" fmla="*/ 15 w 39"/>
                <a:gd name="T19" fmla="*/ 10 h 44"/>
                <a:gd name="T20" fmla="*/ 27 w 39"/>
                <a:gd name="T21" fmla="*/ 22 h 44"/>
                <a:gd name="T22" fmla="*/ 15 w 39"/>
                <a:gd name="T23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44">
                  <a:moveTo>
                    <a:pt x="1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29" y="44"/>
                    <a:pt x="39" y="35"/>
                    <a:pt x="39" y="22"/>
                  </a:cubicBezTo>
                  <a:cubicBezTo>
                    <a:pt x="39" y="10"/>
                    <a:pt x="29" y="0"/>
                    <a:pt x="17" y="0"/>
                  </a:cubicBezTo>
                  <a:moveTo>
                    <a:pt x="15" y="35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0"/>
                    <a:pt x="27" y="14"/>
                    <a:pt x="27" y="22"/>
                  </a:cubicBezTo>
                  <a:cubicBezTo>
                    <a:pt x="27" y="31"/>
                    <a:pt x="22" y="35"/>
                    <a:pt x="15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0" name="Freeform 11"/>
            <p:cNvSpPr>
              <a:spLocks noEditPoints="1"/>
            </p:cNvSpPr>
            <p:nvPr/>
          </p:nvSpPr>
          <p:spPr bwMode="auto">
            <a:xfrm>
              <a:off x="-18783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69 w 109"/>
                <a:gd name="T15" fmla="*/ 0 h 106"/>
                <a:gd name="T16" fmla="*/ 40 w 109"/>
                <a:gd name="T17" fmla="*/ 0 h 106"/>
                <a:gd name="T18" fmla="*/ 43 w 109"/>
                <a:gd name="T19" fmla="*/ 67 h 106"/>
                <a:gd name="T20" fmla="*/ 55 w 109"/>
                <a:gd name="T21" fmla="*/ 34 h 106"/>
                <a:gd name="T22" fmla="*/ 55 w 109"/>
                <a:gd name="T23" fmla="*/ 34 h 106"/>
                <a:gd name="T24" fmla="*/ 67 w 109"/>
                <a:gd name="T25" fmla="*/ 67 h 106"/>
                <a:gd name="T26" fmla="*/ 43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69" y="0"/>
                  </a:lnTo>
                  <a:lnTo>
                    <a:pt x="40" y="0"/>
                  </a:lnTo>
                  <a:close/>
                  <a:moveTo>
                    <a:pt x="43" y="67"/>
                  </a:moveTo>
                  <a:lnTo>
                    <a:pt x="55" y="34"/>
                  </a:lnTo>
                  <a:lnTo>
                    <a:pt x="55" y="34"/>
                  </a:lnTo>
                  <a:lnTo>
                    <a:pt x="67" y="67"/>
                  </a:lnTo>
                  <a:lnTo>
                    <a:pt x="43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1" name="Freeform 12"/>
            <p:cNvSpPr>
              <a:spLocks/>
            </p:cNvSpPr>
            <p:nvPr/>
          </p:nvSpPr>
          <p:spPr bwMode="auto">
            <a:xfrm>
              <a:off x="-1692588" y="3903663"/>
              <a:ext cx="98425" cy="168275"/>
            </a:xfrm>
            <a:custGeom>
              <a:avLst/>
              <a:gdLst>
                <a:gd name="T0" fmla="*/ 28 w 62"/>
                <a:gd name="T1" fmla="*/ 0 h 106"/>
                <a:gd name="T2" fmla="*/ 0 w 62"/>
                <a:gd name="T3" fmla="*/ 0 h 106"/>
                <a:gd name="T4" fmla="*/ 0 w 62"/>
                <a:gd name="T5" fmla="*/ 106 h 106"/>
                <a:gd name="T6" fmla="*/ 62 w 62"/>
                <a:gd name="T7" fmla="*/ 106 h 106"/>
                <a:gd name="T8" fmla="*/ 62 w 62"/>
                <a:gd name="T9" fmla="*/ 84 h 106"/>
                <a:gd name="T10" fmla="*/ 28 w 62"/>
                <a:gd name="T11" fmla="*/ 84 h 106"/>
                <a:gd name="T12" fmla="*/ 28 w 62"/>
                <a:gd name="T1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106">
                  <a:moveTo>
                    <a:pt x="28" y="0"/>
                  </a:moveTo>
                  <a:lnTo>
                    <a:pt x="0" y="0"/>
                  </a:lnTo>
                  <a:lnTo>
                    <a:pt x="0" y="106"/>
                  </a:lnTo>
                  <a:lnTo>
                    <a:pt x="62" y="106"/>
                  </a:lnTo>
                  <a:lnTo>
                    <a:pt x="62" y="84"/>
                  </a:lnTo>
                  <a:lnTo>
                    <a:pt x="28" y="84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2" name="Freeform 13"/>
            <p:cNvSpPr>
              <a:spLocks noEditPoints="1"/>
            </p:cNvSpPr>
            <p:nvPr/>
          </p:nvSpPr>
          <p:spPr bwMode="auto">
            <a:xfrm>
              <a:off x="-15862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71 w 109"/>
                <a:gd name="T15" fmla="*/ 0 h 106"/>
                <a:gd name="T16" fmla="*/ 40 w 109"/>
                <a:gd name="T17" fmla="*/ 0 h 106"/>
                <a:gd name="T18" fmla="*/ 42 w 109"/>
                <a:gd name="T19" fmla="*/ 67 h 106"/>
                <a:gd name="T20" fmla="*/ 54 w 109"/>
                <a:gd name="T21" fmla="*/ 34 h 106"/>
                <a:gd name="T22" fmla="*/ 54 w 109"/>
                <a:gd name="T23" fmla="*/ 34 h 106"/>
                <a:gd name="T24" fmla="*/ 66 w 109"/>
                <a:gd name="T25" fmla="*/ 67 h 106"/>
                <a:gd name="T26" fmla="*/ 42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71" y="0"/>
                  </a:lnTo>
                  <a:lnTo>
                    <a:pt x="40" y="0"/>
                  </a:lnTo>
                  <a:close/>
                  <a:moveTo>
                    <a:pt x="42" y="67"/>
                  </a:moveTo>
                  <a:lnTo>
                    <a:pt x="54" y="34"/>
                  </a:lnTo>
                  <a:lnTo>
                    <a:pt x="54" y="34"/>
                  </a:lnTo>
                  <a:lnTo>
                    <a:pt x="66" y="67"/>
                  </a:lnTo>
                  <a:lnTo>
                    <a:pt x="42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3" name="Freeform 14"/>
            <p:cNvSpPr>
              <a:spLocks noEditPoints="1"/>
            </p:cNvSpPr>
            <p:nvPr/>
          </p:nvSpPr>
          <p:spPr bwMode="auto">
            <a:xfrm>
              <a:off x="-1402075" y="3903663"/>
              <a:ext cx="141288" cy="168275"/>
            </a:xfrm>
            <a:custGeom>
              <a:avLst/>
              <a:gdLst>
                <a:gd name="T0" fmla="*/ 32 w 37"/>
                <a:gd name="T1" fmla="*/ 14 h 44"/>
                <a:gd name="T2" fmla="*/ 17 w 37"/>
                <a:gd name="T3" fmla="*/ 0 h 44"/>
                <a:gd name="T4" fmla="*/ 0 w 37"/>
                <a:gd name="T5" fmla="*/ 0 h 44"/>
                <a:gd name="T6" fmla="*/ 0 w 37"/>
                <a:gd name="T7" fmla="*/ 44 h 44"/>
                <a:gd name="T8" fmla="*/ 11 w 37"/>
                <a:gd name="T9" fmla="*/ 44 h 44"/>
                <a:gd name="T10" fmla="*/ 11 w 37"/>
                <a:gd name="T11" fmla="*/ 27 h 44"/>
                <a:gd name="T12" fmla="*/ 11 w 37"/>
                <a:gd name="T13" fmla="*/ 27 h 44"/>
                <a:gd name="T14" fmla="*/ 22 w 37"/>
                <a:gd name="T15" fmla="*/ 44 h 44"/>
                <a:gd name="T16" fmla="*/ 37 w 37"/>
                <a:gd name="T17" fmla="*/ 44 h 44"/>
                <a:gd name="T18" fmla="*/ 23 w 37"/>
                <a:gd name="T19" fmla="*/ 26 h 44"/>
                <a:gd name="T20" fmla="*/ 32 w 37"/>
                <a:gd name="T21" fmla="*/ 14 h 44"/>
                <a:gd name="T22" fmla="*/ 12 w 37"/>
                <a:gd name="T23" fmla="*/ 20 h 44"/>
                <a:gd name="T24" fmla="*/ 11 w 37"/>
                <a:gd name="T25" fmla="*/ 20 h 44"/>
                <a:gd name="T26" fmla="*/ 11 w 37"/>
                <a:gd name="T27" fmla="*/ 9 h 44"/>
                <a:gd name="T28" fmla="*/ 12 w 37"/>
                <a:gd name="T29" fmla="*/ 9 h 44"/>
                <a:gd name="T30" fmla="*/ 20 w 37"/>
                <a:gd name="T31" fmla="*/ 14 h 44"/>
                <a:gd name="T32" fmla="*/ 12 w 37"/>
                <a:gd name="T33" fmla="*/ 2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32" y="14"/>
                  </a:moveTo>
                  <a:cubicBezTo>
                    <a:pt x="32" y="4"/>
                    <a:pt x="26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9" y="25"/>
                    <a:pt x="32" y="20"/>
                    <a:pt x="32" y="14"/>
                  </a:cubicBezTo>
                  <a:moveTo>
                    <a:pt x="12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9"/>
                    <a:pt x="20" y="10"/>
                    <a:pt x="20" y="14"/>
                  </a:cubicBezTo>
                  <a:cubicBezTo>
                    <a:pt x="20" y="19"/>
                    <a:pt x="16" y="20"/>
                    <a:pt x="12" y="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4" name="Freeform 15"/>
            <p:cNvSpPr>
              <a:spLocks/>
            </p:cNvSpPr>
            <p:nvPr/>
          </p:nvSpPr>
          <p:spPr bwMode="auto">
            <a:xfrm>
              <a:off x="-1249675" y="3903663"/>
              <a:ext cx="166688" cy="168275"/>
            </a:xfrm>
            <a:custGeom>
              <a:avLst/>
              <a:gdLst>
                <a:gd name="T0" fmla="*/ 76 w 105"/>
                <a:gd name="T1" fmla="*/ 65 h 106"/>
                <a:gd name="T2" fmla="*/ 76 w 105"/>
                <a:gd name="T3" fmla="*/ 65 h 106"/>
                <a:gd name="T4" fmla="*/ 26 w 105"/>
                <a:gd name="T5" fmla="*/ 0 h 106"/>
                <a:gd name="T6" fmla="*/ 0 w 105"/>
                <a:gd name="T7" fmla="*/ 0 h 106"/>
                <a:gd name="T8" fmla="*/ 0 w 105"/>
                <a:gd name="T9" fmla="*/ 106 h 106"/>
                <a:gd name="T10" fmla="*/ 26 w 105"/>
                <a:gd name="T11" fmla="*/ 106 h 106"/>
                <a:gd name="T12" fmla="*/ 26 w 105"/>
                <a:gd name="T13" fmla="*/ 41 h 106"/>
                <a:gd name="T14" fmla="*/ 26 w 105"/>
                <a:gd name="T15" fmla="*/ 41 h 106"/>
                <a:gd name="T16" fmla="*/ 76 w 105"/>
                <a:gd name="T17" fmla="*/ 106 h 106"/>
                <a:gd name="T18" fmla="*/ 105 w 105"/>
                <a:gd name="T19" fmla="*/ 106 h 106"/>
                <a:gd name="T20" fmla="*/ 105 w 105"/>
                <a:gd name="T21" fmla="*/ 0 h 106"/>
                <a:gd name="T22" fmla="*/ 76 w 105"/>
                <a:gd name="T23" fmla="*/ 0 h 106"/>
                <a:gd name="T24" fmla="*/ 76 w 105"/>
                <a:gd name="T25" fmla="*/ 6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06">
                  <a:moveTo>
                    <a:pt x="76" y="65"/>
                  </a:moveTo>
                  <a:lnTo>
                    <a:pt x="76" y="65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6" y="106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76" y="106"/>
                  </a:lnTo>
                  <a:lnTo>
                    <a:pt x="105" y="106"/>
                  </a:lnTo>
                  <a:lnTo>
                    <a:pt x="105" y="0"/>
                  </a:lnTo>
                  <a:lnTo>
                    <a:pt x="76" y="0"/>
                  </a:lnTo>
                  <a:lnTo>
                    <a:pt x="76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5" name="Freeform 16"/>
            <p:cNvSpPr>
              <a:spLocks noEditPoints="1"/>
            </p:cNvSpPr>
            <p:nvPr/>
          </p:nvSpPr>
          <p:spPr bwMode="auto">
            <a:xfrm>
              <a:off x="-1075050" y="3903663"/>
              <a:ext cx="177800" cy="168275"/>
            </a:xfrm>
            <a:custGeom>
              <a:avLst/>
              <a:gdLst>
                <a:gd name="T0" fmla="*/ 71 w 112"/>
                <a:gd name="T1" fmla="*/ 0 h 106"/>
                <a:gd name="T2" fmla="*/ 43 w 112"/>
                <a:gd name="T3" fmla="*/ 0 h 106"/>
                <a:gd name="T4" fmla="*/ 0 w 112"/>
                <a:gd name="T5" fmla="*/ 106 h 106"/>
                <a:gd name="T6" fmla="*/ 31 w 112"/>
                <a:gd name="T7" fmla="*/ 106 h 106"/>
                <a:gd name="T8" fmla="*/ 38 w 112"/>
                <a:gd name="T9" fmla="*/ 89 h 106"/>
                <a:gd name="T10" fmla="*/ 76 w 112"/>
                <a:gd name="T11" fmla="*/ 89 h 106"/>
                <a:gd name="T12" fmla="*/ 83 w 112"/>
                <a:gd name="T13" fmla="*/ 106 h 106"/>
                <a:gd name="T14" fmla="*/ 112 w 112"/>
                <a:gd name="T15" fmla="*/ 106 h 106"/>
                <a:gd name="T16" fmla="*/ 71 w 112"/>
                <a:gd name="T17" fmla="*/ 0 h 106"/>
                <a:gd name="T18" fmla="*/ 45 w 112"/>
                <a:gd name="T19" fmla="*/ 67 h 106"/>
                <a:gd name="T20" fmla="*/ 57 w 112"/>
                <a:gd name="T21" fmla="*/ 34 h 106"/>
                <a:gd name="T22" fmla="*/ 57 w 112"/>
                <a:gd name="T23" fmla="*/ 34 h 106"/>
                <a:gd name="T24" fmla="*/ 69 w 112"/>
                <a:gd name="T25" fmla="*/ 67 h 106"/>
                <a:gd name="T26" fmla="*/ 45 w 112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06">
                  <a:moveTo>
                    <a:pt x="71" y="0"/>
                  </a:moveTo>
                  <a:lnTo>
                    <a:pt x="43" y="0"/>
                  </a:lnTo>
                  <a:lnTo>
                    <a:pt x="0" y="106"/>
                  </a:lnTo>
                  <a:lnTo>
                    <a:pt x="31" y="106"/>
                  </a:lnTo>
                  <a:lnTo>
                    <a:pt x="38" y="89"/>
                  </a:lnTo>
                  <a:lnTo>
                    <a:pt x="76" y="89"/>
                  </a:lnTo>
                  <a:lnTo>
                    <a:pt x="83" y="106"/>
                  </a:lnTo>
                  <a:lnTo>
                    <a:pt x="112" y="106"/>
                  </a:lnTo>
                  <a:lnTo>
                    <a:pt x="71" y="0"/>
                  </a:lnTo>
                  <a:close/>
                  <a:moveTo>
                    <a:pt x="45" y="67"/>
                  </a:moveTo>
                  <a:lnTo>
                    <a:pt x="57" y="34"/>
                  </a:lnTo>
                  <a:lnTo>
                    <a:pt x="57" y="34"/>
                  </a:lnTo>
                  <a:lnTo>
                    <a:pt x="69" y="67"/>
                  </a:lnTo>
                  <a:lnTo>
                    <a:pt x="45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6" name="Freeform 17"/>
            <p:cNvSpPr>
              <a:spLocks/>
            </p:cNvSpPr>
            <p:nvPr/>
          </p:nvSpPr>
          <p:spPr bwMode="auto">
            <a:xfrm>
              <a:off x="-2576825" y="3432175"/>
              <a:ext cx="587375" cy="639763"/>
            </a:xfrm>
            <a:custGeom>
              <a:avLst/>
              <a:gdLst>
                <a:gd name="T0" fmla="*/ 155 w 155"/>
                <a:gd name="T1" fmla="*/ 46 h 167"/>
                <a:gd name="T2" fmla="*/ 139 w 155"/>
                <a:gd name="T3" fmla="*/ 16 h 167"/>
                <a:gd name="T4" fmla="*/ 139 w 155"/>
                <a:gd name="T5" fmla="*/ 0 h 167"/>
                <a:gd name="T6" fmla="*/ 125 w 155"/>
                <a:gd name="T7" fmla="*/ 8 h 167"/>
                <a:gd name="T8" fmla="*/ 116 w 155"/>
                <a:gd name="T9" fmla="*/ 8 h 167"/>
                <a:gd name="T10" fmla="*/ 73 w 155"/>
                <a:gd name="T11" fmla="*/ 33 h 167"/>
                <a:gd name="T12" fmla="*/ 73 w 155"/>
                <a:gd name="T13" fmla="*/ 33 h 167"/>
                <a:gd name="T14" fmla="*/ 65 w 155"/>
                <a:gd name="T15" fmla="*/ 49 h 167"/>
                <a:gd name="T16" fmla="*/ 26 w 155"/>
                <a:gd name="T17" fmla="*/ 51 h 167"/>
                <a:gd name="T18" fmla="*/ 0 w 155"/>
                <a:gd name="T19" fmla="*/ 77 h 167"/>
                <a:gd name="T20" fmla="*/ 0 w 155"/>
                <a:gd name="T21" fmla="*/ 167 h 167"/>
                <a:gd name="T22" fmla="*/ 16 w 155"/>
                <a:gd name="T23" fmla="*/ 167 h 167"/>
                <a:gd name="T24" fmla="*/ 28 w 155"/>
                <a:gd name="T25" fmla="*/ 117 h 167"/>
                <a:gd name="T26" fmla="*/ 59 w 155"/>
                <a:gd name="T27" fmla="*/ 118 h 167"/>
                <a:gd name="T28" fmla="*/ 92 w 155"/>
                <a:gd name="T29" fmla="*/ 116 h 167"/>
                <a:gd name="T30" fmla="*/ 98 w 155"/>
                <a:gd name="T31" fmla="*/ 167 h 167"/>
                <a:gd name="T32" fmla="*/ 114 w 155"/>
                <a:gd name="T33" fmla="*/ 167 h 167"/>
                <a:gd name="T34" fmla="*/ 131 w 155"/>
                <a:gd name="T35" fmla="*/ 53 h 167"/>
                <a:gd name="T36" fmla="*/ 147 w 155"/>
                <a:gd name="T37" fmla="*/ 56 h 167"/>
                <a:gd name="T38" fmla="*/ 155 w 155"/>
                <a:gd name="T39" fmla="*/ 4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5" h="167">
                  <a:moveTo>
                    <a:pt x="155" y="46"/>
                  </a:moveTo>
                  <a:cubicBezTo>
                    <a:pt x="139" y="16"/>
                    <a:pt x="139" y="16"/>
                    <a:pt x="139" y="16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2" y="8"/>
                    <a:pt x="119" y="8"/>
                    <a:pt x="116" y="8"/>
                  </a:cubicBezTo>
                  <a:cubicBezTo>
                    <a:pt x="98" y="8"/>
                    <a:pt x="82" y="18"/>
                    <a:pt x="73" y="33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65" y="49"/>
                    <a:pt x="65" y="49"/>
                    <a:pt x="65" y="49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12" y="51"/>
                    <a:pt x="0" y="63"/>
                    <a:pt x="0" y="77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6" y="167"/>
                    <a:pt x="16" y="167"/>
                    <a:pt x="16" y="167"/>
                  </a:cubicBezTo>
                  <a:cubicBezTo>
                    <a:pt x="16" y="134"/>
                    <a:pt x="28" y="117"/>
                    <a:pt x="28" y="117"/>
                  </a:cubicBezTo>
                  <a:cubicBezTo>
                    <a:pt x="38" y="118"/>
                    <a:pt x="48" y="118"/>
                    <a:pt x="59" y="118"/>
                  </a:cubicBezTo>
                  <a:cubicBezTo>
                    <a:pt x="70" y="118"/>
                    <a:pt x="81" y="118"/>
                    <a:pt x="92" y="116"/>
                  </a:cubicBezTo>
                  <a:cubicBezTo>
                    <a:pt x="98" y="167"/>
                    <a:pt x="98" y="167"/>
                    <a:pt x="98" y="167"/>
                  </a:cubicBezTo>
                  <a:cubicBezTo>
                    <a:pt x="114" y="167"/>
                    <a:pt x="114" y="167"/>
                    <a:pt x="114" y="167"/>
                  </a:cubicBezTo>
                  <a:cubicBezTo>
                    <a:pt x="114" y="80"/>
                    <a:pt x="131" y="53"/>
                    <a:pt x="131" y="53"/>
                  </a:cubicBezTo>
                  <a:cubicBezTo>
                    <a:pt x="147" y="56"/>
                    <a:pt x="147" y="56"/>
                    <a:pt x="147" y="56"/>
                  </a:cubicBezTo>
                  <a:cubicBezTo>
                    <a:pt x="150" y="54"/>
                    <a:pt x="153" y="50"/>
                    <a:pt x="155" y="4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7" name="Freeform 18"/>
            <p:cNvSpPr>
              <a:spLocks noEditPoints="1"/>
            </p:cNvSpPr>
            <p:nvPr/>
          </p:nvSpPr>
          <p:spPr bwMode="auto">
            <a:xfrm>
              <a:off x="-2022788" y="3689350"/>
              <a:ext cx="139700" cy="168275"/>
            </a:xfrm>
            <a:custGeom>
              <a:avLst/>
              <a:gdLst>
                <a:gd name="T0" fmla="*/ 12 w 37"/>
                <a:gd name="T1" fmla="*/ 27 h 44"/>
                <a:gd name="T2" fmla="*/ 12 w 37"/>
                <a:gd name="T3" fmla="*/ 27 h 44"/>
                <a:gd name="T4" fmla="*/ 23 w 37"/>
                <a:gd name="T5" fmla="*/ 44 h 44"/>
                <a:gd name="T6" fmla="*/ 37 w 37"/>
                <a:gd name="T7" fmla="*/ 44 h 44"/>
                <a:gd name="T8" fmla="*/ 23 w 37"/>
                <a:gd name="T9" fmla="*/ 26 h 44"/>
                <a:gd name="T10" fmla="*/ 33 w 37"/>
                <a:gd name="T11" fmla="*/ 14 h 44"/>
                <a:gd name="T12" fmla="*/ 18 w 37"/>
                <a:gd name="T13" fmla="*/ 0 h 44"/>
                <a:gd name="T14" fmla="*/ 0 w 37"/>
                <a:gd name="T15" fmla="*/ 0 h 44"/>
                <a:gd name="T16" fmla="*/ 0 w 37"/>
                <a:gd name="T17" fmla="*/ 44 h 44"/>
                <a:gd name="T18" fmla="*/ 12 w 37"/>
                <a:gd name="T19" fmla="*/ 44 h 44"/>
                <a:gd name="T20" fmla="*/ 12 w 37"/>
                <a:gd name="T21" fmla="*/ 27 h 44"/>
                <a:gd name="T22" fmla="*/ 12 w 37"/>
                <a:gd name="T23" fmla="*/ 9 h 44"/>
                <a:gd name="T24" fmla="*/ 13 w 37"/>
                <a:gd name="T25" fmla="*/ 9 h 44"/>
                <a:gd name="T26" fmla="*/ 21 w 37"/>
                <a:gd name="T27" fmla="*/ 14 h 44"/>
                <a:gd name="T28" fmla="*/ 13 w 37"/>
                <a:gd name="T29" fmla="*/ 20 h 44"/>
                <a:gd name="T30" fmla="*/ 12 w 37"/>
                <a:gd name="T31" fmla="*/ 20 h 44"/>
                <a:gd name="T32" fmla="*/ 12 w 37"/>
                <a:gd name="T33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12" y="27"/>
                  </a:moveTo>
                  <a:cubicBezTo>
                    <a:pt x="12" y="27"/>
                    <a:pt x="12" y="27"/>
                    <a:pt x="12" y="27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0" y="25"/>
                    <a:pt x="33" y="20"/>
                    <a:pt x="33" y="14"/>
                  </a:cubicBezTo>
                  <a:cubicBezTo>
                    <a:pt x="33" y="4"/>
                    <a:pt x="27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2" y="44"/>
                    <a:pt x="12" y="44"/>
                    <a:pt x="12" y="44"/>
                  </a:cubicBezTo>
                  <a:lnTo>
                    <a:pt x="12" y="27"/>
                  </a:lnTo>
                  <a:close/>
                  <a:moveTo>
                    <a:pt x="12" y="9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7" y="9"/>
                    <a:pt x="21" y="10"/>
                    <a:pt x="21" y="14"/>
                  </a:cubicBezTo>
                  <a:cubicBezTo>
                    <a:pt x="21" y="19"/>
                    <a:pt x="17" y="20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70405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sida ros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ubrik"/>
          <p:cNvSpPr>
            <a:spLocks noGrp="1"/>
          </p:cNvSpPr>
          <p:nvPr>
            <p:ph type="title"/>
          </p:nvPr>
        </p:nvSpPr>
        <p:spPr>
          <a:xfrm>
            <a:off x="695326" y="2336495"/>
            <a:ext cx="10801349" cy="1800000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grpSp>
        <p:nvGrpSpPr>
          <p:cNvPr id="33" name="Logotyp" title="Region Dalarnas logotyp"/>
          <p:cNvGrpSpPr>
            <a:grpSpLocks noChangeAspect="1"/>
          </p:cNvGrpSpPr>
          <p:nvPr userDrawn="1"/>
        </p:nvGrpSpPr>
        <p:grpSpPr>
          <a:xfrm>
            <a:off x="10724551" y="190337"/>
            <a:ext cx="1134134" cy="432000"/>
            <a:chOff x="-2576825" y="3432175"/>
            <a:chExt cx="1679575" cy="639763"/>
          </a:xfrm>
          <a:solidFill>
            <a:srgbClr val="DB3747"/>
          </a:solidFill>
        </p:grpSpPr>
        <p:sp>
          <p:nvSpPr>
            <p:cNvPr id="34" name="Freeform 5"/>
            <p:cNvSpPr>
              <a:spLocks/>
            </p:cNvSpPr>
            <p:nvPr/>
          </p:nvSpPr>
          <p:spPr bwMode="auto">
            <a:xfrm>
              <a:off x="-1871975" y="3689350"/>
              <a:ext cx="100013" cy="168275"/>
            </a:xfrm>
            <a:custGeom>
              <a:avLst/>
              <a:gdLst>
                <a:gd name="T0" fmla="*/ 63 w 63"/>
                <a:gd name="T1" fmla="*/ 84 h 106"/>
                <a:gd name="T2" fmla="*/ 29 w 63"/>
                <a:gd name="T3" fmla="*/ 84 h 106"/>
                <a:gd name="T4" fmla="*/ 29 w 63"/>
                <a:gd name="T5" fmla="*/ 65 h 106"/>
                <a:gd name="T6" fmla="*/ 60 w 63"/>
                <a:gd name="T7" fmla="*/ 65 h 106"/>
                <a:gd name="T8" fmla="*/ 60 w 63"/>
                <a:gd name="T9" fmla="*/ 41 h 106"/>
                <a:gd name="T10" fmla="*/ 29 w 63"/>
                <a:gd name="T11" fmla="*/ 41 h 106"/>
                <a:gd name="T12" fmla="*/ 29 w 63"/>
                <a:gd name="T13" fmla="*/ 24 h 106"/>
                <a:gd name="T14" fmla="*/ 63 w 63"/>
                <a:gd name="T15" fmla="*/ 24 h 106"/>
                <a:gd name="T16" fmla="*/ 63 w 63"/>
                <a:gd name="T17" fmla="*/ 0 h 106"/>
                <a:gd name="T18" fmla="*/ 0 w 63"/>
                <a:gd name="T19" fmla="*/ 0 h 106"/>
                <a:gd name="T20" fmla="*/ 0 w 63"/>
                <a:gd name="T21" fmla="*/ 106 h 106"/>
                <a:gd name="T22" fmla="*/ 63 w 63"/>
                <a:gd name="T23" fmla="*/ 106 h 106"/>
                <a:gd name="T24" fmla="*/ 63 w 63"/>
                <a:gd name="T25" fmla="*/ 8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" h="106">
                  <a:moveTo>
                    <a:pt x="63" y="84"/>
                  </a:moveTo>
                  <a:lnTo>
                    <a:pt x="29" y="84"/>
                  </a:lnTo>
                  <a:lnTo>
                    <a:pt x="29" y="65"/>
                  </a:lnTo>
                  <a:lnTo>
                    <a:pt x="60" y="65"/>
                  </a:lnTo>
                  <a:lnTo>
                    <a:pt x="60" y="41"/>
                  </a:lnTo>
                  <a:lnTo>
                    <a:pt x="29" y="41"/>
                  </a:lnTo>
                  <a:lnTo>
                    <a:pt x="29" y="24"/>
                  </a:lnTo>
                  <a:lnTo>
                    <a:pt x="63" y="24"/>
                  </a:lnTo>
                  <a:lnTo>
                    <a:pt x="63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63" y="106"/>
                  </a:lnTo>
                  <a:lnTo>
                    <a:pt x="63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5" name="Freeform 6"/>
            <p:cNvSpPr>
              <a:spLocks/>
            </p:cNvSpPr>
            <p:nvPr/>
          </p:nvSpPr>
          <p:spPr bwMode="auto">
            <a:xfrm>
              <a:off x="-1757675" y="3681413"/>
              <a:ext cx="177800" cy="184150"/>
            </a:xfrm>
            <a:custGeom>
              <a:avLst/>
              <a:gdLst>
                <a:gd name="T0" fmla="*/ 24 w 47"/>
                <a:gd name="T1" fmla="*/ 48 h 48"/>
                <a:gd name="T2" fmla="*/ 42 w 47"/>
                <a:gd name="T3" fmla="*/ 39 h 48"/>
                <a:gd name="T4" fmla="*/ 47 w 47"/>
                <a:gd name="T5" fmla="*/ 22 h 48"/>
                <a:gd name="T6" fmla="*/ 24 w 47"/>
                <a:gd name="T7" fmla="*/ 22 h 48"/>
                <a:gd name="T8" fmla="*/ 24 w 47"/>
                <a:gd name="T9" fmla="*/ 31 h 48"/>
                <a:gd name="T10" fmla="*/ 33 w 47"/>
                <a:gd name="T11" fmla="*/ 31 h 48"/>
                <a:gd name="T12" fmla="*/ 24 w 47"/>
                <a:gd name="T13" fmla="*/ 38 h 48"/>
                <a:gd name="T14" fmla="*/ 12 w 47"/>
                <a:gd name="T15" fmla="*/ 25 h 48"/>
                <a:gd name="T16" fmla="*/ 24 w 47"/>
                <a:gd name="T17" fmla="*/ 10 h 48"/>
                <a:gd name="T18" fmla="*/ 33 w 47"/>
                <a:gd name="T19" fmla="*/ 18 h 48"/>
                <a:gd name="T20" fmla="*/ 44 w 47"/>
                <a:gd name="T21" fmla="*/ 13 h 48"/>
                <a:gd name="T22" fmla="*/ 24 w 47"/>
                <a:gd name="T23" fmla="*/ 0 h 48"/>
                <a:gd name="T24" fmla="*/ 0 w 47"/>
                <a:gd name="T25" fmla="*/ 24 h 48"/>
                <a:gd name="T26" fmla="*/ 24 w 47"/>
                <a:gd name="T2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48">
                  <a:moveTo>
                    <a:pt x="24" y="48"/>
                  </a:moveTo>
                  <a:cubicBezTo>
                    <a:pt x="31" y="48"/>
                    <a:pt x="38" y="45"/>
                    <a:pt x="42" y="39"/>
                  </a:cubicBezTo>
                  <a:cubicBezTo>
                    <a:pt x="46" y="34"/>
                    <a:pt x="46" y="28"/>
                    <a:pt x="47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6"/>
                    <a:pt x="29" y="38"/>
                    <a:pt x="24" y="38"/>
                  </a:cubicBezTo>
                  <a:cubicBezTo>
                    <a:pt x="16" y="38"/>
                    <a:pt x="12" y="31"/>
                    <a:pt x="12" y="25"/>
                  </a:cubicBezTo>
                  <a:cubicBezTo>
                    <a:pt x="12" y="18"/>
                    <a:pt x="16" y="10"/>
                    <a:pt x="24" y="10"/>
                  </a:cubicBezTo>
                  <a:cubicBezTo>
                    <a:pt x="28" y="10"/>
                    <a:pt x="32" y="13"/>
                    <a:pt x="33" y="18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0" y="5"/>
                    <a:pt x="33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8"/>
                    <a:pt x="10" y="48"/>
                    <a:pt x="24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6" name="Rectangle 7"/>
            <p:cNvSpPr>
              <a:spLocks noChangeArrowheads="1"/>
            </p:cNvSpPr>
            <p:nvPr/>
          </p:nvSpPr>
          <p:spPr bwMode="auto">
            <a:xfrm>
              <a:off x="-1564000" y="3689350"/>
              <a:ext cx="44450" cy="168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7" name="Freeform 8"/>
            <p:cNvSpPr>
              <a:spLocks noEditPoints="1"/>
            </p:cNvSpPr>
            <p:nvPr/>
          </p:nvSpPr>
          <p:spPr bwMode="auto">
            <a:xfrm>
              <a:off x="-1500500" y="3681413"/>
              <a:ext cx="185738" cy="184150"/>
            </a:xfrm>
            <a:custGeom>
              <a:avLst/>
              <a:gdLst>
                <a:gd name="T0" fmla="*/ 49 w 49"/>
                <a:gd name="T1" fmla="*/ 23 h 48"/>
                <a:gd name="T2" fmla="*/ 25 w 49"/>
                <a:gd name="T3" fmla="*/ 0 h 48"/>
                <a:gd name="T4" fmla="*/ 0 w 49"/>
                <a:gd name="T5" fmla="*/ 23 h 48"/>
                <a:gd name="T6" fmla="*/ 25 w 49"/>
                <a:gd name="T7" fmla="*/ 48 h 48"/>
                <a:gd name="T8" fmla="*/ 49 w 49"/>
                <a:gd name="T9" fmla="*/ 23 h 48"/>
                <a:gd name="T10" fmla="*/ 25 w 49"/>
                <a:gd name="T11" fmla="*/ 37 h 48"/>
                <a:gd name="T12" fmla="*/ 12 w 49"/>
                <a:gd name="T13" fmla="*/ 23 h 48"/>
                <a:gd name="T14" fmla="*/ 25 w 49"/>
                <a:gd name="T15" fmla="*/ 12 h 48"/>
                <a:gd name="T16" fmla="*/ 37 w 49"/>
                <a:gd name="T17" fmla="*/ 23 h 48"/>
                <a:gd name="T18" fmla="*/ 25 w 49"/>
                <a:gd name="T19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48">
                  <a:moveTo>
                    <a:pt x="49" y="23"/>
                  </a:moveTo>
                  <a:cubicBezTo>
                    <a:pt x="49" y="10"/>
                    <a:pt x="37" y="0"/>
                    <a:pt x="25" y="0"/>
                  </a:cubicBezTo>
                  <a:cubicBezTo>
                    <a:pt x="12" y="0"/>
                    <a:pt x="0" y="10"/>
                    <a:pt x="0" y="23"/>
                  </a:cubicBezTo>
                  <a:cubicBezTo>
                    <a:pt x="0" y="38"/>
                    <a:pt x="10" y="48"/>
                    <a:pt x="25" y="48"/>
                  </a:cubicBezTo>
                  <a:cubicBezTo>
                    <a:pt x="39" y="48"/>
                    <a:pt x="49" y="38"/>
                    <a:pt x="49" y="23"/>
                  </a:cubicBezTo>
                  <a:moveTo>
                    <a:pt x="25" y="37"/>
                  </a:moveTo>
                  <a:cubicBezTo>
                    <a:pt x="18" y="37"/>
                    <a:pt x="12" y="31"/>
                    <a:pt x="12" y="23"/>
                  </a:cubicBezTo>
                  <a:cubicBezTo>
                    <a:pt x="12" y="17"/>
                    <a:pt x="18" y="12"/>
                    <a:pt x="25" y="12"/>
                  </a:cubicBezTo>
                  <a:cubicBezTo>
                    <a:pt x="31" y="12"/>
                    <a:pt x="37" y="17"/>
                    <a:pt x="37" y="23"/>
                  </a:cubicBezTo>
                  <a:cubicBezTo>
                    <a:pt x="37" y="31"/>
                    <a:pt x="31" y="37"/>
                    <a:pt x="25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8" name="Freeform 9"/>
            <p:cNvSpPr>
              <a:spLocks/>
            </p:cNvSpPr>
            <p:nvPr/>
          </p:nvSpPr>
          <p:spPr bwMode="auto">
            <a:xfrm>
              <a:off x="-1295713" y="3689350"/>
              <a:ext cx="171450" cy="168275"/>
            </a:xfrm>
            <a:custGeom>
              <a:avLst/>
              <a:gdLst>
                <a:gd name="T0" fmla="*/ 29 w 108"/>
                <a:gd name="T1" fmla="*/ 41 h 106"/>
                <a:gd name="T2" fmla="*/ 29 w 108"/>
                <a:gd name="T3" fmla="*/ 41 h 106"/>
                <a:gd name="T4" fmla="*/ 79 w 108"/>
                <a:gd name="T5" fmla="*/ 106 h 106"/>
                <a:gd name="T6" fmla="*/ 108 w 108"/>
                <a:gd name="T7" fmla="*/ 106 h 106"/>
                <a:gd name="T8" fmla="*/ 108 w 108"/>
                <a:gd name="T9" fmla="*/ 0 h 106"/>
                <a:gd name="T10" fmla="*/ 79 w 108"/>
                <a:gd name="T11" fmla="*/ 0 h 106"/>
                <a:gd name="T12" fmla="*/ 79 w 108"/>
                <a:gd name="T13" fmla="*/ 65 h 106"/>
                <a:gd name="T14" fmla="*/ 79 w 108"/>
                <a:gd name="T15" fmla="*/ 65 h 106"/>
                <a:gd name="T16" fmla="*/ 29 w 108"/>
                <a:gd name="T17" fmla="*/ 0 h 106"/>
                <a:gd name="T18" fmla="*/ 0 w 108"/>
                <a:gd name="T19" fmla="*/ 0 h 106"/>
                <a:gd name="T20" fmla="*/ 0 w 108"/>
                <a:gd name="T21" fmla="*/ 106 h 106"/>
                <a:gd name="T22" fmla="*/ 29 w 108"/>
                <a:gd name="T23" fmla="*/ 106 h 106"/>
                <a:gd name="T24" fmla="*/ 29 w 108"/>
                <a:gd name="T25" fmla="*/ 4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8" h="106">
                  <a:moveTo>
                    <a:pt x="29" y="41"/>
                  </a:moveTo>
                  <a:lnTo>
                    <a:pt x="29" y="41"/>
                  </a:lnTo>
                  <a:lnTo>
                    <a:pt x="79" y="106"/>
                  </a:lnTo>
                  <a:lnTo>
                    <a:pt x="108" y="106"/>
                  </a:lnTo>
                  <a:lnTo>
                    <a:pt x="108" y="0"/>
                  </a:lnTo>
                  <a:lnTo>
                    <a:pt x="79" y="0"/>
                  </a:lnTo>
                  <a:lnTo>
                    <a:pt x="79" y="65"/>
                  </a:lnTo>
                  <a:lnTo>
                    <a:pt x="79" y="65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9" y="106"/>
                  </a:lnTo>
                  <a:lnTo>
                    <a:pt x="2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9" name="Freeform 10"/>
            <p:cNvSpPr>
              <a:spLocks noEditPoints="1"/>
            </p:cNvSpPr>
            <p:nvPr/>
          </p:nvSpPr>
          <p:spPr bwMode="auto">
            <a:xfrm>
              <a:off x="-2022788" y="3903663"/>
              <a:ext cx="147638" cy="168275"/>
            </a:xfrm>
            <a:custGeom>
              <a:avLst/>
              <a:gdLst>
                <a:gd name="T0" fmla="*/ 17 w 39"/>
                <a:gd name="T1" fmla="*/ 0 h 44"/>
                <a:gd name="T2" fmla="*/ 0 w 39"/>
                <a:gd name="T3" fmla="*/ 0 h 44"/>
                <a:gd name="T4" fmla="*/ 0 w 39"/>
                <a:gd name="T5" fmla="*/ 44 h 44"/>
                <a:gd name="T6" fmla="*/ 17 w 39"/>
                <a:gd name="T7" fmla="*/ 44 h 44"/>
                <a:gd name="T8" fmla="*/ 39 w 39"/>
                <a:gd name="T9" fmla="*/ 22 h 44"/>
                <a:gd name="T10" fmla="*/ 17 w 39"/>
                <a:gd name="T11" fmla="*/ 0 h 44"/>
                <a:gd name="T12" fmla="*/ 15 w 39"/>
                <a:gd name="T13" fmla="*/ 35 h 44"/>
                <a:gd name="T14" fmla="*/ 12 w 39"/>
                <a:gd name="T15" fmla="*/ 35 h 44"/>
                <a:gd name="T16" fmla="*/ 12 w 39"/>
                <a:gd name="T17" fmla="*/ 10 h 44"/>
                <a:gd name="T18" fmla="*/ 15 w 39"/>
                <a:gd name="T19" fmla="*/ 10 h 44"/>
                <a:gd name="T20" fmla="*/ 27 w 39"/>
                <a:gd name="T21" fmla="*/ 22 h 44"/>
                <a:gd name="T22" fmla="*/ 15 w 39"/>
                <a:gd name="T23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44">
                  <a:moveTo>
                    <a:pt x="1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29" y="44"/>
                    <a:pt x="39" y="35"/>
                    <a:pt x="39" y="22"/>
                  </a:cubicBezTo>
                  <a:cubicBezTo>
                    <a:pt x="39" y="10"/>
                    <a:pt x="29" y="0"/>
                    <a:pt x="17" y="0"/>
                  </a:cubicBezTo>
                  <a:moveTo>
                    <a:pt x="15" y="35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0"/>
                    <a:pt x="27" y="14"/>
                    <a:pt x="27" y="22"/>
                  </a:cubicBezTo>
                  <a:cubicBezTo>
                    <a:pt x="27" y="31"/>
                    <a:pt x="22" y="35"/>
                    <a:pt x="15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0" name="Freeform 11"/>
            <p:cNvSpPr>
              <a:spLocks noEditPoints="1"/>
            </p:cNvSpPr>
            <p:nvPr/>
          </p:nvSpPr>
          <p:spPr bwMode="auto">
            <a:xfrm>
              <a:off x="-18783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69 w 109"/>
                <a:gd name="T15" fmla="*/ 0 h 106"/>
                <a:gd name="T16" fmla="*/ 40 w 109"/>
                <a:gd name="T17" fmla="*/ 0 h 106"/>
                <a:gd name="T18" fmla="*/ 43 w 109"/>
                <a:gd name="T19" fmla="*/ 67 h 106"/>
                <a:gd name="T20" fmla="*/ 55 w 109"/>
                <a:gd name="T21" fmla="*/ 34 h 106"/>
                <a:gd name="T22" fmla="*/ 55 w 109"/>
                <a:gd name="T23" fmla="*/ 34 h 106"/>
                <a:gd name="T24" fmla="*/ 67 w 109"/>
                <a:gd name="T25" fmla="*/ 67 h 106"/>
                <a:gd name="T26" fmla="*/ 43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69" y="0"/>
                  </a:lnTo>
                  <a:lnTo>
                    <a:pt x="40" y="0"/>
                  </a:lnTo>
                  <a:close/>
                  <a:moveTo>
                    <a:pt x="43" y="67"/>
                  </a:moveTo>
                  <a:lnTo>
                    <a:pt x="55" y="34"/>
                  </a:lnTo>
                  <a:lnTo>
                    <a:pt x="55" y="34"/>
                  </a:lnTo>
                  <a:lnTo>
                    <a:pt x="67" y="67"/>
                  </a:lnTo>
                  <a:lnTo>
                    <a:pt x="43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1" name="Freeform 12"/>
            <p:cNvSpPr>
              <a:spLocks/>
            </p:cNvSpPr>
            <p:nvPr/>
          </p:nvSpPr>
          <p:spPr bwMode="auto">
            <a:xfrm>
              <a:off x="-1692588" y="3903663"/>
              <a:ext cx="98425" cy="168275"/>
            </a:xfrm>
            <a:custGeom>
              <a:avLst/>
              <a:gdLst>
                <a:gd name="T0" fmla="*/ 28 w 62"/>
                <a:gd name="T1" fmla="*/ 0 h 106"/>
                <a:gd name="T2" fmla="*/ 0 w 62"/>
                <a:gd name="T3" fmla="*/ 0 h 106"/>
                <a:gd name="T4" fmla="*/ 0 w 62"/>
                <a:gd name="T5" fmla="*/ 106 h 106"/>
                <a:gd name="T6" fmla="*/ 62 w 62"/>
                <a:gd name="T7" fmla="*/ 106 h 106"/>
                <a:gd name="T8" fmla="*/ 62 w 62"/>
                <a:gd name="T9" fmla="*/ 84 h 106"/>
                <a:gd name="T10" fmla="*/ 28 w 62"/>
                <a:gd name="T11" fmla="*/ 84 h 106"/>
                <a:gd name="T12" fmla="*/ 28 w 62"/>
                <a:gd name="T1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106">
                  <a:moveTo>
                    <a:pt x="28" y="0"/>
                  </a:moveTo>
                  <a:lnTo>
                    <a:pt x="0" y="0"/>
                  </a:lnTo>
                  <a:lnTo>
                    <a:pt x="0" y="106"/>
                  </a:lnTo>
                  <a:lnTo>
                    <a:pt x="62" y="106"/>
                  </a:lnTo>
                  <a:lnTo>
                    <a:pt x="62" y="84"/>
                  </a:lnTo>
                  <a:lnTo>
                    <a:pt x="28" y="84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2" name="Freeform 13"/>
            <p:cNvSpPr>
              <a:spLocks noEditPoints="1"/>
            </p:cNvSpPr>
            <p:nvPr/>
          </p:nvSpPr>
          <p:spPr bwMode="auto">
            <a:xfrm>
              <a:off x="-15862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71 w 109"/>
                <a:gd name="T15" fmla="*/ 0 h 106"/>
                <a:gd name="T16" fmla="*/ 40 w 109"/>
                <a:gd name="T17" fmla="*/ 0 h 106"/>
                <a:gd name="T18" fmla="*/ 42 w 109"/>
                <a:gd name="T19" fmla="*/ 67 h 106"/>
                <a:gd name="T20" fmla="*/ 54 w 109"/>
                <a:gd name="T21" fmla="*/ 34 h 106"/>
                <a:gd name="T22" fmla="*/ 54 w 109"/>
                <a:gd name="T23" fmla="*/ 34 h 106"/>
                <a:gd name="T24" fmla="*/ 66 w 109"/>
                <a:gd name="T25" fmla="*/ 67 h 106"/>
                <a:gd name="T26" fmla="*/ 42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71" y="0"/>
                  </a:lnTo>
                  <a:lnTo>
                    <a:pt x="40" y="0"/>
                  </a:lnTo>
                  <a:close/>
                  <a:moveTo>
                    <a:pt x="42" y="67"/>
                  </a:moveTo>
                  <a:lnTo>
                    <a:pt x="54" y="34"/>
                  </a:lnTo>
                  <a:lnTo>
                    <a:pt x="54" y="34"/>
                  </a:lnTo>
                  <a:lnTo>
                    <a:pt x="66" y="67"/>
                  </a:lnTo>
                  <a:lnTo>
                    <a:pt x="42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3" name="Freeform 14"/>
            <p:cNvSpPr>
              <a:spLocks noEditPoints="1"/>
            </p:cNvSpPr>
            <p:nvPr/>
          </p:nvSpPr>
          <p:spPr bwMode="auto">
            <a:xfrm>
              <a:off x="-1402075" y="3903663"/>
              <a:ext cx="141288" cy="168275"/>
            </a:xfrm>
            <a:custGeom>
              <a:avLst/>
              <a:gdLst>
                <a:gd name="T0" fmla="*/ 32 w 37"/>
                <a:gd name="T1" fmla="*/ 14 h 44"/>
                <a:gd name="T2" fmla="*/ 17 w 37"/>
                <a:gd name="T3" fmla="*/ 0 h 44"/>
                <a:gd name="T4" fmla="*/ 0 w 37"/>
                <a:gd name="T5" fmla="*/ 0 h 44"/>
                <a:gd name="T6" fmla="*/ 0 w 37"/>
                <a:gd name="T7" fmla="*/ 44 h 44"/>
                <a:gd name="T8" fmla="*/ 11 w 37"/>
                <a:gd name="T9" fmla="*/ 44 h 44"/>
                <a:gd name="T10" fmla="*/ 11 w 37"/>
                <a:gd name="T11" fmla="*/ 27 h 44"/>
                <a:gd name="T12" fmla="*/ 11 w 37"/>
                <a:gd name="T13" fmla="*/ 27 h 44"/>
                <a:gd name="T14" fmla="*/ 22 w 37"/>
                <a:gd name="T15" fmla="*/ 44 h 44"/>
                <a:gd name="T16" fmla="*/ 37 w 37"/>
                <a:gd name="T17" fmla="*/ 44 h 44"/>
                <a:gd name="T18" fmla="*/ 23 w 37"/>
                <a:gd name="T19" fmla="*/ 26 h 44"/>
                <a:gd name="T20" fmla="*/ 32 w 37"/>
                <a:gd name="T21" fmla="*/ 14 h 44"/>
                <a:gd name="T22" fmla="*/ 12 w 37"/>
                <a:gd name="T23" fmla="*/ 20 h 44"/>
                <a:gd name="T24" fmla="*/ 11 w 37"/>
                <a:gd name="T25" fmla="*/ 20 h 44"/>
                <a:gd name="T26" fmla="*/ 11 w 37"/>
                <a:gd name="T27" fmla="*/ 9 h 44"/>
                <a:gd name="T28" fmla="*/ 12 w 37"/>
                <a:gd name="T29" fmla="*/ 9 h 44"/>
                <a:gd name="T30" fmla="*/ 20 w 37"/>
                <a:gd name="T31" fmla="*/ 14 h 44"/>
                <a:gd name="T32" fmla="*/ 12 w 37"/>
                <a:gd name="T33" fmla="*/ 2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32" y="14"/>
                  </a:moveTo>
                  <a:cubicBezTo>
                    <a:pt x="32" y="4"/>
                    <a:pt x="26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9" y="25"/>
                    <a:pt x="32" y="20"/>
                    <a:pt x="32" y="14"/>
                  </a:cubicBezTo>
                  <a:moveTo>
                    <a:pt x="12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9"/>
                    <a:pt x="20" y="10"/>
                    <a:pt x="20" y="14"/>
                  </a:cubicBezTo>
                  <a:cubicBezTo>
                    <a:pt x="20" y="19"/>
                    <a:pt x="16" y="20"/>
                    <a:pt x="12" y="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4" name="Freeform 15"/>
            <p:cNvSpPr>
              <a:spLocks/>
            </p:cNvSpPr>
            <p:nvPr/>
          </p:nvSpPr>
          <p:spPr bwMode="auto">
            <a:xfrm>
              <a:off x="-1249675" y="3903663"/>
              <a:ext cx="166688" cy="168275"/>
            </a:xfrm>
            <a:custGeom>
              <a:avLst/>
              <a:gdLst>
                <a:gd name="T0" fmla="*/ 76 w 105"/>
                <a:gd name="T1" fmla="*/ 65 h 106"/>
                <a:gd name="T2" fmla="*/ 76 w 105"/>
                <a:gd name="T3" fmla="*/ 65 h 106"/>
                <a:gd name="T4" fmla="*/ 26 w 105"/>
                <a:gd name="T5" fmla="*/ 0 h 106"/>
                <a:gd name="T6" fmla="*/ 0 w 105"/>
                <a:gd name="T7" fmla="*/ 0 h 106"/>
                <a:gd name="T8" fmla="*/ 0 w 105"/>
                <a:gd name="T9" fmla="*/ 106 h 106"/>
                <a:gd name="T10" fmla="*/ 26 w 105"/>
                <a:gd name="T11" fmla="*/ 106 h 106"/>
                <a:gd name="T12" fmla="*/ 26 w 105"/>
                <a:gd name="T13" fmla="*/ 41 h 106"/>
                <a:gd name="T14" fmla="*/ 26 w 105"/>
                <a:gd name="T15" fmla="*/ 41 h 106"/>
                <a:gd name="T16" fmla="*/ 76 w 105"/>
                <a:gd name="T17" fmla="*/ 106 h 106"/>
                <a:gd name="T18" fmla="*/ 105 w 105"/>
                <a:gd name="T19" fmla="*/ 106 h 106"/>
                <a:gd name="T20" fmla="*/ 105 w 105"/>
                <a:gd name="T21" fmla="*/ 0 h 106"/>
                <a:gd name="T22" fmla="*/ 76 w 105"/>
                <a:gd name="T23" fmla="*/ 0 h 106"/>
                <a:gd name="T24" fmla="*/ 76 w 105"/>
                <a:gd name="T25" fmla="*/ 6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06">
                  <a:moveTo>
                    <a:pt x="76" y="65"/>
                  </a:moveTo>
                  <a:lnTo>
                    <a:pt x="76" y="65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6" y="106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76" y="106"/>
                  </a:lnTo>
                  <a:lnTo>
                    <a:pt x="105" y="106"/>
                  </a:lnTo>
                  <a:lnTo>
                    <a:pt x="105" y="0"/>
                  </a:lnTo>
                  <a:lnTo>
                    <a:pt x="76" y="0"/>
                  </a:lnTo>
                  <a:lnTo>
                    <a:pt x="76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5" name="Freeform 16"/>
            <p:cNvSpPr>
              <a:spLocks noEditPoints="1"/>
            </p:cNvSpPr>
            <p:nvPr/>
          </p:nvSpPr>
          <p:spPr bwMode="auto">
            <a:xfrm>
              <a:off x="-1075050" y="3903663"/>
              <a:ext cx="177800" cy="168275"/>
            </a:xfrm>
            <a:custGeom>
              <a:avLst/>
              <a:gdLst>
                <a:gd name="T0" fmla="*/ 71 w 112"/>
                <a:gd name="T1" fmla="*/ 0 h 106"/>
                <a:gd name="T2" fmla="*/ 43 w 112"/>
                <a:gd name="T3" fmla="*/ 0 h 106"/>
                <a:gd name="T4" fmla="*/ 0 w 112"/>
                <a:gd name="T5" fmla="*/ 106 h 106"/>
                <a:gd name="T6" fmla="*/ 31 w 112"/>
                <a:gd name="T7" fmla="*/ 106 h 106"/>
                <a:gd name="T8" fmla="*/ 38 w 112"/>
                <a:gd name="T9" fmla="*/ 89 h 106"/>
                <a:gd name="T10" fmla="*/ 76 w 112"/>
                <a:gd name="T11" fmla="*/ 89 h 106"/>
                <a:gd name="T12" fmla="*/ 83 w 112"/>
                <a:gd name="T13" fmla="*/ 106 h 106"/>
                <a:gd name="T14" fmla="*/ 112 w 112"/>
                <a:gd name="T15" fmla="*/ 106 h 106"/>
                <a:gd name="T16" fmla="*/ 71 w 112"/>
                <a:gd name="T17" fmla="*/ 0 h 106"/>
                <a:gd name="T18" fmla="*/ 45 w 112"/>
                <a:gd name="T19" fmla="*/ 67 h 106"/>
                <a:gd name="T20" fmla="*/ 57 w 112"/>
                <a:gd name="T21" fmla="*/ 34 h 106"/>
                <a:gd name="T22" fmla="*/ 57 w 112"/>
                <a:gd name="T23" fmla="*/ 34 h 106"/>
                <a:gd name="T24" fmla="*/ 69 w 112"/>
                <a:gd name="T25" fmla="*/ 67 h 106"/>
                <a:gd name="T26" fmla="*/ 45 w 112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06">
                  <a:moveTo>
                    <a:pt x="71" y="0"/>
                  </a:moveTo>
                  <a:lnTo>
                    <a:pt x="43" y="0"/>
                  </a:lnTo>
                  <a:lnTo>
                    <a:pt x="0" y="106"/>
                  </a:lnTo>
                  <a:lnTo>
                    <a:pt x="31" y="106"/>
                  </a:lnTo>
                  <a:lnTo>
                    <a:pt x="38" y="89"/>
                  </a:lnTo>
                  <a:lnTo>
                    <a:pt x="76" y="89"/>
                  </a:lnTo>
                  <a:lnTo>
                    <a:pt x="83" y="106"/>
                  </a:lnTo>
                  <a:lnTo>
                    <a:pt x="112" y="106"/>
                  </a:lnTo>
                  <a:lnTo>
                    <a:pt x="71" y="0"/>
                  </a:lnTo>
                  <a:close/>
                  <a:moveTo>
                    <a:pt x="45" y="67"/>
                  </a:moveTo>
                  <a:lnTo>
                    <a:pt x="57" y="34"/>
                  </a:lnTo>
                  <a:lnTo>
                    <a:pt x="57" y="34"/>
                  </a:lnTo>
                  <a:lnTo>
                    <a:pt x="69" y="67"/>
                  </a:lnTo>
                  <a:lnTo>
                    <a:pt x="45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6" name="Freeform 17"/>
            <p:cNvSpPr>
              <a:spLocks/>
            </p:cNvSpPr>
            <p:nvPr/>
          </p:nvSpPr>
          <p:spPr bwMode="auto">
            <a:xfrm>
              <a:off x="-2576825" y="3432175"/>
              <a:ext cx="587375" cy="639763"/>
            </a:xfrm>
            <a:custGeom>
              <a:avLst/>
              <a:gdLst>
                <a:gd name="T0" fmla="*/ 155 w 155"/>
                <a:gd name="T1" fmla="*/ 46 h 167"/>
                <a:gd name="T2" fmla="*/ 139 w 155"/>
                <a:gd name="T3" fmla="*/ 16 h 167"/>
                <a:gd name="T4" fmla="*/ 139 w 155"/>
                <a:gd name="T5" fmla="*/ 0 h 167"/>
                <a:gd name="T6" fmla="*/ 125 w 155"/>
                <a:gd name="T7" fmla="*/ 8 h 167"/>
                <a:gd name="T8" fmla="*/ 116 w 155"/>
                <a:gd name="T9" fmla="*/ 8 h 167"/>
                <a:gd name="T10" fmla="*/ 73 w 155"/>
                <a:gd name="T11" fmla="*/ 33 h 167"/>
                <a:gd name="T12" fmla="*/ 73 w 155"/>
                <a:gd name="T13" fmla="*/ 33 h 167"/>
                <a:gd name="T14" fmla="*/ 65 w 155"/>
                <a:gd name="T15" fmla="*/ 49 h 167"/>
                <a:gd name="T16" fmla="*/ 26 w 155"/>
                <a:gd name="T17" fmla="*/ 51 h 167"/>
                <a:gd name="T18" fmla="*/ 0 w 155"/>
                <a:gd name="T19" fmla="*/ 77 h 167"/>
                <a:gd name="T20" fmla="*/ 0 w 155"/>
                <a:gd name="T21" fmla="*/ 167 h 167"/>
                <a:gd name="T22" fmla="*/ 16 w 155"/>
                <a:gd name="T23" fmla="*/ 167 h 167"/>
                <a:gd name="T24" fmla="*/ 28 w 155"/>
                <a:gd name="T25" fmla="*/ 117 h 167"/>
                <a:gd name="T26" fmla="*/ 59 w 155"/>
                <a:gd name="T27" fmla="*/ 118 h 167"/>
                <a:gd name="T28" fmla="*/ 92 w 155"/>
                <a:gd name="T29" fmla="*/ 116 h 167"/>
                <a:gd name="T30" fmla="*/ 98 w 155"/>
                <a:gd name="T31" fmla="*/ 167 h 167"/>
                <a:gd name="T32" fmla="*/ 114 w 155"/>
                <a:gd name="T33" fmla="*/ 167 h 167"/>
                <a:gd name="T34" fmla="*/ 131 w 155"/>
                <a:gd name="T35" fmla="*/ 53 h 167"/>
                <a:gd name="T36" fmla="*/ 147 w 155"/>
                <a:gd name="T37" fmla="*/ 56 h 167"/>
                <a:gd name="T38" fmla="*/ 155 w 155"/>
                <a:gd name="T39" fmla="*/ 4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5" h="167">
                  <a:moveTo>
                    <a:pt x="155" y="46"/>
                  </a:moveTo>
                  <a:cubicBezTo>
                    <a:pt x="139" y="16"/>
                    <a:pt x="139" y="16"/>
                    <a:pt x="139" y="16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2" y="8"/>
                    <a:pt x="119" y="8"/>
                    <a:pt x="116" y="8"/>
                  </a:cubicBezTo>
                  <a:cubicBezTo>
                    <a:pt x="98" y="8"/>
                    <a:pt x="82" y="18"/>
                    <a:pt x="73" y="33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65" y="49"/>
                    <a:pt x="65" y="49"/>
                    <a:pt x="65" y="49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12" y="51"/>
                    <a:pt x="0" y="63"/>
                    <a:pt x="0" y="77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6" y="167"/>
                    <a:pt x="16" y="167"/>
                    <a:pt x="16" y="167"/>
                  </a:cubicBezTo>
                  <a:cubicBezTo>
                    <a:pt x="16" y="134"/>
                    <a:pt x="28" y="117"/>
                    <a:pt x="28" y="117"/>
                  </a:cubicBezTo>
                  <a:cubicBezTo>
                    <a:pt x="38" y="118"/>
                    <a:pt x="48" y="118"/>
                    <a:pt x="59" y="118"/>
                  </a:cubicBezTo>
                  <a:cubicBezTo>
                    <a:pt x="70" y="118"/>
                    <a:pt x="81" y="118"/>
                    <a:pt x="92" y="116"/>
                  </a:cubicBezTo>
                  <a:cubicBezTo>
                    <a:pt x="98" y="167"/>
                    <a:pt x="98" y="167"/>
                    <a:pt x="98" y="167"/>
                  </a:cubicBezTo>
                  <a:cubicBezTo>
                    <a:pt x="114" y="167"/>
                    <a:pt x="114" y="167"/>
                    <a:pt x="114" y="167"/>
                  </a:cubicBezTo>
                  <a:cubicBezTo>
                    <a:pt x="114" y="80"/>
                    <a:pt x="131" y="53"/>
                    <a:pt x="131" y="53"/>
                  </a:cubicBezTo>
                  <a:cubicBezTo>
                    <a:pt x="147" y="56"/>
                    <a:pt x="147" y="56"/>
                    <a:pt x="147" y="56"/>
                  </a:cubicBezTo>
                  <a:cubicBezTo>
                    <a:pt x="150" y="54"/>
                    <a:pt x="153" y="50"/>
                    <a:pt x="155" y="4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7" name="Freeform 18"/>
            <p:cNvSpPr>
              <a:spLocks noEditPoints="1"/>
            </p:cNvSpPr>
            <p:nvPr/>
          </p:nvSpPr>
          <p:spPr bwMode="auto">
            <a:xfrm>
              <a:off x="-2022788" y="3689350"/>
              <a:ext cx="139700" cy="168275"/>
            </a:xfrm>
            <a:custGeom>
              <a:avLst/>
              <a:gdLst>
                <a:gd name="T0" fmla="*/ 12 w 37"/>
                <a:gd name="T1" fmla="*/ 27 h 44"/>
                <a:gd name="T2" fmla="*/ 12 w 37"/>
                <a:gd name="T3" fmla="*/ 27 h 44"/>
                <a:gd name="T4" fmla="*/ 23 w 37"/>
                <a:gd name="T5" fmla="*/ 44 h 44"/>
                <a:gd name="T6" fmla="*/ 37 w 37"/>
                <a:gd name="T7" fmla="*/ 44 h 44"/>
                <a:gd name="T8" fmla="*/ 23 w 37"/>
                <a:gd name="T9" fmla="*/ 26 h 44"/>
                <a:gd name="T10" fmla="*/ 33 w 37"/>
                <a:gd name="T11" fmla="*/ 14 h 44"/>
                <a:gd name="T12" fmla="*/ 18 w 37"/>
                <a:gd name="T13" fmla="*/ 0 h 44"/>
                <a:gd name="T14" fmla="*/ 0 w 37"/>
                <a:gd name="T15" fmla="*/ 0 h 44"/>
                <a:gd name="T16" fmla="*/ 0 w 37"/>
                <a:gd name="T17" fmla="*/ 44 h 44"/>
                <a:gd name="T18" fmla="*/ 12 w 37"/>
                <a:gd name="T19" fmla="*/ 44 h 44"/>
                <a:gd name="T20" fmla="*/ 12 w 37"/>
                <a:gd name="T21" fmla="*/ 27 h 44"/>
                <a:gd name="T22" fmla="*/ 12 w 37"/>
                <a:gd name="T23" fmla="*/ 9 h 44"/>
                <a:gd name="T24" fmla="*/ 13 w 37"/>
                <a:gd name="T25" fmla="*/ 9 h 44"/>
                <a:gd name="T26" fmla="*/ 21 w 37"/>
                <a:gd name="T27" fmla="*/ 14 h 44"/>
                <a:gd name="T28" fmla="*/ 13 w 37"/>
                <a:gd name="T29" fmla="*/ 20 h 44"/>
                <a:gd name="T30" fmla="*/ 12 w 37"/>
                <a:gd name="T31" fmla="*/ 20 h 44"/>
                <a:gd name="T32" fmla="*/ 12 w 37"/>
                <a:gd name="T33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12" y="27"/>
                  </a:moveTo>
                  <a:cubicBezTo>
                    <a:pt x="12" y="27"/>
                    <a:pt x="12" y="27"/>
                    <a:pt x="12" y="27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0" y="25"/>
                    <a:pt x="33" y="20"/>
                    <a:pt x="33" y="14"/>
                  </a:cubicBezTo>
                  <a:cubicBezTo>
                    <a:pt x="33" y="4"/>
                    <a:pt x="27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2" y="44"/>
                    <a:pt x="12" y="44"/>
                    <a:pt x="12" y="44"/>
                  </a:cubicBezTo>
                  <a:lnTo>
                    <a:pt x="12" y="27"/>
                  </a:lnTo>
                  <a:close/>
                  <a:moveTo>
                    <a:pt x="12" y="9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7" y="9"/>
                    <a:pt x="21" y="10"/>
                    <a:pt x="21" y="14"/>
                  </a:cubicBezTo>
                  <a:cubicBezTo>
                    <a:pt x="21" y="19"/>
                    <a:pt x="17" y="20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2079688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sida 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ubrik"/>
          <p:cNvSpPr>
            <a:spLocks noGrp="1"/>
          </p:cNvSpPr>
          <p:nvPr>
            <p:ph type="title"/>
          </p:nvPr>
        </p:nvSpPr>
        <p:spPr>
          <a:xfrm>
            <a:off x="695326" y="2336495"/>
            <a:ext cx="10801349" cy="1800000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grpSp>
        <p:nvGrpSpPr>
          <p:cNvPr id="33" name="Logotyp" title="Region Dalarnas logotyp"/>
          <p:cNvGrpSpPr>
            <a:grpSpLocks noChangeAspect="1"/>
          </p:cNvGrpSpPr>
          <p:nvPr userDrawn="1"/>
        </p:nvGrpSpPr>
        <p:grpSpPr>
          <a:xfrm>
            <a:off x="10724551" y="190337"/>
            <a:ext cx="1134134" cy="432000"/>
            <a:chOff x="-2576825" y="3432175"/>
            <a:chExt cx="1679575" cy="639763"/>
          </a:xfrm>
          <a:solidFill>
            <a:srgbClr val="DB3747"/>
          </a:solidFill>
        </p:grpSpPr>
        <p:sp>
          <p:nvSpPr>
            <p:cNvPr id="34" name="Freeform 5"/>
            <p:cNvSpPr>
              <a:spLocks/>
            </p:cNvSpPr>
            <p:nvPr/>
          </p:nvSpPr>
          <p:spPr bwMode="auto">
            <a:xfrm>
              <a:off x="-1871975" y="3689350"/>
              <a:ext cx="100013" cy="168275"/>
            </a:xfrm>
            <a:custGeom>
              <a:avLst/>
              <a:gdLst>
                <a:gd name="T0" fmla="*/ 63 w 63"/>
                <a:gd name="T1" fmla="*/ 84 h 106"/>
                <a:gd name="T2" fmla="*/ 29 w 63"/>
                <a:gd name="T3" fmla="*/ 84 h 106"/>
                <a:gd name="T4" fmla="*/ 29 w 63"/>
                <a:gd name="T5" fmla="*/ 65 h 106"/>
                <a:gd name="T6" fmla="*/ 60 w 63"/>
                <a:gd name="T7" fmla="*/ 65 h 106"/>
                <a:gd name="T8" fmla="*/ 60 w 63"/>
                <a:gd name="T9" fmla="*/ 41 h 106"/>
                <a:gd name="T10" fmla="*/ 29 w 63"/>
                <a:gd name="T11" fmla="*/ 41 h 106"/>
                <a:gd name="T12" fmla="*/ 29 w 63"/>
                <a:gd name="T13" fmla="*/ 24 h 106"/>
                <a:gd name="T14" fmla="*/ 63 w 63"/>
                <a:gd name="T15" fmla="*/ 24 h 106"/>
                <a:gd name="T16" fmla="*/ 63 w 63"/>
                <a:gd name="T17" fmla="*/ 0 h 106"/>
                <a:gd name="T18" fmla="*/ 0 w 63"/>
                <a:gd name="T19" fmla="*/ 0 h 106"/>
                <a:gd name="T20" fmla="*/ 0 w 63"/>
                <a:gd name="T21" fmla="*/ 106 h 106"/>
                <a:gd name="T22" fmla="*/ 63 w 63"/>
                <a:gd name="T23" fmla="*/ 106 h 106"/>
                <a:gd name="T24" fmla="*/ 63 w 63"/>
                <a:gd name="T25" fmla="*/ 8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" h="106">
                  <a:moveTo>
                    <a:pt x="63" y="84"/>
                  </a:moveTo>
                  <a:lnTo>
                    <a:pt x="29" y="84"/>
                  </a:lnTo>
                  <a:lnTo>
                    <a:pt x="29" y="65"/>
                  </a:lnTo>
                  <a:lnTo>
                    <a:pt x="60" y="65"/>
                  </a:lnTo>
                  <a:lnTo>
                    <a:pt x="60" y="41"/>
                  </a:lnTo>
                  <a:lnTo>
                    <a:pt x="29" y="41"/>
                  </a:lnTo>
                  <a:lnTo>
                    <a:pt x="29" y="24"/>
                  </a:lnTo>
                  <a:lnTo>
                    <a:pt x="63" y="24"/>
                  </a:lnTo>
                  <a:lnTo>
                    <a:pt x="63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63" y="106"/>
                  </a:lnTo>
                  <a:lnTo>
                    <a:pt x="63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5" name="Freeform 6"/>
            <p:cNvSpPr>
              <a:spLocks/>
            </p:cNvSpPr>
            <p:nvPr/>
          </p:nvSpPr>
          <p:spPr bwMode="auto">
            <a:xfrm>
              <a:off x="-1757675" y="3681413"/>
              <a:ext cx="177800" cy="184150"/>
            </a:xfrm>
            <a:custGeom>
              <a:avLst/>
              <a:gdLst>
                <a:gd name="T0" fmla="*/ 24 w 47"/>
                <a:gd name="T1" fmla="*/ 48 h 48"/>
                <a:gd name="T2" fmla="*/ 42 w 47"/>
                <a:gd name="T3" fmla="*/ 39 h 48"/>
                <a:gd name="T4" fmla="*/ 47 w 47"/>
                <a:gd name="T5" fmla="*/ 22 h 48"/>
                <a:gd name="T6" fmla="*/ 24 w 47"/>
                <a:gd name="T7" fmla="*/ 22 h 48"/>
                <a:gd name="T8" fmla="*/ 24 w 47"/>
                <a:gd name="T9" fmla="*/ 31 h 48"/>
                <a:gd name="T10" fmla="*/ 33 w 47"/>
                <a:gd name="T11" fmla="*/ 31 h 48"/>
                <a:gd name="T12" fmla="*/ 24 w 47"/>
                <a:gd name="T13" fmla="*/ 38 h 48"/>
                <a:gd name="T14" fmla="*/ 12 w 47"/>
                <a:gd name="T15" fmla="*/ 25 h 48"/>
                <a:gd name="T16" fmla="*/ 24 w 47"/>
                <a:gd name="T17" fmla="*/ 10 h 48"/>
                <a:gd name="T18" fmla="*/ 33 w 47"/>
                <a:gd name="T19" fmla="*/ 18 h 48"/>
                <a:gd name="T20" fmla="*/ 44 w 47"/>
                <a:gd name="T21" fmla="*/ 13 h 48"/>
                <a:gd name="T22" fmla="*/ 24 w 47"/>
                <a:gd name="T23" fmla="*/ 0 h 48"/>
                <a:gd name="T24" fmla="*/ 0 w 47"/>
                <a:gd name="T25" fmla="*/ 24 h 48"/>
                <a:gd name="T26" fmla="*/ 24 w 47"/>
                <a:gd name="T2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48">
                  <a:moveTo>
                    <a:pt x="24" y="48"/>
                  </a:moveTo>
                  <a:cubicBezTo>
                    <a:pt x="31" y="48"/>
                    <a:pt x="38" y="45"/>
                    <a:pt x="42" y="39"/>
                  </a:cubicBezTo>
                  <a:cubicBezTo>
                    <a:pt x="46" y="34"/>
                    <a:pt x="46" y="28"/>
                    <a:pt x="47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6"/>
                    <a:pt x="29" y="38"/>
                    <a:pt x="24" y="38"/>
                  </a:cubicBezTo>
                  <a:cubicBezTo>
                    <a:pt x="16" y="38"/>
                    <a:pt x="12" y="31"/>
                    <a:pt x="12" y="25"/>
                  </a:cubicBezTo>
                  <a:cubicBezTo>
                    <a:pt x="12" y="18"/>
                    <a:pt x="16" y="10"/>
                    <a:pt x="24" y="10"/>
                  </a:cubicBezTo>
                  <a:cubicBezTo>
                    <a:pt x="28" y="10"/>
                    <a:pt x="32" y="13"/>
                    <a:pt x="33" y="18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0" y="5"/>
                    <a:pt x="33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8"/>
                    <a:pt x="10" y="48"/>
                    <a:pt x="24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6" name="Rectangle 7"/>
            <p:cNvSpPr>
              <a:spLocks noChangeArrowheads="1"/>
            </p:cNvSpPr>
            <p:nvPr/>
          </p:nvSpPr>
          <p:spPr bwMode="auto">
            <a:xfrm>
              <a:off x="-1564000" y="3689350"/>
              <a:ext cx="44450" cy="168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7" name="Freeform 8"/>
            <p:cNvSpPr>
              <a:spLocks noEditPoints="1"/>
            </p:cNvSpPr>
            <p:nvPr/>
          </p:nvSpPr>
          <p:spPr bwMode="auto">
            <a:xfrm>
              <a:off x="-1500500" y="3681413"/>
              <a:ext cx="185738" cy="184150"/>
            </a:xfrm>
            <a:custGeom>
              <a:avLst/>
              <a:gdLst>
                <a:gd name="T0" fmla="*/ 49 w 49"/>
                <a:gd name="T1" fmla="*/ 23 h 48"/>
                <a:gd name="T2" fmla="*/ 25 w 49"/>
                <a:gd name="T3" fmla="*/ 0 h 48"/>
                <a:gd name="T4" fmla="*/ 0 w 49"/>
                <a:gd name="T5" fmla="*/ 23 h 48"/>
                <a:gd name="T6" fmla="*/ 25 w 49"/>
                <a:gd name="T7" fmla="*/ 48 h 48"/>
                <a:gd name="T8" fmla="*/ 49 w 49"/>
                <a:gd name="T9" fmla="*/ 23 h 48"/>
                <a:gd name="T10" fmla="*/ 25 w 49"/>
                <a:gd name="T11" fmla="*/ 37 h 48"/>
                <a:gd name="T12" fmla="*/ 12 w 49"/>
                <a:gd name="T13" fmla="*/ 23 h 48"/>
                <a:gd name="T14" fmla="*/ 25 w 49"/>
                <a:gd name="T15" fmla="*/ 12 h 48"/>
                <a:gd name="T16" fmla="*/ 37 w 49"/>
                <a:gd name="T17" fmla="*/ 23 h 48"/>
                <a:gd name="T18" fmla="*/ 25 w 49"/>
                <a:gd name="T19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48">
                  <a:moveTo>
                    <a:pt x="49" y="23"/>
                  </a:moveTo>
                  <a:cubicBezTo>
                    <a:pt x="49" y="10"/>
                    <a:pt x="37" y="0"/>
                    <a:pt x="25" y="0"/>
                  </a:cubicBezTo>
                  <a:cubicBezTo>
                    <a:pt x="12" y="0"/>
                    <a:pt x="0" y="10"/>
                    <a:pt x="0" y="23"/>
                  </a:cubicBezTo>
                  <a:cubicBezTo>
                    <a:pt x="0" y="38"/>
                    <a:pt x="10" y="48"/>
                    <a:pt x="25" y="48"/>
                  </a:cubicBezTo>
                  <a:cubicBezTo>
                    <a:pt x="39" y="48"/>
                    <a:pt x="49" y="38"/>
                    <a:pt x="49" y="23"/>
                  </a:cubicBezTo>
                  <a:moveTo>
                    <a:pt x="25" y="37"/>
                  </a:moveTo>
                  <a:cubicBezTo>
                    <a:pt x="18" y="37"/>
                    <a:pt x="12" y="31"/>
                    <a:pt x="12" y="23"/>
                  </a:cubicBezTo>
                  <a:cubicBezTo>
                    <a:pt x="12" y="17"/>
                    <a:pt x="18" y="12"/>
                    <a:pt x="25" y="12"/>
                  </a:cubicBezTo>
                  <a:cubicBezTo>
                    <a:pt x="31" y="12"/>
                    <a:pt x="37" y="17"/>
                    <a:pt x="37" y="23"/>
                  </a:cubicBezTo>
                  <a:cubicBezTo>
                    <a:pt x="37" y="31"/>
                    <a:pt x="31" y="37"/>
                    <a:pt x="25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8" name="Freeform 9"/>
            <p:cNvSpPr>
              <a:spLocks/>
            </p:cNvSpPr>
            <p:nvPr/>
          </p:nvSpPr>
          <p:spPr bwMode="auto">
            <a:xfrm>
              <a:off x="-1295713" y="3689350"/>
              <a:ext cx="171450" cy="168275"/>
            </a:xfrm>
            <a:custGeom>
              <a:avLst/>
              <a:gdLst>
                <a:gd name="T0" fmla="*/ 29 w 108"/>
                <a:gd name="T1" fmla="*/ 41 h 106"/>
                <a:gd name="T2" fmla="*/ 29 w 108"/>
                <a:gd name="T3" fmla="*/ 41 h 106"/>
                <a:gd name="T4" fmla="*/ 79 w 108"/>
                <a:gd name="T5" fmla="*/ 106 h 106"/>
                <a:gd name="T6" fmla="*/ 108 w 108"/>
                <a:gd name="T7" fmla="*/ 106 h 106"/>
                <a:gd name="T8" fmla="*/ 108 w 108"/>
                <a:gd name="T9" fmla="*/ 0 h 106"/>
                <a:gd name="T10" fmla="*/ 79 w 108"/>
                <a:gd name="T11" fmla="*/ 0 h 106"/>
                <a:gd name="T12" fmla="*/ 79 w 108"/>
                <a:gd name="T13" fmla="*/ 65 h 106"/>
                <a:gd name="T14" fmla="*/ 79 w 108"/>
                <a:gd name="T15" fmla="*/ 65 h 106"/>
                <a:gd name="T16" fmla="*/ 29 w 108"/>
                <a:gd name="T17" fmla="*/ 0 h 106"/>
                <a:gd name="T18" fmla="*/ 0 w 108"/>
                <a:gd name="T19" fmla="*/ 0 h 106"/>
                <a:gd name="T20" fmla="*/ 0 w 108"/>
                <a:gd name="T21" fmla="*/ 106 h 106"/>
                <a:gd name="T22" fmla="*/ 29 w 108"/>
                <a:gd name="T23" fmla="*/ 106 h 106"/>
                <a:gd name="T24" fmla="*/ 29 w 108"/>
                <a:gd name="T25" fmla="*/ 4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8" h="106">
                  <a:moveTo>
                    <a:pt x="29" y="41"/>
                  </a:moveTo>
                  <a:lnTo>
                    <a:pt x="29" y="41"/>
                  </a:lnTo>
                  <a:lnTo>
                    <a:pt x="79" y="106"/>
                  </a:lnTo>
                  <a:lnTo>
                    <a:pt x="108" y="106"/>
                  </a:lnTo>
                  <a:lnTo>
                    <a:pt x="108" y="0"/>
                  </a:lnTo>
                  <a:lnTo>
                    <a:pt x="79" y="0"/>
                  </a:lnTo>
                  <a:lnTo>
                    <a:pt x="79" y="65"/>
                  </a:lnTo>
                  <a:lnTo>
                    <a:pt x="79" y="65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9" y="106"/>
                  </a:lnTo>
                  <a:lnTo>
                    <a:pt x="2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39" name="Freeform 10"/>
            <p:cNvSpPr>
              <a:spLocks noEditPoints="1"/>
            </p:cNvSpPr>
            <p:nvPr/>
          </p:nvSpPr>
          <p:spPr bwMode="auto">
            <a:xfrm>
              <a:off x="-2022788" y="3903663"/>
              <a:ext cx="147638" cy="168275"/>
            </a:xfrm>
            <a:custGeom>
              <a:avLst/>
              <a:gdLst>
                <a:gd name="T0" fmla="*/ 17 w 39"/>
                <a:gd name="T1" fmla="*/ 0 h 44"/>
                <a:gd name="T2" fmla="*/ 0 w 39"/>
                <a:gd name="T3" fmla="*/ 0 h 44"/>
                <a:gd name="T4" fmla="*/ 0 w 39"/>
                <a:gd name="T5" fmla="*/ 44 h 44"/>
                <a:gd name="T6" fmla="*/ 17 w 39"/>
                <a:gd name="T7" fmla="*/ 44 h 44"/>
                <a:gd name="T8" fmla="*/ 39 w 39"/>
                <a:gd name="T9" fmla="*/ 22 h 44"/>
                <a:gd name="T10" fmla="*/ 17 w 39"/>
                <a:gd name="T11" fmla="*/ 0 h 44"/>
                <a:gd name="T12" fmla="*/ 15 w 39"/>
                <a:gd name="T13" fmla="*/ 35 h 44"/>
                <a:gd name="T14" fmla="*/ 12 w 39"/>
                <a:gd name="T15" fmla="*/ 35 h 44"/>
                <a:gd name="T16" fmla="*/ 12 w 39"/>
                <a:gd name="T17" fmla="*/ 10 h 44"/>
                <a:gd name="T18" fmla="*/ 15 w 39"/>
                <a:gd name="T19" fmla="*/ 10 h 44"/>
                <a:gd name="T20" fmla="*/ 27 w 39"/>
                <a:gd name="T21" fmla="*/ 22 h 44"/>
                <a:gd name="T22" fmla="*/ 15 w 39"/>
                <a:gd name="T23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44">
                  <a:moveTo>
                    <a:pt x="1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29" y="44"/>
                    <a:pt x="39" y="35"/>
                    <a:pt x="39" y="22"/>
                  </a:cubicBezTo>
                  <a:cubicBezTo>
                    <a:pt x="39" y="10"/>
                    <a:pt x="29" y="0"/>
                    <a:pt x="17" y="0"/>
                  </a:cubicBezTo>
                  <a:moveTo>
                    <a:pt x="15" y="35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0"/>
                    <a:pt x="27" y="14"/>
                    <a:pt x="27" y="22"/>
                  </a:cubicBezTo>
                  <a:cubicBezTo>
                    <a:pt x="27" y="31"/>
                    <a:pt x="22" y="35"/>
                    <a:pt x="15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0" name="Freeform 11"/>
            <p:cNvSpPr>
              <a:spLocks noEditPoints="1"/>
            </p:cNvSpPr>
            <p:nvPr/>
          </p:nvSpPr>
          <p:spPr bwMode="auto">
            <a:xfrm>
              <a:off x="-18783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69 w 109"/>
                <a:gd name="T15" fmla="*/ 0 h 106"/>
                <a:gd name="T16" fmla="*/ 40 w 109"/>
                <a:gd name="T17" fmla="*/ 0 h 106"/>
                <a:gd name="T18" fmla="*/ 43 w 109"/>
                <a:gd name="T19" fmla="*/ 67 h 106"/>
                <a:gd name="T20" fmla="*/ 55 w 109"/>
                <a:gd name="T21" fmla="*/ 34 h 106"/>
                <a:gd name="T22" fmla="*/ 55 w 109"/>
                <a:gd name="T23" fmla="*/ 34 h 106"/>
                <a:gd name="T24" fmla="*/ 67 w 109"/>
                <a:gd name="T25" fmla="*/ 67 h 106"/>
                <a:gd name="T26" fmla="*/ 43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69" y="0"/>
                  </a:lnTo>
                  <a:lnTo>
                    <a:pt x="40" y="0"/>
                  </a:lnTo>
                  <a:close/>
                  <a:moveTo>
                    <a:pt x="43" y="67"/>
                  </a:moveTo>
                  <a:lnTo>
                    <a:pt x="55" y="34"/>
                  </a:lnTo>
                  <a:lnTo>
                    <a:pt x="55" y="34"/>
                  </a:lnTo>
                  <a:lnTo>
                    <a:pt x="67" y="67"/>
                  </a:lnTo>
                  <a:lnTo>
                    <a:pt x="43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1" name="Freeform 12"/>
            <p:cNvSpPr>
              <a:spLocks/>
            </p:cNvSpPr>
            <p:nvPr/>
          </p:nvSpPr>
          <p:spPr bwMode="auto">
            <a:xfrm>
              <a:off x="-1692588" y="3903663"/>
              <a:ext cx="98425" cy="168275"/>
            </a:xfrm>
            <a:custGeom>
              <a:avLst/>
              <a:gdLst>
                <a:gd name="T0" fmla="*/ 28 w 62"/>
                <a:gd name="T1" fmla="*/ 0 h 106"/>
                <a:gd name="T2" fmla="*/ 0 w 62"/>
                <a:gd name="T3" fmla="*/ 0 h 106"/>
                <a:gd name="T4" fmla="*/ 0 w 62"/>
                <a:gd name="T5" fmla="*/ 106 h 106"/>
                <a:gd name="T6" fmla="*/ 62 w 62"/>
                <a:gd name="T7" fmla="*/ 106 h 106"/>
                <a:gd name="T8" fmla="*/ 62 w 62"/>
                <a:gd name="T9" fmla="*/ 84 h 106"/>
                <a:gd name="T10" fmla="*/ 28 w 62"/>
                <a:gd name="T11" fmla="*/ 84 h 106"/>
                <a:gd name="T12" fmla="*/ 28 w 62"/>
                <a:gd name="T1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106">
                  <a:moveTo>
                    <a:pt x="28" y="0"/>
                  </a:moveTo>
                  <a:lnTo>
                    <a:pt x="0" y="0"/>
                  </a:lnTo>
                  <a:lnTo>
                    <a:pt x="0" y="106"/>
                  </a:lnTo>
                  <a:lnTo>
                    <a:pt x="62" y="106"/>
                  </a:lnTo>
                  <a:lnTo>
                    <a:pt x="62" y="84"/>
                  </a:lnTo>
                  <a:lnTo>
                    <a:pt x="28" y="84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2" name="Freeform 13"/>
            <p:cNvSpPr>
              <a:spLocks noEditPoints="1"/>
            </p:cNvSpPr>
            <p:nvPr/>
          </p:nvSpPr>
          <p:spPr bwMode="auto">
            <a:xfrm>
              <a:off x="-15862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71 w 109"/>
                <a:gd name="T15" fmla="*/ 0 h 106"/>
                <a:gd name="T16" fmla="*/ 40 w 109"/>
                <a:gd name="T17" fmla="*/ 0 h 106"/>
                <a:gd name="T18" fmla="*/ 42 w 109"/>
                <a:gd name="T19" fmla="*/ 67 h 106"/>
                <a:gd name="T20" fmla="*/ 54 w 109"/>
                <a:gd name="T21" fmla="*/ 34 h 106"/>
                <a:gd name="T22" fmla="*/ 54 w 109"/>
                <a:gd name="T23" fmla="*/ 34 h 106"/>
                <a:gd name="T24" fmla="*/ 66 w 109"/>
                <a:gd name="T25" fmla="*/ 67 h 106"/>
                <a:gd name="T26" fmla="*/ 42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71" y="0"/>
                  </a:lnTo>
                  <a:lnTo>
                    <a:pt x="40" y="0"/>
                  </a:lnTo>
                  <a:close/>
                  <a:moveTo>
                    <a:pt x="42" y="67"/>
                  </a:moveTo>
                  <a:lnTo>
                    <a:pt x="54" y="34"/>
                  </a:lnTo>
                  <a:lnTo>
                    <a:pt x="54" y="34"/>
                  </a:lnTo>
                  <a:lnTo>
                    <a:pt x="66" y="67"/>
                  </a:lnTo>
                  <a:lnTo>
                    <a:pt x="42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3" name="Freeform 14"/>
            <p:cNvSpPr>
              <a:spLocks noEditPoints="1"/>
            </p:cNvSpPr>
            <p:nvPr/>
          </p:nvSpPr>
          <p:spPr bwMode="auto">
            <a:xfrm>
              <a:off x="-1402075" y="3903663"/>
              <a:ext cx="141288" cy="168275"/>
            </a:xfrm>
            <a:custGeom>
              <a:avLst/>
              <a:gdLst>
                <a:gd name="T0" fmla="*/ 32 w 37"/>
                <a:gd name="T1" fmla="*/ 14 h 44"/>
                <a:gd name="T2" fmla="*/ 17 w 37"/>
                <a:gd name="T3" fmla="*/ 0 h 44"/>
                <a:gd name="T4" fmla="*/ 0 w 37"/>
                <a:gd name="T5" fmla="*/ 0 h 44"/>
                <a:gd name="T6" fmla="*/ 0 w 37"/>
                <a:gd name="T7" fmla="*/ 44 h 44"/>
                <a:gd name="T8" fmla="*/ 11 w 37"/>
                <a:gd name="T9" fmla="*/ 44 h 44"/>
                <a:gd name="T10" fmla="*/ 11 w 37"/>
                <a:gd name="T11" fmla="*/ 27 h 44"/>
                <a:gd name="T12" fmla="*/ 11 w 37"/>
                <a:gd name="T13" fmla="*/ 27 h 44"/>
                <a:gd name="T14" fmla="*/ 22 w 37"/>
                <a:gd name="T15" fmla="*/ 44 h 44"/>
                <a:gd name="T16" fmla="*/ 37 w 37"/>
                <a:gd name="T17" fmla="*/ 44 h 44"/>
                <a:gd name="T18" fmla="*/ 23 w 37"/>
                <a:gd name="T19" fmla="*/ 26 h 44"/>
                <a:gd name="T20" fmla="*/ 32 w 37"/>
                <a:gd name="T21" fmla="*/ 14 h 44"/>
                <a:gd name="T22" fmla="*/ 12 w 37"/>
                <a:gd name="T23" fmla="*/ 20 h 44"/>
                <a:gd name="T24" fmla="*/ 11 w 37"/>
                <a:gd name="T25" fmla="*/ 20 h 44"/>
                <a:gd name="T26" fmla="*/ 11 w 37"/>
                <a:gd name="T27" fmla="*/ 9 h 44"/>
                <a:gd name="T28" fmla="*/ 12 w 37"/>
                <a:gd name="T29" fmla="*/ 9 h 44"/>
                <a:gd name="T30" fmla="*/ 20 w 37"/>
                <a:gd name="T31" fmla="*/ 14 h 44"/>
                <a:gd name="T32" fmla="*/ 12 w 37"/>
                <a:gd name="T33" fmla="*/ 2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32" y="14"/>
                  </a:moveTo>
                  <a:cubicBezTo>
                    <a:pt x="32" y="4"/>
                    <a:pt x="26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9" y="25"/>
                    <a:pt x="32" y="20"/>
                    <a:pt x="32" y="14"/>
                  </a:cubicBezTo>
                  <a:moveTo>
                    <a:pt x="12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9"/>
                    <a:pt x="20" y="10"/>
                    <a:pt x="20" y="14"/>
                  </a:cubicBezTo>
                  <a:cubicBezTo>
                    <a:pt x="20" y="19"/>
                    <a:pt x="16" y="20"/>
                    <a:pt x="12" y="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4" name="Freeform 15"/>
            <p:cNvSpPr>
              <a:spLocks/>
            </p:cNvSpPr>
            <p:nvPr/>
          </p:nvSpPr>
          <p:spPr bwMode="auto">
            <a:xfrm>
              <a:off x="-1249675" y="3903663"/>
              <a:ext cx="166688" cy="168275"/>
            </a:xfrm>
            <a:custGeom>
              <a:avLst/>
              <a:gdLst>
                <a:gd name="T0" fmla="*/ 76 w 105"/>
                <a:gd name="T1" fmla="*/ 65 h 106"/>
                <a:gd name="T2" fmla="*/ 76 w 105"/>
                <a:gd name="T3" fmla="*/ 65 h 106"/>
                <a:gd name="T4" fmla="*/ 26 w 105"/>
                <a:gd name="T5" fmla="*/ 0 h 106"/>
                <a:gd name="T6" fmla="*/ 0 w 105"/>
                <a:gd name="T7" fmla="*/ 0 h 106"/>
                <a:gd name="T8" fmla="*/ 0 w 105"/>
                <a:gd name="T9" fmla="*/ 106 h 106"/>
                <a:gd name="T10" fmla="*/ 26 w 105"/>
                <a:gd name="T11" fmla="*/ 106 h 106"/>
                <a:gd name="T12" fmla="*/ 26 w 105"/>
                <a:gd name="T13" fmla="*/ 41 h 106"/>
                <a:gd name="T14" fmla="*/ 26 w 105"/>
                <a:gd name="T15" fmla="*/ 41 h 106"/>
                <a:gd name="T16" fmla="*/ 76 w 105"/>
                <a:gd name="T17" fmla="*/ 106 h 106"/>
                <a:gd name="T18" fmla="*/ 105 w 105"/>
                <a:gd name="T19" fmla="*/ 106 h 106"/>
                <a:gd name="T20" fmla="*/ 105 w 105"/>
                <a:gd name="T21" fmla="*/ 0 h 106"/>
                <a:gd name="T22" fmla="*/ 76 w 105"/>
                <a:gd name="T23" fmla="*/ 0 h 106"/>
                <a:gd name="T24" fmla="*/ 76 w 105"/>
                <a:gd name="T25" fmla="*/ 6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06">
                  <a:moveTo>
                    <a:pt x="76" y="65"/>
                  </a:moveTo>
                  <a:lnTo>
                    <a:pt x="76" y="65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6" y="106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76" y="106"/>
                  </a:lnTo>
                  <a:lnTo>
                    <a:pt x="105" y="106"/>
                  </a:lnTo>
                  <a:lnTo>
                    <a:pt x="105" y="0"/>
                  </a:lnTo>
                  <a:lnTo>
                    <a:pt x="76" y="0"/>
                  </a:lnTo>
                  <a:lnTo>
                    <a:pt x="76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5" name="Freeform 16"/>
            <p:cNvSpPr>
              <a:spLocks noEditPoints="1"/>
            </p:cNvSpPr>
            <p:nvPr/>
          </p:nvSpPr>
          <p:spPr bwMode="auto">
            <a:xfrm>
              <a:off x="-1075050" y="3903663"/>
              <a:ext cx="177800" cy="168275"/>
            </a:xfrm>
            <a:custGeom>
              <a:avLst/>
              <a:gdLst>
                <a:gd name="T0" fmla="*/ 71 w 112"/>
                <a:gd name="T1" fmla="*/ 0 h 106"/>
                <a:gd name="T2" fmla="*/ 43 w 112"/>
                <a:gd name="T3" fmla="*/ 0 h 106"/>
                <a:gd name="T4" fmla="*/ 0 w 112"/>
                <a:gd name="T5" fmla="*/ 106 h 106"/>
                <a:gd name="T6" fmla="*/ 31 w 112"/>
                <a:gd name="T7" fmla="*/ 106 h 106"/>
                <a:gd name="T8" fmla="*/ 38 w 112"/>
                <a:gd name="T9" fmla="*/ 89 h 106"/>
                <a:gd name="T10" fmla="*/ 76 w 112"/>
                <a:gd name="T11" fmla="*/ 89 h 106"/>
                <a:gd name="T12" fmla="*/ 83 w 112"/>
                <a:gd name="T13" fmla="*/ 106 h 106"/>
                <a:gd name="T14" fmla="*/ 112 w 112"/>
                <a:gd name="T15" fmla="*/ 106 h 106"/>
                <a:gd name="T16" fmla="*/ 71 w 112"/>
                <a:gd name="T17" fmla="*/ 0 h 106"/>
                <a:gd name="T18" fmla="*/ 45 w 112"/>
                <a:gd name="T19" fmla="*/ 67 h 106"/>
                <a:gd name="T20" fmla="*/ 57 w 112"/>
                <a:gd name="T21" fmla="*/ 34 h 106"/>
                <a:gd name="T22" fmla="*/ 57 w 112"/>
                <a:gd name="T23" fmla="*/ 34 h 106"/>
                <a:gd name="T24" fmla="*/ 69 w 112"/>
                <a:gd name="T25" fmla="*/ 67 h 106"/>
                <a:gd name="T26" fmla="*/ 45 w 112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06">
                  <a:moveTo>
                    <a:pt x="71" y="0"/>
                  </a:moveTo>
                  <a:lnTo>
                    <a:pt x="43" y="0"/>
                  </a:lnTo>
                  <a:lnTo>
                    <a:pt x="0" y="106"/>
                  </a:lnTo>
                  <a:lnTo>
                    <a:pt x="31" y="106"/>
                  </a:lnTo>
                  <a:lnTo>
                    <a:pt x="38" y="89"/>
                  </a:lnTo>
                  <a:lnTo>
                    <a:pt x="76" y="89"/>
                  </a:lnTo>
                  <a:lnTo>
                    <a:pt x="83" y="106"/>
                  </a:lnTo>
                  <a:lnTo>
                    <a:pt x="112" y="106"/>
                  </a:lnTo>
                  <a:lnTo>
                    <a:pt x="71" y="0"/>
                  </a:lnTo>
                  <a:close/>
                  <a:moveTo>
                    <a:pt x="45" y="67"/>
                  </a:moveTo>
                  <a:lnTo>
                    <a:pt x="57" y="34"/>
                  </a:lnTo>
                  <a:lnTo>
                    <a:pt x="57" y="34"/>
                  </a:lnTo>
                  <a:lnTo>
                    <a:pt x="69" y="67"/>
                  </a:lnTo>
                  <a:lnTo>
                    <a:pt x="45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6" name="Freeform 17"/>
            <p:cNvSpPr>
              <a:spLocks/>
            </p:cNvSpPr>
            <p:nvPr/>
          </p:nvSpPr>
          <p:spPr bwMode="auto">
            <a:xfrm>
              <a:off x="-2576825" y="3432175"/>
              <a:ext cx="587375" cy="639763"/>
            </a:xfrm>
            <a:custGeom>
              <a:avLst/>
              <a:gdLst>
                <a:gd name="T0" fmla="*/ 155 w 155"/>
                <a:gd name="T1" fmla="*/ 46 h 167"/>
                <a:gd name="T2" fmla="*/ 139 w 155"/>
                <a:gd name="T3" fmla="*/ 16 h 167"/>
                <a:gd name="T4" fmla="*/ 139 w 155"/>
                <a:gd name="T5" fmla="*/ 0 h 167"/>
                <a:gd name="T6" fmla="*/ 125 w 155"/>
                <a:gd name="T7" fmla="*/ 8 h 167"/>
                <a:gd name="T8" fmla="*/ 116 w 155"/>
                <a:gd name="T9" fmla="*/ 8 h 167"/>
                <a:gd name="T10" fmla="*/ 73 w 155"/>
                <a:gd name="T11" fmla="*/ 33 h 167"/>
                <a:gd name="T12" fmla="*/ 73 w 155"/>
                <a:gd name="T13" fmla="*/ 33 h 167"/>
                <a:gd name="T14" fmla="*/ 65 w 155"/>
                <a:gd name="T15" fmla="*/ 49 h 167"/>
                <a:gd name="T16" fmla="*/ 26 w 155"/>
                <a:gd name="T17" fmla="*/ 51 h 167"/>
                <a:gd name="T18" fmla="*/ 0 w 155"/>
                <a:gd name="T19" fmla="*/ 77 h 167"/>
                <a:gd name="T20" fmla="*/ 0 w 155"/>
                <a:gd name="T21" fmla="*/ 167 h 167"/>
                <a:gd name="T22" fmla="*/ 16 w 155"/>
                <a:gd name="T23" fmla="*/ 167 h 167"/>
                <a:gd name="T24" fmla="*/ 28 w 155"/>
                <a:gd name="T25" fmla="*/ 117 h 167"/>
                <a:gd name="T26" fmla="*/ 59 w 155"/>
                <a:gd name="T27" fmla="*/ 118 h 167"/>
                <a:gd name="T28" fmla="*/ 92 w 155"/>
                <a:gd name="T29" fmla="*/ 116 h 167"/>
                <a:gd name="T30" fmla="*/ 98 w 155"/>
                <a:gd name="T31" fmla="*/ 167 h 167"/>
                <a:gd name="T32" fmla="*/ 114 w 155"/>
                <a:gd name="T33" fmla="*/ 167 h 167"/>
                <a:gd name="T34" fmla="*/ 131 w 155"/>
                <a:gd name="T35" fmla="*/ 53 h 167"/>
                <a:gd name="T36" fmla="*/ 147 w 155"/>
                <a:gd name="T37" fmla="*/ 56 h 167"/>
                <a:gd name="T38" fmla="*/ 155 w 155"/>
                <a:gd name="T39" fmla="*/ 4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5" h="167">
                  <a:moveTo>
                    <a:pt x="155" y="46"/>
                  </a:moveTo>
                  <a:cubicBezTo>
                    <a:pt x="139" y="16"/>
                    <a:pt x="139" y="16"/>
                    <a:pt x="139" y="16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2" y="8"/>
                    <a:pt x="119" y="8"/>
                    <a:pt x="116" y="8"/>
                  </a:cubicBezTo>
                  <a:cubicBezTo>
                    <a:pt x="98" y="8"/>
                    <a:pt x="82" y="18"/>
                    <a:pt x="73" y="33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65" y="49"/>
                    <a:pt x="65" y="49"/>
                    <a:pt x="65" y="49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12" y="51"/>
                    <a:pt x="0" y="63"/>
                    <a:pt x="0" y="77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6" y="167"/>
                    <a:pt x="16" y="167"/>
                    <a:pt x="16" y="167"/>
                  </a:cubicBezTo>
                  <a:cubicBezTo>
                    <a:pt x="16" y="134"/>
                    <a:pt x="28" y="117"/>
                    <a:pt x="28" y="117"/>
                  </a:cubicBezTo>
                  <a:cubicBezTo>
                    <a:pt x="38" y="118"/>
                    <a:pt x="48" y="118"/>
                    <a:pt x="59" y="118"/>
                  </a:cubicBezTo>
                  <a:cubicBezTo>
                    <a:pt x="70" y="118"/>
                    <a:pt x="81" y="118"/>
                    <a:pt x="92" y="116"/>
                  </a:cubicBezTo>
                  <a:cubicBezTo>
                    <a:pt x="98" y="167"/>
                    <a:pt x="98" y="167"/>
                    <a:pt x="98" y="167"/>
                  </a:cubicBezTo>
                  <a:cubicBezTo>
                    <a:pt x="114" y="167"/>
                    <a:pt x="114" y="167"/>
                    <a:pt x="114" y="167"/>
                  </a:cubicBezTo>
                  <a:cubicBezTo>
                    <a:pt x="114" y="80"/>
                    <a:pt x="131" y="53"/>
                    <a:pt x="131" y="53"/>
                  </a:cubicBezTo>
                  <a:cubicBezTo>
                    <a:pt x="147" y="56"/>
                    <a:pt x="147" y="56"/>
                    <a:pt x="147" y="56"/>
                  </a:cubicBezTo>
                  <a:cubicBezTo>
                    <a:pt x="150" y="54"/>
                    <a:pt x="153" y="50"/>
                    <a:pt x="155" y="4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47" name="Freeform 18"/>
            <p:cNvSpPr>
              <a:spLocks noEditPoints="1"/>
            </p:cNvSpPr>
            <p:nvPr/>
          </p:nvSpPr>
          <p:spPr bwMode="auto">
            <a:xfrm>
              <a:off x="-2022788" y="3689350"/>
              <a:ext cx="139700" cy="168275"/>
            </a:xfrm>
            <a:custGeom>
              <a:avLst/>
              <a:gdLst>
                <a:gd name="T0" fmla="*/ 12 w 37"/>
                <a:gd name="T1" fmla="*/ 27 h 44"/>
                <a:gd name="T2" fmla="*/ 12 w 37"/>
                <a:gd name="T3" fmla="*/ 27 h 44"/>
                <a:gd name="T4" fmla="*/ 23 w 37"/>
                <a:gd name="T5" fmla="*/ 44 h 44"/>
                <a:gd name="T6" fmla="*/ 37 w 37"/>
                <a:gd name="T7" fmla="*/ 44 h 44"/>
                <a:gd name="T8" fmla="*/ 23 w 37"/>
                <a:gd name="T9" fmla="*/ 26 h 44"/>
                <a:gd name="T10" fmla="*/ 33 w 37"/>
                <a:gd name="T11" fmla="*/ 14 h 44"/>
                <a:gd name="T12" fmla="*/ 18 w 37"/>
                <a:gd name="T13" fmla="*/ 0 h 44"/>
                <a:gd name="T14" fmla="*/ 0 w 37"/>
                <a:gd name="T15" fmla="*/ 0 h 44"/>
                <a:gd name="T16" fmla="*/ 0 w 37"/>
                <a:gd name="T17" fmla="*/ 44 h 44"/>
                <a:gd name="T18" fmla="*/ 12 w 37"/>
                <a:gd name="T19" fmla="*/ 44 h 44"/>
                <a:gd name="T20" fmla="*/ 12 w 37"/>
                <a:gd name="T21" fmla="*/ 27 h 44"/>
                <a:gd name="T22" fmla="*/ 12 w 37"/>
                <a:gd name="T23" fmla="*/ 9 h 44"/>
                <a:gd name="T24" fmla="*/ 13 w 37"/>
                <a:gd name="T25" fmla="*/ 9 h 44"/>
                <a:gd name="T26" fmla="*/ 21 w 37"/>
                <a:gd name="T27" fmla="*/ 14 h 44"/>
                <a:gd name="T28" fmla="*/ 13 w 37"/>
                <a:gd name="T29" fmla="*/ 20 h 44"/>
                <a:gd name="T30" fmla="*/ 12 w 37"/>
                <a:gd name="T31" fmla="*/ 20 h 44"/>
                <a:gd name="T32" fmla="*/ 12 w 37"/>
                <a:gd name="T33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12" y="27"/>
                  </a:moveTo>
                  <a:cubicBezTo>
                    <a:pt x="12" y="27"/>
                    <a:pt x="12" y="27"/>
                    <a:pt x="12" y="27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0" y="25"/>
                    <a:pt x="33" y="20"/>
                    <a:pt x="33" y="14"/>
                  </a:cubicBezTo>
                  <a:cubicBezTo>
                    <a:pt x="33" y="4"/>
                    <a:pt x="27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2" y="44"/>
                    <a:pt x="12" y="44"/>
                    <a:pt x="12" y="44"/>
                  </a:cubicBezTo>
                  <a:lnTo>
                    <a:pt x="12" y="27"/>
                  </a:lnTo>
                  <a:close/>
                  <a:moveTo>
                    <a:pt x="12" y="9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7" y="9"/>
                    <a:pt x="21" y="10"/>
                    <a:pt x="21" y="14"/>
                  </a:cubicBezTo>
                  <a:cubicBezTo>
                    <a:pt x="21" y="19"/>
                    <a:pt x="17" y="20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4086819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95325" y="728663"/>
            <a:ext cx="10801349" cy="756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sv-SE" dirty="0"/>
              <a:t>Klicka här för att ändra format </a:t>
            </a:r>
          </a:p>
        </p:txBody>
      </p:sp>
      <p:sp>
        <p:nvSpPr>
          <p:cNvPr id="7" name="Platshållare för text 6"/>
          <p:cNvSpPr>
            <a:spLocks noGrp="1"/>
          </p:cNvSpPr>
          <p:nvPr>
            <p:ph type="body" idx="1"/>
          </p:nvPr>
        </p:nvSpPr>
        <p:spPr>
          <a:xfrm>
            <a:off x="695325" y="1892809"/>
            <a:ext cx="10801350" cy="44159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701241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81" r:id="rId2"/>
    <p:sldLayoutId id="2147483690" r:id="rId3"/>
    <p:sldLayoutId id="2147483680" r:id="rId4"/>
    <p:sldLayoutId id="2147483682" r:id="rId5"/>
    <p:sldLayoutId id="2147483683" r:id="rId6"/>
    <p:sldLayoutId id="2147483684" r:id="rId7"/>
    <p:sldLayoutId id="2147483692" r:id="rId8"/>
    <p:sldLayoutId id="2147483693" r:id="rId9"/>
    <p:sldLayoutId id="2147483688" r:id="rId10"/>
    <p:sldLayoutId id="2147483696" r:id="rId11"/>
    <p:sldLayoutId id="2147483695" r:id="rId12"/>
    <p:sldLayoutId id="2147483685" r:id="rId13"/>
    <p:sldLayoutId id="2147483697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Tx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9" userDrawn="1">
          <p15:clr>
            <a:srgbClr val="F26B43"/>
          </p15:clr>
        </p15:guide>
        <p15:guide id="2" orient="horz" pos="3974" userDrawn="1">
          <p15:clr>
            <a:srgbClr val="F26B43"/>
          </p15:clr>
        </p15:guide>
        <p15:guide id="3" pos="438" userDrawn="1">
          <p15:clr>
            <a:srgbClr val="F26B43"/>
          </p15:clr>
        </p15:guide>
        <p15:guide id="4" pos="72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f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f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regiondalarna.se/plus/vard/vard-och-behandling/laboratoriemedicin/provtagningsanvisningar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20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175"/>
            <a:ext cx="12192000" cy="6858000"/>
          </a:xfrm>
        </p:spPr>
      </p:pic>
      <p:sp>
        <p:nvSpPr>
          <p:cNvPr id="3" name="Rubri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Vinterns virus</a:t>
            </a:r>
          </a:p>
        </p:txBody>
      </p:sp>
      <p:sp>
        <p:nvSpPr>
          <p:cNvPr id="4" name="Underrubrik"/>
          <p:cNvSpPr>
            <a:spLocks noGrp="1"/>
          </p:cNvSpPr>
          <p:nvPr>
            <p:ph type="subTitle" idx="1"/>
          </p:nvPr>
        </p:nvSpPr>
        <p:spPr>
          <a:xfrm>
            <a:off x="1404521" y="3663786"/>
            <a:ext cx="9144000" cy="1691341"/>
          </a:xfrm>
        </p:spPr>
        <p:txBody>
          <a:bodyPr/>
          <a:lstStyle/>
          <a:p>
            <a:r>
              <a:rPr lang="sv-SE" sz="2400" dirty="0"/>
              <a:t>Lawan Wallenius</a:t>
            </a:r>
          </a:p>
          <a:p>
            <a:r>
              <a:rPr lang="sv-SE" sz="2400" dirty="0"/>
              <a:t>Annica Blomkvist</a:t>
            </a:r>
          </a:p>
          <a:p>
            <a:r>
              <a:rPr lang="sv-SE" sz="2400" dirty="0"/>
              <a:t>Hygiensjuksköterskor</a:t>
            </a:r>
          </a:p>
        </p:txBody>
      </p:sp>
      <p:grpSp>
        <p:nvGrpSpPr>
          <p:cNvPr id="6" name="Logotyp" title="Region Dalarnas logotyp"/>
          <p:cNvGrpSpPr>
            <a:grpSpLocks noChangeAspect="1"/>
          </p:cNvGrpSpPr>
          <p:nvPr/>
        </p:nvGrpSpPr>
        <p:grpSpPr>
          <a:xfrm>
            <a:off x="4914611" y="5408725"/>
            <a:ext cx="2362778" cy="900000"/>
            <a:chOff x="-2576825" y="3432175"/>
            <a:chExt cx="1679575" cy="639763"/>
          </a:xfrm>
          <a:solidFill>
            <a:schemeClr val="bg1"/>
          </a:solidFill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-1871975" y="3689350"/>
              <a:ext cx="100013" cy="168275"/>
            </a:xfrm>
            <a:custGeom>
              <a:avLst/>
              <a:gdLst>
                <a:gd name="T0" fmla="*/ 63 w 63"/>
                <a:gd name="T1" fmla="*/ 84 h 106"/>
                <a:gd name="T2" fmla="*/ 29 w 63"/>
                <a:gd name="T3" fmla="*/ 84 h 106"/>
                <a:gd name="T4" fmla="*/ 29 w 63"/>
                <a:gd name="T5" fmla="*/ 65 h 106"/>
                <a:gd name="T6" fmla="*/ 60 w 63"/>
                <a:gd name="T7" fmla="*/ 65 h 106"/>
                <a:gd name="T8" fmla="*/ 60 w 63"/>
                <a:gd name="T9" fmla="*/ 41 h 106"/>
                <a:gd name="T10" fmla="*/ 29 w 63"/>
                <a:gd name="T11" fmla="*/ 41 h 106"/>
                <a:gd name="T12" fmla="*/ 29 w 63"/>
                <a:gd name="T13" fmla="*/ 24 h 106"/>
                <a:gd name="T14" fmla="*/ 63 w 63"/>
                <a:gd name="T15" fmla="*/ 24 h 106"/>
                <a:gd name="T16" fmla="*/ 63 w 63"/>
                <a:gd name="T17" fmla="*/ 0 h 106"/>
                <a:gd name="T18" fmla="*/ 0 w 63"/>
                <a:gd name="T19" fmla="*/ 0 h 106"/>
                <a:gd name="T20" fmla="*/ 0 w 63"/>
                <a:gd name="T21" fmla="*/ 106 h 106"/>
                <a:gd name="T22" fmla="*/ 63 w 63"/>
                <a:gd name="T23" fmla="*/ 106 h 106"/>
                <a:gd name="T24" fmla="*/ 63 w 63"/>
                <a:gd name="T25" fmla="*/ 8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" h="106">
                  <a:moveTo>
                    <a:pt x="63" y="84"/>
                  </a:moveTo>
                  <a:lnTo>
                    <a:pt x="29" y="84"/>
                  </a:lnTo>
                  <a:lnTo>
                    <a:pt x="29" y="65"/>
                  </a:lnTo>
                  <a:lnTo>
                    <a:pt x="60" y="65"/>
                  </a:lnTo>
                  <a:lnTo>
                    <a:pt x="60" y="41"/>
                  </a:lnTo>
                  <a:lnTo>
                    <a:pt x="29" y="41"/>
                  </a:lnTo>
                  <a:lnTo>
                    <a:pt x="29" y="24"/>
                  </a:lnTo>
                  <a:lnTo>
                    <a:pt x="63" y="24"/>
                  </a:lnTo>
                  <a:lnTo>
                    <a:pt x="63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63" y="106"/>
                  </a:lnTo>
                  <a:lnTo>
                    <a:pt x="63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-1757675" y="3681413"/>
              <a:ext cx="177800" cy="184150"/>
            </a:xfrm>
            <a:custGeom>
              <a:avLst/>
              <a:gdLst>
                <a:gd name="T0" fmla="*/ 24 w 47"/>
                <a:gd name="T1" fmla="*/ 48 h 48"/>
                <a:gd name="T2" fmla="*/ 42 w 47"/>
                <a:gd name="T3" fmla="*/ 39 h 48"/>
                <a:gd name="T4" fmla="*/ 47 w 47"/>
                <a:gd name="T5" fmla="*/ 22 h 48"/>
                <a:gd name="T6" fmla="*/ 24 w 47"/>
                <a:gd name="T7" fmla="*/ 22 h 48"/>
                <a:gd name="T8" fmla="*/ 24 w 47"/>
                <a:gd name="T9" fmla="*/ 31 h 48"/>
                <a:gd name="T10" fmla="*/ 33 w 47"/>
                <a:gd name="T11" fmla="*/ 31 h 48"/>
                <a:gd name="T12" fmla="*/ 24 w 47"/>
                <a:gd name="T13" fmla="*/ 38 h 48"/>
                <a:gd name="T14" fmla="*/ 12 w 47"/>
                <a:gd name="T15" fmla="*/ 25 h 48"/>
                <a:gd name="T16" fmla="*/ 24 w 47"/>
                <a:gd name="T17" fmla="*/ 10 h 48"/>
                <a:gd name="T18" fmla="*/ 33 w 47"/>
                <a:gd name="T19" fmla="*/ 18 h 48"/>
                <a:gd name="T20" fmla="*/ 44 w 47"/>
                <a:gd name="T21" fmla="*/ 13 h 48"/>
                <a:gd name="T22" fmla="*/ 24 w 47"/>
                <a:gd name="T23" fmla="*/ 0 h 48"/>
                <a:gd name="T24" fmla="*/ 0 w 47"/>
                <a:gd name="T25" fmla="*/ 24 h 48"/>
                <a:gd name="T26" fmla="*/ 24 w 47"/>
                <a:gd name="T2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48">
                  <a:moveTo>
                    <a:pt x="24" y="48"/>
                  </a:moveTo>
                  <a:cubicBezTo>
                    <a:pt x="31" y="48"/>
                    <a:pt x="38" y="45"/>
                    <a:pt x="42" y="39"/>
                  </a:cubicBezTo>
                  <a:cubicBezTo>
                    <a:pt x="46" y="34"/>
                    <a:pt x="46" y="28"/>
                    <a:pt x="47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6"/>
                    <a:pt x="29" y="38"/>
                    <a:pt x="24" y="38"/>
                  </a:cubicBezTo>
                  <a:cubicBezTo>
                    <a:pt x="16" y="38"/>
                    <a:pt x="12" y="31"/>
                    <a:pt x="12" y="25"/>
                  </a:cubicBezTo>
                  <a:cubicBezTo>
                    <a:pt x="12" y="18"/>
                    <a:pt x="16" y="10"/>
                    <a:pt x="24" y="10"/>
                  </a:cubicBezTo>
                  <a:cubicBezTo>
                    <a:pt x="28" y="10"/>
                    <a:pt x="32" y="13"/>
                    <a:pt x="33" y="18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0" y="5"/>
                    <a:pt x="33" y="0"/>
                    <a:pt x="24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8"/>
                    <a:pt x="10" y="48"/>
                    <a:pt x="24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-1564000" y="3689350"/>
              <a:ext cx="44450" cy="168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0" name="Freeform 8"/>
            <p:cNvSpPr>
              <a:spLocks noEditPoints="1"/>
            </p:cNvSpPr>
            <p:nvPr/>
          </p:nvSpPr>
          <p:spPr bwMode="auto">
            <a:xfrm>
              <a:off x="-1500500" y="3681413"/>
              <a:ext cx="185738" cy="184150"/>
            </a:xfrm>
            <a:custGeom>
              <a:avLst/>
              <a:gdLst>
                <a:gd name="T0" fmla="*/ 49 w 49"/>
                <a:gd name="T1" fmla="*/ 23 h 48"/>
                <a:gd name="T2" fmla="*/ 25 w 49"/>
                <a:gd name="T3" fmla="*/ 0 h 48"/>
                <a:gd name="T4" fmla="*/ 0 w 49"/>
                <a:gd name="T5" fmla="*/ 23 h 48"/>
                <a:gd name="T6" fmla="*/ 25 w 49"/>
                <a:gd name="T7" fmla="*/ 48 h 48"/>
                <a:gd name="T8" fmla="*/ 49 w 49"/>
                <a:gd name="T9" fmla="*/ 23 h 48"/>
                <a:gd name="T10" fmla="*/ 25 w 49"/>
                <a:gd name="T11" fmla="*/ 37 h 48"/>
                <a:gd name="T12" fmla="*/ 12 w 49"/>
                <a:gd name="T13" fmla="*/ 23 h 48"/>
                <a:gd name="T14" fmla="*/ 25 w 49"/>
                <a:gd name="T15" fmla="*/ 12 h 48"/>
                <a:gd name="T16" fmla="*/ 37 w 49"/>
                <a:gd name="T17" fmla="*/ 23 h 48"/>
                <a:gd name="T18" fmla="*/ 25 w 49"/>
                <a:gd name="T19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48">
                  <a:moveTo>
                    <a:pt x="49" y="23"/>
                  </a:moveTo>
                  <a:cubicBezTo>
                    <a:pt x="49" y="10"/>
                    <a:pt x="37" y="0"/>
                    <a:pt x="25" y="0"/>
                  </a:cubicBezTo>
                  <a:cubicBezTo>
                    <a:pt x="12" y="0"/>
                    <a:pt x="0" y="10"/>
                    <a:pt x="0" y="23"/>
                  </a:cubicBezTo>
                  <a:cubicBezTo>
                    <a:pt x="0" y="38"/>
                    <a:pt x="10" y="48"/>
                    <a:pt x="25" y="48"/>
                  </a:cubicBezTo>
                  <a:cubicBezTo>
                    <a:pt x="39" y="48"/>
                    <a:pt x="49" y="38"/>
                    <a:pt x="49" y="23"/>
                  </a:cubicBezTo>
                  <a:moveTo>
                    <a:pt x="25" y="37"/>
                  </a:moveTo>
                  <a:cubicBezTo>
                    <a:pt x="18" y="37"/>
                    <a:pt x="12" y="31"/>
                    <a:pt x="12" y="23"/>
                  </a:cubicBezTo>
                  <a:cubicBezTo>
                    <a:pt x="12" y="17"/>
                    <a:pt x="18" y="12"/>
                    <a:pt x="25" y="12"/>
                  </a:cubicBezTo>
                  <a:cubicBezTo>
                    <a:pt x="31" y="12"/>
                    <a:pt x="37" y="17"/>
                    <a:pt x="37" y="23"/>
                  </a:cubicBezTo>
                  <a:cubicBezTo>
                    <a:pt x="37" y="31"/>
                    <a:pt x="31" y="37"/>
                    <a:pt x="25" y="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-1295713" y="3689350"/>
              <a:ext cx="171450" cy="168275"/>
            </a:xfrm>
            <a:custGeom>
              <a:avLst/>
              <a:gdLst>
                <a:gd name="T0" fmla="*/ 29 w 108"/>
                <a:gd name="T1" fmla="*/ 41 h 106"/>
                <a:gd name="T2" fmla="*/ 29 w 108"/>
                <a:gd name="T3" fmla="*/ 41 h 106"/>
                <a:gd name="T4" fmla="*/ 79 w 108"/>
                <a:gd name="T5" fmla="*/ 106 h 106"/>
                <a:gd name="T6" fmla="*/ 108 w 108"/>
                <a:gd name="T7" fmla="*/ 106 h 106"/>
                <a:gd name="T8" fmla="*/ 108 w 108"/>
                <a:gd name="T9" fmla="*/ 0 h 106"/>
                <a:gd name="T10" fmla="*/ 79 w 108"/>
                <a:gd name="T11" fmla="*/ 0 h 106"/>
                <a:gd name="T12" fmla="*/ 79 w 108"/>
                <a:gd name="T13" fmla="*/ 65 h 106"/>
                <a:gd name="T14" fmla="*/ 79 w 108"/>
                <a:gd name="T15" fmla="*/ 65 h 106"/>
                <a:gd name="T16" fmla="*/ 29 w 108"/>
                <a:gd name="T17" fmla="*/ 0 h 106"/>
                <a:gd name="T18" fmla="*/ 0 w 108"/>
                <a:gd name="T19" fmla="*/ 0 h 106"/>
                <a:gd name="T20" fmla="*/ 0 w 108"/>
                <a:gd name="T21" fmla="*/ 106 h 106"/>
                <a:gd name="T22" fmla="*/ 29 w 108"/>
                <a:gd name="T23" fmla="*/ 106 h 106"/>
                <a:gd name="T24" fmla="*/ 29 w 108"/>
                <a:gd name="T25" fmla="*/ 4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8" h="106">
                  <a:moveTo>
                    <a:pt x="29" y="41"/>
                  </a:moveTo>
                  <a:lnTo>
                    <a:pt x="29" y="41"/>
                  </a:lnTo>
                  <a:lnTo>
                    <a:pt x="79" y="106"/>
                  </a:lnTo>
                  <a:lnTo>
                    <a:pt x="108" y="106"/>
                  </a:lnTo>
                  <a:lnTo>
                    <a:pt x="108" y="0"/>
                  </a:lnTo>
                  <a:lnTo>
                    <a:pt x="79" y="0"/>
                  </a:lnTo>
                  <a:lnTo>
                    <a:pt x="79" y="65"/>
                  </a:lnTo>
                  <a:lnTo>
                    <a:pt x="79" y="65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9" y="106"/>
                  </a:lnTo>
                  <a:lnTo>
                    <a:pt x="2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-2022788" y="3903663"/>
              <a:ext cx="147638" cy="168275"/>
            </a:xfrm>
            <a:custGeom>
              <a:avLst/>
              <a:gdLst>
                <a:gd name="T0" fmla="*/ 17 w 39"/>
                <a:gd name="T1" fmla="*/ 0 h 44"/>
                <a:gd name="T2" fmla="*/ 0 w 39"/>
                <a:gd name="T3" fmla="*/ 0 h 44"/>
                <a:gd name="T4" fmla="*/ 0 w 39"/>
                <a:gd name="T5" fmla="*/ 44 h 44"/>
                <a:gd name="T6" fmla="*/ 17 w 39"/>
                <a:gd name="T7" fmla="*/ 44 h 44"/>
                <a:gd name="T8" fmla="*/ 39 w 39"/>
                <a:gd name="T9" fmla="*/ 22 h 44"/>
                <a:gd name="T10" fmla="*/ 17 w 39"/>
                <a:gd name="T11" fmla="*/ 0 h 44"/>
                <a:gd name="T12" fmla="*/ 15 w 39"/>
                <a:gd name="T13" fmla="*/ 35 h 44"/>
                <a:gd name="T14" fmla="*/ 12 w 39"/>
                <a:gd name="T15" fmla="*/ 35 h 44"/>
                <a:gd name="T16" fmla="*/ 12 w 39"/>
                <a:gd name="T17" fmla="*/ 10 h 44"/>
                <a:gd name="T18" fmla="*/ 15 w 39"/>
                <a:gd name="T19" fmla="*/ 10 h 44"/>
                <a:gd name="T20" fmla="*/ 27 w 39"/>
                <a:gd name="T21" fmla="*/ 22 h 44"/>
                <a:gd name="T22" fmla="*/ 15 w 39"/>
                <a:gd name="T23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44">
                  <a:moveTo>
                    <a:pt x="1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29" y="44"/>
                    <a:pt x="39" y="35"/>
                    <a:pt x="39" y="22"/>
                  </a:cubicBezTo>
                  <a:cubicBezTo>
                    <a:pt x="39" y="10"/>
                    <a:pt x="29" y="0"/>
                    <a:pt x="17" y="0"/>
                  </a:cubicBezTo>
                  <a:moveTo>
                    <a:pt x="15" y="35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0"/>
                    <a:pt x="27" y="14"/>
                    <a:pt x="27" y="22"/>
                  </a:cubicBezTo>
                  <a:cubicBezTo>
                    <a:pt x="27" y="31"/>
                    <a:pt x="22" y="35"/>
                    <a:pt x="15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3" name="Freeform 11"/>
            <p:cNvSpPr>
              <a:spLocks noEditPoints="1"/>
            </p:cNvSpPr>
            <p:nvPr/>
          </p:nvSpPr>
          <p:spPr bwMode="auto">
            <a:xfrm>
              <a:off x="-18783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69 w 109"/>
                <a:gd name="T15" fmla="*/ 0 h 106"/>
                <a:gd name="T16" fmla="*/ 40 w 109"/>
                <a:gd name="T17" fmla="*/ 0 h 106"/>
                <a:gd name="T18" fmla="*/ 43 w 109"/>
                <a:gd name="T19" fmla="*/ 67 h 106"/>
                <a:gd name="T20" fmla="*/ 55 w 109"/>
                <a:gd name="T21" fmla="*/ 34 h 106"/>
                <a:gd name="T22" fmla="*/ 55 w 109"/>
                <a:gd name="T23" fmla="*/ 34 h 106"/>
                <a:gd name="T24" fmla="*/ 67 w 109"/>
                <a:gd name="T25" fmla="*/ 67 h 106"/>
                <a:gd name="T26" fmla="*/ 43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69" y="0"/>
                  </a:lnTo>
                  <a:lnTo>
                    <a:pt x="40" y="0"/>
                  </a:lnTo>
                  <a:close/>
                  <a:moveTo>
                    <a:pt x="43" y="67"/>
                  </a:moveTo>
                  <a:lnTo>
                    <a:pt x="55" y="34"/>
                  </a:lnTo>
                  <a:lnTo>
                    <a:pt x="55" y="34"/>
                  </a:lnTo>
                  <a:lnTo>
                    <a:pt x="67" y="67"/>
                  </a:lnTo>
                  <a:lnTo>
                    <a:pt x="43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-1692588" y="3903663"/>
              <a:ext cx="98425" cy="168275"/>
            </a:xfrm>
            <a:custGeom>
              <a:avLst/>
              <a:gdLst>
                <a:gd name="T0" fmla="*/ 28 w 62"/>
                <a:gd name="T1" fmla="*/ 0 h 106"/>
                <a:gd name="T2" fmla="*/ 0 w 62"/>
                <a:gd name="T3" fmla="*/ 0 h 106"/>
                <a:gd name="T4" fmla="*/ 0 w 62"/>
                <a:gd name="T5" fmla="*/ 106 h 106"/>
                <a:gd name="T6" fmla="*/ 62 w 62"/>
                <a:gd name="T7" fmla="*/ 106 h 106"/>
                <a:gd name="T8" fmla="*/ 62 w 62"/>
                <a:gd name="T9" fmla="*/ 84 h 106"/>
                <a:gd name="T10" fmla="*/ 28 w 62"/>
                <a:gd name="T11" fmla="*/ 84 h 106"/>
                <a:gd name="T12" fmla="*/ 28 w 62"/>
                <a:gd name="T1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106">
                  <a:moveTo>
                    <a:pt x="28" y="0"/>
                  </a:moveTo>
                  <a:lnTo>
                    <a:pt x="0" y="0"/>
                  </a:lnTo>
                  <a:lnTo>
                    <a:pt x="0" y="106"/>
                  </a:lnTo>
                  <a:lnTo>
                    <a:pt x="62" y="106"/>
                  </a:lnTo>
                  <a:lnTo>
                    <a:pt x="62" y="84"/>
                  </a:lnTo>
                  <a:lnTo>
                    <a:pt x="28" y="84"/>
                  </a:ln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5" name="Freeform 13"/>
            <p:cNvSpPr>
              <a:spLocks noEditPoints="1"/>
            </p:cNvSpPr>
            <p:nvPr/>
          </p:nvSpPr>
          <p:spPr bwMode="auto">
            <a:xfrm>
              <a:off x="-1586225" y="3903663"/>
              <a:ext cx="173038" cy="168275"/>
            </a:xfrm>
            <a:custGeom>
              <a:avLst/>
              <a:gdLst>
                <a:gd name="T0" fmla="*/ 40 w 109"/>
                <a:gd name="T1" fmla="*/ 0 h 106"/>
                <a:gd name="T2" fmla="*/ 0 w 109"/>
                <a:gd name="T3" fmla="*/ 106 h 106"/>
                <a:gd name="T4" fmla="*/ 28 w 109"/>
                <a:gd name="T5" fmla="*/ 106 h 106"/>
                <a:gd name="T6" fmla="*/ 35 w 109"/>
                <a:gd name="T7" fmla="*/ 89 h 106"/>
                <a:gd name="T8" fmla="*/ 74 w 109"/>
                <a:gd name="T9" fmla="*/ 89 h 106"/>
                <a:gd name="T10" fmla="*/ 81 w 109"/>
                <a:gd name="T11" fmla="*/ 106 h 106"/>
                <a:gd name="T12" fmla="*/ 109 w 109"/>
                <a:gd name="T13" fmla="*/ 106 h 106"/>
                <a:gd name="T14" fmla="*/ 71 w 109"/>
                <a:gd name="T15" fmla="*/ 0 h 106"/>
                <a:gd name="T16" fmla="*/ 40 w 109"/>
                <a:gd name="T17" fmla="*/ 0 h 106"/>
                <a:gd name="T18" fmla="*/ 42 w 109"/>
                <a:gd name="T19" fmla="*/ 67 h 106"/>
                <a:gd name="T20" fmla="*/ 54 w 109"/>
                <a:gd name="T21" fmla="*/ 34 h 106"/>
                <a:gd name="T22" fmla="*/ 54 w 109"/>
                <a:gd name="T23" fmla="*/ 34 h 106"/>
                <a:gd name="T24" fmla="*/ 66 w 109"/>
                <a:gd name="T25" fmla="*/ 67 h 106"/>
                <a:gd name="T26" fmla="*/ 42 w 109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06">
                  <a:moveTo>
                    <a:pt x="40" y="0"/>
                  </a:moveTo>
                  <a:lnTo>
                    <a:pt x="0" y="106"/>
                  </a:lnTo>
                  <a:lnTo>
                    <a:pt x="28" y="106"/>
                  </a:lnTo>
                  <a:lnTo>
                    <a:pt x="35" y="89"/>
                  </a:lnTo>
                  <a:lnTo>
                    <a:pt x="74" y="89"/>
                  </a:lnTo>
                  <a:lnTo>
                    <a:pt x="81" y="106"/>
                  </a:lnTo>
                  <a:lnTo>
                    <a:pt x="109" y="106"/>
                  </a:lnTo>
                  <a:lnTo>
                    <a:pt x="71" y="0"/>
                  </a:lnTo>
                  <a:lnTo>
                    <a:pt x="40" y="0"/>
                  </a:lnTo>
                  <a:close/>
                  <a:moveTo>
                    <a:pt x="42" y="67"/>
                  </a:moveTo>
                  <a:lnTo>
                    <a:pt x="54" y="34"/>
                  </a:lnTo>
                  <a:lnTo>
                    <a:pt x="54" y="34"/>
                  </a:lnTo>
                  <a:lnTo>
                    <a:pt x="66" y="67"/>
                  </a:lnTo>
                  <a:lnTo>
                    <a:pt x="42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auto">
            <a:xfrm>
              <a:off x="-1402075" y="3903663"/>
              <a:ext cx="141288" cy="168275"/>
            </a:xfrm>
            <a:custGeom>
              <a:avLst/>
              <a:gdLst>
                <a:gd name="T0" fmla="*/ 32 w 37"/>
                <a:gd name="T1" fmla="*/ 14 h 44"/>
                <a:gd name="T2" fmla="*/ 17 w 37"/>
                <a:gd name="T3" fmla="*/ 0 h 44"/>
                <a:gd name="T4" fmla="*/ 0 w 37"/>
                <a:gd name="T5" fmla="*/ 0 h 44"/>
                <a:gd name="T6" fmla="*/ 0 w 37"/>
                <a:gd name="T7" fmla="*/ 44 h 44"/>
                <a:gd name="T8" fmla="*/ 11 w 37"/>
                <a:gd name="T9" fmla="*/ 44 h 44"/>
                <a:gd name="T10" fmla="*/ 11 w 37"/>
                <a:gd name="T11" fmla="*/ 27 h 44"/>
                <a:gd name="T12" fmla="*/ 11 w 37"/>
                <a:gd name="T13" fmla="*/ 27 h 44"/>
                <a:gd name="T14" fmla="*/ 22 w 37"/>
                <a:gd name="T15" fmla="*/ 44 h 44"/>
                <a:gd name="T16" fmla="*/ 37 w 37"/>
                <a:gd name="T17" fmla="*/ 44 h 44"/>
                <a:gd name="T18" fmla="*/ 23 w 37"/>
                <a:gd name="T19" fmla="*/ 26 h 44"/>
                <a:gd name="T20" fmla="*/ 32 w 37"/>
                <a:gd name="T21" fmla="*/ 14 h 44"/>
                <a:gd name="T22" fmla="*/ 12 w 37"/>
                <a:gd name="T23" fmla="*/ 20 h 44"/>
                <a:gd name="T24" fmla="*/ 11 w 37"/>
                <a:gd name="T25" fmla="*/ 20 h 44"/>
                <a:gd name="T26" fmla="*/ 11 w 37"/>
                <a:gd name="T27" fmla="*/ 9 h 44"/>
                <a:gd name="T28" fmla="*/ 12 w 37"/>
                <a:gd name="T29" fmla="*/ 9 h 44"/>
                <a:gd name="T30" fmla="*/ 20 w 37"/>
                <a:gd name="T31" fmla="*/ 14 h 44"/>
                <a:gd name="T32" fmla="*/ 12 w 37"/>
                <a:gd name="T33" fmla="*/ 2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32" y="14"/>
                  </a:moveTo>
                  <a:cubicBezTo>
                    <a:pt x="32" y="4"/>
                    <a:pt x="26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9" y="25"/>
                    <a:pt x="32" y="20"/>
                    <a:pt x="32" y="14"/>
                  </a:cubicBezTo>
                  <a:moveTo>
                    <a:pt x="12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9"/>
                    <a:pt x="20" y="10"/>
                    <a:pt x="20" y="14"/>
                  </a:cubicBezTo>
                  <a:cubicBezTo>
                    <a:pt x="20" y="19"/>
                    <a:pt x="16" y="20"/>
                    <a:pt x="12" y="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-1249675" y="3903663"/>
              <a:ext cx="166688" cy="168275"/>
            </a:xfrm>
            <a:custGeom>
              <a:avLst/>
              <a:gdLst>
                <a:gd name="T0" fmla="*/ 76 w 105"/>
                <a:gd name="T1" fmla="*/ 65 h 106"/>
                <a:gd name="T2" fmla="*/ 76 w 105"/>
                <a:gd name="T3" fmla="*/ 65 h 106"/>
                <a:gd name="T4" fmla="*/ 26 w 105"/>
                <a:gd name="T5" fmla="*/ 0 h 106"/>
                <a:gd name="T6" fmla="*/ 0 w 105"/>
                <a:gd name="T7" fmla="*/ 0 h 106"/>
                <a:gd name="T8" fmla="*/ 0 w 105"/>
                <a:gd name="T9" fmla="*/ 106 h 106"/>
                <a:gd name="T10" fmla="*/ 26 w 105"/>
                <a:gd name="T11" fmla="*/ 106 h 106"/>
                <a:gd name="T12" fmla="*/ 26 w 105"/>
                <a:gd name="T13" fmla="*/ 41 h 106"/>
                <a:gd name="T14" fmla="*/ 26 w 105"/>
                <a:gd name="T15" fmla="*/ 41 h 106"/>
                <a:gd name="T16" fmla="*/ 76 w 105"/>
                <a:gd name="T17" fmla="*/ 106 h 106"/>
                <a:gd name="T18" fmla="*/ 105 w 105"/>
                <a:gd name="T19" fmla="*/ 106 h 106"/>
                <a:gd name="T20" fmla="*/ 105 w 105"/>
                <a:gd name="T21" fmla="*/ 0 h 106"/>
                <a:gd name="T22" fmla="*/ 76 w 105"/>
                <a:gd name="T23" fmla="*/ 0 h 106"/>
                <a:gd name="T24" fmla="*/ 76 w 105"/>
                <a:gd name="T25" fmla="*/ 6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06">
                  <a:moveTo>
                    <a:pt x="76" y="65"/>
                  </a:moveTo>
                  <a:lnTo>
                    <a:pt x="76" y="65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26" y="106"/>
                  </a:lnTo>
                  <a:lnTo>
                    <a:pt x="26" y="41"/>
                  </a:lnTo>
                  <a:lnTo>
                    <a:pt x="26" y="41"/>
                  </a:lnTo>
                  <a:lnTo>
                    <a:pt x="76" y="106"/>
                  </a:lnTo>
                  <a:lnTo>
                    <a:pt x="105" y="106"/>
                  </a:lnTo>
                  <a:lnTo>
                    <a:pt x="105" y="0"/>
                  </a:lnTo>
                  <a:lnTo>
                    <a:pt x="76" y="0"/>
                  </a:lnTo>
                  <a:lnTo>
                    <a:pt x="76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8" name="Freeform 16"/>
            <p:cNvSpPr>
              <a:spLocks noEditPoints="1"/>
            </p:cNvSpPr>
            <p:nvPr/>
          </p:nvSpPr>
          <p:spPr bwMode="auto">
            <a:xfrm>
              <a:off x="-1075050" y="3903663"/>
              <a:ext cx="177800" cy="168275"/>
            </a:xfrm>
            <a:custGeom>
              <a:avLst/>
              <a:gdLst>
                <a:gd name="T0" fmla="*/ 71 w 112"/>
                <a:gd name="T1" fmla="*/ 0 h 106"/>
                <a:gd name="T2" fmla="*/ 43 w 112"/>
                <a:gd name="T3" fmla="*/ 0 h 106"/>
                <a:gd name="T4" fmla="*/ 0 w 112"/>
                <a:gd name="T5" fmla="*/ 106 h 106"/>
                <a:gd name="T6" fmla="*/ 31 w 112"/>
                <a:gd name="T7" fmla="*/ 106 h 106"/>
                <a:gd name="T8" fmla="*/ 38 w 112"/>
                <a:gd name="T9" fmla="*/ 89 h 106"/>
                <a:gd name="T10" fmla="*/ 76 w 112"/>
                <a:gd name="T11" fmla="*/ 89 h 106"/>
                <a:gd name="T12" fmla="*/ 83 w 112"/>
                <a:gd name="T13" fmla="*/ 106 h 106"/>
                <a:gd name="T14" fmla="*/ 112 w 112"/>
                <a:gd name="T15" fmla="*/ 106 h 106"/>
                <a:gd name="T16" fmla="*/ 71 w 112"/>
                <a:gd name="T17" fmla="*/ 0 h 106"/>
                <a:gd name="T18" fmla="*/ 45 w 112"/>
                <a:gd name="T19" fmla="*/ 67 h 106"/>
                <a:gd name="T20" fmla="*/ 57 w 112"/>
                <a:gd name="T21" fmla="*/ 34 h 106"/>
                <a:gd name="T22" fmla="*/ 57 w 112"/>
                <a:gd name="T23" fmla="*/ 34 h 106"/>
                <a:gd name="T24" fmla="*/ 69 w 112"/>
                <a:gd name="T25" fmla="*/ 67 h 106"/>
                <a:gd name="T26" fmla="*/ 45 w 112"/>
                <a:gd name="T27" fmla="*/ 6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06">
                  <a:moveTo>
                    <a:pt x="71" y="0"/>
                  </a:moveTo>
                  <a:lnTo>
                    <a:pt x="43" y="0"/>
                  </a:lnTo>
                  <a:lnTo>
                    <a:pt x="0" y="106"/>
                  </a:lnTo>
                  <a:lnTo>
                    <a:pt x="31" y="106"/>
                  </a:lnTo>
                  <a:lnTo>
                    <a:pt x="38" y="89"/>
                  </a:lnTo>
                  <a:lnTo>
                    <a:pt x="76" y="89"/>
                  </a:lnTo>
                  <a:lnTo>
                    <a:pt x="83" y="106"/>
                  </a:lnTo>
                  <a:lnTo>
                    <a:pt x="112" y="106"/>
                  </a:lnTo>
                  <a:lnTo>
                    <a:pt x="71" y="0"/>
                  </a:lnTo>
                  <a:close/>
                  <a:moveTo>
                    <a:pt x="45" y="67"/>
                  </a:moveTo>
                  <a:lnTo>
                    <a:pt x="57" y="34"/>
                  </a:lnTo>
                  <a:lnTo>
                    <a:pt x="57" y="34"/>
                  </a:lnTo>
                  <a:lnTo>
                    <a:pt x="69" y="67"/>
                  </a:lnTo>
                  <a:lnTo>
                    <a:pt x="45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-2576825" y="3432175"/>
              <a:ext cx="587375" cy="639763"/>
            </a:xfrm>
            <a:custGeom>
              <a:avLst/>
              <a:gdLst>
                <a:gd name="T0" fmla="*/ 155 w 155"/>
                <a:gd name="T1" fmla="*/ 46 h 167"/>
                <a:gd name="T2" fmla="*/ 139 w 155"/>
                <a:gd name="T3" fmla="*/ 16 h 167"/>
                <a:gd name="T4" fmla="*/ 139 w 155"/>
                <a:gd name="T5" fmla="*/ 0 h 167"/>
                <a:gd name="T6" fmla="*/ 125 w 155"/>
                <a:gd name="T7" fmla="*/ 8 h 167"/>
                <a:gd name="T8" fmla="*/ 116 w 155"/>
                <a:gd name="T9" fmla="*/ 8 h 167"/>
                <a:gd name="T10" fmla="*/ 73 w 155"/>
                <a:gd name="T11" fmla="*/ 33 h 167"/>
                <a:gd name="T12" fmla="*/ 73 w 155"/>
                <a:gd name="T13" fmla="*/ 33 h 167"/>
                <a:gd name="T14" fmla="*/ 65 w 155"/>
                <a:gd name="T15" fmla="*/ 49 h 167"/>
                <a:gd name="T16" fmla="*/ 26 w 155"/>
                <a:gd name="T17" fmla="*/ 51 h 167"/>
                <a:gd name="T18" fmla="*/ 0 w 155"/>
                <a:gd name="T19" fmla="*/ 77 h 167"/>
                <a:gd name="T20" fmla="*/ 0 w 155"/>
                <a:gd name="T21" fmla="*/ 167 h 167"/>
                <a:gd name="T22" fmla="*/ 16 w 155"/>
                <a:gd name="T23" fmla="*/ 167 h 167"/>
                <a:gd name="T24" fmla="*/ 28 w 155"/>
                <a:gd name="T25" fmla="*/ 117 h 167"/>
                <a:gd name="T26" fmla="*/ 59 w 155"/>
                <a:gd name="T27" fmla="*/ 118 h 167"/>
                <a:gd name="T28" fmla="*/ 92 w 155"/>
                <a:gd name="T29" fmla="*/ 116 h 167"/>
                <a:gd name="T30" fmla="*/ 98 w 155"/>
                <a:gd name="T31" fmla="*/ 167 h 167"/>
                <a:gd name="T32" fmla="*/ 114 w 155"/>
                <a:gd name="T33" fmla="*/ 167 h 167"/>
                <a:gd name="T34" fmla="*/ 131 w 155"/>
                <a:gd name="T35" fmla="*/ 53 h 167"/>
                <a:gd name="T36" fmla="*/ 147 w 155"/>
                <a:gd name="T37" fmla="*/ 56 h 167"/>
                <a:gd name="T38" fmla="*/ 155 w 155"/>
                <a:gd name="T39" fmla="*/ 4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5" h="167">
                  <a:moveTo>
                    <a:pt x="155" y="46"/>
                  </a:moveTo>
                  <a:cubicBezTo>
                    <a:pt x="139" y="16"/>
                    <a:pt x="139" y="16"/>
                    <a:pt x="139" y="16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2" y="8"/>
                    <a:pt x="119" y="8"/>
                    <a:pt x="116" y="8"/>
                  </a:cubicBezTo>
                  <a:cubicBezTo>
                    <a:pt x="98" y="8"/>
                    <a:pt x="82" y="18"/>
                    <a:pt x="73" y="33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65" y="49"/>
                    <a:pt x="65" y="49"/>
                    <a:pt x="65" y="49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12" y="51"/>
                    <a:pt x="0" y="63"/>
                    <a:pt x="0" y="77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6" y="167"/>
                    <a:pt x="16" y="167"/>
                    <a:pt x="16" y="167"/>
                  </a:cubicBezTo>
                  <a:cubicBezTo>
                    <a:pt x="16" y="134"/>
                    <a:pt x="28" y="117"/>
                    <a:pt x="28" y="117"/>
                  </a:cubicBezTo>
                  <a:cubicBezTo>
                    <a:pt x="38" y="118"/>
                    <a:pt x="48" y="118"/>
                    <a:pt x="59" y="118"/>
                  </a:cubicBezTo>
                  <a:cubicBezTo>
                    <a:pt x="70" y="118"/>
                    <a:pt x="81" y="118"/>
                    <a:pt x="92" y="116"/>
                  </a:cubicBezTo>
                  <a:cubicBezTo>
                    <a:pt x="98" y="167"/>
                    <a:pt x="98" y="167"/>
                    <a:pt x="98" y="167"/>
                  </a:cubicBezTo>
                  <a:cubicBezTo>
                    <a:pt x="114" y="167"/>
                    <a:pt x="114" y="167"/>
                    <a:pt x="114" y="167"/>
                  </a:cubicBezTo>
                  <a:cubicBezTo>
                    <a:pt x="114" y="80"/>
                    <a:pt x="131" y="53"/>
                    <a:pt x="131" y="53"/>
                  </a:cubicBezTo>
                  <a:cubicBezTo>
                    <a:pt x="147" y="56"/>
                    <a:pt x="147" y="56"/>
                    <a:pt x="147" y="56"/>
                  </a:cubicBezTo>
                  <a:cubicBezTo>
                    <a:pt x="150" y="54"/>
                    <a:pt x="153" y="50"/>
                    <a:pt x="155" y="4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auto">
            <a:xfrm>
              <a:off x="-2022788" y="3689350"/>
              <a:ext cx="139700" cy="168275"/>
            </a:xfrm>
            <a:custGeom>
              <a:avLst/>
              <a:gdLst>
                <a:gd name="T0" fmla="*/ 12 w 37"/>
                <a:gd name="T1" fmla="*/ 27 h 44"/>
                <a:gd name="T2" fmla="*/ 12 w 37"/>
                <a:gd name="T3" fmla="*/ 27 h 44"/>
                <a:gd name="T4" fmla="*/ 23 w 37"/>
                <a:gd name="T5" fmla="*/ 44 h 44"/>
                <a:gd name="T6" fmla="*/ 37 w 37"/>
                <a:gd name="T7" fmla="*/ 44 h 44"/>
                <a:gd name="T8" fmla="*/ 23 w 37"/>
                <a:gd name="T9" fmla="*/ 26 h 44"/>
                <a:gd name="T10" fmla="*/ 33 w 37"/>
                <a:gd name="T11" fmla="*/ 14 h 44"/>
                <a:gd name="T12" fmla="*/ 18 w 37"/>
                <a:gd name="T13" fmla="*/ 0 h 44"/>
                <a:gd name="T14" fmla="*/ 0 w 37"/>
                <a:gd name="T15" fmla="*/ 0 h 44"/>
                <a:gd name="T16" fmla="*/ 0 w 37"/>
                <a:gd name="T17" fmla="*/ 44 h 44"/>
                <a:gd name="T18" fmla="*/ 12 w 37"/>
                <a:gd name="T19" fmla="*/ 44 h 44"/>
                <a:gd name="T20" fmla="*/ 12 w 37"/>
                <a:gd name="T21" fmla="*/ 27 h 44"/>
                <a:gd name="T22" fmla="*/ 12 w 37"/>
                <a:gd name="T23" fmla="*/ 9 h 44"/>
                <a:gd name="T24" fmla="*/ 13 w 37"/>
                <a:gd name="T25" fmla="*/ 9 h 44"/>
                <a:gd name="T26" fmla="*/ 21 w 37"/>
                <a:gd name="T27" fmla="*/ 14 h 44"/>
                <a:gd name="T28" fmla="*/ 13 w 37"/>
                <a:gd name="T29" fmla="*/ 20 h 44"/>
                <a:gd name="T30" fmla="*/ 12 w 37"/>
                <a:gd name="T31" fmla="*/ 20 h 44"/>
                <a:gd name="T32" fmla="*/ 12 w 37"/>
                <a:gd name="T33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" h="44">
                  <a:moveTo>
                    <a:pt x="12" y="27"/>
                  </a:moveTo>
                  <a:cubicBezTo>
                    <a:pt x="12" y="27"/>
                    <a:pt x="12" y="27"/>
                    <a:pt x="12" y="27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0" y="25"/>
                    <a:pt x="33" y="20"/>
                    <a:pt x="33" y="14"/>
                  </a:cubicBezTo>
                  <a:cubicBezTo>
                    <a:pt x="33" y="4"/>
                    <a:pt x="27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2" y="44"/>
                    <a:pt x="12" y="44"/>
                    <a:pt x="12" y="44"/>
                  </a:cubicBezTo>
                  <a:lnTo>
                    <a:pt x="12" y="27"/>
                  </a:lnTo>
                  <a:close/>
                  <a:moveTo>
                    <a:pt x="12" y="9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7" y="9"/>
                    <a:pt x="21" y="10"/>
                    <a:pt x="21" y="14"/>
                  </a:cubicBezTo>
                  <a:cubicBezTo>
                    <a:pt x="21" y="19"/>
                    <a:pt x="17" y="20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856612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95325" y="157163"/>
            <a:ext cx="6480000" cy="755650"/>
          </a:xfrm>
        </p:spPr>
        <p:txBody>
          <a:bodyPr/>
          <a:lstStyle/>
          <a:p>
            <a:r>
              <a:rPr lang="sv-SE" dirty="0"/>
              <a:t>Aktuella åtgärder vid luftvägsvirus</a:t>
            </a:r>
          </a:p>
        </p:txBody>
      </p:sp>
      <p:pic>
        <p:nvPicPr>
          <p:cNvPr id="13" name="Platshållare för bild 12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075" r="2075"/>
          <a:stretch>
            <a:fillRect/>
          </a:stretch>
        </p:blipFill>
        <p:spPr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Bildobjekt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595632"/>
            <a:ext cx="2999345" cy="6262369"/>
          </a:xfrm>
          <a:prstGeom prst="rect">
            <a:avLst/>
          </a:prstGeom>
        </p:spPr>
      </p:pic>
      <p:sp>
        <p:nvSpPr>
          <p:cNvPr id="4" name="Högerpil 3"/>
          <p:cNvSpPr/>
          <p:nvPr/>
        </p:nvSpPr>
        <p:spPr>
          <a:xfrm>
            <a:off x="543697" y="4300151"/>
            <a:ext cx="1248033" cy="247135"/>
          </a:xfrm>
          <a:prstGeom prst="rightArrow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5058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/>
          </p:nvPr>
        </p:nvSpPr>
        <p:spPr>
          <a:xfrm>
            <a:off x="529567" y="225426"/>
            <a:ext cx="10748512" cy="1210581"/>
          </a:xfrm>
        </p:spPr>
        <p:txBody>
          <a:bodyPr>
            <a:normAutofit/>
          </a:bodyPr>
          <a:lstStyle/>
          <a:p>
            <a:r>
              <a:rPr lang="sv-SE" sz="3200" dirty="0">
                <a:cs typeface="Arial" panose="020B0604020202020204" pitchFamily="34" charset="0"/>
              </a:rPr>
              <a:t>Omhändertagande av vårdtagare med luftvägsinfektion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idx="1"/>
          </p:nvPr>
        </p:nvSpPr>
        <p:spPr>
          <a:xfrm>
            <a:off x="410547" y="990600"/>
            <a:ext cx="8710605" cy="5575300"/>
          </a:xfrm>
        </p:spPr>
        <p:txBody>
          <a:bodyPr>
            <a:normAutofit/>
          </a:bodyPr>
          <a:lstStyle/>
          <a:p>
            <a:r>
              <a:rPr lang="sv-SE" sz="2400" dirty="0">
                <a:cs typeface="Calibri Light" panose="020F0302020204030204" pitchFamily="34" charset="0"/>
              </a:rPr>
              <a:t>Så långt det är möjligt- inte vistas med andra </a:t>
            </a:r>
            <a:r>
              <a:rPr lang="sv-SE" dirty="0">
                <a:cs typeface="Calibri Light" panose="020F0302020204030204" pitchFamily="34" charset="0"/>
              </a:rPr>
              <a:t>vårdtagare</a:t>
            </a:r>
            <a:r>
              <a:rPr lang="sv-SE" sz="2400" dirty="0">
                <a:cs typeface="Calibri Light" panose="020F0302020204030204" pitchFamily="34" charset="0"/>
              </a:rPr>
              <a:t> förrän de bedöms som smittfria. Enkelrum med eget hygienutrymme. Stängd dörr</a:t>
            </a:r>
          </a:p>
          <a:p>
            <a:r>
              <a:rPr lang="sv-SE" sz="2400" dirty="0">
                <a:cs typeface="Calibri Light" panose="020F0302020204030204" pitchFamily="34" charset="0"/>
              </a:rPr>
              <a:t>Basala hygienrutiner</a:t>
            </a:r>
          </a:p>
          <a:p>
            <a:r>
              <a:rPr lang="sv-SE" sz="2400" dirty="0">
                <a:cs typeface="Calibri Light" panose="020F0302020204030204" pitchFamily="34" charset="0"/>
              </a:rPr>
              <a:t>Använd (endast) skyddshandskar vid kontakt med kroppsvätskor eller slemhinnor</a:t>
            </a:r>
          </a:p>
          <a:p>
            <a:r>
              <a:rPr lang="sv-SE" sz="2400" dirty="0">
                <a:cs typeface="Calibri Light" panose="020F0302020204030204" pitchFamily="34" charset="0"/>
              </a:rPr>
              <a:t>Engångs plastförkläde utan ärm – i vårdtagarnära vårdsituationer</a:t>
            </a:r>
          </a:p>
          <a:p>
            <a:r>
              <a:rPr lang="sv-SE" dirty="0"/>
              <a:t>PCR-prov tas när behandlande läkare bedömer att diagnos har betydelse </a:t>
            </a:r>
          </a:p>
          <a:p>
            <a:pPr lvl="1"/>
            <a:r>
              <a:rPr lang="sv-SE" dirty="0"/>
              <a:t>för fortsatt patienthandläggning, exempelvis då det kan vara aktuellt att ge antiviral behandling till patient eller exponerade</a:t>
            </a:r>
          </a:p>
          <a:p>
            <a:pPr lvl="1"/>
            <a:r>
              <a:rPr lang="sv-SE" dirty="0"/>
              <a:t>om diagnos kan ha betydelse för fortsatta vårdhygieniska åtgärder, exempelvis om patienter behöver dela rum</a:t>
            </a:r>
            <a:endParaRPr lang="sv-SE" dirty="0"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370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13030" y="253614"/>
            <a:ext cx="5952442" cy="755650"/>
          </a:xfrm>
        </p:spPr>
        <p:txBody>
          <a:bodyPr>
            <a:normAutofit/>
          </a:bodyPr>
          <a:lstStyle/>
          <a:p>
            <a:r>
              <a:rPr lang="sv-SE" dirty="0">
                <a:cs typeface="Arial" panose="020B0604020202020204" pitchFamily="34" charset="0"/>
              </a:rPr>
              <a:t>Skyddsutrustning för personal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49678" y="1350641"/>
            <a:ext cx="9915550" cy="4854654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sv-SE" dirty="0">
              <a:cs typeface="Calibri Light" panose="020F0302020204030204" pitchFamily="34" charset="0"/>
            </a:endParaRPr>
          </a:p>
          <a:p>
            <a:pPr lvl="1"/>
            <a:r>
              <a:rPr lang="sv-SE" dirty="0">
                <a:cs typeface="Calibri Light" panose="020F0302020204030204" pitchFamily="34" charset="0"/>
              </a:rPr>
              <a:t>Munskydd klass IIR på rummet</a:t>
            </a:r>
          </a:p>
          <a:p>
            <a:pPr lvl="1"/>
            <a:r>
              <a:rPr lang="sv-SE" dirty="0">
                <a:cs typeface="Calibri Light" panose="020F0302020204030204" pitchFamily="34" charset="0"/>
              </a:rPr>
              <a:t>Visir/skyddsglasögon vid risk för stänk (inom 2 meter)</a:t>
            </a:r>
          </a:p>
          <a:p>
            <a:pPr lvl="1"/>
            <a:r>
              <a:rPr lang="sv-SE" sz="2400" dirty="0">
                <a:cs typeface="Calibri Light" panose="020F0302020204030204" pitchFamily="34" charset="0"/>
              </a:rPr>
              <a:t>Andningsskydd rekommenderas (istället för munskydd) i vissa situationer med ökad smittrisk, ex. lång exponeringstid hos kraftigt hostande patient, vid intubation, vid andningsgymnastik</a:t>
            </a:r>
          </a:p>
          <a:p>
            <a:pPr marL="457200" lvl="1" indent="0">
              <a:buNone/>
            </a:pPr>
            <a:endParaRPr lang="sv-SE" sz="2400" dirty="0"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sv-SE" sz="2000" i="1" dirty="0">
                <a:cs typeface="Calibri Light" panose="020F0302020204030204" pitchFamily="34" charset="0"/>
              </a:rPr>
              <a:t>Andningsskydd ska vara av klass FFP2 eller FFP3. Personalen ska vara väl förtrogen med på- och avtagning samt tillpassning av andningsskyddet                          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4C05D45C-FD15-206E-584A-003A01789DF1}"/>
              </a:ext>
            </a:extLst>
          </p:cNvPr>
          <p:cNvSpPr txBox="1"/>
          <p:nvPr/>
        </p:nvSpPr>
        <p:spPr>
          <a:xfrm>
            <a:off x="5640572" y="2961167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462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80405" y="157533"/>
            <a:ext cx="10295579" cy="1485900"/>
          </a:xfrm>
        </p:spPr>
        <p:txBody>
          <a:bodyPr>
            <a:normAutofit/>
          </a:bodyPr>
          <a:lstStyle/>
          <a:p>
            <a:r>
              <a:rPr lang="sv-SE" sz="3600" dirty="0">
                <a:cs typeface="Arial" panose="020B0604020202020204" pitchFamily="34" charset="0"/>
              </a:rPr>
              <a:t>Stänkskydd, munskydd och andningsskydd</a:t>
            </a:r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2495" t="56284" r="7916" b="15642"/>
          <a:stretch/>
        </p:blipFill>
        <p:spPr>
          <a:xfrm>
            <a:off x="280405" y="1372455"/>
            <a:ext cx="5934764" cy="4784309"/>
          </a:xfrm>
          <a:prstGeom prst="rect">
            <a:avLst/>
          </a:prstGeom>
        </p:spPr>
      </p:pic>
      <p:pic>
        <p:nvPicPr>
          <p:cNvPr id="8" name="Bildobjekt 7"/>
          <p:cNvPicPr/>
          <p:nvPr/>
        </p:nvPicPr>
        <p:blipFill rotWithShape="1">
          <a:blip r:embed="rId4"/>
          <a:srcRect l="41053" t="6140" r="33698" b="34041"/>
          <a:stretch/>
        </p:blipFill>
        <p:spPr bwMode="auto">
          <a:xfrm>
            <a:off x="7520731" y="1372455"/>
            <a:ext cx="3540969" cy="46784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64914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/>
          </p:nvPr>
        </p:nvSpPr>
        <p:spPr>
          <a:xfrm>
            <a:off x="644525" y="284163"/>
            <a:ext cx="10801350" cy="755650"/>
          </a:xfrm>
        </p:spPr>
        <p:txBody>
          <a:bodyPr>
            <a:normAutofit/>
          </a:bodyPr>
          <a:lstStyle/>
          <a:p>
            <a:r>
              <a:rPr lang="sv-SE" dirty="0">
                <a:cs typeface="Arial" panose="020B0604020202020204" pitchFamily="34" charset="0"/>
              </a:rPr>
              <a:t>Aktuella smittskyddsåtgärder 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idx="1"/>
          </p:nvPr>
        </p:nvSpPr>
        <p:spPr>
          <a:xfrm>
            <a:off x="410547" y="1039813"/>
            <a:ext cx="8631853" cy="5137149"/>
          </a:xfrm>
        </p:spPr>
        <p:txBody>
          <a:bodyPr>
            <a:normAutofit lnSpcReduction="10000"/>
          </a:bodyPr>
          <a:lstStyle/>
          <a:p>
            <a:r>
              <a:rPr lang="sv-SE" sz="2400" dirty="0">
                <a:cs typeface="Calibri Light" panose="020F0302020204030204" pitchFamily="34" charset="0"/>
              </a:rPr>
              <a:t>Personal med nytillkomna symtom på luftvägsinfektion rekommenderas stanna hemma och kontakta sin chef. Kan återgå efter allmän förbättring och feberfrihet sedan minst ett dygn </a:t>
            </a:r>
          </a:p>
          <a:p>
            <a:r>
              <a:rPr lang="sv-SE" sz="2400" dirty="0">
                <a:cs typeface="Calibri Light" panose="020F0302020204030204" pitchFamily="34" charset="0"/>
              </a:rPr>
              <a:t>Vid lindriga/ospecifika symtom hos personal, risk-nyttabedömning av chef</a:t>
            </a:r>
          </a:p>
          <a:p>
            <a:r>
              <a:rPr lang="sv-SE" sz="2400" dirty="0">
                <a:cs typeface="Calibri Light" panose="020F0302020204030204" pitchFamily="34" charset="0"/>
              </a:rPr>
              <a:t>Vid utbrott eller utbrottsrisk på en enhet rekommenderas snabbt införande av tillfällig kontinuerlig munskyddsanvändning för personal</a:t>
            </a:r>
          </a:p>
          <a:p>
            <a:r>
              <a:rPr lang="sv-SE" sz="2400" dirty="0">
                <a:cs typeface="Calibri Light" panose="020F0302020204030204" pitchFamily="34" charset="0"/>
              </a:rPr>
              <a:t>Vid utbrott/utbrottsrisk på en enhet bör personal sträva efter att hålla avstånd till varandra, exempelvis i personalrum och vid möten</a:t>
            </a:r>
          </a:p>
          <a:p>
            <a:r>
              <a:rPr lang="sv-SE" sz="2400" dirty="0">
                <a:cs typeface="Calibri Light" panose="020F0302020204030204" pitchFamily="34" charset="0"/>
              </a:rPr>
              <a:t>Vuxen patient med luftvägssymtom som behöver vistas utanför rummet för t.ex. transport rekommenderas munskydd om det inte finns medicinska hinder</a:t>
            </a:r>
          </a:p>
        </p:txBody>
      </p:sp>
    </p:spTree>
    <p:extLst>
      <p:ext uri="{BB962C8B-B14F-4D97-AF65-F5344CB8AC3E}">
        <p14:creationId xmlns:p14="http://schemas.microsoft.com/office/powerpoint/2010/main" val="1308311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95325" y="182563"/>
            <a:ext cx="10801350" cy="755650"/>
          </a:xfrm>
        </p:spPr>
        <p:txBody>
          <a:bodyPr/>
          <a:lstStyle/>
          <a:p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Provtagning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>
                <a:cs typeface="Calibri Light" panose="020F0302020204030204" pitchFamily="34" charset="0"/>
              </a:rPr>
              <a:t>Vårdtagare – PCR-prov efter läkarbedömning</a:t>
            </a:r>
          </a:p>
          <a:p>
            <a:r>
              <a:rPr lang="sv-SE" dirty="0">
                <a:cs typeface="Calibri Light" panose="020F0302020204030204" pitchFamily="34" charset="0"/>
              </a:rPr>
              <a:t>Personal – ingen provtagning. Kan återgå när feberfri ett dygn och allmänt förbättrad</a:t>
            </a: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6512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95325" y="157163"/>
            <a:ext cx="6480000" cy="755650"/>
          </a:xfrm>
        </p:spPr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Disk/Tvätt/Avfall/Städning</a:t>
            </a:r>
            <a:r>
              <a:rPr lang="sv-SE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Disk 			Hanteras som vanlig disk</a:t>
            </a:r>
          </a:p>
          <a:p>
            <a:pPr marL="0" indent="0">
              <a:buNone/>
            </a:pPr>
            <a:endParaRPr lang="sv-SE" dirty="0"/>
          </a:p>
          <a:p>
            <a:r>
              <a:rPr lang="sv-SE" dirty="0"/>
              <a:t>Tvätt			Hanteras som vanlig tvätt</a:t>
            </a:r>
          </a:p>
          <a:p>
            <a:pPr marL="0" indent="0">
              <a:buNone/>
            </a:pPr>
            <a:endParaRPr lang="sv-SE" dirty="0"/>
          </a:p>
          <a:p>
            <a:r>
              <a:rPr lang="sv-SE" dirty="0"/>
              <a:t>Avfall		Hanteras som vanligt avfall</a:t>
            </a:r>
          </a:p>
          <a:p>
            <a:endParaRPr lang="sv-SE" dirty="0"/>
          </a:p>
          <a:p>
            <a:r>
              <a:rPr lang="sv-SE" dirty="0"/>
              <a:t>Städning		Städas som vanligt</a:t>
            </a:r>
          </a:p>
        </p:txBody>
      </p:sp>
      <p:pic>
        <p:nvPicPr>
          <p:cNvPr id="9" name="Platshållare för bild 8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9" r="273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29746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95325" y="271463"/>
            <a:ext cx="10801350" cy="755650"/>
          </a:xfrm>
        </p:spPr>
        <p:txBody>
          <a:bodyPr/>
          <a:lstStyle/>
          <a:p>
            <a:r>
              <a:rPr lang="sv-SE" dirty="0" err="1"/>
              <a:t>Calicivirus</a:t>
            </a:r>
            <a:r>
              <a:rPr lang="sv-SE" dirty="0"/>
              <a:t>/vinterkräksjuka</a:t>
            </a:r>
            <a:r>
              <a:rPr lang="sv-SE" dirty="0">
                <a:solidFill>
                  <a:srgbClr val="FF0000"/>
                </a:solidFill>
              </a:rPr>
              <a:t>	</a:t>
            </a:r>
          </a:p>
        </p:txBody>
      </p:sp>
      <p:pic>
        <p:nvPicPr>
          <p:cNvPr id="6" name="Platshållare för innehåll 6" descr="En bild som visar frukt, bär, Boysenbär, mat&#10;&#10;AI-genererat innehåll kan vara felaktigt.">
            <a:extLst>
              <a:ext uri="{FF2B5EF4-FFF2-40B4-BE49-F238E27FC236}">
                <a16:creationId xmlns:a16="http://schemas.microsoft.com/office/drawing/2014/main" id="{0BE900A1-8EEA-8AA0-B3C6-622F6611E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449" y="1729263"/>
            <a:ext cx="3833813" cy="3833813"/>
          </a:xfrm>
          <a:prstGeom prst="rect">
            <a:avLst/>
          </a:prstGeom>
        </p:spPr>
      </p:pic>
      <p:sp>
        <p:nvSpPr>
          <p:cNvPr id="3" name="Textruta 1">
            <a:extLst>
              <a:ext uri="{FF2B5EF4-FFF2-40B4-BE49-F238E27FC236}">
                <a16:creationId xmlns:a16="http://schemas.microsoft.com/office/drawing/2014/main" id="{C3998F3F-0758-0B0F-E09E-C0063C0CDAF0}"/>
              </a:ext>
            </a:extLst>
          </p:cNvPr>
          <p:cNvSpPr txBox="1"/>
          <p:nvPr/>
        </p:nvSpPr>
        <p:spPr>
          <a:xfrm>
            <a:off x="7153781" y="5563076"/>
            <a:ext cx="1133475" cy="27622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AI-genererad bild</a:t>
            </a:r>
            <a:endParaRPr lang="sv-SE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337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30" y="1117506"/>
            <a:ext cx="2060308" cy="2060308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1825" y="246336"/>
            <a:ext cx="10801350" cy="755650"/>
          </a:xfrm>
        </p:spPr>
        <p:txBody>
          <a:bodyPr>
            <a:normAutofit fontScale="90000"/>
          </a:bodyPr>
          <a:lstStyle/>
          <a:p>
            <a:pPr marL="45720" lvl="0">
              <a:spcBef>
                <a:spcPts val="1000"/>
              </a:spcBef>
            </a:pPr>
            <a:r>
              <a:rPr lang="sv-SE" sz="3600" dirty="0">
                <a:ea typeface="+mn-ea"/>
                <a:cs typeface="+mn-cs"/>
              </a:rPr>
              <a:t>Smittvägar</a:t>
            </a:r>
            <a:br>
              <a:rPr lang="sv-SE" sz="4800" dirty="0">
                <a:ea typeface="+mn-ea"/>
                <a:cs typeface="+mn-cs"/>
              </a:rPr>
            </a:br>
            <a:endParaRPr lang="sv-SE" dirty="0"/>
          </a:p>
        </p:txBody>
      </p:sp>
      <p:sp>
        <p:nvSpPr>
          <p:cNvPr id="9" name="Ellips 8"/>
          <p:cNvSpPr/>
          <p:nvPr/>
        </p:nvSpPr>
        <p:spPr>
          <a:xfrm>
            <a:off x="453758" y="3021602"/>
            <a:ext cx="2297693" cy="96326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sv-SE" sz="1600" b="1" dirty="0">
                <a:solidFill>
                  <a:schemeClr val="tx1"/>
                </a:solidFill>
              </a:rPr>
              <a:t>Kontaktsmitta</a:t>
            </a:r>
          </a:p>
          <a:p>
            <a:pPr algn="ctr">
              <a:defRPr/>
            </a:pPr>
            <a:r>
              <a:rPr lang="sv-SE" sz="1600" b="1" dirty="0">
                <a:solidFill>
                  <a:schemeClr val="tx1"/>
                </a:solidFill>
              </a:rPr>
              <a:t>direkt och indirekt</a:t>
            </a: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63" y="702495"/>
            <a:ext cx="3263900" cy="3263900"/>
          </a:xfrm>
          <a:prstGeom prst="rect">
            <a:avLst/>
          </a:prstGeom>
          <a:ln w="0">
            <a:solidFill>
              <a:schemeClr val="accent1"/>
            </a:solidFill>
          </a:ln>
        </p:spPr>
      </p:pic>
      <p:sp>
        <p:nvSpPr>
          <p:cNvPr id="10" name="Ellips 9"/>
          <p:cNvSpPr/>
          <p:nvPr/>
        </p:nvSpPr>
        <p:spPr>
          <a:xfrm>
            <a:off x="10004841" y="1846489"/>
            <a:ext cx="1949569" cy="97418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sv-SE" sz="1600" b="1" dirty="0">
                <a:solidFill>
                  <a:schemeClr val="tx1"/>
                </a:solidFill>
              </a:rPr>
              <a:t>Tarmsmitta</a:t>
            </a:r>
          </a:p>
        </p:txBody>
      </p:sp>
      <p:pic>
        <p:nvPicPr>
          <p:cNvPr id="13" name="Bildobjekt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314" y="3736405"/>
            <a:ext cx="2534686" cy="2534686"/>
          </a:xfrm>
          <a:prstGeom prst="rect">
            <a:avLst/>
          </a:prstGeom>
        </p:spPr>
      </p:pic>
      <p:sp>
        <p:nvSpPr>
          <p:cNvPr id="11" name="Ellips 10"/>
          <p:cNvSpPr/>
          <p:nvPr/>
        </p:nvSpPr>
        <p:spPr>
          <a:xfrm>
            <a:off x="5804171" y="5170488"/>
            <a:ext cx="2003762" cy="120075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sv-SE" sz="1600" b="1" dirty="0">
                <a:solidFill>
                  <a:schemeClr val="tx1"/>
                </a:solidFill>
              </a:rPr>
              <a:t>Droppsmitta</a:t>
            </a:r>
          </a:p>
        </p:txBody>
      </p:sp>
      <p:sp>
        <p:nvSpPr>
          <p:cNvPr id="3" name="Textruta 1">
            <a:extLst>
              <a:ext uri="{FF2B5EF4-FFF2-40B4-BE49-F238E27FC236}">
                <a16:creationId xmlns:a16="http://schemas.microsoft.com/office/drawing/2014/main" id="{4E0391E5-9509-0CE8-7902-DEB817C5E71A}"/>
              </a:ext>
            </a:extLst>
          </p:cNvPr>
          <p:cNvSpPr txBox="1"/>
          <p:nvPr/>
        </p:nvSpPr>
        <p:spPr>
          <a:xfrm>
            <a:off x="9846150" y="5770866"/>
            <a:ext cx="1321203" cy="27622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AI-genererad bilder</a:t>
            </a:r>
            <a:endParaRPr lang="sv-SE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174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562900" y="252153"/>
            <a:ext cx="9875520" cy="1356360"/>
          </a:xfrm>
        </p:spPr>
        <p:txBody>
          <a:bodyPr>
            <a:normAutofit/>
          </a:bodyPr>
          <a:lstStyle/>
          <a:p>
            <a:r>
              <a:rPr lang="sv-SE" altLang="sv-SE" dirty="0">
                <a:cs typeface="Arial" panose="020B0604020202020204" pitchFamily="34" charset="0"/>
              </a:rPr>
              <a:t>Bakgrund om </a:t>
            </a:r>
            <a:r>
              <a:rPr lang="sv-SE" altLang="sv-SE" dirty="0" err="1">
                <a:cs typeface="Arial" panose="020B0604020202020204" pitchFamily="34" charset="0"/>
              </a:rPr>
              <a:t>calicivirus</a:t>
            </a:r>
            <a:endParaRPr lang="sv-SE" altLang="sv-SE" dirty="0">
              <a:cs typeface="Arial" panose="020B0604020202020204" pitchFamily="34" charset="0"/>
            </a:endParaRPr>
          </a:p>
        </p:txBody>
      </p:sp>
      <p:sp>
        <p:nvSpPr>
          <p:cNvPr id="209923" name="Rectangle 3"/>
          <p:cNvSpPr>
            <a:spLocks noGrp="1" noChangeArrowheads="1"/>
          </p:cNvSpPr>
          <p:nvPr>
            <p:ph idx="1"/>
          </p:nvPr>
        </p:nvSpPr>
        <p:spPr>
          <a:xfrm>
            <a:off x="1077556" y="2159540"/>
            <a:ext cx="7210951" cy="3089947"/>
          </a:xfrm>
        </p:spPr>
        <p:txBody>
          <a:bodyPr/>
          <a:lstStyle/>
          <a:p>
            <a:r>
              <a:rPr lang="sv-SE" altLang="sv-SE" dirty="0">
                <a:cs typeface="Arial" panose="020B0604020202020204" pitchFamily="34" charset="0"/>
              </a:rPr>
              <a:t>Små virus som kommer tillbaka varje år i ny skepnad.</a:t>
            </a:r>
            <a:endParaRPr lang="sv-SE" altLang="sv-SE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r>
              <a:rPr lang="sv-SE" altLang="sv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Uppträder oftast nov-april, topp jan-mars</a:t>
            </a:r>
          </a:p>
          <a:p>
            <a:r>
              <a:rPr lang="sv-SE" altLang="sv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Vistelse inomhus; närkontakt</a:t>
            </a:r>
          </a:p>
          <a:p>
            <a:r>
              <a:rPr lang="sv-SE" altLang="sv-S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Förekommer även sporadiskt sommartid</a:t>
            </a:r>
          </a:p>
        </p:txBody>
      </p:sp>
    </p:spTree>
    <p:extLst>
      <p:ext uri="{BB962C8B-B14F-4D97-AF65-F5344CB8AC3E}">
        <p14:creationId xmlns:p14="http://schemas.microsoft.com/office/powerpoint/2010/main" val="3260860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Magsjuka och luftvägsvirus –hur skyddar vi personal och vårdtagare?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v-SE" dirty="0"/>
              <a:t>Influensa</a:t>
            </a:r>
          </a:p>
          <a:p>
            <a:r>
              <a:rPr lang="sv-SE" dirty="0" err="1"/>
              <a:t>Covid</a:t>
            </a:r>
            <a:endParaRPr lang="sv-SE" dirty="0"/>
          </a:p>
          <a:p>
            <a:r>
              <a:rPr lang="sv-SE" dirty="0"/>
              <a:t>RS</a:t>
            </a:r>
          </a:p>
          <a:p>
            <a:r>
              <a:rPr lang="sv-SE" dirty="0" err="1"/>
              <a:t>Calici</a:t>
            </a:r>
            <a:endParaRPr lang="sv-SE" dirty="0"/>
          </a:p>
        </p:txBody>
      </p:sp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424C528D-5AF0-99CD-FA77-3F75C600A8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95787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142997" y="1650999"/>
            <a:ext cx="7112003" cy="457282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Inkubationstid: 12-48 timmar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Symtom: illamående, kräkningar, diarré, buksmärtor, huvudvärk, yrsel och feber. Debuterar snabbt. Varaktighet 1-2 dygn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Smittade personer kan vanligen sprida smitta upp till två dygn efter symtomfrihet, ibland längre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Sjukdomen är självläkande inom några dygn. Eftersom genomgången infektion bara ger ett kortvarigt skydd kan man drabbas flera gånger under kort tid. Återinsjuknanden är ganska vanliga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Vanligt att flera blir smittade</a:t>
            </a:r>
          </a:p>
        </p:txBody>
      </p:sp>
      <p:sp>
        <p:nvSpPr>
          <p:cNvPr id="7" name="Rektangel 6"/>
          <p:cNvSpPr/>
          <p:nvPr/>
        </p:nvSpPr>
        <p:spPr>
          <a:xfrm>
            <a:off x="589454" y="0"/>
            <a:ext cx="91923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altLang="sv-SE" sz="3200" b="1" dirty="0">
                <a:latin typeface="+mj-lt"/>
                <a:cs typeface="Arial" panose="020B0604020202020204" pitchFamily="34" charset="0"/>
              </a:rPr>
              <a:t>Symtom vid </a:t>
            </a:r>
            <a:r>
              <a:rPr lang="sv-SE" altLang="sv-SE" sz="3200" b="1" dirty="0" err="1">
                <a:latin typeface="+mj-lt"/>
                <a:cs typeface="Arial" panose="020B0604020202020204" pitchFamily="34" charset="0"/>
              </a:rPr>
              <a:t>calicivirus</a:t>
            </a:r>
            <a:endParaRPr lang="sv-SE" sz="3200" b="1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007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252919"/>
            <a:ext cx="10515600" cy="1437769"/>
          </a:xfrm>
        </p:spPr>
        <p:txBody>
          <a:bodyPr>
            <a:normAutofit/>
          </a:bodyPr>
          <a:lstStyle/>
          <a:p>
            <a:r>
              <a:rPr lang="sv-SE" dirty="0"/>
              <a:t>Patientfall</a:t>
            </a:r>
            <a:r>
              <a:rPr lang="sv-SE" dirty="0">
                <a:solidFill>
                  <a:srgbClr val="FF0000"/>
                </a:solidFill>
                <a:latin typeface="Bodoni MT" panose="02070603080606020203" pitchFamily="18" charset="0"/>
              </a:rPr>
              <a:t> 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35330" y="1154780"/>
            <a:ext cx="10515600" cy="52723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/>
              <a:t>Kurt</a:t>
            </a:r>
            <a:r>
              <a:rPr lang="sv-SE" sz="2400" dirty="0"/>
              <a:t> är inskriven på Lyktans växelvård. Det är fredag klockan 18 och </a:t>
            </a:r>
            <a:r>
              <a:rPr lang="sv-SE" dirty="0"/>
              <a:t>Kurt</a:t>
            </a:r>
            <a:r>
              <a:rPr lang="sv-SE" sz="2400" dirty="0"/>
              <a:t> kräks efter middagen i korridoren utanför sitt rum.</a:t>
            </a:r>
          </a:p>
          <a:p>
            <a:pPr marL="0" indent="0">
              <a:buNone/>
            </a:pPr>
            <a:r>
              <a:rPr lang="sv-SE" sz="2400" dirty="0"/>
              <a:t>Vad gör vi nu?</a:t>
            </a:r>
          </a:p>
          <a:p>
            <a:pPr marL="0" indent="0">
              <a:buNone/>
            </a:pPr>
            <a:endParaRPr lang="sv-SE" sz="2400" dirty="0">
              <a:latin typeface="Bodoni MT" panose="02070603080606020203" pitchFamily="18" charset="0"/>
            </a:endParaRPr>
          </a:p>
          <a:p>
            <a:pPr marL="0" indent="0">
              <a:buNone/>
            </a:pPr>
            <a:endParaRPr lang="sv-SE" sz="2400" dirty="0">
              <a:latin typeface="Bodoni MT" panose="02070603080606020203" pitchFamily="18" charset="0"/>
            </a:endParaRPr>
          </a:p>
          <a:p>
            <a:pPr marL="0" indent="0">
              <a:buNone/>
            </a:pPr>
            <a:endParaRPr lang="sv-SE" sz="2400" dirty="0">
              <a:latin typeface="Bodoni MT" panose="02070603080606020203" pitchFamily="18" charset="0"/>
            </a:endParaRPr>
          </a:p>
          <a:p>
            <a:pPr marL="0" indent="0" algn="ctr">
              <a:buNone/>
            </a:pPr>
            <a:endParaRPr lang="sv-SE" sz="2400" dirty="0">
              <a:latin typeface="Bodoni MT" panose="02070603080606020203" pitchFamily="18" charset="0"/>
            </a:endParaRPr>
          </a:p>
          <a:p>
            <a:pPr marL="0" indent="0">
              <a:buNone/>
            </a:pPr>
            <a:endParaRPr lang="sv-SE" sz="2000" dirty="0">
              <a:latin typeface="Bodoni MT" panose="02070603080606020203" pitchFamily="18" charset="0"/>
            </a:endParaRPr>
          </a:p>
          <a:p>
            <a:pPr marL="0" indent="0">
              <a:buNone/>
            </a:pPr>
            <a:r>
              <a:rPr lang="sv-SE" sz="2000" dirty="0">
                <a:latin typeface="Bodoni MT" panose="02070603080606020203" pitchFamily="18" charset="0"/>
              </a:rPr>
              <a:t>	</a:t>
            </a: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AC54F14-FB63-926D-33EE-3E229B2E5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6279" y="2461098"/>
            <a:ext cx="2285999" cy="342900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DDB8748A-444A-F2DF-EF62-FB58D3C5AA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850" y="2875334"/>
            <a:ext cx="2600527" cy="2600527"/>
          </a:xfrm>
          <a:prstGeom prst="rect">
            <a:avLst/>
          </a:prstGeom>
        </p:spPr>
      </p:pic>
      <p:sp>
        <p:nvSpPr>
          <p:cNvPr id="6" name="Textruta 1">
            <a:extLst>
              <a:ext uri="{FF2B5EF4-FFF2-40B4-BE49-F238E27FC236}">
                <a16:creationId xmlns:a16="http://schemas.microsoft.com/office/drawing/2014/main" id="{4A6C7A9C-FE69-B53D-655D-601E7746703C}"/>
              </a:ext>
            </a:extLst>
          </p:cNvPr>
          <p:cNvSpPr txBox="1"/>
          <p:nvPr/>
        </p:nvSpPr>
        <p:spPr>
          <a:xfrm>
            <a:off x="6346386" y="6034087"/>
            <a:ext cx="1133475" cy="27622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AI-genererad bild</a:t>
            </a:r>
            <a:endParaRPr lang="sv-SE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753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77463" y="201870"/>
            <a:ext cx="9897639" cy="542337"/>
          </a:xfrm>
        </p:spPr>
        <p:txBody>
          <a:bodyPr>
            <a:normAutofit/>
          </a:bodyPr>
          <a:lstStyle/>
          <a:p>
            <a:r>
              <a:rPr lang="sv-SE" dirty="0"/>
              <a:t>Vård vid magsjuka</a:t>
            </a:r>
          </a:p>
        </p:txBody>
      </p:sp>
      <p:pic>
        <p:nvPicPr>
          <p:cNvPr id="15" name="Bildobjekt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18" y="933621"/>
            <a:ext cx="3868803" cy="549501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863" y="744207"/>
            <a:ext cx="3088278" cy="5758192"/>
          </a:xfrm>
          <a:prstGeom prst="rect">
            <a:avLst/>
          </a:prstGeom>
          <a:ln w="111125">
            <a:solidFill>
              <a:schemeClr val="accent1"/>
            </a:solidFill>
          </a:ln>
        </p:spPr>
      </p:pic>
      <p:sp>
        <p:nvSpPr>
          <p:cNvPr id="11" name="Rektangel med rundade hörn 10"/>
          <p:cNvSpPr/>
          <p:nvPr/>
        </p:nvSpPr>
        <p:spPr>
          <a:xfrm>
            <a:off x="4663978" y="4140201"/>
            <a:ext cx="840251" cy="22860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8362" y="3835160"/>
            <a:ext cx="2561523" cy="2782889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6119" y="939114"/>
            <a:ext cx="3821521" cy="548952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0046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95325" y="258763"/>
            <a:ext cx="10801350" cy="755650"/>
          </a:xfrm>
        </p:spPr>
        <p:txBody>
          <a:bodyPr>
            <a:normAutofit/>
          </a:bodyPr>
          <a:lstStyle/>
          <a:p>
            <a:r>
              <a:rPr lang="sv-SE" dirty="0"/>
              <a:t>Snabba åtgärder krävs!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10547" y="1825625"/>
            <a:ext cx="7361853" cy="4351337"/>
          </a:xfrm>
        </p:spPr>
        <p:txBody>
          <a:bodyPr>
            <a:normAutofit/>
          </a:bodyPr>
          <a:lstStyle/>
          <a:p>
            <a:r>
              <a:rPr lang="sv-SE" altLang="sv-SE" dirty="0"/>
              <a:t>Isolera </a:t>
            </a:r>
            <a:r>
              <a:rPr lang="sv-SE" dirty="0">
                <a:cs typeface="Calibri Light" panose="020F0302020204030204" pitchFamily="34" charset="0"/>
              </a:rPr>
              <a:t>vårdtagare</a:t>
            </a:r>
            <a:r>
              <a:rPr lang="sv-SE" altLang="sv-SE" dirty="0"/>
              <a:t>. Stäng rummet, håll dörren stängd. </a:t>
            </a:r>
          </a:p>
          <a:p>
            <a:r>
              <a:rPr lang="sv-SE" altLang="sv-SE" dirty="0"/>
              <a:t>Tillämpa skärpta hygien- och städrutiner</a:t>
            </a:r>
          </a:p>
          <a:p>
            <a:r>
              <a:rPr lang="sv-SE" altLang="sv-SE" dirty="0"/>
              <a:t>Kohortvård</a:t>
            </a:r>
            <a:r>
              <a:rPr lang="sv-SE" dirty="0"/>
              <a:t> rekommenderas och ska då bedrivas dygnet runt, dvs även nattetid. </a:t>
            </a:r>
            <a:r>
              <a:rPr lang="sv-SE" altLang="sv-SE" dirty="0"/>
              <a:t>Alternativt personal vårda så få </a:t>
            </a:r>
            <a:r>
              <a:rPr lang="sv-SE" dirty="0">
                <a:cs typeface="Calibri Light" panose="020F0302020204030204" pitchFamily="34" charset="0"/>
              </a:rPr>
              <a:t>vårdtagare</a:t>
            </a:r>
            <a:r>
              <a:rPr lang="sv-SE" altLang="sv-SE" dirty="0"/>
              <a:t> som möjligt.</a:t>
            </a:r>
          </a:p>
          <a:p>
            <a:r>
              <a:rPr lang="sv-SE" altLang="sv-SE" dirty="0"/>
              <a:t>Personal ska inte hantera livsmedel till </a:t>
            </a:r>
            <a:r>
              <a:rPr lang="sv-SE" dirty="0">
                <a:cs typeface="Calibri Light" panose="020F0302020204030204" pitchFamily="34" charset="0"/>
              </a:rPr>
              <a:t>vårdtagare</a:t>
            </a:r>
            <a:r>
              <a:rPr lang="sv-SE" altLang="sv-SE" dirty="0"/>
              <a:t> under sitt arbetspass</a:t>
            </a:r>
          </a:p>
          <a:p>
            <a:r>
              <a:rPr lang="sv-SE" dirty="0">
                <a:cs typeface="Calibri Light" panose="020F0302020204030204" pitchFamily="34" charset="0"/>
              </a:rPr>
              <a:t>Vårdtagare</a:t>
            </a:r>
            <a:r>
              <a:rPr lang="sv-SE" altLang="sv-SE" dirty="0"/>
              <a:t> bör ej lämna rummet,                                          symtomfri 48 timmar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4521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>
          <a:xfrm>
            <a:off x="589934" y="268778"/>
            <a:ext cx="9877976" cy="1356360"/>
          </a:xfrm>
        </p:spPr>
        <p:txBody>
          <a:bodyPr>
            <a:normAutofit/>
          </a:bodyPr>
          <a:lstStyle/>
          <a:p>
            <a:r>
              <a:rPr lang="sv-SE" altLang="sv-SE" dirty="0">
                <a:cs typeface="Arial" panose="020B0604020202020204" pitchFamily="34" charset="0"/>
              </a:rPr>
              <a:t>Provtagning</a:t>
            </a:r>
          </a:p>
        </p:txBody>
      </p:sp>
      <p:sp>
        <p:nvSpPr>
          <p:cNvPr id="313347" name="Rectangle 3"/>
          <p:cNvSpPr>
            <a:spLocks noGrp="1" noChangeArrowheads="1"/>
          </p:cNvSpPr>
          <p:nvPr>
            <p:ph idx="1"/>
          </p:nvPr>
        </p:nvSpPr>
        <p:spPr>
          <a:xfrm>
            <a:off x="410547" y="1450109"/>
            <a:ext cx="5075853" cy="4726853"/>
          </a:xfrm>
        </p:spPr>
        <p:txBody>
          <a:bodyPr/>
          <a:lstStyle/>
          <a:p>
            <a:endParaRPr lang="sv-SE" altLang="sv-SE" dirty="0"/>
          </a:p>
          <a:p>
            <a:r>
              <a:rPr lang="sv-SE" altLang="sv-SE" dirty="0"/>
              <a:t>Ej rutinmässigt. Tas ofta på några vårdtagare initialt vid utbrott för att fastställa orsaken.</a:t>
            </a:r>
          </a:p>
          <a:p>
            <a:r>
              <a:rPr lang="sv-SE" altLang="sv-SE" dirty="0"/>
              <a:t>Avföringsprov. PCR. </a:t>
            </a:r>
            <a:endParaRPr lang="sv-SE" altLang="sv-SE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sv-SE" altLang="sv-SE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sv-SE" altLang="sv-SE" dirty="0">
              <a:solidFill>
                <a:schemeClr val="tx1"/>
              </a:solidFill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358" y="140768"/>
            <a:ext cx="4779939" cy="6618378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sp>
        <p:nvSpPr>
          <p:cNvPr id="3" name="Rektangel 2"/>
          <p:cNvSpPr/>
          <p:nvPr/>
        </p:nvSpPr>
        <p:spPr>
          <a:xfrm>
            <a:off x="2380634" y="5346700"/>
            <a:ext cx="4705966" cy="1231900"/>
          </a:xfrm>
          <a:prstGeom prst="rect">
            <a:avLst/>
          </a:prstGeom>
          <a:solidFill>
            <a:schemeClr val="bg2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hlinkClick r:id="rId4"/>
              </a:rPr>
              <a:t>Provtagningsanvisningar - Region Dalarna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868359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183158"/>
            <a:ext cx="6480000" cy="755650"/>
          </a:xfrm>
        </p:spPr>
        <p:txBody>
          <a:bodyPr>
            <a:normAutofit/>
          </a:bodyPr>
          <a:lstStyle/>
          <a:p>
            <a:r>
              <a:rPr lang="sv-SE" altLang="sv-SE" dirty="0"/>
              <a:t>Vad räknas som utbrott?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65919" y="1484312"/>
            <a:ext cx="6578600" cy="4824413"/>
          </a:xfrm>
        </p:spPr>
        <p:txBody>
          <a:bodyPr/>
          <a:lstStyle/>
          <a:p>
            <a:pPr marL="0" indent="0">
              <a:buNone/>
            </a:pPr>
            <a:r>
              <a:rPr lang="sv-SE" altLang="sv-SE" dirty="0">
                <a:solidFill>
                  <a:schemeClr val="tx1"/>
                </a:solidFill>
              </a:rPr>
              <a:t>Om två eller flera </a:t>
            </a:r>
            <a:r>
              <a:rPr lang="sv-SE" dirty="0">
                <a:cs typeface="Calibri Light" panose="020F0302020204030204" pitchFamily="34" charset="0"/>
              </a:rPr>
              <a:t>vårdtagare</a:t>
            </a:r>
            <a:r>
              <a:rPr lang="sv-SE" altLang="sv-SE" dirty="0">
                <a:solidFill>
                  <a:schemeClr val="tx1"/>
                </a:solidFill>
              </a:rPr>
              <a:t> och/eller personal insjuknar med kräkningar och/eller diarréer i nära anslutning till varandra.</a:t>
            </a:r>
          </a:p>
          <a:p>
            <a:endParaRPr lang="sv-SE" altLang="sv-SE" sz="2400" dirty="0"/>
          </a:p>
        </p:txBody>
      </p:sp>
      <p:sp>
        <p:nvSpPr>
          <p:cNvPr id="2" name="Rektangel 1"/>
          <p:cNvSpPr/>
          <p:nvPr/>
        </p:nvSpPr>
        <p:spPr>
          <a:xfrm>
            <a:off x="1" y="3538737"/>
            <a:ext cx="731043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sv-SE" altLang="sv-SE" sz="2400" b="1" dirty="0"/>
              <a:t>Ju längre man väntar med åtgärder desto svårare blir det att begränsa smittspridningen</a:t>
            </a:r>
          </a:p>
          <a:p>
            <a:pPr algn="ctr">
              <a:buFontTx/>
              <a:buNone/>
            </a:pPr>
            <a:endParaRPr lang="sv-SE" altLang="sv-SE" sz="2400" b="1" dirty="0"/>
          </a:p>
          <a:p>
            <a:pPr algn="ctr">
              <a:buFontTx/>
              <a:buNone/>
            </a:pPr>
            <a:r>
              <a:rPr lang="sv-SE" altLang="sv-SE" sz="2400" b="1" dirty="0"/>
              <a:t> Agera redan vid första fallet!</a:t>
            </a:r>
          </a:p>
          <a:p>
            <a:pPr algn="ctr">
              <a:buFontTx/>
              <a:buNone/>
            </a:pPr>
            <a:r>
              <a:rPr lang="sv-SE" altLang="sv-SE" b="1" dirty="0">
                <a:latin typeface="Bodoni MT" panose="020706030806060202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11588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95325" y="202020"/>
            <a:ext cx="10801350" cy="755650"/>
          </a:xfrm>
        </p:spPr>
        <p:txBody>
          <a:bodyPr/>
          <a:lstStyle/>
          <a:p>
            <a:r>
              <a:rPr lang="sv-SE" dirty="0"/>
              <a:t>Vid utbrott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10547" y="1920515"/>
            <a:ext cx="7130897" cy="4351337"/>
          </a:xfrm>
        </p:spPr>
        <p:txBody>
          <a:bodyPr/>
          <a:lstStyle/>
          <a:p>
            <a:r>
              <a:rPr lang="sv-SE" dirty="0"/>
              <a:t>Dagliga möten/rapporter</a:t>
            </a:r>
          </a:p>
          <a:p>
            <a:r>
              <a:rPr lang="sv-SE" dirty="0"/>
              <a:t>Registrera insjuknade </a:t>
            </a:r>
            <a:r>
              <a:rPr lang="sv-SE" dirty="0">
                <a:cs typeface="Calibri Light" panose="020F0302020204030204" pitchFamily="34" charset="0"/>
              </a:rPr>
              <a:t>vårdtagare</a:t>
            </a:r>
            <a:r>
              <a:rPr lang="sv-SE" dirty="0"/>
              <a:t> och personal med insjuknandedatum, symtom och vårdplats</a:t>
            </a:r>
          </a:p>
          <a:p>
            <a:r>
              <a:rPr lang="sv-SE" dirty="0"/>
              <a:t>Dokumentera vidtagna åtgärder (se riktlinje virusorsakad </a:t>
            </a:r>
            <a:r>
              <a:rPr lang="sv-SE" dirty="0" err="1"/>
              <a:t>gastroenterit</a:t>
            </a:r>
            <a:r>
              <a:rPr lang="sv-SE" dirty="0"/>
              <a:t>)</a:t>
            </a:r>
          </a:p>
          <a:p>
            <a:r>
              <a:rPr lang="sv-SE" dirty="0"/>
              <a:t>Kontakta/informera/checka av med Vårdhygien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190" y="1668566"/>
            <a:ext cx="3292542" cy="3292542"/>
          </a:xfrm>
          <a:prstGeom prst="rect">
            <a:avLst/>
          </a:prstGeom>
          <a:ln>
            <a:noFill/>
          </a:ln>
        </p:spPr>
      </p:pic>
      <p:sp>
        <p:nvSpPr>
          <p:cNvPr id="4" name="Textruta 1">
            <a:extLst>
              <a:ext uri="{FF2B5EF4-FFF2-40B4-BE49-F238E27FC236}">
                <a16:creationId xmlns:a16="http://schemas.microsoft.com/office/drawing/2014/main" id="{A94FB8AA-FA31-4981-5AED-2097FDDB0E44}"/>
              </a:ext>
            </a:extLst>
          </p:cNvPr>
          <p:cNvSpPr txBox="1"/>
          <p:nvPr/>
        </p:nvSpPr>
        <p:spPr>
          <a:xfrm>
            <a:off x="10363200" y="4913209"/>
            <a:ext cx="1133475" cy="27622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AI-genererad bild</a:t>
            </a:r>
            <a:endParaRPr lang="sv-SE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1207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>
          <a:xfrm>
            <a:off x="550606" y="243840"/>
            <a:ext cx="9887810" cy="1356360"/>
          </a:xfrm>
        </p:spPr>
        <p:txBody>
          <a:bodyPr/>
          <a:lstStyle/>
          <a:p>
            <a:r>
              <a:rPr lang="sv-SE" altLang="sv-SE" dirty="0"/>
              <a:t> Mathantering</a:t>
            </a:r>
            <a:r>
              <a:rPr lang="sv-SE" altLang="sv-SE" dirty="0">
                <a:latin typeface="Bodoni MT" panose="02070603080606020203" pitchFamily="18" charset="0"/>
              </a:rPr>
              <a:t> 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idx="1"/>
          </p:nvPr>
        </p:nvSpPr>
        <p:spPr>
          <a:xfrm>
            <a:off x="393700" y="1116907"/>
            <a:ext cx="9872871" cy="4038600"/>
          </a:xfrm>
        </p:spPr>
        <p:txBody>
          <a:bodyPr/>
          <a:lstStyle/>
          <a:p>
            <a:r>
              <a:rPr lang="sv-SE" altLang="sv-SE" sz="2400" dirty="0"/>
              <a:t>Vid utbrott – servera mat till a</a:t>
            </a:r>
            <a:r>
              <a:rPr lang="sv-SE" altLang="sv-SE" sz="2400" dirty="0">
                <a:solidFill>
                  <a:schemeClr val="tx1"/>
                </a:solidFill>
              </a:rPr>
              <a:t>lla </a:t>
            </a:r>
            <a:r>
              <a:rPr lang="sv-SE" dirty="0">
                <a:cs typeface="Calibri Light" panose="020F0302020204030204" pitchFamily="34" charset="0"/>
              </a:rPr>
              <a:t>vårdtagare </a:t>
            </a:r>
            <a:r>
              <a:rPr lang="sv-SE" altLang="sv-SE" sz="2400" dirty="0">
                <a:solidFill>
                  <a:schemeClr val="tx1"/>
                </a:solidFill>
              </a:rPr>
              <a:t>på rummet</a:t>
            </a:r>
          </a:p>
          <a:p>
            <a:r>
              <a:rPr lang="sv-SE" altLang="sv-SE" sz="2400" dirty="0">
                <a:solidFill>
                  <a:schemeClr val="tx1"/>
                </a:solidFill>
              </a:rPr>
              <a:t>Avdela speciell personal till mathantering (ska ej delta i omvårdnaden)</a:t>
            </a:r>
          </a:p>
          <a:p>
            <a:r>
              <a:rPr lang="sv-SE" altLang="sv-SE" sz="2400" dirty="0">
                <a:solidFill>
                  <a:schemeClr val="tx1"/>
                </a:solidFill>
              </a:rPr>
              <a:t>Inga bufféer varken till personal eller </a:t>
            </a:r>
            <a:r>
              <a:rPr lang="sv-SE" dirty="0">
                <a:cs typeface="Calibri Light" panose="020F0302020204030204" pitchFamily="34" charset="0"/>
              </a:rPr>
              <a:t>vårdtagare </a:t>
            </a:r>
          </a:p>
          <a:p>
            <a:r>
              <a:rPr lang="sv-SE" altLang="sv-SE" sz="2400" dirty="0">
                <a:solidFill>
                  <a:schemeClr val="tx1"/>
                </a:solidFill>
              </a:rPr>
              <a:t>Kassera misstänkt kontaminerat livsmedel </a:t>
            </a:r>
          </a:p>
          <a:p>
            <a:r>
              <a:rPr lang="sv-SE" altLang="sv-SE" sz="2400" dirty="0"/>
              <a:t>Disk diskas i diskmaskin </a:t>
            </a:r>
            <a:endParaRPr lang="sv-SE" altLang="sv-SE" sz="2400" dirty="0">
              <a:solidFill>
                <a:schemeClr val="tx1"/>
              </a:solidFill>
            </a:endParaRPr>
          </a:p>
          <a:p>
            <a:endParaRPr lang="sv-SE" altLang="sv-SE" sz="2400" dirty="0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34"/>
          <a:stretch/>
        </p:blipFill>
        <p:spPr>
          <a:xfrm>
            <a:off x="8187861" y="3229584"/>
            <a:ext cx="3270511" cy="2213042"/>
          </a:xfrm>
          <a:prstGeom prst="rect">
            <a:avLst/>
          </a:prstGeom>
        </p:spPr>
      </p:pic>
      <p:sp>
        <p:nvSpPr>
          <p:cNvPr id="3" name="Textruta 1">
            <a:extLst>
              <a:ext uri="{FF2B5EF4-FFF2-40B4-BE49-F238E27FC236}">
                <a16:creationId xmlns:a16="http://schemas.microsoft.com/office/drawing/2014/main" id="{1B3E3FE0-F2D0-3060-C03F-E31DE332E066}"/>
              </a:ext>
            </a:extLst>
          </p:cNvPr>
          <p:cNvSpPr txBox="1"/>
          <p:nvPr/>
        </p:nvSpPr>
        <p:spPr>
          <a:xfrm>
            <a:off x="10597373" y="5433329"/>
            <a:ext cx="1133475" cy="27622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AI-genererad bild</a:t>
            </a:r>
            <a:endParaRPr lang="sv-SE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3515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59401" y="271463"/>
            <a:ext cx="6480000" cy="755650"/>
          </a:xfrm>
        </p:spPr>
        <p:txBody>
          <a:bodyPr/>
          <a:lstStyle/>
          <a:p>
            <a:r>
              <a:rPr lang="sv-SE" dirty="0"/>
              <a:t>Information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Sätt upp information om ”magsjuka”</a:t>
            </a:r>
          </a:p>
          <a:p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Informera övrig personal, t.ex. städ, kök </a:t>
            </a:r>
          </a:p>
          <a:p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Undvik att flytta smittsamma vårdtagare till andra enheter!</a:t>
            </a:r>
          </a:p>
          <a:p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Vid behov av annan vård, informera mottagande enhet</a:t>
            </a:r>
          </a:p>
          <a:p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Uppmana patienterna att tvätta händerna ofta</a:t>
            </a:r>
          </a:p>
          <a:p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Besökare</a:t>
            </a:r>
          </a:p>
          <a:p>
            <a:pPr lvl="1"/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Informera om att det pågår ett utbrott och att det är olämpligt att samtidigt besöka andra enheter på grund av smittrisken</a:t>
            </a:r>
          </a:p>
          <a:p>
            <a:pPr lvl="1"/>
            <a:r>
              <a:rPr lang="sv-SE" altLang="sv-SE" dirty="0"/>
              <a:t>Informera om vikten av god handhygien för att förhindra smittspridning</a:t>
            </a:r>
          </a:p>
          <a:p>
            <a:pPr lvl="1"/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6665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24017" y="193964"/>
            <a:ext cx="9858314" cy="804557"/>
          </a:xfrm>
        </p:spPr>
        <p:txBody>
          <a:bodyPr/>
          <a:lstStyle/>
          <a:p>
            <a:r>
              <a:rPr lang="sv-SE" altLang="sv-SE" b="1" dirty="0"/>
              <a:t> </a:t>
            </a:r>
            <a:r>
              <a:rPr lang="sv-SE" altLang="sv-SE" dirty="0"/>
              <a:t>Personal 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idx="1"/>
          </p:nvPr>
        </p:nvSpPr>
        <p:spPr>
          <a:xfrm>
            <a:off x="1143001" y="1808018"/>
            <a:ext cx="7886700" cy="4038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sv-SE" altLang="sv-SE" sz="2800" dirty="0">
                <a:solidFill>
                  <a:schemeClr val="tx1"/>
                </a:solidFill>
              </a:rPr>
              <a:t>Personal med symtom bör skickas hem. Kan återgå i tjänst: </a:t>
            </a:r>
          </a:p>
          <a:p>
            <a:pPr marL="502920" indent="-457200">
              <a:lnSpc>
                <a:spcPct val="80000"/>
              </a:lnSpc>
            </a:pPr>
            <a:r>
              <a:rPr lang="sv-SE" altLang="sv-SE" sz="2800" dirty="0">
                <a:solidFill>
                  <a:schemeClr val="tx1"/>
                </a:solidFill>
              </a:rPr>
              <a:t>- 24-timmars symtomfrihet. Får inte hantera livsmedel (tabletter) första dygnet </a:t>
            </a:r>
          </a:p>
          <a:p>
            <a:pPr marL="502920" indent="-457200">
              <a:lnSpc>
                <a:spcPct val="80000"/>
              </a:lnSpc>
            </a:pPr>
            <a:r>
              <a:rPr lang="sv-SE" altLang="sv-SE" sz="2800" dirty="0">
                <a:solidFill>
                  <a:schemeClr val="tx1"/>
                </a:solidFill>
              </a:rPr>
              <a:t> - 48-timmar efter symtomfrihet.</a:t>
            </a:r>
          </a:p>
          <a:p>
            <a:pPr>
              <a:lnSpc>
                <a:spcPct val="80000"/>
              </a:lnSpc>
            </a:pPr>
            <a:endParaRPr lang="sv-SE" altLang="sv-SE" sz="28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sv-SE" altLang="sv-SE" sz="2800" dirty="0">
                <a:solidFill>
                  <a:schemeClr val="tx1"/>
                </a:solidFill>
              </a:rPr>
              <a:t>Vid utbrott bör personal ej gå mellan olika avdelningar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sv-SE" altLang="sv-SE" sz="28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endParaRPr lang="sv-SE" altLang="sv-SE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417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9447" y="186440"/>
            <a:ext cx="10619402" cy="1278323"/>
          </a:xfrm>
        </p:spPr>
        <p:txBody>
          <a:bodyPr>
            <a:normAutofit/>
          </a:bodyPr>
          <a:lstStyle/>
          <a:p>
            <a:r>
              <a:rPr lang="sv-SE" dirty="0"/>
              <a:t>Det finns effektiva sätt att minska spridning av både luftvägsvirus och vinterkräksjuka!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10547" y="2438400"/>
            <a:ext cx="6763337" cy="373856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v-SE" dirty="0"/>
              <a:t>Det underlättar om man känner till hur dessa smittor sprids och hur man bryter smittvägar.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Agera utifrån symtom och vänta inte på diagnos innan åtgärder sätts in.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Åtgärdsplan (hur gör vi när vårdtagare eller personal insjuknar) och kända rutiner för all personal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>
                <a:cs typeface="Calibri Light" panose="020F0302020204030204" pitchFamily="34" charset="0"/>
              </a:rPr>
              <a:t>Vården ska organiseras och planeras så att smittspridning och vårdrelaterade infektioner kan förebyggas 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634" y="2802617"/>
            <a:ext cx="2926975" cy="2926975"/>
          </a:xfrm>
          <a:prstGeom prst="rect">
            <a:avLst/>
          </a:prstGeom>
        </p:spPr>
      </p:pic>
      <p:sp>
        <p:nvSpPr>
          <p:cNvPr id="4" name="Textruta 1">
            <a:extLst>
              <a:ext uri="{FF2B5EF4-FFF2-40B4-BE49-F238E27FC236}">
                <a16:creationId xmlns:a16="http://schemas.microsoft.com/office/drawing/2014/main" id="{E3634485-59E2-F4A1-D967-35AADC3C70C4}"/>
              </a:ext>
            </a:extLst>
          </p:cNvPr>
          <p:cNvSpPr txBox="1"/>
          <p:nvPr/>
        </p:nvSpPr>
        <p:spPr>
          <a:xfrm>
            <a:off x="9985374" y="5729592"/>
            <a:ext cx="1133475" cy="27622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AI-genererad bild</a:t>
            </a:r>
            <a:endParaRPr lang="sv-SE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1975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26493" y="190000"/>
            <a:ext cx="9198276" cy="687330"/>
          </a:xfrm>
        </p:spPr>
        <p:txBody>
          <a:bodyPr>
            <a:normAutofit/>
          </a:bodyPr>
          <a:lstStyle/>
          <a:p>
            <a:r>
              <a:rPr lang="sv-SE" altLang="sv-SE" dirty="0"/>
              <a:t>Omhändertagande av spill = punktdesinfektion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idx="1"/>
          </p:nvPr>
        </p:nvSpPr>
        <p:spPr>
          <a:xfrm>
            <a:off x="710203" y="2184195"/>
            <a:ext cx="9490411" cy="1379038"/>
          </a:xfr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sv-SE" altLang="sv-SE" dirty="0"/>
              <a:t>Spill av avföring och kräkning – noggrann upptorkning.                            Desinfektion med </a:t>
            </a:r>
            <a:r>
              <a:rPr lang="sv-SE" altLang="sv-SE" dirty="0" err="1"/>
              <a:t>Virkon</a:t>
            </a:r>
            <a:r>
              <a:rPr lang="sv-SE" altLang="sv-SE" dirty="0"/>
              <a:t> 1 %. </a:t>
            </a:r>
            <a:r>
              <a:rPr lang="sv-SE" altLang="sv-SE" sz="2000" dirty="0"/>
              <a:t>OBS! Inverkningstiden 10 minuter</a:t>
            </a:r>
          </a:p>
          <a:p>
            <a:r>
              <a:rPr lang="sv-SE" altLang="sv-SE" dirty="0"/>
              <a:t>Mekanisk bearbetning</a:t>
            </a:r>
          </a:p>
          <a:p>
            <a:pPr>
              <a:buFontTx/>
              <a:buNone/>
            </a:pPr>
            <a:endParaRPr lang="sv-SE" altLang="sv-SE" sz="2400" dirty="0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450" y="3407344"/>
            <a:ext cx="2105319" cy="2953162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2081" y="1257438"/>
            <a:ext cx="2545184" cy="511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979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Rectangle 3"/>
          <p:cNvSpPr>
            <a:spLocks noGrp="1" noChangeArrowheads="1"/>
          </p:cNvSpPr>
          <p:nvPr>
            <p:ph idx="1"/>
          </p:nvPr>
        </p:nvSpPr>
        <p:spPr>
          <a:xfrm>
            <a:off x="403005" y="1791730"/>
            <a:ext cx="6850412" cy="4351337"/>
          </a:xfrm>
        </p:spPr>
        <p:txBody>
          <a:bodyPr>
            <a:normAutofit/>
          </a:bodyPr>
          <a:lstStyle/>
          <a:p>
            <a:r>
              <a:rPr lang="sv-SE" altLang="sv-SE" sz="2400" dirty="0">
                <a:solidFill>
                  <a:schemeClr val="tx2">
                    <a:lumMod val="50000"/>
                  </a:schemeClr>
                </a:solidFill>
              </a:rPr>
              <a:t>Noggrann mekanisk rengöring </a:t>
            </a:r>
          </a:p>
          <a:p>
            <a:r>
              <a:rPr lang="sv-SE" altLang="sv-SE" sz="2400" dirty="0"/>
              <a:t>Daglig desinfektion av vårdtagarnära kontaktytor med </a:t>
            </a:r>
            <a:r>
              <a:rPr lang="sv-SE" altLang="sv-SE" sz="2400" dirty="0" err="1"/>
              <a:t>Virkon</a:t>
            </a:r>
            <a:r>
              <a:rPr lang="sv-SE" altLang="sv-SE" sz="2400" dirty="0"/>
              <a:t> 1 %. Vid synlig smuts skall </a:t>
            </a:r>
            <a:r>
              <a:rPr lang="sv-SE" altLang="sv-SE" sz="2400" dirty="0" err="1"/>
              <a:t>ytdesinfektion</a:t>
            </a:r>
            <a:r>
              <a:rPr lang="sv-SE" altLang="sv-SE" sz="2400" dirty="0"/>
              <a:t> föregås av rengöring med rengöringsmedel och vatten </a:t>
            </a:r>
          </a:p>
          <a:p>
            <a:r>
              <a:rPr lang="sv-SE" altLang="sv-SE" sz="2400" dirty="0"/>
              <a:t>Golv rengörs med rengöringsmedel och vatten. Detta förutsätter att god punktdesinfektion utförts vid spill</a:t>
            </a:r>
          </a:p>
          <a:p>
            <a:r>
              <a:rPr lang="sv-SE" altLang="sv-SE" sz="2400" dirty="0"/>
              <a:t>Informera städpersonalen</a:t>
            </a:r>
          </a:p>
          <a:p>
            <a:r>
              <a:rPr lang="sv-SE" altLang="sv-SE" sz="2400" dirty="0"/>
              <a:t>Rengör/desinfektera städutrustningen</a:t>
            </a:r>
          </a:p>
          <a:p>
            <a:pPr>
              <a:buFontTx/>
              <a:buNone/>
            </a:pPr>
            <a:endParaRPr lang="sv-SE" altLang="sv-SE" sz="2400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26493" y="190000"/>
            <a:ext cx="9198276" cy="687330"/>
          </a:xfrm>
        </p:spPr>
        <p:txBody>
          <a:bodyPr>
            <a:normAutofit fontScale="90000"/>
          </a:bodyPr>
          <a:lstStyle/>
          <a:p>
            <a:pPr marL="45720"/>
            <a:r>
              <a:rPr lang="sv-SE" dirty="0"/>
              <a:t>Korrekta städrutiner är viktiga för att </a:t>
            </a:r>
            <a:br>
              <a:rPr lang="sv-SE" dirty="0"/>
            </a:br>
            <a:r>
              <a:rPr lang="sv-SE" dirty="0"/>
              <a:t>förebygga och begränsa smittspridning!</a:t>
            </a:r>
          </a:p>
        </p:txBody>
      </p:sp>
    </p:spTree>
    <p:extLst>
      <p:ext uri="{BB962C8B-B14F-4D97-AF65-F5344CB8AC3E}">
        <p14:creationId xmlns:p14="http://schemas.microsoft.com/office/powerpoint/2010/main" val="19553228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271463"/>
            <a:ext cx="10801350" cy="755650"/>
          </a:xfrm>
        </p:spPr>
        <p:txBody>
          <a:bodyPr/>
          <a:lstStyle/>
          <a:p>
            <a:r>
              <a:rPr lang="sv-SE" altLang="sv-SE" dirty="0"/>
              <a:t> </a:t>
            </a:r>
            <a:r>
              <a:rPr lang="sv-SE" altLang="sv-SE" dirty="0">
                <a:solidFill>
                  <a:schemeClr val="tx1"/>
                </a:solidFill>
              </a:rPr>
              <a:t>Tvätt  </a:t>
            </a:r>
            <a:r>
              <a:rPr lang="sv-SE" altLang="sv-SE" dirty="0"/>
              <a:t>                         			</a:t>
            </a:r>
            <a:r>
              <a:rPr lang="sv-SE" altLang="sv-SE" dirty="0">
                <a:solidFill>
                  <a:schemeClr val="tx1"/>
                </a:solidFill>
              </a:rPr>
              <a:t>Avfall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v-SE" altLang="sv-SE" sz="2400" dirty="0" err="1"/>
              <a:t>Tvättsäck</a:t>
            </a:r>
            <a:r>
              <a:rPr lang="sv-SE" altLang="sv-SE" sz="2400" dirty="0"/>
              <a:t> på rummet</a:t>
            </a:r>
          </a:p>
          <a:p>
            <a:r>
              <a:rPr lang="sv-SE" altLang="sv-SE" sz="2400" dirty="0"/>
              <a:t>Kontaminerad tvätt som skickas till tvätteriet läggs i vattenlöslig innersäck och därefter i gul </a:t>
            </a:r>
            <a:r>
              <a:rPr lang="sv-SE" altLang="sv-SE" sz="2400" dirty="0" err="1"/>
              <a:t>risktvättsäck</a:t>
            </a:r>
            <a:endParaRPr lang="sv-SE" altLang="sv-SE" sz="2400" dirty="0"/>
          </a:p>
        </p:txBody>
      </p:sp>
      <p:sp>
        <p:nvSpPr>
          <p:cNvPr id="182276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915325" y="1484313"/>
            <a:ext cx="5581350" cy="4824412"/>
          </a:xfrm>
        </p:spPr>
        <p:txBody>
          <a:bodyPr/>
          <a:lstStyle/>
          <a:p>
            <a:r>
              <a:rPr lang="sv-SE" altLang="sv-SE" sz="2400" dirty="0"/>
              <a:t>Avfallssäck på rummet. Tillslut väl</a:t>
            </a:r>
          </a:p>
          <a:p>
            <a:r>
              <a:rPr lang="sv-SE" altLang="sv-SE" sz="2400" dirty="0"/>
              <a:t>Hanteras som konventionellt avfall</a:t>
            </a:r>
          </a:p>
          <a:p>
            <a:pPr>
              <a:buFontTx/>
              <a:buNone/>
            </a:pPr>
            <a:r>
              <a:rPr lang="sv-SE" altLang="sv-SE" dirty="0"/>
              <a:t>    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778" y="3391050"/>
            <a:ext cx="2555790" cy="2555790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494" y="3391050"/>
            <a:ext cx="2557302" cy="2557302"/>
          </a:xfrm>
          <a:prstGeom prst="rect">
            <a:avLst/>
          </a:prstGeom>
        </p:spPr>
      </p:pic>
      <p:sp>
        <p:nvSpPr>
          <p:cNvPr id="4" name="Textruta 1">
            <a:extLst>
              <a:ext uri="{FF2B5EF4-FFF2-40B4-BE49-F238E27FC236}">
                <a16:creationId xmlns:a16="http://schemas.microsoft.com/office/drawing/2014/main" id="{F11AD188-C2D4-E154-3B7B-9C4F92FC48A3}"/>
              </a:ext>
            </a:extLst>
          </p:cNvPr>
          <p:cNvSpPr txBox="1"/>
          <p:nvPr/>
        </p:nvSpPr>
        <p:spPr>
          <a:xfrm>
            <a:off x="5062334" y="6032499"/>
            <a:ext cx="1357921" cy="27622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AI-genererad bilder</a:t>
            </a:r>
            <a:endParaRPr lang="sv-SE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4869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78432" y="260466"/>
            <a:ext cx="9887806" cy="604507"/>
          </a:xfrm>
        </p:spPr>
        <p:txBody>
          <a:bodyPr>
            <a:normAutofit/>
          </a:bodyPr>
          <a:lstStyle/>
          <a:p>
            <a:r>
              <a:rPr lang="sv-SE" b="1" dirty="0"/>
              <a:t>När isoleringen bryts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06627" y="1260389"/>
            <a:ext cx="8229600" cy="4528040"/>
          </a:xfrm>
        </p:spPr>
        <p:txBody>
          <a:bodyPr>
            <a:normAutofit fontScale="92500" lnSpcReduction="20000"/>
          </a:bodyPr>
          <a:lstStyle/>
          <a:p>
            <a:endParaRPr lang="sv-SE" sz="2800" b="1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sv-SE" sz="2400" b="1" dirty="0">
                <a:solidFill>
                  <a:srgbClr val="FF0000"/>
                </a:solidFill>
              </a:rPr>
              <a:t>Slutstädning sker när isoleringen bryts efter 48 timmars stabil symtomfrihet eller när </a:t>
            </a:r>
            <a:r>
              <a:rPr lang="sv-SE" b="1" dirty="0">
                <a:solidFill>
                  <a:srgbClr val="FF0000"/>
                </a:solidFill>
                <a:latin typeface="+mj-lt"/>
                <a:cs typeface="Calibri Light" panose="020F0302020204030204" pitchFamily="34" charset="0"/>
              </a:rPr>
              <a:t>vårdtagare</a:t>
            </a:r>
            <a:r>
              <a:rPr lang="sv-SE" sz="2400" b="1" dirty="0">
                <a:solidFill>
                  <a:srgbClr val="FF0000"/>
                </a:solidFill>
              </a:rPr>
              <a:t> flyttas från rummet. </a:t>
            </a:r>
          </a:p>
          <a:p>
            <a:pPr marL="388620" indent="-342900"/>
            <a:endParaRPr lang="sv-SE" sz="2400" b="1" dirty="0">
              <a:solidFill>
                <a:srgbClr val="C00000"/>
              </a:solidFill>
            </a:endParaRPr>
          </a:p>
          <a:p>
            <a:r>
              <a:rPr lang="sv-SE" sz="2400" b="1" dirty="0">
                <a:solidFill>
                  <a:schemeClr val="tx1"/>
                </a:solidFill>
              </a:rPr>
              <a:t>Slutstädning:</a:t>
            </a:r>
          </a:p>
          <a:p>
            <a:r>
              <a:rPr lang="sv-SE" sz="2400" dirty="0"/>
              <a:t>N</a:t>
            </a:r>
            <a:r>
              <a:rPr lang="sv-SE" sz="2400" dirty="0">
                <a:solidFill>
                  <a:schemeClr val="tx1"/>
                </a:solidFill>
              </a:rPr>
              <a:t>oggrann mekanisk rengöring av rummet med allrengöringsmedel och vatten</a:t>
            </a:r>
          </a:p>
          <a:p>
            <a:r>
              <a:rPr lang="sv-SE" sz="2400" dirty="0"/>
              <a:t>D</a:t>
            </a:r>
            <a:r>
              <a:rPr lang="sv-SE" sz="2400" dirty="0">
                <a:solidFill>
                  <a:schemeClr val="tx1"/>
                </a:solidFill>
              </a:rPr>
              <a:t>esinfektion av ytor i </a:t>
            </a:r>
            <a:r>
              <a:rPr lang="sv-SE" dirty="0"/>
              <a:t>vårdtagarens </a:t>
            </a:r>
            <a:r>
              <a:rPr lang="sv-SE" sz="2400" dirty="0">
                <a:solidFill>
                  <a:schemeClr val="tx1"/>
                </a:solidFill>
              </a:rPr>
              <a:t>närhet med </a:t>
            </a:r>
            <a:r>
              <a:rPr lang="sv-SE" sz="2400" dirty="0" err="1">
                <a:solidFill>
                  <a:schemeClr val="tx1"/>
                </a:solidFill>
              </a:rPr>
              <a:t>Virkon</a:t>
            </a:r>
            <a:r>
              <a:rPr lang="sv-SE" sz="2400" dirty="0">
                <a:solidFill>
                  <a:schemeClr val="tx1"/>
                </a:solidFill>
              </a:rPr>
              <a:t> 1%, </a:t>
            </a:r>
            <a:r>
              <a:rPr lang="sv-SE" sz="2400" dirty="0" err="1">
                <a:solidFill>
                  <a:schemeClr val="tx1"/>
                </a:solidFill>
              </a:rPr>
              <a:t>t.ex</a:t>
            </a:r>
            <a:r>
              <a:rPr lang="sv-SE" sz="2400" dirty="0">
                <a:solidFill>
                  <a:schemeClr val="tx1"/>
                </a:solidFill>
              </a:rPr>
              <a:t> säng, madrass, sängbord, dörrhandtag mm.</a:t>
            </a:r>
          </a:p>
          <a:p>
            <a:r>
              <a:rPr lang="sv-SE" sz="2400" dirty="0">
                <a:solidFill>
                  <a:schemeClr val="tx1"/>
                </a:solidFill>
              </a:rPr>
              <a:t>Moppgarn/flergångstrasor tvättas i 90 grader, rengör städutrustningen med </a:t>
            </a:r>
            <a:r>
              <a:rPr lang="sv-SE" sz="2400" dirty="0" err="1">
                <a:solidFill>
                  <a:schemeClr val="tx1"/>
                </a:solidFill>
              </a:rPr>
              <a:t>virkon</a:t>
            </a:r>
            <a:r>
              <a:rPr lang="sv-SE" sz="2400" dirty="0">
                <a:solidFill>
                  <a:schemeClr val="tx1"/>
                </a:solidFill>
              </a:rPr>
              <a:t>.</a:t>
            </a:r>
          </a:p>
          <a:p>
            <a:endParaRPr lang="sv-SE" sz="2400" dirty="0">
              <a:solidFill>
                <a:schemeClr val="tx1"/>
              </a:solidFill>
            </a:endParaRPr>
          </a:p>
          <a:p>
            <a:r>
              <a:rPr lang="sv-SE" b="1" dirty="0"/>
              <a:t>Vårdtagaren</a:t>
            </a:r>
            <a:r>
              <a:rPr lang="sv-SE" sz="2400" b="1" dirty="0">
                <a:solidFill>
                  <a:schemeClr val="tx1"/>
                </a:solidFill>
              </a:rPr>
              <a:t> ska duscha, få rena kläder. </a:t>
            </a:r>
            <a:r>
              <a:rPr lang="sv-SE" sz="2400" b="1" dirty="0" err="1">
                <a:solidFill>
                  <a:schemeClr val="tx1"/>
                </a:solidFill>
              </a:rPr>
              <a:t>Renbäddad</a:t>
            </a:r>
            <a:r>
              <a:rPr lang="sv-SE" sz="2400" b="1" dirty="0">
                <a:solidFill>
                  <a:schemeClr val="tx1"/>
                </a:solidFill>
              </a:rPr>
              <a:t> säng.</a:t>
            </a:r>
          </a:p>
          <a:p>
            <a:endParaRPr lang="sv-SE" sz="2400" dirty="0"/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227" y="1930387"/>
            <a:ext cx="3247582" cy="3188043"/>
          </a:xfrm>
          <a:prstGeom prst="rect">
            <a:avLst/>
          </a:prstGeom>
        </p:spPr>
      </p:pic>
      <p:sp>
        <p:nvSpPr>
          <p:cNvPr id="4" name="Textruta 1">
            <a:extLst>
              <a:ext uri="{FF2B5EF4-FFF2-40B4-BE49-F238E27FC236}">
                <a16:creationId xmlns:a16="http://schemas.microsoft.com/office/drawing/2014/main" id="{8988CD50-4099-EF83-B875-FFDB73AEB800}"/>
              </a:ext>
            </a:extLst>
          </p:cNvPr>
          <p:cNvSpPr txBox="1"/>
          <p:nvPr/>
        </p:nvSpPr>
        <p:spPr>
          <a:xfrm>
            <a:off x="10850334" y="5118430"/>
            <a:ext cx="1133475" cy="27622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AI-genererad bild</a:t>
            </a:r>
            <a:endParaRPr lang="sv-SE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0307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ctrTitle"/>
          </p:nvPr>
        </p:nvSpPr>
        <p:spPr>
          <a:xfrm>
            <a:off x="1549400" y="317501"/>
            <a:ext cx="9468064" cy="1219470"/>
          </a:xfrm>
        </p:spPr>
        <p:txBody>
          <a:bodyPr>
            <a:normAutofit/>
          </a:bodyPr>
          <a:lstStyle/>
          <a:p>
            <a:r>
              <a:rPr lang="sv-SE" sz="5400" dirty="0"/>
              <a:t>Tack för idag!</a:t>
            </a:r>
          </a:p>
        </p:txBody>
      </p:sp>
      <p:pic>
        <p:nvPicPr>
          <p:cNvPr id="2" name="Bildobjekt 1" descr="En bild som visar utomhus, träd, vinter, fryser&#10;&#10;AI-genererat innehåll kan vara felaktigt.">
            <a:extLst>
              <a:ext uri="{FF2B5EF4-FFF2-40B4-BE49-F238E27FC236}">
                <a16:creationId xmlns:a16="http://schemas.microsoft.com/office/drawing/2014/main" id="{4DAF8F10-514E-E258-AE4E-BA1903A70C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841" y="1536971"/>
            <a:ext cx="6258529" cy="35241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6367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ubrik 103"/>
          <p:cNvSpPr>
            <a:spLocks noGrp="1"/>
          </p:cNvSpPr>
          <p:nvPr>
            <p:ph type="title"/>
          </p:nvPr>
        </p:nvSpPr>
        <p:spPr>
          <a:xfrm>
            <a:off x="482284" y="222153"/>
            <a:ext cx="10801350" cy="755650"/>
          </a:xfrm>
        </p:spPr>
        <p:txBody>
          <a:bodyPr/>
          <a:lstStyle/>
          <a:p>
            <a:r>
              <a:rPr lang="sv-SE" dirty="0"/>
              <a:t>Smittvägar för luftvägsvirus</a:t>
            </a:r>
          </a:p>
        </p:txBody>
      </p:sp>
      <p:pic>
        <p:nvPicPr>
          <p:cNvPr id="106" name="Bildobjekt 10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84" y="1562100"/>
            <a:ext cx="8603976" cy="4854829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4FA7B596-20CD-1BD5-F921-C8399017B5C6}"/>
              </a:ext>
            </a:extLst>
          </p:cNvPr>
          <p:cNvSpPr txBox="1"/>
          <p:nvPr/>
        </p:nvSpPr>
        <p:spPr>
          <a:xfrm>
            <a:off x="10342878" y="6209185"/>
            <a:ext cx="1133475" cy="27622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AI-genererad bild</a:t>
            </a:r>
            <a:endParaRPr lang="sv-SE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303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3"/>
          <a:srcRect l="8457"/>
          <a:stretch/>
        </p:blipFill>
        <p:spPr>
          <a:xfrm>
            <a:off x="8382000" y="1955800"/>
            <a:ext cx="2612167" cy="4565553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62" y="972550"/>
            <a:ext cx="4058457" cy="5548803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5"/>
          <a:srcRect r="1209"/>
          <a:stretch/>
        </p:blipFill>
        <p:spPr>
          <a:xfrm>
            <a:off x="4308339" y="926793"/>
            <a:ext cx="4178300" cy="5594560"/>
          </a:xfrm>
          <a:prstGeom prst="rect">
            <a:avLst/>
          </a:prstGeom>
        </p:spPr>
      </p:pic>
      <p:sp>
        <p:nvSpPr>
          <p:cNvPr id="2" name="Högerpil 1"/>
          <p:cNvSpPr/>
          <p:nvPr/>
        </p:nvSpPr>
        <p:spPr>
          <a:xfrm>
            <a:off x="7908324" y="3212757"/>
            <a:ext cx="778476" cy="2718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Nedåtböjd pil 2"/>
          <p:cNvSpPr/>
          <p:nvPr/>
        </p:nvSpPr>
        <p:spPr>
          <a:xfrm flipH="1">
            <a:off x="3373395" y="3083011"/>
            <a:ext cx="1185804" cy="53134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8" name="Nedåtböjd pil 7"/>
          <p:cNvSpPr/>
          <p:nvPr/>
        </p:nvSpPr>
        <p:spPr>
          <a:xfrm flipH="1">
            <a:off x="2409567" y="3083011"/>
            <a:ext cx="963826" cy="53134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2507978" y="2323071"/>
            <a:ext cx="2051221" cy="5684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Indirekt kontaktsmitta</a:t>
            </a:r>
          </a:p>
        </p:txBody>
      </p:sp>
      <p:sp>
        <p:nvSpPr>
          <p:cNvPr id="10" name="Rektangel 9"/>
          <p:cNvSpPr/>
          <p:nvPr/>
        </p:nvSpPr>
        <p:spPr>
          <a:xfrm>
            <a:off x="7220909" y="2323071"/>
            <a:ext cx="2051221" cy="5684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Direkt kontaktsmitta</a:t>
            </a:r>
          </a:p>
        </p:txBody>
      </p:sp>
      <p:sp>
        <p:nvSpPr>
          <p:cNvPr id="13" name="Rubrik 103"/>
          <p:cNvSpPr>
            <a:spLocks noGrp="1"/>
          </p:cNvSpPr>
          <p:nvPr>
            <p:ph type="title"/>
          </p:nvPr>
        </p:nvSpPr>
        <p:spPr>
          <a:xfrm>
            <a:off x="482284" y="222153"/>
            <a:ext cx="10801350" cy="755650"/>
          </a:xfrm>
        </p:spPr>
        <p:txBody>
          <a:bodyPr/>
          <a:lstStyle/>
          <a:p>
            <a:r>
              <a:rPr lang="sv-SE" dirty="0"/>
              <a:t>Smittvägar för luftvägsvirus</a:t>
            </a:r>
          </a:p>
        </p:txBody>
      </p:sp>
      <p:sp>
        <p:nvSpPr>
          <p:cNvPr id="4" name="Textruta 1">
            <a:extLst>
              <a:ext uri="{FF2B5EF4-FFF2-40B4-BE49-F238E27FC236}">
                <a16:creationId xmlns:a16="http://schemas.microsoft.com/office/drawing/2014/main" id="{F003A3F4-103D-EA7F-1DA0-73E8CE9AB53C}"/>
              </a:ext>
            </a:extLst>
          </p:cNvPr>
          <p:cNvSpPr txBox="1"/>
          <p:nvPr/>
        </p:nvSpPr>
        <p:spPr>
          <a:xfrm>
            <a:off x="7578425" y="6359622"/>
            <a:ext cx="1264018" cy="27622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AI-genererad bilder</a:t>
            </a:r>
            <a:endParaRPr lang="sv-SE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56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70131" y="314478"/>
            <a:ext cx="10801350" cy="755650"/>
          </a:xfrm>
        </p:spPr>
        <p:txBody>
          <a:bodyPr/>
          <a:lstStyle/>
          <a:p>
            <a:r>
              <a:rPr lang="sv-SE" dirty="0"/>
              <a:t>Vad är influensa?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10547" y="1070129"/>
            <a:ext cx="7396863" cy="5106834"/>
          </a:xfrm>
        </p:spPr>
        <p:txBody>
          <a:bodyPr>
            <a:normAutofit/>
          </a:bodyPr>
          <a:lstStyle/>
          <a:p>
            <a:r>
              <a:rPr lang="sv-SE" dirty="0"/>
              <a:t>Luftvägsinfektion orsakat av influensavirus</a:t>
            </a:r>
          </a:p>
          <a:p>
            <a:r>
              <a:rPr lang="sv-SE" dirty="0"/>
              <a:t>Ger allvarligare infektion än förkylningsvirus (exempelvis rhinovirus och parainfluensavirus)</a:t>
            </a:r>
          </a:p>
          <a:p>
            <a:r>
              <a:rPr lang="sv-SE" dirty="0"/>
              <a:t>Återkommer varje år</a:t>
            </a:r>
          </a:p>
          <a:p>
            <a:r>
              <a:rPr lang="sv-SE" dirty="0"/>
              <a:t>Har stor förmåga att ofta ändra sig</a:t>
            </a:r>
          </a:p>
          <a:p>
            <a:r>
              <a:rPr lang="sv-SE" dirty="0"/>
              <a:t>Orsakar säsongsbundna epidemier </a:t>
            </a:r>
          </a:p>
          <a:p>
            <a:r>
              <a:rPr lang="sv-SE" dirty="0"/>
              <a:t>Olika typer </a:t>
            </a:r>
            <a:r>
              <a:rPr lang="sv-SE" b="1" dirty="0"/>
              <a:t>A</a:t>
            </a:r>
            <a:r>
              <a:rPr lang="sv-SE" dirty="0"/>
              <a:t>, </a:t>
            </a:r>
            <a:r>
              <a:rPr lang="sv-SE" b="1" dirty="0"/>
              <a:t>B</a:t>
            </a:r>
            <a:r>
              <a:rPr lang="sv-SE" dirty="0"/>
              <a:t>, C</a:t>
            </a:r>
          </a:p>
          <a:p>
            <a:r>
              <a:rPr lang="sv-SE" dirty="0"/>
              <a:t>Antiviral behandling/profylax finns</a:t>
            </a:r>
          </a:p>
          <a:p>
            <a:r>
              <a:rPr lang="sv-SE" dirty="0"/>
              <a:t>Vaccinering rekommenderas för vårdpersonal samt riskgrupper</a:t>
            </a:r>
          </a:p>
        </p:txBody>
      </p:sp>
    </p:spTree>
    <p:extLst>
      <p:ext uri="{BB962C8B-B14F-4D97-AF65-F5344CB8AC3E}">
        <p14:creationId xmlns:p14="http://schemas.microsoft.com/office/powerpoint/2010/main" val="4144253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95325" y="308534"/>
            <a:ext cx="10801350" cy="755650"/>
          </a:xfrm>
        </p:spPr>
        <p:txBody>
          <a:bodyPr/>
          <a:lstStyle/>
          <a:p>
            <a:r>
              <a:rPr lang="sv-SE" dirty="0"/>
              <a:t>Vad är Covid-19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10546" y="1064184"/>
            <a:ext cx="8671669" cy="5521967"/>
          </a:xfrm>
        </p:spPr>
        <p:txBody>
          <a:bodyPr>
            <a:normAutofit/>
          </a:bodyPr>
          <a:lstStyle/>
          <a:p>
            <a:r>
              <a:rPr lang="sv-SE" dirty="0"/>
              <a:t>Orsakas av coronaviruset SARS-CoV-2 (</a:t>
            </a:r>
            <a:r>
              <a:rPr lang="sv-SE" dirty="0" err="1"/>
              <a:t>Severe</a:t>
            </a:r>
            <a:r>
              <a:rPr lang="sv-SE" dirty="0"/>
              <a:t> </a:t>
            </a:r>
            <a:r>
              <a:rPr lang="sv-SE" dirty="0" err="1"/>
              <a:t>acute</a:t>
            </a:r>
            <a:r>
              <a:rPr lang="sv-SE" dirty="0"/>
              <a:t> </a:t>
            </a:r>
            <a:r>
              <a:rPr lang="sv-SE" dirty="0" err="1"/>
              <a:t>respiratory</a:t>
            </a:r>
            <a:r>
              <a:rPr lang="sv-SE" dirty="0"/>
              <a:t> </a:t>
            </a:r>
            <a:r>
              <a:rPr lang="sv-SE" dirty="0" err="1"/>
              <a:t>syndrome</a:t>
            </a:r>
            <a:r>
              <a:rPr lang="sv-SE" dirty="0"/>
              <a:t> coronavirus 2)</a:t>
            </a:r>
          </a:p>
          <a:p>
            <a:r>
              <a:rPr lang="sv-SE" dirty="0"/>
              <a:t>Viruset muterar kontinuerligt till nya varianter</a:t>
            </a:r>
          </a:p>
          <a:p>
            <a:r>
              <a:rPr lang="sv-SE" dirty="0"/>
              <a:t>Orsakar lindrig sjukdom hos de allra flesta men kan leda till allvarlig sjukdom och död hos vissa personer</a:t>
            </a:r>
          </a:p>
          <a:p>
            <a:r>
              <a:rPr lang="sv-SE" dirty="0"/>
              <a:t>Äldre personer har större risk att drabbas av svår sjukdom. Covid-19 kan även ge långvariga besvär</a:t>
            </a:r>
          </a:p>
          <a:p>
            <a:r>
              <a:rPr lang="sv-SE" dirty="0"/>
              <a:t>Antiviral behandling finns</a:t>
            </a:r>
          </a:p>
          <a:p>
            <a:r>
              <a:rPr lang="sv-SE" dirty="0"/>
              <a:t>Vaccination är det bästa sättet att skydda individer med störst risk för allvarliga konsekvenser. Olika rekommendationer för olika åldersgrupper/riskgrupper </a:t>
            </a:r>
          </a:p>
          <a:p>
            <a:r>
              <a:rPr lang="sv-SE" dirty="0"/>
              <a:t>Inom vård och omsorg är det fortsatt viktigt att förebygga smittspridning.</a:t>
            </a:r>
          </a:p>
        </p:txBody>
      </p:sp>
    </p:spTree>
    <p:extLst>
      <p:ext uri="{BB962C8B-B14F-4D97-AF65-F5344CB8AC3E}">
        <p14:creationId xmlns:p14="http://schemas.microsoft.com/office/powerpoint/2010/main" val="1653687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71757" y="222036"/>
            <a:ext cx="10801350" cy="755650"/>
          </a:xfrm>
        </p:spPr>
        <p:txBody>
          <a:bodyPr>
            <a:normAutofit/>
          </a:bodyPr>
          <a:lstStyle/>
          <a:p>
            <a:r>
              <a:rPr lang="sv-SE" dirty="0"/>
              <a:t>Vad är RS-virus </a:t>
            </a:r>
            <a:r>
              <a:rPr lang="sv-SE" sz="3100" dirty="0"/>
              <a:t>(</a:t>
            </a:r>
            <a:r>
              <a:rPr lang="sv-SE" b="0" dirty="0"/>
              <a:t>respiratoriskt </a:t>
            </a:r>
            <a:r>
              <a:rPr lang="sv-SE" b="0" dirty="0" err="1"/>
              <a:t>syncytialvirus</a:t>
            </a:r>
            <a:r>
              <a:rPr lang="sv-SE" sz="3100" dirty="0"/>
              <a:t>)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10547" y="1413165"/>
            <a:ext cx="7893194" cy="5061776"/>
          </a:xfrm>
        </p:spPr>
        <p:txBody>
          <a:bodyPr>
            <a:normAutofit/>
          </a:bodyPr>
          <a:lstStyle/>
          <a:p>
            <a:r>
              <a:rPr lang="sv-SE" dirty="0"/>
              <a:t>Vanlig orsak till övre luftvägsinfektion </a:t>
            </a:r>
          </a:p>
          <a:p>
            <a:r>
              <a:rPr lang="sv-SE" dirty="0"/>
              <a:t>Sprids mest bland små barn. Vanligaste orsaken till nedre luftvägsinfektion hos barn yngre än ett år. Kan även orsaka svår sjukdom hos äldre och immunnedsatta </a:t>
            </a:r>
          </a:p>
          <a:p>
            <a:r>
              <a:rPr lang="sv-SE" dirty="0"/>
              <a:t>Orsakar akut luftvägsinfektion, med symtom från lindrig förkylning till allvarlig lunginflammation eller </a:t>
            </a:r>
            <a:r>
              <a:rPr lang="sv-SE" dirty="0" err="1"/>
              <a:t>bronkiolit</a:t>
            </a:r>
            <a:r>
              <a:rPr lang="sv-SE" dirty="0"/>
              <a:t> (trånga luftvägar av infektionen)</a:t>
            </a:r>
          </a:p>
          <a:p>
            <a:r>
              <a:rPr lang="sv-SE" dirty="0"/>
              <a:t>Förekommer i årliga epidemier under vinterhalvåret. Kan komma vid olika tidpunkter på säsongen och vara olika kraftiga från år till år </a:t>
            </a:r>
          </a:p>
        </p:txBody>
      </p:sp>
    </p:spTree>
    <p:extLst>
      <p:ext uri="{BB962C8B-B14F-4D97-AF65-F5344CB8AC3E}">
        <p14:creationId xmlns:p14="http://schemas.microsoft.com/office/powerpoint/2010/main" val="2650267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+mn-lt"/>
              </a:rPr>
              <a:t>Patientfall </a:t>
            </a:r>
          </a:p>
        </p:txBody>
      </p:sp>
      <p:sp>
        <p:nvSpPr>
          <p:cNvPr id="5" name="Platshållare för innehåll 4"/>
          <p:cNvSpPr>
            <a:spLocks noGrp="1"/>
          </p:cNvSpPr>
          <p:nvPr>
            <p:ph idx="1"/>
          </p:nvPr>
        </p:nvSpPr>
        <p:spPr>
          <a:xfrm>
            <a:off x="416011" y="1781760"/>
            <a:ext cx="7453184" cy="4562347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Kalle är bor på Skogsdungens SÄBO. Nu under dagen får Kalle plötsligt hög feber, ont i kroppen och huvudvärk. 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1. Vad kan Kalle ha drabbats av?</a:t>
            </a:r>
          </a:p>
          <a:p>
            <a:pPr marL="0" indent="0">
              <a:buNone/>
            </a:pPr>
            <a:r>
              <a:rPr lang="sv-SE" dirty="0"/>
              <a:t>2. Vad bör man tänka på när det gäller vården av Kalle?</a:t>
            </a:r>
          </a:p>
          <a:p>
            <a:pPr marL="514350" indent="-514350">
              <a:buAutoNum type="arabicPeriod"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2688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andard - Röd">
  <a:themeElements>
    <a:clrScheme name="RD23">
      <a:dk1>
        <a:sysClr val="windowText" lastClr="000000"/>
      </a:dk1>
      <a:lt1>
        <a:sysClr val="window" lastClr="FFFFFF"/>
      </a:lt1>
      <a:dk2>
        <a:srgbClr val="595959"/>
      </a:dk2>
      <a:lt2>
        <a:srgbClr val="FBDCE2"/>
      </a:lt2>
      <a:accent1>
        <a:srgbClr val="DB3747"/>
      </a:accent1>
      <a:accent2>
        <a:srgbClr val="168DAF"/>
      </a:accent2>
      <a:accent3>
        <a:srgbClr val="178572"/>
      </a:accent3>
      <a:accent4>
        <a:srgbClr val="FED379"/>
      </a:accent4>
      <a:accent5>
        <a:srgbClr val="F4A9B6"/>
      </a:accent5>
      <a:accent6>
        <a:srgbClr val="93D3E5"/>
      </a:accent6>
      <a:hlink>
        <a:srgbClr val="03577B"/>
      </a:hlink>
      <a:folHlink>
        <a:srgbClr val="03577B"/>
      </a:folHlink>
    </a:clrScheme>
    <a:fontScheme name="RD2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haredContentType xmlns="Microsoft.SharePoint.Taxonomy.ContentTypeSync" SourceId="e7769dcc-5dd1-4f02-a71f-f2e47d1eab4e" ContentTypeId="0x010100AC92CF2061C10240851FF38CAA99F4B80305" PreviousValue="false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25733c5-0f95-420a-bdd7-9e1f1bc4aabb">A3WFANPAHJDW-1421341398-928</_dlc_DocId>
    <_dlc_DocIdUrl xmlns="625733c5-0f95-420a-bdd7-9e1f1bc4aabb">
      <Url>https://ar.ltdalarna.se/arbetsrum/OHAR4G8V/publicerat/_layouts/15/DocIdRedir.aspx?ID=A3WFANPAHJDW-1421341398-928</Url>
      <Description>A3WFANPAHJDW-1421341398-928</Description>
    </_dlc_DocIdUrl>
    <LD_Dokumentstatus xmlns="2f901946-e264-40a9-b252-19c7dedd3add">Utkast</LD_Dokumentstatus>
    <j125def9988a4544907fddb4a09b1af5 xmlns="2f901946-e264-40a9-b252-19c7dedd3add">
      <Terms xmlns="http://schemas.microsoft.com/office/infopath/2007/PartnerControls">
        <TermInfo xmlns="http://schemas.microsoft.com/office/infopath/2007/PartnerControls">
          <TermName xmlns="http://schemas.microsoft.com/office/infopath/2007/PartnerControls">mall</TermName>
          <TermId xmlns="http://schemas.microsoft.com/office/infopath/2007/PartnerControls">53b30309-b039-45d6-8033-f182646ac39a</TermId>
        </TermInfo>
        <TermInfo xmlns="http://schemas.microsoft.com/office/infopath/2007/PartnerControls">
          <TermName xmlns="http://schemas.microsoft.com/office/infopath/2007/PartnerControls">grafisk produktion</TermName>
          <TermId xmlns="http://schemas.microsoft.com/office/infopath/2007/PartnerControls">b8397e3e-bea1-44b5-bb19-b68d199fc022</TermId>
        </TermInfo>
        <TermInfo xmlns="http://schemas.microsoft.com/office/infopath/2007/PartnerControls">
          <TermName xmlns="http://schemas.microsoft.com/office/infopath/2007/PartnerControls">power point</TermName>
          <TermId xmlns="http://schemas.microsoft.com/office/infopath/2007/PartnerControls">ac085ffe-8bcc-4f06-b694-c37579bb604e</TermId>
        </TermInfo>
      </Terms>
    </j125def9988a4544907fddb4a09b1af5>
    <LD_OldPubliceringsstatus xmlns="2f901946-e264-40a9-b252-19c7dedd3add">Ej publicerat</LD_OldPubliceringsstatus>
    <d35d67994db9475aa58636ebfce59533 xmlns="2f901946-e264-40a9-b252-19c7dedd3add">
      <Terms xmlns="http://schemas.microsoft.com/office/infopath/2007/PartnerControls">
        <TermInfo xmlns="http://schemas.microsoft.com/office/infopath/2007/PartnerControls">
          <TermName xmlns="http://schemas.microsoft.com/office/infopath/2007/PartnerControls">sv - svenska</TermName>
          <TermId xmlns="http://schemas.microsoft.com/office/infopath/2007/PartnerControls">fc4bf42e-8ca5-492e-bdac-5e5e0115cfa8</TermId>
        </TermInfo>
      </Terms>
    </d35d67994db9475aa58636ebfce59533>
    <ib8be5378b304cd19503fe0f13c962e4 xmlns="2f901946-e264-40a9-b252-19c7dedd3add">
      <Terms xmlns="http://schemas.microsoft.com/office/infopath/2007/PartnerControls">
        <TermInfo xmlns="http://schemas.microsoft.com/office/infopath/2007/PartnerControls">
          <TermName xmlns="http://schemas.microsoft.com/office/infopath/2007/PartnerControls">Grafisk produktion</TermName>
          <TermId xmlns="http://schemas.microsoft.com/office/infopath/2007/PartnerControls">916142d0-87d5-45a4-88e1-e3b297b5d7f3</TermId>
        </TermInfo>
      </Terms>
    </ib8be5378b304cd19503fe0f13c962e4>
    <LD_Version xmlns="2f901946-e264-40a9-b252-19c7dedd3add">1.0</LD_Version>
    <TaxCatchAll xmlns="2f901946-e264-40a9-b252-19c7dedd3add">
      <Value>31</Value>
      <Value>11</Value>
      <Value>1</Value>
      <Value>122</Value>
      <Value>141</Value>
      <Value>3</Value>
      <Value>54</Value>
    </TaxCatchAll>
    <b949fc07257b40f7b02b2d246d41368f xmlns="2f901946-e264-40a9-b252-19c7dedd3add">
      <Terms xmlns="http://schemas.microsoft.com/office/infopath/2007/PartnerControls">
        <TermInfo xmlns="http://schemas.microsoft.com/office/infopath/2007/PartnerControls">
          <TermName xmlns="http://schemas.microsoft.com/office/infopath/2007/PartnerControls">LD</TermName>
          <TermId xmlns="http://schemas.microsoft.com/office/infopath/2007/PartnerControls">30ac7822-68c2-42d2-8d58-accf1e3539f2</TermId>
        </TermInfo>
      </Terms>
    </b949fc07257b40f7b02b2d246d41368f>
    <LD_Publiceringsstatus xmlns="2f901946-e264-40a9-b252-19c7dedd3add">Publicering pågår</LD_Publiceringsstatus>
    <LD_OldDokumentstatus xmlns="2f901946-e264-40a9-b252-19c7dedd3add" xsi:nil="true"/>
    <LD_DokumentID xmlns="2f901946-e264-40a9-b252-19c7dedd3add">
      <Url>https://ar.ltdalarna.se/arbetsrum/OHAR4G8V/_layouts/15/DocIdRedir.aspx?ID=A3WFANPAHJDW-649578785-299</Url>
      <Description>A3WFANPAHJDW-649578785-299</Description>
    </LD_DokumentID>
    <LD_Informationsklass xmlns="2f901946-e264-40a9-b252-19c7dedd3add">Intern alla</LD_Informationsklass>
    <ib626626c2604ac096d2606abc0b50e1 xmlns="2f901946-e264-40a9-b252-19c7dedd3add">
      <Terms xmlns="http://schemas.microsoft.com/office/infopath/2007/PartnerControls"/>
    </ib626626c2604ac096d2606abc0b50e1>
    <nf66689e3cec4bcc9e3f4977582c706c xmlns="2f901946-e264-40a9-b252-19c7dedd3add">
      <Terms xmlns="http://schemas.microsoft.com/office/infopath/2007/PartnerControls"/>
    </nf66689e3cec4bcc9e3f4977582c706c>
    <LD_Dokumentansvarig xmlns="2f901946-e264-40a9-b252-19c7dedd3add">
      <UserInfo>
        <DisplayName>Jansson Markus /Regionstyrelsens förvaltning Kommunikationsenhet /Falun</DisplayName>
        <AccountId>34</AccountId>
        <AccountType/>
      </UserInfo>
    </LD_Dokumentansvarig>
    <l94247903c2249fd91f98a10a58087d0 xmlns="2f901946-e264-40a9-b252-19c7dedd3add">
      <Terms xmlns="http://schemas.microsoft.com/office/infopath/2007/PartnerControls">
        <TermInfo xmlns="http://schemas.microsoft.com/office/infopath/2007/PartnerControls">
          <TermName xmlns="http://schemas.microsoft.com/office/infopath/2007/PartnerControls">Standarddokument</TermName>
          <TermId xmlns="http://schemas.microsoft.com/office/infopath/2007/PartnerControls">4d12e0b9-1967-41ec-b4ec-5579d11176b8</TermId>
        </TermInfo>
      </Terms>
    </l94247903c2249fd91f98a10a58087d0>
    <LD_GranskatAv xmlns="2f901946-e264-40a9-b252-19c7dedd3add">
      <UserInfo>
        <DisplayName/>
        <AccountId xsi:nil="true"/>
        <AccountType/>
      </UserInfo>
    </LD_GranskatAv>
    <LD_ArbetsrumID xmlns="2f901946-e264-40a9-b252-19c7dedd3add">
      <Url xsi:nil="true"/>
      <Description xsi:nil="true"/>
    </LD_ArbetsrumID>
    <LD_Faktaagare xmlns="2f901946-e264-40a9-b252-19c7dedd3add">
      <Url xsi:nil="true"/>
      <Description xsi:nil="true"/>
    </LD_Faktaagare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Standarddokument" ma:contentTypeID="0x010100AC92CF2061C10240851FF38CAA99F4B8030500FC1BF44D7FDED84490CEE4BC9A165B5A" ma:contentTypeVersion="303" ma:contentTypeDescription="Skapa ett nytt dokument." ma:contentTypeScope="" ma:versionID="e7ceab4b7a989c27d7f3c1fbdcb1af51">
  <xsd:schema xmlns:xsd="http://www.w3.org/2001/XMLSchema" xmlns:xs="http://www.w3.org/2001/XMLSchema" xmlns:p="http://schemas.microsoft.com/office/2006/metadata/properties" xmlns:ns2="2f901946-e264-40a9-b252-19c7dedd3add" xmlns:ns3="625733c5-0f95-420a-bdd7-9e1f1bc4aabb" targetNamespace="http://schemas.microsoft.com/office/2006/metadata/properties" ma:root="true" ma:fieldsID="e30543934a70761589ee6692cc323138" ns2:_="" ns3:_="">
    <xsd:import namespace="2f901946-e264-40a9-b252-19c7dedd3add"/>
    <xsd:import namespace="625733c5-0f95-420a-bdd7-9e1f1bc4aabb"/>
    <xsd:element name="properties">
      <xsd:complexType>
        <xsd:sequence>
          <xsd:element name="documentManagement">
            <xsd:complexType>
              <xsd:all>
                <xsd:element ref="ns2:LD_Dokumentansvarig"/>
                <xsd:element ref="ns2:LD_Informationsklass"/>
                <xsd:element ref="ns2:LD_ArbetsrumID" minOccurs="0"/>
                <xsd:element ref="ns2:LD_DokumentID" minOccurs="0"/>
                <xsd:element ref="ns2:LD_Faktaagare" minOccurs="0"/>
                <xsd:element ref="ns2:LD_Version" minOccurs="0"/>
                <xsd:element ref="ns2:LD_GranskatAv" minOccurs="0"/>
                <xsd:element ref="ns2:LD_Dokumentstatus" minOccurs="0"/>
                <xsd:element ref="ns2:LD_Publiceringsstatus" minOccurs="0"/>
                <xsd:element ref="ns2:LD_OldPubliceringsstatus" minOccurs="0"/>
                <xsd:element ref="ns2:TaxCatchAll" minOccurs="0"/>
                <xsd:element ref="ns2:l94247903c2249fd91f98a10a58087d0" minOccurs="0"/>
                <xsd:element ref="ns2:b949fc07257b40f7b02b2d246d41368f" minOccurs="0"/>
                <xsd:element ref="ns2:d35d67994db9475aa58636ebfce59533" minOccurs="0"/>
                <xsd:element ref="ns2:ib626626c2604ac096d2606abc0b50e1" minOccurs="0"/>
                <xsd:element ref="ns2:j125def9988a4544907fddb4a09b1af5" minOccurs="0"/>
                <xsd:element ref="ns2:ib8be5378b304cd19503fe0f13c962e4" minOccurs="0"/>
                <xsd:element ref="ns2:LD_OldDokumentstatus" minOccurs="0"/>
                <xsd:element ref="ns2:nf66689e3cec4bcc9e3f4977582c706c" minOccurs="0"/>
                <xsd:element ref="ns2:TaxCatchAllLabel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901946-e264-40a9-b252-19c7dedd3add" elementFormDefault="qualified">
    <xsd:import namespace="http://schemas.microsoft.com/office/2006/documentManagement/types"/>
    <xsd:import namespace="http://schemas.microsoft.com/office/infopath/2007/PartnerControls"/>
    <xsd:element name="LD_Dokumentansvarig" ma:index="2" ma:displayName="Dokumentansvarig" ma:list="UserInfo" ma:internalName="LD_Dokumentansvarig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D_Informationsklass" ma:index="4" ma:displayName="Informationsklass" ma:default="Intern alla" ma:internalName="LD_Informationsklass" ma:readOnly="false">
      <xsd:simpleType>
        <xsd:restriction base="dms:Choice">
          <xsd:enumeration value="Publik"/>
          <xsd:enumeration value="Intern alla"/>
          <xsd:enumeration value="Intern skyddad"/>
        </xsd:restriction>
      </xsd:simpleType>
    </xsd:element>
    <xsd:element name="LD_ArbetsrumID" ma:index="8" nillable="true" ma:displayName="ArbetsrumID" ma:hidden="true" ma:internalName="LD_ArbetsrumID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D_DokumentID" ma:index="9" nillable="true" ma:displayName="LD DokumentID" ma:hidden="true" ma:internalName="LD_DokumentID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D_Faktaagare" ma:index="10" nillable="true" ma:displayName="Faktaägare" ma:hidden="true" ma:internalName="LD_Faktaagar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D_Version" ma:index="11" nillable="true" ma:displayName="Version" ma:internalName="LD_Version" ma:readOnly="false">
      <xsd:simpleType>
        <xsd:restriction base="dms:Text"/>
      </xsd:simpleType>
    </xsd:element>
    <xsd:element name="LD_GranskatAv" ma:index="12" nillable="true" ma:displayName="Granskat av" ma:list="UserInfo" ma:internalName="LD_GranskatAv" ma:readOnly="fals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D_Dokumentstatus" ma:index="13" nillable="true" ma:displayName="Dokumentstatus" ma:default="Utkast" ma:hidden="true" ma:internalName="LD_Dokumentstatus" ma:readOnly="false">
      <xsd:simpleType>
        <xsd:restriction base="dms:Choice">
          <xsd:enumeration value="Utkast"/>
          <xsd:enumeration value="Granskning pågår"/>
          <xsd:enumeration value="Granskat"/>
          <xsd:enumeration value="Godkännande pågår"/>
          <xsd:enumeration value="Godkänt"/>
          <xsd:enumeration value="Ej godkänt"/>
          <xsd:enumeration value="Publicerat"/>
          <xsd:enumeration value="Godkänt och publicerat"/>
        </xsd:restriction>
      </xsd:simpleType>
    </xsd:element>
    <xsd:element name="LD_Publiceringsstatus" ma:index="14" nillable="true" ma:displayName="Publiceringsstatus" ma:default="Ej publicerat" ma:hidden="true" ma:internalName="LD_Publiceringsstatus" ma:readOnly="false">
      <xsd:simpleType>
        <xsd:restriction base="dms:Choice">
          <xsd:enumeration value="Ej publicerat"/>
          <xsd:enumeration value="Publicering pågår"/>
          <xsd:enumeration value="Publicerat"/>
          <xsd:enumeration value="Avpublicerat"/>
          <xsd:enumeration value="Revidering krävs"/>
          <xsd:enumeration value="Revidering pågår"/>
        </xsd:restriction>
      </xsd:simpleType>
    </xsd:element>
    <xsd:element name="LD_OldPubliceringsstatus" ma:index="20" nillable="true" ma:displayName="Old Publiceringsstatus" ma:hidden="true" ma:internalName="LD_OldPubliceringsstatus" ma:readOnly="false">
      <xsd:simpleType>
        <xsd:restriction base="dms:Text"/>
      </xsd:simpleType>
    </xsd:element>
    <xsd:element name="TaxCatchAll" ma:index="21" nillable="true" ma:displayName="Taxonomy Catch All Column" ma:hidden="true" ma:list="{5f9eefa9-c519-4751-8e96-f509d56a63cf}" ma:internalName="TaxCatchAll" ma:showField="CatchAllData" ma:web="625733c5-0f95-420a-bdd7-9e1f1bc4aa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94247903c2249fd91f98a10a58087d0" ma:index="22" nillable="true" ma:taxonomy="true" ma:internalName="l94247903c2249fd91f98a10a58087d0" ma:taxonomyFieldName="LD_Dokumenttyp" ma:displayName="Dokumenttyp" ma:readOnly="false" ma:fieldId="{59424790-3c22-49fd-91f9-8a10a58087d0}" ma:sspId="e7769dcc-5dd1-4f02-a71f-f2e47d1eab4e" ma:termSetId="0f652e80-21f1-4db9-823c-0c440e78a02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949fc07257b40f7b02b2d246d41368f" ma:index="24" ma:taxonomy="true" ma:internalName="b949fc07257b40f7b02b2d246d41368f" ma:taxonomyFieldName="LD_GallerForVerksamhet" ma:displayName="Gäller för verksamhet" ma:readOnly="false" ma:default="" ma:fieldId="{b949fc07-257b-40f7-b02b-2d246d41368f}" ma:taxonomyMulti="true" ma:sspId="e7769dcc-5dd1-4f02-a71f-f2e47d1eab4e" ma:termSetId="fdc1c8bc-96b8-4ad1-a7fe-19ec9003abb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35d67994db9475aa58636ebfce59533" ma:index="25" nillable="true" ma:taxonomy="true" ma:internalName="d35d67994db9475aa58636ebfce59533" ma:taxonomyFieldName="LD_Sprak" ma:displayName="Språk" ma:readOnly="false" ma:default="1;#sv - svenska|fc4bf42e-8ca5-492e-bdac-5e5e0115cfa8" ma:fieldId="{d35d6799-4db9-475a-a586-36ebfce59533}" ma:sspId="e7769dcc-5dd1-4f02-a71f-f2e47d1eab4e" ma:termSetId="34bdb1d3-4598-4ab4-b025-869b2700dd5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b626626c2604ac096d2606abc0b50e1" ma:index="26" nillable="true" ma:taxonomy="true" ma:internalName="ib626626c2604ac096d2606abc0b50e1" ma:taxonomyFieldName="LD_Process" ma:displayName="Process" ma:readOnly="false" ma:fieldId="{2b626626-c260-4ac0-96d2-606abc0b50e1}" ma:sspId="e7769dcc-5dd1-4f02-a71f-f2e47d1eab4e" ma:termSetId="76f4019a-91e2-4560-b452-ad5219d4307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125def9988a4544907fddb4a09b1af5" ma:index="29" nillable="true" ma:taxonomy="true" ma:internalName="j125def9988a4544907fddb4a09b1af5" ma:taxonomyFieldName="LD_Nyckelord" ma:displayName="Nyckelord" ma:readOnly="false" ma:fieldId="{3125def9-988a-4544-907f-ddb4a09b1af5}" ma:taxonomyMulti="true" ma:sspId="e7769dcc-5dd1-4f02-a71f-f2e47d1eab4e" ma:termSetId="4e71d024-632f-4c5c-a02d-6b344a2d3997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ib8be5378b304cd19503fe0f13c962e4" ma:index="31" nillable="true" ma:taxonomy="true" ma:internalName="ib8be5378b304cd19503fe0f13c962e4" ma:taxonomyFieldName="LD_Dokumentsamling" ma:displayName="Dokumentsamling" ma:default="" ma:fieldId="{2b8be537-8b30-4cd1-9503-fe0f13c962e4}" ma:taxonomyMulti="true" ma:sspId="e7769dcc-5dd1-4f02-a71f-f2e47d1eab4e" ma:termSetId="616aacf0-f681-4ad1-9a56-1a611ffe0410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LD_OldDokumentstatus" ma:index="32" nillable="true" ma:displayName="Old Dokumentstatus" ma:hidden="true" ma:internalName="LD_OldDokumentstatus" ma:readOnly="false">
      <xsd:simpleType>
        <xsd:restriction base="dms:Text"/>
      </xsd:simpleType>
    </xsd:element>
    <xsd:element name="nf66689e3cec4bcc9e3f4977582c706c" ma:index="33" nillable="true" ma:taxonomy="true" ma:internalName="nf66689e3cec4bcc9e3f4977582c706c" ma:taxonomyFieldName="LD_Ledningssytem" ma:displayName="Ledningssystem" ma:default="" ma:fieldId="{7f66689e-3cec-4bcc-9e3f-4977582c706c}" ma:sspId="e7769dcc-5dd1-4f02-a71f-f2e47d1eab4e" ma:termSetId="829eac8a-34d8-46a0-90b2-b520bdf7847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Label" ma:index="34" nillable="true" ma:displayName="Taxonomy Catch All Column1" ma:hidden="true" ma:list="{5f9eefa9-c519-4751-8e96-f509d56a63cf}" ma:internalName="TaxCatchAllLabel" ma:readOnly="true" ma:showField="CatchAllDataLabel" ma:web="625733c5-0f95-420a-bdd7-9e1f1bc4aa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5733c5-0f95-420a-bdd7-9e1f1bc4aabb" elementFormDefault="qualified">
    <xsd:import namespace="http://schemas.microsoft.com/office/2006/documentManagement/types"/>
    <xsd:import namespace="http://schemas.microsoft.com/office/infopath/2007/PartnerControls"/>
    <xsd:element name="_dlc_DocId" ma:index="35" nillable="true" ma:displayName="Dokument-ID-värde" ma:description="Värdet för dokument-ID som tilldelats till det här objektet." ma:internalName="_dlc_DocId" ma:readOnly="true">
      <xsd:simpleType>
        <xsd:restriction base="dms:Text"/>
      </xsd:simpleType>
    </xsd:element>
    <xsd:element name="_dlc_DocIdUrl" ma:index="36" nillable="true" ma:displayName="Dokument-ID" ma:description="Permanent länk till det här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37" nillable="true" ma:displayName="Spara ID" ma:description="Behåll ID vid tillägg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8" ma:displayName="Innehållstyp"/>
        <xsd:element ref="dc:title" maxOccurs="1" ma:index="1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3078EE-CA9E-4DA6-A341-26FB2031DCC4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3B92BFF9-82BB-445E-BE1D-BE3D555199F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C8780B-3F8C-40A4-A45D-1529D097AC8B}">
  <ds:schemaRefs>
    <ds:schemaRef ds:uri="http://purl.org/dc/terms/"/>
    <ds:schemaRef ds:uri="625733c5-0f95-420a-bdd7-9e1f1bc4aabb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2f901946-e264-40a9-b252-19c7dedd3add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0EE9B88F-CCC6-4750-A1B7-AD539EBCF3AD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B831E133-5904-4511-B44F-E6E68E975E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901946-e264-40a9-b252-19c7dedd3add"/>
    <ds:schemaRef ds:uri="625733c5-0f95-420a-bdd7-9e1f1bc4aa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23961</TotalTime>
  <Words>1708</Words>
  <Application>Microsoft Office PowerPoint</Application>
  <PresentationFormat>Bredbild</PresentationFormat>
  <Paragraphs>244</Paragraphs>
  <Slides>34</Slides>
  <Notes>27</Notes>
  <HiddenSlides>0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34</vt:i4>
      </vt:variant>
    </vt:vector>
  </HeadingPairs>
  <TitlesOfParts>
    <vt:vector size="42" baseType="lpstr">
      <vt:lpstr>Aptos</vt:lpstr>
      <vt:lpstr>Arial</vt:lpstr>
      <vt:lpstr>Arial Black</vt:lpstr>
      <vt:lpstr>Bodoni MT</vt:lpstr>
      <vt:lpstr>Calibri</vt:lpstr>
      <vt:lpstr>Calibri Light</vt:lpstr>
      <vt:lpstr>Wingdings</vt:lpstr>
      <vt:lpstr>Standard - Röd</vt:lpstr>
      <vt:lpstr>Vinterns virus</vt:lpstr>
      <vt:lpstr>Magsjuka och luftvägsvirus –hur skyddar vi personal och vårdtagare?</vt:lpstr>
      <vt:lpstr>Det finns effektiva sätt att minska spridning av både luftvägsvirus och vinterkräksjuka!</vt:lpstr>
      <vt:lpstr>Smittvägar för luftvägsvirus</vt:lpstr>
      <vt:lpstr>Smittvägar för luftvägsvirus</vt:lpstr>
      <vt:lpstr>Vad är influensa?</vt:lpstr>
      <vt:lpstr>Vad är Covid-19</vt:lpstr>
      <vt:lpstr>Vad är RS-virus (respiratoriskt syncytialvirus)</vt:lpstr>
      <vt:lpstr>Patientfall </vt:lpstr>
      <vt:lpstr>Aktuella åtgärder vid luftvägsvirus</vt:lpstr>
      <vt:lpstr>Omhändertagande av vårdtagare med luftvägsinfektion</vt:lpstr>
      <vt:lpstr>Skyddsutrustning för personal</vt:lpstr>
      <vt:lpstr>Stänkskydd, munskydd och andningsskydd</vt:lpstr>
      <vt:lpstr>Aktuella smittskyddsåtgärder </vt:lpstr>
      <vt:lpstr>Provtagning</vt:lpstr>
      <vt:lpstr>Disk/Tvätt/Avfall/Städning </vt:lpstr>
      <vt:lpstr>Calicivirus/vinterkräksjuka </vt:lpstr>
      <vt:lpstr>Smittvägar </vt:lpstr>
      <vt:lpstr>Bakgrund om calicivirus</vt:lpstr>
      <vt:lpstr>PowerPoint-presentation</vt:lpstr>
      <vt:lpstr>Patientfall </vt:lpstr>
      <vt:lpstr>Vård vid magsjuka</vt:lpstr>
      <vt:lpstr>Snabba åtgärder krävs!</vt:lpstr>
      <vt:lpstr>Provtagning</vt:lpstr>
      <vt:lpstr>Vad räknas som utbrott?</vt:lpstr>
      <vt:lpstr>Vid utbrott</vt:lpstr>
      <vt:lpstr> Mathantering </vt:lpstr>
      <vt:lpstr>Information</vt:lpstr>
      <vt:lpstr> Personal </vt:lpstr>
      <vt:lpstr>Omhändertagande av spill = punktdesinfektion</vt:lpstr>
      <vt:lpstr>Korrekta städrutiner är viktiga för att  förebygga och begränsa smittspridning!</vt:lpstr>
      <vt:lpstr> Tvätt                              Avfall</vt:lpstr>
      <vt:lpstr>När isoleringen bryts</vt:lpstr>
      <vt:lpstr>Tack för idag!</vt:lpstr>
    </vt:vector>
  </TitlesOfParts>
  <Company>Landstinget Dalarna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Region Dalarna - Standard Powerpointmall</dc:title>
  <dc:creator>Jansson Markus /Central förvaltning Kommunikationsenhet /Falun</dc:creator>
  <cp:lastModifiedBy>Wallenius Lawan /Smittskydd och vårdhygien Dalarna /Falun</cp:lastModifiedBy>
  <cp:revision>331</cp:revision>
  <dcterms:created xsi:type="dcterms:W3CDTF">2023-03-22T13:06:26Z</dcterms:created>
  <dcterms:modified xsi:type="dcterms:W3CDTF">2025-11-21T10:54:52Z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0x010100AC92CF2061C10240851FF38CAA99F4B8030500FC1BF44D7FDED84490CEE4BC9A165B5A</vt:lpwstr>
  </property>
  <property fmtid="{D5CDD505-2E9C-101B-9397-08002B2CF9AE}" pid="3" name="d35d67994db9475aa58636ebfce59533">
    <vt:lpwstr>sv - svenska|fc4bf42e-8ca5-492e-bdac-5e5e0115cfa8</vt:lpwstr>
  </property>
  <property fmtid="{D5CDD505-2E9C-101B-9397-08002B2CF9AE}" pid="4" name="TaxCatchAll">
    <vt:lpwstr>1;#sv - svenska</vt:lpwstr>
  </property>
  <property fmtid="{D5CDD505-2E9C-101B-9397-08002B2CF9AE}" pid="5" name="_dlc_DocIdItemGuid">
    <vt:lpwstr>606d0511-76fd-4c7a-ae94-5b4879eee71d</vt:lpwstr>
  </property>
  <property fmtid="{D5CDD505-2E9C-101B-9397-08002B2CF9AE}" pid="6" name="LD_GallerForVerksamhet">
    <vt:lpwstr>3;#LD|30ac7822-68c2-42d2-8d58-accf1e3539f2</vt:lpwstr>
  </property>
  <property fmtid="{D5CDD505-2E9C-101B-9397-08002B2CF9AE}" pid="7" name="LD_Process">
    <vt:lpwstr/>
  </property>
  <property fmtid="{D5CDD505-2E9C-101B-9397-08002B2CF9AE}" pid="8" name="LD_Nyckelord">
    <vt:lpwstr>31;#mall|53b30309-b039-45d6-8033-f182646ac39a;#54;#grafisk produktion|b8397e3e-bea1-44b5-bb19-b68d199fc022;#141;#power point|ac085ffe-8bcc-4f06-b694-c37579bb604e</vt:lpwstr>
  </property>
  <property fmtid="{D5CDD505-2E9C-101B-9397-08002B2CF9AE}" pid="9" name="LD_Dokumentsamling">
    <vt:lpwstr>122;#Grafisk produktion|916142d0-87d5-45a4-88e1-e3b297b5d7f3</vt:lpwstr>
  </property>
  <property fmtid="{D5CDD505-2E9C-101B-9397-08002B2CF9AE}" pid="10" name="LD_Dokumenttyp">
    <vt:lpwstr>11;#Standarddokument|4d12e0b9-1967-41ec-b4ec-5579d11176b8</vt:lpwstr>
  </property>
  <property fmtid="{D5CDD505-2E9C-101B-9397-08002B2CF9AE}" pid="11" name="LD_Ledningssytem">
    <vt:lpwstr/>
  </property>
  <property fmtid="{D5CDD505-2E9C-101B-9397-08002B2CF9AE}" pid="12" name="Granskning">
    <vt:lpwstr/>
  </property>
  <property fmtid="{D5CDD505-2E9C-101B-9397-08002B2CF9AE}" pid="13" name="LD_Sprak">
    <vt:lpwstr>1;#sv - svenska|fc4bf42e-8ca5-492e-bdac-5e5e0115cfa8</vt:lpwstr>
  </property>
</Properties>
</file>