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4" r:id="rId6"/>
    <p:sldMasterId id="2147483684" r:id="rId7"/>
  </p:sldMasterIdLst>
  <p:notesMasterIdLst>
    <p:notesMasterId r:id="rId41"/>
  </p:notesMasterIdLst>
  <p:sldIdLst>
    <p:sldId id="256" r:id="rId8"/>
    <p:sldId id="2147480638" r:id="rId9"/>
    <p:sldId id="909" r:id="rId10"/>
    <p:sldId id="2147480672" r:id="rId11"/>
    <p:sldId id="281" r:id="rId12"/>
    <p:sldId id="376" r:id="rId13"/>
    <p:sldId id="267" r:id="rId14"/>
    <p:sldId id="382" r:id="rId15"/>
    <p:sldId id="383" r:id="rId16"/>
    <p:sldId id="392" r:id="rId17"/>
    <p:sldId id="393" r:id="rId18"/>
    <p:sldId id="257" r:id="rId19"/>
    <p:sldId id="2147480637" r:id="rId20"/>
    <p:sldId id="2147480641" r:id="rId21"/>
    <p:sldId id="871" r:id="rId22"/>
    <p:sldId id="2147480647" r:id="rId23"/>
    <p:sldId id="2147480648" r:id="rId24"/>
    <p:sldId id="357" r:id="rId25"/>
    <p:sldId id="2147480649" r:id="rId26"/>
    <p:sldId id="902" r:id="rId27"/>
    <p:sldId id="919" r:id="rId28"/>
    <p:sldId id="906" r:id="rId29"/>
    <p:sldId id="2147480657" r:id="rId30"/>
    <p:sldId id="2147480669" r:id="rId31"/>
    <p:sldId id="2147480667" r:id="rId32"/>
    <p:sldId id="912" r:id="rId33"/>
    <p:sldId id="2147480650" r:id="rId34"/>
    <p:sldId id="2147480670" r:id="rId35"/>
    <p:sldId id="2147480675" r:id="rId36"/>
    <p:sldId id="387" r:id="rId37"/>
    <p:sldId id="2147480640" r:id="rId38"/>
    <p:sldId id="2583" r:id="rId39"/>
    <p:sldId id="385" r:id="rId40"/>
  </p:sldIdLst>
  <p:sldSz cx="12192000" cy="6858000"/>
  <p:notesSz cx="9926638" cy="143557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586A555C-9A26-4093-835C-A916B6C6A67B}">
          <p14:sldIdLst>
            <p14:sldId id="256"/>
          </p14:sldIdLst>
        </p14:section>
        <p14:section name="Syfte" id="{34612060-CD0E-4F14-8407-33F0DC418D56}">
          <p14:sldIdLst>
            <p14:sldId id="2147480638"/>
          </p14:sldIdLst>
        </p14:section>
        <p14:section name="Agenda" id="{BE373081-EF07-4F23-AE72-1BD956FC7D82}">
          <p14:sldIdLst>
            <p14:sldId id="909"/>
          </p14:sldIdLst>
        </p14:section>
        <p14:section name="Inledning &amp; Patientens resa" id="{FA425C9B-74DF-4F22-9E5E-C61A56E97944}">
          <p14:sldIdLst>
            <p14:sldId id="2147480672"/>
          </p14:sldIdLst>
        </p14:section>
        <p14:section name="Paus" id="{DB58717A-B436-49F2-8A25-CF2AEA0E56FC}">
          <p14:sldIdLst/>
        </p14:section>
        <p14:section name="Cosmic Link" id="{19BE3A41-75DC-4885-AC73-FC5AE2F85240}">
          <p14:sldIdLst>
            <p14:sldId id="281"/>
            <p14:sldId id="376"/>
            <p14:sldId id="267"/>
            <p14:sldId id="382"/>
            <p14:sldId id="383"/>
            <p14:sldId id="392"/>
            <p14:sldId id="393"/>
          </p14:sldIdLst>
        </p14:section>
        <p14:section name="SPAK" id="{FFF44C45-0FD8-4C45-A0D7-1EF37B70C52A}">
          <p14:sldIdLst>
            <p14:sldId id="257"/>
            <p14:sldId id="2147480637"/>
            <p14:sldId id="2147480641"/>
            <p14:sldId id="871"/>
            <p14:sldId id="2147480647"/>
            <p14:sldId id="2147480648"/>
            <p14:sldId id="357"/>
            <p14:sldId id="2147480649"/>
            <p14:sldId id="902"/>
            <p14:sldId id="919"/>
            <p14:sldId id="906"/>
            <p14:sldId id="2147480657"/>
            <p14:sldId id="2147480669"/>
            <p14:sldId id="2147480667"/>
            <p14:sldId id="912"/>
            <p14:sldId id="2147480650"/>
            <p14:sldId id="2147480670"/>
          </p14:sldIdLst>
        </p14:section>
        <p14:section name="Summering av fm" id="{DEBB08BA-7317-43E4-9750-B55E47F60725}">
          <p14:sldIdLst/>
        </p14:section>
        <p14:section name="Lunch" id="{CFF2AEC4-6287-4ACD-9A64-056A1B3C2AB4}">
          <p14:sldIdLst/>
        </p14:section>
        <p14:section name="Intro - Utveckling och samverkan över gränser" id="{64935DE9-50C5-4029-B9E4-7318072FACE2}">
          <p14:sldIdLst>
            <p14:sldId id="2147480675"/>
            <p14:sldId id="387"/>
            <p14:sldId id="2147480640"/>
            <p14:sldId id="2583"/>
          </p14:sldIdLst>
        </p14:section>
        <p14:section name="Fika" id="{E7B45546-0449-42A1-B4FF-A7E6C9F88E51}">
          <p14:sldIdLst>
            <p14:sldId id="38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745F2-A449-4D9A-B10D-CFC737268B75}" v="8" dt="2026-10-20T12:26:22.713"/>
    <p1510:client id="{31471F9D-01E0-9736-D98D-17D16F4CE50E}" v="1" dt="2026-10-21T09:43:05.815"/>
    <p1510:client id="{D3891C5F-703D-59E9-E76F-4EFB7AA336EA}" v="2" dt="2026-10-21T12:18:33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6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viewProps" Target="view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microsoft.com/office/2015/10/relationships/revisionInfo" Target="revisionInfo.xml"/><Relationship Id="rId20" Type="http://schemas.openxmlformats.org/officeDocument/2006/relationships/slide" Target="slides/slide13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B2EC29-1B9F-49E4-829B-B8A37B619F3C}" type="doc">
      <dgm:prSet loTypeId="urn:microsoft.com/office/officeart/2008/layout/LinedList" loCatId="hierarchy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sv-SE"/>
        </a:p>
      </dgm:t>
    </dgm:pt>
    <dgm:pt modelId="{511C3062-8A77-4BF9-8F62-86E30DBD2645}">
      <dgm:prSet phldrT="[Text]" phldr="0" custT="1"/>
      <dgm:spPr>
        <a:solidFill>
          <a:srgbClr val="DCF4D4"/>
        </a:solidFill>
      </dgm:spPr>
      <dgm:t>
        <a:bodyPr/>
        <a:lstStyle/>
        <a:p>
          <a:pPr algn="ctr"/>
          <a:endParaRPr lang="sv-SE" sz="2400" b="1">
            <a:solidFill>
              <a:schemeClr val="tx1"/>
            </a:solidFill>
          </a:endParaRPr>
        </a:p>
        <a:p>
          <a:pPr algn="ctr"/>
          <a:endParaRPr lang="sv-SE" sz="2400" b="1">
            <a:solidFill>
              <a:schemeClr val="tx1"/>
            </a:solidFill>
          </a:endParaRPr>
        </a:p>
        <a:p>
          <a:pPr algn="ctr"/>
          <a:endParaRPr lang="sv-SE" sz="2400" b="1">
            <a:solidFill>
              <a:schemeClr val="tx1"/>
            </a:solidFill>
          </a:endParaRPr>
        </a:p>
        <a:p>
          <a:pPr algn="ctr"/>
          <a:endParaRPr lang="sv-SE" sz="2400" b="1">
            <a:solidFill>
              <a:schemeClr val="tx1"/>
            </a:solidFill>
          </a:endParaRPr>
        </a:p>
        <a:p>
          <a:pPr algn="ctr"/>
          <a:r>
            <a:rPr lang="sv-SE" sz="2400" b="1">
              <a:solidFill>
                <a:schemeClr val="tx1"/>
              </a:solidFill>
            </a:rPr>
            <a:t>Framtida Förbättrings-områden</a:t>
          </a:r>
        </a:p>
      </dgm:t>
    </dgm:pt>
    <dgm:pt modelId="{85F0376A-20F5-4E5E-B44E-F43D2201B7CE}" type="parTrans" cxnId="{FA489FA6-F826-46B8-9EF4-3321AF0B1213}">
      <dgm:prSet/>
      <dgm:spPr/>
      <dgm:t>
        <a:bodyPr/>
        <a:lstStyle/>
        <a:p>
          <a:endParaRPr lang="sv-SE"/>
        </a:p>
      </dgm:t>
    </dgm:pt>
    <dgm:pt modelId="{592A264A-8182-4366-AA70-5D842BD53092}" type="sibTrans" cxnId="{FA489FA6-F826-46B8-9EF4-3321AF0B1213}">
      <dgm:prSet/>
      <dgm:spPr/>
      <dgm:t>
        <a:bodyPr/>
        <a:lstStyle/>
        <a:p>
          <a:endParaRPr lang="sv-SE"/>
        </a:p>
      </dgm:t>
    </dgm:pt>
    <dgm:pt modelId="{D30A8B3A-07F8-42CB-9073-B184E7578FE0}">
      <dgm:prSet phldrT="[Text]" phldr="0"/>
      <dgm:spPr/>
      <dgm:t>
        <a:bodyPr/>
        <a:lstStyle/>
        <a:p>
          <a:r>
            <a:rPr lang="sv-SE"/>
            <a:t>Bristande informationsöverföring (inkl.)</a:t>
          </a:r>
        </a:p>
      </dgm:t>
    </dgm:pt>
    <dgm:pt modelId="{ECCF2D08-B82D-4959-AEFA-D21E0AF6AFC6}" type="parTrans" cxnId="{77099184-40AE-44BD-9640-75D9BCFC1D4F}">
      <dgm:prSet/>
      <dgm:spPr/>
      <dgm:t>
        <a:bodyPr/>
        <a:lstStyle/>
        <a:p>
          <a:endParaRPr lang="sv-SE"/>
        </a:p>
      </dgm:t>
    </dgm:pt>
    <dgm:pt modelId="{773E6683-34A6-4920-A6C6-7333951E941D}" type="sibTrans" cxnId="{77099184-40AE-44BD-9640-75D9BCFC1D4F}">
      <dgm:prSet/>
      <dgm:spPr/>
      <dgm:t>
        <a:bodyPr/>
        <a:lstStyle/>
        <a:p>
          <a:endParaRPr lang="sv-SE"/>
        </a:p>
      </dgm:t>
    </dgm:pt>
    <dgm:pt modelId="{995B2BD1-EE95-4137-9714-1EB542ED8ED5}">
      <dgm:prSet phldrT="[Text]" phldr="0"/>
      <dgm:spPr/>
      <dgm:t>
        <a:bodyPr/>
        <a:lstStyle/>
        <a:p>
          <a:r>
            <a:rPr lang="sv-SE"/>
            <a:t>Bristande tillgänglighet – vårddokumentation (inkl.)</a:t>
          </a:r>
        </a:p>
      </dgm:t>
    </dgm:pt>
    <dgm:pt modelId="{3475B66A-306F-4F91-99E0-C407236BB838}" type="parTrans" cxnId="{D85475B3-930A-4552-BE2D-090D5EAFE462}">
      <dgm:prSet/>
      <dgm:spPr/>
      <dgm:t>
        <a:bodyPr/>
        <a:lstStyle/>
        <a:p>
          <a:endParaRPr lang="sv-SE"/>
        </a:p>
      </dgm:t>
    </dgm:pt>
    <dgm:pt modelId="{9E08F772-527F-4A9C-BB88-84CE1DCAA502}" type="sibTrans" cxnId="{D85475B3-930A-4552-BE2D-090D5EAFE462}">
      <dgm:prSet/>
      <dgm:spPr/>
      <dgm:t>
        <a:bodyPr/>
        <a:lstStyle/>
        <a:p>
          <a:endParaRPr lang="sv-SE"/>
        </a:p>
      </dgm:t>
    </dgm:pt>
    <dgm:pt modelId="{69BFBA1F-9993-4467-A62C-C4C9C3A8912A}">
      <dgm:prSet phldrT="[Text]" phldr="0"/>
      <dgm:spPr/>
      <dgm:t>
        <a:bodyPr/>
        <a:lstStyle/>
        <a:p>
          <a:r>
            <a:rPr lang="sv-SE"/>
            <a:t>Otydlig ansvarsfördelning (roller &amp; uppdrag)</a:t>
          </a:r>
        </a:p>
      </dgm:t>
    </dgm:pt>
    <dgm:pt modelId="{255623EB-8753-4A4F-AE6B-9399874291C9}" type="parTrans" cxnId="{F2E7F55A-BB49-41C4-9729-5DBB4701DDBE}">
      <dgm:prSet/>
      <dgm:spPr/>
      <dgm:t>
        <a:bodyPr/>
        <a:lstStyle/>
        <a:p>
          <a:endParaRPr lang="sv-SE"/>
        </a:p>
      </dgm:t>
    </dgm:pt>
    <dgm:pt modelId="{6B169BBD-454C-4321-8989-87D5630A3312}" type="sibTrans" cxnId="{F2E7F55A-BB49-41C4-9729-5DBB4701DDBE}">
      <dgm:prSet/>
      <dgm:spPr/>
      <dgm:t>
        <a:bodyPr/>
        <a:lstStyle/>
        <a:p>
          <a:endParaRPr lang="sv-SE"/>
        </a:p>
      </dgm:t>
    </dgm:pt>
    <dgm:pt modelId="{859FD431-D119-4852-9E61-1E3E34F29FE2}">
      <dgm:prSet phldrT="[Text]" phldr="0"/>
      <dgm:spPr/>
      <dgm:t>
        <a:bodyPr/>
        <a:lstStyle/>
        <a:p>
          <a:r>
            <a:rPr lang="sv-SE"/>
            <a:t>Otydliga kontaktvägar (inkl.)</a:t>
          </a:r>
        </a:p>
      </dgm:t>
    </dgm:pt>
    <dgm:pt modelId="{076C68D2-762B-4AF1-87EE-2D2DF4615162}" type="parTrans" cxnId="{9E5DBF38-921F-44AF-ADC0-709A21A851BF}">
      <dgm:prSet/>
      <dgm:spPr/>
      <dgm:t>
        <a:bodyPr/>
        <a:lstStyle/>
        <a:p>
          <a:endParaRPr lang="sv-SE"/>
        </a:p>
      </dgm:t>
    </dgm:pt>
    <dgm:pt modelId="{49B789A8-E9F4-4F2D-B8F4-A69A865C87FE}" type="sibTrans" cxnId="{9E5DBF38-921F-44AF-ADC0-709A21A851BF}">
      <dgm:prSet/>
      <dgm:spPr/>
      <dgm:t>
        <a:bodyPr/>
        <a:lstStyle/>
        <a:p>
          <a:endParaRPr lang="sv-SE"/>
        </a:p>
      </dgm:t>
    </dgm:pt>
    <dgm:pt modelId="{161D58D2-1FCC-43FE-B432-D4565CFA5AC3}">
      <dgm:prSet phldrT="[Text]" phldr="0"/>
      <dgm:spPr/>
      <dgm:t>
        <a:bodyPr/>
        <a:lstStyle/>
        <a:p>
          <a:r>
            <a:rPr lang="sv-SE"/>
            <a:t>Kompetensbehov</a:t>
          </a:r>
        </a:p>
      </dgm:t>
    </dgm:pt>
    <dgm:pt modelId="{EF82187C-CCCA-41FF-88B7-9BEC5C8D9BBF}" type="parTrans" cxnId="{B665F327-24BE-45BF-BBAB-7294B0F2C30E}">
      <dgm:prSet/>
      <dgm:spPr/>
      <dgm:t>
        <a:bodyPr/>
        <a:lstStyle/>
        <a:p>
          <a:endParaRPr lang="sv-SE"/>
        </a:p>
      </dgm:t>
    </dgm:pt>
    <dgm:pt modelId="{0607500B-F678-4447-857D-26CDD3E6D190}" type="sibTrans" cxnId="{B665F327-24BE-45BF-BBAB-7294B0F2C30E}">
      <dgm:prSet/>
      <dgm:spPr/>
      <dgm:t>
        <a:bodyPr/>
        <a:lstStyle/>
        <a:p>
          <a:endParaRPr lang="sv-SE"/>
        </a:p>
      </dgm:t>
    </dgm:pt>
    <dgm:pt modelId="{F838F838-2835-4EB0-B62C-DEAF5CD2A51D}">
      <dgm:prSet phldrT="[Text]" phldr="0"/>
      <dgm:spPr/>
      <dgm:t>
        <a:bodyPr/>
        <a:lstStyle/>
        <a:p>
          <a:r>
            <a:rPr lang="sv-SE"/>
            <a:t>Bristande utskrivningsplanering</a:t>
          </a:r>
        </a:p>
      </dgm:t>
    </dgm:pt>
    <dgm:pt modelId="{2D4524C6-C6B9-4AE6-A419-EDBB80A8A5B8}" type="parTrans" cxnId="{E34013AA-EDF6-4C0A-B147-88821CC51907}">
      <dgm:prSet/>
      <dgm:spPr/>
      <dgm:t>
        <a:bodyPr/>
        <a:lstStyle/>
        <a:p>
          <a:endParaRPr lang="sv-SE"/>
        </a:p>
      </dgm:t>
    </dgm:pt>
    <dgm:pt modelId="{6FDC7D39-569D-4507-A706-6E91F0E8D591}" type="sibTrans" cxnId="{E34013AA-EDF6-4C0A-B147-88821CC51907}">
      <dgm:prSet/>
      <dgm:spPr/>
      <dgm:t>
        <a:bodyPr/>
        <a:lstStyle/>
        <a:p>
          <a:endParaRPr lang="sv-SE"/>
        </a:p>
      </dgm:t>
    </dgm:pt>
    <dgm:pt modelId="{731CB1FC-860A-462B-A5F4-E8DF22453505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sv-SE"/>
            <a:t>Parallella processer = ineffektiv resursanvändning</a:t>
          </a:r>
        </a:p>
      </dgm:t>
    </dgm:pt>
    <dgm:pt modelId="{F7648574-92B0-43FD-AF08-4154C600EF43}" type="parTrans" cxnId="{34A989C4-91EA-443F-8F79-34BCBFB79DFD}">
      <dgm:prSet/>
      <dgm:spPr/>
      <dgm:t>
        <a:bodyPr/>
        <a:lstStyle/>
        <a:p>
          <a:endParaRPr lang="sv-SE"/>
        </a:p>
      </dgm:t>
    </dgm:pt>
    <dgm:pt modelId="{A4986001-D926-4A2C-A409-758734E1F22A}" type="sibTrans" cxnId="{34A989C4-91EA-443F-8F79-34BCBFB79DFD}">
      <dgm:prSet/>
      <dgm:spPr/>
      <dgm:t>
        <a:bodyPr/>
        <a:lstStyle/>
        <a:p>
          <a:endParaRPr lang="sv-SE"/>
        </a:p>
      </dgm:t>
    </dgm:pt>
    <dgm:pt modelId="{E9525D3C-9A1C-49FF-99D2-DD9B76A25771}" type="pres">
      <dgm:prSet presAssocID="{8BB2EC29-1B9F-49E4-829B-B8A37B619F3C}" presName="vert0" presStyleCnt="0">
        <dgm:presLayoutVars>
          <dgm:dir/>
          <dgm:animOne val="branch"/>
          <dgm:animLvl val="lvl"/>
        </dgm:presLayoutVars>
      </dgm:prSet>
      <dgm:spPr/>
    </dgm:pt>
    <dgm:pt modelId="{70838876-A5BA-4E3F-BA47-FFDF8AD3D09F}" type="pres">
      <dgm:prSet presAssocID="{511C3062-8A77-4BF9-8F62-86E30DBD2645}" presName="thickLine" presStyleLbl="alignNode1" presStyleIdx="0" presStyleCnt="1" custLinFactNeighborX="-450" custLinFactNeighborY="-20322"/>
      <dgm:spPr/>
    </dgm:pt>
    <dgm:pt modelId="{102A86BA-52C9-49D4-B820-EEE9F1ACFBAA}" type="pres">
      <dgm:prSet presAssocID="{511C3062-8A77-4BF9-8F62-86E30DBD2645}" presName="horz1" presStyleCnt="0"/>
      <dgm:spPr/>
    </dgm:pt>
    <dgm:pt modelId="{40A89E8B-6BE7-4917-AB64-1F81A90E7B97}" type="pres">
      <dgm:prSet presAssocID="{511C3062-8A77-4BF9-8F62-86E30DBD2645}" presName="tx1" presStyleLbl="revTx" presStyleIdx="0" presStyleCnt="8"/>
      <dgm:spPr/>
    </dgm:pt>
    <dgm:pt modelId="{86DE0C50-43F7-43C6-B2DB-FFE1B1B639B6}" type="pres">
      <dgm:prSet presAssocID="{511C3062-8A77-4BF9-8F62-86E30DBD2645}" presName="vert1" presStyleCnt="0"/>
      <dgm:spPr/>
    </dgm:pt>
    <dgm:pt modelId="{084D6949-F653-4D97-A9AA-7EB38A7053C6}" type="pres">
      <dgm:prSet presAssocID="{D30A8B3A-07F8-42CB-9073-B184E7578FE0}" presName="vertSpace2a" presStyleCnt="0"/>
      <dgm:spPr/>
    </dgm:pt>
    <dgm:pt modelId="{5EA61DAD-F23F-40B0-BFB9-4537D659F256}" type="pres">
      <dgm:prSet presAssocID="{D30A8B3A-07F8-42CB-9073-B184E7578FE0}" presName="horz2" presStyleCnt="0"/>
      <dgm:spPr/>
    </dgm:pt>
    <dgm:pt modelId="{AEBFBC16-D6C1-42AA-AFD4-F104AE885525}" type="pres">
      <dgm:prSet presAssocID="{D30A8B3A-07F8-42CB-9073-B184E7578FE0}" presName="horzSpace2" presStyleCnt="0"/>
      <dgm:spPr/>
    </dgm:pt>
    <dgm:pt modelId="{EE607644-36EF-479E-B691-FF1E121D18CA}" type="pres">
      <dgm:prSet presAssocID="{D30A8B3A-07F8-42CB-9073-B184E7578FE0}" presName="tx2" presStyleLbl="revTx" presStyleIdx="1" presStyleCnt="8"/>
      <dgm:spPr/>
    </dgm:pt>
    <dgm:pt modelId="{C5D605D5-0BAC-4EA4-984A-B17B36141981}" type="pres">
      <dgm:prSet presAssocID="{D30A8B3A-07F8-42CB-9073-B184E7578FE0}" presName="vert2" presStyleCnt="0"/>
      <dgm:spPr/>
    </dgm:pt>
    <dgm:pt modelId="{FBE8BBD2-D0F4-4DB2-97E3-5EA958990E9B}" type="pres">
      <dgm:prSet presAssocID="{D30A8B3A-07F8-42CB-9073-B184E7578FE0}" presName="thinLine2b" presStyleLbl="callout" presStyleIdx="0" presStyleCnt="7"/>
      <dgm:spPr/>
    </dgm:pt>
    <dgm:pt modelId="{E9D3C660-015A-42CD-B7A5-8A57AB38CD26}" type="pres">
      <dgm:prSet presAssocID="{D30A8B3A-07F8-42CB-9073-B184E7578FE0}" presName="vertSpace2b" presStyleCnt="0"/>
      <dgm:spPr/>
    </dgm:pt>
    <dgm:pt modelId="{D1757626-6246-4919-8CBE-FF56EF4F9ED1}" type="pres">
      <dgm:prSet presAssocID="{995B2BD1-EE95-4137-9714-1EB542ED8ED5}" presName="horz2" presStyleCnt="0"/>
      <dgm:spPr/>
    </dgm:pt>
    <dgm:pt modelId="{36A4477F-5043-42D9-B8C9-3EB5E370D508}" type="pres">
      <dgm:prSet presAssocID="{995B2BD1-EE95-4137-9714-1EB542ED8ED5}" presName="horzSpace2" presStyleCnt="0"/>
      <dgm:spPr/>
    </dgm:pt>
    <dgm:pt modelId="{2F520175-00E2-48A8-8FF9-B24FB1D781AE}" type="pres">
      <dgm:prSet presAssocID="{995B2BD1-EE95-4137-9714-1EB542ED8ED5}" presName="tx2" presStyleLbl="revTx" presStyleIdx="2" presStyleCnt="8"/>
      <dgm:spPr/>
    </dgm:pt>
    <dgm:pt modelId="{F23F59A0-AFB7-4F20-A223-29D471C54C91}" type="pres">
      <dgm:prSet presAssocID="{995B2BD1-EE95-4137-9714-1EB542ED8ED5}" presName="vert2" presStyleCnt="0"/>
      <dgm:spPr/>
    </dgm:pt>
    <dgm:pt modelId="{40DE3D79-D7CE-4F60-B485-BC859659D96B}" type="pres">
      <dgm:prSet presAssocID="{995B2BD1-EE95-4137-9714-1EB542ED8ED5}" presName="thinLine2b" presStyleLbl="callout" presStyleIdx="1" presStyleCnt="7"/>
      <dgm:spPr/>
    </dgm:pt>
    <dgm:pt modelId="{436B70ED-C697-4745-B68E-D9E6C1585213}" type="pres">
      <dgm:prSet presAssocID="{995B2BD1-EE95-4137-9714-1EB542ED8ED5}" presName="vertSpace2b" presStyleCnt="0"/>
      <dgm:spPr/>
    </dgm:pt>
    <dgm:pt modelId="{FC3950F6-B375-4E64-813A-727D4462B980}" type="pres">
      <dgm:prSet presAssocID="{859FD431-D119-4852-9E61-1E3E34F29FE2}" presName="horz2" presStyleCnt="0"/>
      <dgm:spPr/>
    </dgm:pt>
    <dgm:pt modelId="{65C795B2-7A80-4030-9589-9F8000BB4154}" type="pres">
      <dgm:prSet presAssocID="{859FD431-D119-4852-9E61-1E3E34F29FE2}" presName="horzSpace2" presStyleCnt="0"/>
      <dgm:spPr/>
    </dgm:pt>
    <dgm:pt modelId="{59DDD29B-6E2D-4DC4-87A2-202B2E9296FA}" type="pres">
      <dgm:prSet presAssocID="{859FD431-D119-4852-9E61-1E3E34F29FE2}" presName="tx2" presStyleLbl="revTx" presStyleIdx="3" presStyleCnt="8"/>
      <dgm:spPr/>
    </dgm:pt>
    <dgm:pt modelId="{99D0BC16-AB4C-4BF6-B1B5-EDA34199B5F3}" type="pres">
      <dgm:prSet presAssocID="{859FD431-D119-4852-9E61-1E3E34F29FE2}" presName="vert2" presStyleCnt="0"/>
      <dgm:spPr/>
    </dgm:pt>
    <dgm:pt modelId="{C4DD7FCA-61F7-48AA-A78C-EE12A7BE9C07}" type="pres">
      <dgm:prSet presAssocID="{859FD431-D119-4852-9E61-1E3E34F29FE2}" presName="thinLine2b" presStyleLbl="callout" presStyleIdx="2" presStyleCnt="7"/>
      <dgm:spPr/>
    </dgm:pt>
    <dgm:pt modelId="{E00FDFA7-9A36-47F3-8958-6F9E5E630F80}" type="pres">
      <dgm:prSet presAssocID="{859FD431-D119-4852-9E61-1E3E34F29FE2}" presName="vertSpace2b" presStyleCnt="0"/>
      <dgm:spPr/>
    </dgm:pt>
    <dgm:pt modelId="{AB8C0FB2-1CE1-437B-A2BB-5E52C4F6E4A5}" type="pres">
      <dgm:prSet presAssocID="{69BFBA1F-9993-4467-A62C-C4C9C3A8912A}" presName="horz2" presStyleCnt="0"/>
      <dgm:spPr/>
    </dgm:pt>
    <dgm:pt modelId="{3C67AC40-1E96-452C-9093-8B4A93E971C3}" type="pres">
      <dgm:prSet presAssocID="{69BFBA1F-9993-4467-A62C-C4C9C3A8912A}" presName="horzSpace2" presStyleCnt="0"/>
      <dgm:spPr/>
    </dgm:pt>
    <dgm:pt modelId="{C963EDDD-F3CC-4B7B-A16D-98FA21893574}" type="pres">
      <dgm:prSet presAssocID="{69BFBA1F-9993-4467-A62C-C4C9C3A8912A}" presName="tx2" presStyleLbl="revTx" presStyleIdx="4" presStyleCnt="8"/>
      <dgm:spPr/>
    </dgm:pt>
    <dgm:pt modelId="{7DADC34A-3786-47A3-AB1A-F0485BDA9E09}" type="pres">
      <dgm:prSet presAssocID="{69BFBA1F-9993-4467-A62C-C4C9C3A8912A}" presName="vert2" presStyleCnt="0"/>
      <dgm:spPr/>
    </dgm:pt>
    <dgm:pt modelId="{6BB619CA-B9C2-435D-9879-5A75E1FFAB30}" type="pres">
      <dgm:prSet presAssocID="{69BFBA1F-9993-4467-A62C-C4C9C3A8912A}" presName="thinLine2b" presStyleLbl="callout" presStyleIdx="3" presStyleCnt="7"/>
      <dgm:spPr/>
    </dgm:pt>
    <dgm:pt modelId="{D952D6C7-0B76-4A46-ACB4-1FFB9D0BA11F}" type="pres">
      <dgm:prSet presAssocID="{69BFBA1F-9993-4467-A62C-C4C9C3A8912A}" presName="vertSpace2b" presStyleCnt="0"/>
      <dgm:spPr/>
    </dgm:pt>
    <dgm:pt modelId="{CA9A4362-4B90-4AD7-9779-A732CE279F22}" type="pres">
      <dgm:prSet presAssocID="{161D58D2-1FCC-43FE-B432-D4565CFA5AC3}" presName="horz2" presStyleCnt="0"/>
      <dgm:spPr/>
    </dgm:pt>
    <dgm:pt modelId="{B2281791-8211-4C88-9A54-71EFF9CC1901}" type="pres">
      <dgm:prSet presAssocID="{161D58D2-1FCC-43FE-B432-D4565CFA5AC3}" presName="horzSpace2" presStyleCnt="0"/>
      <dgm:spPr/>
    </dgm:pt>
    <dgm:pt modelId="{20711556-A546-4382-A36D-01770B080529}" type="pres">
      <dgm:prSet presAssocID="{161D58D2-1FCC-43FE-B432-D4565CFA5AC3}" presName="tx2" presStyleLbl="revTx" presStyleIdx="5" presStyleCnt="8"/>
      <dgm:spPr/>
    </dgm:pt>
    <dgm:pt modelId="{A8FE2B55-361F-47AE-BD2A-5641D19C0289}" type="pres">
      <dgm:prSet presAssocID="{161D58D2-1FCC-43FE-B432-D4565CFA5AC3}" presName="vert2" presStyleCnt="0"/>
      <dgm:spPr/>
    </dgm:pt>
    <dgm:pt modelId="{28B32299-ABFE-4599-AD4D-A5E91F1E47AB}" type="pres">
      <dgm:prSet presAssocID="{161D58D2-1FCC-43FE-B432-D4565CFA5AC3}" presName="thinLine2b" presStyleLbl="callout" presStyleIdx="4" presStyleCnt="7"/>
      <dgm:spPr/>
    </dgm:pt>
    <dgm:pt modelId="{46E148DF-5EE9-4218-B1FF-F625A1496098}" type="pres">
      <dgm:prSet presAssocID="{161D58D2-1FCC-43FE-B432-D4565CFA5AC3}" presName="vertSpace2b" presStyleCnt="0"/>
      <dgm:spPr/>
    </dgm:pt>
    <dgm:pt modelId="{8AECAB89-CC14-49E9-B901-2B1A25E1C1B8}" type="pres">
      <dgm:prSet presAssocID="{F838F838-2835-4EB0-B62C-DEAF5CD2A51D}" presName="horz2" presStyleCnt="0"/>
      <dgm:spPr/>
    </dgm:pt>
    <dgm:pt modelId="{375658E0-C9D6-49C6-8320-44623C2B71B4}" type="pres">
      <dgm:prSet presAssocID="{F838F838-2835-4EB0-B62C-DEAF5CD2A51D}" presName="horzSpace2" presStyleCnt="0"/>
      <dgm:spPr/>
    </dgm:pt>
    <dgm:pt modelId="{DE68864B-9BF4-4822-914D-11ACEB2686B5}" type="pres">
      <dgm:prSet presAssocID="{F838F838-2835-4EB0-B62C-DEAF5CD2A51D}" presName="tx2" presStyleLbl="revTx" presStyleIdx="6" presStyleCnt="8"/>
      <dgm:spPr/>
    </dgm:pt>
    <dgm:pt modelId="{2635B9F3-6BB8-470C-BD9A-4E116C3A9AB8}" type="pres">
      <dgm:prSet presAssocID="{F838F838-2835-4EB0-B62C-DEAF5CD2A51D}" presName="vert2" presStyleCnt="0"/>
      <dgm:spPr/>
    </dgm:pt>
    <dgm:pt modelId="{14481EA1-EB74-4231-AD07-1A70D0E80F99}" type="pres">
      <dgm:prSet presAssocID="{F838F838-2835-4EB0-B62C-DEAF5CD2A51D}" presName="thinLine2b" presStyleLbl="callout" presStyleIdx="5" presStyleCnt="7"/>
      <dgm:spPr/>
    </dgm:pt>
    <dgm:pt modelId="{531EF658-9D6A-4B4E-B8AE-6E3C61174BBE}" type="pres">
      <dgm:prSet presAssocID="{F838F838-2835-4EB0-B62C-DEAF5CD2A51D}" presName="vertSpace2b" presStyleCnt="0"/>
      <dgm:spPr/>
    </dgm:pt>
    <dgm:pt modelId="{9FD5A8CC-7A9A-4061-AA6D-5464E18B8EC9}" type="pres">
      <dgm:prSet presAssocID="{731CB1FC-860A-462B-A5F4-E8DF22453505}" presName="horz2" presStyleCnt="0"/>
      <dgm:spPr/>
    </dgm:pt>
    <dgm:pt modelId="{098C8048-530E-4D39-8284-84886D734026}" type="pres">
      <dgm:prSet presAssocID="{731CB1FC-860A-462B-A5F4-E8DF22453505}" presName="horzSpace2" presStyleCnt="0"/>
      <dgm:spPr/>
    </dgm:pt>
    <dgm:pt modelId="{5EB25030-63D5-4754-AA00-1F1137637C07}" type="pres">
      <dgm:prSet presAssocID="{731CB1FC-860A-462B-A5F4-E8DF22453505}" presName="tx2" presStyleLbl="revTx" presStyleIdx="7" presStyleCnt="8"/>
      <dgm:spPr/>
    </dgm:pt>
    <dgm:pt modelId="{B4FDA961-DFBD-4595-96C4-DCBAFEA9B1C4}" type="pres">
      <dgm:prSet presAssocID="{731CB1FC-860A-462B-A5F4-E8DF22453505}" presName="vert2" presStyleCnt="0"/>
      <dgm:spPr/>
    </dgm:pt>
    <dgm:pt modelId="{3A2F9E31-0A48-4E3C-BC98-8B308F2FBC01}" type="pres">
      <dgm:prSet presAssocID="{731CB1FC-860A-462B-A5F4-E8DF22453505}" presName="thinLine2b" presStyleLbl="callout" presStyleIdx="6" presStyleCnt="7"/>
      <dgm:spPr/>
    </dgm:pt>
    <dgm:pt modelId="{545C4D6E-1A7E-4716-9C40-EBCC83D77340}" type="pres">
      <dgm:prSet presAssocID="{731CB1FC-860A-462B-A5F4-E8DF22453505}" presName="vertSpace2b" presStyleCnt="0"/>
      <dgm:spPr/>
    </dgm:pt>
  </dgm:ptLst>
  <dgm:cxnLst>
    <dgm:cxn modelId="{B665F327-24BE-45BF-BBAB-7294B0F2C30E}" srcId="{511C3062-8A77-4BF9-8F62-86E30DBD2645}" destId="{161D58D2-1FCC-43FE-B432-D4565CFA5AC3}" srcOrd="4" destOrd="0" parTransId="{EF82187C-CCCA-41FF-88B7-9BEC5C8D9BBF}" sibTransId="{0607500B-F678-4447-857D-26CDD3E6D190}"/>
    <dgm:cxn modelId="{9E5DBF38-921F-44AF-ADC0-709A21A851BF}" srcId="{511C3062-8A77-4BF9-8F62-86E30DBD2645}" destId="{859FD431-D119-4852-9E61-1E3E34F29FE2}" srcOrd="2" destOrd="0" parTransId="{076C68D2-762B-4AF1-87EE-2D2DF4615162}" sibTransId="{49B789A8-E9F4-4F2D-B8F4-A69A865C87FE}"/>
    <dgm:cxn modelId="{C3FE3276-9662-49FE-92A3-1270B383680F}" type="presOf" srcId="{161D58D2-1FCC-43FE-B432-D4565CFA5AC3}" destId="{20711556-A546-4382-A36D-01770B080529}" srcOrd="0" destOrd="0" presId="urn:microsoft.com/office/officeart/2008/layout/LinedList"/>
    <dgm:cxn modelId="{E5CB5978-8696-47C2-879E-3A6744BD8975}" type="presOf" srcId="{8BB2EC29-1B9F-49E4-829B-B8A37B619F3C}" destId="{E9525D3C-9A1C-49FF-99D2-DD9B76A25771}" srcOrd="0" destOrd="0" presId="urn:microsoft.com/office/officeart/2008/layout/LinedList"/>
    <dgm:cxn modelId="{F2E7F55A-BB49-41C4-9729-5DBB4701DDBE}" srcId="{511C3062-8A77-4BF9-8F62-86E30DBD2645}" destId="{69BFBA1F-9993-4467-A62C-C4C9C3A8912A}" srcOrd="3" destOrd="0" parTransId="{255623EB-8753-4A4F-AE6B-9399874291C9}" sibTransId="{6B169BBD-454C-4321-8989-87D5630A3312}"/>
    <dgm:cxn modelId="{030CCB7C-DCAC-42F6-B7B6-B0616EA07C96}" type="presOf" srcId="{511C3062-8A77-4BF9-8F62-86E30DBD2645}" destId="{40A89E8B-6BE7-4917-AB64-1F81A90E7B97}" srcOrd="0" destOrd="0" presId="urn:microsoft.com/office/officeart/2008/layout/LinedList"/>
    <dgm:cxn modelId="{9F921C7D-9048-48CC-A757-11B453D2A914}" type="presOf" srcId="{F838F838-2835-4EB0-B62C-DEAF5CD2A51D}" destId="{DE68864B-9BF4-4822-914D-11ACEB2686B5}" srcOrd="0" destOrd="0" presId="urn:microsoft.com/office/officeart/2008/layout/LinedList"/>
    <dgm:cxn modelId="{F85D5F7F-CDC9-4A30-874B-B936A8BF6254}" type="presOf" srcId="{D30A8B3A-07F8-42CB-9073-B184E7578FE0}" destId="{EE607644-36EF-479E-B691-FF1E121D18CA}" srcOrd="0" destOrd="0" presId="urn:microsoft.com/office/officeart/2008/layout/LinedList"/>
    <dgm:cxn modelId="{77099184-40AE-44BD-9640-75D9BCFC1D4F}" srcId="{511C3062-8A77-4BF9-8F62-86E30DBD2645}" destId="{D30A8B3A-07F8-42CB-9073-B184E7578FE0}" srcOrd="0" destOrd="0" parTransId="{ECCF2D08-B82D-4959-AEFA-D21E0AF6AFC6}" sibTransId="{773E6683-34A6-4920-A6C6-7333951E941D}"/>
    <dgm:cxn modelId="{1031EB85-3475-402E-A974-9E5D5FD19E92}" type="presOf" srcId="{731CB1FC-860A-462B-A5F4-E8DF22453505}" destId="{5EB25030-63D5-4754-AA00-1F1137637C07}" srcOrd="0" destOrd="0" presId="urn:microsoft.com/office/officeart/2008/layout/LinedList"/>
    <dgm:cxn modelId="{FA489FA6-F826-46B8-9EF4-3321AF0B1213}" srcId="{8BB2EC29-1B9F-49E4-829B-B8A37B619F3C}" destId="{511C3062-8A77-4BF9-8F62-86E30DBD2645}" srcOrd="0" destOrd="0" parTransId="{85F0376A-20F5-4E5E-B44E-F43D2201B7CE}" sibTransId="{592A264A-8182-4366-AA70-5D842BD53092}"/>
    <dgm:cxn modelId="{E34013AA-EDF6-4C0A-B147-88821CC51907}" srcId="{511C3062-8A77-4BF9-8F62-86E30DBD2645}" destId="{F838F838-2835-4EB0-B62C-DEAF5CD2A51D}" srcOrd="5" destOrd="0" parTransId="{2D4524C6-C6B9-4AE6-A419-EDBB80A8A5B8}" sibTransId="{6FDC7D39-569D-4507-A706-6E91F0E8D591}"/>
    <dgm:cxn modelId="{D85475B3-930A-4552-BE2D-090D5EAFE462}" srcId="{511C3062-8A77-4BF9-8F62-86E30DBD2645}" destId="{995B2BD1-EE95-4137-9714-1EB542ED8ED5}" srcOrd="1" destOrd="0" parTransId="{3475B66A-306F-4F91-99E0-C407236BB838}" sibTransId="{9E08F772-527F-4A9C-BB88-84CE1DCAA502}"/>
    <dgm:cxn modelId="{4801FEC1-3C90-475D-AF64-C2D89EA66789}" type="presOf" srcId="{69BFBA1F-9993-4467-A62C-C4C9C3A8912A}" destId="{C963EDDD-F3CC-4B7B-A16D-98FA21893574}" srcOrd="0" destOrd="0" presId="urn:microsoft.com/office/officeart/2008/layout/LinedList"/>
    <dgm:cxn modelId="{34A989C4-91EA-443F-8F79-34BCBFB79DFD}" srcId="{511C3062-8A77-4BF9-8F62-86E30DBD2645}" destId="{731CB1FC-860A-462B-A5F4-E8DF22453505}" srcOrd="6" destOrd="0" parTransId="{F7648574-92B0-43FD-AF08-4154C600EF43}" sibTransId="{A4986001-D926-4A2C-A409-758734E1F22A}"/>
    <dgm:cxn modelId="{18B128E0-DFE6-45FE-9943-89513F34DF76}" type="presOf" srcId="{995B2BD1-EE95-4137-9714-1EB542ED8ED5}" destId="{2F520175-00E2-48A8-8FF9-B24FB1D781AE}" srcOrd="0" destOrd="0" presId="urn:microsoft.com/office/officeart/2008/layout/LinedList"/>
    <dgm:cxn modelId="{7F792BE0-7EA0-4343-B786-484636105BC7}" type="presOf" srcId="{859FD431-D119-4852-9E61-1E3E34F29FE2}" destId="{59DDD29B-6E2D-4DC4-87A2-202B2E9296FA}" srcOrd="0" destOrd="0" presId="urn:microsoft.com/office/officeart/2008/layout/LinedList"/>
    <dgm:cxn modelId="{255A5CB6-CABA-48C3-B1B0-CE3FC851FC23}" type="presParOf" srcId="{E9525D3C-9A1C-49FF-99D2-DD9B76A25771}" destId="{70838876-A5BA-4E3F-BA47-FFDF8AD3D09F}" srcOrd="0" destOrd="0" presId="urn:microsoft.com/office/officeart/2008/layout/LinedList"/>
    <dgm:cxn modelId="{D097885D-2B2C-4A51-823B-F123CEC6CC25}" type="presParOf" srcId="{E9525D3C-9A1C-49FF-99D2-DD9B76A25771}" destId="{102A86BA-52C9-49D4-B820-EEE9F1ACFBAA}" srcOrd="1" destOrd="0" presId="urn:microsoft.com/office/officeart/2008/layout/LinedList"/>
    <dgm:cxn modelId="{6C0C00D5-7109-49DA-9A3E-C26FB731BA8A}" type="presParOf" srcId="{102A86BA-52C9-49D4-B820-EEE9F1ACFBAA}" destId="{40A89E8B-6BE7-4917-AB64-1F81A90E7B97}" srcOrd="0" destOrd="0" presId="urn:microsoft.com/office/officeart/2008/layout/LinedList"/>
    <dgm:cxn modelId="{30F31E57-7438-490B-95D6-38AF97D2C2B0}" type="presParOf" srcId="{102A86BA-52C9-49D4-B820-EEE9F1ACFBAA}" destId="{86DE0C50-43F7-43C6-B2DB-FFE1B1B639B6}" srcOrd="1" destOrd="0" presId="urn:microsoft.com/office/officeart/2008/layout/LinedList"/>
    <dgm:cxn modelId="{9D1BCC5B-597F-46A9-8836-7FECC1676DB2}" type="presParOf" srcId="{86DE0C50-43F7-43C6-B2DB-FFE1B1B639B6}" destId="{084D6949-F653-4D97-A9AA-7EB38A7053C6}" srcOrd="0" destOrd="0" presId="urn:microsoft.com/office/officeart/2008/layout/LinedList"/>
    <dgm:cxn modelId="{3A744D78-13F1-4ECA-A9C6-3D9A0FD17175}" type="presParOf" srcId="{86DE0C50-43F7-43C6-B2DB-FFE1B1B639B6}" destId="{5EA61DAD-F23F-40B0-BFB9-4537D659F256}" srcOrd="1" destOrd="0" presId="urn:microsoft.com/office/officeart/2008/layout/LinedList"/>
    <dgm:cxn modelId="{C7FB89AA-F6C6-48AA-9FD5-F686D4F54619}" type="presParOf" srcId="{5EA61DAD-F23F-40B0-BFB9-4537D659F256}" destId="{AEBFBC16-D6C1-42AA-AFD4-F104AE885525}" srcOrd="0" destOrd="0" presId="urn:microsoft.com/office/officeart/2008/layout/LinedList"/>
    <dgm:cxn modelId="{9E22E304-4D68-499B-A689-F35A10A9275D}" type="presParOf" srcId="{5EA61DAD-F23F-40B0-BFB9-4537D659F256}" destId="{EE607644-36EF-479E-B691-FF1E121D18CA}" srcOrd="1" destOrd="0" presId="urn:microsoft.com/office/officeart/2008/layout/LinedList"/>
    <dgm:cxn modelId="{8E98AC55-6558-4AE3-81BD-2B41ACD80290}" type="presParOf" srcId="{5EA61DAD-F23F-40B0-BFB9-4537D659F256}" destId="{C5D605D5-0BAC-4EA4-984A-B17B36141981}" srcOrd="2" destOrd="0" presId="urn:microsoft.com/office/officeart/2008/layout/LinedList"/>
    <dgm:cxn modelId="{415999BD-C018-4B02-B3A9-1727EDBF54C1}" type="presParOf" srcId="{86DE0C50-43F7-43C6-B2DB-FFE1B1B639B6}" destId="{FBE8BBD2-D0F4-4DB2-97E3-5EA958990E9B}" srcOrd="2" destOrd="0" presId="urn:microsoft.com/office/officeart/2008/layout/LinedList"/>
    <dgm:cxn modelId="{81134772-92F6-482F-8A13-816596E65650}" type="presParOf" srcId="{86DE0C50-43F7-43C6-B2DB-FFE1B1B639B6}" destId="{E9D3C660-015A-42CD-B7A5-8A57AB38CD26}" srcOrd="3" destOrd="0" presId="urn:microsoft.com/office/officeart/2008/layout/LinedList"/>
    <dgm:cxn modelId="{7042EB3C-C9D6-40B9-8032-8CA2F88DA7B5}" type="presParOf" srcId="{86DE0C50-43F7-43C6-B2DB-FFE1B1B639B6}" destId="{D1757626-6246-4919-8CBE-FF56EF4F9ED1}" srcOrd="4" destOrd="0" presId="urn:microsoft.com/office/officeart/2008/layout/LinedList"/>
    <dgm:cxn modelId="{B97AE335-90DB-45B3-80A2-0739982EA767}" type="presParOf" srcId="{D1757626-6246-4919-8CBE-FF56EF4F9ED1}" destId="{36A4477F-5043-42D9-B8C9-3EB5E370D508}" srcOrd="0" destOrd="0" presId="urn:microsoft.com/office/officeart/2008/layout/LinedList"/>
    <dgm:cxn modelId="{2969F4DD-4857-4819-83C9-AA99D8FDE221}" type="presParOf" srcId="{D1757626-6246-4919-8CBE-FF56EF4F9ED1}" destId="{2F520175-00E2-48A8-8FF9-B24FB1D781AE}" srcOrd="1" destOrd="0" presId="urn:microsoft.com/office/officeart/2008/layout/LinedList"/>
    <dgm:cxn modelId="{2EF01757-CB18-4AB6-B784-AAACDE7443E9}" type="presParOf" srcId="{D1757626-6246-4919-8CBE-FF56EF4F9ED1}" destId="{F23F59A0-AFB7-4F20-A223-29D471C54C91}" srcOrd="2" destOrd="0" presId="urn:microsoft.com/office/officeart/2008/layout/LinedList"/>
    <dgm:cxn modelId="{30CDF0A9-2118-4140-B383-42363853AFC6}" type="presParOf" srcId="{86DE0C50-43F7-43C6-B2DB-FFE1B1B639B6}" destId="{40DE3D79-D7CE-4F60-B485-BC859659D96B}" srcOrd="5" destOrd="0" presId="urn:microsoft.com/office/officeart/2008/layout/LinedList"/>
    <dgm:cxn modelId="{CAB35FDE-0EF6-4CF4-B733-AC120418CE2C}" type="presParOf" srcId="{86DE0C50-43F7-43C6-B2DB-FFE1B1B639B6}" destId="{436B70ED-C697-4745-B68E-D9E6C1585213}" srcOrd="6" destOrd="0" presId="urn:microsoft.com/office/officeart/2008/layout/LinedList"/>
    <dgm:cxn modelId="{F5CD6AC8-6C96-44D4-9CE7-F205A82F29B2}" type="presParOf" srcId="{86DE0C50-43F7-43C6-B2DB-FFE1B1B639B6}" destId="{FC3950F6-B375-4E64-813A-727D4462B980}" srcOrd="7" destOrd="0" presId="urn:microsoft.com/office/officeart/2008/layout/LinedList"/>
    <dgm:cxn modelId="{EB264207-B83A-4B04-8014-B4A206705CEE}" type="presParOf" srcId="{FC3950F6-B375-4E64-813A-727D4462B980}" destId="{65C795B2-7A80-4030-9589-9F8000BB4154}" srcOrd="0" destOrd="0" presId="urn:microsoft.com/office/officeart/2008/layout/LinedList"/>
    <dgm:cxn modelId="{C1F75265-8827-4566-B10A-061701DEA0E9}" type="presParOf" srcId="{FC3950F6-B375-4E64-813A-727D4462B980}" destId="{59DDD29B-6E2D-4DC4-87A2-202B2E9296FA}" srcOrd="1" destOrd="0" presId="urn:microsoft.com/office/officeart/2008/layout/LinedList"/>
    <dgm:cxn modelId="{AA0504F5-B48A-4138-887D-65F6EF2A50A8}" type="presParOf" srcId="{FC3950F6-B375-4E64-813A-727D4462B980}" destId="{99D0BC16-AB4C-4BF6-B1B5-EDA34199B5F3}" srcOrd="2" destOrd="0" presId="urn:microsoft.com/office/officeart/2008/layout/LinedList"/>
    <dgm:cxn modelId="{7159088C-7D8C-4731-B44A-C3E12B2309C0}" type="presParOf" srcId="{86DE0C50-43F7-43C6-B2DB-FFE1B1B639B6}" destId="{C4DD7FCA-61F7-48AA-A78C-EE12A7BE9C07}" srcOrd="8" destOrd="0" presId="urn:microsoft.com/office/officeart/2008/layout/LinedList"/>
    <dgm:cxn modelId="{6A58E8D8-95E5-4E2C-96DC-C62038D408AE}" type="presParOf" srcId="{86DE0C50-43F7-43C6-B2DB-FFE1B1B639B6}" destId="{E00FDFA7-9A36-47F3-8958-6F9E5E630F80}" srcOrd="9" destOrd="0" presId="urn:microsoft.com/office/officeart/2008/layout/LinedList"/>
    <dgm:cxn modelId="{2659A3E5-77B1-4858-9BC3-65593F1B2B47}" type="presParOf" srcId="{86DE0C50-43F7-43C6-B2DB-FFE1B1B639B6}" destId="{AB8C0FB2-1CE1-437B-A2BB-5E52C4F6E4A5}" srcOrd="10" destOrd="0" presId="urn:microsoft.com/office/officeart/2008/layout/LinedList"/>
    <dgm:cxn modelId="{99279FFE-59E8-485F-90C0-11F49FD72DDD}" type="presParOf" srcId="{AB8C0FB2-1CE1-437B-A2BB-5E52C4F6E4A5}" destId="{3C67AC40-1E96-452C-9093-8B4A93E971C3}" srcOrd="0" destOrd="0" presId="urn:microsoft.com/office/officeart/2008/layout/LinedList"/>
    <dgm:cxn modelId="{A4FC5FAC-CFA0-44D4-B91C-B5363A87FE11}" type="presParOf" srcId="{AB8C0FB2-1CE1-437B-A2BB-5E52C4F6E4A5}" destId="{C963EDDD-F3CC-4B7B-A16D-98FA21893574}" srcOrd="1" destOrd="0" presId="urn:microsoft.com/office/officeart/2008/layout/LinedList"/>
    <dgm:cxn modelId="{57AF6221-A222-4844-849C-4CEAD6A7689E}" type="presParOf" srcId="{AB8C0FB2-1CE1-437B-A2BB-5E52C4F6E4A5}" destId="{7DADC34A-3786-47A3-AB1A-F0485BDA9E09}" srcOrd="2" destOrd="0" presId="urn:microsoft.com/office/officeart/2008/layout/LinedList"/>
    <dgm:cxn modelId="{254A9EB6-228C-4215-A4C8-DC5E32A16259}" type="presParOf" srcId="{86DE0C50-43F7-43C6-B2DB-FFE1B1B639B6}" destId="{6BB619CA-B9C2-435D-9879-5A75E1FFAB30}" srcOrd="11" destOrd="0" presId="urn:microsoft.com/office/officeart/2008/layout/LinedList"/>
    <dgm:cxn modelId="{A3EACB74-0295-4CEA-B20E-DAC11A016078}" type="presParOf" srcId="{86DE0C50-43F7-43C6-B2DB-FFE1B1B639B6}" destId="{D952D6C7-0B76-4A46-ACB4-1FFB9D0BA11F}" srcOrd="12" destOrd="0" presId="urn:microsoft.com/office/officeart/2008/layout/LinedList"/>
    <dgm:cxn modelId="{50322818-366D-4033-ACEB-1CD24EC7A9B7}" type="presParOf" srcId="{86DE0C50-43F7-43C6-B2DB-FFE1B1B639B6}" destId="{CA9A4362-4B90-4AD7-9779-A732CE279F22}" srcOrd="13" destOrd="0" presId="urn:microsoft.com/office/officeart/2008/layout/LinedList"/>
    <dgm:cxn modelId="{C3FDA6BA-8AC9-46AF-9CF1-3FB8168F2908}" type="presParOf" srcId="{CA9A4362-4B90-4AD7-9779-A732CE279F22}" destId="{B2281791-8211-4C88-9A54-71EFF9CC1901}" srcOrd="0" destOrd="0" presId="urn:microsoft.com/office/officeart/2008/layout/LinedList"/>
    <dgm:cxn modelId="{7F2FCBFE-84CE-4C92-B932-EFA49A8934AF}" type="presParOf" srcId="{CA9A4362-4B90-4AD7-9779-A732CE279F22}" destId="{20711556-A546-4382-A36D-01770B080529}" srcOrd="1" destOrd="0" presId="urn:microsoft.com/office/officeart/2008/layout/LinedList"/>
    <dgm:cxn modelId="{72CDA4EC-10DF-43D8-AE0A-720200955962}" type="presParOf" srcId="{CA9A4362-4B90-4AD7-9779-A732CE279F22}" destId="{A8FE2B55-361F-47AE-BD2A-5641D19C0289}" srcOrd="2" destOrd="0" presId="urn:microsoft.com/office/officeart/2008/layout/LinedList"/>
    <dgm:cxn modelId="{D33E8106-A351-430B-9628-43519BF56796}" type="presParOf" srcId="{86DE0C50-43F7-43C6-B2DB-FFE1B1B639B6}" destId="{28B32299-ABFE-4599-AD4D-A5E91F1E47AB}" srcOrd="14" destOrd="0" presId="urn:microsoft.com/office/officeart/2008/layout/LinedList"/>
    <dgm:cxn modelId="{A550AF3B-F8F0-42C8-AD70-5DC1E489E67B}" type="presParOf" srcId="{86DE0C50-43F7-43C6-B2DB-FFE1B1B639B6}" destId="{46E148DF-5EE9-4218-B1FF-F625A1496098}" srcOrd="15" destOrd="0" presId="urn:microsoft.com/office/officeart/2008/layout/LinedList"/>
    <dgm:cxn modelId="{453C330E-2D27-4CF4-B50F-3E98FF6E4B76}" type="presParOf" srcId="{86DE0C50-43F7-43C6-B2DB-FFE1B1B639B6}" destId="{8AECAB89-CC14-49E9-B901-2B1A25E1C1B8}" srcOrd="16" destOrd="0" presId="urn:microsoft.com/office/officeart/2008/layout/LinedList"/>
    <dgm:cxn modelId="{2CC99D38-B44E-42A3-B229-D881D34AD2C3}" type="presParOf" srcId="{8AECAB89-CC14-49E9-B901-2B1A25E1C1B8}" destId="{375658E0-C9D6-49C6-8320-44623C2B71B4}" srcOrd="0" destOrd="0" presId="urn:microsoft.com/office/officeart/2008/layout/LinedList"/>
    <dgm:cxn modelId="{31F226D5-D6BB-4C13-947E-807AB6FBFE1E}" type="presParOf" srcId="{8AECAB89-CC14-49E9-B901-2B1A25E1C1B8}" destId="{DE68864B-9BF4-4822-914D-11ACEB2686B5}" srcOrd="1" destOrd="0" presId="urn:microsoft.com/office/officeart/2008/layout/LinedList"/>
    <dgm:cxn modelId="{8B9FC1D9-FEA7-4355-93FB-3445F43D08B5}" type="presParOf" srcId="{8AECAB89-CC14-49E9-B901-2B1A25E1C1B8}" destId="{2635B9F3-6BB8-470C-BD9A-4E116C3A9AB8}" srcOrd="2" destOrd="0" presId="urn:microsoft.com/office/officeart/2008/layout/LinedList"/>
    <dgm:cxn modelId="{FF854469-57BE-4737-A726-772D71CE723F}" type="presParOf" srcId="{86DE0C50-43F7-43C6-B2DB-FFE1B1B639B6}" destId="{14481EA1-EB74-4231-AD07-1A70D0E80F99}" srcOrd="17" destOrd="0" presId="urn:microsoft.com/office/officeart/2008/layout/LinedList"/>
    <dgm:cxn modelId="{A4AE36BC-79E9-4CCF-9C9B-BB11C8C98495}" type="presParOf" srcId="{86DE0C50-43F7-43C6-B2DB-FFE1B1B639B6}" destId="{531EF658-9D6A-4B4E-B8AE-6E3C61174BBE}" srcOrd="18" destOrd="0" presId="urn:microsoft.com/office/officeart/2008/layout/LinedList"/>
    <dgm:cxn modelId="{83FC2F33-8312-41AF-9B5E-69952570425B}" type="presParOf" srcId="{86DE0C50-43F7-43C6-B2DB-FFE1B1B639B6}" destId="{9FD5A8CC-7A9A-4061-AA6D-5464E18B8EC9}" srcOrd="19" destOrd="0" presId="urn:microsoft.com/office/officeart/2008/layout/LinedList"/>
    <dgm:cxn modelId="{5704D398-561A-4BA3-B9C9-F86373F9FDE3}" type="presParOf" srcId="{9FD5A8CC-7A9A-4061-AA6D-5464E18B8EC9}" destId="{098C8048-530E-4D39-8284-84886D734026}" srcOrd="0" destOrd="0" presId="urn:microsoft.com/office/officeart/2008/layout/LinedList"/>
    <dgm:cxn modelId="{5401AEDF-E2C7-4C34-9A97-8F97A587B6A9}" type="presParOf" srcId="{9FD5A8CC-7A9A-4061-AA6D-5464E18B8EC9}" destId="{5EB25030-63D5-4754-AA00-1F1137637C07}" srcOrd="1" destOrd="0" presId="urn:microsoft.com/office/officeart/2008/layout/LinedList"/>
    <dgm:cxn modelId="{6C7F0D93-63D0-4ABE-AA46-70BD3601AD16}" type="presParOf" srcId="{9FD5A8CC-7A9A-4061-AA6D-5464E18B8EC9}" destId="{B4FDA961-DFBD-4595-96C4-DCBAFEA9B1C4}" srcOrd="2" destOrd="0" presId="urn:microsoft.com/office/officeart/2008/layout/LinedList"/>
    <dgm:cxn modelId="{D6BFB7AD-2421-42D5-82ED-9B02EA3D624E}" type="presParOf" srcId="{86DE0C50-43F7-43C6-B2DB-FFE1B1B639B6}" destId="{3A2F9E31-0A48-4E3C-BC98-8B308F2FBC01}" srcOrd="20" destOrd="0" presId="urn:microsoft.com/office/officeart/2008/layout/LinedList"/>
    <dgm:cxn modelId="{4CB98879-CE4D-4C71-B455-54A9569FC3BD}" type="presParOf" srcId="{86DE0C50-43F7-43C6-B2DB-FFE1B1B639B6}" destId="{545C4D6E-1A7E-4716-9C40-EBCC83D77340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38876-A5BA-4E3F-BA47-FFDF8AD3D09F}">
      <dsp:nvSpPr>
        <dsp:cNvPr id="0" name=""/>
        <dsp:cNvSpPr/>
      </dsp:nvSpPr>
      <dsp:spPr>
        <a:xfrm>
          <a:off x="0" y="0"/>
          <a:ext cx="1051337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A89E8B-6BE7-4917-AB64-1F81A90E7B97}">
      <dsp:nvSpPr>
        <dsp:cNvPr id="0" name=""/>
        <dsp:cNvSpPr/>
      </dsp:nvSpPr>
      <dsp:spPr>
        <a:xfrm>
          <a:off x="0" y="0"/>
          <a:ext cx="2102675" cy="5170111"/>
        </a:xfrm>
        <a:prstGeom prst="rect">
          <a:avLst/>
        </a:prstGeom>
        <a:solidFill>
          <a:srgbClr val="DCF4D4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2400" b="1" kern="120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400" b="1" kern="1200">
              <a:solidFill>
                <a:schemeClr val="tx1"/>
              </a:solidFill>
            </a:rPr>
            <a:t>Framtida Förbättrings-områden</a:t>
          </a:r>
        </a:p>
      </dsp:txBody>
      <dsp:txXfrm>
        <a:off x="0" y="0"/>
        <a:ext cx="2102675" cy="5170111"/>
      </dsp:txXfrm>
    </dsp:sp>
    <dsp:sp modelId="{EE607644-36EF-479E-B691-FF1E121D18CA}">
      <dsp:nvSpPr>
        <dsp:cNvPr id="0" name=""/>
        <dsp:cNvSpPr/>
      </dsp:nvSpPr>
      <dsp:spPr>
        <a:xfrm>
          <a:off x="2260376" y="34900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/>
            <a:t>Bristande informationsöverföring (inkl.)</a:t>
          </a:r>
        </a:p>
      </dsp:txBody>
      <dsp:txXfrm>
        <a:off x="2260376" y="34900"/>
        <a:ext cx="8253001" cy="698015"/>
      </dsp:txXfrm>
    </dsp:sp>
    <dsp:sp modelId="{FBE8BBD2-D0F4-4DB2-97E3-5EA958990E9B}">
      <dsp:nvSpPr>
        <dsp:cNvPr id="0" name=""/>
        <dsp:cNvSpPr/>
      </dsp:nvSpPr>
      <dsp:spPr>
        <a:xfrm>
          <a:off x="2102675" y="732916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520175-00E2-48A8-8FF9-B24FB1D781AE}">
      <dsp:nvSpPr>
        <dsp:cNvPr id="0" name=""/>
        <dsp:cNvSpPr/>
      </dsp:nvSpPr>
      <dsp:spPr>
        <a:xfrm>
          <a:off x="2260376" y="767817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/>
            <a:t>Bristande tillgänglighet – vårddokumentation (inkl.)</a:t>
          </a:r>
        </a:p>
      </dsp:txBody>
      <dsp:txXfrm>
        <a:off x="2260376" y="767817"/>
        <a:ext cx="8253001" cy="698015"/>
      </dsp:txXfrm>
    </dsp:sp>
    <dsp:sp modelId="{40DE3D79-D7CE-4F60-B485-BC859659D96B}">
      <dsp:nvSpPr>
        <dsp:cNvPr id="0" name=""/>
        <dsp:cNvSpPr/>
      </dsp:nvSpPr>
      <dsp:spPr>
        <a:xfrm>
          <a:off x="2102675" y="1465832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DD29B-6E2D-4DC4-87A2-202B2E9296FA}">
      <dsp:nvSpPr>
        <dsp:cNvPr id="0" name=""/>
        <dsp:cNvSpPr/>
      </dsp:nvSpPr>
      <dsp:spPr>
        <a:xfrm>
          <a:off x="2260376" y="1500733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/>
            <a:t>Otydliga kontaktvägar (inkl.)</a:t>
          </a:r>
        </a:p>
      </dsp:txBody>
      <dsp:txXfrm>
        <a:off x="2260376" y="1500733"/>
        <a:ext cx="8253001" cy="698015"/>
      </dsp:txXfrm>
    </dsp:sp>
    <dsp:sp modelId="{C4DD7FCA-61F7-48AA-A78C-EE12A7BE9C07}">
      <dsp:nvSpPr>
        <dsp:cNvPr id="0" name=""/>
        <dsp:cNvSpPr/>
      </dsp:nvSpPr>
      <dsp:spPr>
        <a:xfrm>
          <a:off x="2102675" y="2198748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63EDDD-F3CC-4B7B-A16D-98FA21893574}">
      <dsp:nvSpPr>
        <dsp:cNvPr id="0" name=""/>
        <dsp:cNvSpPr/>
      </dsp:nvSpPr>
      <dsp:spPr>
        <a:xfrm>
          <a:off x="2260376" y="2233649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/>
            <a:t>Otydlig ansvarsfördelning (roller &amp; uppdrag)</a:t>
          </a:r>
        </a:p>
      </dsp:txBody>
      <dsp:txXfrm>
        <a:off x="2260376" y="2233649"/>
        <a:ext cx="8253001" cy="698015"/>
      </dsp:txXfrm>
    </dsp:sp>
    <dsp:sp modelId="{6BB619CA-B9C2-435D-9879-5A75E1FFAB30}">
      <dsp:nvSpPr>
        <dsp:cNvPr id="0" name=""/>
        <dsp:cNvSpPr/>
      </dsp:nvSpPr>
      <dsp:spPr>
        <a:xfrm>
          <a:off x="2102675" y="2931664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711556-A546-4382-A36D-01770B080529}">
      <dsp:nvSpPr>
        <dsp:cNvPr id="0" name=""/>
        <dsp:cNvSpPr/>
      </dsp:nvSpPr>
      <dsp:spPr>
        <a:xfrm>
          <a:off x="2260376" y="2966565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/>
            <a:t>Kompetensbehov</a:t>
          </a:r>
        </a:p>
      </dsp:txBody>
      <dsp:txXfrm>
        <a:off x="2260376" y="2966565"/>
        <a:ext cx="8253001" cy="698015"/>
      </dsp:txXfrm>
    </dsp:sp>
    <dsp:sp modelId="{28B32299-ABFE-4599-AD4D-A5E91F1E47AB}">
      <dsp:nvSpPr>
        <dsp:cNvPr id="0" name=""/>
        <dsp:cNvSpPr/>
      </dsp:nvSpPr>
      <dsp:spPr>
        <a:xfrm>
          <a:off x="2102675" y="3664581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68864B-9BF4-4822-914D-11ACEB2686B5}">
      <dsp:nvSpPr>
        <dsp:cNvPr id="0" name=""/>
        <dsp:cNvSpPr/>
      </dsp:nvSpPr>
      <dsp:spPr>
        <a:xfrm>
          <a:off x="2260376" y="3699482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/>
            <a:t>Bristande utskrivningsplanering</a:t>
          </a:r>
        </a:p>
      </dsp:txBody>
      <dsp:txXfrm>
        <a:off x="2260376" y="3699482"/>
        <a:ext cx="8253001" cy="698015"/>
      </dsp:txXfrm>
    </dsp:sp>
    <dsp:sp modelId="{14481EA1-EB74-4231-AD07-1A70D0E80F99}">
      <dsp:nvSpPr>
        <dsp:cNvPr id="0" name=""/>
        <dsp:cNvSpPr/>
      </dsp:nvSpPr>
      <dsp:spPr>
        <a:xfrm>
          <a:off x="2102675" y="4397497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B25030-63D5-4754-AA00-1F1137637C07}">
      <dsp:nvSpPr>
        <dsp:cNvPr id="0" name=""/>
        <dsp:cNvSpPr/>
      </dsp:nvSpPr>
      <dsp:spPr>
        <a:xfrm>
          <a:off x="2260376" y="4432398"/>
          <a:ext cx="8253001" cy="698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sv-SE" sz="2800" kern="1200"/>
            <a:t>Parallella processer = ineffektiv resursanvändning</a:t>
          </a:r>
        </a:p>
      </dsp:txBody>
      <dsp:txXfrm>
        <a:off x="2260376" y="4432398"/>
        <a:ext cx="8253001" cy="698015"/>
      </dsp:txXfrm>
    </dsp:sp>
    <dsp:sp modelId="{3A2F9E31-0A48-4E3C-BC98-8B308F2FBC01}">
      <dsp:nvSpPr>
        <dsp:cNvPr id="0" name=""/>
        <dsp:cNvSpPr/>
      </dsp:nvSpPr>
      <dsp:spPr>
        <a:xfrm>
          <a:off x="2102675" y="5130413"/>
          <a:ext cx="84107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30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/>
              <a:t>Målgrupp: Alla professioner inom både region och kommun som aktivt arbetar i utskrivningsprocessen. </a:t>
            </a:r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AE7F8-92C1-44CF-AA22-4E9D0866CD68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6308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7225" y="1793875"/>
            <a:ext cx="861218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2188" y="6908800"/>
            <a:ext cx="7942262" cy="5653088"/>
          </a:xfrm>
          <a:prstGeom prst="rect">
            <a:avLst/>
          </a:prstGeom>
        </p:spPr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Mia </a:t>
            </a:r>
            <a:r>
              <a:rPr lang="en-US" err="1">
                <a:latin typeface="Calibri"/>
                <a:ea typeface="Calibri"/>
                <a:cs typeface="Calibri"/>
              </a:rPr>
              <a:t>går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igenom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programmet</a:t>
            </a:r>
          </a:p>
        </p:txBody>
      </p:sp>
    </p:spTree>
    <p:extLst>
      <p:ext uri="{BB962C8B-B14F-4D97-AF65-F5344CB8AC3E}">
        <p14:creationId xmlns:p14="http://schemas.microsoft.com/office/powerpoint/2010/main" val="1191163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33D500-1297-4EDE-B9F8-A261B42E5E1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163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CA456-203B-4A90-BDF3-8775782FC2C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598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CA456-203B-4A90-BDF3-8775782FC2C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5820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Wingdings" panose="05000000000000000000" pitchFamily="2" charset="2"/>
              <a:buNone/>
            </a:pPr>
            <a:endParaRPr lang="sv-SE" sz="105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CA456-203B-4A90-BDF3-8775782FC2C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453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CA456-203B-4A90-BDF3-8775782FC2C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715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CA456-203B-4A90-BDF3-8775782FC2C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616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CA456-203B-4A90-BDF3-8775782FC2C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918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3D479F-A9FA-4460-8A06-25113FD0324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748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J Börjar - Fråga direkt – Vad tänker ni på när ni hör God &amp; Nära Vård – </a:t>
            </a:r>
            <a:r>
              <a:rPr lang="sv-SE" err="1"/>
              <a:t>ngra</a:t>
            </a:r>
            <a:r>
              <a:rPr lang="sv-SE"/>
              <a:t> reflektioner</a:t>
            </a:r>
          </a:p>
          <a:p>
            <a:r>
              <a:rPr lang="sv-SE"/>
              <a:t>Kommentera Kommun &amp; vårdcentral som tydligt finns med som hörnstenar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480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Jon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609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Jon: Berätta om vår väg till kommunerna </a:t>
            </a:r>
            <a:r>
              <a:rPr lang="sv-SE" err="1"/>
              <a:t>inkl</a:t>
            </a:r>
            <a:r>
              <a:rPr lang="sv-SE"/>
              <a:t> AG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7796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Jon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685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8496C-6CF9-36E1-6FBD-57D156F1E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50EA317-90E0-F624-B6E1-6C150C21EC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136D73A-50B2-C981-7C84-30C23625E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F: Hur tänkte och gjorde vi när vi startade upp och hur har vi arbetat</a:t>
            </a:r>
          </a:p>
          <a:p>
            <a:endParaRPr lang="sv-SE"/>
          </a:p>
          <a:p>
            <a:endParaRPr lang="sv-SE"/>
          </a:p>
          <a:p>
            <a:pPr defTabSz="1327617" fontAlgn="t">
              <a:defRPr/>
            </a:pPr>
            <a:endParaRPr lang="sv-SE" b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48453F7-C76C-5C83-53FA-E922E254E5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276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3D479F-A9FA-4460-8A06-25113FD03249}" type="slidenum">
              <a:rPr kumimoji="0" lang="sv-SE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3276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761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1550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err="1"/>
              <a:t>Joh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27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err="1"/>
              <a:t>Joh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393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err="1"/>
              <a:t>Joh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349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F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9047D-53FA-4506-8AAF-188A25A2BF3C}" type="slidenum">
              <a:rPr kumimoji="0" lang="sv-SE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sv-SE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789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D170D7-08FF-40B3-AF30-3B7BB54D8EE9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919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Paula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AE7F8-92C1-44CF-AA22-4E9D0866CD68}" type="slidenum">
              <a:rPr lang="sv-SE" smtClean="0"/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29480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Annika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1AE7F8-92C1-44CF-AA22-4E9D0866CD68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45045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57225" y="1793875"/>
            <a:ext cx="861218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>
          <a:xfrm>
            <a:off x="992188" y="6908800"/>
            <a:ext cx="7942262" cy="5653088"/>
          </a:xfrm>
          <a:prstGeom prst="rect">
            <a:avLst/>
          </a:prstGeom>
        </p:spPr>
        <p:txBody>
          <a:bodyPr/>
          <a:lstStyle/>
          <a:p>
            <a:r>
              <a:rPr lang="sv-SE"/>
              <a:t>Annika</a:t>
            </a:r>
          </a:p>
        </p:txBody>
      </p:sp>
    </p:spTree>
    <p:extLst>
      <p:ext uri="{BB962C8B-B14F-4D97-AF65-F5344CB8AC3E}">
        <p14:creationId xmlns:p14="http://schemas.microsoft.com/office/powerpoint/2010/main" val="18774003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387298">
              <a:defRPr/>
            </a:pPr>
            <a:fld id="{513D479F-A9FA-4460-8A06-25113FD03249}" type="slidenum">
              <a:rPr lang="sv-SE">
                <a:solidFill>
                  <a:prstClr val="black"/>
                </a:solidFill>
                <a:latin typeface="Calibri" panose="020F0502020204030204"/>
              </a:rPr>
              <a:pPr defTabSz="1387298">
                <a:defRPr/>
              </a:pPr>
              <a:t>33</a:t>
            </a:fld>
            <a:endParaRPr lang="sv-S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52738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3B1888-1405-4E0C-F1A9-D37FF6496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65049F8-51A4-1728-A4F4-31D6A6701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B35CB8-2F81-F28A-12D8-EFA98017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8BA7E8-9EF0-A513-6680-C10D6A44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FEA6E9-10B6-211B-B073-66D9D98C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105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BE5FE2-6AA9-5914-FEA4-864BC4FB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27DF3FF-B73F-143E-0BBB-BC0EB892D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C95A63-1588-C93A-DB95-25C091B1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2C1230-D59B-54CD-B035-2202C3A0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C4D7CB-1728-B723-ACFA-C26C41E1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758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8F3A53-C770-6775-01C8-F88B56F4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5280A8E-7154-A823-9C43-DE5CA3BFC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E5F0BE-189A-A508-9F39-AC5D39C1C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287482-5632-6CA6-F1EE-4D7BA12E9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376556-C5EA-BFFA-EFE9-B18D9B7A3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086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A1FAE4-56DC-84D2-5499-B59F7713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390806-CBF9-8DEE-FEB0-561BEC37E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205D755-3F28-6DFF-4846-9F8CF7B05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B00A2DC-A1BD-7738-E796-0F65D7A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7D48B2C-58AE-47D4-BC35-26FFDFF44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BF7AD5C-7669-B25A-2EBF-7A73EBA5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78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2FF4C5-9E1D-09CE-FF93-A43C86ED3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C14323-4D94-AF84-59C7-5994A84D9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935926-097B-CB08-087E-F4466FE8B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824AFC6-B4AA-A0C6-ECAE-648C87D72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4DA29E5-75EC-7D7F-7454-163EB6637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B861CB2-BCA2-003B-AB9A-C6D07D78D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23E7361-944A-5D4F-D0FA-ED13809DA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27282DD-0D3D-E28E-0ED8-8A27F618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1372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36972D-74D7-3170-975D-F4E5BD9FC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F1E647A-718D-F5D3-E236-752716C90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8F55A50-15ED-8B21-9EF1-54CAC773D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F416748-96E4-A2BB-6B57-086CF926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4968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048215C-AACB-3DC1-420D-ABDEE2C2F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9AFCBF8-CEE0-1A8E-F496-954D730F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8812333-19F4-9861-230E-F2ECCF885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339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62D44D-5BA3-60A1-D8D1-F4B6CAA35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452A93-E9B6-606C-35CA-066A8421C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BD5E029-8293-DBD5-E0B4-2DCB0B738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A8100AC-3B4A-F78D-A90F-60BCD19C7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973586B-E12C-8F2A-9189-06CC67F3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8BDD017-FD20-90BA-D083-9F0C4221E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307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1C82A3-5636-FB95-341D-32BA03376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58BFD9F-52F8-19DB-24ED-F8A1383EA5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790C985-D95E-1CD7-98E4-DE41D4A7D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C302F78-C191-6998-AD5C-1244EF427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421E99-21C9-DEC1-9B5C-0A615BB5C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68C7484-9817-38EA-B61F-5FD60BE2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871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061FC4-0352-421B-F11C-6CA54FC3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2EE5230-8397-05C2-C314-B412DDB84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7DA2C00-C874-1CDA-89EF-F5B485DA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5B5C58-6CF4-A010-3994-531CBB0B1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23079B-541A-1834-03C8-C71E0315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0581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3B6997E0-26CD-996A-87FF-79ED2DABF6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ED346B0-A55C-32A1-3B4B-697616508D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6550DB-ACB9-CCA4-08A6-E1D984255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5A0F1F-3054-6498-F9DA-43BA8DB8F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7C72F6-2D0C-4E48-306C-9E9D3055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4196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bakgrundsbild">
    <p:bg>
      <p:bgPr>
        <a:solidFill>
          <a:srgbClr val="DB37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ctrTitle"/>
          </p:nvPr>
        </p:nvSpPr>
        <p:spPr>
          <a:xfrm>
            <a:off x="1524000" y="995363"/>
            <a:ext cx="9144000" cy="2306637"/>
          </a:xfrm>
          <a:ln w="50800">
            <a:noFill/>
          </a:ln>
        </p:spPr>
        <p:txBody>
          <a:bodyPr lIns="0" tIns="0" rIns="0" bIns="0" anchor="b">
            <a:noAutofit/>
          </a:bodyPr>
          <a:lstStyle>
            <a:lvl1pPr algn="ctr">
              <a:defRPr sz="6000" b="1" spc="-15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"/>
          <p:cNvSpPr>
            <a:spLocks noGrp="1"/>
          </p:cNvSpPr>
          <p:nvPr>
            <p:ph type="subTitle" idx="1"/>
          </p:nvPr>
        </p:nvSpPr>
        <p:spPr>
          <a:xfrm>
            <a:off x="1524000" y="3556000"/>
            <a:ext cx="9144000" cy="1622919"/>
          </a:xfrm>
          <a:prstGeom prst="rect">
            <a:avLst/>
          </a:prstGeom>
          <a:ln w="50800" cap="rnd" cmpd="sng">
            <a:noFill/>
          </a:ln>
        </p:spPr>
        <p:txBody>
          <a:bodyPr lIns="0" tIns="0" rIns="0" bIns="0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6" name="Platshållare för bild" title="Bakgrundsbild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8820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bg>
      <p:bgPr>
        <a:solidFill>
          <a:srgbClr val="FFDDE2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95324" y="728664"/>
            <a:ext cx="6480000" cy="755650"/>
          </a:xfrm>
        </p:spPr>
        <p:txBody>
          <a:bodyPr lIns="0" tIns="0" rIns="0" bIns="0" anchor="t">
            <a:no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underrubrik"/>
          <p:cNvSpPr>
            <a:spLocks noGrp="1"/>
          </p:cNvSpPr>
          <p:nvPr>
            <p:ph type="body" idx="1" hasCustomPrompt="1"/>
          </p:nvPr>
        </p:nvSpPr>
        <p:spPr>
          <a:xfrm>
            <a:off x="695324" y="2076337"/>
            <a:ext cx="6480000" cy="42498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Innehåll</a:t>
            </a:r>
          </a:p>
        </p:txBody>
      </p:sp>
      <p:sp>
        <p:nvSpPr>
          <p:cNvPr id="30" name="Platshållare för text"/>
          <p:cNvSpPr>
            <a:spLocks noGrp="1"/>
          </p:cNvSpPr>
          <p:nvPr>
            <p:ph type="body" sz="quarter" idx="15" hasCustomPrompt="1"/>
          </p:nvPr>
        </p:nvSpPr>
        <p:spPr>
          <a:xfrm>
            <a:off x="695324" y="2578058"/>
            <a:ext cx="6480000" cy="3730667"/>
          </a:xfrm>
        </p:spPr>
        <p:txBody>
          <a:bodyPr lIns="0" tIns="0" rIns="0" bIns="0">
            <a:noAutofit/>
          </a:bodyPr>
          <a:lstStyle>
            <a:lvl1pPr marL="342900" indent="-342900">
              <a:buClr>
                <a:srgbClr val="DB3747"/>
              </a:buClr>
              <a:buSzPct val="130000"/>
              <a:buFont typeface="Arial Black" panose="020B0A04020102020204" pitchFamily="34" charset="0"/>
              <a:buChar char="›"/>
              <a:defRPr sz="2000" baseline="0"/>
            </a:lvl1pPr>
          </a:lstStyle>
          <a:p>
            <a:pPr lvl="0"/>
            <a:r>
              <a:rPr lang="sv-SE"/>
              <a:t>Innehåll</a:t>
            </a:r>
          </a:p>
          <a:p>
            <a:pPr lvl="0"/>
            <a:r>
              <a:rPr lang="sv-SE"/>
              <a:t>För</a:t>
            </a:r>
          </a:p>
          <a:p>
            <a:pPr lvl="0"/>
            <a:r>
              <a:rPr lang="sv-SE"/>
              <a:t>avsnittet</a:t>
            </a:r>
          </a:p>
        </p:txBody>
      </p:sp>
      <p:sp>
        <p:nvSpPr>
          <p:cNvPr id="23" name="Platshållare för bild" title="Fotobeskrivning"/>
          <p:cNvSpPr>
            <a:spLocks noGrp="1"/>
          </p:cNvSpPr>
          <p:nvPr>
            <p:ph type="pic" sz="quarter" idx="13"/>
          </p:nvPr>
        </p:nvSpPr>
        <p:spPr>
          <a:xfrm>
            <a:off x="7535862" y="0"/>
            <a:ext cx="4656137" cy="6858000"/>
          </a:xfrm>
        </p:spPr>
        <p:txBody>
          <a:bodyPr lIns="0" tIns="0" rIns="0" bIns="0"/>
          <a:lstStyle/>
          <a:p>
            <a:endParaRPr lang="sv-SE"/>
          </a:p>
        </p:txBody>
      </p:sp>
      <p:grpSp>
        <p:nvGrpSpPr>
          <p:cNvPr id="22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21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924828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5" pos="4747">
          <p15:clr>
            <a:srgbClr val="FBAE40"/>
          </p15:clr>
        </p15:guide>
        <p15:guide id="6" orient="horz" pos="93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648000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"/>
          <p:cNvSpPr>
            <a:spLocks noGrp="1"/>
          </p:cNvSpPr>
          <p:nvPr>
            <p:ph sz="half" idx="1"/>
          </p:nvPr>
        </p:nvSpPr>
        <p:spPr>
          <a:xfrm>
            <a:off x="695325" y="1484312"/>
            <a:ext cx="6480000" cy="4824413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bild" title="Fotobeskrivning"/>
          <p:cNvSpPr>
            <a:spLocks noGrp="1"/>
          </p:cNvSpPr>
          <p:nvPr>
            <p:ph type="pic" sz="quarter" idx="12"/>
          </p:nvPr>
        </p:nvSpPr>
        <p:spPr>
          <a:xfrm>
            <a:off x="7535862" y="1"/>
            <a:ext cx="4656137" cy="6858000"/>
          </a:xfrm>
        </p:spPr>
        <p:txBody>
          <a:bodyPr tIns="0" rIns="0" bIns="0"/>
          <a:lstStyle/>
          <a:p>
            <a:endParaRPr lang="sv-SE"/>
          </a:p>
        </p:txBody>
      </p:sp>
      <p:sp>
        <p:nvSpPr>
          <p:cNvPr id="22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sp>
        <p:nvSpPr>
          <p:cNvPr id="39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>
                <a:solidFill>
                  <a:srgbClr val="DB3747"/>
                </a:solidFill>
              </a:rPr>
              <a:t>RUBIK FÖR DETTA KAPITEL</a:t>
            </a:r>
          </a:p>
        </p:txBody>
      </p:sp>
      <p:sp>
        <p:nvSpPr>
          <p:cNvPr id="2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75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935">
          <p15:clr>
            <a:srgbClr val="FBAE40"/>
          </p15:clr>
        </p15:guide>
        <p15:guide id="6" pos="474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"/>
          <p:cNvSpPr>
            <a:spLocks noGrp="1"/>
          </p:cNvSpPr>
          <p:nvPr>
            <p:ph idx="1"/>
          </p:nvPr>
        </p:nvSpPr>
        <p:spPr>
          <a:xfrm>
            <a:off x="695325" y="1484313"/>
            <a:ext cx="10801350" cy="4824411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20000"/>
              <a:defRPr sz="2400"/>
            </a:lvl1pPr>
            <a:lvl2pPr>
              <a:buClr>
                <a:schemeClr val="accent1"/>
              </a:buClr>
              <a:buSzPct val="120000"/>
              <a:defRPr/>
            </a:lvl2pPr>
            <a:lvl3pPr>
              <a:buClr>
                <a:schemeClr val="accent1"/>
              </a:buClr>
              <a:buSzPct val="120000"/>
              <a:defRPr/>
            </a:lvl3pPr>
            <a:lvl4pPr>
              <a:buClr>
                <a:schemeClr val="accent1"/>
              </a:buClr>
              <a:buSzPct val="120000"/>
              <a:defRPr/>
            </a:lvl4pPr>
            <a:lvl5pPr>
              <a:buClr>
                <a:schemeClr val="accent1"/>
              </a:buClr>
              <a:buSzPct val="120000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7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grpSp>
        <p:nvGrpSpPr>
          <p:cNvPr id="30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45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9490210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>
                <a:solidFill>
                  <a:srgbClr val="DB3747"/>
                </a:solidFill>
              </a:rPr>
              <a:t>RUBRIK FÖR DETTA KAPITEL</a:t>
            </a:r>
          </a:p>
        </p:txBody>
      </p:sp>
      <p:sp>
        <p:nvSpPr>
          <p:cNvPr id="21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58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3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"/>
          <p:cNvSpPr>
            <a:spLocks noGrp="1"/>
          </p:cNvSpPr>
          <p:nvPr>
            <p:ph sz="half" idx="1"/>
          </p:nvPr>
        </p:nvSpPr>
        <p:spPr>
          <a:xfrm>
            <a:off x="695325" y="1484311"/>
            <a:ext cx="5220000" cy="4824413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"/>
          <p:cNvSpPr>
            <a:spLocks noGrp="1"/>
          </p:cNvSpPr>
          <p:nvPr>
            <p:ph sz="half" idx="2"/>
          </p:nvPr>
        </p:nvSpPr>
        <p:spPr>
          <a:xfrm>
            <a:off x="6276675" y="1484313"/>
            <a:ext cx="5220000" cy="4824412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2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grpSp>
        <p:nvGrpSpPr>
          <p:cNvPr id="23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38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9490210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>
                <a:solidFill>
                  <a:srgbClr val="DB3747"/>
                </a:solidFill>
              </a:rPr>
              <a:t>RUBRIK FÖR DETTA KAPITEL</a:t>
            </a:r>
          </a:p>
        </p:txBody>
      </p:sp>
      <p:sp>
        <p:nvSpPr>
          <p:cNvPr id="39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79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438">
          <p15:clr>
            <a:srgbClr val="FBAE40"/>
          </p15:clr>
        </p15:guide>
        <p15:guide id="3" pos="7242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93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ubrik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 lIns="0" tIns="0" rIns="0" bIns="0" anchor="t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underrubrik"/>
          <p:cNvSpPr>
            <a:spLocks noGrp="1"/>
          </p:cNvSpPr>
          <p:nvPr>
            <p:ph type="body" idx="1"/>
          </p:nvPr>
        </p:nvSpPr>
        <p:spPr>
          <a:xfrm>
            <a:off x="695324" y="1484313"/>
            <a:ext cx="5220000" cy="82391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"/>
          <p:cNvSpPr>
            <a:spLocks noGrp="1"/>
          </p:cNvSpPr>
          <p:nvPr>
            <p:ph sz="half" idx="2"/>
          </p:nvPr>
        </p:nvSpPr>
        <p:spPr>
          <a:xfrm>
            <a:off x="695325" y="2542717"/>
            <a:ext cx="5221381" cy="3766008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 sz="2400"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underrubrik"/>
          <p:cNvSpPr>
            <a:spLocks noGrp="1"/>
          </p:cNvSpPr>
          <p:nvPr>
            <p:ph type="body" sz="quarter" idx="3"/>
          </p:nvPr>
        </p:nvSpPr>
        <p:spPr>
          <a:xfrm>
            <a:off x="6276675" y="1484313"/>
            <a:ext cx="5220000" cy="82331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"/>
          <p:cNvSpPr>
            <a:spLocks noGrp="1"/>
          </p:cNvSpPr>
          <p:nvPr>
            <p:ph sz="quarter" idx="4"/>
          </p:nvPr>
        </p:nvSpPr>
        <p:spPr>
          <a:xfrm>
            <a:off x="6278554" y="2541233"/>
            <a:ext cx="5218120" cy="3767492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accent1"/>
              </a:buClr>
              <a:buSzPct val="130000"/>
              <a:defRPr/>
            </a:lvl1pPr>
            <a:lvl2pPr>
              <a:buClr>
                <a:schemeClr val="accent1"/>
              </a:buClr>
              <a:buSzPct val="130000"/>
              <a:defRPr/>
            </a:lvl2pPr>
            <a:lvl3pPr>
              <a:buClr>
                <a:schemeClr val="accent1"/>
              </a:buClr>
              <a:buSzPct val="130000"/>
              <a:defRPr/>
            </a:lvl3pPr>
            <a:lvl4pPr>
              <a:buClr>
                <a:schemeClr val="accent1"/>
              </a:buClr>
              <a:buSzPct val="130000"/>
              <a:defRPr/>
            </a:lvl4pPr>
            <a:lvl5pPr>
              <a:buClr>
                <a:schemeClr val="accent1"/>
              </a:buClr>
              <a:buSzPct val="130000"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4" name="Pil"/>
          <p:cNvSpPr>
            <a:spLocks noChangeAspect="1"/>
          </p:cNvSpPr>
          <p:nvPr userDrawn="1"/>
        </p:nvSpPr>
        <p:spPr bwMode="auto">
          <a:xfrm>
            <a:off x="326192" y="306038"/>
            <a:ext cx="104033" cy="180000"/>
          </a:xfrm>
          <a:custGeom>
            <a:avLst/>
            <a:gdLst>
              <a:gd name="T0" fmla="*/ 2328 w 2328"/>
              <a:gd name="T1" fmla="*/ 1996 h 3992"/>
              <a:gd name="T2" fmla="*/ 2288 w 2328"/>
              <a:gd name="T3" fmla="*/ 2088 h 3992"/>
              <a:gd name="T4" fmla="*/ 424 w 2328"/>
              <a:gd name="T5" fmla="*/ 3952 h 3992"/>
              <a:gd name="T6" fmla="*/ 332 w 2328"/>
              <a:gd name="T7" fmla="*/ 3992 h 3992"/>
              <a:gd name="T8" fmla="*/ 240 w 2328"/>
              <a:gd name="T9" fmla="*/ 3952 h 3992"/>
              <a:gd name="T10" fmla="*/ 40 w 2328"/>
              <a:gd name="T11" fmla="*/ 3752 h 3992"/>
              <a:gd name="T12" fmla="*/ 0 w 2328"/>
              <a:gd name="T13" fmla="*/ 3660 h 3992"/>
              <a:gd name="T14" fmla="*/ 40 w 2328"/>
              <a:gd name="T15" fmla="*/ 3568 h 3992"/>
              <a:gd name="T16" fmla="*/ 1612 w 2328"/>
              <a:gd name="T17" fmla="*/ 1996 h 3992"/>
              <a:gd name="T18" fmla="*/ 40 w 2328"/>
              <a:gd name="T19" fmla="*/ 424 h 3992"/>
              <a:gd name="T20" fmla="*/ 0 w 2328"/>
              <a:gd name="T21" fmla="*/ 332 h 3992"/>
              <a:gd name="T22" fmla="*/ 40 w 2328"/>
              <a:gd name="T23" fmla="*/ 240 h 3992"/>
              <a:gd name="T24" fmla="*/ 240 w 2328"/>
              <a:gd name="T25" fmla="*/ 40 h 3992"/>
              <a:gd name="T26" fmla="*/ 332 w 2328"/>
              <a:gd name="T27" fmla="*/ 0 h 3992"/>
              <a:gd name="T28" fmla="*/ 424 w 2328"/>
              <a:gd name="T29" fmla="*/ 40 h 3992"/>
              <a:gd name="T30" fmla="*/ 2288 w 2328"/>
              <a:gd name="T31" fmla="*/ 1904 h 3992"/>
              <a:gd name="T32" fmla="*/ 2328 w 2328"/>
              <a:gd name="T33" fmla="*/ 1996 h 3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8" h="3992">
                <a:moveTo>
                  <a:pt x="2328" y="1996"/>
                </a:moveTo>
                <a:cubicBezTo>
                  <a:pt x="2328" y="2031"/>
                  <a:pt x="2315" y="2061"/>
                  <a:pt x="2288" y="2088"/>
                </a:cubicBezTo>
                <a:cubicBezTo>
                  <a:pt x="424" y="3952"/>
                  <a:pt x="424" y="3952"/>
                  <a:pt x="424" y="3952"/>
                </a:cubicBezTo>
                <a:cubicBezTo>
                  <a:pt x="397" y="3979"/>
                  <a:pt x="367" y="3992"/>
                  <a:pt x="332" y="3992"/>
                </a:cubicBezTo>
                <a:cubicBezTo>
                  <a:pt x="297" y="3992"/>
                  <a:pt x="267" y="3979"/>
                  <a:pt x="240" y="3952"/>
                </a:cubicBezTo>
                <a:cubicBezTo>
                  <a:pt x="40" y="3752"/>
                  <a:pt x="40" y="3752"/>
                  <a:pt x="40" y="3752"/>
                </a:cubicBezTo>
                <a:cubicBezTo>
                  <a:pt x="13" y="3725"/>
                  <a:pt x="0" y="3695"/>
                  <a:pt x="0" y="3660"/>
                </a:cubicBezTo>
                <a:cubicBezTo>
                  <a:pt x="0" y="3625"/>
                  <a:pt x="13" y="3595"/>
                  <a:pt x="40" y="3568"/>
                </a:cubicBezTo>
                <a:cubicBezTo>
                  <a:pt x="1612" y="1996"/>
                  <a:pt x="1612" y="1996"/>
                  <a:pt x="1612" y="1996"/>
                </a:cubicBezTo>
                <a:cubicBezTo>
                  <a:pt x="40" y="424"/>
                  <a:pt x="40" y="424"/>
                  <a:pt x="40" y="424"/>
                </a:cubicBezTo>
                <a:cubicBezTo>
                  <a:pt x="13" y="397"/>
                  <a:pt x="0" y="367"/>
                  <a:pt x="0" y="332"/>
                </a:cubicBezTo>
                <a:cubicBezTo>
                  <a:pt x="0" y="297"/>
                  <a:pt x="13" y="267"/>
                  <a:pt x="40" y="240"/>
                </a:cubicBezTo>
                <a:cubicBezTo>
                  <a:pt x="240" y="40"/>
                  <a:pt x="240" y="40"/>
                  <a:pt x="240" y="40"/>
                </a:cubicBezTo>
                <a:cubicBezTo>
                  <a:pt x="267" y="13"/>
                  <a:pt x="297" y="0"/>
                  <a:pt x="332" y="0"/>
                </a:cubicBezTo>
                <a:cubicBezTo>
                  <a:pt x="367" y="0"/>
                  <a:pt x="397" y="13"/>
                  <a:pt x="424" y="40"/>
                </a:cubicBezTo>
                <a:cubicBezTo>
                  <a:pt x="2288" y="1904"/>
                  <a:pt x="2288" y="1904"/>
                  <a:pt x="2288" y="1904"/>
                </a:cubicBezTo>
                <a:cubicBezTo>
                  <a:pt x="2315" y="1931"/>
                  <a:pt x="2328" y="1961"/>
                  <a:pt x="2328" y="1996"/>
                </a:cubicBezTo>
                <a:close/>
              </a:path>
            </a:pathLst>
          </a:custGeom>
          <a:solidFill>
            <a:srgbClr val="DB3747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sv-SE"/>
          </a:p>
        </p:txBody>
      </p:sp>
      <p:grpSp>
        <p:nvGrpSpPr>
          <p:cNvPr id="25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1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2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3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4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  <p:sp>
        <p:nvSpPr>
          <p:cNvPr id="42" name="Platshållare för sidfot"/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9490210" cy="253114"/>
          </a:xfrm>
          <a:prstGeom prst="rect">
            <a:avLst/>
          </a:prstGeom>
        </p:spPr>
        <p:txBody>
          <a:bodyPr wrap="none" lIns="0" anchor="t"/>
          <a:lstStyle>
            <a:lvl1pPr algn="l">
              <a:defRPr sz="1050" b="1"/>
            </a:lvl1pPr>
          </a:lstStyle>
          <a:p>
            <a:r>
              <a:rPr lang="sv-SE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>
                <a:solidFill>
                  <a:srgbClr val="DB3747"/>
                </a:solidFill>
              </a:rPr>
              <a:t>RUBRIK FÖR DETTA KAPITEL</a:t>
            </a:r>
          </a:p>
        </p:txBody>
      </p:sp>
      <p:sp>
        <p:nvSpPr>
          <p:cNvPr id="29" name="Sidnummer"/>
          <p:cNvSpPr txBox="1"/>
          <p:nvPr userDrawn="1"/>
        </p:nvSpPr>
        <p:spPr>
          <a:xfrm>
            <a:off x="11496675" y="6434688"/>
            <a:ext cx="695325" cy="2506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AD9149A3-2741-43AA-8DF0-D3D0AF0ABFD1}" type="slidenum">
              <a:rPr lang="sv-SE" sz="1050" b="1" smtClean="0">
                <a:solidFill>
                  <a:schemeClr val="tx1">
                    <a:alpha val="60000"/>
                  </a:schemeClr>
                </a:solidFill>
              </a:rPr>
              <a:pPr algn="ctr"/>
              <a:t>‹#›</a:t>
            </a:fld>
            <a:endParaRPr lang="sv-SE" sz="1050" b="1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119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pos="7242">
          <p15:clr>
            <a:srgbClr val="FBAE40"/>
          </p15:clr>
        </p15:guide>
        <p15:guide id="3" orient="horz" pos="459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93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Rubriksida rö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95326" y="2336495"/>
            <a:ext cx="10801349" cy="18000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grpSp>
        <p:nvGrpSpPr>
          <p:cNvPr id="18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794969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 ros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brik"/>
          <p:cNvSpPr>
            <a:spLocks noGrp="1"/>
          </p:cNvSpPr>
          <p:nvPr>
            <p:ph type="title"/>
          </p:nvPr>
        </p:nvSpPr>
        <p:spPr>
          <a:xfrm>
            <a:off x="695326" y="2336495"/>
            <a:ext cx="10801349" cy="18000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grpSp>
        <p:nvGrpSpPr>
          <p:cNvPr id="33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3192980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 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ubrik"/>
          <p:cNvSpPr>
            <a:spLocks noGrp="1"/>
          </p:cNvSpPr>
          <p:nvPr>
            <p:ph type="title"/>
          </p:nvPr>
        </p:nvSpPr>
        <p:spPr>
          <a:xfrm>
            <a:off x="695326" y="2336495"/>
            <a:ext cx="10801349" cy="18000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grpSp>
        <p:nvGrpSpPr>
          <p:cNvPr id="33" name="Logotyp" title="Region Dalarnas logotyp"/>
          <p:cNvGrpSpPr>
            <a:grpSpLocks noChangeAspect="1"/>
          </p:cNvGrpSpPr>
          <p:nvPr userDrawn="1"/>
        </p:nvGrpSpPr>
        <p:grpSpPr>
          <a:xfrm>
            <a:off x="10724551" y="190337"/>
            <a:ext cx="1134134" cy="432000"/>
            <a:chOff x="-2576825" y="3432175"/>
            <a:chExt cx="1679575" cy="639763"/>
          </a:xfrm>
          <a:solidFill>
            <a:srgbClr val="DB3747"/>
          </a:solidFill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3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01881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full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" title="Beskrivning för bild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sv-SE"/>
          </a:p>
        </p:txBody>
      </p:sp>
      <p:grpSp>
        <p:nvGrpSpPr>
          <p:cNvPr id="3" name="Logotyp"/>
          <p:cNvGrpSpPr>
            <a:grpSpLocks noChangeAspect="1"/>
          </p:cNvGrpSpPr>
          <p:nvPr userDrawn="1"/>
        </p:nvGrpSpPr>
        <p:grpSpPr>
          <a:xfrm>
            <a:off x="10765506" y="125717"/>
            <a:ext cx="1134134" cy="432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7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7414951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" title="Beskrivning för bild 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32" name="Platshållare för bild" title="Beskrivning för bild 2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9219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" title="Beskrivning för bild 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64400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28" name="Platshållare för bild" title="Beskrivning för bild 2"/>
          <p:cNvSpPr>
            <a:spLocks noGrp="1"/>
          </p:cNvSpPr>
          <p:nvPr>
            <p:ph type="pic" sz="quarter" idx="12"/>
          </p:nvPr>
        </p:nvSpPr>
        <p:spPr>
          <a:xfrm>
            <a:off x="4072270" y="0"/>
            <a:ext cx="4040372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32" name="Platshållare för bild" title="Beskrivning för bild 3"/>
          <p:cNvSpPr>
            <a:spLocks noGrp="1"/>
          </p:cNvSpPr>
          <p:nvPr>
            <p:ph type="pic" sz="quarter" idx="14"/>
          </p:nvPr>
        </p:nvSpPr>
        <p:spPr>
          <a:xfrm>
            <a:off x="8127600" y="0"/>
            <a:ext cx="4064400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27" name="Platshållare för bild" title="Beskrivning för bild 4"/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4064400" cy="342900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Platshållare för text"/>
          <p:cNvSpPr>
            <a:spLocks noGrp="1"/>
          </p:cNvSpPr>
          <p:nvPr>
            <p:ph type="body" sz="quarter" idx="15"/>
          </p:nvPr>
        </p:nvSpPr>
        <p:spPr>
          <a:xfrm>
            <a:off x="4076400" y="3429000"/>
            <a:ext cx="4039200" cy="3429000"/>
          </a:xfrm>
          <a:solidFill>
            <a:schemeClr val="accent1"/>
          </a:solidFill>
        </p:spPr>
        <p:txBody>
          <a:bodyPr lIns="180000" tIns="180000" rIns="180000" bIns="180000"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2800" b="1">
                <a:solidFill>
                  <a:schemeClr val="bg1"/>
                </a:solidFill>
              </a:defRPr>
            </a:lvl2pPr>
            <a:lvl3pPr marL="914400" indent="0">
              <a:buNone/>
              <a:defRPr sz="2800" b="1">
                <a:solidFill>
                  <a:schemeClr val="bg1"/>
                </a:solidFill>
              </a:defRPr>
            </a:lvl3pPr>
            <a:lvl4pPr marL="1371600" indent="0">
              <a:buNone/>
              <a:defRPr sz="2800" b="1">
                <a:solidFill>
                  <a:schemeClr val="bg1"/>
                </a:solidFill>
              </a:defRPr>
            </a:lvl4pPr>
            <a:lvl5pPr marL="1828800" indent="0">
              <a:buNone/>
              <a:defRPr sz="2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1" name="Platshållare för bild" title="Beskrivning för bild 5"/>
          <p:cNvSpPr>
            <a:spLocks noGrp="1"/>
          </p:cNvSpPr>
          <p:nvPr>
            <p:ph type="pic" sz="quarter" idx="13"/>
          </p:nvPr>
        </p:nvSpPr>
        <p:spPr>
          <a:xfrm>
            <a:off x="8127600" y="3429000"/>
            <a:ext cx="4064400" cy="34290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7199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bi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" title="Textblock med avslutande text"/>
          <p:cNvSpPr>
            <a:spLocks noGrp="1"/>
          </p:cNvSpPr>
          <p:nvPr>
            <p:ph type="ctrTitle" hasCustomPrompt="1"/>
          </p:nvPr>
        </p:nvSpPr>
        <p:spPr>
          <a:xfrm>
            <a:off x="695325" y="2032426"/>
            <a:ext cx="10801349" cy="2306637"/>
          </a:xfrm>
          <a:ln w="50800">
            <a:noFill/>
          </a:ln>
        </p:spPr>
        <p:txBody>
          <a:bodyPr lIns="0" tIns="0" rIns="0" bIns="0" anchor="ctr"/>
          <a:lstStyle>
            <a:lvl1pPr algn="ctr">
              <a:defRPr sz="6000" b="1" spc="-150">
                <a:solidFill>
                  <a:schemeClr val="bg1"/>
                </a:solidFill>
              </a:defRPr>
            </a:lvl1pPr>
          </a:lstStyle>
          <a:p>
            <a:r>
              <a:rPr lang="sv-SE"/>
              <a:t>Avslutande text</a:t>
            </a:r>
          </a:p>
        </p:txBody>
      </p:sp>
      <p:grpSp>
        <p:nvGrpSpPr>
          <p:cNvPr id="2" name="Logotyp" title="Region Dalarnas logotyp"/>
          <p:cNvGrpSpPr>
            <a:grpSpLocks noChangeAspect="1"/>
          </p:cNvGrpSpPr>
          <p:nvPr userDrawn="1"/>
        </p:nvGrpSpPr>
        <p:grpSpPr>
          <a:xfrm>
            <a:off x="4914611" y="5408725"/>
            <a:ext cx="2362778" cy="900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3" name="Freeform 5" title="Region Dalarnas logotyp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4" name="Freeform 6" title="Region Dalarnas logotyp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5" name="Rectangle 7" title="Region Dalarnas logotyp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6" name="Freeform 8" title="Region Dalarnas logotyp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7" name="Freeform 9" title="Region Dalarnas logotyp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8" name="Freeform 10" title="Region Dalarnas logotyp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9" name="Freeform 11" title="Region Dalarnas logotyp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0" name="Freeform 12" title="Region Dalarnas logotyp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1" name="Freeform 13" title="Region Dalarnas logotyp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2" name="Freeform 14" title="Region Dalarnas logotyp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3" name="Freeform 15" title="Region Dalarnas logotyp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4" name="Freeform 16" title="Region Dalarnas logotyp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5" name="Freeform 17" title="Region Dalarnas logotyp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  <p:sp>
          <p:nvSpPr>
            <p:cNvPr id="16" name="Freeform 18" title="Region Dalarnas logotyp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724691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410701"/>
            <a:ext cx="9144000" cy="3241878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838575"/>
            <a:ext cx="9144000" cy="179069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cxnSp>
        <p:nvCxnSpPr>
          <p:cNvPr id="13" name="Rak 12"/>
          <p:cNvCxnSpPr/>
          <p:nvPr userDrawn="1"/>
        </p:nvCxnSpPr>
        <p:spPr>
          <a:xfrm>
            <a:off x="1524000" y="3710861"/>
            <a:ext cx="9144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5307" y="390071"/>
            <a:ext cx="1016146" cy="969723"/>
          </a:xfrm>
          <a:prstGeom prst="rect">
            <a:avLst/>
          </a:prstGeom>
        </p:spPr>
      </p:pic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FC5DA319-72F1-4F70-9BE7-0CBB4F12E5D2}" type="datetime1">
              <a:rPr lang="sv-SE" smtClean="0"/>
              <a:t>2026-11-02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tx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4635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1" y="6356351"/>
            <a:ext cx="12192000" cy="501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10547" y="1825625"/>
            <a:ext cx="11370906" cy="4351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A36EF070-D4A1-4BBC-95E2-C540A084EC01}" type="datetime1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4" name="Rektangel 13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63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1709738"/>
            <a:ext cx="11358206" cy="2852737"/>
          </a:xfrm>
        </p:spPr>
        <p:txBody>
          <a:bodyPr anchor="b"/>
          <a:lstStyle>
            <a:lvl1pPr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7" y="4589463"/>
            <a:ext cx="1135820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Rektangel 10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D775DD86-983D-4097-A028-87EAC6BF841B}" type="datetime1">
              <a:rPr lang="sv-SE" smtClean="0"/>
              <a:t>2026-11-02</a:t>
            </a:fld>
            <a:endParaRPr lang="sv-SE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4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635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03074" cy="1206500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10547" y="1825625"/>
            <a:ext cx="5609253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609253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21684484-201B-44CD-9746-00FED4EFCD5B}" type="datetime1">
              <a:rPr lang="sv-SE" smtClean="0"/>
              <a:t>2026-11-02</a:t>
            </a:fld>
            <a:endParaRPr lang="sv-SE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66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365125"/>
            <a:ext cx="10619402" cy="1235075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10548" y="1690687"/>
            <a:ext cx="5587028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10548" y="2505075"/>
            <a:ext cx="558702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609252" cy="8143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609253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4" name="Rektangel 13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33C59008-A271-48C6-B77D-A5EBCC61C08A}" type="datetime1">
              <a:rPr lang="sv-SE" smtClean="0"/>
              <a:t>2026-11-02</a:t>
            </a:fld>
            <a:endParaRPr lang="sv-SE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7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Rektangel 12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20" name="Bildobjekt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708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7" y="365126"/>
            <a:ext cx="10611239" cy="1216024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D0905C11-AE40-4DD3-B577-1575C80BAAED}" type="datetime1">
              <a:rPr lang="sv-SE" smtClean="0"/>
              <a:t>2026-11-02</a:t>
            </a:fld>
            <a:endParaRPr lang="sv-SE"/>
          </a:p>
        </p:txBody>
      </p:sp>
      <p:sp>
        <p:nvSpPr>
          <p:cNvPr id="12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3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Rektangel 8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96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1" y="6356350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B4152674-6AB9-4668-8AED-4226128661A6}" type="datetime1">
              <a:rPr lang="sv-SE" smtClean="0"/>
              <a:t>2026-11-02</a:t>
            </a:fld>
            <a:endParaRPr lang="sv-SE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2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Rektangel 7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64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1085851"/>
            <a:ext cx="5675312" cy="5019674"/>
          </a:xfrm>
        </p:spPr>
        <p:txBody>
          <a:bodyPr/>
          <a:lstStyle>
            <a:lvl1pPr>
              <a:defRPr sz="3200" b="1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1"/>
            <a:ext cx="4361478" cy="40481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6401B1E7-2B4C-4E93-9B83-9D444BAB3785}" type="datetime1">
              <a:rPr lang="sv-SE" smtClean="0"/>
              <a:t>2026-11-02</a:t>
            </a:fld>
            <a:endParaRPr lang="sv-SE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603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10548" y="457200"/>
            <a:ext cx="4361478" cy="1600200"/>
          </a:xfrm>
        </p:spPr>
        <p:txBody>
          <a:bodyPr anchor="b"/>
          <a:lstStyle>
            <a:lvl1pPr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1085850"/>
            <a:ext cx="5658984" cy="5029200"/>
          </a:xfrm>
        </p:spPr>
        <p:txBody>
          <a:bodyPr/>
          <a:lstStyle>
            <a:lvl1pPr marL="0" indent="0">
              <a:buNone/>
              <a:defRPr sz="32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10548" y="2057400"/>
            <a:ext cx="4361478" cy="405023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Rektangel 11"/>
          <p:cNvSpPr/>
          <p:nvPr userDrawn="1"/>
        </p:nvSpPr>
        <p:spPr>
          <a:xfrm>
            <a:off x="1" y="6356351"/>
            <a:ext cx="12192000" cy="5016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7037B5D3-587F-424B-B03D-31C4263C7226}" type="datetime1">
              <a:rPr lang="sv-SE" smtClean="0"/>
              <a:t>2026-11-02</a:t>
            </a:fld>
            <a:endParaRPr lang="sv-SE"/>
          </a:p>
        </p:txBody>
      </p:sp>
      <p:sp>
        <p:nvSpPr>
          <p:cNvPr id="1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5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</a:lstStyle>
          <a:p>
            <a:fld id="{130DDE8C-17E0-4539-9C15-C1E9D231907F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11133574" y="365125"/>
            <a:ext cx="1058427" cy="7552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411" y="478140"/>
            <a:ext cx="544042" cy="51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0789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B4C24F-64F2-FD17-B4CF-77CC8B898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20F4CF3-D304-31C2-9AB7-222089D010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C5E3E6-2033-6CD2-3E99-3526D6067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65A089-08D9-A870-7AB2-0A60A53A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76557B-F77F-2025-2204-7B1553A8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40917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0FF445-3AF9-D22E-163A-98A58B5DD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7D46C2-A0CA-2A1E-6C3E-246FB1346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E67588-9DAA-EFCA-E037-CB583041B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D4311BB-32FE-E7AF-92B3-4E25E9AFA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827B546-F893-990E-8B91-53F98EBC1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16075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0AC3B7-18B6-0D14-BA08-F2BAD64B0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DECA110-7EE5-3859-1F20-4E0F7B655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4A5BDD3-866F-DD81-97F9-710CF0E9B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AD9AE5-B5CF-2EA1-CA5E-5A85BB829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8BFF16-9B01-39E9-AEED-6415DC95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97063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371DF7-C8CF-BF3B-F078-908AF0043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8E6578-4030-6318-829B-C5401AA62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4633ADB-1F6A-B80F-C9DE-A0B563162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4D452F-679A-F11C-07CA-A886EF24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1A6A64D-3D7C-1B5E-F3DC-D90C3B340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BB02C0-34D5-105B-6A1A-30CF60BE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3236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805782-C1E5-FF6E-AFBB-06A2F7583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429A273-2DE7-DCBA-A56F-5BE3C6F12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4188488-82BB-5632-C84B-EF366C832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B495206-4E32-CDA2-B1C5-D4B45E122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A129D5E-385D-3FFA-E5EC-0861ABEFE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82E5810-839F-0CF6-DB31-603EC6982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D2D0179-15E4-944D-66B4-BA7178783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ACAD282-D724-DF75-CC0A-9ADE1CA2E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2863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10D647-32F5-9086-F99B-97324111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DEED915-B839-E616-BBA1-2097BF608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B8CDC87-607A-C42B-1615-7D3D4135F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07E8977-FC65-E1D1-9B52-DA1F11FA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17373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DC06228-9923-0EEB-C96C-7BC225289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9AD48CC-69B7-9A67-6C52-2EB1F8F5A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B95A678-5C6E-2455-389F-C1C9E955A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37524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957428-3806-324D-EEFC-2603CA74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C38933-B558-6E62-F18E-01E174702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5B0C4A3-EF15-B077-EF9B-6F996CC54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1A51D71-8C1B-C41B-17C5-EE17CF183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A15DAA7-0DD3-AD34-558E-7DB5BB50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8EFBF5C-6CA8-3744-8526-6D48E2A6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64673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987307-DC64-A79C-86B1-B635EBB45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83AF02B-02D6-0259-A074-8CDBBE23BE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0680CE9-6DC6-4632-3D0C-F29C25E328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18F3DBC-F53D-FD0B-AEEF-AEF38F7B9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4198091-9F94-C695-4FA6-CFEAF762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81DF5D7-8C18-C928-7FC2-4FD9B6619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95673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9179EF-187B-CFC5-A7DC-E5EB96A20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87DC9D-B53F-81D4-17B3-472E58282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3087CFD-D21B-36ED-153C-724E1E52C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99AEEF8-A386-69BB-0F81-771A8F5EF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7F2DAA7-86A0-56C9-E134-493D1346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52940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D0F0CD7-0F9F-1ED0-C89A-87E097325B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CCC1EE2-966F-82F6-AF54-C44C36389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55EDB3-28F2-DC30-A3DB-CAD0C464C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C2FF3D-38F8-7488-F2AF-C0C0E970A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FDBEA9-083F-7C5C-A059-B2E69C53D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947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B03ACB6-E5E2-DFCD-EB0C-956F46FD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511F18-E037-0EB8-865B-6A7ED172D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18C33DF-4D72-DF00-6D97-13F8259BE8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DC8B3E-66AC-4249-BAB1-030EC2222C8A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18808C-87F1-2A33-CAB9-2BEF41D65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4649C61-E94D-0C69-6768-5DC8C042E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06A504-2BF2-48E2-8AE7-80DD0FCD7A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92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49" cy="75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sv-SE"/>
              <a:t>Klicka här för att ändra format </a:t>
            </a:r>
          </a:p>
        </p:txBody>
      </p:sp>
      <p:sp>
        <p:nvSpPr>
          <p:cNvPr id="7" name="Platshållare för text 6"/>
          <p:cNvSpPr>
            <a:spLocks noGrp="1"/>
          </p:cNvSpPr>
          <p:nvPr>
            <p:ph type="body" idx="1"/>
          </p:nvPr>
        </p:nvSpPr>
        <p:spPr>
          <a:xfrm>
            <a:off x="695325" y="1892809"/>
            <a:ext cx="10801350" cy="44159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4256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>
          <p15:clr>
            <a:srgbClr val="F26B43"/>
          </p15:clr>
        </p15:guide>
        <p15:guide id="2" orient="horz" pos="3974">
          <p15:clr>
            <a:srgbClr val="F26B43"/>
          </p15:clr>
        </p15:guide>
        <p15:guide id="3" pos="438">
          <p15:clr>
            <a:srgbClr val="F26B43"/>
          </p15:clr>
        </p15:guide>
        <p15:guide id="4" pos="724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FF4FD-A897-495D-BDCD-BC1A3ECAF875}" type="datetime1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DDE8C-17E0-4539-9C15-C1E9D231907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188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02B71C-7EDE-C4FA-0EC3-B9270BB25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6174B1F-F07D-C0EA-9E49-4F4800F79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3F119C-2F3C-0844-6B80-70E5BA23D0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4B7840-535B-4FA5-BECF-D7B4D1AE5D9C}" type="datetimeFigureOut">
              <a:rPr lang="sv-SE" smtClean="0"/>
              <a:t>2026-11-02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B9BA00-128F-5B4A-39E5-6B5327605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F2CD0CB-5665-0877-689E-BE3A98ABBF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8665F3-7CE5-42E1-AFA8-E567AB8BA80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83940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play.mediaflow.com/ovp/10/76GAIWIP1S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5" Type="http://schemas.openxmlformats.org/officeDocument/2006/relationships/hyperlink" Target="https://evaggeliasariggoli.blogspot.com/2017/11/bonfire-night.html" TargetMode="Externa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dasjoh\AppData\Local\Microsoft\Olk\Attachments\ooa-25224490-a380-4e81-bc1e-ed0654e31f28\a4b0810ef50f49e867ec120c509fa3fd988d652aa92e10071dcb56c5da44e844\Regional%20handlingsplan%20GNV%20sk&#195;&#182;ra%20&#195;&#164;ldre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app=desktop&amp;v=2AXgK-ri2fI" TargetMode="Externa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bild 21" descr="En bild som visar landskap, utomhus, natur&#10;&#10;AI-genererat innehåll kan vara felaktigt.">
            <a:extLst>
              <a:ext uri="{FF2B5EF4-FFF2-40B4-BE49-F238E27FC236}">
                <a16:creationId xmlns:a16="http://schemas.microsoft.com/office/drawing/2014/main" id="{04A5B312-3737-AB4A-97C1-BABD25BC6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3C76B9E-279F-D752-CA24-87AA72C3719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04521" y="1063513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sv-SE" b="1">
                <a:solidFill>
                  <a:schemeClr val="bg1"/>
                </a:solidFill>
              </a:rPr>
              <a:t>Samverkan kring utskrivning             från slutenvården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3638F30-DB84-34B0-301E-7C2B34234E1C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04521" y="3515879"/>
            <a:ext cx="9144000" cy="1655762"/>
          </a:xfrm>
        </p:spPr>
        <p:txBody>
          <a:bodyPr/>
          <a:lstStyle/>
          <a:p>
            <a:pPr marL="0" indent="0" algn="ctr">
              <a:buNone/>
            </a:pPr>
            <a:r>
              <a:rPr lang="sv-SE">
                <a:solidFill>
                  <a:schemeClr val="bg1"/>
                </a:solidFill>
              </a:rPr>
              <a:t>Galaxen Borlänge – 14 oktober</a:t>
            </a:r>
          </a:p>
        </p:txBody>
      </p:sp>
      <p:grpSp>
        <p:nvGrpSpPr>
          <p:cNvPr id="7" name="Logotyp" title="Region Dalarnas logotyp">
            <a:extLst>
              <a:ext uri="{FF2B5EF4-FFF2-40B4-BE49-F238E27FC236}">
                <a16:creationId xmlns:a16="http://schemas.microsoft.com/office/drawing/2014/main" id="{508193BA-A31E-3562-9797-2E0C4C4F6518}"/>
              </a:ext>
            </a:extLst>
          </p:cNvPr>
          <p:cNvGrpSpPr>
            <a:grpSpLocks noChangeAspect="1"/>
          </p:cNvGrpSpPr>
          <p:nvPr/>
        </p:nvGrpSpPr>
        <p:grpSpPr>
          <a:xfrm>
            <a:off x="4914611" y="5408725"/>
            <a:ext cx="2362778" cy="900000"/>
            <a:chOff x="-2576825" y="3432175"/>
            <a:chExt cx="1679575" cy="639763"/>
          </a:xfrm>
          <a:solidFill>
            <a:sysClr val="window" lastClr="FFFFFF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2A6B1993-F844-EED9-6DA3-03F1A249B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6AEA4E8C-F8C6-FFC0-A497-C20BFBBF2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FD8B76EE-CF68-30AB-2CD4-58D73D257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3292961D-ED70-104C-5339-EDF03D2617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F5E1D09F-A8C6-C6F2-9717-31FBCFE76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0A87EF28-D897-6E0E-B408-49EF434219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6227B54-47C4-603F-DB48-61E3BF56C8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5482FBA3-A3EC-44F5-C29F-87DA4BFE8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2512A492-E8B3-C040-4FB9-9F5E92D44C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EB579B3-717F-E7AD-1C19-438278F5C0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37C5BF4F-9299-37B2-C0FA-9F5EBEF0C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EDC1CF55-C93A-895A-6FF7-B95F459F1B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9A9DB331-DF31-E4F3-43ED-D3D1C42E3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56CDA7F-D6DA-7772-1EB7-17016584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5547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EAE26-0992-B314-CE08-5536F375A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4AD9EFD4-A0D0-D802-D28B-62B7540DDB7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2" b="14419"/>
          <a:stretch>
            <a:fillRect/>
          </a:stretch>
        </p:blipFill>
        <p:spPr>
          <a:xfrm>
            <a:off x="-1" y="1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F02D5B8-1F74-632C-2178-639CD7BC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/>
              <a:t>Syfte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F68814-77F0-A8F4-6D05-82792E43A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505586"/>
            <a:ext cx="8682591" cy="4824413"/>
          </a:xfrm>
        </p:spPr>
        <p:txBody>
          <a:bodyPr/>
          <a:lstStyle/>
          <a:p>
            <a:pPr marL="0" indent="0">
              <a:buNone/>
            </a:pPr>
            <a:r>
              <a:rPr lang="sv-SE" sz="3000"/>
              <a:t>Att stärka samarbetet mellan kommun och region för att skapa bättre förutsättningar för en trygg, sammanhållen och personcentrerad utskrivningsprocess. 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r>
              <a:rPr lang="sv-SE" sz="3000"/>
              <a:t>Genom dialog, erfarenhetsutbyte och gemensam reflektion vill vi bidra till ökad förståelse för varandras uppdrag och förutsättningar                    – med patientens bästa i fokus.</a:t>
            </a:r>
          </a:p>
          <a:p>
            <a:endParaRPr lang="sv-SE"/>
          </a:p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FE3E61C-72E6-3490-1294-528D08F6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SAMVERKAN – UTSKRIVNING FRÅN SLUTENVÅRD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SYFTE</a:t>
            </a:r>
          </a:p>
        </p:txBody>
      </p:sp>
    </p:spTree>
    <p:extLst>
      <p:ext uri="{BB962C8B-B14F-4D97-AF65-F5344CB8AC3E}">
        <p14:creationId xmlns:p14="http://schemas.microsoft.com/office/powerpoint/2010/main" val="2895338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8C0934-9D16-6C88-00F0-ACB425A4E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chemeClr val="accent3">
                    <a:lumMod val="50000"/>
                  </a:schemeClr>
                </a:solidFill>
              </a:rPr>
              <a:t>Program 15 oktober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0A7509B-E2EB-4011-B0C0-503F3E60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>
                <a:solidFill>
                  <a:prstClr val="black">
                    <a:alpha val="50000"/>
                  </a:prstClr>
                </a:solidFill>
                <a:latin typeface="Arial"/>
              </a:rPr>
              <a:t>SAMVERKAN – UTSKRIVNING FRÅN SLUTENVÅRD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PROGRAM</a:t>
            </a:r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97123B05-9E46-8A93-1658-AD588B09DE8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0" r="2744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901F61D2-334E-5C91-6E2E-2600B42390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84313"/>
            <a:ext cx="6480175" cy="48244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08.30		Morgonfika och mingel</a:t>
            </a:r>
          </a:p>
          <a:p>
            <a:pPr marL="0" indent="0">
              <a:buNone/>
            </a:pP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09.00		Välkommen och inledning av dagen</a:t>
            </a:r>
          </a:p>
          <a:p>
            <a:pPr marL="0" indent="0">
              <a:buNone/>
            </a:pP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		</a:t>
            </a:r>
            <a:r>
              <a:rPr lang="sv-SE" sz="1400" i="1">
                <a:solidFill>
                  <a:schemeClr val="accent3">
                    <a:lumMod val="50000"/>
                  </a:schemeClr>
                </a:solidFill>
              </a:rPr>
              <a:t>Sofia Jarl, Ulrika Gärdsback</a:t>
            </a:r>
          </a:p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		Patientens resa</a:t>
            </a:r>
          </a:p>
          <a:p>
            <a:pPr marL="0" indent="0">
              <a:buNone/>
            </a:pP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		PAUS</a:t>
            </a:r>
          </a:p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10.30		Cosmic Link</a:t>
            </a:r>
          </a:p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		SPAK - Samverkan specialiserad vård, primärvård, 			ambulans och kommuner</a:t>
            </a:r>
          </a:p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		Summering av förmiddagen</a:t>
            </a:r>
          </a:p>
          <a:p>
            <a:pPr marL="0" indent="0">
              <a:buNone/>
            </a:pP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11.45</a:t>
            </a: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		</a:t>
            </a: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LUNCH</a:t>
            </a:r>
          </a:p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12.45		Utveckling och samverkan över gränser </a:t>
            </a:r>
          </a:p>
          <a:p>
            <a:pPr marL="0" indent="0">
              <a:buNone/>
            </a:pP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14.30</a:t>
            </a: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		</a:t>
            </a: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FIKA</a:t>
            </a:r>
          </a:p>
          <a:p>
            <a:pPr marL="0" indent="0">
              <a:buNone/>
            </a:pPr>
            <a:r>
              <a:rPr lang="sv-SE" sz="1400">
                <a:solidFill>
                  <a:schemeClr val="accent3">
                    <a:lumMod val="50000"/>
                  </a:schemeClr>
                </a:solidFill>
              </a:rPr>
              <a:t>15.00		Återsamling i stora salen</a:t>
            </a:r>
          </a:p>
          <a:p>
            <a:pPr marL="0" indent="0">
              <a:buNone/>
            </a:pPr>
            <a:r>
              <a:rPr lang="sv-SE" sz="1400" b="1">
                <a:solidFill>
                  <a:schemeClr val="accent3">
                    <a:lumMod val="50000"/>
                  </a:schemeClr>
                </a:solidFill>
              </a:rPr>
              <a:t>16.00		Dagen avslutas</a:t>
            </a:r>
          </a:p>
          <a:p>
            <a:pPr marL="0" indent="0">
              <a:buNone/>
            </a:pPr>
            <a:endParaRPr lang="sv-SE" sz="1400">
              <a:solidFill>
                <a:schemeClr val="accent1">
                  <a:lumMod val="50000"/>
                </a:schemeClr>
              </a:solidFill>
              <a:hlinkClick r:id="rId4"/>
            </a:endParaRPr>
          </a:p>
          <a:p>
            <a:pPr marL="0" indent="0">
              <a:buNone/>
            </a:pPr>
            <a:endParaRPr lang="sv-SE" sz="1400"/>
          </a:p>
          <a:p>
            <a:pPr marL="0" indent="0">
              <a:buNone/>
            </a:pPr>
            <a:r>
              <a:rPr lang="sv-SE" sz="1400"/>
              <a:t>	</a:t>
            </a:r>
          </a:p>
          <a:p>
            <a:pPr marL="0" indent="0">
              <a:buNone/>
            </a:pPr>
            <a:r>
              <a:rPr lang="sv-SE" sz="140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996508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C2BE77C2-9B2A-8734-4A1A-81EB1AFD6C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71" b="1972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6792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i="1"/>
              <a:t>Cosmic Link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i="1"/>
              <a:t>Galaxen 2026-10-14</a:t>
            </a:r>
            <a:endParaRPr lang="sv-SE"/>
          </a:p>
        </p:txBody>
      </p:sp>
      <p:sp>
        <p:nvSpPr>
          <p:cNvPr id="4" name="textruta 3"/>
          <p:cNvSpPr txBox="1"/>
          <p:nvPr/>
        </p:nvSpPr>
        <p:spPr>
          <a:xfrm>
            <a:off x="9953898" y="6128778"/>
            <a:ext cx="2055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Oktober 2026</a:t>
            </a:r>
          </a:p>
        </p:txBody>
      </p:sp>
    </p:spTree>
    <p:extLst>
      <p:ext uri="{BB962C8B-B14F-4D97-AF65-F5344CB8AC3E}">
        <p14:creationId xmlns:p14="http://schemas.microsoft.com/office/powerpoint/2010/main" val="1077145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2E4A85-B13D-8B82-0DF8-7C33CE6FE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48" y="365126"/>
            <a:ext cx="10619402" cy="1210581"/>
          </a:xfrm>
        </p:spPr>
        <p:txBody>
          <a:bodyPr anchor="ctr">
            <a:normAutofit/>
          </a:bodyPr>
          <a:lstStyle/>
          <a:p>
            <a:r>
              <a:rPr lang="sv-SE"/>
              <a:t>Utskrivningsprocessen</a:t>
            </a:r>
          </a:p>
        </p:txBody>
      </p:sp>
      <p:pic>
        <p:nvPicPr>
          <p:cNvPr id="10" name="picture">
            <a:extLst>
              <a:ext uri="{FF2B5EF4-FFF2-40B4-BE49-F238E27FC236}">
                <a16:creationId xmlns:a16="http://schemas.microsoft.com/office/drawing/2014/main" id="{6A0CEBC5-5836-C3D4-59E0-023190098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09" y="1825625"/>
            <a:ext cx="8790581" cy="4351337"/>
          </a:xfrm>
          <a:prstGeom prst="rect">
            <a:avLst/>
          </a:prstGeom>
          <a:noFill/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7777B5-D173-B9E7-D29C-BC2304B56C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10547" y="6356350"/>
            <a:ext cx="2743200" cy="492876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36EF070-D4A1-4BBC-95E2-C540A084EC01}" type="datetime1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2026-11-02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2332A07-83D8-F58C-51F3-1951F5DF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79845" y="6356350"/>
            <a:ext cx="5032310" cy="492876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606DCF-C2FF-11FA-1C1F-9C1D7FDD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38253" y="6356350"/>
            <a:ext cx="2743200" cy="492876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30DDE8C-17E0-4539-9C15-C1E9D231907F}" type="slidenum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08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6B1D65FB-CE5C-5803-A603-B17092ACA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677" y="547369"/>
            <a:ext cx="6298645" cy="5763261"/>
          </a:xfrm>
          <a:prstGeom prst="rect">
            <a:avLst/>
          </a:prstGeom>
        </p:spPr>
      </p:pic>
      <p:pic>
        <p:nvPicPr>
          <p:cNvPr id="2" name="Platshållare för innehåll 4">
            <a:extLst>
              <a:ext uri="{FF2B5EF4-FFF2-40B4-BE49-F238E27FC236}">
                <a16:creationId xmlns:a16="http://schemas.microsoft.com/office/drawing/2014/main" id="{86B464E6-F22B-D799-57FD-3AD1D8B72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56809" y="547368"/>
            <a:ext cx="2309190" cy="1534649"/>
          </a:xfrm>
        </p:spPr>
      </p:pic>
      <p:pic>
        <p:nvPicPr>
          <p:cNvPr id="4" name="Platshållare för innehåll 4">
            <a:extLst>
              <a:ext uri="{FF2B5EF4-FFF2-40B4-BE49-F238E27FC236}">
                <a16:creationId xmlns:a16="http://schemas.microsoft.com/office/drawing/2014/main" id="{C65A2E95-22B8-6A48-65A8-93005F3EE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561342" y="547368"/>
            <a:ext cx="2309190" cy="153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6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E8016B-D8A2-3A42-3BE8-14F7F5771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Utskrivningsplan</a:t>
            </a: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6171FC1-442C-CB28-4EBE-79F129C83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EF070-D4A1-4BBC-95E2-C540A084EC01}" type="datetime1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2026-11-02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C77AEC-AFB6-5D5E-5DE1-F707D955E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CE581B-0A3C-813C-AA3D-C90616241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0DDE8C-17E0-4539-9C15-C1E9D231907F}" type="slidenum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AE60BDAD-0B76-06F3-F194-06C063838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1991586"/>
            <a:ext cx="9867900" cy="364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58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1B5D95-08C3-61CE-054F-9EE9D9F8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Utskrivningsplan</a:t>
            </a: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4C7420-44F4-A806-E52A-96DF231FB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EF070-D4A1-4BBC-95E2-C540A084EC01}" type="datetime1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2026-11-02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582927-16A9-0D08-329B-8ACB4C18F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099ED3-0A30-C722-E12A-3BA29F2C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0DDE8C-17E0-4539-9C15-C1E9D231907F}" type="slidenum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A1D776C-0184-282D-4D6C-97AF7F83A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088" y="2146911"/>
            <a:ext cx="10021824" cy="256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60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17489A-E118-1A09-B582-44BFD8BF8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Utskrivningsplan</a:t>
            </a: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6D0222-B397-1FA8-B0FB-5EDD9DD95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EF070-D4A1-4BBC-95E2-C540A084EC01}" type="datetime1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2026-11-02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A26030-A098-9E28-F31C-9577D3573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1CB4355-C112-39AC-A61E-A5352A19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0DDE8C-17E0-4539-9C15-C1E9D231907F}" type="slidenum">
              <a:rPr kumimoji="0" lang="sv-SE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ADAEBB3-75B7-581C-10EA-206567EE9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953" y="2137337"/>
            <a:ext cx="9896094" cy="106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87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FE6E18EA-FD7B-9E87-AC78-C9B7F2572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242" y="1527084"/>
            <a:ext cx="6330747" cy="422049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A3BF2C8-4086-8290-96DC-83FC5103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7112" y="475662"/>
            <a:ext cx="1757009" cy="1210581"/>
          </a:xfrm>
        </p:spPr>
        <p:txBody>
          <a:bodyPr/>
          <a:lstStyle/>
          <a:p>
            <a:r>
              <a:rPr lang="sv-SE" b="1">
                <a:latin typeface="Candara" panose="020E0502030303020204" pitchFamily="34" charset="0"/>
              </a:rPr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1618455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latshållare för bild 21" descr="En bild som visar landskap, utomhus, natur&#10;&#10;AI-genererat innehåll kan vara felaktigt.">
            <a:extLst>
              <a:ext uri="{FF2B5EF4-FFF2-40B4-BE49-F238E27FC236}">
                <a16:creationId xmlns:a16="http://schemas.microsoft.com/office/drawing/2014/main" id="{887F935C-0767-7F04-DDE6-9F95A6DAEB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666" y="46695"/>
            <a:ext cx="12192000" cy="6858000"/>
          </a:xfrm>
        </p:spPr>
      </p:pic>
      <p:sp>
        <p:nvSpPr>
          <p:cNvPr id="3" name="Rubrik"/>
          <p:cNvSpPr>
            <a:spLocks noGrp="1"/>
          </p:cNvSpPr>
          <p:nvPr>
            <p:ph type="ctrTitle"/>
          </p:nvPr>
        </p:nvSpPr>
        <p:spPr>
          <a:xfrm>
            <a:off x="0" y="877011"/>
            <a:ext cx="12192000" cy="2306637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 sz="7200"/>
              <a:t>SPAK </a:t>
            </a:r>
            <a:br>
              <a:rPr lang="sv-SE"/>
            </a:br>
            <a:r>
              <a:rPr lang="sv-SE" sz="3200" b="0"/>
              <a:t>Samverkan specialistvård, primärvård, ambulans och kommuner</a:t>
            </a:r>
            <a:br>
              <a:rPr lang="sv-SE" sz="3200"/>
            </a:br>
            <a:r>
              <a:rPr lang="sv-SE" sz="2400" b="0">
                <a:solidFill>
                  <a:prstClr val="white"/>
                </a:solidFill>
                <a:latin typeface="Arial"/>
              </a:rPr>
              <a:t>Temadag utskrivning</a:t>
            </a:r>
            <a:br>
              <a:rPr lang="sv-SE" sz="2400" b="0">
                <a:solidFill>
                  <a:prstClr val="white"/>
                </a:solidFill>
                <a:latin typeface="Arial"/>
              </a:rPr>
            </a:br>
            <a:r>
              <a:rPr lang="sv-SE" sz="2400" b="0">
                <a:solidFill>
                  <a:prstClr val="white"/>
                </a:solidFill>
                <a:latin typeface="Arial"/>
              </a:rPr>
              <a:t>261014</a:t>
            </a:r>
            <a:endParaRPr lang="sv-SE" sz="2400" b="0"/>
          </a:p>
        </p:txBody>
      </p:sp>
      <p:sp>
        <p:nvSpPr>
          <p:cNvPr id="4" name="Underrubrik"/>
          <p:cNvSpPr>
            <a:spLocks noGrp="1"/>
          </p:cNvSpPr>
          <p:nvPr>
            <p:ph type="subTitle" idx="1"/>
          </p:nvPr>
        </p:nvSpPr>
        <p:spPr>
          <a:xfrm>
            <a:off x="428737" y="3779618"/>
            <a:ext cx="10954873" cy="1093433"/>
          </a:xfrm>
        </p:spPr>
        <p:txBody>
          <a:bodyPr>
            <a:noAutofit/>
          </a:bodyPr>
          <a:lstStyle/>
          <a:p>
            <a:r>
              <a:rPr lang="sv-SE" sz="2000"/>
              <a:t>Johanna Dalström, omställningsledare SPAK, överläkare Barn- och Ungdomsmedicin</a:t>
            </a:r>
          </a:p>
          <a:p>
            <a:r>
              <a:rPr lang="sv-SE" sz="2000"/>
              <a:t>Omställning Hälso- och sjukvård</a:t>
            </a:r>
          </a:p>
        </p:txBody>
      </p:sp>
      <p:grpSp>
        <p:nvGrpSpPr>
          <p:cNvPr id="6" name="Logotyp" title="Region Dalarnas logotyp"/>
          <p:cNvGrpSpPr>
            <a:grpSpLocks noChangeAspect="1"/>
          </p:cNvGrpSpPr>
          <p:nvPr/>
        </p:nvGrpSpPr>
        <p:grpSpPr>
          <a:xfrm>
            <a:off x="4914611" y="5408725"/>
            <a:ext cx="2362778" cy="900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4150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D3FB0888-1D98-874E-5001-312E7E702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" t="8380" r="-2004" b="1580"/>
          <a:stretch>
            <a:fillRect/>
          </a:stretch>
        </p:blipFill>
        <p:spPr>
          <a:xfrm>
            <a:off x="1" y="0"/>
            <a:ext cx="10585174" cy="6857999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2BB0C048-C81E-3B78-0564-67DF93340DA8}"/>
              </a:ext>
            </a:extLst>
          </p:cNvPr>
          <p:cNvSpPr txBox="1"/>
          <p:nvPr/>
        </p:nvSpPr>
        <p:spPr>
          <a:xfrm>
            <a:off x="8433582" y="6488667"/>
            <a:ext cx="61475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AI-genererad bild</a:t>
            </a:r>
          </a:p>
        </p:txBody>
      </p:sp>
    </p:spTree>
    <p:extLst>
      <p:ext uri="{BB962C8B-B14F-4D97-AF65-F5344CB8AC3E}">
        <p14:creationId xmlns:p14="http://schemas.microsoft.com/office/powerpoint/2010/main" val="673207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5F731B-8BD1-D2D5-68A1-5CA37839F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Varför SPAK i Dalarna?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FFB0F56-AD30-EC90-8B2E-913ECEFB1F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/>
              <a:t>Startade ur arbetet med bristen på slutenvårdsplatser inom Region Dalarna</a:t>
            </a:r>
          </a:p>
          <a:p>
            <a:r>
              <a:rPr lang="sv-SE"/>
              <a:t>Identifierade behov av utveckling i vårdens arbetssätt och samverkan</a:t>
            </a:r>
          </a:p>
          <a:p>
            <a:r>
              <a:rPr lang="sv-SE"/>
              <a:t>Avgörande med klinisk förankring från sjukhusvård och primärvård</a:t>
            </a:r>
          </a:p>
          <a:p>
            <a:r>
              <a:rPr lang="sv-SE"/>
              <a:t>Ambulansvårdens perspektiv synliggör hela vårdkedjan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2A8229E-7688-E76B-3A6A-E30843085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96161"/>
            <a:ext cx="6497955" cy="25311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44CFB05B-DD89-1F26-2F5A-D39DA6F649A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" b="864"/>
          <a:stretch>
            <a:fillRect/>
          </a:stretch>
        </p:blipFill>
        <p:spPr>
          <a:xfrm>
            <a:off x="7708141" y="1179443"/>
            <a:ext cx="3507710" cy="516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5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Omställningsdirektiv SPAK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6031" y="1484313"/>
            <a:ext cx="7740463" cy="4824411"/>
          </a:xfrm>
        </p:spPr>
        <p:txBody>
          <a:bodyPr>
            <a:normAutofit/>
          </a:bodyPr>
          <a:lstStyle/>
          <a:p>
            <a:r>
              <a:rPr lang="sv-SE" b="1"/>
              <a:t>SPAK =</a:t>
            </a:r>
            <a:r>
              <a:rPr lang="sv-SE"/>
              <a:t> Samverkan mellan vårdaktörer i region och kommuner</a:t>
            </a:r>
          </a:p>
          <a:p>
            <a:pPr marL="0" indent="0">
              <a:buNone/>
            </a:pPr>
            <a:endParaRPr lang="sv-SE"/>
          </a:p>
          <a:p>
            <a:r>
              <a:rPr lang="sv-SE" b="1" u="sng"/>
              <a:t>S</a:t>
            </a:r>
            <a:r>
              <a:rPr lang="sv-SE"/>
              <a:t>pecialistvård </a:t>
            </a:r>
            <a:r>
              <a:rPr lang="sv-SE" b="1" u="sng"/>
              <a:t>P</a:t>
            </a:r>
            <a:r>
              <a:rPr lang="sv-SE"/>
              <a:t>rimärvård </a:t>
            </a:r>
            <a:r>
              <a:rPr lang="sv-SE" b="1" u="sng"/>
              <a:t>A</a:t>
            </a:r>
            <a:r>
              <a:rPr lang="sv-SE"/>
              <a:t>mbulans </a:t>
            </a:r>
            <a:r>
              <a:rPr lang="sv-SE" b="1" u="sng"/>
              <a:t>K</a:t>
            </a:r>
            <a:r>
              <a:rPr lang="sv-SE"/>
              <a:t>ommuner</a:t>
            </a:r>
          </a:p>
          <a:p>
            <a:pPr lvl="1"/>
            <a:r>
              <a:rPr lang="sv-SE"/>
              <a:t>Inkluderar alla patienter oavsett ålder &amp; vårdbehov</a:t>
            </a:r>
          </a:p>
          <a:p>
            <a:pPr lvl="1"/>
            <a:r>
              <a:rPr lang="sv-SE"/>
              <a:t>Gruppen sköra äldre prioriterade</a:t>
            </a:r>
          </a:p>
          <a:p>
            <a:pPr marL="457200" lvl="1" indent="0">
              <a:buNone/>
            </a:pPr>
            <a:endParaRPr lang="sv-SE"/>
          </a:p>
          <a:p>
            <a:pPr marL="0" indent="0" algn="ctr">
              <a:buNone/>
            </a:pPr>
            <a:r>
              <a:rPr lang="sv-SE"/>
              <a:t>”Huvudsyftet är att </a:t>
            </a:r>
            <a:r>
              <a:rPr lang="sv-SE" b="1">
                <a:solidFill>
                  <a:srgbClr val="FF0000"/>
                </a:solidFill>
              </a:rPr>
              <a:t>med patientens bästa i fokus</a:t>
            </a:r>
            <a:r>
              <a:rPr lang="sv-SE"/>
              <a:t> skapa en snabbare och effektivare samverkan mellan primärvård, specialiserad vård, ambulans och kommuner”</a:t>
            </a:r>
          </a:p>
          <a:p>
            <a:pPr marL="0" indent="0">
              <a:buNone/>
            </a:pPr>
            <a:endParaRPr lang="sv-SE" b="1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695325" y="296162"/>
            <a:ext cx="9490210" cy="25311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6133"/>
          <a:stretch/>
        </p:blipFill>
        <p:spPr>
          <a:xfrm>
            <a:off x="8355333" y="728663"/>
            <a:ext cx="3660403" cy="482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39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ACB82E-7EDE-00FD-51D2-7794B428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sv-SE"/>
              <a:t>Kommunerna är en förutsättning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8063C171-8780-B721-41A1-005EB39E82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v-SE"/>
              <a:t>Kommunerna var initialt en parentes i akronymen – men kan inte vara en parentes i omställningen. </a:t>
            </a:r>
          </a:p>
          <a:p>
            <a:pPr marL="0" indent="0">
              <a:buNone/>
            </a:pPr>
            <a:endParaRPr lang="sv-SE"/>
          </a:p>
          <a:p>
            <a:r>
              <a:rPr lang="sv-SE"/>
              <a:t>Starkt gensvar från kommunerna i Dalarna -  MAS-MAR-nätverket!</a:t>
            </a:r>
          </a:p>
          <a:p>
            <a:pPr lvl="1"/>
            <a:r>
              <a:rPr lang="sv-SE"/>
              <a:t>engagemanget och representationen växer.</a:t>
            </a:r>
          </a:p>
          <a:p>
            <a:endParaRPr lang="sv-SE"/>
          </a:p>
          <a:p>
            <a:r>
              <a:rPr lang="sv-SE"/>
              <a:t>Extra fokus under hösten</a:t>
            </a:r>
          </a:p>
          <a:p>
            <a:pPr lvl="1"/>
            <a:r>
              <a:rPr lang="sv-SE"/>
              <a:t>Motsvarande omställningsledare kommun.</a:t>
            </a:r>
          </a:p>
          <a:p>
            <a:pPr lvl="1"/>
            <a:r>
              <a:rPr lang="sv-SE"/>
              <a:t>En gemensam styrgrupp LCHNV</a:t>
            </a:r>
          </a:p>
          <a:p>
            <a:pPr lvl="2"/>
            <a:r>
              <a:rPr lang="sv-SE"/>
              <a:t>HSLG för </a:t>
            </a:r>
            <a:r>
              <a:rPr lang="sv-SE" err="1"/>
              <a:t>HoS</a:t>
            </a:r>
            <a:r>
              <a:rPr lang="sv-SE"/>
              <a:t> förvaltningen region</a:t>
            </a:r>
          </a:p>
          <a:p>
            <a:pPr lvl="1"/>
            <a:endParaRPr lang="sv-SE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751D354C-CD32-57FC-D4E5-139817ACC31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" b="894"/>
          <a:stretch>
            <a:fillRect/>
          </a:stretch>
        </p:blipFill>
        <p:spPr>
          <a:xfrm>
            <a:off x="7752523" y="728663"/>
            <a:ext cx="3754918" cy="5530599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3C144D-01A5-ED75-10A2-651622E12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450148"/>
          </a:xfrm>
        </p:spPr>
        <p:txBody>
          <a:bodyPr wrap="none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alpha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169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CBC46B3-BBAF-7017-9577-85F05E39B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Fokus första året: sköra äldre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2BB98CF-856C-710C-D0EA-7BAA0C3CD5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v-SE"/>
              <a:t>Sköra äldre är särskilt utsatta i en komplex vårdapparat.</a:t>
            </a:r>
          </a:p>
          <a:p>
            <a:pPr marL="0" indent="0">
              <a:buNone/>
            </a:pPr>
            <a:endParaRPr lang="sv-SE"/>
          </a:p>
          <a:p>
            <a:r>
              <a:rPr lang="sv-SE"/>
              <a:t>Skörhetsskattning viktigt instrument (CFS)</a:t>
            </a:r>
          </a:p>
          <a:p>
            <a:pPr marL="0" indent="0">
              <a:buNone/>
            </a:pPr>
            <a:endParaRPr lang="sv-SE"/>
          </a:p>
          <a:p>
            <a:r>
              <a:rPr lang="sv-SE"/>
              <a:t>Resurs – behov/demografi</a:t>
            </a:r>
          </a:p>
          <a:p>
            <a:pPr lvl="1"/>
            <a:r>
              <a:rPr lang="sv-SE" sz="1800"/>
              <a:t>Cirka 2700 boendeplatser inom SÄBO i Dalarna </a:t>
            </a:r>
          </a:p>
          <a:p>
            <a:pPr lvl="1"/>
            <a:r>
              <a:rPr lang="sv-SE" sz="1800"/>
              <a:t>Drygt 500 slutenvårdsplatser totalt. </a:t>
            </a:r>
          </a:p>
          <a:p>
            <a:pPr lvl="1"/>
            <a:r>
              <a:rPr lang="sv-SE" sz="1800"/>
              <a:t>Därtill många sköra äldre i ordinärt boende, med eller utan hemtjänst.</a:t>
            </a:r>
          </a:p>
          <a:p>
            <a:pPr marL="457200" lvl="1" indent="0">
              <a:buNone/>
            </a:pPr>
            <a:endParaRPr lang="sv-SE" sz="1800"/>
          </a:p>
          <a:p>
            <a:r>
              <a:rPr lang="sv-SE"/>
              <a:t>Målbild: vården måste vara jämlik och möjlig med rimligt lika förutsättningar oavsett var man bor</a:t>
            </a:r>
          </a:p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08CE683-F5D7-748C-4DE7-1C4EF5C5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" name="Platshållare för bild 6">
            <a:extLst>
              <a:ext uri="{FF2B5EF4-FFF2-40B4-BE49-F238E27FC236}">
                <a16:creationId xmlns:a16="http://schemas.microsoft.com/office/drawing/2014/main" id="{B27BDD1B-DBD6-7F63-D6CC-38B0A45FBF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4" r="27364"/>
          <a:stretch>
            <a:fillRect/>
          </a:stretch>
        </p:blipFill>
        <p:spPr>
          <a:xfrm>
            <a:off x="7761151" y="1106488"/>
            <a:ext cx="3622627" cy="533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10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51B86-5FBA-DBD0-9B8D-EEBD14ED3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">
            <a:extLst>
              <a:ext uri="{FF2B5EF4-FFF2-40B4-BE49-F238E27FC236}">
                <a16:creationId xmlns:a16="http://schemas.microsoft.com/office/drawing/2014/main" id="{6FCA36EF-E51C-3CB4-7DB3-DF8C40AB8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CF2C02DF-7126-3852-91F9-83C8801D18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98629" y="1755074"/>
            <a:ext cx="8811282" cy="4824412"/>
          </a:xfrm>
        </p:spPr>
        <p:txBody>
          <a:bodyPr>
            <a:normAutofit/>
          </a:bodyPr>
          <a:lstStyle/>
          <a:p>
            <a:endParaRPr lang="sv-S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sv-S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sv-S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sv-S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sv-SE"/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4527A208-B758-A989-DD6D-E25D36EEF7CC}"/>
              </a:ext>
            </a:extLst>
          </p:cNvPr>
          <p:cNvSpPr/>
          <p:nvPr/>
        </p:nvSpPr>
        <p:spPr>
          <a:xfrm>
            <a:off x="897769" y="1841699"/>
            <a:ext cx="2914774" cy="1143918"/>
          </a:xfrm>
          <a:prstGeom prst="roundRect">
            <a:avLst/>
          </a:prstGeom>
          <a:solidFill>
            <a:srgbClr val="FDE9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Kontaktvägar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742C1890-A43E-639A-EEA3-AD351E4304EB}"/>
              </a:ext>
            </a:extLst>
          </p:cNvPr>
          <p:cNvSpPr/>
          <p:nvPr/>
        </p:nvSpPr>
        <p:spPr>
          <a:xfrm>
            <a:off x="3253106" y="3602720"/>
            <a:ext cx="2914774" cy="1129120"/>
          </a:xfrm>
          <a:prstGeom prst="roundRect">
            <a:avLst/>
          </a:prstGeom>
          <a:solidFill>
            <a:srgbClr val="DAEFC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Vårdplaner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3F50F340-4783-69A7-4650-CFA9002E484D}"/>
              </a:ext>
            </a:extLst>
          </p:cNvPr>
          <p:cNvSpPr/>
          <p:nvPr/>
        </p:nvSpPr>
        <p:spPr>
          <a:xfrm>
            <a:off x="6096000" y="1841699"/>
            <a:ext cx="2914774" cy="114391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Slutenvårdsplatser för akut geriatrik med direktinläggning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55EDB8BA-6ABF-21FA-E241-F958C9CC714D}"/>
              </a:ext>
            </a:extLst>
          </p:cNvPr>
          <p:cNvSpPr/>
          <p:nvPr/>
        </p:nvSpPr>
        <p:spPr>
          <a:xfrm>
            <a:off x="8728148" y="3529682"/>
            <a:ext cx="2914774" cy="1129120"/>
          </a:xfrm>
          <a:prstGeom prst="roundRect">
            <a:avLst/>
          </a:prstGeom>
          <a:solidFill>
            <a:srgbClr val="E7E7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Analys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5DAA9A9E-F904-31F6-2CF9-DBA3DD2E6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8663"/>
            <a:ext cx="10801350" cy="755650"/>
          </a:xfrm>
        </p:spPr>
        <p:txBody>
          <a:bodyPr/>
          <a:lstStyle/>
          <a:p>
            <a:r>
              <a:rPr lang="sv-SE"/>
              <a:t>SPAK året som gått</a:t>
            </a:r>
          </a:p>
        </p:txBody>
      </p:sp>
    </p:spTree>
    <p:extLst>
      <p:ext uri="{BB962C8B-B14F-4D97-AF65-F5344CB8AC3E}">
        <p14:creationId xmlns:p14="http://schemas.microsoft.com/office/powerpoint/2010/main" val="2078288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AB2BC6-C8BF-DCAA-C10E-1190691A0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8663"/>
            <a:ext cx="6480000" cy="755650"/>
          </a:xfrm>
        </p:spPr>
        <p:txBody>
          <a:bodyPr anchor="t">
            <a:normAutofit/>
          </a:bodyPr>
          <a:lstStyle/>
          <a:p>
            <a:r>
              <a:rPr lang="sv-SE"/>
              <a:t>Prioriterade förbättringsområden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284A06-7ACB-B45F-A124-07DA9F324A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84312"/>
            <a:ext cx="6480000" cy="4824413"/>
          </a:xfrm>
        </p:spPr>
        <p:txBody>
          <a:bodyPr>
            <a:normAutofit/>
          </a:bodyPr>
          <a:lstStyle/>
          <a:p>
            <a:r>
              <a:rPr lang="sv-SE"/>
              <a:t>Skapa sömlös vårdkedja för patienten</a:t>
            </a:r>
          </a:p>
          <a:p>
            <a:r>
              <a:rPr lang="sv-SE"/>
              <a:t>Förtydliga kontaktvägar och öka tillgängligheten till beslutsstöd tidigt i vårdkedjan.</a:t>
            </a:r>
          </a:p>
          <a:p>
            <a:r>
              <a:rPr lang="sv-SE"/>
              <a:t>Öka förekomsten av dokumenterade och tillgängliga vårdplaner av god kvalitet. </a:t>
            </a:r>
          </a:p>
          <a:p>
            <a:r>
              <a:rPr lang="sv-SE"/>
              <a:t>Öka antalet slutenvårdsplatser med direktinläggning och specialisering mot akut geriatrik.</a:t>
            </a:r>
          </a:p>
          <a:p>
            <a:endParaRPr lang="sv-SE"/>
          </a:p>
          <a:p>
            <a:r>
              <a:rPr lang="sv-SE"/>
              <a:t>Fördjupad analys av patientnytta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A815EAD2-2A25-0883-333A-B3B17FEAFE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0044" r="34636" b="-2"/>
          <a:stretch>
            <a:fillRect/>
          </a:stretch>
        </p:blipFill>
        <p:spPr>
          <a:xfrm>
            <a:off x="7588872" y="1099931"/>
            <a:ext cx="3686495" cy="5429819"/>
          </a:xfrm>
          <a:prstGeom prst="rect">
            <a:avLst/>
          </a:prstGeom>
          <a:noFill/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AD4AFB-0E2C-2525-B8A4-EB91B281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346364"/>
            <a:ext cx="6497955" cy="382297"/>
          </a:xfrm>
        </p:spPr>
        <p:txBody>
          <a:bodyPr wrap="none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alpha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67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text, linje, programvara, diagram&#10;&#10;AI-genererat innehåll kan vara felaktigt.">
            <a:extLst>
              <a:ext uri="{FF2B5EF4-FFF2-40B4-BE49-F238E27FC236}">
                <a16:creationId xmlns:a16="http://schemas.microsoft.com/office/drawing/2014/main" id="{399F0201-234E-D4EE-BF14-FD5757E48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92" y="793239"/>
            <a:ext cx="11557416" cy="5533133"/>
          </a:xfrm>
          <a:prstGeom prst="rect">
            <a:avLst/>
          </a:prstGeom>
        </p:spPr>
      </p:pic>
      <p:sp>
        <p:nvSpPr>
          <p:cNvPr id="2" name="Platshållare för sidfot 4">
            <a:extLst>
              <a:ext uri="{FF2B5EF4-FFF2-40B4-BE49-F238E27FC236}">
                <a16:creationId xmlns:a16="http://schemas.microsoft.com/office/drawing/2014/main" id="{28AFE240-EAD4-C51B-A600-3FD00A769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77813"/>
            <a:ext cx="9490075" cy="25400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745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543FB7-B2FD-2B2F-DEBA-57D69D6E5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Delrapport SPAK 1.0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727725BD-33FC-6159-4207-9A6E55A4EA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/>
              <a:t>Åtgärdsförslag 1-2-3</a:t>
            </a:r>
          </a:p>
          <a:p>
            <a:endParaRPr lang="sv-SE" b="1">
              <a:solidFill>
                <a:srgbClr val="00B050"/>
              </a:solidFill>
            </a:endParaRPr>
          </a:p>
          <a:p>
            <a:endParaRPr lang="sv-SE" b="1">
              <a:solidFill>
                <a:srgbClr val="00B050"/>
              </a:solidFill>
            </a:endParaRP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0498AC2A-7DB0-FE18-0EB1-9B42BDF2F6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C308B2-EB68-6DEE-8E40-68AAE4480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latshållare för bild 10">
            <a:extLst>
              <a:ext uri="{FF2B5EF4-FFF2-40B4-BE49-F238E27FC236}">
                <a16:creationId xmlns:a16="http://schemas.microsoft.com/office/drawing/2014/main" id="{74E6822E-8C28-3863-6588-0E88A74D3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" r="2259"/>
          <a:stretch>
            <a:fillRect/>
          </a:stretch>
        </p:blipFill>
        <p:spPr>
          <a:xfrm>
            <a:off x="7648920" y="276785"/>
            <a:ext cx="4218816" cy="6213872"/>
          </a:xfrm>
          <a:prstGeom prst="rect">
            <a:avLst/>
          </a:prstGeom>
        </p:spPr>
      </p:pic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A548DA79-9A62-8B75-2A69-394EEE0879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2320" y="3120196"/>
          <a:ext cx="19177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kalobjekt för Paketeraren" showAsIcon="1" r:id="rId4" imgW="1917847" imgH="527027" progId="Package">
                  <p:embed/>
                </p:oleObj>
              </mc:Choice>
              <mc:Fallback>
                <p:oleObj name="Skalobjekt för Paketeraren" showAsIcon="1" r:id="rId4" imgW="1917847" imgH="527027" progId="Package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A548DA79-9A62-8B75-2A69-394EEE087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32320" y="3120196"/>
                        <a:ext cx="1917700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37927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0223A3-68A6-CF85-CB3C-A537C2BE3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/>
              <a:t>Strategi möter praktik exempel</a:t>
            </a:r>
            <a:br>
              <a:rPr lang="sv-SE"/>
            </a:br>
            <a:r>
              <a:rPr lang="sv-SE" sz="2200"/>
              <a:t>- MAS-MAR-MLA-dagen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04F8DB-03A7-C2C7-DA8C-A73C5743C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681348"/>
            <a:ext cx="6480000" cy="4627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b="1"/>
              <a:t>Dagen gav deltagarna:</a:t>
            </a:r>
          </a:p>
          <a:p>
            <a:r>
              <a:rPr lang="sv-SE" sz="2000"/>
              <a:t>Nya kontakter och stärkt samverkan</a:t>
            </a:r>
          </a:p>
          <a:p>
            <a:r>
              <a:rPr lang="sv-SE" sz="2000"/>
              <a:t>Inspiration och nya perspektiv</a:t>
            </a:r>
          </a:p>
          <a:p>
            <a:r>
              <a:rPr lang="sv-SE" sz="2000"/>
              <a:t>Ökad förståelse för roller och ansvar</a:t>
            </a:r>
          </a:p>
          <a:p>
            <a:r>
              <a:rPr lang="sv-SE" sz="2000"/>
              <a:t>Konkreta idéer för fortsatt utveckling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6C187E-B23A-4470-9771-720FFED26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5B04B4D-AD2B-181E-B1E5-3A9F3C4EE89C}"/>
              </a:ext>
            </a:extLst>
          </p:cNvPr>
          <p:cNvSpPr txBox="1">
            <a:spLocks/>
          </p:cNvSpPr>
          <p:nvPr/>
        </p:nvSpPr>
        <p:spPr>
          <a:xfrm>
            <a:off x="626584" y="3794012"/>
            <a:ext cx="11254153" cy="482441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Vad kan vi gå hem och göra imorgon”: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Prioritera telefonsamtal från hemtjänst till vårdcentral – förbättra tillgängligheten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Skörhetsskattning/skalor: gemensam definition, utbildning och sprida kunskap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Läkemedelsautomater (digitalisering)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Upprätta vårdplaner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Upprätta ett telefonnummer till jour inom primärvården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Genomföra regelbundna läkemedelsgenomgångar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Använda Cosmic LINK – utbildning till medarbetare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B3747"/>
              </a:buClr>
              <a:buSzPct val="120000"/>
              <a:buFont typeface="Arial" panose="020B0604020202020204" pitchFamily="34" charset="0"/>
              <a:buNone/>
              <a:tabLst/>
              <a:defRPr/>
            </a:pPr>
            <a:endParaRPr kumimoji="0" lang="sv-S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57FF55DB-087F-4215-26EA-2DDA1738C26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738" r="4738"/>
          <a:stretch>
            <a:fillRect/>
          </a:stretch>
        </p:blipFill>
        <p:spPr>
          <a:xfrm>
            <a:off x="7778566" y="728663"/>
            <a:ext cx="3498930" cy="515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64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13FC7C-23D8-626B-3AAB-F2363F72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/>
              <a:t>RSS Dalarna: Regional handlingsplan God och Nära vård </a:t>
            </a:r>
            <a:br>
              <a:rPr lang="sv-SE"/>
            </a:br>
            <a:r>
              <a:rPr lang="sv-SE" sz="2000"/>
              <a:t>- Prioriteringar i samverkan fokusområde sköra äldre 2026-2030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9343FA-9F6E-734B-6FDD-33CE7ED85F7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sv-SE">
              <a:hlinkClick r:id="rId3"/>
            </a:endParaRPr>
          </a:p>
          <a:p>
            <a:pPr marL="0" indent="0">
              <a:buNone/>
            </a:pPr>
            <a:endParaRPr lang="sv-SE">
              <a:hlinkClick r:id="rId3"/>
            </a:endParaRPr>
          </a:p>
          <a:p>
            <a:pPr marL="0" indent="0">
              <a:buNone/>
            </a:pPr>
            <a:r>
              <a:rPr lang="sv-SE">
                <a:hlinkClick r:id="rId3"/>
              </a:rPr>
              <a:t>Regional handlingsplan GNV sköra äldre.pdf</a:t>
            </a:r>
            <a:endParaRPr lang="sv-SE"/>
          </a:p>
          <a:p>
            <a:pPr marL="0" indent="0">
              <a:buNone/>
            </a:pPr>
            <a:endParaRPr lang="sv-SE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040499D7-CE23-785A-52DA-0F2418915B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915325" y="1821736"/>
            <a:ext cx="5783317" cy="4036921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202D14-8210-4DC5-123E-5203125C4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8691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 1">
            <a:extLst>
              <a:ext uri="{FF2B5EF4-FFF2-40B4-BE49-F238E27FC236}">
                <a16:creationId xmlns:a16="http://schemas.microsoft.com/office/drawing/2014/main" id="{2E006CA5-37F7-DBF2-A5CE-BAE848595C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519ACDC-6657-8552-265D-48BEE85B152E}"/>
              </a:ext>
            </a:extLst>
          </p:cNvPr>
          <p:cNvSpPr txBox="1"/>
          <p:nvPr/>
        </p:nvSpPr>
        <p:spPr>
          <a:xfrm>
            <a:off x="1749286" y="1443841"/>
            <a:ext cx="803081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Skörhet hos äldre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Nationellt programområde äldres hälsa och palliativ vård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2025-12-20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Vårdprogram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│NPO äldres hälsa och palliativ vård</a:t>
            </a:r>
          </a:p>
        </p:txBody>
      </p:sp>
    </p:spTree>
    <p:extLst>
      <p:ext uri="{BB962C8B-B14F-4D97-AF65-F5344CB8AC3E}">
        <p14:creationId xmlns:p14="http://schemas.microsoft.com/office/powerpoint/2010/main" val="3827681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CFD013A3-16B7-C295-D787-25DBECAEA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/>
              <a:t>Lagändringar i HSL, PL och </a:t>
            </a:r>
            <a:r>
              <a:rPr lang="sv-SE" err="1"/>
              <a:t>TvL</a:t>
            </a:r>
            <a:r>
              <a:rPr lang="sv-SE"/>
              <a:t> som träder i kraft den 1 juli 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31D726B-956E-DFE7-BF61-77996C8C4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/>
              <a:t>Region och kommun ska samverka i planering och utveckling av hälso- och sjukvården </a:t>
            </a:r>
          </a:p>
          <a:p>
            <a:r>
              <a:rPr lang="sv-SE"/>
              <a:t>Primärvården ska tillgodose både fysiska och psykiska vårdbehov </a:t>
            </a:r>
          </a:p>
          <a:p>
            <a:r>
              <a:rPr lang="sv-SE"/>
              <a:t>Medicinsk bedömning av läkare och sjuksköterska ska erbjudas vid behov oavsett tid på dygnet i kommunal hälso- och sjukvård </a:t>
            </a:r>
          </a:p>
          <a:p>
            <a:r>
              <a:rPr lang="sv-SE"/>
              <a:t>Det ska finnas en medicinskt ansvarig för rehabilitering i kommunen </a:t>
            </a:r>
          </a:p>
          <a:p>
            <a:r>
              <a:rPr lang="sv-SE"/>
              <a:t>Det ska utses en fast vårdkontakt i kommunen om patienten begär det eller det inte är uppenbart obehövligt </a:t>
            </a:r>
          </a:p>
          <a:p>
            <a:r>
              <a:rPr lang="sv-SE"/>
              <a:t>Informationskravet till patienter stärks. Patienten ska få information om sin fasta vård- och läkarkontakt samt hur de kan komma i kontakt med dessa och sina vårdenheter </a:t>
            </a:r>
          </a:p>
          <a:p>
            <a:r>
              <a:rPr lang="sv-SE"/>
              <a:t>Termen Hemsjukvård ersätts av hälso- och sjukvård i hemmet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21A1B64-243B-211F-38AC-0B0824279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TITEL PÅ PRESENTATION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RUBIK FÖR DETTA KAPITEL</a:t>
            </a:r>
          </a:p>
        </p:txBody>
      </p:sp>
    </p:spTree>
    <p:extLst>
      <p:ext uri="{BB962C8B-B14F-4D97-AF65-F5344CB8AC3E}">
        <p14:creationId xmlns:p14="http://schemas.microsoft.com/office/powerpoint/2010/main" val="367550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24FCD7A9-8BE8-1206-B769-E07DDB0E307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0543" y="1117599"/>
          <a:ext cx="10513378" cy="5170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E738E94-4503-95A2-4AFF-6B20F0CC0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794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DB1130-CC7A-0009-F943-F7562ED0A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8663"/>
            <a:ext cx="6480000" cy="755650"/>
          </a:xfrm>
        </p:spPr>
        <p:txBody>
          <a:bodyPr anchor="t">
            <a:normAutofit/>
          </a:bodyPr>
          <a:lstStyle/>
          <a:p>
            <a:r>
              <a:rPr lang="sv-SE" sz="3000"/>
              <a:t>Hösten 2026 – från analys till handling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50959F-48E6-5B93-C111-5D693811BF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484312"/>
            <a:ext cx="6480000" cy="4824413"/>
          </a:xfrm>
        </p:spPr>
        <p:txBody>
          <a:bodyPr>
            <a:normAutofit/>
          </a:bodyPr>
          <a:lstStyle/>
          <a:p>
            <a:endParaRPr lang="sv-SE"/>
          </a:p>
          <a:p>
            <a:r>
              <a:rPr lang="sv-SE"/>
              <a:t>Omsätta föreslagna förbättringsområden i konkreta handlingsplaner.</a:t>
            </a:r>
          </a:p>
          <a:p>
            <a:endParaRPr lang="sv-SE"/>
          </a:p>
          <a:p>
            <a:r>
              <a:rPr lang="sv-SE"/>
              <a:t>Starkare och mer jämbördig struktur mellan region och kommun behövs.</a:t>
            </a:r>
          </a:p>
          <a:p>
            <a:endParaRPr lang="sv-SE"/>
          </a:p>
          <a:p>
            <a:r>
              <a:rPr lang="sv-SE"/>
              <a:t>Stöd i ledning och verksamheter.</a:t>
            </a:r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A6CCE725-48A0-320B-9BE7-6E85B0D162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2" r="13388" b="-2"/>
          <a:stretch>
            <a:fillRect/>
          </a:stretch>
        </p:blipFill>
        <p:spPr>
          <a:xfrm>
            <a:off x="7588871" y="762689"/>
            <a:ext cx="3765399" cy="5546036"/>
          </a:xfrm>
          <a:prstGeom prst="rect">
            <a:avLst/>
          </a:prstGeom>
          <a:noFill/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95FF0E-CD93-C44D-2762-8845E8CF3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450148"/>
          </a:xfrm>
        </p:spPr>
        <p:txBody>
          <a:bodyPr wrap="none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Från analys till gemensam handling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srgbClr val="DB3747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SPAK REGION DALARNA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alpha val="50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595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"/>
          <p:cNvSpPr>
            <a:spLocks noGrp="1"/>
          </p:cNvSpPr>
          <p:nvPr>
            <p:ph type="ctrTitle"/>
          </p:nvPr>
        </p:nvSpPr>
        <p:spPr>
          <a:xfrm>
            <a:off x="1524000" y="1717570"/>
            <a:ext cx="9144000" cy="2306637"/>
          </a:xfrm>
        </p:spPr>
        <p:txBody>
          <a:bodyPr>
            <a:normAutofit/>
          </a:bodyPr>
          <a:lstStyle/>
          <a:p>
            <a:br>
              <a:rPr lang="sv-SE"/>
            </a:br>
            <a:br>
              <a:rPr lang="sv-SE" sz="3100"/>
            </a:br>
            <a:endParaRPr lang="sv-SE" sz="310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86475524-FB9A-0615-3657-5994DFF0C5AE}"/>
              </a:ext>
            </a:extLst>
          </p:cNvPr>
          <p:cNvSpPr txBox="1"/>
          <p:nvPr/>
        </p:nvSpPr>
        <p:spPr>
          <a:xfrm>
            <a:off x="5039833" y="2703220"/>
            <a:ext cx="4369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Tack!</a:t>
            </a:r>
          </a:p>
        </p:txBody>
      </p:sp>
    </p:spTree>
    <p:extLst>
      <p:ext uri="{BB962C8B-B14F-4D97-AF65-F5344CB8AC3E}">
        <p14:creationId xmlns:p14="http://schemas.microsoft.com/office/powerpoint/2010/main" val="20846152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6453EC-C950-BE6B-75EA-DD0F1A028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Film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2F77FC6-FE0E-6B4D-C985-0E1380306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sv-SE">
                <a:ea typeface="+mn-lt"/>
                <a:cs typeface="+mn-lt"/>
                <a:hlinkClick r:id="rId2"/>
              </a:rPr>
              <a:t>Jeanette och det personcentrerade arbetssättet – del 1 av 2</a:t>
            </a:r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4F84767-0257-EA95-F546-B8D810899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25311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>
                <a:solidFill>
                  <a:prstClr val="black">
                    <a:alpha val="50000"/>
                  </a:prstClr>
                </a:solidFill>
                <a:latin typeface="Arial"/>
              </a:rPr>
              <a:t>SAMVERKAN – UTSKRIVNING FRÅN SLUTENVÅRD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sv-SE">
                <a:solidFill>
                  <a:srgbClr val="DB3747"/>
                </a:solidFill>
                <a:latin typeface="Arial"/>
              </a:rPr>
              <a:t>UTVECKLING ÖVER GRÄNSER</a:t>
            </a: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768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A7892-3C1C-8227-AC64-0AA298A4E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97556D-E2C9-9E36-F039-7345428AF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280" y="626766"/>
            <a:ext cx="6809738" cy="755650"/>
          </a:xfrm>
          <a:solidFill>
            <a:schemeClr val="bg1">
              <a:alpha val="63000"/>
            </a:schemeClr>
          </a:solidFill>
        </p:spPr>
        <p:txBody>
          <a:bodyPr>
            <a:normAutofit/>
          </a:bodyPr>
          <a:lstStyle/>
          <a:p>
            <a:r>
              <a:rPr lang="sv-SE"/>
              <a:t>Utveckling över gränser</a:t>
            </a:r>
            <a:br>
              <a:rPr lang="sv-SE"/>
            </a:br>
            <a:r>
              <a:rPr lang="sv-SE" sz="2200" b="0"/>
              <a:t>Dialog i mindre grupper (75 min) </a:t>
            </a:r>
          </a:p>
        </p:txBody>
      </p:sp>
      <p:graphicFrame>
        <p:nvGraphicFramePr>
          <p:cNvPr id="11" name="Platshållare för innehåll 10">
            <a:extLst>
              <a:ext uri="{FF2B5EF4-FFF2-40B4-BE49-F238E27FC236}">
                <a16:creationId xmlns:a16="http://schemas.microsoft.com/office/drawing/2014/main" id="{31AAE518-5C22-C965-F65F-0634595B6F7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0191306"/>
              </p:ext>
            </p:extLst>
          </p:nvPr>
        </p:nvGraphicFramePr>
        <p:xfrm>
          <a:off x="713280" y="1477554"/>
          <a:ext cx="6576332" cy="4923246"/>
        </p:xfrm>
        <a:graphic>
          <a:graphicData uri="http://schemas.openxmlformats.org/drawingml/2006/table">
            <a:tbl>
              <a:tblPr firstRow="1" firstCol="1" bandRow="1"/>
              <a:tblGrid>
                <a:gridCol w="6576332">
                  <a:extLst>
                    <a:ext uri="{9D8B030D-6E8A-4147-A177-3AD203B41FA5}">
                      <a16:colId xmlns:a16="http://schemas.microsoft.com/office/drawing/2014/main" val="2276475387"/>
                    </a:ext>
                  </a:extLst>
                </a:gridCol>
              </a:tblGrid>
              <a:tr h="4923246">
                <a:tc>
                  <a:txBody>
                    <a:bodyPr/>
                    <a:lstStyle/>
                    <a:p>
                      <a:pPr hangingPunct="0">
                        <a:buNone/>
                      </a:pPr>
                      <a:r>
                        <a:rPr lang="sv-SE" sz="14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Syfte </a:t>
                      </a:r>
                    </a:p>
                    <a:p>
                      <a:pPr hangingPunct="0">
                        <a:buNone/>
                      </a:pPr>
                      <a:r>
                        <a:rPr lang="sv-SE" sz="14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Att genom gemensam reflektion synliggöra styrkor och risker samt identifiera hur samverkan kan utvecklas för en trygg, sammanhållen och personcentrerad utskrivning. </a:t>
                      </a:r>
                    </a:p>
                    <a:p>
                      <a:pPr hangingPunct="0">
                        <a:buNone/>
                      </a:pPr>
                      <a:endParaRPr lang="sv-SE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hangingPunct="0">
                        <a:buFont typeface="+mj-lt"/>
                        <a:buNone/>
                      </a:pPr>
                      <a:r>
                        <a:rPr lang="sv-SE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     Presentation i gruppen – totalt 5 min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buNone/>
                      </a:pPr>
                      <a:r>
                        <a:rPr lang="sv-SE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Varje deltagare presenterar kort: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1825" lvl="0" indent="-180975" hangingPunct="0"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sv-SE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Namn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1825" lvl="0" indent="-180975" hangingPunct="0"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sv-SE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Roll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1825" lvl="0" indent="-180975" hangingPunct="0"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sv-SE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Verksamhet </a:t>
                      </a:r>
                    </a:p>
                    <a:p>
                      <a:pPr marL="457200" hangingPunct="0">
                        <a:buNone/>
                      </a:pPr>
                      <a:endParaRPr lang="sv-SE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sv-SE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     Fördela roller i gruppen, utse: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1825" lvl="0" indent="-180975" hangingPunct="0"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sv-SE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Ordförande – leder samtalet och ser till att alla kommer till tals</a:t>
                      </a: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31825" lvl="0" indent="-180975" hangingPunct="0">
                        <a:buSzPts val="1000"/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sv-SE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Tidshållare – säkerställer att tiden hålls – att ni hinner diskutera alla tre frågorna</a:t>
                      </a:r>
                    </a:p>
                    <a:p>
                      <a:pPr marL="450850" lvl="0" indent="0" hangingPunct="0"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sv-SE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hangingPunct="0">
                        <a:buFont typeface="+mj-lt"/>
                        <a:buAutoNum type="arabicPeriod" startAt="3"/>
                      </a:pPr>
                      <a:r>
                        <a:rPr lang="sv-SE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Diskutera tre huvudfrågor utifrån diskussionsunderlag </a:t>
                      </a:r>
                    </a:p>
                    <a:p>
                      <a:pPr marL="0" lvl="0" indent="0" hangingPunct="0">
                        <a:buFont typeface="Arial" panose="020B0604020202020204" pitchFamily="34" charset="0"/>
                        <a:buNone/>
                      </a:pPr>
                      <a:r>
                        <a:rPr lang="sv-SE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sv-SE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Inga anteckningar behöver föras – återkoppling i storgrupp</a:t>
                      </a:r>
                    </a:p>
                    <a:p>
                      <a:pPr marL="0" lvl="0" indent="0" hangingPunct="0">
                        <a:buFont typeface="+mj-lt"/>
                        <a:buNone/>
                      </a:pPr>
                      <a:endParaRPr lang="sv-SE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hangingPunct="0">
                        <a:buFont typeface="+mj-lt"/>
                        <a:buNone/>
                      </a:pPr>
                      <a:endParaRPr lang="sv-SE" sz="14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hangingPunct="0">
                        <a:buFont typeface="+mj-lt"/>
                        <a:buNone/>
                      </a:pPr>
                      <a:r>
                        <a:rPr lang="sv-SE" sz="14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Hålltider</a:t>
                      </a:r>
                      <a:endParaRPr lang="sv-SE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hangingPunct="0">
                        <a:buFont typeface="+mj-lt"/>
                        <a:buNone/>
                      </a:pPr>
                      <a:r>
                        <a:rPr lang="sv-SE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14.30 Fika</a:t>
                      </a:r>
                    </a:p>
                    <a:p>
                      <a:pPr marL="0" lvl="0" indent="0" hangingPunct="0">
                        <a:buFont typeface="+mj-lt"/>
                        <a:buNone/>
                      </a:pPr>
                      <a:r>
                        <a:rPr lang="sv-SE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15.00 Återsamling i stora salen</a:t>
                      </a:r>
                      <a:endParaRPr lang="sv-SE" sz="14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090" marR="67090" marT="0" marB="0">
                    <a:lnL w="1270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7021231"/>
                  </a:ext>
                </a:extLst>
              </a:tr>
            </a:tbl>
          </a:graphicData>
        </a:graphic>
      </p:graphicFrame>
      <p:sp>
        <p:nvSpPr>
          <p:cNvPr id="4" name="Platshållare för sidfot 4">
            <a:extLst>
              <a:ext uri="{FF2B5EF4-FFF2-40B4-BE49-F238E27FC236}">
                <a16:creationId xmlns:a16="http://schemas.microsoft.com/office/drawing/2014/main" id="{EC13969E-E049-FEFC-F47F-C358AA61D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25311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>
                <a:solidFill>
                  <a:prstClr val="black">
                    <a:alpha val="50000"/>
                  </a:prstClr>
                </a:solidFill>
                <a:latin typeface="Arial"/>
              </a:rPr>
              <a:t>SAMVERKAN – UTSKRIVNING FRÅN SLUTENVÅRD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sv-SE">
                <a:solidFill>
                  <a:srgbClr val="DB3747"/>
                </a:solidFill>
                <a:latin typeface="Arial"/>
              </a:rPr>
              <a:t>UTVECKLING ÖVER GRÄNSER</a:t>
            </a: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Gruppdiskussion – illustration" descr="image-1288d3dcd70bb8c6ad93548b2230e795.jpg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904" b="904"/>
          <a:stretch>
            <a:fillRect/>
          </a:stretch>
        </p:blipFill>
        <p:spPr>
          <a:xfrm>
            <a:off x="7535863" y="0"/>
            <a:ext cx="4656137" cy="6858000"/>
          </a:xfrm>
        </p:spPr>
      </p:pic>
    </p:spTree>
    <p:extLst>
      <p:ext uri="{BB962C8B-B14F-4D97-AF65-F5344CB8AC3E}">
        <p14:creationId xmlns:p14="http://schemas.microsoft.com/office/powerpoint/2010/main" val="4215064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43201DA-936E-2C6D-9170-20E63DB2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>
                <a:solidFill>
                  <a:schemeClr val="tx1">
                    <a:alpha val="50000"/>
                  </a:schemeClr>
                </a:solidFill>
              </a:rPr>
              <a:t>TITEL PÅ PRESENTATION </a:t>
            </a:r>
            <a:r>
              <a:rPr lang="sv-SE">
                <a:solidFill>
                  <a:schemeClr val="tx1">
                    <a:alpha val="50000"/>
                  </a:schemeClr>
                </a:solidFill>
                <a:cs typeface="Arial" panose="020B0604020202020204" pitchFamily="34" charset="0"/>
              </a:rPr>
              <a:t>►</a:t>
            </a:r>
            <a:r>
              <a:rPr lang="sv-SE">
                <a:solidFill>
                  <a:schemeClr val="tx1">
                    <a:alpha val="50000"/>
                  </a:schemeClr>
                </a:solidFill>
              </a:rPr>
              <a:t> </a:t>
            </a:r>
            <a:r>
              <a:rPr lang="sv-SE">
                <a:solidFill>
                  <a:srgbClr val="DB3747"/>
                </a:solidFill>
              </a:rPr>
              <a:t>RUBRIK FÖR DETTA KAPITEL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3261AEF5-B4D7-9E91-6528-B9A205E684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2933" r="553"/>
          <a:stretch>
            <a:fillRect/>
          </a:stretch>
        </p:blipFill>
        <p:spPr>
          <a:xfrm>
            <a:off x="97971" y="104250"/>
            <a:ext cx="10580914" cy="664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68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505F37-5B4A-39D4-298F-B7E6ED24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Prioriteringar i samverkan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75152158-DB01-5143-8B97-2AE623A3A9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4697" t="28283" r="24127" b="19726"/>
          <a:stretch>
            <a:fillRect/>
          </a:stretch>
        </p:blipFill>
        <p:spPr>
          <a:xfrm>
            <a:off x="1635044" y="1215828"/>
            <a:ext cx="9769834" cy="5583051"/>
          </a:xfrm>
          <a:prstGeom prst="rect">
            <a:avLst/>
          </a:prstGeom>
        </p:spPr>
      </p:pic>
      <p:sp>
        <p:nvSpPr>
          <p:cNvPr id="3" name="Platshållare för sidfot 4">
            <a:extLst>
              <a:ext uri="{FF2B5EF4-FFF2-40B4-BE49-F238E27FC236}">
                <a16:creationId xmlns:a16="http://schemas.microsoft.com/office/drawing/2014/main" id="{32B457BA-C08F-D483-6E26-0766BFC1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5325" y="278514"/>
            <a:ext cx="6497955" cy="253114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>
                <a:solidFill>
                  <a:prstClr val="black">
                    <a:alpha val="50000"/>
                  </a:prstClr>
                </a:solidFill>
                <a:latin typeface="Arial"/>
              </a:rPr>
              <a:t>SAMVERKAN – UTSKRIVNING FRÅN SLUTENVÅRD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►</a:t>
            </a:r>
            <a:r>
              <a:rPr kumimoji="0" lang="sv-SE" sz="105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alpha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sv-SE">
                <a:solidFill>
                  <a:srgbClr val="DB3747"/>
                </a:solidFill>
                <a:latin typeface="Arial"/>
              </a:rPr>
              <a:t>GOD OCH NÄRA VÅRD - REGIONAL HANDLINGSPLAN – SKÖRA ÄLDRE</a:t>
            </a:r>
            <a:endParaRPr kumimoji="0" lang="sv-SE" sz="1050" b="1" i="0" u="none" strike="noStrike" kern="1200" cap="none" spc="0" normalizeH="0" baseline="0" noProof="0">
              <a:ln>
                <a:noFill/>
              </a:ln>
              <a:solidFill>
                <a:srgbClr val="DB3747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81849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"/>
          <p:cNvSpPr>
            <a:spLocks noGrp="1"/>
          </p:cNvSpPr>
          <p:nvPr>
            <p:ph type="ctrTitle"/>
          </p:nvPr>
        </p:nvSpPr>
        <p:spPr>
          <a:xfrm>
            <a:off x="1655760" y="973188"/>
            <a:ext cx="9144000" cy="2306637"/>
          </a:xfrm>
        </p:spPr>
        <p:txBody>
          <a:bodyPr/>
          <a:lstStyle/>
          <a:p>
            <a:r>
              <a:rPr lang="sv-SE" sz="6600"/>
              <a:t>Tack för idag!</a:t>
            </a:r>
          </a:p>
        </p:txBody>
      </p:sp>
      <p:grpSp>
        <p:nvGrpSpPr>
          <p:cNvPr id="6" name="Logotyp" title="Region Dalarnas logotyp"/>
          <p:cNvGrpSpPr>
            <a:grpSpLocks noChangeAspect="1"/>
          </p:cNvGrpSpPr>
          <p:nvPr/>
        </p:nvGrpSpPr>
        <p:grpSpPr>
          <a:xfrm>
            <a:off x="4914611" y="5408725"/>
            <a:ext cx="2362778" cy="900000"/>
            <a:chOff x="-2576825" y="3432175"/>
            <a:chExt cx="1679575" cy="639763"/>
          </a:xfrm>
          <a:solidFill>
            <a:schemeClr val="bg1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-1871975" y="3689350"/>
              <a:ext cx="100013" cy="168275"/>
            </a:xfrm>
            <a:custGeom>
              <a:avLst/>
              <a:gdLst>
                <a:gd name="T0" fmla="*/ 63 w 63"/>
                <a:gd name="T1" fmla="*/ 84 h 106"/>
                <a:gd name="T2" fmla="*/ 29 w 63"/>
                <a:gd name="T3" fmla="*/ 84 h 106"/>
                <a:gd name="T4" fmla="*/ 29 w 63"/>
                <a:gd name="T5" fmla="*/ 65 h 106"/>
                <a:gd name="T6" fmla="*/ 60 w 63"/>
                <a:gd name="T7" fmla="*/ 65 h 106"/>
                <a:gd name="T8" fmla="*/ 60 w 63"/>
                <a:gd name="T9" fmla="*/ 41 h 106"/>
                <a:gd name="T10" fmla="*/ 29 w 63"/>
                <a:gd name="T11" fmla="*/ 41 h 106"/>
                <a:gd name="T12" fmla="*/ 29 w 63"/>
                <a:gd name="T13" fmla="*/ 24 h 106"/>
                <a:gd name="T14" fmla="*/ 63 w 63"/>
                <a:gd name="T15" fmla="*/ 24 h 106"/>
                <a:gd name="T16" fmla="*/ 63 w 63"/>
                <a:gd name="T17" fmla="*/ 0 h 106"/>
                <a:gd name="T18" fmla="*/ 0 w 63"/>
                <a:gd name="T19" fmla="*/ 0 h 106"/>
                <a:gd name="T20" fmla="*/ 0 w 63"/>
                <a:gd name="T21" fmla="*/ 106 h 106"/>
                <a:gd name="T22" fmla="*/ 63 w 63"/>
                <a:gd name="T23" fmla="*/ 106 h 106"/>
                <a:gd name="T24" fmla="*/ 63 w 63"/>
                <a:gd name="T25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106">
                  <a:moveTo>
                    <a:pt x="63" y="84"/>
                  </a:moveTo>
                  <a:lnTo>
                    <a:pt x="29" y="84"/>
                  </a:lnTo>
                  <a:lnTo>
                    <a:pt x="29" y="65"/>
                  </a:lnTo>
                  <a:lnTo>
                    <a:pt x="60" y="65"/>
                  </a:lnTo>
                  <a:lnTo>
                    <a:pt x="60" y="41"/>
                  </a:lnTo>
                  <a:lnTo>
                    <a:pt x="29" y="41"/>
                  </a:lnTo>
                  <a:lnTo>
                    <a:pt x="29" y="24"/>
                  </a:lnTo>
                  <a:lnTo>
                    <a:pt x="63" y="24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63" y="106"/>
                  </a:lnTo>
                  <a:lnTo>
                    <a:pt x="63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1757675" y="3681413"/>
              <a:ext cx="177800" cy="184150"/>
            </a:xfrm>
            <a:custGeom>
              <a:avLst/>
              <a:gdLst>
                <a:gd name="T0" fmla="*/ 24 w 47"/>
                <a:gd name="T1" fmla="*/ 48 h 48"/>
                <a:gd name="T2" fmla="*/ 42 w 47"/>
                <a:gd name="T3" fmla="*/ 39 h 48"/>
                <a:gd name="T4" fmla="*/ 47 w 47"/>
                <a:gd name="T5" fmla="*/ 22 h 48"/>
                <a:gd name="T6" fmla="*/ 24 w 47"/>
                <a:gd name="T7" fmla="*/ 22 h 48"/>
                <a:gd name="T8" fmla="*/ 24 w 47"/>
                <a:gd name="T9" fmla="*/ 31 h 48"/>
                <a:gd name="T10" fmla="*/ 33 w 47"/>
                <a:gd name="T11" fmla="*/ 31 h 48"/>
                <a:gd name="T12" fmla="*/ 24 w 47"/>
                <a:gd name="T13" fmla="*/ 38 h 48"/>
                <a:gd name="T14" fmla="*/ 12 w 47"/>
                <a:gd name="T15" fmla="*/ 25 h 48"/>
                <a:gd name="T16" fmla="*/ 24 w 47"/>
                <a:gd name="T17" fmla="*/ 10 h 48"/>
                <a:gd name="T18" fmla="*/ 33 w 47"/>
                <a:gd name="T19" fmla="*/ 18 h 48"/>
                <a:gd name="T20" fmla="*/ 44 w 47"/>
                <a:gd name="T21" fmla="*/ 13 h 48"/>
                <a:gd name="T22" fmla="*/ 24 w 47"/>
                <a:gd name="T23" fmla="*/ 0 h 48"/>
                <a:gd name="T24" fmla="*/ 0 w 47"/>
                <a:gd name="T25" fmla="*/ 24 h 48"/>
                <a:gd name="T26" fmla="*/ 24 w 47"/>
                <a:gd name="T2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48">
                  <a:moveTo>
                    <a:pt x="24" y="48"/>
                  </a:moveTo>
                  <a:cubicBezTo>
                    <a:pt x="31" y="48"/>
                    <a:pt x="38" y="45"/>
                    <a:pt x="42" y="39"/>
                  </a:cubicBezTo>
                  <a:cubicBezTo>
                    <a:pt x="46" y="34"/>
                    <a:pt x="46" y="28"/>
                    <a:pt x="47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36"/>
                    <a:pt x="29" y="38"/>
                    <a:pt x="24" y="38"/>
                  </a:cubicBezTo>
                  <a:cubicBezTo>
                    <a:pt x="16" y="38"/>
                    <a:pt x="12" y="31"/>
                    <a:pt x="12" y="25"/>
                  </a:cubicBezTo>
                  <a:cubicBezTo>
                    <a:pt x="12" y="18"/>
                    <a:pt x="16" y="10"/>
                    <a:pt x="24" y="10"/>
                  </a:cubicBezTo>
                  <a:cubicBezTo>
                    <a:pt x="28" y="10"/>
                    <a:pt x="32" y="13"/>
                    <a:pt x="33" y="18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0" y="5"/>
                    <a:pt x="33" y="0"/>
                    <a:pt x="24" y="0"/>
                  </a:cubicBezTo>
                  <a:cubicBezTo>
                    <a:pt x="10" y="0"/>
                    <a:pt x="0" y="10"/>
                    <a:pt x="0" y="24"/>
                  </a:cubicBezTo>
                  <a:cubicBezTo>
                    <a:pt x="0" y="38"/>
                    <a:pt x="10" y="48"/>
                    <a:pt x="24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-1564000" y="3689350"/>
              <a:ext cx="44450" cy="168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-1500500" y="3681413"/>
              <a:ext cx="185738" cy="184150"/>
            </a:xfrm>
            <a:custGeom>
              <a:avLst/>
              <a:gdLst>
                <a:gd name="T0" fmla="*/ 49 w 49"/>
                <a:gd name="T1" fmla="*/ 23 h 48"/>
                <a:gd name="T2" fmla="*/ 25 w 49"/>
                <a:gd name="T3" fmla="*/ 0 h 48"/>
                <a:gd name="T4" fmla="*/ 0 w 49"/>
                <a:gd name="T5" fmla="*/ 23 h 48"/>
                <a:gd name="T6" fmla="*/ 25 w 49"/>
                <a:gd name="T7" fmla="*/ 48 h 48"/>
                <a:gd name="T8" fmla="*/ 49 w 49"/>
                <a:gd name="T9" fmla="*/ 23 h 48"/>
                <a:gd name="T10" fmla="*/ 25 w 49"/>
                <a:gd name="T11" fmla="*/ 37 h 48"/>
                <a:gd name="T12" fmla="*/ 12 w 49"/>
                <a:gd name="T13" fmla="*/ 23 h 48"/>
                <a:gd name="T14" fmla="*/ 25 w 49"/>
                <a:gd name="T15" fmla="*/ 12 h 48"/>
                <a:gd name="T16" fmla="*/ 37 w 49"/>
                <a:gd name="T17" fmla="*/ 23 h 48"/>
                <a:gd name="T18" fmla="*/ 25 w 49"/>
                <a:gd name="T19" fmla="*/ 3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48">
                  <a:moveTo>
                    <a:pt x="49" y="23"/>
                  </a:moveTo>
                  <a:cubicBezTo>
                    <a:pt x="49" y="10"/>
                    <a:pt x="37" y="0"/>
                    <a:pt x="25" y="0"/>
                  </a:cubicBezTo>
                  <a:cubicBezTo>
                    <a:pt x="12" y="0"/>
                    <a:pt x="0" y="10"/>
                    <a:pt x="0" y="23"/>
                  </a:cubicBezTo>
                  <a:cubicBezTo>
                    <a:pt x="0" y="38"/>
                    <a:pt x="10" y="48"/>
                    <a:pt x="25" y="48"/>
                  </a:cubicBezTo>
                  <a:cubicBezTo>
                    <a:pt x="39" y="48"/>
                    <a:pt x="49" y="38"/>
                    <a:pt x="49" y="23"/>
                  </a:cubicBezTo>
                  <a:moveTo>
                    <a:pt x="25" y="37"/>
                  </a:moveTo>
                  <a:cubicBezTo>
                    <a:pt x="18" y="37"/>
                    <a:pt x="12" y="31"/>
                    <a:pt x="12" y="23"/>
                  </a:cubicBezTo>
                  <a:cubicBezTo>
                    <a:pt x="12" y="17"/>
                    <a:pt x="18" y="12"/>
                    <a:pt x="25" y="12"/>
                  </a:cubicBezTo>
                  <a:cubicBezTo>
                    <a:pt x="31" y="12"/>
                    <a:pt x="37" y="17"/>
                    <a:pt x="37" y="23"/>
                  </a:cubicBezTo>
                  <a:cubicBezTo>
                    <a:pt x="37" y="31"/>
                    <a:pt x="31" y="37"/>
                    <a:pt x="25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-1295713" y="3689350"/>
              <a:ext cx="171450" cy="168275"/>
            </a:xfrm>
            <a:custGeom>
              <a:avLst/>
              <a:gdLst>
                <a:gd name="T0" fmla="*/ 29 w 108"/>
                <a:gd name="T1" fmla="*/ 41 h 106"/>
                <a:gd name="T2" fmla="*/ 29 w 108"/>
                <a:gd name="T3" fmla="*/ 41 h 106"/>
                <a:gd name="T4" fmla="*/ 79 w 108"/>
                <a:gd name="T5" fmla="*/ 106 h 106"/>
                <a:gd name="T6" fmla="*/ 108 w 108"/>
                <a:gd name="T7" fmla="*/ 106 h 106"/>
                <a:gd name="T8" fmla="*/ 108 w 108"/>
                <a:gd name="T9" fmla="*/ 0 h 106"/>
                <a:gd name="T10" fmla="*/ 79 w 108"/>
                <a:gd name="T11" fmla="*/ 0 h 106"/>
                <a:gd name="T12" fmla="*/ 79 w 108"/>
                <a:gd name="T13" fmla="*/ 65 h 106"/>
                <a:gd name="T14" fmla="*/ 79 w 108"/>
                <a:gd name="T15" fmla="*/ 65 h 106"/>
                <a:gd name="T16" fmla="*/ 29 w 108"/>
                <a:gd name="T17" fmla="*/ 0 h 106"/>
                <a:gd name="T18" fmla="*/ 0 w 108"/>
                <a:gd name="T19" fmla="*/ 0 h 106"/>
                <a:gd name="T20" fmla="*/ 0 w 108"/>
                <a:gd name="T21" fmla="*/ 106 h 106"/>
                <a:gd name="T22" fmla="*/ 29 w 108"/>
                <a:gd name="T23" fmla="*/ 106 h 106"/>
                <a:gd name="T24" fmla="*/ 29 w 108"/>
                <a:gd name="T25" fmla="*/ 4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6">
                  <a:moveTo>
                    <a:pt x="29" y="41"/>
                  </a:moveTo>
                  <a:lnTo>
                    <a:pt x="29" y="41"/>
                  </a:lnTo>
                  <a:lnTo>
                    <a:pt x="79" y="106"/>
                  </a:lnTo>
                  <a:lnTo>
                    <a:pt x="108" y="106"/>
                  </a:lnTo>
                  <a:lnTo>
                    <a:pt x="108" y="0"/>
                  </a:lnTo>
                  <a:lnTo>
                    <a:pt x="79" y="0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9" y="106"/>
                  </a:lnTo>
                  <a:lnTo>
                    <a:pt x="2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-2022788" y="3903663"/>
              <a:ext cx="147638" cy="168275"/>
            </a:xfrm>
            <a:custGeom>
              <a:avLst/>
              <a:gdLst>
                <a:gd name="T0" fmla="*/ 17 w 39"/>
                <a:gd name="T1" fmla="*/ 0 h 44"/>
                <a:gd name="T2" fmla="*/ 0 w 39"/>
                <a:gd name="T3" fmla="*/ 0 h 44"/>
                <a:gd name="T4" fmla="*/ 0 w 39"/>
                <a:gd name="T5" fmla="*/ 44 h 44"/>
                <a:gd name="T6" fmla="*/ 17 w 39"/>
                <a:gd name="T7" fmla="*/ 44 h 44"/>
                <a:gd name="T8" fmla="*/ 39 w 39"/>
                <a:gd name="T9" fmla="*/ 22 h 44"/>
                <a:gd name="T10" fmla="*/ 17 w 39"/>
                <a:gd name="T11" fmla="*/ 0 h 44"/>
                <a:gd name="T12" fmla="*/ 15 w 39"/>
                <a:gd name="T13" fmla="*/ 35 h 44"/>
                <a:gd name="T14" fmla="*/ 12 w 39"/>
                <a:gd name="T15" fmla="*/ 35 h 44"/>
                <a:gd name="T16" fmla="*/ 12 w 39"/>
                <a:gd name="T17" fmla="*/ 10 h 44"/>
                <a:gd name="T18" fmla="*/ 15 w 39"/>
                <a:gd name="T19" fmla="*/ 10 h 44"/>
                <a:gd name="T20" fmla="*/ 27 w 39"/>
                <a:gd name="T21" fmla="*/ 22 h 44"/>
                <a:gd name="T22" fmla="*/ 15 w 39"/>
                <a:gd name="T23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4">
                  <a:moveTo>
                    <a:pt x="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29" y="44"/>
                    <a:pt x="39" y="35"/>
                    <a:pt x="39" y="22"/>
                  </a:cubicBezTo>
                  <a:cubicBezTo>
                    <a:pt x="39" y="10"/>
                    <a:pt x="29" y="0"/>
                    <a:pt x="17" y="0"/>
                  </a:cubicBezTo>
                  <a:moveTo>
                    <a:pt x="1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22" y="10"/>
                    <a:pt x="27" y="14"/>
                    <a:pt x="27" y="22"/>
                  </a:cubicBezTo>
                  <a:cubicBezTo>
                    <a:pt x="27" y="31"/>
                    <a:pt x="22" y="35"/>
                    <a:pt x="15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-18783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69 w 109"/>
                <a:gd name="T15" fmla="*/ 0 h 106"/>
                <a:gd name="T16" fmla="*/ 40 w 109"/>
                <a:gd name="T17" fmla="*/ 0 h 106"/>
                <a:gd name="T18" fmla="*/ 43 w 109"/>
                <a:gd name="T19" fmla="*/ 67 h 106"/>
                <a:gd name="T20" fmla="*/ 55 w 109"/>
                <a:gd name="T21" fmla="*/ 34 h 106"/>
                <a:gd name="T22" fmla="*/ 55 w 109"/>
                <a:gd name="T23" fmla="*/ 34 h 106"/>
                <a:gd name="T24" fmla="*/ 67 w 109"/>
                <a:gd name="T25" fmla="*/ 67 h 106"/>
                <a:gd name="T26" fmla="*/ 43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69" y="0"/>
                  </a:lnTo>
                  <a:lnTo>
                    <a:pt x="40" y="0"/>
                  </a:lnTo>
                  <a:close/>
                  <a:moveTo>
                    <a:pt x="43" y="67"/>
                  </a:moveTo>
                  <a:lnTo>
                    <a:pt x="55" y="34"/>
                  </a:lnTo>
                  <a:lnTo>
                    <a:pt x="55" y="34"/>
                  </a:lnTo>
                  <a:lnTo>
                    <a:pt x="67" y="67"/>
                  </a:lnTo>
                  <a:lnTo>
                    <a:pt x="4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-1692588" y="3903663"/>
              <a:ext cx="98425" cy="168275"/>
            </a:xfrm>
            <a:custGeom>
              <a:avLst/>
              <a:gdLst>
                <a:gd name="T0" fmla="*/ 28 w 62"/>
                <a:gd name="T1" fmla="*/ 0 h 106"/>
                <a:gd name="T2" fmla="*/ 0 w 62"/>
                <a:gd name="T3" fmla="*/ 0 h 106"/>
                <a:gd name="T4" fmla="*/ 0 w 62"/>
                <a:gd name="T5" fmla="*/ 106 h 106"/>
                <a:gd name="T6" fmla="*/ 62 w 62"/>
                <a:gd name="T7" fmla="*/ 106 h 106"/>
                <a:gd name="T8" fmla="*/ 62 w 62"/>
                <a:gd name="T9" fmla="*/ 84 h 106"/>
                <a:gd name="T10" fmla="*/ 28 w 62"/>
                <a:gd name="T11" fmla="*/ 84 h 106"/>
                <a:gd name="T12" fmla="*/ 28 w 62"/>
                <a:gd name="T13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106">
                  <a:moveTo>
                    <a:pt x="28" y="0"/>
                  </a:moveTo>
                  <a:lnTo>
                    <a:pt x="0" y="0"/>
                  </a:lnTo>
                  <a:lnTo>
                    <a:pt x="0" y="106"/>
                  </a:lnTo>
                  <a:lnTo>
                    <a:pt x="62" y="106"/>
                  </a:lnTo>
                  <a:lnTo>
                    <a:pt x="62" y="84"/>
                  </a:lnTo>
                  <a:lnTo>
                    <a:pt x="28" y="84"/>
                  </a:lnTo>
                  <a:lnTo>
                    <a:pt x="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-1586225" y="3903663"/>
              <a:ext cx="173038" cy="168275"/>
            </a:xfrm>
            <a:custGeom>
              <a:avLst/>
              <a:gdLst>
                <a:gd name="T0" fmla="*/ 40 w 109"/>
                <a:gd name="T1" fmla="*/ 0 h 106"/>
                <a:gd name="T2" fmla="*/ 0 w 109"/>
                <a:gd name="T3" fmla="*/ 106 h 106"/>
                <a:gd name="T4" fmla="*/ 28 w 109"/>
                <a:gd name="T5" fmla="*/ 106 h 106"/>
                <a:gd name="T6" fmla="*/ 35 w 109"/>
                <a:gd name="T7" fmla="*/ 89 h 106"/>
                <a:gd name="T8" fmla="*/ 74 w 109"/>
                <a:gd name="T9" fmla="*/ 89 h 106"/>
                <a:gd name="T10" fmla="*/ 81 w 109"/>
                <a:gd name="T11" fmla="*/ 106 h 106"/>
                <a:gd name="T12" fmla="*/ 109 w 109"/>
                <a:gd name="T13" fmla="*/ 106 h 106"/>
                <a:gd name="T14" fmla="*/ 71 w 109"/>
                <a:gd name="T15" fmla="*/ 0 h 106"/>
                <a:gd name="T16" fmla="*/ 40 w 109"/>
                <a:gd name="T17" fmla="*/ 0 h 106"/>
                <a:gd name="T18" fmla="*/ 42 w 109"/>
                <a:gd name="T19" fmla="*/ 67 h 106"/>
                <a:gd name="T20" fmla="*/ 54 w 109"/>
                <a:gd name="T21" fmla="*/ 34 h 106"/>
                <a:gd name="T22" fmla="*/ 54 w 109"/>
                <a:gd name="T23" fmla="*/ 34 h 106"/>
                <a:gd name="T24" fmla="*/ 66 w 109"/>
                <a:gd name="T25" fmla="*/ 67 h 106"/>
                <a:gd name="T26" fmla="*/ 42 w 109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" h="106">
                  <a:moveTo>
                    <a:pt x="40" y="0"/>
                  </a:moveTo>
                  <a:lnTo>
                    <a:pt x="0" y="106"/>
                  </a:lnTo>
                  <a:lnTo>
                    <a:pt x="28" y="106"/>
                  </a:lnTo>
                  <a:lnTo>
                    <a:pt x="35" y="89"/>
                  </a:lnTo>
                  <a:lnTo>
                    <a:pt x="74" y="89"/>
                  </a:lnTo>
                  <a:lnTo>
                    <a:pt x="81" y="106"/>
                  </a:lnTo>
                  <a:lnTo>
                    <a:pt x="109" y="106"/>
                  </a:lnTo>
                  <a:lnTo>
                    <a:pt x="71" y="0"/>
                  </a:lnTo>
                  <a:lnTo>
                    <a:pt x="40" y="0"/>
                  </a:lnTo>
                  <a:close/>
                  <a:moveTo>
                    <a:pt x="42" y="67"/>
                  </a:moveTo>
                  <a:lnTo>
                    <a:pt x="54" y="34"/>
                  </a:lnTo>
                  <a:lnTo>
                    <a:pt x="54" y="34"/>
                  </a:lnTo>
                  <a:lnTo>
                    <a:pt x="66" y="67"/>
                  </a:lnTo>
                  <a:lnTo>
                    <a:pt x="42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-1402075" y="3903663"/>
              <a:ext cx="141288" cy="168275"/>
            </a:xfrm>
            <a:custGeom>
              <a:avLst/>
              <a:gdLst>
                <a:gd name="T0" fmla="*/ 32 w 37"/>
                <a:gd name="T1" fmla="*/ 14 h 44"/>
                <a:gd name="T2" fmla="*/ 17 w 37"/>
                <a:gd name="T3" fmla="*/ 0 h 44"/>
                <a:gd name="T4" fmla="*/ 0 w 37"/>
                <a:gd name="T5" fmla="*/ 0 h 44"/>
                <a:gd name="T6" fmla="*/ 0 w 37"/>
                <a:gd name="T7" fmla="*/ 44 h 44"/>
                <a:gd name="T8" fmla="*/ 11 w 37"/>
                <a:gd name="T9" fmla="*/ 44 h 44"/>
                <a:gd name="T10" fmla="*/ 11 w 37"/>
                <a:gd name="T11" fmla="*/ 27 h 44"/>
                <a:gd name="T12" fmla="*/ 11 w 37"/>
                <a:gd name="T13" fmla="*/ 27 h 44"/>
                <a:gd name="T14" fmla="*/ 22 w 37"/>
                <a:gd name="T15" fmla="*/ 44 h 44"/>
                <a:gd name="T16" fmla="*/ 37 w 37"/>
                <a:gd name="T17" fmla="*/ 44 h 44"/>
                <a:gd name="T18" fmla="*/ 23 w 37"/>
                <a:gd name="T19" fmla="*/ 26 h 44"/>
                <a:gd name="T20" fmla="*/ 32 w 37"/>
                <a:gd name="T21" fmla="*/ 14 h 44"/>
                <a:gd name="T22" fmla="*/ 12 w 37"/>
                <a:gd name="T23" fmla="*/ 20 h 44"/>
                <a:gd name="T24" fmla="*/ 11 w 37"/>
                <a:gd name="T25" fmla="*/ 20 h 44"/>
                <a:gd name="T26" fmla="*/ 11 w 37"/>
                <a:gd name="T27" fmla="*/ 9 h 44"/>
                <a:gd name="T28" fmla="*/ 12 w 37"/>
                <a:gd name="T29" fmla="*/ 9 h 44"/>
                <a:gd name="T30" fmla="*/ 20 w 37"/>
                <a:gd name="T31" fmla="*/ 14 h 44"/>
                <a:gd name="T32" fmla="*/ 12 w 37"/>
                <a:gd name="T33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32" y="14"/>
                  </a:moveTo>
                  <a:cubicBezTo>
                    <a:pt x="32" y="4"/>
                    <a:pt x="26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9" y="25"/>
                    <a:pt x="32" y="20"/>
                    <a:pt x="32" y="14"/>
                  </a:cubicBezTo>
                  <a:moveTo>
                    <a:pt x="12" y="20"/>
                  </a:moveTo>
                  <a:cubicBezTo>
                    <a:pt x="11" y="20"/>
                    <a:pt x="11" y="20"/>
                    <a:pt x="11" y="2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6" y="9"/>
                    <a:pt x="20" y="10"/>
                    <a:pt x="20" y="14"/>
                  </a:cubicBezTo>
                  <a:cubicBezTo>
                    <a:pt x="20" y="19"/>
                    <a:pt x="16" y="20"/>
                    <a:pt x="1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-1249675" y="3903663"/>
              <a:ext cx="166688" cy="168275"/>
            </a:xfrm>
            <a:custGeom>
              <a:avLst/>
              <a:gdLst>
                <a:gd name="T0" fmla="*/ 76 w 105"/>
                <a:gd name="T1" fmla="*/ 65 h 106"/>
                <a:gd name="T2" fmla="*/ 76 w 105"/>
                <a:gd name="T3" fmla="*/ 65 h 106"/>
                <a:gd name="T4" fmla="*/ 26 w 105"/>
                <a:gd name="T5" fmla="*/ 0 h 106"/>
                <a:gd name="T6" fmla="*/ 0 w 105"/>
                <a:gd name="T7" fmla="*/ 0 h 106"/>
                <a:gd name="T8" fmla="*/ 0 w 105"/>
                <a:gd name="T9" fmla="*/ 106 h 106"/>
                <a:gd name="T10" fmla="*/ 26 w 105"/>
                <a:gd name="T11" fmla="*/ 106 h 106"/>
                <a:gd name="T12" fmla="*/ 26 w 105"/>
                <a:gd name="T13" fmla="*/ 41 h 106"/>
                <a:gd name="T14" fmla="*/ 26 w 105"/>
                <a:gd name="T15" fmla="*/ 41 h 106"/>
                <a:gd name="T16" fmla="*/ 76 w 105"/>
                <a:gd name="T17" fmla="*/ 106 h 106"/>
                <a:gd name="T18" fmla="*/ 105 w 105"/>
                <a:gd name="T19" fmla="*/ 106 h 106"/>
                <a:gd name="T20" fmla="*/ 105 w 105"/>
                <a:gd name="T21" fmla="*/ 0 h 106"/>
                <a:gd name="T22" fmla="*/ 76 w 105"/>
                <a:gd name="T23" fmla="*/ 0 h 106"/>
                <a:gd name="T24" fmla="*/ 76 w 105"/>
                <a:gd name="T25" fmla="*/ 6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06">
                  <a:moveTo>
                    <a:pt x="76" y="65"/>
                  </a:moveTo>
                  <a:lnTo>
                    <a:pt x="76" y="65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06"/>
                  </a:lnTo>
                  <a:lnTo>
                    <a:pt x="26" y="106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76" y="106"/>
                  </a:lnTo>
                  <a:lnTo>
                    <a:pt x="105" y="106"/>
                  </a:lnTo>
                  <a:lnTo>
                    <a:pt x="105" y="0"/>
                  </a:lnTo>
                  <a:lnTo>
                    <a:pt x="76" y="0"/>
                  </a:lnTo>
                  <a:lnTo>
                    <a:pt x="76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-1075050" y="3903663"/>
              <a:ext cx="177800" cy="168275"/>
            </a:xfrm>
            <a:custGeom>
              <a:avLst/>
              <a:gdLst>
                <a:gd name="T0" fmla="*/ 71 w 112"/>
                <a:gd name="T1" fmla="*/ 0 h 106"/>
                <a:gd name="T2" fmla="*/ 43 w 112"/>
                <a:gd name="T3" fmla="*/ 0 h 106"/>
                <a:gd name="T4" fmla="*/ 0 w 112"/>
                <a:gd name="T5" fmla="*/ 106 h 106"/>
                <a:gd name="T6" fmla="*/ 31 w 112"/>
                <a:gd name="T7" fmla="*/ 106 h 106"/>
                <a:gd name="T8" fmla="*/ 38 w 112"/>
                <a:gd name="T9" fmla="*/ 89 h 106"/>
                <a:gd name="T10" fmla="*/ 76 w 112"/>
                <a:gd name="T11" fmla="*/ 89 h 106"/>
                <a:gd name="T12" fmla="*/ 83 w 112"/>
                <a:gd name="T13" fmla="*/ 106 h 106"/>
                <a:gd name="T14" fmla="*/ 112 w 112"/>
                <a:gd name="T15" fmla="*/ 106 h 106"/>
                <a:gd name="T16" fmla="*/ 71 w 112"/>
                <a:gd name="T17" fmla="*/ 0 h 106"/>
                <a:gd name="T18" fmla="*/ 45 w 112"/>
                <a:gd name="T19" fmla="*/ 67 h 106"/>
                <a:gd name="T20" fmla="*/ 57 w 112"/>
                <a:gd name="T21" fmla="*/ 34 h 106"/>
                <a:gd name="T22" fmla="*/ 57 w 112"/>
                <a:gd name="T23" fmla="*/ 34 h 106"/>
                <a:gd name="T24" fmla="*/ 69 w 112"/>
                <a:gd name="T25" fmla="*/ 67 h 106"/>
                <a:gd name="T26" fmla="*/ 45 w 112"/>
                <a:gd name="T27" fmla="*/ 6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6">
                  <a:moveTo>
                    <a:pt x="71" y="0"/>
                  </a:moveTo>
                  <a:lnTo>
                    <a:pt x="43" y="0"/>
                  </a:lnTo>
                  <a:lnTo>
                    <a:pt x="0" y="106"/>
                  </a:lnTo>
                  <a:lnTo>
                    <a:pt x="31" y="106"/>
                  </a:lnTo>
                  <a:lnTo>
                    <a:pt x="38" y="89"/>
                  </a:lnTo>
                  <a:lnTo>
                    <a:pt x="76" y="89"/>
                  </a:lnTo>
                  <a:lnTo>
                    <a:pt x="83" y="106"/>
                  </a:lnTo>
                  <a:lnTo>
                    <a:pt x="112" y="106"/>
                  </a:lnTo>
                  <a:lnTo>
                    <a:pt x="71" y="0"/>
                  </a:lnTo>
                  <a:close/>
                  <a:moveTo>
                    <a:pt x="45" y="67"/>
                  </a:moveTo>
                  <a:lnTo>
                    <a:pt x="57" y="34"/>
                  </a:lnTo>
                  <a:lnTo>
                    <a:pt x="57" y="34"/>
                  </a:lnTo>
                  <a:lnTo>
                    <a:pt x="69" y="67"/>
                  </a:lnTo>
                  <a:lnTo>
                    <a:pt x="4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-2576825" y="3432175"/>
              <a:ext cx="587375" cy="639763"/>
            </a:xfrm>
            <a:custGeom>
              <a:avLst/>
              <a:gdLst>
                <a:gd name="T0" fmla="*/ 155 w 155"/>
                <a:gd name="T1" fmla="*/ 46 h 167"/>
                <a:gd name="T2" fmla="*/ 139 w 155"/>
                <a:gd name="T3" fmla="*/ 16 h 167"/>
                <a:gd name="T4" fmla="*/ 139 w 155"/>
                <a:gd name="T5" fmla="*/ 0 h 167"/>
                <a:gd name="T6" fmla="*/ 125 w 155"/>
                <a:gd name="T7" fmla="*/ 8 h 167"/>
                <a:gd name="T8" fmla="*/ 116 w 155"/>
                <a:gd name="T9" fmla="*/ 8 h 167"/>
                <a:gd name="T10" fmla="*/ 73 w 155"/>
                <a:gd name="T11" fmla="*/ 33 h 167"/>
                <a:gd name="T12" fmla="*/ 73 w 155"/>
                <a:gd name="T13" fmla="*/ 33 h 167"/>
                <a:gd name="T14" fmla="*/ 65 w 155"/>
                <a:gd name="T15" fmla="*/ 49 h 167"/>
                <a:gd name="T16" fmla="*/ 26 w 155"/>
                <a:gd name="T17" fmla="*/ 51 h 167"/>
                <a:gd name="T18" fmla="*/ 0 w 155"/>
                <a:gd name="T19" fmla="*/ 77 h 167"/>
                <a:gd name="T20" fmla="*/ 0 w 155"/>
                <a:gd name="T21" fmla="*/ 167 h 167"/>
                <a:gd name="T22" fmla="*/ 16 w 155"/>
                <a:gd name="T23" fmla="*/ 167 h 167"/>
                <a:gd name="T24" fmla="*/ 28 w 155"/>
                <a:gd name="T25" fmla="*/ 117 h 167"/>
                <a:gd name="T26" fmla="*/ 59 w 155"/>
                <a:gd name="T27" fmla="*/ 118 h 167"/>
                <a:gd name="T28" fmla="*/ 92 w 155"/>
                <a:gd name="T29" fmla="*/ 116 h 167"/>
                <a:gd name="T30" fmla="*/ 98 w 155"/>
                <a:gd name="T31" fmla="*/ 167 h 167"/>
                <a:gd name="T32" fmla="*/ 114 w 155"/>
                <a:gd name="T33" fmla="*/ 167 h 167"/>
                <a:gd name="T34" fmla="*/ 131 w 155"/>
                <a:gd name="T35" fmla="*/ 53 h 167"/>
                <a:gd name="T36" fmla="*/ 147 w 155"/>
                <a:gd name="T37" fmla="*/ 56 h 167"/>
                <a:gd name="T38" fmla="*/ 155 w 155"/>
                <a:gd name="T39" fmla="*/ 4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5" h="167">
                  <a:moveTo>
                    <a:pt x="155" y="46"/>
                  </a:moveTo>
                  <a:cubicBezTo>
                    <a:pt x="139" y="16"/>
                    <a:pt x="139" y="16"/>
                    <a:pt x="139" y="1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2" y="8"/>
                    <a:pt x="119" y="8"/>
                    <a:pt x="116" y="8"/>
                  </a:cubicBezTo>
                  <a:cubicBezTo>
                    <a:pt x="98" y="8"/>
                    <a:pt x="82" y="18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34"/>
                    <a:pt x="28" y="117"/>
                    <a:pt x="28" y="117"/>
                  </a:cubicBezTo>
                  <a:cubicBezTo>
                    <a:pt x="38" y="118"/>
                    <a:pt x="48" y="118"/>
                    <a:pt x="59" y="118"/>
                  </a:cubicBezTo>
                  <a:cubicBezTo>
                    <a:pt x="70" y="118"/>
                    <a:pt x="81" y="118"/>
                    <a:pt x="92" y="116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80"/>
                    <a:pt x="131" y="53"/>
                    <a:pt x="131" y="53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50" y="54"/>
                    <a:pt x="153" y="50"/>
                    <a:pt x="155" y="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-2022788" y="3689350"/>
              <a:ext cx="139700" cy="168275"/>
            </a:xfrm>
            <a:custGeom>
              <a:avLst/>
              <a:gdLst>
                <a:gd name="T0" fmla="*/ 12 w 37"/>
                <a:gd name="T1" fmla="*/ 27 h 44"/>
                <a:gd name="T2" fmla="*/ 12 w 37"/>
                <a:gd name="T3" fmla="*/ 27 h 44"/>
                <a:gd name="T4" fmla="*/ 23 w 37"/>
                <a:gd name="T5" fmla="*/ 44 h 44"/>
                <a:gd name="T6" fmla="*/ 37 w 37"/>
                <a:gd name="T7" fmla="*/ 44 h 44"/>
                <a:gd name="T8" fmla="*/ 23 w 37"/>
                <a:gd name="T9" fmla="*/ 26 h 44"/>
                <a:gd name="T10" fmla="*/ 33 w 37"/>
                <a:gd name="T11" fmla="*/ 14 h 44"/>
                <a:gd name="T12" fmla="*/ 18 w 37"/>
                <a:gd name="T13" fmla="*/ 0 h 44"/>
                <a:gd name="T14" fmla="*/ 0 w 37"/>
                <a:gd name="T15" fmla="*/ 0 h 44"/>
                <a:gd name="T16" fmla="*/ 0 w 37"/>
                <a:gd name="T17" fmla="*/ 44 h 44"/>
                <a:gd name="T18" fmla="*/ 12 w 37"/>
                <a:gd name="T19" fmla="*/ 44 h 44"/>
                <a:gd name="T20" fmla="*/ 12 w 37"/>
                <a:gd name="T21" fmla="*/ 27 h 44"/>
                <a:gd name="T22" fmla="*/ 12 w 37"/>
                <a:gd name="T23" fmla="*/ 9 h 44"/>
                <a:gd name="T24" fmla="*/ 13 w 37"/>
                <a:gd name="T25" fmla="*/ 9 h 44"/>
                <a:gd name="T26" fmla="*/ 21 w 37"/>
                <a:gd name="T27" fmla="*/ 14 h 44"/>
                <a:gd name="T28" fmla="*/ 13 w 37"/>
                <a:gd name="T29" fmla="*/ 20 h 44"/>
                <a:gd name="T30" fmla="*/ 12 w 37"/>
                <a:gd name="T31" fmla="*/ 20 h 44"/>
                <a:gd name="T32" fmla="*/ 12 w 37"/>
                <a:gd name="T33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2" y="27"/>
                  </a:moveTo>
                  <a:cubicBezTo>
                    <a:pt x="12" y="27"/>
                    <a:pt x="12" y="27"/>
                    <a:pt x="12" y="2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30" y="25"/>
                    <a:pt x="33" y="20"/>
                    <a:pt x="33" y="14"/>
                  </a:cubicBezTo>
                  <a:cubicBezTo>
                    <a:pt x="33" y="4"/>
                    <a:pt x="27" y="0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2" y="27"/>
                  </a:lnTo>
                  <a:close/>
                  <a:moveTo>
                    <a:pt x="12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7" y="9"/>
                    <a:pt x="21" y="10"/>
                    <a:pt x="21" y="14"/>
                  </a:cubicBezTo>
                  <a:cubicBezTo>
                    <a:pt x="21" y="19"/>
                    <a:pt x="17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387A12A-9EA9-59DC-CD88-3BDEB79160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70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tandard - Röd">
  <a:themeElements>
    <a:clrScheme name="RD23">
      <a:dk1>
        <a:sysClr val="windowText" lastClr="000000"/>
      </a:dk1>
      <a:lt1>
        <a:sysClr val="window" lastClr="FFFFFF"/>
      </a:lt1>
      <a:dk2>
        <a:srgbClr val="595959"/>
      </a:dk2>
      <a:lt2>
        <a:srgbClr val="FBDCE2"/>
      </a:lt2>
      <a:accent1>
        <a:srgbClr val="DB3747"/>
      </a:accent1>
      <a:accent2>
        <a:srgbClr val="168DAF"/>
      </a:accent2>
      <a:accent3>
        <a:srgbClr val="178572"/>
      </a:accent3>
      <a:accent4>
        <a:srgbClr val="FED379"/>
      </a:accent4>
      <a:accent5>
        <a:srgbClr val="F4A9B6"/>
      </a:accent5>
      <a:accent6>
        <a:srgbClr val="93D3E5"/>
      </a:accent6>
      <a:hlink>
        <a:srgbClr val="03577B"/>
      </a:hlink>
      <a:folHlink>
        <a:srgbClr val="03577B"/>
      </a:folHlink>
    </a:clrScheme>
    <a:fontScheme name="RD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VCdag">
  <a:themeElements>
    <a:clrScheme name="Ltd">
      <a:dk1>
        <a:sysClr val="windowText" lastClr="000000"/>
      </a:dk1>
      <a:lt1>
        <a:sysClr val="window" lastClr="FFFFFF"/>
      </a:lt1>
      <a:dk2>
        <a:srgbClr val="F15060"/>
      </a:dk2>
      <a:lt2>
        <a:srgbClr val="E7E6E6"/>
      </a:lt2>
      <a:accent1>
        <a:srgbClr val="00B4E4"/>
      </a:accent1>
      <a:accent2>
        <a:srgbClr val="28B29A"/>
      </a:accent2>
      <a:accent3>
        <a:srgbClr val="FFD378"/>
      </a:accent3>
      <a:accent4>
        <a:srgbClr val="AEDDEF"/>
      </a:accent4>
      <a:accent5>
        <a:srgbClr val="6ACEC3"/>
      </a:accent5>
      <a:accent6>
        <a:srgbClr val="FAE9BA"/>
      </a:accent6>
      <a:hlink>
        <a:srgbClr val="0074A2"/>
      </a:hlink>
      <a:folHlink>
        <a:srgbClr val="0074A2"/>
      </a:folHlink>
    </a:clrScheme>
    <a:fontScheme name="Lt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d_standard.potx" id="{151680F3-6FC2-4960-B137-648106B7FBF2}" vid="{FDF325D6-299B-47C8-B8D0-086DBBEE1ED8}"/>
    </a:ext>
  </a:extLst>
</a:theme>
</file>

<file path=ppt/theme/theme4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C79FA17ACDED4E9A9AAFE3FE863507" ma:contentTypeVersion="3" ma:contentTypeDescription="Skapa ett nytt dokument." ma:contentTypeScope="" ma:versionID="f9e632eb90d22cc2207fb6bc0bacfd1a">
  <xsd:schema xmlns:xsd="http://www.w3.org/2001/XMLSchema" xmlns:xs="http://www.w3.org/2001/XMLSchema" xmlns:p="http://schemas.microsoft.com/office/2006/metadata/properties" xmlns:ns2="63eb9081-a2b6-4107-84a3-437637a39e36" targetNamespace="http://schemas.microsoft.com/office/2006/metadata/properties" ma:root="true" ma:fieldsID="fb994629784b366f386289993e66264a" ns2:_="">
    <xsd:import namespace="63eb9081-a2b6-4107-84a3-437637a39e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eb9081-a2b6-4107-84a3-437637a39e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EF9FCB-A175-47D5-B716-5950F074897A}">
  <ds:schemaRefs>
    <ds:schemaRef ds:uri="63eb9081-a2b6-4107-84a3-437637a39e36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BAB58F6-B7A4-4FC2-8C74-FA4D18580C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E34A5B-1C7D-4942-B3A5-4B177C6471A4}">
  <ds:schemaRefs>
    <ds:schemaRef ds:uri="63eb9081-a2b6-4107-84a3-437637a39e3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4ae89fa3-adb9-4f99-b8d8-44377d44ea8a}" enabled="0" method="" siteId="{4ae89fa3-adb9-4f99-b8d8-44377d44ea8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1182</Words>
  <Application>Microsoft Office PowerPoint</Application>
  <PresentationFormat>Bredbild</PresentationFormat>
  <Paragraphs>232</Paragraphs>
  <Slides>33</Slides>
  <Notes>25</Notes>
  <HiddenSlides>0</HiddenSlides>
  <MMClips>0</MMClips>
  <ScaleCrop>false</ScaleCrop>
  <HeadingPairs>
    <vt:vector size="8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4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33</vt:i4>
      </vt:variant>
    </vt:vector>
  </HeadingPairs>
  <TitlesOfParts>
    <vt:vector size="47" baseType="lpstr">
      <vt:lpstr>Aptos</vt:lpstr>
      <vt:lpstr>Aptos Display</vt:lpstr>
      <vt:lpstr>Arial</vt:lpstr>
      <vt:lpstr>Arial Black</vt:lpstr>
      <vt:lpstr>Calibri</vt:lpstr>
      <vt:lpstr>Candara</vt:lpstr>
      <vt:lpstr>Symbol</vt:lpstr>
      <vt:lpstr>Times New Roman</vt:lpstr>
      <vt:lpstr>Wingdings</vt:lpstr>
      <vt:lpstr>Office-tema</vt:lpstr>
      <vt:lpstr>Standard - Röd</vt:lpstr>
      <vt:lpstr>VCdag</vt:lpstr>
      <vt:lpstr>1_Office-tema</vt:lpstr>
      <vt:lpstr>Skalobjekt för Paketeraren</vt:lpstr>
      <vt:lpstr>Samverkan kring utskrivning             från slutenvården</vt:lpstr>
      <vt:lpstr>Syfte</vt:lpstr>
      <vt:lpstr>Program 15 oktober</vt:lpstr>
      <vt:lpstr>PowerPoint-presentation</vt:lpstr>
      <vt:lpstr>Cosmic Link</vt:lpstr>
      <vt:lpstr>Utskrivningsprocessen</vt:lpstr>
      <vt:lpstr>PowerPoint-presentation</vt:lpstr>
      <vt:lpstr>Utskrivningsplan</vt:lpstr>
      <vt:lpstr>Utskrivningsplan</vt:lpstr>
      <vt:lpstr>Utskrivningsplan</vt:lpstr>
      <vt:lpstr>TACK!</vt:lpstr>
      <vt:lpstr>SPAK  Samverkan specialistvård, primärvård, ambulans och kommuner Temadag utskrivning 261014</vt:lpstr>
      <vt:lpstr>PowerPoint-presentation</vt:lpstr>
      <vt:lpstr>Varför SPAK i Dalarna?</vt:lpstr>
      <vt:lpstr>Omställningsdirektiv SPAK </vt:lpstr>
      <vt:lpstr>Kommunerna är en förutsättning</vt:lpstr>
      <vt:lpstr>Fokus första året: sköra äldre</vt:lpstr>
      <vt:lpstr>SPAK året som gått</vt:lpstr>
      <vt:lpstr>Prioriterade förbättringsområden</vt:lpstr>
      <vt:lpstr>PowerPoint-presentation</vt:lpstr>
      <vt:lpstr>Delrapport SPAK 1.0</vt:lpstr>
      <vt:lpstr>Strategi möter praktik exempel - MAS-MAR-MLA-dagen</vt:lpstr>
      <vt:lpstr>RSS Dalarna: Regional handlingsplan God och Nära vård  - Prioriteringar i samverkan fokusområde sköra äldre 2026-2030</vt:lpstr>
      <vt:lpstr>PowerPoint-presentation</vt:lpstr>
      <vt:lpstr>Lagändringar i HSL, PL och TvL som träder i kraft den 1 juli 2026</vt:lpstr>
      <vt:lpstr>PowerPoint-presentation</vt:lpstr>
      <vt:lpstr>Hösten 2026 – från analys till handling</vt:lpstr>
      <vt:lpstr>  </vt:lpstr>
      <vt:lpstr>Film</vt:lpstr>
      <vt:lpstr>Utveckling över gränser Dialog i mindre grupper (75 min) </vt:lpstr>
      <vt:lpstr>PowerPoint-presentation</vt:lpstr>
      <vt:lpstr>Prioriteringar i samverkan</vt:lpstr>
      <vt:lpstr>Tack för idag!</vt:lpstr>
    </vt:vector>
  </TitlesOfParts>
  <Company>Region Dalarna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Broström Paula /Omställning Hälso- och sjukvård /Falun</dc:creator>
  <cp:lastModifiedBy>Marklund Michael /Regionstyrelsens förvaltning Kommunikationsenhet /Falun</cp:lastModifiedBy>
  <cp:revision>4</cp:revision>
  <cp:lastPrinted>2026-10-05T13:43:11Z</cp:lastPrinted>
  <dcterms:created xsi:type="dcterms:W3CDTF">2026-09-03T05:07:47Z</dcterms:created>
  <dcterms:modified xsi:type="dcterms:W3CDTF">2026-11-02T10:47:08Z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0x01010059C79FA17ACDED4E9A9AAFE3FE863507</vt:lpwstr>
  </property>
</Properties>
</file>