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9" r:id="rId3"/>
    <p:sldId id="258" r:id="rId4"/>
    <p:sldId id="261" r:id="rId5"/>
    <p:sldId id="260" r:id="rId6"/>
    <p:sldId id="262" r:id="rId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varScale="1">
        <p:scale>
          <a:sx n="83" d="100"/>
          <a:sy n="83" d="100"/>
        </p:scale>
        <p:origin x="13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75066-9A45-4739-8183-2A4860904702}" type="datetimeFigureOut">
              <a:rPr lang="sv-SE" smtClean="0"/>
              <a:t>2018-12-19</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07302-2776-47BE-A433-F018BA31BC88}" type="slidenum">
              <a:rPr lang="sv-SE" smtClean="0"/>
              <a:t>‹#›</a:t>
            </a:fld>
            <a:endParaRPr lang="sv-SE"/>
          </a:p>
        </p:txBody>
      </p:sp>
    </p:spTree>
    <p:extLst>
      <p:ext uri="{BB962C8B-B14F-4D97-AF65-F5344CB8AC3E}">
        <p14:creationId xmlns:p14="http://schemas.microsoft.com/office/powerpoint/2010/main" val="138878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A92A-D7BD-466C-9D6C-AD8711994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16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A92A-D7BD-466C-9D6C-AD8711994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12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A92A-D7BD-466C-9D6C-AD8711994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07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80000" y="1648800"/>
            <a:ext cx="6912000" cy="1214910"/>
          </a:xfrm>
        </p:spPr>
        <p:txBody>
          <a:bodyPr anchor="b">
            <a:noAutofit/>
          </a:bodyPr>
          <a:lstStyle>
            <a:lvl1pPr algn="ctr">
              <a:defRPr sz="1688" b="1" baseline="0"/>
            </a:lvl1pPr>
          </a:lstStyle>
          <a:p>
            <a:r>
              <a:rPr lang="sv-SE" dirty="0"/>
              <a:t>Skriv rubrik här</a:t>
            </a:r>
          </a:p>
        </p:txBody>
      </p:sp>
      <p:sp>
        <p:nvSpPr>
          <p:cNvPr id="3" name="Underrubrik 2"/>
          <p:cNvSpPr>
            <a:spLocks noGrp="1"/>
          </p:cNvSpPr>
          <p:nvPr>
            <p:ph type="subTitle" idx="1" hasCustomPrompt="1"/>
          </p:nvPr>
        </p:nvSpPr>
        <p:spPr>
          <a:xfrm>
            <a:off x="1080000" y="2931279"/>
            <a:ext cx="6912000" cy="2697999"/>
          </a:xfrm>
        </p:spPr>
        <p:txBody>
          <a:bodyPr>
            <a:noAutofit/>
          </a:bodyPr>
          <a:lstStyle>
            <a:lvl1pPr marL="0" indent="0" algn="ctr">
              <a:buNone/>
              <a:defRPr sz="844">
                <a:solidFill>
                  <a:schemeClr val="tx1"/>
                </a:solidFill>
                <a:latin typeface="+mj-lt"/>
              </a:defRPr>
            </a:lvl1pPr>
            <a:lvl2pPr marL="192877" indent="0" algn="ctr">
              <a:buNone/>
              <a:defRPr>
                <a:solidFill>
                  <a:schemeClr val="tx1">
                    <a:tint val="75000"/>
                  </a:schemeClr>
                </a:solidFill>
              </a:defRPr>
            </a:lvl2pPr>
            <a:lvl3pPr marL="385754" indent="0" algn="ctr">
              <a:buNone/>
              <a:defRPr>
                <a:solidFill>
                  <a:schemeClr val="tx1">
                    <a:tint val="75000"/>
                  </a:schemeClr>
                </a:solidFill>
              </a:defRPr>
            </a:lvl3pPr>
            <a:lvl4pPr marL="578630" indent="0" algn="ctr">
              <a:buNone/>
              <a:defRPr>
                <a:solidFill>
                  <a:schemeClr val="tx1">
                    <a:tint val="75000"/>
                  </a:schemeClr>
                </a:solidFill>
              </a:defRPr>
            </a:lvl4pPr>
            <a:lvl5pPr marL="771506" indent="0" algn="ctr">
              <a:buNone/>
              <a:defRPr>
                <a:solidFill>
                  <a:schemeClr val="tx1">
                    <a:tint val="75000"/>
                  </a:schemeClr>
                </a:solidFill>
              </a:defRPr>
            </a:lvl5pPr>
            <a:lvl6pPr marL="964382" indent="0" algn="ctr">
              <a:buNone/>
              <a:defRPr>
                <a:solidFill>
                  <a:schemeClr val="tx1">
                    <a:tint val="75000"/>
                  </a:schemeClr>
                </a:solidFill>
              </a:defRPr>
            </a:lvl6pPr>
            <a:lvl7pPr marL="1157259" indent="0" algn="ctr">
              <a:buNone/>
              <a:defRPr>
                <a:solidFill>
                  <a:schemeClr val="tx1">
                    <a:tint val="75000"/>
                  </a:schemeClr>
                </a:solidFill>
              </a:defRPr>
            </a:lvl7pPr>
            <a:lvl8pPr marL="1350135" indent="0" algn="ctr">
              <a:buNone/>
              <a:defRPr>
                <a:solidFill>
                  <a:schemeClr val="tx1">
                    <a:tint val="75000"/>
                  </a:schemeClr>
                </a:solidFill>
              </a:defRPr>
            </a:lvl8pPr>
            <a:lvl9pPr marL="1543012" indent="0" algn="ctr">
              <a:buNone/>
              <a:defRPr>
                <a:solidFill>
                  <a:schemeClr val="tx1">
                    <a:tint val="75000"/>
                  </a:schemeClr>
                </a:solidFill>
              </a:defRPr>
            </a:lvl9pPr>
          </a:lstStyle>
          <a:p>
            <a:r>
              <a:rPr lang="sv-SE" dirty="0"/>
              <a:t>Lägg till underrubrik</a:t>
            </a:r>
          </a:p>
        </p:txBody>
      </p:sp>
      <p:sp>
        <p:nvSpPr>
          <p:cNvPr id="4" name="Platshållare för datum 3"/>
          <p:cNvSpPr>
            <a:spLocks noGrp="1"/>
          </p:cNvSpPr>
          <p:nvPr>
            <p:ph type="dt" sz="half" idx="10"/>
          </p:nvPr>
        </p:nvSpPr>
        <p:spPr/>
        <p:txBody>
          <a:bodyPr/>
          <a:lstStyle/>
          <a:p>
            <a:fld id="{7FF00B5B-3B5B-4672-BB15-44C59AF9AC6B}" type="datetime1">
              <a:rPr lang="sv-SE" smtClean="0"/>
              <a:t>2018-12-19</a:t>
            </a:fld>
            <a:endParaRPr lang="sv-SE"/>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BC30978A-CCBE-4740-8C15-D6E3647B77DE}" type="slidenum">
              <a:rPr lang="sv-SE" smtClean="0"/>
              <a:t>‹#›</a:t>
            </a:fld>
            <a:endParaRPr lang="sv-SE"/>
          </a:p>
        </p:txBody>
      </p:sp>
    </p:spTree>
    <p:extLst>
      <p:ext uri="{BB962C8B-B14F-4D97-AF65-F5344CB8AC3E}">
        <p14:creationId xmlns:p14="http://schemas.microsoft.com/office/powerpoint/2010/main" val="146471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1"/>
            </a:lvl1pPr>
          </a:lstStyle>
          <a:p>
            <a:r>
              <a:rPr lang="sv-SE" dirty="0"/>
              <a:t>Lägg till rubrik</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86D0690E-1138-4BB4-9708-F5396A5ACD34}" type="datetime1">
              <a:rPr lang="sv-SE" smtClean="0"/>
              <a:t>2018-12-19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30978A-CCBE-4740-8C15-D6E3647B77DE}" type="slidenum">
              <a:rPr lang="sv-SE" smtClean="0"/>
              <a:t>‹#›</a:t>
            </a:fld>
            <a:endParaRPr lang="sv-SE"/>
          </a:p>
        </p:txBody>
      </p:sp>
    </p:spTree>
    <p:extLst>
      <p:ext uri="{BB962C8B-B14F-4D97-AF65-F5344CB8AC3E}">
        <p14:creationId xmlns:p14="http://schemas.microsoft.com/office/powerpoint/2010/main" val="205794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080000" y="4236597"/>
            <a:ext cx="6912000" cy="1396391"/>
          </a:xfrm>
        </p:spPr>
        <p:txBody>
          <a:bodyPr anchor="b"/>
          <a:lstStyle>
            <a:lvl1pPr algn="l">
              <a:defRPr sz="1688" b="1" cap="none" baseline="0"/>
            </a:lvl1pPr>
          </a:lstStyle>
          <a:p>
            <a:r>
              <a:rPr lang="sv-SE"/>
              <a:t>Klicka här för att ändra format</a:t>
            </a:r>
            <a:endParaRPr lang="sv-SE" dirty="0"/>
          </a:p>
        </p:txBody>
      </p:sp>
      <p:sp>
        <p:nvSpPr>
          <p:cNvPr id="3" name="Platshållare för text 2"/>
          <p:cNvSpPr>
            <a:spLocks noGrp="1"/>
          </p:cNvSpPr>
          <p:nvPr>
            <p:ph type="body" idx="1"/>
          </p:nvPr>
        </p:nvSpPr>
        <p:spPr>
          <a:xfrm>
            <a:off x="1080000" y="1648804"/>
            <a:ext cx="6912000" cy="2509445"/>
          </a:xfrm>
        </p:spPr>
        <p:txBody>
          <a:bodyPr anchor="b"/>
          <a:lstStyle>
            <a:lvl1pPr marL="0" indent="0">
              <a:buNone/>
              <a:defRPr sz="844">
                <a:solidFill>
                  <a:schemeClr val="tx1"/>
                </a:solidFill>
                <a:latin typeface="+mj-lt"/>
              </a:defRPr>
            </a:lvl1pPr>
            <a:lvl2pPr marL="192877" indent="0">
              <a:buNone/>
              <a:defRPr sz="760">
                <a:solidFill>
                  <a:schemeClr val="tx1">
                    <a:tint val="75000"/>
                  </a:schemeClr>
                </a:solidFill>
              </a:defRPr>
            </a:lvl2pPr>
            <a:lvl3pPr marL="385754" indent="0">
              <a:buNone/>
              <a:defRPr sz="675">
                <a:solidFill>
                  <a:schemeClr val="tx1">
                    <a:tint val="75000"/>
                  </a:schemeClr>
                </a:solidFill>
              </a:defRPr>
            </a:lvl3pPr>
            <a:lvl4pPr marL="578630" indent="0">
              <a:buNone/>
              <a:defRPr sz="591">
                <a:solidFill>
                  <a:schemeClr val="tx1">
                    <a:tint val="75000"/>
                  </a:schemeClr>
                </a:solidFill>
              </a:defRPr>
            </a:lvl4pPr>
            <a:lvl5pPr marL="771506" indent="0">
              <a:buNone/>
              <a:defRPr sz="591">
                <a:solidFill>
                  <a:schemeClr val="tx1">
                    <a:tint val="75000"/>
                  </a:schemeClr>
                </a:solidFill>
              </a:defRPr>
            </a:lvl5pPr>
            <a:lvl6pPr marL="964382" indent="0">
              <a:buNone/>
              <a:defRPr sz="591">
                <a:solidFill>
                  <a:schemeClr val="tx1">
                    <a:tint val="75000"/>
                  </a:schemeClr>
                </a:solidFill>
              </a:defRPr>
            </a:lvl6pPr>
            <a:lvl7pPr marL="1157259" indent="0">
              <a:buNone/>
              <a:defRPr sz="591">
                <a:solidFill>
                  <a:schemeClr val="tx1">
                    <a:tint val="75000"/>
                  </a:schemeClr>
                </a:solidFill>
              </a:defRPr>
            </a:lvl7pPr>
            <a:lvl8pPr marL="1350135" indent="0">
              <a:buNone/>
              <a:defRPr sz="591">
                <a:solidFill>
                  <a:schemeClr val="tx1">
                    <a:tint val="75000"/>
                  </a:schemeClr>
                </a:solidFill>
              </a:defRPr>
            </a:lvl8pPr>
            <a:lvl9pPr marL="1543012" indent="0">
              <a:buNone/>
              <a:defRPr sz="591">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F1D306C6-CB4E-4AC7-A67F-84DE60B67691}" type="datetime1">
              <a:rPr lang="sv-SE" smtClean="0"/>
              <a:t>2018-12-19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30978A-CCBE-4740-8C15-D6E3647B77DE}" type="slidenum">
              <a:rPr lang="sv-SE" smtClean="0"/>
              <a:t>‹#›</a:t>
            </a:fld>
            <a:endParaRPr lang="sv-SE"/>
          </a:p>
        </p:txBody>
      </p:sp>
    </p:spTree>
    <p:extLst>
      <p:ext uri="{BB962C8B-B14F-4D97-AF65-F5344CB8AC3E}">
        <p14:creationId xmlns:p14="http://schemas.microsoft.com/office/powerpoint/2010/main" val="228898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1080000" y="2348881"/>
            <a:ext cx="3348000" cy="3281520"/>
          </a:xfrm>
        </p:spPr>
        <p:txBody>
          <a:bodyPr/>
          <a:lstStyle>
            <a:lvl1pPr>
              <a:defRPr sz="675"/>
            </a:lvl1pPr>
            <a:lvl2pPr>
              <a:defRPr sz="591"/>
            </a:lvl2pPr>
            <a:lvl3pPr>
              <a:defRPr sz="548"/>
            </a:lvl3pPr>
            <a:lvl4pPr>
              <a:defRPr sz="506"/>
            </a:lvl4pPr>
            <a:lvl5pPr>
              <a:defRPr sz="464"/>
            </a:lvl5pPr>
            <a:lvl6pPr>
              <a:defRPr sz="760"/>
            </a:lvl6pPr>
            <a:lvl7pPr>
              <a:defRPr sz="760"/>
            </a:lvl7pPr>
            <a:lvl8pPr>
              <a:defRPr sz="760"/>
            </a:lvl8pPr>
            <a:lvl9pPr>
              <a:defRPr sz="76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4000" y="2348881"/>
            <a:ext cx="3348000" cy="3281520"/>
          </a:xfrm>
        </p:spPr>
        <p:txBody>
          <a:bodyPr>
            <a:noAutofit/>
          </a:bodyPr>
          <a:lstStyle>
            <a:lvl1pPr>
              <a:defRPr sz="675"/>
            </a:lvl1pPr>
            <a:lvl2pPr>
              <a:defRPr sz="591"/>
            </a:lvl2pPr>
            <a:lvl3pPr>
              <a:defRPr sz="548"/>
            </a:lvl3pPr>
            <a:lvl4pPr>
              <a:defRPr sz="506"/>
            </a:lvl4pPr>
            <a:lvl5pPr>
              <a:defRPr sz="464"/>
            </a:lvl5pPr>
            <a:lvl6pPr>
              <a:defRPr sz="760"/>
            </a:lvl6pPr>
            <a:lvl7pPr>
              <a:defRPr sz="760"/>
            </a:lvl7pPr>
            <a:lvl8pPr>
              <a:defRPr sz="760"/>
            </a:lvl8pPr>
            <a:lvl9pPr>
              <a:defRPr sz="76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52BD4B1-5BA6-4319-A13D-D0A861BA94D5}" type="datetime1">
              <a:rPr lang="sv-SE" smtClean="0"/>
              <a:t>2018-12-19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C30978A-CCBE-4740-8C15-D6E3647B77DE}" type="slidenum">
              <a:rPr lang="sv-SE" smtClean="0"/>
              <a:t>‹#›</a:t>
            </a:fld>
            <a:endParaRPr lang="sv-SE"/>
          </a:p>
        </p:txBody>
      </p:sp>
      <p:sp>
        <p:nvSpPr>
          <p:cNvPr id="8" name="Rubrik 1"/>
          <p:cNvSpPr>
            <a:spLocks noGrp="1"/>
          </p:cNvSpPr>
          <p:nvPr>
            <p:ph type="title"/>
          </p:nvPr>
        </p:nvSpPr>
        <p:spPr>
          <a:xfrm>
            <a:off x="1080000" y="1649740"/>
            <a:ext cx="6912000" cy="633600"/>
          </a:xfrm>
        </p:spPr>
        <p:txBody>
          <a:bodyPr/>
          <a:lstStyle>
            <a:lvl1pPr algn="l">
              <a:defRPr/>
            </a:lvl1pPr>
          </a:lstStyle>
          <a:p>
            <a:r>
              <a:rPr lang="sv-SE"/>
              <a:t>Klicka här för att ändra format</a:t>
            </a:r>
            <a:endParaRPr lang="sv-SE" dirty="0"/>
          </a:p>
        </p:txBody>
      </p:sp>
    </p:spTree>
    <p:extLst>
      <p:ext uri="{BB962C8B-B14F-4D97-AF65-F5344CB8AC3E}">
        <p14:creationId xmlns:p14="http://schemas.microsoft.com/office/powerpoint/2010/main" val="26861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1080000" y="2296894"/>
            <a:ext cx="3348000" cy="330831"/>
          </a:xfrm>
        </p:spPr>
        <p:txBody>
          <a:bodyPr anchor="ctr"/>
          <a:lstStyle>
            <a:lvl1pPr marL="0" indent="0" algn="l">
              <a:buNone/>
              <a:defRPr sz="760" b="1" baseline="0">
                <a:latin typeface="+mj-lt"/>
              </a:defRPr>
            </a:lvl1pPr>
            <a:lvl2pPr marL="192877" indent="0">
              <a:buNone/>
              <a:defRPr sz="844" b="1"/>
            </a:lvl2pPr>
            <a:lvl3pPr marL="385754" indent="0">
              <a:buNone/>
              <a:defRPr sz="760" b="1"/>
            </a:lvl3pPr>
            <a:lvl4pPr marL="578630" indent="0">
              <a:buNone/>
              <a:defRPr sz="675" b="1"/>
            </a:lvl4pPr>
            <a:lvl5pPr marL="771506" indent="0">
              <a:buNone/>
              <a:defRPr sz="675" b="1"/>
            </a:lvl5pPr>
            <a:lvl6pPr marL="964382" indent="0">
              <a:buNone/>
              <a:defRPr sz="675" b="1"/>
            </a:lvl6pPr>
            <a:lvl7pPr marL="1157259" indent="0">
              <a:buNone/>
              <a:defRPr sz="675" b="1"/>
            </a:lvl7pPr>
            <a:lvl8pPr marL="1350135" indent="0">
              <a:buNone/>
              <a:defRPr sz="675" b="1"/>
            </a:lvl8pPr>
            <a:lvl9pPr marL="1543012" indent="0">
              <a:buNone/>
              <a:defRPr sz="675" b="1"/>
            </a:lvl9pPr>
          </a:lstStyle>
          <a:p>
            <a:pPr lvl="0"/>
            <a:r>
              <a:rPr lang="sv-SE" dirty="0"/>
              <a:t>Lägg till text</a:t>
            </a:r>
          </a:p>
        </p:txBody>
      </p:sp>
      <p:sp>
        <p:nvSpPr>
          <p:cNvPr id="4" name="Platshållare för innehåll 3"/>
          <p:cNvSpPr>
            <a:spLocks noGrp="1"/>
          </p:cNvSpPr>
          <p:nvPr>
            <p:ph sz="half" idx="2"/>
          </p:nvPr>
        </p:nvSpPr>
        <p:spPr>
          <a:xfrm>
            <a:off x="1080000" y="2636916"/>
            <a:ext cx="3348000" cy="2993487"/>
          </a:xfrm>
        </p:spPr>
        <p:txBody>
          <a:bodyPr>
            <a:noAutofit/>
          </a:bodyPr>
          <a:lstStyle>
            <a:lvl1pPr>
              <a:defRPr sz="675"/>
            </a:lvl1pPr>
            <a:lvl2pPr>
              <a:defRPr sz="591"/>
            </a:lvl2pPr>
            <a:lvl3pPr>
              <a:defRPr sz="548"/>
            </a:lvl3pPr>
            <a:lvl4pPr>
              <a:defRPr sz="506"/>
            </a:lvl4pPr>
            <a:lvl5pPr>
              <a:defRPr sz="464"/>
            </a:lvl5pPr>
            <a:lvl6pPr>
              <a:defRPr sz="675"/>
            </a:lvl6pPr>
            <a:lvl7pPr>
              <a:defRPr sz="675"/>
            </a:lvl7pPr>
            <a:lvl8pPr>
              <a:defRPr sz="675"/>
            </a:lvl8pPr>
            <a:lvl9pPr>
              <a:defRPr sz="67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5025" y="2295198"/>
            <a:ext cx="3348000" cy="330830"/>
          </a:xfrm>
        </p:spPr>
        <p:txBody>
          <a:bodyPr anchor="ctr"/>
          <a:lstStyle>
            <a:lvl1pPr marL="0" indent="0">
              <a:buNone/>
              <a:defRPr sz="760" b="1" baseline="0">
                <a:latin typeface="+mj-lt"/>
              </a:defRPr>
            </a:lvl1pPr>
            <a:lvl2pPr marL="192877" indent="0">
              <a:buNone/>
              <a:defRPr sz="844" b="1"/>
            </a:lvl2pPr>
            <a:lvl3pPr marL="385754" indent="0">
              <a:buNone/>
              <a:defRPr sz="760" b="1"/>
            </a:lvl3pPr>
            <a:lvl4pPr marL="578630" indent="0">
              <a:buNone/>
              <a:defRPr sz="675" b="1"/>
            </a:lvl4pPr>
            <a:lvl5pPr marL="771506" indent="0">
              <a:buNone/>
              <a:defRPr sz="675" b="1"/>
            </a:lvl5pPr>
            <a:lvl6pPr marL="964382" indent="0">
              <a:buNone/>
              <a:defRPr sz="675" b="1"/>
            </a:lvl6pPr>
            <a:lvl7pPr marL="1157259" indent="0">
              <a:buNone/>
              <a:defRPr sz="675" b="1"/>
            </a:lvl7pPr>
            <a:lvl8pPr marL="1350135" indent="0">
              <a:buNone/>
              <a:defRPr sz="675" b="1"/>
            </a:lvl8pPr>
            <a:lvl9pPr marL="1543012" indent="0">
              <a:buNone/>
              <a:defRPr sz="675" b="1"/>
            </a:lvl9pPr>
          </a:lstStyle>
          <a:p>
            <a:pPr lvl="0"/>
            <a:r>
              <a:rPr lang="sv-SE" dirty="0"/>
              <a:t>Lägg till text</a:t>
            </a:r>
          </a:p>
        </p:txBody>
      </p:sp>
      <p:sp>
        <p:nvSpPr>
          <p:cNvPr id="6" name="Platshållare för innehåll 5"/>
          <p:cNvSpPr>
            <a:spLocks noGrp="1"/>
          </p:cNvSpPr>
          <p:nvPr>
            <p:ph sz="quarter" idx="4"/>
          </p:nvPr>
        </p:nvSpPr>
        <p:spPr>
          <a:xfrm>
            <a:off x="4645025" y="2636916"/>
            <a:ext cx="3348000" cy="2993487"/>
          </a:xfrm>
        </p:spPr>
        <p:txBody>
          <a:bodyPr>
            <a:noAutofit/>
          </a:bodyPr>
          <a:lstStyle>
            <a:lvl1pPr>
              <a:defRPr sz="675"/>
            </a:lvl1pPr>
            <a:lvl2pPr>
              <a:defRPr sz="591"/>
            </a:lvl2pPr>
            <a:lvl3pPr>
              <a:defRPr sz="548"/>
            </a:lvl3pPr>
            <a:lvl4pPr>
              <a:defRPr sz="506"/>
            </a:lvl4pPr>
            <a:lvl5pPr>
              <a:defRPr sz="464"/>
            </a:lvl5pPr>
            <a:lvl6pPr>
              <a:defRPr sz="675"/>
            </a:lvl6pPr>
            <a:lvl7pPr>
              <a:defRPr sz="675"/>
            </a:lvl7pPr>
            <a:lvl8pPr>
              <a:defRPr sz="675"/>
            </a:lvl8pPr>
            <a:lvl9pPr>
              <a:defRPr sz="67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F69D0288-5118-482F-AC19-C378436FBCF5}" type="datetime1">
              <a:rPr lang="sv-SE" smtClean="0"/>
              <a:t>2018-12-19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C30978A-CCBE-4740-8C15-D6E3647B77DE}" type="slidenum">
              <a:rPr lang="sv-SE" smtClean="0"/>
              <a:t>‹#›</a:t>
            </a:fld>
            <a:endParaRPr lang="sv-SE"/>
          </a:p>
        </p:txBody>
      </p:sp>
      <p:sp>
        <p:nvSpPr>
          <p:cNvPr id="13" name="Rubrik 1"/>
          <p:cNvSpPr>
            <a:spLocks noGrp="1"/>
          </p:cNvSpPr>
          <p:nvPr>
            <p:ph type="title"/>
          </p:nvPr>
        </p:nvSpPr>
        <p:spPr>
          <a:xfrm>
            <a:off x="1080000" y="1649740"/>
            <a:ext cx="6912000" cy="633600"/>
          </a:xfrm>
        </p:spPr>
        <p:txBody>
          <a:bodyPr/>
          <a:lstStyle>
            <a:lvl1pPr algn="l">
              <a:defRPr/>
            </a:lvl1pPr>
          </a:lstStyle>
          <a:p>
            <a:r>
              <a:rPr lang="sv-SE"/>
              <a:t>Klicka här för att ändra format</a:t>
            </a:r>
            <a:endParaRPr lang="sv-SE" dirty="0"/>
          </a:p>
        </p:txBody>
      </p:sp>
    </p:spTree>
    <p:extLst>
      <p:ext uri="{BB962C8B-B14F-4D97-AF65-F5344CB8AC3E}">
        <p14:creationId xmlns:p14="http://schemas.microsoft.com/office/powerpoint/2010/main" val="257969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22D71500-7A26-4E16-AC09-61B35056E1C4}" type="datetime1">
              <a:rPr lang="sv-SE" smtClean="0"/>
              <a:t>2018-12-19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C30978A-CCBE-4740-8C15-D6E3647B77DE}" type="slidenum">
              <a:rPr lang="sv-SE" smtClean="0"/>
              <a:t>‹#›</a:t>
            </a:fld>
            <a:endParaRPr lang="sv-SE"/>
          </a:p>
        </p:txBody>
      </p:sp>
    </p:spTree>
    <p:extLst>
      <p:ext uri="{BB962C8B-B14F-4D97-AF65-F5344CB8AC3E}">
        <p14:creationId xmlns:p14="http://schemas.microsoft.com/office/powerpoint/2010/main" val="81662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5F0B3F6-2911-4686-8F4F-A930FEA11892}" type="datetime1">
              <a:rPr lang="sv-SE" smtClean="0"/>
              <a:t>2018-12-19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C30978A-CCBE-4740-8C15-D6E3647B77DE}" type="slidenum">
              <a:rPr lang="sv-SE" smtClean="0"/>
              <a:t>‹#›</a:t>
            </a:fld>
            <a:endParaRPr lang="sv-SE"/>
          </a:p>
        </p:txBody>
      </p:sp>
    </p:spTree>
    <p:extLst>
      <p:ext uri="{BB962C8B-B14F-4D97-AF65-F5344CB8AC3E}">
        <p14:creationId xmlns:p14="http://schemas.microsoft.com/office/powerpoint/2010/main" val="256668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836000" y="4630523"/>
            <a:ext cx="5580000" cy="373128"/>
          </a:xfrm>
        </p:spPr>
        <p:txBody>
          <a:bodyPr anchor="b">
            <a:normAutofit/>
          </a:bodyPr>
          <a:lstStyle>
            <a:lvl1pPr algn="l">
              <a:defRPr sz="760" b="1" baseline="0"/>
            </a:lvl1pPr>
          </a:lstStyle>
          <a:p>
            <a:r>
              <a:rPr lang="sv-SE" dirty="0"/>
              <a:t>Lägg till rubrik</a:t>
            </a:r>
          </a:p>
        </p:txBody>
      </p:sp>
      <p:sp>
        <p:nvSpPr>
          <p:cNvPr id="3" name="Platshållare för bild 2"/>
          <p:cNvSpPr>
            <a:spLocks noGrp="1"/>
          </p:cNvSpPr>
          <p:nvPr>
            <p:ph type="pic" idx="1" hasCustomPrompt="1"/>
          </p:nvPr>
        </p:nvSpPr>
        <p:spPr>
          <a:xfrm>
            <a:off x="1837584" y="1162800"/>
            <a:ext cx="5580000" cy="3405600"/>
          </a:xfrm>
        </p:spPr>
        <p:txBody>
          <a:bodyPr>
            <a:normAutofit/>
          </a:bodyPr>
          <a:lstStyle>
            <a:lvl1pPr marL="0" indent="0">
              <a:buNone/>
              <a:defRPr sz="591"/>
            </a:lvl1pPr>
            <a:lvl2pPr marL="192877" indent="0">
              <a:buNone/>
              <a:defRPr sz="1181"/>
            </a:lvl2pPr>
            <a:lvl3pPr marL="385754" indent="0">
              <a:buNone/>
              <a:defRPr sz="1013"/>
            </a:lvl3pPr>
            <a:lvl4pPr marL="578630" indent="0">
              <a:buNone/>
              <a:defRPr sz="844"/>
            </a:lvl4pPr>
            <a:lvl5pPr marL="771506" indent="0">
              <a:buNone/>
              <a:defRPr sz="844"/>
            </a:lvl5pPr>
            <a:lvl6pPr marL="964382" indent="0">
              <a:buNone/>
              <a:defRPr sz="844"/>
            </a:lvl6pPr>
            <a:lvl7pPr marL="1157259" indent="0">
              <a:buNone/>
              <a:defRPr sz="844"/>
            </a:lvl7pPr>
            <a:lvl8pPr marL="1350135" indent="0">
              <a:buNone/>
              <a:defRPr sz="844"/>
            </a:lvl8pPr>
            <a:lvl9pPr marL="1543012" indent="0">
              <a:buNone/>
              <a:defRPr sz="844"/>
            </a:lvl9pPr>
          </a:lstStyle>
          <a:p>
            <a:r>
              <a:rPr lang="sv-SE" dirty="0"/>
              <a:t>Lägg till bild</a:t>
            </a:r>
          </a:p>
        </p:txBody>
      </p:sp>
      <p:sp>
        <p:nvSpPr>
          <p:cNvPr id="4" name="Platshållare för text 3"/>
          <p:cNvSpPr>
            <a:spLocks noGrp="1"/>
          </p:cNvSpPr>
          <p:nvPr>
            <p:ph type="body" sz="half" idx="2" hasCustomPrompt="1"/>
          </p:nvPr>
        </p:nvSpPr>
        <p:spPr>
          <a:xfrm>
            <a:off x="1836000" y="5067592"/>
            <a:ext cx="5580000" cy="565392"/>
          </a:xfrm>
        </p:spPr>
        <p:txBody>
          <a:bodyPr/>
          <a:lstStyle>
            <a:lvl1pPr marL="0" indent="0">
              <a:buNone/>
              <a:defRPr sz="591" baseline="0"/>
            </a:lvl1pPr>
            <a:lvl2pPr marL="192877" indent="0">
              <a:buNone/>
              <a:defRPr sz="506"/>
            </a:lvl2pPr>
            <a:lvl3pPr marL="385754" indent="0">
              <a:buNone/>
              <a:defRPr sz="422"/>
            </a:lvl3pPr>
            <a:lvl4pPr marL="578630" indent="0">
              <a:buNone/>
              <a:defRPr sz="380"/>
            </a:lvl4pPr>
            <a:lvl5pPr marL="771506" indent="0">
              <a:buNone/>
              <a:defRPr sz="380"/>
            </a:lvl5pPr>
            <a:lvl6pPr marL="964382" indent="0">
              <a:buNone/>
              <a:defRPr sz="380"/>
            </a:lvl6pPr>
            <a:lvl7pPr marL="1157259" indent="0">
              <a:buNone/>
              <a:defRPr sz="380"/>
            </a:lvl7pPr>
            <a:lvl8pPr marL="1350135" indent="0">
              <a:buNone/>
              <a:defRPr sz="380"/>
            </a:lvl8pPr>
            <a:lvl9pPr marL="1543012" indent="0">
              <a:buNone/>
              <a:defRPr sz="380"/>
            </a:lvl9pPr>
          </a:lstStyle>
          <a:p>
            <a:pPr lvl="0"/>
            <a:r>
              <a:rPr lang="sv-SE" dirty="0"/>
              <a:t>Lägg till text</a:t>
            </a:r>
          </a:p>
        </p:txBody>
      </p:sp>
      <p:sp>
        <p:nvSpPr>
          <p:cNvPr id="5" name="Platshållare för datum 4"/>
          <p:cNvSpPr>
            <a:spLocks noGrp="1"/>
          </p:cNvSpPr>
          <p:nvPr>
            <p:ph type="dt" sz="half" idx="10"/>
          </p:nvPr>
        </p:nvSpPr>
        <p:spPr/>
        <p:txBody>
          <a:bodyPr/>
          <a:lstStyle/>
          <a:p>
            <a:fld id="{901CFA61-D973-4BE7-B6BA-77689B48A1C5}" type="datetime1">
              <a:rPr lang="sv-SE" smtClean="0"/>
              <a:t>2018-12-19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C30978A-CCBE-4740-8C15-D6E3647B77DE}" type="slidenum">
              <a:rPr lang="sv-SE" smtClean="0"/>
              <a:t>‹#›</a:t>
            </a:fld>
            <a:endParaRPr lang="sv-SE"/>
          </a:p>
        </p:txBody>
      </p:sp>
    </p:spTree>
    <p:extLst>
      <p:ext uri="{BB962C8B-B14F-4D97-AF65-F5344CB8AC3E}">
        <p14:creationId xmlns:p14="http://schemas.microsoft.com/office/powerpoint/2010/main" val="426186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Bildobjekt 16"/>
          <p:cNvPicPr>
            <a:picLocks noChangeAspect="1"/>
          </p:cNvPicPr>
          <p:nvPr/>
        </p:nvPicPr>
        <p:blipFill rotWithShape="1">
          <a:blip r:embed="rId10" cstate="print">
            <a:extLst>
              <a:ext uri="{28A0092B-C50C-407E-A947-70E740481C1C}">
                <a14:useLocalDpi xmlns:a14="http://schemas.microsoft.com/office/drawing/2010/main" val="0"/>
              </a:ext>
            </a:extLst>
          </a:blip>
          <a:srcRect l="5781" r="144" b="15278"/>
          <a:stretch/>
        </p:blipFill>
        <p:spPr>
          <a:xfrm>
            <a:off x="0" y="6074340"/>
            <a:ext cx="9144000" cy="783667"/>
          </a:xfrm>
          <a:prstGeom prst="rect">
            <a:avLst/>
          </a:prstGeom>
        </p:spPr>
      </p:pic>
      <p:sp>
        <p:nvSpPr>
          <p:cNvPr id="2" name="Platshållare för rubrik 1"/>
          <p:cNvSpPr>
            <a:spLocks noGrp="1"/>
          </p:cNvSpPr>
          <p:nvPr>
            <p:ph type="title"/>
          </p:nvPr>
        </p:nvSpPr>
        <p:spPr>
          <a:xfrm>
            <a:off x="1080000" y="1648800"/>
            <a:ext cx="6912000" cy="633600"/>
          </a:xfrm>
          <a:prstGeom prst="rect">
            <a:avLst/>
          </a:prstGeom>
        </p:spPr>
        <p:txBody>
          <a:bodyPr vert="horz" lIns="91440" tIns="45720" rIns="91440" bIns="45720" rtlCol="0" anchor="b" anchorCtr="0">
            <a:noAutofit/>
          </a:bodyPr>
          <a:lstStyle/>
          <a:p>
            <a:r>
              <a:rPr lang="sv-SE" dirty="0"/>
              <a:t>Lägg till rubrik</a:t>
            </a:r>
          </a:p>
        </p:txBody>
      </p:sp>
      <p:sp>
        <p:nvSpPr>
          <p:cNvPr id="3" name="Platshållare för text 2"/>
          <p:cNvSpPr>
            <a:spLocks noGrp="1"/>
          </p:cNvSpPr>
          <p:nvPr>
            <p:ph type="body" idx="1"/>
          </p:nvPr>
        </p:nvSpPr>
        <p:spPr>
          <a:xfrm>
            <a:off x="1080000" y="2348881"/>
            <a:ext cx="6912000" cy="328410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80003" y="6643562"/>
            <a:ext cx="1187744" cy="199632"/>
          </a:xfrm>
          <a:prstGeom prst="rect">
            <a:avLst/>
          </a:prstGeom>
        </p:spPr>
        <p:txBody>
          <a:bodyPr vert="horz" lIns="90000" tIns="45720" rIns="91440" bIns="45720" rtlCol="0" anchor="ctr"/>
          <a:lstStyle>
            <a:lvl1pPr algn="l">
              <a:defRPr sz="422">
                <a:solidFill>
                  <a:schemeClr val="tx1"/>
                </a:solidFill>
              </a:defRPr>
            </a:lvl1pPr>
          </a:lstStyle>
          <a:p>
            <a:fld id="{6BA49741-6E25-422B-B8BB-927BDC4E9E66}" type="datetime1">
              <a:rPr lang="sv-SE" smtClean="0"/>
              <a:t>2018-12-19</a:t>
            </a:fld>
            <a:endParaRPr lang="sv-SE" dirty="0"/>
          </a:p>
        </p:txBody>
      </p:sp>
      <p:sp>
        <p:nvSpPr>
          <p:cNvPr id="5" name="Platshållare för sidfot 4"/>
          <p:cNvSpPr>
            <a:spLocks noGrp="1"/>
          </p:cNvSpPr>
          <p:nvPr>
            <p:ph type="ftr" sz="quarter" idx="3"/>
          </p:nvPr>
        </p:nvSpPr>
        <p:spPr>
          <a:xfrm>
            <a:off x="2339754" y="6643562"/>
            <a:ext cx="5040560" cy="199632"/>
          </a:xfrm>
          <a:prstGeom prst="rect">
            <a:avLst/>
          </a:prstGeom>
        </p:spPr>
        <p:txBody>
          <a:bodyPr vert="horz" lIns="91440" tIns="45720" rIns="91440" bIns="45720" rtlCol="0" anchor="ctr"/>
          <a:lstStyle>
            <a:lvl1pPr algn="ctr">
              <a:defRPr sz="422">
                <a:solidFill>
                  <a:schemeClr val="tx1"/>
                </a:solidFill>
              </a:defRPr>
            </a:lvl1pPr>
          </a:lstStyle>
          <a:p>
            <a:endParaRPr lang="sv-SE" dirty="0"/>
          </a:p>
        </p:txBody>
      </p:sp>
      <p:sp>
        <p:nvSpPr>
          <p:cNvPr id="6" name="Platshållare för bildnummer 5"/>
          <p:cNvSpPr>
            <a:spLocks noGrp="1"/>
          </p:cNvSpPr>
          <p:nvPr>
            <p:ph type="sldNum" sz="quarter" idx="4"/>
          </p:nvPr>
        </p:nvSpPr>
        <p:spPr>
          <a:xfrm>
            <a:off x="7408893" y="6642000"/>
            <a:ext cx="576064" cy="218484"/>
          </a:xfrm>
          <a:prstGeom prst="rect">
            <a:avLst/>
          </a:prstGeom>
        </p:spPr>
        <p:txBody>
          <a:bodyPr vert="horz" lIns="91440" tIns="45720" rIns="91440" bIns="45720" rtlCol="0" anchor="ctr"/>
          <a:lstStyle>
            <a:lvl1pPr algn="r">
              <a:defRPr sz="422">
                <a:solidFill>
                  <a:schemeClr val="tx1"/>
                </a:solidFill>
              </a:defRPr>
            </a:lvl1pPr>
          </a:lstStyle>
          <a:p>
            <a:fld id="{BC30978A-CCBE-4740-8C15-D6E3647B77DE}" type="slidenum">
              <a:rPr lang="sv-SE" smtClean="0"/>
              <a:pPr/>
              <a:t>‹#›</a:t>
            </a:fld>
            <a:endParaRPr lang="sv-SE" dirty="0"/>
          </a:p>
        </p:txBody>
      </p:sp>
      <p:pic>
        <p:nvPicPr>
          <p:cNvPr id="9" name="Bildobjekt 8"/>
          <p:cNvPicPr>
            <a:picLocks/>
          </p:cNvPicPr>
          <p:nvPr/>
        </p:nvPicPr>
        <p:blipFill>
          <a:blip r:embed="rId11">
            <a:extLst>
              <a:ext uri="{28A0092B-C50C-407E-A947-70E740481C1C}">
                <a14:useLocalDpi xmlns:a14="http://schemas.microsoft.com/office/drawing/2010/main" val="0"/>
              </a:ext>
            </a:extLst>
          </a:blip>
          <a:stretch>
            <a:fillRect/>
          </a:stretch>
        </p:blipFill>
        <p:spPr>
          <a:xfrm>
            <a:off x="323999" y="284400"/>
            <a:ext cx="1515600" cy="633600"/>
          </a:xfrm>
          <a:prstGeom prst="rect">
            <a:avLst/>
          </a:prstGeom>
        </p:spPr>
      </p:pic>
    </p:spTree>
    <p:extLst>
      <p:ext uri="{BB962C8B-B14F-4D97-AF65-F5344CB8AC3E}">
        <p14:creationId xmlns:p14="http://schemas.microsoft.com/office/powerpoint/2010/main" val="4149637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p:txStyles>
    <p:titleStyle>
      <a:lvl1pPr algn="l" defTabSz="385754" rtl="0" eaLnBrk="1" latinLnBrk="0" hangingPunct="1">
        <a:spcBef>
          <a:spcPct val="0"/>
        </a:spcBef>
        <a:buNone/>
        <a:defRPr sz="1139" b="1" kern="1200" baseline="0">
          <a:solidFill>
            <a:schemeClr val="tx1"/>
          </a:solidFill>
          <a:latin typeface="+mj-lt"/>
          <a:ea typeface="+mj-ea"/>
          <a:cs typeface="+mj-cs"/>
        </a:defRPr>
      </a:lvl1pPr>
    </p:titleStyle>
    <p:bodyStyle>
      <a:lvl1pPr marL="81705" indent="-81705" algn="l" defTabSz="385754" rtl="0" eaLnBrk="1" latinLnBrk="0" hangingPunct="1">
        <a:spcBef>
          <a:spcPct val="20000"/>
        </a:spcBef>
        <a:buFont typeface="Arial" panose="020B0604020202020204" pitchFamily="34" charset="0"/>
        <a:buChar char="•"/>
        <a:defRPr sz="675" kern="1200">
          <a:solidFill>
            <a:schemeClr val="tx1"/>
          </a:solidFill>
          <a:latin typeface="+mn-lt"/>
          <a:ea typeface="+mn-ea"/>
          <a:cs typeface="+mn-cs"/>
        </a:defRPr>
      </a:lvl1pPr>
      <a:lvl2pPr marL="184840" indent="-97109" algn="l" defTabSz="385754" rtl="0" eaLnBrk="1" latinLnBrk="0" hangingPunct="1">
        <a:spcBef>
          <a:spcPct val="20000"/>
        </a:spcBef>
        <a:buFont typeface="Arial" panose="020B0604020202020204" pitchFamily="34" charset="0"/>
        <a:buChar char="–"/>
        <a:tabLst>
          <a:tab pos="188858" algn="l"/>
          <a:tab pos="252481" algn="l"/>
        </a:tabLst>
        <a:defRPr sz="591" kern="1200">
          <a:solidFill>
            <a:schemeClr val="tx1"/>
          </a:solidFill>
          <a:latin typeface="+mn-lt"/>
          <a:ea typeface="+mn-ea"/>
          <a:cs typeface="+mn-cs"/>
        </a:defRPr>
      </a:lvl2pPr>
      <a:lvl3pPr marL="291994" indent="-106484" algn="l" defTabSz="385754" rtl="0" eaLnBrk="1" latinLnBrk="0" hangingPunct="1">
        <a:spcBef>
          <a:spcPct val="20000"/>
        </a:spcBef>
        <a:buFont typeface="Verdana" panose="020B0604030504040204" pitchFamily="34" charset="0"/>
        <a:buChar char="−"/>
        <a:defRPr sz="548" kern="1200">
          <a:solidFill>
            <a:schemeClr val="tx1"/>
          </a:solidFill>
          <a:latin typeface="+mn-lt"/>
          <a:ea typeface="+mn-ea"/>
          <a:cs typeface="+mn-cs"/>
        </a:defRPr>
      </a:lvl3pPr>
      <a:lvl4pPr marL="393790" indent="-101126" algn="l" defTabSz="377717" rtl="0" eaLnBrk="1" latinLnBrk="0" hangingPunct="1">
        <a:spcBef>
          <a:spcPct val="20000"/>
        </a:spcBef>
        <a:buFont typeface="Verdana" panose="020B0604030504040204" pitchFamily="34" charset="0"/>
        <a:buChar char="−"/>
        <a:tabLst>
          <a:tab pos="415891" algn="l"/>
        </a:tabLst>
        <a:defRPr sz="506" kern="1200">
          <a:solidFill>
            <a:schemeClr val="tx1"/>
          </a:solidFill>
          <a:latin typeface="+mn-lt"/>
          <a:ea typeface="+mn-ea"/>
          <a:cs typeface="+mn-cs"/>
        </a:defRPr>
      </a:lvl4pPr>
      <a:lvl5pPr marL="492907" indent="-99117" algn="l" defTabSz="385754" rtl="0" eaLnBrk="1" latinLnBrk="0" hangingPunct="1">
        <a:spcBef>
          <a:spcPct val="20000"/>
        </a:spcBef>
        <a:buFont typeface="Verdana" panose="020B0604030504040204" pitchFamily="34" charset="0"/>
        <a:buChar char="−"/>
        <a:defRPr sz="464" kern="1200">
          <a:solidFill>
            <a:schemeClr val="tx1"/>
          </a:solidFill>
          <a:latin typeface="+mn-lt"/>
          <a:ea typeface="+mn-ea"/>
          <a:cs typeface="+mn-cs"/>
        </a:defRPr>
      </a:lvl5pPr>
      <a:lvl6pPr marL="1060820" indent="-96439" algn="l" defTabSz="385754"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697" indent="-96439" algn="l" defTabSz="385754"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574" indent="-96439" algn="l" defTabSz="385754"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50" indent="-96439" algn="l" defTabSz="385754"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sv-SE"/>
      </a:defPPr>
      <a:lvl1pPr marL="0" algn="l" defTabSz="385754" rtl="0" eaLnBrk="1" latinLnBrk="0" hangingPunct="1">
        <a:defRPr sz="760" kern="1200">
          <a:solidFill>
            <a:schemeClr val="tx1"/>
          </a:solidFill>
          <a:latin typeface="+mn-lt"/>
          <a:ea typeface="+mn-ea"/>
          <a:cs typeface="+mn-cs"/>
        </a:defRPr>
      </a:lvl1pPr>
      <a:lvl2pPr marL="192877" algn="l" defTabSz="385754" rtl="0" eaLnBrk="1" latinLnBrk="0" hangingPunct="1">
        <a:defRPr sz="760" kern="1200">
          <a:solidFill>
            <a:schemeClr val="tx1"/>
          </a:solidFill>
          <a:latin typeface="+mn-lt"/>
          <a:ea typeface="+mn-ea"/>
          <a:cs typeface="+mn-cs"/>
        </a:defRPr>
      </a:lvl2pPr>
      <a:lvl3pPr marL="385754" algn="l" defTabSz="385754" rtl="0" eaLnBrk="1" latinLnBrk="0" hangingPunct="1">
        <a:defRPr sz="760" kern="1200">
          <a:solidFill>
            <a:schemeClr val="tx1"/>
          </a:solidFill>
          <a:latin typeface="+mn-lt"/>
          <a:ea typeface="+mn-ea"/>
          <a:cs typeface="+mn-cs"/>
        </a:defRPr>
      </a:lvl3pPr>
      <a:lvl4pPr marL="578630" algn="l" defTabSz="385754" rtl="0" eaLnBrk="1" latinLnBrk="0" hangingPunct="1">
        <a:defRPr sz="760" kern="1200">
          <a:solidFill>
            <a:schemeClr val="tx1"/>
          </a:solidFill>
          <a:latin typeface="+mn-lt"/>
          <a:ea typeface="+mn-ea"/>
          <a:cs typeface="+mn-cs"/>
        </a:defRPr>
      </a:lvl4pPr>
      <a:lvl5pPr marL="771506" algn="l" defTabSz="385754" rtl="0" eaLnBrk="1" latinLnBrk="0" hangingPunct="1">
        <a:defRPr sz="760" kern="1200">
          <a:solidFill>
            <a:schemeClr val="tx1"/>
          </a:solidFill>
          <a:latin typeface="+mn-lt"/>
          <a:ea typeface="+mn-ea"/>
          <a:cs typeface="+mn-cs"/>
        </a:defRPr>
      </a:lvl5pPr>
      <a:lvl6pPr marL="964382" algn="l" defTabSz="385754" rtl="0" eaLnBrk="1" latinLnBrk="0" hangingPunct="1">
        <a:defRPr sz="760" kern="1200">
          <a:solidFill>
            <a:schemeClr val="tx1"/>
          </a:solidFill>
          <a:latin typeface="+mn-lt"/>
          <a:ea typeface="+mn-ea"/>
          <a:cs typeface="+mn-cs"/>
        </a:defRPr>
      </a:lvl6pPr>
      <a:lvl7pPr marL="1157259" algn="l" defTabSz="385754" rtl="0" eaLnBrk="1" latinLnBrk="0" hangingPunct="1">
        <a:defRPr sz="760" kern="1200">
          <a:solidFill>
            <a:schemeClr val="tx1"/>
          </a:solidFill>
          <a:latin typeface="+mn-lt"/>
          <a:ea typeface="+mn-ea"/>
          <a:cs typeface="+mn-cs"/>
        </a:defRPr>
      </a:lvl7pPr>
      <a:lvl8pPr marL="1350135" algn="l" defTabSz="385754" rtl="0" eaLnBrk="1" latinLnBrk="0" hangingPunct="1">
        <a:defRPr sz="760" kern="1200">
          <a:solidFill>
            <a:schemeClr val="tx1"/>
          </a:solidFill>
          <a:latin typeface="+mn-lt"/>
          <a:ea typeface="+mn-ea"/>
          <a:cs typeface="+mn-cs"/>
        </a:defRPr>
      </a:lvl8pPr>
      <a:lvl9pPr marL="1543012" algn="l" defTabSz="385754"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avesta.se/globalassets/for-alla-sidor/arbete-och-naringsliv/landsbygdsutveckling/blad-broschyrer-dokument/avesta-kommuns-landsbygdsprogram.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www.friametoder.s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ltdalarna.se/Global/Kultur_bildning/S%c3%a5%20h%c3%a4r%20arbetar%20vi/Kultur-%20och%20bildningsplan/Folder4_Regionaltutvecklingsansvar_20180604_slut_v2.rev.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0CB587FD-8247-4E41-87BB-7016FD96BB39}"/>
              </a:ext>
            </a:extLst>
          </p:cNvPr>
          <p:cNvSpPr>
            <a:spLocks noGrp="1"/>
          </p:cNvSpPr>
          <p:nvPr>
            <p:ph type="dt" sz="half" idx="10"/>
          </p:nvPr>
        </p:nvSpPr>
        <p:spPr/>
        <p:txBody>
          <a:bodyPr/>
          <a:lstStyle/>
          <a:p>
            <a:pPr defTabSz="514350"/>
            <a:fld id="{D6B4155A-9F70-4179-9F75-FA714D03531F}" type="datetime1">
              <a:rPr lang="sv-SE">
                <a:solidFill>
                  <a:prstClr val="black"/>
                </a:solidFill>
                <a:latin typeface="Verdana"/>
              </a:rPr>
              <a:pPr defTabSz="514350"/>
              <a:t>2018-12-19</a:t>
            </a:fld>
            <a:endParaRPr lang="sv-SE">
              <a:solidFill>
                <a:prstClr val="black"/>
              </a:solidFill>
              <a:latin typeface="Verdana"/>
            </a:endParaRPr>
          </a:p>
        </p:txBody>
      </p:sp>
      <p:pic>
        <p:nvPicPr>
          <p:cNvPr id="6" name="Bildobjekt 5">
            <a:extLst>
              <a:ext uri="{FF2B5EF4-FFF2-40B4-BE49-F238E27FC236}">
                <a16:creationId xmlns:a16="http://schemas.microsoft.com/office/drawing/2014/main" id="{DEE23DA2-62A9-4190-BB2E-37EDF07B6214}"/>
              </a:ext>
            </a:extLst>
          </p:cNvPr>
          <p:cNvPicPr>
            <a:picLocks noChangeAspect="1"/>
          </p:cNvPicPr>
          <p:nvPr/>
        </p:nvPicPr>
        <p:blipFill>
          <a:blip r:embed="rId3"/>
          <a:stretch>
            <a:fillRect/>
          </a:stretch>
        </p:blipFill>
        <p:spPr>
          <a:xfrm>
            <a:off x="7700590" y="5610149"/>
            <a:ext cx="1060286" cy="1033413"/>
          </a:xfrm>
          <a:prstGeom prst="rect">
            <a:avLst/>
          </a:prstGeom>
        </p:spPr>
      </p:pic>
      <p:sp>
        <p:nvSpPr>
          <p:cNvPr id="8" name="Text Box 2">
            <a:extLst>
              <a:ext uri="{FF2B5EF4-FFF2-40B4-BE49-F238E27FC236}">
                <a16:creationId xmlns:a16="http://schemas.microsoft.com/office/drawing/2014/main" id="{2DD7F84F-478D-43A4-8DFB-F653B9422DEC}"/>
              </a:ext>
            </a:extLst>
          </p:cNvPr>
          <p:cNvSpPr txBox="1">
            <a:spLocks noChangeArrowheads="1"/>
          </p:cNvSpPr>
          <p:nvPr/>
        </p:nvSpPr>
        <p:spPr bwMode="auto">
          <a:xfrm>
            <a:off x="760342" y="1306522"/>
            <a:ext cx="4989828" cy="4751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spcBef>
                <a:spcPct val="0"/>
              </a:spcBef>
              <a:spcAft>
                <a:spcPct val="0"/>
              </a:spcAft>
            </a:pPr>
            <a:r>
              <a:rPr lang="sv-SE" altLang="sv-SE" sz="1200" b="1" dirty="0">
                <a:solidFill>
                  <a:srgbClr val="000000"/>
                </a:solidFill>
              </a:rPr>
              <a:t>RSP Arbetsgrupper 20-21 sep 2018 </a:t>
            </a:r>
            <a:r>
              <a:rPr lang="sv-SE" altLang="sv-SE" sz="1200" b="1" dirty="0" err="1">
                <a:solidFill>
                  <a:srgbClr val="000000"/>
                </a:solidFill>
              </a:rPr>
              <a:t>Horndal</a:t>
            </a:r>
            <a:r>
              <a:rPr lang="sv-SE" altLang="sv-SE" sz="1200" b="1" dirty="0">
                <a:solidFill>
                  <a:srgbClr val="000000"/>
                </a:solidFill>
              </a:rPr>
              <a:t> och Mora</a:t>
            </a:r>
          </a:p>
          <a:p>
            <a:pPr eaLnBrk="0" fontAlgn="base" hangingPunct="0">
              <a:spcBef>
                <a:spcPct val="0"/>
              </a:spcBef>
              <a:spcAft>
                <a:spcPct val="0"/>
              </a:spcAft>
            </a:pPr>
            <a:endParaRPr lang="sv-SE" altLang="sv-SE" sz="1200" b="1" dirty="0">
              <a:solidFill>
                <a:srgbClr val="000000"/>
              </a:solidFill>
            </a:endParaRPr>
          </a:p>
          <a:p>
            <a:pPr eaLnBrk="0" fontAlgn="base" hangingPunct="0">
              <a:spcBef>
                <a:spcPct val="0"/>
              </a:spcBef>
              <a:spcAft>
                <a:spcPct val="0"/>
              </a:spcAft>
            </a:pPr>
            <a:r>
              <a:rPr lang="sv-SE" altLang="sv-SE" sz="1200" b="1" dirty="0">
                <a:solidFill>
                  <a:srgbClr val="000000"/>
                </a:solidFill>
                <a:latin typeface="Calibri" panose="020F0502020204030204" pitchFamily="34" charset="0"/>
              </a:rPr>
              <a:t>Googles etablering i </a:t>
            </a:r>
            <a:r>
              <a:rPr lang="sv-SE" altLang="sv-SE" sz="1200" b="1" dirty="0" err="1">
                <a:solidFill>
                  <a:srgbClr val="000000"/>
                </a:solidFill>
                <a:latin typeface="Calibri" panose="020F0502020204030204" pitchFamily="34" charset="0"/>
              </a:rPr>
              <a:t>Horndal</a:t>
            </a:r>
            <a:r>
              <a:rPr lang="sv-SE" altLang="sv-SE" sz="1200" b="1" dirty="0">
                <a:solidFill>
                  <a:srgbClr val="000000"/>
                </a:solidFill>
                <a:latin typeface="Calibri" panose="020F0502020204030204" pitchFamily="34" charset="0"/>
              </a:rPr>
              <a:t>, hur förändrar den bygden? </a:t>
            </a:r>
          </a:p>
          <a:p>
            <a:pPr lvl="0" eaLnBrk="0" fontAlgn="base" hangingPunct="0">
              <a:spcBef>
                <a:spcPct val="0"/>
              </a:spcBef>
              <a:spcAft>
                <a:spcPct val="0"/>
              </a:spcAft>
            </a:pPr>
            <a:r>
              <a:rPr lang="sv-SE" altLang="sv-SE" sz="1200" dirty="0">
                <a:solidFill>
                  <a:srgbClr val="000000"/>
                </a:solidFill>
                <a:latin typeface="Calibri" panose="020F0502020204030204" pitchFamily="34" charset="0"/>
              </a:rPr>
              <a:t>Avestas kommunalråd Lars Isacsson berättade om Googles markköp i </a:t>
            </a:r>
            <a:r>
              <a:rPr lang="sv-SE" altLang="sv-SE" sz="1200" dirty="0" err="1">
                <a:solidFill>
                  <a:srgbClr val="000000"/>
                </a:solidFill>
                <a:latin typeface="Calibri" panose="020F0502020204030204" pitchFamily="34" charset="0"/>
              </a:rPr>
              <a:t>Horndal</a:t>
            </a:r>
            <a:r>
              <a:rPr lang="sv-SE" altLang="sv-SE" sz="1200" dirty="0">
                <a:solidFill>
                  <a:srgbClr val="000000"/>
                </a:solidFill>
                <a:latin typeface="Calibri" panose="020F0502020204030204" pitchFamily="34" charset="0"/>
              </a:rPr>
              <a:t>. Kommunen kunde erbjuda ett markområde (motsvarande 182 fotbollsplaner) i anslutning till den elkapacitet som krävs. Att det går bra att ta sig till och från Arlanda och att man har förtroende för kommunen har nog också bidragit. Förhoppningen är naturligtvis att Google går vidare och tar ett investeringsbeslut om byggnation och etablering. Det kan komma att innebära att det kommer ca 1000 byggjobbare som ska ha mat och logi, vilket motsvarar 4 ggr. dagens hotellkapacitet i närområdet. Kommunen sålde marken men inte skogen, och när den nu avverkas och virket säljs har kommunen avsatt 1 miljon från intäkten till en bygdepeng till nytta för Horndalsborna. Vid två tillfällen under 2018, har föreningar i </a:t>
            </a:r>
            <a:r>
              <a:rPr lang="sv-SE" altLang="sv-SE" sz="1200" dirty="0" err="1">
                <a:solidFill>
                  <a:srgbClr val="000000"/>
                </a:solidFill>
                <a:latin typeface="Calibri" panose="020F0502020204030204" pitchFamily="34" charset="0"/>
              </a:rPr>
              <a:t>Horndal</a:t>
            </a:r>
            <a:r>
              <a:rPr lang="sv-SE" altLang="sv-SE" sz="1200" dirty="0">
                <a:solidFill>
                  <a:srgbClr val="000000"/>
                </a:solidFill>
                <a:latin typeface="Calibri" panose="020F0502020204030204" pitchFamily="34" charset="0"/>
              </a:rPr>
              <a:t> fått ansöka om pengar till aktiviteter och investeringar. </a:t>
            </a:r>
          </a:p>
          <a:p>
            <a:pPr lvl="0" eaLnBrk="0" fontAlgn="base" hangingPunct="0">
              <a:spcBef>
                <a:spcPct val="0"/>
              </a:spcBef>
              <a:spcAft>
                <a:spcPct val="0"/>
              </a:spcAft>
            </a:pPr>
            <a:r>
              <a:rPr lang="sv-SE" altLang="sv-SE" sz="1200" dirty="0">
                <a:solidFill>
                  <a:srgbClr val="000000"/>
                </a:solidFill>
                <a:latin typeface="Calibri" panose="020F0502020204030204" pitchFamily="34" charset="0"/>
              </a:rPr>
              <a:t>Carina </a:t>
            </a:r>
            <a:r>
              <a:rPr lang="sv-SE" altLang="sv-SE" sz="1200" dirty="0" err="1">
                <a:solidFill>
                  <a:srgbClr val="000000"/>
                </a:solidFill>
                <a:latin typeface="Calibri" panose="020F0502020204030204" pitchFamily="34" charset="0"/>
              </a:rPr>
              <a:t>Emtebrink</a:t>
            </a:r>
            <a:r>
              <a:rPr lang="sv-SE" altLang="sv-SE" sz="1200" dirty="0">
                <a:solidFill>
                  <a:srgbClr val="000000"/>
                </a:solidFill>
                <a:latin typeface="Calibri" panose="020F0502020204030204" pitchFamily="34" charset="0"/>
              </a:rPr>
              <a:t> visade Avesta kommuns nya program för landsbygdsutveckling där också servicefrågorna vävts in. </a:t>
            </a:r>
          </a:p>
          <a:p>
            <a:pPr lvl="0" eaLnBrk="0" fontAlgn="base" hangingPunct="0">
              <a:spcBef>
                <a:spcPct val="0"/>
              </a:spcBef>
              <a:spcAft>
                <a:spcPct val="0"/>
              </a:spcAft>
            </a:pPr>
            <a:r>
              <a:rPr lang="sv-SE" altLang="sv-SE" sz="1200" dirty="0">
                <a:solidFill>
                  <a:srgbClr val="000000"/>
                </a:solidFill>
                <a:latin typeface="Calibri" panose="020F0502020204030204" pitchFamily="34" charset="0"/>
                <a:hlinkClick r:id="rId4"/>
              </a:rPr>
              <a:t>www.avesta.se/globalassets/for-alla-sidor/arbete-och-naringsliv/landsbygdsutveckling/blad-broschyrer-dokument/avesta-kommuns-landsbygdsprogram.pdf</a:t>
            </a:r>
            <a:endParaRPr lang="sv-SE" altLang="sv-SE" sz="1200" dirty="0">
              <a:solidFill>
                <a:srgbClr val="000000"/>
              </a:solidFill>
              <a:latin typeface="Calibri" panose="020F0502020204030204" pitchFamily="34" charset="0"/>
            </a:endParaRPr>
          </a:p>
          <a:p>
            <a:pPr lvl="0" eaLnBrk="0" fontAlgn="base" hangingPunct="0">
              <a:spcBef>
                <a:spcPct val="0"/>
              </a:spcBef>
              <a:spcAft>
                <a:spcPct val="0"/>
              </a:spcAft>
            </a:pPr>
            <a:endParaRPr lang="sv-SE" altLang="sv-SE" sz="1200" dirty="0">
              <a:solidFill>
                <a:srgbClr val="000000"/>
              </a:solidFill>
              <a:latin typeface="Calibri" panose="020F0502020204030204" pitchFamily="34" charset="0"/>
            </a:endParaRPr>
          </a:p>
          <a:p>
            <a:pPr eaLnBrk="0" fontAlgn="base" hangingPunct="0">
              <a:spcBef>
                <a:spcPct val="0"/>
              </a:spcBef>
              <a:spcAft>
                <a:spcPct val="0"/>
              </a:spcAft>
            </a:pPr>
            <a:endParaRPr lang="sv-SE" altLang="sv-SE" sz="1200" dirty="0">
              <a:solidFill>
                <a:srgbClr val="000000"/>
              </a:solidFill>
            </a:endParaRPr>
          </a:p>
          <a:p>
            <a:pPr eaLnBrk="0" fontAlgn="base" hangingPunct="0">
              <a:spcBef>
                <a:spcPct val="0"/>
              </a:spcBef>
              <a:spcAft>
                <a:spcPct val="0"/>
              </a:spcAft>
            </a:pPr>
            <a:endParaRPr lang="sv-SE" altLang="sv-SE" sz="900" b="1" dirty="0">
              <a:solidFill>
                <a:srgbClr val="000000"/>
              </a:solidFill>
            </a:endParaRPr>
          </a:p>
          <a:p>
            <a:pPr algn="ctr" eaLnBrk="0" fontAlgn="base" hangingPunct="0">
              <a:spcBef>
                <a:spcPct val="0"/>
              </a:spcBef>
              <a:spcAft>
                <a:spcPct val="0"/>
              </a:spcAft>
            </a:pPr>
            <a:endParaRPr lang="sv-SE" altLang="sv-SE" sz="1050" dirty="0">
              <a:solidFill>
                <a:srgbClr val="000000"/>
              </a:solidFill>
              <a:latin typeface="Arial" panose="020B0604020202020204" pitchFamily="34" charset="0"/>
            </a:endParaRPr>
          </a:p>
          <a:p>
            <a:pPr algn="ctr" eaLnBrk="0" fontAlgn="base" hangingPunct="0">
              <a:spcBef>
                <a:spcPct val="0"/>
              </a:spcBef>
              <a:spcAft>
                <a:spcPct val="0"/>
              </a:spcAft>
            </a:pPr>
            <a:endParaRPr lang="sv-SE" altLang="sv-SE" sz="1050" dirty="0">
              <a:solidFill>
                <a:srgbClr val="000000"/>
              </a:solidFill>
              <a:latin typeface="Arial" panose="020B0604020202020204" pitchFamily="34" charset="0"/>
            </a:endParaRPr>
          </a:p>
          <a:p>
            <a:pPr algn="ctr" eaLnBrk="0" fontAlgn="base" hangingPunct="0">
              <a:spcBef>
                <a:spcPct val="0"/>
              </a:spcBef>
              <a:spcAft>
                <a:spcPct val="0"/>
              </a:spcAft>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pPr>
            <a:endParaRPr lang="sv-SE" altLang="sv-SE" sz="1050" dirty="0">
              <a:solidFill>
                <a:srgbClr val="000000"/>
              </a:solidFill>
              <a:latin typeface="Arial" panose="020B0604020202020204" pitchFamily="34" charset="0"/>
            </a:endParaRPr>
          </a:p>
          <a:p>
            <a:pPr algn="ctr" eaLnBrk="0" fontAlgn="base" hangingPunct="0">
              <a:spcBef>
                <a:spcPct val="0"/>
              </a:spcBef>
              <a:spcAft>
                <a:spcPct val="0"/>
              </a:spcAft>
            </a:pPr>
            <a:endParaRPr lang="sv-SE" altLang="sv-SE" sz="1500" dirty="0">
              <a:solidFill>
                <a:srgbClr val="000000"/>
              </a:solidFill>
              <a:latin typeface="Arial" panose="020B0604020202020204" pitchFamily="34" charset="0"/>
            </a:endParaRPr>
          </a:p>
          <a:p>
            <a:pPr algn="ctr" eaLnBrk="0" fontAlgn="base" hangingPunct="0">
              <a:spcBef>
                <a:spcPct val="0"/>
              </a:spcBef>
              <a:spcAft>
                <a:spcPct val="0"/>
              </a:spcAft>
            </a:pPr>
            <a:endParaRPr lang="sv-SE" altLang="sv-SE" sz="1500" dirty="0">
              <a:solidFill>
                <a:srgbClr val="000000"/>
              </a:solidFill>
              <a:latin typeface="Arial" panose="020B0604020202020204" pitchFamily="34" charset="0"/>
            </a:endParaRPr>
          </a:p>
          <a:p>
            <a:pPr algn="ctr" eaLnBrk="0" fontAlgn="base" hangingPunct="0">
              <a:spcBef>
                <a:spcPct val="0"/>
              </a:spcBef>
              <a:spcAft>
                <a:spcPct val="0"/>
              </a:spcAft>
            </a:pPr>
            <a:endParaRPr lang="sv-SE" altLang="sv-SE" sz="675" b="1" dirty="0">
              <a:solidFill>
                <a:srgbClr val="000000"/>
              </a:solidFill>
              <a:latin typeface="Arial" panose="020B0604020202020204" pitchFamily="34" charset="0"/>
            </a:endParaRPr>
          </a:p>
          <a:p>
            <a:pPr algn="ctr" eaLnBrk="0" fontAlgn="base" hangingPunct="0">
              <a:spcBef>
                <a:spcPct val="0"/>
              </a:spcBef>
              <a:spcAft>
                <a:spcPct val="0"/>
              </a:spcAft>
            </a:pPr>
            <a:endParaRPr lang="sv-SE" altLang="sv-SE" sz="1200" b="1" dirty="0">
              <a:solidFill>
                <a:srgbClr val="000000"/>
              </a:solidFill>
              <a:latin typeface="Arial" panose="020B0604020202020204" pitchFamily="34" charset="0"/>
            </a:endParaRPr>
          </a:p>
          <a:p>
            <a:pPr algn="ctr" eaLnBrk="0" fontAlgn="base" hangingPunct="0">
              <a:spcBef>
                <a:spcPct val="0"/>
              </a:spcBef>
              <a:spcAft>
                <a:spcPct val="0"/>
              </a:spcAft>
            </a:pPr>
            <a:endParaRPr lang="sv-SE" altLang="sv-SE" sz="1200" b="1" dirty="0">
              <a:solidFill>
                <a:srgbClr val="000000"/>
              </a:solidFill>
              <a:latin typeface="Arial" panose="020B0604020202020204" pitchFamily="34" charset="0"/>
            </a:endParaRPr>
          </a:p>
          <a:p>
            <a:pPr eaLnBrk="0" fontAlgn="base" hangingPunct="0">
              <a:spcBef>
                <a:spcPct val="0"/>
              </a:spcBef>
              <a:spcAft>
                <a:spcPct val="0"/>
              </a:spcAft>
            </a:pPr>
            <a:endParaRPr lang="sv-SE" altLang="sv-SE" sz="900" b="1" dirty="0">
              <a:solidFill>
                <a:srgbClr val="000000"/>
              </a:solidFill>
              <a:latin typeface="Arial" panose="020B0604020202020204" pitchFamily="34" charset="0"/>
            </a:endParaRPr>
          </a:p>
          <a:p>
            <a:pPr eaLnBrk="0" fontAlgn="base" hangingPunct="0">
              <a:spcBef>
                <a:spcPct val="0"/>
              </a:spcBef>
              <a:spcAft>
                <a:spcPct val="0"/>
              </a:spcAft>
            </a:pPr>
            <a:endParaRPr lang="sv-SE" altLang="sv-SE" sz="1350"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dirty="0">
              <a:solidFill>
                <a:srgbClr val="1C1C1A"/>
              </a:solidFill>
              <a:latin typeface="Arial" panose="020B0604020202020204" pitchFamily="34" charset="0"/>
            </a:endParaRPr>
          </a:p>
          <a:p>
            <a:pPr algn="ctr" eaLnBrk="0" fontAlgn="base" hangingPunct="0">
              <a:spcBef>
                <a:spcPct val="0"/>
              </a:spcBef>
              <a:spcAft>
                <a:spcPct val="0"/>
              </a:spcAft>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u="sng"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u="sng"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u="sng"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u="sng"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u="sng"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u="sng" dirty="0">
              <a:solidFill>
                <a:srgbClr val="1C1C1A"/>
              </a:solidFill>
              <a:latin typeface="Arial" panose="020B0604020202020204" pitchFamily="34" charset="0"/>
            </a:endParaRPr>
          </a:p>
          <a:p>
            <a:pPr eaLnBrk="0" fontAlgn="base" hangingPunct="0">
              <a:spcBef>
                <a:spcPct val="0"/>
              </a:spcBef>
              <a:spcAft>
                <a:spcPct val="0"/>
              </a:spcAft>
            </a:pPr>
            <a:endParaRPr lang="sv-SE" altLang="sv-SE" sz="900" u="sng" dirty="0">
              <a:solidFill>
                <a:srgbClr val="1C1C1A"/>
              </a:solidFill>
              <a:latin typeface="Arial" panose="020B0604020202020204" pitchFamily="34" charset="0"/>
            </a:endParaRPr>
          </a:p>
        </p:txBody>
      </p:sp>
      <p:pic>
        <p:nvPicPr>
          <p:cNvPr id="2" name="Bildobjekt 1">
            <a:extLst>
              <a:ext uri="{FF2B5EF4-FFF2-40B4-BE49-F238E27FC236}">
                <a16:creationId xmlns:a16="http://schemas.microsoft.com/office/drawing/2014/main" id="{F8612CA7-EB86-43F5-A27F-4C3FAD74FC15}"/>
              </a:ext>
            </a:extLst>
          </p:cNvPr>
          <p:cNvPicPr>
            <a:picLocks noChangeAspect="1"/>
          </p:cNvPicPr>
          <p:nvPr/>
        </p:nvPicPr>
        <p:blipFill>
          <a:blip r:embed="rId5"/>
          <a:stretch>
            <a:fillRect/>
          </a:stretch>
        </p:blipFill>
        <p:spPr>
          <a:xfrm>
            <a:off x="5826332" y="1306522"/>
            <a:ext cx="2793868" cy="2092703"/>
          </a:xfrm>
          <a:prstGeom prst="rect">
            <a:avLst/>
          </a:prstGeom>
        </p:spPr>
      </p:pic>
    </p:spTree>
    <p:extLst>
      <p:ext uri="{BB962C8B-B14F-4D97-AF65-F5344CB8AC3E}">
        <p14:creationId xmlns:p14="http://schemas.microsoft.com/office/powerpoint/2010/main" val="311836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innehåll 13">
            <a:extLst>
              <a:ext uri="{FF2B5EF4-FFF2-40B4-BE49-F238E27FC236}">
                <a16:creationId xmlns:a16="http://schemas.microsoft.com/office/drawing/2014/main" id="{97BB801A-8BB3-4B45-B3EB-777E26B98E04}"/>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66896" y="1116039"/>
            <a:ext cx="2228491" cy="2971322"/>
          </a:xfrm>
        </p:spPr>
      </p:pic>
      <p:sp>
        <p:nvSpPr>
          <p:cNvPr id="5" name="Platshållare för datum 4">
            <a:extLst>
              <a:ext uri="{FF2B5EF4-FFF2-40B4-BE49-F238E27FC236}">
                <a16:creationId xmlns:a16="http://schemas.microsoft.com/office/drawing/2014/main" id="{0CB587FD-8247-4E41-87BB-7016FD96BB39}"/>
              </a:ext>
            </a:extLst>
          </p:cNvPr>
          <p:cNvSpPr>
            <a:spLocks noGrp="1"/>
          </p:cNvSpPr>
          <p:nvPr>
            <p:ph type="dt" sz="half" idx="10"/>
          </p:nvPr>
        </p:nvSpPr>
        <p:spPr/>
        <p:txBody>
          <a:bodyPr/>
          <a:lstStyle/>
          <a:p>
            <a:pPr defTabSz="514350">
              <a:defRPr/>
            </a:pPr>
            <a:fld id="{D6B4155A-9F70-4179-9F75-FA714D03531F}" type="datetime1">
              <a:rPr lang="sv-SE">
                <a:solidFill>
                  <a:prstClr val="black"/>
                </a:solidFill>
                <a:latin typeface="Verdana"/>
              </a:rPr>
              <a:pPr defTabSz="514350">
                <a:defRPr/>
              </a:pPr>
              <a:t>2018-12-19</a:t>
            </a:fld>
            <a:endParaRPr lang="sv-SE">
              <a:solidFill>
                <a:prstClr val="black"/>
              </a:solidFill>
              <a:latin typeface="Verdana"/>
            </a:endParaRPr>
          </a:p>
        </p:txBody>
      </p:sp>
      <p:pic>
        <p:nvPicPr>
          <p:cNvPr id="6" name="Bildobjekt 5">
            <a:extLst>
              <a:ext uri="{FF2B5EF4-FFF2-40B4-BE49-F238E27FC236}">
                <a16:creationId xmlns:a16="http://schemas.microsoft.com/office/drawing/2014/main" id="{DEE23DA2-62A9-4190-BB2E-37EDF07B6214}"/>
              </a:ext>
            </a:extLst>
          </p:cNvPr>
          <p:cNvPicPr>
            <a:picLocks noChangeAspect="1"/>
          </p:cNvPicPr>
          <p:nvPr/>
        </p:nvPicPr>
        <p:blipFill>
          <a:blip r:embed="rId4"/>
          <a:stretch>
            <a:fillRect/>
          </a:stretch>
        </p:blipFill>
        <p:spPr>
          <a:xfrm>
            <a:off x="7718329" y="5325255"/>
            <a:ext cx="1060286" cy="1033413"/>
          </a:xfrm>
          <a:prstGeom prst="rect">
            <a:avLst/>
          </a:prstGeom>
        </p:spPr>
      </p:pic>
      <p:sp>
        <p:nvSpPr>
          <p:cNvPr id="12" name="Platshållare för innehåll 11">
            <a:extLst>
              <a:ext uri="{FF2B5EF4-FFF2-40B4-BE49-F238E27FC236}">
                <a16:creationId xmlns:a16="http://schemas.microsoft.com/office/drawing/2014/main" id="{AC43B439-F13C-4D62-B17C-B9481AA5FF9B}"/>
              </a:ext>
            </a:extLst>
          </p:cNvPr>
          <p:cNvSpPr>
            <a:spLocks noGrp="1"/>
          </p:cNvSpPr>
          <p:nvPr>
            <p:ph sz="half" idx="2"/>
          </p:nvPr>
        </p:nvSpPr>
        <p:spPr>
          <a:xfrm>
            <a:off x="1080003" y="1116039"/>
            <a:ext cx="4555866" cy="5451815"/>
          </a:xfrm>
        </p:spPr>
        <p:txBody>
          <a:bodyPr/>
          <a:lstStyle/>
          <a:p>
            <a:pPr marL="0" indent="0" defTabSz="685800" eaLnBrk="0" fontAlgn="base" hangingPunct="0">
              <a:spcBef>
                <a:spcPct val="0"/>
              </a:spcBef>
              <a:spcAft>
                <a:spcPct val="0"/>
              </a:spcAft>
              <a:buNone/>
            </a:pPr>
            <a:r>
              <a:rPr lang="sv-SE" altLang="sv-SE" sz="1200" b="1" dirty="0">
                <a:solidFill>
                  <a:srgbClr val="000000"/>
                </a:solidFill>
                <a:latin typeface="Calibri" panose="020F0502020204030204" pitchFamily="34" charset="0"/>
              </a:rPr>
              <a:t>Service på landsbygden ur ett ungdomsperspektiv. Med Hanne Kringstad, Falu kommun och Sofia Carlfjord Ungdomscoach </a:t>
            </a:r>
            <a:r>
              <a:rPr lang="sv-SE" altLang="sv-SE" sz="1200" b="1" dirty="0" err="1">
                <a:solidFill>
                  <a:srgbClr val="000000"/>
                </a:solidFill>
                <a:latin typeface="Calibri" panose="020F0502020204030204" pitchFamily="34" charset="0"/>
              </a:rPr>
              <a:t>Leader</a:t>
            </a:r>
            <a:r>
              <a:rPr lang="sv-SE" altLang="sv-SE" sz="1200" b="1" dirty="0">
                <a:solidFill>
                  <a:srgbClr val="000000"/>
                </a:solidFill>
                <a:latin typeface="Calibri" panose="020F0502020204030204" pitchFamily="34" charset="0"/>
              </a:rPr>
              <a:t> Nedre Dalälven.</a:t>
            </a:r>
          </a:p>
          <a:p>
            <a:pPr marL="0" indent="0" defTabSz="685800" eaLnBrk="0" fontAlgn="base" hangingPunct="0">
              <a:spcBef>
                <a:spcPct val="0"/>
              </a:spcBef>
              <a:spcAft>
                <a:spcPct val="0"/>
              </a:spcAft>
              <a:buNone/>
            </a:pPr>
            <a:r>
              <a:rPr lang="sv-SE" altLang="sv-SE" sz="1200" dirty="0">
                <a:solidFill>
                  <a:srgbClr val="000000"/>
                </a:solidFill>
                <a:latin typeface="Calibri" panose="020F0502020204030204" pitchFamily="34" charset="0"/>
              </a:rPr>
              <a:t>Tillsammans med </a:t>
            </a:r>
            <a:r>
              <a:rPr lang="sv-SE" altLang="sv-SE" sz="1200" dirty="0" err="1">
                <a:solidFill>
                  <a:srgbClr val="000000"/>
                </a:solidFill>
                <a:latin typeface="Calibri" panose="020F0502020204030204" pitchFamily="34" charset="0"/>
              </a:rPr>
              <a:t>Leader</a:t>
            </a:r>
            <a:r>
              <a:rPr lang="sv-SE" altLang="sv-SE" sz="1200" dirty="0">
                <a:solidFill>
                  <a:srgbClr val="000000"/>
                </a:solidFill>
                <a:latin typeface="Calibri" panose="020F0502020204030204" pitchFamily="34" charset="0"/>
              </a:rPr>
              <a:t> nedre Dalälvens ungdomscoach, Sofia Carlfjord, kom vi överens om att till sommaren delta i deras transnationella ungdomsprojekt, Academy </a:t>
            </a:r>
            <a:r>
              <a:rPr lang="sv-SE" altLang="sv-SE" sz="1200" dirty="0" err="1">
                <a:solidFill>
                  <a:srgbClr val="000000"/>
                </a:solidFill>
                <a:latin typeface="Calibri" panose="020F0502020204030204" pitchFamily="34" charset="0"/>
              </a:rPr>
              <a:t>Adventure</a:t>
            </a:r>
            <a:r>
              <a:rPr lang="sv-SE" altLang="sv-SE" sz="1200" dirty="0">
                <a:solidFill>
                  <a:srgbClr val="000000"/>
                </a:solidFill>
                <a:latin typeface="Calibri" panose="020F0502020204030204" pitchFamily="34" charset="0"/>
              </a:rPr>
              <a:t> </a:t>
            </a:r>
            <a:r>
              <a:rPr lang="sv-SE" altLang="sv-SE" sz="1200" dirty="0" err="1">
                <a:solidFill>
                  <a:srgbClr val="000000"/>
                </a:solidFill>
                <a:latin typeface="Calibri" panose="020F0502020204030204" pitchFamily="34" charset="0"/>
              </a:rPr>
              <a:t>Leader</a:t>
            </a:r>
            <a:r>
              <a:rPr lang="sv-SE" altLang="sv-SE" sz="1200" dirty="0">
                <a:solidFill>
                  <a:srgbClr val="000000"/>
                </a:solidFill>
                <a:latin typeface="Calibri" panose="020F0502020204030204" pitchFamily="34" charset="0"/>
              </a:rPr>
              <a:t>. Tanken är att låta ungdomar lösa utmaningar med koppling till bl.a. entreprenörskap. Arbetsgruppen i </a:t>
            </a:r>
            <a:r>
              <a:rPr lang="sv-SE" altLang="sv-SE" sz="1200" dirty="0" err="1">
                <a:solidFill>
                  <a:srgbClr val="000000"/>
                </a:solidFill>
                <a:latin typeface="Calibri" panose="020F0502020204030204" pitchFamily="34" charset="0"/>
              </a:rPr>
              <a:t>Horndal</a:t>
            </a:r>
            <a:r>
              <a:rPr lang="sv-SE" altLang="sv-SE" sz="1200" dirty="0">
                <a:solidFill>
                  <a:srgbClr val="000000"/>
                </a:solidFill>
                <a:latin typeface="Calibri" panose="020F0502020204030204" pitchFamily="34" charset="0"/>
              </a:rPr>
              <a:t> tog fram olika frågeställningar som kommer att kokas ner till någon eller några utmaningar som vi i RSP vill ha hjälp med. Academy </a:t>
            </a:r>
            <a:r>
              <a:rPr lang="sv-SE" altLang="sv-SE" sz="1200" dirty="0" err="1">
                <a:solidFill>
                  <a:srgbClr val="000000"/>
                </a:solidFill>
                <a:latin typeface="Calibri" panose="020F0502020204030204" pitchFamily="34" charset="0"/>
              </a:rPr>
              <a:t>Adventure</a:t>
            </a:r>
            <a:r>
              <a:rPr lang="sv-SE" altLang="sv-SE" sz="1200" dirty="0">
                <a:solidFill>
                  <a:srgbClr val="000000"/>
                </a:solidFill>
                <a:latin typeface="Calibri" panose="020F0502020204030204" pitchFamily="34" charset="0"/>
              </a:rPr>
              <a:t> </a:t>
            </a:r>
            <a:r>
              <a:rPr lang="sv-SE" altLang="sv-SE" sz="1200" dirty="0" err="1">
                <a:solidFill>
                  <a:srgbClr val="000000"/>
                </a:solidFill>
                <a:latin typeface="Calibri" panose="020F0502020204030204" pitchFamily="34" charset="0"/>
              </a:rPr>
              <a:t>Leader</a:t>
            </a:r>
            <a:r>
              <a:rPr lang="sv-SE" altLang="sv-SE" sz="1200" dirty="0">
                <a:solidFill>
                  <a:srgbClr val="000000"/>
                </a:solidFill>
                <a:latin typeface="Calibri" panose="020F0502020204030204" pitchFamily="34" charset="0"/>
              </a:rPr>
              <a:t> är ett samarbete mellan </a:t>
            </a:r>
            <a:r>
              <a:rPr lang="sv-SE" altLang="sv-SE" sz="1200" dirty="0" err="1">
                <a:solidFill>
                  <a:srgbClr val="000000"/>
                </a:solidFill>
                <a:latin typeface="Calibri" panose="020F0502020204030204" pitchFamily="34" charset="0"/>
              </a:rPr>
              <a:t>Leader</a:t>
            </a:r>
            <a:r>
              <a:rPr lang="sv-SE" altLang="sv-SE" sz="1200" dirty="0">
                <a:solidFill>
                  <a:srgbClr val="000000"/>
                </a:solidFill>
                <a:latin typeface="Calibri" panose="020F0502020204030204" pitchFamily="34" charset="0"/>
              </a:rPr>
              <a:t> Nedre Dalälven, </a:t>
            </a:r>
            <a:r>
              <a:rPr lang="sv-SE" altLang="sv-SE" sz="1200" dirty="0" err="1">
                <a:solidFill>
                  <a:srgbClr val="000000"/>
                </a:solidFill>
                <a:latin typeface="Calibri" panose="020F0502020204030204" pitchFamily="34" charset="0"/>
              </a:rPr>
              <a:t>Leader</a:t>
            </a:r>
            <a:r>
              <a:rPr lang="sv-SE" altLang="sv-SE" sz="1200" dirty="0">
                <a:solidFill>
                  <a:srgbClr val="000000"/>
                </a:solidFill>
                <a:latin typeface="Calibri" panose="020F0502020204030204" pitchFamily="34" charset="0"/>
              </a:rPr>
              <a:t> Mälardalen och 3 </a:t>
            </a:r>
            <a:r>
              <a:rPr lang="sv-SE" altLang="sv-SE" sz="1200" dirty="0" err="1">
                <a:solidFill>
                  <a:srgbClr val="000000"/>
                </a:solidFill>
                <a:latin typeface="Calibri" panose="020F0502020204030204" pitchFamily="34" charset="0"/>
              </a:rPr>
              <a:t>Leaderområden</a:t>
            </a:r>
            <a:r>
              <a:rPr lang="sv-SE" altLang="sv-SE" sz="1200" dirty="0">
                <a:solidFill>
                  <a:srgbClr val="000000"/>
                </a:solidFill>
                <a:latin typeface="Calibri" panose="020F0502020204030204" pitchFamily="34" charset="0"/>
              </a:rPr>
              <a:t> i Litauen. </a:t>
            </a:r>
          </a:p>
          <a:p>
            <a:pPr marL="0" indent="0" defTabSz="685800" eaLnBrk="0" fontAlgn="base" hangingPunct="0">
              <a:spcBef>
                <a:spcPct val="0"/>
              </a:spcBef>
              <a:spcAft>
                <a:spcPct val="0"/>
              </a:spcAft>
              <a:buNone/>
            </a:pPr>
            <a:endParaRPr lang="sv-SE" altLang="sv-SE" sz="1200" dirty="0">
              <a:solidFill>
                <a:srgbClr val="000000"/>
              </a:solidFill>
              <a:latin typeface="Calibri" panose="020F0502020204030204" pitchFamily="34" charset="0"/>
            </a:endParaRPr>
          </a:p>
          <a:p>
            <a:pPr marL="0" indent="0" defTabSz="685800" eaLnBrk="0" fontAlgn="base" hangingPunct="0">
              <a:spcBef>
                <a:spcPct val="0"/>
              </a:spcBef>
              <a:spcAft>
                <a:spcPct val="0"/>
              </a:spcAft>
              <a:buNone/>
            </a:pPr>
            <a:endParaRPr lang="sv-SE" altLang="sv-SE" sz="1200" dirty="0">
              <a:solidFill>
                <a:srgbClr val="000000"/>
              </a:solidFill>
              <a:latin typeface="Calibri" panose="020F0502020204030204" pitchFamily="34" charset="0"/>
            </a:endParaRPr>
          </a:p>
          <a:p>
            <a:pPr marL="0" lvl="0" indent="0" eaLnBrk="0" fontAlgn="base" hangingPunct="0">
              <a:spcBef>
                <a:spcPct val="0"/>
              </a:spcBef>
              <a:spcAft>
                <a:spcPct val="0"/>
              </a:spcAft>
              <a:buSzPts val="1000"/>
              <a:buNone/>
              <a:defRPr/>
            </a:pPr>
            <a:r>
              <a:rPr lang="sv-SE" altLang="sv-SE" sz="1200" b="1" dirty="0">
                <a:solidFill>
                  <a:srgbClr val="000000"/>
                </a:solidFill>
                <a:latin typeface="Calibri" panose="020F0502020204030204" pitchFamily="34" charset="0"/>
              </a:rPr>
              <a:t>Stöd för arbetet med kommunernas serviceplaner. Tips från Sigrid Larsson, Hela Sverige ska leva och projektet Service i samverkan. </a:t>
            </a:r>
          </a:p>
          <a:p>
            <a:pPr marL="128588" indent="-128588" eaLnBrk="0" fontAlgn="base" hangingPunct="0">
              <a:spcBef>
                <a:spcPct val="0"/>
              </a:spcBef>
              <a:spcAft>
                <a:spcPct val="0"/>
              </a:spcAft>
              <a:buSzPts val="1000"/>
              <a:defRPr/>
            </a:pPr>
            <a:r>
              <a:rPr lang="sv-SE" altLang="sv-SE" sz="1200" dirty="0">
                <a:solidFill>
                  <a:srgbClr val="000000"/>
                </a:solidFill>
                <a:latin typeface="Calibri" panose="020F0502020204030204" pitchFamily="34" charset="0"/>
              </a:rPr>
              <a:t>Dra nytta av nätverken som finns (Byaråd, Företagarna, landsbygdsnätverk)</a:t>
            </a:r>
          </a:p>
          <a:p>
            <a:pPr marL="128588" indent="-128588" eaLnBrk="0" fontAlgn="base" hangingPunct="0">
              <a:spcBef>
                <a:spcPct val="0"/>
              </a:spcBef>
              <a:spcAft>
                <a:spcPct val="0"/>
              </a:spcAft>
              <a:buSzPts val="1000"/>
              <a:defRPr/>
            </a:pPr>
            <a:r>
              <a:rPr lang="sv-SE" altLang="sv-SE" sz="1200" dirty="0">
                <a:solidFill>
                  <a:srgbClr val="000000"/>
                </a:solidFill>
                <a:latin typeface="Calibri" panose="020F0502020204030204" pitchFamily="34" charset="0"/>
              </a:rPr>
              <a:t>Knyt kontakter med lokala företrädare som kan marknadsföra möten.</a:t>
            </a:r>
          </a:p>
          <a:p>
            <a:pPr marL="128588" indent="-128588" eaLnBrk="0" fontAlgn="base" hangingPunct="0">
              <a:spcBef>
                <a:spcPct val="0"/>
              </a:spcBef>
              <a:spcAft>
                <a:spcPct val="0"/>
              </a:spcAft>
              <a:buSzPts val="1000"/>
              <a:defRPr/>
            </a:pPr>
            <a:r>
              <a:rPr lang="sv-SE" altLang="sv-SE" sz="1200" dirty="0">
                <a:solidFill>
                  <a:srgbClr val="000000"/>
                </a:solidFill>
                <a:latin typeface="Calibri" panose="020F0502020204030204" pitchFamily="34" charset="0"/>
              </a:rPr>
              <a:t>Planera mötena efter när bygderna kan.</a:t>
            </a:r>
          </a:p>
          <a:p>
            <a:pPr marL="128588" indent="-128588" eaLnBrk="0" fontAlgn="base" hangingPunct="0">
              <a:spcBef>
                <a:spcPct val="0"/>
              </a:spcBef>
              <a:spcAft>
                <a:spcPct val="0"/>
              </a:spcAft>
              <a:buSzPts val="1000"/>
              <a:defRPr/>
            </a:pPr>
            <a:r>
              <a:rPr lang="sv-SE" altLang="sv-SE" sz="1200" dirty="0">
                <a:solidFill>
                  <a:srgbClr val="000000"/>
                </a:solidFill>
                <a:latin typeface="Calibri" panose="020F0502020204030204" pitchFamily="34" charset="0"/>
              </a:rPr>
              <a:t>Ta tid och möjliggör tid till andra att utforska behovet  eftersom det förändras snabbt.</a:t>
            </a:r>
          </a:p>
          <a:p>
            <a:pPr marL="128588" indent="-128588" eaLnBrk="0" fontAlgn="base" hangingPunct="0">
              <a:spcBef>
                <a:spcPct val="0"/>
              </a:spcBef>
              <a:spcAft>
                <a:spcPct val="0"/>
              </a:spcAft>
              <a:buSzPts val="1000"/>
              <a:defRPr/>
            </a:pPr>
            <a:r>
              <a:rPr lang="sv-SE" altLang="sv-SE" sz="1200" dirty="0">
                <a:solidFill>
                  <a:srgbClr val="000000"/>
                </a:solidFill>
                <a:latin typeface="Calibri" panose="020F0502020204030204" pitchFamily="34" charset="0"/>
              </a:rPr>
              <a:t>Bra metoder kan vara ”Cirkeln” eller ”World </a:t>
            </a:r>
            <a:r>
              <a:rPr lang="sv-SE" altLang="sv-SE" sz="1200" dirty="0" err="1">
                <a:solidFill>
                  <a:srgbClr val="000000"/>
                </a:solidFill>
                <a:latin typeface="Calibri" panose="020F0502020204030204" pitchFamily="34" charset="0"/>
              </a:rPr>
              <a:t>Cafe</a:t>
            </a:r>
            <a:r>
              <a:rPr lang="sv-SE" altLang="sv-SE" sz="1200" dirty="0">
                <a:solidFill>
                  <a:srgbClr val="000000"/>
                </a:solidFill>
                <a:latin typeface="Calibri" panose="020F0502020204030204" pitchFamily="34" charset="0"/>
              </a:rPr>
              <a:t>”. På </a:t>
            </a:r>
            <a:r>
              <a:rPr lang="sv-SE" altLang="sv-SE" sz="1200" dirty="0">
                <a:solidFill>
                  <a:srgbClr val="000000"/>
                </a:solidFill>
                <a:latin typeface="Calibri" panose="020F0502020204030204" pitchFamily="34" charset="0"/>
                <a:hlinkClick r:id="rId5"/>
              </a:rPr>
              <a:t>www.friametoder.se</a:t>
            </a:r>
            <a:r>
              <a:rPr lang="sv-SE" altLang="sv-SE" sz="1200" dirty="0">
                <a:solidFill>
                  <a:srgbClr val="000000"/>
                </a:solidFill>
                <a:latin typeface="Calibri" panose="020F0502020204030204" pitchFamily="34" charset="0"/>
              </a:rPr>
              <a:t> finns fler tips.</a:t>
            </a:r>
          </a:p>
          <a:p>
            <a:pPr marL="128588" indent="-128588" eaLnBrk="0" fontAlgn="base" hangingPunct="0">
              <a:spcBef>
                <a:spcPct val="0"/>
              </a:spcBef>
              <a:spcAft>
                <a:spcPct val="0"/>
              </a:spcAft>
              <a:buSzPts val="1000"/>
              <a:defRPr/>
            </a:pPr>
            <a:r>
              <a:rPr lang="sv-SE" altLang="sv-SE" sz="1200" dirty="0">
                <a:solidFill>
                  <a:srgbClr val="000000"/>
                </a:solidFill>
                <a:latin typeface="Calibri" panose="020F0502020204030204" pitchFamily="34" charset="0"/>
              </a:rPr>
              <a:t>Slå ihop serviceplanearbetet med annat planeringsarbete i kommunen, ex. ÖP, om det är möjligt.</a:t>
            </a:r>
          </a:p>
          <a:p>
            <a:endParaRPr lang="sv-SE" dirty="0"/>
          </a:p>
        </p:txBody>
      </p:sp>
    </p:spTree>
    <p:extLst>
      <p:ext uri="{BB962C8B-B14F-4D97-AF65-F5344CB8AC3E}">
        <p14:creationId xmlns:p14="http://schemas.microsoft.com/office/powerpoint/2010/main" val="3582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0CB587FD-8247-4E41-87BB-7016FD96BB39}"/>
              </a:ext>
            </a:extLst>
          </p:cNvPr>
          <p:cNvSpPr>
            <a:spLocks noGrp="1"/>
          </p:cNvSpPr>
          <p:nvPr>
            <p:ph type="dt" sz="half" idx="10"/>
          </p:nvPr>
        </p:nvSpPr>
        <p:spPr/>
        <p:txBody>
          <a:bodyPr/>
          <a:lstStyle/>
          <a:p>
            <a:pPr defTabSz="514350">
              <a:defRPr/>
            </a:pPr>
            <a:fld id="{D6B4155A-9F70-4179-9F75-FA714D03531F}" type="datetime1">
              <a:rPr lang="sv-SE">
                <a:solidFill>
                  <a:prstClr val="black"/>
                </a:solidFill>
                <a:latin typeface="Verdana"/>
              </a:rPr>
              <a:pPr defTabSz="514350">
                <a:defRPr/>
              </a:pPr>
              <a:t>2018-12-19</a:t>
            </a:fld>
            <a:endParaRPr lang="sv-SE">
              <a:solidFill>
                <a:prstClr val="black"/>
              </a:solidFill>
              <a:latin typeface="Verdana"/>
            </a:endParaRPr>
          </a:p>
        </p:txBody>
      </p:sp>
      <p:pic>
        <p:nvPicPr>
          <p:cNvPr id="6" name="Bildobjekt 5">
            <a:extLst>
              <a:ext uri="{FF2B5EF4-FFF2-40B4-BE49-F238E27FC236}">
                <a16:creationId xmlns:a16="http://schemas.microsoft.com/office/drawing/2014/main" id="{DEE23DA2-62A9-4190-BB2E-37EDF07B6214}"/>
              </a:ext>
            </a:extLst>
          </p:cNvPr>
          <p:cNvPicPr>
            <a:picLocks noChangeAspect="1"/>
          </p:cNvPicPr>
          <p:nvPr/>
        </p:nvPicPr>
        <p:blipFill>
          <a:blip r:embed="rId3"/>
          <a:stretch>
            <a:fillRect/>
          </a:stretch>
        </p:blipFill>
        <p:spPr>
          <a:xfrm>
            <a:off x="7842739" y="5496833"/>
            <a:ext cx="1060286" cy="1033413"/>
          </a:xfrm>
          <a:prstGeom prst="rect">
            <a:avLst/>
          </a:prstGeom>
        </p:spPr>
      </p:pic>
      <p:sp>
        <p:nvSpPr>
          <p:cNvPr id="8" name="Text Box 2">
            <a:extLst>
              <a:ext uri="{FF2B5EF4-FFF2-40B4-BE49-F238E27FC236}">
                <a16:creationId xmlns:a16="http://schemas.microsoft.com/office/drawing/2014/main" id="{2DD7F84F-478D-43A4-8DFB-F653B9422DEC}"/>
              </a:ext>
            </a:extLst>
          </p:cNvPr>
          <p:cNvSpPr txBox="1">
            <a:spLocks noChangeArrowheads="1"/>
          </p:cNvSpPr>
          <p:nvPr/>
        </p:nvSpPr>
        <p:spPr bwMode="auto">
          <a:xfrm>
            <a:off x="562709" y="908016"/>
            <a:ext cx="7280030" cy="4058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spcBef>
                <a:spcPct val="0"/>
              </a:spcBef>
              <a:spcAft>
                <a:spcPct val="0"/>
              </a:spcAft>
              <a:buSzPts val="1000"/>
              <a:defRPr/>
            </a:pPr>
            <a:r>
              <a:rPr lang="sv-SE" altLang="sv-SE" sz="1200" b="1" dirty="0">
                <a:solidFill>
                  <a:srgbClr val="000000"/>
                </a:solidFill>
                <a:latin typeface="Calibri" panose="020F0502020204030204" pitchFamily="34" charset="0"/>
              </a:rPr>
              <a:t>Lägesrapport från projekten</a:t>
            </a:r>
          </a:p>
          <a:p>
            <a:pPr eaLnBrk="0" fontAlgn="base" hangingPunct="0">
              <a:spcBef>
                <a:spcPct val="0"/>
              </a:spcBef>
              <a:spcAft>
                <a:spcPct val="0"/>
              </a:spcAft>
              <a:buSzPts val="1000"/>
              <a:defRPr/>
            </a:pPr>
            <a:r>
              <a:rPr lang="sv-SE"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Affärsrådgivning till lanthandlare</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buSzPts val="1000"/>
            </a:pPr>
            <a:r>
              <a:rPr lang="sv-SE" sz="1200" dirty="0">
                <a:latin typeface="Calibri" panose="020F0502020204030204" pitchFamily="34" charset="0"/>
                <a:ea typeface="Calibri" panose="020F0502020204030204" pitchFamily="34" charset="0"/>
                <a:cs typeface="Times New Roman" panose="02020603050405020304" pitchFamily="18" charset="0"/>
              </a:rPr>
              <a:t>Wille berättade om det i 7 län pågående rådgivningsprojektet till lanthandlare. Man har upphandlat konsulter som kan erbjuda riktad affärsrådgivning inom olika områden och anpassad till lanthandlare. I Dalarna har 4 butiker redan kommit igång och ytterligare 6 har visat intresse. Handlaren betalar 30 % av rådgivningskostnaden, resten står projektet för. </a:t>
            </a:r>
            <a:endParaRPr lang="sv-SE" altLang="sv-SE" sz="1200" dirty="0">
              <a:solidFill>
                <a:srgbClr val="000000"/>
              </a:solidFill>
              <a:latin typeface="Verdana"/>
            </a:endParaRPr>
          </a:p>
          <a:p>
            <a:pPr eaLnBrk="0" fontAlgn="base" hangingPunct="0">
              <a:spcBef>
                <a:spcPct val="0"/>
              </a:spcBef>
              <a:spcAft>
                <a:spcPct val="0"/>
              </a:spcAft>
              <a:buSzPts val="1000"/>
              <a:defRPr/>
            </a:pPr>
            <a:endParaRPr lang="sv-SE" altLang="sv-SE" sz="1200" dirty="0">
              <a:solidFill>
                <a:srgbClr val="000000"/>
              </a:solidFill>
              <a:latin typeface="Calibri" panose="020F0502020204030204" pitchFamily="34" charset="0"/>
            </a:endParaRPr>
          </a:p>
          <a:p>
            <a:pPr eaLnBrk="0" fontAlgn="base" hangingPunct="0">
              <a:spcBef>
                <a:spcPct val="0"/>
              </a:spcBef>
              <a:spcAft>
                <a:spcPct val="0"/>
              </a:spcAft>
              <a:buSzPts val="1000"/>
              <a:defRPr/>
            </a:pPr>
            <a:r>
              <a:rPr lang="sv-SE" altLang="sv-SE" sz="1200" b="1" dirty="0">
                <a:solidFill>
                  <a:srgbClr val="000000"/>
                </a:solidFill>
                <a:latin typeface="Calibri" panose="020F0502020204030204" pitchFamily="34" charset="0"/>
              </a:rPr>
              <a:t>Lokal HUB service och besöksnäring</a:t>
            </a:r>
          </a:p>
          <a:p>
            <a:pPr eaLnBrk="0" fontAlgn="base" hangingPunct="0">
              <a:spcBef>
                <a:spcPct val="0"/>
              </a:spcBef>
              <a:spcAft>
                <a:spcPct val="0"/>
              </a:spcAft>
              <a:buSzPts val="1000"/>
              <a:defRPr/>
            </a:pPr>
            <a:r>
              <a:rPr lang="sv-SE" altLang="sv-SE" sz="1200" dirty="0">
                <a:solidFill>
                  <a:srgbClr val="000000"/>
                </a:solidFill>
                <a:latin typeface="Calibri" panose="020F0502020204030204" pitchFamily="34" charset="0"/>
              </a:rPr>
              <a:t>Ansökan inskickad till Tillväxtverket från </a:t>
            </a:r>
            <a:r>
              <a:rPr lang="sv-SE" altLang="sv-SE" sz="1200" dirty="0" err="1">
                <a:solidFill>
                  <a:srgbClr val="000000"/>
                </a:solidFill>
                <a:latin typeface="Calibri" panose="020F0502020204030204" pitchFamily="34" charset="0"/>
              </a:rPr>
              <a:t>Coompanion</a:t>
            </a:r>
            <a:r>
              <a:rPr lang="sv-SE" altLang="sv-SE" sz="1200" dirty="0">
                <a:solidFill>
                  <a:srgbClr val="000000"/>
                </a:solidFill>
                <a:latin typeface="Calibri" panose="020F0502020204030204" pitchFamily="34" charset="0"/>
              </a:rPr>
              <a:t> om projekt Lokal HUB, landsbygdssamverkan kring besöksnäring och kommersiell service. Tänkt att man ska ha 3-5 pilotorter där man utifrån identifierade behov i LEA-analyserna vill bygga nätverk för samspel mellan kommersiell service och lokal besöksnäring. Bl.a. genom kunskap om vad turister efterfrågar och hur man möter den efterfrågan på den lokala nivån. Lyckas man kommer den kommersiella servicen att stärkas. Förutom kommunerna ett samarbete med Visit Dalarna och Högskolan Dalarna.</a:t>
            </a:r>
          </a:p>
          <a:p>
            <a:pPr eaLnBrk="0" fontAlgn="base" hangingPunct="0">
              <a:spcBef>
                <a:spcPct val="0"/>
              </a:spcBef>
              <a:spcAft>
                <a:spcPct val="0"/>
              </a:spcAft>
              <a:buSzPts val="1000"/>
              <a:defRPr/>
            </a:pPr>
            <a:endParaRPr lang="sv-SE" altLang="sv-SE" sz="1200" dirty="0">
              <a:solidFill>
                <a:srgbClr val="000000"/>
              </a:solidFill>
              <a:latin typeface="Verdana"/>
            </a:endParaRPr>
          </a:p>
          <a:p>
            <a:pPr>
              <a:lnSpc>
                <a:spcPct val="107000"/>
              </a:lnSpc>
            </a:pPr>
            <a:r>
              <a:rPr lang="sv-SE" sz="1200" b="1" dirty="0">
                <a:latin typeface="Calibri" panose="020F0502020204030204" pitchFamily="34" charset="0"/>
                <a:ea typeface="Calibri" panose="020F0502020204030204" pitchFamily="34" charset="0"/>
                <a:cs typeface="Times New Roman" panose="02020603050405020304" pitchFamily="18" charset="0"/>
              </a:rPr>
              <a:t>Pakethantering i Björbo</a:t>
            </a:r>
          </a:p>
          <a:p>
            <a:pPr>
              <a:lnSpc>
                <a:spcPct val="107000"/>
              </a:lnSpc>
            </a:pPr>
            <a:r>
              <a:rPr lang="sv-SE" sz="1200" dirty="0">
                <a:latin typeface="Calibri" panose="020F0502020204030204" pitchFamily="34" charset="0"/>
                <a:ea typeface="Calibri" panose="020F0502020204030204" pitchFamily="34" charset="0"/>
                <a:cs typeface="Times New Roman" panose="02020603050405020304" pitchFamily="18" charset="0"/>
              </a:rPr>
              <a:t>Under oktober (2018) och en tid framåt kommer projektets fokus bli att i dialog med parterna på leverantörsmarknaden hitta samarbetsformer som tillfredsställer alla berörda parter. Företaget som ansvarar för tillverkningen av den box-prototyp som avses bli använd i projektet, har framtagna ritningar och är redo för tillverkning för en testverksamhet. Utmaningen är att skapa ett boxsystem som hanterar både små och stora paket och att boxarna blir kundvänliga. En annan utmaning är att via leverantörsföretagen klara ut ansvarsfördelningen mellan Postnord och marknaden övriga paketleverantörer. Projektledningen i Björbo arbetar fortfarande med alternativa lösningar för postboxens placering – antigen i Tempo-butiken eller i ett utrymme som för kunden är tillgängligt oavsett tid på dygnet.</a:t>
            </a:r>
          </a:p>
          <a:p>
            <a:pPr eaLnBrk="0" fontAlgn="base" hangingPunct="0">
              <a:spcBef>
                <a:spcPct val="0"/>
              </a:spcBef>
              <a:spcAft>
                <a:spcPct val="0"/>
              </a:spcAft>
              <a:buSzPts val="1000"/>
              <a:defRPr/>
            </a:pPr>
            <a:endParaRPr lang="sv-SE" altLang="sv-SE" sz="1200" dirty="0">
              <a:solidFill>
                <a:srgbClr val="000000"/>
              </a:solidFill>
              <a:latin typeface="Verdana"/>
            </a:endParaRPr>
          </a:p>
          <a:p>
            <a:pPr>
              <a:lnSpc>
                <a:spcPct val="107000"/>
              </a:lnSpc>
              <a:spcAft>
                <a:spcPts val="600"/>
              </a:spcAft>
            </a:pPr>
            <a:r>
              <a:rPr lang="sv-SE" sz="1200" b="1" dirty="0">
                <a:latin typeface="Calibri" panose="020F0502020204030204" pitchFamily="34" charset="0"/>
                <a:ea typeface="Calibri" panose="020F0502020204030204" pitchFamily="34" charset="0"/>
                <a:cs typeface="Times New Roman" panose="02020603050405020304" pitchFamily="18" charset="0"/>
              </a:rPr>
              <a:t>Pilotprojektet Kommersiell serviceutveckling för lanthandeln i Dalarna </a:t>
            </a:r>
            <a:r>
              <a:rPr lang="sv-SE" sz="1200" dirty="0">
                <a:latin typeface="Calibri" panose="020F0502020204030204" pitchFamily="34" charset="0"/>
                <a:ea typeface="Calibri" panose="020F0502020204030204" pitchFamily="34" charset="0"/>
                <a:cs typeface="Times New Roman" panose="02020603050405020304" pitchFamily="18" charset="0"/>
              </a:rPr>
              <a:t>fortsätter arbeta i sin utvecklingsfas. De övriga faserna har varit etablering och senare kommer det att bli dags för summering av resultat samt spridning. När projektet inleddes analyserades lanthandelsbutikernas viktigaste ekonomiska nyckeltal. Nu när projektet passerat halvtid så har en uppföljning genomförts. Mycket glädjande kan konstateras att de butiker som nu ingått i den nya lanthandlarföreningen ökat sin omsättning med i genomsnitt 10 % under det senaste bokförda året.</a:t>
            </a:r>
          </a:p>
          <a:p>
            <a:pPr>
              <a:lnSpc>
                <a:spcPct val="107000"/>
              </a:lnSpc>
              <a:spcAft>
                <a:spcPts val="60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buSzPts val="1000"/>
              <a:defRPr/>
            </a:pPr>
            <a:endParaRPr lang="sv-SE" altLang="sv-SE" sz="1200" dirty="0">
              <a:solidFill>
                <a:srgbClr val="000000"/>
              </a:solidFill>
              <a:latin typeface="Verdana"/>
            </a:endParaRPr>
          </a:p>
          <a:p>
            <a:pPr eaLnBrk="0" fontAlgn="base" hangingPunct="0">
              <a:spcBef>
                <a:spcPct val="0"/>
              </a:spcBef>
              <a:spcAft>
                <a:spcPct val="0"/>
              </a:spcAft>
              <a:defRPr/>
            </a:pPr>
            <a:endParaRPr lang="sv-SE" altLang="sv-SE" sz="900" dirty="0">
              <a:solidFill>
                <a:srgbClr val="000000"/>
              </a:solidFill>
              <a:latin typeface="Verdana"/>
            </a:endParaRPr>
          </a:p>
          <a:p>
            <a:pPr eaLnBrk="0" fontAlgn="base" hangingPunct="0">
              <a:spcBef>
                <a:spcPct val="0"/>
              </a:spcBef>
              <a:spcAft>
                <a:spcPct val="0"/>
              </a:spcAft>
              <a:buSzPts val="1000"/>
              <a:defRPr/>
            </a:pPr>
            <a:endParaRPr lang="sv-SE" altLang="sv-SE" sz="900" b="1" dirty="0">
              <a:solidFill>
                <a:srgbClr val="000000"/>
              </a:solidFill>
              <a:latin typeface="Calibri" panose="020F0502020204030204" pitchFamily="34" charset="0"/>
            </a:endParaRPr>
          </a:p>
          <a:p>
            <a:pPr algn="ctr" eaLnBrk="0" fontAlgn="base" hangingPunct="0">
              <a:spcBef>
                <a:spcPct val="0"/>
              </a:spcBef>
              <a:spcAft>
                <a:spcPct val="0"/>
              </a:spcAft>
              <a:defRPr/>
            </a:pPr>
            <a:endParaRPr lang="sv-SE" altLang="sv-SE" sz="1050" dirty="0">
              <a:solidFill>
                <a:srgbClr val="000000"/>
              </a:solidFill>
              <a:latin typeface="Arial" panose="020B0604020202020204" pitchFamily="34" charset="0"/>
            </a:endParaRPr>
          </a:p>
          <a:p>
            <a:pPr algn="ctr" eaLnBrk="0" fontAlgn="base" hangingPunct="0">
              <a:spcBef>
                <a:spcPct val="0"/>
              </a:spcBef>
              <a:spcAft>
                <a:spcPct val="0"/>
              </a:spcAft>
              <a:defRPr/>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defRPr/>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defRPr/>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defRPr/>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defRPr/>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defRPr/>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defRPr/>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defRPr/>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defRPr/>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defRPr/>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defRPr/>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1050" dirty="0">
              <a:solidFill>
                <a:srgbClr val="000000"/>
              </a:solidFill>
              <a:latin typeface="Arial" panose="020B0604020202020204" pitchFamily="34" charset="0"/>
            </a:endParaRPr>
          </a:p>
          <a:p>
            <a:pPr eaLnBrk="0" fontAlgn="base" hangingPunct="0">
              <a:spcBef>
                <a:spcPct val="0"/>
              </a:spcBef>
              <a:spcAft>
                <a:spcPct val="0"/>
              </a:spcAft>
              <a:defRPr/>
            </a:pPr>
            <a:endParaRPr lang="sv-SE" altLang="sv-SE" sz="1050" dirty="0">
              <a:solidFill>
                <a:srgbClr val="000000"/>
              </a:solidFill>
              <a:latin typeface="Arial" panose="020B0604020202020204" pitchFamily="34" charset="0"/>
            </a:endParaRPr>
          </a:p>
          <a:p>
            <a:pPr algn="ctr" eaLnBrk="0" fontAlgn="base" hangingPunct="0">
              <a:spcBef>
                <a:spcPct val="0"/>
              </a:spcBef>
              <a:spcAft>
                <a:spcPct val="0"/>
              </a:spcAft>
              <a:defRPr/>
            </a:pPr>
            <a:endParaRPr lang="sv-SE" altLang="sv-SE" sz="1500" dirty="0">
              <a:solidFill>
                <a:srgbClr val="000000"/>
              </a:solidFill>
              <a:latin typeface="Arial" panose="020B0604020202020204" pitchFamily="34" charset="0"/>
            </a:endParaRPr>
          </a:p>
          <a:p>
            <a:pPr algn="ctr" eaLnBrk="0" fontAlgn="base" hangingPunct="0">
              <a:spcBef>
                <a:spcPct val="0"/>
              </a:spcBef>
              <a:spcAft>
                <a:spcPct val="0"/>
              </a:spcAft>
              <a:defRPr/>
            </a:pPr>
            <a:endParaRPr lang="sv-SE" altLang="sv-SE" sz="1500" dirty="0">
              <a:solidFill>
                <a:srgbClr val="000000"/>
              </a:solidFill>
              <a:latin typeface="Arial" panose="020B0604020202020204" pitchFamily="34" charset="0"/>
            </a:endParaRPr>
          </a:p>
          <a:p>
            <a:pPr algn="ctr" eaLnBrk="0" fontAlgn="base" hangingPunct="0">
              <a:spcBef>
                <a:spcPct val="0"/>
              </a:spcBef>
              <a:spcAft>
                <a:spcPct val="0"/>
              </a:spcAft>
              <a:defRPr/>
            </a:pPr>
            <a:endParaRPr lang="sv-SE" altLang="sv-SE" sz="675" b="1" dirty="0">
              <a:solidFill>
                <a:srgbClr val="000000"/>
              </a:solidFill>
              <a:latin typeface="Arial" panose="020B0604020202020204" pitchFamily="34" charset="0"/>
            </a:endParaRPr>
          </a:p>
          <a:p>
            <a:pPr algn="ctr" eaLnBrk="0" fontAlgn="base" hangingPunct="0">
              <a:spcBef>
                <a:spcPct val="0"/>
              </a:spcBef>
              <a:spcAft>
                <a:spcPct val="0"/>
              </a:spcAft>
              <a:defRPr/>
            </a:pPr>
            <a:endParaRPr lang="sv-SE" altLang="sv-SE" sz="1200" b="1" dirty="0">
              <a:solidFill>
                <a:srgbClr val="000000"/>
              </a:solidFill>
              <a:latin typeface="Arial" panose="020B0604020202020204" pitchFamily="34" charset="0"/>
            </a:endParaRPr>
          </a:p>
          <a:p>
            <a:pPr algn="ctr" eaLnBrk="0" fontAlgn="base" hangingPunct="0">
              <a:spcBef>
                <a:spcPct val="0"/>
              </a:spcBef>
              <a:spcAft>
                <a:spcPct val="0"/>
              </a:spcAft>
              <a:defRPr/>
            </a:pPr>
            <a:endParaRPr lang="sv-SE" altLang="sv-SE" sz="1200" b="1" dirty="0">
              <a:solidFill>
                <a:srgbClr val="000000"/>
              </a:solidFill>
              <a:latin typeface="Arial" panose="020B0604020202020204" pitchFamily="34" charset="0"/>
            </a:endParaRPr>
          </a:p>
          <a:p>
            <a:pPr eaLnBrk="0" fontAlgn="base" hangingPunct="0">
              <a:spcBef>
                <a:spcPct val="0"/>
              </a:spcBef>
              <a:spcAft>
                <a:spcPct val="0"/>
              </a:spcAft>
              <a:defRPr/>
            </a:pPr>
            <a:endParaRPr lang="sv-SE" altLang="sv-SE" sz="900" b="1" dirty="0">
              <a:solidFill>
                <a:srgbClr val="000000"/>
              </a:solidFill>
              <a:latin typeface="Arial" panose="020B0604020202020204" pitchFamily="34" charset="0"/>
            </a:endParaRPr>
          </a:p>
          <a:p>
            <a:pPr eaLnBrk="0" fontAlgn="base" hangingPunct="0">
              <a:spcBef>
                <a:spcPct val="0"/>
              </a:spcBef>
              <a:spcAft>
                <a:spcPct val="0"/>
              </a:spcAft>
              <a:defRPr/>
            </a:pPr>
            <a:endParaRPr lang="sv-SE" altLang="sv-SE" sz="1350" dirty="0">
              <a:solidFill>
                <a:srgbClr val="1C1C1A"/>
              </a:solidFill>
              <a:latin typeface="Arial" panose="020B0604020202020204" pitchFamily="34" charset="0"/>
            </a:endParaRPr>
          </a:p>
          <a:p>
            <a:pPr algn="ctr" eaLnBrk="0" fontAlgn="base" hangingPunct="0">
              <a:spcBef>
                <a:spcPct val="0"/>
              </a:spcBef>
              <a:spcAft>
                <a:spcPct val="0"/>
              </a:spcAft>
              <a:defRPr/>
            </a:pPr>
            <a:r>
              <a:rPr lang="sv-SE" altLang="sv-SE" sz="1350" b="1" dirty="0">
                <a:solidFill>
                  <a:srgbClr val="1C1C1A"/>
                </a:solidFill>
                <a:latin typeface="Arial" panose="020B0604020202020204" pitchFamily="34" charset="0"/>
              </a:rPr>
              <a:t>Välkomna!</a:t>
            </a:r>
          </a:p>
          <a:p>
            <a:pPr eaLnBrk="0" fontAlgn="base" hangingPunct="0">
              <a:spcBef>
                <a:spcPct val="0"/>
              </a:spcBef>
              <a:spcAft>
                <a:spcPct val="0"/>
              </a:spcAft>
              <a:defRPr/>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dirty="0">
              <a:solidFill>
                <a:srgbClr val="1C1C1A"/>
              </a:solidFill>
              <a:latin typeface="Arial" panose="020B0604020202020204" pitchFamily="34" charset="0"/>
            </a:endParaRPr>
          </a:p>
          <a:p>
            <a:pPr algn="ctr" eaLnBrk="0" fontAlgn="base" hangingPunct="0">
              <a:spcBef>
                <a:spcPct val="0"/>
              </a:spcBef>
              <a:spcAft>
                <a:spcPct val="0"/>
              </a:spcAft>
              <a:defRPr/>
            </a:pPr>
            <a:endParaRPr lang="sv-SE" altLang="sv-SE" sz="900"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u="sng"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u="sng"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u="sng"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u="sng"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u="sng"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u="sng" dirty="0">
              <a:solidFill>
                <a:srgbClr val="1C1C1A"/>
              </a:solidFill>
              <a:latin typeface="Arial" panose="020B0604020202020204" pitchFamily="34" charset="0"/>
            </a:endParaRPr>
          </a:p>
          <a:p>
            <a:pPr eaLnBrk="0" fontAlgn="base" hangingPunct="0">
              <a:spcBef>
                <a:spcPct val="0"/>
              </a:spcBef>
              <a:spcAft>
                <a:spcPct val="0"/>
              </a:spcAft>
              <a:defRPr/>
            </a:pPr>
            <a:endParaRPr lang="sv-SE" altLang="sv-SE" sz="900" u="sng" dirty="0">
              <a:solidFill>
                <a:srgbClr val="1C1C1A"/>
              </a:solidFill>
              <a:latin typeface="Arial" panose="020B0604020202020204" pitchFamily="34" charset="0"/>
            </a:endParaRPr>
          </a:p>
          <a:p>
            <a:pPr algn="ctr" eaLnBrk="0" fontAlgn="base" hangingPunct="0">
              <a:spcBef>
                <a:spcPct val="0"/>
              </a:spcBef>
              <a:spcAft>
                <a:spcPct val="0"/>
              </a:spcAft>
              <a:defRPr/>
            </a:pPr>
            <a:r>
              <a:rPr lang="sv-SE" altLang="sv-SE" sz="1050" b="1" u="sng" dirty="0">
                <a:solidFill>
                  <a:srgbClr val="1C1C1A"/>
                </a:solidFill>
                <a:latin typeface="Arial" panose="020B0604020202020204" pitchFamily="34" charset="0"/>
              </a:rPr>
              <a:t>VÄLKOMNA!</a:t>
            </a:r>
          </a:p>
          <a:p>
            <a:pPr eaLnBrk="0" fontAlgn="base" hangingPunct="0">
              <a:spcBef>
                <a:spcPct val="0"/>
              </a:spcBef>
              <a:spcAft>
                <a:spcPct val="0"/>
              </a:spcAft>
              <a:defRPr/>
            </a:pPr>
            <a:endParaRPr lang="sv-SE" altLang="sv-SE" sz="900" u="sng" dirty="0">
              <a:solidFill>
                <a:srgbClr val="1C1C1A"/>
              </a:solidFill>
              <a:latin typeface="Arial" panose="020B0604020202020204" pitchFamily="34" charset="0"/>
            </a:endParaRPr>
          </a:p>
          <a:p>
            <a:pPr algn="ctr" eaLnBrk="0" fontAlgn="base" hangingPunct="0">
              <a:spcBef>
                <a:spcPct val="0"/>
              </a:spcBef>
              <a:spcAft>
                <a:spcPct val="0"/>
              </a:spcAft>
              <a:defRPr/>
            </a:pPr>
            <a:r>
              <a:rPr lang="sv-SE" altLang="sv-SE" sz="750" b="1" dirty="0">
                <a:solidFill>
                  <a:srgbClr val="1C1C1A"/>
                </a:solidFill>
                <a:latin typeface="Arial" panose="020B0604020202020204" pitchFamily="34" charset="0"/>
              </a:rPr>
              <a:t>Birgitta Laszlo, Michael Persson, Sten-Rune Lundin 	</a:t>
            </a:r>
            <a:endParaRPr lang="sv-SE" altLang="sv-SE" sz="1350" dirty="0">
              <a:solidFill>
                <a:prstClr val="black"/>
              </a:solidFill>
              <a:latin typeface="Arial" panose="020B0604020202020204" pitchFamily="34" charset="0"/>
            </a:endParaRPr>
          </a:p>
        </p:txBody>
      </p:sp>
    </p:spTree>
    <p:extLst>
      <p:ext uri="{BB962C8B-B14F-4D97-AF65-F5344CB8AC3E}">
        <p14:creationId xmlns:p14="http://schemas.microsoft.com/office/powerpoint/2010/main" val="349829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B8A4705B-EC9B-4F0D-8F4B-1D910732A1DC}"/>
              </a:ext>
            </a:extLst>
          </p:cNvPr>
          <p:cNvSpPr>
            <a:spLocks noGrp="1"/>
          </p:cNvSpPr>
          <p:nvPr>
            <p:ph type="dt" sz="half" idx="10"/>
          </p:nvPr>
        </p:nvSpPr>
        <p:spPr/>
        <p:txBody>
          <a:bodyPr/>
          <a:lstStyle/>
          <a:p>
            <a:fld id="{F69D0288-5118-482F-AC19-C378436FBCF5}" type="datetime1">
              <a:rPr lang="sv-SE" smtClean="0"/>
              <a:t>2018-12-19</a:t>
            </a:fld>
            <a:endParaRPr lang="sv-SE"/>
          </a:p>
        </p:txBody>
      </p:sp>
      <p:sp>
        <p:nvSpPr>
          <p:cNvPr id="8" name="Platshållare för innehåll 8">
            <a:extLst>
              <a:ext uri="{FF2B5EF4-FFF2-40B4-BE49-F238E27FC236}">
                <a16:creationId xmlns:a16="http://schemas.microsoft.com/office/drawing/2014/main" id="{397599A7-E1E9-4070-A5F7-480B4197A288}"/>
              </a:ext>
            </a:extLst>
          </p:cNvPr>
          <p:cNvSpPr txBox="1">
            <a:spLocks/>
          </p:cNvSpPr>
          <p:nvPr/>
        </p:nvSpPr>
        <p:spPr>
          <a:xfrm>
            <a:off x="877778" y="1376452"/>
            <a:ext cx="6304175" cy="2412125"/>
          </a:xfrm>
          <a:prstGeom prst="rect">
            <a:avLst/>
          </a:prstGeom>
        </p:spPr>
        <p:txBody>
          <a:bodyPr/>
          <a:lstStyle>
            <a:lvl1pPr marL="108940" indent="-108940" algn="l" defTabSz="514338"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1pPr>
            <a:lvl2pPr marL="246453" indent="-129478" algn="l" defTabSz="514338" rtl="0" eaLnBrk="1" latinLnBrk="0" hangingPunct="1">
              <a:spcBef>
                <a:spcPct val="20000"/>
              </a:spcBef>
              <a:buFont typeface="Arial" panose="020B0604020202020204" pitchFamily="34" charset="0"/>
              <a:buChar char="–"/>
              <a:tabLst>
                <a:tab pos="251811" algn="l"/>
                <a:tab pos="336641" algn="l"/>
              </a:tabLst>
              <a:defRPr sz="788" kern="1200">
                <a:solidFill>
                  <a:schemeClr val="tx1"/>
                </a:solidFill>
                <a:latin typeface="+mn-lt"/>
                <a:ea typeface="+mn-ea"/>
                <a:cs typeface="+mn-cs"/>
              </a:defRPr>
            </a:lvl2pPr>
            <a:lvl3pPr marL="389325" indent="-141979" algn="l" defTabSz="514338" rtl="0" eaLnBrk="1" latinLnBrk="0" hangingPunct="1">
              <a:spcBef>
                <a:spcPct val="20000"/>
              </a:spcBef>
              <a:buFont typeface="Verdana" panose="020B0604030504040204" pitchFamily="34" charset="0"/>
              <a:buChar char="−"/>
              <a:defRPr sz="731" kern="1200">
                <a:solidFill>
                  <a:schemeClr val="tx1"/>
                </a:solidFill>
                <a:latin typeface="+mn-lt"/>
                <a:ea typeface="+mn-ea"/>
                <a:cs typeface="+mn-cs"/>
              </a:defRPr>
            </a:lvl3pPr>
            <a:lvl4pPr marL="525053" indent="-134835" algn="l" defTabSz="503622" rtl="0" eaLnBrk="1" latinLnBrk="0" hangingPunct="1">
              <a:spcBef>
                <a:spcPct val="20000"/>
              </a:spcBef>
              <a:buFont typeface="Verdana" panose="020B0604030504040204" pitchFamily="34" charset="0"/>
              <a:buChar char="−"/>
              <a:tabLst>
                <a:tab pos="554521" algn="l"/>
              </a:tabLst>
              <a:defRPr sz="675" kern="1200">
                <a:solidFill>
                  <a:schemeClr val="tx1"/>
                </a:solidFill>
                <a:latin typeface="+mn-lt"/>
                <a:ea typeface="+mn-ea"/>
                <a:cs typeface="+mn-cs"/>
              </a:defRPr>
            </a:lvl4pPr>
            <a:lvl5pPr marL="657209" indent="-132156" algn="l" defTabSz="514338" rtl="0" eaLnBrk="1" latinLnBrk="0" hangingPunct="1">
              <a:spcBef>
                <a:spcPct val="20000"/>
              </a:spcBef>
              <a:buFont typeface="Verdana" panose="020B0604030504040204" pitchFamily="34" charset="0"/>
              <a:buChar char="−"/>
              <a:defRPr sz="619" kern="1200">
                <a:solidFill>
                  <a:schemeClr val="tx1"/>
                </a:solidFill>
                <a:latin typeface="+mn-lt"/>
                <a:ea typeface="+mn-ea"/>
                <a:cs typeface="+mn-cs"/>
              </a:defRPr>
            </a:lvl5pPr>
            <a:lvl6pPr marL="1414427" indent="-128585" algn="l" defTabSz="514338"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96" indent="-128585" algn="l" defTabSz="514338"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765" indent="-128585" algn="l" defTabSz="514338"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33" indent="-128585" algn="l" defTabSz="514338"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0" indent="0" defTabSz="685800">
              <a:lnSpc>
                <a:spcPct val="107000"/>
              </a:lnSpc>
              <a:spcBef>
                <a:spcPts val="0"/>
              </a:spcBef>
              <a:spcAft>
                <a:spcPts val="600"/>
              </a:spcAft>
              <a:buNone/>
            </a:pPr>
            <a:r>
              <a:rPr lang="sv-SE"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RSP övergång till nya landstingsregionen – Amelie Sahlin, chef för samhällsbyggnad, Region Dalarna </a:t>
            </a:r>
          </a:p>
          <a:p>
            <a:pPr marL="0" indent="0" defTabSz="685800">
              <a:lnSpc>
                <a:spcPct val="107000"/>
              </a:lnSpc>
              <a:spcBef>
                <a:spcPts val="0"/>
              </a:spcBef>
              <a:spcAft>
                <a:spcPts val="600"/>
              </a:spcAft>
              <a:buNone/>
            </a:pPr>
            <a:r>
              <a:rPr lang="sv-S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Den 1 januari 2019 förenas Landstinget Dalarna och Region Dalarna och bildar tillsammans en ny regionorganisation. Sammanslagningen ger en tydligare koppling mellan hälsa och välfärd, regional utveckling och tillväxt. Till den nya organisationen överförs även vissa delar av Länsstyrelsen i Dalarnas verksamhet inom regional utveckling så som företagsstöd, bredband, digitalisering och kommersiell service/RSP. Därmed samlas alla frågor som riksdagen hänfört till det regionala utvecklingsansvaret (RUA) i samma organisation. Medborgarna får därmed ett starkare demokratiskt inflytande över de regionala utvecklingsfrågorna till skillnad från tidigare då Direktionen representeras av våra femton KSO samt tio landstingsråd. För att fortsättningsvis få det kommunala perspektivet i de regionala utvecklingsfrågorna kommer det att organiseras en instans där alla KSO finns med som nu går under arbetsnamnet Beredning för dalarnas utveckling (BDU). Flytten från länsstyrelsen till Regionen kommer inte att påverka arbetet med RSP utan projektet rullar på som vanligt, förutom att vissa administrativa och praktiska frågor måste lösas som för de flesta andra i den nya organisationen. När det gäller servicefrågorna efter 2020–2021 så tycker Amelie att idén med en verktygslåda som man gjort i Västerbotten kan vara ett bra stöd för det fortsatta arbetet som man inte vet något om idag.</a:t>
            </a:r>
          </a:p>
          <a:p>
            <a:pPr marL="0" indent="0" defTabSz="685800">
              <a:lnSpc>
                <a:spcPct val="107000"/>
              </a:lnSpc>
              <a:spcBef>
                <a:spcPts val="0"/>
              </a:spcBef>
              <a:spcAft>
                <a:spcPts val="600"/>
              </a:spcAft>
              <a:buNone/>
            </a:pPr>
            <a:r>
              <a:rPr lang="sv-S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Vill ni veta mer om regionbildningen följ länken</a:t>
            </a:r>
            <a:r>
              <a:rPr lang="sv-SE"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2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2"/>
              </a:rPr>
              <a:t>http://www.ltdalarna.se/Global/Kultur_bildning/S%c3%a5%20h%c3%a4r%20arbetar%20vi/Kultur-%20och%20bildningsplan/Folder4_Regionaltutvecklingsansvar_20180604_slut_v2.rev.pdf</a:t>
            </a:r>
            <a:endParaRPr lang="sv-SE"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defTabSz="685800">
              <a:lnSpc>
                <a:spcPct val="107000"/>
              </a:lnSpc>
              <a:spcBef>
                <a:spcPts val="0"/>
              </a:spcBef>
              <a:spcAft>
                <a:spcPts val="600"/>
              </a:spcAft>
              <a:buNone/>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defTabSz="685800">
              <a:lnSpc>
                <a:spcPct val="107000"/>
              </a:lnSpc>
              <a:spcBef>
                <a:spcPts val="0"/>
              </a:spcBef>
              <a:spcAft>
                <a:spcPts val="600"/>
              </a:spcAft>
              <a:buNone/>
            </a:pPr>
            <a:endPar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defTabSz="685800">
              <a:lnSpc>
                <a:spcPct val="107000"/>
              </a:lnSpc>
              <a:spcBef>
                <a:spcPts val="0"/>
              </a:spcBef>
              <a:spcAft>
                <a:spcPts val="600"/>
              </a:spcAft>
              <a:buNone/>
            </a:pPr>
            <a:endPar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v-SE" sz="675" dirty="0"/>
          </a:p>
        </p:txBody>
      </p:sp>
      <p:pic>
        <p:nvPicPr>
          <p:cNvPr id="9" name="Bildobjekt 8">
            <a:extLst>
              <a:ext uri="{FF2B5EF4-FFF2-40B4-BE49-F238E27FC236}">
                <a16:creationId xmlns:a16="http://schemas.microsoft.com/office/drawing/2014/main" id="{C1060B32-80F4-4549-AE85-E0C10E0D2431}"/>
              </a:ext>
            </a:extLst>
          </p:cNvPr>
          <p:cNvPicPr>
            <a:picLocks noChangeAspect="1"/>
          </p:cNvPicPr>
          <p:nvPr/>
        </p:nvPicPr>
        <p:blipFill>
          <a:blip r:embed="rId3"/>
          <a:stretch>
            <a:fillRect/>
          </a:stretch>
        </p:blipFill>
        <p:spPr>
          <a:xfrm>
            <a:off x="7739678" y="5439609"/>
            <a:ext cx="1060796" cy="1033361"/>
          </a:xfrm>
          <a:prstGeom prst="rect">
            <a:avLst/>
          </a:prstGeom>
        </p:spPr>
      </p:pic>
    </p:spTree>
    <p:extLst>
      <p:ext uri="{BB962C8B-B14F-4D97-AF65-F5344CB8AC3E}">
        <p14:creationId xmlns:p14="http://schemas.microsoft.com/office/powerpoint/2010/main" val="397958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1FCCC96-FE54-4D8B-94C2-40911762F4D3}"/>
              </a:ext>
            </a:extLst>
          </p:cNvPr>
          <p:cNvSpPr>
            <a:spLocks noGrp="1"/>
          </p:cNvSpPr>
          <p:nvPr>
            <p:ph sz="half" idx="2"/>
          </p:nvPr>
        </p:nvSpPr>
        <p:spPr>
          <a:xfrm>
            <a:off x="1080003" y="1045239"/>
            <a:ext cx="3870066" cy="3149540"/>
          </a:xfrm>
        </p:spPr>
        <p:txBody>
          <a:bodyPr/>
          <a:lstStyle/>
          <a:p>
            <a:pPr marL="0" indent="0" defTabSz="685800" eaLnBrk="0" fontAlgn="base" hangingPunct="0">
              <a:spcBef>
                <a:spcPct val="0"/>
              </a:spcBef>
              <a:spcAft>
                <a:spcPct val="0"/>
              </a:spcAft>
              <a:buSzPts val="1000"/>
              <a:buNone/>
              <a:defRPr/>
            </a:pPr>
            <a:r>
              <a:rPr lang="sv-SE" altLang="sv-SE" sz="1200" b="1" dirty="0">
                <a:solidFill>
                  <a:srgbClr val="000000"/>
                </a:solidFill>
                <a:latin typeface="Calibri" panose="020F0502020204030204" pitchFamily="34" charset="0"/>
              </a:rPr>
              <a:t>Saker på gång i Mora. Klas </a:t>
            </a:r>
            <a:r>
              <a:rPr lang="sv-SE" altLang="sv-SE" sz="1200" b="1" dirty="0" err="1">
                <a:solidFill>
                  <a:srgbClr val="000000"/>
                </a:solidFill>
                <a:latin typeface="Calibri" panose="020F0502020204030204" pitchFamily="34" charset="0"/>
              </a:rPr>
              <a:t>Darlin</a:t>
            </a:r>
            <a:r>
              <a:rPr lang="sv-SE" altLang="sv-SE" sz="1200" b="1" dirty="0">
                <a:solidFill>
                  <a:srgbClr val="000000"/>
                </a:solidFill>
                <a:latin typeface="Calibri" panose="020F0502020204030204" pitchFamily="34" charset="0"/>
              </a:rPr>
              <a:t>, Mora kommun</a:t>
            </a:r>
          </a:p>
          <a:p>
            <a:pPr marL="0" indent="0" defTabSz="685800" eaLnBrk="0" fontAlgn="base" hangingPunct="0">
              <a:spcBef>
                <a:spcPct val="0"/>
              </a:spcBef>
              <a:spcAft>
                <a:spcPct val="0"/>
              </a:spcAft>
              <a:buSzPts val="1000"/>
              <a:buNone/>
              <a:defRPr/>
            </a:pPr>
            <a:r>
              <a:rPr lang="sv-SE" altLang="sv-SE" sz="1200" dirty="0">
                <a:solidFill>
                  <a:srgbClr val="000000"/>
                </a:solidFill>
                <a:latin typeface="Calibri" panose="020F0502020204030204" pitchFamily="34" charset="0"/>
              </a:rPr>
              <a:t>Klas berättade att kommunen kommer att koppla serviceplanen till den hållbarhetsstrategi som ska in i ÖP.</a:t>
            </a:r>
          </a:p>
          <a:p>
            <a:pPr marL="0" indent="0" defTabSz="685800" eaLnBrk="0" fontAlgn="base" hangingPunct="0">
              <a:spcBef>
                <a:spcPct val="0"/>
              </a:spcBef>
              <a:spcAft>
                <a:spcPct val="0"/>
              </a:spcAft>
              <a:buSzPts val="1000"/>
              <a:buNone/>
              <a:defRPr/>
            </a:pPr>
            <a:r>
              <a:rPr lang="sv-SE" altLang="sv-SE" sz="1200" dirty="0">
                <a:solidFill>
                  <a:srgbClr val="000000"/>
                </a:solidFill>
                <a:latin typeface="Calibri" panose="020F0502020204030204" pitchFamily="34" charset="0"/>
              </a:rPr>
              <a:t>Vi fick också ta del av planen för den omfattande ombyggnationen i Mora stad för en bättre trafiksituation/trafikflöden och kopplingen stad-land i planeringsprocessen.</a:t>
            </a:r>
          </a:p>
          <a:p>
            <a:pPr marL="0" indent="0">
              <a:buNone/>
            </a:pPr>
            <a:endParaRPr lang="sv-SE" sz="1200" b="1" dirty="0">
              <a:latin typeface="Calibri" panose="020F0502020204030204" pitchFamily="34" charset="0"/>
            </a:endParaRPr>
          </a:p>
          <a:p>
            <a:pPr marL="0" indent="0">
              <a:buNone/>
            </a:pPr>
            <a:r>
              <a:rPr lang="sv-SE" sz="1200" b="1" dirty="0">
                <a:latin typeface="Calibri" panose="020F0502020204030204" pitchFamily="34" charset="0"/>
              </a:rPr>
              <a:t>Tryggad tillgång till kontanter</a:t>
            </a:r>
          </a:p>
          <a:p>
            <a:pPr marL="0" indent="0">
              <a:buNone/>
            </a:pPr>
            <a:r>
              <a:rPr lang="sv-SE" sz="1200" dirty="0">
                <a:latin typeface="Calibri" panose="020F0502020204030204" pitchFamily="34" charset="0"/>
              </a:rPr>
              <a:t>På Mora-träffen gick Michael Persson igenom Riksbankskommitténs delbetänkande om ansvaret för en väl fungerande kontanthantering bör tydliggöras i lag? Förslaget innebär bl.a. att vissa banker ska vara skyldiga att tillhandahålla en rimlig tillgång till kontanttjänster i hela Sverige. Arbetsgruppen i Mora lämnade sina synpunkter på förslagen som de generellt tycker är bra men konstaterade samtidigt att det är få lanthandlare som erbjuder kassaservice/bankomatservice. Annan service är viktigare för dem, exempelvis ombudstjänster. Frågan är också  vem som ska ta kostnaden för en utökad/bevarad kontanthantering som allt färre efterfrågar? Det finns en risk att vi bygger en infrastruktur för att trygga tillgången till kontanter som vi inte kan handla för…</a:t>
            </a:r>
          </a:p>
          <a:p>
            <a:pPr marL="0" indent="0">
              <a:buNone/>
            </a:pPr>
            <a:r>
              <a:rPr lang="sv-SE" sz="1200" i="1" dirty="0">
                <a:latin typeface="Calibri" panose="020F0502020204030204" pitchFamily="34" charset="0"/>
              </a:rPr>
              <a:t>Läs mer i bifogad presentation</a:t>
            </a:r>
          </a:p>
          <a:p>
            <a:pPr marL="0" indent="0">
              <a:buNone/>
            </a:pPr>
            <a:endParaRPr lang="sv-SE" sz="900" dirty="0">
              <a:latin typeface="Calibri" panose="020F0502020204030204" pitchFamily="34" charset="0"/>
            </a:endParaRPr>
          </a:p>
          <a:p>
            <a:endParaRPr lang="sv-SE" dirty="0"/>
          </a:p>
        </p:txBody>
      </p:sp>
      <p:pic>
        <p:nvPicPr>
          <p:cNvPr id="8" name="Platshållare för innehåll 7">
            <a:extLst>
              <a:ext uri="{FF2B5EF4-FFF2-40B4-BE49-F238E27FC236}">
                <a16:creationId xmlns:a16="http://schemas.microsoft.com/office/drawing/2014/main" id="{9258BBFF-769B-4066-B5E9-FACAD94EFE44}"/>
              </a:ext>
            </a:extLst>
          </p:cNvPr>
          <p:cNvPicPr>
            <a:picLocks noGrp="1" noChangeAspect="1"/>
          </p:cNvPicPr>
          <p:nvPr>
            <p:ph sz="quarter" idx="4"/>
          </p:nvPr>
        </p:nvPicPr>
        <p:blipFill>
          <a:blip r:embed="rId2"/>
          <a:stretch>
            <a:fillRect/>
          </a:stretch>
        </p:blipFill>
        <p:spPr>
          <a:xfrm>
            <a:off x="5961273" y="2723388"/>
            <a:ext cx="2441659" cy="1832281"/>
          </a:xfrm>
          <a:prstGeom prst="rect">
            <a:avLst/>
          </a:prstGeom>
        </p:spPr>
      </p:pic>
      <p:sp>
        <p:nvSpPr>
          <p:cNvPr id="6" name="Platshållare för datum 5">
            <a:extLst>
              <a:ext uri="{FF2B5EF4-FFF2-40B4-BE49-F238E27FC236}">
                <a16:creationId xmlns:a16="http://schemas.microsoft.com/office/drawing/2014/main" id="{67201027-7A71-4B95-9351-6E58C55C000E}"/>
              </a:ext>
            </a:extLst>
          </p:cNvPr>
          <p:cNvSpPr>
            <a:spLocks noGrp="1"/>
          </p:cNvSpPr>
          <p:nvPr>
            <p:ph type="dt" sz="half" idx="10"/>
          </p:nvPr>
        </p:nvSpPr>
        <p:spPr/>
        <p:txBody>
          <a:bodyPr/>
          <a:lstStyle/>
          <a:p>
            <a:fld id="{F69D0288-5118-482F-AC19-C378436FBCF5}" type="datetime1">
              <a:rPr lang="sv-SE" smtClean="0"/>
              <a:t>2018-12-19</a:t>
            </a:fld>
            <a:endParaRPr lang="sv-SE" dirty="0"/>
          </a:p>
        </p:txBody>
      </p:sp>
      <p:pic>
        <p:nvPicPr>
          <p:cNvPr id="10" name="Bildobjekt 9">
            <a:extLst>
              <a:ext uri="{FF2B5EF4-FFF2-40B4-BE49-F238E27FC236}">
                <a16:creationId xmlns:a16="http://schemas.microsoft.com/office/drawing/2014/main" id="{C7F201D4-B87D-4842-B236-1C0E35F80245}"/>
              </a:ext>
            </a:extLst>
          </p:cNvPr>
          <p:cNvPicPr>
            <a:picLocks noChangeAspect="1"/>
          </p:cNvPicPr>
          <p:nvPr/>
        </p:nvPicPr>
        <p:blipFill rotWithShape="1">
          <a:blip r:embed="rId3">
            <a:extLst>
              <a:ext uri="{28A0092B-C50C-407E-A947-70E740481C1C}">
                <a14:useLocalDpi xmlns:a14="http://schemas.microsoft.com/office/drawing/2010/main" val="0"/>
              </a:ext>
            </a:extLst>
          </a:blip>
          <a:srcRect t="25400" r="20109"/>
          <a:stretch/>
        </p:blipFill>
        <p:spPr>
          <a:xfrm rot="5400000">
            <a:off x="5359116" y="1591618"/>
            <a:ext cx="1832085" cy="1283059"/>
          </a:xfrm>
          <a:prstGeom prst="rect">
            <a:avLst/>
          </a:prstGeom>
        </p:spPr>
      </p:pic>
      <p:pic>
        <p:nvPicPr>
          <p:cNvPr id="11" name="Bildobjekt 10">
            <a:extLst>
              <a:ext uri="{FF2B5EF4-FFF2-40B4-BE49-F238E27FC236}">
                <a16:creationId xmlns:a16="http://schemas.microsoft.com/office/drawing/2014/main" id="{6E611D59-5A96-4BC3-8E65-16DA1766F31E}"/>
              </a:ext>
            </a:extLst>
          </p:cNvPr>
          <p:cNvPicPr>
            <a:picLocks noChangeAspect="1"/>
          </p:cNvPicPr>
          <p:nvPr/>
        </p:nvPicPr>
        <p:blipFill>
          <a:blip r:embed="rId4"/>
          <a:stretch>
            <a:fillRect/>
          </a:stretch>
        </p:blipFill>
        <p:spPr>
          <a:xfrm>
            <a:off x="7709816" y="5404439"/>
            <a:ext cx="1060796" cy="1033361"/>
          </a:xfrm>
          <a:prstGeom prst="rect">
            <a:avLst/>
          </a:prstGeom>
        </p:spPr>
      </p:pic>
    </p:spTree>
    <p:extLst>
      <p:ext uri="{BB962C8B-B14F-4D97-AF65-F5344CB8AC3E}">
        <p14:creationId xmlns:p14="http://schemas.microsoft.com/office/powerpoint/2010/main" val="128088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135891B-1C72-4EB5-9D1D-26F4C582A93B}"/>
              </a:ext>
            </a:extLst>
          </p:cNvPr>
          <p:cNvSpPr>
            <a:spLocks noGrp="1"/>
          </p:cNvSpPr>
          <p:nvPr>
            <p:ph type="dt" sz="half" idx="10"/>
          </p:nvPr>
        </p:nvSpPr>
        <p:spPr/>
        <p:txBody>
          <a:bodyPr/>
          <a:lstStyle/>
          <a:p>
            <a:fld id="{25F0B3F6-2911-4686-8F4F-A930FEA11892}" type="datetime1">
              <a:rPr lang="sv-SE" smtClean="0"/>
              <a:t>2018-12-19</a:t>
            </a:fld>
            <a:endParaRPr lang="sv-SE"/>
          </a:p>
        </p:txBody>
      </p:sp>
      <p:sp>
        <p:nvSpPr>
          <p:cNvPr id="3" name="Rektangel 2">
            <a:extLst>
              <a:ext uri="{FF2B5EF4-FFF2-40B4-BE49-F238E27FC236}">
                <a16:creationId xmlns:a16="http://schemas.microsoft.com/office/drawing/2014/main" id="{63BE1CD7-8B3D-4FA2-AF8E-1845AF29F2EA}"/>
              </a:ext>
            </a:extLst>
          </p:cNvPr>
          <p:cNvSpPr/>
          <p:nvPr/>
        </p:nvSpPr>
        <p:spPr>
          <a:xfrm>
            <a:off x="712177" y="987126"/>
            <a:ext cx="4695091" cy="5568576"/>
          </a:xfrm>
          <a:prstGeom prst="rect">
            <a:avLst/>
          </a:prstGeom>
        </p:spPr>
        <p:txBody>
          <a:bodyPr wrap="square">
            <a:spAutoFit/>
          </a:bodyPr>
          <a:lstStyle/>
          <a:p>
            <a:pPr>
              <a:lnSpc>
                <a:spcPct val="107000"/>
              </a:lnSpc>
              <a:spcAft>
                <a:spcPts val="60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600"/>
              </a:spcAft>
            </a:pPr>
            <a:r>
              <a:rPr lang="sv-SE" sz="1200" b="1" dirty="0">
                <a:latin typeface="Calibri" panose="020F0502020204030204" pitchFamily="34" charset="0"/>
                <a:ea typeface="Calibri" panose="020F0502020204030204" pitchFamily="34" charset="0"/>
                <a:cs typeface="Times New Roman" panose="02020603050405020304" pitchFamily="18" charset="0"/>
              </a:rPr>
              <a:t>Serviceutveckling i Västerbotten</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200" dirty="0">
                <a:latin typeface="Calibri" panose="020F0502020204030204" pitchFamily="34" charset="0"/>
                <a:ea typeface="Calibri" panose="020F0502020204030204" pitchFamily="34" charset="0"/>
                <a:cs typeface="Times New Roman" panose="02020603050405020304" pitchFamily="18" charset="0"/>
              </a:rPr>
              <a:t>Stina Fernerud processledare för RSP Västerbotten berättade om hur de jobbat både strategiskt och praktiskt med serviceprogrammet och de utmaningar som kommer med stora geografiska avstånd och befolkningsmässigt små kommuner. Kommunerna har samma utmaningar men olika förutsättningar att ta sig an dem. 4 av 15 kommuner i Västerbotten har färre än 3000 invånare, i Dalarna har 3 av 15 kommuner färre än 7000 invånare. Som en jämförelse med Dalarna har Västerbotten 824 personer som har mer än 30-40 km till närmaste dagligvaruhandel medan det i Dalarna handlar om 151 personer. Det blir nödvändigt att tillsammans diskutera vilken service är realistiskt utifrån avstånd och befolkningsantal? Serviceplanering och serviceverkstäder med grupparbeten har varit grunden i deras samverkan som visat sig ge bra resultat. I arbetet med serviceplanerna framkom ett behov av att tydligare och i fler nivåer definiera service geografiskt och innehållsmässigt än vi generellt gjort i Dalarna. Med stöd av de erfarenheter och den kunskap man samlat på sig i projektet håller en ”verktygslåda” på att tas fram som kan användas för den som aktivt vill jobba med utveckling av service på landsbygder.</a:t>
            </a:r>
          </a:p>
          <a:p>
            <a:pPr>
              <a:lnSpc>
                <a:spcPct val="107000"/>
              </a:lnSpc>
              <a:spcAft>
                <a:spcPts val="600"/>
              </a:spcAft>
            </a:pPr>
            <a:r>
              <a:rPr lang="sv-SE" sz="1200" dirty="0">
                <a:latin typeface="Calibri" panose="020F0502020204030204" pitchFamily="34" charset="0"/>
                <a:ea typeface="Calibri" panose="020F0502020204030204" pitchFamily="34" charset="0"/>
                <a:cs typeface="Times New Roman" panose="02020603050405020304" pitchFamily="18" charset="0"/>
              </a:rPr>
              <a:t>Det är bra att jobba processinriktat tycker Stina, på de sättet kan man ta med sig erfarenheter och lärande i nästa steg. Serviceplanering ger avtryck för annan planering. Näringslivskontakterna är viktiga.</a:t>
            </a:r>
          </a:p>
          <a:p>
            <a:pPr>
              <a:lnSpc>
                <a:spcPct val="107000"/>
              </a:lnSpc>
              <a:spcAft>
                <a:spcPts val="600"/>
              </a:spcAft>
            </a:pPr>
            <a:r>
              <a:rPr lang="sv-SE" sz="1200" i="1" dirty="0">
                <a:latin typeface="Calibri" panose="020F0502020204030204" pitchFamily="34" charset="0"/>
                <a:ea typeface="Calibri" panose="020F0502020204030204" pitchFamily="34" charset="0"/>
                <a:cs typeface="Times New Roman" panose="02020603050405020304" pitchFamily="18" charset="0"/>
              </a:rPr>
              <a:t>Läs mer i bifogad presentation</a:t>
            </a:r>
          </a:p>
          <a:p>
            <a:pPr>
              <a:lnSpc>
                <a:spcPct val="107000"/>
              </a:lnSpc>
              <a:spcAft>
                <a:spcPts val="600"/>
              </a:spcAft>
            </a:pPr>
            <a:endParaRPr lang="sv-SE" sz="82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sv-SE" sz="825"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upp 3">
            <a:extLst>
              <a:ext uri="{FF2B5EF4-FFF2-40B4-BE49-F238E27FC236}">
                <a16:creationId xmlns:a16="http://schemas.microsoft.com/office/drawing/2014/main" id="{5CBE92F2-1074-4D56-9792-FDF316FF8EDD}"/>
              </a:ext>
            </a:extLst>
          </p:cNvPr>
          <p:cNvGrpSpPr/>
          <p:nvPr/>
        </p:nvGrpSpPr>
        <p:grpSpPr>
          <a:xfrm>
            <a:off x="5490895" y="1267115"/>
            <a:ext cx="3222007" cy="3525882"/>
            <a:chOff x="5144078" y="1729341"/>
            <a:chExt cx="3222007" cy="3525882"/>
          </a:xfrm>
        </p:grpSpPr>
        <p:pic>
          <p:nvPicPr>
            <p:cNvPr id="11" name="Bildobjekt 10">
              <a:extLst>
                <a:ext uri="{FF2B5EF4-FFF2-40B4-BE49-F238E27FC236}">
                  <a16:creationId xmlns:a16="http://schemas.microsoft.com/office/drawing/2014/main" id="{D27B64C5-2D6B-4CF3-84C5-E99F4756CDD5}"/>
                </a:ext>
              </a:extLst>
            </p:cNvPr>
            <p:cNvPicPr>
              <a:picLocks noChangeAspect="1"/>
            </p:cNvPicPr>
            <p:nvPr/>
          </p:nvPicPr>
          <p:blipFill>
            <a:blip r:embed="rId2"/>
            <a:stretch>
              <a:fillRect/>
            </a:stretch>
          </p:blipFill>
          <p:spPr>
            <a:xfrm>
              <a:off x="5144078" y="3098716"/>
              <a:ext cx="2508026" cy="2156507"/>
            </a:xfrm>
            <a:prstGeom prst="rect">
              <a:avLst/>
            </a:prstGeom>
            <a:ln>
              <a:noFill/>
            </a:ln>
          </p:spPr>
        </p:pic>
        <p:pic>
          <p:nvPicPr>
            <p:cNvPr id="10" name="Bildobjekt 9">
              <a:extLst>
                <a:ext uri="{FF2B5EF4-FFF2-40B4-BE49-F238E27FC236}">
                  <a16:creationId xmlns:a16="http://schemas.microsoft.com/office/drawing/2014/main" id="{BE3920A9-CBA1-4813-94B2-2EEFAC93526C}"/>
                </a:ext>
              </a:extLst>
            </p:cNvPr>
            <p:cNvPicPr>
              <a:picLocks noChangeAspect="1"/>
            </p:cNvPicPr>
            <p:nvPr/>
          </p:nvPicPr>
          <p:blipFill>
            <a:blip r:embed="rId3"/>
            <a:stretch>
              <a:fillRect/>
            </a:stretch>
          </p:blipFill>
          <p:spPr>
            <a:xfrm>
              <a:off x="6224267" y="1729341"/>
              <a:ext cx="2141818" cy="2317590"/>
            </a:xfrm>
            <a:prstGeom prst="rect">
              <a:avLst/>
            </a:prstGeom>
          </p:spPr>
        </p:pic>
      </p:grpSp>
      <p:pic>
        <p:nvPicPr>
          <p:cNvPr id="12" name="Bildobjekt 11">
            <a:extLst>
              <a:ext uri="{FF2B5EF4-FFF2-40B4-BE49-F238E27FC236}">
                <a16:creationId xmlns:a16="http://schemas.microsoft.com/office/drawing/2014/main" id="{D065E2F9-B4BE-4239-86FD-429D5B254B6A}"/>
              </a:ext>
            </a:extLst>
          </p:cNvPr>
          <p:cNvPicPr>
            <a:picLocks noChangeAspect="1"/>
          </p:cNvPicPr>
          <p:nvPr/>
        </p:nvPicPr>
        <p:blipFill>
          <a:blip r:embed="rId4"/>
          <a:stretch>
            <a:fillRect/>
          </a:stretch>
        </p:blipFill>
        <p:spPr>
          <a:xfrm>
            <a:off x="7652106" y="5468306"/>
            <a:ext cx="1060796" cy="1033361"/>
          </a:xfrm>
          <a:prstGeom prst="rect">
            <a:avLst/>
          </a:prstGeom>
        </p:spPr>
      </p:pic>
    </p:spTree>
    <p:extLst>
      <p:ext uri="{BB962C8B-B14F-4D97-AF65-F5344CB8AC3E}">
        <p14:creationId xmlns:p14="http://schemas.microsoft.com/office/powerpoint/2010/main" val="2626038259"/>
      </p:ext>
    </p:extLst>
  </p:cSld>
  <p:clrMapOvr>
    <a:masterClrMapping/>
  </p:clrMapOvr>
</p:sld>
</file>

<file path=ppt/theme/theme1.xml><?xml version="1.0" encoding="utf-8"?>
<a:theme xmlns:a="http://schemas.openxmlformats.org/drawingml/2006/main" name="Länstyrelsen4 32">
  <a:themeElements>
    <a:clrScheme name="Länstyrelsen">
      <a:dk1>
        <a:sysClr val="windowText" lastClr="000000"/>
      </a:dk1>
      <a:lt1>
        <a:sysClr val="window" lastClr="FFFFFF"/>
      </a:lt1>
      <a:dk2>
        <a:srgbClr val="1F497D"/>
      </a:dk2>
      <a:lt2>
        <a:srgbClr val="EEECE1"/>
      </a:lt2>
      <a:accent1>
        <a:srgbClr val="006FB9"/>
      </a:accent1>
      <a:accent2>
        <a:srgbClr val="FBBB21"/>
      </a:accent2>
      <a:accent3>
        <a:srgbClr val="E4032E"/>
      </a:accent3>
      <a:accent4>
        <a:srgbClr val="E6E6E6"/>
      </a:accent4>
      <a:accent5>
        <a:srgbClr val="338CC7"/>
      </a:accent5>
      <a:accent6>
        <a:srgbClr val="E93558"/>
      </a:accent6>
      <a:hlink>
        <a:srgbClr val="0000FF"/>
      </a:hlink>
      <a:folHlink>
        <a:srgbClr val="800080"/>
      </a:folHlink>
    </a:clrScheme>
    <a:fontScheme name="Länstyrelsen">
      <a:majorFont>
        <a:latin typeface="Trebuchet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änstyrelsen4.3.potx" id="{BEE6D54B-C85E-47CA-B2C6-232CEACDD45B}" vid="{0E57C23A-9D83-4F0B-AC4C-8C1061B9F78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1258</Words>
  <Application>Microsoft Office PowerPoint</Application>
  <PresentationFormat>Bildspel på skärmen (4:3)</PresentationFormat>
  <Paragraphs>140</Paragraphs>
  <Slides>6</Slides>
  <Notes>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6</vt:i4>
      </vt:variant>
    </vt:vector>
  </HeadingPairs>
  <TitlesOfParts>
    <vt:vector size="12" baseType="lpstr">
      <vt:lpstr>Arial</vt:lpstr>
      <vt:lpstr>Calibri</vt:lpstr>
      <vt:lpstr>Times New Roman</vt:lpstr>
      <vt:lpstr>Trebuchet MS</vt:lpstr>
      <vt:lpstr>Verdana</vt:lpstr>
      <vt:lpstr>Länstyrelsen4 32</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Löfstrand Karin</dc:creator>
  <cp:lastModifiedBy>Löfstrand Karin</cp:lastModifiedBy>
  <cp:revision>44</cp:revision>
  <dcterms:created xsi:type="dcterms:W3CDTF">2018-10-11T06:38:31Z</dcterms:created>
  <dcterms:modified xsi:type="dcterms:W3CDTF">2018-12-19T07:08:36Z</dcterms:modified>
</cp:coreProperties>
</file>