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6"/>
  </p:sldMasterIdLst>
  <p:notesMasterIdLst>
    <p:notesMasterId r:id="rId29"/>
  </p:notesMasterIdLst>
  <p:handoutMasterIdLst>
    <p:handoutMasterId r:id="rId30"/>
  </p:handoutMasterIdLst>
  <p:sldIdLst>
    <p:sldId id="338" r:id="rId7"/>
    <p:sldId id="275" r:id="rId8"/>
    <p:sldId id="279" r:id="rId9"/>
    <p:sldId id="311" r:id="rId10"/>
    <p:sldId id="320" r:id="rId11"/>
    <p:sldId id="321" r:id="rId12"/>
    <p:sldId id="343" r:id="rId13"/>
    <p:sldId id="318" r:id="rId14"/>
    <p:sldId id="324" r:id="rId15"/>
    <p:sldId id="325" r:id="rId16"/>
    <p:sldId id="336" r:id="rId17"/>
    <p:sldId id="332" r:id="rId18"/>
    <p:sldId id="335" r:id="rId19"/>
    <p:sldId id="334" r:id="rId20"/>
    <p:sldId id="333" r:id="rId21"/>
    <p:sldId id="329" r:id="rId22"/>
    <p:sldId id="330" r:id="rId23"/>
    <p:sldId id="331" r:id="rId24"/>
    <p:sldId id="328" r:id="rId25"/>
    <p:sldId id="341" r:id="rId26"/>
    <p:sldId id="327" r:id="rId27"/>
    <p:sldId id="340"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338"/>
            <p14:sldId id="275"/>
            <p14:sldId id="279"/>
            <p14:sldId id="311"/>
            <p14:sldId id="320"/>
            <p14:sldId id="321"/>
            <p14:sldId id="343"/>
            <p14:sldId id="318"/>
            <p14:sldId id="324"/>
            <p14:sldId id="325"/>
            <p14:sldId id="336"/>
            <p14:sldId id="332"/>
            <p14:sldId id="335"/>
            <p14:sldId id="334"/>
            <p14:sldId id="333"/>
            <p14:sldId id="329"/>
            <p14:sldId id="330"/>
            <p14:sldId id="331"/>
            <p14:sldId id="328"/>
            <p14:sldId id="341"/>
            <p14:sldId id="327"/>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75785" autoAdjust="0"/>
  </p:normalViewPr>
  <p:slideViewPr>
    <p:cSldViewPr snapToGrid="0">
      <p:cViewPr varScale="1">
        <p:scale>
          <a:sx n="66" d="100"/>
          <a:sy n="66" d="100"/>
        </p:scale>
        <p:origin x="3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6"/>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2020-12-16</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2020-12-16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a:t>
            </a:fld>
            <a:endParaRPr lang="sv-SE"/>
          </a:p>
        </p:txBody>
      </p:sp>
    </p:spTree>
    <p:extLst>
      <p:ext uri="{BB962C8B-B14F-4D97-AF65-F5344CB8AC3E}">
        <p14:creationId xmlns:p14="http://schemas.microsoft.com/office/powerpoint/2010/main" val="93644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18</a:t>
            </a:fld>
            <a:endParaRPr lang="sv-SE"/>
          </a:p>
        </p:txBody>
      </p:sp>
    </p:spTree>
    <p:extLst>
      <p:ext uri="{BB962C8B-B14F-4D97-AF65-F5344CB8AC3E}">
        <p14:creationId xmlns:p14="http://schemas.microsoft.com/office/powerpoint/2010/main" val="126095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21</a:t>
            </a:fld>
            <a:endParaRPr lang="sv-SE" dirty="0"/>
          </a:p>
        </p:txBody>
      </p:sp>
    </p:spTree>
    <p:extLst>
      <p:ext uri="{BB962C8B-B14F-4D97-AF65-F5344CB8AC3E}">
        <p14:creationId xmlns:p14="http://schemas.microsoft.com/office/powerpoint/2010/main" val="344045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22</a:t>
            </a:fld>
            <a:endParaRPr lang="sv-SE" dirty="0"/>
          </a:p>
        </p:txBody>
      </p:sp>
    </p:spTree>
    <p:extLst>
      <p:ext uri="{BB962C8B-B14F-4D97-AF65-F5344CB8AC3E}">
        <p14:creationId xmlns:p14="http://schemas.microsoft.com/office/powerpoint/2010/main" val="65949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solidFill>
                  <a:schemeClr val="accent5">
                    <a:lumMod val="75000"/>
                  </a:schemeClr>
                </a:solidFill>
              </a:rPr>
              <a:t>SOU 2017:53 </a:t>
            </a:r>
          </a:p>
          <a:p>
            <a:pPr marL="0" indent="0">
              <a:buNone/>
            </a:pPr>
            <a:endParaRPr lang="sv-SE" sz="1200" dirty="0" smtClean="0">
              <a:solidFill>
                <a:schemeClr val="accent5">
                  <a:lumMod val="75000"/>
                </a:schemeClr>
              </a:solidFill>
            </a:endParaRPr>
          </a:p>
          <a:p>
            <a:pPr marL="0" indent="0">
              <a:buNone/>
            </a:pPr>
            <a:r>
              <a:rPr lang="sv-SE" dirty="0" smtClean="0"/>
              <a:t>Styrande principer,</a:t>
            </a:r>
            <a:r>
              <a:rPr lang="sv-SE" baseline="0" dirty="0" smtClean="0"/>
              <a:t> målbild och färdplan och En förstärkt vårdgaranti i primärvården </a:t>
            </a:r>
          </a:p>
          <a:p>
            <a:pPr marL="228600" indent="-228600">
              <a:buAutoNum type="arabicPeriod"/>
            </a:pPr>
            <a:endParaRPr lang="sv-SE" baseline="0" dirty="0" smtClean="0"/>
          </a:p>
          <a:p>
            <a:pPr marL="0" indent="0">
              <a:buNone/>
            </a:pPr>
            <a:r>
              <a:rPr lang="sv-SE" sz="1200" dirty="0" smtClean="0">
                <a:solidFill>
                  <a:schemeClr val="accent5">
                    <a:lumMod val="75000"/>
                  </a:schemeClr>
                </a:solidFill>
              </a:rPr>
              <a:t>SOU 2018:39 </a:t>
            </a:r>
          </a:p>
          <a:p>
            <a:pPr marL="0" indent="0">
              <a:buNone/>
            </a:pPr>
            <a:endParaRPr lang="sv-SE" sz="1200" b="0" i="0" u="none" strike="noStrike" kern="1200" dirty="0" smtClean="0">
              <a:solidFill>
                <a:schemeClr val="accent5">
                  <a:lumMod val="75000"/>
                </a:schemeClr>
              </a:solidFill>
              <a:effectLst/>
              <a:latin typeface="Arial" panose="020B0604020202020204" pitchFamily="34" charset="0"/>
              <a:ea typeface="+mn-ea"/>
              <a:cs typeface="Arial" panose="020B0604020202020204" pitchFamily="34" charset="0"/>
            </a:endParaRPr>
          </a:p>
          <a:p>
            <a:pPr marL="0" indent="0">
              <a:buNone/>
            </a:pP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Målbild och färdplan fördjupas, Patientens delaktighet betonas,</a:t>
            </a:r>
            <a:r>
              <a:rPr lang="sv-SE"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systematisk nationell uppföljning av patientvården</a:t>
            </a:r>
            <a:r>
              <a:rPr lang="sv-SE"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utvecklas, </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primärvårdens uppdrag moderniseras, Val av fast läkare förtydligas.</a:t>
            </a:r>
          </a:p>
          <a:p>
            <a:pPr marL="228600" indent="-228600">
              <a:buAutoNum type="arabicPeriod"/>
            </a:pPr>
            <a:endPar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indent="0">
              <a:buNone/>
            </a:pPr>
            <a:r>
              <a:rPr lang="sv-SE" sz="1200" dirty="0" smtClean="0">
                <a:solidFill>
                  <a:schemeClr val="accent5">
                    <a:lumMod val="75000"/>
                  </a:schemeClr>
                </a:solidFill>
              </a:rPr>
              <a:t>SOU 2019:29 </a:t>
            </a:r>
          </a:p>
          <a:p>
            <a:pPr marL="0" indent="0">
              <a:buNone/>
            </a:pPr>
            <a:endParaRPr lang="sv-SE" sz="1200" b="0" i="0" u="none" strike="noStrike" kern="1200" baseline="0" dirty="0" smtClean="0">
              <a:solidFill>
                <a:schemeClr val="accent5">
                  <a:lumMod val="75000"/>
                </a:schemeClr>
              </a:solidFill>
              <a:effectLst/>
              <a:latin typeface="Arial" panose="020B0604020202020204" pitchFamily="34" charset="0"/>
              <a:ea typeface="+mn-ea"/>
              <a:cs typeface="Arial" panose="020B0604020202020204" pitchFamily="34" charset="0"/>
            </a:endParaRPr>
          </a:p>
          <a:p>
            <a:pPr marL="0" indent="0">
              <a:buNone/>
            </a:pPr>
            <a:r>
              <a:rPr lang="sv-SE"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A</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nalyser av den öppna och slutna vården, samverkan mellan regioner och kommuner samt det särskilda ersättningssystem som finns för vissa läkare och fysioterapeuter, den så kallade nationella taxan. Fördjupade analyser omfattar förebyggande arbete, rehabilitering och habilitering samt forskning, utveckling och undervisning (</a:t>
            </a:r>
            <a:r>
              <a:rPr lang="sv-SE"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FoUU</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p>
          <a:p>
            <a:pPr marL="0" indent="0">
              <a:buNone/>
            </a:pPr>
            <a:endPar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indent="0">
              <a:buNone/>
            </a:pP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OBS - </a:t>
            </a:r>
            <a:r>
              <a:rPr lang="sv-SE" sz="1200" b="1" i="0" u="none" strike="noStrike" kern="1200" dirty="0" smtClean="0">
                <a:solidFill>
                  <a:schemeClr val="tx1"/>
                </a:solidFill>
                <a:effectLst/>
                <a:latin typeface="Arial" panose="020B0604020202020204" pitchFamily="34" charset="0"/>
                <a:ea typeface="+mn-ea"/>
                <a:cs typeface="Arial" panose="020B0604020202020204" pitchFamily="34" charset="0"/>
              </a:rPr>
              <a:t>En sammanhållen god och nära vård för barn och unga Dir. 2019:93</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 Meningen med uppdraget är att nå upp till en mer likvärdig vård med förebyggande och hälsofrämjande insatser för barn och unga i hela landet.</a:t>
            </a:r>
            <a:r>
              <a:rPr lang="sv-SE"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Meningen är också att avlasta den specialiserade barn-och ungdomspsykiatrin. (Delredovisas 1 maj 2021 och helt 1 oktober 2021.) Utredaren Peter Almgren.</a:t>
            </a:r>
          </a:p>
          <a:p>
            <a:pPr marL="0" indent="0">
              <a:buNone/>
            </a:pP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2</a:t>
            </a:fld>
            <a:endParaRPr lang="sv-SE" dirty="0"/>
          </a:p>
        </p:txBody>
      </p:sp>
    </p:spTree>
    <p:extLst>
      <p:ext uri="{BB962C8B-B14F-4D97-AF65-F5344CB8AC3E}">
        <p14:creationId xmlns:p14="http://schemas.microsoft.com/office/powerpoint/2010/main" val="2206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Från och med den 1 januari 2019 är vårdgarantin inom primärvården i Sverige förstärkt. Förstärkningen innebär att patienter som kontaktar primärvården för ett nytt eller försämrat hälsoproblem har rätt till en medicinsk bedömning inom tre dagar. </a:t>
            </a:r>
          </a:p>
          <a:p>
            <a:endPar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Egen reflektion: </a:t>
            </a:r>
            <a:r>
              <a:rPr lang="sv-SE" sz="1200" b="0" i="0" u="none" strike="noStrike" kern="1200" dirty="0" err="1" smtClean="0">
                <a:solidFill>
                  <a:schemeClr val="tx1"/>
                </a:solidFill>
                <a:effectLst/>
                <a:latin typeface="Arial" panose="020B0604020202020204" pitchFamily="34" charset="0"/>
                <a:ea typeface="+mn-ea"/>
                <a:cs typeface="Arial" panose="020B0604020202020204" pitchFamily="34" charset="0"/>
              </a:rPr>
              <a:t>SOU:erna</a:t>
            </a:r>
            <a:r>
              <a:rPr lang="sv-SE" sz="1200" b="0" i="0" u="none" strike="noStrike" kern="1200" dirty="0" smtClean="0">
                <a:solidFill>
                  <a:schemeClr val="tx1"/>
                </a:solidFill>
                <a:effectLst/>
                <a:latin typeface="Arial" panose="020B0604020202020204" pitchFamily="34" charset="0"/>
                <a:ea typeface="+mn-ea"/>
                <a:cs typeface="Arial" panose="020B0604020202020204" pitchFamily="34" charset="0"/>
              </a:rPr>
              <a:t> innehåller</a:t>
            </a:r>
            <a:r>
              <a:rPr lang="sv-SE"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en hel del konkreta förslag och lagändringar men till stor del beskrivs reformeringen av hälsosjukvården med visionärt så att det blir en hel del arbeta här i Dalarna att fundera på vad detta betyder för oss och hur vi ska arbeta med detta.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4</a:t>
            </a:fld>
            <a:endParaRPr lang="sv-SE" dirty="0"/>
          </a:p>
        </p:txBody>
      </p:sp>
    </p:spTree>
    <p:extLst>
      <p:ext uri="{BB962C8B-B14F-4D97-AF65-F5344CB8AC3E}">
        <p14:creationId xmlns:p14="http://schemas.microsoft.com/office/powerpoint/2010/main" val="266750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Syftet är att använda så mycket som möjligt av den kompetens som finns inom primärvården för att på bästa sätt möta patienternas behov. Fördelarna med detta är att patienten snabbare får träffa den kompetens man har störst behov av och att läkartid kan frigöras för de patienter som har behov av en läkare.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5</a:t>
            </a:fld>
            <a:endParaRPr lang="sv-SE" dirty="0"/>
          </a:p>
        </p:txBody>
      </p:sp>
    </p:spTree>
    <p:extLst>
      <p:ext uri="{BB962C8B-B14F-4D97-AF65-F5344CB8AC3E}">
        <p14:creationId xmlns:p14="http://schemas.microsoft.com/office/powerpoint/2010/main" val="296394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Regeringen överlämnar denna proposition till riksdagen. </a:t>
            </a:r>
          </a:p>
          <a:p>
            <a:r>
              <a:rPr lang="sv-SE" dirty="0" smtClean="0"/>
              <a:t> </a:t>
            </a:r>
          </a:p>
          <a:p>
            <a:r>
              <a:rPr lang="sv-SE" dirty="0" smtClean="0"/>
              <a:t>Stockholm den 28 maj 2020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Propositionen bygger på en överenskommelse mellan regeringen, Centerpartiet och Liberalerna.</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6</a:t>
            </a:fld>
            <a:endParaRPr lang="sv-SE" dirty="0"/>
          </a:p>
        </p:txBody>
      </p:sp>
    </p:spTree>
    <p:extLst>
      <p:ext uri="{BB962C8B-B14F-4D97-AF65-F5344CB8AC3E}">
        <p14:creationId xmlns:p14="http://schemas.microsoft.com/office/powerpoint/2010/main" val="399848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Utredningen bedömer att förslagen är steg på vägen i utvecklingen av en modern, jämlik, tillgänglig och effektiv </a:t>
            </a:r>
            <a:r>
              <a:rPr lang="sv-SE" dirty="0" err="1" smtClean="0"/>
              <a:t>hälso-</a:t>
            </a:r>
            <a:r>
              <a:rPr lang="sv-SE" dirty="0" smtClean="0"/>
              <a:t> och sjukvård, med en stark och adekvat resurssatt primärvård som bas. </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8</a:t>
            </a:fld>
            <a:endParaRPr lang="sv-SE" dirty="0"/>
          </a:p>
        </p:txBody>
      </p:sp>
    </p:spTree>
    <p:extLst>
      <p:ext uri="{BB962C8B-B14F-4D97-AF65-F5344CB8AC3E}">
        <p14:creationId xmlns:p14="http://schemas.microsoft.com/office/powerpoint/2010/main" val="351635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panose="020B0604020202020204" pitchFamily="34" charset="0"/>
                <a:ea typeface="+mn-ea"/>
                <a:cs typeface="Arial" panose="020B0604020202020204" pitchFamily="34" charset="0"/>
              </a:rPr>
              <a:t>God vård God vård är en övergripande beskrivning av hur vården ska bedrivas för att uppfylla kraven i HSL. Vården ska enligt 5 kap. 1 § HSL särskilt: – vara av god kvalitet med en god hygienisk standard – tillgodose patientens behov av trygghet, kontinuitet och säkerhet – bygga på respekt för patientens självbestämmande och integritet </a:t>
            </a:r>
          </a:p>
          <a:p>
            <a:r>
              <a:rPr lang="sv-SE" sz="1200" kern="1200" dirty="0" smtClean="0">
                <a:solidFill>
                  <a:schemeClr val="tx1"/>
                </a:solidFill>
                <a:effectLst/>
                <a:latin typeface="Arial" panose="020B0604020202020204" pitchFamily="34" charset="0"/>
                <a:ea typeface="+mn-ea"/>
                <a:cs typeface="Arial" panose="020B0604020202020204" pitchFamily="34" charset="0"/>
              </a:rPr>
              <a:t>– främja goda kontakter mellan patienten och </a:t>
            </a:r>
            <a:r>
              <a:rPr lang="sv-SE" sz="1200" kern="1200" dirty="0" err="1" smtClean="0">
                <a:solidFill>
                  <a:schemeClr val="tx1"/>
                </a:solidFill>
                <a:effectLst/>
                <a:latin typeface="Arial" panose="020B0604020202020204" pitchFamily="34" charset="0"/>
                <a:ea typeface="+mn-ea"/>
                <a:cs typeface="Arial" panose="020B0604020202020204" pitchFamily="34" charset="0"/>
              </a:rPr>
              <a:t>hälso-</a:t>
            </a:r>
            <a:r>
              <a:rPr lang="sv-SE" sz="1200" kern="1200" dirty="0" smtClean="0">
                <a:solidFill>
                  <a:schemeClr val="tx1"/>
                </a:solidFill>
                <a:effectLst/>
                <a:latin typeface="Arial" panose="020B0604020202020204" pitchFamily="34" charset="0"/>
                <a:ea typeface="+mn-ea"/>
                <a:cs typeface="Arial" panose="020B0604020202020204" pitchFamily="34" charset="0"/>
              </a:rPr>
              <a:t> och sjukvårdspersonalen och – vara lätt tillgänglig. </a:t>
            </a:r>
          </a:p>
          <a:p>
            <a:r>
              <a:rPr lang="sv-SE" sz="1200" kern="1200" dirty="0" smtClean="0">
                <a:solidFill>
                  <a:schemeClr val="tx1"/>
                </a:solidFill>
                <a:effectLst/>
                <a:latin typeface="Arial" panose="020B0604020202020204" pitchFamily="34" charset="0"/>
                <a:ea typeface="+mn-ea"/>
                <a:cs typeface="Arial" panose="020B0604020202020204" pitchFamily="34" charset="0"/>
              </a:rPr>
              <a:t> </a:t>
            </a:r>
          </a:p>
          <a:p>
            <a:r>
              <a:rPr lang="sv-SE" sz="1200" kern="1200" dirty="0" smtClean="0">
                <a:solidFill>
                  <a:schemeClr val="tx1"/>
                </a:solidFill>
                <a:effectLst/>
                <a:latin typeface="Arial" panose="020B0604020202020204" pitchFamily="34" charset="0"/>
                <a:ea typeface="+mn-ea"/>
                <a:cs typeface="Arial" panose="020B0604020202020204" pitchFamily="34" charset="0"/>
              </a:rPr>
              <a:t>Nära vård Nära vård är en term som används såväl i betänkandet Effektiv vård (”närvård”) som i arbetet hos flera av vårdens huvudmän. Begreppet beskriver hur vården i allt större utsträckning bedrivs inom vårdformer såsom vårdcentraler, hälsocentraler, andra former av externt belägna specialistmottagningar, sjukstugor, mobila team, digitala lösningar eller i patientens hem. Att vården är nära kan ibland innebära geografiskt nära, ibland kan närheten också åstadkommas med hjälp av tekniska och digitala lösningar.</a:t>
            </a:r>
          </a:p>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9</a:t>
            </a:fld>
            <a:endParaRPr lang="sv-SE" dirty="0"/>
          </a:p>
        </p:txBody>
      </p:sp>
    </p:spTree>
    <p:extLst>
      <p:ext uri="{BB962C8B-B14F-4D97-AF65-F5344CB8AC3E}">
        <p14:creationId xmlns:p14="http://schemas.microsoft.com/office/powerpoint/2010/main" val="120962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11</a:t>
            </a:fld>
            <a:endParaRPr lang="sv-SE"/>
          </a:p>
        </p:txBody>
      </p:sp>
    </p:spTree>
    <p:extLst>
      <p:ext uri="{BB962C8B-B14F-4D97-AF65-F5344CB8AC3E}">
        <p14:creationId xmlns:p14="http://schemas.microsoft.com/office/powerpoint/2010/main" val="347339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15</a:t>
            </a:fld>
            <a:endParaRPr lang="sv-SE" dirty="0"/>
          </a:p>
        </p:txBody>
      </p:sp>
    </p:spTree>
    <p:extLst>
      <p:ext uri="{BB962C8B-B14F-4D97-AF65-F5344CB8AC3E}">
        <p14:creationId xmlns:p14="http://schemas.microsoft.com/office/powerpoint/2010/main" val="3818063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smtClean="0"/>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smtClean="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D36A76A3-C3EF-4A55-A631-6B933C454800}" type="datetime1">
              <a:rPr lang="sv-SE" smtClean="0"/>
              <a:t>2020-12-16</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r>
              <a:rPr lang="sv-SE" smtClean="0"/>
              <a:t>Styrgrupp GNV</a:t>
            </a:r>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1030178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4DCFA1F-633C-4493-8926-78A302EC87B3}" type="datetime1">
              <a:rPr lang="sv-SE" smtClean="0"/>
              <a:t>2020-12-16</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08237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E2535A9E-D017-4372-B3BF-D9AF30AA73A6}" type="datetime1">
              <a:rPr lang="sv-SE" smtClean="0"/>
              <a:t>2020-12-16</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18051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199" y="1825625"/>
            <a:ext cx="5609253"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054E21B-0903-4302-97C3-7D992D4F1AE9}" type="datetime1">
              <a:rPr lang="sv-SE" smtClean="0"/>
              <a:t>2020-12-16</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622771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10548" y="2505075"/>
            <a:ext cx="558702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2193DA0-5E3E-4EC1-B828-1A0349B1BC1E}" type="datetime1">
              <a:rPr lang="sv-SE" smtClean="0"/>
              <a:t>2020-12-16</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19049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smtClean="0"/>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123C5FB3-7691-4BED-B124-9635009E3C17}" type="datetime1">
              <a:rPr lang="sv-SE" smtClean="0"/>
              <a:t>2020-12-16</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248399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029653CD-F2EB-4353-8F71-15518DD71FAD}" type="datetime1">
              <a:rPr lang="sv-SE" smtClean="0"/>
              <a:t>2020-12-16</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250620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1612EFF7-FDDB-4C06-B19B-E3BEB0E102F9}" type="datetime1">
              <a:rPr lang="sv-SE" smtClean="0"/>
              <a:t>2020-12-16</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6283547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0DE789E1-8B47-40F4-BDB3-FF3D609DA28E}" type="datetime1">
              <a:rPr lang="sv-SE" smtClean="0"/>
              <a:t>2020-12-16</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smtClean="0"/>
              <a:t>Styrgrupp GNV</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345207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A245D-AB59-4BC6-B3C5-ED331BCFC99E}" type="datetime1">
              <a:rPr lang="sv-SE" smtClean="0"/>
              <a:t>2020-12-16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Styrgrupp GNV</a:t>
            </a:r>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0692006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na.nurmilehto@avesta.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pernilla.andersson1@ludvika.se" TargetMode="External"/><Relationship Id="rId4" Type="http://schemas.openxmlformats.org/officeDocument/2006/relationships/hyperlink" Target="mailto:marie.van.geffen-blomberg@leksand.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nna.collaros@regiondalarna.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wa.welen@ltdalarna.se" TargetMode="External"/><Relationship Id="rId5" Type="http://schemas.openxmlformats.org/officeDocument/2006/relationships/hyperlink" Target="mailto:jeanette.hjortsberg@regiondalarna.se" TargetMode="External"/><Relationship Id="rId4" Type="http://schemas.openxmlformats.org/officeDocument/2006/relationships/hyperlink" Target="mailto:susanne.magnusson@regiondalarna.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Bakgrund </a:t>
            </a:r>
            <a:endParaRPr lang="sv-SE" dirty="0"/>
          </a:p>
        </p:txBody>
      </p:sp>
      <p:sp>
        <p:nvSpPr>
          <p:cNvPr id="3" name="Underrubrik 2"/>
          <p:cNvSpPr>
            <a:spLocks noGrp="1"/>
          </p:cNvSpPr>
          <p:nvPr>
            <p:ph type="subTitle" idx="1"/>
          </p:nvPr>
        </p:nvSpPr>
        <p:spPr/>
        <p:txBody>
          <a:bodyPr/>
          <a:lstStyle/>
          <a:p>
            <a:r>
              <a:rPr lang="sv-SE" b="1" dirty="0" smtClean="0"/>
              <a:t>Utredningar och processen till God </a:t>
            </a:r>
            <a:r>
              <a:rPr lang="sv-SE" b="1" dirty="0"/>
              <a:t>och nära vård</a:t>
            </a:r>
            <a:endParaRPr lang="sv-SE" dirty="0"/>
          </a:p>
          <a:p>
            <a:endParaRPr lang="sv-SE" dirty="0" smtClean="0"/>
          </a:p>
        </p:txBody>
      </p:sp>
    </p:spTree>
    <p:extLst>
      <p:ext uri="{BB962C8B-B14F-4D97-AF65-F5344CB8AC3E}">
        <p14:creationId xmlns:p14="http://schemas.microsoft.com/office/powerpoint/2010/main" val="133186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Nära vård?</a:t>
            </a:r>
            <a:endParaRPr lang="sv-SE" dirty="0"/>
          </a:p>
        </p:txBody>
      </p:sp>
      <p:pic>
        <p:nvPicPr>
          <p:cNvPr id="7" name="Platshållare för innehåll 6"/>
          <p:cNvPicPr>
            <a:picLocks noGrp="1" noChangeAspect="1"/>
          </p:cNvPicPr>
          <p:nvPr>
            <p:ph idx="1"/>
          </p:nvPr>
        </p:nvPicPr>
        <p:blipFill>
          <a:blip r:embed="rId2"/>
          <a:stretch>
            <a:fillRect/>
          </a:stretch>
        </p:blipFill>
        <p:spPr>
          <a:xfrm>
            <a:off x="2037095" y="1335314"/>
            <a:ext cx="7237534" cy="4806383"/>
          </a:xfrm>
          <a:prstGeom prst="rect">
            <a:avLst/>
          </a:prstGeom>
        </p:spPr>
      </p:pic>
      <p:sp>
        <p:nvSpPr>
          <p:cNvPr id="4" name="Platshållare för datum 3"/>
          <p:cNvSpPr>
            <a:spLocks noGrp="1"/>
          </p:cNvSpPr>
          <p:nvPr>
            <p:ph type="dt" sz="half" idx="10"/>
          </p:nvPr>
        </p:nvSpPr>
        <p:spPr/>
        <p:txBody>
          <a:bodyPr/>
          <a:lstStyle/>
          <a:p>
            <a:fld id="{58CF4FAF-5687-4E4C-98C2-5042FEF499EB}"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10</a:t>
            </a:fld>
            <a:endParaRPr lang="sv-SE" dirty="0"/>
          </a:p>
        </p:txBody>
      </p:sp>
    </p:spTree>
    <p:extLst>
      <p:ext uri="{BB962C8B-B14F-4D97-AF65-F5344CB8AC3E}">
        <p14:creationId xmlns:p14="http://schemas.microsoft.com/office/powerpoint/2010/main" val="102197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Bakgrund </a:t>
            </a:r>
            <a:endParaRPr lang="sv-SE" dirty="0"/>
          </a:p>
        </p:txBody>
      </p:sp>
      <p:sp>
        <p:nvSpPr>
          <p:cNvPr id="3" name="Underrubrik 2"/>
          <p:cNvSpPr>
            <a:spLocks noGrp="1"/>
          </p:cNvSpPr>
          <p:nvPr>
            <p:ph type="subTitle" idx="1"/>
          </p:nvPr>
        </p:nvSpPr>
        <p:spPr/>
        <p:txBody>
          <a:bodyPr/>
          <a:lstStyle/>
          <a:p>
            <a:r>
              <a:rPr lang="sv-SE" b="1" dirty="0"/>
              <a:t>Bakgrund och uppdraget till Styrgrupp God och nära vård</a:t>
            </a:r>
            <a:endParaRPr lang="sv-SE" dirty="0"/>
          </a:p>
          <a:p>
            <a:endParaRPr lang="sv-SE" dirty="0" smtClean="0"/>
          </a:p>
        </p:txBody>
      </p:sp>
    </p:spTree>
    <p:extLst>
      <p:ext uri="{BB962C8B-B14F-4D97-AF65-F5344CB8AC3E}">
        <p14:creationId xmlns:p14="http://schemas.microsoft.com/office/powerpoint/2010/main" val="412581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Välfärdsrådet 200311</a:t>
            </a:r>
            <a:endParaRPr lang="sv-SE" dirty="0"/>
          </a:p>
        </p:txBody>
      </p:sp>
      <p:sp>
        <p:nvSpPr>
          <p:cNvPr id="3" name="Platshållare för innehåll 2"/>
          <p:cNvSpPr>
            <a:spLocks noGrp="1"/>
          </p:cNvSpPr>
          <p:nvPr>
            <p:ph idx="1"/>
          </p:nvPr>
        </p:nvSpPr>
        <p:spPr>
          <a:xfrm>
            <a:off x="410547" y="1790360"/>
            <a:ext cx="11370906" cy="4351337"/>
          </a:xfrm>
        </p:spPr>
        <p:txBody>
          <a:bodyPr>
            <a:normAutofit/>
          </a:bodyPr>
          <a:lstStyle/>
          <a:p>
            <a:pPr marL="0" indent="0">
              <a:buNone/>
            </a:pPr>
            <a:r>
              <a:rPr lang="sv-SE" b="1" dirty="0" smtClean="0"/>
              <a:t>Välfärdsrådet </a:t>
            </a:r>
            <a:r>
              <a:rPr lang="sv-SE" b="1" dirty="0"/>
              <a:t>beslutade: </a:t>
            </a:r>
            <a:endParaRPr lang="sv-SE" b="1" dirty="0" smtClean="0"/>
          </a:p>
          <a:p>
            <a:pPr marL="0" indent="0">
              <a:buNone/>
            </a:pPr>
            <a:r>
              <a:rPr lang="sv-SE" dirty="0" smtClean="0"/>
              <a:t>att </a:t>
            </a:r>
            <a:r>
              <a:rPr lang="sv-SE" dirty="0"/>
              <a:t>rekommendera Länsnätverket för förvaltningschefer att formera en gemensam ”Styrgrupp för god och nära vård” med representanter från kommun och region med uppdrag att arbeta fram ett förslag till plan för genomförande av strategin för god och nära vård i Dalarna. </a:t>
            </a:r>
            <a:endParaRPr lang="sv-SE" dirty="0" smtClean="0"/>
          </a:p>
        </p:txBody>
      </p:sp>
      <p:sp>
        <p:nvSpPr>
          <p:cNvPr id="4" name="Platshållare för datum 3"/>
          <p:cNvSpPr>
            <a:spLocks noGrp="1"/>
          </p:cNvSpPr>
          <p:nvPr>
            <p:ph type="dt" sz="half" idx="10"/>
          </p:nvPr>
        </p:nvSpPr>
        <p:spPr/>
        <p:txBody>
          <a:bodyPr/>
          <a:lstStyle/>
          <a:p>
            <a:fld id="{4F9207C4-E893-466C-9770-CF59B61FE363}"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dirty="0"/>
              <a:t>Styrgrupp GNV</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12</a:t>
            </a:fld>
            <a:endParaRPr lang="sv-SE" dirty="0"/>
          </a:p>
        </p:txBody>
      </p:sp>
    </p:spTree>
    <p:extLst>
      <p:ext uri="{BB962C8B-B14F-4D97-AF65-F5344CB8AC3E}">
        <p14:creationId xmlns:p14="http://schemas.microsoft.com/office/powerpoint/2010/main" val="1762219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7028" y="365126"/>
            <a:ext cx="10492921" cy="1210581"/>
          </a:xfrm>
        </p:spPr>
        <p:txBody>
          <a:bodyPr>
            <a:normAutofit fontScale="90000"/>
          </a:bodyPr>
          <a:lstStyle/>
          <a:p>
            <a:r>
              <a:rPr lang="sv-SE" dirty="0" smtClean="0"/>
              <a:t>Länsnätverket för förvaltningschefer 200612</a:t>
            </a:r>
            <a:endParaRPr lang="sv-SE" dirty="0"/>
          </a:p>
        </p:txBody>
      </p:sp>
      <p:sp>
        <p:nvSpPr>
          <p:cNvPr id="3" name="Platshållare för innehåll 2"/>
          <p:cNvSpPr>
            <a:spLocks noGrp="1"/>
          </p:cNvSpPr>
          <p:nvPr>
            <p:ph idx="1"/>
          </p:nvPr>
        </p:nvSpPr>
        <p:spPr>
          <a:xfrm>
            <a:off x="537028" y="1756231"/>
            <a:ext cx="11370906" cy="4498521"/>
          </a:xfrm>
        </p:spPr>
        <p:txBody>
          <a:bodyPr>
            <a:noAutofit/>
          </a:bodyPr>
          <a:lstStyle/>
          <a:p>
            <a:pPr marL="0" indent="0">
              <a:buNone/>
            </a:pPr>
            <a:r>
              <a:rPr lang="sv-SE" sz="1600" b="1" dirty="0" smtClean="0"/>
              <a:t>Chefsnätverket </a:t>
            </a:r>
            <a:r>
              <a:rPr lang="sv-SE" sz="1600" b="1" dirty="0"/>
              <a:t>beslutade </a:t>
            </a:r>
            <a:endParaRPr lang="sv-SE" sz="1600" b="1" dirty="0" smtClean="0"/>
          </a:p>
          <a:p>
            <a:r>
              <a:rPr lang="sv-SE" sz="1600" dirty="0" smtClean="0"/>
              <a:t>att </a:t>
            </a:r>
            <a:r>
              <a:rPr lang="sv-SE" sz="1600" b="1" dirty="0"/>
              <a:t>för kommunerna utse </a:t>
            </a:r>
            <a:endParaRPr lang="sv-SE" sz="1600" b="1" dirty="0" smtClean="0"/>
          </a:p>
          <a:p>
            <a:pPr marL="0" indent="0">
              <a:buNone/>
            </a:pPr>
            <a:r>
              <a:rPr lang="sv-SE" sz="1600" dirty="0" smtClean="0"/>
              <a:t>Anna </a:t>
            </a:r>
            <a:r>
              <a:rPr lang="sv-SE" sz="1600" dirty="0" err="1"/>
              <a:t>Nurmilehto</a:t>
            </a:r>
            <a:r>
              <a:rPr lang="sv-SE" sz="1600" dirty="0" smtClean="0"/>
              <a:t>, Avesta, </a:t>
            </a:r>
          </a:p>
          <a:p>
            <a:pPr marL="0" indent="0">
              <a:buNone/>
            </a:pPr>
            <a:r>
              <a:rPr lang="sv-SE" sz="1600" dirty="0" smtClean="0"/>
              <a:t>Pernilla Andersson, Ludvika  </a:t>
            </a:r>
          </a:p>
          <a:p>
            <a:pPr marL="0" indent="0">
              <a:buNone/>
            </a:pPr>
            <a:r>
              <a:rPr lang="sv-SE" sz="1600" dirty="0" smtClean="0"/>
              <a:t>Marie </a:t>
            </a:r>
            <a:r>
              <a:rPr lang="sv-SE" sz="1600" dirty="0"/>
              <a:t>Van Geffen </a:t>
            </a:r>
            <a:r>
              <a:rPr lang="sv-SE" sz="1600" dirty="0" smtClean="0"/>
              <a:t>Blomberg, Leksand</a:t>
            </a:r>
          </a:p>
          <a:p>
            <a:pPr marL="0" indent="0">
              <a:buNone/>
            </a:pPr>
            <a:r>
              <a:rPr lang="sv-SE" sz="1000" dirty="0" smtClean="0"/>
              <a:t> </a:t>
            </a:r>
          </a:p>
          <a:p>
            <a:r>
              <a:rPr lang="sv-SE" sz="1600" dirty="0" smtClean="0"/>
              <a:t>att </a:t>
            </a:r>
            <a:r>
              <a:rPr lang="sv-SE" sz="1600" b="1" dirty="0"/>
              <a:t>för regionen utse</a:t>
            </a:r>
            <a:r>
              <a:rPr lang="sv-SE" sz="1600" dirty="0"/>
              <a:t> </a:t>
            </a:r>
            <a:endParaRPr lang="sv-SE" sz="1600" dirty="0" smtClean="0"/>
          </a:p>
          <a:p>
            <a:pPr marL="0" indent="0">
              <a:buNone/>
            </a:pPr>
            <a:r>
              <a:rPr lang="sv-SE" sz="1600" dirty="0" smtClean="0"/>
              <a:t>Susanne Magnusson, Medicin, </a:t>
            </a:r>
          </a:p>
          <a:p>
            <a:pPr marL="0" indent="0">
              <a:buNone/>
            </a:pPr>
            <a:r>
              <a:rPr lang="sv-SE" sz="1600" dirty="0" smtClean="0"/>
              <a:t>Charlotta Borelius, Primärvård</a:t>
            </a:r>
          </a:p>
          <a:p>
            <a:pPr marL="0" indent="0">
              <a:buNone/>
            </a:pPr>
            <a:r>
              <a:rPr lang="sv-SE" sz="1600" dirty="0" smtClean="0"/>
              <a:t>Jeanette </a:t>
            </a:r>
            <a:r>
              <a:rPr lang="sv-SE" sz="1600" dirty="0"/>
              <a:t>Hjortsberg</a:t>
            </a:r>
            <a:r>
              <a:rPr lang="sv-SE" sz="1600" dirty="0" smtClean="0"/>
              <a:t>, Psykiatri </a:t>
            </a:r>
          </a:p>
          <a:p>
            <a:pPr marL="0" indent="0">
              <a:buNone/>
            </a:pPr>
            <a:endParaRPr lang="sv-SE" sz="1000" dirty="0"/>
          </a:p>
          <a:p>
            <a:pPr marL="0" indent="0">
              <a:buNone/>
            </a:pPr>
            <a:r>
              <a:rPr lang="sv-SE" sz="1600" dirty="0" smtClean="0"/>
              <a:t>Dessa ska </a:t>
            </a:r>
            <a:r>
              <a:rPr lang="sv-SE" sz="1600" dirty="0"/>
              <a:t>ingå i </a:t>
            </a:r>
            <a:r>
              <a:rPr lang="sv-SE" sz="1600" b="1" dirty="0"/>
              <a:t>Länsgemensam styrgrupp god och nära vård (”Styrgrupp GNV”). </a:t>
            </a:r>
            <a:endParaRPr lang="sv-SE" sz="1600" b="1" dirty="0" smtClean="0"/>
          </a:p>
          <a:p>
            <a:pPr marL="0" indent="0">
              <a:buNone/>
            </a:pPr>
            <a:r>
              <a:rPr lang="sv-SE" sz="1600" dirty="0"/>
              <a:t>Det konstateras att det är viktigt att Styrgruppens arbete antar ett brett perspektiv och inte avgränsas till att enbart hantera äldrefrågor. </a:t>
            </a:r>
            <a:r>
              <a:rPr lang="sv-SE" sz="1600" dirty="0" smtClean="0"/>
              <a:t>Fler </a:t>
            </a:r>
            <a:r>
              <a:rPr lang="sv-SE" sz="1600" dirty="0"/>
              <a:t>områden och målgrupper som t.ex. psykisk hälsa, barn och unga måste också beaktas.  </a:t>
            </a:r>
            <a:endParaRPr lang="sv-SE" sz="1600" dirty="0" smtClean="0"/>
          </a:p>
          <a:p>
            <a:pPr marL="0" indent="0">
              <a:buNone/>
            </a:pPr>
            <a:endParaRPr lang="sv-SE" sz="1600" dirty="0"/>
          </a:p>
          <a:p>
            <a:pPr marL="0" indent="0">
              <a:buNone/>
            </a:pPr>
            <a:r>
              <a:rPr lang="sv-SE" sz="1600" dirty="0"/>
              <a:t> </a:t>
            </a:r>
          </a:p>
        </p:txBody>
      </p:sp>
      <p:sp>
        <p:nvSpPr>
          <p:cNvPr id="4" name="Platshållare för datum 3"/>
          <p:cNvSpPr>
            <a:spLocks noGrp="1"/>
          </p:cNvSpPr>
          <p:nvPr>
            <p:ph type="dt" sz="half" idx="10"/>
          </p:nvPr>
        </p:nvSpPr>
        <p:spPr/>
        <p:txBody>
          <a:bodyPr/>
          <a:lstStyle/>
          <a:p>
            <a:fld id="{FDB5F890-6A25-4264-BE53-E58CD566C811}"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13</a:t>
            </a:fld>
            <a:endParaRPr lang="sv-SE" dirty="0"/>
          </a:p>
        </p:txBody>
      </p:sp>
    </p:spTree>
    <p:extLst>
      <p:ext uri="{BB962C8B-B14F-4D97-AF65-F5344CB8AC3E}">
        <p14:creationId xmlns:p14="http://schemas.microsoft.com/office/powerpoint/2010/main" val="3912147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Ett embryo till uppdragsbeskrivning för Styrgrupp GNV</a:t>
            </a:r>
            <a:endParaRPr lang="sv-SE" dirty="0"/>
          </a:p>
        </p:txBody>
      </p:sp>
      <p:sp>
        <p:nvSpPr>
          <p:cNvPr id="3" name="Platshållare för innehåll 2"/>
          <p:cNvSpPr>
            <a:spLocks noGrp="1"/>
          </p:cNvSpPr>
          <p:nvPr>
            <p:ph idx="1"/>
          </p:nvPr>
        </p:nvSpPr>
        <p:spPr>
          <a:xfrm>
            <a:off x="410546" y="1825625"/>
            <a:ext cx="11629053" cy="4351337"/>
          </a:xfrm>
        </p:spPr>
        <p:txBody>
          <a:bodyPr>
            <a:normAutofit/>
          </a:bodyPr>
          <a:lstStyle/>
          <a:p>
            <a:r>
              <a:rPr lang="sv-SE" sz="2400" dirty="0" smtClean="0"/>
              <a:t>Huvuduppdraget </a:t>
            </a:r>
            <a:r>
              <a:rPr lang="sv-SE" sz="2400" dirty="0"/>
              <a:t>för Styrgrupp GNV är att ta fram en gemensam strategi för att kunna erbjuda en nära vård och omsorg genom en gränsöverskridande vårdsamverkan mellan huvudmännen Region Dalarna och kommunerna i  </a:t>
            </a:r>
            <a:r>
              <a:rPr lang="sv-SE" sz="2400" dirty="0" smtClean="0"/>
              <a:t>Dalarnas </a:t>
            </a:r>
            <a:r>
              <a:rPr lang="sv-SE" sz="2400" dirty="0"/>
              <a:t>län</a:t>
            </a:r>
            <a:r>
              <a:rPr lang="sv-SE" sz="2400" dirty="0" smtClean="0"/>
              <a:t>.</a:t>
            </a:r>
          </a:p>
          <a:p>
            <a:pPr marL="0" indent="0">
              <a:buNone/>
            </a:pPr>
            <a:endParaRPr lang="sv-SE" sz="1600" dirty="0" smtClean="0"/>
          </a:p>
          <a:p>
            <a:r>
              <a:rPr lang="sv-SE" sz="2400" dirty="0" smtClean="0"/>
              <a:t>Utse och delegera uppdrag till arbetsgrupper (LAG) med specifika uppdrag.</a:t>
            </a:r>
          </a:p>
          <a:p>
            <a:pPr marL="0" indent="0">
              <a:buNone/>
            </a:pPr>
            <a:endParaRPr lang="sv-SE" sz="1600" dirty="0" smtClean="0"/>
          </a:p>
          <a:p>
            <a:r>
              <a:rPr lang="sv-SE" sz="2400" dirty="0" smtClean="0"/>
              <a:t>Samverka med andra relevanta grupperingar och funktioner</a:t>
            </a:r>
          </a:p>
          <a:p>
            <a:pPr marL="0" indent="0">
              <a:buNone/>
            </a:pPr>
            <a:endParaRPr lang="sv-SE" sz="1600" dirty="0" smtClean="0"/>
          </a:p>
          <a:p>
            <a:r>
              <a:rPr lang="sv-SE" sz="2400" dirty="0" smtClean="0"/>
              <a:t>Anordna ”inspirationsdag”</a:t>
            </a:r>
          </a:p>
          <a:p>
            <a:pPr marL="0" indent="0">
              <a:buNone/>
            </a:pPr>
            <a:endParaRPr lang="sv-SE" dirty="0"/>
          </a:p>
        </p:txBody>
      </p:sp>
      <p:sp>
        <p:nvSpPr>
          <p:cNvPr id="4" name="Platshållare för datum 3"/>
          <p:cNvSpPr>
            <a:spLocks noGrp="1"/>
          </p:cNvSpPr>
          <p:nvPr>
            <p:ph type="dt" sz="half" idx="10"/>
          </p:nvPr>
        </p:nvSpPr>
        <p:spPr/>
        <p:txBody>
          <a:bodyPr/>
          <a:lstStyle/>
          <a:p>
            <a:fld id="{54471056-E70B-497C-A24E-1EE712F737AD}"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14</a:t>
            </a:fld>
            <a:endParaRPr lang="sv-SE" dirty="0"/>
          </a:p>
        </p:txBody>
      </p:sp>
    </p:spTree>
    <p:extLst>
      <p:ext uri="{BB962C8B-B14F-4D97-AF65-F5344CB8AC3E}">
        <p14:creationId xmlns:p14="http://schemas.microsoft.com/office/powerpoint/2010/main" val="262453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657" y="118388"/>
            <a:ext cx="11176000" cy="1210581"/>
          </a:xfrm>
        </p:spPr>
        <p:txBody>
          <a:bodyPr>
            <a:normAutofit fontScale="90000"/>
          </a:bodyPr>
          <a:lstStyle/>
          <a:p>
            <a:r>
              <a:rPr lang="sv-SE" dirty="0" smtClean="0"/>
              <a:t>Egen processledare för Styrgruppens arbete</a:t>
            </a:r>
            <a:endParaRPr lang="sv-SE" dirty="0"/>
          </a:p>
        </p:txBody>
      </p:sp>
      <p:sp>
        <p:nvSpPr>
          <p:cNvPr id="3" name="Platshållare för innehåll 2"/>
          <p:cNvSpPr>
            <a:spLocks noGrp="1"/>
          </p:cNvSpPr>
          <p:nvPr>
            <p:ph idx="1"/>
          </p:nvPr>
        </p:nvSpPr>
        <p:spPr>
          <a:xfrm>
            <a:off x="159658" y="1190171"/>
            <a:ext cx="11829142" cy="5166179"/>
          </a:xfrm>
        </p:spPr>
        <p:txBody>
          <a:bodyPr>
            <a:noAutofit/>
          </a:bodyPr>
          <a:lstStyle/>
          <a:p>
            <a:pPr>
              <a:lnSpc>
                <a:spcPct val="120000"/>
              </a:lnSpc>
            </a:pPr>
            <a:r>
              <a:rPr lang="sv-SE" sz="2000" dirty="0" smtClean="0"/>
              <a:t>Ansvara </a:t>
            </a:r>
            <a:r>
              <a:rPr lang="sv-SE" sz="2000" dirty="0"/>
              <a:t>för att sammankalla, planera, samordna Styrgruppens arbete liksom tillse genomförande och uppföljning av Styrgruppens beslut under arbetets gång. </a:t>
            </a:r>
          </a:p>
          <a:p>
            <a:pPr>
              <a:lnSpc>
                <a:spcPct val="120000"/>
              </a:lnSpc>
            </a:pPr>
            <a:r>
              <a:rPr lang="sv-SE" sz="2000" dirty="0" smtClean="0"/>
              <a:t>Ansvara </a:t>
            </a:r>
            <a:r>
              <a:rPr lang="sv-SE" sz="2000" dirty="0"/>
              <a:t>för att ta fram kartläggningar, inventeringar, rapporter/analyser m.m. samt andra strategiska underlag för olika prioriteringar och beslut. </a:t>
            </a:r>
          </a:p>
          <a:p>
            <a:pPr>
              <a:lnSpc>
                <a:spcPct val="120000"/>
              </a:lnSpc>
            </a:pPr>
            <a:r>
              <a:rPr lang="sv-SE" sz="2000" dirty="0" smtClean="0"/>
              <a:t>Ansvara </a:t>
            </a:r>
            <a:r>
              <a:rPr lang="sv-SE" sz="2000" dirty="0"/>
              <a:t>för att upprätta och kommunicera relevant dokumentation, publicering av information på hemsidor m.m. </a:t>
            </a:r>
          </a:p>
          <a:p>
            <a:pPr>
              <a:lnSpc>
                <a:spcPct val="120000"/>
              </a:lnSpc>
            </a:pPr>
            <a:r>
              <a:rPr lang="sv-SE" sz="2000" dirty="0" smtClean="0"/>
              <a:t>Initiera </a:t>
            </a:r>
            <a:r>
              <a:rPr lang="sv-SE" sz="2000" dirty="0"/>
              <a:t>dialog och samverka med övriga berörda parter och intressenter inom kommuner och region. </a:t>
            </a:r>
          </a:p>
          <a:p>
            <a:pPr>
              <a:lnSpc>
                <a:spcPct val="120000"/>
              </a:lnSpc>
            </a:pPr>
            <a:r>
              <a:rPr lang="sv-SE" sz="2000" dirty="0" smtClean="0"/>
              <a:t>Stödja </a:t>
            </a:r>
            <a:r>
              <a:rPr lang="sv-SE" sz="2000" dirty="0"/>
              <a:t>arbetet (övergripande) i förekommande arbetsgrupper som tillsätts av Styrgrupp GNV. </a:t>
            </a:r>
          </a:p>
          <a:p>
            <a:pPr>
              <a:lnSpc>
                <a:spcPct val="120000"/>
              </a:lnSpc>
            </a:pPr>
            <a:r>
              <a:rPr lang="sv-SE" sz="2000" dirty="0" smtClean="0"/>
              <a:t>Bedriva </a:t>
            </a:r>
            <a:r>
              <a:rPr lang="sv-SE" sz="2000" dirty="0"/>
              <a:t>omvärldsbevakning, arrangera kunskapsaktiviteter seminarier o dyl. inom området. </a:t>
            </a:r>
          </a:p>
          <a:p>
            <a:pPr>
              <a:lnSpc>
                <a:spcPct val="120000"/>
              </a:lnSpc>
            </a:pPr>
            <a:r>
              <a:rPr lang="sv-SE" sz="2000" dirty="0" smtClean="0"/>
              <a:t>Delta </a:t>
            </a:r>
            <a:r>
              <a:rPr lang="sv-SE" sz="2000" dirty="0"/>
              <a:t>i olika nätverk, konferenser, seminarier m.m. inom området. </a:t>
            </a:r>
          </a:p>
          <a:p>
            <a:pPr>
              <a:lnSpc>
                <a:spcPct val="120000"/>
              </a:lnSpc>
            </a:pPr>
            <a:r>
              <a:rPr lang="sv-SE" sz="2000" dirty="0" smtClean="0"/>
              <a:t>Föredragande </a:t>
            </a:r>
            <a:r>
              <a:rPr lang="sv-SE" sz="2000" dirty="0"/>
              <a:t>i t.ex. Länsnätverket för förvaltningschefer, Välfärdsrådet och andra relevanta (besluts)fora. </a:t>
            </a:r>
          </a:p>
        </p:txBody>
      </p:sp>
      <p:sp>
        <p:nvSpPr>
          <p:cNvPr id="4" name="Platshållare för datum 3"/>
          <p:cNvSpPr>
            <a:spLocks noGrp="1"/>
          </p:cNvSpPr>
          <p:nvPr>
            <p:ph type="dt" sz="half" idx="10"/>
          </p:nvPr>
        </p:nvSpPr>
        <p:spPr/>
        <p:txBody>
          <a:bodyPr/>
          <a:lstStyle/>
          <a:p>
            <a:fld id="{0B498FB3-B090-40D0-BAD4-637A827BA1CE}"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15</a:t>
            </a:fld>
            <a:endParaRPr lang="sv-SE" dirty="0"/>
          </a:p>
        </p:txBody>
      </p:sp>
    </p:spTree>
    <p:extLst>
      <p:ext uri="{BB962C8B-B14F-4D97-AF65-F5344CB8AC3E}">
        <p14:creationId xmlns:p14="http://schemas.microsoft.com/office/powerpoint/2010/main" val="51624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203200"/>
            <a:ext cx="10750939" cy="1372507"/>
          </a:xfrm>
        </p:spPr>
        <p:txBody>
          <a:bodyPr>
            <a:normAutofit fontScale="90000"/>
          </a:bodyPr>
          <a:lstStyle/>
          <a:p>
            <a:r>
              <a:rPr lang="sv-SE" sz="3600" dirty="0" smtClean="0"/>
              <a:t/>
            </a:r>
            <a:br>
              <a:rPr lang="sv-SE" sz="3600" dirty="0" smtClean="0"/>
            </a:br>
            <a:r>
              <a:rPr lang="sv-SE" sz="3600" dirty="0" smtClean="0"/>
              <a:t>Processledaren deltar i Nätverket </a:t>
            </a:r>
            <a:r>
              <a:rPr lang="sv-SE" sz="3600" dirty="0"/>
              <a:t>för regionalt stöd för frågor inom äldreomsorg och kommunal </a:t>
            </a:r>
            <a:r>
              <a:rPr lang="sv-SE" sz="3600" dirty="0" err="1"/>
              <a:t>hälso-</a:t>
            </a:r>
            <a:r>
              <a:rPr lang="sv-SE" sz="3600" dirty="0"/>
              <a:t> och sjukvård </a:t>
            </a:r>
            <a:br>
              <a:rPr lang="sv-SE" sz="3600" dirty="0"/>
            </a:br>
            <a:endParaRPr lang="sv-SE" sz="3600" dirty="0"/>
          </a:p>
        </p:txBody>
      </p:sp>
      <p:sp>
        <p:nvSpPr>
          <p:cNvPr id="3" name="Platshållare för innehåll 2"/>
          <p:cNvSpPr>
            <a:spLocks noGrp="1"/>
          </p:cNvSpPr>
          <p:nvPr>
            <p:ph idx="1"/>
          </p:nvPr>
        </p:nvSpPr>
        <p:spPr>
          <a:xfrm>
            <a:off x="410547" y="1741714"/>
            <a:ext cx="11370906" cy="4435248"/>
          </a:xfrm>
        </p:spPr>
        <p:txBody>
          <a:bodyPr>
            <a:normAutofit/>
          </a:bodyPr>
          <a:lstStyle/>
          <a:p>
            <a:pPr marL="0" lvl="0" indent="0">
              <a:buNone/>
            </a:pPr>
            <a:r>
              <a:rPr lang="sv-SE" sz="2400" dirty="0" smtClean="0"/>
              <a:t>Samtliga </a:t>
            </a:r>
            <a:r>
              <a:rPr lang="sv-SE" sz="2400" dirty="0"/>
              <a:t>representanter i nätverket utses av ledningen för respektive regional samverkans- och stödstruktur i samråd med kommunernas socialchefer i respektive län</a:t>
            </a:r>
            <a:r>
              <a:rPr lang="sv-SE" sz="2400" dirty="0" smtClean="0"/>
              <a:t>.</a:t>
            </a:r>
          </a:p>
          <a:p>
            <a:pPr marL="0" lvl="0" indent="0">
              <a:buNone/>
            </a:pPr>
            <a:endParaRPr lang="sv-SE" sz="2400" dirty="0" smtClean="0"/>
          </a:p>
          <a:p>
            <a:r>
              <a:rPr lang="sv-SE" sz="2400" dirty="0" smtClean="0"/>
              <a:t>företräder </a:t>
            </a:r>
            <a:r>
              <a:rPr lang="sv-SE" sz="2400" dirty="0"/>
              <a:t>kommunerna och den regionala samverkans- och stödstrukturen i </a:t>
            </a:r>
            <a:r>
              <a:rPr lang="sv-SE" sz="2400" dirty="0" smtClean="0"/>
              <a:t>sin </a:t>
            </a:r>
            <a:r>
              <a:rPr lang="sv-SE" sz="2400" dirty="0"/>
              <a:t>region </a:t>
            </a:r>
            <a:r>
              <a:rPr lang="sv-SE" sz="2400" dirty="0" smtClean="0"/>
              <a:t>i </a:t>
            </a:r>
            <a:r>
              <a:rPr lang="sv-SE" sz="2400" dirty="0"/>
              <a:t>frågor som rör äldreomsorg och kommunal </a:t>
            </a:r>
            <a:r>
              <a:rPr lang="sv-SE" sz="2400" dirty="0" err="1"/>
              <a:t>hälso-</a:t>
            </a:r>
            <a:r>
              <a:rPr lang="sv-SE" sz="2400" dirty="0"/>
              <a:t> och sjukvård. </a:t>
            </a:r>
          </a:p>
          <a:p>
            <a:r>
              <a:rPr lang="sv-SE" sz="2400" dirty="0"/>
              <a:t>ansvarar för att fånga lokala och regionala frågor som kan vara intressant för den nationella nivån, och/eller där det finns ett spridningsvärde. </a:t>
            </a:r>
            <a:endParaRPr lang="sv-SE" sz="2400" dirty="0" smtClean="0"/>
          </a:p>
          <a:p>
            <a:r>
              <a:rPr lang="sv-SE" sz="2400" dirty="0"/>
              <a:t>åtar sig att ingå i olika temagrupper för att arbeta och driva frågor på nationell nivå tillsammans med SKR, och i samråd med RSS</a:t>
            </a:r>
            <a:r>
              <a:rPr lang="sv-SE" sz="2400" dirty="0" smtClean="0"/>
              <a:t>.</a:t>
            </a:r>
          </a:p>
          <a:p>
            <a:r>
              <a:rPr lang="sv-SE" sz="2400" dirty="0" smtClean="0"/>
              <a:t>Får/ger information i ett digitalt Samarbetsrum</a:t>
            </a:r>
            <a:endParaRPr lang="sv-SE" sz="2400" dirty="0"/>
          </a:p>
        </p:txBody>
      </p:sp>
      <p:sp>
        <p:nvSpPr>
          <p:cNvPr id="4" name="Platshållare för datum 3"/>
          <p:cNvSpPr>
            <a:spLocks noGrp="1"/>
          </p:cNvSpPr>
          <p:nvPr>
            <p:ph type="dt" sz="half" idx="10"/>
          </p:nvPr>
        </p:nvSpPr>
        <p:spPr/>
        <p:txBody>
          <a:bodyPr/>
          <a:lstStyle/>
          <a:p>
            <a:fld id="{5437CDF0-CEF3-48E0-B3DC-AEAEB81E73C9}"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16</a:t>
            </a:fld>
            <a:endParaRPr lang="sv-SE" dirty="0"/>
          </a:p>
        </p:txBody>
      </p:sp>
    </p:spTree>
    <p:extLst>
      <p:ext uri="{BB962C8B-B14F-4D97-AF65-F5344CB8AC3E}">
        <p14:creationId xmlns:p14="http://schemas.microsoft.com/office/powerpoint/2010/main" val="75250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Processledaren deltar i </a:t>
            </a:r>
            <a:r>
              <a:rPr lang="sv-SE" dirty="0" err="1" smtClean="0"/>
              <a:t>Mötesforum</a:t>
            </a:r>
            <a:r>
              <a:rPr lang="sv-SE" dirty="0" smtClean="0"/>
              <a:t> Nära Vård</a:t>
            </a:r>
            <a:endParaRPr lang="sv-SE" dirty="0"/>
          </a:p>
        </p:txBody>
      </p:sp>
      <p:sp>
        <p:nvSpPr>
          <p:cNvPr id="3" name="Platshållare för innehåll 2"/>
          <p:cNvSpPr>
            <a:spLocks noGrp="1"/>
          </p:cNvSpPr>
          <p:nvPr>
            <p:ph idx="1"/>
          </p:nvPr>
        </p:nvSpPr>
        <p:spPr/>
        <p:txBody>
          <a:bodyPr/>
          <a:lstStyle/>
          <a:p>
            <a:r>
              <a:rPr lang="sv-SE" dirty="0"/>
              <a:t>för kontaktpersoner i kommuner och regioner för Nära </a:t>
            </a:r>
            <a:r>
              <a:rPr lang="sv-SE" dirty="0" smtClean="0"/>
              <a:t>vård</a:t>
            </a:r>
          </a:p>
          <a:p>
            <a:r>
              <a:rPr lang="sv-SE" dirty="0"/>
              <a:t>har </a:t>
            </a:r>
            <a:r>
              <a:rPr lang="sv-SE" dirty="0" smtClean="0"/>
              <a:t>fokus </a:t>
            </a:r>
            <a:r>
              <a:rPr lang="sv-SE" dirty="0"/>
              <a:t>på omställning till och utveckling av den goda och nära vården. </a:t>
            </a:r>
            <a:endParaRPr lang="sv-SE" dirty="0" smtClean="0"/>
          </a:p>
          <a:p>
            <a:r>
              <a:rPr lang="sv-SE" dirty="0"/>
              <a:t>Får/ger information i </a:t>
            </a:r>
            <a:r>
              <a:rPr lang="sv-SE" dirty="0" smtClean="0"/>
              <a:t>ett digitalt Samarbetsrum</a:t>
            </a:r>
            <a:endParaRPr lang="sv-SE" dirty="0"/>
          </a:p>
          <a:p>
            <a:endParaRPr lang="sv-SE" dirty="0"/>
          </a:p>
        </p:txBody>
      </p:sp>
      <p:sp>
        <p:nvSpPr>
          <p:cNvPr id="4" name="Platshållare för datum 3"/>
          <p:cNvSpPr>
            <a:spLocks noGrp="1"/>
          </p:cNvSpPr>
          <p:nvPr>
            <p:ph type="dt" sz="half" idx="10"/>
          </p:nvPr>
        </p:nvSpPr>
        <p:spPr/>
        <p:txBody>
          <a:bodyPr/>
          <a:lstStyle/>
          <a:p>
            <a:fld id="{AA8C9BB3-4DD9-4FE2-A05B-4B31311C39D3}"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17</a:t>
            </a:fld>
            <a:endParaRPr lang="sv-SE" dirty="0"/>
          </a:p>
        </p:txBody>
      </p:sp>
    </p:spTree>
    <p:extLst>
      <p:ext uri="{BB962C8B-B14F-4D97-AF65-F5344CB8AC3E}">
        <p14:creationId xmlns:p14="http://schemas.microsoft.com/office/powerpoint/2010/main" val="165795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Framtida gemensamma arbete</a:t>
            </a:r>
            <a:endParaRPr lang="sv-SE" dirty="0"/>
          </a:p>
        </p:txBody>
      </p:sp>
      <p:sp>
        <p:nvSpPr>
          <p:cNvPr id="3" name="Underrubrik 2"/>
          <p:cNvSpPr>
            <a:spLocks noGrp="1"/>
          </p:cNvSpPr>
          <p:nvPr>
            <p:ph type="subTitle" idx="1"/>
          </p:nvPr>
        </p:nvSpPr>
        <p:spPr/>
        <p:txBody>
          <a:bodyPr/>
          <a:lstStyle/>
          <a:p>
            <a:endParaRPr lang="sv-SE" dirty="0" smtClean="0"/>
          </a:p>
          <a:p>
            <a:endParaRPr lang="sv-SE" dirty="0"/>
          </a:p>
        </p:txBody>
      </p:sp>
    </p:spTree>
    <p:extLst>
      <p:ext uri="{BB962C8B-B14F-4D97-AF65-F5344CB8AC3E}">
        <p14:creationId xmlns:p14="http://schemas.microsoft.com/office/powerpoint/2010/main" val="144923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1370905" cy="1210581"/>
          </a:xfrm>
        </p:spPr>
        <p:txBody>
          <a:bodyPr>
            <a:normAutofit/>
          </a:bodyPr>
          <a:lstStyle/>
          <a:p>
            <a:pPr algn="ctr"/>
            <a:r>
              <a:rPr lang="sv-SE" sz="4000" dirty="0" smtClean="0"/>
              <a:t>SKRs Ledarskapsprogram Nära vård för tjänstepersoner och/eller förtroendevalda</a:t>
            </a:r>
            <a:endParaRPr lang="sv-SE" sz="4000" dirty="0"/>
          </a:p>
        </p:txBody>
      </p:sp>
      <p:sp>
        <p:nvSpPr>
          <p:cNvPr id="3" name="Platshållare för innehåll 2"/>
          <p:cNvSpPr>
            <a:spLocks noGrp="1"/>
          </p:cNvSpPr>
          <p:nvPr>
            <p:ph idx="1"/>
          </p:nvPr>
        </p:nvSpPr>
        <p:spPr>
          <a:xfrm>
            <a:off x="410547" y="2244436"/>
            <a:ext cx="11370906" cy="3932526"/>
          </a:xfrm>
        </p:spPr>
        <p:txBody>
          <a:bodyPr>
            <a:normAutofit/>
          </a:bodyPr>
          <a:lstStyle/>
          <a:p>
            <a:pPr fontAlgn="t">
              <a:lnSpc>
                <a:spcPct val="100000"/>
              </a:lnSpc>
            </a:pPr>
            <a:r>
              <a:rPr lang="sv-SE" dirty="0" smtClean="0"/>
              <a:t>”Att </a:t>
            </a:r>
            <a:r>
              <a:rPr lang="sv-SE" dirty="0"/>
              <a:t>leda i komplexitet</a:t>
            </a:r>
            <a:r>
              <a:rPr lang="sv-SE" dirty="0" smtClean="0"/>
              <a:t>.” </a:t>
            </a:r>
          </a:p>
          <a:p>
            <a:pPr fontAlgn="t">
              <a:lnSpc>
                <a:spcPct val="100000"/>
              </a:lnSpc>
            </a:pPr>
            <a:r>
              <a:rPr lang="sv-SE" dirty="0" smtClean="0"/>
              <a:t>SKR </a:t>
            </a:r>
            <a:r>
              <a:rPr lang="sv-SE" dirty="0"/>
              <a:t>har </a:t>
            </a:r>
            <a:r>
              <a:rPr lang="sv-SE" dirty="0" smtClean="0"/>
              <a:t>anpassat utbildningen </a:t>
            </a:r>
            <a:r>
              <a:rPr lang="sv-SE" dirty="0"/>
              <a:t>2021 </a:t>
            </a:r>
            <a:r>
              <a:rPr lang="sv-SE" dirty="0" smtClean="0"/>
              <a:t>till </a:t>
            </a:r>
            <a:r>
              <a:rPr lang="sv-SE" dirty="0"/>
              <a:t>100% digital.  </a:t>
            </a:r>
            <a:r>
              <a:rPr lang="sv-SE" dirty="0" smtClean="0"/>
              <a:t>De ser </a:t>
            </a:r>
            <a:r>
              <a:rPr lang="sv-SE" dirty="0"/>
              <a:t>gärna att ledare på olika nivåer från samma län (kommun och region) går samtidigt</a:t>
            </a:r>
            <a:r>
              <a:rPr lang="sv-SE" dirty="0" smtClean="0"/>
              <a:t>.</a:t>
            </a:r>
          </a:p>
          <a:p>
            <a:pPr>
              <a:lnSpc>
                <a:spcPct val="100000"/>
              </a:lnSpc>
            </a:pPr>
            <a:r>
              <a:rPr lang="sv-SE" altLang="sv-SE" dirty="0" smtClean="0">
                <a:latin typeface="Arial" panose="020B0604020202020204" pitchFamily="34" charset="0"/>
                <a:ea typeface="Calibri" panose="020F0502020204030204" pitchFamily="34" charset="0"/>
                <a:cs typeface="Arial" panose="020B0604020202020204" pitchFamily="34" charset="0"/>
              </a:rPr>
              <a:t>Välfärdsrådet är inbjudna att anmäla sig till ”Ledarskapsprogram Nära vård för förtroendevalda”, som går samtidigt</a:t>
            </a:r>
            <a:r>
              <a:rPr lang="sv-SE" altLang="sv-SE" dirty="0" smtClean="0">
                <a:latin typeface="Arial" panose="020B0604020202020204" pitchFamily="34" charset="0"/>
                <a:ea typeface="Calibri" panose="020F0502020204030204" pitchFamily="34" charset="0"/>
                <a:cs typeface="Arial" panose="020B0604020202020204" pitchFamily="34" charset="0"/>
              </a:rPr>
              <a:t>.</a:t>
            </a:r>
          </a:p>
          <a:p>
            <a:pPr>
              <a:lnSpc>
                <a:spcPct val="100000"/>
              </a:lnSpc>
            </a:pPr>
            <a:r>
              <a:rPr lang="sv-SE" altLang="sv-SE" sz="3900" dirty="0" smtClean="0">
                <a:solidFill>
                  <a:srgbClr val="FF0000"/>
                </a:solidFill>
                <a:latin typeface="Arial" panose="020B0604020202020204" pitchFamily="34" charset="0"/>
                <a:cs typeface="Arial" panose="020B0604020202020204" pitchFamily="34" charset="0"/>
              </a:rPr>
              <a:t>Tyvärr har ansökningstiden till utbildningen gått ut</a:t>
            </a:r>
            <a:endParaRPr lang="sv-SE" altLang="sv-SE" sz="3900" dirty="0">
              <a:solidFill>
                <a:srgbClr val="FF0000"/>
              </a:solidFill>
              <a:latin typeface="Arial" panose="020B0604020202020204" pitchFamily="34" charset="0"/>
            </a:endParaRPr>
          </a:p>
          <a:p>
            <a:pPr marL="0" indent="0">
              <a:buNone/>
            </a:pPr>
            <a:endParaRPr lang="sv-SE" dirty="0"/>
          </a:p>
        </p:txBody>
      </p:sp>
      <p:sp>
        <p:nvSpPr>
          <p:cNvPr id="4" name="Platshållare för datum 3"/>
          <p:cNvSpPr>
            <a:spLocks noGrp="1"/>
          </p:cNvSpPr>
          <p:nvPr>
            <p:ph type="dt" sz="half" idx="10"/>
          </p:nvPr>
        </p:nvSpPr>
        <p:spPr/>
        <p:txBody>
          <a:bodyPr/>
          <a:lstStyle/>
          <a:p>
            <a:fld id="{2A93EDA4-7AF3-4DDC-AE7D-41501B90BE29}"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19</a:t>
            </a:fld>
            <a:endParaRPr lang="sv-SE" dirty="0"/>
          </a:p>
        </p:txBody>
      </p:sp>
      <p:sp>
        <p:nvSpPr>
          <p:cNvPr id="7" name="Rectangle 1"/>
          <p:cNvSpPr>
            <a:spLocks noChangeArrowheads="1"/>
          </p:cNvSpPr>
          <p:nvPr/>
        </p:nvSpPr>
        <p:spPr bwMode="auto">
          <a:xfrm>
            <a:off x="838200" y="1519358"/>
            <a:ext cx="7622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733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Utredningen: Samordnad </a:t>
            </a:r>
            <a:r>
              <a:rPr lang="sv-SE" dirty="0"/>
              <a:t>utveckling för god och nära </a:t>
            </a:r>
            <a:r>
              <a:rPr lang="sv-SE" dirty="0" smtClean="0"/>
              <a:t>vård</a:t>
            </a:r>
            <a:endParaRPr lang="sv-SE" dirty="0"/>
          </a:p>
        </p:txBody>
      </p:sp>
      <p:sp>
        <p:nvSpPr>
          <p:cNvPr id="3" name="Platshållare för innehåll 2"/>
          <p:cNvSpPr>
            <a:spLocks noGrp="1"/>
          </p:cNvSpPr>
          <p:nvPr>
            <p:ph idx="1"/>
          </p:nvPr>
        </p:nvSpPr>
        <p:spPr/>
        <p:txBody>
          <a:bodyPr>
            <a:normAutofit fontScale="92500"/>
          </a:bodyPr>
          <a:lstStyle/>
          <a:p>
            <a:r>
              <a:rPr lang="sv-SE" dirty="0"/>
              <a:t>Startade i mars </a:t>
            </a:r>
            <a:r>
              <a:rPr lang="sv-SE" dirty="0" smtClean="0"/>
              <a:t>2017.</a:t>
            </a:r>
            <a:endParaRPr lang="sv-SE" dirty="0"/>
          </a:p>
          <a:p>
            <a:r>
              <a:rPr lang="sv-SE" dirty="0" smtClean="0"/>
              <a:t>Tre delrapporter och en huvudrapport har lämnats. </a:t>
            </a:r>
            <a:r>
              <a:rPr lang="sv-SE" dirty="0"/>
              <a:t>I januari 2021 överlämnas </a:t>
            </a:r>
            <a:r>
              <a:rPr lang="sv-SE" dirty="0" smtClean="0"/>
              <a:t>den sista delrapporten om lättare </a:t>
            </a:r>
            <a:r>
              <a:rPr lang="sv-SE" dirty="0"/>
              <a:t>psykisk ohälsa.</a:t>
            </a:r>
          </a:p>
          <a:p>
            <a:r>
              <a:rPr lang="sv-SE" dirty="0" smtClean="0"/>
              <a:t>Tidigare chefläkaren </a:t>
            </a:r>
            <a:r>
              <a:rPr lang="sv-SE" dirty="0"/>
              <a:t>och biträdande landstingsdirektören Anna </a:t>
            </a:r>
            <a:r>
              <a:rPr lang="sv-SE" dirty="0" err="1" smtClean="0"/>
              <a:t>Nergårdh</a:t>
            </a:r>
            <a:r>
              <a:rPr lang="sv-SE" dirty="0" smtClean="0"/>
              <a:t> leder arbetet.</a:t>
            </a:r>
            <a:endParaRPr lang="sv-SE" dirty="0"/>
          </a:p>
          <a:p>
            <a:pPr marL="0" indent="0">
              <a:buNone/>
            </a:pPr>
            <a:r>
              <a:rPr lang="sv-SE" dirty="0" smtClean="0"/>
              <a:t>	</a:t>
            </a:r>
            <a:r>
              <a:rPr lang="sv-SE" sz="2600" dirty="0" smtClean="0">
                <a:solidFill>
                  <a:schemeClr val="accent5">
                    <a:lumMod val="75000"/>
                  </a:schemeClr>
                </a:solidFill>
              </a:rPr>
              <a:t>1. SOU 2017:53 God och nära vård En gemensam färdplan och målbild </a:t>
            </a:r>
          </a:p>
          <a:p>
            <a:pPr marL="0" indent="0">
              <a:buNone/>
            </a:pPr>
            <a:r>
              <a:rPr lang="sv-SE" sz="2600" dirty="0" smtClean="0">
                <a:solidFill>
                  <a:schemeClr val="accent5">
                    <a:lumMod val="75000"/>
                  </a:schemeClr>
                </a:solidFill>
              </a:rPr>
              <a:t>	2. SOU 2018:39 God och nära vård En primärvårdsreform </a:t>
            </a:r>
          </a:p>
          <a:p>
            <a:pPr marL="0" indent="0">
              <a:buNone/>
            </a:pPr>
            <a:r>
              <a:rPr lang="sv-SE" sz="2600" dirty="0" smtClean="0">
                <a:solidFill>
                  <a:schemeClr val="accent5">
                    <a:lumMod val="75000"/>
                  </a:schemeClr>
                </a:solidFill>
              </a:rPr>
              <a:t>	3. SOU 2019:29 God och nära vård </a:t>
            </a:r>
            <a:r>
              <a:rPr lang="sv-SE" sz="2600" dirty="0" err="1" smtClean="0">
                <a:solidFill>
                  <a:schemeClr val="accent5">
                    <a:lumMod val="75000"/>
                  </a:schemeClr>
                </a:solidFill>
              </a:rPr>
              <a:t>Vård</a:t>
            </a:r>
            <a:r>
              <a:rPr lang="sv-SE" sz="2600" dirty="0" smtClean="0">
                <a:solidFill>
                  <a:schemeClr val="accent5">
                    <a:lumMod val="75000"/>
                  </a:schemeClr>
                </a:solidFill>
              </a:rPr>
              <a:t> i samverkan </a:t>
            </a:r>
          </a:p>
          <a:p>
            <a:pPr marL="0" indent="0">
              <a:buNone/>
            </a:pPr>
            <a:r>
              <a:rPr lang="sv-SE" sz="2600" dirty="0" smtClean="0">
                <a:solidFill>
                  <a:schemeClr val="accent5">
                    <a:lumMod val="75000"/>
                  </a:schemeClr>
                </a:solidFill>
              </a:rPr>
              <a:t>	4. SOU 2020:19 God och nära vård  En reform för ett hållbart </a:t>
            </a:r>
            <a:r>
              <a:rPr lang="sv-SE" sz="2600" dirty="0" err="1" smtClean="0">
                <a:solidFill>
                  <a:schemeClr val="accent5">
                    <a:lumMod val="75000"/>
                  </a:schemeClr>
                </a:solidFill>
              </a:rPr>
              <a:t>hälso-</a:t>
            </a:r>
            <a:r>
              <a:rPr lang="sv-SE" sz="2600" dirty="0" smtClean="0">
                <a:solidFill>
                  <a:schemeClr val="accent5">
                    <a:lumMod val="75000"/>
                  </a:schemeClr>
                </a:solidFill>
              </a:rPr>
              <a:t> och 	sjukvårdssystem </a:t>
            </a:r>
          </a:p>
          <a:p>
            <a:pPr marL="0" indent="0">
              <a:buNone/>
            </a:pPr>
            <a:endParaRPr lang="sv-SE" dirty="0"/>
          </a:p>
        </p:txBody>
      </p:sp>
      <p:sp>
        <p:nvSpPr>
          <p:cNvPr id="4" name="Platshållare för datum 3"/>
          <p:cNvSpPr>
            <a:spLocks noGrp="1"/>
          </p:cNvSpPr>
          <p:nvPr>
            <p:ph type="dt" sz="half" idx="10"/>
          </p:nvPr>
        </p:nvSpPr>
        <p:spPr/>
        <p:txBody>
          <a:bodyPr/>
          <a:lstStyle/>
          <a:p>
            <a:fld id="{41EFF311-7CEA-4DD8-A926-C7B89EA825DA}"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dirty="0"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a:t>
            </a:fld>
            <a:endParaRPr lang="sv-SE" dirty="0"/>
          </a:p>
        </p:txBody>
      </p:sp>
    </p:spTree>
    <p:extLst>
      <p:ext uri="{BB962C8B-B14F-4D97-AF65-F5344CB8AC3E}">
        <p14:creationId xmlns:p14="http://schemas.microsoft.com/office/powerpoint/2010/main" val="199108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381751"/>
            <a:ext cx="10619402" cy="1210581"/>
          </a:xfrm>
        </p:spPr>
        <p:txBody>
          <a:bodyPr/>
          <a:lstStyle/>
          <a:p>
            <a:r>
              <a:rPr lang="sv-SE" dirty="0" smtClean="0"/>
              <a:t>Inspirationsdag 12 feb – digitalt</a:t>
            </a:r>
            <a:endParaRPr lang="sv-SE" dirty="0"/>
          </a:p>
        </p:txBody>
      </p:sp>
      <p:sp>
        <p:nvSpPr>
          <p:cNvPr id="3" name="Platshållare för innehåll 2"/>
          <p:cNvSpPr>
            <a:spLocks noGrp="1"/>
          </p:cNvSpPr>
          <p:nvPr>
            <p:ph idx="1"/>
          </p:nvPr>
        </p:nvSpPr>
        <p:spPr>
          <a:xfrm>
            <a:off x="410547" y="2194560"/>
            <a:ext cx="11370906" cy="3982402"/>
          </a:xfrm>
        </p:spPr>
        <p:txBody>
          <a:bodyPr/>
          <a:lstStyle/>
          <a:p>
            <a:r>
              <a:rPr lang="sv-SE" dirty="0" smtClean="0"/>
              <a:t>Styrgruppen har utifrån </a:t>
            </a:r>
            <a:r>
              <a:rPr lang="sv-SE" dirty="0"/>
              <a:t>omvärldsbevakning och </a:t>
            </a:r>
            <a:r>
              <a:rPr lang="sv-SE" dirty="0" smtClean="0"/>
              <a:t>nulägesanalys börjat på </a:t>
            </a:r>
            <a:r>
              <a:rPr lang="sv-SE" dirty="0"/>
              <a:t>ett </a:t>
            </a:r>
            <a:r>
              <a:rPr lang="sv-SE" dirty="0" smtClean="0"/>
              <a:t>arbetsförslag.</a:t>
            </a:r>
          </a:p>
          <a:p>
            <a:endParaRPr lang="sv-SE" sz="1600" dirty="0"/>
          </a:p>
          <a:p>
            <a:r>
              <a:rPr lang="sv-SE" dirty="0" smtClean="0"/>
              <a:t>Styrgruppen </a:t>
            </a:r>
            <a:r>
              <a:rPr lang="sv-SE" dirty="0"/>
              <a:t>ska </a:t>
            </a:r>
            <a:r>
              <a:rPr lang="sv-SE" dirty="0" smtClean="0"/>
              <a:t>denna dag tillsammans </a:t>
            </a:r>
            <a:r>
              <a:rPr lang="sv-SE" dirty="0"/>
              <a:t>med cheferna i länsnätverket från region och samtliga kommuner </a:t>
            </a:r>
            <a:r>
              <a:rPr lang="sv-SE" dirty="0" smtClean="0"/>
              <a:t>påbörja </a:t>
            </a:r>
            <a:r>
              <a:rPr lang="sv-SE" dirty="0"/>
              <a:t>den gemensamma strategin och målformuleringen</a:t>
            </a:r>
            <a:r>
              <a:rPr lang="sv-SE" dirty="0" smtClean="0"/>
              <a:t>.</a:t>
            </a:r>
          </a:p>
          <a:p>
            <a:pPr marL="0" indent="0">
              <a:buNone/>
            </a:pPr>
            <a:endParaRPr lang="sv-SE" sz="1600" dirty="0" smtClean="0"/>
          </a:p>
          <a:p>
            <a:r>
              <a:rPr lang="sv-SE" dirty="0" smtClean="0"/>
              <a:t>Vi får med oss ”goda exempel” från Lisbeth Löpare och Helena Henningsson från SKR.</a:t>
            </a:r>
            <a:endParaRPr lang="sv-SE" dirty="0"/>
          </a:p>
        </p:txBody>
      </p:sp>
      <p:sp>
        <p:nvSpPr>
          <p:cNvPr id="4" name="Platshållare för datum 3"/>
          <p:cNvSpPr>
            <a:spLocks noGrp="1"/>
          </p:cNvSpPr>
          <p:nvPr>
            <p:ph type="dt" sz="half" idx="10"/>
          </p:nvPr>
        </p:nvSpPr>
        <p:spPr/>
        <p:txBody>
          <a:bodyPr/>
          <a:lstStyle/>
          <a:p>
            <a:fld id="{A4DCFA1F-633C-4493-8926-78A302EC87B3}"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20</a:t>
            </a:fld>
            <a:endParaRPr lang="sv-SE" dirty="0"/>
          </a:p>
        </p:txBody>
      </p:sp>
    </p:spTree>
    <p:extLst>
      <p:ext uri="{BB962C8B-B14F-4D97-AF65-F5344CB8AC3E}">
        <p14:creationId xmlns:p14="http://schemas.microsoft.com/office/powerpoint/2010/main" val="382612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Kontaktuppgifter	</a:t>
            </a:r>
            <a:endParaRPr lang="sv-SE" dirty="0"/>
          </a:p>
        </p:txBody>
      </p:sp>
      <p:sp>
        <p:nvSpPr>
          <p:cNvPr id="3" name="Platshållare för innehåll 2"/>
          <p:cNvSpPr>
            <a:spLocks noGrp="1"/>
          </p:cNvSpPr>
          <p:nvPr>
            <p:ph idx="1"/>
          </p:nvPr>
        </p:nvSpPr>
        <p:spPr>
          <a:xfrm>
            <a:off x="410547" y="1419220"/>
            <a:ext cx="11144144" cy="4792894"/>
          </a:xfrm>
          <a:solidFill>
            <a:schemeClr val="accent3">
              <a:lumMod val="20000"/>
              <a:lumOff val="80000"/>
            </a:schemeClr>
          </a:solidFill>
        </p:spPr>
        <p:txBody>
          <a:bodyPr>
            <a:normAutofit fontScale="25000" lnSpcReduction="20000"/>
          </a:bodyPr>
          <a:lstStyle/>
          <a:p>
            <a:pPr marL="0" indent="0">
              <a:lnSpc>
                <a:spcPct val="120000"/>
              </a:lnSpc>
              <a:spcBef>
                <a:spcPts val="0"/>
              </a:spcBef>
              <a:buNone/>
            </a:pPr>
            <a:r>
              <a:rPr lang="sv-SE" sz="7000" b="1" dirty="0" smtClean="0">
                <a:solidFill>
                  <a:schemeClr val="tx2"/>
                </a:solidFill>
              </a:rPr>
              <a:t>Anna </a:t>
            </a:r>
            <a:r>
              <a:rPr lang="sv-SE" sz="7000" b="1" dirty="0" err="1" smtClean="0">
                <a:solidFill>
                  <a:schemeClr val="tx2"/>
                </a:solidFill>
              </a:rPr>
              <a:t>Nurmilehto</a:t>
            </a:r>
            <a:r>
              <a:rPr lang="sv-SE" sz="7000" dirty="0" smtClean="0"/>
              <a:t>, </a:t>
            </a:r>
            <a:r>
              <a:rPr lang="sv-SE" sz="7200" dirty="0" smtClean="0"/>
              <a:t>Resultatenhetschef Vård </a:t>
            </a:r>
            <a:r>
              <a:rPr lang="sv-SE" sz="7200" dirty="0"/>
              <a:t>och </a:t>
            </a:r>
            <a:r>
              <a:rPr lang="sv-SE" sz="7200" dirty="0" smtClean="0"/>
              <a:t>Omsorg, VC HSL – Avesta kommun</a:t>
            </a:r>
            <a:r>
              <a:rPr lang="sv-SE" sz="7000" dirty="0" smtClean="0"/>
              <a:t>	                 Telefon: 0226-64 58 59</a:t>
            </a:r>
          </a:p>
          <a:p>
            <a:pPr marL="0" indent="0">
              <a:lnSpc>
                <a:spcPct val="120000"/>
              </a:lnSpc>
              <a:spcBef>
                <a:spcPts val="0"/>
              </a:spcBef>
              <a:buNone/>
            </a:pPr>
            <a:r>
              <a:rPr lang="sv-SE" sz="7000" dirty="0" smtClean="0"/>
              <a:t>E-post: </a:t>
            </a:r>
            <a:r>
              <a:rPr lang="sv-SE" sz="7200" u="sng" dirty="0">
                <a:hlinkClick r:id="rId3"/>
              </a:rPr>
              <a:t>anna.nurmilehto@avesta.se</a:t>
            </a:r>
            <a:r>
              <a:rPr lang="sv-SE" dirty="0"/>
              <a:t/>
            </a:r>
            <a:br>
              <a:rPr lang="sv-SE" dirty="0"/>
            </a:br>
            <a:endParaRPr lang="sv-SE" sz="7000" b="1" dirty="0" smtClean="0">
              <a:solidFill>
                <a:schemeClr val="tx2"/>
              </a:solidFill>
            </a:endParaRPr>
          </a:p>
          <a:p>
            <a:pPr marL="0" indent="0">
              <a:lnSpc>
                <a:spcPct val="120000"/>
              </a:lnSpc>
              <a:spcBef>
                <a:spcPts val="0"/>
              </a:spcBef>
              <a:buNone/>
            </a:pPr>
            <a:r>
              <a:rPr lang="sv-SE" sz="7000" b="1" dirty="0" smtClean="0">
                <a:solidFill>
                  <a:schemeClr val="tx2"/>
                </a:solidFill>
              </a:rPr>
              <a:t>Marie van Geffen Blomberg</a:t>
            </a:r>
            <a:r>
              <a:rPr lang="sv-SE" sz="7000" dirty="0" smtClean="0"/>
              <a:t>, </a:t>
            </a:r>
            <a:r>
              <a:rPr lang="sv-SE" sz="7200" dirty="0"/>
              <a:t>Avdelningschef - Sociala sektorn, </a:t>
            </a:r>
            <a:r>
              <a:rPr lang="sv-SE" sz="7200" dirty="0" smtClean="0"/>
              <a:t>äldreomsorg, VC HSL – Leksands kommun </a:t>
            </a:r>
            <a:r>
              <a:rPr lang="sv-SE" sz="7000" dirty="0" smtClean="0"/>
              <a:t>             </a:t>
            </a:r>
          </a:p>
          <a:p>
            <a:pPr marL="0" indent="0">
              <a:lnSpc>
                <a:spcPct val="120000"/>
              </a:lnSpc>
              <a:spcBef>
                <a:spcPts val="0"/>
              </a:spcBef>
              <a:buNone/>
            </a:pPr>
            <a:r>
              <a:rPr lang="sv-SE" sz="7000" dirty="0" smtClean="0"/>
              <a:t>Telefon: </a:t>
            </a:r>
            <a:r>
              <a:rPr lang="en-US" sz="7200" dirty="0"/>
              <a:t>0247-804 61</a:t>
            </a:r>
            <a:r>
              <a:rPr lang="sv-SE" sz="7200" dirty="0"/>
              <a:t> </a:t>
            </a:r>
            <a:endParaRPr lang="sv-SE" sz="7200" dirty="0" smtClean="0"/>
          </a:p>
          <a:p>
            <a:pPr marL="0" indent="0">
              <a:lnSpc>
                <a:spcPct val="120000"/>
              </a:lnSpc>
              <a:spcBef>
                <a:spcPts val="0"/>
              </a:spcBef>
              <a:buNone/>
            </a:pPr>
            <a:r>
              <a:rPr lang="sv-SE" sz="7000" dirty="0" smtClean="0"/>
              <a:t>E-post: </a:t>
            </a:r>
            <a:r>
              <a:rPr lang="sv-SE" sz="7200" u="sng" dirty="0">
                <a:hlinkClick r:id="rId4"/>
              </a:rPr>
              <a:t>marie.van.geffen-blomberg@leksand.se</a:t>
            </a:r>
            <a:endParaRPr lang="sv-SE" sz="7200" dirty="0" smtClean="0"/>
          </a:p>
          <a:p>
            <a:pPr marL="0" indent="0">
              <a:buNone/>
            </a:pPr>
            <a:endParaRPr lang="sv-SE" sz="7200" dirty="0" smtClean="0"/>
          </a:p>
          <a:p>
            <a:pPr marL="0" indent="0">
              <a:lnSpc>
                <a:spcPct val="120000"/>
              </a:lnSpc>
              <a:spcBef>
                <a:spcPts val="0"/>
              </a:spcBef>
              <a:buNone/>
            </a:pPr>
            <a:r>
              <a:rPr lang="sv-SE" sz="7200" b="1" dirty="0">
                <a:solidFill>
                  <a:schemeClr val="tx2"/>
                </a:solidFill>
              </a:rPr>
              <a:t>Pernilla Andersson, </a:t>
            </a:r>
            <a:r>
              <a:rPr lang="sv-SE" sz="7200" dirty="0" smtClean="0"/>
              <a:t>Verksamhetschef </a:t>
            </a:r>
            <a:r>
              <a:rPr lang="sv-SE" sz="7200" dirty="0" err="1" smtClean="0"/>
              <a:t>Säbo</a:t>
            </a:r>
            <a:r>
              <a:rPr lang="sv-SE" sz="7200" dirty="0" smtClean="0"/>
              <a:t> och HSL </a:t>
            </a:r>
            <a:r>
              <a:rPr lang="sv-SE" sz="7200" dirty="0"/>
              <a:t>– Ludvika kommun,                       </a:t>
            </a:r>
          </a:p>
          <a:p>
            <a:pPr marL="0" indent="0">
              <a:lnSpc>
                <a:spcPct val="120000"/>
              </a:lnSpc>
              <a:spcBef>
                <a:spcPts val="0"/>
              </a:spcBef>
              <a:buNone/>
            </a:pPr>
            <a:r>
              <a:rPr lang="sv-SE" sz="7200" dirty="0"/>
              <a:t>Telefon: 0240-86458</a:t>
            </a:r>
            <a:endParaRPr lang="sv-SE" sz="7200" dirty="0" smtClean="0"/>
          </a:p>
          <a:p>
            <a:pPr marL="0" indent="0">
              <a:lnSpc>
                <a:spcPct val="120000"/>
              </a:lnSpc>
              <a:spcBef>
                <a:spcPts val="0"/>
              </a:spcBef>
              <a:buNone/>
            </a:pPr>
            <a:r>
              <a:rPr lang="sv-SE" sz="7200" dirty="0" smtClean="0"/>
              <a:t>E-post</a:t>
            </a:r>
            <a:r>
              <a:rPr lang="sv-SE" sz="7200" dirty="0"/>
              <a:t>: </a:t>
            </a:r>
            <a:r>
              <a:rPr lang="sv-SE" sz="7200" dirty="0">
                <a:hlinkClick r:id="rId5"/>
              </a:rPr>
              <a:t>pernilla.andersson1@ludvika.se</a:t>
            </a:r>
            <a:endParaRPr lang="sv-SE" sz="7200" dirty="0"/>
          </a:p>
          <a:p>
            <a:pPr marL="0" indent="0">
              <a:buNone/>
            </a:pPr>
            <a:endParaRPr lang="sv-SE" sz="7200" dirty="0"/>
          </a:p>
          <a:p>
            <a:pPr marL="0" indent="0">
              <a:buNone/>
            </a:pPr>
            <a:endParaRPr lang="sv-SE" dirty="0" smtClean="0"/>
          </a:p>
          <a:p>
            <a:pPr marL="0" indent="0">
              <a:buNone/>
            </a:pPr>
            <a:r>
              <a:rPr lang="sv-SE" dirty="0" smtClean="0"/>
              <a:t> </a:t>
            </a:r>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5250B114-8E2B-4752-934C-A09A646DD2F7}"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21</a:t>
            </a:fld>
            <a:endParaRPr lang="sv-SE" dirty="0"/>
          </a:p>
        </p:txBody>
      </p:sp>
    </p:spTree>
    <p:extLst>
      <p:ext uri="{BB962C8B-B14F-4D97-AF65-F5344CB8AC3E}">
        <p14:creationId xmlns:p14="http://schemas.microsoft.com/office/powerpoint/2010/main" val="256190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Kontaktuppgifter	</a:t>
            </a:r>
            <a:endParaRPr lang="sv-SE" dirty="0"/>
          </a:p>
        </p:txBody>
      </p:sp>
      <p:sp>
        <p:nvSpPr>
          <p:cNvPr id="3" name="Platshållare för innehåll 2"/>
          <p:cNvSpPr>
            <a:spLocks noGrp="1"/>
          </p:cNvSpPr>
          <p:nvPr>
            <p:ph idx="1"/>
          </p:nvPr>
        </p:nvSpPr>
        <p:spPr>
          <a:xfrm>
            <a:off x="410547" y="1419220"/>
            <a:ext cx="10619403" cy="4792894"/>
          </a:xfrm>
          <a:solidFill>
            <a:schemeClr val="accent3">
              <a:lumMod val="20000"/>
              <a:lumOff val="80000"/>
            </a:schemeClr>
          </a:solidFill>
        </p:spPr>
        <p:txBody>
          <a:bodyPr>
            <a:normAutofit fontScale="25000" lnSpcReduction="20000"/>
          </a:bodyPr>
          <a:lstStyle/>
          <a:p>
            <a:pPr marL="0" indent="0">
              <a:lnSpc>
                <a:spcPct val="120000"/>
              </a:lnSpc>
              <a:spcBef>
                <a:spcPts val="0"/>
              </a:spcBef>
              <a:buNone/>
            </a:pPr>
            <a:r>
              <a:rPr lang="sv-SE" sz="7000" b="1" dirty="0" smtClean="0">
                <a:solidFill>
                  <a:schemeClr val="tx2"/>
                </a:solidFill>
              </a:rPr>
              <a:t>Charlotta Borelius</a:t>
            </a:r>
            <a:r>
              <a:rPr lang="sv-SE" sz="7000" dirty="0" smtClean="0"/>
              <a:t>, </a:t>
            </a:r>
            <a:r>
              <a:rPr lang="sv-SE" sz="7200" dirty="0" smtClean="0"/>
              <a:t>Bitr. divisionschef Primärvård</a:t>
            </a:r>
            <a:r>
              <a:rPr lang="sv-SE" sz="7000" dirty="0" smtClean="0"/>
              <a:t>	           </a:t>
            </a:r>
          </a:p>
          <a:p>
            <a:pPr marL="0" indent="0">
              <a:lnSpc>
                <a:spcPct val="120000"/>
              </a:lnSpc>
              <a:spcBef>
                <a:spcPts val="0"/>
              </a:spcBef>
              <a:buNone/>
            </a:pPr>
            <a:r>
              <a:rPr lang="sv-SE" sz="7000" dirty="0" smtClean="0"/>
              <a:t>Telefon: 070-240 63 08</a:t>
            </a:r>
          </a:p>
          <a:p>
            <a:pPr marL="0" indent="0">
              <a:lnSpc>
                <a:spcPct val="120000"/>
              </a:lnSpc>
              <a:spcBef>
                <a:spcPts val="0"/>
              </a:spcBef>
              <a:buNone/>
            </a:pPr>
            <a:r>
              <a:rPr lang="sv-SE" sz="7000" dirty="0" smtClean="0"/>
              <a:t>E-post: </a:t>
            </a:r>
            <a:r>
              <a:rPr lang="sv-SE" sz="7200" u="sng" dirty="0" smtClean="0">
                <a:hlinkClick r:id="rId3"/>
              </a:rPr>
              <a:t>charlotta.borelius@regiondalarna.se</a:t>
            </a:r>
            <a:endParaRPr lang="sv-SE" sz="7200" u="sng" dirty="0" smtClean="0"/>
          </a:p>
          <a:p>
            <a:pPr marL="0" indent="0">
              <a:lnSpc>
                <a:spcPct val="120000"/>
              </a:lnSpc>
              <a:spcBef>
                <a:spcPts val="0"/>
              </a:spcBef>
              <a:buNone/>
            </a:pPr>
            <a:endParaRPr lang="sv-SE" sz="7000" b="1" dirty="0" smtClean="0">
              <a:solidFill>
                <a:schemeClr val="tx2"/>
              </a:solidFill>
            </a:endParaRPr>
          </a:p>
          <a:p>
            <a:pPr marL="0" indent="0">
              <a:lnSpc>
                <a:spcPct val="120000"/>
              </a:lnSpc>
              <a:spcBef>
                <a:spcPts val="0"/>
              </a:spcBef>
              <a:buNone/>
            </a:pPr>
            <a:r>
              <a:rPr lang="sv-SE" sz="7000" b="1" dirty="0" smtClean="0">
                <a:solidFill>
                  <a:schemeClr val="tx2"/>
                </a:solidFill>
              </a:rPr>
              <a:t>Susanne Magnusson</a:t>
            </a:r>
            <a:r>
              <a:rPr lang="sv-SE" sz="7000" dirty="0" smtClean="0"/>
              <a:t>, </a:t>
            </a:r>
            <a:r>
              <a:rPr lang="sv-SE" sz="7200" dirty="0" smtClean="0"/>
              <a:t>Verksamhetschef Medicin Falun </a:t>
            </a:r>
            <a:r>
              <a:rPr lang="sv-SE" sz="7000" dirty="0" smtClean="0"/>
              <a:t>             </a:t>
            </a:r>
          </a:p>
          <a:p>
            <a:pPr marL="0" indent="0">
              <a:lnSpc>
                <a:spcPct val="120000"/>
              </a:lnSpc>
              <a:spcBef>
                <a:spcPts val="0"/>
              </a:spcBef>
              <a:buNone/>
            </a:pPr>
            <a:r>
              <a:rPr lang="sv-SE" sz="7000" dirty="0" smtClean="0"/>
              <a:t>Telefon: </a:t>
            </a:r>
            <a:r>
              <a:rPr lang="en-US" sz="7200" dirty="0" smtClean="0"/>
              <a:t>90 252</a:t>
            </a:r>
            <a:r>
              <a:rPr lang="sv-SE" sz="7200" dirty="0"/>
              <a:t> </a:t>
            </a:r>
            <a:endParaRPr lang="sv-SE" sz="7200" dirty="0" smtClean="0"/>
          </a:p>
          <a:p>
            <a:pPr marL="0" indent="0">
              <a:lnSpc>
                <a:spcPct val="120000"/>
              </a:lnSpc>
              <a:spcBef>
                <a:spcPts val="0"/>
              </a:spcBef>
              <a:buNone/>
            </a:pPr>
            <a:r>
              <a:rPr lang="sv-SE" sz="7000" dirty="0" smtClean="0"/>
              <a:t>E-post: </a:t>
            </a:r>
            <a:r>
              <a:rPr lang="sv-SE" sz="7200" u="sng" dirty="0" smtClean="0">
                <a:hlinkClick r:id="rId4"/>
              </a:rPr>
              <a:t>susanne.magnusson@regiondalarna.se</a:t>
            </a:r>
            <a:endParaRPr lang="sv-SE" sz="7200" u="sng" dirty="0" smtClean="0"/>
          </a:p>
          <a:p>
            <a:pPr marL="0" indent="0">
              <a:buNone/>
            </a:pPr>
            <a:endParaRPr lang="sv-SE" sz="7200" dirty="0" smtClean="0"/>
          </a:p>
          <a:p>
            <a:pPr marL="0" indent="0">
              <a:lnSpc>
                <a:spcPct val="120000"/>
              </a:lnSpc>
              <a:spcBef>
                <a:spcPts val="0"/>
              </a:spcBef>
              <a:buNone/>
            </a:pPr>
            <a:r>
              <a:rPr lang="sv-SE" sz="7200" b="1" dirty="0" smtClean="0">
                <a:solidFill>
                  <a:schemeClr val="tx2"/>
                </a:solidFill>
              </a:rPr>
              <a:t>Jeanette Hjortsberg, </a:t>
            </a:r>
            <a:r>
              <a:rPr lang="sv-SE" sz="7200" dirty="0" smtClean="0"/>
              <a:t>Divisionschef, Utredare - Psykiatri                       </a:t>
            </a:r>
            <a:endParaRPr lang="sv-SE" sz="7200" dirty="0"/>
          </a:p>
          <a:p>
            <a:pPr marL="0" indent="0">
              <a:lnSpc>
                <a:spcPct val="120000"/>
              </a:lnSpc>
              <a:spcBef>
                <a:spcPts val="0"/>
              </a:spcBef>
              <a:buNone/>
            </a:pPr>
            <a:r>
              <a:rPr lang="sv-SE" sz="7200" dirty="0"/>
              <a:t>Telefon: </a:t>
            </a:r>
            <a:r>
              <a:rPr lang="sv-SE" sz="7200" dirty="0" smtClean="0"/>
              <a:t>90 129</a:t>
            </a:r>
          </a:p>
          <a:p>
            <a:pPr marL="0" indent="0">
              <a:lnSpc>
                <a:spcPct val="120000"/>
              </a:lnSpc>
              <a:spcBef>
                <a:spcPts val="0"/>
              </a:spcBef>
              <a:buNone/>
            </a:pPr>
            <a:r>
              <a:rPr lang="sv-SE" sz="7200" dirty="0" smtClean="0"/>
              <a:t>E-post</a:t>
            </a:r>
            <a:r>
              <a:rPr lang="sv-SE" sz="7200" dirty="0"/>
              <a:t>: </a:t>
            </a:r>
            <a:r>
              <a:rPr lang="sv-SE" sz="7200" dirty="0" smtClean="0">
                <a:hlinkClick r:id="rId5"/>
              </a:rPr>
              <a:t>jeanette.hjortsberg@regiondalarna.se</a:t>
            </a:r>
            <a:endParaRPr lang="sv-SE" sz="7200" dirty="0" smtClean="0"/>
          </a:p>
          <a:p>
            <a:pPr marL="0" indent="0">
              <a:buNone/>
            </a:pPr>
            <a:endParaRPr lang="sv-SE" sz="7200" dirty="0"/>
          </a:p>
          <a:p>
            <a:pPr marL="0" indent="0">
              <a:lnSpc>
                <a:spcPct val="120000"/>
              </a:lnSpc>
              <a:spcBef>
                <a:spcPts val="0"/>
              </a:spcBef>
              <a:buNone/>
            </a:pPr>
            <a:r>
              <a:rPr lang="sv-SE" sz="7200" b="1" dirty="0">
                <a:solidFill>
                  <a:schemeClr val="tx2"/>
                </a:solidFill>
              </a:rPr>
              <a:t>Ewa Welén, </a:t>
            </a:r>
            <a:r>
              <a:rPr lang="sv-SE" sz="7200" dirty="0"/>
              <a:t>Processledare - Hälsa och välfärd – Region Dalarna – RSS Dalarna,                       Telefon: 070-5682712</a:t>
            </a:r>
          </a:p>
          <a:p>
            <a:pPr marL="0" indent="0">
              <a:lnSpc>
                <a:spcPct val="120000"/>
              </a:lnSpc>
              <a:spcBef>
                <a:spcPts val="0"/>
              </a:spcBef>
              <a:buNone/>
            </a:pPr>
            <a:r>
              <a:rPr lang="sv-SE" sz="7200" dirty="0"/>
              <a:t>E-post: </a:t>
            </a:r>
            <a:r>
              <a:rPr lang="sv-SE" sz="7200" dirty="0">
                <a:hlinkClick r:id="rId6"/>
              </a:rPr>
              <a:t>ewa.welen@ltdalarna.se</a:t>
            </a:r>
            <a:endParaRPr lang="sv-SE" sz="7200" dirty="0"/>
          </a:p>
          <a:p>
            <a:pPr marL="0" indent="0">
              <a:buNone/>
            </a:pPr>
            <a:endParaRPr lang="sv-SE" dirty="0" smtClean="0"/>
          </a:p>
          <a:p>
            <a:pPr marL="0" indent="0">
              <a:buNone/>
            </a:pPr>
            <a:r>
              <a:rPr lang="sv-SE" dirty="0" smtClean="0"/>
              <a:t> </a:t>
            </a:r>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BBD32695-8614-4D4A-815C-4BFAFD89E4E8}"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22</a:t>
            </a:fld>
            <a:endParaRPr lang="sv-SE" dirty="0"/>
          </a:p>
        </p:txBody>
      </p:sp>
    </p:spTree>
    <p:extLst>
      <p:ext uri="{BB962C8B-B14F-4D97-AF65-F5344CB8AC3E}">
        <p14:creationId xmlns:p14="http://schemas.microsoft.com/office/powerpoint/2010/main" val="325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723630" y="130626"/>
            <a:ext cx="10362272" cy="6217364"/>
          </a:xfrm>
          <a:prstGeom prst="rect">
            <a:avLst/>
          </a:prstGeom>
        </p:spPr>
      </p:pic>
      <p:sp>
        <p:nvSpPr>
          <p:cNvPr id="4" name="Platshållare för datum 3"/>
          <p:cNvSpPr>
            <a:spLocks noGrp="1"/>
          </p:cNvSpPr>
          <p:nvPr>
            <p:ph type="dt" sz="half" idx="10"/>
          </p:nvPr>
        </p:nvSpPr>
        <p:spPr/>
        <p:txBody>
          <a:bodyPr/>
          <a:lstStyle/>
          <a:p>
            <a:fld id="{F13B6AB8-42E6-4EE9-9786-9B1F423D0158}"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3</a:t>
            </a:fld>
            <a:endParaRPr lang="sv-SE" dirty="0"/>
          </a:p>
        </p:txBody>
      </p:sp>
    </p:spTree>
    <p:extLst>
      <p:ext uri="{BB962C8B-B14F-4D97-AF65-F5344CB8AC3E}">
        <p14:creationId xmlns:p14="http://schemas.microsoft.com/office/powerpoint/2010/main" val="250712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Processen…</a:t>
            </a:r>
            <a:endParaRPr lang="sv-SE" dirty="0"/>
          </a:p>
        </p:txBody>
      </p:sp>
      <p:pic>
        <p:nvPicPr>
          <p:cNvPr id="7" name="Platshållare för innehåll 6"/>
          <p:cNvPicPr>
            <a:picLocks noGrp="1" noChangeAspect="1"/>
          </p:cNvPicPr>
          <p:nvPr>
            <p:ph idx="1"/>
          </p:nvPr>
        </p:nvPicPr>
        <p:blipFill>
          <a:blip r:embed="rId3"/>
          <a:stretch>
            <a:fillRect/>
          </a:stretch>
        </p:blipFill>
        <p:spPr>
          <a:xfrm>
            <a:off x="3309257" y="1134117"/>
            <a:ext cx="8694057" cy="4947369"/>
          </a:xfrm>
          <a:prstGeom prst="rect">
            <a:avLst/>
          </a:prstGeom>
        </p:spPr>
      </p:pic>
      <p:sp>
        <p:nvSpPr>
          <p:cNvPr id="4" name="Platshållare för datum 3"/>
          <p:cNvSpPr>
            <a:spLocks noGrp="1"/>
          </p:cNvSpPr>
          <p:nvPr>
            <p:ph type="dt" sz="half" idx="10"/>
          </p:nvPr>
        </p:nvSpPr>
        <p:spPr/>
        <p:txBody>
          <a:bodyPr/>
          <a:lstStyle/>
          <a:p>
            <a:fld id="{A1F82C1B-23B8-46F4-B5F3-CAE835651BF6}"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4</a:t>
            </a:fld>
            <a:endParaRPr lang="sv-SE" dirty="0"/>
          </a:p>
        </p:txBody>
      </p:sp>
      <p:sp>
        <p:nvSpPr>
          <p:cNvPr id="8" name="textruta 7"/>
          <p:cNvSpPr txBox="1"/>
          <p:nvPr/>
        </p:nvSpPr>
        <p:spPr>
          <a:xfrm>
            <a:off x="471632" y="1575707"/>
            <a:ext cx="2074985" cy="5863144"/>
          </a:xfrm>
          <a:prstGeom prst="rect">
            <a:avLst/>
          </a:prstGeom>
          <a:noFill/>
        </p:spPr>
        <p:txBody>
          <a:bodyPr wrap="square" rtlCol="0">
            <a:spAutoFit/>
          </a:bodyPr>
          <a:lstStyle/>
          <a:p>
            <a:r>
              <a:rPr lang="sv-SE" sz="1050" dirty="0" smtClean="0">
                <a:solidFill>
                  <a:schemeClr val="accent5">
                    <a:lumMod val="75000"/>
                  </a:schemeClr>
                </a:solidFill>
              </a:rPr>
              <a:t>1</a:t>
            </a:r>
            <a:r>
              <a:rPr lang="sv-SE" sz="1050" dirty="0">
                <a:solidFill>
                  <a:schemeClr val="accent5">
                    <a:lumMod val="75000"/>
                  </a:schemeClr>
                </a:solidFill>
              </a:rPr>
              <a:t>. SOU 2017:53 God och nära vård En gemensam färdplan och målbild </a:t>
            </a:r>
          </a:p>
          <a:p>
            <a:r>
              <a:rPr lang="sv-SE" sz="1050" dirty="0" smtClean="0">
                <a:solidFill>
                  <a:schemeClr val="accent5">
                    <a:lumMod val="75000"/>
                  </a:schemeClr>
                </a:solidFill>
              </a:rPr>
              <a:t>2</a:t>
            </a:r>
            <a:r>
              <a:rPr lang="sv-SE" sz="1050" dirty="0">
                <a:solidFill>
                  <a:schemeClr val="accent5">
                    <a:lumMod val="75000"/>
                  </a:schemeClr>
                </a:solidFill>
              </a:rPr>
              <a:t>. SOU 2018:39 God och nära vård En primärvårdsreform </a:t>
            </a:r>
          </a:p>
          <a:p>
            <a:r>
              <a:rPr lang="sv-SE" sz="1050" dirty="0" smtClean="0">
                <a:solidFill>
                  <a:schemeClr val="accent5">
                    <a:lumMod val="75000"/>
                  </a:schemeClr>
                </a:solidFill>
              </a:rPr>
              <a:t>3</a:t>
            </a:r>
            <a:r>
              <a:rPr lang="sv-SE" sz="1050" dirty="0">
                <a:solidFill>
                  <a:schemeClr val="accent5">
                    <a:lumMod val="75000"/>
                  </a:schemeClr>
                </a:solidFill>
              </a:rPr>
              <a:t>. SOU 2019:29 God och nära vård </a:t>
            </a:r>
            <a:r>
              <a:rPr lang="sv-SE" sz="1050" dirty="0" err="1">
                <a:solidFill>
                  <a:schemeClr val="accent5">
                    <a:lumMod val="75000"/>
                  </a:schemeClr>
                </a:solidFill>
              </a:rPr>
              <a:t>Vård</a:t>
            </a:r>
            <a:r>
              <a:rPr lang="sv-SE" sz="1050" dirty="0">
                <a:solidFill>
                  <a:schemeClr val="accent5">
                    <a:lumMod val="75000"/>
                  </a:schemeClr>
                </a:solidFill>
              </a:rPr>
              <a:t> i samverkan </a:t>
            </a:r>
          </a:p>
          <a:p>
            <a:r>
              <a:rPr lang="sv-SE" sz="1050" dirty="0" smtClean="0">
                <a:solidFill>
                  <a:schemeClr val="accent5">
                    <a:lumMod val="75000"/>
                  </a:schemeClr>
                </a:solidFill>
              </a:rPr>
              <a:t>4</a:t>
            </a:r>
            <a:r>
              <a:rPr lang="sv-SE" sz="1050" dirty="0">
                <a:solidFill>
                  <a:schemeClr val="accent5">
                    <a:lumMod val="75000"/>
                  </a:schemeClr>
                </a:solidFill>
              </a:rPr>
              <a:t>. SOU 2020:19 God och nära vård  En reform för ett hållbart </a:t>
            </a:r>
            <a:r>
              <a:rPr lang="sv-SE" sz="1050" dirty="0" err="1">
                <a:solidFill>
                  <a:schemeClr val="accent5">
                    <a:lumMod val="75000"/>
                  </a:schemeClr>
                </a:solidFill>
              </a:rPr>
              <a:t>hälso-</a:t>
            </a:r>
            <a:r>
              <a:rPr lang="sv-SE" sz="1050" dirty="0">
                <a:solidFill>
                  <a:schemeClr val="accent5">
                    <a:lumMod val="75000"/>
                  </a:schemeClr>
                </a:solidFill>
              </a:rPr>
              <a:t> och </a:t>
            </a:r>
            <a:r>
              <a:rPr lang="sv-SE" sz="1050" dirty="0" smtClean="0">
                <a:solidFill>
                  <a:schemeClr val="accent5">
                    <a:lumMod val="75000"/>
                  </a:schemeClr>
                </a:solidFill>
              </a:rPr>
              <a:t>sjukvårdssystem</a:t>
            </a:r>
          </a:p>
          <a:p>
            <a:endParaRPr lang="sv-SE" sz="1050" dirty="0" smtClean="0">
              <a:solidFill>
                <a:schemeClr val="accent5">
                  <a:lumMod val="75000"/>
                </a:schemeClr>
              </a:solidFill>
            </a:endParaRPr>
          </a:p>
          <a:p>
            <a:endParaRPr lang="sv-SE" sz="1050" dirty="0">
              <a:solidFill>
                <a:schemeClr val="accent5">
                  <a:lumMod val="75000"/>
                </a:schemeClr>
              </a:solidFill>
            </a:endParaRPr>
          </a:p>
          <a:p>
            <a:r>
              <a:rPr lang="sv-SE" sz="1050" i="1" dirty="0"/>
              <a:t>Regeringens proposition 2017/18:83, Styrande principer inom </a:t>
            </a:r>
            <a:r>
              <a:rPr lang="sv-SE" sz="1050" i="1" dirty="0" err="1"/>
              <a:t>hälso-</a:t>
            </a:r>
            <a:r>
              <a:rPr lang="sv-SE" sz="1050" i="1" dirty="0"/>
              <a:t> och sjukvården och en förstärkt </a:t>
            </a:r>
            <a:r>
              <a:rPr lang="sv-SE" sz="1050" i="1" dirty="0" smtClean="0"/>
              <a:t>vårdgaranti</a:t>
            </a:r>
          </a:p>
          <a:p>
            <a:endParaRPr lang="sv-SE" sz="1050" i="1" dirty="0" smtClean="0"/>
          </a:p>
          <a:p>
            <a:r>
              <a:rPr lang="sv-SE" sz="1050" dirty="0"/>
              <a:t>Lagändringarna trädde i kraft den 1 januari 2019.</a:t>
            </a:r>
          </a:p>
          <a:p>
            <a:endParaRPr lang="sv-SE" sz="1050" i="1" dirty="0"/>
          </a:p>
          <a:p>
            <a:endParaRPr lang="sv-SE" sz="1050" i="1" dirty="0"/>
          </a:p>
          <a:p>
            <a:r>
              <a:rPr lang="sv-SE" sz="1050" i="1" dirty="0"/>
              <a:t>Regeringens proposition 2019/20:164 -  Inriktningen för en nära och tillgänglig vård – en primärvårdsreform </a:t>
            </a:r>
            <a:endParaRPr lang="sv-SE" sz="1050" i="1" dirty="0" smtClean="0"/>
          </a:p>
          <a:p>
            <a:endParaRPr lang="sv-SE" sz="1050" i="1" dirty="0"/>
          </a:p>
          <a:p>
            <a:r>
              <a:rPr lang="sv-SE" sz="1050" dirty="0"/>
              <a:t>Lagändringarna föreslås träda i kraft den 1 juli 2021. </a:t>
            </a:r>
          </a:p>
          <a:p>
            <a:endParaRPr lang="sv-SE" sz="1050" i="1" dirty="0"/>
          </a:p>
          <a:p>
            <a:endParaRPr lang="sv-SE" sz="1050" i="1" dirty="0"/>
          </a:p>
          <a:p>
            <a:endParaRPr lang="sv-SE" sz="1050" dirty="0" smtClean="0">
              <a:solidFill>
                <a:schemeClr val="accent5">
                  <a:lumMod val="75000"/>
                </a:schemeClr>
              </a:solidFill>
            </a:endParaRPr>
          </a:p>
          <a:p>
            <a:endParaRPr lang="sv-SE" sz="1050" dirty="0">
              <a:solidFill>
                <a:schemeClr val="accent5">
                  <a:lumMod val="75000"/>
                </a:schemeClr>
              </a:solidFill>
            </a:endParaRPr>
          </a:p>
          <a:p>
            <a:endParaRPr lang="sv-SE" sz="1050" dirty="0" smtClean="0">
              <a:solidFill>
                <a:schemeClr val="accent5">
                  <a:lumMod val="75000"/>
                </a:schemeClr>
              </a:solidFill>
            </a:endParaRPr>
          </a:p>
          <a:p>
            <a:r>
              <a:rPr lang="sv-SE" sz="1050" dirty="0" smtClean="0">
                <a:solidFill>
                  <a:schemeClr val="accent5">
                    <a:lumMod val="75000"/>
                  </a:schemeClr>
                </a:solidFill>
              </a:rPr>
              <a:t> </a:t>
            </a:r>
            <a:endParaRPr lang="sv-SE" sz="1050" dirty="0">
              <a:solidFill>
                <a:schemeClr val="accent5">
                  <a:lumMod val="75000"/>
                </a:schemeClr>
              </a:solidFill>
            </a:endParaRPr>
          </a:p>
          <a:p>
            <a:endParaRPr lang="sv-SE" dirty="0"/>
          </a:p>
        </p:txBody>
      </p:sp>
    </p:spTree>
    <p:extLst>
      <p:ext uri="{BB962C8B-B14F-4D97-AF65-F5344CB8AC3E}">
        <p14:creationId xmlns:p14="http://schemas.microsoft.com/office/powerpoint/2010/main" val="151090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dirty="0"/>
              <a:t>Regeringens proposition 2017/18:83, </a:t>
            </a:r>
            <a:r>
              <a:rPr lang="sv-SE" sz="2800" i="1" dirty="0" smtClean="0"/>
              <a:t>Styrande </a:t>
            </a:r>
            <a:r>
              <a:rPr lang="sv-SE" sz="2800" i="1" dirty="0"/>
              <a:t>principer inom </a:t>
            </a:r>
            <a:r>
              <a:rPr lang="sv-SE" sz="2800" i="1" dirty="0" err="1"/>
              <a:t>hälso-</a:t>
            </a:r>
            <a:r>
              <a:rPr lang="sv-SE" sz="2800" i="1" dirty="0"/>
              <a:t> och sjukvården och en förstärkt </a:t>
            </a:r>
            <a:r>
              <a:rPr lang="sv-SE" sz="2800" i="1" dirty="0" smtClean="0"/>
              <a:t>vårdgaranti </a:t>
            </a:r>
            <a:r>
              <a:rPr lang="sv-SE" sz="2800" dirty="0" smtClean="0"/>
              <a:t>lämnades i </a:t>
            </a:r>
            <a:r>
              <a:rPr lang="sv-SE" sz="2800" dirty="0"/>
              <a:t>januari </a:t>
            </a:r>
            <a:r>
              <a:rPr lang="sv-SE" sz="2800" dirty="0" smtClean="0"/>
              <a:t>2018: trädde i kraft 1 januari 2019</a:t>
            </a:r>
            <a:endParaRPr lang="sv-SE" sz="2800" dirty="0"/>
          </a:p>
        </p:txBody>
      </p:sp>
      <p:sp>
        <p:nvSpPr>
          <p:cNvPr id="3" name="Platshållare för innehåll 2"/>
          <p:cNvSpPr>
            <a:spLocks noGrp="1"/>
          </p:cNvSpPr>
          <p:nvPr>
            <p:ph idx="1"/>
          </p:nvPr>
        </p:nvSpPr>
        <p:spPr>
          <a:xfrm>
            <a:off x="410547" y="1944914"/>
            <a:ext cx="11370906" cy="4362677"/>
          </a:xfrm>
          <a:noFill/>
        </p:spPr>
        <p:txBody>
          <a:bodyPr>
            <a:noAutofit/>
          </a:bodyPr>
          <a:lstStyle/>
          <a:p>
            <a:pPr marL="0" indent="0">
              <a:buNone/>
            </a:pPr>
            <a:r>
              <a:rPr lang="sv-SE" sz="2200" dirty="0" smtClean="0"/>
              <a:t>… </a:t>
            </a:r>
            <a:r>
              <a:rPr lang="sv-SE" dirty="0"/>
              <a:t>ny bestämmelse i </a:t>
            </a:r>
            <a:r>
              <a:rPr lang="sv-SE" dirty="0" err="1"/>
              <a:t>hälso-</a:t>
            </a:r>
            <a:r>
              <a:rPr lang="sv-SE" dirty="0"/>
              <a:t> och sjukvårdslagen (</a:t>
            </a:r>
            <a:r>
              <a:rPr lang="sv-SE" b="1" dirty="0"/>
              <a:t>2017:30</a:t>
            </a:r>
            <a:r>
              <a:rPr lang="sv-SE" dirty="0"/>
              <a:t>) om att landstingen ska organisera </a:t>
            </a:r>
            <a:r>
              <a:rPr lang="sv-SE" dirty="0" err="1"/>
              <a:t>hälso-</a:t>
            </a:r>
            <a:r>
              <a:rPr lang="sv-SE" dirty="0"/>
              <a:t> och sjukvårdsverksamheten så att </a:t>
            </a:r>
            <a:r>
              <a:rPr lang="sv-SE" b="1" dirty="0"/>
              <a:t>vården kan</a:t>
            </a:r>
            <a:r>
              <a:rPr lang="sv-SE" dirty="0"/>
              <a:t> </a:t>
            </a:r>
            <a:r>
              <a:rPr lang="sv-SE" b="1" dirty="0"/>
              <a:t>ges nära befolkningen</a:t>
            </a:r>
            <a:r>
              <a:rPr lang="sv-SE" dirty="0"/>
              <a:t>. Om det är motiverat av kvalitets- eller effektivitetsskäl får vården koncentreras geografiskt</a:t>
            </a:r>
            <a:r>
              <a:rPr lang="sv-SE" dirty="0" smtClean="0"/>
              <a:t>.</a:t>
            </a:r>
          </a:p>
          <a:p>
            <a:pPr marL="0" indent="0">
              <a:buNone/>
            </a:pPr>
            <a:r>
              <a:rPr lang="sv-SE" dirty="0" smtClean="0"/>
              <a:t>  </a:t>
            </a:r>
            <a:endParaRPr lang="sv-SE" dirty="0"/>
          </a:p>
          <a:p>
            <a:pPr marL="0" indent="0">
              <a:buNone/>
            </a:pPr>
            <a:r>
              <a:rPr lang="sv-SE" dirty="0"/>
              <a:t>…att </a:t>
            </a:r>
            <a:r>
              <a:rPr lang="sv-SE" b="1" dirty="0"/>
              <a:t>vårdgarantin</a:t>
            </a:r>
            <a:r>
              <a:rPr lang="sv-SE" dirty="0"/>
              <a:t> inom primärvården ska stärkas. Enligt det nya förslaget ska den enskilde i stället inom en viss tid garanteras en medicinsk bedömning av läkare eller annan legitimerad </a:t>
            </a:r>
            <a:r>
              <a:rPr lang="sv-SE" dirty="0" err="1"/>
              <a:t>hälso-</a:t>
            </a:r>
            <a:r>
              <a:rPr lang="sv-SE" dirty="0"/>
              <a:t> och sjukvårdspersonal. Det är patientens behov som ska styra vilken yrkesgrupp hon eller han får träffa. </a:t>
            </a:r>
            <a:endParaRPr lang="sv-SE" dirty="0" smtClean="0"/>
          </a:p>
          <a:p>
            <a:pPr marL="0" indent="0">
              <a:buNone/>
            </a:pPr>
            <a:endParaRPr lang="sv-SE" sz="2200" dirty="0"/>
          </a:p>
          <a:p>
            <a:pPr marL="0" indent="0">
              <a:buNone/>
            </a:pPr>
            <a:r>
              <a:rPr lang="sv-SE" sz="2200" dirty="0" smtClean="0"/>
              <a:t>.</a:t>
            </a:r>
            <a:endParaRPr lang="sv-SE" sz="2200" dirty="0"/>
          </a:p>
          <a:p>
            <a:pPr marL="0" indent="0">
              <a:lnSpc>
                <a:spcPct val="70000"/>
              </a:lnSpc>
              <a:buNone/>
            </a:pPr>
            <a:endParaRPr lang="sv-SE" sz="2000" i="1" dirty="0" smtClean="0"/>
          </a:p>
          <a:p>
            <a:pPr marL="0" indent="0">
              <a:lnSpc>
                <a:spcPct val="110000"/>
              </a:lnSpc>
              <a:buNone/>
            </a:pPr>
            <a:endParaRPr lang="sv-SE" dirty="0"/>
          </a:p>
        </p:txBody>
      </p:sp>
      <p:sp>
        <p:nvSpPr>
          <p:cNvPr id="4" name="Platshållare för datum 3"/>
          <p:cNvSpPr>
            <a:spLocks noGrp="1"/>
          </p:cNvSpPr>
          <p:nvPr>
            <p:ph type="dt" sz="half" idx="10"/>
          </p:nvPr>
        </p:nvSpPr>
        <p:spPr/>
        <p:txBody>
          <a:bodyPr/>
          <a:lstStyle/>
          <a:p>
            <a:fld id="{40E5F302-72DC-4085-A136-30035D234440}"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a:t>
            </a:fld>
            <a:endParaRPr lang="sv-SE" dirty="0"/>
          </a:p>
        </p:txBody>
      </p:sp>
    </p:spTree>
    <p:extLst>
      <p:ext uri="{BB962C8B-B14F-4D97-AF65-F5344CB8AC3E}">
        <p14:creationId xmlns:p14="http://schemas.microsoft.com/office/powerpoint/2010/main" val="106201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4780" y="261257"/>
            <a:ext cx="11229473" cy="1634900"/>
          </a:xfrm>
        </p:spPr>
        <p:txBody>
          <a:bodyPr>
            <a:noAutofit/>
          </a:bodyPr>
          <a:lstStyle/>
          <a:p>
            <a:r>
              <a:rPr lang="sv-SE" sz="3200" dirty="0"/>
              <a:t>Regeringens proposition 2019/20:164 -  </a:t>
            </a:r>
            <a:r>
              <a:rPr lang="sv-SE" sz="3200" i="1" dirty="0"/>
              <a:t>Inriktningen för en nära och tillgänglig vård – en primärvårdsreform </a:t>
            </a:r>
            <a:r>
              <a:rPr lang="sv-SE" sz="3200" dirty="0"/>
              <a:t/>
            </a:r>
            <a:br>
              <a:rPr lang="sv-SE" sz="3200" dirty="0"/>
            </a:br>
            <a:r>
              <a:rPr lang="sv-SE" sz="3200" dirty="0" smtClean="0"/>
              <a:t> lämnades i maj 2020: beslutades 18 nov 2020 – träder i kraft 1 juli 2021</a:t>
            </a:r>
            <a:endParaRPr lang="sv-SE" sz="3200" dirty="0"/>
          </a:p>
        </p:txBody>
      </p:sp>
      <p:sp>
        <p:nvSpPr>
          <p:cNvPr id="4" name="Platshållare för datum 3"/>
          <p:cNvSpPr>
            <a:spLocks noGrp="1"/>
          </p:cNvSpPr>
          <p:nvPr>
            <p:ph type="dt" sz="half" idx="10"/>
          </p:nvPr>
        </p:nvSpPr>
        <p:spPr/>
        <p:txBody>
          <a:bodyPr/>
          <a:lstStyle/>
          <a:p>
            <a:fld id="{A1E05852-3B34-480E-824B-AFCFE51CF495}"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dirty="0"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6</a:t>
            </a:fld>
            <a:endParaRPr lang="sv-SE" dirty="0"/>
          </a:p>
        </p:txBody>
      </p:sp>
      <p:sp>
        <p:nvSpPr>
          <p:cNvPr id="8" name="Platshållare för innehåll 7"/>
          <p:cNvSpPr>
            <a:spLocks noGrp="1"/>
          </p:cNvSpPr>
          <p:nvPr>
            <p:ph idx="1"/>
          </p:nvPr>
        </p:nvSpPr>
        <p:spPr>
          <a:xfrm>
            <a:off x="551543" y="2273527"/>
            <a:ext cx="11437257" cy="3946979"/>
          </a:xfrm>
        </p:spPr>
        <p:txBody>
          <a:bodyPr/>
          <a:lstStyle/>
          <a:p>
            <a:pPr marL="544513" indent="-514350">
              <a:buFont typeface="+mj-lt"/>
              <a:buAutoNum type="arabicPeriod"/>
            </a:pPr>
            <a:r>
              <a:rPr lang="sv-SE" dirty="0"/>
              <a:t>Tillhandahålla de </a:t>
            </a:r>
            <a:r>
              <a:rPr lang="sv-SE" dirty="0" err="1"/>
              <a:t>hälso-</a:t>
            </a:r>
            <a:r>
              <a:rPr lang="sv-SE" dirty="0"/>
              <a:t> och sjukvårdstjänster som krävs för att</a:t>
            </a:r>
          </a:p>
          <a:p>
            <a:pPr marL="30163" indent="0">
              <a:buNone/>
            </a:pPr>
            <a:r>
              <a:rPr lang="sv-SE" dirty="0"/>
              <a:t>      tillgodose </a:t>
            </a:r>
            <a:r>
              <a:rPr lang="sv-SE" b="1" dirty="0"/>
              <a:t>vanligt förekommande vårdbehov</a:t>
            </a:r>
          </a:p>
          <a:p>
            <a:pPr marL="30163" indent="0">
              <a:buNone/>
            </a:pPr>
            <a:r>
              <a:rPr lang="sv-SE" dirty="0"/>
              <a:t>2.   Se till att vården är </a:t>
            </a:r>
            <a:r>
              <a:rPr lang="sv-SE" b="1" dirty="0"/>
              <a:t>lätt tillgänglig</a:t>
            </a:r>
            <a:r>
              <a:rPr lang="sv-SE" dirty="0"/>
              <a:t>,</a:t>
            </a:r>
          </a:p>
          <a:p>
            <a:pPr marL="30163" indent="0">
              <a:buNone/>
            </a:pPr>
            <a:r>
              <a:rPr lang="sv-SE" dirty="0"/>
              <a:t>3.   Tillhandahålla </a:t>
            </a:r>
            <a:r>
              <a:rPr lang="sv-SE" b="1" dirty="0"/>
              <a:t>förebyggande insatser </a:t>
            </a:r>
            <a:r>
              <a:rPr lang="sv-SE" dirty="0"/>
              <a:t>utifrån såväl  befolkningens behov som patientens individuella behov och förutsättningar,</a:t>
            </a:r>
          </a:p>
          <a:p>
            <a:pPr marL="30163" indent="0">
              <a:buNone/>
            </a:pPr>
            <a:r>
              <a:rPr lang="sv-SE" dirty="0"/>
              <a:t>4.   </a:t>
            </a:r>
            <a:r>
              <a:rPr lang="sv-SE" b="1" dirty="0"/>
              <a:t>Samordna</a:t>
            </a:r>
            <a:r>
              <a:rPr lang="sv-SE" dirty="0"/>
              <a:t> olika insatser för patienten i de fall det är mest           ändamålsenligt att samordningen sker inom primärvården</a:t>
            </a:r>
          </a:p>
          <a:p>
            <a:pPr marL="30163" indent="0">
              <a:buNone/>
            </a:pPr>
            <a:r>
              <a:rPr lang="sv-SE" dirty="0"/>
              <a:t>5.   </a:t>
            </a:r>
            <a:r>
              <a:rPr lang="sv-SE" b="1" dirty="0"/>
              <a:t>Möjliggöra</a:t>
            </a:r>
            <a:r>
              <a:rPr lang="sv-SE" dirty="0"/>
              <a:t> medverkan vid genomförande av </a:t>
            </a:r>
            <a:r>
              <a:rPr lang="sv-SE" b="1" dirty="0"/>
              <a:t>forskningsarbete</a:t>
            </a:r>
          </a:p>
          <a:p>
            <a:pPr marL="0" indent="0">
              <a:buNone/>
            </a:pPr>
            <a:endParaRPr lang="sv-SE" dirty="0"/>
          </a:p>
        </p:txBody>
      </p:sp>
    </p:spTree>
    <p:extLst>
      <p:ext uri="{BB962C8B-B14F-4D97-AF65-F5344CB8AC3E}">
        <p14:creationId xmlns:p14="http://schemas.microsoft.com/office/powerpoint/2010/main" val="337752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Riksdagens tillkännagivande till regeringen 18 Nov-20</a:t>
            </a:r>
          </a:p>
        </p:txBody>
      </p:sp>
      <p:sp>
        <p:nvSpPr>
          <p:cNvPr id="3" name="Platshållare för innehåll 2"/>
          <p:cNvSpPr>
            <a:spLocks noGrp="1"/>
          </p:cNvSpPr>
          <p:nvPr>
            <p:ph idx="1"/>
          </p:nvPr>
        </p:nvSpPr>
        <p:spPr/>
        <p:txBody>
          <a:bodyPr/>
          <a:lstStyle/>
          <a:p>
            <a:r>
              <a:rPr lang="sv-SE" dirty="0"/>
              <a:t>att regeringen ska återkomma med ett förslag där </a:t>
            </a:r>
            <a:r>
              <a:rPr lang="sv-SE" b="1" dirty="0"/>
              <a:t>hälsofrämjande insatser, rehabilitering och uppsökande arbete</a:t>
            </a:r>
            <a:r>
              <a:rPr lang="sv-SE" dirty="0"/>
              <a:t> också ingår i grunduppdraget.</a:t>
            </a:r>
          </a:p>
          <a:p>
            <a:endParaRPr lang="sv-SE" dirty="0"/>
          </a:p>
        </p:txBody>
      </p:sp>
      <p:sp>
        <p:nvSpPr>
          <p:cNvPr id="4" name="Platshållare för datum 3"/>
          <p:cNvSpPr>
            <a:spLocks noGrp="1"/>
          </p:cNvSpPr>
          <p:nvPr>
            <p:ph type="dt" sz="half" idx="10"/>
          </p:nvPr>
        </p:nvSpPr>
        <p:spPr/>
        <p:txBody>
          <a:bodyPr/>
          <a:lstStyle/>
          <a:p>
            <a:fld id="{A4DCFA1F-633C-4493-8926-78A302EC87B3}"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a:t>
            </a:fld>
            <a:endParaRPr lang="sv-SE" dirty="0"/>
          </a:p>
        </p:txBody>
      </p:sp>
    </p:spTree>
    <p:extLst>
      <p:ext uri="{BB962C8B-B14F-4D97-AF65-F5344CB8AC3E}">
        <p14:creationId xmlns:p14="http://schemas.microsoft.com/office/powerpoint/2010/main" val="130162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En modern, effektiv, tillgänglig och nära </a:t>
            </a:r>
            <a:r>
              <a:rPr lang="sv-SE" dirty="0" err="1"/>
              <a:t>hälso-</a:t>
            </a:r>
            <a:r>
              <a:rPr lang="sv-SE" dirty="0"/>
              <a:t> och sjukvård</a:t>
            </a:r>
          </a:p>
        </p:txBody>
      </p:sp>
      <p:sp>
        <p:nvSpPr>
          <p:cNvPr id="4" name="Platshållare för datum 3"/>
          <p:cNvSpPr>
            <a:spLocks noGrp="1"/>
          </p:cNvSpPr>
          <p:nvPr>
            <p:ph type="dt" sz="half" idx="10"/>
          </p:nvPr>
        </p:nvSpPr>
        <p:spPr/>
        <p:txBody>
          <a:bodyPr/>
          <a:lstStyle/>
          <a:p>
            <a:fld id="{94B85250-54A7-461D-8B38-30A690BDE217}"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a:t>
            </a:fld>
            <a:endParaRPr lang="sv-SE" dirty="0"/>
          </a:p>
        </p:txBody>
      </p:sp>
      <p:sp>
        <p:nvSpPr>
          <p:cNvPr id="8" name="Platshållare för innehåll 7"/>
          <p:cNvSpPr>
            <a:spLocks noGrp="1"/>
          </p:cNvSpPr>
          <p:nvPr>
            <p:ph idx="1"/>
          </p:nvPr>
        </p:nvSpPr>
        <p:spPr>
          <a:xfrm>
            <a:off x="1219201" y="1825625"/>
            <a:ext cx="8998856" cy="4351337"/>
          </a:xfrm>
          <a:solidFill>
            <a:schemeClr val="accent6">
              <a:lumMod val="90000"/>
            </a:schemeClr>
          </a:solidFill>
        </p:spPr>
        <p:txBody>
          <a:bodyPr>
            <a:normAutofit lnSpcReduction="10000"/>
          </a:bodyPr>
          <a:lstStyle/>
          <a:p>
            <a:pPr marL="0" indent="0">
              <a:buNone/>
            </a:pPr>
            <a:r>
              <a:rPr lang="sv-SE" sz="2000" dirty="0" smtClean="0"/>
              <a:t>”</a:t>
            </a:r>
            <a:r>
              <a:rPr lang="sv-SE" sz="2400" dirty="0" smtClean="0"/>
              <a:t>Hälso- </a:t>
            </a:r>
            <a:r>
              <a:rPr lang="sv-SE" sz="2400" dirty="0"/>
              <a:t>och sjukvården bör ställas om så att primärvården är navet i vården och samspelar med annan </a:t>
            </a:r>
            <a:r>
              <a:rPr lang="sv-SE" sz="2400" dirty="0" err="1"/>
              <a:t>hälso-</a:t>
            </a:r>
            <a:r>
              <a:rPr lang="sv-SE" sz="2400" dirty="0"/>
              <a:t> och sjukvård och med socialtjänsten. Målet med omställningen av </a:t>
            </a:r>
            <a:r>
              <a:rPr lang="sv-SE" sz="2400" dirty="0" err="1"/>
              <a:t>hälso-</a:t>
            </a:r>
            <a:r>
              <a:rPr lang="sv-SE" sz="2400" dirty="0"/>
              <a:t> och sjukvården är att patienten får en </a:t>
            </a:r>
            <a:r>
              <a:rPr lang="sv-SE" sz="2400" b="1" dirty="0"/>
              <a:t>god, nära och samordnad </a:t>
            </a:r>
            <a:r>
              <a:rPr lang="sv-SE" sz="2400" dirty="0"/>
              <a:t>vård som </a:t>
            </a:r>
            <a:r>
              <a:rPr lang="sv-SE" sz="2400" b="1" dirty="0"/>
              <a:t>stärker hälsan</a:t>
            </a:r>
            <a:r>
              <a:rPr lang="sv-SE" sz="2400" dirty="0" smtClean="0"/>
              <a:t>. </a:t>
            </a:r>
            <a:r>
              <a:rPr lang="sv-SE" sz="2400" dirty="0"/>
              <a:t>Målet är också att patienten är </a:t>
            </a:r>
            <a:r>
              <a:rPr lang="sv-SE" sz="2400" b="1" dirty="0"/>
              <a:t>delaktig</a:t>
            </a:r>
            <a:r>
              <a:rPr lang="sv-SE" sz="2400" dirty="0"/>
              <a:t> utifrån sina förutsättningar och preferenser och att en effektivare användning av </a:t>
            </a:r>
            <a:r>
              <a:rPr lang="sv-SE" sz="2400" dirty="0" err="1"/>
              <a:t>hälso-</a:t>
            </a:r>
            <a:r>
              <a:rPr lang="sv-SE" sz="2400" dirty="0"/>
              <a:t> och sjukvårdens resurser ska kunna uppnås. </a:t>
            </a:r>
            <a:endParaRPr lang="sv-SE" sz="2400" dirty="0" smtClean="0"/>
          </a:p>
          <a:p>
            <a:pPr marL="0" indent="0">
              <a:buNone/>
            </a:pPr>
            <a:r>
              <a:rPr lang="sv-SE" sz="2400" dirty="0" smtClean="0"/>
              <a:t>En </a:t>
            </a:r>
            <a:r>
              <a:rPr lang="sv-SE" sz="2400" dirty="0"/>
              <a:t>utveckling mot en mer nära vård med fokus på primärvården syftar vidare till att kunna möta de utmaningar som </a:t>
            </a:r>
            <a:r>
              <a:rPr lang="sv-SE" sz="2400" dirty="0" err="1"/>
              <a:t>hälso-</a:t>
            </a:r>
            <a:r>
              <a:rPr lang="sv-SE" sz="2400" dirty="0"/>
              <a:t> och sjukvården står inför och att använda de gemensamma resurserna </a:t>
            </a:r>
            <a:r>
              <a:rPr lang="sv-SE" sz="2400" b="1" dirty="0"/>
              <a:t>mer effektivt</a:t>
            </a:r>
            <a:r>
              <a:rPr lang="sv-SE" sz="2400" dirty="0"/>
              <a:t>. En reformering av primärvården har inletts, med särskilt fokus på </a:t>
            </a:r>
            <a:r>
              <a:rPr lang="sv-SE" sz="2400" b="1" dirty="0"/>
              <a:t>tillgänglighet, delaktighet och kontinuitet</a:t>
            </a:r>
            <a:r>
              <a:rPr lang="sv-SE" sz="2400" dirty="0" smtClean="0"/>
              <a:t>.” </a:t>
            </a:r>
            <a:endParaRPr lang="sv-SE" sz="2400" dirty="0"/>
          </a:p>
        </p:txBody>
      </p:sp>
    </p:spTree>
    <p:extLst>
      <p:ext uri="{BB962C8B-B14F-4D97-AF65-F5344CB8AC3E}">
        <p14:creationId xmlns:p14="http://schemas.microsoft.com/office/powerpoint/2010/main" val="3491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betyder god och nära?</a:t>
            </a:r>
            <a:endParaRPr lang="sv-SE" dirty="0"/>
          </a:p>
        </p:txBody>
      </p:sp>
      <p:sp>
        <p:nvSpPr>
          <p:cNvPr id="3" name="Platshållare för innehåll 2"/>
          <p:cNvSpPr>
            <a:spLocks noGrp="1"/>
          </p:cNvSpPr>
          <p:nvPr>
            <p:ph idx="1"/>
          </p:nvPr>
        </p:nvSpPr>
        <p:spPr>
          <a:xfrm>
            <a:off x="410547" y="1349829"/>
            <a:ext cx="11370906" cy="4827133"/>
          </a:xfrm>
        </p:spPr>
        <p:txBody>
          <a:bodyPr>
            <a:normAutofit fontScale="77500" lnSpcReduction="20000"/>
          </a:bodyPr>
          <a:lstStyle/>
          <a:p>
            <a:pPr marL="0" indent="0">
              <a:buNone/>
            </a:pPr>
            <a:r>
              <a:rPr lang="sv-SE" dirty="0" smtClean="0">
                <a:solidFill>
                  <a:schemeClr val="accent5">
                    <a:lumMod val="75000"/>
                  </a:schemeClr>
                </a:solidFill>
                <a:latin typeface="Arial" panose="020B0604020202020204" pitchFamily="34" charset="0"/>
                <a:cs typeface="Arial" panose="020B0604020202020204" pitchFamily="34" charset="0"/>
              </a:rPr>
              <a:t>God vård</a:t>
            </a:r>
          </a:p>
          <a:p>
            <a:pPr marL="0" indent="0">
              <a:buNone/>
            </a:pPr>
            <a:r>
              <a:rPr lang="sv-SE" dirty="0" smtClean="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vara av god kvalitet med en god hygienisk </a:t>
            </a:r>
            <a:r>
              <a:rPr lang="sv-SE" dirty="0" smtClean="0">
                <a:latin typeface="Arial" panose="020B0604020202020204" pitchFamily="34" charset="0"/>
                <a:cs typeface="Arial" panose="020B0604020202020204" pitchFamily="34" charset="0"/>
              </a:rPr>
              <a:t>standard</a:t>
            </a:r>
          </a:p>
          <a:p>
            <a:pPr marL="0" indent="0">
              <a:buNone/>
            </a:pPr>
            <a:r>
              <a:rPr lang="sv-SE" dirty="0" smtClean="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tillgodose patientens behov av trygghet, kontinuitet och säkerhet </a:t>
            </a: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bygga på respekt för patientens självbestämmande och integritet </a:t>
            </a:r>
          </a:p>
          <a:p>
            <a:pPr marL="0" indent="0">
              <a:buNone/>
            </a:pPr>
            <a:r>
              <a:rPr lang="sv-SE" dirty="0">
                <a:latin typeface="Arial" panose="020B0604020202020204" pitchFamily="34" charset="0"/>
                <a:cs typeface="Arial" panose="020B0604020202020204" pitchFamily="34" charset="0"/>
              </a:rPr>
              <a:t>– främja goda kontakter mellan patienten och </a:t>
            </a:r>
            <a:r>
              <a:rPr lang="sv-SE" dirty="0" err="1">
                <a:latin typeface="Arial" panose="020B0604020202020204" pitchFamily="34" charset="0"/>
                <a:cs typeface="Arial" panose="020B0604020202020204" pitchFamily="34" charset="0"/>
              </a:rPr>
              <a:t>hälso-</a:t>
            </a:r>
            <a:r>
              <a:rPr lang="sv-SE" dirty="0">
                <a:latin typeface="Arial" panose="020B0604020202020204" pitchFamily="34" charset="0"/>
                <a:cs typeface="Arial" panose="020B0604020202020204" pitchFamily="34" charset="0"/>
              </a:rPr>
              <a:t> och sjukvårdspersonalen och </a:t>
            </a: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vara lätt tillgänglig. </a:t>
            </a:r>
          </a:p>
          <a:p>
            <a:pPr marL="0" indent="0">
              <a:buNone/>
            </a:pPr>
            <a:r>
              <a:rPr lang="sv-SE" dirty="0">
                <a:latin typeface="Arial" panose="020B0604020202020204" pitchFamily="34" charset="0"/>
                <a:cs typeface="Arial" panose="020B0604020202020204" pitchFamily="34" charset="0"/>
              </a:rPr>
              <a:t> </a:t>
            </a:r>
          </a:p>
          <a:p>
            <a:pPr marL="0" indent="0">
              <a:buNone/>
            </a:pPr>
            <a:r>
              <a:rPr lang="sv-SE" dirty="0" smtClean="0">
                <a:solidFill>
                  <a:schemeClr val="accent5">
                    <a:lumMod val="75000"/>
                  </a:schemeClr>
                </a:solidFill>
                <a:latin typeface="Arial" panose="020B0604020202020204" pitchFamily="34" charset="0"/>
                <a:cs typeface="Arial" panose="020B0604020202020204" pitchFamily="34" charset="0"/>
              </a:rPr>
              <a:t>Nära </a:t>
            </a:r>
            <a:r>
              <a:rPr lang="sv-SE" dirty="0">
                <a:solidFill>
                  <a:schemeClr val="accent5">
                    <a:lumMod val="75000"/>
                  </a:schemeClr>
                </a:solidFill>
                <a:latin typeface="Arial" panose="020B0604020202020204" pitchFamily="34" charset="0"/>
                <a:cs typeface="Arial" panose="020B0604020202020204" pitchFamily="34" charset="0"/>
              </a:rPr>
              <a:t>vård </a:t>
            </a:r>
            <a:endParaRPr lang="sv-SE" dirty="0" smtClean="0">
              <a:solidFill>
                <a:schemeClr val="accent5">
                  <a:lumMod val="75000"/>
                </a:schemeClr>
              </a:solidFill>
              <a:latin typeface="Arial" panose="020B0604020202020204" pitchFamily="34" charset="0"/>
              <a:cs typeface="Arial" panose="020B0604020202020204" pitchFamily="34" charset="0"/>
            </a:endParaRPr>
          </a:p>
          <a:p>
            <a:pPr>
              <a:lnSpc>
                <a:spcPct val="120000"/>
              </a:lnSpc>
              <a:buFontTx/>
              <a:buChar char="-"/>
            </a:pPr>
            <a:r>
              <a:rPr lang="sv-SE" dirty="0" smtClean="0">
                <a:latin typeface="Arial" panose="020B0604020202020204" pitchFamily="34" charset="0"/>
                <a:cs typeface="Arial" panose="020B0604020202020204" pitchFamily="34" charset="0"/>
              </a:rPr>
              <a:t>Begreppet </a:t>
            </a:r>
            <a:r>
              <a:rPr lang="sv-SE" dirty="0">
                <a:latin typeface="Arial" panose="020B0604020202020204" pitchFamily="34" charset="0"/>
                <a:cs typeface="Arial" panose="020B0604020202020204" pitchFamily="34" charset="0"/>
              </a:rPr>
              <a:t>beskriver hur vården i allt större utsträckning bedrivs inom vårdformer såsom vårdcentraler, hälsocentraler, andra former av externt belägna specialistmottagningar, sjukstugor, mobila team, digitala lösningar eller i patientens hem. </a:t>
            </a:r>
            <a:endParaRPr lang="sv-SE" dirty="0" smtClean="0">
              <a:latin typeface="Arial" panose="020B0604020202020204" pitchFamily="34" charset="0"/>
              <a:cs typeface="Arial" panose="020B0604020202020204" pitchFamily="34" charset="0"/>
            </a:endParaRPr>
          </a:p>
          <a:p>
            <a:pPr>
              <a:lnSpc>
                <a:spcPct val="120000"/>
              </a:lnSpc>
              <a:buFontTx/>
              <a:buChar char="-"/>
            </a:pPr>
            <a:r>
              <a:rPr lang="sv-SE" dirty="0" smtClean="0">
                <a:latin typeface="Arial" panose="020B0604020202020204" pitchFamily="34" charset="0"/>
                <a:cs typeface="Arial" panose="020B0604020202020204" pitchFamily="34" charset="0"/>
              </a:rPr>
              <a:t>Att </a:t>
            </a:r>
            <a:r>
              <a:rPr lang="sv-SE" dirty="0">
                <a:latin typeface="Arial" panose="020B0604020202020204" pitchFamily="34" charset="0"/>
                <a:cs typeface="Arial" panose="020B0604020202020204" pitchFamily="34" charset="0"/>
              </a:rPr>
              <a:t>vården är nära kan ibland innebära geografiskt nära, ibland kan närheten också åstadkommas med hjälp av tekniska och digitala lösningar.</a:t>
            </a:r>
          </a:p>
          <a:p>
            <a:endParaRPr lang="sv-SE" dirty="0"/>
          </a:p>
        </p:txBody>
      </p:sp>
      <p:sp>
        <p:nvSpPr>
          <p:cNvPr id="4" name="Platshållare för datum 3"/>
          <p:cNvSpPr>
            <a:spLocks noGrp="1"/>
          </p:cNvSpPr>
          <p:nvPr>
            <p:ph type="dt" sz="half" idx="10"/>
          </p:nvPr>
        </p:nvSpPr>
        <p:spPr/>
        <p:txBody>
          <a:bodyPr/>
          <a:lstStyle/>
          <a:p>
            <a:fld id="{BD621792-E333-4C46-9C89-6C0C09977670}" type="datetime1">
              <a:rPr lang="sv-SE" smtClean="0"/>
              <a:t>2020-12-16</a:t>
            </a:fld>
            <a:endParaRPr lang="sv-SE" dirty="0"/>
          </a:p>
        </p:txBody>
      </p:sp>
      <p:sp>
        <p:nvSpPr>
          <p:cNvPr id="5" name="Platshållare för sidfot 4"/>
          <p:cNvSpPr>
            <a:spLocks noGrp="1"/>
          </p:cNvSpPr>
          <p:nvPr>
            <p:ph type="ftr" sz="quarter" idx="11"/>
          </p:nvPr>
        </p:nvSpPr>
        <p:spPr/>
        <p:txBody>
          <a:bodyPr/>
          <a:lstStyle/>
          <a:p>
            <a:r>
              <a:rPr lang="sv-SE" smtClean="0"/>
              <a:t>Styrgrupp GNV</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9</a:t>
            </a:fld>
            <a:endParaRPr lang="sv-SE" dirty="0"/>
          </a:p>
        </p:txBody>
      </p:sp>
    </p:spTree>
    <p:extLst>
      <p:ext uri="{BB962C8B-B14F-4D97-AF65-F5344CB8AC3E}">
        <p14:creationId xmlns:p14="http://schemas.microsoft.com/office/powerpoint/2010/main" val="2497183100"/>
      </p:ext>
    </p:extLst>
  </p:cSld>
  <p:clrMapOvr>
    <a:masterClrMapping/>
  </p:clrMapOvr>
</p:sld>
</file>

<file path=ppt/theme/theme1.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7769dcc-5dd1-4f02-a71f-f2e47d1eab4e" ContentTypeId="0x010100AC92CF2061C10240851FF38CAA99F4B802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125def9988a4544907fddb4a09b1af5 xmlns="2f901946-e264-40a9-b252-19c7dedd3add">
      <Terms xmlns="http://schemas.microsoft.com/office/infopath/2007/PartnerControls"/>
    </j125def9988a4544907fddb4a09b1af5>
    <d35d67994db9475aa58636ebfce59533 xmlns="2f901946-e264-40a9-b252-19c7dedd3add">
      <Terms xmlns="http://schemas.microsoft.com/office/infopath/2007/PartnerControls">
        <TermInfo xmlns="http://schemas.microsoft.com/office/infopath/2007/PartnerControls">
          <TermName xmlns="http://schemas.microsoft.com/office/infopath/2007/PartnerControls">sv - svenska</TermName>
          <TermId xmlns="http://schemas.microsoft.com/office/infopath/2007/PartnerControls">fc4bf42e-8ca5-492e-bdac-5e5e0115cfa8</TermId>
        </TermInfo>
      </Terms>
    </d35d67994db9475aa58636ebfce59533>
    <ib8be5378b304cd19503fe0f13c962e4 xmlns="2f901946-e264-40a9-b252-19c7dedd3add">
      <Terms xmlns="http://schemas.microsoft.com/office/infopath/2007/PartnerControls">
        <TermInfo xmlns="http://schemas.microsoft.com/office/infopath/2007/PartnerControls">
          <TermName xmlns="http://schemas.microsoft.com/office/infopath/2007/PartnerControls">powerpointmall</TermName>
          <TermId xmlns="http://schemas.microsoft.com/office/infopath/2007/PartnerControls">8a709a16-dce5-48c9-b324-adb936197cd8</TermId>
        </TermInfo>
      </Terms>
    </ib8be5378b304cd19503fe0f13c962e4>
    <b949fc07257b40f7b02b2d246d41368f xmlns="2f901946-e264-40a9-b252-19c7dedd3add">
      <Terms xmlns="http://schemas.microsoft.com/office/infopath/2007/PartnerControls">
        <TermInfo xmlns="http://schemas.microsoft.com/office/infopath/2007/PartnerControls">
          <TermName xmlns="http://schemas.microsoft.com/office/infopath/2007/PartnerControls">LD</TermName>
          <TermId xmlns="http://schemas.microsoft.com/office/infopath/2007/PartnerControls">30ac7822-68c2-42d2-8d58-accf1e3539f2</TermId>
        </TermInfo>
      </Terms>
    </b949fc07257b40f7b02b2d246d41368f>
    <TaxCatchAll xmlns="2f901946-e264-40a9-b252-19c7dedd3add">
      <Value>13</Value>
      <Value>11</Value>
      <Value>3</Value>
      <Value>73</Value>
      <Value>1</Value>
    </TaxCatchAll>
    <LD_Informationsklass xmlns="2f901946-e264-40a9-b252-19c7dedd3add">Intern alla</LD_Informationsklass>
    <ib626626c2604ac096d2606abc0b50e1 xmlns="2f901946-e264-40a9-b252-19c7dedd3add">
      <Terms xmlns="http://schemas.microsoft.com/office/infopath/2007/PartnerControls"/>
    </ib626626c2604ac096d2606abc0b50e1>
    <LD_Dokumentansvarig xmlns="2f901946-e264-40a9-b252-19c7dedd3add">
      <UserInfo>
        <DisplayName>Jansson Markus /Central förvaltning Kommunikationsenhet /Falun</DisplayName>
        <AccountId>34</AccountId>
        <AccountType/>
      </UserInfo>
    </LD_Dokumentansvarig>
    <l94247903c2249fd91f98a10a58087d0 xmlns="2f901946-e264-40a9-b252-19c7dedd3add">
      <Terms xmlns="http://schemas.microsoft.com/office/infopath/2007/PartnerControls">
        <TermInfo xmlns="http://schemas.microsoft.com/office/infopath/2007/PartnerControls">
          <TermName xmlns="http://schemas.microsoft.com/office/infopath/2007/PartnerControls">Standarddokument</TermName>
          <TermId xmlns="http://schemas.microsoft.com/office/infopath/2007/PartnerControls">4d12e0b9-1967-41ec-b4ec-5579d11176b8</TermId>
        </TermInfo>
      </Terms>
    </l94247903c2249fd91f98a10a58087d0>
    <LD_GranskatAv xmlns="2f901946-e264-40a9-b252-19c7dedd3add">
      <UserInfo>
        <DisplayName/>
        <AccountId xsi:nil="true"/>
        <AccountType/>
      </UserInfo>
    </LD_GranskatAv>
    <LD_OldPubliceringsstatus xmlns="2f901946-e264-40a9-b252-19c7dedd3add">Avpublicerat</LD_OldPubliceringsstatus>
    <LD_Publiceringsstatus xmlns="2f901946-e264-40a9-b252-19c7dedd3add">Publicering pågår</LD_Publiceringsstatus>
    <LD_Version xmlns="2f901946-e264-40a9-b252-19c7dedd3add">1.0</LD_Version>
    <LD_ArbetsrumID xmlns="2f901946-e264-40a9-b252-19c7dedd3add">
      <Url xsi:nil="true"/>
      <Description xsi:nil="true"/>
    </LD_ArbetsrumID>
    <LD_Faktaagare xmlns="2f901946-e264-40a9-b252-19c7dedd3add">
      <Url xsi:nil="true"/>
      <Description xsi:nil="true"/>
    </LD_Faktaagare>
    <LD_DokumentID xmlns="2f901946-e264-40a9-b252-19c7dedd3add">
      <Url>http://ar.ltdalarna.se/arbetsrum/OHAR4G8V/_layouts/15/DocIdRedir.aspx?ID=A3WFANPAHJDW-1490602897-36</Url>
      <Description>A3WFANPAHJDW-1490602897-36</Description>
    </LD_DokumentID>
    <LD_Dokumentstatus xmlns="2f901946-e264-40a9-b252-19c7dedd3add">Godkänt</LD_Dokumentstatus>
    <LD_OldDokumentstatus xmlns="2f901946-e264-40a9-b252-19c7dedd3add">Godkännande pågår</LD_OldDokumentstatus>
    <LD_Diarienummer xmlns="2f901946-e264-40a9-b252-19c7dedd3add" xsi:nil="true"/>
    <LD_GodkantDatum xmlns="2f901946-e264-40a9-b252-19c7dedd3add">2019-09-30T12:52:34+00:00</LD_GodkantDatum>
    <LD_GodkantAv xmlns="2f901946-e264-40a9-b252-19c7dedd3add">
      <UserInfo>
        <DisplayName>Hwit Elin /Central förvaltning Kommunikationsenhet /Falun</DisplayName>
        <AccountId>29</AccountId>
        <AccountType/>
      </UserInfo>
    </LD_GodkantAv>
    <LD_Beslutsnummer xmlns="2f901946-e264-40a9-b252-19c7dedd3add" xsi:nil="true"/>
    <nf66689e3cec4bcc9e3f4977582c706c xmlns="2f901946-e264-40a9-b252-19c7dedd3add">
      <Terms xmlns="http://schemas.microsoft.com/office/infopath/2007/PartnerControls"/>
    </nf66689e3cec4bcc9e3f4977582c706c>
    <_dlc_DocId xmlns="625733c5-0f95-420a-bdd7-9e1f1bc4aabb">A3WFANPAHJDW-1421341398-45</_dlc_DocId>
    <_dlc_DocIdUrl xmlns="625733c5-0f95-420a-bdd7-9e1f1bc4aabb">
      <Url>http://ar.ltdalarna.se/arbetsrum/OHAR4G8V/publicerat/_layouts/15/DocIdRedir.aspx?ID=A3WFANPAHJDW-1421341398-45</Url>
      <Description>A3WFANPAHJDW-1421341398-45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Blankett" ma:contentTypeID="0x010100AC92CF2061C10240851FF38CAA99F4B802010010A27C58E3F0514186632C5957A89C4F" ma:contentTypeVersion="130" ma:contentTypeDescription="Skapa ett nytt dokument." ma:contentTypeScope="" ma:versionID="9bf25bd7270ae3ae2d7c31c9d1db3bca">
  <xsd:schema xmlns:xsd="http://www.w3.org/2001/XMLSchema" xmlns:xs="http://www.w3.org/2001/XMLSchema" xmlns:p="http://schemas.microsoft.com/office/2006/metadata/properties" xmlns:ns2="2f901946-e264-40a9-b252-19c7dedd3add" xmlns:ns3="625733c5-0f95-420a-bdd7-9e1f1bc4aabb" targetNamespace="http://schemas.microsoft.com/office/2006/metadata/properties" ma:root="true" ma:fieldsID="241170c2dbcd7254dcf607298c5ee6d2" ns2:_="" ns3:_="">
    <xsd:import namespace="2f901946-e264-40a9-b252-19c7dedd3add"/>
    <xsd:import namespace="625733c5-0f95-420a-bdd7-9e1f1bc4aabb"/>
    <xsd:element name="properties">
      <xsd:complexType>
        <xsd:sequence>
          <xsd:element name="documentManagement">
            <xsd:complexType>
              <xsd:all>
                <xsd:element ref="ns2:LD_Dokumentansvarig"/>
                <xsd:element ref="ns2:LD_Informationsklass"/>
                <xsd:element ref="ns2:LD_ArbetsrumID" minOccurs="0"/>
                <xsd:element ref="ns2:LD_DokumentID" minOccurs="0"/>
                <xsd:element ref="ns2:LD_Faktaagare" minOccurs="0"/>
                <xsd:element ref="ns2:LD_Version" minOccurs="0"/>
                <xsd:element ref="ns2:LD_GranskatAv" minOccurs="0"/>
                <xsd:element ref="ns2:LD_Dokumentstatus" minOccurs="0"/>
                <xsd:element ref="ns2:LD_Publiceringsstatus" minOccurs="0"/>
                <xsd:element ref="ns2:LD_GodkantAv" minOccurs="0"/>
                <xsd:element ref="ns2:LD_GodkantDatum" minOccurs="0"/>
                <xsd:element ref="ns2:LD_Diarienummer" minOccurs="0"/>
                <xsd:element ref="ns2:LD_Beslutsnummer" minOccurs="0"/>
                <xsd:element ref="ns2:l94247903c2249fd91f98a10a58087d0" minOccurs="0"/>
                <xsd:element ref="ns2:b949fc07257b40f7b02b2d246d41368f" minOccurs="0"/>
                <xsd:element ref="ns2:d35d67994db9475aa58636ebfce59533" minOccurs="0"/>
                <xsd:element ref="ns2:TaxCatchAll" minOccurs="0"/>
                <xsd:element ref="ns2:j125def9988a4544907fddb4a09b1af5" minOccurs="0"/>
                <xsd:element ref="ns2:ib8be5378b304cd19503fe0f13c962e4" minOccurs="0"/>
                <xsd:element ref="ns2:ib626626c2604ac096d2606abc0b50e1" minOccurs="0"/>
                <xsd:element ref="ns2:LD_OldDokumentstatus" minOccurs="0"/>
                <xsd:element ref="ns2:TaxCatchAllLabel" minOccurs="0"/>
                <xsd:element ref="ns2:nf66689e3cec4bcc9e3f4977582c706c" minOccurs="0"/>
                <xsd:element ref="ns2:LD_OldPublicerings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1946-e264-40a9-b252-19c7dedd3add" elementFormDefault="qualified">
    <xsd:import namespace="http://schemas.microsoft.com/office/2006/documentManagement/types"/>
    <xsd:import namespace="http://schemas.microsoft.com/office/infopath/2007/PartnerControls"/>
    <xsd:element name="LD_Dokumentansvarig" ma:index="2" ma:displayName="Dokumentansvarig" ma:list="UserInfo" ma:internalName="LD_Dokumentansvarig"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D_Informationsklass" ma:index="4" ma:displayName="Informationsklass" ma:default="Intern alla" ma:internalName="LD_Informationsklass" ma:readOnly="false">
      <xsd:simpleType>
        <xsd:restriction base="dms:Choice">
          <xsd:enumeration value="Publik"/>
          <xsd:enumeration value="Intern alla"/>
          <xsd:enumeration value="Intern skyddad"/>
        </xsd:restriction>
      </xsd:simpleType>
    </xsd:element>
    <xsd:element name="LD_ArbetsrumID" ma:index="8" nillable="true" ma:displayName="ArbetsrumID" ma:hidden="true" ma:internalName="LD_Arbetsrum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DokumentID" ma:index="9" nillable="true" ma:displayName="LD DokumentID" ma:hidden="true" ma:internalName="LD_Dok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Faktaagare" ma:index="10" nillable="true" ma:displayName="Faktaägare" ma:hidden="true" ma:internalName="LD_Faktaaga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D_Version" ma:index="11" nillable="true" ma:displayName="Version" ma:internalName="LD_Version" ma:readOnly="false">
      <xsd:simpleType>
        <xsd:restriction base="dms:Text"/>
      </xsd:simpleType>
    </xsd:element>
    <xsd:element name="LD_GranskatAv" ma:index="12" nillable="true" ma:displayName="Granskat av" ma:list="UserInfo" ma:internalName="LD_GranskatAv"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Dokumentstatus" ma:index="13" nillable="true" ma:displayName="Dokumentstatus" ma:default="Utkast" ma:hidden="true" ma:internalName="LD_Dokumentstatus" ma:readOnly="false">
      <xsd:simpleType>
        <xsd:restriction base="dms:Choice">
          <xsd:enumeration value="Utkast"/>
          <xsd:enumeration value="Granskning pågår"/>
          <xsd:enumeration value="Granskat"/>
          <xsd:enumeration value="Godkännande pågår"/>
          <xsd:enumeration value="Godkänt"/>
          <xsd:enumeration value="Ej godkänt"/>
          <xsd:enumeration value="Publicerat"/>
          <xsd:enumeration value="Godkänt och publicerat"/>
        </xsd:restriction>
      </xsd:simpleType>
    </xsd:element>
    <xsd:element name="LD_Publiceringsstatus" ma:index="14" nillable="true" ma:displayName="Publiceringsstatus" ma:default="Ej publicerat" ma:hidden="true" ma:internalName="LD_Publiceringsstatus" ma:readOnly="false">
      <xsd:simpleType>
        <xsd:restriction base="dms:Choice">
          <xsd:enumeration value="Ej publicerat"/>
          <xsd:enumeration value="Publicering pågår"/>
          <xsd:enumeration value="Publicerat"/>
          <xsd:enumeration value="Avpublicerat"/>
          <xsd:enumeration value="Revidering krävs"/>
          <xsd:enumeration value="Revidering pågår"/>
        </xsd:restriction>
      </xsd:simpleType>
    </xsd:element>
    <xsd:element name="LD_GodkantAv" ma:index="16" nillable="true" ma:displayName="Godkänt av" ma:list="UserInfo" ma:internalName="LD_GodkantAv"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GodkantDatum" ma:index="17" nillable="true" ma:displayName="Godkänt datum" ma:internalName="LD_GodkantDatum" ma:readOnly="false">
      <xsd:simpleType>
        <xsd:restriction base="dms:DateTime"/>
      </xsd:simpleType>
    </xsd:element>
    <xsd:element name="LD_Diarienummer" ma:index="18" nillable="true" ma:displayName="Diarienummer" ma:internalName="LD_Diarienummer" ma:readOnly="false">
      <xsd:simpleType>
        <xsd:restriction base="dms:Text"/>
      </xsd:simpleType>
    </xsd:element>
    <xsd:element name="LD_Beslutsnummer" ma:index="19" nillable="true" ma:displayName="Beslutsnummer" ma:internalName="LD_Beslutsnummer" ma:readOnly="false">
      <xsd:simpleType>
        <xsd:restriction base="dms:Text"/>
      </xsd:simpleType>
    </xsd:element>
    <xsd:element name="l94247903c2249fd91f98a10a58087d0" ma:index="22" nillable="true" ma:taxonomy="true" ma:internalName="l94247903c2249fd91f98a10a58087d0" ma:taxonomyFieldName="LD_Dokumenttyp" ma:displayName="Dokumenttyp" ma:readOnly="false" ma:fieldId="{59424790-3c22-49fd-91f9-8a10a58087d0}" ma:sspId="e7769dcc-5dd1-4f02-a71f-f2e47d1eab4e" ma:termSetId="0f652e80-21f1-4db9-823c-0c440e78a020" ma:anchorId="00000000-0000-0000-0000-000000000000" ma:open="false" ma:isKeyword="false">
      <xsd:complexType>
        <xsd:sequence>
          <xsd:element ref="pc:Terms" minOccurs="0" maxOccurs="1"/>
        </xsd:sequence>
      </xsd:complexType>
    </xsd:element>
    <xsd:element name="b949fc07257b40f7b02b2d246d41368f" ma:index="24" ma:taxonomy="true" ma:internalName="b949fc07257b40f7b02b2d246d41368f" ma:taxonomyFieldName="LD_GallerForVerksamhet" ma:displayName="Gäller för verksamhet" ma:readOnly="false" ma:default="" ma:fieldId="{b949fc07-257b-40f7-b02b-2d246d41368f}" ma:taxonomyMulti="true" ma:sspId="e7769dcc-5dd1-4f02-a71f-f2e47d1eab4e" ma:termSetId="fdc1c8bc-96b8-4ad1-a7fe-19ec9003abbc" ma:anchorId="00000000-0000-0000-0000-000000000000" ma:open="false" ma:isKeyword="false">
      <xsd:complexType>
        <xsd:sequence>
          <xsd:element ref="pc:Terms" minOccurs="0" maxOccurs="1"/>
        </xsd:sequence>
      </xsd:complexType>
    </xsd:element>
    <xsd:element name="d35d67994db9475aa58636ebfce59533" ma:index="25" nillable="true" ma:taxonomy="true" ma:internalName="d35d67994db9475aa58636ebfce59533" ma:taxonomyFieldName="LD_Sprak" ma:displayName="Språk" ma:readOnly="false" ma:default="1;#sv - svenska|fc4bf42e-8ca5-492e-bdac-5e5e0115cfa8" ma:fieldId="{d35d6799-4db9-475a-a586-36ebfce59533}" ma:sspId="e7769dcc-5dd1-4f02-a71f-f2e47d1eab4e" ma:termSetId="34bdb1d3-4598-4ab4-b025-869b2700dd57" ma:anchorId="00000000-0000-0000-0000-000000000000" ma:open="false" ma:isKeyword="false">
      <xsd:complexType>
        <xsd:sequence>
          <xsd:element ref="pc:Terms" minOccurs="0" maxOccurs="1"/>
        </xsd:sequence>
      </xsd:complexType>
    </xsd:element>
    <xsd:element name="TaxCatchAll" ma:index="26" nillable="true" ma:displayName="Taxonomy Catch All Column" ma:hidden="true" ma:list="{5f9eefa9-c519-4751-8e96-f509d56a63cf}" ma:internalName="TaxCatchAll" ma:showField="CatchAllData" ma:web="625733c5-0f95-420a-bdd7-9e1f1bc4aabb">
      <xsd:complexType>
        <xsd:complexContent>
          <xsd:extension base="dms:MultiChoiceLookup">
            <xsd:sequence>
              <xsd:element name="Value" type="dms:Lookup" maxOccurs="unbounded" minOccurs="0" nillable="true"/>
            </xsd:sequence>
          </xsd:extension>
        </xsd:complexContent>
      </xsd:complexType>
    </xsd:element>
    <xsd:element name="j125def9988a4544907fddb4a09b1af5" ma:index="29" nillable="true" ma:taxonomy="true" ma:internalName="j125def9988a4544907fddb4a09b1af5" ma:taxonomyFieldName="LD_Nyckelord" ma:displayName="Nyckelord" ma:readOnly="false" ma:fieldId="{3125def9-988a-4544-907f-ddb4a09b1af5}" ma:taxonomyMulti="true" ma:sspId="e7769dcc-5dd1-4f02-a71f-f2e47d1eab4e" ma:termSetId="4e71d024-632f-4c5c-a02d-6b344a2d3997" ma:anchorId="00000000-0000-0000-0000-000000000000" ma:open="true" ma:isKeyword="false">
      <xsd:complexType>
        <xsd:sequence>
          <xsd:element ref="pc:Terms" minOccurs="0" maxOccurs="1"/>
        </xsd:sequence>
      </xsd:complexType>
    </xsd:element>
    <xsd:element name="ib8be5378b304cd19503fe0f13c962e4" ma:index="31" nillable="true" ma:taxonomy="true" ma:internalName="ib8be5378b304cd19503fe0f13c962e4" ma:taxonomyFieldName="LD_Dokumentsamling" ma:displayName="Dokumentsamling" ma:readOnly="false" ma:default="" ma:fieldId="{2b8be537-8b30-4cd1-9503-fe0f13c962e4}" ma:taxonomyMulti="true" ma:sspId="e7769dcc-5dd1-4f02-a71f-f2e47d1eab4e" ma:termSetId="616aacf0-f681-4ad1-9a56-1a611ffe0410" ma:anchorId="00000000-0000-0000-0000-000000000000" ma:open="true" ma:isKeyword="false">
      <xsd:complexType>
        <xsd:sequence>
          <xsd:element ref="pc:Terms" minOccurs="0" maxOccurs="1"/>
        </xsd:sequence>
      </xsd:complexType>
    </xsd:element>
    <xsd:element name="ib626626c2604ac096d2606abc0b50e1" ma:index="33" nillable="true" ma:taxonomy="true" ma:internalName="ib626626c2604ac096d2606abc0b50e1" ma:taxonomyFieldName="LD_Process" ma:displayName="Process" ma:readOnly="false" ma:fieldId="{2b626626-c260-4ac0-96d2-606abc0b50e1}" ma:sspId="e7769dcc-5dd1-4f02-a71f-f2e47d1eab4e" ma:termSetId="76f4019a-91e2-4560-b452-ad5219d43070" ma:anchorId="00000000-0000-0000-0000-000000000000" ma:open="false" ma:isKeyword="false">
      <xsd:complexType>
        <xsd:sequence>
          <xsd:element ref="pc:Terms" minOccurs="0" maxOccurs="1"/>
        </xsd:sequence>
      </xsd:complexType>
    </xsd:element>
    <xsd:element name="LD_OldDokumentstatus" ma:index="34" nillable="true" ma:displayName="Old Dokumentstatus" ma:hidden="true" ma:internalName="LD_OldDokumentstatus" ma:readOnly="false">
      <xsd:simpleType>
        <xsd:restriction base="dms:Text"/>
      </xsd:simpleType>
    </xsd:element>
    <xsd:element name="TaxCatchAllLabel" ma:index="35" nillable="true" ma:displayName="Taxonomy Catch All Column1" ma:hidden="true" ma:list="{5f9eefa9-c519-4751-8e96-f509d56a63cf}" ma:internalName="TaxCatchAllLabel" ma:readOnly="true" ma:showField="CatchAllDataLabel" ma:web="625733c5-0f95-420a-bdd7-9e1f1bc4aabb">
      <xsd:complexType>
        <xsd:complexContent>
          <xsd:extension base="dms:MultiChoiceLookup">
            <xsd:sequence>
              <xsd:element name="Value" type="dms:Lookup" maxOccurs="unbounded" minOccurs="0" nillable="true"/>
            </xsd:sequence>
          </xsd:extension>
        </xsd:complexContent>
      </xsd:complexType>
    </xsd:element>
    <xsd:element name="nf66689e3cec4bcc9e3f4977582c706c" ma:index="37" nillable="true" ma:taxonomy="true" ma:internalName="nf66689e3cec4bcc9e3f4977582c706c" ma:taxonomyFieldName="LD_Ledningssytem" ma:displayName="Ledningssystem" ma:default="" ma:fieldId="{7f66689e-3cec-4bcc-9e3f-4977582c706c}" ma:sspId="e7769dcc-5dd1-4f02-a71f-f2e47d1eab4e" ma:termSetId="829eac8a-34d8-46a0-90b2-b520bdf78472" ma:anchorId="00000000-0000-0000-0000-000000000000" ma:open="false" ma:isKeyword="false">
      <xsd:complexType>
        <xsd:sequence>
          <xsd:element ref="pc:Terms" minOccurs="0" maxOccurs="1"/>
        </xsd:sequence>
      </xsd:complexType>
    </xsd:element>
    <xsd:element name="LD_OldPubliceringsstatus" ma:index="38" nillable="true" ma:displayName="Old Publiceringsstatus" ma:hidden="true" ma:internalName="LD_OldPubliceringsstatu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5733c5-0f95-420a-bdd7-9e1f1bc4aabb" elementFormDefault="qualified">
    <xsd:import namespace="http://schemas.microsoft.com/office/2006/documentManagement/types"/>
    <xsd:import namespace="http://schemas.microsoft.com/office/infopath/2007/PartnerControls"/>
    <xsd:element name="_dlc_DocId" ma:index="39" nillable="true" ma:displayName="Dokument-ID-värde" ma:description="Värdet för dokument-ID som tilldelats till det här objektet." ma:internalName="_dlc_DocId" ma:readOnly="true">
      <xsd:simpleType>
        <xsd:restriction base="dms:Text"/>
      </xsd:simpleType>
    </xsd:element>
    <xsd:element name="_dlc_DocIdUrl" ma:index="4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908D4C-69A5-4436-ADFD-061832FB1A44}">
  <ds:schemaRefs>
    <ds:schemaRef ds:uri="Microsoft.SharePoint.Taxonomy.ContentTypeSync"/>
  </ds:schemaRefs>
</ds:datastoreItem>
</file>

<file path=customXml/itemProps2.xml><?xml version="1.0" encoding="utf-8"?>
<ds:datastoreItem xmlns:ds="http://schemas.openxmlformats.org/officeDocument/2006/customXml" ds:itemID="{20024E15-E290-4AB3-AE13-73E4633A1C51}">
  <ds:schemaRefs>
    <ds:schemaRef ds:uri="http://schemas.microsoft.com/sharepoint/v3/contenttype/forms"/>
  </ds:schemaRefs>
</ds:datastoreItem>
</file>

<file path=customXml/itemProps3.xml><?xml version="1.0" encoding="utf-8"?>
<ds:datastoreItem xmlns:ds="http://schemas.openxmlformats.org/officeDocument/2006/customXml" ds:itemID="{C6FB3ADD-DCDF-4A07-9C45-CA476A044990}">
  <ds:schemaRefs>
    <ds:schemaRef ds:uri="http://purl.org/dc/elements/1.1/"/>
    <ds:schemaRef ds:uri="2f901946-e264-40a9-b252-19c7dedd3add"/>
    <ds:schemaRef ds:uri="http://schemas.microsoft.com/office/2006/documentManagement/types"/>
    <ds:schemaRef ds:uri="http://schemas.microsoft.com/office/2006/metadata/properties"/>
    <ds:schemaRef ds:uri="625733c5-0f95-420a-bdd7-9e1f1bc4aabb"/>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80C36B44-24F1-4321-B65D-96F2C3C40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01946-e264-40a9-b252-19c7dedd3add"/>
    <ds:schemaRef ds:uri="625733c5-0f95-420a-bdd7-9e1f1bc4a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96BA2FC-CC64-4B01-956B-48A3425A9EA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201008 Blandade bilder GNV</Template>
  <TotalTime>510</TotalTime>
  <Words>2085</Words>
  <Application>Microsoft Office PowerPoint</Application>
  <PresentationFormat>Bredbild</PresentationFormat>
  <Paragraphs>248</Paragraphs>
  <Slides>22</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VCdag</vt:lpstr>
      <vt:lpstr>Bakgrund </vt:lpstr>
      <vt:lpstr>Utredningen: Samordnad utveckling för god och nära vård</vt:lpstr>
      <vt:lpstr>PowerPoint-presentation</vt:lpstr>
      <vt:lpstr>Processen…</vt:lpstr>
      <vt:lpstr>Regeringens proposition 2017/18:83, Styrande principer inom hälso- och sjukvården och en förstärkt vårdgaranti lämnades i januari 2018: trädde i kraft 1 januari 2019</vt:lpstr>
      <vt:lpstr>Regeringens proposition 2019/20:164 -  Inriktningen för en nära och tillgänglig vård – en primärvårdsreform   lämnades i maj 2020: beslutades 18 nov 2020 – träder i kraft 1 juli 2021</vt:lpstr>
      <vt:lpstr>Riksdagens tillkännagivande till regeringen 18 Nov-20</vt:lpstr>
      <vt:lpstr>En modern, effektiv, tillgänglig och nära hälso- och sjukvård</vt:lpstr>
      <vt:lpstr>Vad betyder god och nära?</vt:lpstr>
      <vt:lpstr>Vad är Nära vård?</vt:lpstr>
      <vt:lpstr>Bakgrund </vt:lpstr>
      <vt:lpstr>Välfärdsrådet 200311</vt:lpstr>
      <vt:lpstr>Länsnätverket för förvaltningschefer 200612</vt:lpstr>
      <vt:lpstr>Ett embryo till uppdragsbeskrivning för Styrgrupp GNV</vt:lpstr>
      <vt:lpstr>Egen processledare för Styrgruppens arbete</vt:lpstr>
      <vt:lpstr> Processledaren deltar i Nätverket för regionalt stöd för frågor inom äldreomsorg och kommunal hälso- och sjukvård  </vt:lpstr>
      <vt:lpstr>Processledaren deltar i Mötesforum Nära Vård</vt:lpstr>
      <vt:lpstr>Framtida gemensamma arbete</vt:lpstr>
      <vt:lpstr>SKRs Ledarskapsprogram Nära vård för tjänstepersoner och/eller förtroendevalda</vt:lpstr>
      <vt:lpstr>Inspirationsdag 12 feb – digitalt</vt:lpstr>
      <vt:lpstr>Kontaktuppgifter </vt:lpstr>
      <vt:lpstr>Kontaktuppgifter </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Utredningen: Samordnad utveckling för god och nära vård</dc:title>
  <dc:creator>Welén Ewa /Central förvaltning Hälso- och sjukvårdsenhet /Falun</dc:creator>
  <cp:lastModifiedBy>Welén Ewa /Central förvaltning Hälso- och sjukvårdsenhet /Falun</cp:lastModifiedBy>
  <cp:revision>35</cp:revision>
  <dcterms:created xsi:type="dcterms:W3CDTF">2020-11-12T06:35:05Z</dcterms:created>
  <dcterms:modified xsi:type="dcterms:W3CDTF">2020-12-16T10:06:30Z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0x010100AC92CF2061C10240851FF38CAA99F4B802010010A27C58E3F0514186632C5957A89C4F</vt:lpwstr>
  </property>
  <property fmtid="{D5CDD505-2E9C-101B-9397-08002B2CF9AE}" pid="4" name="TaxCatchAll">
    <vt:lpwstr>7;#sv - svenska</vt:lpwstr>
  </property>
  <property fmtid="{D5CDD505-2E9C-101B-9397-08002B2CF9AE}" pid="5" name="LD_GallerForVerksamhet">
    <vt:lpwstr>3;#LD|30ac7822-68c2-42d2-8d58-accf1e3539f2</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73;#powerpointmall|8a709a16-dce5-48c9-b324-adb936197cd8</vt:lpwstr>
  </property>
  <property fmtid="{D5CDD505-2E9C-101B-9397-08002B2CF9AE}" pid="10" name="LD_Dokumenttyp">
    <vt:lpwstr>11;#Standarddokument|4d12e0b9-1967-41ec-b4ec-5579d11176b8</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b1950605-e71d-4556-ba93-ba9f3e2d9387</vt:lpwstr>
  </property>
  <property fmtid="{D5CDD505-2E9C-101B-9397-08002B2CF9AE}" pid="18" name="Granskning">
    <vt:lpwstr/>
  </property>
  <property fmtid="{D5CDD505-2E9C-101B-9397-08002B2CF9AE}" pid="19" name="Order">
    <vt:r8>13100</vt:r8>
  </property>
  <property fmtid="{D5CDD505-2E9C-101B-9397-08002B2CF9AE}" pid="20" name="xd_ProgID">
    <vt:lpwstr/>
  </property>
  <property fmtid="{D5CDD505-2E9C-101B-9397-08002B2CF9AE}" pid="21" name="TemplateUrl">
    <vt:lpwstr/>
  </property>
  <property fmtid="{D5CDD505-2E9C-101B-9397-08002B2CF9AE}" pid="22" name="_CopySource">
    <vt:lpwstr>http://ar.ltdalarna.se/arbetsrum/OHAR4G1Q/4G8V/Lists/informerande/Region Dalarna - Standard Powerpointmall.pptx</vt:lpwstr>
  </property>
  <property fmtid="{D5CDD505-2E9C-101B-9397-08002B2CF9AE}" pid="23" name="Godkännande och publicering">
    <vt:lpwstr>http://ar.ltdalarna.se/arbetsrum/OHAR4G8V/_layouts/15/wrkstat.aspx?List=e2cb74c8-5506-42ab-9948-d2124701e8af&amp;WorkflowInstanceName=2764bc3e-dcb7-4b64-ae73-fd1857e40813, Godkänt</vt:lpwstr>
  </property>
  <property fmtid="{D5CDD505-2E9C-101B-9397-08002B2CF9AE}" pid="24" name="LD_GiltigtTill">
    <vt:filetime>2022-09-30T13:56:29Z</vt:filetime>
  </property>
  <property fmtid="{D5CDD505-2E9C-101B-9397-08002B2CF9AE}" pid="25" name="LD_Ledningssytem">
    <vt:lpwstr/>
  </property>
  <property fmtid="{D5CDD505-2E9C-101B-9397-08002B2CF9AE}" pid="26" name="LD_Gallringsfrist">
    <vt:lpwstr>13;#3 år|8a73ccd2-b425-41f1-973a-0e59e31951c0</vt:lpwstr>
  </property>
  <property fmtid="{D5CDD505-2E9C-101B-9397-08002B2CF9AE}" pid="27" name="eac6bf53512a4c808e5d567ea0a3e5f0">
    <vt:lpwstr>3 år|8a73ccd2-b425-41f1-973a-0e59e31951c0</vt:lpwstr>
  </property>
</Properties>
</file>