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sldIdLst>
    <p:sldId id="257" r:id="rId3"/>
    <p:sldId id="260" r:id="rId4"/>
    <p:sldId id="269" r:id="rId5"/>
    <p:sldId id="273" r:id="rId6"/>
    <p:sldId id="271" r:id="rId7"/>
    <p:sldId id="266" r:id="rId8"/>
    <p:sldId id="275" r:id="rId9"/>
    <p:sldId id="272" r:id="rId10"/>
    <p:sldId id="270" r:id="rId11"/>
    <p:sldId id="276" r:id="rId12"/>
    <p:sldId id="258" r:id="rId13"/>
    <p:sldId id="267" r:id="rId14"/>
    <p:sldId id="261" r:id="rId15"/>
    <p:sldId id="262" r:id="rId16"/>
    <p:sldId id="263" r:id="rId17"/>
    <p:sldId id="264" r:id="rId18"/>
    <p:sldId id="277" r:id="rId19"/>
    <p:sldId id="278" r:id="rId20"/>
    <p:sldId id="279"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80" r:id="rId34"/>
    <p:sldId id="281" r:id="rId35"/>
    <p:sldId id="282" r:id="rId36"/>
    <p:sldId id="283" r:id="rId37"/>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74030-CE10-4483-8084-0E7AEA3140D9}" type="doc">
      <dgm:prSet loTypeId="urn:microsoft.com/office/officeart/2005/8/layout/pyramid1" loCatId="pyramid" qsTypeId="urn:microsoft.com/office/officeart/2005/8/quickstyle/simple1" qsCatId="simple" csTypeId="urn:microsoft.com/office/officeart/2005/8/colors/accent1_2" csCatId="accent1" phldr="1"/>
      <dgm:spPr/>
    </dgm:pt>
    <dgm:pt modelId="{656496FD-C83A-4650-B529-DDFBF44E6E14}">
      <dgm:prSet/>
      <dgm:spPr>
        <a:solidFill>
          <a:srgbClr val="FF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2-3%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behöver omfattande insatser</a:t>
          </a:r>
        </a:p>
      </dgm:t>
    </dgm:pt>
    <dgm:pt modelId="{17F18142-8407-4888-9CAD-1AB680986471}" type="parTrans" cxnId="{1CF6F73C-43CB-41C5-B907-2C31F03DFD6D}">
      <dgm:prSet/>
      <dgm:spPr/>
      <dgm:t>
        <a:bodyPr/>
        <a:lstStyle/>
        <a:p>
          <a:endParaRPr lang="sv-SE"/>
        </a:p>
      </dgm:t>
    </dgm:pt>
    <dgm:pt modelId="{C0C6A882-C9D4-4828-A4DE-DE08B76BD4CB}" type="sibTrans" cxnId="{1CF6F73C-43CB-41C5-B907-2C31F03DFD6D}">
      <dgm:prSet/>
      <dgm:spPr/>
      <dgm:t>
        <a:bodyPr/>
        <a:lstStyle/>
        <a:p>
          <a:endParaRPr lang="sv-SE"/>
        </a:p>
      </dgm:t>
    </dgm:pt>
    <dgm:pt modelId="{6FCFB169-1F58-498A-994B-9F69099A3DB7}">
      <dgm:prSet/>
      <dgm:spPr>
        <a:solidFill>
          <a:srgbClr val="FFFF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b="1"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20-30 %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behöver särskilt stöd</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 i skolan, av första linjens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hälso- och sjukvård, socialtjänst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dirty="0" smtClean="0">
              <a:ln>
                <a:noFill/>
              </a:ln>
              <a:solidFill>
                <a:schemeClr val="tx1"/>
              </a:solidFill>
              <a:effectLst/>
              <a:latin typeface="Arial" charset="0"/>
            </a:rPr>
            <a:t> </a:t>
          </a:r>
          <a:r>
            <a:rPr kumimoji="0" lang="sv-SE" b="0" i="0" u="none" strike="noStrike" cap="none" normalizeH="0" baseline="0" dirty="0" smtClean="0">
              <a:ln>
                <a:noFill/>
              </a:ln>
              <a:solidFill>
                <a:schemeClr val="tx1"/>
              </a:solidFill>
              <a:effectLst/>
              <a:latin typeface="Arial" charset="0"/>
            </a:rPr>
            <a:t>           </a:t>
          </a:r>
        </a:p>
      </dgm:t>
    </dgm:pt>
    <dgm:pt modelId="{DA90E516-9228-4F0E-82F9-60F653CF8978}" type="parTrans" cxnId="{0D712853-A15B-4B0F-A782-03439CD8423D}">
      <dgm:prSet/>
      <dgm:spPr/>
      <dgm:t>
        <a:bodyPr/>
        <a:lstStyle/>
        <a:p>
          <a:endParaRPr lang="sv-SE"/>
        </a:p>
      </dgm:t>
    </dgm:pt>
    <dgm:pt modelId="{358262D7-6C37-46AA-82BB-786939F17869}" type="sibTrans" cxnId="{0D712853-A15B-4B0F-A782-03439CD8423D}">
      <dgm:prSet/>
      <dgm:spPr/>
      <dgm:t>
        <a:bodyPr/>
        <a:lstStyle/>
        <a:p>
          <a:endParaRPr lang="sv-SE"/>
        </a:p>
      </dgm:t>
    </dgm:pt>
    <dgm:pt modelId="{4D1473B2-3AD6-48E8-AF89-48AE6F36C5D7}">
      <dgm:prSet/>
      <dgm:spPr>
        <a:solidFill>
          <a:srgbClr val="66FF66"/>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smtClean="0">
              <a:ln>
                <a:noFill/>
              </a:ln>
              <a:solidFill>
                <a:schemeClr val="tx1"/>
              </a:solidFill>
              <a:effectLst/>
              <a:latin typeface="Arial" charset="0"/>
            </a:rPr>
            <a:t>Alla behöver en bra skola,</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b="1" i="0" u="none" strike="noStrike" cap="none" normalizeH="0" baseline="0" smtClean="0">
              <a:ln>
                <a:noFill/>
              </a:ln>
              <a:solidFill>
                <a:schemeClr val="tx1"/>
              </a:solidFill>
              <a:effectLst/>
              <a:latin typeface="Arial" charset="0"/>
            </a:rPr>
            <a:t>bra föräldrar och uppväxtvillkor</a:t>
          </a:r>
          <a:endParaRPr kumimoji="0" lang="sv-SE" b="0" i="0" u="none" strike="noStrike" cap="none" normalizeH="0" baseline="0" smtClean="0">
            <a:ln>
              <a:noFill/>
            </a:ln>
            <a:solidFill>
              <a:schemeClr val="tx1"/>
            </a:solidFill>
            <a:effectLst/>
            <a:latin typeface="Arial" charset="0"/>
          </a:endParaRPr>
        </a:p>
      </dgm:t>
    </dgm:pt>
    <dgm:pt modelId="{D1345C9F-30A2-4FF7-B1D9-80CA0CF96A37}" type="parTrans" cxnId="{1B2A5A4E-806F-4382-B6EF-64194F25478C}">
      <dgm:prSet/>
      <dgm:spPr/>
      <dgm:t>
        <a:bodyPr/>
        <a:lstStyle/>
        <a:p>
          <a:endParaRPr lang="sv-SE"/>
        </a:p>
      </dgm:t>
    </dgm:pt>
    <dgm:pt modelId="{0DC43266-6686-4F07-BC6E-F3E75A79E49B}" type="sibTrans" cxnId="{1B2A5A4E-806F-4382-B6EF-64194F25478C}">
      <dgm:prSet/>
      <dgm:spPr/>
      <dgm:t>
        <a:bodyPr/>
        <a:lstStyle/>
        <a:p>
          <a:endParaRPr lang="sv-SE"/>
        </a:p>
      </dgm:t>
    </dgm:pt>
    <dgm:pt modelId="{39CD77DD-C8E9-4E6A-BEAA-AC821B4E283E}" type="pres">
      <dgm:prSet presAssocID="{AF674030-CE10-4483-8084-0E7AEA3140D9}" presName="Name0" presStyleCnt="0">
        <dgm:presLayoutVars>
          <dgm:dir/>
          <dgm:animLvl val="lvl"/>
          <dgm:resizeHandles val="exact"/>
        </dgm:presLayoutVars>
      </dgm:prSet>
      <dgm:spPr/>
    </dgm:pt>
    <dgm:pt modelId="{3357C0CD-02BC-483C-9952-202809255977}" type="pres">
      <dgm:prSet presAssocID="{656496FD-C83A-4650-B529-DDFBF44E6E14}" presName="Name8" presStyleCnt="0"/>
      <dgm:spPr/>
    </dgm:pt>
    <dgm:pt modelId="{FE767DA4-836E-4558-8438-7E4E38822AEA}" type="pres">
      <dgm:prSet presAssocID="{656496FD-C83A-4650-B529-DDFBF44E6E14}" presName="level" presStyleLbl="node1" presStyleIdx="0" presStyleCnt="3">
        <dgm:presLayoutVars>
          <dgm:chMax val="1"/>
          <dgm:bulletEnabled val="1"/>
        </dgm:presLayoutVars>
      </dgm:prSet>
      <dgm:spPr/>
      <dgm:t>
        <a:bodyPr/>
        <a:lstStyle/>
        <a:p>
          <a:endParaRPr lang="sv-SE"/>
        </a:p>
      </dgm:t>
    </dgm:pt>
    <dgm:pt modelId="{325B9593-861A-41DA-BD99-939A5CDC03AF}" type="pres">
      <dgm:prSet presAssocID="{656496FD-C83A-4650-B529-DDFBF44E6E14}" presName="levelTx" presStyleLbl="revTx" presStyleIdx="0" presStyleCnt="0">
        <dgm:presLayoutVars>
          <dgm:chMax val="1"/>
          <dgm:bulletEnabled val="1"/>
        </dgm:presLayoutVars>
      </dgm:prSet>
      <dgm:spPr/>
      <dgm:t>
        <a:bodyPr/>
        <a:lstStyle/>
        <a:p>
          <a:endParaRPr lang="sv-SE"/>
        </a:p>
      </dgm:t>
    </dgm:pt>
    <dgm:pt modelId="{FA0F5490-5C3A-47DA-BE66-9E965B2E73D5}" type="pres">
      <dgm:prSet presAssocID="{6FCFB169-1F58-498A-994B-9F69099A3DB7}" presName="Name8" presStyleCnt="0"/>
      <dgm:spPr/>
    </dgm:pt>
    <dgm:pt modelId="{08BF4F57-B2F3-4CBE-B715-AF32F0CE80CD}" type="pres">
      <dgm:prSet presAssocID="{6FCFB169-1F58-498A-994B-9F69099A3DB7}" presName="level" presStyleLbl="node1" presStyleIdx="1" presStyleCnt="3">
        <dgm:presLayoutVars>
          <dgm:chMax val="1"/>
          <dgm:bulletEnabled val="1"/>
        </dgm:presLayoutVars>
      </dgm:prSet>
      <dgm:spPr/>
      <dgm:t>
        <a:bodyPr/>
        <a:lstStyle/>
        <a:p>
          <a:endParaRPr lang="sv-SE"/>
        </a:p>
      </dgm:t>
    </dgm:pt>
    <dgm:pt modelId="{49976756-A80B-4AD2-863A-A7087FE3D57D}" type="pres">
      <dgm:prSet presAssocID="{6FCFB169-1F58-498A-994B-9F69099A3DB7}" presName="levelTx" presStyleLbl="revTx" presStyleIdx="0" presStyleCnt="0">
        <dgm:presLayoutVars>
          <dgm:chMax val="1"/>
          <dgm:bulletEnabled val="1"/>
        </dgm:presLayoutVars>
      </dgm:prSet>
      <dgm:spPr/>
      <dgm:t>
        <a:bodyPr/>
        <a:lstStyle/>
        <a:p>
          <a:endParaRPr lang="sv-SE"/>
        </a:p>
      </dgm:t>
    </dgm:pt>
    <dgm:pt modelId="{E42443AF-09A3-481E-8E8B-83AA8587F12A}" type="pres">
      <dgm:prSet presAssocID="{4D1473B2-3AD6-48E8-AF89-48AE6F36C5D7}" presName="Name8" presStyleCnt="0"/>
      <dgm:spPr/>
    </dgm:pt>
    <dgm:pt modelId="{E6955BF4-56AA-4252-9C4A-BB72B0FA4F11}" type="pres">
      <dgm:prSet presAssocID="{4D1473B2-3AD6-48E8-AF89-48AE6F36C5D7}" presName="level" presStyleLbl="node1" presStyleIdx="2" presStyleCnt="3">
        <dgm:presLayoutVars>
          <dgm:chMax val="1"/>
          <dgm:bulletEnabled val="1"/>
        </dgm:presLayoutVars>
      </dgm:prSet>
      <dgm:spPr/>
      <dgm:t>
        <a:bodyPr/>
        <a:lstStyle/>
        <a:p>
          <a:endParaRPr lang="sv-SE"/>
        </a:p>
      </dgm:t>
    </dgm:pt>
    <dgm:pt modelId="{F182B9B2-484F-48A4-BEDE-7BB33AF783B7}" type="pres">
      <dgm:prSet presAssocID="{4D1473B2-3AD6-48E8-AF89-48AE6F36C5D7}" presName="levelTx" presStyleLbl="revTx" presStyleIdx="0" presStyleCnt="0">
        <dgm:presLayoutVars>
          <dgm:chMax val="1"/>
          <dgm:bulletEnabled val="1"/>
        </dgm:presLayoutVars>
      </dgm:prSet>
      <dgm:spPr/>
      <dgm:t>
        <a:bodyPr/>
        <a:lstStyle/>
        <a:p>
          <a:endParaRPr lang="sv-SE"/>
        </a:p>
      </dgm:t>
    </dgm:pt>
  </dgm:ptLst>
  <dgm:cxnLst>
    <dgm:cxn modelId="{46C00089-2DE7-4593-85C5-57D2B0EE1D56}" type="presOf" srcId="{AF674030-CE10-4483-8084-0E7AEA3140D9}" destId="{39CD77DD-C8E9-4E6A-BEAA-AC821B4E283E}" srcOrd="0" destOrd="0" presId="urn:microsoft.com/office/officeart/2005/8/layout/pyramid1"/>
    <dgm:cxn modelId="{0D712853-A15B-4B0F-A782-03439CD8423D}" srcId="{AF674030-CE10-4483-8084-0E7AEA3140D9}" destId="{6FCFB169-1F58-498A-994B-9F69099A3DB7}" srcOrd="1" destOrd="0" parTransId="{DA90E516-9228-4F0E-82F9-60F653CF8978}" sibTransId="{358262D7-6C37-46AA-82BB-786939F17869}"/>
    <dgm:cxn modelId="{63ED9A29-BD01-4BF8-BE5C-564715E6E120}" type="presOf" srcId="{4D1473B2-3AD6-48E8-AF89-48AE6F36C5D7}" destId="{E6955BF4-56AA-4252-9C4A-BB72B0FA4F11}" srcOrd="0" destOrd="0" presId="urn:microsoft.com/office/officeart/2005/8/layout/pyramid1"/>
    <dgm:cxn modelId="{1B2A5A4E-806F-4382-B6EF-64194F25478C}" srcId="{AF674030-CE10-4483-8084-0E7AEA3140D9}" destId="{4D1473B2-3AD6-48E8-AF89-48AE6F36C5D7}" srcOrd="2" destOrd="0" parTransId="{D1345C9F-30A2-4FF7-B1D9-80CA0CF96A37}" sibTransId="{0DC43266-6686-4F07-BC6E-F3E75A79E49B}"/>
    <dgm:cxn modelId="{BB9F39DE-3B67-4574-B34D-6EAB7343C889}" type="presOf" srcId="{6FCFB169-1F58-498A-994B-9F69099A3DB7}" destId="{08BF4F57-B2F3-4CBE-B715-AF32F0CE80CD}" srcOrd="0" destOrd="0" presId="urn:microsoft.com/office/officeart/2005/8/layout/pyramid1"/>
    <dgm:cxn modelId="{1CF6F73C-43CB-41C5-B907-2C31F03DFD6D}" srcId="{AF674030-CE10-4483-8084-0E7AEA3140D9}" destId="{656496FD-C83A-4650-B529-DDFBF44E6E14}" srcOrd="0" destOrd="0" parTransId="{17F18142-8407-4888-9CAD-1AB680986471}" sibTransId="{C0C6A882-C9D4-4828-A4DE-DE08B76BD4CB}"/>
    <dgm:cxn modelId="{F994257D-908D-41C9-8CF2-3974A248CC0D}" type="presOf" srcId="{4D1473B2-3AD6-48E8-AF89-48AE6F36C5D7}" destId="{F182B9B2-484F-48A4-BEDE-7BB33AF783B7}" srcOrd="1" destOrd="0" presId="urn:microsoft.com/office/officeart/2005/8/layout/pyramid1"/>
    <dgm:cxn modelId="{2AB39FE2-5538-4F03-99B9-7D936B1C47BC}" type="presOf" srcId="{6FCFB169-1F58-498A-994B-9F69099A3DB7}" destId="{49976756-A80B-4AD2-863A-A7087FE3D57D}" srcOrd="1" destOrd="0" presId="urn:microsoft.com/office/officeart/2005/8/layout/pyramid1"/>
    <dgm:cxn modelId="{08E1E485-B511-49D2-B23E-8F613BCD6039}" type="presOf" srcId="{656496FD-C83A-4650-B529-DDFBF44E6E14}" destId="{325B9593-861A-41DA-BD99-939A5CDC03AF}" srcOrd="1" destOrd="0" presId="urn:microsoft.com/office/officeart/2005/8/layout/pyramid1"/>
    <dgm:cxn modelId="{66A74F2E-D391-495D-9D17-AEACE6FBCE7E}" type="presOf" srcId="{656496FD-C83A-4650-B529-DDFBF44E6E14}" destId="{FE767DA4-836E-4558-8438-7E4E38822AEA}" srcOrd="0" destOrd="0" presId="urn:microsoft.com/office/officeart/2005/8/layout/pyramid1"/>
    <dgm:cxn modelId="{E3DA9FAC-9B02-4E2C-93FF-4078AB5EFE80}" type="presParOf" srcId="{39CD77DD-C8E9-4E6A-BEAA-AC821B4E283E}" destId="{3357C0CD-02BC-483C-9952-202809255977}" srcOrd="0" destOrd="0" presId="urn:microsoft.com/office/officeart/2005/8/layout/pyramid1"/>
    <dgm:cxn modelId="{E9C47780-1E6C-4309-AD65-E240C1107442}" type="presParOf" srcId="{3357C0CD-02BC-483C-9952-202809255977}" destId="{FE767DA4-836E-4558-8438-7E4E38822AEA}" srcOrd="0" destOrd="0" presId="urn:microsoft.com/office/officeart/2005/8/layout/pyramid1"/>
    <dgm:cxn modelId="{4C691FC2-8638-481A-B170-4B381002A68A}" type="presParOf" srcId="{3357C0CD-02BC-483C-9952-202809255977}" destId="{325B9593-861A-41DA-BD99-939A5CDC03AF}" srcOrd="1" destOrd="0" presId="urn:microsoft.com/office/officeart/2005/8/layout/pyramid1"/>
    <dgm:cxn modelId="{FA500E90-12CA-4051-AC9E-4C714CD401C9}" type="presParOf" srcId="{39CD77DD-C8E9-4E6A-BEAA-AC821B4E283E}" destId="{FA0F5490-5C3A-47DA-BE66-9E965B2E73D5}" srcOrd="1" destOrd="0" presId="urn:microsoft.com/office/officeart/2005/8/layout/pyramid1"/>
    <dgm:cxn modelId="{3853DE41-E8B3-42B7-8A80-9D093C312DCA}" type="presParOf" srcId="{FA0F5490-5C3A-47DA-BE66-9E965B2E73D5}" destId="{08BF4F57-B2F3-4CBE-B715-AF32F0CE80CD}" srcOrd="0" destOrd="0" presId="urn:microsoft.com/office/officeart/2005/8/layout/pyramid1"/>
    <dgm:cxn modelId="{9A651BBB-3F60-4E58-969E-1B8705F9D265}" type="presParOf" srcId="{FA0F5490-5C3A-47DA-BE66-9E965B2E73D5}" destId="{49976756-A80B-4AD2-863A-A7087FE3D57D}" srcOrd="1" destOrd="0" presId="urn:microsoft.com/office/officeart/2005/8/layout/pyramid1"/>
    <dgm:cxn modelId="{FBF2E78D-2466-461E-AC86-193F030CFDD8}" type="presParOf" srcId="{39CD77DD-C8E9-4E6A-BEAA-AC821B4E283E}" destId="{E42443AF-09A3-481E-8E8B-83AA8587F12A}" srcOrd="2" destOrd="0" presId="urn:microsoft.com/office/officeart/2005/8/layout/pyramid1"/>
    <dgm:cxn modelId="{EB49ED00-0791-4416-8274-F475FA20871B}" type="presParOf" srcId="{E42443AF-09A3-481E-8E8B-83AA8587F12A}" destId="{E6955BF4-56AA-4252-9C4A-BB72B0FA4F11}" srcOrd="0" destOrd="0" presId="urn:microsoft.com/office/officeart/2005/8/layout/pyramid1"/>
    <dgm:cxn modelId="{B7D87800-7236-431C-8D52-48D042F283DA}" type="presParOf" srcId="{E42443AF-09A3-481E-8E8B-83AA8587F12A}" destId="{F182B9B2-484F-48A4-BEDE-7BB33AF783B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67DA4-836E-4558-8438-7E4E38822AEA}">
      <dsp:nvSpPr>
        <dsp:cNvPr id="0" name=""/>
        <dsp:cNvSpPr/>
      </dsp:nvSpPr>
      <dsp:spPr>
        <a:xfrm>
          <a:off x="1752696" y="0"/>
          <a:ext cx="1752696" cy="2177617"/>
        </a:xfrm>
        <a:prstGeom prst="trapezoid">
          <a:avLst>
            <a:gd name="adj" fmla="val 5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2-3%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behöver omfattande insatser</a:t>
          </a:r>
        </a:p>
      </dsp:txBody>
      <dsp:txXfrm>
        <a:off x="1752696" y="0"/>
        <a:ext cx="1752696" cy="2177617"/>
      </dsp:txXfrm>
    </dsp:sp>
    <dsp:sp modelId="{08BF4F57-B2F3-4CBE-B715-AF32F0CE80CD}">
      <dsp:nvSpPr>
        <dsp:cNvPr id="0" name=""/>
        <dsp:cNvSpPr/>
      </dsp:nvSpPr>
      <dsp:spPr>
        <a:xfrm>
          <a:off x="876348" y="2177617"/>
          <a:ext cx="3505393" cy="2177617"/>
        </a:xfrm>
        <a:prstGeom prst="trapezoid">
          <a:avLst>
            <a:gd name="adj" fmla="val 40243"/>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700" b="1" i="0" u="none" strike="noStrike" kern="1200"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20-30 %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behöver särskilt stöd</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 i skolan, av första linjens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hälso- och sjukvård, socialtjänst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dirty="0" smtClean="0">
              <a:ln>
                <a:noFill/>
              </a:ln>
              <a:solidFill>
                <a:schemeClr val="tx1"/>
              </a:solidFill>
              <a:effectLst/>
              <a:latin typeface="Arial" charset="0"/>
            </a:rPr>
            <a:t> </a:t>
          </a:r>
          <a:r>
            <a:rPr kumimoji="0" lang="sv-SE" sz="1700" b="0" i="0" u="none" strike="noStrike" kern="1200" cap="none" normalizeH="0" baseline="0" dirty="0" smtClean="0">
              <a:ln>
                <a:noFill/>
              </a:ln>
              <a:solidFill>
                <a:schemeClr val="tx1"/>
              </a:solidFill>
              <a:effectLst/>
              <a:latin typeface="Arial" charset="0"/>
            </a:rPr>
            <a:t>           </a:t>
          </a:r>
        </a:p>
      </dsp:txBody>
      <dsp:txXfrm>
        <a:off x="1489792" y="2177617"/>
        <a:ext cx="2278505" cy="2177617"/>
      </dsp:txXfrm>
    </dsp:sp>
    <dsp:sp modelId="{E6955BF4-56AA-4252-9C4A-BB72B0FA4F11}">
      <dsp:nvSpPr>
        <dsp:cNvPr id="0" name=""/>
        <dsp:cNvSpPr/>
      </dsp:nvSpPr>
      <dsp:spPr>
        <a:xfrm>
          <a:off x="0" y="4355234"/>
          <a:ext cx="5258090" cy="2177617"/>
        </a:xfrm>
        <a:prstGeom prst="trapezoid">
          <a:avLst>
            <a:gd name="adj" fmla="val 40243"/>
          </a:avLst>
        </a:prstGeom>
        <a:solidFill>
          <a:srgbClr val="66FF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v-SE" sz="1700" b="1" i="0" u="none" strike="noStrike" kern="1200"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smtClean="0">
              <a:ln>
                <a:noFill/>
              </a:ln>
              <a:solidFill>
                <a:schemeClr val="tx1"/>
              </a:solidFill>
              <a:effectLst/>
              <a:latin typeface="Arial" charset="0"/>
            </a:rPr>
            <a:t>Alla behöver en bra skola,</a:t>
          </a:r>
        </a:p>
        <a:p>
          <a:pPr marL="0" marR="0" lvl="0" indent="0" algn="ctr" defTabSz="914400" rtl="0" eaLnBrk="1" fontAlgn="base" latinLnBrk="0" hangingPunct="1">
            <a:lnSpc>
              <a:spcPct val="100000"/>
            </a:lnSpc>
            <a:spcBef>
              <a:spcPct val="0"/>
            </a:spcBef>
            <a:spcAft>
              <a:spcPct val="0"/>
            </a:spcAft>
            <a:buClrTx/>
            <a:buSzTx/>
            <a:buFontTx/>
            <a:buNone/>
            <a:tabLst/>
          </a:pPr>
          <a:r>
            <a:rPr kumimoji="0" lang="sv-SE" sz="1700" b="1" i="0" u="none" strike="noStrike" kern="1200" cap="none" normalizeH="0" baseline="0" smtClean="0">
              <a:ln>
                <a:noFill/>
              </a:ln>
              <a:solidFill>
                <a:schemeClr val="tx1"/>
              </a:solidFill>
              <a:effectLst/>
              <a:latin typeface="Arial" charset="0"/>
            </a:rPr>
            <a:t>bra föräldrar och uppväxtvillkor</a:t>
          </a:r>
          <a:endParaRPr kumimoji="0" lang="sv-SE" sz="1700" b="0" i="0" u="none" strike="noStrike" kern="1200" cap="none" normalizeH="0" baseline="0" smtClean="0">
            <a:ln>
              <a:noFill/>
            </a:ln>
            <a:solidFill>
              <a:schemeClr val="tx1"/>
            </a:solidFill>
            <a:effectLst/>
            <a:latin typeface="Arial" charset="0"/>
          </a:endParaRPr>
        </a:p>
      </dsp:txBody>
      <dsp:txXfrm>
        <a:off x="920165" y="4355234"/>
        <a:ext cx="3417758" cy="21776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3D4492B-BA52-4E33-AE2C-A99F63A63DE4}" type="datetimeFigureOut">
              <a:rPr lang="sv-SE" smtClean="0"/>
              <a:t>2019-10-23</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01584FC-AD8C-44EA-AD7E-0FF6A596379E}" type="slidenum">
              <a:rPr lang="sv-SE" smtClean="0"/>
              <a:t>‹#›</a:t>
            </a:fld>
            <a:endParaRPr lang="sv-SE"/>
          </a:p>
        </p:txBody>
      </p:sp>
    </p:spTree>
    <p:extLst>
      <p:ext uri="{BB962C8B-B14F-4D97-AF65-F5344CB8AC3E}">
        <p14:creationId xmlns:p14="http://schemas.microsoft.com/office/powerpoint/2010/main" val="1704625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Så här kan</a:t>
            </a:r>
            <a:r>
              <a:rPr lang="sv-SE" baseline="0" dirty="0" smtClean="0"/>
              <a:t> vision och syfte illustreras.</a:t>
            </a:r>
            <a:r>
              <a:rPr lang="sv-SE" dirty="0" smtClean="0"/>
              <a:t> Att vi i en framtid vi lyckas hålla samman all första linjen/bas för barn och unga under ett gemensamt</a:t>
            </a:r>
            <a:r>
              <a:rPr lang="sv-SE" baseline="0" dirty="0" smtClean="0"/>
              <a:t> övergripande paraply, där verksamheterna för olika åldersgrupper länkar i varann. Undvika dubbla spår, säkra kontinuitet på lång sikt, förbättra kompetens och kvalitet. Likaså mer kostnadseffektivt och socialt hållbart ur ett vidare perspektiv om vi lyckas med såväl generella (till alla) och riktade främjande och förebyggande insatser samt tidigt, där behov finns, utreda och behandla. Där påbörjade insatser inom en enhet följs upp, inte tappas bort i </a:t>
            </a:r>
            <a:r>
              <a:rPr lang="sv-SE" baseline="0" dirty="0" err="1" smtClean="0"/>
              <a:t>övergånger</a:t>
            </a:r>
            <a:r>
              <a:rPr lang="sv-SE" baseline="0" dirty="0" smtClean="0"/>
              <a:t> mellan verksamheter, </a:t>
            </a:r>
            <a:r>
              <a:rPr lang="sv-SE" baseline="0" dirty="0" err="1" smtClean="0"/>
              <a:t>inklusiver</a:t>
            </a:r>
            <a:r>
              <a:rPr lang="sv-SE" baseline="0" dirty="0" smtClean="0"/>
              <a:t> barnomsorg och olika stadier i skolan.</a:t>
            </a:r>
            <a:endParaRPr lang="sv-SE" dirty="0"/>
          </a:p>
        </p:txBody>
      </p:sp>
      <p:sp>
        <p:nvSpPr>
          <p:cNvPr id="4" name="Platshållare för bildnummer 3"/>
          <p:cNvSpPr>
            <a:spLocks noGrp="1"/>
          </p:cNvSpPr>
          <p:nvPr>
            <p:ph type="sldNum" sz="quarter" idx="10"/>
          </p:nvPr>
        </p:nvSpPr>
        <p:spPr/>
        <p:txBody>
          <a:bodyPr/>
          <a:lstStyle/>
          <a:p>
            <a:fld id="{D01584FC-AD8C-44EA-AD7E-0FF6A596379E}" type="slidenum">
              <a:rPr lang="sv-SE" smtClean="0"/>
              <a:t>9</a:t>
            </a:fld>
            <a:endParaRPr lang="sv-SE"/>
          </a:p>
        </p:txBody>
      </p:sp>
    </p:spTree>
    <p:extLst>
      <p:ext uri="{BB962C8B-B14F-4D97-AF65-F5344CB8AC3E}">
        <p14:creationId xmlns:p14="http://schemas.microsoft.com/office/powerpoint/2010/main" val="3124096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arbetet med en sammanhållen ungdomshälsa har denna vision vuxit fram, dvs en röd tråd från 0</a:t>
            </a:r>
            <a:r>
              <a:rPr lang="sv-SE" baseline="0" dirty="0" smtClean="0"/>
              <a:t> år och upp genom hela uppväxten, dvs en sammanhållen barn- och ungdomshälsa 0 – 25 år (20år). Denna vision var förankrad i tidigare ledning, att det är mot det vi ska, dvs sammanhållen, samordnad första linje för barn och unga. Detta för att säkra kompetens, kvalitet och effektivt en vända våra gemensamma resurser i primärvård och kommun.</a:t>
            </a:r>
          </a:p>
          <a:p>
            <a:r>
              <a:rPr lang="sv-SE" baseline="0" dirty="0" smtClean="0"/>
              <a:t>Familjecentraler finns i ca hälften av länets kommuner, fler är på gång.</a:t>
            </a:r>
          </a:p>
          <a:p>
            <a:r>
              <a:rPr lang="sv-SE" baseline="0" dirty="0" smtClean="0"/>
              <a:t>För barn i skolåldern förordar SKL inom området psykisk hälsa en </a:t>
            </a:r>
            <a:r>
              <a:rPr lang="sv-SE" baseline="0" dirty="0" err="1" smtClean="0"/>
              <a:t>elevhälso</a:t>
            </a:r>
            <a:r>
              <a:rPr lang="sv-SE" baseline="0" dirty="0" smtClean="0"/>
              <a:t>-/skolbaserad barnhälsa då det är stora vinster att ge första linjen insatser där barnen är och att det inom elevhälsan redan finns en bas av tvärprofessionella team att utgå ifrån och förstärka/samordna med kompetenser från primärvården.</a:t>
            </a:r>
          </a:p>
          <a:p>
            <a:r>
              <a:rPr lang="sv-SE" baseline="0" dirty="0" smtClean="0"/>
              <a:t>Projekt ungdomshälsa fokuserar på 13-25(20) år</a:t>
            </a:r>
          </a:p>
          <a:p>
            <a:endParaRPr lang="sv-SE" dirty="0"/>
          </a:p>
        </p:txBody>
      </p:sp>
      <p:sp>
        <p:nvSpPr>
          <p:cNvPr id="4" name="Platshållare för bildnummer 3"/>
          <p:cNvSpPr>
            <a:spLocks noGrp="1"/>
          </p:cNvSpPr>
          <p:nvPr>
            <p:ph type="sldNum" sz="quarter" idx="10"/>
          </p:nvPr>
        </p:nvSpPr>
        <p:spPr/>
        <p:txBody>
          <a:bodyPr/>
          <a:lstStyle/>
          <a:p>
            <a:fld id="{D01584FC-AD8C-44EA-AD7E-0FF6A596379E}" type="slidenum">
              <a:rPr lang="sv-SE" smtClean="0"/>
              <a:t>11</a:t>
            </a:fld>
            <a:endParaRPr lang="sv-SE"/>
          </a:p>
        </p:txBody>
      </p:sp>
    </p:spTree>
    <p:extLst>
      <p:ext uri="{BB962C8B-B14F-4D97-AF65-F5344CB8AC3E}">
        <p14:creationId xmlns:p14="http://schemas.microsoft.com/office/powerpoint/2010/main" val="340687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01584FC-AD8C-44EA-AD7E-0FF6A596379E}" type="slidenum">
              <a:rPr lang="sv-SE" smtClean="0"/>
              <a:t>12</a:t>
            </a:fld>
            <a:endParaRPr lang="sv-SE"/>
          </a:p>
        </p:txBody>
      </p:sp>
    </p:spTree>
    <p:extLst>
      <p:ext uri="{BB962C8B-B14F-4D97-AF65-F5344CB8AC3E}">
        <p14:creationId xmlns:p14="http://schemas.microsoft.com/office/powerpoint/2010/main" val="3971364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2589B880-4FF2-4C86-A494-9D3578A1956F}"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extLst>
      <p:ext uri="{BB962C8B-B14F-4D97-AF65-F5344CB8AC3E}">
        <p14:creationId xmlns:p14="http://schemas.microsoft.com/office/powerpoint/2010/main" val="141582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F8D25961-D9E8-4D3F-84B1-B50BF18B9799}" type="datetimeFigureOut">
              <a:rPr lang="sv-SE" smtClean="0"/>
              <a:t>2019-10-23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228270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8D25961-D9E8-4D3F-84B1-B50BF18B9799}" type="datetimeFigureOut">
              <a:rPr lang="sv-SE" smtClean="0"/>
              <a:t>2019-10-23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243020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8D25961-D9E8-4D3F-84B1-B50BF18B9799}" type="datetimeFigureOut">
              <a:rPr lang="sv-SE" smtClean="0"/>
              <a:t>2019-10-23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1249878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76417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1900700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3869248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361A8B5D-589E-47A0-B119-64E166BAAFE4}" type="datetimeFigureOut">
              <a:rPr lang="sv-SE" smtClean="0"/>
              <a:t>2019-10-23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2653899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361A8B5D-589E-47A0-B119-64E166BAAFE4}" type="datetimeFigureOut">
              <a:rPr lang="sv-SE" smtClean="0"/>
              <a:t>2019-10-23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338835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361A8B5D-589E-47A0-B119-64E166BAAFE4}" type="datetimeFigureOut">
              <a:rPr lang="sv-SE" smtClean="0"/>
              <a:t>2019-10-23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3235418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A8B5D-589E-47A0-B119-64E166BAAFE4}" type="datetimeFigureOut">
              <a:rPr lang="sv-SE" smtClean="0"/>
              <a:t>2019-10-23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36559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smtClean="0"/>
              <a:t>Klicka här för att ändra 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361A8B5D-589E-47A0-B119-64E166BAAFE4}" type="datetimeFigureOut">
              <a:rPr lang="sv-SE" smtClean="0"/>
              <a:t>2019-10-23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215427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8D25961-D9E8-4D3F-84B1-B50BF18B9799}" type="datetimeFigureOut">
              <a:rPr lang="sv-SE" smtClean="0"/>
              <a:t>2019-10-23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41177311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361A8B5D-589E-47A0-B119-64E166BAAFE4}" type="datetimeFigureOut">
              <a:rPr lang="sv-SE" smtClean="0"/>
              <a:t>2019-10-23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32527016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363369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00510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4060032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4747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1890148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4105892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361A8B5D-589E-47A0-B119-64E166BAAFE4}" type="datetimeFigureOut">
              <a:rPr lang="sv-SE" smtClean="0"/>
              <a:t>2019-10-23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F56A33-7668-4AAB-8AAD-061425C9F7EF}" type="slidenum">
              <a:rPr lang="sv-SE" smtClean="0"/>
              <a:t>‹#›</a:t>
            </a:fld>
            <a:endParaRPr lang="sv-SE"/>
          </a:p>
        </p:txBody>
      </p:sp>
    </p:spTree>
    <p:extLst>
      <p:ext uri="{BB962C8B-B14F-4D97-AF65-F5344CB8AC3E}">
        <p14:creationId xmlns:p14="http://schemas.microsoft.com/office/powerpoint/2010/main" val="241577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F8D25961-D9E8-4D3F-84B1-B50BF18B9799}" type="datetimeFigureOut">
              <a:rPr lang="sv-SE" smtClean="0"/>
              <a:t>2019-10-23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151686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F8D25961-D9E8-4D3F-84B1-B50BF18B9799}" type="datetimeFigureOut">
              <a:rPr lang="sv-SE" smtClean="0"/>
              <a:t>2019-10-23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208930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8D25961-D9E8-4D3F-84B1-B50BF18B9799}" type="datetimeFigureOut">
              <a:rPr lang="sv-SE" smtClean="0"/>
              <a:t>2019-10-23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403151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F8D25961-D9E8-4D3F-84B1-B50BF18B9799}" type="datetimeFigureOut">
              <a:rPr lang="sv-SE" smtClean="0"/>
              <a:t>2019-10-23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189382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8D25961-D9E8-4D3F-84B1-B50BF18B9799}" type="datetimeFigureOut">
              <a:rPr lang="sv-SE" smtClean="0"/>
              <a:t>2019-10-23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100993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F8D25961-D9E8-4D3F-84B1-B50BF18B9799}" type="datetimeFigureOut">
              <a:rPr lang="sv-SE" smtClean="0"/>
              <a:t>2019-10-23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254819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F8D25961-D9E8-4D3F-84B1-B50BF18B9799}" type="datetimeFigureOut">
              <a:rPr lang="sv-SE" smtClean="0"/>
              <a:t>2019-10-23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655C385-3E83-4AC9-9E39-3129251F28FB}" type="slidenum">
              <a:rPr lang="sv-SE" smtClean="0"/>
              <a:t>‹#›</a:t>
            </a:fld>
            <a:endParaRPr lang="sv-SE"/>
          </a:p>
        </p:txBody>
      </p:sp>
    </p:spTree>
    <p:extLst>
      <p:ext uri="{BB962C8B-B14F-4D97-AF65-F5344CB8AC3E}">
        <p14:creationId xmlns:p14="http://schemas.microsoft.com/office/powerpoint/2010/main" val="336677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25961-D9E8-4D3F-84B1-B50BF18B9799}" type="datetimeFigureOut">
              <a:rPr lang="sv-SE" smtClean="0"/>
              <a:t>2019-10-23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5C385-3E83-4AC9-9E39-3129251F28FB}" type="slidenum">
              <a:rPr lang="sv-SE" smtClean="0"/>
              <a:t>‹#›</a:t>
            </a:fld>
            <a:endParaRPr lang="sv-SE"/>
          </a:p>
        </p:txBody>
      </p:sp>
    </p:spTree>
    <p:extLst>
      <p:ext uri="{BB962C8B-B14F-4D97-AF65-F5344CB8AC3E}">
        <p14:creationId xmlns:p14="http://schemas.microsoft.com/office/powerpoint/2010/main" val="215809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1A8B5D-589E-47A0-B119-64E166BAAFE4}" type="datetimeFigureOut">
              <a:rPr lang="sv-SE" smtClean="0"/>
              <a:t>2019-10-23</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F56A33-7668-4AAB-8AAD-061425C9F7EF}" type="slidenum">
              <a:rPr lang="sv-SE" smtClean="0"/>
              <a:t>‹#›</a:t>
            </a:fld>
            <a:endParaRPr lang="sv-SE"/>
          </a:p>
        </p:txBody>
      </p:sp>
    </p:spTree>
    <p:extLst>
      <p:ext uri="{BB962C8B-B14F-4D97-AF65-F5344CB8AC3E}">
        <p14:creationId xmlns:p14="http://schemas.microsoft.com/office/powerpoint/2010/main" val="1530078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35626" y="2404534"/>
            <a:ext cx="8138377" cy="1238318"/>
          </a:xfrm>
        </p:spPr>
        <p:txBody>
          <a:bodyPr/>
          <a:lstStyle/>
          <a:p>
            <a:r>
              <a:rPr lang="sv-SE" dirty="0" smtClean="0"/>
              <a:t>PROJEKT UNGDOMSHÄLSA</a:t>
            </a:r>
            <a:endParaRPr lang="sv-SE" dirty="0"/>
          </a:p>
        </p:txBody>
      </p:sp>
      <p:sp>
        <p:nvSpPr>
          <p:cNvPr id="3" name="Underrubrik 2"/>
          <p:cNvSpPr>
            <a:spLocks noGrp="1"/>
          </p:cNvSpPr>
          <p:nvPr>
            <p:ph type="subTitle" idx="1"/>
          </p:nvPr>
        </p:nvSpPr>
        <p:spPr>
          <a:xfrm>
            <a:off x="1507067" y="4050833"/>
            <a:ext cx="7766936" cy="2290973"/>
          </a:xfrm>
        </p:spPr>
        <p:txBody>
          <a:bodyPr>
            <a:normAutofit/>
          </a:bodyPr>
          <a:lstStyle/>
          <a:p>
            <a:r>
              <a:rPr lang="sv-SE" dirty="0" smtClean="0"/>
              <a:t>En sammanhållen verksamhet i samverkan mellan Dalarnas Kommuner och Hälso- och sjukvården, Region Dalarna</a:t>
            </a:r>
          </a:p>
          <a:p>
            <a:endParaRPr lang="sv-SE" dirty="0"/>
          </a:p>
          <a:p>
            <a:endParaRPr lang="sv-SE" dirty="0"/>
          </a:p>
          <a:p>
            <a:endParaRPr lang="sv-SE" dirty="0" smtClean="0"/>
          </a:p>
        </p:txBody>
      </p:sp>
    </p:spTree>
    <p:extLst>
      <p:ext uri="{BB962C8B-B14F-4D97-AF65-F5344CB8AC3E}">
        <p14:creationId xmlns:p14="http://schemas.microsoft.com/office/powerpoint/2010/main" val="657527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1623285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17" name="Platshållare för innehåll 16"/>
          <p:cNvPicPr>
            <a:picLocks noGrp="1" noChangeAspect="1"/>
          </p:cNvPicPr>
          <p:nvPr>
            <p:ph idx="1"/>
          </p:nvPr>
        </p:nvPicPr>
        <p:blipFill>
          <a:blip r:embed="rId3"/>
          <a:stretch>
            <a:fillRect/>
          </a:stretch>
        </p:blipFill>
        <p:spPr>
          <a:xfrm>
            <a:off x="1239982" y="-138546"/>
            <a:ext cx="9414164" cy="6761018"/>
          </a:xfrm>
          <a:prstGeom prst="rect">
            <a:avLst/>
          </a:prstGeom>
        </p:spPr>
      </p:pic>
      <p:sp>
        <p:nvSpPr>
          <p:cNvPr id="3" name="Frihandsfigur 2"/>
          <p:cNvSpPr/>
          <p:nvPr/>
        </p:nvSpPr>
        <p:spPr>
          <a:xfrm>
            <a:off x="7144568" y="2107310"/>
            <a:ext cx="3842087" cy="4598290"/>
          </a:xfrm>
          <a:custGeom>
            <a:avLst/>
            <a:gdLst>
              <a:gd name="connsiteX0" fmla="*/ 184487 w 3842087"/>
              <a:gd name="connsiteY0" fmla="*/ 150981 h 4598290"/>
              <a:gd name="connsiteX1" fmla="*/ 253759 w 3842087"/>
              <a:gd name="connsiteY1" fmla="*/ 137126 h 4598290"/>
              <a:gd name="connsiteX2" fmla="*/ 378450 w 3842087"/>
              <a:gd name="connsiteY2" fmla="*/ 123272 h 4598290"/>
              <a:gd name="connsiteX3" fmla="*/ 420014 w 3842087"/>
              <a:gd name="connsiteY3" fmla="*/ 109417 h 4598290"/>
              <a:gd name="connsiteX4" fmla="*/ 600123 w 3842087"/>
              <a:gd name="connsiteY4" fmla="*/ 81708 h 4598290"/>
              <a:gd name="connsiteX5" fmla="*/ 641687 w 3842087"/>
              <a:gd name="connsiteY5" fmla="*/ 67854 h 4598290"/>
              <a:gd name="connsiteX6" fmla="*/ 710959 w 3842087"/>
              <a:gd name="connsiteY6" fmla="*/ 53999 h 4598290"/>
              <a:gd name="connsiteX7" fmla="*/ 752523 w 3842087"/>
              <a:gd name="connsiteY7" fmla="*/ 40145 h 4598290"/>
              <a:gd name="connsiteX8" fmla="*/ 1085032 w 3842087"/>
              <a:gd name="connsiteY8" fmla="*/ 26290 h 4598290"/>
              <a:gd name="connsiteX9" fmla="*/ 1542232 w 3842087"/>
              <a:gd name="connsiteY9" fmla="*/ 26290 h 4598290"/>
              <a:gd name="connsiteX10" fmla="*/ 1597650 w 3842087"/>
              <a:gd name="connsiteY10" fmla="*/ 40145 h 4598290"/>
              <a:gd name="connsiteX11" fmla="*/ 1666923 w 3842087"/>
              <a:gd name="connsiteY11" fmla="*/ 53999 h 4598290"/>
              <a:gd name="connsiteX12" fmla="*/ 1750050 w 3842087"/>
              <a:gd name="connsiteY12" fmla="*/ 81708 h 4598290"/>
              <a:gd name="connsiteX13" fmla="*/ 1777759 w 3842087"/>
              <a:gd name="connsiteY13" fmla="*/ 123272 h 4598290"/>
              <a:gd name="connsiteX14" fmla="*/ 1916305 w 3842087"/>
              <a:gd name="connsiteY14" fmla="*/ 192545 h 4598290"/>
              <a:gd name="connsiteX15" fmla="*/ 1971723 w 3842087"/>
              <a:gd name="connsiteY15" fmla="*/ 234108 h 4598290"/>
              <a:gd name="connsiteX16" fmla="*/ 2013287 w 3842087"/>
              <a:gd name="connsiteY16" fmla="*/ 247963 h 4598290"/>
              <a:gd name="connsiteX17" fmla="*/ 2054850 w 3842087"/>
              <a:gd name="connsiteY17" fmla="*/ 289526 h 4598290"/>
              <a:gd name="connsiteX18" fmla="*/ 2096414 w 3842087"/>
              <a:gd name="connsiteY18" fmla="*/ 303381 h 4598290"/>
              <a:gd name="connsiteX19" fmla="*/ 2179541 w 3842087"/>
              <a:gd name="connsiteY19" fmla="*/ 358799 h 4598290"/>
              <a:gd name="connsiteX20" fmla="*/ 2221105 w 3842087"/>
              <a:gd name="connsiteY20" fmla="*/ 372654 h 4598290"/>
              <a:gd name="connsiteX21" fmla="*/ 2304232 w 3842087"/>
              <a:gd name="connsiteY21" fmla="*/ 428072 h 4598290"/>
              <a:gd name="connsiteX22" fmla="*/ 2345796 w 3842087"/>
              <a:gd name="connsiteY22" fmla="*/ 455781 h 4598290"/>
              <a:gd name="connsiteX23" fmla="*/ 2387359 w 3842087"/>
              <a:gd name="connsiteY23" fmla="*/ 483490 h 4598290"/>
              <a:gd name="connsiteX24" fmla="*/ 2428923 w 3842087"/>
              <a:gd name="connsiteY24" fmla="*/ 566617 h 4598290"/>
              <a:gd name="connsiteX25" fmla="*/ 2456632 w 3842087"/>
              <a:gd name="connsiteY25" fmla="*/ 608181 h 4598290"/>
              <a:gd name="connsiteX26" fmla="*/ 2484341 w 3842087"/>
              <a:gd name="connsiteY26" fmla="*/ 691308 h 4598290"/>
              <a:gd name="connsiteX27" fmla="*/ 2512050 w 3842087"/>
              <a:gd name="connsiteY27" fmla="*/ 746726 h 4598290"/>
              <a:gd name="connsiteX28" fmla="*/ 2539759 w 3842087"/>
              <a:gd name="connsiteY28" fmla="*/ 1023817 h 4598290"/>
              <a:gd name="connsiteX29" fmla="*/ 2553614 w 3842087"/>
              <a:gd name="connsiteY29" fmla="*/ 1079235 h 4598290"/>
              <a:gd name="connsiteX30" fmla="*/ 2567468 w 3842087"/>
              <a:gd name="connsiteY30" fmla="*/ 1148508 h 4598290"/>
              <a:gd name="connsiteX31" fmla="*/ 2595177 w 3842087"/>
              <a:gd name="connsiteY31" fmla="*/ 1203926 h 4598290"/>
              <a:gd name="connsiteX32" fmla="*/ 2609032 w 3842087"/>
              <a:gd name="connsiteY32" fmla="*/ 1245490 h 4598290"/>
              <a:gd name="connsiteX33" fmla="*/ 2622887 w 3842087"/>
              <a:gd name="connsiteY33" fmla="*/ 1300908 h 4598290"/>
              <a:gd name="connsiteX34" fmla="*/ 2678305 w 3842087"/>
              <a:gd name="connsiteY34" fmla="*/ 1384035 h 4598290"/>
              <a:gd name="connsiteX35" fmla="*/ 2706014 w 3842087"/>
              <a:gd name="connsiteY35" fmla="*/ 1508726 h 4598290"/>
              <a:gd name="connsiteX36" fmla="*/ 2733723 w 3842087"/>
              <a:gd name="connsiteY36" fmla="*/ 1591854 h 4598290"/>
              <a:gd name="connsiteX37" fmla="*/ 2761432 w 3842087"/>
              <a:gd name="connsiteY37" fmla="*/ 1633417 h 4598290"/>
              <a:gd name="connsiteX38" fmla="*/ 2789141 w 3842087"/>
              <a:gd name="connsiteY38" fmla="*/ 1730399 h 4598290"/>
              <a:gd name="connsiteX39" fmla="*/ 2816850 w 3842087"/>
              <a:gd name="connsiteY39" fmla="*/ 1771963 h 4598290"/>
              <a:gd name="connsiteX40" fmla="*/ 2830705 w 3842087"/>
              <a:gd name="connsiteY40" fmla="*/ 1813526 h 4598290"/>
              <a:gd name="connsiteX41" fmla="*/ 2886123 w 3842087"/>
              <a:gd name="connsiteY41" fmla="*/ 1896654 h 4598290"/>
              <a:gd name="connsiteX42" fmla="*/ 2941541 w 3842087"/>
              <a:gd name="connsiteY42" fmla="*/ 2049054 h 4598290"/>
              <a:gd name="connsiteX43" fmla="*/ 2969250 w 3842087"/>
              <a:gd name="connsiteY43" fmla="*/ 2090617 h 4598290"/>
              <a:gd name="connsiteX44" fmla="*/ 3066232 w 3842087"/>
              <a:gd name="connsiteY44" fmla="*/ 2256872 h 4598290"/>
              <a:gd name="connsiteX45" fmla="*/ 3121650 w 3842087"/>
              <a:gd name="connsiteY45" fmla="*/ 2284581 h 4598290"/>
              <a:gd name="connsiteX46" fmla="*/ 3232487 w 3842087"/>
              <a:gd name="connsiteY46" fmla="*/ 2367708 h 4598290"/>
              <a:gd name="connsiteX47" fmla="*/ 3357177 w 3842087"/>
              <a:gd name="connsiteY47" fmla="*/ 2436981 h 4598290"/>
              <a:gd name="connsiteX48" fmla="*/ 3426450 w 3842087"/>
              <a:gd name="connsiteY48" fmla="*/ 2506254 h 4598290"/>
              <a:gd name="connsiteX49" fmla="*/ 3481868 w 3842087"/>
              <a:gd name="connsiteY49" fmla="*/ 2547817 h 4598290"/>
              <a:gd name="connsiteX50" fmla="*/ 3537287 w 3842087"/>
              <a:gd name="connsiteY50" fmla="*/ 2617090 h 4598290"/>
              <a:gd name="connsiteX51" fmla="*/ 3592705 w 3842087"/>
              <a:gd name="connsiteY51" fmla="*/ 2672508 h 4598290"/>
              <a:gd name="connsiteX52" fmla="*/ 3634268 w 3842087"/>
              <a:gd name="connsiteY52" fmla="*/ 2727926 h 4598290"/>
              <a:gd name="connsiteX53" fmla="*/ 3675832 w 3842087"/>
              <a:gd name="connsiteY53" fmla="*/ 2769490 h 4598290"/>
              <a:gd name="connsiteX54" fmla="*/ 3717396 w 3842087"/>
              <a:gd name="connsiteY54" fmla="*/ 2824908 h 4598290"/>
              <a:gd name="connsiteX55" fmla="*/ 3772814 w 3842087"/>
              <a:gd name="connsiteY55" fmla="*/ 2908035 h 4598290"/>
              <a:gd name="connsiteX56" fmla="*/ 3814377 w 3842087"/>
              <a:gd name="connsiteY56" fmla="*/ 3005017 h 4598290"/>
              <a:gd name="connsiteX57" fmla="*/ 3842087 w 3842087"/>
              <a:gd name="connsiteY57" fmla="*/ 3088145 h 4598290"/>
              <a:gd name="connsiteX58" fmla="*/ 3828232 w 3842087"/>
              <a:gd name="connsiteY58" fmla="*/ 3586908 h 4598290"/>
              <a:gd name="connsiteX59" fmla="*/ 3814377 w 3842087"/>
              <a:gd name="connsiteY59" fmla="*/ 3670035 h 4598290"/>
              <a:gd name="connsiteX60" fmla="*/ 3772814 w 3842087"/>
              <a:gd name="connsiteY60" fmla="*/ 3822435 h 4598290"/>
              <a:gd name="connsiteX61" fmla="*/ 3745105 w 3842087"/>
              <a:gd name="connsiteY61" fmla="*/ 3905563 h 4598290"/>
              <a:gd name="connsiteX62" fmla="*/ 3717396 w 3842087"/>
              <a:gd name="connsiteY62" fmla="*/ 3974835 h 4598290"/>
              <a:gd name="connsiteX63" fmla="*/ 3648123 w 3842087"/>
              <a:gd name="connsiteY63" fmla="*/ 4182654 h 4598290"/>
              <a:gd name="connsiteX64" fmla="*/ 3620414 w 3842087"/>
              <a:gd name="connsiteY64" fmla="*/ 4238072 h 4598290"/>
              <a:gd name="connsiteX65" fmla="*/ 3551141 w 3842087"/>
              <a:gd name="connsiteY65" fmla="*/ 4279635 h 4598290"/>
              <a:gd name="connsiteX66" fmla="*/ 3481868 w 3842087"/>
              <a:gd name="connsiteY66" fmla="*/ 4335054 h 4598290"/>
              <a:gd name="connsiteX67" fmla="*/ 3426450 w 3842087"/>
              <a:gd name="connsiteY67" fmla="*/ 4362763 h 4598290"/>
              <a:gd name="connsiteX68" fmla="*/ 3232487 w 3842087"/>
              <a:gd name="connsiteY68" fmla="*/ 4432035 h 4598290"/>
              <a:gd name="connsiteX69" fmla="*/ 1708487 w 3842087"/>
              <a:gd name="connsiteY69" fmla="*/ 4445890 h 4598290"/>
              <a:gd name="connsiteX70" fmla="*/ 1472959 w 3842087"/>
              <a:gd name="connsiteY70" fmla="*/ 4432035 h 4598290"/>
              <a:gd name="connsiteX71" fmla="*/ 960341 w 3842087"/>
              <a:gd name="connsiteY71" fmla="*/ 4445890 h 4598290"/>
              <a:gd name="connsiteX72" fmla="*/ 821796 w 3842087"/>
              <a:gd name="connsiteY72" fmla="*/ 4459745 h 4598290"/>
              <a:gd name="connsiteX73" fmla="*/ 780232 w 3842087"/>
              <a:gd name="connsiteY73" fmla="*/ 4487454 h 4598290"/>
              <a:gd name="connsiteX74" fmla="*/ 738668 w 3842087"/>
              <a:gd name="connsiteY74" fmla="*/ 4501308 h 4598290"/>
              <a:gd name="connsiteX75" fmla="*/ 641687 w 3842087"/>
              <a:gd name="connsiteY75" fmla="*/ 4570581 h 4598290"/>
              <a:gd name="connsiteX76" fmla="*/ 516996 w 3842087"/>
              <a:gd name="connsiteY76" fmla="*/ 4598290 h 4598290"/>
              <a:gd name="connsiteX77" fmla="*/ 281468 w 3842087"/>
              <a:gd name="connsiteY77" fmla="*/ 4570581 h 4598290"/>
              <a:gd name="connsiteX78" fmla="*/ 226050 w 3842087"/>
              <a:gd name="connsiteY78" fmla="*/ 4556726 h 4598290"/>
              <a:gd name="connsiteX79" fmla="*/ 170632 w 3842087"/>
              <a:gd name="connsiteY79" fmla="*/ 4529017 h 4598290"/>
              <a:gd name="connsiteX80" fmla="*/ 129068 w 3842087"/>
              <a:gd name="connsiteY80" fmla="*/ 4501308 h 4598290"/>
              <a:gd name="connsiteX81" fmla="*/ 73650 w 3842087"/>
              <a:gd name="connsiteY81" fmla="*/ 4487454 h 4598290"/>
              <a:gd name="connsiteX82" fmla="*/ 32087 w 3842087"/>
              <a:gd name="connsiteY82" fmla="*/ 4473599 h 4598290"/>
              <a:gd name="connsiteX83" fmla="*/ 18232 w 3842087"/>
              <a:gd name="connsiteY83" fmla="*/ 4432035 h 4598290"/>
              <a:gd name="connsiteX84" fmla="*/ 32087 w 3842087"/>
              <a:gd name="connsiteY84" fmla="*/ 3974835 h 4598290"/>
              <a:gd name="connsiteX85" fmla="*/ 101359 w 3842087"/>
              <a:gd name="connsiteY85" fmla="*/ 3850145 h 4598290"/>
              <a:gd name="connsiteX86" fmla="*/ 129068 w 3842087"/>
              <a:gd name="connsiteY86" fmla="*/ 3794726 h 4598290"/>
              <a:gd name="connsiteX87" fmla="*/ 129068 w 3842087"/>
              <a:gd name="connsiteY87" fmla="*/ 3351381 h 4598290"/>
              <a:gd name="connsiteX88" fmla="*/ 101359 w 3842087"/>
              <a:gd name="connsiteY88" fmla="*/ 3171272 h 4598290"/>
              <a:gd name="connsiteX89" fmla="*/ 115214 w 3842087"/>
              <a:gd name="connsiteY89" fmla="*/ 2811054 h 4598290"/>
              <a:gd name="connsiteX90" fmla="*/ 156777 w 3842087"/>
              <a:gd name="connsiteY90" fmla="*/ 2714072 h 4598290"/>
              <a:gd name="connsiteX91" fmla="*/ 184487 w 3842087"/>
              <a:gd name="connsiteY91" fmla="*/ 2617090 h 4598290"/>
              <a:gd name="connsiteX92" fmla="*/ 212196 w 3842087"/>
              <a:gd name="connsiteY92" fmla="*/ 1605708 h 4598290"/>
              <a:gd name="connsiteX93" fmla="*/ 170632 w 3842087"/>
              <a:gd name="connsiteY93" fmla="*/ 1508726 h 4598290"/>
              <a:gd name="connsiteX94" fmla="*/ 101359 w 3842087"/>
              <a:gd name="connsiteY94" fmla="*/ 1342472 h 4598290"/>
              <a:gd name="connsiteX95" fmla="*/ 87505 w 3842087"/>
              <a:gd name="connsiteY95" fmla="*/ 1287054 h 4598290"/>
              <a:gd name="connsiteX96" fmla="*/ 59796 w 3842087"/>
              <a:gd name="connsiteY96" fmla="*/ 1231635 h 4598290"/>
              <a:gd name="connsiteX97" fmla="*/ 45941 w 3842087"/>
              <a:gd name="connsiteY97" fmla="*/ 1162363 h 4598290"/>
              <a:gd name="connsiteX98" fmla="*/ 18232 w 3842087"/>
              <a:gd name="connsiteY98" fmla="*/ 1079235 h 4598290"/>
              <a:gd name="connsiteX99" fmla="*/ 32087 w 3842087"/>
              <a:gd name="connsiteY99" fmla="*/ 386508 h 4598290"/>
              <a:gd name="connsiteX100" fmla="*/ 73650 w 3842087"/>
              <a:gd name="connsiteY100" fmla="*/ 344945 h 4598290"/>
              <a:gd name="connsiteX101" fmla="*/ 129068 w 3842087"/>
              <a:gd name="connsiteY101" fmla="*/ 247963 h 4598290"/>
              <a:gd name="connsiteX102" fmla="*/ 212196 w 3842087"/>
              <a:gd name="connsiteY102" fmla="*/ 192545 h 4598290"/>
              <a:gd name="connsiteX103" fmla="*/ 253759 w 3842087"/>
              <a:gd name="connsiteY103" fmla="*/ 164835 h 4598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842087" h="4598290">
                <a:moveTo>
                  <a:pt x="184487" y="150981"/>
                </a:moveTo>
                <a:cubicBezTo>
                  <a:pt x="207578" y="146363"/>
                  <a:pt x="230448" y="140456"/>
                  <a:pt x="253759" y="137126"/>
                </a:cubicBezTo>
                <a:cubicBezTo>
                  <a:pt x="295158" y="131212"/>
                  <a:pt x="337200" y="130147"/>
                  <a:pt x="378450" y="123272"/>
                </a:cubicBezTo>
                <a:cubicBezTo>
                  <a:pt x="392855" y="120871"/>
                  <a:pt x="405693" y="112281"/>
                  <a:pt x="420014" y="109417"/>
                </a:cubicBezTo>
                <a:cubicBezTo>
                  <a:pt x="530567" y="87307"/>
                  <a:pt x="497033" y="104617"/>
                  <a:pt x="600123" y="81708"/>
                </a:cubicBezTo>
                <a:cubicBezTo>
                  <a:pt x="614379" y="78540"/>
                  <a:pt x="627519" y="71396"/>
                  <a:pt x="641687" y="67854"/>
                </a:cubicBezTo>
                <a:cubicBezTo>
                  <a:pt x="664532" y="62143"/>
                  <a:pt x="688114" y="59710"/>
                  <a:pt x="710959" y="53999"/>
                </a:cubicBezTo>
                <a:cubicBezTo>
                  <a:pt x="725127" y="50457"/>
                  <a:pt x="737959" y="41224"/>
                  <a:pt x="752523" y="40145"/>
                </a:cubicBezTo>
                <a:cubicBezTo>
                  <a:pt x="863152" y="31950"/>
                  <a:pt x="974196" y="30908"/>
                  <a:pt x="1085032" y="26290"/>
                </a:cubicBezTo>
                <a:cubicBezTo>
                  <a:pt x="1265427" y="-18810"/>
                  <a:pt x="1156812" y="2930"/>
                  <a:pt x="1542232" y="26290"/>
                </a:cubicBezTo>
                <a:cubicBezTo>
                  <a:pt x="1561238" y="27442"/>
                  <a:pt x="1579062" y="36014"/>
                  <a:pt x="1597650" y="40145"/>
                </a:cubicBezTo>
                <a:cubicBezTo>
                  <a:pt x="1620638" y="45253"/>
                  <a:pt x="1644204" y="47803"/>
                  <a:pt x="1666923" y="53999"/>
                </a:cubicBezTo>
                <a:cubicBezTo>
                  <a:pt x="1695102" y="61684"/>
                  <a:pt x="1750050" y="81708"/>
                  <a:pt x="1750050" y="81708"/>
                </a:cubicBezTo>
                <a:cubicBezTo>
                  <a:pt x="1759286" y="95563"/>
                  <a:pt x="1765228" y="112307"/>
                  <a:pt x="1777759" y="123272"/>
                </a:cubicBezTo>
                <a:cubicBezTo>
                  <a:pt x="1843738" y="181004"/>
                  <a:pt x="1847443" y="175329"/>
                  <a:pt x="1916305" y="192545"/>
                </a:cubicBezTo>
                <a:cubicBezTo>
                  <a:pt x="1934778" y="206399"/>
                  <a:pt x="1951675" y="222652"/>
                  <a:pt x="1971723" y="234108"/>
                </a:cubicBezTo>
                <a:cubicBezTo>
                  <a:pt x="1984403" y="241354"/>
                  <a:pt x="2001136" y="239862"/>
                  <a:pt x="2013287" y="247963"/>
                </a:cubicBezTo>
                <a:cubicBezTo>
                  <a:pt x="2029589" y="258831"/>
                  <a:pt x="2038548" y="278658"/>
                  <a:pt x="2054850" y="289526"/>
                </a:cubicBezTo>
                <a:cubicBezTo>
                  <a:pt x="2067001" y="297627"/>
                  <a:pt x="2083648" y="296289"/>
                  <a:pt x="2096414" y="303381"/>
                </a:cubicBezTo>
                <a:cubicBezTo>
                  <a:pt x="2125525" y="319554"/>
                  <a:pt x="2147948" y="348268"/>
                  <a:pt x="2179541" y="358799"/>
                </a:cubicBezTo>
                <a:cubicBezTo>
                  <a:pt x="2193396" y="363417"/>
                  <a:pt x="2208339" y="365562"/>
                  <a:pt x="2221105" y="372654"/>
                </a:cubicBezTo>
                <a:cubicBezTo>
                  <a:pt x="2250216" y="388827"/>
                  <a:pt x="2276523" y="409599"/>
                  <a:pt x="2304232" y="428072"/>
                </a:cubicBezTo>
                <a:lnTo>
                  <a:pt x="2345796" y="455781"/>
                </a:lnTo>
                <a:lnTo>
                  <a:pt x="2387359" y="483490"/>
                </a:lnTo>
                <a:cubicBezTo>
                  <a:pt x="2466770" y="602608"/>
                  <a:pt x="2371562" y="451896"/>
                  <a:pt x="2428923" y="566617"/>
                </a:cubicBezTo>
                <a:cubicBezTo>
                  <a:pt x="2436370" y="581510"/>
                  <a:pt x="2449869" y="592965"/>
                  <a:pt x="2456632" y="608181"/>
                </a:cubicBezTo>
                <a:cubicBezTo>
                  <a:pt x="2468494" y="634871"/>
                  <a:pt x="2471279" y="665184"/>
                  <a:pt x="2484341" y="691308"/>
                </a:cubicBezTo>
                <a:lnTo>
                  <a:pt x="2512050" y="746726"/>
                </a:lnTo>
                <a:cubicBezTo>
                  <a:pt x="2545914" y="916041"/>
                  <a:pt x="2505490" y="698264"/>
                  <a:pt x="2539759" y="1023817"/>
                </a:cubicBezTo>
                <a:cubicBezTo>
                  <a:pt x="2541752" y="1042754"/>
                  <a:pt x="2549483" y="1060647"/>
                  <a:pt x="2553614" y="1079235"/>
                </a:cubicBezTo>
                <a:cubicBezTo>
                  <a:pt x="2558722" y="1102223"/>
                  <a:pt x="2560021" y="1126168"/>
                  <a:pt x="2567468" y="1148508"/>
                </a:cubicBezTo>
                <a:cubicBezTo>
                  <a:pt x="2573999" y="1168101"/>
                  <a:pt x="2587041" y="1184943"/>
                  <a:pt x="2595177" y="1203926"/>
                </a:cubicBezTo>
                <a:cubicBezTo>
                  <a:pt x="2600930" y="1217349"/>
                  <a:pt x="2605020" y="1231448"/>
                  <a:pt x="2609032" y="1245490"/>
                </a:cubicBezTo>
                <a:cubicBezTo>
                  <a:pt x="2614263" y="1263799"/>
                  <a:pt x="2614371" y="1283877"/>
                  <a:pt x="2622887" y="1300908"/>
                </a:cubicBezTo>
                <a:cubicBezTo>
                  <a:pt x="2637780" y="1330694"/>
                  <a:pt x="2678305" y="1384035"/>
                  <a:pt x="2678305" y="1384035"/>
                </a:cubicBezTo>
                <a:cubicBezTo>
                  <a:pt x="2717945" y="1502962"/>
                  <a:pt x="2657244" y="1313646"/>
                  <a:pt x="2706014" y="1508726"/>
                </a:cubicBezTo>
                <a:cubicBezTo>
                  <a:pt x="2713098" y="1537062"/>
                  <a:pt x="2717521" y="1567551"/>
                  <a:pt x="2733723" y="1591854"/>
                </a:cubicBezTo>
                <a:lnTo>
                  <a:pt x="2761432" y="1633417"/>
                </a:lnTo>
                <a:cubicBezTo>
                  <a:pt x="2765870" y="1651167"/>
                  <a:pt x="2779205" y="1710527"/>
                  <a:pt x="2789141" y="1730399"/>
                </a:cubicBezTo>
                <a:cubicBezTo>
                  <a:pt x="2796587" y="1745292"/>
                  <a:pt x="2809403" y="1757070"/>
                  <a:pt x="2816850" y="1771963"/>
                </a:cubicBezTo>
                <a:cubicBezTo>
                  <a:pt x="2823381" y="1785025"/>
                  <a:pt x="2823613" y="1800760"/>
                  <a:pt x="2830705" y="1813526"/>
                </a:cubicBezTo>
                <a:cubicBezTo>
                  <a:pt x="2846878" y="1842637"/>
                  <a:pt x="2886123" y="1896654"/>
                  <a:pt x="2886123" y="1896654"/>
                </a:cubicBezTo>
                <a:cubicBezTo>
                  <a:pt x="2899055" y="1935449"/>
                  <a:pt x="2922263" y="2010499"/>
                  <a:pt x="2941541" y="2049054"/>
                </a:cubicBezTo>
                <a:cubicBezTo>
                  <a:pt x="2948988" y="2063947"/>
                  <a:pt x="2961803" y="2075724"/>
                  <a:pt x="2969250" y="2090617"/>
                </a:cubicBezTo>
                <a:cubicBezTo>
                  <a:pt x="3011980" y="2176077"/>
                  <a:pt x="2982078" y="2172718"/>
                  <a:pt x="3066232" y="2256872"/>
                </a:cubicBezTo>
                <a:cubicBezTo>
                  <a:pt x="3080836" y="2271476"/>
                  <a:pt x="3104466" y="2273125"/>
                  <a:pt x="3121650" y="2284581"/>
                </a:cubicBezTo>
                <a:cubicBezTo>
                  <a:pt x="3201606" y="2337885"/>
                  <a:pt x="3167625" y="2330644"/>
                  <a:pt x="3232487" y="2367708"/>
                </a:cubicBezTo>
                <a:cubicBezTo>
                  <a:pt x="3278464" y="2393980"/>
                  <a:pt x="3313908" y="2402366"/>
                  <a:pt x="3357177" y="2436981"/>
                </a:cubicBezTo>
                <a:cubicBezTo>
                  <a:pt x="3382677" y="2457381"/>
                  <a:pt x="3400325" y="2486661"/>
                  <a:pt x="3426450" y="2506254"/>
                </a:cubicBezTo>
                <a:cubicBezTo>
                  <a:pt x="3444923" y="2520108"/>
                  <a:pt x="3465540" y="2531489"/>
                  <a:pt x="3481868" y="2547817"/>
                </a:cubicBezTo>
                <a:cubicBezTo>
                  <a:pt x="3502778" y="2568727"/>
                  <a:pt x="3517641" y="2594988"/>
                  <a:pt x="3537287" y="2617090"/>
                </a:cubicBezTo>
                <a:cubicBezTo>
                  <a:pt x="3554643" y="2636615"/>
                  <a:pt x="3575502" y="2652847"/>
                  <a:pt x="3592705" y="2672508"/>
                </a:cubicBezTo>
                <a:cubicBezTo>
                  <a:pt x="3607910" y="2689886"/>
                  <a:pt x="3619241" y="2710394"/>
                  <a:pt x="3634268" y="2727926"/>
                </a:cubicBezTo>
                <a:cubicBezTo>
                  <a:pt x="3647019" y="2742802"/>
                  <a:pt x="3663081" y="2754614"/>
                  <a:pt x="3675832" y="2769490"/>
                </a:cubicBezTo>
                <a:cubicBezTo>
                  <a:pt x="3690859" y="2787022"/>
                  <a:pt x="3704154" y="2805991"/>
                  <a:pt x="3717396" y="2824908"/>
                </a:cubicBezTo>
                <a:cubicBezTo>
                  <a:pt x="3736494" y="2852190"/>
                  <a:pt x="3772814" y="2908035"/>
                  <a:pt x="3772814" y="2908035"/>
                </a:cubicBezTo>
                <a:cubicBezTo>
                  <a:pt x="3817401" y="3041802"/>
                  <a:pt x="3745910" y="2833852"/>
                  <a:pt x="3814377" y="3005017"/>
                </a:cubicBezTo>
                <a:cubicBezTo>
                  <a:pt x="3825225" y="3032136"/>
                  <a:pt x="3842087" y="3088145"/>
                  <a:pt x="3842087" y="3088145"/>
                </a:cubicBezTo>
                <a:cubicBezTo>
                  <a:pt x="3837469" y="3254399"/>
                  <a:pt x="3836143" y="3420778"/>
                  <a:pt x="3828232" y="3586908"/>
                </a:cubicBezTo>
                <a:cubicBezTo>
                  <a:pt x="3826896" y="3614967"/>
                  <a:pt x="3819402" y="3642397"/>
                  <a:pt x="3814377" y="3670035"/>
                </a:cubicBezTo>
                <a:cubicBezTo>
                  <a:pt x="3798710" y="3756205"/>
                  <a:pt x="3803114" y="3731534"/>
                  <a:pt x="3772814" y="3822435"/>
                </a:cubicBezTo>
                <a:cubicBezTo>
                  <a:pt x="3763578" y="3850144"/>
                  <a:pt x="3755953" y="3878444"/>
                  <a:pt x="3745105" y="3905563"/>
                </a:cubicBezTo>
                <a:cubicBezTo>
                  <a:pt x="3735869" y="3928654"/>
                  <a:pt x="3725260" y="3951242"/>
                  <a:pt x="3717396" y="3974835"/>
                </a:cubicBezTo>
                <a:cubicBezTo>
                  <a:pt x="3676517" y="4097472"/>
                  <a:pt x="3689699" y="4089107"/>
                  <a:pt x="3648123" y="4182654"/>
                </a:cubicBezTo>
                <a:cubicBezTo>
                  <a:pt x="3639735" y="4201527"/>
                  <a:pt x="3635018" y="4223468"/>
                  <a:pt x="3620414" y="4238072"/>
                </a:cubicBezTo>
                <a:cubicBezTo>
                  <a:pt x="3601373" y="4257113"/>
                  <a:pt x="3573202" y="4264193"/>
                  <a:pt x="3551141" y="4279635"/>
                </a:cubicBezTo>
                <a:cubicBezTo>
                  <a:pt x="3526915" y="4296593"/>
                  <a:pt x="3506473" y="4318651"/>
                  <a:pt x="3481868" y="4335054"/>
                </a:cubicBezTo>
                <a:cubicBezTo>
                  <a:pt x="3464684" y="4346510"/>
                  <a:pt x="3445433" y="4354627"/>
                  <a:pt x="3426450" y="4362763"/>
                </a:cubicBezTo>
                <a:cubicBezTo>
                  <a:pt x="3295220" y="4419004"/>
                  <a:pt x="3326591" y="4408510"/>
                  <a:pt x="3232487" y="4432035"/>
                </a:cubicBezTo>
                <a:cubicBezTo>
                  <a:pt x="2780256" y="4733529"/>
                  <a:pt x="3192681" y="4469829"/>
                  <a:pt x="1708487" y="4445890"/>
                </a:cubicBezTo>
                <a:cubicBezTo>
                  <a:pt x="1629852" y="4444622"/>
                  <a:pt x="1551468" y="4436653"/>
                  <a:pt x="1472959" y="4432035"/>
                </a:cubicBezTo>
                <a:lnTo>
                  <a:pt x="960341" y="4445890"/>
                </a:lnTo>
                <a:cubicBezTo>
                  <a:pt x="913971" y="4447863"/>
                  <a:pt x="867019" y="4449309"/>
                  <a:pt x="821796" y="4459745"/>
                </a:cubicBezTo>
                <a:cubicBezTo>
                  <a:pt x="805571" y="4463489"/>
                  <a:pt x="795125" y="4480008"/>
                  <a:pt x="780232" y="4487454"/>
                </a:cubicBezTo>
                <a:cubicBezTo>
                  <a:pt x="767170" y="4493985"/>
                  <a:pt x="752523" y="4496690"/>
                  <a:pt x="738668" y="4501308"/>
                </a:cubicBezTo>
                <a:cubicBezTo>
                  <a:pt x="732361" y="4506038"/>
                  <a:pt x="657443" y="4563829"/>
                  <a:pt x="641687" y="4570581"/>
                </a:cubicBezTo>
                <a:cubicBezTo>
                  <a:pt x="624573" y="4577915"/>
                  <a:pt x="529317" y="4595826"/>
                  <a:pt x="516996" y="4598290"/>
                </a:cubicBezTo>
                <a:cubicBezTo>
                  <a:pt x="374071" y="4586379"/>
                  <a:pt x="385456" y="4593689"/>
                  <a:pt x="281468" y="4570581"/>
                </a:cubicBezTo>
                <a:cubicBezTo>
                  <a:pt x="262880" y="4566450"/>
                  <a:pt x="243879" y="4563412"/>
                  <a:pt x="226050" y="4556726"/>
                </a:cubicBezTo>
                <a:cubicBezTo>
                  <a:pt x="206712" y="4549474"/>
                  <a:pt x="188564" y="4539264"/>
                  <a:pt x="170632" y="4529017"/>
                </a:cubicBezTo>
                <a:cubicBezTo>
                  <a:pt x="156175" y="4520756"/>
                  <a:pt x="144373" y="4507867"/>
                  <a:pt x="129068" y="4501308"/>
                </a:cubicBezTo>
                <a:cubicBezTo>
                  <a:pt x="111566" y="4493807"/>
                  <a:pt x="91959" y="4492685"/>
                  <a:pt x="73650" y="4487454"/>
                </a:cubicBezTo>
                <a:cubicBezTo>
                  <a:pt x="59608" y="4483442"/>
                  <a:pt x="45941" y="4478217"/>
                  <a:pt x="32087" y="4473599"/>
                </a:cubicBezTo>
                <a:cubicBezTo>
                  <a:pt x="27469" y="4459744"/>
                  <a:pt x="21400" y="4446291"/>
                  <a:pt x="18232" y="4432035"/>
                </a:cubicBezTo>
                <a:cubicBezTo>
                  <a:pt x="-16669" y="4274984"/>
                  <a:pt x="4484" y="4157012"/>
                  <a:pt x="32087" y="3974835"/>
                </a:cubicBezTo>
                <a:cubicBezTo>
                  <a:pt x="38919" y="3929741"/>
                  <a:pt x="79135" y="3889037"/>
                  <a:pt x="101359" y="3850145"/>
                </a:cubicBezTo>
                <a:cubicBezTo>
                  <a:pt x="111606" y="3832213"/>
                  <a:pt x="119832" y="3813199"/>
                  <a:pt x="129068" y="3794726"/>
                </a:cubicBezTo>
                <a:cubicBezTo>
                  <a:pt x="157836" y="3593355"/>
                  <a:pt x="149281" y="3695005"/>
                  <a:pt x="129068" y="3351381"/>
                </a:cubicBezTo>
                <a:cubicBezTo>
                  <a:pt x="122930" y="3247040"/>
                  <a:pt x="120886" y="3249378"/>
                  <a:pt x="101359" y="3171272"/>
                </a:cubicBezTo>
                <a:cubicBezTo>
                  <a:pt x="105977" y="3051199"/>
                  <a:pt x="106947" y="2930931"/>
                  <a:pt x="115214" y="2811054"/>
                </a:cubicBezTo>
                <a:cubicBezTo>
                  <a:pt x="116995" y="2785236"/>
                  <a:pt x="148847" y="2732575"/>
                  <a:pt x="156777" y="2714072"/>
                </a:cubicBezTo>
                <a:cubicBezTo>
                  <a:pt x="168703" y="2686245"/>
                  <a:pt x="177456" y="2645213"/>
                  <a:pt x="184487" y="2617090"/>
                </a:cubicBezTo>
                <a:cubicBezTo>
                  <a:pt x="193723" y="2279963"/>
                  <a:pt x="216411" y="1942935"/>
                  <a:pt x="212196" y="1605708"/>
                </a:cubicBezTo>
                <a:cubicBezTo>
                  <a:pt x="211756" y="1570540"/>
                  <a:pt x="183694" y="1541382"/>
                  <a:pt x="170632" y="1508726"/>
                </a:cubicBezTo>
                <a:cubicBezTo>
                  <a:pt x="105544" y="1346008"/>
                  <a:pt x="155231" y="1450216"/>
                  <a:pt x="101359" y="1342472"/>
                </a:cubicBezTo>
                <a:cubicBezTo>
                  <a:pt x="96741" y="1323999"/>
                  <a:pt x="94191" y="1304883"/>
                  <a:pt x="87505" y="1287054"/>
                </a:cubicBezTo>
                <a:cubicBezTo>
                  <a:pt x="80253" y="1267716"/>
                  <a:pt x="66327" y="1251228"/>
                  <a:pt x="59796" y="1231635"/>
                </a:cubicBezTo>
                <a:cubicBezTo>
                  <a:pt x="52349" y="1209295"/>
                  <a:pt x="52137" y="1185081"/>
                  <a:pt x="45941" y="1162363"/>
                </a:cubicBezTo>
                <a:cubicBezTo>
                  <a:pt x="38256" y="1134184"/>
                  <a:pt x="18232" y="1079235"/>
                  <a:pt x="18232" y="1079235"/>
                </a:cubicBezTo>
                <a:cubicBezTo>
                  <a:pt x="22850" y="848326"/>
                  <a:pt x="14706" y="616808"/>
                  <a:pt x="32087" y="386508"/>
                </a:cubicBezTo>
                <a:cubicBezTo>
                  <a:pt x="33562" y="366971"/>
                  <a:pt x="63929" y="361956"/>
                  <a:pt x="73650" y="344945"/>
                </a:cubicBezTo>
                <a:cubicBezTo>
                  <a:pt x="123093" y="258419"/>
                  <a:pt x="42312" y="315440"/>
                  <a:pt x="129068" y="247963"/>
                </a:cubicBezTo>
                <a:cubicBezTo>
                  <a:pt x="155355" y="227517"/>
                  <a:pt x="180603" y="203077"/>
                  <a:pt x="212196" y="192545"/>
                </a:cubicBezTo>
                <a:cubicBezTo>
                  <a:pt x="258140" y="177229"/>
                  <a:pt x="253759" y="193294"/>
                  <a:pt x="253759" y="164835"/>
                </a:cubicBez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4857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729383"/>
          </a:xfrm>
        </p:spPr>
        <p:txBody>
          <a:bodyPr>
            <a:normAutofit/>
          </a:bodyPr>
          <a:lstStyle/>
          <a:p>
            <a:r>
              <a:rPr lang="sv-SE" b="1" dirty="0">
                <a:solidFill>
                  <a:schemeClr val="accent6"/>
                </a:solidFill>
              </a:rPr>
              <a:t>Sammanhållen ungdomshälsa</a:t>
            </a:r>
          </a:p>
        </p:txBody>
      </p:sp>
      <p:sp>
        <p:nvSpPr>
          <p:cNvPr id="3" name="Platshållare för innehåll 2"/>
          <p:cNvSpPr>
            <a:spLocks noGrp="1"/>
          </p:cNvSpPr>
          <p:nvPr>
            <p:ph idx="1"/>
          </p:nvPr>
        </p:nvSpPr>
        <p:spPr>
          <a:xfrm>
            <a:off x="838200" y="1260763"/>
            <a:ext cx="10515600" cy="4916199"/>
          </a:xfrm>
        </p:spPr>
        <p:txBody>
          <a:bodyPr/>
          <a:lstStyle/>
          <a:p>
            <a:pPr marL="0" indent="0">
              <a:buNone/>
            </a:pPr>
            <a:endParaRPr lang="sv-SE" dirty="0"/>
          </a:p>
        </p:txBody>
      </p:sp>
      <p:sp>
        <p:nvSpPr>
          <p:cNvPr id="7" name="Rektangel 6"/>
          <p:cNvSpPr/>
          <p:nvPr/>
        </p:nvSpPr>
        <p:spPr>
          <a:xfrm>
            <a:off x="4973782" y="3380508"/>
            <a:ext cx="997528" cy="1898073"/>
          </a:xfrm>
          <a:prstGeom prst="rect">
            <a:avLst/>
          </a:prstGeom>
          <a:solidFill>
            <a:srgbClr val="FFC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Ungdoms hälsan</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ktangel 8"/>
          <p:cNvSpPr/>
          <p:nvPr/>
        </p:nvSpPr>
        <p:spPr>
          <a:xfrm>
            <a:off x="3228109" y="2937164"/>
            <a:ext cx="1745673" cy="2341417"/>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BM</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Kurator   Psykolog  Sköterska</a:t>
            </a:r>
          </a:p>
        </p:txBody>
      </p:sp>
      <p:sp>
        <p:nvSpPr>
          <p:cNvPr id="11" name="Rektangel 10"/>
          <p:cNvSpPr/>
          <p:nvPr/>
        </p:nvSpPr>
        <p:spPr>
          <a:xfrm>
            <a:off x="5971310" y="2937164"/>
            <a:ext cx="1939635" cy="2341417"/>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Läkare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Samtalsterapeut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Fysioterapeut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Specialpedagog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 </a:t>
            </a:r>
            <a:r>
              <a:rPr kumimoji="0" lang="sv-SE" sz="1800" b="0" i="0" u="none" strike="noStrike" kern="1200" cap="none" spc="0" normalizeH="0" baseline="0" noProof="0" dirty="0" err="1" smtClean="0">
                <a:ln>
                  <a:noFill/>
                </a:ln>
                <a:solidFill>
                  <a:prstClr val="black"/>
                </a:solidFill>
                <a:effectLst/>
                <a:uLnTx/>
                <a:uFillTx/>
                <a:latin typeface="Calibri" panose="020F0502020204030204"/>
                <a:ea typeface="+mn-ea"/>
                <a:cs typeface="+mn-cs"/>
              </a:rPr>
              <a:t>fl</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ktangel 11"/>
          <p:cNvSpPr/>
          <p:nvPr/>
        </p:nvSpPr>
        <p:spPr>
          <a:xfrm>
            <a:off x="4973782" y="2937164"/>
            <a:ext cx="997528" cy="443344"/>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Likbent triangel 16"/>
          <p:cNvSpPr/>
          <p:nvPr/>
        </p:nvSpPr>
        <p:spPr>
          <a:xfrm>
            <a:off x="3228109" y="1690688"/>
            <a:ext cx="4682835" cy="1246476"/>
          </a:xfrm>
          <a:prstGeom prst="triangle">
            <a:avLst/>
          </a:prstGeom>
          <a:solidFill>
            <a:schemeClr val="bg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1" name="Rak koppling 20"/>
          <p:cNvCxnSpPr/>
          <p:nvPr/>
        </p:nvCxnSpPr>
        <p:spPr>
          <a:xfrm>
            <a:off x="5569527" y="169068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Rak koppling 22"/>
          <p:cNvCxnSpPr/>
          <p:nvPr/>
        </p:nvCxnSpPr>
        <p:spPr>
          <a:xfrm>
            <a:off x="5569527" y="1690688"/>
            <a:ext cx="2784764" cy="14681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Rak koppling 24"/>
          <p:cNvCxnSpPr>
            <a:stCxn id="17" idx="0"/>
          </p:cNvCxnSpPr>
          <p:nvPr/>
        </p:nvCxnSpPr>
        <p:spPr>
          <a:xfrm flipH="1">
            <a:off x="2812473" y="1690688"/>
            <a:ext cx="2757054" cy="141273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Rak koppling 26"/>
          <p:cNvCxnSpPr/>
          <p:nvPr/>
        </p:nvCxnSpPr>
        <p:spPr>
          <a:xfrm>
            <a:off x="5569527" y="1690688"/>
            <a:ext cx="2784764" cy="14127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38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Första linjen – vad är det?</a:t>
            </a:r>
            <a:endParaRPr lang="sv-SE" b="1" dirty="0"/>
          </a:p>
        </p:txBody>
      </p:sp>
      <p:sp>
        <p:nvSpPr>
          <p:cNvPr id="3" name="Platshållare för innehåll 2"/>
          <p:cNvSpPr>
            <a:spLocks noGrp="1"/>
          </p:cNvSpPr>
          <p:nvPr>
            <p:ph idx="1"/>
          </p:nvPr>
        </p:nvSpPr>
        <p:spPr/>
        <p:txBody>
          <a:bodyPr/>
          <a:lstStyle/>
          <a:p>
            <a:r>
              <a:rPr lang="sv-SE" sz="2400" dirty="0">
                <a:solidFill>
                  <a:schemeClr val="tx1">
                    <a:lumMod val="50000"/>
                    <a:lumOff val="50000"/>
                  </a:schemeClr>
                </a:solidFill>
              </a:rPr>
              <a:t>Funktioner eller verksamheter som har i uppgift att </a:t>
            </a:r>
            <a:r>
              <a:rPr lang="sv-SE" sz="2400" b="1" i="1" dirty="0">
                <a:solidFill>
                  <a:srgbClr val="00B050"/>
                </a:solidFill>
              </a:rPr>
              <a:t>först ta emot</a:t>
            </a:r>
            <a:r>
              <a:rPr lang="sv-SE" sz="2400" b="1" i="1" dirty="0">
                <a:solidFill>
                  <a:schemeClr val="tx1">
                    <a:lumMod val="50000"/>
                    <a:lumOff val="50000"/>
                  </a:schemeClr>
                </a:solidFill>
              </a:rPr>
              <a:t> </a:t>
            </a:r>
            <a:r>
              <a:rPr lang="sv-SE" sz="2400" dirty="0">
                <a:solidFill>
                  <a:schemeClr val="tx1">
                    <a:lumMod val="50000"/>
                    <a:lumOff val="50000"/>
                  </a:schemeClr>
                </a:solidFill>
              </a:rPr>
              <a:t>barn, ungdomar eller familjer som söker hjälp för att ett barn </a:t>
            </a:r>
            <a:r>
              <a:rPr lang="sv-SE" sz="2400" b="1" i="1" dirty="0">
                <a:solidFill>
                  <a:srgbClr val="00B050"/>
                </a:solidFill>
              </a:rPr>
              <a:t>mår dåligt</a:t>
            </a:r>
            <a:r>
              <a:rPr lang="sv-SE" sz="2400" dirty="0">
                <a:solidFill>
                  <a:schemeClr val="tx1">
                    <a:lumMod val="50000"/>
                    <a:lumOff val="50000"/>
                  </a:schemeClr>
                </a:solidFill>
              </a:rPr>
              <a:t>, oavsett om problemet har </a:t>
            </a:r>
            <a:r>
              <a:rPr lang="sv-SE" sz="2400" b="1" i="1" dirty="0">
                <a:solidFill>
                  <a:srgbClr val="00B050"/>
                </a:solidFill>
              </a:rPr>
              <a:t>psykologiska, medicinska, sociala eller pedagogiska </a:t>
            </a:r>
            <a:r>
              <a:rPr lang="sv-SE" sz="2400" b="1" dirty="0">
                <a:solidFill>
                  <a:srgbClr val="00B050"/>
                </a:solidFill>
              </a:rPr>
              <a:t>orsaker</a:t>
            </a:r>
            <a:r>
              <a:rPr lang="sv-SE" sz="2400" dirty="0">
                <a:solidFill>
                  <a:srgbClr val="00B050"/>
                </a:solidFill>
              </a:rPr>
              <a:t>.</a:t>
            </a:r>
          </a:p>
          <a:p>
            <a:r>
              <a:rPr lang="sv-SE" sz="2400" dirty="0"/>
              <a:t>Första linjen </a:t>
            </a:r>
            <a:r>
              <a:rPr lang="sv-SE" sz="2400" dirty="0" smtClean="0"/>
              <a:t>ger </a:t>
            </a:r>
            <a:r>
              <a:rPr lang="sv-SE" sz="2400" b="1" i="1" dirty="0">
                <a:solidFill>
                  <a:srgbClr val="00B050"/>
                </a:solidFill>
              </a:rPr>
              <a:t>rätt hjälp i rätt tid </a:t>
            </a:r>
            <a:r>
              <a:rPr lang="sv-SE" sz="2400" dirty="0"/>
              <a:t>för barn och unga som visar tidiga </a:t>
            </a:r>
            <a:r>
              <a:rPr lang="sv-SE" sz="2400" b="1" i="1" dirty="0">
                <a:solidFill>
                  <a:srgbClr val="00B050"/>
                </a:solidFill>
              </a:rPr>
              <a:t>tecken på</a:t>
            </a:r>
            <a:r>
              <a:rPr lang="sv-SE" sz="2400" b="1" dirty="0"/>
              <a:t>, </a:t>
            </a:r>
            <a:r>
              <a:rPr lang="sv-SE" sz="2400" dirty="0" smtClean="0"/>
              <a:t>eller i </a:t>
            </a:r>
            <a:r>
              <a:rPr lang="sv-SE" sz="2400" b="1" i="1" dirty="0" smtClean="0">
                <a:solidFill>
                  <a:srgbClr val="00B050"/>
                </a:solidFill>
              </a:rPr>
              <a:t>risk </a:t>
            </a:r>
            <a:r>
              <a:rPr lang="sv-SE" sz="2400" dirty="0" smtClean="0"/>
              <a:t>att utveckla ohälsa</a:t>
            </a:r>
            <a:r>
              <a:rPr lang="sv-SE" sz="2400" dirty="0"/>
              <a:t>. </a:t>
            </a:r>
          </a:p>
          <a:p>
            <a:endParaRPr lang="sv-SE" sz="2400" dirty="0"/>
          </a:p>
        </p:txBody>
      </p:sp>
    </p:spTree>
    <p:extLst>
      <p:ext uri="{BB962C8B-B14F-4D97-AF65-F5344CB8AC3E}">
        <p14:creationId xmlns:p14="http://schemas.microsoft.com/office/powerpoint/2010/main" val="1887020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2854036" y="0"/>
          <a:ext cx="5258090" cy="6532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1" name="Text Box 7"/>
          <p:cNvSpPr txBox="1">
            <a:spLocks noChangeArrowheads="1"/>
          </p:cNvSpPr>
          <p:nvPr/>
        </p:nvSpPr>
        <p:spPr bwMode="auto">
          <a:xfrm>
            <a:off x="1919289" y="115888"/>
            <a:ext cx="2856872" cy="461665"/>
          </a:xfrm>
          <a:prstGeom prst="rect">
            <a:avLst/>
          </a:prstGeom>
          <a:noFill/>
          <a:ln w="9525">
            <a:noFill/>
            <a:miter lim="800000"/>
            <a:headEnd/>
            <a:tailEnd/>
          </a:ln>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00B050"/>
                </a:solidFill>
                <a:effectLst/>
                <a:uLnTx/>
                <a:uFillTx/>
                <a:latin typeface="Verdana" pitchFamily="34" charset="0"/>
                <a:ea typeface="+mn-ea"/>
                <a:cs typeface="+mn-cs"/>
              </a:rPr>
              <a:t>2 miljoner barn</a:t>
            </a:r>
          </a:p>
        </p:txBody>
      </p:sp>
      <p:sp>
        <p:nvSpPr>
          <p:cNvPr id="1032" name="Text Box 8"/>
          <p:cNvSpPr txBox="1">
            <a:spLocks noChangeArrowheads="1"/>
          </p:cNvSpPr>
          <p:nvPr/>
        </p:nvSpPr>
        <p:spPr bwMode="auto">
          <a:xfrm>
            <a:off x="8112126" y="1484313"/>
            <a:ext cx="2537874" cy="3416320"/>
          </a:xfrm>
          <a:prstGeom prst="rect">
            <a:avLst/>
          </a:prstGeom>
          <a:noFill/>
          <a:ln w="9525">
            <a:noFill/>
            <a:miter lim="800000"/>
            <a:headEnd/>
            <a:tailEnd/>
          </a:ln>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rPr>
              <a:t>Specialiserad nivå</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rPr>
              <a:t>Första linjen nivå</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rgbClr val="00B050"/>
                </a:solidFill>
                <a:effectLst/>
                <a:uLnTx/>
                <a:uFillTx/>
                <a:latin typeface="Verdana" pitchFamily="34" charset="0"/>
                <a:ea typeface="+mn-ea"/>
                <a:cs typeface="+mn-cs"/>
              </a:rPr>
              <a:t>Generell nivå</a:t>
            </a:r>
          </a:p>
        </p:txBody>
      </p:sp>
    </p:spTree>
    <p:extLst>
      <p:ext uri="{BB962C8B-B14F-4D97-AF65-F5344CB8AC3E}">
        <p14:creationId xmlns:p14="http://schemas.microsoft.com/office/powerpoint/2010/main" val="195547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solidFill>
                  <a:srgbClr val="92D050"/>
                </a:solidFill>
              </a:rPr>
              <a:t>Vad krävs av verksamheter med en första linje?</a:t>
            </a:r>
            <a:r>
              <a:rPr lang="sv-SE" b="1" dirty="0" smtClean="0">
                <a:solidFill>
                  <a:srgbClr val="92D050"/>
                </a:solidFill>
                <a:effectLst/>
              </a:rPr>
              <a:t/>
            </a:r>
            <a:br>
              <a:rPr lang="sv-SE" b="1" dirty="0" smtClean="0">
                <a:solidFill>
                  <a:srgbClr val="92D050"/>
                </a:solidFill>
                <a:effectLst/>
              </a:rPr>
            </a:br>
            <a:endParaRPr lang="sv-SE" dirty="0">
              <a:solidFill>
                <a:srgbClr val="92D050"/>
              </a:solidFill>
            </a:endParaRPr>
          </a:p>
        </p:txBody>
      </p:sp>
      <p:sp>
        <p:nvSpPr>
          <p:cNvPr id="3" name="Platshållare för innehåll 2"/>
          <p:cNvSpPr>
            <a:spLocks noGrp="1"/>
          </p:cNvSpPr>
          <p:nvPr>
            <p:ph idx="1"/>
          </p:nvPr>
        </p:nvSpPr>
        <p:spPr/>
        <p:txBody>
          <a:bodyPr>
            <a:normAutofit/>
          </a:bodyPr>
          <a:lstStyle/>
          <a:p>
            <a:r>
              <a:rPr lang="sv-SE" sz="2400" b="1" i="1" dirty="0">
                <a:solidFill>
                  <a:srgbClr val="00B050"/>
                </a:solidFill>
              </a:rPr>
              <a:t>Identifiera </a:t>
            </a:r>
            <a:r>
              <a:rPr lang="sv-SE" sz="2400" dirty="0"/>
              <a:t>olika former av problematik</a:t>
            </a:r>
          </a:p>
          <a:p>
            <a:r>
              <a:rPr lang="sv-SE" sz="2400" dirty="0"/>
              <a:t>Göra </a:t>
            </a:r>
            <a:r>
              <a:rPr lang="sv-SE" sz="2400" b="1" i="1" dirty="0">
                <a:solidFill>
                  <a:srgbClr val="00B050"/>
                </a:solidFill>
              </a:rPr>
              <a:t>basala utredningar </a:t>
            </a:r>
            <a:r>
              <a:rPr lang="sv-SE" sz="2400" dirty="0"/>
              <a:t>av lätt till </a:t>
            </a:r>
            <a:r>
              <a:rPr lang="sv-SE" sz="2400" dirty="0" smtClean="0"/>
              <a:t>medelsvår </a:t>
            </a:r>
            <a:r>
              <a:rPr lang="sv-SE" sz="2400" dirty="0"/>
              <a:t>ohälsa</a:t>
            </a:r>
          </a:p>
          <a:p>
            <a:r>
              <a:rPr lang="sv-SE" sz="2400" b="1" i="1" dirty="0">
                <a:solidFill>
                  <a:srgbClr val="00B050"/>
                </a:solidFill>
              </a:rPr>
              <a:t>Behandla</a:t>
            </a:r>
            <a:r>
              <a:rPr lang="sv-SE" sz="2400" b="1" i="1" dirty="0"/>
              <a:t> </a:t>
            </a:r>
            <a:r>
              <a:rPr lang="sv-SE" sz="2400" dirty="0" smtClean="0"/>
              <a:t>lindriga och medelsvåra </a:t>
            </a:r>
            <a:r>
              <a:rPr lang="sv-SE" sz="2400" dirty="0"/>
              <a:t>former och tillstånd av </a:t>
            </a:r>
            <a:r>
              <a:rPr lang="sv-SE" sz="2400" dirty="0" smtClean="0"/>
              <a:t>ohälsa</a:t>
            </a:r>
            <a:endParaRPr lang="sv-SE" sz="2400" dirty="0"/>
          </a:p>
          <a:p>
            <a:r>
              <a:rPr lang="sv-SE" sz="2400" b="1" i="1" dirty="0">
                <a:solidFill>
                  <a:srgbClr val="00B050"/>
                </a:solidFill>
              </a:rPr>
              <a:t>Identifiera svårare </a:t>
            </a:r>
            <a:r>
              <a:rPr lang="sv-SE" sz="2400" dirty="0"/>
              <a:t>former </a:t>
            </a:r>
            <a:r>
              <a:rPr lang="sv-SE" sz="2400" dirty="0" smtClean="0"/>
              <a:t>av </a:t>
            </a:r>
            <a:r>
              <a:rPr lang="sv-SE" sz="2400" dirty="0"/>
              <a:t>ohälsa</a:t>
            </a:r>
          </a:p>
          <a:p>
            <a:r>
              <a:rPr lang="sv-SE" sz="2400" b="1" i="1" dirty="0">
                <a:solidFill>
                  <a:srgbClr val="00B050"/>
                </a:solidFill>
              </a:rPr>
              <a:t>Snabbt remittera </a:t>
            </a:r>
            <a:r>
              <a:rPr lang="sv-SE" sz="2400" dirty="0"/>
              <a:t>vidare till rätt </a:t>
            </a:r>
            <a:r>
              <a:rPr lang="sv-SE" sz="2400" dirty="0" smtClean="0"/>
              <a:t>instans</a:t>
            </a:r>
          </a:p>
          <a:p>
            <a:r>
              <a:rPr lang="sv-SE" sz="2400" i="1" dirty="0" smtClean="0">
                <a:solidFill>
                  <a:srgbClr val="00B050"/>
                </a:solidFill>
              </a:rPr>
              <a:t>Lätt tillgänglig</a:t>
            </a:r>
            <a:endParaRPr lang="sv-SE" sz="2400" i="1" dirty="0">
              <a:solidFill>
                <a:srgbClr val="00B050"/>
              </a:solidFill>
            </a:endParaRPr>
          </a:p>
          <a:p>
            <a:endParaRPr lang="sv-SE" sz="2400" dirty="0"/>
          </a:p>
        </p:txBody>
      </p:sp>
    </p:spTree>
    <p:extLst>
      <p:ext uri="{BB962C8B-B14F-4D97-AF65-F5344CB8AC3E}">
        <p14:creationId xmlns:p14="http://schemas.microsoft.com/office/powerpoint/2010/main" val="3083035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solidFill>
                  <a:srgbClr val="00B050"/>
                </a:solidFill>
                <a:effectLst/>
              </a:rPr>
              <a:t>Vad kännetecknar en effektiv första linje?</a:t>
            </a:r>
            <a:br>
              <a:rPr lang="sv-SE" b="1" dirty="0" smtClean="0">
                <a:solidFill>
                  <a:srgbClr val="00B050"/>
                </a:solidFill>
                <a:effectLst/>
              </a:rPr>
            </a:br>
            <a:endParaRPr lang="sv-SE" dirty="0">
              <a:solidFill>
                <a:srgbClr val="00B050"/>
              </a:solidFill>
            </a:endParaRPr>
          </a:p>
        </p:txBody>
      </p:sp>
      <p:sp>
        <p:nvSpPr>
          <p:cNvPr id="3" name="Platshållare för innehåll 2"/>
          <p:cNvSpPr>
            <a:spLocks noGrp="1"/>
          </p:cNvSpPr>
          <p:nvPr>
            <p:ph idx="1"/>
          </p:nvPr>
        </p:nvSpPr>
        <p:spPr/>
        <p:txBody>
          <a:bodyPr>
            <a:normAutofit/>
          </a:bodyPr>
          <a:lstStyle/>
          <a:p>
            <a:r>
              <a:rPr lang="sv-SE" sz="2400" dirty="0" smtClean="0">
                <a:effectLst/>
              </a:rPr>
              <a:t>vara </a:t>
            </a:r>
            <a:r>
              <a:rPr lang="sv-SE" sz="2400" b="1" i="1" dirty="0" smtClean="0">
                <a:solidFill>
                  <a:srgbClr val="00B050"/>
                </a:solidFill>
                <a:effectLst/>
              </a:rPr>
              <a:t>lättillgänglig</a:t>
            </a:r>
          </a:p>
          <a:p>
            <a:r>
              <a:rPr lang="sv-SE" sz="2400" dirty="0" smtClean="0">
                <a:effectLst/>
              </a:rPr>
              <a:t>möjlighet till </a:t>
            </a:r>
            <a:r>
              <a:rPr lang="sv-SE" sz="2400" b="1" i="1" dirty="0" smtClean="0">
                <a:solidFill>
                  <a:srgbClr val="00B050"/>
                </a:solidFill>
                <a:effectLst/>
              </a:rPr>
              <a:t>tidig upptäckt</a:t>
            </a:r>
            <a:endParaRPr lang="sv-SE" sz="2400" b="1" dirty="0" smtClean="0">
              <a:solidFill>
                <a:srgbClr val="00B050"/>
              </a:solidFill>
              <a:effectLst/>
            </a:endParaRPr>
          </a:p>
          <a:p>
            <a:r>
              <a:rPr lang="sv-SE" sz="2400" dirty="0" smtClean="0">
                <a:effectLst/>
              </a:rPr>
              <a:t>bred </a:t>
            </a:r>
            <a:r>
              <a:rPr lang="sv-SE" sz="2400" b="1" i="1" dirty="0" smtClean="0">
                <a:solidFill>
                  <a:srgbClr val="00B050"/>
                </a:solidFill>
                <a:effectLst/>
              </a:rPr>
              <a:t>kompetens och kvalitativa </a:t>
            </a:r>
            <a:r>
              <a:rPr lang="sv-SE" sz="2400" dirty="0" smtClean="0">
                <a:effectLst/>
              </a:rPr>
              <a:t>insatser,</a:t>
            </a:r>
          </a:p>
          <a:p>
            <a:r>
              <a:rPr lang="sv-SE" sz="2400" dirty="0" smtClean="0">
                <a:effectLst/>
              </a:rPr>
              <a:t>god </a:t>
            </a:r>
            <a:r>
              <a:rPr lang="sv-SE" sz="2400" b="1" i="1" dirty="0" smtClean="0">
                <a:solidFill>
                  <a:srgbClr val="00B050"/>
                </a:solidFill>
                <a:effectLst/>
              </a:rPr>
              <a:t>samverkan</a:t>
            </a:r>
            <a:r>
              <a:rPr lang="sv-SE" sz="2400" dirty="0" smtClean="0">
                <a:solidFill>
                  <a:srgbClr val="00B050"/>
                </a:solidFill>
                <a:effectLst/>
              </a:rPr>
              <a:t> </a:t>
            </a:r>
            <a:r>
              <a:rPr lang="sv-SE" sz="2400" dirty="0" smtClean="0">
                <a:effectLst/>
              </a:rPr>
              <a:t>med gränsande aktörer, och</a:t>
            </a:r>
          </a:p>
          <a:p>
            <a:r>
              <a:rPr lang="sv-SE" sz="2400" dirty="0" smtClean="0">
                <a:effectLst/>
              </a:rPr>
              <a:t>god struktur för </a:t>
            </a:r>
            <a:r>
              <a:rPr lang="sv-SE" sz="2400" b="1" i="1" dirty="0" smtClean="0">
                <a:solidFill>
                  <a:srgbClr val="00B050"/>
                </a:solidFill>
                <a:effectLst/>
              </a:rPr>
              <a:t>systematisk uppföljning</a:t>
            </a:r>
          </a:p>
          <a:p>
            <a:endParaRPr lang="sv-SE" sz="2400" dirty="0"/>
          </a:p>
        </p:txBody>
      </p:sp>
    </p:spTree>
    <p:extLst>
      <p:ext uri="{BB962C8B-B14F-4D97-AF65-F5344CB8AC3E}">
        <p14:creationId xmlns:p14="http://schemas.microsoft.com/office/powerpoint/2010/main" val="4145249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1263117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1995055"/>
            <a:ext cx="8596668" cy="1320800"/>
          </a:xfrm>
        </p:spPr>
        <p:txBody>
          <a:bodyPr>
            <a:normAutofit/>
          </a:bodyPr>
          <a:lstStyle/>
          <a:p>
            <a:r>
              <a:rPr lang="sv-SE" sz="4800" b="1" dirty="0" smtClean="0"/>
              <a:t>Regional överenskommelse </a:t>
            </a:r>
            <a:endParaRPr lang="sv-SE" sz="4800" b="1" dirty="0"/>
          </a:p>
        </p:txBody>
      </p:sp>
      <p:sp>
        <p:nvSpPr>
          <p:cNvPr id="3" name="Platshållare för innehåll 2"/>
          <p:cNvSpPr>
            <a:spLocks noGrp="1"/>
          </p:cNvSpPr>
          <p:nvPr>
            <p:ph idx="1"/>
          </p:nvPr>
        </p:nvSpPr>
        <p:spPr>
          <a:xfrm>
            <a:off x="677334" y="3315855"/>
            <a:ext cx="8596668" cy="2725507"/>
          </a:xfrm>
        </p:spPr>
        <p:txBody>
          <a:bodyPr>
            <a:normAutofit/>
          </a:bodyPr>
          <a:lstStyle/>
          <a:p>
            <a:pPr marL="0" indent="0">
              <a:buNone/>
            </a:pPr>
            <a:r>
              <a:rPr lang="sv-SE" sz="2400" dirty="0" smtClean="0"/>
              <a:t>Godkänt, väntar på underskrifter</a:t>
            </a:r>
            <a:endParaRPr lang="sv-SE" sz="2400" dirty="0"/>
          </a:p>
        </p:txBody>
      </p:sp>
    </p:spTree>
    <p:extLst>
      <p:ext uri="{BB962C8B-B14F-4D97-AF65-F5344CB8AC3E}">
        <p14:creationId xmlns:p14="http://schemas.microsoft.com/office/powerpoint/2010/main" val="4094127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4098" y="540327"/>
            <a:ext cx="8596668" cy="1320800"/>
          </a:xfrm>
        </p:spPr>
        <p:txBody>
          <a:bodyPr>
            <a:normAutofit fontScale="90000"/>
          </a:bodyPr>
          <a:lstStyle/>
          <a:p>
            <a:r>
              <a:rPr lang="sv-SE" b="1" dirty="0" smtClean="0"/>
              <a:t>Uppdragsbeskrivning </a:t>
            </a:r>
            <a:r>
              <a:rPr lang="sv-SE" b="1" dirty="0"/>
              <a:t>för arbete med psykisk hälsa och ohälsa på Dalarnas Ungdomsmottagningar</a:t>
            </a:r>
          </a:p>
        </p:txBody>
      </p:sp>
      <p:sp>
        <p:nvSpPr>
          <p:cNvPr id="3" name="Platshållare för innehåll 2"/>
          <p:cNvSpPr>
            <a:spLocks noGrp="1"/>
          </p:cNvSpPr>
          <p:nvPr>
            <p:ph idx="1"/>
          </p:nvPr>
        </p:nvSpPr>
        <p:spPr/>
        <p:txBody>
          <a:bodyPr/>
          <a:lstStyle/>
          <a:p>
            <a:endParaRPr lang="sv-SE" dirty="0" smtClean="0"/>
          </a:p>
          <a:p>
            <a:endParaRPr lang="sv-SE" dirty="0"/>
          </a:p>
          <a:p>
            <a:endParaRPr lang="sv-SE" dirty="0" smtClean="0"/>
          </a:p>
          <a:p>
            <a:r>
              <a:rPr lang="sv-SE" dirty="0" smtClean="0"/>
              <a:t>Första linjen uppdrag som beslutades förra året</a:t>
            </a:r>
          </a:p>
          <a:p>
            <a:r>
              <a:rPr lang="sv-SE" dirty="0" smtClean="0"/>
              <a:t>Första steg mot en sammanhållen ungdomshälsa</a:t>
            </a:r>
          </a:p>
          <a:p>
            <a:endParaRPr lang="sv-SE" dirty="0"/>
          </a:p>
          <a:p>
            <a:r>
              <a:rPr lang="sv-SE" dirty="0" smtClean="0"/>
              <a:t>Hur går implementeringen?</a:t>
            </a:r>
            <a:endParaRPr lang="sv-SE" dirty="0"/>
          </a:p>
        </p:txBody>
      </p:sp>
    </p:spTree>
    <p:extLst>
      <p:ext uri="{BB962C8B-B14F-4D97-AF65-F5344CB8AC3E}">
        <p14:creationId xmlns:p14="http://schemas.microsoft.com/office/powerpoint/2010/main" val="1985484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U</a:t>
            </a:r>
            <a:r>
              <a:rPr lang="sv-SE" b="1" dirty="0" smtClean="0"/>
              <a:t>ppdrag</a:t>
            </a:r>
            <a:endParaRPr lang="sv-SE" b="1" dirty="0"/>
          </a:p>
        </p:txBody>
      </p:sp>
      <p:sp>
        <p:nvSpPr>
          <p:cNvPr id="3" name="Platshållare för innehåll 2"/>
          <p:cNvSpPr>
            <a:spLocks noGrp="1"/>
          </p:cNvSpPr>
          <p:nvPr>
            <p:ph idx="1"/>
          </p:nvPr>
        </p:nvSpPr>
        <p:spPr>
          <a:xfrm>
            <a:off x="677334" y="1662979"/>
            <a:ext cx="10515600" cy="4351338"/>
          </a:xfrm>
        </p:spPr>
        <p:txBody>
          <a:bodyPr/>
          <a:lstStyle/>
          <a:p>
            <a:pPr marL="0" indent="0">
              <a:buNone/>
            </a:pPr>
            <a:r>
              <a:rPr lang="sv-SE" sz="2400" b="1" dirty="0" smtClean="0">
                <a:solidFill>
                  <a:srgbClr val="00B050"/>
                </a:solidFill>
              </a:rPr>
              <a:t>Sammanhållen, gärna samlokaliserad ungdomshälsa</a:t>
            </a:r>
          </a:p>
          <a:p>
            <a:pPr marL="0" indent="0">
              <a:buNone/>
            </a:pPr>
            <a:r>
              <a:rPr lang="sv-SE" sz="2400" b="1" dirty="0" smtClean="0">
                <a:solidFill>
                  <a:srgbClr val="00B050"/>
                </a:solidFill>
              </a:rPr>
              <a:t>Första linjen insats</a:t>
            </a:r>
          </a:p>
          <a:p>
            <a:pPr marL="0" indent="0">
              <a:buNone/>
            </a:pPr>
            <a:r>
              <a:rPr lang="sv-SE" sz="2400" dirty="0" smtClean="0"/>
              <a:t>Hälsa - Lärande - Trygghet</a:t>
            </a:r>
          </a:p>
          <a:p>
            <a:pPr marL="0" indent="0">
              <a:buNone/>
            </a:pPr>
            <a:r>
              <a:rPr lang="sv-SE" sz="2400" dirty="0"/>
              <a:t>Att tillvarata </a:t>
            </a:r>
            <a:r>
              <a:rPr lang="sv-SE" sz="2400" dirty="0" smtClean="0"/>
              <a:t>ungdomars </a:t>
            </a:r>
            <a:r>
              <a:rPr lang="sv-SE" sz="2400" dirty="0"/>
              <a:t>synpunkter och skapa delaktighet</a:t>
            </a:r>
            <a:endParaRPr lang="sv-SE" sz="2400" dirty="0" smtClean="0"/>
          </a:p>
          <a:p>
            <a:pPr marL="0" indent="0">
              <a:buNone/>
            </a:pPr>
            <a:r>
              <a:rPr lang="sv-SE" sz="2400" dirty="0"/>
              <a:t>N</a:t>
            </a:r>
            <a:r>
              <a:rPr lang="sv-SE" sz="2400" dirty="0" smtClean="0"/>
              <a:t>ära </a:t>
            </a:r>
            <a:r>
              <a:rPr lang="sv-SE" sz="2400" dirty="0"/>
              <a:t>samverkan mellan ungdomsmottagning, </a:t>
            </a:r>
            <a:r>
              <a:rPr lang="sv-SE" sz="2400" dirty="0" smtClean="0"/>
              <a:t>vårdcentral </a:t>
            </a:r>
            <a:r>
              <a:rPr lang="sv-SE" sz="2400" dirty="0"/>
              <a:t>(samtalterapeut, läkare m </a:t>
            </a:r>
            <a:r>
              <a:rPr lang="sv-SE" sz="2400" dirty="0" err="1" smtClean="0"/>
              <a:t>fl</a:t>
            </a:r>
            <a:r>
              <a:rPr lang="sv-SE" sz="2400" dirty="0" smtClean="0"/>
              <a:t>), elevhälsa </a:t>
            </a:r>
            <a:r>
              <a:rPr lang="sv-SE" sz="2400" dirty="0"/>
              <a:t>och socialtjänst. </a:t>
            </a:r>
            <a:endParaRPr lang="sv-SE" sz="2400" dirty="0" smtClean="0"/>
          </a:p>
          <a:p>
            <a:pPr marL="0" indent="0">
              <a:buNone/>
            </a:pPr>
            <a:endParaRPr lang="sv-SE" sz="2400" dirty="0"/>
          </a:p>
          <a:p>
            <a:pPr marL="0" indent="0">
              <a:buNone/>
            </a:pPr>
            <a:r>
              <a:rPr lang="sv-SE" sz="2400" b="1" dirty="0">
                <a:solidFill>
                  <a:srgbClr val="00B050"/>
                </a:solidFill>
              </a:rPr>
              <a:t>Utifrån lokala skillnader, behov, resurser och förutsättningar</a:t>
            </a:r>
            <a:endParaRPr lang="sv-SE" sz="2400" dirty="0"/>
          </a:p>
          <a:p>
            <a:pPr marL="0" indent="0">
              <a:buNone/>
            </a:pPr>
            <a:r>
              <a:rPr lang="sv-SE" sz="2400" dirty="0"/>
              <a:t> </a:t>
            </a:r>
          </a:p>
          <a:p>
            <a:pPr marL="0" indent="0">
              <a:buNone/>
            </a:pPr>
            <a:endParaRPr lang="sv-SE" dirty="0"/>
          </a:p>
        </p:txBody>
      </p:sp>
    </p:spTree>
    <p:extLst>
      <p:ext uri="{BB962C8B-B14F-4D97-AF65-F5344CB8AC3E}">
        <p14:creationId xmlns:p14="http://schemas.microsoft.com/office/powerpoint/2010/main" val="1544138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U</a:t>
            </a:r>
            <a:r>
              <a:rPr lang="sv-SE" b="1" dirty="0" smtClean="0"/>
              <a:t>ppdrag</a:t>
            </a:r>
            <a:endParaRPr lang="sv-SE" b="1" dirty="0"/>
          </a:p>
        </p:txBody>
      </p:sp>
      <p:sp>
        <p:nvSpPr>
          <p:cNvPr id="3" name="Platshållare för innehåll 2"/>
          <p:cNvSpPr>
            <a:spLocks noGrp="1"/>
          </p:cNvSpPr>
          <p:nvPr>
            <p:ph idx="1"/>
          </p:nvPr>
        </p:nvSpPr>
        <p:spPr>
          <a:xfrm>
            <a:off x="677334" y="1662979"/>
            <a:ext cx="10515600" cy="4351338"/>
          </a:xfrm>
        </p:spPr>
        <p:txBody>
          <a:bodyPr/>
          <a:lstStyle/>
          <a:p>
            <a:pPr marL="0" indent="0">
              <a:buNone/>
            </a:pPr>
            <a:r>
              <a:rPr lang="sv-SE" sz="2400" dirty="0" smtClean="0"/>
              <a:t>Sammanhållen, gärna samlokaliserad ungdomshälsa</a:t>
            </a:r>
          </a:p>
          <a:p>
            <a:pPr marL="0" indent="0">
              <a:buNone/>
            </a:pPr>
            <a:r>
              <a:rPr lang="sv-SE" sz="2400" dirty="0" smtClean="0"/>
              <a:t>Första linjen insats</a:t>
            </a:r>
          </a:p>
          <a:p>
            <a:pPr marL="0" indent="0">
              <a:buNone/>
            </a:pPr>
            <a:r>
              <a:rPr lang="sv-SE" sz="2400" dirty="0" smtClean="0"/>
              <a:t>Hälsa - Lärande - Trygghet</a:t>
            </a:r>
          </a:p>
          <a:p>
            <a:pPr marL="0" indent="0">
              <a:buNone/>
            </a:pPr>
            <a:r>
              <a:rPr lang="sv-SE" sz="2400" dirty="0"/>
              <a:t>Att tillvarata </a:t>
            </a:r>
            <a:r>
              <a:rPr lang="sv-SE" sz="2400" dirty="0" smtClean="0"/>
              <a:t>ungdomars </a:t>
            </a:r>
            <a:r>
              <a:rPr lang="sv-SE" sz="2400" dirty="0"/>
              <a:t>synpunkter och skapa delaktighet</a:t>
            </a:r>
            <a:endParaRPr lang="sv-SE" sz="2400" dirty="0" smtClean="0"/>
          </a:p>
          <a:p>
            <a:pPr marL="0" indent="0">
              <a:buNone/>
            </a:pPr>
            <a:r>
              <a:rPr lang="sv-SE" sz="2400" dirty="0"/>
              <a:t>N</a:t>
            </a:r>
            <a:r>
              <a:rPr lang="sv-SE" sz="2400" dirty="0" smtClean="0"/>
              <a:t>ära </a:t>
            </a:r>
            <a:r>
              <a:rPr lang="sv-SE" sz="2400" dirty="0"/>
              <a:t>samverkan mellan ungdomsmottagning, </a:t>
            </a:r>
            <a:r>
              <a:rPr lang="sv-SE" sz="2400" dirty="0" smtClean="0"/>
              <a:t>vårdcentral </a:t>
            </a:r>
            <a:r>
              <a:rPr lang="sv-SE" sz="2400" dirty="0"/>
              <a:t>(samtalterapeut, läkare m </a:t>
            </a:r>
            <a:r>
              <a:rPr lang="sv-SE" sz="2400" dirty="0" err="1" smtClean="0"/>
              <a:t>fl</a:t>
            </a:r>
            <a:r>
              <a:rPr lang="sv-SE" sz="2400" dirty="0" smtClean="0"/>
              <a:t>), elevhälsa </a:t>
            </a:r>
            <a:r>
              <a:rPr lang="sv-SE" sz="2400" dirty="0"/>
              <a:t>och socialtjänst. </a:t>
            </a:r>
          </a:p>
          <a:p>
            <a:pPr marL="0" indent="0">
              <a:buNone/>
            </a:pPr>
            <a:r>
              <a:rPr lang="sv-SE" sz="2400" dirty="0"/>
              <a:t> </a:t>
            </a:r>
          </a:p>
          <a:p>
            <a:pPr marL="0" indent="0">
              <a:buNone/>
            </a:pPr>
            <a:endParaRPr lang="sv-SE" dirty="0"/>
          </a:p>
        </p:txBody>
      </p:sp>
    </p:spTree>
    <p:extLst>
      <p:ext uri="{BB962C8B-B14F-4D97-AF65-F5344CB8AC3E}">
        <p14:creationId xmlns:p14="http://schemas.microsoft.com/office/powerpoint/2010/main" val="629819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Målgrupp</a:t>
            </a:r>
            <a:endParaRPr lang="sv-SE" b="1" dirty="0"/>
          </a:p>
        </p:txBody>
      </p:sp>
      <p:sp>
        <p:nvSpPr>
          <p:cNvPr id="3" name="Platshållare för innehåll 2"/>
          <p:cNvSpPr>
            <a:spLocks noGrp="1"/>
          </p:cNvSpPr>
          <p:nvPr>
            <p:ph idx="1"/>
          </p:nvPr>
        </p:nvSpPr>
        <p:spPr/>
        <p:txBody>
          <a:bodyPr/>
          <a:lstStyle/>
          <a:p>
            <a:pPr marL="0" indent="0">
              <a:buNone/>
            </a:pPr>
            <a:r>
              <a:rPr lang="sv-SE" sz="2400" dirty="0"/>
              <a:t>U</a:t>
            </a:r>
            <a:r>
              <a:rPr lang="sv-SE" sz="2400" dirty="0" smtClean="0"/>
              <a:t>ngdomar </a:t>
            </a:r>
            <a:r>
              <a:rPr lang="sv-SE" sz="2400" dirty="0"/>
              <a:t>och unga </a:t>
            </a:r>
            <a:r>
              <a:rPr lang="sv-SE" sz="2400" dirty="0" smtClean="0"/>
              <a:t>vuxna  </a:t>
            </a:r>
            <a:r>
              <a:rPr lang="sv-SE" sz="2400" dirty="0"/>
              <a:t>13 – </a:t>
            </a:r>
            <a:r>
              <a:rPr lang="sv-SE" sz="2400" dirty="0" smtClean="0"/>
              <a:t>24</a:t>
            </a:r>
            <a:r>
              <a:rPr lang="sv-SE" sz="2400" baseline="30000" dirty="0" smtClean="0"/>
              <a:t>1 </a:t>
            </a:r>
            <a:r>
              <a:rPr lang="sv-SE" sz="2400" dirty="0"/>
              <a:t>år, (</a:t>
            </a:r>
            <a:r>
              <a:rPr lang="sv-SE" sz="2400" dirty="0" smtClean="0"/>
              <a:t>20</a:t>
            </a:r>
            <a:r>
              <a:rPr lang="sv-SE" sz="2400" baseline="30000" dirty="0" smtClean="0"/>
              <a:t>2</a:t>
            </a:r>
            <a:r>
              <a:rPr lang="sv-SE" sz="2400" dirty="0" smtClean="0"/>
              <a:t>)</a:t>
            </a:r>
            <a:endParaRPr lang="sv-SE" sz="2400" dirty="0"/>
          </a:p>
          <a:p>
            <a:pPr marL="0" indent="0">
              <a:buNone/>
            </a:pPr>
            <a:endParaRPr lang="sv-SE" sz="2400" dirty="0" smtClean="0"/>
          </a:p>
          <a:p>
            <a:pPr marL="0" indent="0">
              <a:buNone/>
            </a:pPr>
            <a:endParaRPr lang="sv-SE" dirty="0"/>
          </a:p>
          <a:p>
            <a:pPr marL="0" indent="0">
              <a:buNone/>
            </a:pPr>
            <a:endParaRPr lang="sv-SE" dirty="0" smtClean="0"/>
          </a:p>
          <a:p>
            <a:pPr marL="0" indent="0">
              <a:buNone/>
            </a:pPr>
            <a:endParaRPr lang="sv-SE" dirty="0"/>
          </a:p>
          <a:p>
            <a:pPr marL="0" indent="0">
              <a:buNone/>
            </a:pPr>
            <a:endParaRPr lang="sv-SE" dirty="0" smtClean="0"/>
          </a:p>
          <a:p>
            <a:pPr marL="0" indent="0">
              <a:buNone/>
            </a:pPr>
            <a:r>
              <a:rPr lang="sv-SE" dirty="0" smtClean="0"/>
              <a:t>________________________________________________</a:t>
            </a:r>
            <a:endParaRPr lang="sv-SE" baseline="30000" dirty="0"/>
          </a:p>
          <a:p>
            <a:pPr marL="0" indent="0">
              <a:buNone/>
            </a:pPr>
            <a:r>
              <a:rPr lang="sv-SE" sz="1600" baseline="30000" dirty="0" smtClean="0"/>
              <a:t>1</a:t>
            </a:r>
            <a:r>
              <a:rPr lang="sv-SE" sz="1600" dirty="0" smtClean="0"/>
              <a:t>T.o.m. </a:t>
            </a:r>
            <a:r>
              <a:rPr lang="sv-SE" sz="1600" dirty="0"/>
              <a:t>den dag personen fyller 25 år</a:t>
            </a:r>
            <a:r>
              <a:rPr lang="sv-SE" sz="1600" dirty="0" smtClean="0"/>
              <a:t>.</a:t>
            </a:r>
          </a:p>
          <a:p>
            <a:pPr marL="0" indent="0">
              <a:buNone/>
            </a:pPr>
            <a:r>
              <a:rPr lang="sv-SE" sz="1600" baseline="30000" dirty="0" smtClean="0"/>
              <a:t>2</a:t>
            </a:r>
            <a:r>
              <a:rPr lang="sv-SE" sz="1600" dirty="0" smtClean="0"/>
              <a:t>Medfinansiering </a:t>
            </a:r>
            <a:r>
              <a:rPr lang="sv-SE" sz="1600" dirty="0"/>
              <a:t>från kommun </a:t>
            </a:r>
            <a:r>
              <a:rPr lang="sv-SE" sz="1600" dirty="0" smtClean="0"/>
              <a:t>t.o.m. </a:t>
            </a:r>
            <a:r>
              <a:rPr lang="sv-SE" sz="1600" dirty="0"/>
              <a:t>den dag personen fyller 20 år</a:t>
            </a:r>
            <a:endParaRPr lang="sv-SE" sz="1600" dirty="0" smtClean="0"/>
          </a:p>
          <a:p>
            <a:pPr marL="0" indent="0">
              <a:buNone/>
            </a:pPr>
            <a:endParaRPr lang="sv-SE" sz="1600" dirty="0"/>
          </a:p>
          <a:p>
            <a:pPr marL="0" indent="0">
              <a:buNone/>
            </a:pPr>
            <a:endParaRPr lang="sv-SE" sz="1600" dirty="0" smtClean="0"/>
          </a:p>
        </p:txBody>
      </p:sp>
    </p:spTree>
    <p:extLst>
      <p:ext uri="{BB962C8B-B14F-4D97-AF65-F5344CB8AC3E}">
        <p14:creationId xmlns:p14="http://schemas.microsoft.com/office/powerpoint/2010/main" val="1931766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Syfte och mål</a:t>
            </a:r>
            <a:endParaRPr lang="sv-SE" b="1" dirty="0"/>
          </a:p>
        </p:txBody>
      </p:sp>
      <p:sp>
        <p:nvSpPr>
          <p:cNvPr id="3" name="Platshållare för innehåll 2"/>
          <p:cNvSpPr>
            <a:spLocks noGrp="1"/>
          </p:cNvSpPr>
          <p:nvPr>
            <p:ph idx="1"/>
          </p:nvPr>
        </p:nvSpPr>
        <p:spPr>
          <a:xfrm>
            <a:off x="677334" y="1930401"/>
            <a:ext cx="8596668" cy="4110962"/>
          </a:xfrm>
        </p:spPr>
        <p:txBody>
          <a:bodyPr>
            <a:noAutofit/>
          </a:bodyPr>
          <a:lstStyle/>
          <a:p>
            <a:pPr marL="0" indent="0">
              <a:buNone/>
            </a:pPr>
            <a:r>
              <a:rPr lang="sv-SE" sz="2400" dirty="0" smtClean="0"/>
              <a:t>Förbättra den fysiska, psykiska, sociala och sexuella hälsan hos ungdomar</a:t>
            </a:r>
            <a:r>
              <a:rPr lang="sv-SE" sz="2400" dirty="0"/>
              <a:t>. </a:t>
            </a:r>
            <a:endParaRPr lang="sv-SE" sz="2400" dirty="0" smtClean="0"/>
          </a:p>
          <a:p>
            <a:pPr marL="0" indent="0">
              <a:buNone/>
            </a:pPr>
            <a:r>
              <a:rPr lang="sv-SE" sz="2400" dirty="0" smtClean="0"/>
              <a:t>Helhetsperspektiv på hälsa</a:t>
            </a:r>
            <a:endParaRPr lang="sv-SE" sz="2400" dirty="0"/>
          </a:p>
          <a:p>
            <a:pPr marL="0" indent="0">
              <a:buNone/>
            </a:pPr>
            <a:r>
              <a:rPr lang="sv-SE" sz="2400" dirty="0"/>
              <a:t>Jämlika och </a:t>
            </a:r>
            <a:r>
              <a:rPr lang="sv-SE" sz="2400" dirty="0" smtClean="0"/>
              <a:t>likvärdiga </a:t>
            </a:r>
            <a:r>
              <a:rPr lang="sv-SE" sz="2400" dirty="0"/>
              <a:t>insatser</a:t>
            </a:r>
          </a:p>
          <a:p>
            <a:pPr marL="0" indent="0">
              <a:buNone/>
            </a:pPr>
            <a:r>
              <a:rPr lang="sv-SE" sz="2400" dirty="0" smtClean="0"/>
              <a:t>Lättillgänglig – en ingång</a:t>
            </a:r>
          </a:p>
          <a:p>
            <a:pPr marL="0" indent="0">
              <a:buNone/>
            </a:pPr>
            <a:r>
              <a:rPr lang="sv-SE" sz="2400" dirty="0" smtClean="0"/>
              <a:t>Samverkan i tvärprofessionella teambaserade insatser</a:t>
            </a:r>
          </a:p>
          <a:p>
            <a:pPr marL="0" indent="0">
              <a:buNone/>
            </a:pPr>
            <a:r>
              <a:rPr lang="sv-SE" sz="2400" dirty="0" smtClean="0"/>
              <a:t>Bästa möjliga hälsa, lärande och trygghet</a:t>
            </a:r>
          </a:p>
          <a:p>
            <a:pPr marL="0" indent="0">
              <a:buNone/>
            </a:pPr>
            <a:endParaRPr lang="sv-SE" sz="2400" dirty="0"/>
          </a:p>
        </p:txBody>
      </p:sp>
    </p:spTree>
    <p:extLst>
      <p:ext uri="{BB962C8B-B14F-4D97-AF65-F5344CB8AC3E}">
        <p14:creationId xmlns:p14="http://schemas.microsoft.com/office/powerpoint/2010/main" val="4632262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Ungdomshälsans utformning</a:t>
            </a:r>
            <a:endParaRPr lang="sv-SE" b="1" dirty="0"/>
          </a:p>
        </p:txBody>
      </p:sp>
      <p:sp>
        <p:nvSpPr>
          <p:cNvPr id="3" name="Platshållare för innehåll 2"/>
          <p:cNvSpPr>
            <a:spLocks noGrp="1"/>
          </p:cNvSpPr>
          <p:nvPr>
            <p:ph idx="1"/>
          </p:nvPr>
        </p:nvSpPr>
        <p:spPr>
          <a:xfrm>
            <a:off x="677334" y="1828801"/>
            <a:ext cx="8596668" cy="4212562"/>
          </a:xfrm>
        </p:spPr>
        <p:txBody>
          <a:bodyPr>
            <a:normAutofit lnSpcReduction="10000"/>
          </a:bodyPr>
          <a:lstStyle/>
          <a:p>
            <a:pPr marL="0" indent="0">
              <a:buNone/>
            </a:pPr>
            <a:r>
              <a:rPr lang="sv-SE" sz="2400" dirty="0" smtClean="0"/>
              <a:t>Kommun och landsting i samverkan</a:t>
            </a:r>
          </a:p>
          <a:p>
            <a:pPr marL="0" indent="0">
              <a:buNone/>
            </a:pPr>
            <a:r>
              <a:rPr lang="sv-SE" sz="2400" dirty="0" smtClean="0"/>
              <a:t>Bas och första linjen nivå</a:t>
            </a:r>
          </a:p>
          <a:p>
            <a:pPr marL="0" indent="0">
              <a:buNone/>
            </a:pPr>
            <a:r>
              <a:rPr lang="sv-SE" sz="2400" dirty="0"/>
              <a:t>B</a:t>
            </a:r>
            <a:r>
              <a:rPr lang="sv-SE" sz="2400" dirty="0" smtClean="0"/>
              <a:t>red </a:t>
            </a:r>
            <a:r>
              <a:rPr lang="sv-SE" sz="2400" dirty="0"/>
              <a:t>bas med hög tillgänglighet, låg tröskel och en tydlig </a:t>
            </a:r>
            <a:r>
              <a:rPr lang="sv-SE" sz="2400" dirty="0" smtClean="0"/>
              <a:t>väg in</a:t>
            </a:r>
          </a:p>
          <a:p>
            <a:pPr marL="0" indent="0">
              <a:buNone/>
            </a:pPr>
            <a:r>
              <a:rPr lang="sv-SE" sz="2400" dirty="0" smtClean="0"/>
              <a:t>Hälsofrämjande och förebyggande</a:t>
            </a:r>
          </a:p>
          <a:p>
            <a:pPr marL="0" indent="0">
              <a:buNone/>
            </a:pPr>
            <a:r>
              <a:rPr lang="sv-SE" sz="2400" dirty="0" smtClean="0"/>
              <a:t>Kartlägga/Utreda, bedöma och behandla lindrig till medelsvår ohälsa</a:t>
            </a:r>
          </a:p>
          <a:p>
            <a:pPr marL="0" indent="0">
              <a:buNone/>
            </a:pPr>
            <a:r>
              <a:rPr lang="sv-SE" sz="2400" dirty="0" smtClean="0"/>
              <a:t>Identifiera svårare ohälsa och snabbt remittera vidare</a:t>
            </a:r>
          </a:p>
          <a:p>
            <a:pPr marL="0" indent="0">
              <a:buNone/>
            </a:pPr>
            <a:r>
              <a:rPr lang="sv-SE" sz="2400" dirty="0" smtClean="0"/>
              <a:t>Nära samverkan med socialtjänsten och skolans särskilda stödinsatser och resurser</a:t>
            </a:r>
            <a:endParaRPr lang="sv-SE" sz="2400" dirty="0"/>
          </a:p>
        </p:txBody>
      </p:sp>
    </p:spTree>
    <p:extLst>
      <p:ext uri="{BB962C8B-B14F-4D97-AF65-F5344CB8AC3E}">
        <p14:creationId xmlns:p14="http://schemas.microsoft.com/office/powerpoint/2010/main" val="2439078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Ungdomshälsan ska arbeta med</a:t>
            </a:r>
            <a:endParaRPr lang="sv-SE" b="1" dirty="0"/>
          </a:p>
        </p:txBody>
      </p:sp>
      <p:sp>
        <p:nvSpPr>
          <p:cNvPr id="3" name="Platshållare för innehåll 2"/>
          <p:cNvSpPr>
            <a:spLocks noGrp="1"/>
          </p:cNvSpPr>
          <p:nvPr>
            <p:ph idx="1"/>
          </p:nvPr>
        </p:nvSpPr>
        <p:spPr>
          <a:xfrm>
            <a:off x="677334" y="1930400"/>
            <a:ext cx="8596668" cy="4180235"/>
          </a:xfrm>
        </p:spPr>
        <p:txBody>
          <a:bodyPr/>
          <a:lstStyle/>
          <a:p>
            <a:pPr marL="0" lvl="0" indent="0">
              <a:buNone/>
            </a:pPr>
            <a:r>
              <a:rPr lang="sv-SE" sz="2400" dirty="0"/>
              <a:t>Psykiska och sociala frågeställningar</a:t>
            </a:r>
          </a:p>
          <a:p>
            <a:pPr marL="0" lvl="0" indent="0">
              <a:buNone/>
            </a:pPr>
            <a:r>
              <a:rPr lang="sv-SE" sz="2400" dirty="0"/>
              <a:t>Sexualitet och samlevnad</a:t>
            </a:r>
          </a:p>
          <a:p>
            <a:pPr marL="0" lvl="0" indent="0">
              <a:buNone/>
            </a:pPr>
            <a:r>
              <a:rPr lang="sv-SE" sz="2400" dirty="0"/>
              <a:t>Kulturrelaterade frågeställningar</a:t>
            </a:r>
          </a:p>
          <a:p>
            <a:pPr marL="0" lvl="0" indent="0">
              <a:buNone/>
            </a:pPr>
            <a:r>
              <a:rPr lang="sv-SE" sz="2400" dirty="0"/>
              <a:t>Livsstilsfrågor</a:t>
            </a:r>
          </a:p>
          <a:p>
            <a:pPr marL="0" lvl="0" indent="0">
              <a:buNone/>
            </a:pPr>
            <a:r>
              <a:rPr lang="sv-SE" sz="2400" dirty="0"/>
              <a:t>Allmänmedicinska frågeställningar </a:t>
            </a:r>
          </a:p>
          <a:p>
            <a:pPr marL="0" lvl="0" indent="0">
              <a:buNone/>
            </a:pPr>
            <a:r>
              <a:rPr lang="sv-SE" sz="2400" dirty="0"/>
              <a:t>Andra relevanta aktörer i samverkan</a:t>
            </a:r>
          </a:p>
          <a:p>
            <a:pPr marL="0" indent="0">
              <a:buNone/>
            </a:pPr>
            <a:endParaRPr lang="sv-SE" dirty="0"/>
          </a:p>
        </p:txBody>
      </p:sp>
    </p:spTree>
    <p:extLst>
      <p:ext uri="{BB962C8B-B14F-4D97-AF65-F5344CB8AC3E}">
        <p14:creationId xmlns:p14="http://schemas.microsoft.com/office/powerpoint/2010/main" val="1659064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Ungdomshälsans bemanning/kompetens</a:t>
            </a:r>
            <a:endParaRPr lang="sv-SE" b="1" dirty="0"/>
          </a:p>
        </p:txBody>
      </p:sp>
      <p:sp>
        <p:nvSpPr>
          <p:cNvPr id="3" name="Platshållare för innehåll 2"/>
          <p:cNvSpPr>
            <a:spLocks noGrp="1"/>
          </p:cNvSpPr>
          <p:nvPr>
            <p:ph idx="1"/>
          </p:nvPr>
        </p:nvSpPr>
        <p:spPr>
          <a:xfrm>
            <a:off x="677334" y="1811770"/>
            <a:ext cx="10515600" cy="4836432"/>
          </a:xfrm>
        </p:spPr>
        <p:txBody>
          <a:bodyPr>
            <a:normAutofit/>
          </a:bodyPr>
          <a:lstStyle/>
          <a:p>
            <a:pPr marL="0" lvl="0" indent="0">
              <a:buNone/>
            </a:pPr>
            <a:r>
              <a:rPr lang="sv-SE" sz="2400" dirty="0" smtClean="0"/>
              <a:t>Grundkompetens</a:t>
            </a:r>
          </a:p>
          <a:p>
            <a:pPr marL="0" indent="0">
              <a:buNone/>
            </a:pPr>
            <a:r>
              <a:rPr lang="sv-SE" sz="2000" dirty="0" smtClean="0"/>
              <a:t>	</a:t>
            </a:r>
            <a:r>
              <a:rPr lang="sv-SE" dirty="0" smtClean="0"/>
              <a:t>Medicinsk </a:t>
            </a:r>
            <a:endParaRPr lang="sv-SE" dirty="0"/>
          </a:p>
          <a:p>
            <a:pPr marL="0" indent="0">
              <a:buNone/>
            </a:pPr>
            <a:r>
              <a:rPr lang="sv-SE" dirty="0" smtClean="0"/>
              <a:t>	Sexuell </a:t>
            </a:r>
            <a:r>
              <a:rPr lang="sv-SE" dirty="0"/>
              <a:t>o reproduktiv</a:t>
            </a:r>
          </a:p>
          <a:p>
            <a:pPr marL="0" indent="0">
              <a:buNone/>
            </a:pPr>
            <a:r>
              <a:rPr lang="sv-SE" dirty="0" smtClean="0"/>
              <a:t>	Psykologisk</a:t>
            </a:r>
            <a:endParaRPr lang="sv-SE" dirty="0"/>
          </a:p>
          <a:p>
            <a:pPr marL="0" indent="0">
              <a:buNone/>
            </a:pPr>
            <a:r>
              <a:rPr lang="sv-SE" dirty="0" smtClean="0"/>
              <a:t>	Pedagogisk</a:t>
            </a:r>
            <a:endParaRPr lang="sv-SE" dirty="0"/>
          </a:p>
          <a:p>
            <a:pPr marL="0" indent="0">
              <a:buNone/>
            </a:pPr>
            <a:r>
              <a:rPr lang="sv-SE" dirty="0" smtClean="0"/>
              <a:t>	Social</a:t>
            </a:r>
          </a:p>
          <a:p>
            <a:pPr marL="0" lvl="0" indent="0">
              <a:buNone/>
            </a:pPr>
            <a:r>
              <a:rPr lang="sv-SE" sz="2400" dirty="0"/>
              <a:t>U</a:t>
            </a:r>
            <a:r>
              <a:rPr lang="sv-SE" sz="2400" dirty="0" smtClean="0"/>
              <a:t>tifrån </a:t>
            </a:r>
            <a:r>
              <a:rPr lang="sv-SE" sz="2400" dirty="0"/>
              <a:t>lokala skillnader, behov, resurser och förutsättningar gemensamt komma överens om sammansättning av personalkategorier</a:t>
            </a:r>
            <a:r>
              <a:rPr lang="sv-SE" sz="2400" dirty="0" smtClean="0"/>
              <a:t>.</a:t>
            </a:r>
          </a:p>
          <a:p>
            <a:pPr marL="0" lvl="0" indent="0">
              <a:buNone/>
            </a:pPr>
            <a:endParaRPr lang="sv-SE" sz="2400" dirty="0"/>
          </a:p>
          <a:p>
            <a:pPr marL="0" lvl="0" indent="0">
              <a:buNone/>
            </a:pPr>
            <a:r>
              <a:rPr lang="sv-SE" sz="2400" dirty="0" smtClean="0"/>
              <a:t>Samverkan och samordning kring kompetensutveckling</a:t>
            </a:r>
            <a:endParaRPr lang="sv-SE" sz="2400" dirty="0"/>
          </a:p>
          <a:p>
            <a:pPr marL="0" lvl="0" indent="0">
              <a:buNone/>
            </a:pPr>
            <a:endParaRPr lang="sv-SE" sz="2400" dirty="0"/>
          </a:p>
          <a:p>
            <a:endParaRPr lang="sv-SE" dirty="0"/>
          </a:p>
        </p:txBody>
      </p:sp>
    </p:spTree>
    <p:extLst>
      <p:ext uri="{BB962C8B-B14F-4D97-AF65-F5344CB8AC3E}">
        <p14:creationId xmlns:p14="http://schemas.microsoft.com/office/powerpoint/2010/main" val="2495215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Tillgänglighet och valfrihet</a:t>
            </a:r>
            <a:endParaRPr lang="sv-SE" b="1" dirty="0"/>
          </a:p>
        </p:txBody>
      </p:sp>
      <p:sp>
        <p:nvSpPr>
          <p:cNvPr id="3" name="Platshållare för innehåll 2"/>
          <p:cNvSpPr>
            <a:spLocks noGrp="1"/>
          </p:cNvSpPr>
          <p:nvPr>
            <p:ph idx="1"/>
          </p:nvPr>
        </p:nvSpPr>
        <p:spPr>
          <a:xfrm>
            <a:off x="677334" y="1552106"/>
            <a:ext cx="10397835" cy="5042262"/>
          </a:xfrm>
        </p:spPr>
        <p:txBody>
          <a:bodyPr/>
          <a:lstStyle/>
          <a:p>
            <a:pPr marL="0" indent="0">
              <a:buNone/>
            </a:pPr>
            <a:r>
              <a:rPr lang="sv-SE" sz="2400" dirty="0" smtClean="0"/>
              <a:t>Lätt tillgänglig för alla</a:t>
            </a:r>
          </a:p>
          <a:p>
            <a:pPr marL="0" indent="0">
              <a:buNone/>
            </a:pPr>
            <a:r>
              <a:rPr lang="sv-SE" sz="2400" dirty="0" smtClean="0"/>
              <a:t>En väg in för alla</a:t>
            </a:r>
          </a:p>
          <a:p>
            <a:pPr marL="0" indent="0">
              <a:buNone/>
            </a:pPr>
            <a:r>
              <a:rPr lang="sv-SE" sz="2400" dirty="0" smtClean="0"/>
              <a:t>Ungdomar kan söka på eget initiativ</a:t>
            </a:r>
          </a:p>
          <a:p>
            <a:pPr marL="0" indent="0">
              <a:buNone/>
            </a:pPr>
            <a:r>
              <a:rPr lang="sv-SE" sz="2400" dirty="0"/>
              <a:t>F</a:t>
            </a:r>
            <a:r>
              <a:rPr lang="sv-SE" sz="2400" dirty="0" smtClean="0"/>
              <a:t>unktionella</a:t>
            </a:r>
            <a:r>
              <a:rPr lang="sv-SE" sz="2400" dirty="0"/>
              <a:t>, tillgänglighetsanpassade lokaler och </a:t>
            </a:r>
            <a:r>
              <a:rPr lang="sv-SE" sz="2400" dirty="0" smtClean="0"/>
              <a:t>arbetssätt</a:t>
            </a:r>
          </a:p>
          <a:p>
            <a:pPr marL="457200" lvl="1" indent="0">
              <a:buNone/>
            </a:pPr>
            <a:r>
              <a:rPr lang="sv-SE" dirty="0" smtClean="0"/>
              <a:t>- </a:t>
            </a:r>
            <a:r>
              <a:rPr lang="sv-SE" sz="2000" i="1" dirty="0" smtClean="0"/>
              <a:t>Fysiskt, kognitivt och kommunikativt</a:t>
            </a:r>
          </a:p>
          <a:p>
            <a:pPr marL="0" indent="0">
              <a:buNone/>
            </a:pPr>
            <a:r>
              <a:rPr lang="sv-SE" sz="2400" dirty="0"/>
              <a:t>E</a:t>
            </a:r>
            <a:r>
              <a:rPr lang="sv-SE" sz="2400" dirty="0" smtClean="0"/>
              <a:t>nkelt </a:t>
            </a:r>
            <a:r>
              <a:rPr lang="sv-SE" sz="2400" dirty="0"/>
              <a:t>att ta sig till och </a:t>
            </a:r>
            <a:r>
              <a:rPr lang="sv-SE" sz="2400" dirty="0" smtClean="0"/>
              <a:t>från</a:t>
            </a:r>
          </a:p>
          <a:p>
            <a:pPr marL="0" indent="0">
              <a:buNone/>
            </a:pPr>
            <a:r>
              <a:rPr lang="sv-SE" sz="2400" dirty="0" smtClean="0"/>
              <a:t>Anpassade öppettider</a:t>
            </a:r>
          </a:p>
          <a:p>
            <a:pPr marL="0" indent="0">
              <a:buNone/>
            </a:pPr>
            <a:r>
              <a:rPr lang="sv-SE" sz="2400" dirty="0" smtClean="0"/>
              <a:t>Fritt kunna välja ungdomshälsa i Dalarna</a:t>
            </a:r>
            <a:endParaRPr lang="sv-SE" sz="2400" dirty="0"/>
          </a:p>
        </p:txBody>
      </p:sp>
    </p:spTree>
    <p:extLst>
      <p:ext uri="{BB962C8B-B14F-4D97-AF65-F5344CB8AC3E}">
        <p14:creationId xmlns:p14="http://schemas.microsoft.com/office/powerpoint/2010/main" val="1457686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Sekretess</a:t>
            </a:r>
            <a:endParaRPr lang="sv-SE" dirty="0"/>
          </a:p>
        </p:txBody>
      </p:sp>
      <p:sp>
        <p:nvSpPr>
          <p:cNvPr id="3" name="Platshållare för innehåll 2"/>
          <p:cNvSpPr>
            <a:spLocks noGrp="1"/>
          </p:cNvSpPr>
          <p:nvPr>
            <p:ph idx="1"/>
          </p:nvPr>
        </p:nvSpPr>
        <p:spPr/>
        <p:txBody>
          <a:bodyPr>
            <a:normAutofit/>
          </a:bodyPr>
          <a:lstStyle/>
          <a:p>
            <a:pPr marL="0" indent="0">
              <a:buNone/>
            </a:pPr>
            <a:r>
              <a:rPr lang="sv-SE" sz="2400" dirty="0" smtClean="0"/>
              <a:t>Sekretess och tystnadsplikt</a:t>
            </a:r>
          </a:p>
          <a:p>
            <a:pPr marL="0" indent="0">
              <a:buNone/>
            </a:pPr>
            <a:r>
              <a:rPr lang="sv-SE" sz="2400" dirty="0" smtClean="0"/>
              <a:t>Vårdnadshavares rättigheter och skyldigheter</a:t>
            </a:r>
          </a:p>
          <a:p>
            <a:pPr marL="0" indent="0">
              <a:buNone/>
            </a:pPr>
            <a:r>
              <a:rPr lang="sv-SE" sz="2400" dirty="0" smtClean="0"/>
              <a:t>Efterfråga samtycke till delad information inom ungdomshälsan</a:t>
            </a:r>
          </a:p>
          <a:p>
            <a:pPr marL="0" indent="0">
              <a:buNone/>
            </a:pPr>
            <a:r>
              <a:rPr lang="sv-SE" sz="2400" dirty="0" smtClean="0"/>
              <a:t>Anmälningsplikt</a:t>
            </a:r>
            <a:endParaRPr lang="sv-SE" sz="2400" dirty="0"/>
          </a:p>
        </p:txBody>
      </p:sp>
    </p:spTree>
    <p:extLst>
      <p:ext uri="{BB962C8B-B14F-4D97-AF65-F5344CB8AC3E}">
        <p14:creationId xmlns:p14="http://schemas.microsoft.com/office/powerpoint/2010/main" val="3840098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Dokumentation</a:t>
            </a:r>
            <a:endParaRPr lang="sv-SE" b="1" dirty="0"/>
          </a:p>
        </p:txBody>
      </p:sp>
      <p:sp>
        <p:nvSpPr>
          <p:cNvPr id="3" name="Platshållare för innehåll 2"/>
          <p:cNvSpPr>
            <a:spLocks noGrp="1"/>
          </p:cNvSpPr>
          <p:nvPr>
            <p:ph idx="1"/>
          </p:nvPr>
        </p:nvSpPr>
        <p:spPr>
          <a:xfrm>
            <a:off x="677334" y="1930400"/>
            <a:ext cx="8596668" cy="3880773"/>
          </a:xfrm>
        </p:spPr>
        <p:txBody>
          <a:bodyPr>
            <a:normAutofit/>
          </a:bodyPr>
          <a:lstStyle/>
          <a:p>
            <a:pPr marL="0" indent="0">
              <a:buNone/>
            </a:pPr>
            <a:r>
              <a:rPr lang="sv-SE" sz="2400" dirty="0" smtClean="0"/>
              <a:t>Enligt gällande registerlagstiftning hos varje huvudman</a:t>
            </a:r>
          </a:p>
          <a:p>
            <a:pPr marL="0" indent="0">
              <a:buNone/>
            </a:pPr>
            <a:endParaRPr lang="sv-SE" sz="2400" dirty="0"/>
          </a:p>
          <a:p>
            <a:pPr marL="0" indent="0">
              <a:buNone/>
            </a:pPr>
            <a:r>
              <a:rPr lang="sv-SE" sz="2400" dirty="0" smtClean="0"/>
              <a:t>Lokalt </a:t>
            </a:r>
            <a:r>
              <a:rPr lang="sv-SE" sz="2400" dirty="0"/>
              <a:t>kan överenskommas att personal kan delta i en annan huvudmans verksamhet genom att ges ett dokumenterat uppdrag hos den andra huvudmannen.</a:t>
            </a:r>
          </a:p>
        </p:txBody>
      </p:sp>
    </p:spTree>
    <p:extLst>
      <p:ext uri="{BB962C8B-B14F-4D97-AF65-F5344CB8AC3E}">
        <p14:creationId xmlns:p14="http://schemas.microsoft.com/office/powerpoint/2010/main" val="17782168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Systematiskt kvalitetsarbete</a:t>
            </a:r>
            <a:endParaRPr lang="sv-SE" b="1" dirty="0"/>
          </a:p>
        </p:txBody>
      </p:sp>
      <p:sp>
        <p:nvSpPr>
          <p:cNvPr id="3" name="Platshållare för innehåll 2"/>
          <p:cNvSpPr>
            <a:spLocks noGrp="1"/>
          </p:cNvSpPr>
          <p:nvPr>
            <p:ph idx="1"/>
          </p:nvPr>
        </p:nvSpPr>
        <p:spPr>
          <a:xfrm>
            <a:off x="677334" y="1930400"/>
            <a:ext cx="10515600" cy="4351338"/>
          </a:xfrm>
        </p:spPr>
        <p:txBody>
          <a:bodyPr>
            <a:normAutofit/>
          </a:bodyPr>
          <a:lstStyle/>
          <a:p>
            <a:pPr marL="0" indent="0">
              <a:buNone/>
            </a:pPr>
            <a:r>
              <a:rPr lang="sv-SE" sz="2400" dirty="0"/>
              <a:t>A</a:t>
            </a:r>
            <a:r>
              <a:rPr lang="sv-SE" sz="2400" dirty="0" smtClean="0"/>
              <a:t>nalysera </a:t>
            </a:r>
            <a:r>
              <a:rPr lang="sv-SE" sz="2400" dirty="0"/>
              <a:t>och synliggöra verksamhetens kvalitet och resultat </a:t>
            </a:r>
            <a:endParaRPr lang="sv-SE" sz="2400" dirty="0" smtClean="0"/>
          </a:p>
          <a:p>
            <a:pPr marL="0" indent="0">
              <a:buNone/>
            </a:pPr>
            <a:r>
              <a:rPr lang="sv-SE" sz="2400" dirty="0" smtClean="0"/>
              <a:t>Systematisk uppföljning och kvalitetssäkring</a:t>
            </a:r>
          </a:p>
          <a:p>
            <a:pPr marL="0" indent="0">
              <a:buNone/>
            </a:pPr>
            <a:r>
              <a:rPr lang="sv-SE" sz="2400" dirty="0" smtClean="0"/>
              <a:t>Ungdomars </a:t>
            </a:r>
            <a:r>
              <a:rPr lang="sv-SE" sz="2400" dirty="0"/>
              <a:t>synpunkter i uppföljning och utvärdering </a:t>
            </a:r>
          </a:p>
          <a:p>
            <a:pPr marL="0" indent="0">
              <a:buNone/>
            </a:pPr>
            <a:r>
              <a:rPr lang="sv-SE" sz="2400" dirty="0" smtClean="0"/>
              <a:t>Ändamålsenlig verksamhet</a:t>
            </a:r>
            <a:endParaRPr lang="sv-SE" sz="2400" dirty="0"/>
          </a:p>
        </p:txBody>
      </p:sp>
    </p:spTree>
    <p:extLst>
      <p:ext uri="{BB962C8B-B14F-4D97-AF65-F5344CB8AC3E}">
        <p14:creationId xmlns:p14="http://schemas.microsoft.com/office/powerpoint/2010/main" val="1649278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705686"/>
          </a:xfrm>
        </p:spPr>
        <p:txBody>
          <a:bodyPr>
            <a:normAutofit/>
          </a:bodyPr>
          <a:lstStyle/>
          <a:p>
            <a:r>
              <a:rPr lang="sv-SE" sz="2000" b="1" dirty="0" smtClean="0"/>
              <a:t>ORGANISATION UNGDOMSHÄLSA</a:t>
            </a:r>
            <a:endParaRPr lang="sv-SE" sz="2000" b="1" dirty="0"/>
          </a:p>
        </p:txBody>
      </p:sp>
      <p:sp>
        <p:nvSpPr>
          <p:cNvPr id="3" name="Platshållare för innehåll 2"/>
          <p:cNvSpPr>
            <a:spLocks noGrp="1"/>
          </p:cNvSpPr>
          <p:nvPr>
            <p:ph idx="1"/>
          </p:nvPr>
        </p:nvSpPr>
        <p:spPr/>
        <p:txBody>
          <a:bodyPr>
            <a:normAutofit fontScale="25000" lnSpcReduction="20000"/>
          </a:bodyPr>
          <a:lstStyle/>
          <a:p>
            <a:r>
              <a:rPr lang="sv-SE" dirty="0" smtClean="0"/>
              <a:t>	</a:t>
            </a:r>
          </a:p>
          <a:p>
            <a:r>
              <a:rPr lang="sv-SE" dirty="0" smtClean="0"/>
              <a:t>				</a:t>
            </a:r>
          </a:p>
          <a:p>
            <a:r>
              <a:rPr lang="sv-SE" dirty="0" smtClean="0"/>
              <a:t>	</a:t>
            </a:r>
          </a:p>
          <a:p>
            <a:r>
              <a:rPr lang="sv-SE" dirty="0" smtClean="0"/>
              <a:t>	</a:t>
            </a:r>
          </a:p>
          <a:p>
            <a:endParaRPr lang="sv-SE" dirty="0" smtClean="0"/>
          </a:p>
          <a:p>
            <a:endParaRPr lang="sv-SE" dirty="0" smtClean="0"/>
          </a:p>
          <a:p>
            <a:r>
              <a:rPr lang="sv-SE" dirty="0" smtClean="0"/>
              <a:t>		</a:t>
            </a:r>
          </a:p>
          <a:p>
            <a:endParaRPr lang="sv-SE" dirty="0" smtClean="0"/>
          </a:p>
          <a:p>
            <a:endParaRPr lang="sv-SE" dirty="0" smtClean="0"/>
          </a:p>
          <a:p>
            <a:endParaRPr lang="sv-SE" dirty="0" smtClean="0"/>
          </a:p>
          <a:p>
            <a:endParaRPr lang="sv-SE" dirty="0" smtClean="0"/>
          </a:p>
          <a:p>
            <a:r>
              <a:rPr lang="sv-SE" dirty="0" smtClean="0"/>
              <a:t>	</a:t>
            </a:r>
          </a:p>
          <a:p>
            <a:endParaRPr lang="sv-SE" dirty="0" smtClean="0"/>
          </a:p>
          <a:p>
            <a:endParaRPr lang="sv-SE" dirty="0" smtClean="0"/>
          </a:p>
          <a:p>
            <a:endParaRPr lang="sv-SE" dirty="0" smtClean="0"/>
          </a:p>
          <a:p>
            <a:r>
              <a:rPr lang="sv-SE" dirty="0" smtClean="0"/>
              <a:t>																</a:t>
            </a:r>
          </a:p>
          <a:p>
            <a:endParaRPr lang="sv-SE" dirty="0" smtClean="0"/>
          </a:p>
          <a:p>
            <a:r>
              <a:rPr lang="sv-SE" dirty="0" smtClean="0"/>
              <a:t>																							</a:t>
            </a:r>
          </a:p>
          <a:p>
            <a:endParaRPr lang="sv-SE" dirty="0" smtClean="0"/>
          </a:p>
          <a:p>
            <a:r>
              <a:rPr lang="sv-SE" dirty="0" smtClean="0"/>
              <a:t>LOKALA STYRGRUPPER, LEDNINGSGRUPPER, ARBETSGRUPPER, REFERENSGRUPPER</a:t>
            </a:r>
          </a:p>
          <a:p>
            <a:endParaRPr lang="sv-SE" dirty="0"/>
          </a:p>
        </p:txBody>
      </p:sp>
      <p:pic>
        <p:nvPicPr>
          <p:cNvPr id="35" name="Bildobjekt 34"/>
          <p:cNvPicPr>
            <a:picLocks noChangeAspect="1"/>
          </p:cNvPicPr>
          <p:nvPr/>
        </p:nvPicPr>
        <p:blipFill>
          <a:blip r:embed="rId2"/>
          <a:stretch>
            <a:fillRect/>
          </a:stretch>
        </p:blipFill>
        <p:spPr>
          <a:xfrm>
            <a:off x="419100" y="897230"/>
            <a:ext cx="11353800" cy="6208127"/>
          </a:xfrm>
          <a:prstGeom prst="rect">
            <a:avLst/>
          </a:prstGeom>
        </p:spPr>
      </p:pic>
    </p:spTree>
    <p:extLst>
      <p:ext uri="{BB962C8B-B14F-4D97-AF65-F5344CB8AC3E}">
        <p14:creationId xmlns:p14="http://schemas.microsoft.com/office/powerpoint/2010/main" val="257827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Huvudmannaskap och lokala överenskommelser</a:t>
            </a:r>
            <a:endParaRPr lang="sv-SE" b="1" dirty="0"/>
          </a:p>
        </p:txBody>
      </p:sp>
      <p:sp>
        <p:nvSpPr>
          <p:cNvPr id="3" name="Platshållare för innehåll 2"/>
          <p:cNvSpPr>
            <a:spLocks noGrp="1"/>
          </p:cNvSpPr>
          <p:nvPr>
            <p:ph idx="1"/>
          </p:nvPr>
        </p:nvSpPr>
        <p:spPr>
          <a:xfrm>
            <a:off x="617249" y="1930400"/>
            <a:ext cx="10367024" cy="5066145"/>
          </a:xfrm>
        </p:spPr>
        <p:txBody>
          <a:bodyPr>
            <a:normAutofit/>
          </a:bodyPr>
          <a:lstStyle/>
          <a:p>
            <a:pPr marL="0" indent="0">
              <a:buNone/>
            </a:pPr>
            <a:r>
              <a:rPr lang="sv-SE" sz="2400" dirty="0"/>
              <a:t>Huvudman för verksamheten kan vara antingen hälso- och </a:t>
            </a:r>
            <a:endParaRPr lang="sv-SE" sz="2400" dirty="0" smtClean="0"/>
          </a:p>
          <a:p>
            <a:pPr marL="0" indent="0">
              <a:buNone/>
            </a:pPr>
            <a:r>
              <a:rPr lang="sv-SE" sz="2400" dirty="0" smtClean="0"/>
              <a:t>sjukvården </a:t>
            </a:r>
            <a:r>
              <a:rPr lang="sv-SE" sz="2400" dirty="0"/>
              <a:t>eller kommunen var för sig eller tillsammans</a:t>
            </a:r>
            <a:r>
              <a:rPr lang="sv-SE" sz="2400" dirty="0" smtClean="0"/>
              <a:t>.</a:t>
            </a:r>
          </a:p>
          <a:p>
            <a:pPr marL="0" indent="0">
              <a:buNone/>
            </a:pPr>
            <a:r>
              <a:rPr lang="sv-SE" sz="2400" dirty="0" smtClean="0"/>
              <a:t> </a:t>
            </a:r>
          </a:p>
          <a:p>
            <a:pPr marL="0" indent="0">
              <a:buNone/>
            </a:pPr>
            <a:r>
              <a:rPr lang="sv-SE" sz="2400" dirty="0"/>
              <a:t>H</a:t>
            </a:r>
            <a:r>
              <a:rPr lang="sv-SE" sz="2400" dirty="0" smtClean="0"/>
              <a:t>uvudmannens </a:t>
            </a:r>
            <a:r>
              <a:rPr lang="sv-SE" sz="2400" dirty="0"/>
              <a:t>ansvar tydliggörs i lokala överenskommelser</a:t>
            </a:r>
            <a:r>
              <a:rPr lang="sv-SE" sz="2400" dirty="0" smtClean="0"/>
              <a:t>.</a:t>
            </a:r>
          </a:p>
          <a:p>
            <a:pPr marL="0" indent="0">
              <a:buNone/>
            </a:pPr>
            <a:endParaRPr lang="sv-SE" sz="2400" dirty="0"/>
          </a:p>
          <a:p>
            <a:pPr marL="0" indent="0">
              <a:buNone/>
            </a:pPr>
            <a:endParaRPr lang="sv-SE" sz="2400" dirty="0" smtClean="0"/>
          </a:p>
          <a:p>
            <a:pPr marL="0" indent="0">
              <a:buNone/>
            </a:pPr>
            <a:r>
              <a:rPr lang="sv-SE" sz="2400" dirty="0"/>
              <a:t> </a:t>
            </a:r>
          </a:p>
          <a:p>
            <a:endParaRPr lang="sv-SE" dirty="0"/>
          </a:p>
        </p:txBody>
      </p:sp>
    </p:spTree>
    <p:extLst>
      <p:ext uri="{BB962C8B-B14F-4D97-AF65-F5344CB8AC3E}">
        <p14:creationId xmlns:p14="http://schemas.microsoft.com/office/powerpoint/2010/main" val="793671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4259816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Hur långt har vi kommit med UH?</a:t>
            </a:r>
            <a:endParaRPr lang="sv-SE" b="1" dirty="0"/>
          </a:p>
        </p:txBody>
      </p:sp>
      <p:sp>
        <p:nvSpPr>
          <p:cNvPr id="3" name="Platshållare för innehåll 2"/>
          <p:cNvSpPr>
            <a:spLocks noGrp="1"/>
          </p:cNvSpPr>
          <p:nvPr>
            <p:ph idx="1"/>
          </p:nvPr>
        </p:nvSpPr>
        <p:spPr>
          <a:xfrm>
            <a:off x="677334" y="1787236"/>
            <a:ext cx="8596668" cy="4122246"/>
          </a:xfrm>
        </p:spPr>
        <p:txBody>
          <a:bodyPr>
            <a:normAutofit/>
          </a:bodyPr>
          <a:lstStyle/>
          <a:p>
            <a:pPr marL="0" indent="0">
              <a:buNone/>
            </a:pPr>
            <a:r>
              <a:rPr lang="sv-SE" sz="2400" dirty="0" smtClean="0"/>
              <a:t>Borlänge</a:t>
            </a:r>
          </a:p>
          <a:p>
            <a:pPr marL="0" indent="0">
              <a:buNone/>
            </a:pPr>
            <a:r>
              <a:rPr lang="sv-SE" dirty="0" smtClean="0"/>
              <a:t>	 </a:t>
            </a:r>
            <a:r>
              <a:rPr lang="sv-SE" i="1" dirty="0" smtClean="0"/>
              <a:t>- styrgrupp, arbetsgrupp, processledare</a:t>
            </a:r>
          </a:p>
          <a:p>
            <a:pPr marL="0" indent="0">
              <a:buNone/>
            </a:pPr>
            <a:r>
              <a:rPr lang="sv-SE" sz="2400" dirty="0" smtClean="0"/>
              <a:t>Leksand</a:t>
            </a:r>
          </a:p>
          <a:p>
            <a:pPr marL="0" indent="0">
              <a:buNone/>
            </a:pPr>
            <a:r>
              <a:rPr lang="sv-SE" i="1" dirty="0" smtClean="0"/>
              <a:t>	 - styrgrupp, arbetsgrupp</a:t>
            </a:r>
            <a:endParaRPr lang="sv-SE" i="1" dirty="0"/>
          </a:p>
          <a:p>
            <a:pPr marL="0" indent="0">
              <a:buNone/>
            </a:pPr>
            <a:r>
              <a:rPr lang="sv-SE" sz="2400" dirty="0" smtClean="0"/>
              <a:t>Mora (Orsa, Älvdalen)</a:t>
            </a:r>
          </a:p>
          <a:p>
            <a:pPr marL="0" indent="0">
              <a:buNone/>
            </a:pPr>
            <a:r>
              <a:rPr lang="sv-SE" dirty="0" smtClean="0"/>
              <a:t>	 </a:t>
            </a:r>
            <a:r>
              <a:rPr lang="sv-SE" i="1" dirty="0" smtClean="0"/>
              <a:t>- styrgrupp, </a:t>
            </a:r>
            <a:r>
              <a:rPr lang="sv-SE" i="1" dirty="0" err="1" smtClean="0"/>
              <a:t>processledare,arbetsgrupp</a:t>
            </a:r>
            <a:endParaRPr lang="sv-SE" i="1" dirty="0" smtClean="0"/>
          </a:p>
          <a:p>
            <a:pPr marL="0" indent="0">
              <a:buNone/>
            </a:pPr>
            <a:r>
              <a:rPr lang="sv-SE" sz="2400" dirty="0" smtClean="0"/>
              <a:t>Ludvika</a:t>
            </a:r>
          </a:p>
          <a:p>
            <a:pPr marL="0" indent="0">
              <a:buNone/>
            </a:pPr>
            <a:r>
              <a:rPr lang="sv-SE" sz="2400" b="1" dirty="0"/>
              <a:t>	</a:t>
            </a:r>
            <a:r>
              <a:rPr lang="sv-SE" b="1" dirty="0" smtClean="0"/>
              <a:t> </a:t>
            </a:r>
            <a:r>
              <a:rPr lang="sv-SE" b="1" i="1" dirty="0" smtClean="0"/>
              <a:t>- </a:t>
            </a:r>
            <a:r>
              <a:rPr lang="sv-SE" i="1" dirty="0" smtClean="0"/>
              <a:t>styrgrupp</a:t>
            </a:r>
          </a:p>
          <a:p>
            <a:pPr lvl="2"/>
            <a:endParaRPr lang="sv-SE" dirty="0" smtClean="0"/>
          </a:p>
          <a:p>
            <a:endParaRPr lang="sv-SE" dirty="0" smtClean="0"/>
          </a:p>
        </p:txBody>
      </p:sp>
    </p:spTree>
    <p:extLst>
      <p:ext uri="{BB962C8B-B14F-4D97-AF65-F5344CB8AC3E}">
        <p14:creationId xmlns:p14="http://schemas.microsoft.com/office/powerpoint/2010/main" val="2289851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marL="0" indent="0">
              <a:buNone/>
            </a:pPr>
            <a:r>
              <a:rPr lang="sv-SE" sz="2400" dirty="0" smtClean="0"/>
              <a:t>Falun</a:t>
            </a:r>
            <a:r>
              <a:rPr lang="sv-SE" dirty="0" smtClean="0"/>
              <a:t> </a:t>
            </a:r>
          </a:p>
          <a:p>
            <a:pPr marL="0" indent="0">
              <a:buNone/>
            </a:pPr>
            <a:r>
              <a:rPr lang="sv-SE" i="1" dirty="0" smtClean="0"/>
              <a:t>	 – Tillsammans för varje barn</a:t>
            </a:r>
          </a:p>
          <a:p>
            <a:pPr marL="0" indent="0">
              <a:buNone/>
            </a:pPr>
            <a:r>
              <a:rPr lang="sv-SE" i="1" dirty="0"/>
              <a:t>	 </a:t>
            </a:r>
            <a:r>
              <a:rPr lang="sv-SE" i="1" dirty="0" smtClean="0"/>
              <a:t>- Processledare UH</a:t>
            </a:r>
          </a:p>
          <a:p>
            <a:pPr marL="0" indent="0">
              <a:buNone/>
            </a:pPr>
            <a:r>
              <a:rPr lang="sv-SE" sz="2400" dirty="0" smtClean="0"/>
              <a:t>Avesta-Hedemora</a:t>
            </a:r>
            <a:r>
              <a:rPr lang="sv-SE" dirty="0" smtClean="0"/>
              <a:t> </a:t>
            </a:r>
          </a:p>
          <a:p>
            <a:pPr marL="0" indent="0">
              <a:buNone/>
            </a:pPr>
            <a:r>
              <a:rPr lang="sv-SE" dirty="0" smtClean="0"/>
              <a:t>	</a:t>
            </a:r>
            <a:r>
              <a:rPr lang="sv-SE" i="1" dirty="0" smtClean="0"/>
              <a:t>– Nära Vård Barn och Ungdom</a:t>
            </a:r>
          </a:p>
          <a:p>
            <a:pPr marL="0" indent="0">
              <a:buNone/>
            </a:pPr>
            <a:r>
              <a:rPr lang="sv-SE" sz="2400" dirty="0" smtClean="0"/>
              <a:t>Gagnef </a:t>
            </a:r>
          </a:p>
          <a:p>
            <a:pPr marL="0" indent="0">
              <a:buNone/>
            </a:pPr>
            <a:r>
              <a:rPr lang="sv-SE" sz="2400" i="1" dirty="0" smtClean="0"/>
              <a:t>	 </a:t>
            </a:r>
            <a:r>
              <a:rPr lang="sv-SE" i="1" dirty="0" smtClean="0"/>
              <a:t>– Familjens Hus</a:t>
            </a:r>
          </a:p>
          <a:p>
            <a:pPr marL="0" indent="0">
              <a:buNone/>
            </a:pPr>
            <a:r>
              <a:rPr lang="sv-SE" sz="2400" dirty="0" smtClean="0"/>
              <a:t>m. fl</a:t>
            </a:r>
            <a:r>
              <a:rPr lang="sv-SE" sz="2400" dirty="0"/>
              <a:t>.</a:t>
            </a:r>
          </a:p>
        </p:txBody>
      </p:sp>
    </p:spTree>
    <p:extLst>
      <p:ext uri="{BB962C8B-B14F-4D97-AF65-F5344CB8AC3E}">
        <p14:creationId xmlns:p14="http://schemas.microsoft.com/office/powerpoint/2010/main" val="12043525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Ungdomsmottagning on </a:t>
            </a:r>
            <a:r>
              <a:rPr lang="sv-SE" b="1" dirty="0" err="1" smtClean="0"/>
              <a:t>line</a:t>
            </a:r>
            <a:r>
              <a:rPr lang="sv-SE" b="1" dirty="0" smtClean="0"/>
              <a:t> - på gång</a:t>
            </a:r>
            <a:endParaRPr lang="sv-SE" b="1" dirty="0"/>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r>
              <a:rPr lang="sv-SE" sz="2800" dirty="0" smtClean="0"/>
              <a:t>Ansvarig Anna </a:t>
            </a:r>
            <a:r>
              <a:rPr lang="sv-SE" sz="2800" dirty="0" err="1" smtClean="0"/>
              <a:t>Knuths</a:t>
            </a:r>
            <a:endParaRPr lang="sv-SE" sz="2800" dirty="0" smtClean="0"/>
          </a:p>
          <a:p>
            <a:pPr marL="0" indent="0">
              <a:buNone/>
            </a:pPr>
            <a:r>
              <a:rPr lang="sv-SE" sz="2800" dirty="0" smtClean="0"/>
              <a:t>0,5 barnmorska, 0,5 kurator</a:t>
            </a:r>
          </a:p>
          <a:p>
            <a:pPr marL="0" indent="0">
              <a:buNone/>
            </a:pPr>
            <a:endParaRPr lang="sv-SE" sz="2800" dirty="0"/>
          </a:p>
          <a:p>
            <a:pPr marL="0" indent="0">
              <a:buNone/>
            </a:pPr>
            <a:r>
              <a:rPr lang="sv-SE" sz="2800" dirty="0" smtClean="0"/>
              <a:t>Rekrytering pågår</a:t>
            </a:r>
          </a:p>
          <a:p>
            <a:endParaRPr lang="sv-SE" dirty="0"/>
          </a:p>
        </p:txBody>
      </p:sp>
    </p:spTree>
    <p:extLst>
      <p:ext uri="{BB962C8B-B14F-4D97-AF65-F5344CB8AC3E}">
        <p14:creationId xmlns:p14="http://schemas.microsoft.com/office/powerpoint/2010/main" val="21579543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Övrigt aktuellt från styrgruppen</a:t>
            </a:r>
            <a:endParaRPr lang="sv-SE" dirty="0"/>
          </a:p>
        </p:txBody>
      </p:sp>
      <p:sp>
        <p:nvSpPr>
          <p:cNvPr id="3" name="Platshållare för innehåll 2"/>
          <p:cNvSpPr>
            <a:spLocks noGrp="1"/>
          </p:cNvSpPr>
          <p:nvPr>
            <p:ph idx="1"/>
          </p:nvPr>
        </p:nvSpPr>
        <p:spPr>
          <a:xfrm>
            <a:off x="677334" y="1551709"/>
            <a:ext cx="8596668" cy="4489653"/>
          </a:xfrm>
        </p:spPr>
        <p:txBody>
          <a:bodyPr/>
          <a:lstStyle/>
          <a:p>
            <a:r>
              <a:rPr lang="sv-SE" dirty="0" smtClean="0"/>
              <a:t>Kommunens representation</a:t>
            </a:r>
          </a:p>
          <a:p>
            <a:r>
              <a:rPr lang="sv-SE" dirty="0" smtClean="0"/>
              <a:t>Tydliggöra organisation och projektledning, uppdrag och mandat</a:t>
            </a:r>
          </a:p>
          <a:p>
            <a:r>
              <a:rPr lang="sv-SE" dirty="0" smtClean="0"/>
              <a:t>Involvera verksamhetschefer VC mer </a:t>
            </a:r>
          </a:p>
          <a:p>
            <a:r>
              <a:rPr lang="sv-SE" dirty="0" smtClean="0"/>
              <a:t>Kommuner som inte alls kommit i gång </a:t>
            </a:r>
          </a:p>
          <a:p>
            <a:r>
              <a:rPr lang="sv-SE" dirty="0" smtClean="0"/>
              <a:t>Behov av fler lokala processledare?</a:t>
            </a:r>
          </a:p>
          <a:p>
            <a:r>
              <a:rPr lang="sv-SE" dirty="0" smtClean="0"/>
              <a:t>Strategiska frågor till styrgruppen</a:t>
            </a:r>
          </a:p>
          <a:p>
            <a:r>
              <a:rPr lang="sv-SE" dirty="0" smtClean="0"/>
              <a:t>Enhetlighet namn mm</a:t>
            </a:r>
          </a:p>
          <a:p>
            <a:r>
              <a:rPr lang="sv-SE" dirty="0" smtClean="0"/>
              <a:t>Diskussion angående kostnader, ålder</a:t>
            </a:r>
          </a:p>
          <a:p>
            <a:r>
              <a:rPr lang="sv-SE" smtClean="0"/>
              <a:t>Kurator</a:t>
            </a:r>
            <a:endParaRPr lang="sv-SE" dirty="0" smtClean="0"/>
          </a:p>
          <a:p>
            <a:r>
              <a:rPr lang="sv-SE" dirty="0" smtClean="0"/>
              <a:t>En del av utvecklingen Nära Vård</a:t>
            </a:r>
          </a:p>
          <a:p>
            <a:r>
              <a:rPr lang="sv-SE" dirty="0" smtClean="0"/>
              <a:t>Bör UH ingå i hälsoval?</a:t>
            </a:r>
          </a:p>
        </p:txBody>
      </p:sp>
    </p:spTree>
    <p:extLst>
      <p:ext uri="{BB962C8B-B14F-4D97-AF65-F5344CB8AC3E}">
        <p14:creationId xmlns:p14="http://schemas.microsoft.com/office/powerpoint/2010/main" val="4146273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7200" b="1" dirty="0" smtClean="0"/>
              <a:t>VARFÖR?</a:t>
            </a:r>
            <a:endParaRPr lang="sv-SE" sz="7200" b="1" dirty="0"/>
          </a:p>
        </p:txBody>
      </p:sp>
      <p:sp>
        <p:nvSpPr>
          <p:cNvPr id="3" name="Platshållare för innehåll 2"/>
          <p:cNvSpPr>
            <a:spLocks noGrp="1"/>
          </p:cNvSpPr>
          <p:nvPr>
            <p:ph idx="1"/>
          </p:nvPr>
        </p:nvSpPr>
        <p:spPr/>
        <p:txBody>
          <a:bodyPr>
            <a:normAutofit fontScale="92500" lnSpcReduction="20000"/>
          </a:bodyPr>
          <a:lstStyle/>
          <a:p>
            <a:r>
              <a:rPr lang="sv-SE" sz="3600" b="1" dirty="0" smtClean="0"/>
              <a:t>Finns det inte tillräckligt med projekt när det gäller barn, ungdomar och hälsa</a:t>
            </a:r>
          </a:p>
          <a:p>
            <a:endParaRPr lang="sv-SE" sz="3600" b="1" dirty="0" smtClean="0"/>
          </a:p>
          <a:p>
            <a:r>
              <a:rPr lang="sv-SE" sz="3600" b="1" dirty="0" smtClean="0"/>
              <a:t>Vad är det som gör att det här skulle ge bra eller bättre resultat</a:t>
            </a:r>
          </a:p>
          <a:p>
            <a:endParaRPr lang="sv-SE" sz="3600" b="1" dirty="0" smtClean="0"/>
          </a:p>
          <a:p>
            <a:r>
              <a:rPr lang="sv-SE" sz="3600" b="1" dirty="0" smtClean="0"/>
              <a:t>Går det verkligen att genomföra i alla kommuner?</a:t>
            </a:r>
            <a:endParaRPr lang="sv-SE" sz="3600" b="1" dirty="0"/>
          </a:p>
        </p:txBody>
      </p:sp>
    </p:spTree>
    <p:extLst>
      <p:ext uri="{BB962C8B-B14F-4D97-AF65-F5344CB8AC3E}">
        <p14:creationId xmlns:p14="http://schemas.microsoft.com/office/powerpoint/2010/main" val="2391688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a:t>
            </a:r>
            <a:endParaRPr lang="sv-SE" dirty="0"/>
          </a:p>
        </p:txBody>
      </p:sp>
      <p:sp>
        <p:nvSpPr>
          <p:cNvPr id="3" name="Platshållare för innehåll 2"/>
          <p:cNvSpPr>
            <a:spLocks noGrp="1"/>
          </p:cNvSpPr>
          <p:nvPr>
            <p:ph idx="1"/>
          </p:nvPr>
        </p:nvSpPr>
        <p:spPr/>
        <p:txBody>
          <a:bodyPr/>
          <a:lstStyle/>
          <a:p>
            <a:r>
              <a:rPr lang="sv-SE" dirty="0" smtClean="0">
                <a:solidFill>
                  <a:schemeClr val="tx1"/>
                </a:solidFill>
              </a:rPr>
              <a:t>Erbjuda </a:t>
            </a:r>
            <a:r>
              <a:rPr lang="sv-SE" i="1" dirty="0" smtClean="0">
                <a:solidFill>
                  <a:srgbClr val="00B050"/>
                </a:solidFill>
              </a:rPr>
              <a:t>jämlika och likvärdiga insatser </a:t>
            </a:r>
            <a:r>
              <a:rPr lang="sv-SE" dirty="0" smtClean="0">
                <a:solidFill>
                  <a:schemeClr val="tx1"/>
                </a:solidFill>
              </a:rPr>
              <a:t>av hög kvalitet för ungdomar på ungdomars villkor</a:t>
            </a:r>
          </a:p>
          <a:p>
            <a:r>
              <a:rPr lang="sv-SE" i="1" dirty="0" smtClean="0">
                <a:solidFill>
                  <a:srgbClr val="00B050"/>
                </a:solidFill>
              </a:rPr>
              <a:t>En ”ingång” </a:t>
            </a:r>
            <a:r>
              <a:rPr lang="sv-SE" dirty="0" smtClean="0">
                <a:solidFill>
                  <a:schemeClr val="tx1"/>
                </a:solidFill>
              </a:rPr>
              <a:t>för att </a:t>
            </a:r>
            <a:r>
              <a:rPr lang="sv-SE" i="1" dirty="0" smtClean="0">
                <a:solidFill>
                  <a:srgbClr val="00B050"/>
                </a:solidFill>
              </a:rPr>
              <a:t>snabbt</a:t>
            </a:r>
            <a:r>
              <a:rPr lang="sv-SE" dirty="0" smtClean="0">
                <a:solidFill>
                  <a:schemeClr val="tx1"/>
                </a:solidFill>
              </a:rPr>
              <a:t> få stöd och hjälp och behandling</a:t>
            </a:r>
          </a:p>
          <a:p>
            <a:r>
              <a:rPr lang="sv-SE" dirty="0" smtClean="0">
                <a:solidFill>
                  <a:schemeClr val="tx1"/>
                </a:solidFill>
              </a:rPr>
              <a:t>Se hela människan – </a:t>
            </a:r>
            <a:r>
              <a:rPr lang="sv-SE" i="1" dirty="0" smtClean="0">
                <a:solidFill>
                  <a:srgbClr val="00B050"/>
                </a:solidFill>
              </a:rPr>
              <a:t>helhetsperspektiv</a:t>
            </a:r>
            <a:r>
              <a:rPr lang="sv-SE" dirty="0" smtClean="0">
                <a:solidFill>
                  <a:schemeClr val="tx1"/>
                </a:solidFill>
              </a:rPr>
              <a:t> på hälsa</a:t>
            </a:r>
          </a:p>
          <a:p>
            <a:r>
              <a:rPr lang="sv-SE" i="1" dirty="0" smtClean="0">
                <a:solidFill>
                  <a:srgbClr val="00B050"/>
                </a:solidFill>
              </a:rPr>
              <a:t>Förbättra och bevara </a:t>
            </a:r>
            <a:r>
              <a:rPr lang="sv-SE" dirty="0" smtClean="0">
                <a:solidFill>
                  <a:schemeClr val="tx1"/>
                </a:solidFill>
              </a:rPr>
              <a:t>fysisk, psykisk, social och sexuell hälsa</a:t>
            </a:r>
          </a:p>
          <a:p>
            <a:r>
              <a:rPr lang="sv-SE" i="1" dirty="0" smtClean="0">
                <a:solidFill>
                  <a:srgbClr val="00B050"/>
                </a:solidFill>
              </a:rPr>
              <a:t>Undvika </a:t>
            </a:r>
            <a:r>
              <a:rPr lang="sv-SE" dirty="0" smtClean="0">
                <a:solidFill>
                  <a:schemeClr val="tx1"/>
                </a:solidFill>
              </a:rPr>
              <a:t>att ungdomar </a:t>
            </a:r>
            <a:r>
              <a:rPr lang="sv-SE" i="1" dirty="0" smtClean="0">
                <a:solidFill>
                  <a:srgbClr val="00B050"/>
                </a:solidFill>
              </a:rPr>
              <a:t>bollas runt</a:t>
            </a:r>
          </a:p>
          <a:p>
            <a:r>
              <a:rPr lang="sv-SE" dirty="0" smtClean="0">
                <a:solidFill>
                  <a:schemeClr val="tx1"/>
                </a:solidFill>
              </a:rPr>
              <a:t>Tvärprofessionella teambaserade insatser av </a:t>
            </a:r>
            <a:r>
              <a:rPr lang="sv-SE" i="1" dirty="0" smtClean="0">
                <a:solidFill>
                  <a:srgbClr val="00B050"/>
                </a:solidFill>
              </a:rPr>
              <a:t>hög kvalitet nära ungdomarna</a:t>
            </a:r>
          </a:p>
          <a:p>
            <a:r>
              <a:rPr lang="sv-SE" i="1" dirty="0" smtClean="0">
                <a:solidFill>
                  <a:srgbClr val="00B050"/>
                </a:solidFill>
              </a:rPr>
              <a:t>Dalarnas kommuner och Region Dalarna i samverkan</a:t>
            </a:r>
            <a:endParaRPr lang="sv-SE" i="1" dirty="0">
              <a:solidFill>
                <a:srgbClr val="00B050"/>
              </a:solidFill>
            </a:endParaRPr>
          </a:p>
        </p:txBody>
      </p:sp>
    </p:spTree>
    <p:extLst>
      <p:ext uri="{BB962C8B-B14F-4D97-AF65-F5344CB8AC3E}">
        <p14:creationId xmlns:p14="http://schemas.microsoft.com/office/powerpoint/2010/main" val="153518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p:nvPr/>
        </p:nvSpPr>
        <p:spPr>
          <a:xfrm>
            <a:off x="10155382" y="5278582"/>
            <a:ext cx="1731818" cy="31865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Kommun</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ktangel 8"/>
          <p:cNvSpPr/>
          <p:nvPr/>
        </p:nvSpPr>
        <p:spPr>
          <a:xfrm>
            <a:off x="10113818" y="6109856"/>
            <a:ext cx="1787237" cy="31865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Landsting</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latshållare för innehåll 4"/>
          <p:cNvPicPr>
            <a:picLocks noGrp="1" noChangeAspect="1"/>
          </p:cNvPicPr>
          <p:nvPr>
            <p:ph idx="1"/>
          </p:nvPr>
        </p:nvPicPr>
        <p:blipFill>
          <a:blip r:embed="rId2"/>
          <a:stretch>
            <a:fillRect/>
          </a:stretch>
        </p:blipFill>
        <p:spPr>
          <a:xfrm>
            <a:off x="2410691" y="133442"/>
            <a:ext cx="5957454" cy="6615126"/>
          </a:xfrm>
          <a:prstGeom prst="rect">
            <a:avLst/>
          </a:prstGeom>
        </p:spPr>
      </p:pic>
    </p:spTree>
    <p:extLst>
      <p:ext uri="{BB962C8B-B14F-4D97-AF65-F5344CB8AC3E}">
        <p14:creationId xmlns:p14="http://schemas.microsoft.com/office/powerpoint/2010/main" val="3466886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7200" b="1" dirty="0" smtClean="0"/>
              <a:t>HUR?</a:t>
            </a:r>
            <a:endParaRPr lang="sv-SE" sz="7200" b="1" dirty="0"/>
          </a:p>
        </p:txBody>
      </p:sp>
      <p:sp>
        <p:nvSpPr>
          <p:cNvPr id="3" name="Platshållare för innehåll 2"/>
          <p:cNvSpPr>
            <a:spLocks noGrp="1"/>
          </p:cNvSpPr>
          <p:nvPr>
            <p:ph idx="1"/>
          </p:nvPr>
        </p:nvSpPr>
        <p:spPr/>
        <p:txBody>
          <a:bodyPr>
            <a:normAutofit fontScale="85000" lnSpcReduction="20000"/>
          </a:bodyPr>
          <a:lstStyle/>
          <a:p>
            <a:r>
              <a:rPr lang="sv-SE" sz="4000" b="1" dirty="0" smtClean="0"/>
              <a:t>Dialog med alla kommuner</a:t>
            </a:r>
          </a:p>
          <a:p>
            <a:r>
              <a:rPr lang="sv-SE" sz="4000" b="1" dirty="0" smtClean="0"/>
              <a:t>Bilda styrgrupper och arbetsgrupper</a:t>
            </a:r>
          </a:p>
          <a:p>
            <a:r>
              <a:rPr lang="sv-SE" sz="4000" b="1" dirty="0" smtClean="0"/>
              <a:t>Samverkan över kommungränserna</a:t>
            </a:r>
          </a:p>
          <a:p>
            <a:r>
              <a:rPr lang="sv-SE" sz="4000" b="1" dirty="0" smtClean="0"/>
              <a:t>Kartläggning alla aktuella projekt inom området</a:t>
            </a:r>
          </a:p>
          <a:p>
            <a:r>
              <a:rPr lang="sv-SE" sz="4000" b="1" dirty="0" smtClean="0"/>
              <a:t>Involvera chefer och personal</a:t>
            </a:r>
          </a:p>
          <a:p>
            <a:r>
              <a:rPr lang="sv-SE" sz="4000" b="1" dirty="0" smtClean="0"/>
              <a:t>Regional överenskommelse - RÖK</a:t>
            </a:r>
          </a:p>
          <a:p>
            <a:endParaRPr lang="sv-SE" sz="4000" b="1" dirty="0"/>
          </a:p>
        </p:txBody>
      </p:sp>
    </p:spTree>
    <p:extLst>
      <p:ext uri="{BB962C8B-B14F-4D97-AF65-F5344CB8AC3E}">
        <p14:creationId xmlns:p14="http://schemas.microsoft.com/office/powerpoint/2010/main" val="85206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FRAMTID</a:t>
            </a:r>
            <a:endParaRPr lang="sv-SE" dirty="0"/>
          </a:p>
        </p:txBody>
      </p:sp>
      <p:sp>
        <p:nvSpPr>
          <p:cNvPr id="3" name="Platshållare för innehåll 2"/>
          <p:cNvSpPr>
            <a:spLocks noGrp="1"/>
          </p:cNvSpPr>
          <p:nvPr>
            <p:ph idx="1"/>
          </p:nvPr>
        </p:nvSpPr>
        <p:spPr>
          <a:xfrm>
            <a:off x="677334" y="1559859"/>
            <a:ext cx="8596668" cy="4481503"/>
          </a:xfrm>
        </p:spPr>
        <p:txBody>
          <a:bodyPr>
            <a:noAutofit/>
          </a:bodyPr>
          <a:lstStyle/>
          <a:p>
            <a:r>
              <a:rPr lang="sv-SE" sz="3200" b="1" dirty="0" smtClean="0"/>
              <a:t>Vi tror på det här - engagemang</a:t>
            </a:r>
          </a:p>
          <a:p>
            <a:r>
              <a:rPr lang="sv-SE" sz="3200" b="1" dirty="0" smtClean="0"/>
              <a:t>3 års projekt</a:t>
            </a:r>
          </a:p>
          <a:p>
            <a:r>
              <a:rPr lang="sv-SE" sz="3200" b="1" dirty="0" smtClean="0"/>
              <a:t>Dalarna har förutsättningar och möjligheter</a:t>
            </a:r>
          </a:p>
          <a:p>
            <a:r>
              <a:rPr lang="sv-SE" sz="3200" b="1" dirty="0" smtClean="0"/>
              <a:t>Vi var först med Ungdomsmottagning – vi kan bli först med fungerande </a:t>
            </a:r>
            <a:r>
              <a:rPr lang="sv-SE" sz="3200" b="1" dirty="0" err="1" smtClean="0"/>
              <a:t>Ungdomshälsor</a:t>
            </a:r>
            <a:r>
              <a:rPr lang="sv-SE" sz="3200" b="1" dirty="0" smtClean="0"/>
              <a:t> i både  stora och små kommuner.</a:t>
            </a:r>
            <a:endParaRPr lang="sv-SE" sz="3200" b="1" dirty="0"/>
          </a:p>
        </p:txBody>
      </p:sp>
    </p:spTree>
    <p:extLst>
      <p:ext uri="{BB962C8B-B14F-4D97-AF65-F5344CB8AC3E}">
        <p14:creationId xmlns:p14="http://schemas.microsoft.com/office/powerpoint/2010/main" val="2066064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19" y="290456"/>
            <a:ext cx="12192000" cy="6858000"/>
          </a:xfrm>
          <a:prstGeom prst="rect">
            <a:avLst/>
          </a:prstGeom>
        </p:spPr>
      </p:pic>
    </p:spTree>
    <p:extLst>
      <p:ext uri="{BB962C8B-B14F-4D97-AF65-F5344CB8AC3E}">
        <p14:creationId xmlns:p14="http://schemas.microsoft.com/office/powerpoint/2010/main" val="4123274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1161</Words>
  <Application>Microsoft Office PowerPoint</Application>
  <PresentationFormat>Bredbild</PresentationFormat>
  <Paragraphs>245</Paragraphs>
  <Slides>35</Slides>
  <Notes>4</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35</vt:i4>
      </vt:variant>
    </vt:vector>
  </HeadingPairs>
  <TitlesOfParts>
    <vt:vector size="43" baseType="lpstr">
      <vt:lpstr>Arial</vt:lpstr>
      <vt:lpstr>Calibri</vt:lpstr>
      <vt:lpstr>Calibri Light</vt:lpstr>
      <vt:lpstr>Trebuchet MS</vt:lpstr>
      <vt:lpstr>Verdana</vt:lpstr>
      <vt:lpstr>Wingdings 3</vt:lpstr>
      <vt:lpstr>Office-tema</vt:lpstr>
      <vt:lpstr>Fasett</vt:lpstr>
      <vt:lpstr>PROJEKT UNGDOMSHÄLSA</vt:lpstr>
      <vt:lpstr>Uppdrag</vt:lpstr>
      <vt:lpstr>ORGANISATION UNGDOMSHÄLSA</vt:lpstr>
      <vt:lpstr>VARFÖR?</vt:lpstr>
      <vt:lpstr>Syfte</vt:lpstr>
      <vt:lpstr>PowerPoint-presentation</vt:lpstr>
      <vt:lpstr>HUR?</vt:lpstr>
      <vt:lpstr>FRAMTID</vt:lpstr>
      <vt:lpstr>PowerPoint-presentation</vt:lpstr>
      <vt:lpstr>PowerPoint-presentation</vt:lpstr>
      <vt:lpstr>PowerPoint-presentation</vt:lpstr>
      <vt:lpstr>Sammanhållen ungdomshälsa</vt:lpstr>
      <vt:lpstr>Första linjen – vad är det?</vt:lpstr>
      <vt:lpstr>PowerPoint-presentation</vt:lpstr>
      <vt:lpstr>Vad krävs av verksamheter med en första linje? </vt:lpstr>
      <vt:lpstr>Vad kännetecknar en effektiv första linje? </vt:lpstr>
      <vt:lpstr>PowerPoint-presentation</vt:lpstr>
      <vt:lpstr>Regional överenskommelse </vt:lpstr>
      <vt:lpstr>Uppdragsbeskrivning för arbete med psykisk hälsa och ohälsa på Dalarnas Ungdomsmottagningar</vt:lpstr>
      <vt:lpstr>Uppdrag</vt:lpstr>
      <vt:lpstr>Målgrupp</vt:lpstr>
      <vt:lpstr>Syfte och mål</vt:lpstr>
      <vt:lpstr>Ungdomshälsans utformning</vt:lpstr>
      <vt:lpstr>Ungdomshälsan ska arbeta med</vt:lpstr>
      <vt:lpstr>Ungdomshälsans bemanning/kompetens</vt:lpstr>
      <vt:lpstr>Tillgänglighet och valfrihet</vt:lpstr>
      <vt:lpstr>Sekretess</vt:lpstr>
      <vt:lpstr>Dokumentation</vt:lpstr>
      <vt:lpstr>Systematiskt kvalitetsarbete</vt:lpstr>
      <vt:lpstr>Huvudmannaskap och lokala överenskommelser</vt:lpstr>
      <vt:lpstr>PowerPoint-presentation</vt:lpstr>
      <vt:lpstr>Hur långt har vi kommit med UH?</vt:lpstr>
      <vt:lpstr>PowerPoint-presentation</vt:lpstr>
      <vt:lpstr>Ungdomsmottagning on line - på gång</vt:lpstr>
      <vt:lpstr>Övrigt aktuellt från styrgruppen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Olsson Nordin Eva /Vårdcentral Mora /Mora</dc:creator>
  <cp:lastModifiedBy>Westman Mona Ingeborg /Vårdcentral Gagnef /Djurås</cp:lastModifiedBy>
  <cp:revision>10</cp:revision>
  <cp:lastPrinted>2019-10-21T07:45:29Z</cp:lastPrinted>
  <dcterms:created xsi:type="dcterms:W3CDTF">2019-10-21T07:36:10Z</dcterms:created>
  <dcterms:modified xsi:type="dcterms:W3CDTF">2019-10-23T05:08:22Z</dcterms:modified>
</cp:coreProperties>
</file>