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6"/>
  </p:sldMasterIdLst>
  <p:notesMasterIdLst>
    <p:notesMasterId r:id="rId41"/>
  </p:notesMasterIdLst>
  <p:sldIdLst>
    <p:sldId id="292" r:id="rId7"/>
    <p:sldId id="314" r:id="rId8"/>
    <p:sldId id="337" r:id="rId9"/>
    <p:sldId id="338" r:id="rId10"/>
    <p:sldId id="336" r:id="rId11"/>
    <p:sldId id="346" r:id="rId12"/>
    <p:sldId id="318" r:id="rId13"/>
    <p:sldId id="347" r:id="rId14"/>
    <p:sldId id="339" r:id="rId15"/>
    <p:sldId id="340" r:id="rId16"/>
    <p:sldId id="352" r:id="rId17"/>
    <p:sldId id="335" r:id="rId18"/>
    <p:sldId id="349" r:id="rId19"/>
    <p:sldId id="353" r:id="rId20"/>
    <p:sldId id="343" r:id="rId21"/>
    <p:sldId id="354" r:id="rId22"/>
    <p:sldId id="315" r:id="rId23"/>
    <p:sldId id="324" r:id="rId24"/>
    <p:sldId id="323" r:id="rId25"/>
    <p:sldId id="321" r:id="rId26"/>
    <p:sldId id="351" r:id="rId27"/>
    <p:sldId id="325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16" r:id="rId36"/>
    <p:sldId id="327" r:id="rId37"/>
    <p:sldId id="348" r:id="rId38"/>
    <p:sldId id="345" r:id="rId39"/>
    <p:sldId id="311" r:id="rId4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3747"/>
    <a:srgbClr val="475C6C"/>
    <a:srgbClr val="DDE3E8"/>
    <a:srgbClr val="F8AAB6"/>
    <a:srgbClr val="522424"/>
    <a:srgbClr val="5C2828"/>
    <a:srgbClr val="424242"/>
    <a:srgbClr val="969696"/>
    <a:srgbClr val="FFD378"/>
    <a:srgbClr val="F15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54" autoAdjust="0"/>
    <p:restoredTop sz="81861" autoAdjust="0"/>
  </p:normalViewPr>
  <p:slideViewPr>
    <p:cSldViewPr snapToGrid="0">
      <p:cViewPr varScale="1">
        <p:scale>
          <a:sx n="93" d="100"/>
          <a:sy n="93" d="100"/>
        </p:scale>
        <p:origin x="1524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123" d="100"/>
          <a:sy n="123" d="100"/>
        </p:scale>
        <p:origin x="4904" y="80"/>
      </p:cViewPr>
      <p:guideLst/>
    </p:cSldViewPr>
  </p:notesViewPr>
  <p:gridSpacing cx="864000" cy="864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FAC39-4481-4ED3-BD9B-446AF8A56E80}" type="datetimeFigureOut">
              <a:rPr lang="sv-SE" smtClean="0"/>
              <a:t>2025-05-19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3D479F-A9FA-4460-8A06-25113FD032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692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921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(RIK = ren intermittent kateterisering)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04136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Förklara vad </a:t>
            </a:r>
            <a:r>
              <a:rPr lang="sv-SE" dirty="0" err="1"/>
              <a:t>clostridieinfektion</a:t>
            </a:r>
            <a:r>
              <a:rPr lang="sv-SE" baseline="0" dirty="0"/>
              <a:t> är</a:t>
            </a:r>
          </a:p>
          <a:p>
            <a:r>
              <a:rPr lang="sv-SE" baseline="0" dirty="0"/>
              <a:t>Samma med </a:t>
            </a:r>
            <a:r>
              <a:rPr lang="sv-SE" baseline="0" dirty="0" err="1"/>
              <a:t>neutropen</a:t>
            </a:r>
            <a:r>
              <a:rPr lang="sv-SE" baseline="0" dirty="0"/>
              <a:t> feber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3034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En </a:t>
            </a:r>
            <a:r>
              <a:rPr lang="sv-SE" dirty="0" err="1"/>
              <a:t>clostridieinfektion</a:t>
            </a:r>
            <a:r>
              <a:rPr lang="sv-SE" dirty="0"/>
              <a:t> är alltid vårdrelaterad.</a:t>
            </a:r>
            <a:r>
              <a:rPr lang="sv-SE" baseline="0" dirty="0"/>
              <a:t> Detta för att den orsakas av…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359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dirty="0"/>
              <a:t>Som</a:t>
            </a:r>
            <a:r>
              <a:rPr lang="sv-SE" b="0" baseline="0" dirty="0"/>
              <a:t> Helena nämnde tidigare är g</a:t>
            </a:r>
            <a:r>
              <a:rPr lang="sv-SE" b="0" dirty="0"/>
              <a:t>ränsen är alltså 7 dagar efter avlägsnande av kateter.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T83.5</a:t>
            </a:r>
            <a:r>
              <a:rPr lang="sv-SE" dirty="0"/>
              <a:t> Infektion och inflammatorisk reaktion orsakad av protes, implantat och transplantat i urinorganen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Y84.6</a:t>
            </a:r>
            <a:r>
              <a:rPr lang="sv-SE" dirty="0"/>
              <a:t> Kateterisering av urinvägar som orsak till onormal reaktion eller sen komplikation hos patient utan anknytning till missöde vid tiden för åtgärden</a:t>
            </a: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969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1" dirty="0"/>
              <a:t>T84.6J</a:t>
            </a:r>
            <a:r>
              <a:rPr lang="sv-SE" dirty="0"/>
              <a:t> Infektion och inflammatorisk reaktion orsakad av inre </a:t>
            </a:r>
            <a:r>
              <a:rPr lang="sv-SE" dirty="0" err="1"/>
              <a:t>fixationsinstrument</a:t>
            </a:r>
            <a:r>
              <a:rPr lang="sv-SE" dirty="0"/>
              <a:t> i </a:t>
            </a:r>
            <a:r>
              <a:rPr lang="sv-SE" dirty="0" err="1"/>
              <a:t>torakalryggen</a:t>
            </a:r>
            <a:endParaRPr lang="sv-SE" dirty="0"/>
          </a:p>
          <a:p>
            <a:r>
              <a:rPr lang="sv-SE" b="1" dirty="0"/>
              <a:t>Y848</a:t>
            </a:r>
            <a:r>
              <a:rPr lang="sv-SE" dirty="0"/>
              <a:t> Kirurgiskt ingrepp med implantat av konstgjort inre instrument eller materiel</a:t>
            </a:r>
          </a:p>
          <a:p>
            <a:endParaRPr lang="sv-SE" dirty="0"/>
          </a:p>
          <a:p>
            <a:r>
              <a:rPr lang="sv-SE" dirty="0"/>
              <a:t>Hade det varit en pacemaker-orsakad</a:t>
            </a:r>
            <a:r>
              <a:rPr lang="sv-SE" baseline="0" dirty="0"/>
              <a:t> endokardit i stället hade man följt samma formel med</a:t>
            </a:r>
          </a:p>
          <a:p>
            <a:r>
              <a:rPr lang="sv-SE" b="1" baseline="0" dirty="0"/>
              <a:t>T827</a:t>
            </a:r>
            <a:r>
              <a:rPr lang="sv-SE" baseline="0" dirty="0"/>
              <a:t> Infektion och inflammatorisk reaktion orsakad av andra instrument, implantat och transplantat i hjärta och kärl</a:t>
            </a:r>
          </a:p>
          <a:p>
            <a:r>
              <a:rPr lang="sv-SE" b="1" baseline="0" dirty="0"/>
              <a:t>Y831</a:t>
            </a:r>
            <a:r>
              <a:rPr lang="sv-SE" baseline="0" dirty="0"/>
              <a:t> Kirurgiskt ingrepp med implantat av konstgjort inre instrument eller materiel</a:t>
            </a:r>
          </a:p>
          <a:p>
            <a:endParaRPr lang="sv-SE" baseline="0" dirty="0"/>
          </a:p>
          <a:p>
            <a:r>
              <a:rPr lang="sv-SE" baseline="0" dirty="0"/>
              <a:t>I-kod + bakteriekod + Y959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56153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1200" b="1" dirty="0" smtClean="0"/>
              <a:t>J70.4</a:t>
            </a:r>
            <a:r>
              <a:rPr lang="sv-SE" sz="1200" dirty="0" smtClean="0"/>
              <a:t> Läkemedelsutlöst </a:t>
            </a:r>
            <a:r>
              <a:rPr lang="sv-SE" sz="1200" dirty="0" err="1" smtClean="0"/>
              <a:t>interstitiell</a:t>
            </a:r>
            <a:r>
              <a:rPr lang="sv-SE" sz="1200" dirty="0" smtClean="0"/>
              <a:t> lungsjukdom, ospecificerad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1200" b="1" dirty="0" smtClean="0"/>
              <a:t>Y95.9</a:t>
            </a:r>
            <a:r>
              <a:rPr lang="sv-SE" sz="1200" dirty="0" smtClean="0"/>
              <a:t> Vårdrelaterad infektion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En </a:t>
            </a:r>
            <a:r>
              <a:rPr lang="sv-SE" dirty="0" err="1"/>
              <a:t>clostridieinfektion</a:t>
            </a:r>
            <a:r>
              <a:rPr lang="sv-SE" dirty="0"/>
              <a:t> är alltid vårdrelaterad.</a:t>
            </a:r>
            <a:r>
              <a:rPr lang="sv-SE" baseline="0" dirty="0"/>
              <a:t> Detta för att den orsakas av…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980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2960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Vet ni har ni har</a:t>
            </a:r>
            <a:r>
              <a:rPr lang="sv-SE" baseline="0" dirty="0"/>
              <a:t> reaktioner/</a:t>
            </a:r>
            <a:r>
              <a:rPr lang="sv-SE" baseline="0" dirty="0" err="1"/>
              <a:t>emotes</a:t>
            </a:r>
            <a:r>
              <a:rPr lang="sv-SE" baseline="0" dirty="0"/>
              <a:t> i Teams?</a:t>
            </a:r>
          </a:p>
          <a:p>
            <a:r>
              <a:rPr lang="sv-SE" baseline="0" dirty="0"/>
              <a:t>[beskrivning av vart man hittar dem]</a:t>
            </a:r>
          </a:p>
          <a:p>
            <a:r>
              <a:rPr lang="sv-SE" baseline="0" dirty="0"/>
              <a:t>Jag vill att ni reagerar med tummen upp för ”Ja” och tummen ner för ”Nej”, så kör vi ett kort litet </a:t>
            </a:r>
            <a:r>
              <a:rPr lang="sv-SE" baseline="0" dirty="0" err="1"/>
              <a:t>quiz</a:t>
            </a:r>
            <a:r>
              <a:rPr lang="sv-SE" baseline="0" dirty="0"/>
              <a:t>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47970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8889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934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3526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70463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3882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7538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061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24392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41886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656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8631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5828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4612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114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Ju mer vi kan mäta, ju tydligare blir bilden av verkligheten.</a:t>
            </a:r>
          </a:p>
          <a:p>
            <a:endParaRPr lang="sv-SE" dirty="0"/>
          </a:p>
          <a:p>
            <a:r>
              <a:rPr lang="sv-SE" dirty="0"/>
              <a:t>Kan</a:t>
            </a:r>
            <a:r>
              <a:rPr lang="sv-SE" baseline="0" dirty="0"/>
              <a:t> vi mäta vart och hur de flesta vårdrelaterade infektionerna uppkommer kan vi börja arbeta på hur vi förebygger dem!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1153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Bakom den blå rutan gömmer sig statistik framtagen</a:t>
            </a:r>
            <a:r>
              <a:rPr lang="sv-SE" baseline="0" dirty="0"/>
              <a:t> genom funktionen BILD där man kollat på antal kodade VRI per år.</a:t>
            </a: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År 2020 – 2023 kodade sekreterarna</a:t>
            </a:r>
            <a:r>
              <a:rPr lang="sv-SE" baseline="0" dirty="0"/>
              <a:t> endast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aseline="0" dirty="0"/>
              <a:t>2024 träffades sekreterarna på infektion, Helena Ernlund från smittskydd och Marie Thelander från vårdhygien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Utifrån dessa 103 fall kunde man,</a:t>
            </a:r>
            <a:r>
              <a:rPr lang="sv-SE" baseline="0" dirty="0"/>
              <a:t> bland annat, </a:t>
            </a:r>
            <a:r>
              <a:rPr lang="sv-SE" dirty="0"/>
              <a:t>utröna att kateterorsakad UVI är den vanligaste </a:t>
            </a:r>
            <a:r>
              <a:rPr lang="sv-SE" dirty="0" err="1"/>
              <a:t>VRI:n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1932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3D479F-A9FA-4460-8A06-25113FD03249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081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bakgrund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ctrTitle"/>
          </p:nvPr>
        </p:nvSpPr>
        <p:spPr>
          <a:xfrm>
            <a:off x="1524000" y="995363"/>
            <a:ext cx="9144000" cy="2306637"/>
          </a:xfrm>
          <a:ln w="50800">
            <a:noFill/>
          </a:ln>
        </p:spPr>
        <p:txBody>
          <a:bodyPr lIns="0" tIns="0" rIns="0" bIns="0" anchor="b">
            <a:noAutofit/>
          </a:bodyPr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Underrubrik"/>
          <p:cNvSpPr>
            <a:spLocks noGrp="1"/>
          </p:cNvSpPr>
          <p:nvPr>
            <p:ph type="subTitle" idx="1"/>
          </p:nvPr>
        </p:nvSpPr>
        <p:spPr>
          <a:xfrm>
            <a:off x="1524000" y="3556000"/>
            <a:ext cx="9144000" cy="1622919"/>
          </a:xfrm>
          <a:prstGeom prst="rect">
            <a:avLst/>
          </a:prstGeom>
          <a:ln w="50800" cap="rnd" cmpd="sng">
            <a:noFill/>
          </a:ln>
        </p:spPr>
        <p:txBody>
          <a:bodyPr lIns="0" tIns="0" rIns="0" bIns="0"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om du vill redigera mall för underrubrikformat</a:t>
            </a:r>
          </a:p>
        </p:txBody>
      </p:sp>
      <p:sp>
        <p:nvSpPr>
          <p:cNvPr id="6" name="Platshållare för bild" title="Bakgrundsbild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67880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i full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" title="Beskrivning för bild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sv-SE" dirty="0"/>
          </a:p>
        </p:txBody>
      </p:sp>
      <p:grpSp>
        <p:nvGrpSpPr>
          <p:cNvPr id="3" name="Logotyp"/>
          <p:cNvGrpSpPr>
            <a:grpSpLocks noChangeAspect="1"/>
          </p:cNvGrpSpPr>
          <p:nvPr userDrawn="1"/>
        </p:nvGrpSpPr>
        <p:grpSpPr>
          <a:xfrm>
            <a:off x="10765506" y="12571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33599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2"/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0214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" title="Beskrivning för bild 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8" name="Platshållare för bild" title="Beskrivning för bild 2"/>
          <p:cNvSpPr>
            <a:spLocks noGrp="1"/>
          </p:cNvSpPr>
          <p:nvPr>
            <p:ph type="pic" sz="quarter" idx="12"/>
          </p:nvPr>
        </p:nvSpPr>
        <p:spPr>
          <a:xfrm>
            <a:off x="4072270" y="0"/>
            <a:ext cx="4040372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32" name="Platshållare för bild" title="Beskrivning för bild 3"/>
          <p:cNvSpPr>
            <a:spLocks noGrp="1"/>
          </p:cNvSpPr>
          <p:nvPr>
            <p:ph type="pic" sz="quarter" idx="14"/>
          </p:nvPr>
        </p:nvSpPr>
        <p:spPr>
          <a:xfrm>
            <a:off x="8127600" y="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27" name="Platshållare för bild" title="Beskrivning för bild 4"/>
          <p:cNvSpPr>
            <a:spLocks noGrp="1"/>
          </p:cNvSpPr>
          <p:nvPr>
            <p:ph type="pic" sz="quarter" idx="11"/>
          </p:nvPr>
        </p:nvSpPr>
        <p:spPr>
          <a:xfrm>
            <a:off x="0" y="3429000"/>
            <a:ext cx="4064400" cy="3429000"/>
          </a:xfrm>
        </p:spPr>
        <p:txBody>
          <a:bodyPr/>
          <a:lstStyle/>
          <a:p>
            <a:endParaRPr lang="sv-SE"/>
          </a:p>
        </p:txBody>
      </p:sp>
      <p:sp>
        <p:nvSpPr>
          <p:cNvPr id="11" name="Platshållare för text"/>
          <p:cNvSpPr>
            <a:spLocks noGrp="1"/>
          </p:cNvSpPr>
          <p:nvPr>
            <p:ph type="body" sz="quarter" idx="15"/>
          </p:nvPr>
        </p:nvSpPr>
        <p:spPr>
          <a:xfrm>
            <a:off x="4076400" y="3429000"/>
            <a:ext cx="4039200" cy="3429000"/>
          </a:xfrm>
          <a:solidFill>
            <a:schemeClr val="accent1"/>
          </a:solidFill>
        </p:spPr>
        <p:txBody>
          <a:bodyPr lIns="180000" tIns="180000" rIns="180000" bIns="180000" anchor="ctr">
            <a:norm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None/>
              <a:defRPr sz="2800" b="1">
                <a:solidFill>
                  <a:schemeClr val="bg1"/>
                </a:solidFill>
              </a:defRPr>
            </a:lvl3pPr>
            <a:lvl4pPr marL="1371600" indent="0">
              <a:buNone/>
              <a:defRPr sz="2800" b="1">
                <a:solidFill>
                  <a:schemeClr val="bg1"/>
                </a:solidFill>
              </a:defRPr>
            </a:lvl4pPr>
            <a:lvl5pPr marL="1828800" indent="0">
              <a:buNone/>
              <a:defRPr sz="2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31" name="Platshållare för bild" title="Beskrivning för bild 5"/>
          <p:cNvSpPr>
            <a:spLocks noGrp="1"/>
          </p:cNvSpPr>
          <p:nvPr>
            <p:ph type="pic" sz="quarter" idx="13"/>
          </p:nvPr>
        </p:nvSpPr>
        <p:spPr>
          <a:xfrm>
            <a:off x="8127600" y="3429000"/>
            <a:ext cx="4064400" cy="3429000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73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ubrik" title="Textblock med avslutande text"/>
          <p:cNvSpPr>
            <a:spLocks noGrp="1"/>
          </p:cNvSpPr>
          <p:nvPr>
            <p:ph type="ctrTitle" hasCustomPrompt="1"/>
          </p:nvPr>
        </p:nvSpPr>
        <p:spPr>
          <a:xfrm>
            <a:off x="695325" y="2032426"/>
            <a:ext cx="10801349" cy="2306637"/>
          </a:xfrm>
          <a:ln w="50800">
            <a:noFill/>
          </a:ln>
        </p:spPr>
        <p:txBody>
          <a:bodyPr lIns="0" tIns="0" rIns="0" bIns="0" anchor="ctr"/>
          <a:lstStyle>
            <a:lvl1pPr algn="ctr">
              <a:defRPr sz="6000" b="1" spc="-15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Avslutande text</a:t>
            </a:r>
          </a:p>
        </p:txBody>
      </p:sp>
      <p:grpSp>
        <p:nvGrpSpPr>
          <p:cNvPr id="2" name="Logotyp" title="Region Dalarnas logotyp"/>
          <p:cNvGrpSpPr>
            <a:grpSpLocks noChangeAspect="1"/>
          </p:cNvGrpSpPr>
          <p:nvPr userDrawn="1"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3" name="Freeform 5" title="Region Dalarnas logotyp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" name="Freeform 6" title="Region Dalarnas logotyp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5" name="Rectangle 7" title="Region Dalarnas logotyp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" name="Freeform 8" title="Region Dalarnas logotyp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7" name="Freeform 9" title="Region Dalarnas logotyp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10" title="Region Dalarnas logotyp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Freeform 11" title="Region Dalarnas logotyp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12" title="Region Dalarnas logotyp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13" title="Region Dalarnas logotyp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4" title="Region Dalarnas logotyp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5" title="Region Dalarnas logotyp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6" title="Region Dalarnas logotyp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7" title="Region Dalarnas logotyp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8" title="Region Dalarnas logotyp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990531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4" y="728664"/>
            <a:ext cx="6480000" cy="755650"/>
          </a:xfrm>
        </p:spPr>
        <p:txBody>
          <a:bodyPr lIns="0" tIns="0" rIns="0" bIns="0" anchor="t">
            <a:no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 hasCustomPrompt="1"/>
          </p:nvPr>
        </p:nvSpPr>
        <p:spPr>
          <a:xfrm>
            <a:off x="695324" y="2076337"/>
            <a:ext cx="6480000" cy="42498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Innehåll</a:t>
            </a:r>
          </a:p>
        </p:txBody>
      </p:sp>
      <p:sp>
        <p:nvSpPr>
          <p:cNvPr id="30" name="Platshållare för text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4" y="2578058"/>
            <a:ext cx="6480000" cy="3730667"/>
          </a:xfrm>
        </p:spPr>
        <p:txBody>
          <a:bodyPr lIns="0" tIns="0" rIns="0" bIns="0">
            <a:noAutofit/>
          </a:bodyPr>
          <a:lstStyle>
            <a:lvl1pPr marL="342900" indent="-342900">
              <a:buClr>
                <a:srgbClr val="DB3747"/>
              </a:buClr>
              <a:buSzPct val="130000"/>
              <a:buFont typeface="Arial Black" panose="020B0A04020102020204" pitchFamily="34" charset="0"/>
              <a:buChar char="›"/>
              <a:defRPr sz="2000" baseline="0"/>
            </a:lvl1pPr>
          </a:lstStyle>
          <a:p>
            <a:pPr lvl="0"/>
            <a:r>
              <a:rPr lang="sv-SE" dirty="0"/>
              <a:t>Innehåll</a:t>
            </a:r>
          </a:p>
          <a:p>
            <a:pPr lvl="0"/>
            <a:r>
              <a:rPr lang="sv-SE" dirty="0"/>
              <a:t>För</a:t>
            </a:r>
          </a:p>
          <a:p>
            <a:pPr lvl="0"/>
            <a:r>
              <a:rPr lang="sv-SE" dirty="0"/>
              <a:t>avsnittet</a:t>
            </a:r>
          </a:p>
        </p:txBody>
      </p:sp>
      <p:sp>
        <p:nvSpPr>
          <p:cNvPr id="23" name="Platshållare för bild" title="Fotobeskrivning"/>
          <p:cNvSpPr>
            <a:spLocks noGrp="1"/>
          </p:cNvSpPr>
          <p:nvPr>
            <p:ph type="pic" sz="quarter" idx="13"/>
          </p:nvPr>
        </p:nvSpPr>
        <p:spPr>
          <a:xfrm>
            <a:off x="7535862" y="0"/>
            <a:ext cx="4656137" cy="6858000"/>
          </a:xfrm>
        </p:spPr>
        <p:txBody>
          <a:bodyPr lIns="0" tIns="0" rIns="0" bIns="0"/>
          <a:lstStyle/>
          <a:p>
            <a:endParaRPr lang="sv-SE" dirty="0"/>
          </a:p>
        </p:txBody>
      </p:sp>
      <p:grpSp>
        <p:nvGrpSpPr>
          <p:cNvPr id="22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8438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pos="4747" userDrawn="1">
          <p15:clr>
            <a:srgbClr val="FBAE40"/>
          </p15:clr>
        </p15:guide>
        <p15:guide id="6" orient="horz" pos="93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648000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2"/>
            <a:ext cx="648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" title="Fotobeskrivning"/>
          <p:cNvSpPr>
            <a:spLocks noGrp="1"/>
          </p:cNvSpPr>
          <p:nvPr>
            <p:ph type="pic" sz="quarter" idx="12"/>
          </p:nvPr>
        </p:nvSpPr>
        <p:spPr>
          <a:xfrm>
            <a:off x="7535862" y="1"/>
            <a:ext cx="4656137" cy="6858000"/>
          </a:xfrm>
        </p:spPr>
        <p:txBody>
          <a:bodyPr tIns="0" rIns="0" bIns="0"/>
          <a:lstStyle/>
          <a:p>
            <a:endParaRPr lang="sv-SE"/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9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6497955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>
                <a:solidFill>
                  <a:schemeClr val="tx1">
                    <a:alpha val="50000"/>
                  </a:schemeClr>
                </a:solidFill>
              </a:rPr>
              <a:t>VRI-kodning ► 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329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438">
          <p15:clr>
            <a:srgbClr val="FBAE40"/>
          </p15:clr>
        </p15:guide>
        <p15:guide id="3" pos="7242">
          <p15:clr>
            <a:srgbClr val="FBAE40"/>
          </p15:clr>
        </p15:guide>
        <p15:guide id="4" orient="horz" pos="3974">
          <p15:clr>
            <a:srgbClr val="FBAE40"/>
          </p15:clr>
        </p15:guide>
        <p15:guide id="5" orient="horz" pos="935">
          <p15:clr>
            <a:srgbClr val="FBAE40"/>
          </p15:clr>
        </p15:guide>
        <p15:guide id="6" pos="47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idx="1"/>
          </p:nvPr>
        </p:nvSpPr>
        <p:spPr>
          <a:xfrm>
            <a:off x="695325" y="1484313"/>
            <a:ext cx="10801350" cy="4824411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20000"/>
              <a:defRPr sz="2400"/>
            </a:lvl1pPr>
            <a:lvl2pPr>
              <a:buClr>
                <a:schemeClr val="accent1"/>
              </a:buClr>
              <a:buSzPct val="120000"/>
              <a:defRPr/>
            </a:lvl2pPr>
            <a:lvl3pPr>
              <a:buClr>
                <a:schemeClr val="accent1"/>
              </a:buClr>
              <a:buSzPct val="120000"/>
              <a:defRPr/>
            </a:lvl3pPr>
            <a:lvl4pPr>
              <a:buClr>
                <a:schemeClr val="accent1"/>
              </a:buClr>
              <a:buSzPct val="120000"/>
              <a:defRPr/>
            </a:lvl4pPr>
            <a:lvl5pPr>
              <a:buClr>
                <a:schemeClr val="accent1"/>
              </a:buClr>
              <a:buSzPct val="12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7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30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5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>
                <a:solidFill>
                  <a:schemeClr val="tx1">
                    <a:alpha val="50000"/>
                  </a:schemeClr>
                </a:solidFill>
              </a:rPr>
              <a:t>VRI-kodning ► 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1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629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35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"/>
          <p:cNvSpPr>
            <a:spLocks noGrp="1"/>
          </p:cNvSpPr>
          <p:nvPr>
            <p:ph sz="half" idx="1"/>
          </p:nvPr>
        </p:nvSpPr>
        <p:spPr>
          <a:xfrm>
            <a:off x="695325" y="1484311"/>
            <a:ext cx="5220000" cy="482441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276675" y="1484313"/>
            <a:ext cx="5220000" cy="482441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38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>
                <a:solidFill>
                  <a:schemeClr val="tx1">
                    <a:alpha val="50000"/>
                  </a:schemeClr>
                </a:solidFill>
              </a:rPr>
              <a:t>VRI-kodning ► 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3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1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 userDrawn="1">
          <p15:clr>
            <a:srgbClr val="FBAE40"/>
          </p15:clr>
        </p15:guide>
        <p15:guide id="2" pos="438" userDrawn="1">
          <p15:clr>
            <a:srgbClr val="FBAE40"/>
          </p15:clr>
        </p15:guide>
        <p15:guide id="3" pos="7242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ubrik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</p:spPr>
        <p:txBody>
          <a:bodyPr lIns="0" tIns="0" rIns="0" bIns="0" anchor="t">
            <a:normAutofit/>
          </a:bodyPr>
          <a:lstStyle>
            <a:lvl1pPr>
              <a:defRPr sz="3200"/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underrubrik"/>
          <p:cNvSpPr>
            <a:spLocks noGrp="1"/>
          </p:cNvSpPr>
          <p:nvPr>
            <p:ph type="body" idx="1"/>
          </p:nvPr>
        </p:nvSpPr>
        <p:spPr>
          <a:xfrm>
            <a:off x="695324" y="1484313"/>
            <a:ext cx="5220000" cy="82391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innehåll"/>
          <p:cNvSpPr>
            <a:spLocks noGrp="1"/>
          </p:cNvSpPr>
          <p:nvPr>
            <p:ph sz="half" idx="2"/>
          </p:nvPr>
        </p:nvSpPr>
        <p:spPr>
          <a:xfrm>
            <a:off x="695325" y="2542717"/>
            <a:ext cx="5221381" cy="3766008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 sz="2400"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underrubrik"/>
          <p:cNvSpPr>
            <a:spLocks noGrp="1"/>
          </p:cNvSpPr>
          <p:nvPr>
            <p:ph type="body" sz="quarter" idx="3"/>
          </p:nvPr>
        </p:nvSpPr>
        <p:spPr>
          <a:xfrm>
            <a:off x="6276675" y="1484313"/>
            <a:ext cx="5220000" cy="823318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6" name="Platshållare för innehåll"/>
          <p:cNvSpPr>
            <a:spLocks noGrp="1"/>
          </p:cNvSpPr>
          <p:nvPr>
            <p:ph sz="quarter" idx="4"/>
          </p:nvPr>
        </p:nvSpPr>
        <p:spPr>
          <a:xfrm>
            <a:off x="6278554" y="2541233"/>
            <a:ext cx="5218120" cy="3767492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buSzPct val="130000"/>
              <a:defRPr/>
            </a:lvl1pPr>
            <a:lvl2pPr>
              <a:buClr>
                <a:schemeClr val="accent1"/>
              </a:buClr>
              <a:buSzPct val="130000"/>
              <a:defRPr/>
            </a:lvl2pPr>
            <a:lvl3pPr>
              <a:buClr>
                <a:schemeClr val="accent1"/>
              </a:buClr>
              <a:buSzPct val="130000"/>
              <a:defRPr/>
            </a:lvl3pPr>
            <a:lvl4pPr>
              <a:buClr>
                <a:schemeClr val="accent1"/>
              </a:buClr>
              <a:buSzPct val="130000"/>
              <a:defRPr/>
            </a:lvl4pPr>
            <a:lvl5pPr>
              <a:buClr>
                <a:schemeClr val="accent1"/>
              </a:buClr>
              <a:buSzPct val="130000"/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4" name="Pil"/>
          <p:cNvSpPr>
            <a:spLocks noChangeAspect="1"/>
          </p:cNvSpPr>
          <p:nvPr userDrawn="1"/>
        </p:nvSpPr>
        <p:spPr bwMode="auto">
          <a:xfrm>
            <a:off x="326192" y="306038"/>
            <a:ext cx="104033" cy="180000"/>
          </a:xfrm>
          <a:custGeom>
            <a:avLst/>
            <a:gdLst>
              <a:gd name="T0" fmla="*/ 2328 w 2328"/>
              <a:gd name="T1" fmla="*/ 1996 h 3992"/>
              <a:gd name="T2" fmla="*/ 2288 w 2328"/>
              <a:gd name="T3" fmla="*/ 2088 h 3992"/>
              <a:gd name="T4" fmla="*/ 424 w 2328"/>
              <a:gd name="T5" fmla="*/ 3952 h 3992"/>
              <a:gd name="T6" fmla="*/ 332 w 2328"/>
              <a:gd name="T7" fmla="*/ 3992 h 3992"/>
              <a:gd name="T8" fmla="*/ 240 w 2328"/>
              <a:gd name="T9" fmla="*/ 3952 h 3992"/>
              <a:gd name="T10" fmla="*/ 40 w 2328"/>
              <a:gd name="T11" fmla="*/ 3752 h 3992"/>
              <a:gd name="T12" fmla="*/ 0 w 2328"/>
              <a:gd name="T13" fmla="*/ 3660 h 3992"/>
              <a:gd name="T14" fmla="*/ 40 w 2328"/>
              <a:gd name="T15" fmla="*/ 3568 h 3992"/>
              <a:gd name="T16" fmla="*/ 1612 w 2328"/>
              <a:gd name="T17" fmla="*/ 1996 h 3992"/>
              <a:gd name="T18" fmla="*/ 40 w 2328"/>
              <a:gd name="T19" fmla="*/ 424 h 3992"/>
              <a:gd name="T20" fmla="*/ 0 w 2328"/>
              <a:gd name="T21" fmla="*/ 332 h 3992"/>
              <a:gd name="T22" fmla="*/ 40 w 2328"/>
              <a:gd name="T23" fmla="*/ 240 h 3992"/>
              <a:gd name="T24" fmla="*/ 240 w 2328"/>
              <a:gd name="T25" fmla="*/ 40 h 3992"/>
              <a:gd name="T26" fmla="*/ 332 w 2328"/>
              <a:gd name="T27" fmla="*/ 0 h 3992"/>
              <a:gd name="T28" fmla="*/ 424 w 2328"/>
              <a:gd name="T29" fmla="*/ 40 h 3992"/>
              <a:gd name="T30" fmla="*/ 2288 w 2328"/>
              <a:gd name="T31" fmla="*/ 1904 h 3992"/>
              <a:gd name="T32" fmla="*/ 2328 w 2328"/>
              <a:gd name="T33" fmla="*/ 1996 h 39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328" h="3992">
                <a:moveTo>
                  <a:pt x="2328" y="1996"/>
                </a:moveTo>
                <a:cubicBezTo>
                  <a:pt x="2328" y="2031"/>
                  <a:pt x="2315" y="2061"/>
                  <a:pt x="2288" y="2088"/>
                </a:cubicBezTo>
                <a:cubicBezTo>
                  <a:pt x="424" y="3952"/>
                  <a:pt x="424" y="3952"/>
                  <a:pt x="424" y="3952"/>
                </a:cubicBezTo>
                <a:cubicBezTo>
                  <a:pt x="397" y="3979"/>
                  <a:pt x="367" y="3992"/>
                  <a:pt x="332" y="3992"/>
                </a:cubicBezTo>
                <a:cubicBezTo>
                  <a:pt x="297" y="3992"/>
                  <a:pt x="267" y="3979"/>
                  <a:pt x="240" y="3952"/>
                </a:cubicBezTo>
                <a:cubicBezTo>
                  <a:pt x="40" y="3752"/>
                  <a:pt x="40" y="3752"/>
                  <a:pt x="40" y="3752"/>
                </a:cubicBezTo>
                <a:cubicBezTo>
                  <a:pt x="13" y="3725"/>
                  <a:pt x="0" y="3695"/>
                  <a:pt x="0" y="3660"/>
                </a:cubicBezTo>
                <a:cubicBezTo>
                  <a:pt x="0" y="3625"/>
                  <a:pt x="13" y="3595"/>
                  <a:pt x="40" y="3568"/>
                </a:cubicBezTo>
                <a:cubicBezTo>
                  <a:pt x="1612" y="1996"/>
                  <a:pt x="1612" y="1996"/>
                  <a:pt x="1612" y="1996"/>
                </a:cubicBezTo>
                <a:cubicBezTo>
                  <a:pt x="40" y="424"/>
                  <a:pt x="40" y="424"/>
                  <a:pt x="40" y="424"/>
                </a:cubicBezTo>
                <a:cubicBezTo>
                  <a:pt x="13" y="397"/>
                  <a:pt x="0" y="367"/>
                  <a:pt x="0" y="332"/>
                </a:cubicBezTo>
                <a:cubicBezTo>
                  <a:pt x="0" y="297"/>
                  <a:pt x="13" y="267"/>
                  <a:pt x="40" y="240"/>
                </a:cubicBezTo>
                <a:cubicBezTo>
                  <a:pt x="240" y="40"/>
                  <a:pt x="240" y="40"/>
                  <a:pt x="240" y="40"/>
                </a:cubicBezTo>
                <a:cubicBezTo>
                  <a:pt x="267" y="13"/>
                  <a:pt x="297" y="0"/>
                  <a:pt x="332" y="0"/>
                </a:cubicBezTo>
                <a:cubicBezTo>
                  <a:pt x="367" y="0"/>
                  <a:pt x="397" y="13"/>
                  <a:pt x="424" y="40"/>
                </a:cubicBezTo>
                <a:cubicBezTo>
                  <a:pt x="2288" y="1904"/>
                  <a:pt x="2288" y="1904"/>
                  <a:pt x="2288" y="1904"/>
                </a:cubicBezTo>
                <a:cubicBezTo>
                  <a:pt x="2315" y="1931"/>
                  <a:pt x="2328" y="1961"/>
                  <a:pt x="2328" y="1996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25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26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8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1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3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4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42" name="Platshållare för sidfot"/>
          <p:cNvSpPr>
            <a:spLocks noGrp="1"/>
          </p:cNvSpPr>
          <p:nvPr>
            <p:ph type="ftr" sz="quarter" idx="11"/>
          </p:nvPr>
        </p:nvSpPr>
        <p:spPr>
          <a:xfrm>
            <a:off x="695325" y="278514"/>
            <a:ext cx="9490210" cy="253114"/>
          </a:xfrm>
          <a:prstGeom prst="rect">
            <a:avLst/>
          </a:prstGeom>
        </p:spPr>
        <p:txBody>
          <a:bodyPr wrap="none" lIns="0" anchor="t"/>
          <a:lstStyle>
            <a:lvl1pPr algn="l">
              <a:defRPr sz="1050" b="1"/>
            </a:lvl1pPr>
          </a:lstStyle>
          <a:p>
            <a:r>
              <a:rPr lang="sv-SE">
                <a:solidFill>
                  <a:schemeClr val="tx1">
                    <a:alpha val="50000"/>
                  </a:schemeClr>
                </a:solidFill>
              </a:rPr>
              <a:t>VRI-kodning ► RUBRIK FÖR DETTA KAPITEL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29" name="Sidnummer"/>
          <p:cNvSpPr txBox="1"/>
          <p:nvPr userDrawn="1"/>
        </p:nvSpPr>
        <p:spPr>
          <a:xfrm>
            <a:off x="11496675" y="6434688"/>
            <a:ext cx="695325" cy="25069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AD9149A3-2741-43AA-8DF0-D3D0AF0ABFD1}" type="slidenum">
              <a:rPr lang="sv-SE" sz="1050" b="1" smtClean="0">
                <a:solidFill>
                  <a:schemeClr val="tx1">
                    <a:alpha val="60000"/>
                  </a:schemeClr>
                </a:solidFill>
              </a:rPr>
              <a:pPr algn="ctr"/>
              <a:t>‹#›</a:t>
            </a:fld>
            <a:endParaRPr lang="sv-SE" sz="1050" b="1" dirty="0">
              <a:solidFill>
                <a:schemeClr val="tx1">
                  <a:alpha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38" userDrawn="1">
          <p15:clr>
            <a:srgbClr val="FBAE40"/>
          </p15:clr>
        </p15:guide>
        <p15:guide id="2" pos="7242" userDrawn="1">
          <p15:clr>
            <a:srgbClr val="FBAE40"/>
          </p15:clr>
        </p15:guide>
        <p15:guide id="3" orient="horz" pos="459" userDrawn="1">
          <p15:clr>
            <a:srgbClr val="FBAE40"/>
          </p15:clr>
        </p15:guide>
        <p15:guide id="4" orient="horz" pos="3974" userDrawn="1">
          <p15:clr>
            <a:srgbClr val="FBAE40"/>
          </p15:clr>
        </p15:guide>
        <p15:guide id="5" orient="horz" pos="93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ubrik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18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704052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079688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ubrik"/>
          <p:cNvSpPr>
            <a:spLocks noGrp="1"/>
          </p:cNvSpPr>
          <p:nvPr>
            <p:ph type="title"/>
          </p:nvPr>
        </p:nvSpPr>
        <p:spPr>
          <a:xfrm>
            <a:off x="695326" y="2336495"/>
            <a:ext cx="10801349" cy="1800000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grpSp>
        <p:nvGrpSpPr>
          <p:cNvPr id="33" name="Logotyp" title="Region Dalarnas logotyp"/>
          <p:cNvGrpSpPr>
            <a:grpSpLocks noChangeAspect="1"/>
          </p:cNvGrpSpPr>
          <p:nvPr userDrawn="1"/>
        </p:nvGrpSpPr>
        <p:grpSpPr>
          <a:xfrm>
            <a:off x="10724551" y="190337"/>
            <a:ext cx="1134134" cy="432000"/>
            <a:chOff x="-2576825" y="3432175"/>
            <a:chExt cx="1679575" cy="639763"/>
          </a:xfrm>
          <a:solidFill>
            <a:srgbClr val="DB3747"/>
          </a:solidFill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3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5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408681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5">
                <a:lumMod val="70000"/>
                <a:lumOff val="30000"/>
                <a:alpha val="90000"/>
              </a:schemeClr>
            </a:gs>
            <a:gs pos="0">
              <a:schemeClr val="accent5">
                <a:lumMod val="70000"/>
                <a:lumOff val="30000"/>
                <a:alpha val="90000"/>
              </a:schemeClr>
            </a:gs>
            <a:gs pos="25000">
              <a:schemeClr val="accent5">
                <a:lumMod val="75000"/>
              </a:schemeClr>
            </a:gs>
            <a:gs pos="50000">
              <a:schemeClr val="accent5">
                <a:lumMod val="50000"/>
              </a:schemeClr>
            </a:gs>
            <a:gs pos="75000">
              <a:schemeClr val="accent5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49" cy="7560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sv-SE" dirty="0"/>
              <a:t>Klicka här för att ändra format 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idx="1"/>
          </p:nvPr>
        </p:nvSpPr>
        <p:spPr>
          <a:xfrm>
            <a:off x="695325" y="1892809"/>
            <a:ext cx="10801350" cy="44159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0124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1" r:id="rId2"/>
    <p:sldLayoutId id="2147483690" r:id="rId3"/>
    <p:sldLayoutId id="2147483680" r:id="rId4"/>
    <p:sldLayoutId id="2147483682" r:id="rId5"/>
    <p:sldLayoutId id="2147483683" r:id="rId6"/>
    <p:sldLayoutId id="2147483684" r:id="rId7"/>
    <p:sldLayoutId id="2147483692" r:id="rId8"/>
    <p:sldLayoutId id="2147483693" r:id="rId9"/>
    <p:sldLayoutId id="2147483688" r:id="rId10"/>
    <p:sldLayoutId id="2147483696" r:id="rId11"/>
    <p:sldLayoutId id="2147483695" r:id="rId12"/>
    <p:sldLayoutId id="2147483685" r:id="rId1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Tx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974" userDrawn="1">
          <p15:clr>
            <a:srgbClr val="F26B43"/>
          </p15:clr>
        </p15:guide>
        <p15:guide id="3" pos="438" userDrawn="1">
          <p15:clr>
            <a:srgbClr val="F26B43"/>
          </p15:clr>
        </p15:guide>
        <p15:guide id="4" pos="72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dalarna.se/smittskydd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regiondalarna.se/plus/" TargetMode="External"/><Relationship Id="rId5" Type="http://schemas.openxmlformats.org/officeDocument/2006/relationships/hyperlink" Target="mailto:caroline.strom@regiondalarna.se" TargetMode="External"/><Relationship Id="rId4" Type="http://schemas.openxmlformats.org/officeDocument/2006/relationships/hyperlink" Target="mailto:DRG.Falun@regiondalarna.se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bild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75"/>
            <a:ext cx="12192000" cy="6858000"/>
          </a:xfr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449E690-5B15-506D-9590-3B03C144F09B}"/>
              </a:ext>
            </a:extLst>
          </p:cNvPr>
          <p:cNvSpPr/>
          <p:nvPr/>
        </p:nvSpPr>
        <p:spPr>
          <a:xfrm>
            <a:off x="-82296" y="-82296"/>
            <a:ext cx="12353544" cy="7022592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VRI-kodning</a:t>
            </a:r>
          </a:p>
        </p:txBody>
      </p:sp>
      <p:sp>
        <p:nvSpPr>
          <p:cNvPr id="4" name="Underrubri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En utbildning i hur man kodar</a:t>
            </a:r>
          </a:p>
          <a:p>
            <a:r>
              <a:rPr lang="sv-SE" dirty="0"/>
              <a:t>vårdrelaterade infektioner</a:t>
            </a:r>
          </a:p>
          <a:p>
            <a:endParaRPr lang="sv-SE" dirty="0"/>
          </a:p>
        </p:txBody>
      </p:sp>
      <p:grpSp>
        <p:nvGrpSpPr>
          <p:cNvPr id="6" name="Logotyp" title="Region Dalarnas logotyp"/>
          <p:cNvGrpSpPr>
            <a:grpSpLocks noChangeAspect="1"/>
          </p:cNvGrpSpPr>
          <p:nvPr/>
        </p:nvGrpSpPr>
        <p:grpSpPr>
          <a:xfrm>
            <a:off x="4914611" y="5408725"/>
            <a:ext cx="2362778" cy="900000"/>
            <a:chOff x="-2576825" y="3432175"/>
            <a:chExt cx="1679575" cy="639763"/>
          </a:xfrm>
          <a:solidFill>
            <a:schemeClr val="bg1"/>
          </a:solidFill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-1871975" y="3689350"/>
              <a:ext cx="100013" cy="168275"/>
            </a:xfrm>
            <a:custGeom>
              <a:avLst/>
              <a:gdLst>
                <a:gd name="T0" fmla="*/ 63 w 63"/>
                <a:gd name="T1" fmla="*/ 84 h 106"/>
                <a:gd name="T2" fmla="*/ 29 w 63"/>
                <a:gd name="T3" fmla="*/ 84 h 106"/>
                <a:gd name="T4" fmla="*/ 29 w 63"/>
                <a:gd name="T5" fmla="*/ 65 h 106"/>
                <a:gd name="T6" fmla="*/ 60 w 63"/>
                <a:gd name="T7" fmla="*/ 65 h 106"/>
                <a:gd name="T8" fmla="*/ 60 w 63"/>
                <a:gd name="T9" fmla="*/ 41 h 106"/>
                <a:gd name="T10" fmla="*/ 29 w 63"/>
                <a:gd name="T11" fmla="*/ 41 h 106"/>
                <a:gd name="T12" fmla="*/ 29 w 63"/>
                <a:gd name="T13" fmla="*/ 24 h 106"/>
                <a:gd name="T14" fmla="*/ 63 w 63"/>
                <a:gd name="T15" fmla="*/ 24 h 106"/>
                <a:gd name="T16" fmla="*/ 63 w 63"/>
                <a:gd name="T17" fmla="*/ 0 h 106"/>
                <a:gd name="T18" fmla="*/ 0 w 63"/>
                <a:gd name="T19" fmla="*/ 0 h 106"/>
                <a:gd name="T20" fmla="*/ 0 w 63"/>
                <a:gd name="T21" fmla="*/ 106 h 106"/>
                <a:gd name="T22" fmla="*/ 63 w 63"/>
                <a:gd name="T23" fmla="*/ 106 h 106"/>
                <a:gd name="T24" fmla="*/ 63 w 63"/>
                <a:gd name="T25" fmla="*/ 8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3" h="106">
                  <a:moveTo>
                    <a:pt x="63" y="84"/>
                  </a:moveTo>
                  <a:lnTo>
                    <a:pt x="29" y="84"/>
                  </a:lnTo>
                  <a:lnTo>
                    <a:pt x="29" y="65"/>
                  </a:lnTo>
                  <a:lnTo>
                    <a:pt x="60" y="65"/>
                  </a:lnTo>
                  <a:lnTo>
                    <a:pt x="60" y="41"/>
                  </a:lnTo>
                  <a:lnTo>
                    <a:pt x="29" y="41"/>
                  </a:lnTo>
                  <a:lnTo>
                    <a:pt x="29" y="24"/>
                  </a:lnTo>
                  <a:lnTo>
                    <a:pt x="63" y="24"/>
                  </a:lnTo>
                  <a:lnTo>
                    <a:pt x="63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63" y="106"/>
                  </a:lnTo>
                  <a:lnTo>
                    <a:pt x="63" y="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-1757675" y="3681413"/>
              <a:ext cx="177800" cy="184150"/>
            </a:xfrm>
            <a:custGeom>
              <a:avLst/>
              <a:gdLst>
                <a:gd name="T0" fmla="*/ 24 w 47"/>
                <a:gd name="T1" fmla="*/ 48 h 48"/>
                <a:gd name="T2" fmla="*/ 42 w 47"/>
                <a:gd name="T3" fmla="*/ 39 h 48"/>
                <a:gd name="T4" fmla="*/ 47 w 47"/>
                <a:gd name="T5" fmla="*/ 22 h 48"/>
                <a:gd name="T6" fmla="*/ 24 w 47"/>
                <a:gd name="T7" fmla="*/ 22 h 48"/>
                <a:gd name="T8" fmla="*/ 24 w 47"/>
                <a:gd name="T9" fmla="*/ 31 h 48"/>
                <a:gd name="T10" fmla="*/ 33 w 47"/>
                <a:gd name="T11" fmla="*/ 31 h 48"/>
                <a:gd name="T12" fmla="*/ 24 w 47"/>
                <a:gd name="T13" fmla="*/ 38 h 48"/>
                <a:gd name="T14" fmla="*/ 12 w 47"/>
                <a:gd name="T15" fmla="*/ 25 h 48"/>
                <a:gd name="T16" fmla="*/ 24 w 47"/>
                <a:gd name="T17" fmla="*/ 10 h 48"/>
                <a:gd name="T18" fmla="*/ 33 w 47"/>
                <a:gd name="T19" fmla="*/ 18 h 48"/>
                <a:gd name="T20" fmla="*/ 44 w 47"/>
                <a:gd name="T21" fmla="*/ 13 h 48"/>
                <a:gd name="T22" fmla="*/ 24 w 47"/>
                <a:gd name="T23" fmla="*/ 0 h 48"/>
                <a:gd name="T24" fmla="*/ 0 w 47"/>
                <a:gd name="T25" fmla="*/ 24 h 48"/>
                <a:gd name="T26" fmla="*/ 24 w 47"/>
                <a:gd name="T27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48">
                  <a:moveTo>
                    <a:pt x="24" y="48"/>
                  </a:moveTo>
                  <a:cubicBezTo>
                    <a:pt x="31" y="48"/>
                    <a:pt x="38" y="45"/>
                    <a:pt x="42" y="39"/>
                  </a:cubicBezTo>
                  <a:cubicBezTo>
                    <a:pt x="46" y="34"/>
                    <a:pt x="46" y="28"/>
                    <a:pt x="47" y="22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6"/>
                    <a:pt x="29" y="38"/>
                    <a:pt x="24" y="38"/>
                  </a:cubicBezTo>
                  <a:cubicBezTo>
                    <a:pt x="16" y="38"/>
                    <a:pt x="12" y="31"/>
                    <a:pt x="12" y="25"/>
                  </a:cubicBezTo>
                  <a:cubicBezTo>
                    <a:pt x="12" y="18"/>
                    <a:pt x="16" y="10"/>
                    <a:pt x="24" y="10"/>
                  </a:cubicBezTo>
                  <a:cubicBezTo>
                    <a:pt x="28" y="10"/>
                    <a:pt x="32" y="13"/>
                    <a:pt x="33" y="18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0" y="5"/>
                    <a:pt x="33" y="0"/>
                    <a:pt x="24" y="0"/>
                  </a:cubicBezTo>
                  <a:cubicBezTo>
                    <a:pt x="10" y="0"/>
                    <a:pt x="0" y="10"/>
                    <a:pt x="0" y="24"/>
                  </a:cubicBezTo>
                  <a:cubicBezTo>
                    <a:pt x="0" y="38"/>
                    <a:pt x="10" y="48"/>
                    <a:pt x="24" y="4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-1564000" y="3689350"/>
              <a:ext cx="44450" cy="168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0" name="Freeform 8"/>
            <p:cNvSpPr>
              <a:spLocks noEditPoints="1"/>
            </p:cNvSpPr>
            <p:nvPr/>
          </p:nvSpPr>
          <p:spPr bwMode="auto">
            <a:xfrm>
              <a:off x="-1500500" y="3681413"/>
              <a:ext cx="185738" cy="184150"/>
            </a:xfrm>
            <a:custGeom>
              <a:avLst/>
              <a:gdLst>
                <a:gd name="T0" fmla="*/ 49 w 49"/>
                <a:gd name="T1" fmla="*/ 23 h 48"/>
                <a:gd name="T2" fmla="*/ 25 w 49"/>
                <a:gd name="T3" fmla="*/ 0 h 48"/>
                <a:gd name="T4" fmla="*/ 0 w 49"/>
                <a:gd name="T5" fmla="*/ 23 h 48"/>
                <a:gd name="T6" fmla="*/ 25 w 49"/>
                <a:gd name="T7" fmla="*/ 48 h 48"/>
                <a:gd name="T8" fmla="*/ 49 w 49"/>
                <a:gd name="T9" fmla="*/ 23 h 48"/>
                <a:gd name="T10" fmla="*/ 25 w 49"/>
                <a:gd name="T11" fmla="*/ 37 h 48"/>
                <a:gd name="T12" fmla="*/ 12 w 49"/>
                <a:gd name="T13" fmla="*/ 23 h 48"/>
                <a:gd name="T14" fmla="*/ 25 w 49"/>
                <a:gd name="T15" fmla="*/ 12 h 48"/>
                <a:gd name="T16" fmla="*/ 37 w 49"/>
                <a:gd name="T17" fmla="*/ 23 h 48"/>
                <a:gd name="T18" fmla="*/ 25 w 49"/>
                <a:gd name="T19" fmla="*/ 37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" h="48">
                  <a:moveTo>
                    <a:pt x="49" y="23"/>
                  </a:moveTo>
                  <a:cubicBezTo>
                    <a:pt x="49" y="10"/>
                    <a:pt x="37" y="0"/>
                    <a:pt x="25" y="0"/>
                  </a:cubicBezTo>
                  <a:cubicBezTo>
                    <a:pt x="12" y="0"/>
                    <a:pt x="0" y="10"/>
                    <a:pt x="0" y="23"/>
                  </a:cubicBezTo>
                  <a:cubicBezTo>
                    <a:pt x="0" y="38"/>
                    <a:pt x="10" y="48"/>
                    <a:pt x="25" y="48"/>
                  </a:cubicBezTo>
                  <a:cubicBezTo>
                    <a:pt x="39" y="48"/>
                    <a:pt x="49" y="38"/>
                    <a:pt x="49" y="23"/>
                  </a:cubicBezTo>
                  <a:moveTo>
                    <a:pt x="25" y="37"/>
                  </a:moveTo>
                  <a:cubicBezTo>
                    <a:pt x="18" y="37"/>
                    <a:pt x="12" y="31"/>
                    <a:pt x="12" y="23"/>
                  </a:cubicBezTo>
                  <a:cubicBezTo>
                    <a:pt x="12" y="17"/>
                    <a:pt x="18" y="12"/>
                    <a:pt x="25" y="12"/>
                  </a:cubicBezTo>
                  <a:cubicBezTo>
                    <a:pt x="31" y="12"/>
                    <a:pt x="37" y="17"/>
                    <a:pt x="37" y="23"/>
                  </a:cubicBezTo>
                  <a:cubicBezTo>
                    <a:pt x="37" y="31"/>
                    <a:pt x="31" y="37"/>
                    <a:pt x="25" y="3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-1295713" y="3689350"/>
              <a:ext cx="171450" cy="168275"/>
            </a:xfrm>
            <a:custGeom>
              <a:avLst/>
              <a:gdLst>
                <a:gd name="T0" fmla="*/ 29 w 108"/>
                <a:gd name="T1" fmla="*/ 41 h 106"/>
                <a:gd name="T2" fmla="*/ 29 w 108"/>
                <a:gd name="T3" fmla="*/ 41 h 106"/>
                <a:gd name="T4" fmla="*/ 79 w 108"/>
                <a:gd name="T5" fmla="*/ 106 h 106"/>
                <a:gd name="T6" fmla="*/ 108 w 108"/>
                <a:gd name="T7" fmla="*/ 106 h 106"/>
                <a:gd name="T8" fmla="*/ 108 w 108"/>
                <a:gd name="T9" fmla="*/ 0 h 106"/>
                <a:gd name="T10" fmla="*/ 79 w 108"/>
                <a:gd name="T11" fmla="*/ 0 h 106"/>
                <a:gd name="T12" fmla="*/ 79 w 108"/>
                <a:gd name="T13" fmla="*/ 65 h 106"/>
                <a:gd name="T14" fmla="*/ 79 w 108"/>
                <a:gd name="T15" fmla="*/ 65 h 106"/>
                <a:gd name="T16" fmla="*/ 29 w 108"/>
                <a:gd name="T17" fmla="*/ 0 h 106"/>
                <a:gd name="T18" fmla="*/ 0 w 108"/>
                <a:gd name="T19" fmla="*/ 0 h 106"/>
                <a:gd name="T20" fmla="*/ 0 w 108"/>
                <a:gd name="T21" fmla="*/ 106 h 106"/>
                <a:gd name="T22" fmla="*/ 29 w 108"/>
                <a:gd name="T23" fmla="*/ 106 h 106"/>
                <a:gd name="T24" fmla="*/ 29 w 108"/>
                <a:gd name="T25" fmla="*/ 4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8" h="106">
                  <a:moveTo>
                    <a:pt x="29" y="41"/>
                  </a:moveTo>
                  <a:lnTo>
                    <a:pt x="29" y="41"/>
                  </a:lnTo>
                  <a:lnTo>
                    <a:pt x="79" y="106"/>
                  </a:lnTo>
                  <a:lnTo>
                    <a:pt x="108" y="106"/>
                  </a:lnTo>
                  <a:lnTo>
                    <a:pt x="108" y="0"/>
                  </a:lnTo>
                  <a:lnTo>
                    <a:pt x="79" y="0"/>
                  </a:lnTo>
                  <a:lnTo>
                    <a:pt x="79" y="65"/>
                  </a:lnTo>
                  <a:lnTo>
                    <a:pt x="79" y="65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9" y="106"/>
                  </a:lnTo>
                  <a:lnTo>
                    <a:pt x="29" y="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2" name="Freeform 10"/>
            <p:cNvSpPr>
              <a:spLocks noEditPoints="1"/>
            </p:cNvSpPr>
            <p:nvPr/>
          </p:nvSpPr>
          <p:spPr bwMode="auto">
            <a:xfrm>
              <a:off x="-2022788" y="3903663"/>
              <a:ext cx="147638" cy="168275"/>
            </a:xfrm>
            <a:custGeom>
              <a:avLst/>
              <a:gdLst>
                <a:gd name="T0" fmla="*/ 17 w 39"/>
                <a:gd name="T1" fmla="*/ 0 h 44"/>
                <a:gd name="T2" fmla="*/ 0 w 39"/>
                <a:gd name="T3" fmla="*/ 0 h 44"/>
                <a:gd name="T4" fmla="*/ 0 w 39"/>
                <a:gd name="T5" fmla="*/ 44 h 44"/>
                <a:gd name="T6" fmla="*/ 17 w 39"/>
                <a:gd name="T7" fmla="*/ 44 h 44"/>
                <a:gd name="T8" fmla="*/ 39 w 39"/>
                <a:gd name="T9" fmla="*/ 22 h 44"/>
                <a:gd name="T10" fmla="*/ 17 w 39"/>
                <a:gd name="T11" fmla="*/ 0 h 44"/>
                <a:gd name="T12" fmla="*/ 15 w 39"/>
                <a:gd name="T13" fmla="*/ 35 h 44"/>
                <a:gd name="T14" fmla="*/ 12 w 39"/>
                <a:gd name="T15" fmla="*/ 35 h 44"/>
                <a:gd name="T16" fmla="*/ 12 w 39"/>
                <a:gd name="T17" fmla="*/ 10 h 44"/>
                <a:gd name="T18" fmla="*/ 15 w 39"/>
                <a:gd name="T19" fmla="*/ 10 h 44"/>
                <a:gd name="T20" fmla="*/ 27 w 39"/>
                <a:gd name="T21" fmla="*/ 22 h 44"/>
                <a:gd name="T22" fmla="*/ 15 w 39"/>
                <a:gd name="T23" fmla="*/ 35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9" h="44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7" y="44"/>
                    <a:pt x="17" y="44"/>
                    <a:pt x="17" y="44"/>
                  </a:cubicBezTo>
                  <a:cubicBezTo>
                    <a:pt x="29" y="44"/>
                    <a:pt x="39" y="35"/>
                    <a:pt x="39" y="22"/>
                  </a:cubicBezTo>
                  <a:cubicBezTo>
                    <a:pt x="39" y="10"/>
                    <a:pt x="29" y="0"/>
                    <a:pt x="17" y="0"/>
                  </a:cubicBezTo>
                  <a:moveTo>
                    <a:pt x="15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22" y="10"/>
                    <a:pt x="27" y="14"/>
                    <a:pt x="27" y="22"/>
                  </a:cubicBezTo>
                  <a:cubicBezTo>
                    <a:pt x="27" y="31"/>
                    <a:pt x="22" y="35"/>
                    <a:pt x="15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3" name="Freeform 11"/>
            <p:cNvSpPr>
              <a:spLocks noEditPoints="1"/>
            </p:cNvSpPr>
            <p:nvPr/>
          </p:nvSpPr>
          <p:spPr bwMode="auto">
            <a:xfrm>
              <a:off x="-18783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69 w 109"/>
                <a:gd name="T15" fmla="*/ 0 h 106"/>
                <a:gd name="T16" fmla="*/ 40 w 109"/>
                <a:gd name="T17" fmla="*/ 0 h 106"/>
                <a:gd name="T18" fmla="*/ 43 w 109"/>
                <a:gd name="T19" fmla="*/ 67 h 106"/>
                <a:gd name="T20" fmla="*/ 55 w 109"/>
                <a:gd name="T21" fmla="*/ 34 h 106"/>
                <a:gd name="T22" fmla="*/ 55 w 109"/>
                <a:gd name="T23" fmla="*/ 34 h 106"/>
                <a:gd name="T24" fmla="*/ 67 w 109"/>
                <a:gd name="T25" fmla="*/ 67 h 106"/>
                <a:gd name="T26" fmla="*/ 43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69" y="0"/>
                  </a:lnTo>
                  <a:lnTo>
                    <a:pt x="40" y="0"/>
                  </a:lnTo>
                  <a:close/>
                  <a:moveTo>
                    <a:pt x="43" y="67"/>
                  </a:moveTo>
                  <a:lnTo>
                    <a:pt x="55" y="34"/>
                  </a:lnTo>
                  <a:lnTo>
                    <a:pt x="55" y="34"/>
                  </a:lnTo>
                  <a:lnTo>
                    <a:pt x="67" y="67"/>
                  </a:lnTo>
                  <a:lnTo>
                    <a:pt x="43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-1692588" y="3903663"/>
              <a:ext cx="98425" cy="168275"/>
            </a:xfrm>
            <a:custGeom>
              <a:avLst/>
              <a:gdLst>
                <a:gd name="T0" fmla="*/ 28 w 62"/>
                <a:gd name="T1" fmla="*/ 0 h 106"/>
                <a:gd name="T2" fmla="*/ 0 w 62"/>
                <a:gd name="T3" fmla="*/ 0 h 106"/>
                <a:gd name="T4" fmla="*/ 0 w 62"/>
                <a:gd name="T5" fmla="*/ 106 h 106"/>
                <a:gd name="T6" fmla="*/ 62 w 62"/>
                <a:gd name="T7" fmla="*/ 106 h 106"/>
                <a:gd name="T8" fmla="*/ 62 w 62"/>
                <a:gd name="T9" fmla="*/ 84 h 106"/>
                <a:gd name="T10" fmla="*/ 28 w 62"/>
                <a:gd name="T11" fmla="*/ 84 h 106"/>
                <a:gd name="T12" fmla="*/ 28 w 62"/>
                <a:gd name="T13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6">
                  <a:moveTo>
                    <a:pt x="28" y="0"/>
                  </a:moveTo>
                  <a:lnTo>
                    <a:pt x="0" y="0"/>
                  </a:lnTo>
                  <a:lnTo>
                    <a:pt x="0" y="106"/>
                  </a:lnTo>
                  <a:lnTo>
                    <a:pt x="62" y="106"/>
                  </a:lnTo>
                  <a:lnTo>
                    <a:pt x="62" y="84"/>
                  </a:lnTo>
                  <a:lnTo>
                    <a:pt x="28" y="84"/>
                  </a:lnTo>
                  <a:lnTo>
                    <a:pt x="2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5" name="Freeform 13"/>
            <p:cNvSpPr>
              <a:spLocks noEditPoints="1"/>
            </p:cNvSpPr>
            <p:nvPr/>
          </p:nvSpPr>
          <p:spPr bwMode="auto">
            <a:xfrm>
              <a:off x="-1586225" y="3903663"/>
              <a:ext cx="173038" cy="168275"/>
            </a:xfrm>
            <a:custGeom>
              <a:avLst/>
              <a:gdLst>
                <a:gd name="T0" fmla="*/ 40 w 109"/>
                <a:gd name="T1" fmla="*/ 0 h 106"/>
                <a:gd name="T2" fmla="*/ 0 w 109"/>
                <a:gd name="T3" fmla="*/ 106 h 106"/>
                <a:gd name="T4" fmla="*/ 28 w 109"/>
                <a:gd name="T5" fmla="*/ 106 h 106"/>
                <a:gd name="T6" fmla="*/ 35 w 109"/>
                <a:gd name="T7" fmla="*/ 89 h 106"/>
                <a:gd name="T8" fmla="*/ 74 w 109"/>
                <a:gd name="T9" fmla="*/ 89 h 106"/>
                <a:gd name="T10" fmla="*/ 81 w 109"/>
                <a:gd name="T11" fmla="*/ 106 h 106"/>
                <a:gd name="T12" fmla="*/ 109 w 109"/>
                <a:gd name="T13" fmla="*/ 106 h 106"/>
                <a:gd name="T14" fmla="*/ 71 w 109"/>
                <a:gd name="T15" fmla="*/ 0 h 106"/>
                <a:gd name="T16" fmla="*/ 40 w 109"/>
                <a:gd name="T17" fmla="*/ 0 h 106"/>
                <a:gd name="T18" fmla="*/ 42 w 109"/>
                <a:gd name="T19" fmla="*/ 67 h 106"/>
                <a:gd name="T20" fmla="*/ 54 w 109"/>
                <a:gd name="T21" fmla="*/ 34 h 106"/>
                <a:gd name="T22" fmla="*/ 54 w 109"/>
                <a:gd name="T23" fmla="*/ 34 h 106"/>
                <a:gd name="T24" fmla="*/ 66 w 109"/>
                <a:gd name="T25" fmla="*/ 67 h 106"/>
                <a:gd name="T26" fmla="*/ 42 w 109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6">
                  <a:moveTo>
                    <a:pt x="40" y="0"/>
                  </a:moveTo>
                  <a:lnTo>
                    <a:pt x="0" y="106"/>
                  </a:lnTo>
                  <a:lnTo>
                    <a:pt x="28" y="106"/>
                  </a:lnTo>
                  <a:lnTo>
                    <a:pt x="35" y="89"/>
                  </a:lnTo>
                  <a:lnTo>
                    <a:pt x="74" y="89"/>
                  </a:lnTo>
                  <a:lnTo>
                    <a:pt x="81" y="106"/>
                  </a:lnTo>
                  <a:lnTo>
                    <a:pt x="109" y="106"/>
                  </a:lnTo>
                  <a:lnTo>
                    <a:pt x="71" y="0"/>
                  </a:lnTo>
                  <a:lnTo>
                    <a:pt x="40" y="0"/>
                  </a:lnTo>
                  <a:close/>
                  <a:moveTo>
                    <a:pt x="42" y="67"/>
                  </a:moveTo>
                  <a:lnTo>
                    <a:pt x="54" y="34"/>
                  </a:lnTo>
                  <a:lnTo>
                    <a:pt x="54" y="34"/>
                  </a:lnTo>
                  <a:lnTo>
                    <a:pt x="66" y="67"/>
                  </a:lnTo>
                  <a:lnTo>
                    <a:pt x="42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6" name="Freeform 14"/>
            <p:cNvSpPr>
              <a:spLocks noEditPoints="1"/>
            </p:cNvSpPr>
            <p:nvPr/>
          </p:nvSpPr>
          <p:spPr bwMode="auto">
            <a:xfrm>
              <a:off x="-1402075" y="3903663"/>
              <a:ext cx="141288" cy="168275"/>
            </a:xfrm>
            <a:custGeom>
              <a:avLst/>
              <a:gdLst>
                <a:gd name="T0" fmla="*/ 32 w 37"/>
                <a:gd name="T1" fmla="*/ 14 h 44"/>
                <a:gd name="T2" fmla="*/ 17 w 37"/>
                <a:gd name="T3" fmla="*/ 0 h 44"/>
                <a:gd name="T4" fmla="*/ 0 w 37"/>
                <a:gd name="T5" fmla="*/ 0 h 44"/>
                <a:gd name="T6" fmla="*/ 0 w 37"/>
                <a:gd name="T7" fmla="*/ 44 h 44"/>
                <a:gd name="T8" fmla="*/ 11 w 37"/>
                <a:gd name="T9" fmla="*/ 44 h 44"/>
                <a:gd name="T10" fmla="*/ 11 w 37"/>
                <a:gd name="T11" fmla="*/ 27 h 44"/>
                <a:gd name="T12" fmla="*/ 11 w 37"/>
                <a:gd name="T13" fmla="*/ 27 h 44"/>
                <a:gd name="T14" fmla="*/ 22 w 37"/>
                <a:gd name="T15" fmla="*/ 44 h 44"/>
                <a:gd name="T16" fmla="*/ 37 w 37"/>
                <a:gd name="T17" fmla="*/ 44 h 44"/>
                <a:gd name="T18" fmla="*/ 23 w 37"/>
                <a:gd name="T19" fmla="*/ 26 h 44"/>
                <a:gd name="T20" fmla="*/ 32 w 37"/>
                <a:gd name="T21" fmla="*/ 14 h 44"/>
                <a:gd name="T22" fmla="*/ 12 w 37"/>
                <a:gd name="T23" fmla="*/ 20 h 44"/>
                <a:gd name="T24" fmla="*/ 11 w 37"/>
                <a:gd name="T25" fmla="*/ 20 h 44"/>
                <a:gd name="T26" fmla="*/ 11 w 37"/>
                <a:gd name="T27" fmla="*/ 9 h 44"/>
                <a:gd name="T28" fmla="*/ 12 w 37"/>
                <a:gd name="T29" fmla="*/ 9 h 44"/>
                <a:gd name="T30" fmla="*/ 20 w 37"/>
                <a:gd name="T31" fmla="*/ 14 h 44"/>
                <a:gd name="T32" fmla="*/ 12 w 37"/>
                <a:gd name="T33" fmla="*/ 2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32" y="14"/>
                  </a:moveTo>
                  <a:cubicBezTo>
                    <a:pt x="32" y="4"/>
                    <a:pt x="26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9" y="25"/>
                    <a:pt x="32" y="20"/>
                    <a:pt x="32" y="14"/>
                  </a:cubicBezTo>
                  <a:moveTo>
                    <a:pt x="12" y="20"/>
                  </a:moveTo>
                  <a:cubicBezTo>
                    <a:pt x="11" y="20"/>
                    <a:pt x="11" y="20"/>
                    <a:pt x="11" y="20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6" y="9"/>
                    <a:pt x="20" y="10"/>
                    <a:pt x="20" y="14"/>
                  </a:cubicBezTo>
                  <a:cubicBezTo>
                    <a:pt x="20" y="19"/>
                    <a:pt x="16" y="20"/>
                    <a:pt x="12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-1249675" y="3903663"/>
              <a:ext cx="166688" cy="168275"/>
            </a:xfrm>
            <a:custGeom>
              <a:avLst/>
              <a:gdLst>
                <a:gd name="T0" fmla="*/ 76 w 105"/>
                <a:gd name="T1" fmla="*/ 65 h 106"/>
                <a:gd name="T2" fmla="*/ 76 w 105"/>
                <a:gd name="T3" fmla="*/ 65 h 106"/>
                <a:gd name="T4" fmla="*/ 26 w 105"/>
                <a:gd name="T5" fmla="*/ 0 h 106"/>
                <a:gd name="T6" fmla="*/ 0 w 105"/>
                <a:gd name="T7" fmla="*/ 0 h 106"/>
                <a:gd name="T8" fmla="*/ 0 w 105"/>
                <a:gd name="T9" fmla="*/ 106 h 106"/>
                <a:gd name="T10" fmla="*/ 26 w 105"/>
                <a:gd name="T11" fmla="*/ 106 h 106"/>
                <a:gd name="T12" fmla="*/ 26 w 105"/>
                <a:gd name="T13" fmla="*/ 41 h 106"/>
                <a:gd name="T14" fmla="*/ 26 w 105"/>
                <a:gd name="T15" fmla="*/ 41 h 106"/>
                <a:gd name="T16" fmla="*/ 76 w 105"/>
                <a:gd name="T17" fmla="*/ 106 h 106"/>
                <a:gd name="T18" fmla="*/ 105 w 105"/>
                <a:gd name="T19" fmla="*/ 106 h 106"/>
                <a:gd name="T20" fmla="*/ 105 w 105"/>
                <a:gd name="T21" fmla="*/ 0 h 106"/>
                <a:gd name="T22" fmla="*/ 76 w 105"/>
                <a:gd name="T23" fmla="*/ 0 h 106"/>
                <a:gd name="T24" fmla="*/ 76 w 105"/>
                <a:gd name="T25" fmla="*/ 6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06">
                  <a:moveTo>
                    <a:pt x="76" y="65"/>
                  </a:moveTo>
                  <a:lnTo>
                    <a:pt x="76" y="65"/>
                  </a:lnTo>
                  <a:lnTo>
                    <a:pt x="26" y="0"/>
                  </a:lnTo>
                  <a:lnTo>
                    <a:pt x="0" y="0"/>
                  </a:lnTo>
                  <a:lnTo>
                    <a:pt x="0" y="106"/>
                  </a:lnTo>
                  <a:lnTo>
                    <a:pt x="26" y="106"/>
                  </a:lnTo>
                  <a:lnTo>
                    <a:pt x="26" y="41"/>
                  </a:lnTo>
                  <a:lnTo>
                    <a:pt x="26" y="41"/>
                  </a:lnTo>
                  <a:lnTo>
                    <a:pt x="76" y="106"/>
                  </a:lnTo>
                  <a:lnTo>
                    <a:pt x="105" y="106"/>
                  </a:lnTo>
                  <a:lnTo>
                    <a:pt x="105" y="0"/>
                  </a:lnTo>
                  <a:lnTo>
                    <a:pt x="76" y="0"/>
                  </a:lnTo>
                  <a:lnTo>
                    <a:pt x="76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16"/>
            <p:cNvSpPr>
              <a:spLocks noEditPoints="1"/>
            </p:cNvSpPr>
            <p:nvPr/>
          </p:nvSpPr>
          <p:spPr bwMode="auto">
            <a:xfrm>
              <a:off x="-1075050" y="3903663"/>
              <a:ext cx="177800" cy="168275"/>
            </a:xfrm>
            <a:custGeom>
              <a:avLst/>
              <a:gdLst>
                <a:gd name="T0" fmla="*/ 71 w 112"/>
                <a:gd name="T1" fmla="*/ 0 h 106"/>
                <a:gd name="T2" fmla="*/ 43 w 112"/>
                <a:gd name="T3" fmla="*/ 0 h 106"/>
                <a:gd name="T4" fmla="*/ 0 w 112"/>
                <a:gd name="T5" fmla="*/ 106 h 106"/>
                <a:gd name="T6" fmla="*/ 31 w 112"/>
                <a:gd name="T7" fmla="*/ 106 h 106"/>
                <a:gd name="T8" fmla="*/ 38 w 112"/>
                <a:gd name="T9" fmla="*/ 89 h 106"/>
                <a:gd name="T10" fmla="*/ 76 w 112"/>
                <a:gd name="T11" fmla="*/ 89 h 106"/>
                <a:gd name="T12" fmla="*/ 83 w 112"/>
                <a:gd name="T13" fmla="*/ 106 h 106"/>
                <a:gd name="T14" fmla="*/ 112 w 112"/>
                <a:gd name="T15" fmla="*/ 106 h 106"/>
                <a:gd name="T16" fmla="*/ 71 w 112"/>
                <a:gd name="T17" fmla="*/ 0 h 106"/>
                <a:gd name="T18" fmla="*/ 45 w 112"/>
                <a:gd name="T19" fmla="*/ 67 h 106"/>
                <a:gd name="T20" fmla="*/ 57 w 112"/>
                <a:gd name="T21" fmla="*/ 34 h 106"/>
                <a:gd name="T22" fmla="*/ 57 w 112"/>
                <a:gd name="T23" fmla="*/ 34 h 106"/>
                <a:gd name="T24" fmla="*/ 69 w 112"/>
                <a:gd name="T25" fmla="*/ 67 h 106"/>
                <a:gd name="T26" fmla="*/ 45 w 112"/>
                <a:gd name="T27" fmla="*/ 67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06">
                  <a:moveTo>
                    <a:pt x="71" y="0"/>
                  </a:moveTo>
                  <a:lnTo>
                    <a:pt x="43" y="0"/>
                  </a:lnTo>
                  <a:lnTo>
                    <a:pt x="0" y="106"/>
                  </a:lnTo>
                  <a:lnTo>
                    <a:pt x="31" y="106"/>
                  </a:lnTo>
                  <a:lnTo>
                    <a:pt x="38" y="89"/>
                  </a:lnTo>
                  <a:lnTo>
                    <a:pt x="76" y="89"/>
                  </a:lnTo>
                  <a:lnTo>
                    <a:pt x="83" y="106"/>
                  </a:lnTo>
                  <a:lnTo>
                    <a:pt x="112" y="106"/>
                  </a:lnTo>
                  <a:lnTo>
                    <a:pt x="71" y="0"/>
                  </a:lnTo>
                  <a:close/>
                  <a:moveTo>
                    <a:pt x="45" y="67"/>
                  </a:moveTo>
                  <a:lnTo>
                    <a:pt x="57" y="34"/>
                  </a:lnTo>
                  <a:lnTo>
                    <a:pt x="57" y="34"/>
                  </a:lnTo>
                  <a:lnTo>
                    <a:pt x="69" y="67"/>
                  </a:lnTo>
                  <a:lnTo>
                    <a:pt x="45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-2576825" y="3432175"/>
              <a:ext cx="587375" cy="639763"/>
            </a:xfrm>
            <a:custGeom>
              <a:avLst/>
              <a:gdLst>
                <a:gd name="T0" fmla="*/ 155 w 155"/>
                <a:gd name="T1" fmla="*/ 46 h 167"/>
                <a:gd name="T2" fmla="*/ 139 w 155"/>
                <a:gd name="T3" fmla="*/ 16 h 167"/>
                <a:gd name="T4" fmla="*/ 139 w 155"/>
                <a:gd name="T5" fmla="*/ 0 h 167"/>
                <a:gd name="T6" fmla="*/ 125 w 155"/>
                <a:gd name="T7" fmla="*/ 8 h 167"/>
                <a:gd name="T8" fmla="*/ 116 w 155"/>
                <a:gd name="T9" fmla="*/ 8 h 167"/>
                <a:gd name="T10" fmla="*/ 73 w 155"/>
                <a:gd name="T11" fmla="*/ 33 h 167"/>
                <a:gd name="T12" fmla="*/ 73 w 155"/>
                <a:gd name="T13" fmla="*/ 33 h 167"/>
                <a:gd name="T14" fmla="*/ 65 w 155"/>
                <a:gd name="T15" fmla="*/ 49 h 167"/>
                <a:gd name="T16" fmla="*/ 26 w 155"/>
                <a:gd name="T17" fmla="*/ 51 h 167"/>
                <a:gd name="T18" fmla="*/ 0 w 155"/>
                <a:gd name="T19" fmla="*/ 77 h 167"/>
                <a:gd name="T20" fmla="*/ 0 w 155"/>
                <a:gd name="T21" fmla="*/ 167 h 167"/>
                <a:gd name="T22" fmla="*/ 16 w 155"/>
                <a:gd name="T23" fmla="*/ 167 h 167"/>
                <a:gd name="T24" fmla="*/ 28 w 155"/>
                <a:gd name="T25" fmla="*/ 117 h 167"/>
                <a:gd name="T26" fmla="*/ 59 w 155"/>
                <a:gd name="T27" fmla="*/ 118 h 167"/>
                <a:gd name="T28" fmla="*/ 92 w 155"/>
                <a:gd name="T29" fmla="*/ 116 h 167"/>
                <a:gd name="T30" fmla="*/ 98 w 155"/>
                <a:gd name="T31" fmla="*/ 167 h 167"/>
                <a:gd name="T32" fmla="*/ 114 w 155"/>
                <a:gd name="T33" fmla="*/ 167 h 167"/>
                <a:gd name="T34" fmla="*/ 131 w 155"/>
                <a:gd name="T35" fmla="*/ 53 h 167"/>
                <a:gd name="T36" fmla="*/ 147 w 155"/>
                <a:gd name="T37" fmla="*/ 56 h 167"/>
                <a:gd name="T38" fmla="*/ 155 w 155"/>
                <a:gd name="T39" fmla="*/ 4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" h="167">
                  <a:moveTo>
                    <a:pt x="155" y="46"/>
                  </a:moveTo>
                  <a:cubicBezTo>
                    <a:pt x="139" y="16"/>
                    <a:pt x="139" y="16"/>
                    <a:pt x="139" y="16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25" y="8"/>
                    <a:pt x="125" y="8"/>
                    <a:pt x="125" y="8"/>
                  </a:cubicBezTo>
                  <a:cubicBezTo>
                    <a:pt x="122" y="8"/>
                    <a:pt x="119" y="8"/>
                    <a:pt x="116" y="8"/>
                  </a:cubicBezTo>
                  <a:cubicBezTo>
                    <a:pt x="98" y="8"/>
                    <a:pt x="82" y="18"/>
                    <a:pt x="73" y="33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51"/>
                    <a:pt x="0" y="63"/>
                    <a:pt x="0" y="77"/>
                  </a:cubicBezTo>
                  <a:cubicBezTo>
                    <a:pt x="0" y="167"/>
                    <a:pt x="0" y="167"/>
                    <a:pt x="0" y="167"/>
                  </a:cubicBezTo>
                  <a:cubicBezTo>
                    <a:pt x="16" y="167"/>
                    <a:pt x="16" y="167"/>
                    <a:pt x="16" y="167"/>
                  </a:cubicBezTo>
                  <a:cubicBezTo>
                    <a:pt x="16" y="134"/>
                    <a:pt x="28" y="117"/>
                    <a:pt x="28" y="117"/>
                  </a:cubicBezTo>
                  <a:cubicBezTo>
                    <a:pt x="38" y="118"/>
                    <a:pt x="48" y="118"/>
                    <a:pt x="59" y="118"/>
                  </a:cubicBezTo>
                  <a:cubicBezTo>
                    <a:pt x="70" y="118"/>
                    <a:pt x="81" y="118"/>
                    <a:pt x="92" y="116"/>
                  </a:cubicBezTo>
                  <a:cubicBezTo>
                    <a:pt x="98" y="167"/>
                    <a:pt x="98" y="167"/>
                    <a:pt x="98" y="167"/>
                  </a:cubicBezTo>
                  <a:cubicBezTo>
                    <a:pt x="114" y="167"/>
                    <a:pt x="114" y="167"/>
                    <a:pt x="114" y="167"/>
                  </a:cubicBezTo>
                  <a:cubicBezTo>
                    <a:pt x="114" y="80"/>
                    <a:pt x="131" y="53"/>
                    <a:pt x="131" y="53"/>
                  </a:cubicBezTo>
                  <a:cubicBezTo>
                    <a:pt x="147" y="56"/>
                    <a:pt x="147" y="56"/>
                    <a:pt x="147" y="56"/>
                  </a:cubicBezTo>
                  <a:cubicBezTo>
                    <a:pt x="150" y="54"/>
                    <a:pt x="153" y="50"/>
                    <a:pt x="155" y="4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auto">
            <a:xfrm>
              <a:off x="-2022788" y="3689350"/>
              <a:ext cx="139700" cy="168275"/>
            </a:xfrm>
            <a:custGeom>
              <a:avLst/>
              <a:gdLst>
                <a:gd name="T0" fmla="*/ 12 w 37"/>
                <a:gd name="T1" fmla="*/ 27 h 44"/>
                <a:gd name="T2" fmla="*/ 12 w 37"/>
                <a:gd name="T3" fmla="*/ 27 h 44"/>
                <a:gd name="T4" fmla="*/ 23 w 37"/>
                <a:gd name="T5" fmla="*/ 44 h 44"/>
                <a:gd name="T6" fmla="*/ 37 w 37"/>
                <a:gd name="T7" fmla="*/ 44 h 44"/>
                <a:gd name="T8" fmla="*/ 23 w 37"/>
                <a:gd name="T9" fmla="*/ 26 h 44"/>
                <a:gd name="T10" fmla="*/ 33 w 37"/>
                <a:gd name="T11" fmla="*/ 14 h 44"/>
                <a:gd name="T12" fmla="*/ 18 w 37"/>
                <a:gd name="T13" fmla="*/ 0 h 44"/>
                <a:gd name="T14" fmla="*/ 0 w 37"/>
                <a:gd name="T15" fmla="*/ 0 h 44"/>
                <a:gd name="T16" fmla="*/ 0 w 37"/>
                <a:gd name="T17" fmla="*/ 44 h 44"/>
                <a:gd name="T18" fmla="*/ 12 w 37"/>
                <a:gd name="T19" fmla="*/ 44 h 44"/>
                <a:gd name="T20" fmla="*/ 12 w 37"/>
                <a:gd name="T21" fmla="*/ 27 h 44"/>
                <a:gd name="T22" fmla="*/ 12 w 37"/>
                <a:gd name="T23" fmla="*/ 9 h 44"/>
                <a:gd name="T24" fmla="*/ 13 w 37"/>
                <a:gd name="T25" fmla="*/ 9 h 44"/>
                <a:gd name="T26" fmla="*/ 21 w 37"/>
                <a:gd name="T27" fmla="*/ 14 h 44"/>
                <a:gd name="T28" fmla="*/ 13 w 37"/>
                <a:gd name="T29" fmla="*/ 20 h 44"/>
                <a:gd name="T30" fmla="*/ 12 w 37"/>
                <a:gd name="T31" fmla="*/ 20 h 44"/>
                <a:gd name="T32" fmla="*/ 12 w 37"/>
                <a:gd name="T33" fmla="*/ 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" h="44"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0" y="25"/>
                    <a:pt x="33" y="20"/>
                    <a:pt x="33" y="14"/>
                  </a:cubicBezTo>
                  <a:cubicBezTo>
                    <a:pt x="33" y="4"/>
                    <a:pt x="27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44"/>
                    <a:pt x="12" y="44"/>
                    <a:pt x="12" y="44"/>
                  </a:cubicBezTo>
                  <a:lnTo>
                    <a:pt x="12" y="27"/>
                  </a:lnTo>
                  <a:close/>
                  <a:moveTo>
                    <a:pt x="12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7" y="9"/>
                    <a:pt x="21" y="10"/>
                    <a:pt x="21" y="14"/>
                  </a:cubicBezTo>
                  <a:cubicBezTo>
                    <a:pt x="21" y="19"/>
                    <a:pt x="17" y="20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lnTo>
                    <a:pt x="12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2" name="textruta 1"/>
          <p:cNvSpPr txBox="1"/>
          <p:nvPr/>
        </p:nvSpPr>
        <p:spPr>
          <a:xfrm>
            <a:off x="9661359" y="5787570"/>
            <a:ext cx="2273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>
                <a:solidFill>
                  <a:schemeClr val="bg1"/>
                </a:solidFill>
              </a:rPr>
              <a:t>Maj 2025</a:t>
            </a:r>
          </a:p>
        </p:txBody>
      </p:sp>
    </p:spTree>
    <p:extLst>
      <p:ext uri="{BB962C8B-B14F-4D97-AF65-F5344CB8AC3E}">
        <p14:creationId xmlns:p14="http://schemas.microsoft.com/office/powerpoint/2010/main" val="85661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Varför är det viktigt att vi kodar VRI?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8754AA-4D20-4BE7-767A-FDDDA5E1F851}"/>
              </a:ext>
            </a:extLst>
          </p:cNvPr>
          <p:cNvSpPr/>
          <p:nvPr/>
        </p:nvSpPr>
        <p:spPr>
          <a:xfrm>
            <a:off x="2135999" y="3783762"/>
            <a:ext cx="792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67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484313"/>
            <a:ext cx="6231364" cy="4367847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sv-SE" sz="2200" dirty="0" smtClean="0"/>
              <a:t>För att förebygga vårdrelaterade infektioner för att minska lidande</a:t>
            </a:r>
            <a:r>
              <a:rPr lang="sv-SE" sz="2200" dirty="0"/>
              <a:t>, förlängda vårdtider och kostnader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Vad vill vi mäta?</a:t>
            </a:r>
          </a:p>
          <a:p>
            <a:pPr lvl="1"/>
            <a:r>
              <a:rPr lang="sv-SE" sz="2200" dirty="0"/>
              <a:t>Typ av infektioner</a:t>
            </a:r>
          </a:p>
          <a:p>
            <a:pPr>
              <a:lnSpc>
                <a:spcPct val="150000"/>
              </a:lnSpc>
            </a:pPr>
            <a:r>
              <a:rPr lang="sv-SE" sz="2200" dirty="0"/>
              <a:t>Statistiken hjälper oss finna </a:t>
            </a:r>
            <a:r>
              <a:rPr lang="sv-SE" sz="2200" dirty="0" smtClean="0"/>
              <a:t>brister</a:t>
            </a:r>
            <a:endParaRPr lang="sv-SE" sz="2200" dirty="0"/>
          </a:p>
          <a:p>
            <a:pPr>
              <a:lnSpc>
                <a:spcPct val="150000"/>
              </a:lnSpc>
            </a:pPr>
            <a:r>
              <a:rPr lang="sv-SE" sz="2200" dirty="0" smtClean="0"/>
              <a:t>Tas </a:t>
            </a:r>
            <a:r>
              <a:rPr lang="sv-SE" sz="2200" dirty="0"/>
              <a:t>fram genom BILD</a:t>
            </a:r>
          </a:p>
          <a:p>
            <a:pPr>
              <a:lnSpc>
                <a:spcPct val="150000"/>
              </a:lnSpc>
            </a:pPr>
            <a:r>
              <a:rPr lang="en-US" sz="2200" i="1" dirty="0"/>
              <a:t>“You can't manage what you </a:t>
            </a:r>
            <a:r>
              <a:rPr lang="en-US" sz="2200" i="1" dirty="0" smtClean="0"/>
              <a:t>don't </a:t>
            </a:r>
            <a:r>
              <a:rPr lang="en-US" sz="2200" i="1" dirty="0"/>
              <a:t>measure”</a:t>
            </a:r>
            <a:br>
              <a:rPr lang="en-US" sz="2200" i="1" dirty="0"/>
            </a:br>
            <a:r>
              <a:rPr lang="en-US" sz="2200" dirty="0"/>
              <a:t>- Peter </a:t>
            </a:r>
            <a:r>
              <a:rPr lang="en-US" sz="2200" dirty="0" smtClean="0"/>
              <a:t>Drucker</a:t>
            </a:r>
            <a:endParaRPr lang="sv-SE" sz="2200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630905"/>
          </a:xfr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Varför är det viktigt att vi kodar VRI?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Varför är det viktigt att vi kodar VRI?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11" y="1807001"/>
            <a:ext cx="4485764" cy="3243997"/>
          </a:xfrm>
          <a:prstGeom prst="rect">
            <a:avLst/>
          </a:prstGeom>
          <a:ln w="19050"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2DBB86D-945D-FED1-A892-22382040BE0B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8214F0D-2934-5108-3B84-8B4BA71B57AC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7823175-99EC-C402-3425-9EF929936829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342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0"/>
            <a:ext cx="11055951" cy="618877"/>
          </a:xfr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Ser vi någon skillnad?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4" y="1484312"/>
            <a:ext cx="4346233" cy="4824413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Infektionskliniken år</a:t>
            </a:r>
            <a:br>
              <a:rPr lang="sv-SE" sz="2200" dirty="0"/>
            </a:br>
            <a:r>
              <a:rPr lang="sv-SE" sz="2200" dirty="0"/>
              <a:t>2020 – 2024</a:t>
            </a:r>
          </a:p>
          <a:p>
            <a:endParaRPr lang="sv-SE" sz="1800" dirty="0"/>
          </a:p>
          <a:p>
            <a:r>
              <a:rPr lang="sv-SE" sz="2200" dirty="0"/>
              <a:t>Läkarna dikterade </a:t>
            </a:r>
            <a:r>
              <a:rPr lang="sv-SE" sz="2200" dirty="0" smtClean="0"/>
              <a:t>VRI-fall</a:t>
            </a:r>
            <a:br>
              <a:rPr lang="sv-SE" sz="2200" dirty="0" smtClean="0"/>
            </a:br>
            <a:r>
              <a:rPr lang="sv-SE" sz="2200" dirty="0" smtClean="0"/>
              <a:t>2020 </a:t>
            </a:r>
            <a:r>
              <a:rPr lang="sv-SE" sz="2200" dirty="0"/>
              <a:t>– 2023</a:t>
            </a:r>
          </a:p>
          <a:p>
            <a:endParaRPr lang="sv-SE" sz="1800" dirty="0"/>
          </a:p>
          <a:p>
            <a:r>
              <a:rPr lang="sv-SE" sz="2200" dirty="0"/>
              <a:t>Sekreterare fick utbildning i VRI 2024, lathund skapades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Varför är det viktigt att vi kodar VRI?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2768" y="1491915"/>
            <a:ext cx="6598508" cy="48168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</p:pic>
      <p:sp>
        <p:nvSpPr>
          <p:cNvPr id="12" name="Rektangel 11"/>
          <p:cNvSpPr/>
          <p:nvPr/>
        </p:nvSpPr>
        <p:spPr>
          <a:xfrm>
            <a:off x="10256108" y="2088291"/>
            <a:ext cx="1322174" cy="38676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ktangel 12"/>
          <p:cNvSpPr/>
          <p:nvPr/>
        </p:nvSpPr>
        <p:spPr>
          <a:xfrm>
            <a:off x="5609968" y="2088292"/>
            <a:ext cx="5968314" cy="3867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3DA4D9-F65F-5F75-427E-0AF90989F103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3B5FD18C-68E1-46FB-1A0F-A366E1DA95A8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F015009-D488-DEBB-8BEB-9D31EEBDB05A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4948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När ska koden Y95.9 användas?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92E7CE-1CE5-4340-C914-C6DAE9C2E8ED}"/>
              </a:ext>
            </a:extLst>
          </p:cNvPr>
          <p:cNvSpPr/>
          <p:nvPr/>
        </p:nvSpPr>
        <p:spPr>
          <a:xfrm>
            <a:off x="2495999" y="3692322"/>
            <a:ext cx="720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23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ska koden Y95.9 användas?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ska koden Y959 användas?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FD52C-46A3-7FA5-F3B0-C6FAAB867C39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64CEAE6-7965-2D74-7CBC-C238DD30B744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D19826-E6C1-6A72-8F8A-53E47B508A4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61" title="Ikon moln"/>
          <p:cNvSpPr>
            <a:spLocks noChangeAspect="1"/>
          </p:cNvSpPr>
          <p:nvPr/>
        </p:nvSpPr>
        <p:spPr bwMode="auto">
          <a:xfrm>
            <a:off x="8721463" y="2131744"/>
            <a:ext cx="1471369" cy="1073631"/>
          </a:xfrm>
          <a:custGeom>
            <a:avLst/>
            <a:gdLst>
              <a:gd name="T0" fmla="*/ 7680 w 7680"/>
              <a:gd name="T1" fmla="*/ 4096 h 5632"/>
              <a:gd name="T2" fmla="*/ 7230 w 7680"/>
              <a:gd name="T3" fmla="*/ 5182 h 5632"/>
              <a:gd name="T4" fmla="*/ 6144 w 7680"/>
              <a:gd name="T5" fmla="*/ 5632 h 5632"/>
              <a:gd name="T6" fmla="*/ 1792 w 7680"/>
              <a:gd name="T7" fmla="*/ 5632 h 5632"/>
              <a:gd name="T8" fmla="*/ 526 w 7680"/>
              <a:gd name="T9" fmla="*/ 5106 h 5632"/>
              <a:gd name="T10" fmla="*/ 0 w 7680"/>
              <a:gd name="T11" fmla="*/ 3840 h 5632"/>
              <a:gd name="T12" fmla="*/ 284 w 7680"/>
              <a:gd name="T13" fmla="*/ 2874 h 5632"/>
              <a:gd name="T14" fmla="*/ 1032 w 7680"/>
              <a:gd name="T15" fmla="*/ 2220 h 5632"/>
              <a:gd name="T16" fmla="*/ 1024 w 7680"/>
              <a:gd name="T17" fmla="*/ 2048 h 5632"/>
              <a:gd name="T18" fmla="*/ 1624 w 7680"/>
              <a:gd name="T19" fmla="*/ 600 h 5632"/>
              <a:gd name="T20" fmla="*/ 3072 w 7680"/>
              <a:gd name="T21" fmla="*/ 0 h 5632"/>
              <a:gd name="T22" fmla="*/ 4218 w 7680"/>
              <a:gd name="T23" fmla="*/ 352 h 5632"/>
              <a:gd name="T24" fmla="*/ 4968 w 7680"/>
              <a:gd name="T25" fmla="*/ 1272 h 5632"/>
              <a:gd name="T26" fmla="*/ 5632 w 7680"/>
              <a:gd name="T27" fmla="*/ 1024 h 5632"/>
              <a:gd name="T28" fmla="*/ 6356 w 7680"/>
              <a:gd name="T29" fmla="*/ 1324 h 5632"/>
              <a:gd name="T30" fmla="*/ 6656 w 7680"/>
              <a:gd name="T31" fmla="*/ 2048 h 5632"/>
              <a:gd name="T32" fmla="*/ 6492 w 7680"/>
              <a:gd name="T33" fmla="*/ 2600 h 5632"/>
              <a:gd name="T34" fmla="*/ 7344 w 7680"/>
              <a:gd name="T35" fmla="*/ 3138 h 5632"/>
              <a:gd name="T36" fmla="*/ 7680 w 7680"/>
              <a:gd name="T37" fmla="*/ 4096 h 5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0" h="5632">
                <a:moveTo>
                  <a:pt x="7680" y="4096"/>
                </a:moveTo>
                <a:cubicBezTo>
                  <a:pt x="7680" y="4520"/>
                  <a:pt x="7530" y="4882"/>
                  <a:pt x="7230" y="5182"/>
                </a:cubicBezTo>
                <a:cubicBezTo>
                  <a:pt x="6930" y="5482"/>
                  <a:pt x="6568" y="5632"/>
                  <a:pt x="6144" y="5632"/>
                </a:cubicBezTo>
                <a:cubicBezTo>
                  <a:pt x="1792" y="5632"/>
                  <a:pt x="1792" y="5632"/>
                  <a:pt x="1792" y="5632"/>
                </a:cubicBezTo>
                <a:cubicBezTo>
                  <a:pt x="1299" y="5632"/>
                  <a:pt x="877" y="5457"/>
                  <a:pt x="526" y="5106"/>
                </a:cubicBezTo>
                <a:cubicBezTo>
                  <a:pt x="175" y="4755"/>
                  <a:pt x="0" y="4333"/>
                  <a:pt x="0" y="3840"/>
                </a:cubicBezTo>
                <a:cubicBezTo>
                  <a:pt x="0" y="3488"/>
                  <a:pt x="95" y="3166"/>
                  <a:pt x="284" y="2874"/>
                </a:cubicBezTo>
                <a:cubicBezTo>
                  <a:pt x="473" y="2582"/>
                  <a:pt x="723" y="2364"/>
                  <a:pt x="1032" y="2220"/>
                </a:cubicBezTo>
                <a:cubicBezTo>
                  <a:pt x="1027" y="2145"/>
                  <a:pt x="1024" y="2088"/>
                  <a:pt x="1024" y="2048"/>
                </a:cubicBezTo>
                <a:cubicBezTo>
                  <a:pt x="1024" y="1483"/>
                  <a:pt x="1224" y="1000"/>
                  <a:pt x="1624" y="600"/>
                </a:cubicBezTo>
                <a:cubicBezTo>
                  <a:pt x="2024" y="200"/>
                  <a:pt x="2507" y="0"/>
                  <a:pt x="3072" y="0"/>
                </a:cubicBezTo>
                <a:cubicBezTo>
                  <a:pt x="3493" y="0"/>
                  <a:pt x="3875" y="117"/>
                  <a:pt x="4218" y="352"/>
                </a:cubicBezTo>
                <a:cubicBezTo>
                  <a:pt x="4561" y="587"/>
                  <a:pt x="4811" y="893"/>
                  <a:pt x="4968" y="1272"/>
                </a:cubicBezTo>
                <a:cubicBezTo>
                  <a:pt x="5155" y="1107"/>
                  <a:pt x="5376" y="1024"/>
                  <a:pt x="5632" y="1024"/>
                </a:cubicBezTo>
                <a:cubicBezTo>
                  <a:pt x="5915" y="1024"/>
                  <a:pt x="6156" y="1124"/>
                  <a:pt x="6356" y="1324"/>
                </a:cubicBezTo>
                <a:cubicBezTo>
                  <a:pt x="6556" y="1524"/>
                  <a:pt x="6656" y="1765"/>
                  <a:pt x="6656" y="2048"/>
                </a:cubicBezTo>
                <a:cubicBezTo>
                  <a:pt x="6656" y="2248"/>
                  <a:pt x="6601" y="2432"/>
                  <a:pt x="6492" y="2600"/>
                </a:cubicBezTo>
                <a:cubicBezTo>
                  <a:pt x="6836" y="2680"/>
                  <a:pt x="7120" y="2859"/>
                  <a:pt x="7344" y="3138"/>
                </a:cubicBezTo>
                <a:cubicBezTo>
                  <a:pt x="7568" y="3417"/>
                  <a:pt x="7680" y="3736"/>
                  <a:pt x="7680" y="4096"/>
                </a:cubicBezTo>
                <a:close/>
              </a:path>
            </a:pathLst>
          </a:custGeom>
          <a:solidFill>
            <a:srgbClr val="522424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18" name="Freeform 313" title="Ikon sjukhus"/>
          <p:cNvSpPr>
            <a:spLocks noChangeAspect="1" noEditPoints="1"/>
          </p:cNvSpPr>
          <p:nvPr/>
        </p:nvSpPr>
        <p:spPr bwMode="auto">
          <a:xfrm>
            <a:off x="3694100" y="1995427"/>
            <a:ext cx="1052466" cy="1346266"/>
          </a:xfrm>
          <a:custGeom>
            <a:avLst/>
            <a:gdLst>
              <a:gd name="T0" fmla="*/ 1408 w 5632"/>
              <a:gd name="T1" fmla="*/ 5632 h 7168"/>
              <a:gd name="T2" fmla="*/ 1024 w 5632"/>
              <a:gd name="T3" fmla="*/ 5248 h 7168"/>
              <a:gd name="T4" fmla="*/ 1498 w 5632"/>
              <a:gd name="T5" fmla="*/ 5158 h 7168"/>
              <a:gd name="T6" fmla="*/ 1498 w 5632"/>
              <a:gd name="T7" fmla="*/ 4570 h 7168"/>
              <a:gd name="T8" fmla="*/ 1024 w 5632"/>
              <a:gd name="T9" fmla="*/ 4480 h 7168"/>
              <a:gd name="T10" fmla="*/ 1408 w 5632"/>
              <a:gd name="T11" fmla="*/ 4096 h 7168"/>
              <a:gd name="T12" fmla="*/ 2560 w 5632"/>
              <a:gd name="T13" fmla="*/ 4480 h 7168"/>
              <a:gd name="T14" fmla="*/ 2086 w 5632"/>
              <a:gd name="T15" fmla="*/ 4570 h 7168"/>
              <a:gd name="T16" fmla="*/ 2176 w 5632"/>
              <a:gd name="T17" fmla="*/ 4096 h 7168"/>
              <a:gd name="T18" fmla="*/ 1536 w 5632"/>
              <a:gd name="T19" fmla="*/ 3200 h 7168"/>
              <a:gd name="T20" fmla="*/ 1152 w 5632"/>
              <a:gd name="T21" fmla="*/ 3584 h 7168"/>
              <a:gd name="T22" fmla="*/ 1062 w 5632"/>
              <a:gd name="T23" fmla="*/ 3110 h 7168"/>
              <a:gd name="T24" fmla="*/ 1536 w 5632"/>
              <a:gd name="T25" fmla="*/ 3200 h 7168"/>
              <a:gd name="T26" fmla="*/ 4480 w 5632"/>
              <a:gd name="T27" fmla="*/ 5632 h 7168"/>
              <a:gd name="T28" fmla="*/ 4096 w 5632"/>
              <a:gd name="T29" fmla="*/ 5248 h 7168"/>
              <a:gd name="T30" fmla="*/ 4570 w 5632"/>
              <a:gd name="T31" fmla="*/ 5158 h 7168"/>
              <a:gd name="T32" fmla="*/ 3546 w 5632"/>
              <a:gd name="T33" fmla="*/ 4570 h 7168"/>
              <a:gd name="T34" fmla="*/ 3072 w 5632"/>
              <a:gd name="T35" fmla="*/ 4480 h 7168"/>
              <a:gd name="T36" fmla="*/ 3456 w 5632"/>
              <a:gd name="T37" fmla="*/ 4096 h 7168"/>
              <a:gd name="T38" fmla="*/ 2560 w 5632"/>
              <a:gd name="T39" fmla="*/ 3456 h 7168"/>
              <a:gd name="T40" fmla="*/ 2086 w 5632"/>
              <a:gd name="T41" fmla="*/ 3546 h 7168"/>
              <a:gd name="T42" fmla="*/ 2176 w 5632"/>
              <a:gd name="T43" fmla="*/ 3072 h 7168"/>
              <a:gd name="T44" fmla="*/ 4608 w 5632"/>
              <a:gd name="T45" fmla="*/ 4224 h 7168"/>
              <a:gd name="T46" fmla="*/ 4224 w 5632"/>
              <a:gd name="T47" fmla="*/ 4608 h 7168"/>
              <a:gd name="T48" fmla="*/ 4134 w 5632"/>
              <a:gd name="T49" fmla="*/ 4134 h 7168"/>
              <a:gd name="T50" fmla="*/ 4608 w 5632"/>
              <a:gd name="T51" fmla="*/ 4224 h 7168"/>
              <a:gd name="T52" fmla="*/ 3456 w 5632"/>
              <a:gd name="T53" fmla="*/ 3584 h 7168"/>
              <a:gd name="T54" fmla="*/ 3072 w 5632"/>
              <a:gd name="T55" fmla="*/ 3200 h 7168"/>
              <a:gd name="T56" fmla="*/ 3546 w 5632"/>
              <a:gd name="T57" fmla="*/ 3110 h 7168"/>
              <a:gd name="T58" fmla="*/ 4570 w 5632"/>
              <a:gd name="T59" fmla="*/ 3546 h 7168"/>
              <a:gd name="T60" fmla="*/ 4096 w 5632"/>
              <a:gd name="T61" fmla="*/ 3456 h 7168"/>
              <a:gd name="T62" fmla="*/ 4480 w 5632"/>
              <a:gd name="T63" fmla="*/ 3072 h 7168"/>
              <a:gd name="T64" fmla="*/ 5120 w 5632"/>
              <a:gd name="T65" fmla="*/ 6656 h 7168"/>
              <a:gd name="T66" fmla="*/ 3984 w 5632"/>
              <a:gd name="T67" fmla="*/ 2448 h 7168"/>
              <a:gd name="T68" fmla="*/ 1536 w 5632"/>
              <a:gd name="T69" fmla="*/ 2176 h 7168"/>
              <a:gd name="T70" fmla="*/ 2048 w 5632"/>
              <a:gd name="T71" fmla="*/ 6656 h 7168"/>
              <a:gd name="T72" fmla="*/ 3456 w 5632"/>
              <a:gd name="T73" fmla="*/ 5632 h 7168"/>
              <a:gd name="T74" fmla="*/ 3584 w 5632"/>
              <a:gd name="T75" fmla="*/ 1920 h 7168"/>
              <a:gd name="T76" fmla="*/ 3200 w 5632"/>
              <a:gd name="T77" fmla="*/ 512 h 7168"/>
              <a:gd name="T78" fmla="*/ 2560 w 5632"/>
              <a:gd name="T79" fmla="*/ 1024 h 7168"/>
              <a:gd name="T80" fmla="*/ 2176 w 5632"/>
              <a:gd name="T81" fmla="*/ 512 h 7168"/>
              <a:gd name="T82" fmla="*/ 2086 w 5632"/>
              <a:gd name="T83" fmla="*/ 2010 h 7168"/>
              <a:gd name="T84" fmla="*/ 2560 w 5632"/>
              <a:gd name="T85" fmla="*/ 1920 h 7168"/>
              <a:gd name="T86" fmla="*/ 3110 w 5632"/>
              <a:gd name="T87" fmla="*/ 2010 h 7168"/>
              <a:gd name="T88" fmla="*/ 3584 w 5632"/>
              <a:gd name="T89" fmla="*/ 1920 h 7168"/>
              <a:gd name="T90" fmla="*/ 5376 w 5632"/>
              <a:gd name="T91" fmla="*/ 7168 h 7168"/>
              <a:gd name="T92" fmla="*/ 0 w 5632"/>
              <a:gd name="T93" fmla="*/ 1792 h 7168"/>
              <a:gd name="T94" fmla="*/ 1536 w 5632"/>
              <a:gd name="T95" fmla="*/ 384 h 7168"/>
              <a:gd name="T96" fmla="*/ 3984 w 5632"/>
              <a:gd name="T97" fmla="*/ 112 h 7168"/>
              <a:gd name="T98" fmla="*/ 5556 w 5632"/>
              <a:gd name="T99" fmla="*/ 1612 h 7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32" h="7168">
                <a:moveTo>
                  <a:pt x="1536" y="5248"/>
                </a:moveTo>
                <a:cubicBezTo>
                  <a:pt x="1536" y="5504"/>
                  <a:pt x="1536" y="5504"/>
                  <a:pt x="1536" y="5504"/>
                </a:cubicBezTo>
                <a:cubicBezTo>
                  <a:pt x="1536" y="5539"/>
                  <a:pt x="1523" y="5569"/>
                  <a:pt x="1498" y="5594"/>
                </a:cubicBezTo>
                <a:cubicBezTo>
                  <a:pt x="1473" y="5619"/>
                  <a:pt x="1443" y="5632"/>
                  <a:pt x="1408" y="5632"/>
                </a:cubicBezTo>
                <a:cubicBezTo>
                  <a:pt x="1152" y="5632"/>
                  <a:pt x="1152" y="5632"/>
                  <a:pt x="1152" y="5632"/>
                </a:cubicBezTo>
                <a:cubicBezTo>
                  <a:pt x="1117" y="5632"/>
                  <a:pt x="1087" y="5619"/>
                  <a:pt x="1062" y="5594"/>
                </a:cubicBezTo>
                <a:cubicBezTo>
                  <a:pt x="1037" y="5569"/>
                  <a:pt x="1024" y="5539"/>
                  <a:pt x="1024" y="5504"/>
                </a:cubicBezTo>
                <a:cubicBezTo>
                  <a:pt x="1024" y="5248"/>
                  <a:pt x="1024" y="5248"/>
                  <a:pt x="1024" y="5248"/>
                </a:cubicBezTo>
                <a:cubicBezTo>
                  <a:pt x="1024" y="5213"/>
                  <a:pt x="1037" y="5183"/>
                  <a:pt x="1062" y="5158"/>
                </a:cubicBezTo>
                <a:cubicBezTo>
                  <a:pt x="1087" y="5133"/>
                  <a:pt x="1117" y="5120"/>
                  <a:pt x="1152" y="5120"/>
                </a:cubicBezTo>
                <a:cubicBezTo>
                  <a:pt x="1408" y="5120"/>
                  <a:pt x="1408" y="5120"/>
                  <a:pt x="1408" y="5120"/>
                </a:cubicBezTo>
                <a:cubicBezTo>
                  <a:pt x="1443" y="5120"/>
                  <a:pt x="1473" y="5133"/>
                  <a:pt x="1498" y="5158"/>
                </a:cubicBezTo>
                <a:cubicBezTo>
                  <a:pt x="1523" y="5183"/>
                  <a:pt x="1536" y="5213"/>
                  <a:pt x="1536" y="5248"/>
                </a:cubicBezTo>
                <a:close/>
                <a:moveTo>
                  <a:pt x="1536" y="4224"/>
                </a:moveTo>
                <a:cubicBezTo>
                  <a:pt x="1536" y="4480"/>
                  <a:pt x="1536" y="4480"/>
                  <a:pt x="1536" y="4480"/>
                </a:cubicBezTo>
                <a:cubicBezTo>
                  <a:pt x="1536" y="4515"/>
                  <a:pt x="1523" y="4545"/>
                  <a:pt x="1498" y="4570"/>
                </a:cubicBezTo>
                <a:cubicBezTo>
                  <a:pt x="1473" y="4595"/>
                  <a:pt x="1443" y="4608"/>
                  <a:pt x="1408" y="4608"/>
                </a:cubicBezTo>
                <a:cubicBezTo>
                  <a:pt x="1152" y="4608"/>
                  <a:pt x="1152" y="4608"/>
                  <a:pt x="1152" y="4608"/>
                </a:cubicBezTo>
                <a:cubicBezTo>
                  <a:pt x="1117" y="4608"/>
                  <a:pt x="1087" y="4595"/>
                  <a:pt x="1062" y="4570"/>
                </a:cubicBezTo>
                <a:cubicBezTo>
                  <a:pt x="1037" y="4545"/>
                  <a:pt x="1024" y="4515"/>
                  <a:pt x="1024" y="4480"/>
                </a:cubicBezTo>
                <a:cubicBezTo>
                  <a:pt x="1024" y="4224"/>
                  <a:pt x="1024" y="4224"/>
                  <a:pt x="1024" y="4224"/>
                </a:cubicBezTo>
                <a:cubicBezTo>
                  <a:pt x="1024" y="4189"/>
                  <a:pt x="1037" y="4159"/>
                  <a:pt x="1062" y="4134"/>
                </a:cubicBezTo>
                <a:cubicBezTo>
                  <a:pt x="1087" y="4109"/>
                  <a:pt x="1117" y="4096"/>
                  <a:pt x="1152" y="4096"/>
                </a:cubicBezTo>
                <a:cubicBezTo>
                  <a:pt x="1408" y="4096"/>
                  <a:pt x="1408" y="4096"/>
                  <a:pt x="1408" y="4096"/>
                </a:cubicBezTo>
                <a:cubicBezTo>
                  <a:pt x="1443" y="4096"/>
                  <a:pt x="1473" y="4109"/>
                  <a:pt x="1498" y="4134"/>
                </a:cubicBezTo>
                <a:cubicBezTo>
                  <a:pt x="1523" y="4159"/>
                  <a:pt x="1536" y="4189"/>
                  <a:pt x="1536" y="4224"/>
                </a:cubicBezTo>
                <a:close/>
                <a:moveTo>
                  <a:pt x="2560" y="4224"/>
                </a:moveTo>
                <a:cubicBezTo>
                  <a:pt x="2560" y="4480"/>
                  <a:pt x="2560" y="4480"/>
                  <a:pt x="2560" y="4480"/>
                </a:cubicBezTo>
                <a:cubicBezTo>
                  <a:pt x="2560" y="4515"/>
                  <a:pt x="2547" y="4545"/>
                  <a:pt x="2522" y="4570"/>
                </a:cubicBezTo>
                <a:cubicBezTo>
                  <a:pt x="2497" y="4595"/>
                  <a:pt x="2467" y="4608"/>
                  <a:pt x="2432" y="4608"/>
                </a:cubicBezTo>
                <a:cubicBezTo>
                  <a:pt x="2176" y="4608"/>
                  <a:pt x="2176" y="4608"/>
                  <a:pt x="2176" y="4608"/>
                </a:cubicBezTo>
                <a:cubicBezTo>
                  <a:pt x="2141" y="4608"/>
                  <a:pt x="2111" y="4595"/>
                  <a:pt x="2086" y="4570"/>
                </a:cubicBezTo>
                <a:cubicBezTo>
                  <a:pt x="2061" y="4545"/>
                  <a:pt x="2048" y="4515"/>
                  <a:pt x="2048" y="4480"/>
                </a:cubicBezTo>
                <a:cubicBezTo>
                  <a:pt x="2048" y="4224"/>
                  <a:pt x="2048" y="4224"/>
                  <a:pt x="2048" y="4224"/>
                </a:cubicBezTo>
                <a:cubicBezTo>
                  <a:pt x="2048" y="4189"/>
                  <a:pt x="2061" y="4159"/>
                  <a:pt x="2086" y="4134"/>
                </a:cubicBezTo>
                <a:cubicBezTo>
                  <a:pt x="2111" y="4109"/>
                  <a:pt x="2141" y="4096"/>
                  <a:pt x="2176" y="4096"/>
                </a:cubicBezTo>
                <a:cubicBezTo>
                  <a:pt x="2432" y="4096"/>
                  <a:pt x="2432" y="4096"/>
                  <a:pt x="2432" y="4096"/>
                </a:cubicBezTo>
                <a:cubicBezTo>
                  <a:pt x="2467" y="4096"/>
                  <a:pt x="2497" y="4109"/>
                  <a:pt x="2522" y="4134"/>
                </a:cubicBezTo>
                <a:cubicBezTo>
                  <a:pt x="2547" y="4159"/>
                  <a:pt x="2560" y="4189"/>
                  <a:pt x="2560" y="4224"/>
                </a:cubicBezTo>
                <a:close/>
                <a:moveTo>
                  <a:pt x="1536" y="3200"/>
                </a:moveTo>
                <a:cubicBezTo>
                  <a:pt x="1536" y="3456"/>
                  <a:pt x="1536" y="3456"/>
                  <a:pt x="1536" y="3456"/>
                </a:cubicBezTo>
                <a:cubicBezTo>
                  <a:pt x="1536" y="3491"/>
                  <a:pt x="1523" y="3521"/>
                  <a:pt x="1498" y="3546"/>
                </a:cubicBezTo>
                <a:cubicBezTo>
                  <a:pt x="1473" y="3571"/>
                  <a:pt x="1443" y="3584"/>
                  <a:pt x="1408" y="3584"/>
                </a:cubicBezTo>
                <a:cubicBezTo>
                  <a:pt x="1152" y="3584"/>
                  <a:pt x="1152" y="3584"/>
                  <a:pt x="1152" y="3584"/>
                </a:cubicBezTo>
                <a:cubicBezTo>
                  <a:pt x="1117" y="3584"/>
                  <a:pt x="1087" y="3571"/>
                  <a:pt x="1062" y="3546"/>
                </a:cubicBezTo>
                <a:cubicBezTo>
                  <a:pt x="1037" y="3521"/>
                  <a:pt x="1024" y="3491"/>
                  <a:pt x="1024" y="3456"/>
                </a:cubicBezTo>
                <a:cubicBezTo>
                  <a:pt x="1024" y="3200"/>
                  <a:pt x="1024" y="3200"/>
                  <a:pt x="1024" y="3200"/>
                </a:cubicBezTo>
                <a:cubicBezTo>
                  <a:pt x="1024" y="3165"/>
                  <a:pt x="1037" y="3135"/>
                  <a:pt x="1062" y="3110"/>
                </a:cubicBezTo>
                <a:cubicBezTo>
                  <a:pt x="1087" y="3085"/>
                  <a:pt x="1117" y="3072"/>
                  <a:pt x="1152" y="3072"/>
                </a:cubicBezTo>
                <a:cubicBezTo>
                  <a:pt x="1408" y="3072"/>
                  <a:pt x="1408" y="3072"/>
                  <a:pt x="1408" y="3072"/>
                </a:cubicBezTo>
                <a:cubicBezTo>
                  <a:pt x="1443" y="3072"/>
                  <a:pt x="1473" y="3085"/>
                  <a:pt x="1498" y="3110"/>
                </a:cubicBezTo>
                <a:cubicBezTo>
                  <a:pt x="1523" y="3135"/>
                  <a:pt x="1536" y="3165"/>
                  <a:pt x="1536" y="3200"/>
                </a:cubicBezTo>
                <a:close/>
                <a:moveTo>
                  <a:pt x="4608" y="5248"/>
                </a:moveTo>
                <a:cubicBezTo>
                  <a:pt x="4608" y="5504"/>
                  <a:pt x="4608" y="5504"/>
                  <a:pt x="4608" y="5504"/>
                </a:cubicBezTo>
                <a:cubicBezTo>
                  <a:pt x="4608" y="5539"/>
                  <a:pt x="4595" y="5569"/>
                  <a:pt x="4570" y="5594"/>
                </a:cubicBezTo>
                <a:cubicBezTo>
                  <a:pt x="4545" y="5619"/>
                  <a:pt x="4515" y="5632"/>
                  <a:pt x="4480" y="5632"/>
                </a:cubicBezTo>
                <a:cubicBezTo>
                  <a:pt x="4224" y="5632"/>
                  <a:pt x="4224" y="5632"/>
                  <a:pt x="4224" y="5632"/>
                </a:cubicBezTo>
                <a:cubicBezTo>
                  <a:pt x="4189" y="5632"/>
                  <a:pt x="4159" y="5619"/>
                  <a:pt x="4134" y="5594"/>
                </a:cubicBezTo>
                <a:cubicBezTo>
                  <a:pt x="4109" y="5569"/>
                  <a:pt x="4096" y="5539"/>
                  <a:pt x="4096" y="5504"/>
                </a:cubicBezTo>
                <a:cubicBezTo>
                  <a:pt x="4096" y="5248"/>
                  <a:pt x="4096" y="5248"/>
                  <a:pt x="4096" y="5248"/>
                </a:cubicBezTo>
                <a:cubicBezTo>
                  <a:pt x="4096" y="5213"/>
                  <a:pt x="4109" y="5183"/>
                  <a:pt x="4134" y="5158"/>
                </a:cubicBezTo>
                <a:cubicBezTo>
                  <a:pt x="4159" y="5133"/>
                  <a:pt x="4189" y="5120"/>
                  <a:pt x="4224" y="5120"/>
                </a:cubicBezTo>
                <a:cubicBezTo>
                  <a:pt x="4480" y="5120"/>
                  <a:pt x="4480" y="5120"/>
                  <a:pt x="4480" y="5120"/>
                </a:cubicBezTo>
                <a:cubicBezTo>
                  <a:pt x="4515" y="5120"/>
                  <a:pt x="4545" y="5133"/>
                  <a:pt x="4570" y="5158"/>
                </a:cubicBezTo>
                <a:cubicBezTo>
                  <a:pt x="4595" y="5183"/>
                  <a:pt x="4608" y="5213"/>
                  <a:pt x="4608" y="5248"/>
                </a:cubicBezTo>
                <a:close/>
                <a:moveTo>
                  <a:pt x="3584" y="4224"/>
                </a:moveTo>
                <a:cubicBezTo>
                  <a:pt x="3584" y="4480"/>
                  <a:pt x="3584" y="4480"/>
                  <a:pt x="3584" y="4480"/>
                </a:cubicBezTo>
                <a:cubicBezTo>
                  <a:pt x="3584" y="4515"/>
                  <a:pt x="3571" y="4545"/>
                  <a:pt x="3546" y="4570"/>
                </a:cubicBezTo>
                <a:cubicBezTo>
                  <a:pt x="3521" y="4595"/>
                  <a:pt x="3491" y="4608"/>
                  <a:pt x="3456" y="4608"/>
                </a:cubicBezTo>
                <a:cubicBezTo>
                  <a:pt x="3200" y="4608"/>
                  <a:pt x="3200" y="4608"/>
                  <a:pt x="3200" y="4608"/>
                </a:cubicBezTo>
                <a:cubicBezTo>
                  <a:pt x="3165" y="4608"/>
                  <a:pt x="3135" y="4595"/>
                  <a:pt x="3110" y="4570"/>
                </a:cubicBezTo>
                <a:cubicBezTo>
                  <a:pt x="3085" y="4545"/>
                  <a:pt x="3072" y="4515"/>
                  <a:pt x="3072" y="4480"/>
                </a:cubicBezTo>
                <a:cubicBezTo>
                  <a:pt x="3072" y="4224"/>
                  <a:pt x="3072" y="4224"/>
                  <a:pt x="3072" y="4224"/>
                </a:cubicBezTo>
                <a:cubicBezTo>
                  <a:pt x="3072" y="4189"/>
                  <a:pt x="3085" y="4159"/>
                  <a:pt x="3110" y="4134"/>
                </a:cubicBezTo>
                <a:cubicBezTo>
                  <a:pt x="3135" y="4109"/>
                  <a:pt x="3165" y="4096"/>
                  <a:pt x="3200" y="4096"/>
                </a:cubicBezTo>
                <a:cubicBezTo>
                  <a:pt x="3456" y="4096"/>
                  <a:pt x="3456" y="4096"/>
                  <a:pt x="3456" y="4096"/>
                </a:cubicBezTo>
                <a:cubicBezTo>
                  <a:pt x="3491" y="4096"/>
                  <a:pt x="3521" y="4109"/>
                  <a:pt x="3546" y="4134"/>
                </a:cubicBezTo>
                <a:cubicBezTo>
                  <a:pt x="3571" y="4159"/>
                  <a:pt x="3584" y="4189"/>
                  <a:pt x="3584" y="4224"/>
                </a:cubicBezTo>
                <a:close/>
                <a:moveTo>
                  <a:pt x="2560" y="3200"/>
                </a:moveTo>
                <a:cubicBezTo>
                  <a:pt x="2560" y="3456"/>
                  <a:pt x="2560" y="3456"/>
                  <a:pt x="2560" y="3456"/>
                </a:cubicBezTo>
                <a:cubicBezTo>
                  <a:pt x="2560" y="3491"/>
                  <a:pt x="2547" y="3521"/>
                  <a:pt x="2522" y="3546"/>
                </a:cubicBezTo>
                <a:cubicBezTo>
                  <a:pt x="2497" y="3571"/>
                  <a:pt x="2467" y="3584"/>
                  <a:pt x="2432" y="3584"/>
                </a:cubicBezTo>
                <a:cubicBezTo>
                  <a:pt x="2176" y="3584"/>
                  <a:pt x="2176" y="3584"/>
                  <a:pt x="2176" y="3584"/>
                </a:cubicBezTo>
                <a:cubicBezTo>
                  <a:pt x="2141" y="3584"/>
                  <a:pt x="2111" y="3571"/>
                  <a:pt x="2086" y="3546"/>
                </a:cubicBezTo>
                <a:cubicBezTo>
                  <a:pt x="2061" y="3521"/>
                  <a:pt x="2048" y="3491"/>
                  <a:pt x="2048" y="3456"/>
                </a:cubicBezTo>
                <a:cubicBezTo>
                  <a:pt x="2048" y="3200"/>
                  <a:pt x="2048" y="3200"/>
                  <a:pt x="2048" y="3200"/>
                </a:cubicBezTo>
                <a:cubicBezTo>
                  <a:pt x="2048" y="3165"/>
                  <a:pt x="2061" y="3135"/>
                  <a:pt x="2086" y="3110"/>
                </a:cubicBezTo>
                <a:cubicBezTo>
                  <a:pt x="2111" y="3085"/>
                  <a:pt x="2141" y="3072"/>
                  <a:pt x="2176" y="3072"/>
                </a:cubicBezTo>
                <a:cubicBezTo>
                  <a:pt x="2432" y="3072"/>
                  <a:pt x="2432" y="3072"/>
                  <a:pt x="2432" y="3072"/>
                </a:cubicBezTo>
                <a:cubicBezTo>
                  <a:pt x="2467" y="3072"/>
                  <a:pt x="2497" y="3085"/>
                  <a:pt x="2522" y="3110"/>
                </a:cubicBezTo>
                <a:cubicBezTo>
                  <a:pt x="2547" y="3135"/>
                  <a:pt x="2560" y="3165"/>
                  <a:pt x="2560" y="3200"/>
                </a:cubicBezTo>
                <a:close/>
                <a:moveTo>
                  <a:pt x="4608" y="4224"/>
                </a:moveTo>
                <a:cubicBezTo>
                  <a:pt x="4608" y="4480"/>
                  <a:pt x="4608" y="4480"/>
                  <a:pt x="4608" y="4480"/>
                </a:cubicBezTo>
                <a:cubicBezTo>
                  <a:pt x="4608" y="4515"/>
                  <a:pt x="4595" y="4545"/>
                  <a:pt x="4570" y="4570"/>
                </a:cubicBezTo>
                <a:cubicBezTo>
                  <a:pt x="4545" y="4595"/>
                  <a:pt x="4515" y="4608"/>
                  <a:pt x="4480" y="4608"/>
                </a:cubicBezTo>
                <a:cubicBezTo>
                  <a:pt x="4224" y="4608"/>
                  <a:pt x="4224" y="4608"/>
                  <a:pt x="4224" y="4608"/>
                </a:cubicBezTo>
                <a:cubicBezTo>
                  <a:pt x="4189" y="4608"/>
                  <a:pt x="4159" y="4595"/>
                  <a:pt x="4134" y="4570"/>
                </a:cubicBezTo>
                <a:cubicBezTo>
                  <a:pt x="4109" y="4545"/>
                  <a:pt x="4096" y="4515"/>
                  <a:pt x="4096" y="4480"/>
                </a:cubicBezTo>
                <a:cubicBezTo>
                  <a:pt x="4096" y="4224"/>
                  <a:pt x="4096" y="4224"/>
                  <a:pt x="4096" y="4224"/>
                </a:cubicBezTo>
                <a:cubicBezTo>
                  <a:pt x="4096" y="4189"/>
                  <a:pt x="4109" y="4159"/>
                  <a:pt x="4134" y="4134"/>
                </a:cubicBezTo>
                <a:cubicBezTo>
                  <a:pt x="4159" y="4109"/>
                  <a:pt x="4189" y="4096"/>
                  <a:pt x="4224" y="4096"/>
                </a:cubicBezTo>
                <a:cubicBezTo>
                  <a:pt x="4480" y="4096"/>
                  <a:pt x="4480" y="4096"/>
                  <a:pt x="4480" y="4096"/>
                </a:cubicBezTo>
                <a:cubicBezTo>
                  <a:pt x="4515" y="4096"/>
                  <a:pt x="4545" y="4109"/>
                  <a:pt x="4570" y="4134"/>
                </a:cubicBezTo>
                <a:cubicBezTo>
                  <a:pt x="4595" y="4159"/>
                  <a:pt x="4608" y="4189"/>
                  <a:pt x="4608" y="4224"/>
                </a:cubicBezTo>
                <a:close/>
                <a:moveTo>
                  <a:pt x="3584" y="3200"/>
                </a:moveTo>
                <a:cubicBezTo>
                  <a:pt x="3584" y="3456"/>
                  <a:pt x="3584" y="3456"/>
                  <a:pt x="3584" y="3456"/>
                </a:cubicBezTo>
                <a:cubicBezTo>
                  <a:pt x="3584" y="3491"/>
                  <a:pt x="3571" y="3521"/>
                  <a:pt x="3546" y="3546"/>
                </a:cubicBezTo>
                <a:cubicBezTo>
                  <a:pt x="3521" y="3571"/>
                  <a:pt x="3491" y="3584"/>
                  <a:pt x="3456" y="3584"/>
                </a:cubicBezTo>
                <a:cubicBezTo>
                  <a:pt x="3200" y="3584"/>
                  <a:pt x="3200" y="3584"/>
                  <a:pt x="3200" y="3584"/>
                </a:cubicBezTo>
                <a:cubicBezTo>
                  <a:pt x="3165" y="3584"/>
                  <a:pt x="3135" y="3571"/>
                  <a:pt x="3110" y="3546"/>
                </a:cubicBezTo>
                <a:cubicBezTo>
                  <a:pt x="3085" y="3521"/>
                  <a:pt x="3072" y="3491"/>
                  <a:pt x="3072" y="3456"/>
                </a:cubicBezTo>
                <a:cubicBezTo>
                  <a:pt x="3072" y="3200"/>
                  <a:pt x="3072" y="3200"/>
                  <a:pt x="3072" y="3200"/>
                </a:cubicBezTo>
                <a:cubicBezTo>
                  <a:pt x="3072" y="3165"/>
                  <a:pt x="3085" y="3135"/>
                  <a:pt x="3110" y="3110"/>
                </a:cubicBezTo>
                <a:cubicBezTo>
                  <a:pt x="3135" y="3085"/>
                  <a:pt x="3165" y="3072"/>
                  <a:pt x="3200" y="3072"/>
                </a:cubicBezTo>
                <a:cubicBezTo>
                  <a:pt x="3456" y="3072"/>
                  <a:pt x="3456" y="3072"/>
                  <a:pt x="3456" y="3072"/>
                </a:cubicBezTo>
                <a:cubicBezTo>
                  <a:pt x="3491" y="3072"/>
                  <a:pt x="3521" y="3085"/>
                  <a:pt x="3546" y="3110"/>
                </a:cubicBezTo>
                <a:cubicBezTo>
                  <a:pt x="3571" y="3135"/>
                  <a:pt x="3584" y="3165"/>
                  <a:pt x="3584" y="3200"/>
                </a:cubicBezTo>
                <a:close/>
                <a:moveTo>
                  <a:pt x="4608" y="3200"/>
                </a:moveTo>
                <a:cubicBezTo>
                  <a:pt x="4608" y="3456"/>
                  <a:pt x="4608" y="3456"/>
                  <a:pt x="4608" y="3456"/>
                </a:cubicBezTo>
                <a:cubicBezTo>
                  <a:pt x="4608" y="3491"/>
                  <a:pt x="4595" y="3521"/>
                  <a:pt x="4570" y="3546"/>
                </a:cubicBezTo>
                <a:cubicBezTo>
                  <a:pt x="4545" y="3571"/>
                  <a:pt x="4515" y="3584"/>
                  <a:pt x="4480" y="3584"/>
                </a:cubicBezTo>
                <a:cubicBezTo>
                  <a:pt x="4224" y="3584"/>
                  <a:pt x="4224" y="3584"/>
                  <a:pt x="4224" y="3584"/>
                </a:cubicBezTo>
                <a:cubicBezTo>
                  <a:pt x="4189" y="3584"/>
                  <a:pt x="4159" y="3571"/>
                  <a:pt x="4134" y="3546"/>
                </a:cubicBezTo>
                <a:cubicBezTo>
                  <a:pt x="4109" y="3521"/>
                  <a:pt x="4096" y="3491"/>
                  <a:pt x="4096" y="3456"/>
                </a:cubicBezTo>
                <a:cubicBezTo>
                  <a:pt x="4096" y="3200"/>
                  <a:pt x="4096" y="3200"/>
                  <a:pt x="4096" y="3200"/>
                </a:cubicBezTo>
                <a:cubicBezTo>
                  <a:pt x="4096" y="3165"/>
                  <a:pt x="4109" y="3135"/>
                  <a:pt x="4134" y="3110"/>
                </a:cubicBezTo>
                <a:cubicBezTo>
                  <a:pt x="4159" y="3085"/>
                  <a:pt x="4189" y="3072"/>
                  <a:pt x="4224" y="3072"/>
                </a:cubicBezTo>
                <a:cubicBezTo>
                  <a:pt x="4480" y="3072"/>
                  <a:pt x="4480" y="3072"/>
                  <a:pt x="4480" y="3072"/>
                </a:cubicBezTo>
                <a:cubicBezTo>
                  <a:pt x="4515" y="3072"/>
                  <a:pt x="4545" y="3085"/>
                  <a:pt x="4570" y="3110"/>
                </a:cubicBezTo>
                <a:cubicBezTo>
                  <a:pt x="4595" y="3135"/>
                  <a:pt x="4608" y="3165"/>
                  <a:pt x="4608" y="3200"/>
                </a:cubicBezTo>
                <a:close/>
                <a:moveTo>
                  <a:pt x="3584" y="6656"/>
                </a:moveTo>
                <a:cubicBezTo>
                  <a:pt x="5120" y="6656"/>
                  <a:pt x="5120" y="6656"/>
                  <a:pt x="5120" y="6656"/>
                </a:cubicBezTo>
                <a:cubicBezTo>
                  <a:pt x="5120" y="2048"/>
                  <a:pt x="5120" y="2048"/>
                  <a:pt x="5120" y="2048"/>
                </a:cubicBezTo>
                <a:cubicBezTo>
                  <a:pt x="4096" y="2048"/>
                  <a:pt x="4096" y="2048"/>
                  <a:pt x="4096" y="2048"/>
                </a:cubicBezTo>
                <a:cubicBezTo>
                  <a:pt x="4096" y="2176"/>
                  <a:pt x="4096" y="2176"/>
                  <a:pt x="4096" y="2176"/>
                </a:cubicBezTo>
                <a:cubicBezTo>
                  <a:pt x="4096" y="2283"/>
                  <a:pt x="4059" y="2373"/>
                  <a:pt x="3984" y="2448"/>
                </a:cubicBezTo>
                <a:cubicBezTo>
                  <a:pt x="3909" y="2523"/>
                  <a:pt x="3819" y="2560"/>
                  <a:pt x="3712" y="2560"/>
                </a:cubicBezTo>
                <a:cubicBezTo>
                  <a:pt x="1920" y="2560"/>
                  <a:pt x="1920" y="2560"/>
                  <a:pt x="1920" y="2560"/>
                </a:cubicBezTo>
                <a:cubicBezTo>
                  <a:pt x="1813" y="2560"/>
                  <a:pt x="1723" y="2523"/>
                  <a:pt x="1648" y="2448"/>
                </a:cubicBezTo>
                <a:cubicBezTo>
                  <a:pt x="1573" y="2373"/>
                  <a:pt x="1536" y="2283"/>
                  <a:pt x="1536" y="2176"/>
                </a:cubicBezTo>
                <a:cubicBezTo>
                  <a:pt x="1536" y="2048"/>
                  <a:pt x="1536" y="2048"/>
                  <a:pt x="1536" y="2048"/>
                </a:cubicBezTo>
                <a:cubicBezTo>
                  <a:pt x="512" y="2048"/>
                  <a:pt x="512" y="2048"/>
                  <a:pt x="512" y="2048"/>
                </a:cubicBezTo>
                <a:cubicBezTo>
                  <a:pt x="512" y="6656"/>
                  <a:pt x="512" y="6656"/>
                  <a:pt x="512" y="6656"/>
                </a:cubicBezTo>
                <a:cubicBezTo>
                  <a:pt x="2048" y="6656"/>
                  <a:pt x="2048" y="6656"/>
                  <a:pt x="2048" y="6656"/>
                </a:cubicBezTo>
                <a:cubicBezTo>
                  <a:pt x="2048" y="5760"/>
                  <a:pt x="2048" y="5760"/>
                  <a:pt x="2048" y="5760"/>
                </a:cubicBezTo>
                <a:cubicBezTo>
                  <a:pt x="2048" y="5725"/>
                  <a:pt x="2061" y="5695"/>
                  <a:pt x="2086" y="5670"/>
                </a:cubicBezTo>
                <a:cubicBezTo>
                  <a:pt x="2111" y="5645"/>
                  <a:pt x="2141" y="5632"/>
                  <a:pt x="2176" y="5632"/>
                </a:cubicBezTo>
                <a:cubicBezTo>
                  <a:pt x="3456" y="5632"/>
                  <a:pt x="3456" y="5632"/>
                  <a:pt x="3456" y="5632"/>
                </a:cubicBezTo>
                <a:cubicBezTo>
                  <a:pt x="3491" y="5632"/>
                  <a:pt x="3521" y="5645"/>
                  <a:pt x="3546" y="5670"/>
                </a:cubicBezTo>
                <a:cubicBezTo>
                  <a:pt x="3571" y="5695"/>
                  <a:pt x="3584" y="5725"/>
                  <a:pt x="3584" y="5760"/>
                </a:cubicBezTo>
                <a:lnTo>
                  <a:pt x="3584" y="6656"/>
                </a:lnTo>
                <a:close/>
                <a:moveTo>
                  <a:pt x="3584" y="1920"/>
                </a:moveTo>
                <a:cubicBezTo>
                  <a:pt x="3584" y="640"/>
                  <a:pt x="3584" y="640"/>
                  <a:pt x="3584" y="640"/>
                </a:cubicBezTo>
                <a:cubicBezTo>
                  <a:pt x="3584" y="605"/>
                  <a:pt x="3571" y="575"/>
                  <a:pt x="3546" y="550"/>
                </a:cubicBezTo>
                <a:cubicBezTo>
                  <a:pt x="3521" y="525"/>
                  <a:pt x="3491" y="512"/>
                  <a:pt x="3456" y="512"/>
                </a:cubicBezTo>
                <a:cubicBezTo>
                  <a:pt x="3200" y="512"/>
                  <a:pt x="3200" y="512"/>
                  <a:pt x="3200" y="512"/>
                </a:cubicBezTo>
                <a:cubicBezTo>
                  <a:pt x="3165" y="512"/>
                  <a:pt x="3135" y="525"/>
                  <a:pt x="3110" y="550"/>
                </a:cubicBezTo>
                <a:cubicBezTo>
                  <a:pt x="3085" y="575"/>
                  <a:pt x="3072" y="605"/>
                  <a:pt x="3072" y="640"/>
                </a:cubicBezTo>
                <a:cubicBezTo>
                  <a:pt x="3072" y="1024"/>
                  <a:pt x="3072" y="1024"/>
                  <a:pt x="3072" y="1024"/>
                </a:cubicBezTo>
                <a:cubicBezTo>
                  <a:pt x="2560" y="1024"/>
                  <a:pt x="2560" y="1024"/>
                  <a:pt x="2560" y="1024"/>
                </a:cubicBezTo>
                <a:cubicBezTo>
                  <a:pt x="2560" y="640"/>
                  <a:pt x="2560" y="640"/>
                  <a:pt x="2560" y="640"/>
                </a:cubicBezTo>
                <a:cubicBezTo>
                  <a:pt x="2560" y="605"/>
                  <a:pt x="2547" y="575"/>
                  <a:pt x="2522" y="550"/>
                </a:cubicBezTo>
                <a:cubicBezTo>
                  <a:pt x="2497" y="525"/>
                  <a:pt x="2467" y="512"/>
                  <a:pt x="2432" y="512"/>
                </a:cubicBezTo>
                <a:cubicBezTo>
                  <a:pt x="2176" y="512"/>
                  <a:pt x="2176" y="512"/>
                  <a:pt x="2176" y="512"/>
                </a:cubicBezTo>
                <a:cubicBezTo>
                  <a:pt x="2141" y="512"/>
                  <a:pt x="2111" y="525"/>
                  <a:pt x="2086" y="550"/>
                </a:cubicBezTo>
                <a:cubicBezTo>
                  <a:pt x="2061" y="575"/>
                  <a:pt x="2048" y="605"/>
                  <a:pt x="2048" y="640"/>
                </a:cubicBezTo>
                <a:cubicBezTo>
                  <a:pt x="2048" y="1920"/>
                  <a:pt x="2048" y="1920"/>
                  <a:pt x="2048" y="1920"/>
                </a:cubicBezTo>
                <a:cubicBezTo>
                  <a:pt x="2048" y="1955"/>
                  <a:pt x="2061" y="1985"/>
                  <a:pt x="2086" y="2010"/>
                </a:cubicBezTo>
                <a:cubicBezTo>
                  <a:pt x="2111" y="2035"/>
                  <a:pt x="2141" y="2048"/>
                  <a:pt x="2176" y="2048"/>
                </a:cubicBezTo>
                <a:cubicBezTo>
                  <a:pt x="2432" y="2048"/>
                  <a:pt x="2432" y="2048"/>
                  <a:pt x="2432" y="2048"/>
                </a:cubicBezTo>
                <a:cubicBezTo>
                  <a:pt x="2467" y="2048"/>
                  <a:pt x="2497" y="2035"/>
                  <a:pt x="2522" y="2010"/>
                </a:cubicBezTo>
                <a:cubicBezTo>
                  <a:pt x="2547" y="1985"/>
                  <a:pt x="2560" y="1955"/>
                  <a:pt x="2560" y="1920"/>
                </a:cubicBezTo>
                <a:cubicBezTo>
                  <a:pt x="2560" y="1536"/>
                  <a:pt x="2560" y="1536"/>
                  <a:pt x="2560" y="1536"/>
                </a:cubicBezTo>
                <a:cubicBezTo>
                  <a:pt x="3072" y="1536"/>
                  <a:pt x="3072" y="1536"/>
                  <a:pt x="3072" y="1536"/>
                </a:cubicBezTo>
                <a:cubicBezTo>
                  <a:pt x="3072" y="1920"/>
                  <a:pt x="3072" y="1920"/>
                  <a:pt x="3072" y="1920"/>
                </a:cubicBezTo>
                <a:cubicBezTo>
                  <a:pt x="3072" y="1955"/>
                  <a:pt x="3085" y="1985"/>
                  <a:pt x="3110" y="2010"/>
                </a:cubicBezTo>
                <a:cubicBezTo>
                  <a:pt x="3135" y="2035"/>
                  <a:pt x="3165" y="2048"/>
                  <a:pt x="3200" y="2048"/>
                </a:cubicBezTo>
                <a:cubicBezTo>
                  <a:pt x="3456" y="2048"/>
                  <a:pt x="3456" y="2048"/>
                  <a:pt x="3456" y="2048"/>
                </a:cubicBezTo>
                <a:cubicBezTo>
                  <a:pt x="3491" y="2048"/>
                  <a:pt x="3521" y="2035"/>
                  <a:pt x="3546" y="2010"/>
                </a:cubicBezTo>
                <a:cubicBezTo>
                  <a:pt x="3571" y="1985"/>
                  <a:pt x="3584" y="1955"/>
                  <a:pt x="3584" y="1920"/>
                </a:cubicBezTo>
                <a:close/>
                <a:moveTo>
                  <a:pt x="5632" y="1792"/>
                </a:moveTo>
                <a:cubicBezTo>
                  <a:pt x="5632" y="6912"/>
                  <a:pt x="5632" y="6912"/>
                  <a:pt x="5632" y="6912"/>
                </a:cubicBezTo>
                <a:cubicBezTo>
                  <a:pt x="5632" y="6981"/>
                  <a:pt x="5607" y="7041"/>
                  <a:pt x="5556" y="7092"/>
                </a:cubicBezTo>
                <a:cubicBezTo>
                  <a:pt x="5505" y="7143"/>
                  <a:pt x="5445" y="7168"/>
                  <a:pt x="5376" y="7168"/>
                </a:cubicBezTo>
                <a:cubicBezTo>
                  <a:pt x="256" y="7168"/>
                  <a:pt x="256" y="7168"/>
                  <a:pt x="256" y="7168"/>
                </a:cubicBezTo>
                <a:cubicBezTo>
                  <a:pt x="187" y="7168"/>
                  <a:pt x="127" y="7143"/>
                  <a:pt x="76" y="7092"/>
                </a:cubicBezTo>
                <a:cubicBezTo>
                  <a:pt x="25" y="7041"/>
                  <a:pt x="0" y="6981"/>
                  <a:pt x="0" y="691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1723"/>
                  <a:pt x="25" y="1663"/>
                  <a:pt x="76" y="1612"/>
                </a:cubicBezTo>
                <a:cubicBezTo>
                  <a:pt x="127" y="1561"/>
                  <a:pt x="187" y="1536"/>
                  <a:pt x="256" y="1536"/>
                </a:cubicBezTo>
                <a:cubicBezTo>
                  <a:pt x="1536" y="1536"/>
                  <a:pt x="1536" y="1536"/>
                  <a:pt x="1536" y="1536"/>
                </a:cubicBezTo>
                <a:cubicBezTo>
                  <a:pt x="1536" y="384"/>
                  <a:pt x="1536" y="384"/>
                  <a:pt x="1536" y="384"/>
                </a:cubicBezTo>
                <a:cubicBezTo>
                  <a:pt x="1536" y="277"/>
                  <a:pt x="1573" y="187"/>
                  <a:pt x="1648" y="112"/>
                </a:cubicBezTo>
                <a:cubicBezTo>
                  <a:pt x="1723" y="37"/>
                  <a:pt x="1813" y="0"/>
                  <a:pt x="1920" y="0"/>
                </a:cubicBezTo>
                <a:cubicBezTo>
                  <a:pt x="3712" y="0"/>
                  <a:pt x="3712" y="0"/>
                  <a:pt x="3712" y="0"/>
                </a:cubicBezTo>
                <a:cubicBezTo>
                  <a:pt x="3819" y="0"/>
                  <a:pt x="3909" y="37"/>
                  <a:pt x="3984" y="112"/>
                </a:cubicBezTo>
                <a:cubicBezTo>
                  <a:pt x="4059" y="187"/>
                  <a:pt x="4096" y="277"/>
                  <a:pt x="4096" y="384"/>
                </a:cubicBezTo>
                <a:cubicBezTo>
                  <a:pt x="4096" y="1536"/>
                  <a:pt x="4096" y="1536"/>
                  <a:pt x="4096" y="1536"/>
                </a:cubicBezTo>
                <a:cubicBezTo>
                  <a:pt x="5376" y="1536"/>
                  <a:pt x="5376" y="1536"/>
                  <a:pt x="5376" y="1536"/>
                </a:cubicBezTo>
                <a:cubicBezTo>
                  <a:pt x="5445" y="1536"/>
                  <a:pt x="5505" y="1561"/>
                  <a:pt x="5556" y="1612"/>
                </a:cubicBezTo>
                <a:cubicBezTo>
                  <a:pt x="5607" y="1663"/>
                  <a:pt x="5632" y="1723"/>
                  <a:pt x="5632" y="17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16" name="textruta 15"/>
          <p:cNvSpPr txBox="1"/>
          <p:nvPr/>
        </p:nvSpPr>
        <p:spPr>
          <a:xfrm>
            <a:off x="1211001" y="1429490"/>
            <a:ext cx="4382814" cy="2923877"/>
          </a:xfrm>
          <a:prstGeom prst="rect">
            <a:avLst/>
          </a:prstGeom>
          <a:noFill/>
          <a:ln w="44450">
            <a:solidFill>
              <a:srgbClr val="0074A2"/>
            </a:solidFill>
          </a:ln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 Black" panose="020B0A04020102020204" pitchFamily="34" charset="0"/>
              </a:rPr>
              <a:t>Infektion som debuterar mer än…</a:t>
            </a:r>
          </a:p>
          <a:p>
            <a:endParaRPr lang="sv-SE" sz="1900" dirty="0" smtClean="0">
              <a:latin typeface="Arial Black" panose="020B0A04020102020204" pitchFamily="34" charset="0"/>
            </a:endParaRPr>
          </a:p>
          <a:p>
            <a:r>
              <a:rPr lang="sv-SE" sz="2400" dirty="0" smtClean="0">
                <a:solidFill>
                  <a:srgbClr val="00B4E4"/>
                </a:solidFill>
                <a:latin typeface="Arial Black" panose="020B0A04020102020204" pitchFamily="34" charset="0"/>
              </a:rPr>
              <a:t>48 timmar</a:t>
            </a:r>
            <a:r>
              <a:rPr lang="sv-SE" sz="2000" dirty="0" smtClean="0">
                <a:solidFill>
                  <a:srgbClr val="00B4E4"/>
                </a:solidFill>
                <a:latin typeface="Arial Black" panose="020B0A04020102020204" pitchFamily="34" charset="0"/>
              </a:rPr>
              <a:t>	</a:t>
            </a:r>
            <a:r>
              <a:rPr lang="sv-SE" sz="2000" dirty="0" smtClean="0">
                <a:latin typeface="Arial Black" panose="020B0A04020102020204" pitchFamily="34" charset="0"/>
              </a:rPr>
              <a:t>		</a:t>
            </a:r>
            <a:r>
              <a:rPr lang="sv-SE" sz="2000" dirty="0">
                <a:latin typeface="Arial Black" panose="020B0A04020102020204" pitchFamily="34" charset="0"/>
              </a:rPr>
              <a:t> </a:t>
            </a:r>
            <a:r>
              <a:rPr lang="sv-SE" sz="2000" dirty="0" smtClean="0">
                <a:latin typeface="Arial Black" panose="020B0A04020102020204" pitchFamily="34" charset="0"/>
              </a:rPr>
              <a:t> </a:t>
            </a:r>
            <a:endParaRPr lang="sv-SE" sz="2000" dirty="0">
              <a:latin typeface="Arial Black" panose="020B0A04020102020204" pitchFamily="34" charset="0"/>
            </a:endParaRPr>
          </a:p>
          <a:p>
            <a:endParaRPr lang="sv-SE" sz="1900" dirty="0" smtClean="0">
              <a:latin typeface="Arial Black" panose="020B0A04020102020204" pitchFamily="34" charset="0"/>
            </a:endParaRPr>
          </a:p>
          <a:p>
            <a:r>
              <a:rPr lang="sv-SE" sz="2000" dirty="0" smtClean="0">
                <a:latin typeface="Arial Black" panose="020B0A04020102020204" pitchFamily="34" charset="0"/>
              </a:rPr>
              <a:t>efter</a:t>
            </a:r>
            <a:endParaRPr lang="sv-SE" sz="2000" dirty="0">
              <a:latin typeface="Arial Black" panose="020B0A04020102020204" pitchFamily="34" charset="0"/>
            </a:endParaRPr>
          </a:p>
          <a:p>
            <a:endParaRPr lang="sv-SE" sz="1900" dirty="0" smtClean="0">
              <a:latin typeface="Arial Black" panose="020B0A04020102020204" pitchFamily="34" charset="0"/>
            </a:endParaRPr>
          </a:p>
          <a:p>
            <a:r>
              <a:rPr lang="sv-SE" sz="2000" b="1" dirty="0" smtClean="0">
                <a:solidFill>
                  <a:srgbClr val="00B4E4"/>
                </a:solidFill>
                <a:latin typeface="Arial Black" panose="020B0A04020102020204" pitchFamily="34" charset="0"/>
              </a:rPr>
              <a:t>inskrivning/utskrivning</a:t>
            </a:r>
          </a:p>
          <a:p>
            <a:r>
              <a:rPr lang="sv-SE" sz="2000" dirty="0" smtClean="0">
                <a:latin typeface="Arial Black" panose="020B0A04020102020204" pitchFamily="34" charset="0"/>
              </a:rPr>
              <a:t>Inom/från </a:t>
            </a:r>
            <a:r>
              <a:rPr lang="sv-SE" sz="2000" b="1" dirty="0" smtClean="0">
                <a:latin typeface="Arial Black" panose="020B0A04020102020204" pitchFamily="34" charset="0"/>
              </a:rPr>
              <a:t>slutenvården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1211001" y="4519764"/>
            <a:ext cx="4350158" cy="1846659"/>
          </a:xfrm>
          <a:prstGeom prst="rect">
            <a:avLst/>
          </a:prstGeom>
          <a:noFill/>
          <a:ln w="44450">
            <a:solidFill>
              <a:srgbClr val="0074A2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00B4E4"/>
                </a:solidFill>
                <a:latin typeface="Arial Black" panose="020B0A04020102020204" pitchFamily="34" charset="0"/>
              </a:rPr>
              <a:t>Ingreppsrelaterad </a:t>
            </a:r>
            <a:r>
              <a:rPr lang="sv-SE" sz="2400" dirty="0" smtClean="0">
                <a:latin typeface="Arial Black" panose="020B0A04020102020204" pitchFamily="34" charset="0"/>
              </a:rPr>
              <a:t>infektion oavsett var!</a:t>
            </a:r>
          </a:p>
          <a:p>
            <a:endParaRPr lang="sv-SE" dirty="0" smtClean="0">
              <a:latin typeface="Arial Black" panose="020B0A04020102020204" pitchFamily="34" charset="0"/>
            </a:endParaRP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 smtClean="0">
              <a:latin typeface="Arial Black" panose="020B0A04020102020204" pitchFamily="34" charset="0"/>
            </a:endParaRPr>
          </a:p>
          <a:p>
            <a:endParaRPr lang="sv-SE" sz="1200" dirty="0">
              <a:latin typeface="Arial Black" panose="020B0A04020102020204" pitchFamily="34" charset="0"/>
            </a:endParaRP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124" y="5304164"/>
            <a:ext cx="1237176" cy="1020129"/>
          </a:xfrm>
          <a:prstGeom prst="rect">
            <a:avLst/>
          </a:prstGeom>
          <a:ln w="19050">
            <a:noFill/>
          </a:ln>
        </p:spPr>
      </p:pic>
      <p:sp>
        <p:nvSpPr>
          <p:cNvPr id="21" name="Platshållare för innehåll 20"/>
          <p:cNvSpPr txBox="1">
            <a:spLocks noGrp="1"/>
          </p:cNvSpPr>
          <p:nvPr>
            <p:ph idx="1"/>
          </p:nvPr>
        </p:nvSpPr>
        <p:spPr>
          <a:xfrm>
            <a:off x="3485153" y="5592629"/>
            <a:ext cx="1470359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sv-SE" sz="3200" dirty="0">
                <a:solidFill>
                  <a:srgbClr val="E2A855"/>
                </a:solidFill>
                <a:latin typeface="Bauhaus 93" panose="04030905020B02020C02" pitchFamily="82" charset="0"/>
              </a:rPr>
              <a:t>Kateter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5738288" y="1431157"/>
            <a:ext cx="4945753" cy="2123658"/>
          </a:xfrm>
          <a:prstGeom prst="rect">
            <a:avLst/>
          </a:prstGeom>
          <a:noFill/>
          <a:ln w="44450">
            <a:solidFill>
              <a:srgbClr val="0074A2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 smtClean="0">
                <a:latin typeface="Arial Black" panose="020B0A04020102020204" pitchFamily="34" charset="0"/>
              </a:rPr>
              <a:t>Läkemedelsrelaterad infektion</a:t>
            </a:r>
          </a:p>
          <a:p>
            <a:endParaRPr lang="sv-SE" dirty="0">
              <a:latin typeface="Arial Black" panose="020B0A04020102020204" pitchFamily="34" charset="0"/>
            </a:endParaRPr>
          </a:p>
          <a:p>
            <a:r>
              <a:rPr lang="sv-SE" sz="2400" b="1" dirty="0" err="1" smtClean="0">
                <a:solidFill>
                  <a:srgbClr val="00B4E4"/>
                </a:solidFill>
                <a:latin typeface="Arial Black" panose="020B0A04020102020204" pitchFamily="34" charset="0"/>
              </a:rPr>
              <a:t>Clostridioides</a:t>
            </a:r>
            <a:endParaRPr lang="sv-SE" sz="2400" b="1" dirty="0" smtClean="0">
              <a:solidFill>
                <a:srgbClr val="00B4E4"/>
              </a:solidFill>
              <a:latin typeface="Arial Black" panose="020B0A04020102020204" pitchFamily="34" charset="0"/>
            </a:endParaRPr>
          </a:p>
          <a:p>
            <a:r>
              <a:rPr lang="sv-SE" sz="2400" b="1" dirty="0" err="1" smtClean="0">
                <a:solidFill>
                  <a:srgbClr val="00B4E4"/>
                </a:solidFill>
                <a:latin typeface="Arial Black" panose="020B0A04020102020204" pitchFamily="34" charset="0"/>
              </a:rPr>
              <a:t>difficile</a:t>
            </a:r>
            <a:endParaRPr lang="sv-SE" dirty="0" smtClean="0">
              <a:latin typeface="Arial Black" panose="020B0A04020102020204" pitchFamily="34" charset="0"/>
            </a:endParaRPr>
          </a:p>
          <a:p>
            <a:endParaRPr lang="sv-SE" dirty="0" smtClean="0">
              <a:latin typeface="Arial Black" panose="020B0A04020102020204" pitchFamily="34" charset="0"/>
            </a:endParaRPr>
          </a:p>
        </p:txBody>
      </p:sp>
      <p:sp>
        <p:nvSpPr>
          <p:cNvPr id="23" name="textruta 22"/>
          <p:cNvSpPr txBox="1"/>
          <p:nvPr/>
        </p:nvSpPr>
        <p:spPr>
          <a:xfrm>
            <a:off x="5738289" y="3719545"/>
            <a:ext cx="4945752" cy="2646878"/>
          </a:xfrm>
          <a:prstGeom prst="rect">
            <a:avLst/>
          </a:prstGeom>
          <a:noFill/>
          <a:ln w="44450">
            <a:solidFill>
              <a:srgbClr val="0074A2"/>
            </a:solidFill>
          </a:ln>
        </p:spPr>
        <p:txBody>
          <a:bodyPr wrap="square" rtlCol="0">
            <a:spAutoFit/>
          </a:bodyPr>
          <a:lstStyle/>
          <a:p>
            <a:r>
              <a:rPr lang="sv-SE" sz="2400" dirty="0" smtClean="0">
                <a:solidFill>
                  <a:srgbClr val="00B4E4"/>
                </a:solidFill>
                <a:latin typeface="Arial Black" panose="020B0A04020102020204" pitchFamily="34" charset="0"/>
              </a:rPr>
              <a:t>Postoperativ</a:t>
            </a:r>
            <a:r>
              <a:rPr lang="sv-SE" sz="2400" dirty="0">
                <a:latin typeface="Arial Black" panose="020B0A04020102020204" pitchFamily="34" charset="0"/>
              </a:rPr>
              <a:t> </a:t>
            </a:r>
            <a:r>
              <a:rPr lang="sv-SE" sz="2400" dirty="0" smtClean="0">
                <a:latin typeface="Arial Black" panose="020B0A04020102020204" pitchFamily="34" charset="0"/>
              </a:rPr>
              <a:t>infektion </a:t>
            </a:r>
            <a:endParaRPr lang="sv-SE" sz="1000" dirty="0" smtClean="0">
              <a:latin typeface="Arial Black" panose="020B0A04020102020204" pitchFamily="34" charset="0"/>
            </a:endParaRPr>
          </a:p>
          <a:p>
            <a:r>
              <a:rPr lang="sv-SE" sz="2000" dirty="0" smtClean="0">
                <a:latin typeface="Arial Black" panose="020B0A04020102020204" pitchFamily="34" charset="0"/>
              </a:rPr>
              <a:t>utan implantat   	med implantat</a:t>
            </a:r>
            <a:r>
              <a:rPr lang="sv-SE" sz="2800" dirty="0">
                <a:latin typeface="Arial Black" panose="020B0A04020102020204" pitchFamily="34" charset="0"/>
              </a:rPr>
              <a:t>	</a:t>
            </a: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>
              <a:latin typeface="Arial Black" panose="020B0A04020102020204" pitchFamily="34" charset="0"/>
            </a:endParaRPr>
          </a:p>
          <a:p>
            <a:endParaRPr lang="sv-SE" dirty="0" smtClean="0">
              <a:latin typeface="Arial Black" panose="020B0A04020102020204" pitchFamily="34" charset="0"/>
            </a:endParaRPr>
          </a:p>
          <a:p>
            <a:endParaRPr lang="sv-SE" sz="1600" dirty="0" smtClean="0">
              <a:latin typeface="Arial Black" panose="020B0A04020102020204" pitchFamily="34" charset="0"/>
            </a:endParaRPr>
          </a:p>
          <a:p>
            <a:r>
              <a:rPr lang="sv-SE" sz="2400" dirty="0" smtClean="0">
                <a:latin typeface="Arial Black" panose="020B0A04020102020204" pitchFamily="34" charset="0"/>
              </a:rPr>
              <a:t>inom 30 dagar</a:t>
            </a:r>
            <a:r>
              <a:rPr lang="sv-SE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	</a:t>
            </a:r>
            <a:r>
              <a:rPr lang="sv-SE" sz="2400" dirty="0" smtClean="0">
                <a:latin typeface="Arial Black" panose="020B0A04020102020204" pitchFamily="34" charset="0"/>
              </a:rPr>
              <a:t>inom 1 år</a:t>
            </a:r>
            <a:endParaRPr lang="sv-SE" sz="2400" dirty="0">
              <a:latin typeface="Arial Black" panose="020B0A04020102020204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6825" y="4600352"/>
            <a:ext cx="1580069" cy="117017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0800" y="4576527"/>
            <a:ext cx="1072696" cy="1217826"/>
          </a:xfrm>
          <a:prstGeom prst="rect">
            <a:avLst/>
          </a:prstGeom>
        </p:spPr>
      </p:pic>
      <p:sp>
        <p:nvSpPr>
          <p:cNvPr id="3" name="Ellips 2"/>
          <p:cNvSpPr/>
          <p:nvPr/>
        </p:nvSpPr>
        <p:spPr>
          <a:xfrm>
            <a:off x="3262176" y="5458519"/>
            <a:ext cx="1891553" cy="71141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798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ska koden Y95.9 användas?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8165" y="1484313"/>
            <a:ext cx="8787175" cy="4627376"/>
          </a:xfrm>
          <a:solidFill>
            <a:schemeClr val="bg1"/>
          </a:solidFill>
          <a:ln w="19050">
            <a:noFill/>
          </a:ln>
        </p:spPr>
        <p:txBody>
          <a:bodyPr>
            <a:noAutofit/>
          </a:bodyPr>
          <a:lstStyle/>
          <a:p>
            <a:pPr>
              <a:spcBef>
                <a:spcPts val="1200"/>
              </a:spcBef>
            </a:pPr>
            <a:r>
              <a:rPr lang="sv-SE" sz="2200" dirty="0"/>
              <a:t>Vid en infektion som debuterar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48 timmar eller mer </a:t>
            </a:r>
            <a:r>
              <a:rPr lang="sv-SE" sz="2200" b="1" dirty="0"/>
              <a:t>efter</a:t>
            </a:r>
            <a:r>
              <a:rPr lang="sv-SE" sz="2200" dirty="0"/>
              <a:t> inskrivning i slutenvården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sv-SE" sz="2200" dirty="0"/>
              <a:t>eller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b="1" dirty="0"/>
              <a:t>Inom</a:t>
            </a:r>
            <a:r>
              <a:rPr lang="sv-SE" sz="2200" dirty="0"/>
              <a:t> 48 timmar efter utskrivning från slutenvården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dirty="0"/>
              <a:t>Ingreppsrelaterade infektioner, </a:t>
            </a:r>
            <a:r>
              <a:rPr lang="sv-SE" sz="2200" dirty="0" err="1"/>
              <a:t>t.ex</a:t>
            </a:r>
            <a:r>
              <a:rPr lang="sv-SE" sz="2200" dirty="0"/>
              <a:t>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Sepsis eller sårinfektion efter infart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Ventilatorassocierad pneumoni (VAP)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Urinvägsinfektion om man har kateter eller ”</a:t>
            </a:r>
            <a:r>
              <a:rPr lang="sv-SE" sz="2200" dirty="0" err="1"/>
              <a:t>RIK:ar</a:t>
            </a:r>
            <a:r>
              <a:rPr lang="sv-SE" sz="2200" dirty="0"/>
              <a:t>” sig/tappar sig</a:t>
            </a:r>
            <a:endParaRPr lang="sv-SE" sz="1800" dirty="0"/>
          </a:p>
          <a:p>
            <a:pPr lvl="2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sv-SE" sz="1800" dirty="0"/>
              <a:t>OBS! Gäller även om man </a:t>
            </a:r>
            <a:r>
              <a:rPr lang="sv-SE" sz="1800" u="sng" dirty="0"/>
              <a:t>har haft</a:t>
            </a:r>
            <a:r>
              <a:rPr lang="sv-SE" sz="1800" dirty="0"/>
              <a:t> kateter den senaste veckan (gräns 7 dagar)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ska koden Y959 användas?</a:t>
            </a:r>
          </a:p>
        </p:txBody>
      </p:sp>
      <p:sp>
        <p:nvSpPr>
          <p:cNvPr id="5" name="Freeform 313" title="Ikon sjukhus"/>
          <p:cNvSpPr>
            <a:spLocks noChangeAspect="1" noEditPoints="1"/>
          </p:cNvSpPr>
          <p:nvPr/>
        </p:nvSpPr>
        <p:spPr bwMode="auto">
          <a:xfrm>
            <a:off x="9963354" y="1484313"/>
            <a:ext cx="1052466" cy="1346266"/>
          </a:xfrm>
          <a:custGeom>
            <a:avLst/>
            <a:gdLst>
              <a:gd name="T0" fmla="*/ 1408 w 5632"/>
              <a:gd name="T1" fmla="*/ 5632 h 7168"/>
              <a:gd name="T2" fmla="*/ 1024 w 5632"/>
              <a:gd name="T3" fmla="*/ 5248 h 7168"/>
              <a:gd name="T4" fmla="*/ 1498 w 5632"/>
              <a:gd name="T5" fmla="*/ 5158 h 7168"/>
              <a:gd name="T6" fmla="*/ 1498 w 5632"/>
              <a:gd name="T7" fmla="*/ 4570 h 7168"/>
              <a:gd name="T8" fmla="*/ 1024 w 5632"/>
              <a:gd name="T9" fmla="*/ 4480 h 7168"/>
              <a:gd name="T10" fmla="*/ 1408 w 5632"/>
              <a:gd name="T11" fmla="*/ 4096 h 7168"/>
              <a:gd name="T12" fmla="*/ 2560 w 5632"/>
              <a:gd name="T13" fmla="*/ 4480 h 7168"/>
              <a:gd name="T14" fmla="*/ 2086 w 5632"/>
              <a:gd name="T15" fmla="*/ 4570 h 7168"/>
              <a:gd name="T16" fmla="*/ 2176 w 5632"/>
              <a:gd name="T17" fmla="*/ 4096 h 7168"/>
              <a:gd name="T18" fmla="*/ 1536 w 5632"/>
              <a:gd name="T19" fmla="*/ 3200 h 7168"/>
              <a:gd name="T20" fmla="*/ 1152 w 5632"/>
              <a:gd name="T21" fmla="*/ 3584 h 7168"/>
              <a:gd name="T22" fmla="*/ 1062 w 5632"/>
              <a:gd name="T23" fmla="*/ 3110 h 7168"/>
              <a:gd name="T24" fmla="*/ 1536 w 5632"/>
              <a:gd name="T25" fmla="*/ 3200 h 7168"/>
              <a:gd name="T26" fmla="*/ 4480 w 5632"/>
              <a:gd name="T27" fmla="*/ 5632 h 7168"/>
              <a:gd name="T28" fmla="*/ 4096 w 5632"/>
              <a:gd name="T29" fmla="*/ 5248 h 7168"/>
              <a:gd name="T30" fmla="*/ 4570 w 5632"/>
              <a:gd name="T31" fmla="*/ 5158 h 7168"/>
              <a:gd name="T32" fmla="*/ 3546 w 5632"/>
              <a:gd name="T33" fmla="*/ 4570 h 7168"/>
              <a:gd name="T34" fmla="*/ 3072 w 5632"/>
              <a:gd name="T35" fmla="*/ 4480 h 7168"/>
              <a:gd name="T36" fmla="*/ 3456 w 5632"/>
              <a:gd name="T37" fmla="*/ 4096 h 7168"/>
              <a:gd name="T38" fmla="*/ 2560 w 5632"/>
              <a:gd name="T39" fmla="*/ 3456 h 7168"/>
              <a:gd name="T40" fmla="*/ 2086 w 5632"/>
              <a:gd name="T41" fmla="*/ 3546 h 7168"/>
              <a:gd name="T42" fmla="*/ 2176 w 5632"/>
              <a:gd name="T43" fmla="*/ 3072 h 7168"/>
              <a:gd name="T44" fmla="*/ 4608 w 5632"/>
              <a:gd name="T45" fmla="*/ 4224 h 7168"/>
              <a:gd name="T46" fmla="*/ 4224 w 5632"/>
              <a:gd name="T47" fmla="*/ 4608 h 7168"/>
              <a:gd name="T48" fmla="*/ 4134 w 5632"/>
              <a:gd name="T49" fmla="*/ 4134 h 7168"/>
              <a:gd name="T50" fmla="*/ 4608 w 5632"/>
              <a:gd name="T51" fmla="*/ 4224 h 7168"/>
              <a:gd name="T52" fmla="*/ 3456 w 5632"/>
              <a:gd name="T53" fmla="*/ 3584 h 7168"/>
              <a:gd name="T54" fmla="*/ 3072 w 5632"/>
              <a:gd name="T55" fmla="*/ 3200 h 7168"/>
              <a:gd name="T56" fmla="*/ 3546 w 5632"/>
              <a:gd name="T57" fmla="*/ 3110 h 7168"/>
              <a:gd name="T58" fmla="*/ 4570 w 5632"/>
              <a:gd name="T59" fmla="*/ 3546 h 7168"/>
              <a:gd name="T60" fmla="*/ 4096 w 5632"/>
              <a:gd name="T61" fmla="*/ 3456 h 7168"/>
              <a:gd name="T62" fmla="*/ 4480 w 5632"/>
              <a:gd name="T63" fmla="*/ 3072 h 7168"/>
              <a:gd name="T64" fmla="*/ 5120 w 5632"/>
              <a:gd name="T65" fmla="*/ 6656 h 7168"/>
              <a:gd name="T66" fmla="*/ 3984 w 5632"/>
              <a:gd name="T67" fmla="*/ 2448 h 7168"/>
              <a:gd name="T68" fmla="*/ 1536 w 5632"/>
              <a:gd name="T69" fmla="*/ 2176 h 7168"/>
              <a:gd name="T70" fmla="*/ 2048 w 5632"/>
              <a:gd name="T71" fmla="*/ 6656 h 7168"/>
              <a:gd name="T72" fmla="*/ 3456 w 5632"/>
              <a:gd name="T73" fmla="*/ 5632 h 7168"/>
              <a:gd name="T74" fmla="*/ 3584 w 5632"/>
              <a:gd name="T75" fmla="*/ 1920 h 7168"/>
              <a:gd name="T76" fmla="*/ 3200 w 5632"/>
              <a:gd name="T77" fmla="*/ 512 h 7168"/>
              <a:gd name="T78" fmla="*/ 2560 w 5632"/>
              <a:gd name="T79" fmla="*/ 1024 h 7168"/>
              <a:gd name="T80" fmla="*/ 2176 w 5632"/>
              <a:gd name="T81" fmla="*/ 512 h 7168"/>
              <a:gd name="T82" fmla="*/ 2086 w 5632"/>
              <a:gd name="T83" fmla="*/ 2010 h 7168"/>
              <a:gd name="T84" fmla="*/ 2560 w 5632"/>
              <a:gd name="T85" fmla="*/ 1920 h 7168"/>
              <a:gd name="T86" fmla="*/ 3110 w 5632"/>
              <a:gd name="T87" fmla="*/ 2010 h 7168"/>
              <a:gd name="T88" fmla="*/ 3584 w 5632"/>
              <a:gd name="T89" fmla="*/ 1920 h 7168"/>
              <a:gd name="T90" fmla="*/ 5376 w 5632"/>
              <a:gd name="T91" fmla="*/ 7168 h 7168"/>
              <a:gd name="T92" fmla="*/ 0 w 5632"/>
              <a:gd name="T93" fmla="*/ 1792 h 7168"/>
              <a:gd name="T94" fmla="*/ 1536 w 5632"/>
              <a:gd name="T95" fmla="*/ 384 h 7168"/>
              <a:gd name="T96" fmla="*/ 3984 w 5632"/>
              <a:gd name="T97" fmla="*/ 112 h 7168"/>
              <a:gd name="T98" fmla="*/ 5556 w 5632"/>
              <a:gd name="T99" fmla="*/ 1612 h 7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32" h="7168">
                <a:moveTo>
                  <a:pt x="1536" y="5248"/>
                </a:moveTo>
                <a:cubicBezTo>
                  <a:pt x="1536" y="5504"/>
                  <a:pt x="1536" y="5504"/>
                  <a:pt x="1536" y="5504"/>
                </a:cubicBezTo>
                <a:cubicBezTo>
                  <a:pt x="1536" y="5539"/>
                  <a:pt x="1523" y="5569"/>
                  <a:pt x="1498" y="5594"/>
                </a:cubicBezTo>
                <a:cubicBezTo>
                  <a:pt x="1473" y="5619"/>
                  <a:pt x="1443" y="5632"/>
                  <a:pt x="1408" y="5632"/>
                </a:cubicBezTo>
                <a:cubicBezTo>
                  <a:pt x="1152" y="5632"/>
                  <a:pt x="1152" y="5632"/>
                  <a:pt x="1152" y="5632"/>
                </a:cubicBezTo>
                <a:cubicBezTo>
                  <a:pt x="1117" y="5632"/>
                  <a:pt x="1087" y="5619"/>
                  <a:pt x="1062" y="5594"/>
                </a:cubicBezTo>
                <a:cubicBezTo>
                  <a:pt x="1037" y="5569"/>
                  <a:pt x="1024" y="5539"/>
                  <a:pt x="1024" y="5504"/>
                </a:cubicBezTo>
                <a:cubicBezTo>
                  <a:pt x="1024" y="5248"/>
                  <a:pt x="1024" y="5248"/>
                  <a:pt x="1024" y="5248"/>
                </a:cubicBezTo>
                <a:cubicBezTo>
                  <a:pt x="1024" y="5213"/>
                  <a:pt x="1037" y="5183"/>
                  <a:pt x="1062" y="5158"/>
                </a:cubicBezTo>
                <a:cubicBezTo>
                  <a:pt x="1087" y="5133"/>
                  <a:pt x="1117" y="5120"/>
                  <a:pt x="1152" y="5120"/>
                </a:cubicBezTo>
                <a:cubicBezTo>
                  <a:pt x="1408" y="5120"/>
                  <a:pt x="1408" y="5120"/>
                  <a:pt x="1408" y="5120"/>
                </a:cubicBezTo>
                <a:cubicBezTo>
                  <a:pt x="1443" y="5120"/>
                  <a:pt x="1473" y="5133"/>
                  <a:pt x="1498" y="5158"/>
                </a:cubicBezTo>
                <a:cubicBezTo>
                  <a:pt x="1523" y="5183"/>
                  <a:pt x="1536" y="5213"/>
                  <a:pt x="1536" y="5248"/>
                </a:cubicBezTo>
                <a:close/>
                <a:moveTo>
                  <a:pt x="1536" y="4224"/>
                </a:moveTo>
                <a:cubicBezTo>
                  <a:pt x="1536" y="4480"/>
                  <a:pt x="1536" y="4480"/>
                  <a:pt x="1536" y="4480"/>
                </a:cubicBezTo>
                <a:cubicBezTo>
                  <a:pt x="1536" y="4515"/>
                  <a:pt x="1523" y="4545"/>
                  <a:pt x="1498" y="4570"/>
                </a:cubicBezTo>
                <a:cubicBezTo>
                  <a:pt x="1473" y="4595"/>
                  <a:pt x="1443" y="4608"/>
                  <a:pt x="1408" y="4608"/>
                </a:cubicBezTo>
                <a:cubicBezTo>
                  <a:pt x="1152" y="4608"/>
                  <a:pt x="1152" y="4608"/>
                  <a:pt x="1152" y="4608"/>
                </a:cubicBezTo>
                <a:cubicBezTo>
                  <a:pt x="1117" y="4608"/>
                  <a:pt x="1087" y="4595"/>
                  <a:pt x="1062" y="4570"/>
                </a:cubicBezTo>
                <a:cubicBezTo>
                  <a:pt x="1037" y="4545"/>
                  <a:pt x="1024" y="4515"/>
                  <a:pt x="1024" y="4480"/>
                </a:cubicBezTo>
                <a:cubicBezTo>
                  <a:pt x="1024" y="4224"/>
                  <a:pt x="1024" y="4224"/>
                  <a:pt x="1024" y="4224"/>
                </a:cubicBezTo>
                <a:cubicBezTo>
                  <a:pt x="1024" y="4189"/>
                  <a:pt x="1037" y="4159"/>
                  <a:pt x="1062" y="4134"/>
                </a:cubicBezTo>
                <a:cubicBezTo>
                  <a:pt x="1087" y="4109"/>
                  <a:pt x="1117" y="4096"/>
                  <a:pt x="1152" y="4096"/>
                </a:cubicBezTo>
                <a:cubicBezTo>
                  <a:pt x="1408" y="4096"/>
                  <a:pt x="1408" y="4096"/>
                  <a:pt x="1408" y="4096"/>
                </a:cubicBezTo>
                <a:cubicBezTo>
                  <a:pt x="1443" y="4096"/>
                  <a:pt x="1473" y="4109"/>
                  <a:pt x="1498" y="4134"/>
                </a:cubicBezTo>
                <a:cubicBezTo>
                  <a:pt x="1523" y="4159"/>
                  <a:pt x="1536" y="4189"/>
                  <a:pt x="1536" y="4224"/>
                </a:cubicBezTo>
                <a:close/>
                <a:moveTo>
                  <a:pt x="2560" y="4224"/>
                </a:moveTo>
                <a:cubicBezTo>
                  <a:pt x="2560" y="4480"/>
                  <a:pt x="2560" y="4480"/>
                  <a:pt x="2560" y="4480"/>
                </a:cubicBezTo>
                <a:cubicBezTo>
                  <a:pt x="2560" y="4515"/>
                  <a:pt x="2547" y="4545"/>
                  <a:pt x="2522" y="4570"/>
                </a:cubicBezTo>
                <a:cubicBezTo>
                  <a:pt x="2497" y="4595"/>
                  <a:pt x="2467" y="4608"/>
                  <a:pt x="2432" y="4608"/>
                </a:cubicBezTo>
                <a:cubicBezTo>
                  <a:pt x="2176" y="4608"/>
                  <a:pt x="2176" y="4608"/>
                  <a:pt x="2176" y="4608"/>
                </a:cubicBezTo>
                <a:cubicBezTo>
                  <a:pt x="2141" y="4608"/>
                  <a:pt x="2111" y="4595"/>
                  <a:pt x="2086" y="4570"/>
                </a:cubicBezTo>
                <a:cubicBezTo>
                  <a:pt x="2061" y="4545"/>
                  <a:pt x="2048" y="4515"/>
                  <a:pt x="2048" y="4480"/>
                </a:cubicBezTo>
                <a:cubicBezTo>
                  <a:pt x="2048" y="4224"/>
                  <a:pt x="2048" y="4224"/>
                  <a:pt x="2048" y="4224"/>
                </a:cubicBezTo>
                <a:cubicBezTo>
                  <a:pt x="2048" y="4189"/>
                  <a:pt x="2061" y="4159"/>
                  <a:pt x="2086" y="4134"/>
                </a:cubicBezTo>
                <a:cubicBezTo>
                  <a:pt x="2111" y="4109"/>
                  <a:pt x="2141" y="4096"/>
                  <a:pt x="2176" y="4096"/>
                </a:cubicBezTo>
                <a:cubicBezTo>
                  <a:pt x="2432" y="4096"/>
                  <a:pt x="2432" y="4096"/>
                  <a:pt x="2432" y="4096"/>
                </a:cubicBezTo>
                <a:cubicBezTo>
                  <a:pt x="2467" y="4096"/>
                  <a:pt x="2497" y="4109"/>
                  <a:pt x="2522" y="4134"/>
                </a:cubicBezTo>
                <a:cubicBezTo>
                  <a:pt x="2547" y="4159"/>
                  <a:pt x="2560" y="4189"/>
                  <a:pt x="2560" y="4224"/>
                </a:cubicBezTo>
                <a:close/>
                <a:moveTo>
                  <a:pt x="1536" y="3200"/>
                </a:moveTo>
                <a:cubicBezTo>
                  <a:pt x="1536" y="3456"/>
                  <a:pt x="1536" y="3456"/>
                  <a:pt x="1536" y="3456"/>
                </a:cubicBezTo>
                <a:cubicBezTo>
                  <a:pt x="1536" y="3491"/>
                  <a:pt x="1523" y="3521"/>
                  <a:pt x="1498" y="3546"/>
                </a:cubicBezTo>
                <a:cubicBezTo>
                  <a:pt x="1473" y="3571"/>
                  <a:pt x="1443" y="3584"/>
                  <a:pt x="1408" y="3584"/>
                </a:cubicBezTo>
                <a:cubicBezTo>
                  <a:pt x="1152" y="3584"/>
                  <a:pt x="1152" y="3584"/>
                  <a:pt x="1152" y="3584"/>
                </a:cubicBezTo>
                <a:cubicBezTo>
                  <a:pt x="1117" y="3584"/>
                  <a:pt x="1087" y="3571"/>
                  <a:pt x="1062" y="3546"/>
                </a:cubicBezTo>
                <a:cubicBezTo>
                  <a:pt x="1037" y="3521"/>
                  <a:pt x="1024" y="3491"/>
                  <a:pt x="1024" y="3456"/>
                </a:cubicBezTo>
                <a:cubicBezTo>
                  <a:pt x="1024" y="3200"/>
                  <a:pt x="1024" y="3200"/>
                  <a:pt x="1024" y="3200"/>
                </a:cubicBezTo>
                <a:cubicBezTo>
                  <a:pt x="1024" y="3165"/>
                  <a:pt x="1037" y="3135"/>
                  <a:pt x="1062" y="3110"/>
                </a:cubicBezTo>
                <a:cubicBezTo>
                  <a:pt x="1087" y="3085"/>
                  <a:pt x="1117" y="3072"/>
                  <a:pt x="1152" y="3072"/>
                </a:cubicBezTo>
                <a:cubicBezTo>
                  <a:pt x="1408" y="3072"/>
                  <a:pt x="1408" y="3072"/>
                  <a:pt x="1408" y="3072"/>
                </a:cubicBezTo>
                <a:cubicBezTo>
                  <a:pt x="1443" y="3072"/>
                  <a:pt x="1473" y="3085"/>
                  <a:pt x="1498" y="3110"/>
                </a:cubicBezTo>
                <a:cubicBezTo>
                  <a:pt x="1523" y="3135"/>
                  <a:pt x="1536" y="3165"/>
                  <a:pt x="1536" y="3200"/>
                </a:cubicBezTo>
                <a:close/>
                <a:moveTo>
                  <a:pt x="4608" y="5248"/>
                </a:moveTo>
                <a:cubicBezTo>
                  <a:pt x="4608" y="5504"/>
                  <a:pt x="4608" y="5504"/>
                  <a:pt x="4608" y="5504"/>
                </a:cubicBezTo>
                <a:cubicBezTo>
                  <a:pt x="4608" y="5539"/>
                  <a:pt x="4595" y="5569"/>
                  <a:pt x="4570" y="5594"/>
                </a:cubicBezTo>
                <a:cubicBezTo>
                  <a:pt x="4545" y="5619"/>
                  <a:pt x="4515" y="5632"/>
                  <a:pt x="4480" y="5632"/>
                </a:cubicBezTo>
                <a:cubicBezTo>
                  <a:pt x="4224" y="5632"/>
                  <a:pt x="4224" y="5632"/>
                  <a:pt x="4224" y="5632"/>
                </a:cubicBezTo>
                <a:cubicBezTo>
                  <a:pt x="4189" y="5632"/>
                  <a:pt x="4159" y="5619"/>
                  <a:pt x="4134" y="5594"/>
                </a:cubicBezTo>
                <a:cubicBezTo>
                  <a:pt x="4109" y="5569"/>
                  <a:pt x="4096" y="5539"/>
                  <a:pt x="4096" y="5504"/>
                </a:cubicBezTo>
                <a:cubicBezTo>
                  <a:pt x="4096" y="5248"/>
                  <a:pt x="4096" y="5248"/>
                  <a:pt x="4096" y="5248"/>
                </a:cubicBezTo>
                <a:cubicBezTo>
                  <a:pt x="4096" y="5213"/>
                  <a:pt x="4109" y="5183"/>
                  <a:pt x="4134" y="5158"/>
                </a:cubicBezTo>
                <a:cubicBezTo>
                  <a:pt x="4159" y="5133"/>
                  <a:pt x="4189" y="5120"/>
                  <a:pt x="4224" y="5120"/>
                </a:cubicBezTo>
                <a:cubicBezTo>
                  <a:pt x="4480" y="5120"/>
                  <a:pt x="4480" y="5120"/>
                  <a:pt x="4480" y="5120"/>
                </a:cubicBezTo>
                <a:cubicBezTo>
                  <a:pt x="4515" y="5120"/>
                  <a:pt x="4545" y="5133"/>
                  <a:pt x="4570" y="5158"/>
                </a:cubicBezTo>
                <a:cubicBezTo>
                  <a:pt x="4595" y="5183"/>
                  <a:pt x="4608" y="5213"/>
                  <a:pt x="4608" y="5248"/>
                </a:cubicBezTo>
                <a:close/>
                <a:moveTo>
                  <a:pt x="3584" y="4224"/>
                </a:moveTo>
                <a:cubicBezTo>
                  <a:pt x="3584" y="4480"/>
                  <a:pt x="3584" y="4480"/>
                  <a:pt x="3584" y="4480"/>
                </a:cubicBezTo>
                <a:cubicBezTo>
                  <a:pt x="3584" y="4515"/>
                  <a:pt x="3571" y="4545"/>
                  <a:pt x="3546" y="4570"/>
                </a:cubicBezTo>
                <a:cubicBezTo>
                  <a:pt x="3521" y="4595"/>
                  <a:pt x="3491" y="4608"/>
                  <a:pt x="3456" y="4608"/>
                </a:cubicBezTo>
                <a:cubicBezTo>
                  <a:pt x="3200" y="4608"/>
                  <a:pt x="3200" y="4608"/>
                  <a:pt x="3200" y="4608"/>
                </a:cubicBezTo>
                <a:cubicBezTo>
                  <a:pt x="3165" y="4608"/>
                  <a:pt x="3135" y="4595"/>
                  <a:pt x="3110" y="4570"/>
                </a:cubicBezTo>
                <a:cubicBezTo>
                  <a:pt x="3085" y="4545"/>
                  <a:pt x="3072" y="4515"/>
                  <a:pt x="3072" y="4480"/>
                </a:cubicBezTo>
                <a:cubicBezTo>
                  <a:pt x="3072" y="4224"/>
                  <a:pt x="3072" y="4224"/>
                  <a:pt x="3072" y="4224"/>
                </a:cubicBezTo>
                <a:cubicBezTo>
                  <a:pt x="3072" y="4189"/>
                  <a:pt x="3085" y="4159"/>
                  <a:pt x="3110" y="4134"/>
                </a:cubicBezTo>
                <a:cubicBezTo>
                  <a:pt x="3135" y="4109"/>
                  <a:pt x="3165" y="4096"/>
                  <a:pt x="3200" y="4096"/>
                </a:cubicBezTo>
                <a:cubicBezTo>
                  <a:pt x="3456" y="4096"/>
                  <a:pt x="3456" y="4096"/>
                  <a:pt x="3456" y="4096"/>
                </a:cubicBezTo>
                <a:cubicBezTo>
                  <a:pt x="3491" y="4096"/>
                  <a:pt x="3521" y="4109"/>
                  <a:pt x="3546" y="4134"/>
                </a:cubicBezTo>
                <a:cubicBezTo>
                  <a:pt x="3571" y="4159"/>
                  <a:pt x="3584" y="4189"/>
                  <a:pt x="3584" y="4224"/>
                </a:cubicBezTo>
                <a:close/>
                <a:moveTo>
                  <a:pt x="2560" y="3200"/>
                </a:moveTo>
                <a:cubicBezTo>
                  <a:pt x="2560" y="3456"/>
                  <a:pt x="2560" y="3456"/>
                  <a:pt x="2560" y="3456"/>
                </a:cubicBezTo>
                <a:cubicBezTo>
                  <a:pt x="2560" y="3491"/>
                  <a:pt x="2547" y="3521"/>
                  <a:pt x="2522" y="3546"/>
                </a:cubicBezTo>
                <a:cubicBezTo>
                  <a:pt x="2497" y="3571"/>
                  <a:pt x="2467" y="3584"/>
                  <a:pt x="2432" y="3584"/>
                </a:cubicBezTo>
                <a:cubicBezTo>
                  <a:pt x="2176" y="3584"/>
                  <a:pt x="2176" y="3584"/>
                  <a:pt x="2176" y="3584"/>
                </a:cubicBezTo>
                <a:cubicBezTo>
                  <a:pt x="2141" y="3584"/>
                  <a:pt x="2111" y="3571"/>
                  <a:pt x="2086" y="3546"/>
                </a:cubicBezTo>
                <a:cubicBezTo>
                  <a:pt x="2061" y="3521"/>
                  <a:pt x="2048" y="3491"/>
                  <a:pt x="2048" y="3456"/>
                </a:cubicBezTo>
                <a:cubicBezTo>
                  <a:pt x="2048" y="3200"/>
                  <a:pt x="2048" y="3200"/>
                  <a:pt x="2048" y="3200"/>
                </a:cubicBezTo>
                <a:cubicBezTo>
                  <a:pt x="2048" y="3165"/>
                  <a:pt x="2061" y="3135"/>
                  <a:pt x="2086" y="3110"/>
                </a:cubicBezTo>
                <a:cubicBezTo>
                  <a:pt x="2111" y="3085"/>
                  <a:pt x="2141" y="3072"/>
                  <a:pt x="2176" y="3072"/>
                </a:cubicBezTo>
                <a:cubicBezTo>
                  <a:pt x="2432" y="3072"/>
                  <a:pt x="2432" y="3072"/>
                  <a:pt x="2432" y="3072"/>
                </a:cubicBezTo>
                <a:cubicBezTo>
                  <a:pt x="2467" y="3072"/>
                  <a:pt x="2497" y="3085"/>
                  <a:pt x="2522" y="3110"/>
                </a:cubicBezTo>
                <a:cubicBezTo>
                  <a:pt x="2547" y="3135"/>
                  <a:pt x="2560" y="3165"/>
                  <a:pt x="2560" y="3200"/>
                </a:cubicBezTo>
                <a:close/>
                <a:moveTo>
                  <a:pt x="4608" y="4224"/>
                </a:moveTo>
                <a:cubicBezTo>
                  <a:pt x="4608" y="4480"/>
                  <a:pt x="4608" y="4480"/>
                  <a:pt x="4608" y="4480"/>
                </a:cubicBezTo>
                <a:cubicBezTo>
                  <a:pt x="4608" y="4515"/>
                  <a:pt x="4595" y="4545"/>
                  <a:pt x="4570" y="4570"/>
                </a:cubicBezTo>
                <a:cubicBezTo>
                  <a:pt x="4545" y="4595"/>
                  <a:pt x="4515" y="4608"/>
                  <a:pt x="4480" y="4608"/>
                </a:cubicBezTo>
                <a:cubicBezTo>
                  <a:pt x="4224" y="4608"/>
                  <a:pt x="4224" y="4608"/>
                  <a:pt x="4224" y="4608"/>
                </a:cubicBezTo>
                <a:cubicBezTo>
                  <a:pt x="4189" y="4608"/>
                  <a:pt x="4159" y="4595"/>
                  <a:pt x="4134" y="4570"/>
                </a:cubicBezTo>
                <a:cubicBezTo>
                  <a:pt x="4109" y="4545"/>
                  <a:pt x="4096" y="4515"/>
                  <a:pt x="4096" y="4480"/>
                </a:cubicBezTo>
                <a:cubicBezTo>
                  <a:pt x="4096" y="4224"/>
                  <a:pt x="4096" y="4224"/>
                  <a:pt x="4096" y="4224"/>
                </a:cubicBezTo>
                <a:cubicBezTo>
                  <a:pt x="4096" y="4189"/>
                  <a:pt x="4109" y="4159"/>
                  <a:pt x="4134" y="4134"/>
                </a:cubicBezTo>
                <a:cubicBezTo>
                  <a:pt x="4159" y="4109"/>
                  <a:pt x="4189" y="4096"/>
                  <a:pt x="4224" y="4096"/>
                </a:cubicBezTo>
                <a:cubicBezTo>
                  <a:pt x="4480" y="4096"/>
                  <a:pt x="4480" y="4096"/>
                  <a:pt x="4480" y="4096"/>
                </a:cubicBezTo>
                <a:cubicBezTo>
                  <a:pt x="4515" y="4096"/>
                  <a:pt x="4545" y="4109"/>
                  <a:pt x="4570" y="4134"/>
                </a:cubicBezTo>
                <a:cubicBezTo>
                  <a:pt x="4595" y="4159"/>
                  <a:pt x="4608" y="4189"/>
                  <a:pt x="4608" y="4224"/>
                </a:cubicBezTo>
                <a:close/>
                <a:moveTo>
                  <a:pt x="3584" y="3200"/>
                </a:moveTo>
                <a:cubicBezTo>
                  <a:pt x="3584" y="3456"/>
                  <a:pt x="3584" y="3456"/>
                  <a:pt x="3584" y="3456"/>
                </a:cubicBezTo>
                <a:cubicBezTo>
                  <a:pt x="3584" y="3491"/>
                  <a:pt x="3571" y="3521"/>
                  <a:pt x="3546" y="3546"/>
                </a:cubicBezTo>
                <a:cubicBezTo>
                  <a:pt x="3521" y="3571"/>
                  <a:pt x="3491" y="3584"/>
                  <a:pt x="3456" y="3584"/>
                </a:cubicBezTo>
                <a:cubicBezTo>
                  <a:pt x="3200" y="3584"/>
                  <a:pt x="3200" y="3584"/>
                  <a:pt x="3200" y="3584"/>
                </a:cubicBezTo>
                <a:cubicBezTo>
                  <a:pt x="3165" y="3584"/>
                  <a:pt x="3135" y="3571"/>
                  <a:pt x="3110" y="3546"/>
                </a:cubicBezTo>
                <a:cubicBezTo>
                  <a:pt x="3085" y="3521"/>
                  <a:pt x="3072" y="3491"/>
                  <a:pt x="3072" y="3456"/>
                </a:cubicBezTo>
                <a:cubicBezTo>
                  <a:pt x="3072" y="3200"/>
                  <a:pt x="3072" y="3200"/>
                  <a:pt x="3072" y="3200"/>
                </a:cubicBezTo>
                <a:cubicBezTo>
                  <a:pt x="3072" y="3165"/>
                  <a:pt x="3085" y="3135"/>
                  <a:pt x="3110" y="3110"/>
                </a:cubicBezTo>
                <a:cubicBezTo>
                  <a:pt x="3135" y="3085"/>
                  <a:pt x="3165" y="3072"/>
                  <a:pt x="3200" y="3072"/>
                </a:cubicBezTo>
                <a:cubicBezTo>
                  <a:pt x="3456" y="3072"/>
                  <a:pt x="3456" y="3072"/>
                  <a:pt x="3456" y="3072"/>
                </a:cubicBezTo>
                <a:cubicBezTo>
                  <a:pt x="3491" y="3072"/>
                  <a:pt x="3521" y="3085"/>
                  <a:pt x="3546" y="3110"/>
                </a:cubicBezTo>
                <a:cubicBezTo>
                  <a:pt x="3571" y="3135"/>
                  <a:pt x="3584" y="3165"/>
                  <a:pt x="3584" y="3200"/>
                </a:cubicBezTo>
                <a:close/>
                <a:moveTo>
                  <a:pt x="4608" y="3200"/>
                </a:moveTo>
                <a:cubicBezTo>
                  <a:pt x="4608" y="3456"/>
                  <a:pt x="4608" y="3456"/>
                  <a:pt x="4608" y="3456"/>
                </a:cubicBezTo>
                <a:cubicBezTo>
                  <a:pt x="4608" y="3491"/>
                  <a:pt x="4595" y="3521"/>
                  <a:pt x="4570" y="3546"/>
                </a:cubicBezTo>
                <a:cubicBezTo>
                  <a:pt x="4545" y="3571"/>
                  <a:pt x="4515" y="3584"/>
                  <a:pt x="4480" y="3584"/>
                </a:cubicBezTo>
                <a:cubicBezTo>
                  <a:pt x="4224" y="3584"/>
                  <a:pt x="4224" y="3584"/>
                  <a:pt x="4224" y="3584"/>
                </a:cubicBezTo>
                <a:cubicBezTo>
                  <a:pt x="4189" y="3584"/>
                  <a:pt x="4159" y="3571"/>
                  <a:pt x="4134" y="3546"/>
                </a:cubicBezTo>
                <a:cubicBezTo>
                  <a:pt x="4109" y="3521"/>
                  <a:pt x="4096" y="3491"/>
                  <a:pt x="4096" y="3456"/>
                </a:cubicBezTo>
                <a:cubicBezTo>
                  <a:pt x="4096" y="3200"/>
                  <a:pt x="4096" y="3200"/>
                  <a:pt x="4096" y="3200"/>
                </a:cubicBezTo>
                <a:cubicBezTo>
                  <a:pt x="4096" y="3165"/>
                  <a:pt x="4109" y="3135"/>
                  <a:pt x="4134" y="3110"/>
                </a:cubicBezTo>
                <a:cubicBezTo>
                  <a:pt x="4159" y="3085"/>
                  <a:pt x="4189" y="3072"/>
                  <a:pt x="4224" y="3072"/>
                </a:cubicBezTo>
                <a:cubicBezTo>
                  <a:pt x="4480" y="3072"/>
                  <a:pt x="4480" y="3072"/>
                  <a:pt x="4480" y="3072"/>
                </a:cubicBezTo>
                <a:cubicBezTo>
                  <a:pt x="4515" y="3072"/>
                  <a:pt x="4545" y="3085"/>
                  <a:pt x="4570" y="3110"/>
                </a:cubicBezTo>
                <a:cubicBezTo>
                  <a:pt x="4595" y="3135"/>
                  <a:pt x="4608" y="3165"/>
                  <a:pt x="4608" y="3200"/>
                </a:cubicBezTo>
                <a:close/>
                <a:moveTo>
                  <a:pt x="3584" y="6656"/>
                </a:moveTo>
                <a:cubicBezTo>
                  <a:pt x="5120" y="6656"/>
                  <a:pt x="5120" y="6656"/>
                  <a:pt x="5120" y="6656"/>
                </a:cubicBezTo>
                <a:cubicBezTo>
                  <a:pt x="5120" y="2048"/>
                  <a:pt x="5120" y="2048"/>
                  <a:pt x="5120" y="2048"/>
                </a:cubicBezTo>
                <a:cubicBezTo>
                  <a:pt x="4096" y="2048"/>
                  <a:pt x="4096" y="2048"/>
                  <a:pt x="4096" y="2048"/>
                </a:cubicBezTo>
                <a:cubicBezTo>
                  <a:pt x="4096" y="2176"/>
                  <a:pt x="4096" y="2176"/>
                  <a:pt x="4096" y="2176"/>
                </a:cubicBezTo>
                <a:cubicBezTo>
                  <a:pt x="4096" y="2283"/>
                  <a:pt x="4059" y="2373"/>
                  <a:pt x="3984" y="2448"/>
                </a:cubicBezTo>
                <a:cubicBezTo>
                  <a:pt x="3909" y="2523"/>
                  <a:pt x="3819" y="2560"/>
                  <a:pt x="3712" y="2560"/>
                </a:cubicBezTo>
                <a:cubicBezTo>
                  <a:pt x="1920" y="2560"/>
                  <a:pt x="1920" y="2560"/>
                  <a:pt x="1920" y="2560"/>
                </a:cubicBezTo>
                <a:cubicBezTo>
                  <a:pt x="1813" y="2560"/>
                  <a:pt x="1723" y="2523"/>
                  <a:pt x="1648" y="2448"/>
                </a:cubicBezTo>
                <a:cubicBezTo>
                  <a:pt x="1573" y="2373"/>
                  <a:pt x="1536" y="2283"/>
                  <a:pt x="1536" y="2176"/>
                </a:cubicBezTo>
                <a:cubicBezTo>
                  <a:pt x="1536" y="2048"/>
                  <a:pt x="1536" y="2048"/>
                  <a:pt x="1536" y="2048"/>
                </a:cubicBezTo>
                <a:cubicBezTo>
                  <a:pt x="512" y="2048"/>
                  <a:pt x="512" y="2048"/>
                  <a:pt x="512" y="2048"/>
                </a:cubicBezTo>
                <a:cubicBezTo>
                  <a:pt x="512" y="6656"/>
                  <a:pt x="512" y="6656"/>
                  <a:pt x="512" y="6656"/>
                </a:cubicBezTo>
                <a:cubicBezTo>
                  <a:pt x="2048" y="6656"/>
                  <a:pt x="2048" y="6656"/>
                  <a:pt x="2048" y="6656"/>
                </a:cubicBezTo>
                <a:cubicBezTo>
                  <a:pt x="2048" y="5760"/>
                  <a:pt x="2048" y="5760"/>
                  <a:pt x="2048" y="5760"/>
                </a:cubicBezTo>
                <a:cubicBezTo>
                  <a:pt x="2048" y="5725"/>
                  <a:pt x="2061" y="5695"/>
                  <a:pt x="2086" y="5670"/>
                </a:cubicBezTo>
                <a:cubicBezTo>
                  <a:pt x="2111" y="5645"/>
                  <a:pt x="2141" y="5632"/>
                  <a:pt x="2176" y="5632"/>
                </a:cubicBezTo>
                <a:cubicBezTo>
                  <a:pt x="3456" y="5632"/>
                  <a:pt x="3456" y="5632"/>
                  <a:pt x="3456" y="5632"/>
                </a:cubicBezTo>
                <a:cubicBezTo>
                  <a:pt x="3491" y="5632"/>
                  <a:pt x="3521" y="5645"/>
                  <a:pt x="3546" y="5670"/>
                </a:cubicBezTo>
                <a:cubicBezTo>
                  <a:pt x="3571" y="5695"/>
                  <a:pt x="3584" y="5725"/>
                  <a:pt x="3584" y="5760"/>
                </a:cubicBezTo>
                <a:lnTo>
                  <a:pt x="3584" y="6656"/>
                </a:lnTo>
                <a:close/>
                <a:moveTo>
                  <a:pt x="3584" y="1920"/>
                </a:moveTo>
                <a:cubicBezTo>
                  <a:pt x="3584" y="640"/>
                  <a:pt x="3584" y="640"/>
                  <a:pt x="3584" y="640"/>
                </a:cubicBezTo>
                <a:cubicBezTo>
                  <a:pt x="3584" y="605"/>
                  <a:pt x="3571" y="575"/>
                  <a:pt x="3546" y="550"/>
                </a:cubicBezTo>
                <a:cubicBezTo>
                  <a:pt x="3521" y="525"/>
                  <a:pt x="3491" y="512"/>
                  <a:pt x="3456" y="512"/>
                </a:cubicBezTo>
                <a:cubicBezTo>
                  <a:pt x="3200" y="512"/>
                  <a:pt x="3200" y="512"/>
                  <a:pt x="3200" y="512"/>
                </a:cubicBezTo>
                <a:cubicBezTo>
                  <a:pt x="3165" y="512"/>
                  <a:pt x="3135" y="525"/>
                  <a:pt x="3110" y="550"/>
                </a:cubicBezTo>
                <a:cubicBezTo>
                  <a:pt x="3085" y="575"/>
                  <a:pt x="3072" y="605"/>
                  <a:pt x="3072" y="640"/>
                </a:cubicBezTo>
                <a:cubicBezTo>
                  <a:pt x="3072" y="1024"/>
                  <a:pt x="3072" y="1024"/>
                  <a:pt x="3072" y="1024"/>
                </a:cubicBezTo>
                <a:cubicBezTo>
                  <a:pt x="2560" y="1024"/>
                  <a:pt x="2560" y="1024"/>
                  <a:pt x="2560" y="1024"/>
                </a:cubicBezTo>
                <a:cubicBezTo>
                  <a:pt x="2560" y="640"/>
                  <a:pt x="2560" y="640"/>
                  <a:pt x="2560" y="640"/>
                </a:cubicBezTo>
                <a:cubicBezTo>
                  <a:pt x="2560" y="605"/>
                  <a:pt x="2547" y="575"/>
                  <a:pt x="2522" y="550"/>
                </a:cubicBezTo>
                <a:cubicBezTo>
                  <a:pt x="2497" y="525"/>
                  <a:pt x="2467" y="512"/>
                  <a:pt x="2432" y="512"/>
                </a:cubicBezTo>
                <a:cubicBezTo>
                  <a:pt x="2176" y="512"/>
                  <a:pt x="2176" y="512"/>
                  <a:pt x="2176" y="512"/>
                </a:cubicBezTo>
                <a:cubicBezTo>
                  <a:pt x="2141" y="512"/>
                  <a:pt x="2111" y="525"/>
                  <a:pt x="2086" y="550"/>
                </a:cubicBezTo>
                <a:cubicBezTo>
                  <a:pt x="2061" y="575"/>
                  <a:pt x="2048" y="605"/>
                  <a:pt x="2048" y="640"/>
                </a:cubicBezTo>
                <a:cubicBezTo>
                  <a:pt x="2048" y="1920"/>
                  <a:pt x="2048" y="1920"/>
                  <a:pt x="2048" y="1920"/>
                </a:cubicBezTo>
                <a:cubicBezTo>
                  <a:pt x="2048" y="1955"/>
                  <a:pt x="2061" y="1985"/>
                  <a:pt x="2086" y="2010"/>
                </a:cubicBezTo>
                <a:cubicBezTo>
                  <a:pt x="2111" y="2035"/>
                  <a:pt x="2141" y="2048"/>
                  <a:pt x="2176" y="2048"/>
                </a:cubicBezTo>
                <a:cubicBezTo>
                  <a:pt x="2432" y="2048"/>
                  <a:pt x="2432" y="2048"/>
                  <a:pt x="2432" y="2048"/>
                </a:cubicBezTo>
                <a:cubicBezTo>
                  <a:pt x="2467" y="2048"/>
                  <a:pt x="2497" y="2035"/>
                  <a:pt x="2522" y="2010"/>
                </a:cubicBezTo>
                <a:cubicBezTo>
                  <a:pt x="2547" y="1985"/>
                  <a:pt x="2560" y="1955"/>
                  <a:pt x="2560" y="1920"/>
                </a:cubicBezTo>
                <a:cubicBezTo>
                  <a:pt x="2560" y="1536"/>
                  <a:pt x="2560" y="1536"/>
                  <a:pt x="2560" y="1536"/>
                </a:cubicBezTo>
                <a:cubicBezTo>
                  <a:pt x="3072" y="1536"/>
                  <a:pt x="3072" y="1536"/>
                  <a:pt x="3072" y="1536"/>
                </a:cubicBezTo>
                <a:cubicBezTo>
                  <a:pt x="3072" y="1920"/>
                  <a:pt x="3072" y="1920"/>
                  <a:pt x="3072" y="1920"/>
                </a:cubicBezTo>
                <a:cubicBezTo>
                  <a:pt x="3072" y="1955"/>
                  <a:pt x="3085" y="1985"/>
                  <a:pt x="3110" y="2010"/>
                </a:cubicBezTo>
                <a:cubicBezTo>
                  <a:pt x="3135" y="2035"/>
                  <a:pt x="3165" y="2048"/>
                  <a:pt x="3200" y="2048"/>
                </a:cubicBezTo>
                <a:cubicBezTo>
                  <a:pt x="3456" y="2048"/>
                  <a:pt x="3456" y="2048"/>
                  <a:pt x="3456" y="2048"/>
                </a:cubicBezTo>
                <a:cubicBezTo>
                  <a:pt x="3491" y="2048"/>
                  <a:pt x="3521" y="2035"/>
                  <a:pt x="3546" y="2010"/>
                </a:cubicBezTo>
                <a:cubicBezTo>
                  <a:pt x="3571" y="1985"/>
                  <a:pt x="3584" y="1955"/>
                  <a:pt x="3584" y="1920"/>
                </a:cubicBezTo>
                <a:close/>
                <a:moveTo>
                  <a:pt x="5632" y="1792"/>
                </a:moveTo>
                <a:cubicBezTo>
                  <a:pt x="5632" y="6912"/>
                  <a:pt x="5632" y="6912"/>
                  <a:pt x="5632" y="6912"/>
                </a:cubicBezTo>
                <a:cubicBezTo>
                  <a:pt x="5632" y="6981"/>
                  <a:pt x="5607" y="7041"/>
                  <a:pt x="5556" y="7092"/>
                </a:cubicBezTo>
                <a:cubicBezTo>
                  <a:pt x="5505" y="7143"/>
                  <a:pt x="5445" y="7168"/>
                  <a:pt x="5376" y="7168"/>
                </a:cubicBezTo>
                <a:cubicBezTo>
                  <a:pt x="256" y="7168"/>
                  <a:pt x="256" y="7168"/>
                  <a:pt x="256" y="7168"/>
                </a:cubicBezTo>
                <a:cubicBezTo>
                  <a:pt x="187" y="7168"/>
                  <a:pt x="127" y="7143"/>
                  <a:pt x="76" y="7092"/>
                </a:cubicBezTo>
                <a:cubicBezTo>
                  <a:pt x="25" y="7041"/>
                  <a:pt x="0" y="6981"/>
                  <a:pt x="0" y="691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1723"/>
                  <a:pt x="25" y="1663"/>
                  <a:pt x="76" y="1612"/>
                </a:cubicBezTo>
                <a:cubicBezTo>
                  <a:pt x="127" y="1561"/>
                  <a:pt x="187" y="1536"/>
                  <a:pt x="256" y="1536"/>
                </a:cubicBezTo>
                <a:cubicBezTo>
                  <a:pt x="1536" y="1536"/>
                  <a:pt x="1536" y="1536"/>
                  <a:pt x="1536" y="1536"/>
                </a:cubicBezTo>
                <a:cubicBezTo>
                  <a:pt x="1536" y="384"/>
                  <a:pt x="1536" y="384"/>
                  <a:pt x="1536" y="384"/>
                </a:cubicBezTo>
                <a:cubicBezTo>
                  <a:pt x="1536" y="277"/>
                  <a:pt x="1573" y="187"/>
                  <a:pt x="1648" y="112"/>
                </a:cubicBezTo>
                <a:cubicBezTo>
                  <a:pt x="1723" y="37"/>
                  <a:pt x="1813" y="0"/>
                  <a:pt x="1920" y="0"/>
                </a:cubicBezTo>
                <a:cubicBezTo>
                  <a:pt x="3712" y="0"/>
                  <a:pt x="3712" y="0"/>
                  <a:pt x="3712" y="0"/>
                </a:cubicBezTo>
                <a:cubicBezTo>
                  <a:pt x="3819" y="0"/>
                  <a:pt x="3909" y="37"/>
                  <a:pt x="3984" y="112"/>
                </a:cubicBezTo>
                <a:cubicBezTo>
                  <a:pt x="4059" y="187"/>
                  <a:pt x="4096" y="277"/>
                  <a:pt x="4096" y="384"/>
                </a:cubicBezTo>
                <a:cubicBezTo>
                  <a:pt x="4096" y="1536"/>
                  <a:pt x="4096" y="1536"/>
                  <a:pt x="4096" y="1536"/>
                </a:cubicBezTo>
                <a:cubicBezTo>
                  <a:pt x="5376" y="1536"/>
                  <a:pt x="5376" y="1536"/>
                  <a:pt x="5376" y="1536"/>
                </a:cubicBezTo>
                <a:cubicBezTo>
                  <a:pt x="5445" y="1536"/>
                  <a:pt x="5505" y="1561"/>
                  <a:pt x="5556" y="1612"/>
                </a:cubicBezTo>
                <a:cubicBezTo>
                  <a:pt x="5607" y="1663"/>
                  <a:pt x="5632" y="1723"/>
                  <a:pt x="5632" y="17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6FD52C-46A3-7FA5-F3B0-C6FAAB867C39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C64CEAE6-7965-2D74-7CBC-C238DD30B744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9D19826-E6C1-6A72-8F8A-53E47B508A4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883" y="3028990"/>
            <a:ext cx="2167952" cy="1787610"/>
          </a:xfrm>
          <a:prstGeom prst="rect">
            <a:avLst/>
          </a:prstGeom>
          <a:ln w="19050">
            <a:noFill/>
          </a:ln>
        </p:spPr>
      </p:pic>
      <p:sp>
        <p:nvSpPr>
          <p:cNvPr id="10" name="Platshållare för innehåll 20"/>
          <p:cNvSpPr txBox="1">
            <a:spLocks/>
          </p:cNvSpPr>
          <p:nvPr/>
        </p:nvSpPr>
        <p:spPr>
          <a:xfrm>
            <a:off x="9914816" y="5284287"/>
            <a:ext cx="1470359" cy="443198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3200" dirty="0" smtClean="0">
                <a:solidFill>
                  <a:srgbClr val="E2A855"/>
                </a:solidFill>
                <a:latin typeface="Bauhaus 93" panose="04030905020B02020C02" pitchFamily="82" charset="0"/>
              </a:rPr>
              <a:t>Kateter</a:t>
            </a:r>
            <a:endParaRPr lang="sv-SE" sz="3200" dirty="0">
              <a:solidFill>
                <a:srgbClr val="E2A855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89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ska koden Y95.9 användas?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2037544"/>
            <a:ext cx="7333107" cy="3914592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sv-SE" sz="2200" dirty="0"/>
              <a:t>Läkemedelsrelaterad infektion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200" dirty="0"/>
              <a:t>Vid </a:t>
            </a:r>
            <a:r>
              <a:rPr lang="sv-SE" sz="2200" dirty="0" err="1"/>
              <a:t>Clostridioides</a:t>
            </a:r>
            <a:r>
              <a:rPr lang="sv-SE" sz="2200" dirty="0"/>
              <a:t> </a:t>
            </a:r>
            <a:r>
              <a:rPr lang="sv-SE" sz="2200" dirty="0" err="1"/>
              <a:t>difficile-enterokolit</a:t>
            </a:r>
            <a:r>
              <a:rPr lang="sv-SE" sz="2200" dirty="0"/>
              <a:t>/infektion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200" dirty="0"/>
              <a:t>Specialfall 1: Andra läkemedelsrelaterade infektioner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200" dirty="0"/>
              <a:t>Specialfall 2: </a:t>
            </a:r>
            <a:r>
              <a:rPr lang="sv-SE" sz="2200" dirty="0" err="1"/>
              <a:t>Neutropen</a:t>
            </a:r>
            <a:r>
              <a:rPr lang="sv-SE" sz="2200" dirty="0"/>
              <a:t> feber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sv-SE" sz="1800" dirty="0"/>
              <a:t>Båda är en </a:t>
            </a:r>
            <a:r>
              <a:rPr lang="sv-SE" sz="1800" dirty="0" err="1"/>
              <a:t>VRI:er</a:t>
            </a:r>
            <a:r>
              <a:rPr lang="sv-SE" sz="1800" dirty="0"/>
              <a:t> men koden krockar med andra Y-koder</a:t>
            </a:r>
          </a:p>
          <a:p>
            <a:endParaRPr lang="sv-SE" sz="2200" dirty="0" smtClean="0"/>
          </a:p>
          <a:p>
            <a:r>
              <a:rPr lang="sv-SE" sz="2200" dirty="0" smtClean="0"/>
              <a:t>Vid </a:t>
            </a:r>
            <a:r>
              <a:rPr lang="sv-SE" sz="2200" dirty="0"/>
              <a:t>postoperativ infektion, d.v.s. infektion i operationsområdet: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200" dirty="0"/>
              <a:t>Inom 30 dagar efter kirurgi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sv-SE" sz="2200" dirty="0"/>
              <a:t>Inom 1 år vid implantat (pacemaker, protes, skruvar, </a:t>
            </a:r>
            <a:r>
              <a:rPr lang="sv-SE" sz="2200" dirty="0" err="1"/>
              <a:t>kärlgraft</a:t>
            </a:r>
            <a:r>
              <a:rPr lang="sv-SE" sz="2200" dirty="0"/>
              <a:t> etc.)</a:t>
            </a:r>
          </a:p>
          <a:p>
            <a:pPr marL="0" indent="0">
              <a:buNone/>
            </a:pPr>
            <a:endParaRPr lang="sv-SE" sz="1800" dirty="0"/>
          </a:p>
          <a:p>
            <a:endParaRPr lang="sv-SE" sz="18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ska koden Y959 användas?</a:t>
            </a:r>
          </a:p>
        </p:txBody>
      </p:sp>
      <p:sp>
        <p:nvSpPr>
          <p:cNvPr id="6" name="Freeform 161" title="Ikon moln"/>
          <p:cNvSpPr>
            <a:spLocks noChangeAspect="1"/>
          </p:cNvSpPr>
          <p:nvPr/>
        </p:nvSpPr>
        <p:spPr bwMode="auto">
          <a:xfrm>
            <a:off x="9088413" y="2039921"/>
            <a:ext cx="1716222" cy="1252295"/>
          </a:xfrm>
          <a:custGeom>
            <a:avLst/>
            <a:gdLst>
              <a:gd name="T0" fmla="*/ 7680 w 7680"/>
              <a:gd name="T1" fmla="*/ 4096 h 5632"/>
              <a:gd name="T2" fmla="*/ 7230 w 7680"/>
              <a:gd name="T3" fmla="*/ 5182 h 5632"/>
              <a:gd name="T4" fmla="*/ 6144 w 7680"/>
              <a:gd name="T5" fmla="*/ 5632 h 5632"/>
              <a:gd name="T6" fmla="*/ 1792 w 7680"/>
              <a:gd name="T7" fmla="*/ 5632 h 5632"/>
              <a:gd name="T8" fmla="*/ 526 w 7680"/>
              <a:gd name="T9" fmla="*/ 5106 h 5632"/>
              <a:gd name="T10" fmla="*/ 0 w 7680"/>
              <a:gd name="T11" fmla="*/ 3840 h 5632"/>
              <a:gd name="T12" fmla="*/ 284 w 7680"/>
              <a:gd name="T13" fmla="*/ 2874 h 5632"/>
              <a:gd name="T14" fmla="*/ 1032 w 7680"/>
              <a:gd name="T15" fmla="*/ 2220 h 5632"/>
              <a:gd name="T16" fmla="*/ 1024 w 7680"/>
              <a:gd name="T17" fmla="*/ 2048 h 5632"/>
              <a:gd name="T18" fmla="*/ 1624 w 7680"/>
              <a:gd name="T19" fmla="*/ 600 h 5632"/>
              <a:gd name="T20" fmla="*/ 3072 w 7680"/>
              <a:gd name="T21" fmla="*/ 0 h 5632"/>
              <a:gd name="T22" fmla="*/ 4218 w 7680"/>
              <a:gd name="T23" fmla="*/ 352 h 5632"/>
              <a:gd name="T24" fmla="*/ 4968 w 7680"/>
              <a:gd name="T25" fmla="*/ 1272 h 5632"/>
              <a:gd name="T26" fmla="*/ 5632 w 7680"/>
              <a:gd name="T27" fmla="*/ 1024 h 5632"/>
              <a:gd name="T28" fmla="*/ 6356 w 7680"/>
              <a:gd name="T29" fmla="*/ 1324 h 5632"/>
              <a:gd name="T30" fmla="*/ 6656 w 7680"/>
              <a:gd name="T31" fmla="*/ 2048 h 5632"/>
              <a:gd name="T32" fmla="*/ 6492 w 7680"/>
              <a:gd name="T33" fmla="*/ 2600 h 5632"/>
              <a:gd name="T34" fmla="*/ 7344 w 7680"/>
              <a:gd name="T35" fmla="*/ 3138 h 5632"/>
              <a:gd name="T36" fmla="*/ 7680 w 7680"/>
              <a:gd name="T37" fmla="*/ 4096 h 5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0" h="5632">
                <a:moveTo>
                  <a:pt x="7680" y="4096"/>
                </a:moveTo>
                <a:cubicBezTo>
                  <a:pt x="7680" y="4520"/>
                  <a:pt x="7530" y="4882"/>
                  <a:pt x="7230" y="5182"/>
                </a:cubicBezTo>
                <a:cubicBezTo>
                  <a:pt x="6930" y="5482"/>
                  <a:pt x="6568" y="5632"/>
                  <a:pt x="6144" y="5632"/>
                </a:cubicBezTo>
                <a:cubicBezTo>
                  <a:pt x="1792" y="5632"/>
                  <a:pt x="1792" y="5632"/>
                  <a:pt x="1792" y="5632"/>
                </a:cubicBezTo>
                <a:cubicBezTo>
                  <a:pt x="1299" y="5632"/>
                  <a:pt x="877" y="5457"/>
                  <a:pt x="526" y="5106"/>
                </a:cubicBezTo>
                <a:cubicBezTo>
                  <a:pt x="175" y="4755"/>
                  <a:pt x="0" y="4333"/>
                  <a:pt x="0" y="3840"/>
                </a:cubicBezTo>
                <a:cubicBezTo>
                  <a:pt x="0" y="3488"/>
                  <a:pt x="95" y="3166"/>
                  <a:pt x="284" y="2874"/>
                </a:cubicBezTo>
                <a:cubicBezTo>
                  <a:pt x="473" y="2582"/>
                  <a:pt x="723" y="2364"/>
                  <a:pt x="1032" y="2220"/>
                </a:cubicBezTo>
                <a:cubicBezTo>
                  <a:pt x="1027" y="2145"/>
                  <a:pt x="1024" y="2088"/>
                  <a:pt x="1024" y="2048"/>
                </a:cubicBezTo>
                <a:cubicBezTo>
                  <a:pt x="1024" y="1483"/>
                  <a:pt x="1224" y="1000"/>
                  <a:pt x="1624" y="600"/>
                </a:cubicBezTo>
                <a:cubicBezTo>
                  <a:pt x="2024" y="200"/>
                  <a:pt x="2507" y="0"/>
                  <a:pt x="3072" y="0"/>
                </a:cubicBezTo>
                <a:cubicBezTo>
                  <a:pt x="3493" y="0"/>
                  <a:pt x="3875" y="117"/>
                  <a:pt x="4218" y="352"/>
                </a:cubicBezTo>
                <a:cubicBezTo>
                  <a:pt x="4561" y="587"/>
                  <a:pt x="4811" y="893"/>
                  <a:pt x="4968" y="1272"/>
                </a:cubicBezTo>
                <a:cubicBezTo>
                  <a:pt x="5155" y="1107"/>
                  <a:pt x="5376" y="1024"/>
                  <a:pt x="5632" y="1024"/>
                </a:cubicBezTo>
                <a:cubicBezTo>
                  <a:pt x="5915" y="1024"/>
                  <a:pt x="6156" y="1124"/>
                  <a:pt x="6356" y="1324"/>
                </a:cubicBezTo>
                <a:cubicBezTo>
                  <a:pt x="6556" y="1524"/>
                  <a:pt x="6656" y="1765"/>
                  <a:pt x="6656" y="2048"/>
                </a:cubicBezTo>
                <a:cubicBezTo>
                  <a:pt x="6656" y="2248"/>
                  <a:pt x="6601" y="2432"/>
                  <a:pt x="6492" y="2600"/>
                </a:cubicBezTo>
                <a:cubicBezTo>
                  <a:pt x="6836" y="2680"/>
                  <a:pt x="7120" y="2859"/>
                  <a:pt x="7344" y="3138"/>
                </a:cubicBezTo>
                <a:cubicBezTo>
                  <a:pt x="7568" y="3417"/>
                  <a:pt x="7680" y="3736"/>
                  <a:pt x="7680" y="4096"/>
                </a:cubicBezTo>
                <a:close/>
              </a:path>
            </a:pathLst>
          </a:custGeom>
          <a:solidFill>
            <a:srgbClr val="522424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F3FC76B-FA45-1843-CEAD-9E7963FAA820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E308142-F4B4-2FF2-51C9-B5F0EB79A818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4CB6F57-7167-B976-681A-22903A0E0F0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Bildobjekt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5660" y="3641927"/>
            <a:ext cx="1461728" cy="1082534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337" y="5043158"/>
            <a:ext cx="880491" cy="99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77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När och hur kodar man en VRI?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70F9B8-8D68-8CC7-A177-E963C877086B}"/>
              </a:ext>
            </a:extLst>
          </p:cNvPr>
          <p:cNvSpPr/>
          <p:nvPr/>
        </p:nvSpPr>
        <p:spPr>
          <a:xfrm>
            <a:off x="2495999" y="3692322"/>
            <a:ext cx="720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8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0739" y="728663"/>
            <a:ext cx="10801350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72120" y="1600817"/>
            <a:ext cx="5220000" cy="823912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 smtClean="0">
                <a:solidFill>
                  <a:srgbClr val="DB3747"/>
                </a:solidFill>
              </a:rPr>
              <a:t>Annan infektion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325" y="2466000"/>
            <a:ext cx="5221381" cy="3766008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En infektion som debuterar 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mer än </a:t>
            </a:r>
            <a:r>
              <a:rPr lang="sv-SE" sz="2200" u="sng" dirty="0"/>
              <a:t>48 timmar</a:t>
            </a:r>
            <a:r>
              <a:rPr lang="sv-SE" sz="2200" dirty="0"/>
              <a:t> efter inskrivning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inom </a:t>
            </a:r>
            <a:r>
              <a:rPr lang="sv-SE" sz="2200" u="sng" dirty="0"/>
              <a:t>48 timmar</a:t>
            </a:r>
            <a:r>
              <a:rPr lang="sv-SE" sz="2200" dirty="0"/>
              <a:t> efter utskrivning</a:t>
            </a:r>
          </a:p>
          <a:p>
            <a:pPr lvl="1">
              <a:spcBef>
                <a:spcPts val="1200"/>
              </a:spcBef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b="1" dirty="0"/>
              <a:t>J15.9</a:t>
            </a:r>
            <a:r>
              <a:rPr lang="sv-SE" sz="2200" dirty="0"/>
              <a:t> Bakteriell pneumoni, ospecificerad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Y95.9</a:t>
            </a:r>
            <a:r>
              <a:rPr lang="sv-SE" sz="2200" dirty="0"/>
              <a:t> Vårdrelaterad infektion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6674" y="1601411"/>
            <a:ext cx="5220000" cy="823318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Ingreppsorsakad </a:t>
            </a:r>
            <a:r>
              <a:rPr lang="sv-SE" dirty="0" smtClean="0">
                <a:solidFill>
                  <a:srgbClr val="DB3747"/>
                </a:solidFill>
              </a:rPr>
              <a:t>infektion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554" y="2466000"/>
            <a:ext cx="5218120" cy="376749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På grund av </a:t>
            </a:r>
            <a:r>
              <a:rPr lang="sv-SE" sz="2200" dirty="0" err="1"/>
              <a:t>t.ex</a:t>
            </a:r>
            <a:r>
              <a:rPr lang="sv-SE" sz="2200" dirty="0"/>
              <a:t>: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PICC-</a:t>
            </a:r>
            <a:r>
              <a:rPr lang="sv-SE" sz="2200" dirty="0" err="1"/>
              <a:t>line</a:t>
            </a:r>
            <a:endParaRPr lang="sv-SE" sz="2200" dirty="0"/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PVK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Ventilator</a:t>
            </a:r>
          </a:p>
          <a:p>
            <a:pPr lvl="1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 smtClean="0"/>
              <a:t>Urinkateter</a:t>
            </a:r>
            <a:endParaRPr lang="sv-SE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sv-SE" sz="5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Pneumoni till följd av ventilatorvård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J95.8A</a:t>
            </a:r>
            <a:r>
              <a:rPr lang="sv-SE" sz="2200" dirty="0"/>
              <a:t> Ventilatorassocierad pneumoni (VAP)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Y95.9</a:t>
            </a:r>
            <a:r>
              <a:rPr lang="sv-SE" sz="2200" dirty="0"/>
              <a:t> Vårdrelaterad </a:t>
            </a:r>
            <a:r>
              <a:rPr lang="sv-SE" sz="2200" dirty="0" smtClean="0"/>
              <a:t>infektion</a:t>
            </a:r>
            <a:endParaRPr lang="sv-SE" sz="22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F7ADF5-0069-5882-16D3-AE76AA88B4B8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19BA282-1DE1-D99D-1BBB-B325927C2023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1D6702-3277-04AF-3B7A-2462833687C7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313" title="Ikon sjukhus"/>
          <p:cNvSpPr>
            <a:spLocks noChangeAspect="1" noEditPoints="1"/>
          </p:cNvSpPr>
          <p:nvPr/>
        </p:nvSpPr>
        <p:spPr bwMode="auto">
          <a:xfrm>
            <a:off x="695325" y="731923"/>
            <a:ext cx="1052466" cy="1346266"/>
          </a:xfrm>
          <a:custGeom>
            <a:avLst/>
            <a:gdLst>
              <a:gd name="T0" fmla="*/ 1408 w 5632"/>
              <a:gd name="T1" fmla="*/ 5632 h 7168"/>
              <a:gd name="T2" fmla="*/ 1024 w 5632"/>
              <a:gd name="T3" fmla="*/ 5248 h 7168"/>
              <a:gd name="T4" fmla="*/ 1498 w 5632"/>
              <a:gd name="T5" fmla="*/ 5158 h 7168"/>
              <a:gd name="T6" fmla="*/ 1498 w 5632"/>
              <a:gd name="T7" fmla="*/ 4570 h 7168"/>
              <a:gd name="T8" fmla="*/ 1024 w 5632"/>
              <a:gd name="T9" fmla="*/ 4480 h 7168"/>
              <a:gd name="T10" fmla="*/ 1408 w 5632"/>
              <a:gd name="T11" fmla="*/ 4096 h 7168"/>
              <a:gd name="T12" fmla="*/ 2560 w 5632"/>
              <a:gd name="T13" fmla="*/ 4480 h 7168"/>
              <a:gd name="T14" fmla="*/ 2086 w 5632"/>
              <a:gd name="T15" fmla="*/ 4570 h 7168"/>
              <a:gd name="T16" fmla="*/ 2176 w 5632"/>
              <a:gd name="T17" fmla="*/ 4096 h 7168"/>
              <a:gd name="T18" fmla="*/ 1536 w 5632"/>
              <a:gd name="T19" fmla="*/ 3200 h 7168"/>
              <a:gd name="T20" fmla="*/ 1152 w 5632"/>
              <a:gd name="T21" fmla="*/ 3584 h 7168"/>
              <a:gd name="T22" fmla="*/ 1062 w 5632"/>
              <a:gd name="T23" fmla="*/ 3110 h 7168"/>
              <a:gd name="T24" fmla="*/ 1536 w 5632"/>
              <a:gd name="T25" fmla="*/ 3200 h 7168"/>
              <a:gd name="T26" fmla="*/ 4480 w 5632"/>
              <a:gd name="T27" fmla="*/ 5632 h 7168"/>
              <a:gd name="T28" fmla="*/ 4096 w 5632"/>
              <a:gd name="T29" fmla="*/ 5248 h 7168"/>
              <a:gd name="T30" fmla="*/ 4570 w 5632"/>
              <a:gd name="T31" fmla="*/ 5158 h 7168"/>
              <a:gd name="T32" fmla="*/ 3546 w 5632"/>
              <a:gd name="T33" fmla="*/ 4570 h 7168"/>
              <a:gd name="T34" fmla="*/ 3072 w 5632"/>
              <a:gd name="T35" fmla="*/ 4480 h 7168"/>
              <a:gd name="T36" fmla="*/ 3456 w 5632"/>
              <a:gd name="T37" fmla="*/ 4096 h 7168"/>
              <a:gd name="T38" fmla="*/ 2560 w 5632"/>
              <a:gd name="T39" fmla="*/ 3456 h 7168"/>
              <a:gd name="T40" fmla="*/ 2086 w 5632"/>
              <a:gd name="T41" fmla="*/ 3546 h 7168"/>
              <a:gd name="T42" fmla="*/ 2176 w 5632"/>
              <a:gd name="T43" fmla="*/ 3072 h 7168"/>
              <a:gd name="T44" fmla="*/ 4608 w 5632"/>
              <a:gd name="T45" fmla="*/ 4224 h 7168"/>
              <a:gd name="T46" fmla="*/ 4224 w 5632"/>
              <a:gd name="T47" fmla="*/ 4608 h 7168"/>
              <a:gd name="T48" fmla="*/ 4134 w 5632"/>
              <a:gd name="T49" fmla="*/ 4134 h 7168"/>
              <a:gd name="T50" fmla="*/ 4608 w 5632"/>
              <a:gd name="T51" fmla="*/ 4224 h 7168"/>
              <a:gd name="T52" fmla="*/ 3456 w 5632"/>
              <a:gd name="T53" fmla="*/ 3584 h 7168"/>
              <a:gd name="T54" fmla="*/ 3072 w 5632"/>
              <a:gd name="T55" fmla="*/ 3200 h 7168"/>
              <a:gd name="T56" fmla="*/ 3546 w 5632"/>
              <a:gd name="T57" fmla="*/ 3110 h 7168"/>
              <a:gd name="T58" fmla="*/ 4570 w 5632"/>
              <a:gd name="T59" fmla="*/ 3546 h 7168"/>
              <a:gd name="T60" fmla="*/ 4096 w 5632"/>
              <a:gd name="T61" fmla="*/ 3456 h 7168"/>
              <a:gd name="T62" fmla="*/ 4480 w 5632"/>
              <a:gd name="T63" fmla="*/ 3072 h 7168"/>
              <a:gd name="T64" fmla="*/ 5120 w 5632"/>
              <a:gd name="T65" fmla="*/ 6656 h 7168"/>
              <a:gd name="T66" fmla="*/ 3984 w 5632"/>
              <a:gd name="T67" fmla="*/ 2448 h 7168"/>
              <a:gd name="T68" fmla="*/ 1536 w 5632"/>
              <a:gd name="T69" fmla="*/ 2176 h 7168"/>
              <a:gd name="T70" fmla="*/ 2048 w 5632"/>
              <a:gd name="T71" fmla="*/ 6656 h 7168"/>
              <a:gd name="T72" fmla="*/ 3456 w 5632"/>
              <a:gd name="T73" fmla="*/ 5632 h 7168"/>
              <a:gd name="T74" fmla="*/ 3584 w 5632"/>
              <a:gd name="T75" fmla="*/ 1920 h 7168"/>
              <a:gd name="T76" fmla="*/ 3200 w 5632"/>
              <a:gd name="T77" fmla="*/ 512 h 7168"/>
              <a:gd name="T78" fmla="*/ 2560 w 5632"/>
              <a:gd name="T79" fmla="*/ 1024 h 7168"/>
              <a:gd name="T80" fmla="*/ 2176 w 5632"/>
              <a:gd name="T81" fmla="*/ 512 h 7168"/>
              <a:gd name="T82" fmla="*/ 2086 w 5632"/>
              <a:gd name="T83" fmla="*/ 2010 h 7168"/>
              <a:gd name="T84" fmla="*/ 2560 w 5632"/>
              <a:gd name="T85" fmla="*/ 1920 h 7168"/>
              <a:gd name="T86" fmla="*/ 3110 w 5632"/>
              <a:gd name="T87" fmla="*/ 2010 h 7168"/>
              <a:gd name="T88" fmla="*/ 3584 w 5632"/>
              <a:gd name="T89" fmla="*/ 1920 h 7168"/>
              <a:gd name="T90" fmla="*/ 5376 w 5632"/>
              <a:gd name="T91" fmla="*/ 7168 h 7168"/>
              <a:gd name="T92" fmla="*/ 0 w 5632"/>
              <a:gd name="T93" fmla="*/ 1792 h 7168"/>
              <a:gd name="T94" fmla="*/ 1536 w 5632"/>
              <a:gd name="T95" fmla="*/ 384 h 7168"/>
              <a:gd name="T96" fmla="*/ 3984 w 5632"/>
              <a:gd name="T97" fmla="*/ 112 h 7168"/>
              <a:gd name="T98" fmla="*/ 5556 w 5632"/>
              <a:gd name="T99" fmla="*/ 1612 h 7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632" h="7168">
                <a:moveTo>
                  <a:pt x="1536" y="5248"/>
                </a:moveTo>
                <a:cubicBezTo>
                  <a:pt x="1536" y="5504"/>
                  <a:pt x="1536" y="5504"/>
                  <a:pt x="1536" y="5504"/>
                </a:cubicBezTo>
                <a:cubicBezTo>
                  <a:pt x="1536" y="5539"/>
                  <a:pt x="1523" y="5569"/>
                  <a:pt x="1498" y="5594"/>
                </a:cubicBezTo>
                <a:cubicBezTo>
                  <a:pt x="1473" y="5619"/>
                  <a:pt x="1443" y="5632"/>
                  <a:pt x="1408" y="5632"/>
                </a:cubicBezTo>
                <a:cubicBezTo>
                  <a:pt x="1152" y="5632"/>
                  <a:pt x="1152" y="5632"/>
                  <a:pt x="1152" y="5632"/>
                </a:cubicBezTo>
                <a:cubicBezTo>
                  <a:pt x="1117" y="5632"/>
                  <a:pt x="1087" y="5619"/>
                  <a:pt x="1062" y="5594"/>
                </a:cubicBezTo>
                <a:cubicBezTo>
                  <a:pt x="1037" y="5569"/>
                  <a:pt x="1024" y="5539"/>
                  <a:pt x="1024" y="5504"/>
                </a:cubicBezTo>
                <a:cubicBezTo>
                  <a:pt x="1024" y="5248"/>
                  <a:pt x="1024" y="5248"/>
                  <a:pt x="1024" y="5248"/>
                </a:cubicBezTo>
                <a:cubicBezTo>
                  <a:pt x="1024" y="5213"/>
                  <a:pt x="1037" y="5183"/>
                  <a:pt x="1062" y="5158"/>
                </a:cubicBezTo>
                <a:cubicBezTo>
                  <a:pt x="1087" y="5133"/>
                  <a:pt x="1117" y="5120"/>
                  <a:pt x="1152" y="5120"/>
                </a:cubicBezTo>
                <a:cubicBezTo>
                  <a:pt x="1408" y="5120"/>
                  <a:pt x="1408" y="5120"/>
                  <a:pt x="1408" y="5120"/>
                </a:cubicBezTo>
                <a:cubicBezTo>
                  <a:pt x="1443" y="5120"/>
                  <a:pt x="1473" y="5133"/>
                  <a:pt x="1498" y="5158"/>
                </a:cubicBezTo>
                <a:cubicBezTo>
                  <a:pt x="1523" y="5183"/>
                  <a:pt x="1536" y="5213"/>
                  <a:pt x="1536" y="5248"/>
                </a:cubicBezTo>
                <a:close/>
                <a:moveTo>
                  <a:pt x="1536" y="4224"/>
                </a:moveTo>
                <a:cubicBezTo>
                  <a:pt x="1536" y="4480"/>
                  <a:pt x="1536" y="4480"/>
                  <a:pt x="1536" y="4480"/>
                </a:cubicBezTo>
                <a:cubicBezTo>
                  <a:pt x="1536" y="4515"/>
                  <a:pt x="1523" y="4545"/>
                  <a:pt x="1498" y="4570"/>
                </a:cubicBezTo>
                <a:cubicBezTo>
                  <a:pt x="1473" y="4595"/>
                  <a:pt x="1443" y="4608"/>
                  <a:pt x="1408" y="4608"/>
                </a:cubicBezTo>
                <a:cubicBezTo>
                  <a:pt x="1152" y="4608"/>
                  <a:pt x="1152" y="4608"/>
                  <a:pt x="1152" y="4608"/>
                </a:cubicBezTo>
                <a:cubicBezTo>
                  <a:pt x="1117" y="4608"/>
                  <a:pt x="1087" y="4595"/>
                  <a:pt x="1062" y="4570"/>
                </a:cubicBezTo>
                <a:cubicBezTo>
                  <a:pt x="1037" y="4545"/>
                  <a:pt x="1024" y="4515"/>
                  <a:pt x="1024" y="4480"/>
                </a:cubicBezTo>
                <a:cubicBezTo>
                  <a:pt x="1024" y="4224"/>
                  <a:pt x="1024" y="4224"/>
                  <a:pt x="1024" y="4224"/>
                </a:cubicBezTo>
                <a:cubicBezTo>
                  <a:pt x="1024" y="4189"/>
                  <a:pt x="1037" y="4159"/>
                  <a:pt x="1062" y="4134"/>
                </a:cubicBezTo>
                <a:cubicBezTo>
                  <a:pt x="1087" y="4109"/>
                  <a:pt x="1117" y="4096"/>
                  <a:pt x="1152" y="4096"/>
                </a:cubicBezTo>
                <a:cubicBezTo>
                  <a:pt x="1408" y="4096"/>
                  <a:pt x="1408" y="4096"/>
                  <a:pt x="1408" y="4096"/>
                </a:cubicBezTo>
                <a:cubicBezTo>
                  <a:pt x="1443" y="4096"/>
                  <a:pt x="1473" y="4109"/>
                  <a:pt x="1498" y="4134"/>
                </a:cubicBezTo>
                <a:cubicBezTo>
                  <a:pt x="1523" y="4159"/>
                  <a:pt x="1536" y="4189"/>
                  <a:pt x="1536" y="4224"/>
                </a:cubicBezTo>
                <a:close/>
                <a:moveTo>
                  <a:pt x="2560" y="4224"/>
                </a:moveTo>
                <a:cubicBezTo>
                  <a:pt x="2560" y="4480"/>
                  <a:pt x="2560" y="4480"/>
                  <a:pt x="2560" y="4480"/>
                </a:cubicBezTo>
                <a:cubicBezTo>
                  <a:pt x="2560" y="4515"/>
                  <a:pt x="2547" y="4545"/>
                  <a:pt x="2522" y="4570"/>
                </a:cubicBezTo>
                <a:cubicBezTo>
                  <a:pt x="2497" y="4595"/>
                  <a:pt x="2467" y="4608"/>
                  <a:pt x="2432" y="4608"/>
                </a:cubicBezTo>
                <a:cubicBezTo>
                  <a:pt x="2176" y="4608"/>
                  <a:pt x="2176" y="4608"/>
                  <a:pt x="2176" y="4608"/>
                </a:cubicBezTo>
                <a:cubicBezTo>
                  <a:pt x="2141" y="4608"/>
                  <a:pt x="2111" y="4595"/>
                  <a:pt x="2086" y="4570"/>
                </a:cubicBezTo>
                <a:cubicBezTo>
                  <a:pt x="2061" y="4545"/>
                  <a:pt x="2048" y="4515"/>
                  <a:pt x="2048" y="4480"/>
                </a:cubicBezTo>
                <a:cubicBezTo>
                  <a:pt x="2048" y="4224"/>
                  <a:pt x="2048" y="4224"/>
                  <a:pt x="2048" y="4224"/>
                </a:cubicBezTo>
                <a:cubicBezTo>
                  <a:pt x="2048" y="4189"/>
                  <a:pt x="2061" y="4159"/>
                  <a:pt x="2086" y="4134"/>
                </a:cubicBezTo>
                <a:cubicBezTo>
                  <a:pt x="2111" y="4109"/>
                  <a:pt x="2141" y="4096"/>
                  <a:pt x="2176" y="4096"/>
                </a:cubicBezTo>
                <a:cubicBezTo>
                  <a:pt x="2432" y="4096"/>
                  <a:pt x="2432" y="4096"/>
                  <a:pt x="2432" y="4096"/>
                </a:cubicBezTo>
                <a:cubicBezTo>
                  <a:pt x="2467" y="4096"/>
                  <a:pt x="2497" y="4109"/>
                  <a:pt x="2522" y="4134"/>
                </a:cubicBezTo>
                <a:cubicBezTo>
                  <a:pt x="2547" y="4159"/>
                  <a:pt x="2560" y="4189"/>
                  <a:pt x="2560" y="4224"/>
                </a:cubicBezTo>
                <a:close/>
                <a:moveTo>
                  <a:pt x="1536" y="3200"/>
                </a:moveTo>
                <a:cubicBezTo>
                  <a:pt x="1536" y="3456"/>
                  <a:pt x="1536" y="3456"/>
                  <a:pt x="1536" y="3456"/>
                </a:cubicBezTo>
                <a:cubicBezTo>
                  <a:pt x="1536" y="3491"/>
                  <a:pt x="1523" y="3521"/>
                  <a:pt x="1498" y="3546"/>
                </a:cubicBezTo>
                <a:cubicBezTo>
                  <a:pt x="1473" y="3571"/>
                  <a:pt x="1443" y="3584"/>
                  <a:pt x="1408" y="3584"/>
                </a:cubicBezTo>
                <a:cubicBezTo>
                  <a:pt x="1152" y="3584"/>
                  <a:pt x="1152" y="3584"/>
                  <a:pt x="1152" y="3584"/>
                </a:cubicBezTo>
                <a:cubicBezTo>
                  <a:pt x="1117" y="3584"/>
                  <a:pt x="1087" y="3571"/>
                  <a:pt x="1062" y="3546"/>
                </a:cubicBezTo>
                <a:cubicBezTo>
                  <a:pt x="1037" y="3521"/>
                  <a:pt x="1024" y="3491"/>
                  <a:pt x="1024" y="3456"/>
                </a:cubicBezTo>
                <a:cubicBezTo>
                  <a:pt x="1024" y="3200"/>
                  <a:pt x="1024" y="3200"/>
                  <a:pt x="1024" y="3200"/>
                </a:cubicBezTo>
                <a:cubicBezTo>
                  <a:pt x="1024" y="3165"/>
                  <a:pt x="1037" y="3135"/>
                  <a:pt x="1062" y="3110"/>
                </a:cubicBezTo>
                <a:cubicBezTo>
                  <a:pt x="1087" y="3085"/>
                  <a:pt x="1117" y="3072"/>
                  <a:pt x="1152" y="3072"/>
                </a:cubicBezTo>
                <a:cubicBezTo>
                  <a:pt x="1408" y="3072"/>
                  <a:pt x="1408" y="3072"/>
                  <a:pt x="1408" y="3072"/>
                </a:cubicBezTo>
                <a:cubicBezTo>
                  <a:pt x="1443" y="3072"/>
                  <a:pt x="1473" y="3085"/>
                  <a:pt x="1498" y="3110"/>
                </a:cubicBezTo>
                <a:cubicBezTo>
                  <a:pt x="1523" y="3135"/>
                  <a:pt x="1536" y="3165"/>
                  <a:pt x="1536" y="3200"/>
                </a:cubicBezTo>
                <a:close/>
                <a:moveTo>
                  <a:pt x="4608" y="5248"/>
                </a:moveTo>
                <a:cubicBezTo>
                  <a:pt x="4608" y="5504"/>
                  <a:pt x="4608" y="5504"/>
                  <a:pt x="4608" y="5504"/>
                </a:cubicBezTo>
                <a:cubicBezTo>
                  <a:pt x="4608" y="5539"/>
                  <a:pt x="4595" y="5569"/>
                  <a:pt x="4570" y="5594"/>
                </a:cubicBezTo>
                <a:cubicBezTo>
                  <a:pt x="4545" y="5619"/>
                  <a:pt x="4515" y="5632"/>
                  <a:pt x="4480" y="5632"/>
                </a:cubicBezTo>
                <a:cubicBezTo>
                  <a:pt x="4224" y="5632"/>
                  <a:pt x="4224" y="5632"/>
                  <a:pt x="4224" y="5632"/>
                </a:cubicBezTo>
                <a:cubicBezTo>
                  <a:pt x="4189" y="5632"/>
                  <a:pt x="4159" y="5619"/>
                  <a:pt x="4134" y="5594"/>
                </a:cubicBezTo>
                <a:cubicBezTo>
                  <a:pt x="4109" y="5569"/>
                  <a:pt x="4096" y="5539"/>
                  <a:pt x="4096" y="5504"/>
                </a:cubicBezTo>
                <a:cubicBezTo>
                  <a:pt x="4096" y="5248"/>
                  <a:pt x="4096" y="5248"/>
                  <a:pt x="4096" y="5248"/>
                </a:cubicBezTo>
                <a:cubicBezTo>
                  <a:pt x="4096" y="5213"/>
                  <a:pt x="4109" y="5183"/>
                  <a:pt x="4134" y="5158"/>
                </a:cubicBezTo>
                <a:cubicBezTo>
                  <a:pt x="4159" y="5133"/>
                  <a:pt x="4189" y="5120"/>
                  <a:pt x="4224" y="5120"/>
                </a:cubicBezTo>
                <a:cubicBezTo>
                  <a:pt x="4480" y="5120"/>
                  <a:pt x="4480" y="5120"/>
                  <a:pt x="4480" y="5120"/>
                </a:cubicBezTo>
                <a:cubicBezTo>
                  <a:pt x="4515" y="5120"/>
                  <a:pt x="4545" y="5133"/>
                  <a:pt x="4570" y="5158"/>
                </a:cubicBezTo>
                <a:cubicBezTo>
                  <a:pt x="4595" y="5183"/>
                  <a:pt x="4608" y="5213"/>
                  <a:pt x="4608" y="5248"/>
                </a:cubicBezTo>
                <a:close/>
                <a:moveTo>
                  <a:pt x="3584" y="4224"/>
                </a:moveTo>
                <a:cubicBezTo>
                  <a:pt x="3584" y="4480"/>
                  <a:pt x="3584" y="4480"/>
                  <a:pt x="3584" y="4480"/>
                </a:cubicBezTo>
                <a:cubicBezTo>
                  <a:pt x="3584" y="4515"/>
                  <a:pt x="3571" y="4545"/>
                  <a:pt x="3546" y="4570"/>
                </a:cubicBezTo>
                <a:cubicBezTo>
                  <a:pt x="3521" y="4595"/>
                  <a:pt x="3491" y="4608"/>
                  <a:pt x="3456" y="4608"/>
                </a:cubicBezTo>
                <a:cubicBezTo>
                  <a:pt x="3200" y="4608"/>
                  <a:pt x="3200" y="4608"/>
                  <a:pt x="3200" y="4608"/>
                </a:cubicBezTo>
                <a:cubicBezTo>
                  <a:pt x="3165" y="4608"/>
                  <a:pt x="3135" y="4595"/>
                  <a:pt x="3110" y="4570"/>
                </a:cubicBezTo>
                <a:cubicBezTo>
                  <a:pt x="3085" y="4545"/>
                  <a:pt x="3072" y="4515"/>
                  <a:pt x="3072" y="4480"/>
                </a:cubicBezTo>
                <a:cubicBezTo>
                  <a:pt x="3072" y="4224"/>
                  <a:pt x="3072" y="4224"/>
                  <a:pt x="3072" y="4224"/>
                </a:cubicBezTo>
                <a:cubicBezTo>
                  <a:pt x="3072" y="4189"/>
                  <a:pt x="3085" y="4159"/>
                  <a:pt x="3110" y="4134"/>
                </a:cubicBezTo>
                <a:cubicBezTo>
                  <a:pt x="3135" y="4109"/>
                  <a:pt x="3165" y="4096"/>
                  <a:pt x="3200" y="4096"/>
                </a:cubicBezTo>
                <a:cubicBezTo>
                  <a:pt x="3456" y="4096"/>
                  <a:pt x="3456" y="4096"/>
                  <a:pt x="3456" y="4096"/>
                </a:cubicBezTo>
                <a:cubicBezTo>
                  <a:pt x="3491" y="4096"/>
                  <a:pt x="3521" y="4109"/>
                  <a:pt x="3546" y="4134"/>
                </a:cubicBezTo>
                <a:cubicBezTo>
                  <a:pt x="3571" y="4159"/>
                  <a:pt x="3584" y="4189"/>
                  <a:pt x="3584" y="4224"/>
                </a:cubicBezTo>
                <a:close/>
                <a:moveTo>
                  <a:pt x="2560" y="3200"/>
                </a:moveTo>
                <a:cubicBezTo>
                  <a:pt x="2560" y="3456"/>
                  <a:pt x="2560" y="3456"/>
                  <a:pt x="2560" y="3456"/>
                </a:cubicBezTo>
                <a:cubicBezTo>
                  <a:pt x="2560" y="3491"/>
                  <a:pt x="2547" y="3521"/>
                  <a:pt x="2522" y="3546"/>
                </a:cubicBezTo>
                <a:cubicBezTo>
                  <a:pt x="2497" y="3571"/>
                  <a:pt x="2467" y="3584"/>
                  <a:pt x="2432" y="3584"/>
                </a:cubicBezTo>
                <a:cubicBezTo>
                  <a:pt x="2176" y="3584"/>
                  <a:pt x="2176" y="3584"/>
                  <a:pt x="2176" y="3584"/>
                </a:cubicBezTo>
                <a:cubicBezTo>
                  <a:pt x="2141" y="3584"/>
                  <a:pt x="2111" y="3571"/>
                  <a:pt x="2086" y="3546"/>
                </a:cubicBezTo>
                <a:cubicBezTo>
                  <a:pt x="2061" y="3521"/>
                  <a:pt x="2048" y="3491"/>
                  <a:pt x="2048" y="3456"/>
                </a:cubicBezTo>
                <a:cubicBezTo>
                  <a:pt x="2048" y="3200"/>
                  <a:pt x="2048" y="3200"/>
                  <a:pt x="2048" y="3200"/>
                </a:cubicBezTo>
                <a:cubicBezTo>
                  <a:pt x="2048" y="3165"/>
                  <a:pt x="2061" y="3135"/>
                  <a:pt x="2086" y="3110"/>
                </a:cubicBezTo>
                <a:cubicBezTo>
                  <a:pt x="2111" y="3085"/>
                  <a:pt x="2141" y="3072"/>
                  <a:pt x="2176" y="3072"/>
                </a:cubicBezTo>
                <a:cubicBezTo>
                  <a:pt x="2432" y="3072"/>
                  <a:pt x="2432" y="3072"/>
                  <a:pt x="2432" y="3072"/>
                </a:cubicBezTo>
                <a:cubicBezTo>
                  <a:pt x="2467" y="3072"/>
                  <a:pt x="2497" y="3085"/>
                  <a:pt x="2522" y="3110"/>
                </a:cubicBezTo>
                <a:cubicBezTo>
                  <a:pt x="2547" y="3135"/>
                  <a:pt x="2560" y="3165"/>
                  <a:pt x="2560" y="3200"/>
                </a:cubicBezTo>
                <a:close/>
                <a:moveTo>
                  <a:pt x="4608" y="4224"/>
                </a:moveTo>
                <a:cubicBezTo>
                  <a:pt x="4608" y="4480"/>
                  <a:pt x="4608" y="4480"/>
                  <a:pt x="4608" y="4480"/>
                </a:cubicBezTo>
                <a:cubicBezTo>
                  <a:pt x="4608" y="4515"/>
                  <a:pt x="4595" y="4545"/>
                  <a:pt x="4570" y="4570"/>
                </a:cubicBezTo>
                <a:cubicBezTo>
                  <a:pt x="4545" y="4595"/>
                  <a:pt x="4515" y="4608"/>
                  <a:pt x="4480" y="4608"/>
                </a:cubicBezTo>
                <a:cubicBezTo>
                  <a:pt x="4224" y="4608"/>
                  <a:pt x="4224" y="4608"/>
                  <a:pt x="4224" y="4608"/>
                </a:cubicBezTo>
                <a:cubicBezTo>
                  <a:pt x="4189" y="4608"/>
                  <a:pt x="4159" y="4595"/>
                  <a:pt x="4134" y="4570"/>
                </a:cubicBezTo>
                <a:cubicBezTo>
                  <a:pt x="4109" y="4545"/>
                  <a:pt x="4096" y="4515"/>
                  <a:pt x="4096" y="4480"/>
                </a:cubicBezTo>
                <a:cubicBezTo>
                  <a:pt x="4096" y="4224"/>
                  <a:pt x="4096" y="4224"/>
                  <a:pt x="4096" y="4224"/>
                </a:cubicBezTo>
                <a:cubicBezTo>
                  <a:pt x="4096" y="4189"/>
                  <a:pt x="4109" y="4159"/>
                  <a:pt x="4134" y="4134"/>
                </a:cubicBezTo>
                <a:cubicBezTo>
                  <a:pt x="4159" y="4109"/>
                  <a:pt x="4189" y="4096"/>
                  <a:pt x="4224" y="4096"/>
                </a:cubicBezTo>
                <a:cubicBezTo>
                  <a:pt x="4480" y="4096"/>
                  <a:pt x="4480" y="4096"/>
                  <a:pt x="4480" y="4096"/>
                </a:cubicBezTo>
                <a:cubicBezTo>
                  <a:pt x="4515" y="4096"/>
                  <a:pt x="4545" y="4109"/>
                  <a:pt x="4570" y="4134"/>
                </a:cubicBezTo>
                <a:cubicBezTo>
                  <a:pt x="4595" y="4159"/>
                  <a:pt x="4608" y="4189"/>
                  <a:pt x="4608" y="4224"/>
                </a:cubicBezTo>
                <a:close/>
                <a:moveTo>
                  <a:pt x="3584" y="3200"/>
                </a:moveTo>
                <a:cubicBezTo>
                  <a:pt x="3584" y="3456"/>
                  <a:pt x="3584" y="3456"/>
                  <a:pt x="3584" y="3456"/>
                </a:cubicBezTo>
                <a:cubicBezTo>
                  <a:pt x="3584" y="3491"/>
                  <a:pt x="3571" y="3521"/>
                  <a:pt x="3546" y="3546"/>
                </a:cubicBezTo>
                <a:cubicBezTo>
                  <a:pt x="3521" y="3571"/>
                  <a:pt x="3491" y="3584"/>
                  <a:pt x="3456" y="3584"/>
                </a:cubicBezTo>
                <a:cubicBezTo>
                  <a:pt x="3200" y="3584"/>
                  <a:pt x="3200" y="3584"/>
                  <a:pt x="3200" y="3584"/>
                </a:cubicBezTo>
                <a:cubicBezTo>
                  <a:pt x="3165" y="3584"/>
                  <a:pt x="3135" y="3571"/>
                  <a:pt x="3110" y="3546"/>
                </a:cubicBezTo>
                <a:cubicBezTo>
                  <a:pt x="3085" y="3521"/>
                  <a:pt x="3072" y="3491"/>
                  <a:pt x="3072" y="3456"/>
                </a:cubicBezTo>
                <a:cubicBezTo>
                  <a:pt x="3072" y="3200"/>
                  <a:pt x="3072" y="3200"/>
                  <a:pt x="3072" y="3200"/>
                </a:cubicBezTo>
                <a:cubicBezTo>
                  <a:pt x="3072" y="3165"/>
                  <a:pt x="3085" y="3135"/>
                  <a:pt x="3110" y="3110"/>
                </a:cubicBezTo>
                <a:cubicBezTo>
                  <a:pt x="3135" y="3085"/>
                  <a:pt x="3165" y="3072"/>
                  <a:pt x="3200" y="3072"/>
                </a:cubicBezTo>
                <a:cubicBezTo>
                  <a:pt x="3456" y="3072"/>
                  <a:pt x="3456" y="3072"/>
                  <a:pt x="3456" y="3072"/>
                </a:cubicBezTo>
                <a:cubicBezTo>
                  <a:pt x="3491" y="3072"/>
                  <a:pt x="3521" y="3085"/>
                  <a:pt x="3546" y="3110"/>
                </a:cubicBezTo>
                <a:cubicBezTo>
                  <a:pt x="3571" y="3135"/>
                  <a:pt x="3584" y="3165"/>
                  <a:pt x="3584" y="3200"/>
                </a:cubicBezTo>
                <a:close/>
                <a:moveTo>
                  <a:pt x="4608" y="3200"/>
                </a:moveTo>
                <a:cubicBezTo>
                  <a:pt x="4608" y="3456"/>
                  <a:pt x="4608" y="3456"/>
                  <a:pt x="4608" y="3456"/>
                </a:cubicBezTo>
                <a:cubicBezTo>
                  <a:pt x="4608" y="3491"/>
                  <a:pt x="4595" y="3521"/>
                  <a:pt x="4570" y="3546"/>
                </a:cubicBezTo>
                <a:cubicBezTo>
                  <a:pt x="4545" y="3571"/>
                  <a:pt x="4515" y="3584"/>
                  <a:pt x="4480" y="3584"/>
                </a:cubicBezTo>
                <a:cubicBezTo>
                  <a:pt x="4224" y="3584"/>
                  <a:pt x="4224" y="3584"/>
                  <a:pt x="4224" y="3584"/>
                </a:cubicBezTo>
                <a:cubicBezTo>
                  <a:pt x="4189" y="3584"/>
                  <a:pt x="4159" y="3571"/>
                  <a:pt x="4134" y="3546"/>
                </a:cubicBezTo>
                <a:cubicBezTo>
                  <a:pt x="4109" y="3521"/>
                  <a:pt x="4096" y="3491"/>
                  <a:pt x="4096" y="3456"/>
                </a:cubicBezTo>
                <a:cubicBezTo>
                  <a:pt x="4096" y="3200"/>
                  <a:pt x="4096" y="3200"/>
                  <a:pt x="4096" y="3200"/>
                </a:cubicBezTo>
                <a:cubicBezTo>
                  <a:pt x="4096" y="3165"/>
                  <a:pt x="4109" y="3135"/>
                  <a:pt x="4134" y="3110"/>
                </a:cubicBezTo>
                <a:cubicBezTo>
                  <a:pt x="4159" y="3085"/>
                  <a:pt x="4189" y="3072"/>
                  <a:pt x="4224" y="3072"/>
                </a:cubicBezTo>
                <a:cubicBezTo>
                  <a:pt x="4480" y="3072"/>
                  <a:pt x="4480" y="3072"/>
                  <a:pt x="4480" y="3072"/>
                </a:cubicBezTo>
                <a:cubicBezTo>
                  <a:pt x="4515" y="3072"/>
                  <a:pt x="4545" y="3085"/>
                  <a:pt x="4570" y="3110"/>
                </a:cubicBezTo>
                <a:cubicBezTo>
                  <a:pt x="4595" y="3135"/>
                  <a:pt x="4608" y="3165"/>
                  <a:pt x="4608" y="3200"/>
                </a:cubicBezTo>
                <a:close/>
                <a:moveTo>
                  <a:pt x="3584" y="6656"/>
                </a:moveTo>
                <a:cubicBezTo>
                  <a:pt x="5120" y="6656"/>
                  <a:pt x="5120" y="6656"/>
                  <a:pt x="5120" y="6656"/>
                </a:cubicBezTo>
                <a:cubicBezTo>
                  <a:pt x="5120" y="2048"/>
                  <a:pt x="5120" y="2048"/>
                  <a:pt x="5120" y="2048"/>
                </a:cubicBezTo>
                <a:cubicBezTo>
                  <a:pt x="4096" y="2048"/>
                  <a:pt x="4096" y="2048"/>
                  <a:pt x="4096" y="2048"/>
                </a:cubicBezTo>
                <a:cubicBezTo>
                  <a:pt x="4096" y="2176"/>
                  <a:pt x="4096" y="2176"/>
                  <a:pt x="4096" y="2176"/>
                </a:cubicBezTo>
                <a:cubicBezTo>
                  <a:pt x="4096" y="2283"/>
                  <a:pt x="4059" y="2373"/>
                  <a:pt x="3984" y="2448"/>
                </a:cubicBezTo>
                <a:cubicBezTo>
                  <a:pt x="3909" y="2523"/>
                  <a:pt x="3819" y="2560"/>
                  <a:pt x="3712" y="2560"/>
                </a:cubicBezTo>
                <a:cubicBezTo>
                  <a:pt x="1920" y="2560"/>
                  <a:pt x="1920" y="2560"/>
                  <a:pt x="1920" y="2560"/>
                </a:cubicBezTo>
                <a:cubicBezTo>
                  <a:pt x="1813" y="2560"/>
                  <a:pt x="1723" y="2523"/>
                  <a:pt x="1648" y="2448"/>
                </a:cubicBezTo>
                <a:cubicBezTo>
                  <a:pt x="1573" y="2373"/>
                  <a:pt x="1536" y="2283"/>
                  <a:pt x="1536" y="2176"/>
                </a:cubicBezTo>
                <a:cubicBezTo>
                  <a:pt x="1536" y="2048"/>
                  <a:pt x="1536" y="2048"/>
                  <a:pt x="1536" y="2048"/>
                </a:cubicBezTo>
                <a:cubicBezTo>
                  <a:pt x="512" y="2048"/>
                  <a:pt x="512" y="2048"/>
                  <a:pt x="512" y="2048"/>
                </a:cubicBezTo>
                <a:cubicBezTo>
                  <a:pt x="512" y="6656"/>
                  <a:pt x="512" y="6656"/>
                  <a:pt x="512" y="6656"/>
                </a:cubicBezTo>
                <a:cubicBezTo>
                  <a:pt x="2048" y="6656"/>
                  <a:pt x="2048" y="6656"/>
                  <a:pt x="2048" y="6656"/>
                </a:cubicBezTo>
                <a:cubicBezTo>
                  <a:pt x="2048" y="5760"/>
                  <a:pt x="2048" y="5760"/>
                  <a:pt x="2048" y="5760"/>
                </a:cubicBezTo>
                <a:cubicBezTo>
                  <a:pt x="2048" y="5725"/>
                  <a:pt x="2061" y="5695"/>
                  <a:pt x="2086" y="5670"/>
                </a:cubicBezTo>
                <a:cubicBezTo>
                  <a:pt x="2111" y="5645"/>
                  <a:pt x="2141" y="5632"/>
                  <a:pt x="2176" y="5632"/>
                </a:cubicBezTo>
                <a:cubicBezTo>
                  <a:pt x="3456" y="5632"/>
                  <a:pt x="3456" y="5632"/>
                  <a:pt x="3456" y="5632"/>
                </a:cubicBezTo>
                <a:cubicBezTo>
                  <a:pt x="3491" y="5632"/>
                  <a:pt x="3521" y="5645"/>
                  <a:pt x="3546" y="5670"/>
                </a:cubicBezTo>
                <a:cubicBezTo>
                  <a:pt x="3571" y="5695"/>
                  <a:pt x="3584" y="5725"/>
                  <a:pt x="3584" y="5760"/>
                </a:cubicBezTo>
                <a:lnTo>
                  <a:pt x="3584" y="6656"/>
                </a:lnTo>
                <a:close/>
                <a:moveTo>
                  <a:pt x="3584" y="1920"/>
                </a:moveTo>
                <a:cubicBezTo>
                  <a:pt x="3584" y="640"/>
                  <a:pt x="3584" y="640"/>
                  <a:pt x="3584" y="640"/>
                </a:cubicBezTo>
                <a:cubicBezTo>
                  <a:pt x="3584" y="605"/>
                  <a:pt x="3571" y="575"/>
                  <a:pt x="3546" y="550"/>
                </a:cubicBezTo>
                <a:cubicBezTo>
                  <a:pt x="3521" y="525"/>
                  <a:pt x="3491" y="512"/>
                  <a:pt x="3456" y="512"/>
                </a:cubicBezTo>
                <a:cubicBezTo>
                  <a:pt x="3200" y="512"/>
                  <a:pt x="3200" y="512"/>
                  <a:pt x="3200" y="512"/>
                </a:cubicBezTo>
                <a:cubicBezTo>
                  <a:pt x="3165" y="512"/>
                  <a:pt x="3135" y="525"/>
                  <a:pt x="3110" y="550"/>
                </a:cubicBezTo>
                <a:cubicBezTo>
                  <a:pt x="3085" y="575"/>
                  <a:pt x="3072" y="605"/>
                  <a:pt x="3072" y="640"/>
                </a:cubicBezTo>
                <a:cubicBezTo>
                  <a:pt x="3072" y="1024"/>
                  <a:pt x="3072" y="1024"/>
                  <a:pt x="3072" y="1024"/>
                </a:cubicBezTo>
                <a:cubicBezTo>
                  <a:pt x="2560" y="1024"/>
                  <a:pt x="2560" y="1024"/>
                  <a:pt x="2560" y="1024"/>
                </a:cubicBezTo>
                <a:cubicBezTo>
                  <a:pt x="2560" y="640"/>
                  <a:pt x="2560" y="640"/>
                  <a:pt x="2560" y="640"/>
                </a:cubicBezTo>
                <a:cubicBezTo>
                  <a:pt x="2560" y="605"/>
                  <a:pt x="2547" y="575"/>
                  <a:pt x="2522" y="550"/>
                </a:cubicBezTo>
                <a:cubicBezTo>
                  <a:pt x="2497" y="525"/>
                  <a:pt x="2467" y="512"/>
                  <a:pt x="2432" y="512"/>
                </a:cubicBezTo>
                <a:cubicBezTo>
                  <a:pt x="2176" y="512"/>
                  <a:pt x="2176" y="512"/>
                  <a:pt x="2176" y="512"/>
                </a:cubicBezTo>
                <a:cubicBezTo>
                  <a:pt x="2141" y="512"/>
                  <a:pt x="2111" y="525"/>
                  <a:pt x="2086" y="550"/>
                </a:cubicBezTo>
                <a:cubicBezTo>
                  <a:pt x="2061" y="575"/>
                  <a:pt x="2048" y="605"/>
                  <a:pt x="2048" y="640"/>
                </a:cubicBezTo>
                <a:cubicBezTo>
                  <a:pt x="2048" y="1920"/>
                  <a:pt x="2048" y="1920"/>
                  <a:pt x="2048" y="1920"/>
                </a:cubicBezTo>
                <a:cubicBezTo>
                  <a:pt x="2048" y="1955"/>
                  <a:pt x="2061" y="1985"/>
                  <a:pt x="2086" y="2010"/>
                </a:cubicBezTo>
                <a:cubicBezTo>
                  <a:pt x="2111" y="2035"/>
                  <a:pt x="2141" y="2048"/>
                  <a:pt x="2176" y="2048"/>
                </a:cubicBezTo>
                <a:cubicBezTo>
                  <a:pt x="2432" y="2048"/>
                  <a:pt x="2432" y="2048"/>
                  <a:pt x="2432" y="2048"/>
                </a:cubicBezTo>
                <a:cubicBezTo>
                  <a:pt x="2467" y="2048"/>
                  <a:pt x="2497" y="2035"/>
                  <a:pt x="2522" y="2010"/>
                </a:cubicBezTo>
                <a:cubicBezTo>
                  <a:pt x="2547" y="1985"/>
                  <a:pt x="2560" y="1955"/>
                  <a:pt x="2560" y="1920"/>
                </a:cubicBezTo>
                <a:cubicBezTo>
                  <a:pt x="2560" y="1536"/>
                  <a:pt x="2560" y="1536"/>
                  <a:pt x="2560" y="1536"/>
                </a:cubicBezTo>
                <a:cubicBezTo>
                  <a:pt x="3072" y="1536"/>
                  <a:pt x="3072" y="1536"/>
                  <a:pt x="3072" y="1536"/>
                </a:cubicBezTo>
                <a:cubicBezTo>
                  <a:pt x="3072" y="1920"/>
                  <a:pt x="3072" y="1920"/>
                  <a:pt x="3072" y="1920"/>
                </a:cubicBezTo>
                <a:cubicBezTo>
                  <a:pt x="3072" y="1955"/>
                  <a:pt x="3085" y="1985"/>
                  <a:pt x="3110" y="2010"/>
                </a:cubicBezTo>
                <a:cubicBezTo>
                  <a:pt x="3135" y="2035"/>
                  <a:pt x="3165" y="2048"/>
                  <a:pt x="3200" y="2048"/>
                </a:cubicBezTo>
                <a:cubicBezTo>
                  <a:pt x="3456" y="2048"/>
                  <a:pt x="3456" y="2048"/>
                  <a:pt x="3456" y="2048"/>
                </a:cubicBezTo>
                <a:cubicBezTo>
                  <a:pt x="3491" y="2048"/>
                  <a:pt x="3521" y="2035"/>
                  <a:pt x="3546" y="2010"/>
                </a:cubicBezTo>
                <a:cubicBezTo>
                  <a:pt x="3571" y="1985"/>
                  <a:pt x="3584" y="1955"/>
                  <a:pt x="3584" y="1920"/>
                </a:cubicBezTo>
                <a:close/>
                <a:moveTo>
                  <a:pt x="5632" y="1792"/>
                </a:moveTo>
                <a:cubicBezTo>
                  <a:pt x="5632" y="6912"/>
                  <a:pt x="5632" y="6912"/>
                  <a:pt x="5632" y="6912"/>
                </a:cubicBezTo>
                <a:cubicBezTo>
                  <a:pt x="5632" y="6981"/>
                  <a:pt x="5607" y="7041"/>
                  <a:pt x="5556" y="7092"/>
                </a:cubicBezTo>
                <a:cubicBezTo>
                  <a:pt x="5505" y="7143"/>
                  <a:pt x="5445" y="7168"/>
                  <a:pt x="5376" y="7168"/>
                </a:cubicBezTo>
                <a:cubicBezTo>
                  <a:pt x="256" y="7168"/>
                  <a:pt x="256" y="7168"/>
                  <a:pt x="256" y="7168"/>
                </a:cubicBezTo>
                <a:cubicBezTo>
                  <a:pt x="187" y="7168"/>
                  <a:pt x="127" y="7143"/>
                  <a:pt x="76" y="7092"/>
                </a:cubicBezTo>
                <a:cubicBezTo>
                  <a:pt x="25" y="7041"/>
                  <a:pt x="0" y="6981"/>
                  <a:pt x="0" y="6912"/>
                </a:cubicBezTo>
                <a:cubicBezTo>
                  <a:pt x="0" y="1792"/>
                  <a:pt x="0" y="1792"/>
                  <a:pt x="0" y="1792"/>
                </a:cubicBezTo>
                <a:cubicBezTo>
                  <a:pt x="0" y="1723"/>
                  <a:pt x="25" y="1663"/>
                  <a:pt x="76" y="1612"/>
                </a:cubicBezTo>
                <a:cubicBezTo>
                  <a:pt x="127" y="1561"/>
                  <a:pt x="187" y="1536"/>
                  <a:pt x="256" y="1536"/>
                </a:cubicBezTo>
                <a:cubicBezTo>
                  <a:pt x="1536" y="1536"/>
                  <a:pt x="1536" y="1536"/>
                  <a:pt x="1536" y="1536"/>
                </a:cubicBezTo>
                <a:cubicBezTo>
                  <a:pt x="1536" y="384"/>
                  <a:pt x="1536" y="384"/>
                  <a:pt x="1536" y="384"/>
                </a:cubicBezTo>
                <a:cubicBezTo>
                  <a:pt x="1536" y="277"/>
                  <a:pt x="1573" y="187"/>
                  <a:pt x="1648" y="112"/>
                </a:cubicBezTo>
                <a:cubicBezTo>
                  <a:pt x="1723" y="37"/>
                  <a:pt x="1813" y="0"/>
                  <a:pt x="1920" y="0"/>
                </a:cubicBezTo>
                <a:cubicBezTo>
                  <a:pt x="3712" y="0"/>
                  <a:pt x="3712" y="0"/>
                  <a:pt x="3712" y="0"/>
                </a:cubicBezTo>
                <a:cubicBezTo>
                  <a:pt x="3819" y="0"/>
                  <a:pt x="3909" y="37"/>
                  <a:pt x="3984" y="112"/>
                </a:cubicBezTo>
                <a:cubicBezTo>
                  <a:pt x="4059" y="187"/>
                  <a:pt x="4096" y="277"/>
                  <a:pt x="4096" y="384"/>
                </a:cubicBezTo>
                <a:cubicBezTo>
                  <a:pt x="4096" y="1536"/>
                  <a:pt x="4096" y="1536"/>
                  <a:pt x="4096" y="1536"/>
                </a:cubicBezTo>
                <a:cubicBezTo>
                  <a:pt x="5376" y="1536"/>
                  <a:pt x="5376" y="1536"/>
                  <a:pt x="5376" y="1536"/>
                </a:cubicBezTo>
                <a:cubicBezTo>
                  <a:pt x="5445" y="1536"/>
                  <a:pt x="5505" y="1561"/>
                  <a:pt x="5556" y="1612"/>
                </a:cubicBezTo>
                <a:cubicBezTo>
                  <a:pt x="5607" y="1663"/>
                  <a:pt x="5632" y="1723"/>
                  <a:pt x="5632" y="1792"/>
                </a:cubicBez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722" y="2466000"/>
            <a:ext cx="2167952" cy="1787610"/>
          </a:xfrm>
          <a:prstGeom prst="rect">
            <a:avLst/>
          </a:prstGeom>
          <a:ln w="19050">
            <a:noFill/>
          </a:ln>
        </p:spPr>
      </p:pic>
    </p:spTree>
    <p:extLst>
      <p:ext uri="{BB962C8B-B14F-4D97-AF65-F5344CB8AC3E}">
        <p14:creationId xmlns:p14="http://schemas.microsoft.com/office/powerpoint/2010/main" val="249298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325" y="1590032"/>
            <a:ext cx="5220000" cy="823912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Urinvägsinfektion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325" y="2466000"/>
            <a:ext cx="5221381" cy="3766008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Räknas </a:t>
            </a:r>
            <a:r>
              <a:rPr lang="sv-SE" sz="2200" u="sng" dirty="0"/>
              <a:t>alltid</a:t>
            </a:r>
            <a:r>
              <a:rPr lang="sv-SE" sz="2200" dirty="0"/>
              <a:t> som en kateterorsakad urinvägsinfektion hos patient som har kateter.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Även de som har haft en kateter den </a:t>
            </a:r>
            <a:r>
              <a:rPr lang="sv-SE" sz="2200" u="sng" dirty="0"/>
              <a:t>senaste veckan</a:t>
            </a:r>
            <a:r>
              <a:rPr lang="sv-SE" sz="2200" dirty="0"/>
              <a:t> samt vid </a:t>
            </a:r>
            <a:r>
              <a:rPr lang="sv-SE" sz="2200" dirty="0" err="1"/>
              <a:t>RIK:ning</a:t>
            </a:r>
            <a:endParaRPr lang="sv-SE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Gräns 7 dagar efter avlägsnande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6674" y="1605543"/>
            <a:ext cx="5220000" cy="823318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Kateterrelaterad urinvägsinfektion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554" y="2466000"/>
            <a:ext cx="5218120" cy="376749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T83.5</a:t>
            </a:r>
            <a:r>
              <a:rPr lang="sv-SE" sz="2200" dirty="0"/>
              <a:t> Infektion och inflammatorisk reaktion…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Y84.6</a:t>
            </a:r>
            <a:r>
              <a:rPr lang="sv-SE" sz="2200" dirty="0"/>
              <a:t> Kateterisering av urinvägar…</a:t>
            </a:r>
          </a:p>
          <a:p>
            <a:pPr>
              <a:spcBef>
                <a:spcPts val="1200"/>
              </a:spcBef>
            </a:pPr>
            <a:endParaRPr lang="sv-SE" sz="2200" dirty="0"/>
          </a:p>
          <a:p>
            <a:pPr>
              <a:spcBef>
                <a:spcPts val="1200"/>
              </a:spcBef>
            </a:pPr>
            <a:r>
              <a:rPr lang="sv-SE" sz="2200" b="1" dirty="0"/>
              <a:t>N10.9</a:t>
            </a:r>
            <a:r>
              <a:rPr lang="sv-SE" sz="2200" dirty="0"/>
              <a:t> Akut </a:t>
            </a:r>
            <a:r>
              <a:rPr lang="sv-SE" sz="2200" dirty="0" err="1"/>
              <a:t>tubulo-interstitiell</a:t>
            </a:r>
            <a:r>
              <a:rPr lang="sv-SE" sz="2200" dirty="0"/>
              <a:t> nefrit</a:t>
            </a:r>
          </a:p>
          <a:p>
            <a:pPr>
              <a:spcBef>
                <a:spcPts val="1200"/>
              </a:spcBef>
            </a:pPr>
            <a:r>
              <a:rPr lang="sv-SE" sz="2200" dirty="0"/>
              <a:t>(</a:t>
            </a:r>
            <a:r>
              <a:rPr lang="sv-SE" sz="2200" b="1" dirty="0" err="1"/>
              <a:t>Bxxx</a:t>
            </a:r>
            <a:r>
              <a:rPr lang="sv-SE" sz="2200" dirty="0"/>
              <a:t> Eventuell bakterie)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Y95.9</a:t>
            </a:r>
            <a:r>
              <a:rPr lang="sv-SE" sz="2200" dirty="0"/>
              <a:t> Vårdrelaterad infektion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0847790-E1F0-B017-2C57-A9EB25B1083A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5304DD1B-19F5-6201-226B-8783441CF3CD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7D3350-37CD-6359-7DC6-4168160C9360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85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796626" cy="755650"/>
          </a:xfr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Innehåll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69244" y="1621487"/>
            <a:ext cx="6331117" cy="3615024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sv-SE" sz="2200" dirty="0"/>
              <a:t>Varför får ni denna utbildning?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Vad är en vårdrelaterad infektion (VRI)?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Vad är tanken?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Varför är det viktigt att vi kodar VRI?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När ska koden Y95.9 användas?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Vårdrelaterad infektion eller inte?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Hinder och lösningar</a:t>
            </a:r>
          </a:p>
          <a:p>
            <a:pPr>
              <a:lnSpc>
                <a:spcPct val="100000"/>
              </a:lnSpc>
            </a:pPr>
            <a:r>
              <a:rPr lang="sv-SE" sz="2200" dirty="0"/>
              <a:t>Information och kontakt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Innehåll</a:t>
            </a:r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8182478" y="2418890"/>
            <a:ext cx="2978870" cy="2020219"/>
          </a:xfrm>
          <a:prstGeom prst="rect">
            <a:avLst/>
          </a:prstGeo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0" tIns="0" rIns="0" bIns="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13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sv-SE" sz="12000" dirty="0">
                <a:solidFill>
                  <a:srgbClr val="DB3747"/>
                </a:solidFill>
              </a:rPr>
              <a:t>VRI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68769C-60CD-8CA6-40B4-6F5E7D05469E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4" name="Isosceles Triangle 3">
              <a:extLst>
                <a:ext uri="{FF2B5EF4-FFF2-40B4-BE49-F238E27FC236}">
                  <a16:creationId xmlns:a16="http://schemas.microsoft.com/office/drawing/2014/main" id="{F564F619-F281-32DB-C7B2-AA2BFDAFCF64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3195A0E-765F-22BC-1A0D-9CE068D2FBAF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Bildobjekt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182" y="194972"/>
            <a:ext cx="1140983" cy="4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69866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5325" y="1573064"/>
            <a:ext cx="5220000" cy="823912"/>
          </a:xfr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Postoperativ infektion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325" y="2467301"/>
            <a:ext cx="5221381" cy="3766008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sv-SE" sz="2200" dirty="0"/>
              <a:t>D.v.s. en infektion i operationsområdet</a:t>
            </a:r>
          </a:p>
          <a:p>
            <a:pPr>
              <a:spcBef>
                <a:spcPts val="1200"/>
              </a:spcBef>
            </a:pPr>
            <a:r>
              <a:rPr lang="sv-SE" sz="2200" dirty="0"/>
              <a:t>Inom </a:t>
            </a:r>
            <a:r>
              <a:rPr lang="sv-SE" sz="2200" u="sng" dirty="0"/>
              <a:t>30 dagar</a:t>
            </a:r>
            <a:r>
              <a:rPr lang="sv-SE" sz="2200" dirty="0"/>
              <a:t> efter kirurgi</a:t>
            </a:r>
          </a:p>
          <a:p>
            <a:pPr>
              <a:spcBef>
                <a:spcPts val="1200"/>
              </a:spcBef>
            </a:pPr>
            <a:r>
              <a:rPr lang="sv-SE" sz="2200" dirty="0"/>
              <a:t>Inom </a:t>
            </a:r>
            <a:r>
              <a:rPr lang="sv-SE" sz="2200" u="sng" dirty="0"/>
              <a:t>1 år</a:t>
            </a:r>
            <a:r>
              <a:rPr lang="sv-SE" sz="2200" dirty="0"/>
              <a:t> vid implantat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Pacemaker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Protes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Skruvar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 err="1"/>
              <a:t>Kärlgraft</a:t>
            </a:r>
            <a:endParaRPr lang="sv-SE" sz="2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Med flera…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6674" y="1585382"/>
            <a:ext cx="5220000" cy="823318"/>
          </a:xfrm>
          <a:noFill/>
          <a:ln w="190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v-SE" dirty="0" err="1">
                <a:solidFill>
                  <a:srgbClr val="DB3747"/>
                </a:solidFill>
              </a:rPr>
              <a:t>Osteomyelit</a:t>
            </a:r>
            <a:r>
              <a:rPr lang="sv-SE" dirty="0">
                <a:solidFill>
                  <a:srgbClr val="DB3747"/>
                </a:solidFill>
              </a:rPr>
              <a:t> i ryggen p.g.a. en fixationsskruv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554" y="2465817"/>
            <a:ext cx="5218120" cy="376749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200" b="1" dirty="0"/>
              <a:t>T84.6J</a:t>
            </a:r>
            <a:r>
              <a:rPr lang="sv-SE" sz="2200" dirty="0"/>
              <a:t> Infektion och inflammatorisk reaktion…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Y848</a:t>
            </a:r>
            <a:r>
              <a:rPr lang="sv-SE" sz="2200" dirty="0"/>
              <a:t> Kirurgiskt ingrepp med implantat…</a:t>
            </a:r>
          </a:p>
          <a:p>
            <a:pPr marL="0" indent="0">
              <a:spcBef>
                <a:spcPts val="1200"/>
              </a:spcBef>
              <a:buNone/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b="1" dirty="0"/>
              <a:t>M46.2</a:t>
            </a:r>
            <a:r>
              <a:rPr lang="sv-SE" sz="2200" dirty="0"/>
              <a:t> </a:t>
            </a:r>
            <a:r>
              <a:rPr lang="sv-SE" sz="2200" dirty="0" err="1"/>
              <a:t>Osteomyelit</a:t>
            </a:r>
            <a:r>
              <a:rPr lang="sv-SE" sz="2200" dirty="0"/>
              <a:t> i kota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(</a:t>
            </a:r>
            <a:r>
              <a:rPr lang="sv-SE" sz="2200" b="1" dirty="0" err="1"/>
              <a:t>Bxx.x</a:t>
            </a:r>
            <a:r>
              <a:rPr lang="sv-SE" sz="2200" dirty="0"/>
              <a:t> Eventuell bakterie)</a:t>
            </a:r>
          </a:p>
          <a:p>
            <a:pPr>
              <a:spcBef>
                <a:spcPts val="1200"/>
              </a:spcBef>
            </a:pPr>
            <a:r>
              <a:rPr lang="sv-SE" sz="2200" b="1" dirty="0"/>
              <a:t>Y95.9</a:t>
            </a:r>
            <a:r>
              <a:rPr lang="sv-SE" sz="2200" dirty="0"/>
              <a:t> Vårdrelaterad infektion</a:t>
            </a:r>
          </a:p>
          <a:p>
            <a:pPr>
              <a:spcBef>
                <a:spcPts val="1200"/>
              </a:spcBef>
            </a:pPr>
            <a:endParaRPr lang="sv-SE" sz="2200" dirty="0"/>
          </a:p>
          <a:p>
            <a:pPr>
              <a:spcBef>
                <a:spcPts val="1200"/>
              </a:spcBef>
            </a:pPr>
            <a:endParaRPr lang="sv-SE" sz="2200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084294-E372-FE74-0BBA-0EF15F151B3E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8AC10C03-FBF1-1D8B-FA90-46850947448F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BC719E6-0284-EECD-377C-42E0E9E5540C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Bildobjekt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72" y="4233497"/>
            <a:ext cx="1879353" cy="13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58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70739" y="728663"/>
            <a:ext cx="10801350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6706" y="1597363"/>
            <a:ext cx="5220000" cy="823912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 smtClean="0">
                <a:solidFill>
                  <a:srgbClr val="DB3747"/>
                </a:solidFill>
              </a:rPr>
              <a:t>Läkemedelsorsakad infektioner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324" y="2421275"/>
            <a:ext cx="5411185" cy="3905953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 smtClean="0"/>
              <a:t>Kan vara svåra att identifiera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 smtClean="0"/>
              <a:t>Y57.9</a:t>
            </a:r>
            <a:r>
              <a:rPr lang="sv-SE" sz="2200" dirty="0" smtClean="0"/>
              <a:t> väger tyngre än </a:t>
            </a:r>
            <a:r>
              <a:rPr lang="sv-SE" sz="2200" b="1" dirty="0" smtClean="0"/>
              <a:t>Y95.9</a:t>
            </a:r>
            <a:r>
              <a:rPr lang="sv-SE" sz="2200" dirty="0" smtClean="0"/>
              <a:t> i prioritering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endParaRPr lang="sv-SE" sz="2200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J70.4</a:t>
            </a:r>
            <a:r>
              <a:rPr lang="sv-SE" sz="2200" dirty="0"/>
              <a:t> Läkemedelsutlöst </a:t>
            </a:r>
            <a:r>
              <a:rPr lang="sv-SE" sz="2200" dirty="0" err="1"/>
              <a:t>interstitiell</a:t>
            </a:r>
            <a:r>
              <a:rPr lang="sv-SE" sz="2200" dirty="0"/>
              <a:t> </a:t>
            </a:r>
            <a:r>
              <a:rPr lang="sv-SE" sz="2200" dirty="0" smtClean="0"/>
              <a:t>lungsjukdom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ATC-kod</a:t>
            </a:r>
            <a:r>
              <a:rPr lang="sv-SE" sz="2200" dirty="0"/>
              <a:t> (om man har fastställt det ogynnsamma läkemedlet)</a:t>
            </a:r>
            <a:endParaRPr lang="sv-SE" sz="2200" b="1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b="1" dirty="0"/>
              <a:t>Y57.9</a:t>
            </a:r>
            <a:r>
              <a:rPr lang="sv-SE" sz="2200" dirty="0"/>
              <a:t> Läkemedel eller drog i terapeutiskt bruk som orsak till ogynnsam </a:t>
            </a:r>
            <a:r>
              <a:rPr lang="sv-SE" sz="2200" dirty="0" smtClean="0"/>
              <a:t>effekt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6674" y="1601411"/>
            <a:ext cx="5220000" cy="823318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 err="1" smtClean="0">
                <a:solidFill>
                  <a:srgbClr val="DB3747"/>
                </a:solidFill>
              </a:rPr>
              <a:t>Clostridieinfektion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554" y="2466000"/>
            <a:ext cx="5218120" cy="376749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sv-SE" sz="2200" dirty="0"/>
              <a:t>En </a:t>
            </a:r>
            <a:r>
              <a:rPr lang="sv-SE" sz="2200" dirty="0" err="1"/>
              <a:t>clostridieinfektion</a:t>
            </a:r>
            <a:r>
              <a:rPr lang="sv-SE" sz="2200" dirty="0"/>
              <a:t> är </a:t>
            </a:r>
            <a:r>
              <a:rPr lang="sv-SE" sz="2200" u="sng" dirty="0"/>
              <a:t>alltid</a:t>
            </a:r>
            <a:r>
              <a:rPr lang="sv-SE" sz="2200" dirty="0"/>
              <a:t> vårdrelaterad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b="1" dirty="0"/>
              <a:t>A04.7</a:t>
            </a:r>
            <a:r>
              <a:rPr lang="sv-SE" sz="2200" dirty="0"/>
              <a:t> </a:t>
            </a:r>
            <a:r>
              <a:rPr lang="sv-SE" sz="2200" dirty="0" err="1"/>
              <a:t>Enterokolit</a:t>
            </a:r>
            <a:r>
              <a:rPr lang="sv-SE" sz="2200" dirty="0"/>
              <a:t> orsakad av </a:t>
            </a:r>
            <a:r>
              <a:rPr lang="sv-SE" sz="2200" dirty="0" err="1"/>
              <a:t>Clostridioides</a:t>
            </a:r>
            <a:r>
              <a:rPr lang="sv-SE" sz="2200" dirty="0"/>
              <a:t> </a:t>
            </a:r>
            <a:r>
              <a:rPr lang="sv-SE" sz="2200" dirty="0" err="1"/>
              <a:t>difficile</a:t>
            </a:r>
            <a:endParaRPr lang="sv-SE" sz="2200" dirty="0"/>
          </a:p>
          <a:p>
            <a:pPr>
              <a:spcBef>
                <a:spcPts val="1200"/>
              </a:spcBef>
            </a:pPr>
            <a:r>
              <a:rPr lang="sv-SE" sz="2200" b="1" dirty="0"/>
              <a:t>Y95.9</a:t>
            </a:r>
            <a:r>
              <a:rPr lang="sv-SE" sz="2200" dirty="0"/>
              <a:t> Vårdrelaterad infektion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2F7ADF5-0069-5882-16D3-AE76AA88B4B8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D19BA282-1DE1-D99D-1BBB-B325927C2023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61D6702-3277-04AF-3B7A-2462833687C7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Freeform 161" title="Ikon moln"/>
          <p:cNvSpPr>
            <a:spLocks noChangeAspect="1"/>
          </p:cNvSpPr>
          <p:nvPr/>
        </p:nvSpPr>
        <p:spPr bwMode="auto">
          <a:xfrm>
            <a:off x="7936502" y="4888118"/>
            <a:ext cx="1900343" cy="1386645"/>
          </a:xfrm>
          <a:custGeom>
            <a:avLst/>
            <a:gdLst>
              <a:gd name="T0" fmla="*/ 7680 w 7680"/>
              <a:gd name="T1" fmla="*/ 4096 h 5632"/>
              <a:gd name="T2" fmla="*/ 7230 w 7680"/>
              <a:gd name="T3" fmla="*/ 5182 h 5632"/>
              <a:gd name="T4" fmla="*/ 6144 w 7680"/>
              <a:gd name="T5" fmla="*/ 5632 h 5632"/>
              <a:gd name="T6" fmla="*/ 1792 w 7680"/>
              <a:gd name="T7" fmla="*/ 5632 h 5632"/>
              <a:gd name="T8" fmla="*/ 526 w 7680"/>
              <a:gd name="T9" fmla="*/ 5106 h 5632"/>
              <a:gd name="T10" fmla="*/ 0 w 7680"/>
              <a:gd name="T11" fmla="*/ 3840 h 5632"/>
              <a:gd name="T12" fmla="*/ 284 w 7680"/>
              <a:gd name="T13" fmla="*/ 2874 h 5632"/>
              <a:gd name="T14" fmla="*/ 1032 w 7680"/>
              <a:gd name="T15" fmla="*/ 2220 h 5632"/>
              <a:gd name="T16" fmla="*/ 1024 w 7680"/>
              <a:gd name="T17" fmla="*/ 2048 h 5632"/>
              <a:gd name="T18" fmla="*/ 1624 w 7680"/>
              <a:gd name="T19" fmla="*/ 600 h 5632"/>
              <a:gd name="T20" fmla="*/ 3072 w 7680"/>
              <a:gd name="T21" fmla="*/ 0 h 5632"/>
              <a:gd name="T22" fmla="*/ 4218 w 7680"/>
              <a:gd name="T23" fmla="*/ 352 h 5632"/>
              <a:gd name="T24" fmla="*/ 4968 w 7680"/>
              <a:gd name="T25" fmla="*/ 1272 h 5632"/>
              <a:gd name="T26" fmla="*/ 5632 w 7680"/>
              <a:gd name="T27" fmla="*/ 1024 h 5632"/>
              <a:gd name="T28" fmla="*/ 6356 w 7680"/>
              <a:gd name="T29" fmla="*/ 1324 h 5632"/>
              <a:gd name="T30" fmla="*/ 6656 w 7680"/>
              <a:gd name="T31" fmla="*/ 2048 h 5632"/>
              <a:gd name="T32" fmla="*/ 6492 w 7680"/>
              <a:gd name="T33" fmla="*/ 2600 h 5632"/>
              <a:gd name="T34" fmla="*/ 7344 w 7680"/>
              <a:gd name="T35" fmla="*/ 3138 h 5632"/>
              <a:gd name="T36" fmla="*/ 7680 w 7680"/>
              <a:gd name="T37" fmla="*/ 4096 h 5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680" h="5632">
                <a:moveTo>
                  <a:pt x="7680" y="4096"/>
                </a:moveTo>
                <a:cubicBezTo>
                  <a:pt x="7680" y="4520"/>
                  <a:pt x="7530" y="4882"/>
                  <a:pt x="7230" y="5182"/>
                </a:cubicBezTo>
                <a:cubicBezTo>
                  <a:pt x="6930" y="5482"/>
                  <a:pt x="6568" y="5632"/>
                  <a:pt x="6144" y="5632"/>
                </a:cubicBezTo>
                <a:cubicBezTo>
                  <a:pt x="1792" y="5632"/>
                  <a:pt x="1792" y="5632"/>
                  <a:pt x="1792" y="5632"/>
                </a:cubicBezTo>
                <a:cubicBezTo>
                  <a:pt x="1299" y="5632"/>
                  <a:pt x="877" y="5457"/>
                  <a:pt x="526" y="5106"/>
                </a:cubicBezTo>
                <a:cubicBezTo>
                  <a:pt x="175" y="4755"/>
                  <a:pt x="0" y="4333"/>
                  <a:pt x="0" y="3840"/>
                </a:cubicBezTo>
                <a:cubicBezTo>
                  <a:pt x="0" y="3488"/>
                  <a:pt x="95" y="3166"/>
                  <a:pt x="284" y="2874"/>
                </a:cubicBezTo>
                <a:cubicBezTo>
                  <a:pt x="473" y="2582"/>
                  <a:pt x="723" y="2364"/>
                  <a:pt x="1032" y="2220"/>
                </a:cubicBezTo>
                <a:cubicBezTo>
                  <a:pt x="1027" y="2145"/>
                  <a:pt x="1024" y="2088"/>
                  <a:pt x="1024" y="2048"/>
                </a:cubicBezTo>
                <a:cubicBezTo>
                  <a:pt x="1024" y="1483"/>
                  <a:pt x="1224" y="1000"/>
                  <a:pt x="1624" y="600"/>
                </a:cubicBezTo>
                <a:cubicBezTo>
                  <a:pt x="2024" y="200"/>
                  <a:pt x="2507" y="0"/>
                  <a:pt x="3072" y="0"/>
                </a:cubicBezTo>
                <a:cubicBezTo>
                  <a:pt x="3493" y="0"/>
                  <a:pt x="3875" y="117"/>
                  <a:pt x="4218" y="352"/>
                </a:cubicBezTo>
                <a:cubicBezTo>
                  <a:pt x="4561" y="587"/>
                  <a:pt x="4811" y="893"/>
                  <a:pt x="4968" y="1272"/>
                </a:cubicBezTo>
                <a:cubicBezTo>
                  <a:pt x="5155" y="1107"/>
                  <a:pt x="5376" y="1024"/>
                  <a:pt x="5632" y="1024"/>
                </a:cubicBezTo>
                <a:cubicBezTo>
                  <a:pt x="5915" y="1024"/>
                  <a:pt x="6156" y="1124"/>
                  <a:pt x="6356" y="1324"/>
                </a:cubicBezTo>
                <a:cubicBezTo>
                  <a:pt x="6556" y="1524"/>
                  <a:pt x="6656" y="1765"/>
                  <a:pt x="6656" y="2048"/>
                </a:cubicBezTo>
                <a:cubicBezTo>
                  <a:pt x="6656" y="2248"/>
                  <a:pt x="6601" y="2432"/>
                  <a:pt x="6492" y="2600"/>
                </a:cubicBezTo>
                <a:cubicBezTo>
                  <a:pt x="6836" y="2680"/>
                  <a:pt x="7120" y="2859"/>
                  <a:pt x="7344" y="3138"/>
                </a:cubicBezTo>
                <a:cubicBezTo>
                  <a:pt x="7568" y="3417"/>
                  <a:pt x="7680" y="3736"/>
                  <a:pt x="7680" y="4096"/>
                </a:cubicBezTo>
                <a:close/>
              </a:path>
            </a:pathLst>
          </a:custGeom>
          <a:solidFill>
            <a:srgbClr val="522424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801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 smtClean="0">
                <a:solidFill>
                  <a:srgbClr val="DB3747"/>
                </a:solidFill>
              </a:rPr>
              <a:t>Läkemedelsorsakade infektioner – </a:t>
            </a:r>
            <a:r>
              <a:rPr lang="sv-SE" dirty="0" err="1" smtClean="0">
                <a:solidFill>
                  <a:srgbClr val="DB3747"/>
                </a:solidFill>
              </a:rPr>
              <a:t>Neutropen</a:t>
            </a:r>
            <a:r>
              <a:rPr lang="sv-SE" dirty="0" smtClean="0">
                <a:solidFill>
                  <a:srgbClr val="DB3747"/>
                </a:solidFill>
              </a:rPr>
              <a:t> feber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681348"/>
            <a:ext cx="10801350" cy="4243171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 smtClean="0"/>
              <a:t>Är </a:t>
            </a:r>
            <a:r>
              <a:rPr lang="sv-SE" sz="2200" dirty="0"/>
              <a:t>en läkemedelsreaktion på </a:t>
            </a:r>
            <a:r>
              <a:rPr lang="sv-SE" sz="2200" dirty="0" smtClean="0"/>
              <a:t>primärt cytostatika</a:t>
            </a:r>
          </a:p>
          <a:p>
            <a:r>
              <a:rPr lang="sv-SE" sz="2200" dirty="0" smtClean="0"/>
              <a:t>Går </a:t>
            </a:r>
            <a:r>
              <a:rPr lang="sv-SE" sz="2200" dirty="0"/>
              <a:t>inte att koda med </a:t>
            </a:r>
            <a:r>
              <a:rPr lang="sv-SE" sz="2200" b="1" dirty="0"/>
              <a:t>Y95.9</a:t>
            </a:r>
            <a:r>
              <a:rPr lang="sv-SE" sz="2200" dirty="0"/>
              <a:t> då det blir dubbel Y-kod</a:t>
            </a:r>
          </a:p>
          <a:p>
            <a:endParaRPr lang="sv-SE" sz="1800" dirty="0"/>
          </a:p>
          <a:p>
            <a:r>
              <a:rPr lang="sv-SE" sz="2200" b="1" dirty="0"/>
              <a:t>R50.8</a:t>
            </a:r>
            <a:r>
              <a:rPr lang="sv-SE" sz="2200" dirty="0"/>
              <a:t> Annan specificerad feber</a:t>
            </a:r>
          </a:p>
          <a:p>
            <a:r>
              <a:rPr lang="sv-SE" sz="2200" b="1" dirty="0"/>
              <a:t>D70.9C</a:t>
            </a:r>
            <a:r>
              <a:rPr lang="sv-SE" sz="2200" dirty="0"/>
              <a:t> </a:t>
            </a:r>
            <a:r>
              <a:rPr lang="sv-SE" sz="2200" dirty="0" err="1"/>
              <a:t>Neutropeni</a:t>
            </a:r>
            <a:r>
              <a:rPr lang="sv-SE" sz="2200" dirty="0"/>
              <a:t> UNS</a:t>
            </a:r>
          </a:p>
          <a:p>
            <a:r>
              <a:rPr lang="sv-SE" sz="2200" b="1" dirty="0"/>
              <a:t>Y57.9</a:t>
            </a:r>
            <a:r>
              <a:rPr lang="sv-SE" sz="2200" dirty="0"/>
              <a:t> Läkemedel eller drog i terapeutiskt bruk som orsak till ogynnsam effekt</a:t>
            </a:r>
          </a:p>
          <a:p>
            <a:endParaRPr lang="sv-SE" sz="1800" dirty="0"/>
          </a:p>
          <a:p>
            <a:r>
              <a:rPr lang="sv-SE" sz="2200" dirty="0"/>
              <a:t>I normala fall ska </a:t>
            </a:r>
            <a:r>
              <a:rPr lang="sv-SE" sz="2200" b="1" dirty="0"/>
              <a:t>Y57.9</a:t>
            </a:r>
            <a:r>
              <a:rPr lang="sv-SE" sz="2200" dirty="0"/>
              <a:t> kodas tillsammans med en ATC-kod</a:t>
            </a:r>
          </a:p>
          <a:p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dirty="0"/>
              <a:t>Kodas </a:t>
            </a:r>
            <a:r>
              <a:rPr lang="sv-SE" sz="2200" dirty="0" smtClean="0"/>
              <a:t>inte med </a:t>
            </a:r>
            <a:r>
              <a:rPr lang="sv-SE" sz="2200" b="1" dirty="0" smtClean="0"/>
              <a:t>Y95.9</a:t>
            </a:r>
            <a:r>
              <a:rPr lang="sv-SE" sz="2200" dirty="0" smtClean="0"/>
              <a:t>, </a:t>
            </a:r>
            <a:r>
              <a:rPr lang="sv-SE" sz="2200" dirty="0"/>
              <a:t>tills vidare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När och hur kodar man en VRI?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19069DF-7037-D409-45AA-5F4E6C3AA37C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681E6A4F-CCD3-01C1-525A-95C439655424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384516A-EAB4-496C-CBBB-2C789277B040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3468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Vårdrelaterad infektion eller inte?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D30D30B-5BF0-90B5-C570-6062DF1194A7}"/>
              </a:ext>
            </a:extLst>
          </p:cNvPr>
          <p:cNvSpPr/>
          <p:nvPr/>
        </p:nvSpPr>
        <p:spPr>
          <a:xfrm>
            <a:off x="2495999" y="3692322"/>
            <a:ext cx="720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80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7535864" y="1680993"/>
            <a:ext cx="4505716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346255" cy="775284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3"/>
            <a:ext cx="6480000" cy="462773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79-årig dement man med hjärt- och njursvikt kommer till Akutmottagningen med en kroppstemperatur på 39 °C sedan tre dagar tillbaka.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r>
              <a:rPr lang="sv-SE" sz="2200" dirty="0"/>
              <a:t>Ingen sjukhusvård eller annan vård. Samhällsorsakad infektion.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8" name="Freeform 157" title="Ikon kryss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35863" y="1700982"/>
            <a:ext cx="4505716" cy="4607742"/>
          </a:xfrm>
          <a:custGeom>
            <a:avLst/>
            <a:gdLst>
              <a:gd name="T0" fmla="*/ 4752 w 4752"/>
              <a:gd name="T1" fmla="*/ 3824 h 4752"/>
              <a:gd name="T2" fmla="*/ 4640 w 4752"/>
              <a:gd name="T3" fmla="*/ 4096 h 4752"/>
              <a:gd name="T4" fmla="*/ 4096 w 4752"/>
              <a:gd name="T5" fmla="*/ 4640 h 4752"/>
              <a:gd name="T6" fmla="*/ 3824 w 4752"/>
              <a:gd name="T7" fmla="*/ 4752 h 4752"/>
              <a:gd name="T8" fmla="*/ 3552 w 4752"/>
              <a:gd name="T9" fmla="*/ 4640 h 4752"/>
              <a:gd name="T10" fmla="*/ 2376 w 4752"/>
              <a:gd name="T11" fmla="*/ 3464 h 4752"/>
              <a:gd name="T12" fmla="*/ 1200 w 4752"/>
              <a:gd name="T13" fmla="*/ 4640 h 4752"/>
              <a:gd name="T14" fmla="*/ 928 w 4752"/>
              <a:gd name="T15" fmla="*/ 4752 h 4752"/>
              <a:gd name="T16" fmla="*/ 656 w 4752"/>
              <a:gd name="T17" fmla="*/ 4640 h 4752"/>
              <a:gd name="T18" fmla="*/ 112 w 4752"/>
              <a:gd name="T19" fmla="*/ 4096 h 4752"/>
              <a:gd name="T20" fmla="*/ 0 w 4752"/>
              <a:gd name="T21" fmla="*/ 3824 h 4752"/>
              <a:gd name="T22" fmla="*/ 112 w 4752"/>
              <a:gd name="T23" fmla="*/ 3552 h 4752"/>
              <a:gd name="T24" fmla="*/ 1288 w 4752"/>
              <a:gd name="T25" fmla="*/ 2376 h 4752"/>
              <a:gd name="T26" fmla="*/ 112 w 4752"/>
              <a:gd name="T27" fmla="*/ 1200 h 4752"/>
              <a:gd name="T28" fmla="*/ 0 w 4752"/>
              <a:gd name="T29" fmla="*/ 928 h 4752"/>
              <a:gd name="T30" fmla="*/ 112 w 4752"/>
              <a:gd name="T31" fmla="*/ 656 h 4752"/>
              <a:gd name="T32" fmla="*/ 656 w 4752"/>
              <a:gd name="T33" fmla="*/ 112 h 4752"/>
              <a:gd name="T34" fmla="*/ 928 w 4752"/>
              <a:gd name="T35" fmla="*/ 0 h 4752"/>
              <a:gd name="T36" fmla="*/ 1200 w 4752"/>
              <a:gd name="T37" fmla="*/ 112 h 4752"/>
              <a:gd name="T38" fmla="*/ 2376 w 4752"/>
              <a:gd name="T39" fmla="*/ 1288 h 4752"/>
              <a:gd name="T40" fmla="*/ 3552 w 4752"/>
              <a:gd name="T41" fmla="*/ 112 h 4752"/>
              <a:gd name="T42" fmla="*/ 3824 w 4752"/>
              <a:gd name="T43" fmla="*/ 0 h 4752"/>
              <a:gd name="T44" fmla="*/ 4096 w 4752"/>
              <a:gd name="T45" fmla="*/ 112 h 4752"/>
              <a:gd name="T46" fmla="*/ 4640 w 4752"/>
              <a:gd name="T47" fmla="*/ 656 h 4752"/>
              <a:gd name="T48" fmla="*/ 4752 w 4752"/>
              <a:gd name="T49" fmla="*/ 928 h 4752"/>
              <a:gd name="T50" fmla="*/ 4640 w 4752"/>
              <a:gd name="T51" fmla="*/ 1200 h 4752"/>
              <a:gd name="T52" fmla="*/ 3464 w 4752"/>
              <a:gd name="T53" fmla="*/ 2376 h 4752"/>
              <a:gd name="T54" fmla="*/ 4640 w 4752"/>
              <a:gd name="T55" fmla="*/ 3552 h 4752"/>
              <a:gd name="T56" fmla="*/ 4752 w 4752"/>
              <a:gd name="T57" fmla="*/ 382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752" h="4752">
                <a:moveTo>
                  <a:pt x="4752" y="3824"/>
                </a:moveTo>
                <a:cubicBezTo>
                  <a:pt x="4752" y="3931"/>
                  <a:pt x="4715" y="4021"/>
                  <a:pt x="4640" y="4096"/>
                </a:cubicBezTo>
                <a:cubicBezTo>
                  <a:pt x="4096" y="4640"/>
                  <a:pt x="4096" y="4640"/>
                  <a:pt x="4096" y="4640"/>
                </a:cubicBezTo>
                <a:cubicBezTo>
                  <a:pt x="4021" y="4715"/>
                  <a:pt x="3931" y="4752"/>
                  <a:pt x="3824" y="4752"/>
                </a:cubicBezTo>
                <a:cubicBezTo>
                  <a:pt x="3717" y="4752"/>
                  <a:pt x="3627" y="4715"/>
                  <a:pt x="3552" y="4640"/>
                </a:cubicBezTo>
                <a:cubicBezTo>
                  <a:pt x="2376" y="3464"/>
                  <a:pt x="2376" y="3464"/>
                  <a:pt x="2376" y="3464"/>
                </a:cubicBezTo>
                <a:cubicBezTo>
                  <a:pt x="1200" y="4640"/>
                  <a:pt x="1200" y="4640"/>
                  <a:pt x="1200" y="4640"/>
                </a:cubicBezTo>
                <a:cubicBezTo>
                  <a:pt x="1125" y="4715"/>
                  <a:pt x="1035" y="4752"/>
                  <a:pt x="928" y="4752"/>
                </a:cubicBezTo>
                <a:cubicBezTo>
                  <a:pt x="821" y="4752"/>
                  <a:pt x="731" y="4715"/>
                  <a:pt x="656" y="4640"/>
                </a:cubicBezTo>
                <a:cubicBezTo>
                  <a:pt x="112" y="4096"/>
                  <a:pt x="112" y="4096"/>
                  <a:pt x="112" y="4096"/>
                </a:cubicBezTo>
                <a:cubicBezTo>
                  <a:pt x="37" y="4021"/>
                  <a:pt x="0" y="3931"/>
                  <a:pt x="0" y="3824"/>
                </a:cubicBezTo>
                <a:cubicBezTo>
                  <a:pt x="0" y="3717"/>
                  <a:pt x="37" y="3627"/>
                  <a:pt x="112" y="3552"/>
                </a:cubicBezTo>
                <a:cubicBezTo>
                  <a:pt x="1288" y="2376"/>
                  <a:pt x="1288" y="2376"/>
                  <a:pt x="1288" y="2376"/>
                </a:cubicBezTo>
                <a:cubicBezTo>
                  <a:pt x="112" y="1200"/>
                  <a:pt x="112" y="1200"/>
                  <a:pt x="112" y="1200"/>
                </a:cubicBezTo>
                <a:cubicBezTo>
                  <a:pt x="37" y="1125"/>
                  <a:pt x="0" y="1035"/>
                  <a:pt x="0" y="928"/>
                </a:cubicBezTo>
                <a:cubicBezTo>
                  <a:pt x="0" y="821"/>
                  <a:pt x="37" y="731"/>
                  <a:pt x="112" y="656"/>
                </a:cubicBezTo>
                <a:cubicBezTo>
                  <a:pt x="656" y="112"/>
                  <a:pt x="656" y="112"/>
                  <a:pt x="656" y="112"/>
                </a:cubicBezTo>
                <a:cubicBezTo>
                  <a:pt x="731" y="37"/>
                  <a:pt x="821" y="0"/>
                  <a:pt x="928" y="0"/>
                </a:cubicBezTo>
                <a:cubicBezTo>
                  <a:pt x="1035" y="0"/>
                  <a:pt x="1125" y="37"/>
                  <a:pt x="1200" y="112"/>
                </a:cubicBezTo>
                <a:cubicBezTo>
                  <a:pt x="2376" y="1288"/>
                  <a:pt x="2376" y="1288"/>
                  <a:pt x="2376" y="1288"/>
                </a:cubicBezTo>
                <a:cubicBezTo>
                  <a:pt x="3552" y="112"/>
                  <a:pt x="3552" y="112"/>
                  <a:pt x="3552" y="112"/>
                </a:cubicBezTo>
                <a:cubicBezTo>
                  <a:pt x="3627" y="37"/>
                  <a:pt x="3717" y="0"/>
                  <a:pt x="3824" y="0"/>
                </a:cubicBezTo>
                <a:cubicBezTo>
                  <a:pt x="3931" y="0"/>
                  <a:pt x="4021" y="37"/>
                  <a:pt x="4096" y="112"/>
                </a:cubicBezTo>
                <a:cubicBezTo>
                  <a:pt x="4640" y="656"/>
                  <a:pt x="4640" y="656"/>
                  <a:pt x="4640" y="656"/>
                </a:cubicBezTo>
                <a:cubicBezTo>
                  <a:pt x="4715" y="731"/>
                  <a:pt x="4752" y="821"/>
                  <a:pt x="4752" y="928"/>
                </a:cubicBezTo>
                <a:cubicBezTo>
                  <a:pt x="4752" y="1035"/>
                  <a:pt x="4715" y="1125"/>
                  <a:pt x="4640" y="1200"/>
                </a:cubicBezTo>
                <a:cubicBezTo>
                  <a:pt x="3464" y="2376"/>
                  <a:pt x="3464" y="2376"/>
                  <a:pt x="3464" y="2376"/>
                </a:cubicBezTo>
                <a:cubicBezTo>
                  <a:pt x="4640" y="3552"/>
                  <a:pt x="4640" y="3552"/>
                  <a:pt x="4640" y="3552"/>
                </a:cubicBezTo>
                <a:cubicBezTo>
                  <a:pt x="4715" y="3627"/>
                  <a:pt x="4752" y="3717"/>
                  <a:pt x="4752" y="38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indent="0">
              <a:buNone/>
            </a:pPr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236FB1E-6F32-5F53-6E1E-43B3469A0633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0FCBD024-7B39-7553-0D57-7DD57D1E3D80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C88F921-C06E-A221-E62B-D64F5C3B41FF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264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535861" y="1680994"/>
            <a:ext cx="4517593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358129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4"/>
            <a:ext cx="6480000" cy="4627731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200" dirty="0"/>
              <a:t>En äldre man med prostatabesvär har fått urinkateter på en vårdcentral för 14 dagar sedan. Bor hemma. Söker akut med tecken på febril urinvägsinfektion.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dirty="0"/>
              <a:t>Mannen har en urinkateter i sökande stund och måste därför anses vara kateterorsakad urinvägsinfektion.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6" name="Freeform 129" title="Ikon check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35860" y="1680993"/>
            <a:ext cx="4517593" cy="4627732"/>
          </a:xfrm>
          <a:custGeom>
            <a:avLst/>
            <a:gdLst>
              <a:gd name="T0" fmla="*/ 6200 w 6200"/>
              <a:gd name="T1" fmla="*/ 928 h 4752"/>
              <a:gd name="T2" fmla="*/ 6088 w 6200"/>
              <a:gd name="T3" fmla="*/ 1200 h 4752"/>
              <a:gd name="T4" fmla="*/ 3192 w 6200"/>
              <a:gd name="T5" fmla="*/ 4096 h 4752"/>
              <a:gd name="T6" fmla="*/ 2648 w 6200"/>
              <a:gd name="T7" fmla="*/ 4640 h 4752"/>
              <a:gd name="T8" fmla="*/ 2376 w 6200"/>
              <a:gd name="T9" fmla="*/ 4752 h 4752"/>
              <a:gd name="T10" fmla="*/ 2104 w 6200"/>
              <a:gd name="T11" fmla="*/ 4640 h 4752"/>
              <a:gd name="T12" fmla="*/ 1560 w 6200"/>
              <a:gd name="T13" fmla="*/ 4096 h 4752"/>
              <a:gd name="T14" fmla="*/ 112 w 6200"/>
              <a:gd name="T15" fmla="*/ 2648 h 4752"/>
              <a:gd name="T16" fmla="*/ 0 w 6200"/>
              <a:gd name="T17" fmla="*/ 2376 h 4752"/>
              <a:gd name="T18" fmla="*/ 112 w 6200"/>
              <a:gd name="T19" fmla="*/ 2104 h 4752"/>
              <a:gd name="T20" fmla="*/ 656 w 6200"/>
              <a:gd name="T21" fmla="*/ 1560 h 4752"/>
              <a:gd name="T22" fmla="*/ 928 w 6200"/>
              <a:gd name="T23" fmla="*/ 1448 h 4752"/>
              <a:gd name="T24" fmla="*/ 1200 w 6200"/>
              <a:gd name="T25" fmla="*/ 1560 h 4752"/>
              <a:gd name="T26" fmla="*/ 2376 w 6200"/>
              <a:gd name="T27" fmla="*/ 2740 h 4752"/>
              <a:gd name="T28" fmla="*/ 5000 w 6200"/>
              <a:gd name="T29" fmla="*/ 112 h 4752"/>
              <a:gd name="T30" fmla="*/ 5272 w 6200"/>
              <a:gd name="T31" fmla="*/ 0 h 4752"/>
              <a:gd name="T32" fmla="*/ 5544 w 6200"/>
              <a:gd name="T33" fmla="*/ 112 h 4752"/>
              <a:gd name="T34" fmla="*/ 6088 w 6200"/>
              <a:gd name="T35" fmla="*/ 656 h 4752"/>
              <a:gd name="T36" fmla="*/ 6200 w 6200"/>
              <a:gd name="T37" fmla="*/ 928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00" h="4752">
                <a:moveTo>
                  <a:pt x="6200" y="928"/>
                </a:moveTo>
                <a:cubicBezTo>
                  <a:pt x="6200" y="1035"/>
                  <a:pt x="6163" y="1125"/>
                  <a:pt x="6088" y="1200"/>
                </a:cubicBezTo>
                <a:cubicBezTo>
                  <a:pt x="3192" y="4096"/>
                  <a:pt x="3192" y="4096"/>
                  <a:pt x="3192" y="4096"/>
                </a:cubicBezTo>
                <a:cubicBezTo>
                  <a:pt x="2648" y="4640"/>
                  <a:pt x="2648" y="4640"/>
                  <a:pt x="2648" y="4640"/>
                </a:cubicBezTo>
                <a:cubicBezTo>
                  <a:pt x="2573" y="4715"/>
                  <a:pt x="2483" y="4752"/>
                  <a:pt x="2376" y="4752"/>
                </a:cubicBezTo>
                <a:cubicBezTo>
                  <a:pt x="2269" y="4752"/>
                  <a:pt x="2179" y="4715"/>
                  <a:pt x="2104" y="4640"/>
                </a:cubicBezTo>
                <a:cubicBezTo>
                  <a:pt x="1560" y="4096"/>
                  <a:pt x="1560" y="4096"/>
                  <a:pt x="1560" y="4096"/>
                </a:cubicBezTo>
                <a:cubicBezTo>
                  <a:pt x="112" y="2648"/>
                  <a:pt x="112" y="2648"/>
                  <a:pt x="112" y="2648"/>
                </a:cubicBezTo>
                <a:cubicBezTo>
                  <a:pt x="37" y="2573"/>
                  <a:pt x="0" y="2483"/>
                  <a:pt x="0" y="2376"/>
                </a:cubicBezTo>
                <a:cubicBezTo>
                  <a:pt x="0" y="2269"/>
                  <a:pt x="37" y="2179"/>
                  <a:pt x="112" y="2104"/>
                </a:cubicBezTo>
                <a:cubicBezTo>
                  <a:pt x="656" y="1560"/>
                  <a:pt x="656" y="1560"/>
                  <a:pt x="656" y="1560"/>
                </a:cubicBezTo>
                <a:cubicBezTo>
                  <a:pt x="731" y="1485"/>
                  <a:pt x="821" y="1448"/>
                  <a:pt x="928" y="1448"/>
                </a:cubicBezTo>
                <a:cubicBezTo>
                  <a:pt x="1035" y="1448"/>
                  <a:pt x="1125" y="1485"/>
                  <a:pt x="1200" y="1560"/>
                </a:cubicBezTo>
                <a:cubicBezTo>
                  <a:pt x="2376" y="2740"/>
                  <a:pt x="2376" y="2740"/>
                  <a:pt x="2376" y="2740"/>
                </a:cubicBezTo>
                <a:cubicBezTo>
                  <a:pt x="5000" y="112"/>
                  <a:pt x="5000" y="112"/>
                  <a:pt x="5000" y="112"/>
                </a:cubicBezTo>
                <a:cubicBezTo>
                  <a:pt x="5075" y="37"/>
                  <a:pt x="5165" y="0"/>
                  <a:pt x="5272" y="0"/>
                </a:cubicBezTo>
                <a:cubicBezTo>
                  <a:pt x="5379" y="0"/>
                  <a:pt x="5469" y="37"/>
                  <a:pt x="5544" y="112"/>
                </a:cubicBezTo>
                <a:cubicBezTo>
                  <a:pt x="6088" y="656"/>
                  <a:pt x="6088" y="656"/>
                  <a:pt x="6088" y="656"/>
                </a:cubicBezTo>
                <a:cubicBezTo>
                  <a:pt x="6163" y="731"/>
                  <a:pt x="6200" y="821"/>
                  <a:pt x="6200" y="92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8DA08A-6EE6-FE17-8A72-E847346EEC6C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B76064F4-E5AD-09A0-6420-BE452D7F91CF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69FA3E-3CC9-A68D-F808-38F686D6F574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121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535864" y="1680994"/>
            <a:ext cx="4505716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346255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3"/>
            <a:ext cx="6480000" cy="462773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En äldre man med prostatabesvär insjuknar med feber, frossa och urinstämma. Söker på Akutmottagningen. Får kateter, bedöms ha en febril urinvägsinfektion.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r>
              <a:rPr lang="sv-SE" sz="2200" dirty="0"/>
              <a:t>Mannen hade urinvägsinfektionen innan katetern sattes.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6" name="Freeform 157" title="Ikon kryss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35864" y="1680994"/>
            <a:ext cx="4517591" cy="4627731"/>
          </a:xfrm>
          <a:custGeom>
            <a:avLst/>
            <a:gdLst>
              <a:gd name="T0" fmla="*/ 4752 w 4752"/>
              <a:gd name="T1" fmla="*/ 3824 h 4752"/>
              <a:gd name="T2" fmla="*/ 4640 w 4752"/>
              <a:gd name="T3" fmla="*/ 4096 h 4752"/>
              <a:gd name="T4" fmla="*/ 4096 w 4752"/>
              <a:gd name="T5" fmla="*/ 4640 h 4752"/>
              <a:gd name="T6" fmla="*/ 3824 w 4752"/>
              <a:gd name="T7" fmla="*/ 4752 h 4752"/>
              <a:gd name="T8" fmla="*/ 3552 w 4752"/>
              <a:gd name="T9" fmla="*/ 4640 h 4752"/>
              <a:gd name="T10" fmla="*/ 2376 w 4752"/>
              <a:gd name="T11" fmla="*/ 3464 h 4752"/>
              <a:gd name="T12" fmla="*/ 1200 w 4752"/>
              <a:gd name="T13" fmla="*/ 4640 h 4752"/>
              <a:gd name="T14" fmla="*/ 928 w 4752"/>
              <a:gd name="T15" fmla="*/ 4752 h 4752"/>
              <a:gd name="T16" fmla="*/ 656 w 4752"/>
              <a:gd name="T17" fmla="*/ 4640 h 4752"/>
              <a:gd name="T18" fmla="*/ 112 w 4752"/>
              <a:gd name="T19" fmla="*/ 4096 h 4752"/>
              <a:gd name="T20" fmla="*/ 0 w 4752"/>
              <a:gd name="T21" fmla="*/ 3824 h 4752"/>
              <a:gd name="T22" fmla="*/ 112 w 4752"/>
              <a:gd name="T23" fmla="*/ 3552 h 4752"/>
              <a:gd name="T24" fmla="*/ 1288 w 4752"/>
              <a:gd name="T25" fmla="*/ 2376 h 4752"/>
              <a:gd name="T26" fmla="*/ 112 w 4752"/>
              <a:gd name="T27" fmla="*/ 1200 h 4752"/>
              <a:gd name="T28" fmla="*/ 0 w 4752"/>
              <a:gd name="T29" fmla="*/ 928 h 4752"/>
              <a:gd name="T30" fmla="*/ 112 w 4752"/>
              <a:gd name="T31" fmla="*/ 656 h 4752"/>
              <a:gd name="T32" fmla="*/ 656 w 4752"/>
              <a:gd name="T33" fmla="*/ 112 h 4752"/>
              <a:gd name="T34" fmla="*/ 928 w 4752"/>
              <a:gd name="T35" fmla="*/ 0 h 4752"/>
              <a:gd name="T36" fmla="*/ 1200 w 4752"/>
              <a:gd name="T37" fmla="*/ 112 h 4752"/>
              <a:gd name="T38" fmla="*/ 2376 w 4752"/>
              <a:gd name="T39" fmla="*/ 1288 h 4752"/>
              <a:gd name="T40" fmla="*/ 3552 w 4752"/>
              <a:gd name="T41" fmla="*/ 112 h 4752"/>
              <a:gd name="T42" fmla="*/ 3824 w 4752"/>
              <a:gd name="T43" fmla="*/ 0 h 4752"/>
              <a:gd name="T44" fmla="*/ 4096 w 4752"/>
              <a:gd name="T45" fmla="*/ 112 h 4752"/>
              <a:gd name="T46" fmla="*/ 4640 w 4752"/>
              <a:gd name="T47" fmla="*/ 656 h 4752"/>
              <a:gd name="T48" fmla="*/ 4752 w 4752"/>
              <a:gd name="T49" fmla="*/ 928 h 4752"/>
              <a:gd name="T50" fmla="*/ 4640 w 4752"/>
              <a:gd name="T51" fmla="*/ 1200 h 4752"/>
              <a:gd name="T52" fmla="*/ 3464 w 4752"/>
              <a:gd name="T53" fmla="*/ 2376 h 4752"/>
              <a:gd name="T54" fmla="*/ 4640 w 4752"/>
              <a:gd name="T55" fmla="*/ 3552 h 4752"/>
              <a:gd name="T56" fmla="*/ 4752 w 4752"/>
              <a:gd name="T57" fmla="*/ 382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752" h="4752">
                <a:moveTo>
                  <a:pt x="4752" y="3824"/>
                </a:moveTo>
                <a:cubicBezTo>
                  <a:pt x="4752" y="3931"/>
                  <a:pt x="4715" y="4021"/>
                  <a:pt x="4640" y="4096"/>
                </a:cubicBezTo>
                <a:cubicBezTo>
                  <a:pt x="4096" y="4640"/>
                  <a:pt x="4096" y="4640"/>
                  <a:pt x="4096" y="4640"/>
                </a:cubicBezTo>
                <a:cubicBezTo>
                  <a:pt x="4021" y="4715"/>
                  <a:pt x="3931" y="4752"/>
                  <a:pt x="3824" y="4752"/>
                </a:cubicBezTo>
                <a:cubicBezTo>
                  <a:pt x="3717" y="4752"/>
                  <a:pt x="3627" y="4715"/>
                  <a:pt x="3552" y="4640"/>
                </a:cubicBezTo>
                <a:cubicBezTo>
                  <a:pt x="2376" y="3464"/>
                  <a:pt x="2376" y="3464"/>
                  <a:pt x="2376" y="3464"/>
                </a:cubicBezTo>
                <a:cubicBezTo>
                  <a:pt x="1200" y="4640"/>
                  <a:pt x="1200" y="4640"/>
                  <a:pt x="1200" y="4640"/>
                </a:cubicBezTo>
                <a:cubicBezTo>
                  <a:pt x="1125" y="4715"/>
                  <a:pt x="1035" y="4752"/>
                  <a:pt x="928" y="4752"/>
                </a:cubicBezTo>
                <a:cubicBezTo>
                  <a:pt x="821" y="4752"/>
                  <a:pt x="731" y="4715"/>
                  <a:pt x="656" y="4640"/>
                </a:cubicBezTo>
                <a:cubicBezTo>
                  <a:pt x="112" y="4096"/>
                  <a:pt x="112" y="4096"/>
                  <a:pt x="112" y="4096"/>
                </a:cubicBezTo>
                <a:cubicBezTo>
                  <a:pt x="37" y="4021"/>
                  <a:pt x="0" y="3931"/>
                  <a:pt x="0" y="3824"/>
                </a:cubicBezTo>
                <a:cubicBezTo>
                  <a:pt x="0" y="3717"/>
                  <a:pt x="37" y="3627"/>
                  <a:pt x="112" y="3552"/>
                </a:cubicBezTo>
                <a:cubicBezTo>
                  <a:pt x="1288" y="2376"/>
                  <a:pt x="1288" y="2376"/>
                  <a:pt x="1288" y="2376"/>
                </a:cubicBezTo>
                <a:cubicBezTo>
                  <a:pt x="112" y="1200"/>
                  <a:pt x="112" y="1200"/>
                  <a:pt x="112" y="1200"/>
                </a:cubicBezTo>
                <a:cubicBezTo>
                  <a:pt x="37" y="1125"/>
                  <a:pt x="0" y="1035"/>
                  <a:pt x="0" y="928"/>
                </a:cubicBezTo>
                <a:cubicBezTo>
                  <a:pt x="0" y="821"/>
                  <a:pt x="37" y="731"/>
                  <a:pt x="112" y="656"/>
                </a:cubicBezTo>
                <a:cubicBezTo>
                  <a:pt x="656" y="112"/>
                  <a:pt x="656" y="112"/>
                  <a:pt x="656" y="112"/>
                </a:cubicBezTo>
                <a:cubicBezTo>
                  <a:pt x="731" y="37"/>
                  <a:pt x="821" y="0"/>
                  <a:pt x="928" y="0"/>
                </a:cubicBezTo>
                <a:cubicBezTo>
                  <a:pt x="1035" y="0"/>
                  <a:pt x="1125" y="37"/>
                  <a:pt x="1200" y="112"/>
                </a:cubicBezTo>
                <a:cubicBezTo>
                  <a:pt x="2376" y="1288"/>
                  <a:pt x="2376" y="1288"/>
                  <a:pt x="2376" y="1288"/>
                </a:cubicBezTo>
                <a:cubicBezTo>
                  <a:pt x="3552" y="112"/>
                  <a:pt x="3552" y="112"/>
                  <a:pt x="3552" y="112"/>
                </a:cubicBezTo>
                <a:cubicBezTo>
                  <a:pt x="3627" y="37"/>
                  <a:pt x="3717" y="0"/>
                  <a:pt x="3824" y="0"/>
                </a:cubicBezTo>
                <a:cubicBezTo>
                  <a:pt x="3931" y="0"/>
                  <a:pt x="4021" y="37"/>
                  <a:pt x="4096" y="112"/>
                </a:cubicBezTo>
                <a:cubicBezTo>
                  <a:pt x="4640" y="656"/>
                  <a:pt x="4640" y="656"/>
                  <a:pt x="4640" y="656"/>
                </a:cubicBezTo>
                <a:cubicBezTo>
                  <a:pt x="4715" y="731"/>
                  <a:pt x="4752" y="821"/>
                  <a:pt x="4752" y="928"/>
                </a:cubicBezTo>
                <a:cubicBezTo>
                  <a:pt x="4752" y="1035"/>
                  <a:pt x="4715" y="1125"/>
                  <a:pt x="4640" y="1200"/>
                </a:cubicBezTo>
                <a:cubicBezTo>
                  <a:pt x="3464" y="2376"/>
                  <a:pt x="3464" y="2376"/>
                  <a:pt x="3464" y="2376"/>
                </a:cubicBezTo>
                <a:cubicBezTo>
                  <a:pt x="4640" y="3552"/>
                  <a:pt x="4640" y="3552"/>
                  <a:pt x="4640" y="3552"/>
                </a:cubicBezTo>
                <a:cubicBezTo>
                  <a:pt x="4715" y="3627"/>
                  <a:pt x="4752" y="3717"/>
                  <a:pt x="4752" y="38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C06D840-8346-7A78-EF80-6D2A20026E69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89F808B-D62C-CE2C-62B7-DFB6B1DF4A01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E248D8-793A-5269-CDFA-DF0710523E7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936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322505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3"/>
            <a:ext cx="6480000" cy="462773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En person söker på Akutmottagningen med nedre buksmärtor sedan något dygn. Läggs in på en kirurgisk akutvårdsavdelning för observation. Dag tre diagnostiseras en appendicitabscess.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r>
              <a:rPr lang="sv-SE" sz="2200" dirty="0"/>
              <a:t>Infektionen fanns redan när patienten sökte, att diagnosen ställdes först efter 48 timmar förändrar inte det. Ingen annan information ges som skulle tyda på att infektionen är vårdrelaterad.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7512114" y="1680994"/>
            <a:ext cx="4505716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Freeform 157" title="Ikon kryss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35863" y="1680994"/>
            <a:ext cx="4481966" cy="4627731"/>
          </a:xfrm>
          <a:custGeom>
            <a:avLst/>
            <a:gdLst>
              <a:gd name="T0" fmla="*/ 4752 w 4752"/>
              <a:gd name="T1" fmla="*/ 3824 h 4752"/>
              <a:gd name="T2" fmla="*/ 4640 w 4752"/>
              <a:gd name="T3" fmla="*/ 4096 h 4752"/>
              <a:gd name="T4" fmla="*/ 4096 w 4752"/>
              <a:gd name="T5" fmla="*/ 4640 h 4752"/>
              <a:gd name="T6" fmla="*/ 3824 w 4752"/>
              <a:gd name="T7" fmla="*/ 4752 h 4752"/>
              <a:gd name="T8" fmla="*/ 3552 w 4752"/>
              <a:gd name="T9" fmla="*/ 4640 h 4752"/>
              <a:gd name="T10" fmla="*/ 2376 w 4752"/>
              <a:gd name="T11" fmla="*/ 3464 h 4752"/>
              <a:gd name="T12" fmla="*/ 1200 w 4752"/>
              <a:gd name="T13" fmla="*/ 4640 h 4752"/>
              <a:gd name="T14" fmla="*/ 928 w 4752"/>
              <a:gd name="T15" fmla="*/ 4752 h 4752"/>
              <a:gd name="T16" fmla="*/ 656 w 4752"/>
              <a:gd name="T17" fmla="*/ 4640 h 4752"/>
              <a:gd name="T18" fmla="*/ 112 w 4752"/>
              <a:gd name="T19" fmla="*/ 4096 h 4752"/>
              <a:gd name="T20" fmla="*/ 0 w 4752"/>
              <a:gd name="T21" fmla="*/ 3824 h 4752"/>
              <a:gd name="T22" fmla="*/ 112 w 4752"/>
              <a:gd name="T23" fmla="*/ 3552 h 4752"/>
              <a:gd name="T24" fmla="*/ 1288 w 4752"/>
              <a:gd name="T25" fmla="*/ 2376 h 4752"/>
              <a:gd name="T26" fmla="*/ 112 w 4752"/>
              <a:gd name="T27" fmla="*/ 1200 h 4752"/>
              <a:gd name="T28" fmla="*/ 0 w 4752"/>
              <a:gd name="T29" fmla="*/ 928 h 4752"/>
              <a:gd name="T30" fmla="*/ 112 w 4752"/>
              <a:gd name="T31" fmla="*/ 656 h 4752"/>
              <a:gd name="T32" fmla="*/ 656 w 4752"/>
              <a:gd name="T33" fmla="*/ 112 h 4752"/>
              <a:gd name="T34" fmla="*/ 928 w 4752"/>
              <a:gd name="T35" fmla="*/ 0 h 4752"/>
              <a:gd name="T36" fmla="*/ 1200 w 4752"/>
              <a:gd name="T37" fmla="*/ 112 h 4752"/>
              <a:gd name="T38" fmla="*/ 2376 w 4752"/>
              <a:gd name="T39" fmla="*/ 1288 h 4752"/>
              <a:gd name="T40" fmla="*/ 3552 w 4752"/>
              <a:gd name="T41" fmla="*/ 112 h 4752"/>
              <a:gd name="T42" fmla="*/ 3824 w 4752"/>
              <a:gd name="T43" fmla="*/ 0 h 4752"/>
              <a:gd name="T44" fmla="*/ 4096 w 4752"/>
              <a:gd name="T45" fmla="*/ 112 h 4752"/>
              <a:gd name="T46" fmla="*/ 4640 w 4752"/>
              <a:gd name="T47" fmla="*/ 656 h 4752"/>
              <a:gd name="T48" fmla="*/ 4752 w 4752"/>
              <a:gd name="T49" fmla="*/ 928 h 4752"/>
              <a:gd name="T50" fmla="*/ 4640 w 4752"/>
              <a:gd name="T51" fmla="*/ 1200 h 4752"/>
              <a:gd name="T52" fmla="*/ 3464 w 4752"/>
              <a:gd name="T53" fmla="*/ 2376 h 4752"/>
              <a:gd name="T54" fmla="*/ 4640 w 4752"/>
              <a:gd name="T55" fmla="*/ 3552 h 4752"/>
              <a:gd name="T56" fmla="*/ 4752 w 4752"/>
              <a:gd name="T57" fmla="*/ 382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752" h="4752">
                <a:moveTo>
                  <a:pt x="4752" y="3824"/>
                </a:moveTo>
                <a:cubicBezTo>
                  <a:pt x="4752" y="3931"/>
                  <a:pt x="4715" y="4021"/>
                  <a:pt x="4640" y="4096"/>
                </a:cubicBezTo>
                <a:cubicBezTo>
                  <a:pt x="4096" y="4640"/>
                  <a:pt x="4096" y="4640"/>
                  <a:pt x="4096" y="4640"/>
                </a:cubicBezTo>
                <a:cubicBezTo>
                  <a:pt x="4021" y="4715"/>
                  <a:pt x="3931" y="4752"/>
                  <a:pt x="3824" y="4752"/>
                </a:cubicBezTo>
                <a:cubicBezTo>
                  <a:pt x="3717" y="4752"/>
                  <a:pt x="3627" y="4715"/>
                  <a:pt x="3552" y="4640"/>
                </a:cubicBezTo>
                <a:cubicBezTo>
                  <a:pt x="2376" y="3464"/>
                  <a:pt x="2376" y="3464"/>
                  <a:pt x="2376" y="3464"/>
                </a:cubicBezTo>
                <a:cubicBezTo>
                  <a:pt x="1200" y="4640"/>
                  <a:pt x="1200" y="4640"/>
                  <a:pt x="1200" y="4640"/>
                </a:cubicBezTo>
                <a:cubicBezTo>
                  <a:pt x="1125" y="4715"/>
                  <a:pt x="1035" y="4752"/>
                  <a:pt x="928" y="4752"/>
                </a:cubicBezTo>
                <a:cubicBezTo>
                  <a:pt x="821" y="4752"/>
                  <a:pt x="731" y="4715"/>
                  <a:pt x="656" y="4640"/>
                </a:cubicBezTo>
                <a:cubicBezTo>
                  <a:pt x="112" y="4096"/>
                  <a:pt x="112" y="4096"/>
                  <a:pt x="112" y="4096"/>
                </a:cubicBezTo>
                <a:cubicBezTo>
                  <a:pt x="37" y="4021"/>
                  <a:pt x="0" y="3931"/>
                  <a:pt x="0" y="3824"/>
                </a:cubicBezTo>
                <a:cubicBezTo>
                  <a:pt x="0" y="3717"/>
                  <a:pt x="37" y="3627"/>
                  <a:pt x="112" y="3552"/>
                </a:cubicBezTo>
                <a:cubicBezTo>
                  <a:pt x="1288" y="2376"/>
                  <a:pt x="1288" y="2376"/>
                  <a:pt x="1288" y="2376"/>
                </a:cubicBezTo>
                <a:cubicBezTo>
                  <a:pt x="112" y="1200"/>
                  <a:pt x="112" y="1200"/>
                  <a:pt x="112" y="1200"/>
                </a:cubicBezTo>
                <a:cubicBezTo>
                  <a:pt x="37" y="1125"/>
                  <a:pt x="0" y="1035"/>
                  <a:pt x="0" y="928"/>
                </a:cubicBezTo>
                <a:cubicBezTo>
                  <a:pt x="0" y="821"/>
                  <a:pt x="37" y="731"/>
                  <a:pt x="112" y="656"/>
                </a:cubicBezTo>
                <a:cubicBezTo>
                  <a:pt x="656" y="112"/>
                  <a:pt x="656" y="112"/>
                  <a:pt x="656" y="112"/>
                </a:cubicBezTo>
                <a:cubicBezTo>
                  <a:pt x="731" y="37"/>
                  <a:pt x="821" y="0"/>
                  <a:pt x="928" y="0"/>
                </a:cubicBezTo>
                <a:cubicBezTo>
                  <a:pt x="1035" y="0"/>
                  <a:pt x="1125" y="37"/>
                  <a:pt x="1200" y="112"/>
                </a:cubicBezTo>
                <a:cubicBezTo>
                  <a:pt x="2376" y="1288"/>
                  <a:pt x="2376" y="1288"/>
                  <a:pt x="2376" y="1288"/>
                </a:cubicBezTo>
                <a:cubicBezTo>
                  <a:pt x="3552" y="112"/>
                  <a:pt x="3552" y="112"/>
                  <a:pt x="3552" y="112"/>
                </a:cubicBezTo>
                <a:cubicBezTo>
                  <a:pt x="3627" y="37"/>
                  <a:pt x="3717" y="0"/>
                  <a:pt x="3824" y="0"/>
                </a:cubicBezTo>
                <a:cubicBezTo>
                  <a:pt x="3931" y="0"/>
                  <a:pt x="4021" y="37"/>
                  <a:pt x="4096" y="112"/>
                </a:cubicBezTo>
                <a:cubicBezTo>
                  <a:pt x="4640" y="656"/>
                  <a:pt x="4640" y="656"/>
                  <a:pt x="4640" y="656"/>
                </a:cubicBezTo>
                <a:cubicBezTo>
                  <a:pt x="4715" y="731"/>
                  <a:pt x="4752" y="821"/>
                  <a:pt x="4752" y="928"/>
                </a:cubicBezTo>
                <a:cubicBezTo>
                  <a:pt x="4752" y="1035"/>
                  <a:pt x="4715" y="1125"/>
                  <a:pt x="4640" y="1200"/>
                </a:cubicBezTo>
                <a:cubicBezTo>
                  <a:pt x="3464" y="2376"/>
                  <a:pt x="3464" y="2376"/>
                  <a:pt x="3464" y="2376"/>
                </a:cubicBezTo>
                <a:cubicBezTo>
                  <a:pt x="4640" y="3552"/>
                  <a:pt x="4640" y="3552"/>
                  <a:pt x="4640" y="3552"/>
                </a:cubicBezTo>
                <a:cubicBezTo>
                  <a:pt x="4715" y="3627"/>
                  <a:pt x="4752" y="3717"/>
                  <a:pt x="4752" y="38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2C43F6-07C9-04B7-DE0B-82F6DE68E9C4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9A93D595-43E8-3CA1-F950-EDF660602EBC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5CDC98-6929-2553-9B35-4CA64842CF82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5474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/>
          <p:cNvSpPr txBox="1"/>
          <p:nvPr/>
        </p:nvSpPr>
        <p:spPr>
          <a:xfrm>
            <a:off x="7523988" y="1680994"/>
            <a:ext cx="4505716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334379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3"/>
            <a:ext cx="6480000" cy="462773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En man har vid besök på en vårdcentral fått behandling med antibiotika i 10 dagar på grund av en hudinfektion. Han har varit lite lösare i magen under behandlingen men får två dagar efter avslutad kur riktig diarré. Toxintest visar </a:t>
            </a:r>
            <a:r>
              <a:rPr lang="sv-SE" sz="2200" i="1" dirty="0" err="1"/>
              <a:t>Clostridioides</a:t>
            </a:r>
            <a:r>
              <a:rPr lang="sv-SE" sz="2200" i="1" dirty="0"/>
              <a:t> </a:t>
            </a:r>
            <a:r>
              <a:rPr lang="sv-SE" sz="2200" i="1" dirty="0" err="1"/>
              <a:t>difficile</a:t>
            </a:r>
            <a:r>
              <a:rPr lang="sv-SE" sz="2200" dirty="0"/>
              <a:t>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r>
              <a:rPr lang="sv-SE" sz="2200" dirty="0"/>
              <a:t>Alla infektioner med C. </a:t>
            </a:r>
            <a:r>
              <a:rPr lang="sv-SE" sz="2200" dirty="0" err="1"/>
              <a:t>difficile</a:t>
            </a:r>
            <a:r>
              <a:rPr lang="sv-SE" sz="2200" dirty="0"/>
              <a:t> ska betraktas som en vårdrelaterad infektion. Att patienten inte har vårdats på sjukhus har ingen betydelse.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6" name="Freeform 129" title="Ikon check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535863" y="1680994"/>
            <a:ext cx="4493840" cy="4627731"/>
          </a:xfrm>
          <a:custGeom>
            <a:avLst/>
            <a:gdLst>
              <a:gd name="T0" fmla="*/ 6200 w 6200"/>
              <a:gd name="T1" fmla="*/ 928 h 4752"/>
              <a:gd name="T2" fmla="*/ 6088 w 6200"/>
              <a:gd name="T3" fmla="*/ 1200 h 4752"/>
              <a:gd name="T4" fmla="*/ 3192 w 6200"/>
              <a:gd name="T5" fmla="*/ 4096 h 4752"/>
              <a:gd name="T6" fmla="*/ 2648 w 6200"/>
              <a:gd name="T7" fmla="*/ 4640 h 4752"/>
              <a:gd name="T8" fmla="*/ 2376 w 6200"/>
              <a:gd name="T9" fmla="*/ 4752 h 4752"/>
              <a:gd name="T10" fmla="*/ 2104 w 6200"/>
              <a:gd name="T11" fmla="*/ 4640 h 4752"/>
              <a:gd name="T12" fmla="*/ 1560 w 6200"/>
              <a:gd name="T13" fmla="*/ 4096 h 4752"/>
              <a:gd name="T14" fmla="*/ 112 w 6200"/>
              <a:gd name="T15" fmla="*/ 2648 h 4752"/>
              <a:gd name="T16" fmla="*/ 0 w 6200"/>
              <a:gd name="T17" fmla="*/ 2376 h 4752"/>
              <a:gd name="T18" fmla="*/ 112 w 6200"/>
              <a:gd name="T19" fmla="*/ 2104 h 4752"/>
              <a:gd name="T20" fmla="*/ 656 w 6200"/>
              <a:gd name="T21" fmla="*/ 1560 h 4752"/>
              <a:gd name="T22" fmla="*/ 928 w 6200"/>
              <a:gd name="T23" fmla="*/ 1448 h 4752"/>
              <a:gd name="T24" fmla="*/ 1200 w 6200"/>
              <a:gd name="T25" fmla="*/ 1560 h 4752"/>
              <a:gd name="T26" fmla="*/ 2376 w 6200"/>
              <a:gd name="T27" fmla="*/ 2740 h 4752"/>
              <a:gd name="T28" fmla="*/ 5000 w 6200"/>
              <a:gd name="T29" fmla="*/ 112 h 4752"/>
              <a:gd name="T30" fmla="*/ 5272 w 6200"/>
              <a:gd name="T31" fmla="*/ 0 h 4752"/>
              <a:gd name="T32" fmla="*/ 5544 w 6200"/>
              <a:gd name="T33" fmla="*/ 112 h 4752"/>
              <a:gd name="T34" fmla="*/ 6088 w 6200"/>
              <a:gd name="T35" fmla="*/ 656 h 4752"/>
              <a:gd name="T36" fmla="*/ 6200 w 6200"/>
              <a:gd name="T37" fmla="*/ 928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00" h="4752">
                <a:moveTo>
                  <a:pt x="6200" y="928"/>
                </a:moveTo>
                <a:cubicBezTo>
                  <a:pt x="6200" y="1035"/>
                  <a:pt x="6163" y="1125"/>
                  <a:pt x="6088" y="1200"/>
                </a:cubicBezTo>
                <a:cubicBezTo>
                  <a:pt x="3192" y="4096"/>
                  <a:pt x="3192" y="4096"/>
                  <a:pt x="3192" y="4096"/>
                </a:cubicBezTo>
                <a:cubicBezTo>
                  <a:pt x="2648" y="4640"/>
                  <a:pt x="2648" y="4640"/>
                  <a:pt x="2648" y="4640"/>
                </a:cubicBezTo>
                <a:cubicBezTo>
                  <a:pt x="2573" y="4715"/>
                  <a:pt x="2483" y="4752"/>
                  <a:pt x="2376" y="4752"/>
                </a:cubicBezTo>
                <a:cubicBezTo>
                  <a:pt x="2269" y="4752"/>
                  <a:pt x="2179" y="4715"/>
                  <a:pt x="2104" y="4640"/>
                </a:cubicBezTo>
                <a:cubicBezTo>
                  <a:pt x="1560" y="4096"/>
                  <a:pt x="1560" y="4096"/>
                  <a:pt x="1560" y="4096"/>
                </a:cubicBezTo>
                <a:cubicBezTo>
                  <a:pt x="112" y="2648"/>
                  <a:pt x="112" y="2648"/>
                  <a:pt x="112" y="2648"/>
                </a:cubicBezTo>
                <a:cubicBezTo>
                  <a:pt x="37" y="2573"/>
                  <a:pt x="0" y="2483"/>
                  <a:pt x="0" y="2376"/>
                </a:cubicBezTo>
                <a:cubicBezTo>
                  <a:pt x="0" y="2269"/>
                  <a:pt x="37" y="2179"/>
                  <a:pt x="112" y="2104"/>
                </a:cubicBezTo>
                <a:cubicBezTo>
                  <a:pt x="656" y="1560"/>
                  <a:pt x="656" y="1560"/>
                  <a:pt x="656" y="1560"/>
                </a:cubicBezTo>
                <a:cubicBezTo>
                  <a:pt x="731" y="1485"/>
                  <a:pt x="821" y="1448"/>
                  <a:pt x="928" y="1448"/>
                </a:cubicBezTo>
                <a:cubicBezTo>
                  <a:pt x="1035" y="1448"/>
                  <a:pt x="1125" y="1485"/>
                  <a:pt x="1200" y="1560"/>
                </a:cubicBezTo>
                <a:cubicBezTo>
                  <a:pt x="2376" y="2740"/>
                  <a:pt x="2376" y="2740"/>
                  <a:pt x="2376" y="2740"/>
                </a:cubicBezTo>
                <a:cubicBezTo>
                  <a:pt x="5000" y="112"/>
                  <a:pt x="5000" y="112"/>
                  <a:pt x="5000" y="112"/>
                </a:cubicBezTo>
                <a:cubicBezTo>
                  <a:pt x="5075" y="37"/>
                  <a:pt x="5165" y="0"/>
                  <a:pt x="5272" y="0"/>
                </a:cubicBezTo>
                <a:cubicBezTo>
                  <a:pt x="5379" y="0"/>
                  <a:pt x="5469" y="37"/>
                  <a:pt x="5544" y="112"/>
                </a:cubicBezTo>
                <a:cubicBezTo>
                  <a:pt x="6088" y="656"/>
                  <a:pt x="6088" y="656"/>
                  <a:pt x="6088" y="656"/>
                </a:cubicBezTo>
                <a:cubicBezTo>
                  <a:pt x="6163" y="731"/>
                  <a:pt x="6200" y="821"/>
                  <a:pt x="6200" y="92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5B06807-9F30-68D9-3FDB-62087C6FD56B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EA3F73A5-62EF-7740-BE61-E433202FDCFB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93DE1E3-75E7-95C8-4C51-F2930243B54E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143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ruta 5"/>
          <p:cNvSpPr txBox="1"/>
          <p:nvPr/>
        </p:nvSpPr>
        <p:spPr>
          <a:xfrm>
            <a:off x="7440862" y="1680992"/>
            <a:ext cx="4505716" cy="4627731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4" y="728663"/>
            <a:ext cx="11251253" cy="755650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5" y="1680993"/>
            <a:ext cx="6480000" cy="462773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En kvinna har opererats med en höftledsprotes för 18 månader sedan. Hon har fått tilltagande belastningssmärtor från höften. Röntgen och provtagning visar att hon har en höftprotesinfektion.</a:t>
            </a:r>
          </a:p>
          <a:p>
            <a:pPr>
              <a:spcBef>
                <a:spcPts val="1200"/>
              </a:spcBef>
            </a:pPr>
            <a:endParaRPr lang="sv-SE" sz="1800" dirty="0"/>
          </a:p>
          <a:p>
            <a:r>
              <a:rPr lang="sv-SE" sz="2200" dirty="0"/>
              <a:t>Enligt definition i Infektionsverktyget och i vetenskaplig litteratur är tidsgränsen för en vårdrelaterad infektion </a:t>
            </a:r>
            <a:r>
              <a:rPr lang="sv-SE" sz="2200" u="sng" dirty="0"/>
              <a:t>inom 1 år</a:t>
            </a:r>
            <a:r>
              <a:rPr lang="sv-SE" sz="2200" dirty="0"/>
              <a:t> efter operation.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Vårdrelaterad infektion eller inte?</a:t>
            </a:r>
          </a:p>
        </p:txBody>
      </p:sp>
      <p:sp>
        <p:nvSpPr>
          <p:cNvPr id="7" name="Freeform 157" title="Ikon kryss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7440862" y="1680993"/>
            <a:ext cx="4505716" cy="4627731"/>
          </a:xfrm>
          <a:custGeom>
            <a:avLst/>
            <a:gdLst>
              <a:gd name="T0" fmla="*/ 4752 w 4752"/>
              <a:gd name="T1" fmla="*/ 3824 h 4752"/>
              <a:gd name="T2" fmla="*/ 4640 w 4752"/>
              <a:gd name="T3" fmla="*/ 4096 h 4752"/>
              <a:gd name="T4" fmla="*/ 4096 w 4752"/>
              <a:gd name="T5" fmla="*/ 4640 h 4752"/>
              <a:gd name="T6" fmla="*/ 3824 w 4752"/>
              <a:gd name="T7" fmla="*/ 4752 h 4752"/>
              <a:gd name="T8" fmla="*/ 3552 w 4752"/>
              <a:gd name="T9" fmla="*/ 4640 h 4752"/>
              <a:gd name="T10" fmla="*/ 2376 w 4752"/>
              <a:gd name="T11" fmla="*/ 3464 h 4752"/>
              <a:gd name="T12" fmla="*/ 1200 w 4752"/>
              <a:gd name="T13" fmla="*/ 4640 h 4752"/>
              <a:gd name="T14" fmla="*/ 928 w 4752"/>
              <a:gd name="T15" fmla="*/ 4752 h 4752"/>
              <a:gd name="T16" fmla="*/ 656 w 4752"/>
              <a:gd name="T17" fmla="*/ 4640 h 4752"/>
              <a:gd name="T18" fmla="*/ 112 w 4752"/>
              <a:gd name="T19" fmla="*/ 4096 h 4752"/>
              <a:gd name="T20" fmla="*/ 0 w 4752"/>
              <a:gd name="T21" fmla="*/ 3824 h 4752"/>
              <a:gd name="T22" fmla="*/ 112 w 4752"/>
              <a:gd name="T23" fmla="*/ 3552 h 4752"/>
              <a:gd name="T24" fmla="*/ 1288 w 4752"/>
              <a:gd name="T25" fmla="*/ 2376 h 4752"/>
              <a:gd name="T26" fmla="*/ 112 w 4752"/>
              <a:gd name="T27" fmla="*/ 1200 h 4752"/>
              <a:gd name="T28" fmla="*/ 0 w 4752"/>
              <a:gd name="T29" fmla="*/ 928 h 4752"/>
              <a:gd name="T30" fmla="*/ 112 w 4752"/>
              <a:gd name="T31" fmla="*/ 656 h 4752"/>
              <a:gd name="T32" fmla="*/ 656 w 4752"/>
              <a:gd name="T33" fmla="*/ 112 h 4752"/>
              <a:gd name="T34" fmla="*/ 928 w 4752"/>
              <a:gd name="T35" fmla="*/ 0 h 4752"/>
              <a:gd name="T36" fmla="*/ 1200 w 4752"/>
              <a:gd name="T37" fmla="*/ 112 h 4752"/>
              <a:gd name="T38" fmla="*/ 2376 w 4752"/>
              <a:gd name="T39" fmla="*/ 1288 h 4752"/>
              <a:gd name="T40" fmla="*/ 3552 w 4752"/>
              <a:gd name="T41" fmla="*/ 112 h 4752"/>
              <a:gd name="T42" fmla="*/ 3824 w 4752"/>
              <a:gd name="T43" fmla="*/ 0 h 4752"/>
              <a:gd name="T44" fmla="*/ 4096 w 4752"/>
              <a:gd name="T45" fmla="*/ 112 h 4752"/>
              <a:gd name="T46" fmla="*/ 4640 w 4752"/>
              <a:gd name="T47" fmla="*/ 656 h 4752"/>
              <a:gd name="T48" fmla="*/ 4752 w 4752"/>
              <a:gd name="T49" fmla="*/ 928 h 4752"/>
              <a:gd name="T50" fmla="*/ 4640 w 4752"/>
              <a:gd name="T51" fmla="*/ 1200 h 4752"/>
              <a:gd name="T52" fmla="*/ 3464 w 4752"/>
              <a:gd name="T53" fmla="*/ 2376 h 4752"/>
              <a:gd name="T54" fmla="*/ 4640 w 4752"/>
              <a:gd name="T55" fmla="*/ 3552 h 4752"/>
              <a:gd name="T56" fmla="*/ 4752 w 4752"/>
              <a:gd name="T57" fmla="*/ 3824 h 47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752" h="4752">
                <a:moveTo>
                  <a:pt x="4752" y="3824"/>
                </a:moveTo>
                <a:cubicBezTo>
                  <a:pt x="4752" y="3931"/>
                  <a:pt x="4715" y="4021"/>
                  <a:pt x="4640" y="4096"/>
                </a:cubicBezTo>
                <a:cubicBezTo>
                  <a:pt x="4096" y="4640"/>
                  <a:pt x="4096" y="4640"/>
                  <a:pt x="4096" y="4640"/>
                </a:cubicBezTo>
                <a:cubicBezTo>
                  <a:pt x="4021" y="4715"/>
                  <a:pt x="3931" y="4752"/>
                  <a:pt x="3824" y="4752"/>
                </a:cubicBezTo>
                <a:cubicBezTo>
                  <a:pt x="3717" y="4752"/>
                  <a:pt x="3627" y="4715"/>
                  <a:pt x="3552" y="4640"/>
                </a:cubicBezTo>
                <a:cubicBezTo>
                  <a:pt x="2376" y="3464"/>
                  <a:pt x="2376" y="3464"/>
                  <a:pt x="2376" y="3464"/>
                </a:cubicBezTo>
                <a:cubicBezTo>
                  <a:pt x="1200" y="4640"/>
                  <a:pt x="1200" y="4640"/>
                  <a:pt x="1200" y="4640"/>
                </a:cubicBezTo>
                <a:cubicBezTo>
                  <a:pt x="1125" y="4715"/>
                  <a:pt x="1035" y="4752"/>
                  <a:pt x="928" y="4752"/>
                </a:cubicBezTo>
                <a:cubicBezTo>
                  <a:pt x="821" y="4752"/>
                  <a:pt x="731" y="4715"/>
                  <a:pt x="656" y="4640"/>
                </a:cubicBezTo>
                <a:cubicBezTo>
                  <a:pt x="112" y="4096"/>
                  <a:pt x="112" y="4096"/>
                  <a:pt x="112" y="4096"/>
                </a:cubicBezTo>
                <a:cubicBezTo>
                  <a:pt x="37" y="4021"/>
                  <a:pt x="0" y="3931"/>
                  <a:pt x="0" y="3824"/>
                </a:cubicBezTo>
                <a:cubicBezTo>
                  <a:pt x="0" y="3717"/>
                  <a:pt x="37" y="3627"/>
                  <a:pt x="112" y="3552"/>
                </a:cubicBezTo>
                <a:cubicBezTo>
                  <a:pt x="1288" y="2376"/>
                  <a:pt x="1288" y="2376"/>
                  <a:pt x="1288" y="2376"/>
                </a:cubicBezTo>
                <a:cubicBezTo>
                  <a:pt x="112" y="1200"/>
                  <a:pt x="112" y="1200"/>
                  <a:pt x="112" y="1200"/>
                </a:cubicBezTo>
                <a:cubicBezTo>
                  <a:pt x="37" y="1125"/>
                  <a:pt x="0" y="1035"/>
                  <a:pt x="0" y="928"/>
                </a:cubicBezTo>
                <a:cubicBezTo>
                  <a:pt x="0" y="821"/>
                  <a:pt x="37" y="731"/>
                  <a:pt x="112" y="656"/>
                </a:cubicBezTo>
                <a:cubicBezTo>
                  <a:pt x="656" y="112"/>
                  <a:pt x="656" y="112"/>
                  <a:pt x="656" y="112"/>
                </a:cubicBezTo>
                <a:cubicBezTo>
                  <a:pt x="731" y="37"/>
                  <a:pt x="821" y="0"/>
                  <a:pt x="928" y="0"/>
                </a:cubicBezTo>
                <a:cubicBezTo>
                  <a:pt x="1035" y="0"/>
                  <a:pt x="1125" y="37"/>
                  <a:pt x="1200" y="112"/>
                </a:cubicBezTo>
                <a:cubicBezTo>
                  <a:pt x="2376" y="1288"/>
                  <a:pt x="2376" y="1288"/>
                  <a:pt x="2376" y="1288"/>
                </a:cubicBezTo>
                <a:cubicBezTo>
                  <a:pt x="3552" y="112"/>
                  <a:pt x="3552" y="112"/>
                  <a:pt x="3552" y="112"/>
                </a:cubicBezTo>
                <a:cubicBezTo>
                  <a:pt x="3627" y="37"/>
                  <a:pt x="3717" y="0"/>
                  <a:pt x="3824" y="0"/>
                </a:cubicBezTo>
                <a:cubicBezTo>
                  <a:pt x="3931" y="0"/>
                  <a:pt x="4021" y="37"/>
                  <a:pt x="4096" y="112"/>
                </a:cubicBezTo>
                <a:cubicBezTo>
                  <a:pt x="4640" y="656"/>
                  <a:pt x="4640" y="656"/>
                  <a:pt x="4640" y="656"/>
                </a:cubicBezTo>
                <a:cubicBezTo>
                  <a:pt x="4715" y="731"/>
                  <a:pt x="4752" y="821"/>
                  <a:pt x="4752" y="928"/>
                </a:cubicBezTo>
                <a:cubicBezTo>
                  <a:pt x="4752" y="1035"/>
                  <a:pt x="4715" y="1125"/>
                  <a:pt x="4640" y="1200"/>
                </a:cubicBezTo>
                <a:cubicBezTo>
                  <a:pt x="3464" y="2376"/>
                  <a:pt x="3464" y="2376"/>
                  <a:pt x="3464" y="2376"/>
                </a:cubicBezTo>
                <a:cubicBezTo>
                  <a:pt x="4640" y="3552"/>
                  <a:pt x="4640" y="3552"/>
                  <a:pt x="4640" y="3552"/>
                </a:cubicBezTo>
                <a:cubicBezTo>
                  <a:pt x="4715" y="3627"/>
                  <a:pt x="4752" y="3717"/>
                  <a:pt x="4752" y="3824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B1CC6D5-E747-2568-6CBA-8F862E1C30F8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63298778-CEB3-B734-8B43-EFC182BA13F1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7DA498C-D5E9-5FAC-EF73-3193C2694FC6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217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Varför får ni denna utbildning?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9D00EB4-5C5B-0258-1022-B1966CD99127}"/>
              </a:ext>
            </a:extLst>
          </p:cNvPr>
          <p:cNvSpPr/>
          <p:nvPr/>
        </p:nvSpPr>
        <p:spPr>
          <a:xfrm>
            <a:off x="3035999" y="3664890"/>
            <a:ext cx="612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4889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Hinder och lösningar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FA7477-5433-A475-9C19-9FA54AE0DA2E}"/>
              </a:ext>
            </a:extLst>
          </p:cNvPr>
          <p:cNvSpPr/>
          <p:nvPr/>
        </p:nvSpPr>
        <p:spPr>
          <a:xfrm>
            <a:off x="3935999" y="3783762"/>
            <a:ext cx="432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35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Hinder och lösningar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96706" y="1590032"/>
            <a:ext cx="5220000" cy="823912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Hinder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95325" y="2466000"/>
            <a:ext cx="5221381" cy="3766008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200" dirty="0" smtClean="0"/>
              <a:t>Ni vet inte om det är en VRI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Oklart om </a:t>
            </a:r>
            <a:r>
              <a:rPr lang="sv-SE" sz="2200" dirty="0"/>
              <a:t>det är en </a:t>
            </a:r>
            <a:r>
              <a:rPr lang="sv-SE" sz="2200" dirty="0" smtClean="0"/>
              <a:t>VRI utifrån diktat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Oklart enligt journal, </a:t>
            </a:r>
            <a:r>
              <a:rPr lang="sv-SE" sz="2200" dirty="0" err="1" smtClean="0"/>
              <a:t>t.ex</a:t>
            </a:r>
            <a:r>
              <a:rPr lang="sv-SE" sz="2200" dirty="0" smtClean="0"/>
              <a:t>:</a:t>
            </a:r>
            <a:br>
              <a:rPr lang="sv-SE" sz="2200" dirty="0" smtClean="0"/>
            </a:br>
            <a:r>
              <a:rPr lang="sv-SE" sz="2200" dirty="0" smtClean="0"/>
              <a:t>När fick patienten protesen?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Dubbla Y-koder</a:t>
            </a:r>
            <a:endParaRPr lang="sv-SE" sz="2200" dirty="0"/>
          </a:p>
          <a:p>
            <a:pPr>
              <a:spcBef>
                <a:spcPts val="1200"/>
              </a:spcBef>
            </a:pPr>
            <a:r>
              <a:rPr lang="sv-SE" sz="2200" dirty="0"/>
              <a:t>Läkemedelsrelaterade infektioner</a:t>
            </a:r>
          </a:p>
          <a:p>
            <a:pPr>
              <a:spcBef>
                <a:spcPts val="1200"/>
              </a:spcBef>
            </a:pPr>
            <a:r>
              <a:rPr lang="sv-SE" sz="2200" dirty="0"/>
              <a:t>Helt omöjligt att lösa själva!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276674" y="1601114"/>
            <a:ext cx="5220000" cy="823318"/>
          </a:xfrm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Lösningar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278554" y="2466000"/>
            <a:ext cx="5218120" cy="3767492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sv-SE" sz="2200" dirty="0"/>
              <a:t>Kolla lathunden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Kolla </a:t>
            </a:r>
            <a:r>
              <a:rPr lang="sv-SE" sz="2200" dirty="0"/>
              <a:t>i journalen efter ledtrådar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Fråga läkare</a:t>
            </a:r>
            <a:endParaRPr lang="sv-SE" sz="2200" dirty="0"/>
          </a:p>
          <a:p>
            <a:pPr>
              <a:spcBef>
                <a:spcPts val="1200"/>
              </a:spcBef>
            </a:pPr>
            <a:r>
              <a:rPr lang="sv-SE" sz="2200" dirty="0" smtClean="0"/>
              <a:t>Se </a:t>
            </a:r>
            <a:r>
              <a:rPr lang="sv-SE" sz="2200" dirty="0"/>
              <a:t>om det finns en </a:t>
            </a:r>
            <a:r>
              <a:rPr lang="sv-SE" sz="2200" u="sng" dirty="0" smtClean="0"/>
              <a:t>relaterad</a:t>
            </a:r>
            <a:r>
              <a:rPr lang="sv-SE" sz="2200" dirty="0" smtClean="0"/>
              <a:t> </a:t>
            </a:r>
            <a:r>
              <a:rPr lang="sv-SE" sz="2200" dirty="0"/>
              <a:t>kod att ”haka på” den på</a:t>
            </a:r>
          </a:p>
          <a:p>
            <a:pPr>
              <a:spcBef>
                <a:spcPts val="1200"/>
              </a:spcBef>
            </a:pPr>
            <a:r>
              <a:rPr lang="sv-SE" sz="2200" dirty="0"/>
              <a:t>Koda </a:t>
            </a:r>
            <a:r>
              <a:rPr lang="sv-SE" sz="2200" dirty="0" smtClean="0"/>
              <a:t>inte</a:t>
            </a:r>
          </a:p>
          <a:p>
            <a:pPr>
              <a:spcBef>
                <a:spcPts val="1200"/>
              </a:spcBef>
            </a:pPr>
            <a:r>
              <a:rPr lang="sv-SE" sz="2200" dirty="0" smtClean="0"/>
              <a:t>Mejla </a:t>
            </a:r>
            <a:r>
              <a:rPr lang="sv-SE" sz="2200" dirty="0"/>
              <a:t>DRG-experterna eller Caroline</a:t>
            </a:r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Hinder och lösningar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AF57AB-4ED0-97D4-716B-A0A72B34A9D2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9B61257A-1ABA-CD08-1A6F-3491B90C28C5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02323B5-9A0D-45E1-65B6-EB05FC9E108A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200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Information och kontakt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9A46A5F-1D8A-541B-CAD3-D124C5E9ED7C}"/>
              </a:ext>
            </a:extLst>
          </p:cNvPr>
          <p:cNvSpPr/>
          <p:nvPr/>
        </p:nvSpPr>
        <p:spPr>
          <a:xfrm>
            <a:off x="4475999" y="3674034"/>
            <a:ext cx="324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11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noFill/>
          <a:ln w="19050">
            <a:noFill/>
          </a:ln>
        </p:spPr>
        <p:txBody>
          <a:bodyPr anchor="ctr"/>
          <a:lstStyle/>
          <a:p>
            <a:pPr algn="ctr"/>
            <a:r>
              <a:rPr lang="sv-SE" dirty="0" smtClean="0">
                <a:solidFill>
                  <a:srgbClr val="DB3747"/>
                </a:solidFill>
              </a:rPr>
              <a:t>Information och kontakt</a:t>
            </a:r>
            <a:endParaRPr lang="sv-SE" dirty="0">
              <a:solidFill>
                <a:srgbClr val="DB3747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586480"/>
            <a:ext cx="10801350" cy="4627376"/>
          </a:xfrm>
          <a:noFill/>
          <a:ln w="19050">
            <a:noFill/>
          </a:ln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</a:pPr>
            <a:r>
              <a:rPr lang="sv-SE" sz="2200" dirty="0" smtClean="0"/>
              <a:t>Lathund </a:t>
            </a:r>
            <a:r>
              <a:rPr lang="sv-SE" sz="2200" dirty="0"/>
              <a:t>och denna PowerPoint hittar ni: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Smittskydds </a:t>
            </a:r>
            <a:r>
              <a:rPr lang="sv-SE" sz="2200" dirty="0" smtClean="0"/>
              <a:t>hemsida (extern sida</a:t>
            </a:r>
            <a:r>
              <a:rPr lang="sv-SE" sz="2200" dirty="0"/>
              <a:t>)</a:t>
            </a:r>
            <a:br>
              <a:rPr lang="sv-SE" sz="2200" dirty="0"/>
            </a:br>
            <a:r>
              <a:rPr lang="sv-SE" sz="2200" dirty="0">
                <a:hlinkClick r:id="rId3"/>
              </a:rPr>
              <a:t>https://www.regiondalarna.se/smittskydd</a:t>
            </a:r>
            <a:r>
              <a:rPr lang="sv-SE" sz="2200" dirty="0" smtClean="0">
                <a:hlinkClick r:id="rId3"/>
              </a:rPr>
              <a:t>/</a:t>
            </a:r>
            <a:r>
              <a:rPr lang="sv-SE" sz="2200" dirty="0" smtClean="0"/>
              <a:t> </a:t>
            </a:r>
            <a:endParaRPr lang="sv-SE" sz="2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DRG-klassifikations arbetsrum på </a:t>
            </a:r>
            <a:r>
              <a:rPr lang="sv-SE" sz="2200" dirty="0" smtClean="0"/>
              <a:t>Intra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dirty="0"/>
              <a:t>Får ni problem eller har frågor, mejla antingen:</a:t>
            </a:r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Kodexperterna Anette </a:t>
            </a:r>
            <a:r>
              <a:rPr lang="sv-SE" sz="2200" dirty="0" err="1"/>
              <a:t>Thom</a:t>
            </a:r>
            <a:r>
              <a:rPr lang="sv-SE" sz="2200" dirty="0"/>
              <a:t> och Marie Hansson på </a:t>
            </a:r>
            <a:r>
              <a:rPr lang="sv-SE" sz="2200" dirty="0">
                <a:hlinkClick r:id="rId4"/>
              </a:rPr>
              <a:t>DRG.Falun@regiondalarna.se</a:t>
            </a:r>
            <a:endParaRPr lang="sv-SE" sz="2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Caroline Ström, medicinsk sekreterare, Infektionskliniken på </a:t>
            </a:r>
            <a:r>
              <a:rPr lang="sv-SE" sz="2200" dirty="0">
                <a:hlinkClick r:id="rId5"/>
              </a:rPr>
              <a:t>caroline.strom@regiondalarna.se</a:t>
            </a:r>
            <a:endParaRPr lang="sv-SE" sz="2200" dirty="0"/>
          </a:p>
          <a:p>
            <a:pPr lvl="1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sv-SE" sz="1800" dirty="0"/>
          </a:p>
          <a:p>
            <a:pPr>
              <a:spcBef>
                <a:spcPts val="1200"/>
              </a:spcBef>
            </a:pPr>
            <a:r>
              <a:rPr lang="sv-SE" sz="2200" dirty="0"/>
              <a:t>För mer information om VRI, gå in </a:t>
            </a:r>
            <a:r>
              <a:rPr lang="sv-SE" sz="2200" dirty="0" smtClean="0"/>
              <a:t>på </a:t>
            </a:r>
            <a:r>
              <a:rPr lang="sv-SE" sz="2200" dirty="0">
                <a:hlinkClick r:id="rId6"/>
              </a:rPr>
              <a:t>https://</a:t>
            </a:r>
            <a:r>
              <a:rPr lang="sv-SE" sz="2200" dirty="0" smtClean="0">
                <a:hlinkClick r:id="rId6"/>
              </a:rPr>
              <a:t>www.regiondalarna.se/plus/</a:t>
            </a:r>
            <a:r>
              <a:rPr lang="sv-SE" sz="2200" dirty="0" smtClean="0"/>
              <a:t> </a:t>
            </a:r>
            <a:br>
              <a:rPr lang="sv-SE" sz="2200" dirty="0" smtClean="0"/>
            </a:br>
            <a:r>
              <a:rPr lang="sv-SE" sz="2200" dirty="0" smtClean="0"/>
              <a:t>och </a:t>
            </a:r>
            <a:r>
              <a:rPr lang="sv-SE" sz="2200" dirty="0"/>
              <a:t>sök efter VRI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Information och kontakt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30F2197-B1CA-7678-438B-F68992309C71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1EBCC5A0-8259-4459-5FE4-9C940E8A27C5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74B813-DD4A-73F8-9656-4D96930FC81A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24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301" title="Ikon hjärta"/>
          <p:cNvSpPr>
            <a:spLocks noChangeAspect="1"/>
          </p:cNvSpPr>
          <p:nvPr/>
        </p:nvSpPr>
        <p:spPr bwMode="auto">
          <a:xfrm>
            <a:off x="3455276" y="654977"/>
            <a:ext cx="5428592" cy="4534861"/>
          </a:xfrm>
          <a:custGeom>
            <a:avLst/>
            <a:gdLst>
              <a:gd name="T0" fmla="*/ 3584 w 7168"/>
              <a:gd name="T1" fmla="*/ 6144 h 6144"/>
              <a:gd name="T2" fmla="*/ 3408 w 7168"/>
              <a:gd name="T3" fmla="*/ 6072 h 6144"/>
              <a:gd name="T4" fmla="*/ 912 w 7168"/>
              <a:gd name="T5" fmla="*/ 3664 h 6144"/>
              <a:gd name="T6" fmla="*/ 802 w 7168"/>
              <a:gd name="T7" fmla="*/ 3560 h 6144"/>
              <a:gd name="T8" fmla="*/ 580 w 7168"/>
              <a:gd name="T9" fmla="*/ 3298 h 6144"/>
              <a:gd name="T10" fmla="*/ 308 w 7168"/>
              <a:gd name="T11" fmla="*/ 2908 h 6144"/>
              <a:gd name="T12" fmla="*/ 94 w 7168"/>
              <a:gd name="T13" fmla="*/ 2424 h 6144"/>
              <a:gd name="T14" fmla="*/ 0 w 7168"/>
              <a:gd name="T15" fmla="*/ 1872 h 6144"/>
              <a:gd name="T16" fmla="*/ 508 w 7168"/>
              <a:gd name="T17" fmla="*/ 496 h 6144"/>
              <a:gd name="T18" fmla="*/ 1912 w 7168"/>
              <a:gd name="T19" fmla="*/ 0 h 6144"/>
              <a:gd name="T20" fmla="*/ 2418 w 7168"/>
              <a:gd name="T21" fmla="*/ 86 h 6144"/>
              <a:gd name="T22" fmla="*/ 2898 w 7168"/>
              <a:gd name="T23" fmla="*/ 318 h 6144"/>
              <a:gd name="T24" fmla="*/ 3280 w 7168"/>
              <a:gd name="T25" fmla="*/ 592 h 6144"/>
              <a:gd name="T26" fmla="*/ 3584 w 7168"/>
              <a:gd name="T27" fmla="*/ 864 h 6144"/>
              <a:gd name="T28" fmla="*/ 3888 w 7168"/>
              <a:gd name="T29" fmla="*/ 592 h 6144"/>
              <a:gd name="T30" fmla="*/ 4270 w 7168"/>
              <a:gd name="T31" fmla="*/ 318 h 6144"/>
              <a:gd name="T32" fmla="*/ 4750 w 7168"/>
              <a:gd name="T33" fmla="*/ 86 h 6144"/>
              <a:gd name="T34" fmla="*/ 5256 w 7168"/>
              <a:gd name="T35" fmla="*/ 0 h 6144"/>
              <a:gd name="T36" fmla="*/ 6660 w 7168"/>
              <a:gd name="T37" fmla="*/ 496 h 6144"/>
              <a:gd name="T38" fmla="*/ 7168 w 7168"/>
              <a:gd name="T39" fmla="*/ 1872 h 6144"/>
              <a:gd name="T40" fmla="*/ 6252 w 7168"/>
              <a:gd name="T41" fmla="*/ 3672 h 6144"/>
              <a:gd name="T42" fmla="*/ 3760 w 7168"/>
              <a:gd name="T43" fmla="*/ 6072 h 6144"/>
              <a:gd name="T44" fmla="*/ 3584 w 7168"/>
              <a:gd name="T45" fmla="*/ 6144 h 6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7168" h="6144">
                <a:moveTo>
                  <a:pt x="3584" y="6144"/>
                </a:moveTo>
                <a:cubicBezTo>
                  <a:pt x="3515" y="6144"/>
                  <a:pt x="3456" y="6120"/>
                  <a:pt x="3408" y="6072"/>
                </a:cubicBezTo>
                <a:cubicBezTo>
                  <a:pt x="912" y="3664"/>
                  <a:pt x="912" y="3664"/>
                  <a:pt x="912" y="3664"/>
                </a:cubicBezTo>
                <a:cubicBezTo>
                  <a:pt x="885" y="3643"/>
                  <a:pt x="849" y="3608"/>
                  <a:pt x="802" y="3560"/>
                </a:cubicBezTo>
                <a:cubicBezTo>
                  <a:pt x="755" y="3512"/>
                  <a:pt x="681" y="3425"/>
                  <a:pt x="580" y="3298"/>
                </a:cubicBezTo>
                <a:cubicBezTo>
                  <a:pt x="479" y="3171"/>
                  <a:pt x="388" y="3041"/>
                  <a:pt x="308" y="2908"/>
                </a:cubicBezTo>
                <a:cubicBezTo>
                  <a:pt x="228" y="2775"/>
                  <a:pt x="157" y="2613"/>
                  <a:pt x="94" y="2424"/>
                </a:cubicBezTo>
                <a:cubicBezTo>
                  <a:pt x="31" y="2235"/>
                  <a:pt x="0" y="2051"/>
                  <a:pt x="0" y="1872"/>
                </a:cubicBezTo>
                <a:cubicBezTo>
                  <a:pt x="0" y="1285"/>
                  <a:pt x="169" y="827"/>
                  <a:pt x="508" y="496"/>
                </a:cubicBezTo>
                <a:cubicBezTo>
                  <a:pt x="847" y="165"/>
                  <a:pt x="1315" y="0"/>
                  <a:pt x="1912" y="0"/>
                </a:cubicBezTo>
                <a:cubicBezTo>
                  <a:pt x="2077" y="0"/>
                  <a:pt x="2246" y="29"/>
                  <a:pt x="2418" y="86"/>
                </a:cubicBezTo>
                <a:cubicBezTo>
                  <a:pt x="2590" y="143"/>
                  <a:pt x="2750" y="221"/>
                  <a:pt x="2898" y="318"/>
                </a:cubicBezTo>
                <a:cubicBezTo>
                  <a:pt x="3046" y="415"/>
                  <a:pt x="3173" y="507"/>
                  <a:pt x="3280" y="592"/>
                </a:cubicBezTo>
                <a:cubicBezTo>
                  <a:pt x="3387" y="677"/>
                  <a:pt x="3488" y="768"/>
                  <a:pt x="3584" y="864"/>
                </a:cubicBezTo>
                <a:cubicBezTo>
                  <a:pt x="3680" y="768"/>
                  <a:pt x="3781" y="677"/>
                  <a:pt x="3888" y="592"/>
                </a:cubicBezTo>
                <a:cubicBezTo>
                  <a:pt x="3995" y="507"/>
                  <a:pt x="4122" y="415"/>
                  <a:pt x="4270" y="318"/>
                </a:cubicBezTo>
                <a:cubicBezTo>
                  <a:pt x="4418" y="221"/>
                  <a:pt x="4578" y="143"/>
                  <a:pt x="4750" y="86"/>
                </a:cubicBezTo>
                <a:cubicBezTo>
                  <a:pt x="4922" y="29"/>
                  <a:pt x="5091" y="0"/>
                  <a:pt x="5256" y="0"/>
                </a:cubicBezTo>
                <a:cubicBezTo>
                  <a:pt x="5853" y="0"/>
                  <a:pt x="6321" y="165"/>
                  <a:pt x="6660" y="496"/>
                </a:cubicBezTo>
                <a:cubicBezTo>
                  <a:pt x="6999" y="827"/>
                  <a:pt x="7168" y="1285"/>
                  <a:pt x="7168" y="1872"/>
                </a:cubicBezTo>
                <a:cubicBezTo>
                  <a:pt x="7168" y="2461"/>
                  <a:pt x="6863" y="3061"/>
                  <a:pt x="6252" y="3672"/>
                </a:cubicBezTo>
                <a:cubicBezTo>
                  <a:pt x="3760" y="6072"/>
                  <a:pt x="3760" y="6072"/>
                  <a:pt x="3760" y="6072"/>
                </a:cubicBezTo>
                <a:cubicBezTo>
                  <a:pt x="3712" y="6120"/>
                  <a:pt x="3653" y="6144"/>
                  <a:pt x="3584" y="6144"/>
                </a:cubicBez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48000">
                <a:srgbClr val="C00000"/>
              </a:gs>
              <a:gs pos="100000">
                <a:srgbClr val="DB3747"/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sp>
        <p:nvSpPr>
          <p:cNvPr id="3" name="Rubrik"/>
          <p:cNvSpPr>
            <a:spLocks noGrp="1"/>
          </p:cNvSpPr>
          <p:nvPr>
            <p:ph type="ctrTitle"/>
          </p:nvPr>
        </p:nvSpPr>
        <p:spPr>
          <a:xfrm>
            <a:off x="1597572" y="654977"/>
            <a:ext cx="9144000" cy="3498361"/>
          </a:xfrm>
        </p:spPr>
        <p:txBody>
          <a:bodyPr/>
          <a:lstStyle/>
          <a:p>
            <a:r>
              <a:rPr lang="sv-SE" dirty="0"/>
              <a:t>Tack för oss!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601579" y="5189838"/>
            <a:ext cx="3392905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200" dirty="0"/>
              <a:t>Helena Ernlund</a:t>
            </a:r>
          </a:p>
          <a:p>
            <a:pPr algn="ctr"/>
            <a:r>
              <a:rPr lang="sv-SE" sz="2200" dirty="0"/>
              <a:t>Biträdande smittskyddsläkare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026031" y="5189838"/>
            <a:ext cx="3573379" cy="110799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200" dirty="0"/>
              <a:t>Caroline Ström</a:t>
            </a:r>
          </a:p>
          <a:p>
            <a:pPr algn="ctr"/>
            <a:r>
              <a:rPr lang="sv-SE" sz="2200" dirty="0"/>
              <a:t>Medicinsk sekreterare</a:t>
            </a:r>
          </a:p>
          <a:p>
            <a:pPr algn="ctr"/>
            <a:r>
              <a:rPr lang="sv-SE" sz="2200" dirty="0"/>
              <a:t>Infektionskliniken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841" y="5541420"/>
            <a:ext cx="1983248" cy="75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1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50"/>
          </a:xfrm>
          <a:noFill/>
          <a:ln w="19050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Varför får ni denna utbildning?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498045"/>
            <a:ext cx="10801350" cy="4627376"/>
          </a:xfrm>
          <a:noFill/>
          <a:ln w="19050">
            <a:noFill/>
          </a:ln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sv-SE" sz="2200" dirty="0"/>
              <a:t>Vårdrelaterade infektioner – den vanligaste </a:t>
            </a:r>
            <a:r>
              <a:rPr lang="sv-SE" sz="2200" dirty="0" err="1"/>
              <a:t>vårdskadan</a:t>
            </a:r>
            <a:endParaRPr lang="sv-SE" sz="2200" dirty="0"/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Orsakar onödigt lidande, förlängda vårdtider och kostnader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endParaRPr lang="sv-SE" sz="1800" dirty="0"/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sv-SE" sz="2200" dirty="0"/>
              <a:t>Upp till hälften kan undvikas!</a:t>
            </a:r>
          </a:p>
          <a:p>
            <a:pPr lvl="0">
              <a:lnSpc>
                <a:spcPct val="80000"/>
              </a:lnSpc>
              <a:spcBef>
                <a:spcPts val="1200"/>
              </a:spcBef>
            </a:pPr>
            <a:endParaRPr lang="sv-SE" sz="1800" dirty="0"/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sv-SE" sz="2200" dirty="0"/>
              <a:t>Bättre mätmetod behövs för att kunna förebygga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Hur många?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sv-SE" sz="2200" dirty="0"/>
              <a:t>Vilka typer?</a:t>
            </a:r>
          </a:p>
          <a:p>
            <a:pPr lvl="1">
              <a:lnSpc>
                <a:spcPct val="80000"/>
              </a:lnSpc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sv-SE" sz="1800" dirty="0"/>
          </a:p>
          <a:p>
            <a:pPr lvl="0">
              <a:lnSpc>
                <a:spcPct val="80000"/>
              </a:lnSpc>
              <a:spcBef>
                <a:spcPts val="1200"/>
              </a:spcBef>
            </a:pPr>
            <a:r>
              <a:rPr lang="sv-SE" sz="2200" dirty="0"/>
              <a:t>Hälso- och sjukvårdsledningens beslut: </a:t>
            </a:r>
          </a:p>
          <a:p>
            <a:pPr marL="648000" lvl="0">
              <a:lnSpc>
                <a:spcPct val="80000"/>
              </a:lnSpc>
              <a:spcBef>
                <a:spcPts val="1200"/>
              </a:spcBef>
              <a:buNone/>
            </a:pPr>
            <a:r>
              <a:rPr lang="sv-SE" sz="2200" dirty="0"/>
              <a:t>VRI-diagnoskodning </a:t>
            </a:r>
            <a:r>
              <a:rPr lang="sv-SE" sz="2200"/>
              <a:t>ska </a:t>
            </a:r>
            <a:r>
              <a:rPr lang="sv-SE" sz="2200" smtClean="0"/>
              <a:t>införas/förbättras </a:t>
            </a:r>
            <a:r>
              <a:rPr lang="sv-SE" sz="2200" dirty="0"/>
              <a:t>i den somatiska slutenvården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Varför får ni denna utbildning?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141" y="2914727"/>
            <a:ext cx="2534004" cy="20005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6481191-6DE9-C936-B5EA-193921019659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5BEAB693-0B4C-3552-2306-1D1E89A3DDBD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3E7A837-5548-F1B7-DFA9-922BF0F57F7F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5361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E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032" y="255278"/>
            <a:ext cx="7535936" cy="6347443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</p:pic>
      <p:sp>
        <p:nvSpPr>
          <p:cNvPr id="4" name="textruta 3"/>
          <p:cNvSpPr txBox="1"/>
          <p:nvPr/>
        </p:nvSpPr>
        <p:spPr>
          <a:xfrm>
            <a:off x="5014580" y="743236"/>
            <a:ext cx="1386219" cy="492443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2600" b="1" dirty="0">
                <a:solidFill>
                  <a:srgbClr val="475C6C"/>
                </a:solidFill>
              </a:rPr>
              <a:t>75 000</a:t>
            </a:r>
          </a:p>
        </p:txBody>
      </p:sp>
      <p:sp>
        <p:nvSpPr>
          <p:cNvPr id="9" name="textruta 8"/>
          <p:cNvSpPr txBox="1"/>
          <p:nvPr/>
        </p:nvSpPr>
        <p:spPr>
          <a:xfrm>
            <a:off x="1211902" y="2274368"/>
            <a:ext cx="2552280" cy="1323439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rgbClr val="475C6C"/>
                </a:solidFill>
              </a:rPr>
              <a:t>Kostnaden</a:t>
            </a:r>
            <a:r>
              <a:rPr lang="sv-SE" sz="2000" dirty="0">
                <a:solidFill>
                  <a:srgbClr val="475C6C"/>
                </a:solidFill>
              </a:rPr>
              <a:t> för extra vårdtid på sjukhus, beräknas till </a:t>
            </a:r>
            <a:r>
              <a:rPr lang="sv-SE" sz="2000" b="1" dirty="0">
                <a:solidFill>
                  <a:srgbClr val="475C6C"/>
                </a:solidFill>
              </a:rPr>
              <a:t>4,8 miljarder </a:t>
            </a:r>
            <a:r>
              <a:rPr lang="sv-SE" sz="2000" dirty="0">
                <a:solidFill>
                  <a:srgbClr val="475C6C"/>
                </a:solidFill>
              </a:rPr>
              <a:t>kr per år. 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7132083" y="5000481"/>
            <a:ext cx="2522136" cy="1323439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sz="2000" dirty="0">
                <a:solidFill>
                  <a:srgbClr val="475C6C"/>
                </a:solidFill>
              </a:rPr>
              <a:t>Mellan </a:t>
            </a:r>
            <a:r>
              <a:rPr lang="sv-SE" sz="2000" b="1" dirty="0">
                <a:solidFill>
                  <a:srgbClr val="475C6C"/>
                </a:solidFill>
              </a:rPr>
              <a:t>en tredjedel </a:t>
            </a:r>
            <a:r>
              <a:rPr lang="sv-SE" sz="2000" dirty="0">
                <a:solidFill>
                  <a:srgbClr val="475C6C"/>
                </a:solidFill>
              </a:rPr>
              <a:t>och </a:t>
            </a:r>
            <a:r>
              <a:rPr lang="sv-SE" sz="2000" b="1" dirty="0">
                <a:solidFill>
                  <a:srgbClr val="475C6C"/>
                </a:solidFill>
              </a:rPr>
              <a:t>hälften</a:t>
            </a:r>
            <a:r>
              <a:rPr lang="sv-SE" sz="2000" dirty="0">
                <a:solidFill>
                  <a:srgbClr val="475C6C"/>
                </a:solidFill>
              </a:rPr>
              <a:t> av alla </a:t>
            </a:r>
            <a:r>
              <a:rPr lang="sv-SE" sz="2000" dirty="0" err="1">
                <a:solidFill>
                  <a:srgbClr val="475C6C"/>
                </a:solidFill>
              </a:rPr>
              <a:t>VRI:er</a:t>
            </a:r>
            <a:r>
              <a:rPr lang="sv-SE" sz="2000" dirty="0">
                <a:solidFill>
                  <a:srgbClr val="475C6C"/>
                </a:solidFill>
              </a:rPr>
              <a:t> kan undvikas!</a:t>
            </a:r>
          </a:p>
        </p:txBody>
      </p:sp>
      <p:sp>
        <p:nvSpPr>
          <p:cNvPr id="11" name="textruta 10"/>
          <p:cNvSpPr txBox="1"/>
          <p:nvPr/>
        </p:nvSpPr>
        <p:spPr>
          <a:xfrm>
            <a:off x="3690529" y="5662200"/>
            <a:ext cx="2079057" cy="646331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475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VRI bidrar till ca </a:t>
            </a:r>
          </a:p>
          <a:p>
            <a:r>
              <a:rPr lang="sv-SE" b="1" dirty="0">
                <a:solidFill>
                  <a:srgbClr val="475C6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1 300 dödsfall</a:t>
            </a:r>
            <a:endParaRPr lang="sv-SE" b="1" dirty="0">
              <a:solidFill>
                <a:srgbClr val="475C6C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9966775" y="6079501"/>
            <a:ext cx="2122417" cy="523220"/>
          </a:xfrm>
          <a:prstGeom prst="rect">
            <a:avLst/>
          </a:prstGeom>
          <a:solidFill>
            <a:srgbClr val="DDE3E8"/>
          </a:solidFill>
          <a:ln w="19050">
            <a:noFill/>
          </a:ln>
        </p:spPr>
        <p:txBody>
          <a:bodyPr wrap="square">
            <a:spAutoFit/>
          </a:bodyPr>
          <a:lstStyle/>
          <a:p>
            <a:r>
              <a:rPr lang="sv-SE" sz="1400" dirty="0">
                <a:solidFill>
                  <a:srgbClr val="475C6C"/>
                </a:solidFill>
              </a:rPr>
              <a:t>Uppdaterade siffror från ECDC PPM VRI 2023</a:t>
            </a:r>
          </a:p>
        </p:txBody>
      </p:sp>
      <p:sp>
        <p:nvSpPr>
          <p:cNvPr id="13" name="Ellips 12"/>
          <p:cNvSpPr/>
          <p:nvPr/>
        </p:nvSpPr>
        <p:spPr>
          <a:xfrm>
            <a:off x="6885716" y="4733365"/>
            <a:ext cx="2912707" cy="18693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615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Vad är en vårdrelaterad infektion (VRI)?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7CFDF3-B94A-5989-7759-6335BAC2EA22}"/>
              </a:ext>
            </a:extLst>
          </p:cNvPr>
          <p:cNvSpPr/>
          <p:nvPr/>
        </p:nvSpPr>
        <p:spPr>
          <a:xfrm>
            <a:off x="1514271" y="3765474"/>
            <a:ext cx="900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179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15126"/>
          </a:xfr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Vad är en vårdrelaterad infektion (VRI)?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95325" y="1781835"/>
            <a:ext cx="9189339" cy="3796005"/>
          </a:xfrm>
          <a:noFill/>
          <a:ln w="19050"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sv-SE" sz="2200" dirty="0"/>
              <a:t>”</a:t>
            </a:r>
            <a:r>
              <a:rPr lang="sv-SE" sz="2200" i="1" dirty="0"/>
              <a:t>En vårdrelaterad infektion är en infektion som uppkommer hos en person under slutenvård eller till följd av diagnostik, behandling eller omvårdnad inom övrig vård och omsorg.”</a:t>
            </a:r>
          </a:p>
          <a:p>
            <a:pPr marL="457200" lvl="1" indent="0">
              <a:buNone/>
            </a:pPr>
            <a:r>
              <a:rPr lang="sv-SE" sz="2200" dirty="0"/>
              <a:t>– Socialstyrelsen</a:t>
            </a:r>
          </a:p>
          <a:p>
            <a:pPr marL="0" indent="0">
              <a:buNone/>
            </a:pPr>
            <a:endParaRPr lang="sv-SE" sz="1800" dirty="0"/>
          </a:p>
          <a:p>
            <a:r>
              <a:rPr lang="sv-SE" sz="2200" dirty="0"/>
              <a:t>Motsatsen till vårdrelaterad infektion är </a:t>
            </a:r>
            <a:br>
              <a:rPr lang="sv-SE" sz="2200" dirty="0"/>
            </a:br>
            <a:r>
              <a:rPr lang="sv-SE" sz="2200" dirty="0"/>
              <a:t>samhällsförvärvad infektion</a:t>
            </a:r>
          </a:p>
          <a:p>
            <a:endParaRPr lang="sv-SE" sz="1800" dirty="0"/>
          </a:p>
          <a:p>
            <a:r>
              <a:rPr lang="sv-SE" sz="2200" dirty="0"/>
              <a:t>VRI är den vanligaste </a:t>
            </a:r>
            <a:r>
              <a:rPr lang="sv-SE" sz="2200" dirty="0" err="1"/>
              <a:t>vårdskadan</a:t>
            </a:r>
            <a:endParaRPr lang="sv-SE" sz="2200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Vad är en vårdrelaterad infektion (VRI)?</a:t>
            </a:r>
          </a:p>
        </p:txBody>
      </p:sp>
      <p:sp>
        <p:nvSpPr>
          <p:cNvPr id="6" name="Freeform 305" title="Ikon hjärtfrekvens"/>
          <p:cNvSpPr>
            <a:spLocks noChangeAspect="1" noEditPoints="1"/>
          </p:cNvSpPr>
          <p:nvPr/>
        </p:nvSpPr>
        <p:spPr bwMode="auto">
          <a:xfrm>
            <a:off x="8017846" y="3474271"/>
            <a:ext cx="3092114" cy="2655066"/>
          </a:xfrm>
          <a:custGeom>
            <a:avLst/>
            <a:gdLst>
              <a:gd name="T0" fmla="*/ 5120 w 7168"/>
              <a:gd name="T1" fmla="*/ 3584 h 6144"/>
              <a:gd name="T2" fmla="*/ 6340 w 7168"/>
              <a:gd name="T3" fmla="*/ 3584 h 6144"/>
              <a:gd name="T4" fmla="*/ 6300 w 7168"/>
              <a:gd name="T5" fmla="*/ 3626 h 6144"/>
              <a:gd name="T6" fmla="*/ 6264 w 7168"/>
              <a:gd name="T7" fmla="*/ 3656 h 6144"/>
              <a:gd name="T8" fmla="*/ 6252 w 7168"/>
              <a:gd name="T9" fmla="*/ 3672 h 6144"/>
              <a:gd name="T10" fmla="*/ 3760 w 7168"/>
              <a:gd name="T11" fmla="*/ 6072 h 6144"/>
              <a:gd name="T12" fmla="*/ 3584 w 7168"/>
              <a:gd name="T13" fmla="*/ 6144 h 6144"/>
              <a:gd name="T14" fmla="*/ 3408 w 7168"/>
              <a:gd name="T15" fmla="*/ 6072 h 6144"/>
              <a:gd name="T16" fmla="*/ 912 w 7168"/>
              <a:gd name="T17" fmla="*/ 3664 h 6144"/>
              <a:gd name="T18" fmla="*/ 828 w 7168"/>
              <a:gd name="T19" fmla="*/ 3584 h 6144"/>
              <a:gd name="T20" fmla="*/ 2304 w 7168"/>
              <a:gd name="T21" fmla="*/ 3584 h 6144"/>
              <a:gd name="T22" fmla="*/ 2462 w 7168"/>
              <a:gd name="T23" fmla="*/ 3530 h 6144"/>
              <a:gd name="T24" fmla="*/ 2552 w 7168"/>
              <a:gd name="T25" fmla="*/ 3392 h 6144"/>
              <a:gd name="T26" fmla="*/ 2832 w 7168"/>
              <a:gd name="T27" fmla="*/ 2268 h 6144"/>
              <a:gd name="T28" fmla="*/ 3592 w 7168"/>
              <a:gd name="T29" fmla="*/ 4936 h 6144"/>
              <a:gd name="T30" fmla="*/ 3684 w 7168"/>
              <a:gd name="T31" fmla="*/ 5068 h 6144"/>
              <a:gd name="T32" fmla="*/ 3840 w 7168"/>
              <a:gd name="T33" fmla="*/ 5120 h 6144"/>
              <a:gd name="T34" fmla="*/ 3992 w 7168"/>
              <a:gd name="T35" fmla="*/ 5068 h 6144"/>
              <a:gd name="T36" fmla="*/ 4084 w 7168"/>
              <a:gd name="T37" fmla="*/ 4936 h 6144"/>
              <a:gd name="T38" fmla="*/ 4668 w 7168"/>
              <a:gd name="T39" fmla="*/ 2996 h 6144"/>
              <a:gd name="T40" fmla="*/ 4892 w 7168"/>
              <a:gd name="T41" fmla="*/ 3444 h 6144"/>
              <a:gd name="T42" fmla="*/ 5120 w 7168"/>
              <a:gd name="T43" fmla="*/ 3584 h 6144"/>
              <a:gd name="T44" fmla="*/ 7168 w 7168"/>
              <a:gd name="T45" fmla="*/ 1872 h 6144"/>
              <a:gd name="T46" fmla="*/ 6756 w 7168"/>
              <a:gd name="T47" fmla="*/ 3072 h 6144"/>
              <a:gd name="T48" fmla="*/ 5280 w 7168"/>
              <a:gd name="T49" fmla="*/ 3072 h 6144"/>
              <a:gd name="T50" fmla="*/ 4836 w 7168"/>
              <a:gd name="T51" fmla="*/ 2188 h 6144"/>
              <a:gd name="T52" fmla="*/ 4734 w 7168"/>
              <a:gd name="T53" fmla="*/ 2080 h 6144"/>
              <a:gd name="T54" fmla="*/ 4588 w 7168"/>
              <a:gd name="T55" fmla="*/ 2048 h 6144"/>
              <a:gd name="T56" fmla="*/ 4364 w 7168"/>
              <a:gd name="T57" fmla="*/ 2232 h 6144"/>
              <a:gd name="T58" fmla="*/ 3848 w 7168"/>
              <a:gd name="T59" fmla="*/ 3952 h 6144"/>
              <a:gd name="T60" fmla="*/ 3064 w 7168"/>
              <a:gd name="T61" fmla="*/ 1208 h 6144"/>
              <a:gd name="T62" fmla="*/ 2970 w 7168"/>
              <a:gd name="T63" fmla="*/ 1076 h 6144"/>
              <a:gd name="T64" fmla="*/ 2812 w 7168"/>
              <a:gd name="T65" fmla="*/ 1024 h 6144"/>
              <a:gd name="T66" fmla="*/ 2656 w 7168"/>
              <a:gd name="T67" fmla="*/ 1078 h 6144"/>
              <a:gd name="T68" fmla="*/ 2568 w 7168"/>
              <a:gd name="T69" fmla="*/ 1216 h 6144"/>
              <a:gd name="T70" fmla="*/ 2104 w 7168"/>
              <a:gd name="T71" fmla="*/ 3072 h 6144"/>
              <a:gd name="T72" fmla="*/ 412 w 7168"/>
              <a:gd name="T73" fmla="*/ 3072 h 6144"/>
              <a:gd name="T74" fmla="*/ 0 w 7168"/>
              <a:gd name="T75" fmla="*/ 1872 h 6144"/>
              <a:gd name="T76" fmla="*/ 508 w 7168"/>
              <a:gd name="T77" fmla="*/ 496 h 6144"/>
              <a:gd name="T78" fmla="*/ 1912 w 7168"/>
              <a:gd name="T79" fmla="*/ 0 h 6144"/>
              <a:gd name="T80" fmla="*/ 2418 w 7168"/>
              <a:gd name="T81" fmla="*/ 86 h 6144"/>
              <a:gd name="T82" fmla="*/ 2898 w 7168"/>
              <a:gd name="T83" fmla="*/ 318 h 6144"/>
              <a:gd name="T84" fmla="*/ 3280 w 7168"/>
              <a:gd name="T85" fmla="*/ 592 h 6144"/>
              <a:gd name="T86" fmla="*/ 3584 w 7168"/>
              <a:gd name="T87" fmla="*/ 864 h 6144"/>
              <a:gd name="T88" fmla="*/ 3888 w 7168"/>
              <a:gd name="T89" fmla="*/ 592 h 6144"/>
              <a:gd name="T90" fmla="*/ 4270 w 7168"/>
              <a:gd name="T91" fmla="*/ 318 h 6144"/>
              <a:gd name="T92" fmla="*/ 4750 w 7168"/>
              <a:gd name="T93" fmla="*/ 86 h 6144"/>
              <a:gd name="T94" fmla="*/ 5256 w 7168"/>
              <a:gd name="T95" fmla="*/ 0 h 6144"/>
              <a:gd name="T96" fmla="*/ 6660 w 7168"/>
              <a:gd name="T97" fmla="*/ 496 h 6144"/>
              <a:gd name="T98" fmla="*/ 7168 w 7168"/>
              <a:gd name="T99" fmla="*/ 1872 h 6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168" h="6144">
                <a:moveTo>
                  <a:pt x="5120" y="3584"/>
                </a:moveTo>
                <a:cubicBezTo>
                  <a:pt x="6340" y="3584"/>
                  <a:pt x="6340" y="3584"/>
                  <a:pt x="6340" y="3584"/>
                </a:cubicBezTo>
                <a:cubicBezTo>
                  <a:pt x="6327" y="3600"/>
                  <a:pt x="6313" y="3614"/>
                  <a:pt x="6300" y="3626"/>
                </a:cubicBezTo>
                <a:cubicBezTo>
                  <a:pt x="6287" y="3638"/>
                  <a:pt x="6275" y="3648"/>
                  <a:pt x="6264" y="3656"/>
                </a:cubicBezTo>
                <a:cubicBezTo>
                  <a:pt x="6252" y="3672"/>
                  <a:pt x="6252" y="3672"/>
                  <a:pt x="6252" y="3672"/>
                </a:cubicBezTo>
                <a:cubicBezTo>
                  <a:pt x="3760" y="6072"/>
                  <a:pt x="3760" y="6072"/>
                  <a:pt x="3760" y="6072"/>
                </a:cubicBezTo>
                <a:cubicBezTo>
                  <a:pt x="3712" y="6120"/>
                  <a:pt x="3653" y="6144"/>
                  <a:pt x="3584" y="6144"/>
                </a:cubicBezTo>
                <a:cubicBezTo>
                  <a:pt x="3515" y="6144"/>
                  <a:pt x="3456" y="6120"/>
                  <a:pt x="3408" y="6072"/>
                </a:cubicBezTo>
                <a:cubicBezTo>
                  <a:pt x="912" y="3664"/>
                  <a:pt x="912" y="3664"/>
                  <a:pt x="912" y="3664"/>
                </a:cubicBezTo>
                <a:cubicBezTo>
                  <a:pt x="899" y="3659"/>
                  <a:pt x="871" y="3632"/>
                  <a:pt x="828" y="3584"/>
                </a:cubicBezTo>
                <a:cubicBezTo>
                  <a:pt x="2304" y="3584"/>
                  <a:pt x="2304" y="3584"/>
                  <a:pt x="2304" y="3584"/>
                </a:cubicBezTo>
                <a:cubicBezTo>
                  <a:pt x="2363" y="3584"/>
                  <a:pt x="2415" y="3566"/>
                  <a:pt x="2462" y="3530"/>
                </a:cubicBezTo>
                <a:cubicBezTo>
                  <a:pt x="2509" y="3494"/>
                  <a:pt x="2539" y="3448"/>
                  <a:pt x="2552" y="3392"/>
                </a:cubicBezTo>
                <a:cubicBezTo>
                  <a:pt x="2832" y="2268"/>
                  <a:pt x="2832" y="2268"/>
                  <a:pt x="2832" y="2268"/>
                </a:cubicBezTo>
                <a:cubicBezTo>
                  <a:pt x="3592" y="4936"/>
                  <a:pt x="3592" y="4936"/>
                  <a:pt x="3592" y="4936"/>
                </a:cubicBezTo>
                <a:cubicBezTo>
                  <a:pt x="3608" y="4989"/>
                  <a:pt x="3639" y="5033"/>
                  <a:pt x="3684" y="5068"/>
                </a:cubicBezTo>
                <a:cubicBezTo>
                  <a:pt x="3729" y="5103"/>
                  <a:pt x="3781" y="5120"/>
                  <a:pt x="3840" y="5120"/>
                </a:cubicBezTo>
                <a:cubicBezTo>
                  <a:pt x="3896" y="5120"/>
                  <a:pt x="3947" y="5103"/>
                  <a:pt x="3992" y="5068"/>
                </a:cubicBezTo>
                <a:cubicBezTo>
                  <a:pt x="4037" y="5033"/>
                  <a:pt x="4068" y="4989"/>
                  <a:pt x="4084" y="4936"/>
                </a:cubicBezTo>
                <a:cubicBezTo>
                  <a:pt x="4668" y="2996"/>
                  <a:pt x="4668" y="2996"/>
                  <a:pt x="4668" y="2996"/>
                </a:cubicBezTo>
                <a:cubicBezTo>
                  <a:pt x="4892" y="3444"/>
                  <a:pt x="4892" y="3444"/>
                  <a:pt x="4892" y="3444"/>
                </a:cubicBezTo>
                <a:cubicBezTo>
                  <a:pt x="4940" y="3537"/>
                  <a:pt x="5016" y="3584"/>
                  <a:pt x="5120" y="3584"/>
                </a:cubicBezTo>
                <a:close/>
                <a:moveTo>
                  <a:pt x="7168" y="1872"/>
                </a:moveTo>
                <a:cubicBezTo>
                  <a:pt x="7168" y="2259"/>
                  <a:pt x="7031" y="2659"/>
                  <a:pt x="6756" y="3072"/>
                </a:cubicBezTo>
                <a:cubicBezTo>
                  <a:pt x="5280" y="3072"/>
                  <a:pt x="5280" y="3072"/>
                  <a:pt x="5280" y="3072"/>
                </a:cubicBezTo>
                <a:cubicBezTo>
                  <a:pt x="4836" y="2188"/>
                  <a:pt x="4836" y="2188"/>
                  <a:pt x="4836" y="2188"/>
                </a:cubicBezTo>
                <a:cubicBezTo>
                  <a:pt x="4815" y="2143"/>
                  <a:pt x="4781" y="2107"/>
                  <a:pt x="4734" y="2080"/>
                </a:cubicBezTo>
                <a:cubicBezTo>
                  <a:pt x="4687" y="2053"/>
                  <a:pt x="4639" y="2043"/>
                  <a:pt x="4588" y="2048"/>
                </a:cubicBezTo>
                <a:cubicBezTo>
                  <a:pt x="4468" y="2061"/>
                  <a:pt x="4393" y="2123"/>
                  <a:pt x="4364" y="2232"/>
                </a:cubicBezTo>
                <a:cubicBezTo>
                  <a:pt x="3848" y="3952"/>
                  <a:pt x="3848" y="3952"/>
                  <a:pt x="3848" y="3952"/>
                </a:cubicBezTo>
                <a:cubicBezTo>
                  <a:pt x="3064" y="1208"/>
                  <a:pt x="3064" y="1208"/>
                  <a:pt x="3064" y="1208"/>
                </a:cubicBezTo>
                <a:cubicBezTo>
                  <a:pt x="3048" y="1155"/>
                  <a:pt x="3017" y="1111"/>
                  <a:pt x="2970" y="1076"/>
                </a:cubicBezTo>
                <a:cubicBezTo>
                  <a:pt x="2923" y="1041"/>
                  <a:pt x="2871" y="1024"/>
                  <a:pt x="2812" y="1024"/>
                </a:cubicBezTo>
                <a:cubicBezTo>
                  <a:pt x="2753" y="1024"/>
                  <a:pt x="2701" y="1042"/>
                  <a:pt x="2656" y="1078"/>
                </a:cubicBezTo>
                <a:cubicBezTo>
                  <a:pt x="2611" y="1114"/>
                  <a:pt x="2581" y="1160"/>
                  <a:pt x="2568" y="1216"/>
                </a:cubicBezTo>
                <a:cubicBezTo>
                  <a:pt x="2104" y="3072"/>
                  <a:pt x="2104" y="3072"/>
                  <a:pt x="2104" y="3072"/>
                </a:cubicBezTo>
                <a:cubicBezTo>
                  <a:pt x="412" y="3072"/>
                  <a:pt x="412" y="3072"/>
                  <a:pt x="412" y="3072"/>
                </a:cubicBezTo>
                <a:cubicBezTo>
                  <a:pt x="137" y="2659"/>
                  <a:pt x="0" y="2259"/>
                  <a:pt x="0" y="1872"/>
                </a:cubicBezTo>
                <a:cubicBezTo>
                  <a:pt x="0" y="1285"/>
                  <a:pt x="169" y="827"/>
                  <a:pt x="508" y="496"/>
                </a:cubicBezTo>
                <a:cubicBezTo>
                  <a:pt x="847" y="165"/>
                  <a:pt x="1315" y="0"/>
                  <a:pt x="1912" y="0"/>
                </a:cubicBezTo>
                <a:cubicBezTo>
                  <a:pt x="2077" y="0"/>
                  <a:pt x="2246" y="29"/>
                  <a:pt x="2418" y="86"/>
                </a:cubicBezTo>
                <a:cubicBezTo>
                  <a:pt x="2590" y="143"/>
                  <a:pt x="2750" y="221"/>
                  <a:pt x="2898" y="318"/>
                </a:cubicBezTo>
                <a:cubicBezTo>
                  <a:pt x="3046" y="415"/>
                  <a:pt x="3173" y="507"/>
                  <a:pt x="3280" y="592"/>
                </a:cubicBezTo>
                <a:cubicBezTo>
                  <a:pt x="3387" y="677"/>
                  <a:pt x="3488" y="768"/>
                  <a:pt x="3584" y="864"/>
                </a:cubicBezTo>
                <a:cubicBezTo>
                  <a:pt x="3680" y="768"/>
                  <a:pt x="3781" y="677"/>
                  <a:pt x="3888" y="592"/>
                </a:cubicBezTo>
                <a:cubicBezTo>
                  <a:pt x="3995" y="507"/>
                  <a:pt x="4122" y="415"/>
                  <a:pt x="4270" y="318"/>
                </a:cubicBezTo>
                <a:cubicBezTo>
                  <a:pt x="4418" y="221"/>
                  <a:pt x="4578" y="143"/>
                  <a:pt x="4750" y="86"/>
                </a:cubicBezTo>
                <a:cubicBezTo>
                  <a:pt x="4922" y="29"/>
                  <a:pt x="5091" y="0"/>
                  <a:pt x="5256" y="0"/>
                </a:cubicBezTo>
                <a:cubicBezTo>
                  <a:pt x="5853" y="0"/>
                  <a:pt x="6321" y="165"/>
                  <a:pt x="6660" y="496"/>
                </a:cubicBezTo>
                <a:cubicBezTo>
                  <a:pt x="6999" y="827"/>
                  <a:pt x="7168" y="1285"/>
                  <a:pt x="7168" y="1872"/>
                </a:cubicBezTo>
                <a:close/>
              </a:path>
            </a:pathLst>
          </a:custGeom>
          <a:solidFill>
            <a:srgbClr val="DB3747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sv-SE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3C0BD74-760A-E357-4AE1-D9E1B82EF58D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A1E8F07D-DD47-3304-D4B6-9B93231FBD45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3DC687A-714B-D245-0A6D-3BA29ADA97D0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1648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2529000"/>
            <a:ext cx="10801349" cy="1800000"/>
          </a:xfrm>
        </p:spPr>
        <p:txBody>
          <a:bodyPr/>
          <a:lstStyle/>
          <a:p>
            <a:r>
              <a:rPr lang="sv-SE" b="0" dirty="0">
                <a:solidFill>
                  <a:schemeClr val="tx1"/>
                </a:solidFill>
              </a:rPr>
              <a:t>Vad är tanken?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3749D1-A7FA-F183-0A04-9FED87C9AE8B}"/>
              </a:ext>
            </a:extLst>
          </p:cNvPr>
          <p:cNvSpPr/>
          <p:nvPr/>
        </p:nvSpPr>
        <p:spPr>
          <a:xfrm>
            <a:off x="4655999" y="3692322"/>
            <a:ext cx="2880000" cy="583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5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325" y="728663"/>
            <a:ext cx="10801350" cy="755648"/>
          </a:xfrm>
          <a:solidFill>
            <a:schemeClr val="bg1"/>
          </a:solidFill>
          <a:ln w="19050">
            <a:noFill/>
          </a:ln>
        </p:spPr>
        <p:txBody>
          <a:bodyPr anchor="ctr"/>
          <a:lstStyle/>
          <a:p>
            <a:pPr algn="ctr"/>
            <a:r>
              <a:rPr lang="sv-SE" dirty="0">
                <a:solidFill>
                  <a:srgbClr val="DB3747"/>
                </a:solidFill>
              </a:rPr>
              <a:t>Vad är tanken?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95324" y="1542314"/>
            <a:ext cx="5220000" cy="3864809"/>
          </a:xfrm>
          <a:noFill/>
          <a:ln w="19050">
            <a:noFill/>
          </a:ln>
        </p:spPr>
        <p:txBody>
          <a:bodyPr>
            <a:normAutofit/>
          </a:bodyPr>
          <a:lstStyle/>
          <a:p>
            <a:r>
              <a:rPr lang="sv-SE" sz="2200" dirty="0"/>
              <a:t>Läkarna kan diagnoser</a:t>
            </a:r>
          </a:p>
          <a:p>
            <a:r>
              <a:rPr lang="sv-SE" sz="2200" dirty="0"/>
              <a:t>Sekreterare kan koder</a:t>
            </a:r>
          </a:p>
          <a:p>
            <a:endParaRPr lang="sv-SE" sz="1800" dirty="0"/>
          </a:p>
          <a:p>
            <a:r>
              <a:rPr lang="sv-SE" sz="2200" dirty="0"/>
              <a:t>Läkare har </a:t>
            </a:r>
            <a:r>
              <a:rPr lang="sv-SE" sz="2200" b="1" dirty="0"/>
              <a:t>ingen</a:t>
            </a:r>
            <a:r>
              <a:rPr lang="sv-SE" sz="2200" dirty="0"/>
              <a:t> </a:t>
            </a:r>
            <a:r>
              <a:rPr lang="sv-SE" sz="2200" dirty="0" err="1"/>
              <a:t>kodutbildning</a:t>
            </a:r>
            <a:endParaRPr lang="sv-SE" sz="2200" dirty="0"/>
          </a:p>
          <a:p>
            <a:r>
              <a:rPr lang="sv-SE" sz="2200" dirty="0"/>
              <a:t>Sekreterare har </a:t>
            </a:r>
            <a:r>
              <a:rPr lang="sv-SE" sz="2200" dirty="0" err="1"/>
              <a:t>kodutbildning</a:t>
            </a:r>
            <a:endParaRPr lang="sv-SE" sz="2200" dirty="0"/>
          </a:p>
          <a:p>
            <a:endParaRPr lang="sv-SE" sz="1800" dirty="0"/>
          </a:p>
          <a:p>
            <a:r>
              <a:rPr lang="sv-SE" sz="2200" dirty="0"/>
              <a:t>Läkare vet sällan exakt vilka infektioner som klassas som VRI</a:t>
            </a:r>
          </a:p>
          <a:p>
            <a:r>
              <a:rPr lang="sv-SE" sz="2200" dirty="0"/>
              <a:t>Sekreterare kommer att veta (efter den här utbildningen)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76677" y="2684251"/>
            <a:ext cx="5220000" cy="1580937"/>
          </a:xfrm>
          <a:noFill/>
          <a:ln w="19050">
            <a:noFill/>
          </a:ln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sv-SE" sz="2200" dirty="0"/>
              <a:t>Läkare sätter diagnos</a:t>
            </a:r>
          </a:p>
          <a:p>
            <a:pPr algn="ctr"/>
            <a:endParaRPr lang="sv-SE" sz="1800" dirty="0"/>
          </a:p>
          <a:p>
            <a:pPr marL="0" indent="0" algn="ctr">
              <a:buNone/>
            </a:pPr>
            <a:r>
              <a:rPr lang="sv-SE" sz="2200" dirty="0"/>
              <a:t>Sekreterare identifierar vilka diagnoser som är VRI och hakar på VRI-koden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>
                    <a:alpha val="50000"/>
                  </a:schemeClr>
                </a:solidFill>
              </a:rPr>
              <a:t>VRI-kodning ► </a:t>
            </a:r>
            <a:r>
              <a:rPr lang="sv-SE" dirty="0">
                <a:solidFill>
                  <a:srgbClr val="DB3747"/>
                </a:solidFill>
              </a:rPr>
              <a:t>Vad är tanken?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E123AC-2B2D-8DE8-BAAC-1D90888399E8}"/>
              </a:ext>
            </a:extLst>
          </p:cNvPr>
          <p:cNvGrpSpPr/>
          <p:nvPr/>
        </p:nvGrpSpPr>
        <p:grpSpPr>
          <a:xfrm>
            <a:off x="-2855068" y="5625318"/>
            <a:ext cx="14839545" cy="1580834"/>
            <a:chOff x="-2855068" y="5625318"/>
            <a:chExt cx="14839545" cy="1580834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E096C49C-0693-93A7-CD62-0FD3B5720E8F}"/>
                </a:ext>
              </a:extLst>
            </p:cNvPr>
            <p:cNvSpPr/>
            <p:nvPr/>
          </p:nvSpPr>
          <p:spPr>
            <a:xfrm>
              <a:off x="-2855068" y="5625318"/>
              <a:ext cx="5379395" cy="158083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5203EF-2D34-877C-ED40-572600C4CA6C}"/>
                </a:ext>
              </a:extLst>
            </p:cNvPr>
            <p:cNvCxnSpPr>
              <a:cxnSpLocks/>
            </p:cNvCxnSpPr>
            <p:nvPr/>
          </p:nvCxnSpPr>
          <p:spPr>
            <a:xfrm>
              <a:off x="1569244" y="6680170"/>
              <a:ext cx="10415233" cy="0"/>
            </a:xfrm>
            <a:prstGeom prst="line">
              <a:avLst/>
            </a:prstGeom>
            <a:ln w="635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750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- Röd">
  <a:themeElements>
    <a:clrScheme name="RD23">
      <a:dk1>
        <a:sysClr val="windowText" lastClr="000000"/>
      </a:dk1>
      <a:lt1>
        <a:sysClr val="window" lastClr="FFFFFF"/>
      </a:lt1>
      <a:dk2>
        <a:srgbClr val="595959"/>
      </a:dk2>
      <a:lt2>
        <a:srgbClr val="FBDCE2"/>
      </a:lt2>
      <a:accent1>
        <a:srgbClr val="DB3747"/>
      </a:accent1>
      <a:accent2>
        <a:srgbClr val="168DAF"/>
      </a:accent2>
      <a:accent3>
        <a:srgbClr val="178572"/>
      </a:accent3>
      <a:accent4>
        <a:srgbClr val="FED379"/>
      </a:accent4>
      <a:accent5>
        <a:srgbClr val="F4A9B6"/>
      </a:accent5>
      <a:accent6>
        <a:srgbClr val="93D3E5"/>
      </a:accent6>
      <a:hlink>
        <a:srgbClr val="03577B"/>
      </a:hlink>
      <a:folHlink>
        <a:srgbClr val="03577B"/>
      </a:folHlink>
    </a:clrScheme>
    <a:fontScheme name="RD2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SharedContentType xmlns="Microsoft.SharePoint.Taxonomy.ContentTypeSync" SourceId="e7769dcc-5dd1-4f02-a71f-f2e47d1eab4e" ContentTypeId="0x010100AC92CF2061C10240851FF38CAA99F4B80305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dokument" ma:contentTypeID="0x010100AC92CF2061C10240851FF38CAA99F4B8030500FC1BF44D7FDED84490CEE4BC9A165B5A" ma:contentTypeVersion="303" ma:contentTypeDescription="Skapa ett nytt dokument." ma:contentTypeScope="" ma:versionID="e7ceab4b7a989c27d7f3c1fbdcb1af51">
  <xsd:schema xmlns:xsd="http://www.w3.org/2001/XMLSchema" xmlns:xs="http://www.w3.org/2001/XMLSchema" xmlns:p="http://schemas.microsoft.com/office/2006/metadata/properties" xmlns:ns2="2f901946-e264-40a9-b252-19c7dedd3add" xmlns:ns3="625733c5-0f95-420a-bdd7-9e1f1bc4aabb" targetNamespace="http://schemas.microsoft.com/office/2006/metadata/properties" ma:root="true" ma:fieldsID="e30543934a70761589ee6692cc323138" ns2:_="" ns3:_="">
    <xsd:import namespace="2f901946-e264-40a9-b252-19c7dedd3add"/>
    <xsd:import namespace="625733c5-0f95-420a-bdd7-9e1f1bc4aabb"/>
    <xsd:element name="properties">
      <xsd:complexType>
        <xsd:sequence>
          <xsd:element name="documentManagement">
            <xsd:complexType>
              <xsd:all>
                <xsd:element ref="ns2:LD_Dokumentansvarig"/>
                <xsd:element ref="ns2:LD_Informationsklass"/>
                <xsd:element ref="ns2:LD_ArbetsrumID" minOccurs="0"/>
                <xsd:element ref="ns2:LD_DokumentID" minOccurs="0"/>
                <xsd:element ref="ns2:LD_Faktaagare" minOccurs="0"/>
                <xsd:element ref="ns2:LD_Version" minOccurs="0"/>
                <xsd:element ref="ns2:LD_GranskatAv" minOccurs="0"/>
                <xsd:element ref="ns2:LD_Dokumentstatus" minOccurs="0"/>
                <xsd:element ref="ns2:LD_Publiceringsstatus" minOccurs="0"/>
                <xsd:element ref="ns2:LD_OldPubliceringsstatus" minOccurs="0"/>
                <xsd:element ref="ns2:TaxCatchAll" minOccurs="0"/>
                <xsd:element ref="ns2:l94247903c2249fd91f98a10a58087d0" minOccurs="0"/>
                <xsd:element ref="ns2:b949fc07257b40f7b02b2d246d41368f" minOccurs="0"/>
                <xsd:element ref="ns2:d35d67994db9475aa58636ebfce59533" minOccurs="0"/>
                <xsd:element ref="ns2:ib626626c2604ac096d2606abc0b50e1" minOccurs="0"/>
                <xsd:element ref="ns2:j125def9988a4544907fddb4a09b1af5" minOccurs="0"/>
                <xsd:element ref="ns2:ib8be5378b304cd19503fe0f13c962e4" minOccurs="0"/>
                <xsd:element ref="ns2:LD_OldDokumentstatus" minOccurs="0"/>
                <xsd:element ref="ns2:nf66689e3cec4bcc9e3f4977582c706c" minOccurs="0"/>
                <xsd:element ref="ns2:TaxCatchAllLabel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901946-e264-40a9-b252-19c7dedd3add" elementFormDefault="qualified">
    <xsd:import namespace="http://schemas.microsoft.com/office/2006/documentManagement/types"/>
    <xsd:import namespace="http://schemas.microsoft.com/office/infopath/2007/PartnerControls"/>
    <xsd:element name="LD_Dokumentansvarig" ma:index="2" ma:displayName="Dokumentansvarig" ma:list="UserInfo" ma:internalName="LD_Dokumentansvarig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Informationsklass" ma:index="4" ma:displayName="Informationsklass" ma:default="Intern alla" ma:internalName="LD_Informationsklass" ma:readOnly="false">
      <xsd:simpleType>
        <xsd:restriction base="dms:Choice">
          <xsd:enumeration value="Publik"/>
          <xsd:enumeration value="Intern alla"/>
          <xsd:enumeration value="Intern skyddad"/>
        </xsd:restriction>
      </xsd:simpleType>
    </xsd:element>
    <xsd:element name="LD_ArbetsrumID" ma:index="8" nillable="true" ma:displayName="ArbetsrumID" ma:hidden="true" ma:internalName="LD_Arbetsrum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DokumentID" ma:index="9" nillable="true" ma:displayName="LD DokumentID" ma:hidden="true" ma:internalName="LD_DokumentID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Faktaagare" ma:index="10" nillable="true" ma:displayName="Faktaägare" ma:hidden="true" ma:internalName="LD_Faktaagar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D_Version" ma:index="11" nillable="true" ma:displayName="Version" ma:internalName="LD_Version" ma:readOnly="false">
      <xsd:simpleType>
        <xsd:restriction base="dms:Text"/>
      </xsd:simpleType>
    </xsd:element>
    <xsd:element name="LD_GranskatAv" ma:index="12" nillable="true" ma:displayName="Granskat av" ma:list="UserInfo" ma:internalName="LD_GranskatAv" ma:readOnly="fals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D_Dokumentstatus" ma:index="13" nillable="true" ma:displayName="Dokumentstatus" ma:default="Utkast" ma:hidden="true" ma:internalName="LD_Dokumentstatus" ma:readOnly="false">
      <xsd:simpleType>
        <xsd:restriction base="dms:Choice">
          <xsd:enumeration value="Utkast"/>
          <xsd:enumeration value="Granskning pågår"/>
          <xsd:enumeration value="Granskat"/>
          <xsd:enumeration value="Godkännande pågår"/>
          <xsd:enumeration value="Godkänt"/>
          <xsd:enumeration value="Ej godkänt"/>
          <xsd:enumeration value="Publicerat"/>
          <xsd:enumeration value="Godkänt och publicerat"/>
        </xsd:restriction>
      </xsd:simpleType>
    </xsd:element>
    <xsd:element name="LD_Publiceringsstatus" ma:index="14" nillable="true" ma:displayName="Publiceringsstatus" ma:default="Ej publicerat" ma:hidden="true" ma:internalName="LD_Publiceringsstatus" ma:readOnly="false">
      <xsd:simpleType>
        <xsd:restriction base="dms:Choice">
          <xsd:enumeration value="Ej publicerat"/>
          <xsd:enumeration value="Publicering pågår"/>
          <xsd:enumeration value="Publicerat"/>
          <xsd:enumeration value="Avpublicerat"/>
          <xsd:enumeration value="Revidering krävs"/>
          <xsd:enumeration value="Revidering pågår"/>
        </xsd:restriction>
      </xsd:simpleType>
    </xsd:element>
    <xsd:element name="LD_OldPubliceringsstatus" ma:index="20" nillable="true" ma:displayName="Old Publiceringsstatus" ma:hidden="true" ma:internalName="LD_OldPubliceringsstatus" ma:readOnly="false">
      <xsd:simpleType>
        <xsd:restriction base="dms:Text"/>
      </xsd:simpleType>
    </xsd:element>
    <xsd:element name="TaxCatchAll" ma:index="21" nillable="true" ma:displayName="Taxonomy Catch All Column" ma:hidden="true" ma:list="{5f9eefa9-c519-4751-8e96-f509d56a63cf}" ma:internalName="TaxCatchAll" ma:showField="CatchAllData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94247903c2249fd91f98a10a58087d0" ma:index="22" nillable="true" ma:taxonomy="true" ma:internalName="l94247903c2249fd91f98a10a58087d0" ma:taxonomyFieldName="LD_Dokumenttyp" ma:displayName="Dokumenttyp" ma:readOnly="false" ma:fieldId="{59424790-3c22-49fd-91f9-8a10a58087d0}" ma:sspId="e7769dcc-5dd1-4f02-a71f-f2e47d1eab4e" ma:termSetId="0f652e80-21f1-4db9-823c-0c440e78a02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949fc07257b40f7b02b2d246d41368f" ma:index="24" ma:taxonomy="true" ma:internalName="b949fc07257b40f7b02b2d246d41368f" ma:taxonomyFieldName="LD_GallerForVerksamhet" ma:displayName="Gäller för verksamhet" ma:readOnly="false" ma:default="" ma:fieldId="{b949fc07-257b-40f7-b02b-2d246d41368f}" ma:taxonomyMulti="true" ma:sspId="e7769dcc-5dd1-4f02-a71f-f2e47d1eab4e" ma:termSetId="fdc1c8bc-96b8-4ad1-a7fe-19ec9003abb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35d67994db9475aa58636ebfce59533" ma:index="25" nillable="true" ma:taxonomy="true" ma:internalName="d35d67994db9475aa58636ebfce59533" ma:taxonomyFieldName="LD_Sprak" ma:displayName="Språk" ma:readOnly="false" ma:default="1;#sv - svenska|fc4bf42e-8ca5-492e-bdac-5e5e0115cfa8" ma:fieldId="{d35d6799-4db9-475a-a586-36ebfce59533}" ma:sspId="e7769dcc-5dd1-4f02-a71f-f2e47d1eab4e" ma:termSetId="34bdb1d3-4598-4ab4-b025-869b2700dd5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b626626c2604ac096d2606abc0b50e1" ma:index="26" nillable="true" ma:taxonomy="true" ma:internalName="ib626626c2604ac096d2606abc0b50e1" ma:taxonomyFieldName="LD_Process" ma:displayName="Process" ma:readOnly="false" ma:fieldId="{2b626626-c260-4ac0-96d2-606abc0b50e1}" ma:sspId="e7769dcc-5dd1-4f02-a71f-f2e47d1eab4e" ma:termSetId="76f4019a-91e2-4560-b452-ad5219d430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25def9988a4544907fddb4a09b1af5" ma:index="29" nillable="true" ma:taxonomy="true" ma:internalName="j125def9988a4544907fddb4a09b1af5" ma:taxonomyFieldName="LD_Nyckelord" ma:displayName="Nyckelord" ma:readOnly="false" ma:fieldId="{3125def9-988a-4544-907f-ddb4a09b1af5}" ma:taxonomyMulti="true" ma:sspId="e7769dcc-5dd1-4f02-a71f-f2e47d1eab4e" ma:termSetId="4e71d024-632f-4c5c-a02d-6b344a2d399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b8be5378b304cd19503fe0f13c962e4" ma:index="31" nillable="true" ma:taxonomy="true" ma:internalName="ib8be5378b304cd19503fe0f13c962e4" ma:taxonomyFieldName="LD_Dokumentsamling" ma:displayName="Dokumentsamling" ma:default="" ma:fieldId="{2b8be537-8b30-4cd1-9503-fe0f13c962e4}" ma:taxonomyMulti="true" ma:sspId="e7769dcc-5dd1-4f02-a71f-f2e47d1eab4e" ma:termSetId="616aacf0-f681-4ad1-9a56-1a611ffe0410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D_OldDokumentstatus" ma:index="32" nillable="true" ma:displayName="Old Dokumentstatus" ma:hidden="true" ma:internalName="LD_OldDokumentstatus" ma:readOnly="false">
      <xsd:simpleType>
        <xsd:restriction base="dms:Text"/>
      </xsd:simpleType>
    </xsd:element>
    <xsd:element name="nf66689e3cec4bcc9e3f4977582c706c" ma:index="33" nillable="true" ma:taxonomy="true" ma:internalName="nf66689e3cec4bcc9e3f4977582c706c" ma:taxonomyFieldName="LD_Ledningssytem" ma:displayName="Ledningssystem" ma:default="" ma:fieldId="{7f66689e-3cec-4bcc-9e3f-4977582c706c}" ma:sspId="e7769dcc-5dd1-4f02-a71f-f2e47d1eab4e" ma:termSetId="829eac8a-34d8-46a0-90b2-b520bdf7847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34" nillable="true" ma:displayName="Taxonomy Catch All Column1" ma:hidden="true" ma:list="{5f9eefa9-c519-4751-8e96-f509d56a63cf}" ma:internalName="TaxCatchAllLabel" ma:readOnly="true" ma:showField="CatchAllDataLabel" ma:web="625733c5-0f95-420a-bdd7-9e1f1bc4aab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733c5-0f95-420a-bdd7-9e1f1bc4aabb" elementFormDefault="qualified">
    <xsd:import namespace="http://schemas.microsoft.com/office/2006/documentManagement/types"/>
    <xsd:import namespace="http://schemas.microsoft.com/office/infopath/2007/PartnerControls"/>
    <xsd:element name="_dlc_DocId" ma:index="35" nillable="true" ma:displayName="Dokument-ID-värde" ma:description="Värdet för dokument-ID som tilldelats till det här objektet." ma:internalName="_dlc_DocId" ma:readOnly="true">
      <xsd:simpleType>
        <xsd:restriction base="dms:Text"/>
      </xsd:simpleType>
    </xsd:element>
    <xsd:element name="_dlc_DocIdUrl" ma:index="36" nillable="true" ma:displayName="Dokument-ID" ma:description="Permanent länk till det här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7" nillable="true" ma:displayName="Spara ID" ma:description="Behåll ID vid tillägg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8" ma:displayName="Innehållstyp"/>
        <xsd:element ref="dc:title" maxOccurs="1" ma:index="1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25733c5-0f95-420a-bdd7-9e1f1bc4aabb">A3WFANPAHJDW-1421341398-928</_dlc_DocId>
    <_dlc_DocIdUrl xmlns="625733c5-0f95-420a-bdd7-9e1f1bc4aabb">
      <Url>https://ar.ltdalarna.se/arbetsrum/OHAR4G8V/publicerat/_layouts/15/DocIdRedir.aspx?ID=A3WFANPAHJDW-1421341398-928</Url>
      <Description>A3WFANPAHJDW-1421341398-928</Description>
    </_dlc_DocIdUrl>
    <LD_Dokumentstatus xmlns="2f901946-e264-40a9-b252-19c7dedd3add">Utkast</LD_Dokumentstatus>
    <j125def9988a4544907fddb4a09b1af5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mall</TermName>
          <TermId xmlns="http://schemas.microsoft.com/office/infopath/2007/PartnerControls">53b30309-b039-45d6-8033-f182646ac39a</TermId>
        </TermInfo>
        <TermInfo xmlns="http://schemas.microsoft.com/office/infopath/2007/PartnerControls">
          <TermName xmlns="http://schemas.microsoft.com/office/infopath/2007/PartnerControls">grafisk produktion</TermName>
          <TermId xmlns="http://schemas.microsoft.com/office/infopath/2007/PartnerControls">b8397e3e-bea1-44b5-bb19-b68d199fc022</TermId>
        </TermInfo>
        <TermInfo xmlns="http://schemas.microsoft.com/office/infopath/2007/PartnerControls">
          <TermName xmlns="http://schemas.microsoft.com/office/infopath/2007/PartnerControls">power point</TermName>
          <TermId xmlns="http://schemas.microsoft.com/office/infopath/2007/PartnerControls">ac085ffe-8bcc-4f06-b694-c37579bb604e</TermId>
        </TermInfo>
      </Terms>
    </j125def9988a4544907fddb4a09b1af5>
    <LD_OldPubliceringsstatus xmlns="2f901946-e264-40a9-b252-19c7dedd3add">Ej publicerat</LD_OldPubliceringsstatus>
    <d35d67994db9475aa58636ebfce59533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sv - svenska</TermName>
          <TermId xmlns="http://schemas.microsoft.com/office/infopath/2007/PartnerControls">fc4bf42e-8ca5-492e-bdac-5e5e0115cfa8</TermId>
        </TermInfo>
      </Terms>
    </d35d67994db9475aa58636ebfce59533>
    <ib8be5378b304cd19503fe0f13c962e4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Grafisk produktion</TermName>
          <TermId xmlns="http://schemas.microsoft.com/office/infopath/2007/PartnerControls">916142d0-87d5-45a4-88e1-e3b297b5d7f3</TermId>
        </TermInfo>
      </Terms>
    </ib8be5378b304cd19503fe0f13c962e4>
    <LD_Version xmlns="2f901946-e264-40a9-b252-19c7dedd3add">1.0</LD_Version>
    <TaxCatchAll xmlns="2f901946-e264-40a9-b252-19c7dedd3add">
      <Value>31</Value>
      <Value>11</Value>
      <Value>1</Value>
      <Value>122</Value>
      <Value>141</Value>
      <Value>3</Value>
      <Value>54</Value>
    </TaxCatchAll>
    <b949fc07257b40f7b02b2d246d41368f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</TermName>
          <TermId xmlns="http://schemas.microsoft.com/office/infopath/2007/PartnerControls">30ac7822-68c2-42d2-8d58-accf1e3539f2</TermId>
        </TermInfo>
      </Terms>
    </b949fc07257b40f7b02b2d246d41368f>
    <LD_Publiceringsstatus xmlns="2f901946-e264-40a9-b252-19c7dedd3add">Publicering pågår</LD_Publiceringsstatus>
    <LD_OldDokumentstatus xmlns="2f901946-e264-40a9-b252-19c7dedd3add" xsi:nil="true"/>
    <LD_DokumentID xmlns="2f901946-e264-40a9-b252-19c7dedd3add">
      <Url>https://ar.ltdalarna.se/arbetsrum/OHAR4G8V/_layouts/15/DocIdRedir.aspx?ID=A3WFANPAHJDW-649578785-299</Url>
      <Description>A3WFANPAHJDW-649578785-299</Description>
    </LD_DokumentID>
    <LD_Informationsklass xmlns="2f901946-e264-40a9-b252-19c7dedd3add">Intern alla</LD_Informationsklass>
    <ib626626c2604ac096d2606abc0b50e1 xmlns="2f901946-e264-40a9-b252-19c7dedd3add">
      <Terms xmlns="http://schemas.microsoft.com/office/infopath/2007/PartnerControls"/>
    </ib626626c2604ac096d2606abc0b50e1>
    <nf66689e3cec4bcc9e3f4977582c706c xmlns="2f901946-e264-40a9-b252-19c7dedd3add">
      <Terms xmlns="http://schemas.microsoft.com/office/infopath/2007/PartnerControls"/>
    </nf66689e3cec4bcc9e3f4977582c706c>
    <LD_Dokumentansvarig xmlns="2f901946-e264-40a9-b252-19c7dedd3add">
      <UserInfo>
        <DisplayName>Jansson Markus /Regionstyrelsens förvaltning Kommunikationsenhet /Falun</DisplayName>
        <AccountId>34</AccountId>
        <AccountType/>
      </UserInfo>
    </LD_Dokumentansvarig>
    <l94247903c2249fd91f98a10a58087d0 xmlns="2f901946-e264-40a9-b252-19c7dedd3a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Standarddokument</TermName>
          <TermId xmlns="http://schemas.microsoft.com/office/infopath/2007/PartnerControls">4d12e0b9-1967-41ec-b4ec-5579d11176b8</TermId>
        </TermInfo>
      </Terms>
    </l94247903c2249fd91f98a10a58087d0>
    <LD_GranskatAv xmlns="2f901946-e264-40a9-b252-19c7dedd3add">
      <UserInfo>
        <DisplayName/>
        <AccountId xsi:nil="true"/>
        <AccountType/>
      </UserInfo>
    </LD_GranskatAv>
    <LD_ArbetsrumID xmlns="2f901946-e264-40a9-b252-19c7dedd3add">
      <Url xsi:nil="true"/>
      <Description xsi:nil="true"/>
    </LD_ArbetsrumID>
    <LD_Faktaagare xmlns="2f901946-e264-40a9-b252-19c7dedd3add">
      <Url xsi:nil="true"/>
      <Description xsi:nil="true"/>
    </LD_Faktaagare>
  </documentManagement>
</p:properties>
</file>

<file path=customXml/itemProps1.xml><?xml version="1.0" encoding="utf-8"?>
<ds:datastoreItem xmlns:ds="http://schemas.openxmlformats.org/officeDocument/2006/customXml" ds:itemID="{0EE9B88F-CCC6-4750-A1B7-AD539EBCF3A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93078EE-CA9E-4DA6-A341-26FB2031DCC4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831E133-5904-4511-B44F-E6E68E975E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901946-e264-40a9-b252-19c7dedd3add"/>
    <ds:schemaRef ds:uri="625733c5-0f95-420a-bdd7-9e1f1bc4aa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3B92BFF9-82BB-445E-BE1D-BE3D555199F8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9AC8780B-3F8C-40A4-A45D-1529D097AC8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f901946-e264-40a9-b252-19c7dedd3add"/>
    <ds:schemaRef ds:uri="http://purl.org/dc/terms/"/>
    <ds:schemaRef ds:uri="625733c5-0f95-420a-bdd7-9e1f1bc4aabb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23530</TotalTime>
  <Words>1851</Words>
  <Application>Microsoft Office PowerPoint</Application>
  <PresentationFormat>Bredbild</PresentationFormat>
  <Paragraphs>326</Paragraphs>
  <Slides>34</Slides>
  <Notes>26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34</vt:i4>
      </vt:variant>
    </vt:vector>
  </HeadingPairs>
  <TitlesOfParts>
    <vt:vector size="41" baseType="lpstr">
      <vt:lpstr>Arial</vt:lpstr>
      <vt:lpstr>Arial Black</vt:lpstr>
      <vt:lpstr>Bauhaus 93</vt:lpstr>
      <vt:lpstr>Calibri</vt:lpstr>
      <vt:lpstr>Courier New</vt:lpstr>
      <vt:lpstr>Wingdings</vt:lpstr>
      <vt:lpstr>Standard - Röd</vt:lpstr>
      <vt:lpstr>VRI-kodning</vt:lpstr>
      <vt:lpstr>Innehåll</vt:lpstr>
      <vt:lpstr>Varför får ni denna utbildning?</vt:lpstr>
      <vt:lpstr>Varför får ni denna utbildning?</vt:lpstr>
      <vt:lpstr>PowerPoint-presentation</vt:lpstr>
      <vt:lpstr>Vad är en vårdrelaterad infektion (VRI)?</vt:lpstr>
      <vt:lpstr>Vad är en vårdrelaterad infektion (VRI)?</vt:lpstr>
      <vt:lpstr>Vad är tanken?</vt:lpstr>
      <vt:lpstr>Vad är tanken?</vt:lpstr>
      <vt:lpstr>Varför är det viktigt att vi kodar VRI?</vt:lpstr>
      <vt:lpstr>Varför är det viktigt att vi kodar VRI?</vt:lpstr>
      <vt:lpstr>Ser vi någon skillnad?</vt:lpstr>
      <vt:lpstr>När ska koden Y95.9 användas?</vt:lpstr>
      <vt:lpstr>När ska koden Y95.9 användas?</vt:lpstr>
      <vt:lpstr>När ska koden Y95.9 användas?</vt:lpstr>
      <vt:lpstr>När ska koden Y95.9 användas?</vt:lpstr>
      <vt:lpstr>När och hur kodar man en VRI?</vt:lpstr>
      <vt:lpstr>När och hur kodar man en VRI?</vt:lpstr>
      <vt:lpstr>När och hur kodar man en VRI?</vt:lpstr>
      <vt:lpstr>När och hur kodar man en VRI?</vt:lpstr>
      <vt:lpstr>När och hur kodar man en VRI?</vt:lpstr>
      <vt:lpstr>Läkemedelsorsakade infektioner – Neutropen feber</vt:lpstr>
      <vt:lpstr>Vårdrelaterad infektion eller inte?</vt:lpstr>
      <vt:lpstr>Vårdrelaterad infektion eller inte?</vt:lpstr>
      <vt:lpstr>Vårdrelaterad infektion eller inte?</vt:lpstr>
      <vt:lpstr>Vårdrelaterad infektion eller inte?</vt:lpstr>
      <vt:lpstr>Vårdrelaterad infektion eller inte?</vt:lpstr>
      <vt:lpstr>Vårdrelaterad infektion eller inte?</vt:lpstr>
      <vt:lpstr>Vårdrelaterad infektion eller inte?</vt:lpstr>
      <vt:lpstr>Hinder och lösningar</vt:lpstr>
      <vt:lpstr>Hinder och lösningar</vt:lpstr>
      <vt:lpstr>Information och kontakt</vt:lpstr>
      <vt:lpstr>Information och kontakt</vt:lpstr>
      <vt:lpstr>Tack för oss!</vt:lpstr>
    </vt:vector>
  </TitlesOfParts>
  <Company>Landstinget Dalarna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 Dalarna - Standard Powerpointmall</dc:title>
  <dc:creator>Jansson Markus /Central förvaltning Kommunikationsenhet /Falun</dc:creator>
  <cp:lastModifiedBy>Möller Lena /Smittskydd och vårdhygien Dalarna /Falun</cp:lastModifiedBy>
  <cp:revision>318</cp:revision>
  <dcterms:created xsi:type="dcterms:W3CDTF">2023-03-22T13:06:26Z</dcterms:created>
  <dcterms:modified xsi:type="dcterms:W3CDTF">2025-05-19T05:27:42Z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0x010100AC92CF2061C10240851FF38CAA99F4B8030500FC1BF44D7FDED84490CEE4BC9A165B5A</vt:lpwstr>
  </property>
  <property fmtid="{D5CDD505-2E9C-101B-9397-08002B2CF9AE}" pid="3" name="d35d67994db9475aa58636ebfce59533">
    <vt:lpwstr>sv - svenska|fc4bf42e-8ca5-492e-bdac-5e5e0115cfa8</vt:lpwstr>
  </property>
  <property fmtid="{D5CDD505-2E9C-101B-9397-08002B2CF9AE}" pid="4" name="TaxCatchAll">
    <vt:lpwstr>1;#sv - svenska</vt:lpwstr>
  </property>
  <property fmtid="{D5CDD505-2E9C-101B-9397-08002B2CF9AE}" pid="5" name="_dlc_DocIdItemGuid">
    <vt:lpwstr>606d0511-76fd-4c7a-ae94-5b4879eee71d</vt:lpwstr>
  </property>
  <property fmtid="{D5CDD505-2E9C-101B-9397-08002B2CF9AE}" pid="6" name="LD_GallerForVerksamhet">
    <vt:lpwstr>3;#LD|30ac7822-68c2-42d2-8d58-accf1e3539f2</vt:lpwstr>
  </property>
  <property fmtid="{D5CDD505-2E9C-101B-9397-08002B2CF9AE}" pid="7" name="LD_Process">
    <vt:lpwstr/>
  </property>
  <property fmtid="{D5CDD505-2E9C-101B-9397-08002B2CF9AE}" pid="8" name="LD_Nyckelord">
    <vt:lpwstr>31;#mall|53b30309-b039-45d6-8033-f182646ac39a;#54;#grafisk produktion|b8397e3e-bea1-44b5-bb19-b68d199fc022;#141;#power point|ac085ffe-8bcc-4f06-b694-c37579bb604e</vt:lpwstr>
  </property>
  <property fmtid="{D5CDD505-2E9C-101B-9397-08002B2CF9AE}" pid="9" name="LD_Dokumentsamling">
    <vt:lpwstr>122;#Grafisk produktion|916142d0-87d5-45a4-88e1-e3b297b5d7f3</vt:lpwstr>
  </property>
  <property fmtid="{D5CDD505-2E9C-101B-9397-08002B2CF9AE}" pid="10" name="LD_Dokumenttyp">
    <vt:lpwstr>11;#Standarddokument|4d12e0b9-1967-41ec-b4ec-5579d11176b8</vt:lpwstr>
  </property>
  <property fmtid="{D5CDD505-2E9C-101B-9397-08002B2CF9AE}" pid="11" name="LD_Ledningssytem">
    <vt:lpwstr/>
  </property>
  <property fmtid="{D5CDD505-2E9C-101B-9397-08002B2CF9AE}" pid="12" name="Granskning">
    <vt:lpwstr/>
  </property>
  <property fmtid="{D5CDD505-2E9C-101B-9397-08002B2CF9AE}" pid="13" name="LD_Sprak">
    <vt:lpwstr>1;#sv - svenska|fc4bf42e-8ca5-492e-bdac-5e5e0115cfa8</vt:lpwstr>
  </property>
</Properties>
</file>