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4"/>
    <p:sldMasterId id="2147483751" r:id="rId5"/>
    <p:sldMasterId id="2147483794" r:id="rId6"/>
    <p:sldMasterId id="2147483660" r:id="rId7"/>
    <p:sldMasterId id="2147483839" r:id="rId8"/>
    <p:sldMasterId id="2147483849" r:id="rId9"/>
  </p:sldMasterIdLst>
  <p:notesMasterIdLst>
    <p:notesMasterId r:id="rId39"/>
  </p:notesMasterIdLst>
  <p:sldIdLst>
    <p:sldId id="2147478632" r:id="rId10"/>
    <p:sldId id="2147478630" r:id="rId11"/>
    <p:sldId id="2147478629" r:id="rId12"/>
    <p:sldId id="2147478631" r:id="rId13"/>
    <p:sldId id="2147478624" r:id="rId14"/>
    <p:sldId id="2147470982" r:id="rId15"/>
    <p:sldId id="2147478634" r:id="rId16"/>
    <p:sldId id="2147471004" r:id="rId17"/>
    <p:sldId id="2147470983" r:id="rId18"/>
    <p:sldId id="2147478608" r:id="rId19"/>
    <p:sldId id="2147471009" r:id="rId20"/>
    <p:sldId id="2147470987" r:id="rId21"/>
    <p:sldId id="2147478604" r:id="rId22"/>
    <p:sldId id="2147471014" r:id="rId23"/>
    <p:sldId id="2147471015" r:id="rId24"/>
    <p:sldId id="2147478611" r:id="rId25"/>
    <p:sldId id="2147471017" r:id="rId26"/>
    <p:sldId id="2147471018" r:id="rId27"/>
    <p:sldId id="2147478610" r:id="rId28"/>
    <p:sldId id="2147478615" r:id="rId29"/>
    <p:sldId id="2147478616" r:id="rId30"/>
    <p:sldId id="2147478617" r:id="rId31"/>
    <p:sldId id="2147478620" r:id="rId32"/>
    <p:sldId id="2147478621" r:id="rId33"/>
    <p:sldId id="2147478622" r:id="rId34"/>
    <p:sldId id="2147478633" r:id="rId35"/>
    <p:sldId id="2147478635" r:id="rId36"/>
    <p:sldId id="2147478636" r:id="rId37"/>
    <p:sldId id="2147471003"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4334A6A6-9ABA-4BB7-82B0-C367861FC7F7}">
          <p14:sldIdLst>
            <p14:sldId id="2147478632"/>
            <p14:sldId id="2147478630"/>
            <p14:sldId id="2147478629"/>
            <p14:sldId id="2147478631"/>
            <p14:sldId id="2147478624"/>
            <p14:sldId id="2147470982"/>
            <p14:sldId id="2147478634"/>
            <p14:sldId id="2147471004"/>
            <p14:sldId id="2147470983"/>
            <p14:sldId id="2147478608"/>
            <p14:sldId id="2147471009"/>
            <p14:sldId id="2147470987"/>
            <p14:sldId id="2147478604"/>
            <p14:sldId id="2147471014"/>
            <p14:sldId id="2147471015"/>
            <p14:sldId id="2147478611"/>
            <p14:sldId id="2147471017"/>
            <p14:sldId id="2147471018"/>
            <p14:sldId id="2147478610"/>
            <p14:sldId id="2147478615"/>
            <p14:sldId id="2147478616"/>
            <p14:sldId id="2147478617"/>
            <p14:sldId id="2147478620"/>
            <p14:sldId id="2147478621"/>
            <p14:sldId id="2147478622"/>
            <p14:sldId id="2147478633"/>
            <p14:sldId id="2147478635"/>
            <p14:sldId id="2147478636"/>
            <p14:sldId id="21474710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775D26-EAB0-67B6-4EDF-02425DCC9B29}" name="Thomsson Anna" initials="TA" userId="S::anna.thomsson@skr.se::d1aa4274-5f86-4624-ac9b-b7baa67f4437" providerId="AD"/>
  <p188:author id="{AF5F8BA4-D5BA-24DF-7B38-D6707CEED68F}" name="Wassbäck Åsa" initials="WÅ" userId="S::asa.wassback@skr.se::1cb4eab9-2eb7-42db-93b3-d925e7cb9cfa" providerId="AD"/>
  <p188:author id="{59E7A6DE-762F-7703-E9C2-31552F69FA2B}" name="Juhlin Sanna" initials="SJ" userId="S::sanna.juhlin@skr.se::ee6ba782-7828-423b-9988-36a5990a75c1" providerId="AD"/>
  <p188:author id="{9E41B6E5-5E4B-8032-6A81-0C54196FEB0D}" name="Bjelvenius Helena" initials="BH" userId="S::helena.bjelvenius@skr.se::cd0c5f88-b857-4a4b-a19a-e28729bf6a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a:srgbClr val="6F8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97" autoAdjust="0"/>
  </p:normalViewPr>
  <p:slideViewPr>
    <p:cSldViewPr snapToGrid="0">
      <p:cViewPr varScale="1">
        <p:scale>
          <a:sx n="102" d="100"/>
          <a:sy n="102" d="100"/>
        </p:scale>
        <p:origin x="9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E8542-39ED-48AB-B0BA-3B9700FA2EBE}"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sv-SE"/>
        </a:p>
      </dgm:t>
    </dgm:pt>
    <dgm:pt modelId="{93A9D1EE-BFC6-4A25-8DDA-B83C26C1E683}">
      <dgm:prSet phldrT="[Text]"/>
      <dgm:spPr/>
      <dgm:t>
        <a:bodyPr/>
        <a:lstStyle/>
        <a:p>
          <a:pPr>
            <a:lnSpc>
              <a:spcPct val="100000"/>
            </a:lnSpc>
          </a:pPr>
          <a:r>
            <a:rPr lang="sv-SE">
              <a:latin typeface="+mj-lt"/>
            </a:rPr>
            <a:t>Tillsammans</a:t>
          </a:r>
        </a:p>
        <a:p>
          <a:pPr>
            <a:lnSpc>
              <a:spcPct val="100000"/>
            </a:lnSpc>
          </a:pPr>
          <a:r>
            <a:rPr lang="sv-SE">
              <a:latin typeface="+mj-lt"/>
            </a:rPr>
            <a:t> i både påverkans- och utvecklingsarbete</a:t>
          </a:r>
        </a:p>
      </dgm:t>
    </dgm:pt>
    <dgm:pt modelId="{E2FD78D0-8E98-4267-88B8-77562BBB2CA3}" type="parTrans" cxnId="{B1AAB23B-70D2-40DF-B304-CA560C47EFB0}">
      <dgm:prSet/>
      <dgm:spPr/>
      <dgm:t>
        <a:bodyPr/>
        <a:lstStyle/>
        <a:p>
          <a:endParaRPr lang="sv-SE" sz="2200">
            <a:latin typeface="+mj-lt"/>
          </a:endParaRPr>
        </a:p>
      </dgm:t>
    </dgm:pt>
    <dgm:pt modelId="{ADC93C51-21BE-481D-A2CB-7FFF644D52C2}" type="sibTrans" cxnId="{B1AAB23B-70D2-40DF-B304-CA560C47EFB0}">
      <dgm:prSet/>
      <dgm:spPr/>
      <dgm:t>
        <a:bodyPr/>
        <a:lstStyle/>
        <a:p>
          <a:endParaRPr lang="sv-SE">
            <a:latin typeface="+mj-lt"/>
          </a:endParaRPr>
        </a:p>
      </dgm:t>
    </dgm:pt>
    <dgm:pt modelId="{59C2DD19-B734-4238-9ADC-8CA79C6057C8}">
      <dgm:prSet phldrT="[Text]"/>
      <dgm:spPr/>
      <dgm:t>
        <a:bodyPr/>
        <a:lstStyle/>
        <a:p>
          <a:pPr>
            <a:lnSpc>
              <a:spcPct val="100000"/>
            </a:lnSpc>
          </a:pPr>
          <a:r>
            <a:rPr lang="sv-SE">
              <a:latin typeface="+mj-lt"/>
            </a:rPr>
            <a:t>Medlemmarnas fokus </a:t>
          </a:r>
        </a:p>
      </dgm:t>
    </dgm:pt>
    <dgm:pt modelId="{297AAAC6-9A75-467A-B238-842FEE3EFDD0}" type="parTrans" cxnId="{E2821DC0-5371-49B5-9358-9FEA82D36B3A}">
      <dgm:prSet/>
      <dgm:spPr/>
      <dgm:t>
        <a:bodyPr/>
        <a:lstStyle/>
        <a:p>
          <a:endParaRPr lang="sv-SE" sz="2200">
            <a:latin typeface="+mj-lt"/>
          </a:endParaRPr>
        </a:p>
      </dgm:t>
    </dgm:pt>
    <dgm:pt modelId="{E32CDA33-439E-4EED-97E7-146720918C30}" type="sibTrans" cxnId="{E2821DC0-5371-49B5-9358-9FEA82D36B3A}">
      <dgm:prSet/>
      <dgm:spPr/>
      <dgm:t>
        <a:bodyPr/>
        <a:lstStyle/>
        <a:p>
          <a:endParaRPr lang="sv-SE">
            <a:latin typeface="+mj-lt"/>
          </a:endParaRPr>
        </a:p>
      </dgm:t>
    </dgm:pt>
    <dgm:pt modelId="{DA045E2E-C1FD-41F4-81AB-D0E0D949AD49}">
      <dgm:prSet phldrT="[Text]"/>
      <dgm:spPr/>
      <dgm:t>
        <a:bodyPr/>
        <a:lstStyle/>
        <a:p>
          <a:pPr>
            <a:lnSpc>
              <a:spcPct val="100000"/>
            </a:lnSpc>
          </a:pPr>
          <a:r>
            <a:rPr lang="sv-SE">
              <a:latin typeface="+mj-lt"/>
            </a:rPr>
            <a:t>Verkstad</a:t>
          </a:r>
        </a:p>
      </dgm:t>
    </dgm:pt>
    <dgm:pt modelId="{D6734A8F-A5CA-4EC7-9151-CD52D8A38C1E}" type="parTrans" cxnId="{9444C345-F026-4D8A-A294-36DAC96621E1}">
      <dgm:prSet/>
      <dgm:spPr/>
      <dgm:t>
        <a:bodyPr/>
        <a:lstStyle/>
        <a:p>
          <a:endParaRPr lang="sv-SE" sz="2200">
            <a:latin typeface="+mj-lt"/>
          </a:endParaRPr>
        </a:p>
      </dgm:t>
    </dgm:pt>
    <dgm:pt modelId="{273B15CC-CAC2-47A8-98E2-8571F655F80C}" type="sibTrans" cxnId="{9444C345-F026-4D8A-A294-36DAC96621E1}">
      <dgm:prSet/>
      <dgm:spPr/>
      <dgm:t>
        <a:bodyPr/>
        <a:lstStyle/>
        <a:p>
          <a:endParaRPr lang="sv-SE">
            <a:latin typeface="+mj-lt"/>
          </a:endParaRPr>
        </a:p>
      </dgm:t>
    </dgm:pt>
    <dgm:pt modelId="{27DDB941-DC83-4F4F-8247-B88FFE06551D}">
      <dgm:prSet phldrT="[Text]"/>
      <dgm:spPr/>
      <dgm:t>
        <a:bodyPr/>
        <a:lstStyle/>
        <a:p>
          <a:pPr>
            <a:lnSpc>
              <a:spcPct val="100000"/>
            </a:lnSpc>
          </a:pPr>
          <a:r>
            <a:rPr lang="sv-SE">
              <a:latin typeface="+mj-lt"/>
            </a:rPr>
            <a:t>Så har vi aldrig gjort</a:t>
          </a:r>
        </a:p>
      </dgm:t>
    </dgm:pt>
    <dgm:pt modelId="{C37E5CF6-2468-4F6B-ACD9-BB4381EFC11A}" type="sibTrans" cxnId="{C5FE9FDD-5A3D-49EF-B0E1-65E2EC2DCE30}">
      <dgm:prSet/>
      <dgm:spPr/>
      <dgm:t>
        <a:bodyPr/>
        <a:lstStyle/>
        <a:p>
          <a:endParaRPr lang="sv-SE">
            <a:latin typeface="+mj-lt"/>
          </a:endParaRPr>
        </a:p>
      </dgm:t>
    </dgm:pt>
    <dgm:pt modelId="{C0CC72FE-8F45-48B4-9322-60DA365F18C1}" type="parTrans" cxnId="{C5FE9FDD-5A3D-49EF-B0E1-65E2EC2DCE30}">
      <dgm:prSet/>
      <dgm:spPr/>
      <dgm:t>
        <a:bodyPr/>
        <a:lstStyle/>
        <a:p>
          <a:endParaRPr lang="sv-SE" sz="2200">
            <a:latin typeface="+mj-lt"/>
          </a:endParaRPr>
        </a:p>
      </dgm:t>
    </dgm:pt>
    <dgm:pt modelId="{6DC4E01B-19A0-426B-93B6-77E8A8462025}" type="pres">
      <dgm:prSet presAssocID="{BAEE8542-39ED-48AB-B0BA-3B9700FA2EBE}" presName="hierChild1" presStyleCnt="0">
        <dgm:presLayoutVars>
          <dgm:chPref val="1"/>
          <dgm:dir/>
          <dgm:animOne val="branch"/>
          <dgm:animLvl val="lvl"/>
          <dgm:resizeHandles/>
        </dgm:presLayoutVars>
      </dgm:prSet>
      <dgm:spPr/>
    </dgm:pt>
    <dgm:pt modelId="{BC749714-7452-4C50-B311-83CA89B7B89E}" type="pres">
      <dgm:prSet presAssocID="{93A9D1EE-BFC6-4A25-8DDA-B83C26C1E683}" presName="hierRoot1" presStyleCnt="0"/>
      <dgm:spPr/>
    </dgm:pt>
    <dgm:pt modelId="{91E494D4-CD15-43E5-8264-A781A4F40C81}" type="pres">
      <dgm:prSet presAssocID="{93A9D1EE-BFC6-4A25-8DDA-B83C26C1E683}" presName="composite" presStyleCnt="0"/>
      <dgm:spPr/>
    </dgm:pt>
    <dgm:pt modelId="{5DDD027B-93B5-499A-B874-BB4018B85C43}" type="pres">
      <dgm:prSet presAssocID="{93A9D1EE-BFC6-4A25-8DDA-B83C26C1E683}" presName="background" presStyleLbl="node0" presStyleIdx="0" presStyleCnt="1"/>
      <dgm:spPr/>
    </dgm:pt>
    <dgm:pt modelId="{2C281E6F-4180-4E78-A95F-7B63899DB372}" type="pres">
      <dgm:prSet presAssocID="{93A9D1EE-BFC6-4A25-8DDA-B83C26C1E683}" presName="text" presStyleLbl="fgAcc0" presStyleIdx="0" presStyleCnt="1">
        <dgm:presLayoutVars>
          <dgm:chPref val="3"/>
        </dgm:presLayoutVars>
      </dgm:prSet>
      <dgm:spPr/>
    </dgm:pt>
    <dgm:pt modelId="{2C684340-D54E-4EB8-B93C-1B93AA9CC1EE}" type="pres">
      <dgm:prSet presAssocID="{93A9D1EE-BFC6-4A25-8DDA-B83C26C1E683}" presName="hierChild2" presStyleCnt="0"/>
      <dgm:spPr/>
    </dgm:pt>
    <dgm:pt modelId="{C9952722-F786-4900-851C-A814DF18512E}" type="pres">
      <dgm:prSet presAssocID="{297AAAC6-9A75-467A-B238-842FEE3EFDD0}" presName="Name10" presStyleLbl="parChTrans1D2" presStyleIdx="0" presStyleCnt="3"/>
      <dgm:spPr/>
    </dgm:pt>
    <dgm:pt modelId="{9534B41D-5E80-48FF-B06F-52B1C4DE4A12}" type="pres">
      <dgm:prSet presAssocID="{59C2DD19-B734-4238-9ADC-8CA79C6057C8}" presName="hierRoot2" presStyleCnt="0"/>
      <dgm:spPr/>
    </dgm:pt>
    <dgm:pt modelId="{441B0EEB-D981-4FB9-A529-283F9659D486}" type="pres">
      <dgm:prSet presAssocID="{59C2DD19-B734-4238-9ADC-8CA79C6057C8}" presName="composite2" presStyleCnt="0"/>
      <dgm:spPr/>
    </dgm:pt>
    <dgm:pt modelId="{5D8D7AA3-EA38-49C4-908B-A7FEB079C539}" type="pres">
      <dgm:prSet presAssocID="{59C2DD19-B734-4238-9ADC-8CA79C6057C8}" presName="background2" presStyleLbl="node2" presStyleIdx="0" presStyleCnt="3"/>
      <dgm:spPr/>
    </dgm:pt>
    <dgm:pt modelId="{65CB96C5-1737-463E-8AA1-6FCAC9C8120C}" type="pres">
      <dgm:prSet presAssocID="{59C2DD19-B734-4238-9ADC-8CA79C6057C8}" presName="text2" presStyleLbl="fgAcc2" presStyleIdx="0" presStyleCnt="3">
        <dgm:presLayoutVars>
          <dgm:chPref val="3"/>
        </dgm:presLayoutVars>
      </dgm:prSet>
      <dgm:spPr/>
    </dgm:pt>
    <dgm:pt modelId="{AE34CFA9-CDD7-497F-B469-C5A5593F8CF8}" type="pres">
      <dgm:prSet presAssocID="{59C2DD19-B734-4238-9ADC-8CA79C6057C8}" presName="hierChild3" presStyleCnt="0"/>
      <dgm:spPr/>
    </dgm:pt>
    <dgm:pt modelId="{899893B0-0527-484B-8A17-10844B8ED8B4}" type="pres">
      <dgm:prSet presAssocID="{D6734A8F-A5CA-4EC7-9151-CD52D8A38C1E}" presName="Name10" presStyleLbl="parChTrans1D2" presStyleIdx="1" presStyleCnt="3"/>
      <dgm:spPr/>
    </dgm:pt>
    <dgm:pt modelId="{9161A6FA-0691-48C4-8731-C0F12CDB024F}" type="pres">
      <dgm:prSet presAssocID="{DA045E2E-C1FD-41F4-81AB-D0E0D949AD49}" presName="hierRoot2" presStyleCnt="0"/>
      <dgm:spPr/>
    </dgm:pt>
    <dgm:pt modelId="{9BF457D8-4A71-40A2-85C9-787A1A754591}" type="pres">
      <dgm:prSet presAssocID="{DA045E2E-C1FD-41F4-81AB-D0E0D949AD49}" presName="composite2" presStyleCnt="0"/>
      <dgm:spPr/>
    </dgm:pt>
    <dgm:pt modelId="{EF34C775-41B6-4987-82AF-1DBA269C4823}" type="pres">
      <dgm:prSet presAssocID="{DA045E2E-C1FD-41F4-81AB-D0E0D949AD49}" presName="background2" presStyleLbl="node2" presStyleIdx="1" presStyleCnt="3"/>
      <dgm:spPr/>
    </dgm:pt>
    <dgm:pt modelId="{207B9C60-1A04-4588-B690-D2FDA809FCA8}" type="pres">
      <dgm:prSet presAssocID="{DA045E2E-C1FD-41F4-81AB-D0E0D949AD49}" presName="text2" presStyleLbl="fgAcc2" presStyleIdx="1" presStyleCnt="3">
        <dgm:presLayoutVars>
          <dgm:chPref val="3"/>
        </dgm:presLayoutVars>
      </dgm:prSet>
      <dgm:spPr/>
    </dgm:pt>
    <dgm:pt modelId="{158CB9CE-9007-4AFD-BF97-25A8D64E0A68}" type="pres">
      <dgm:prSet presAssocID="{DA045E2E-C1FD-41F4-81AB-D0E0D949AD49}" presName="hierChild3" presStyleCnt="0"/>
      <dgm:spPr/>
    </dgm:pt>
    <dgm:pt modelId="{D40360CA-20D1-49C2-83B3-D7CE461475CB}" type="pres">
      <dgm:prSet presAssocID="{C0CC72FE-8F45-48B4-9322-60DA365F18C1}" presName="Name10" presStyleLbl="parChTrans1D2" presStyleIdx="2" presStyleCnt="3"/>
      <dgm:spPr/>
    </dgm:pt>
    <dgm:pt modelId="{BDDB6811-0A55-4CF8-B52B-333F0E5E0C55}" type="pres">
      <dgm:prSet presAssocID="{27DDB941-DC83-4F4F-8247-B88FFE06551D}" presName="hierRoot2" presStyleCnt="0"/>
      <dgm:spPr/>
    </dgm:pt>
    <dgm:pt modelId="{49097C6D-A76E-4B7C-90C5-DE3A91622095}" type="pres">
      <dgm:prSet presAssocID="{27DDB941-DC83-4F4F-8247-B88FFE06551D}" presName="composite2" presStyleCnt="0"/>
      <dgm:spPr/>
    </dgm:pt>
    <dgm:pt modelId="{6DEC9D1A-0EF3-411C-AB96-DEF3606F6CF5}" type="pres">
      <dgm:prSet presAssocID="{27DDB941-DC83-4F4F-8247-B88FFE06551D}" presName="background2" presStyleLbl="node2" presStyleIdx="2" presStyleCnt="3"/>
      <dgm:spPr/>
    </dgm:pt>
    <dgm:pt modelId="{2878443F-7B41-46B4-9BFB-B1A50325F056}" type="pres">
      <dgm:prSet presAssocID="{27DDB941-DC83-4F4F-8247-B88FFE06551D}" presName="text2" presStyleLbl="fgAcc2" presStyleIdx="2" presStyleCnt="3">
        <dgm:presLayoutVars>
          <dgm:chPref val="3"/>
        </dgm:presLayoutVars>
      </dgm:prSet>
      <dgm:spPr/>
    </dgm:pt>
    <dgm:pt modelId="{E0742356-51D7-4834-AD8E-4FCC6AE81C4D}" type="pres">
      <dgm:prSet presAssocID="{27DDB941-DC83-4F4F-8247-B88FFE06551D}" presName="hierChild3" presStyleCnt="0"/>
      <dgm:spPr/>
    </dgm:pt>
  </dgm:ptLst>
  <dgm:cxnLst>
    <dgm:cxn modelId="{E6FAC410-A0AB-48D1-8A8D-903764C59908}" type="presOf" srcId="{D6734A8F-A5CA-4EC7-9151-CD52D8A38C1E}" destId="{899893B0-0527-484B-8A17-10844B8ED8B4}" srcOrd="0" destOrd="0" presId="urn:microsoft.com/office/officeart/2005/8/layout/hierarchy1"/>
    <dgm:cxn modelId="{AC6A9923-27B0-4F23-AA00-5223230AD6DA}" type="presOf" srcId="{93A9D1EE-BFC6-4A25-8DDA-B83C26C1E683}" destId="{2C281E6F-4180-4E78-A95F-7B63899DB372}" srcOrd="0" destOrd="0" presId="urn:microsoft.com/office/officeart/2005/8/layout/hierarchy1"/>
    <dgm:cxn modelId="{D1CBB833-FFBB-4722-9AB8-4F32A53B9C8D}" type="presOf" srcId="{27DDB941-DC83-4F4F-8247-B88FFE06551D}" destId="{2878443F-7B41-46B4-9BFB-B1A50325F056}" srcOrd="0" destOrd="0" presId="urn:microsoft.com/office/officeart/2005/8/layout/hierarchy1"/>
    <dgm:cxn modelId="{B1AAB23B-70D2-40DF-B304-CA560C47EFB0}" srcId="{BAEE8542-39ED-48AB-B0BA-3B9700FA2EBE}" destId="{93A9D1EE-BFC6-4A25-8DDA-B83C26C1E683}" srcOrd="0" destOrd="0" parTransId="{E2FD78D0-8E98-4267-88B8-77562BBB2CA3}" sibTransId="{ADC93C51-21BE-481D-A2CB-7FFF644D52C2}"/>
    <dgm:cxn modelId="{C7816F3F-8A65-494E-8DE8-CD9A3CA4C5CA}" type="presOf" srcId="{BAEE8542-39ED-48AB-B0BA-3B9700FA2EBE}" destId="{6DC4E01B-19A0-426B-93B6-77E8A8462025}" srcOrd="0" destOrd="0" presId="urn:microsoft.com/office/officeart/2005/8/layout/hierarchy1"/>
    <dgm:cxn modelId="{9444C345-F026-4D8A-A294-36DAC96621E1}" srcId="{93A9D1EE-BFC6-4A25-8DDA-B83C26C1E683}" destId="{DA045E2E-C1FD-41F4-81AB-D0E0D949AD49}" srcOrd="1" destOrd="0" parTransId="{D6734A8F-A5CA-4EC7-9151-CD52D8A38C1E}" sibTransId="{273B15CC-CAC2-47A8-98E2-8571F655F80C}"/>
    <dgm:cxn modelId="{99FFDA4E-8627-4A1A-87A1-D5F498B59182}" type="presOf" srcId="{DA045E2E-C1FD-41F4-81AB-D0E0D949AD49}" destId="{207B9C60-1A04-4588-B690-D2FDA809FCA8}" srcOrd="0" destOrd="0" presId="urn:microsoft.com/office/officeart/2005/8/layout/hierarchy1"/>
    <dgm:cxn modelId="{5E306D79-A224-4041-95F9-B49814012E9E}" type="presOf" srcId="{59C2DD19-B734-4238-9ADC-8CA79C6057C8}" destId="{65CB96C5-1737-463E-8AA1-6FCAC9C8120C}" srcOrd="0" destOrd="0" presId="urn:microsoft.com/office/officeart/2005/8/layout/hierarchy1"/>
    <dgm:cxn modelId="{A910E189-A1D6-424D-AAF2-C3D5A34528CA}" type="presOf" srcId="{C0CC72FE-8F45-48B4-9322-60DA365F18C1}" destId="{D40360CA-20D1-49C2-83B3-D7CE461475CB}" srcOrd="0" destOrd="0" presId="urn:microsoft.com/office/officeart/2005/8/layout/hierarchy1"/>
    <dgm:cxn modelId="{A2CCE38B-0A2E-49EA-840A-4471672BC327}" type="presOf" srcId="{297AAAC6-9A75-467A-B238-842FEE3EFDD0}" destId="{C9952722-F786-4900-851C-A814DF18512E}" srcOrd="0" destOrd="0" presId="urn:microsoft.com/office/officeart/2005/8/layout/hierarchy1"/>
    <dgm:cxn modelId="{E2821DC0-5371-49B5-9358-9FEA82D36B3A}" srcId="{93A9D1EE-BFC6-4A25-8DDA-B83C26C1E683}" destId="{59C2DD19-B734-4238-9ADC-8CA79C6057C8}" srcOrd="0" destOrd="0" parTransId="{297AAAC6-9A75-467A-B238-842FEE3EFDD0}" sibTransId="{E32CDA33-439E-4EED-97E7-146720918C30}"/>
    <dgm:cxn modelId="{C5FE9FDD-5A3D-49EF-B0E1-65E2EC2DCE30}" srcId="{93A9D1EE-BFC6-4A25-8DDA-B83C26C1E683}" destId="{27DDB941-DC83-4F4F-8247-B88FFE06551D}" srcOrd="2" destOrd="0" parTransId="{C0CC72FE-8F45-48B4-9322-60DA365F18C1}" sibTransId="{C37E5CF6-2468-4F6B-ACD9-BB4381EFC11A}"/>
    <dgm:cxn modelId="{C211D685-F55A-4C6B-AFFA-5D2EBD76AC57}" type="presParOf" srcId="{6DC4E01B-19A0-426B-93B6-77E8A8462025}" destId="{BC749714-7452-4C50-B311-83CA89B7B89E}" srcOrd="0" destOrd="0" presId="urn:microsoft.com/office/officeart/2005/8/layout/hierarchy1"/>
    <dgm:cxn modelId="{7B6B75B4-3343-4514-8EFC-9082E4BB5B42}" type="presParOf" srcId="{BC749714-7452-4C50-B311-83CA89B7B89E}" destId="{91E494D4-CD15-43E5-8264-A781A4F40C81}" srcOrd="0" destOrd="0" presId="urn:microsoft.com/office/officeart/2005/8/layout/hierarchy1"/>
    <dgm:cxn modelId="{60BD916B-8534-4804-B6DD-5DBEFB88215E}" type="presParOf" srcId="{91E494D4-CD15-43E5-8264-A781A4F40C81}" destId="{5DDD027B-93B5-499A-B874-BB4018B85C43}" srcOrd="0" destOrd="0" presId="urn:microsoft.com/office/officeart/2005/8/layout/hierarchy1"/>
    <dgm:cxn modelId="{0BA85327-86D6-434F-96D3-DE02F5D75D50}" type="presParOf" srcId="{91E494D4-CD15-43E5-8264-A781A4F40C81}" destId="{2C281E6F-4180-4E78-A95F-7B63899DB372}" srcOrd="1" destOrd="0" presId="urn:microsoft.com/office/officeart/2005/8/layout/hierarchy1"/>
    <dgm:cxn modelId="{CDFD9A3C-0207-4CE2-B0AA-53B315B0D39D}" type="presParOf" srcId="{BC749714-7452-4C50-B311-83CA89B7B89E}" destId="{2C684340-D54E-4EB8-B93C-1B93AA9CC1EE}" srcOrd="1" destOrd="0" presId="urn:microsoft.com/office/officeart/2005/8/layout/hierarchy1"/>
    <dgm:cxn modelId="{E4EABC5A-83BE-4A73-89F7-A993DB50A034}" type="presParOf" srcId="{2C684340-D54E-4EB8-B93C-1B93AA9CC1EE}" destId="{C9952722-F786-4900-851C-A814DF18512E}" srcOrd="0" destOrd="0" presId="urn:microsoft.com/office/officeart/2005/8/layout/hierarchy1"/>
    <dgm:cxn modelId="{5B2DEEBF-5F75-4676-B71D-360CC2DD0EBD}" type="presParOf" srcId="{2C684340-D54E-4EB8-B93C-1B93AA9CC1EE}" destId="{9534B41D-5E80-48FF-B06F-52B1C4DE4A12}" srcOrd="1" destOrd="0" presId="urn:microsoft.com/office/officeart/2005/8/layout/hierarchy1"/>
    <dgm:cxn modelId="{8C219BAC-E7E5-40B9-B4D0-2C0DE39C4612}" type="presParOf" srcId="{9534B41D-5E80-48FF-B06F-52B1C4DE4A12}" destId="{441B0EEB-D981-4FB9-A529-283F9659D486}" srcOrd="0" destOrd="0" presId="urn:microsoft.com/office/officeart/2005/8/layout/hierarchy1"/>
    <dgm:cxn modelId="{883C6CBC-102D-4039-92A1-6E76007EEC6E}" type="presParOf" srcId="{441B0EEB-D981-4FB9-A529-283F9659D486}" destId="{5D8D7AA3-EA38-49C4-908B-A7FEB079C539}" srcOrd="0" destOrd="0" presId="urn:microsoft.com/office/officeart/2005/8/layout/hierarchy1"/>
    <dgm:cxn modelId="{F0A396DF-682C-4B12-990D-89637BD99F08}" type="presParOf" srcId="{441B0EEB-D981-4FB9-A529-283F9659D486}" destId="{65CB96C5-1737-463E-8AA1-6FCAC9C8120C}" srcOrd="1" destOrd="0" presId="urn:microsoft.com/office/officeart/2005/8/layout/hierarchy1"/>
    <dgm:cxn modelId="{1D6A5A6E-AB8E-4D67-B8AA-A1300AC40905}" type="presParOf" srcId="{9534B41D-5E80-48FF-B06F-52B1C4DE4A12}" destId="{AE34CFA9-CDD7-497F-B469-C5A5593F8CF8}" srcOrd="1" destOrd="0" presId="urn:microsoft.com/office/officeart/2005/8/layout/hierarchy1"/>
    <dgm:cxn modelId="{CF286D81-C98C-44D7-A4FB-5B84E664CBBC}" type="presParOf" srcId="{2C684340-D54E-4EB8-B93C-1B93AA9CC1EE}" destId="{899893B0-0527-484B-8A17-10844B8ED8B4}" srcOrd="2" destOrd="0" presId="urn:microsoft.com/office/officeart/2005/8/layout/hierarchy1"/>
    <dgm:cxn modelId="{049F52BF-FBB9-484E-AA77-6279D08B24FC}" type="presParOf" srcId="{2C684340-D54E-4EB8-B93C-1B93AA9CC1EE}" destId="{9161A6FA-0691-48C4-8731-C0F12CDB024F}" srcOrd="3" destOrd="0" presId="urn:microsoft.com/office/officeart/2005/8/layout/hierarchy1"/>
    <dgm:cxn modelId="{B90183D6-565B-4917-BB57-8D1D81784BF8}" type="presParOf" srcId="{9161A6FA-0691-48C4-8731-C0F12CDB024F}" destId="{9BF457D8-4A71-40A2-85C9-787A1A754591}" srcOrd="0" destOrd="0" presId="urn:microsoft.com/office/officeart/2005/8/layout/hierarchy1"/>
    <dgm:cxn modelId="{F9D82AAD-1049-429D-AA28-507A5E0035D2}" type="presParOf" srcId="{9BF457D8-4A71-40A2-85C9-787A1A754591}" destId="{EF34C775-41B6-4987-82AF-1DBA269C4823}" srcOrd="0" destOrd="0" presId="urn:microsoft.com/office/officeart/2005/8/layout/hierarchy1"/>
    <dgm:cxn modelId="{2A3B80BA-8403-4540-8FE4-E529A0A4C8E8}" type="presParOf" srcId="{9BF457D8-4A71-40A2-85C9-787A1A754591}" destId="{207B9C60-1A04-4588-B690-D2FDA809FCA8}" srcOrd="1" destOrd="0" presId="urn:microsoft.com/office/officeart/2005/8/layout/hierarchy1"/>
    <dgm:cxn modelId="{E1950141-C369-448B-9A25-75DCBDD0BE4F}" type="presParOf" srcId="{9161A6FA-0691-48C4-8731-C0F12CDB024F}" destId="{158CB9CE-9007-4AFD-BF97-25A8D64E0A68}" srcOrd="1" destOrd="0" presId="urn:microsoft.com/office/officeart/2005/8/layout/hierarchy1"/>
    <dgm:cxn modelId="{66F38E46-378A-445B-870B-D07A5FC21C30}" type="presParOf" srcId="{2C684340-D54E-4EB8-B93C-1B93AA9CC1EE}" destId="{D40360CA-20D1-49C2-83B3-D7CE461475CB}" srcOrd="4" destOrd="0" presId="urn:microsoft.com/office/officeart/2005/8/layout/hierarchy1"/>
    <dgm:cxn modelId="{2401193D-AEB0-4DD2-B52D-7CABC6E7CE00}" type="presParOf" srcId="{2C684340-D54E-4EB8-B93C-1B93AA9CC1EE}" destId="{BDDB6811-0A55-4CF8-B52B-333F0E5E0C55}" srcOrd="5" destOrd="0" presId="urn:microsoft.com/office/officeart/2005/8/layout/hierarchy1"/>
    <dgm:cxn modelId="{8B09D9A3-FB1C-4293-AB33-A085FCA1C9FF}" type="presParOf" srcId="{BDDB6811-0A55-4CF8-B52B-333F0E5E0C55}" destId="{49097C6D-A76E-4B7C-90C5-DE3A91622095}" srcOrd="0" destOrd="0" presId="urn:microsoft.com/office/officeart/2005/8/layout/hierarchy1"/>
    <dgm:cxn modelId="{03DD5E12-A97A-4C0A-AEFC-E9C7E6C8ABCE}" type="presParOf" srcId="{49097C6D-A76E-4B7C-90C5-DE3A91622095}" destId="{6DEC9D1A-0EF3-411C-AB96-DEF3606F6CF5}" srcOrd="0" destOrd="0" presId="urn:microsoft.com/office/officeart/2005/8/layout/hierarchy1"/>
    <dgm:cxn modelId="{E1CA14CB-DB2D-4855-9F93-8A77E5F1A4BA}" type="presParOf" srcId="{49097C6D-A76E-4B7C-90C5-DE3A91622095}" destId="{2878443F-7B41-46B4-9BFB-B1A50325F056}" srcOrd="1" destOrd="0" presId="urn:microsoft.com/office/officeart/2005/8/layout/hierarchy1"/>
    <dgm:cxn modelId="{CCFAC9C5-0E78-4E00-837A-6141B132417D}" type="presParOf" srcId="{BDDB6811-0A55-4CF8-B52B-333F0E5E0C55}" destId="{E0742356-51D7-4834-AD8E-4FCC6AE81C4D}"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60CA-20D1-49C2-83B3-D7CE461475CB}">
      <dsp:nvSpPr>
        <dsp:cNvPr id="0" name=""/>
        <dsp:cNvSpPr/>
      </dsp:nvSpPr>
      <dsp:spPr>
        <a:xfrm>
          <a:off x="4073872" y="1753514"/>
          <a:ext cx="2891135" cy="687958"/>
        </a:xfrm>
        <a:custGeom>
          <a:avLst/>
          <a:gdLst/>
          <a:ahLst/>
          <a:cxnLst/>
          <a:rect l="0" t="0" r="0" b="0"/>
          <a:pathLst>
            <a:path>
              <a:moveTo>
                <a:pt x="0" y="0"/>
              </a:moveTo>
              <a:lnTo>
                <a:pt x="0" y="468823"/>
              </a:lnTo>
              <a:lnTo>
                <a:pt x="2891135" y="468823"/>
              </a:lnTo>
              <a:lnTo>
                <a:pt x="2891135" y="687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9893B0-0527-484B-8A17-10844B8ED8B4}">
      <dsp:nvSpPr>
        <dsp:cNvPr id="0" name=""/>
        <dsp:cNvSpPr/>
      </dsp:nvSpPr>
      <dsp:spPr>
        <a:xfrm>
          <a:off x="4028152" y="1753514"/>
          <a:ext cx="91440" cy="687958"/>
        </a:xfrm>
        <a:custGeom>
          <a:avLst/>
          <a:gdLst/>
          <a:ahLst/>
          <a:cxnLst/>
          <a:rect l="0" t="0" r="0" b="0"/>
          <a:pathLst>
            <a:path>
              <a:moveTo>
                <a:pt x="45720" y="0"/>
              </a:moveTo>
              <a:lnTo>
                <a:pt x="45720" y="687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952722-F786-4900-851C-A814DF18512E}">
      <dsp:nvSpPr>
        <dsp:cNvPr id="0" name=""/>
        <dsp:cNvSpPr/>
      </dsp:nvSpPr>
      <dsp:spPr>
        <a:xfrm>
          <a:off x="1182737" y="1753514"/>
          <a:ext cx="2891135" cy="687958"/>
        </a:xfrm>
        <a:custGeom>
          <a:avLst/>
          <a:gdLst/>
          <a:ahLst/>
          <a:cxnLst/>
          <a:rect l="0" t="0" r="0" b="0"/>
          <a:pathLst>
            <a:path>
              <a:moveTo>
                <a:pt x="2891135" y="0"/>
              </a:moveTo>
              <a:lnTo>
                <a:pt x="2891135" y="468823"/>
              </a:lnTo>
              <a:lnTo>
                <a:pt x="0" y="468823"/>
              </a:lnTo>
              <a:lnTo>
                <a:pt x="0" y="687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DD027B-93B5-499A-B874-BB4018B85C43}">
      <dsp:nvSpPr>
        <dsp:cNvPr id="0" name=""/>
        <dsp:cNvSpPr/>
      </dsp:nvSpPr>
      <dsp:spPr>
        <a:xfrm>
          <a:off x="2891135" y="251438"/>
          <a:ext cx="2365474" cy="15020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C281E6F-4180-4E78-A95F-7B63899DB372}">
      <dsp:nvSpPr>
        <dsp:cNvPr id="0" name=""/>
        <dsp:cNvSpPr/>
      </dsp:nvSpPr>
      <dsp:spPr>
        <a:xfrm>
          <a:off x="3153965" y="501127"/>
          <a:ext cx="2365474" cy="15020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sv-SE" sz="1800" kern="1200">
              <a:latin typeface="+mj-lt"/>
            </a:rPr>
            <a:t>Tillsammans</a:t>
          </a:r>
        </a:p>
        <a:p>
          <a:pPr marL="0" lvl="0" indent="0" algn="ctr" defTabSz="800100">
            <a:lnSpc>
              <a:spcPct val="100000"/>
            </a:lnSpc>
            <a:spcBef>
              <a:spcPct val="0"/>
            </a:spcBef>
            <a:spcAft>
              <a:spcPct val="35000"/>
            </a:spcAft>
            <a:buNone/>
          </a:pPr>
          <a:r>
            <a:rPr lang="sv-SE" sz="1800" kern="1200">
              <a:latin typeface="+mj-lt"/>
            </a:rPr>
            <a:t> i både påverkans- och utvecklingsarbete</a:t>
          </a:r>
        </a:p>
      </dsp:txBody>
      <dsp:txXfrm>
        <a:off x="3197959" y="545121"/>
        <a:ext cx="2277486" cy="1414088"/>
      </dsp:txXfrm>
    </dsp:sp>
    <dsp:sp modelId="{5D8D7AA3-EA38-49C4-908B-A7FEB079C539}">
      <dsp:nvSpPr>
        <dsp:cNvPr id="0" name=""/>
        <dsp:cNvSpPr/>
      </dsp:nvSpPr>
      <dsp:spPr>
        <a:xfrm>
          <a:off x="0" y="2441473"/>
          <a:ext cx="2365474" cy="15020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CB96C5-1737-463E-8AA1-6FCAC9C8120C}">
      <dsp:nvSpPr>
        <dsp:cNvPr id="0" name=""/>
        <dsp:cNvSpPr/>
      </dsp:nvSpPr>
      <dsp:spPr>
        <a:xfrm>
          <a:off x="262830" y="2691162"/>
          <a:ext cx="2365474" cy="15020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sv-SE" sz="1800" kern="1200">
              <a:latin typeface="+mj-lt"/>
            </a:rPr>
            <a:t>Medlemmarnas fokus </a:t>
          </a:r>
        </a:p>
      </dsp:txBody>
      <dsp:txXfrm>
        <a:off x="306824" y="2735156"/>
        <a:ext cx="2277486" cy="1414088"/>
      </dsp:txXfrm>
    </dsp:sp>
    <dsp:sp modelId="{EF34C775-41B6-4987-82AF-1DBA269C4823}">
      <dsp:nvSpPr>
        <dsp:cNvPr id="0" name=""/>
        <dsp:cNvSpPr/>
      </dsp:nvSpPr>
      <dsp:spPr>
        <a:xfrm>
          <a:off x="2891135" y="2441473"/>
          <a:ext cx="2365474" cy="15020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07B9C60-1A04-4588-B690-D2FDA809FCA8}">
      <dsp:nvSpPr>
        <dsp:cNvPr id="0" name=""/>
        <dsp:cNvSpPr/>
      </dsp:nvSpPr>
      <dsp:spPr>
        <a:xfrm>
          <a:off x="3153965" y="2691162"/>
          <a:ext cx="2365474" cy="15020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sv-SE" sz="1800" kern="1200">
              <a:latin typeface="+mj-lt"/>
            </a:rPr>
            <a:t>Verkstad</a:t>
          </a:r>
        </a:p>
      </dsp:txBody>
      <dsp:txXfrm>
        <a:off x="3197959" y="2735156"/>
        <a:ext cx="2277486" cy="1414088"/>
      </dsp:txXfrm>
    </dsp:sp>
    <dsp:sp modelId="{6DEC9D1A-0EF3-411C-AB96-DEF3606F6CF5}">
      <dsp:nvSpPr>
        <dsp:cNvPr id="0" name=""/>
        <dsp:cNvSpPr/>
      </dsp:nvSpPr>
      <dsp:spPr>
        <a:xfrm>
          <a:off x="5782270" y="2441473"/>
          <a:ext cx="2365474" cy="15020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78443F-7B41-46B4-9BFB-B1A50325F056}">
      <dsp:nvSpPr>
        <dsp:cNvPr id="0" name=""/>
        <dsp:cNvSpPr/>
      </dsp:nvSpPr>
      <dsp:spPr>
        <a:xfrm>
          <a:off x="6045101" y="2691162"/>
          <a:ext cx="2365474" cy="15020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sv-SE" sz="1800" kern="1200">
              <a:latin typeface="+mj-lt"/>
            </a:rPr>
            <a:t>Så har vi aldrig gjort</a:t>
          </a:r>
        </a:p>
      </dsp:txBody>
      <dsp:txXfrm>
        <a:off x="6089095" y="2735156"/>
        <a:ext cx="2277486" cy="14140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46529-B59A-48C4-B45A-D7B1803DA884}" type="datetimeFigureOut">
              <a:rPr lang="sv-SE" smtClean="0"/>
              <a:t>2025-05-08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83C4E-7087-4D04-BE87-725364E5F396}" type="slidenum">
              <a:rPr lang="sv-SE" smtClean="0"/>
              <a:t>‹#›</a:t>
            </a:fld>
            <a:endParaRPr lang="sv-SE"/>
          </a:p>
        </p:txBody>
      </p:sp>
    </p:spTree>
    <p:extLst>
      <p:ext uri="{BB962C8B-B14F-4D97-AF65-F5344CB8AC3E}">
        <p14:creationId xmlns:p14="http://schemas.microsoft.com/office/powerpoint/2010/main" val="382920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502B266-F58D-4ED7-81E9-07374D6EE80A}" type="slidenum">
              <a:rPr lang="sv-SE" smtClean="0"/>
              <a:t>2</a:t>
            </a:fld>
            <a:endParaRPr lang="sv-SE"/>
          </a:p>
        </p:txBody>
      </p:sp>
    </p:spTree>
    <p:extLst>
      <p:ext uri="{BB962C8B-B14F-4D97-AF65-F5344CB8AC3E}">
        <p14:creationId xmlns:p14="http://schemas.microsoft.com/office/powerpoint/2010/main" val="247972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p:cNvSpPr>
            <a:spLocks noGrp="1"/>
          </p:cNvSpPr>
          <p:nvPr>
            <p:ph type="sldNum" sz="quarter" idx="5"/>
          </p:nvPr>
        </p:nvSpPr>
        <p:spPr/>
        <p:txBody>
          <a:bodyPr/>
          <a:lstStyle/>
          <a:p>
            <a:fld id="{551B3333-9AE4-4D6B-8B7A-6A762BEDB3D2}" type="slidenum">
              <a:rPr lang="sv-SE" smtClean="0"/>
              <a:t>12</a:t>
            </a:fld>
            <a:endParaRPr lang="sv-SE"/>
          </a:p>
        </p:txBody>
      </p:sp>
    </p:spTree>
    <p:extLst>
      <p:ext uri="{BB962C8B-B14F-4D97-AF65-F5344CB8AC3E}">
        <p14:creationId xmlns:p14="http://schemas.microsoft.com/office/powerpoint/2010/main" val="293168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D0654-E4D9-4DEC-4781-7FFDBBFE854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118FADD-65CB-43F7-281D-FA42A4A84B2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81100D7-F646-29A4-3B8E-854E7FBF4756}"/>
              </a:ext>
            </a:extLst>
          </p:cNvPr>
          <p:cNvSpPr>
            <a:spLocks noGrp="1"/>
          </p:cNvSpPr>
          <p:nvPr>
            <p:ph type="body" idx="1"/>
          </p:nvPr>
        </p:nvSpPr>
        <p:spPr>
          <a:xfrm>
            <a:off x="687547" y="4813865"/>
            <a:ext cx="5500370" cy="4344471"/>
          </a:xfrm>
        </p:spPr>
        <p:txBody>
          <a:bodyPr/>
          <a:lstStyle/>
          <a:p>
            <a:endParaRPr lang="sv-SE"/>
          </a:p>
          <a:p>
            <a:endParaRPr lang="sv-SE"/>
          </a:p>
        </p:txBody>
      </p:sp>
      <p:sp>
        <p:nvSpPr>
          <p:cNvPr id="4" name="Platshållare för bildnummer 3">
            <a:extLst>
              <a:ext uri="{FF2B5EF4-FFF2-40B4-BE49-F238E27FC236}">
                <a16:creationId xmlns:a16="http://schemas.microsoft.com/office/drawing/2014/main" id="{16FD2628-7EC3-CED0-13D3-5F1DE398F627}"/>
              </a:ext>
            </a:extLst>
          </p:cNvPr>
          <p:cNvSpPr>
            <a:spLocks noGrp="1"/>
          </p:cNvSpPr>
          <p:nvPr>
            <p:ph type="sldNum" sz="quarter" idx="5"/>
          </p:nvPr>
        </p:nvSpPr>
        <p:spPr/>
        <p:txBody>
          <a:bodyPr/>
          <a:lstStyle/>
          <a:p>
            <a:fld id="{551B3333-9AE4-4D6B-8B7A-6A762BEDB3D2}" type="slidenum">
              <a:rPr lang="sv-SE" smtClean="0"/>
              <a:t>13</a:t>
            </a:fld>
            <a:endParaRPr lang="sv-SE"/>
          </a:p>
        </p:txBody>
      </p:sp>
    </p:spTree>
    <p:extLst>
      <p:ext uri="{BB962C8B-B14F-4D97-AF65-F5344CB8AC3E}">
        <p14:creationId xmlns:p14="http://schemas.microsoft.com/office/powerpoint/2010/main" val="374372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F770-843D-04B0-580B-A9DF50BD3F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1C862E-EE96-9F99-FDEB-64818F46809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E2D5EE8-4EB1-7A36-12EF-15163144EFE1}"/>
              </a:ext>
            </a:extLst>
          </p:cNvPr>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a:extLst>
              <a:ext uri="{FF2B5EF4-FFF2-40B4-BE49-F238E27FC236}">
                <a16:creationId xmlns:a16="http://schemas.microsoft.com/office/drawing/2014/main" id="{91F205D1-EF3A-F8B9-C874-AEBC56A621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46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EA7F2-A967-098B-5FD4-2C0690E0A1F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12D7414-4B45-4BDD-79A0-46D4282EDAC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BCD261E-83AD-4EB6-B96E-62A25B4A3AAD}"/>
              </a:ext>
            </a:extLst>
          </p:cNvPr>
          <p:cNvSpPr>
            <a:spLocks noGrp="1"/>
          </p:cNvSpPr>
          <p:nvPr>
            <p:ph type="body" idx="1"/>
          </p:nvPr>
        </p:nvSpPr>
        <p:spPr>
          <a:xfrm>
            <a:off x="687547" y="4813865"/>
            <a:ext cx="5500370" cy="4344471"/>
          </a:xfrm>
        </p:spPr>
        <p:txBody>
          <a:bodyPr/>
          <a:lstStyle/>
          <a:p>
            <a:endParaRPr lang="sv-SE"/>
          </a:p>
          <a:p>
            <a:pPr marL="342900" indent="-342900">
              <a:buFont typeface="Arial" panose="020B0604020202020204" pitchFamily="34" charset="0"/>
              <a:buChar char="•"/>
            </a:pPr>
            <a:endParaRPr lang="sv-SE">
              <a:ea typeface="Calibri" panose="020F0502020204030204"/>
              <a:cs typeface="Calibri" panose="020F0502020204030204"/>
            </a:endParaRPr>
          </a:p>
          <a:p>
            <a:endParaRPr lang="sv-SE">
              <a:ea typeface="Calibri" panose="020F0502020204030204"/>
              <a:cs typeface="Calibri" panose="020F0502020204030204"/>
            </a:endParaRPr>
          </a:p>
        </p:txBody>
      </p:sp>
      <p:sp>
        <p:nvSpPr>
          <p:cNvPr id="4" name="Platshållare för bildnummer 3">
            <a:extLst>
              <a:ext uri="{FF2B5EF4-FFF2-40B4-BE49-F238E27FC236}">
                <a16:creationId xmlns:a16="http://schemas.microsoft.com/office/drawing/2014/main" id="{ACED91F6-7F11-6FC6-5EF5-404086A036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68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EA7F2-A967-098B-5FD4-2C0690E0A1F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12D7414-4B45-4BDD-79A0-46D4282EDAC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BCD261E-83AD-4EB6-B96E-62A25B4A3AAD}"/>
              </a:ext>
            </a:extLst>
          </p:cNvPr>
          <p:cNvSpPr>
            <a:spLocks noGrp="1"/>
          </p:cNvSpPr>
          <p:nvPr>
            <p:ph type="body" idx="1"/>
          </p:nvPr>
        </p:nvSpPr>
        <p:spPr>
          <a:xfrm>
            <a:off x="687547" y="4813865"/>
            <a:ext cx="5500370" cy="4344471"/>
          </a:xfrm>
        </p:spPr>
        <p:txBody>
          <a:bodyPr/>
          <a:lstStyle/>
          <a:p>
            <a:endParaRPr lang="sv-SE"/>
          </a:p>
          <a:p>
            <a:pPr marL="342900" indent="-342900">
              <a:buFont typeface="Arial" panose="020B0604020202020204" pitchFamily="34" charset="0"/>
              <a:buChar char="•"/>
            </a:pPr>
            <a:r>
              <a:rPr lang="sv-SE"/>
              <a:t>kan gemensamt påvisa resultat av statsbidrag för att berättiga fortsatta nationella satsningar (minskade sjukskrivningar, fler i heltidsarbete, fler som arbetar längre, arbetssätt för att tillvarata befintlig kompetens)</a:t>
            </a:r>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ACED91F6-7F11-6FC6-5EF5-404086A036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6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9242-A25D-01D7-C269-B27A1D3A88F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7A53A7D-7CF1-B535-F73F-4534A6D6E52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0636D79-D9B8-CA3D-7C9E-AE7C2EF5AE7D}"/>
              </a:ext>
            </a:extLst>
          </p:cNvPr>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a:extLst>
              <a:ext uri="{FF2B5EF4-FFF2-40B4-BE49-F238E27FC236}">
                <a16:creationId xmlns:a16="http://schemas.microsoft.com/office/drawing/2014/main" id="{5CB44746-6077-F9E3-CBCD-7CC020EDF0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8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25651-5510-B8DC-2E96-ED9E26EA797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330BB96-D585-FF82-5FB9-3B0D12EB4F9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F6A0D2-5380-16C0-465A-374F99316CCB}"/>
              </a:ext>
            </a:extLst>
          </p:cNvPr>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a:extLst>
              <a:ext uri="{FF2B5EF4-FFF2-40B4-BE49-F238E27FC236}">
                <a16:creationId xmlns:a16="http://schemas.microsoft.com/office/drawing/2014/main" id="{483A11E4-1C9E-82E2-5B1F-3156869B7D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80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E404-CD09-FD64-5269-AFCFCE8785E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58F4C7B-CEAB-FF69-3959-631A5997922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8144C99-0E40-CA2F-54C4-F93BDB6AE233}"/>
              </a:ext>
            </a:extLst>
          </p:cNvPr>
          <p:cNvSpPr>
            <a:spLocks noGrp="1"/>
          </p:cNvSpPr>
          <p:nvPr>
            <p:ph type="body" idx="1"/>
          </p:nvPr>
        </p:nvSpPr>
        <p:spPr>
          <a:xfrm>
            <a:off x="687547" y="4813865"/>
            <a:ext cx="5500370" cy="4344471"/>
          </a:xfrm>
        </p:spPr>
        <p:txBody>
          <a:bodyPr/>
          <a:lstStyle/>
          <a:p>
            <a:pPr marL="487045" lvl="1">
              <a:lnSpc>
                <a:spcPct val="90000"/>
              </a:lnSpc>
              <a:spcBef>
                <a:spcPts val="500"/>
              </a:spcBef>
              <a:spcAft>
                <a:spcPts val="1200"/>
              </a:spcAft>
            </a:pPr>
            <a:r>
              <a:rPr lang="sv-SE"/>
              <a:t>- ta fram fakta och gemensamma budskap som kan användas lokalt</a:t>
            </a:r>
            <a:endParaRPr lang="sv-SE">
              <a:ea typeface="Calibri"/>
              <a:cs typeface="Calibri"/>
            </a:endParaRPr>
          </a:p>
          <a:p>
            <a:pPr marL="315595" lvl="1" indent="-285750">
              <a:lnSpc>
                <a:spcPct val="90000"/>
              </a:lnSpc>
              <a:spcBef>
                <a:spcPts val="500"/>
              </a:spcBef>
              <a:spcAft>
                <a:spcPts val="1200"/>
              </a:spcAft>
              <a:buFont typeface="Calibri,Sans-Serif"/>
              <a:buChar char="-"/>
            </a:pPr>
            <a:r>
              <a:rPr lang="sv-SE"/>
              <a:t>Fler företrädare för socialtjänsten som kan vara språkrör för samhällets mest sårbara individer vars röster inte syns eller hörs</a:t>
            </a:r>
            <a:endParaRPr lang="en-US">
              <a:ea typeface="Calibri"/>
              <a:cs typeface="Calibri"/>
            </a:endParaRPr>
          </a:p>
          <a:p>
            <a:pPr marL="171450" indent="-171450">
              <a:buFont typeface="Calibri"/>
              <a:buChar char="-"/>
            </a:pPr>
            <a:r>
              <a:rPr lang="sv-SE"/>
              <a:t>Utveckla gemensamma strategier för kommunikation </a:t>
            </a:r>
            <a:endParaRPr lang="en-US">
              <a:ea typeface="Calibri" panose="020F0502020204030204"/>
              <a:cs typeface="Calibri" panose="020F0502020204030204"/>
            </a:endParaRPr>
          </a:p>
          <a:p>
            <a:pPr marL="171450" indent="-171450">
              <a:buFont typeface="Calibri"/>
              <a:buChar char="-"/>
            </a:pPr>
            <a:r>
              <a:rPr lang="sv-SE"/>
              <a:t>Samlad röst/idébild/slogan som sprids i olika kanaler t.ex. debattartikel, Linkedin</a:t>
            </a:r>
            <a:endParaRPr lang="en-US">
              <a:ea typeface="Calibri" panose="020F0502020204030204"/>
              <a:cs typeface="Calibri" panose="020F0502020204030204"/>
            </a:endParaRPr>
          </a:p>
          <a:p>
            <a:pPr marL="315595" lvl="1" indent="-285750">
              <a:lnSpc>
                <a:spcPct val="90000"/>
              </a:lnSpc>
              <a:spcBef>
                <a:spcPts val="500"/>
              </a:spcBef>
              <a:spcAft>
                <a:spcPts val="1200"/>
              </a:spcAft>
              <a:buFont typeface="Calibri,Sans-Serif"/>
              <a:buChar char="-"/>
            </a:pPr>
            <a:r>
              <a:rPr lang="sv-SE"/>
              <a:t>Göra ngt liknande Polisen – att finnas på exempelvis sociala medier och bidra med att visa vad socialtjänsten gör (med stöd av SKR)</a:t>
            </a:r>
            <a:endParaRPr lang="en-US"/>
          </a:p>
          <a:p>
            <a:pPr marL="29845" lvl="1">
              <a:lnSpc>
                <a:spcPct val="90000"/>
              </a:lnSpc>
              <a:spcBef>
                <a:spcPts val="500"/>
              </a:spcBef>
              <a:spcAft>
                <a:spcPts val="1200"/>
              </a:spcAft>
            </a:pPr>
            <a:endParaRPr lang="sv-SE">
              <a:ea typeface="Calibri"/>
              <a:cs typeface="Calibri"/>
            </a:endParaRPr>
          </a:p>
          <a:p>
            <a:pPr marL="29845" lvl="1">
              <a:lnSpc>
                <a:spcPct val="90000"/>
              </a:lnSpc>
              <a:spcBef>
                <a:spcPts val="500"/>
              </a:spcBef>
              <a:spcAft>
                <a:spcPts val="1200"/>
              </a:spcAft>
            </a:pPr>
            <a:r>
              <a:rPr lang="sv-SE">
                <a:ea typeface="Calibri"/>
                <a:cs typeface="Calibri"/>
              </a:rPr>
              <a:t>EN VÄG IN:</a:t>
            </a:r>
          </a:p>
          <a:p>
            <a:pPr marL="372745" lvl="1" indent="-342900">
              <a:lnSpc>
                <a:spcPct val="90000"/>
              </a:lnSpc>
              <a:spcBef>
                <a:spcPts val="500"/>
              </a:spcBef>
              <a:spcAft>
                <a:spcPts val="1200"/>
              </a:spcAft>
              <a:buFont typeface="Calibri,Sans-Serif"/>
              <a:buChar char="-"/>
            </a:pPr>
            <a:r>
              <a:rPr lang="sv-SE"/>
              <a:t>Tillsammans ta fram kvalitetssäkrade texter</a:t>
            </a:r>
            <a:endParaRPr lang="en-US"/>
          </a:p>
          <a:p>
            <a:pPr marL="372745" lvl="1" indent="-342900">
              <a:lnSpc>
                <a:spcPct val="90000"/>
              </a:lnSpc>
              <a:spcBef>
                <a:spcPts val="500"/>
              </a:spcBef>
              <a:spcAft>
                <a:spcPts val="1200"/>
              </a:spcAft>
              <a:buFont typeface="Calibri,Sans-Serif"/>
              <a:buChar char="-"/>
            </a:pPr>
            <a:r>
              <a:rPr lang="sv-SE"/>
              <a:t>På hemmaplan ta ansvar för att göra om egna hemsidor</a:t>
            </a:r>
            <a:endParaRPr lang="en-US"/>
          </a:p>
          <a:p>
            <a:pPr marL="372745" lvl="1" indent="-342900">
              <a:lnSpc>
                <a:spcPct val="90000"/>
              </a:lnSpc>
              <a:spcBef>
                <a:spcPts val="500"/>
              </a:spcBef>
              <a:spcAft>
                <a:spcPts val="1200"/>
              </a:spcAft>
              <a:buFont typeface="Calibri,Sans-Serif"/>
              <a:buChar char="-"/>
            </a:pPr>
            <a:r>
              <a:rPr lang="sv-SE"/>
              <a:t>Gemensam arbete nationellt och lokalt!</a:t>
            </a:r>
            <a:endParaRPr lang="en-US"/>
          </a:p>
          <a:p>
            <a:pPr marL="372745" lvl="1" indent="-342900">
              <a:lnSpc>
                <a:spcPct val="90000"/>
              </a:lnSpc>
              <a:spcBef>
                <a:spcPts val="500"/>
              </a:spcBef>
              <a:spcAft>
                <a:spcPts val="1200"/>
              </a:spcAft>
              <a:buFont typeface="Calibri,Sans-Serif"/>
              <a:buChar char="-"/>
            </a:pPr>
            <a:r>
              <a:rPr lang="sv-SE"/>
              <a:t>Påverkansarbete för att få finansiering</a:t>
            </a:r>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392D8278-8983-571C-BD98-5D00401A4B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9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p:cNvSpPr>
            <a:spLocks noGrp="1"/>
          </p:cNvSpPr>
          <p:nvPr>
            <p:ph type="sldNum" sz="quarter" idx="5"/>
          </p:nvPr>
        </p:nvSpPr>
        <p:spPr/>
        <p:txBody>
          <a:bodyPr/>
          <a:lstStyle/>
          <a:p>
            <a:fld id="{551B3333-9AE4-4D6B-8B7A-6A762BEDB3D2}" type="slidenum">
              <a:rPr lang="sv-SE" smtClean="0"/>
              <a:t>20</a:t>
            </a:fld>
            <a:endParaRPr lang="sv-SE"/>
          </a:p>
        </p:txBody>
      </p:sp>
    </p:spTree>
    <p:extLst>
      <p:ext uri="{BB962C8B-B14F-4D97-AF65-F5344CB8AC3E}">
        <p14:creationId xmlns:p14="http://schemas.microsoft.com/office/powerpoint/2010/main" val="557858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5AFD-12AC-B657-AF75-056A29E97CA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A6C8129-5D3C-4AD6-43BD-6D1324FF09A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1003427-97E5-5B09-B5D2-56D2666ECBB6}"/>
              </a:ext>
            </a:extLst>
          </p:cNvPr>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a:extLst>
              <a:ext uri="{FF2B5EF4-FFF2-40B4-BE49-F238E27FC236}">
                <a16:creationId xmlns:a16="http://schemas.microsoft.com/office/drawing/2014/main" id="{6373249C-018F-8C97-C79B-D2B4784DBABE}"/>
              </a:ext>
            </a:extLst>
          </p:cNvPr>
          <p:cNvSpPr>
            <a:spLocks noGrp="1"/>
          </p:cNvSpPr>
          <p:nvPr>
            <p:ph type="sldNum" sz="quarter" idx="5"/>
          </p:nvPr>
        </p:nvSpPr>
        <p:spPr/>
        <p:txBody>
          <a:bodyPr/>
          <a:lstStyle/>
          <a:p>
            <a:fld id="{551B3333-9AE4-4D6B-8B7A-6A762BEDB3D2}" type="slidenum">
              <a:rPr lang="sv-SE" smtClean="0"/>
              <a:t>21</a:t>
            </a:fld>
            <a:endParaRPr lang="sv-SE"/>
          </a:p>
        </p:txBody>
      </p:sp>
    </p:spTree>
    <p:extLst>
      <p:ext uri="{BB962C8B-B14F-4D97-AF65-F5344CB8AC3E}">
        <p14:creationId xmlns:p14="http://schemas.microsoft.com/office/powerpoint/2010/main" val="396037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tal om världens mest innovativa och omtänksamma välfärd: </a:t>
            </a:r>
          </a:p>
          <a:p>
            <a:endParaRPr lang="sv-SE" dirty="0"/>
          </a:p>
          <a:p>
            <a:r>
              <a:rPr lang="sv-SE" dirty="0"/>
              <a:t>Detta är SKR:s verksamhetsidé!</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SKR ska tillsammans med medlemmarna utveckla välfärden för alla invånare utifrån lokala behov.</a:t>
            </a:r>
          </a:p>
          <a:p>
            <a:endParaRPr lang="sv-SE" dirty="0"/>
          </a:p>
          <a:p>
            <a:r>
              <a:rPr lang="sv-SE" dirty="0"/>
              <a:t>Det gör vi genom att:</a:t>
            </a:r>
          </a:p>
          <a:p>
            <a:pPr algn="l">
              <a:buFont typeface="Arial" panose="020B0604020202020204" pitchFamily="34" charset="0"/>
              <a:buChar char="•"/>
            </a:pPr>
            <a:r>
              <a:rPr lang="sv-SE" dirty="0"/>
              <a:t>Företräda och stärker medlemmarna i arbetsgivarrollen.</a:t>
            </a:r>
          </a:p>
          <a:p>
            <a:pPr algn="l">
              <a:buFont typeface="Arial" panose="020B0604020202020204" pitchFamily="34" charset="0"/>
              <a:buChar char="•"/>
            </a:pPr>
            <a:r>
              <a:rPr lang="sv-SE" dirty="0"/>
              <a:t>Bistå medlemmar med kunskap, råd och service.</a:t>
            </a:r>
          </a:p>
          <a:p>
            <a:pPr algn="l">
              <a:buFont typeface="Arial" panose="020B0604020202020204" pitchFamily="34" charset="0"/>
              <a:buChar char="•"/>
            </a:pPr>
            <a:r>
              <a:rPr lang="sv-SE" dirty="0"/>
              <a:t>Erbjuda konkreta verktyg och lösningar.</a:t>
            </a:r>
          </a:p>
          <a:p>
            <a:pPr algn="l">
              <a:buFont typeface="Arial" panose="020B0604020202020204" pitchFamily="34" charset="0"/>
              <a:buChar char="•"/>
            </a:pPr>
            <a:r>
              <a:rPr lang="sv-SE" dirty="0"/>
              <a:t>Påverka regering, riksdag och EU.</a:t>
            </a:r>
          </a:p>
          <a:p>
            <a:endParaRPr lang="sv-SE" dirty="0"/>
          </a:p>
        </p:txBody>
      </p:sp>
      <p:sp>
        <p:nvSpPr>
          <p:cNvPr id="4" name="Platshållare för bildnummer 3"/>
          <p:cNvSpPr>
            <a:spLocks noGrp="1"/>
          </p:cNvSpPr>
          <p:nvPr>
            <p:ph type="sldNum" sz="quarter" idx="5"/>
          </p:nvPr>
        </p:nvSpPr>
        <p:spPr/>
        <p:txBody>
          <a:bodyPr/>
          <a:lstStyle/>
          <a:p>
            <a:fld id="{7502B266-F58D-4ED7-81E9-07374D6EE80A}" type="slidenum">
              <a:rPr lang="sv-SE" smtClean="0"/>
              <a:t>3</a:t>
            </a:fld>
            <a:endParaRPr lang="sv-SE"/>
          </a:p>
        </p:txBody>
      </p:sp>
    </p:spTree>
    <p:extLst>
      <p:ext uri="{BB962C8B-B14F-4D97-AF65-F5344CB8AC3E}">
        <p14:creationId xmlns:p14="http://schemas.microsoft.com/office/powerpoint/2010/main" val="1493779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5AFD-12AC-B657-AF75-056A29E97CA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A6C8129-5D3C-4AD6-43BD-6D1324FF09A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1003427-97E5-5B09-B5D2-56D2666ECBB6}"/>
              </a:ext>
            </a:extLst>
          </p:cNvPr>
          <p:cNvSpPr>
            <a:spLocks noGrp="1"/>
          </p:cNvSpPr>
          <p:nvPr>
            <p:ph type="body" idx="1"/>
          </p:nvPr>
        </p:nvSpPr>
        <p:spPr>
          <a:xfrm>
            <a:off x="687547" y="4813865"/>
            <a:ext cx="5500370" cy="4344471"/>
          </a:xfrm>
        </p:spPr>
        <p:txBody>
          <a:bodyPr/>
          <a:lstStyle/>
          <a:p>
            <a:endParaRPr lang="sv-SE"/>
          </a:p>
          <a:p>
            <a:pPr marL="171450" indent="-171450">
              <a:lnSpc>
                <a:spcPct val="120000"/>
              </a:lnSpc>
              <a:spcAft>
                <a:spcPts val="600"/>
              </a:spcAft>
              <a:buFont typeface="Arial,Sans-Serif"/>
              <a:buChar char="•"/>
            </a:pPr>
            <a:r>
              <a:rPr lang="sv-SE"/>
              <a:t>Den kommunala hälso- och sjukvården har anseende som en modern, jämlik, tillgänglig och effektiv hälso- och sjukvårdsaktör.</a:t>
            </a:r>
          </a:p>
          <a:p>
            <a:pPr marL="171450" indent="-171450">
              <a:lnSpc>
                <a:spcPct val="120000"/>
              </a:lnSpc>
              <a:spcAft>
                <a:spcPts val="600"/>
              </a:spcAft>
              <a:buFont typeface="Arial,Sans-Serif"/>
              <a:buChar char="•"/>
            </a:pPr>
            <a:r>
              <a:rPr lang="sv-SE"/>
              <a:t>Den kommunala hälso- och sjukvården ersätts för den vård som förflyttats från region till kommun som en följd av de senaste årens reformarbete</a:t>
            </a:r>
            <a:endParaRPr lang="en-US"/>
          </a:p>
          <a:p>
            <a:pPr marL="228600" lvl="1" indent="-171450">
              <a:lnSpc>
                <a:spcPct val="120000"/>
              </a:lnSpc>
              <a:spcAft>
                <a:spcPts val="600"/>
              </a:spcAft>
              <a:buFont typeface="Arial,Sans-Serif"/>
              <a:buChar char="•"/>
            </a:pPr>
            <a:r>
              <a:rPr lang="sv-SE"/>
              <a:t>Det ska finnas en tydlighet kring det kommunala primärvårdens grunduppdrag; omfattning, innehåll, patientsäkerhet och vårdkvalité</a:t>
            </a:r>
          </a:p>
          <a:p>
            <a:pPr marL="228600" lvl="1" indent="-171450">
              <a:lnSpc>
                <a:spcPct val="120000"/>
              </a:lnSpc>
              <a:spcAft>
                <a:spcPts val="600"/>
              </a:spcAft>
              <a:buFont typeface="Arial,Sans-Serif"/>
              <a:buChar char="•"/>
            </a:pPr>
            <a:r>
              <a:rPr lang="sv-SE"/>
              <a:t>Det ska finnas en tydlighet kring vilken vård i hemmet kommunen har ansvar för utifrån avtal/överenskommelse (primärvård) och vilken vård som kommunen utför åt regionen (specialiserad vård)</a:t>
            </a:r>
          </a:p>
          <a:p>
            <a:pPr marL="228600" lvl="1" indent="-171450">
              <a:lnSpc>
                <a:spcPct val="120000"/>
              </a:lnSpc>
              <a:spcAft>
                <a:spcPts val="600"/>
              </a:spcAft>
              <a:buFont typeface="Arial,Sans-Serif"/>
              <a:buChar char="•"/>
            </a:pPr>
            <a:r>
              <a:rPr lang="sv-SE"/>
              <a:t>Det ska finnas en tydlighet kring den kommunala hälso- och sjukvården som eget område och som en del av den samlade primärvården samt nödvändigheten av medicinsk kompetens på ledningsnivå hos huvudmannen</a:t>
            </a:r>
          </a:p>
          <a:p>
            <a:r>
              <a:rPr lang="sv-SE"/>
              <a:t> </a:t>
            </a:r>
          </a:p>
          <a:p>
            <a:endParaRPr lang="sv-SE"/>
          </a:p>
        </p:txBody>
      </p:sp>
      <p:sp>
        <p:nvSpPr>
          <p:cNvPr id="4" name="Platshållare för bildnummer 3">
            <a:extLst>
              <a:ext uri="{FF2B5EF4-FFF2-40B4-BE49-F238E27FC236}">
                <a16:creationId xmlns:a16="http://schemas.microsoft.com/office/drawing/2014/main" id="{6373249C-018F-8C97-C79B-D2B4784DBABE}"/>
              </a:ext>
            </a:extLst>
          </p:cNvPr>
          <p:cNvSpPr>
            <a:spLocks noGrp="1"/>
          </p:cNvSpPr>
          <p:nvPr>
            <p:ph type="sldNum" sz="quarter" idx="5"/>
          </p:nvPr>
        </p:nvSpPr>
        <p:spPr/>
        <p:txBody>
          <a:bodyPr/>
          <a:lstStyle/>
          <a:p>
            <a:fld id="{551B3333-9AE4-4D6B-8B7A-6A762BEDB3D2}" type="slidenum">
              <a:rPr lang="sv-SE" smtClean="0"/>
              <a:t>22</a:t>
            </a:fld>
            <a:endParaRPr lang="sv-SE"/>
          </a:p>
        </p:txBody>
      </p:sp>
    </p:spTree>
    <p:extLst>
      <p:ext uri="{BB962C8B-B14F-4D97-AF65-F5344CB8AC3E}">
        <p14:creationId xmlns:p14="http://schemas.microsoft.com/office/powerpoint/2010/main" val="3960372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94F46-0331-F636-0AAC-B1689F4B29D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AA757DE-4FF9-BD18-E5EF-810E72C26DC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F947765-A184-D305-50CC-263D23FF2EBC}"/>
              </a:ext>
            </a:extLst>
          </p:cNvPr>
          <p:cNvSpPr>
            <a:spLocks noGrp="1"/>
          </p:cNvSpPr>
          <p:nvPr>
            <p:ph type="body" idx="1"/>
          </p:nvPr>
        </p:nvSpPr>
        <p:spPr>
          <a:xfrm>
            <a:off x="687547" y="4813865"/>
            <a:ext cx="5500370" cy="4344471"/>
          </a:xfrm>
        </p:spPr>
        <p:txBody>
          <a:bodyPr/>
          <a:lstStyle/>
          <a:p>
            <a:endParaRPr lang="sv-SE" dirty="0"/>
          </a:p>
          <a:p>
            <a:endParaRPr lang="sv-SE" dirty="0"/>
          </a:p>
          <a:p>
            <a:endParaRPr lang="sv-SE" dirty="0"/>
          </a:p>
        </p:txBody>
      </p:sp>
      <p:sp>
        <p:nvSpPr>
          <p:cNvPr id="4" name="Platshållare för bildnummer 3">
            <a:extLst>
              <a:ext uri="{FF2B5EF4-FFF2-40B4-BE49-F238E27FC236}">
                <a16:creationId xmlns:a16="http://schemas.microsoft.com/office/drawing/2014/main" id="{FA213ABE-DA55-2A65-5339-646A7D9E2F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11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31F2-3C98-CD62-E012-8BA9598F89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EE9AC33-220F-BED6-AF12-E96C3C5CF5E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44753D3-A2CE-4F9A-1D95-74AE5C8A3ABF}"/>
              </a:ext>
            </a:extLst>
          </p:cNvPr>
          <p:cNvSpPr>
            <a:spLocks noGrp="1"/>
          </p:cNvSpPr>
          <p:nvPr>
            <p:ph type="body" idx="1"/>
          </p:nvPr>
        </p:nvSpPr>
        <p:spPr>
          <a:xfrm>
            <a:off x="687547" y="4813865"/>
            <a:ext cx="5500370" cy="4344471"/>
          </a:xfrm>
        </p:spPr>
        <p:txBody>
          <a:bodyPr/>
          <a:lstStyle/>
          <a:p>
            <a:r>
              <a:rPr lang="sv-SE">
                <a:ea typeface="Calibri"/>
                <a:cs typeface="Calibri"/>
              </a:rPr>
              <a:t>Förslag på spets?</a:t>
            </a:r>
            <a:endParaRPr lang="sv-SE"/>
          </a:p>
          <a:p>
            <a:r>
              <a:rPr lang="sv-SE">
                <a:ea typeface="Calibri"/>
                <a:cs typeface="Calibri"/>
              </a:rPr>
              <a:t>Svara upp mot nätverket om att bidra.</a:t>
            </a:r>
          </a:p>
          <a:p>
            <a:r>
              <a:rPr lang="sv-SE">
                <a:ea typeface="Calibri"/>
                <a:cs typeface="Calibri"/>
              </a:rPr>
              <a:t>Ligga som en egen bild/bakgrund</a:t>
            </a:r>
          </a:p>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088A56E9-89E2-DEA2-3B52-27FF5F6AE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393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90DAA-31C7-EC13-0B87-C3749ED0714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077724A-A002-A8A8-A54C-901B7C8B558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87347CC-1518-DA9C-E8CA-62474D74A396}"/>
              </a:ext>
            </a:extLst>
          </p:cNvPr>
          <p:cNvSpPr>
            <a:spLocks noGrp="1"/>
          </p:cNvSpPr>
          <p:nvPr>
            <p:ph type="body" idx="1"/>
          </p:nvPr>
        </p:nvSpPr>
        <p:spPr>
          <a:xfrm>
            <a:off x="687547" y="4813865"/>
            <a:ext cx="5500370" cy="4344471"/>
          </a:xfrm>
        </p:spPr>
        <p:txBody>
          <a:bodyPr/>
          <a:lstStyle/>
          <a:p>
            <a:r>
              <a:rPr lang="sv-SE">
                <a:ea typeface="Calibri"/>
                <a:cs typeface="Calibri"/>
              </a:rPr>
              <a:t>Vad har skolchefsnätverket som förslag på spets?</a:t>
            </a:r>
          </a:p>
          <a:p>
            <a:endParaRPr lang="sv-SE"/>
          </a:p>
          <a:p>
            <a:endParaRPr lang="sv-SE"/>
          </a:p>
        </p:txBody>
      </p:sp>
      <p:sp>
        <p:nvSpPr>
          <p:cNvPr id="4" name="Platshållare för bildnummer 3">
            <a:extLst>
              <a:ext uri="{FF2B5EF4-FFF2-40B4-BE49-F238E27FC236}">
                <a16:creationId xmlns:a16="http://schemas.microsoft.com/office/drawing/2014/main" id="{B6F9030F-F8C5-CC4A-0049-443D40A5F0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B3333-9AE4-4D6B-8B7A-6A762BEDB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0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F2A35-BF2D-F738-2319-A674547853C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6D5D9C9-DF0D-9CD1-E65F-B576B09A7F9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B385C2F-C955-CD93-9F3D-8AD9BF5298C8}"/>
              </a:ext>
            </a:extLst>
          </p:cNvPr>
          <p:cNvSpPr>
            <a:spLocks noGrp="1"/>
          </p:cNvSpPr>
          <p:nvPr>
            <p:ph type="body" idx="1"/>
          </p:nvPr>
        </p:nvSpPr>
        <p:spPr/>
        <p:txBody>
          <a:bodyPr/>
          <a:lstStyle/>
          <a:p>
            <a:r>
              <a:rPr lang="sv-SE" dirty="0">
                <a:latin typeface="Calibri"/>
                <a:ea typeface="Calibri"/>
                <a:cs typeface="Calibri"/>
              </a:rPr>
              <a:t>Vad händer nu</a:t>
            </a:r>
          </a:p>
          <a:p>
            <a:r>
              <a:rPr lang="sv-SE" dirty="0">
                <a:latin typeface="Calibri"/>
                <a:ea typeface="Calibri"/>
                <a:cs typeface="Calibri"/>
              </a:rPr>
              <a:t>Vi har ett </a:t>
            </a:r>
            <a:r>
              <a:rPr lang="sv-SE" dirty="0" err="1">
                <a:latin typeface="Calibri"/>
                <a:ea typeface="Calibri"/>
                <a:cs typeface="Calibri"/>
              </a:rPr>
              <a:t>stödmateiral</a:t>
            </a:r>
            <a:r>
              <a:rPr lang="sv-SE" dirty="0">
                <a:latin typeface="Calibri"/>
                <a:ea typeface="Calibri"/>
                <a:cs typeface="Calibri"/>
              </a:rPr>
              <a:t> och ni behöver prata på hemmaplan och se till att det finns tid för dessa samtal</a:t>
            </a:r>
          </a:p>
          <a:p>
            <a:r>
              <a:rPr lang="sv-SE" dirty="0">
                <a:latin typeface="Calibri"/>
                <a:ea typeface="Calibri"/>
                <a:cs typeface="Calibri"/>
              </a:rPr>
              <a:t>Prata gärna om vilket typ av stöd behöver ni för att klara arbetet framöver</a:t>
            </a:r>
            <a:endParaRPr lang="sv-SE" dirty="0">
              <a:latin typeface="Calibri" panose="020F0502020204030204" pitchFamily="34" charset="0"/>
              <a:ea typeface="Calibri" panose="020F0502020204030204" pitchFamily="34" charset="0"/>
              <a:cs typeface="Calibri"/>
            </a:endParaRPr>
          </a:p>
        </p:txBody>
      </p:sp>
      <p:sp>
        <p:nvSpPr>
          <p:cNvPr id="4" name="Platshållare för bildnummer 3">
            <a:extLst>
              <a:ext uri="{FF2B5EF4-FFF2-40B4-BE49-F238E27FC236}">
                <a16:creationId xmlns:a16="http://schemas.microsoft.com/office/drawing/2014/main" id="{C5A36CC6-35C0-B628-7417-D3702D2502C2}"/>
              </a:ext>
            </a:extLst>
          </p:cNvPr>
          <p:cNvSpPr>
            <a:spLocks noGrp="1"/>
          </p:cNvSpPr>
          <p:nvPr>
            <p:ph type="sldNum" sz="quarter" idx="5"/>
          </p:nvPr>
        </p:nvSpPr>
        <p:spPr/>
        <p:txBody>
          <a:bodyPr/>
          <a:lstStyle/>
          <a:p>
            <a:fld id="{551B3333-9AE4-4D6B-8B7A-6A762BEDB3D2}" type="slidenum">
              <a:rPr lang="sv-SE" smtClean="0"/>
              <a:t>27</a:t>
            </a:fld>
            <a:endParaRPr lang="sv-SE"/>
          </a:p>
        </p:txBody>
      </p:sp>
    </p:spTree>
    <p:extLst>
      <p:ext uri="{BB962C8B-B14F-4D97-AF65-F5344CB8AC3E}">
        <p14:creationId xmlns:p14="http://schemas.microsoft.com/office/powerpoint/2010/main" val="2197484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11F2-BD41-1CAF-5939-0C0963D571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FA8E63E-C840-1E8D-73B7-BAB93E28453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BAA34CD-F4B5-453B-E25F-7B6A274FA62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4397D67-EA71-36B4-A7FD-A8483DC50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E522-5C93-BF40-98CD-1781DF6C162C}"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32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Calibri"/>
                <a:ea typeface="Calibri"/>
                <a:cs typeface="Calibri"/>
              </a:rPr>
              <a:t>Vad händer nu</a:t>
            </a:r>
          </a:p>
          <a:p>
            <a:r>
              <a:rPr lang="sv-SE" dirty="0">
                <a:latin typeface="Calibri"/>
                <a:ea typeface="Calibri"/>
                <a:cs typeface="Calibri"/>
              </a:rPr>
              <a:t>Vi har ett </a:t>
            </a:r>
            <a:r>
              <a:rPr lang="sv-SE" dirty="0" err="1">
                <a:latin typeface="Calibri"/>
                <a:ea typeface="Calibri"/>
                <a:cs typeface="Calibri"/>
              </a:rPr>
              <a:t>stödmateiral</a:t>
            </a:r>
            <a:r>
              <a:rPr lang="sv-SE" dirty="0">
                <a:latin typeface="Calibri"/>
                <a:ea typeface="Calibri"/>
                <a:cs typeface="Calibri"/>
              </a:rPr>
              <a:t> och ni behöver prata på hemmaplan och se till att det finns tid för dessa samtal</a:t>
            </a:r>
          </a:p>
          <a:p>
            <a:r>
              <a:rPr lang="sv-SE" dirty="0">
                <a:latin typeface="Calibri"/>
                <a:ea typeface="Calibri"/>
                <a:cs typeface="Calibri"/>
              </a:rPr>
              <a:t>Prata gärna om vilket typ av stöd behöver ni för att klara arbetet framöver</a:t>
            </a:r>
            <a:endParaRPr lang="sv-SE" dirty="0">
              <a:latin typeface="Calibri" panose="020F0502020204030204" pitchFamily="34" charset="0"/>
              <a:ea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fld id="{551B3333-9AE4-4D6B-8B7A-6A762BEDB3D2}" type="slidenum">
              <a:rPr lang="sv-SE" smtClean="0"/>
              <a:t>29</a:t>
            </a:fld>
            <a:endParaRPr lang="sv-SE"/>
          </a:p>
        </p:txBody>
      </p:sp>
    </p:spTree>
    <p:extLst>
      <p:ext uri="{BB962C8B-B14F-4D97-AF65-F5344CB8AC3E}">
        <p14:creationId xmlns:p14="http://schemas.microsoft.com/office/powerpoint/2010/main" val="291967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502B266-F58D-4ED7-81E9-07374D6EE80A}" type="slidenum">
              <a:rPr lang="sv-SE" smtClean="0"/>
              <a:t>4</a:t>
            </a:fld>
            <a:endParaRPr lang="sv-SE"/>
          </a:p>
        </p:txBody>
      </p:sp>
    </p:spTree>
    <p:extLst>
      <p:ext uri="{BB962C8B-B14F-4D97-AF65-F5344CB8AC3E}">
        <p14:creationId xmlns:p14="http://schemas.microsoft.com/office/powerpoint/2010/main" val="66596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Varför</a:t>
            </a:r>
            <a:r>
              <a:rPr lang="en-US" dirty="0">
                <a:ea typeface="Calibri"/>
                <a:cs typeface="Calibri"/>
              </a:rPr>
              <a:t> </a:t>
            </a:r>
            <a:r>
              <a:rPr lang="en-US" dirty="0" err="1">
                <a:ea typeface="Calibri"/>
                <a:cs typeface="Calibri"/>
              </a:rPr>
              <a:t>gör</a:t>
            </a:r>
            <a:r>
              <a:rPr lang="en-US" dirty="0">
                <a:ea typeface="Calibri"/>
                <a:cs typeface="Calibri"/>
              </a:rPr>
              <a:t> vi det </a:t>
            </a:r>
            <a:r>
              <a:rPr lang="en-US" dirty="0" err="1">
                <a:ea typeface="Calibri"/>
                <a:cs typeface="Calibri"/>
              </a:rPr>
              <a:t>här</a:t>
            </a:r>
            <a:r>
              <a:rPr lang="en-US" dirty="0">
                <a:ea typeface="Calibri"/>
                <a:cs typeface="Calibri"/>
              </a:rPr>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5983C4E-7087-4D04-BE87-725364E5F396}" type="slidenum">
              <a:rPr lang="sv-SE" smtClean="0"/>
              <a:t>5</a:t>
            </a:fld>
            <a:endParaRPr lang="sv-SE"/>
          </a:p>
        </p:txBody>
      </p:sp>
    </p:spTree>
    <p:extLst>
      <p:ext uri="{BB962C8B-B14F-4D97-AF65-F5344CB8AC3E}">
        <p14:creationId xmlns:p14="http://schemas.microsoft.com/office/powerpoint/2010/main" val="77432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Calibri"/>
                <a:ea typeface="Calibri"/>
                <a:cs typeface="Calibri"/>
              </a:rPr>
              <a:t>Förklara skärning, ex ej nya </a:t>
            </a:r>
            <a:r>
              <a:rPr lang="sv-SE" dirty="0" err="1">
                <a:latin typeface="Calibri"/>
                <a:ea typeface="Calibri"/>
                <a:cs typeface="Calibri"/>
              </a:rPr>
              <a:t>SoL</a:t>
            </a:r>
            <a:r>
              <a:rPr lang="sv-SE" dirty="0">
                <a:latin typeface="Calibri"/>
                <a:ea typeface="Calibri"/>
                <a:cs typeface="Calibri"/>
              </a:rPr>
              <a:t> – beskriva i en bild</a:t>
            </a:r>
          </a:p>
          <a:p>
            <a:endParaRPr lang="sv-SE" dirty="0">
              <a:latin typeface="Calibri"/>
              <a:ea typeface="Calibri" panose="020F0502020204030204" pitchFamily="34" charset="0"/>
              <a:cs typeface="Calibri"/>
            </a:endParaRPr>
          </a:p>
          <a:p>
            <a:endParaRPr lang="sv-SE"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51B3333-9AE4-4D6B-8B7A-6A762BEDB3D2}" type="slidenum">
              <a:rPr lang="sv-SE" smtClean="0"/>
              <a:t>6</a:t>
            </a:fld>
            <a:endParaRPr lang="sv-SE"/>
          </a:p>
        </p:txBody>
      </p:sp>
    </p:spTree>
    <p:extLst>
      <p:ext uri="{BB962C8B-B14F-4D97-AF65-F5344CB8AC3E}">
        <p14:creationId xmlns:p14="http://schemas.microsoft.com/office/powerpoint/2010/main" val="72286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p:cNvSpPr>
            <a:spLocks noGrp="1"/>
          </p:cNvSpPr>
          <p:nvPr>
            <p:ph type="sldNum" sz="quarter" idx="5"/>
          </p:nvPr>
        </p:nvSpPr>
        <p:spPr/>
        <p:txBody>
          <a:bodyPr/>
          <a:lstStyle/>
          <a:p>
            <a:fld id="{551B3333-9AE4-4D6B-8B7A-6A762BEDB3D2}" type="slidenum">
              <a:rPr lang="sv-SE" smtClean="0"/>
              <a:t>8</a:t>
            </a:fld>
            <a:endParaRPr lang="sv-SE"/>
          </a:p>
        </p:txBody>
      </p:sp>
    </p:spTree>
    <p:extLst>
      <p:ext uri="{BB962C8B-B14F-4D97-AF65-F5344CB8AC3E}">
        <p14:creationId xmlns:p14="http://schemas.microsoft.com/office/powerpoint/2010/main" val="71953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p:cNvSpPr>
            <a:spLocks noGrp="1"/>
          </p:cNvSpPr>
          <p:nvPr>
            <p:ph type="sldNum" sz="quarter" idx="5"/>
          </p:nvPr>
        </p:nvSpPr>
        <p:spPr/>
        <p:txBody>
          <a:bodyPr/>
          <a:lstStyle/>
          <a:p>
            <a:fld id="{551B3333-9AE4-4D6B-8B7A-6A762BEDB3D2}" type="slidenum">
              <a:rPr lang="sv-SE" smtClean="0"/>
              <a:t>9</a:t>
            </a:fld>
            <a:endParaRPr lang="sv-SE"/>
          </a:p>
        </p:txBody>
      </p:sp>
    </p:spTree>
    <p:extLst>
      <p:ext uri="{BB962C8B-B14F-4D97-AF65-F5344CB8AC3E}">
        <p14:creationId xmlns:p14="http://schemas.microsoft.com/office/powerpoint/2010/main" val="335386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4CA9A-5980-503E-1829-844B079A1EE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3251F9F-3A78-7199-0008-673EE2752EA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A179C3D-ABCA-1CB8-7760-ACB5CD176F89}"/>
              </a:ext>
            </a:extLst>
          </p:cNvPr>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a:extLst>
              <a:ext uri="{FF2B5EF4-FFF2-40B4-BE49-F238E27FC236}">
                <a16:creationId xmlns:a16="http://schemas.microsoft.com/office/drawing/2014/main" id="{8D2C233C-3920-8C2E-6AF2-C23B0518AC7E}"/>
              </a:ext>
            </a:extLst>
          </p:cNvPr>
          <p:cNvSpPr>
            <a:spLocks noGrp="1"/>
          </p:cNvSpPr>
          <p:nvPr>
            <p:ph type="sldNum" sz="quarter" idx="5"/>
          </p:nvPr>
        </p:nvSpPr>
        <p:spPr/>
        <p:txBody>
          <a:bodyPr/>
          <a:lstStyle/>
          <a:p>
            <a:fld id="{551B3333-9AE4-4D6B-8B7A-6A762BEDB3D2}" type="slidenum">
              <a:rPr lang="sv-SE" smtClean="0"/>
              <a:t>10</a:t>
            </a:fld>
            <a:endParaRPr lang="sv-SE"/>
          </a:p>
        </p:txBody>
      </p:sp>
    </p:spTree>
    <p:extLst>
      <p:ext uri="{BB962C8B-B14F-4D97-AF65-F5344CB8AC3E}">
        <p14:creationId xmlns:p14="http://schemas.microsoft.com/office/powerpoint/2010/main" val="2216706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7547" y="4813865"/>
            <a:ext cx="5500370" cy="4344471"/>
          </a:xfrm>
        </p:spPr>
        <p:txBody>
          <a:bodyPr/>
          <a:lstStyle/>
          <a:p>
            <a:endParaRPr lang="sv-SE"/>
          </a:p>
          <a:p>
            <a:endParaRPr lang="sv-SE"/>
          </a:p>
          <a:p>
            <a:endParaRPr lang="sv-SE"/>
          </a:p>
        </p:txBody>
      </p:sp>
      <p:sp>
        <p:nvSpPr>
          <p:cNvPr id="4" name="Platshållare för bildnummer 3"/>
          <p:cNvSpPr>
            <a:spLocks noGrp="1"/>
          </p:cNvSpPr>
          <p:nvPr>
            <p:ph type="sldNum" sz="quarter" idx="5"/>
          </p:nvPr>
        </p:nvSpPr>
        <p:spPr/>
        <p:txBody>
          <a:bodyPr/>
          <a:lstStyle/>
          <a:p>
            <a:fld id="{551B3333-9AE4-4D6B-8B7A-6A762BEDB3D2}" type="slidenum">
              <a:rPr lang="sv-SE" smtClean="0"/>
              <a:t>11</a:t>
            </a:fld>
            <a:endParaRPr lang="sv-SE"/>
          </a:p>
        </p:txBody>
      </p:sp>
    </p:spTree>
    <p:extLst>
      <p:ext uri="{BB962C8B-B14F-4D97-AF65-F5344CB8AC3E}">
        <p14:creationId xmlns:p14="http://schemas.microsoft.com/office/powerpoint/2010/main" val="131059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2025-05-08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Date Placeholder 3"/>
          <p:cNvSpPr>
            <a:spLocks noGrp="1"/>
          </p:cNvSpPr>
          <p:nvPr>
            <p:ph type="dt" sz="half" idx="10"/>
          </p:nvPr>
        </p:nvSpPr>
        <p:spPr/>
        <p:txBody>
          <a:bodyPr/>
          <a:lstStyle/>
          <a:p>
            <a:fld id="{E5CE8DD7-F9BC-114A-B027-9956046DD504}" type="datetimeFigureOut">
              <a:rPr lang="sv-SE" smtClean="0"/>
              <a:t>2025-05-08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394031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E5CE8DD7-F9BC-114A-B027-9956046DD504}" type="datetimeFigureOut">
              <a:rPr lang="sv-SE" smtClean="0"/>
              <a:t>2025-05-08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101163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E5CE8DD7-F9BC-114A-B027-9956046DD504}" type="datetimeFigureOut">
              <a:rPr lang="sv-SE" smtClean="0"/>
              <a:t>2025-05-08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1590713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E5CE8DD7-F9BC-114A-B027-9956046DD504}" type="datetimeFigureOut">
              <a:rPr lang="sv-SE" smtClean="0"/>
              <a:t>2025-05-08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1017960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E5CE8DD7-F9BC-114A-B027-9956046DD504}" type="datetimeFigureOut">
              <a:rPr lang="sv-SE" smtClean="0"/>
              <a:t>2025-05-08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2094092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E5CE8DD7-F9BC-114A-B027-9956046DD504}" type="datetimeFigureOut">
              <a:rPr lang="sv-SE" smtClean="0"/>
              <a:t>2025-05-08</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1632108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E8DD7-F9BC-114A-B027-9956046DD504}" type="datetimeFigureOut">
              <a:rPr lang="sv-SE" smtClean="0"/>
              <a:t>2025-05-08</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3857312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5CE8DD7-F9BC-114A-B027-9956046DD504}" type="datetimeFigureOut">
              <a:rPr lang="sv-SE" smtClean="0"/>
              <a:t>2025-05-08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367127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5CE8DD7-F9BC-114A-B027-9956046DD504}" type="datetimeFigureOut">
              <a:rPr lang="sv-SE" smtClean="0"/>
              <a:t>2025-05-08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210513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E5CE8DD7-F9BC-114A-B027-9956046DD504}" type="datetimeFigureOut">
              <a:rPr lang="sv-SE" smtClean="0"/>
              <a:t>2025-05-08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226385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2025-05-08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E5CE8DD7-F9BC-114A-B027-9956046DD504}" type="datetimeFigureOut">
              <a:rPr lang="sv-SE" smtClean="0"/>
              <a:t>2025-05-08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0376B83-EC68-A142-A0CF-4B44B1365C6F}" type="slidenum">
              <a:rPr lang="sv-SE" smtClean="0"/>
              <a:t>‹#›</a:t>
            </a:fld>
            <a:endParaRPr lang="sv-SE"/>
          </a:p>
        </p:txBody>
      </p:sp>
    </p:spTree>
    <p:extLst>
      <p:ext uri="{BB962C8B-B14F-4D97-AF65-F5344CB8AC3E}">
        <p14:creationId xmlns:p14="http://schemas.microsoft.com/office/powerpoint/2010/main" val="4119401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973859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900749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2690086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310179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tx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tx1"/>
                </a:solidFill>
              </a:defRPr>
            </a:lvl1pPr>
          </a:lstStyle>
          <a:p>
            <a:pPr lvl="0"/>
            <a:r>
              <a:rPr lang="sv-SE"/>
              <a:t> </a:t>
            </a:r>
          </a:p>
        </p:txBody>
      </p:sp>
    </p:spTree>
    <p:extLst>
      <p:ext uri="{BB962C8B-B14F-4D97-AF65-F5344CB8AC3E}">
        <p14:creationId xmlns:p14="http://schemas.microsoft.com/office/powerpoint/2010/main" val="3664367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2025-05-08</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47271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58E89344-CD34-4286-AAC5-3EF9AF06EAFC}" type="datetime1">
              <a:rPr lang="sv-SE" smtClean="0"/>
              <a:pPr/>
              <a:t>2025-05-08</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8187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08652C4B-B8AE-4DA5-BC52-342EBCBE08BA}"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466152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5D05FCD3-3492-4FFB-A5C1-DA3BA36D4976}"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65821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2025-05-08</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tx1"/>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2025-05-08</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91689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SzPct val="100000"/>
              <a:buFont typeface="Arial" panose="020B0604020202020204" pitchFamily="34" charset="0"/>
              <a:buNone/>
              <a:defRPr lang="sv-SE" sz="2000" dirty="0">
                <a:solidFill>
                  <a:schemeClr val="tx1"/>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3364698-0835-423A-9948-E889C242C3D0}"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712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3882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544821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35712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2025-05-08</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94753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2025-05-08</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2367269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2025-05-08</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15809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793256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7F2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2025-05-08</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84752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2025-05-08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34100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29937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0D7BF"/>
          </a:solidFill>
        </p:spPr>
        <p:txBody>
          <a:bodyPr/>
          <a:lstStyle>
            <a:lvl1pPr marL="0" indent="0">
              <a:buNone/>
              <a:defRPr sz="2000">
                <a:solidFill>
                  <a:srgbClr val="F0D7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tx1"/>
                </a:solidFill>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3061188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prstGeom prst="rect">
            <a:avLst/>
          </a:prstGeo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993459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2025-05-08</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118015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5"/>
                </a:solidFill>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5"/>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93635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5"/>
                </a:solidFill>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5"/>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5"/>
                </a:solidFill>
              </a:defRPr>
            </a:lvl1pPr>
          </a:lstStyle>
          <a:p>
            <a:r>
              <a:rPr lang="sv-SE"/>
              <a:t>Klicka på ikonen för att lägga till en bild</a:t>
            </a:r>
          </a:p>
        </p:txBody>
      </p:sp>
    </p:spTree>
    <p:extLst>
      <p:ext uri="{BB962C8B-B14F-4D97-AF65-F5344CB8AC3E}">
        <p14:creationId xmlns:p14="http://schemas.microsoft.com/office/powerpoint/2010/main" val="528366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DFEF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093649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DFEF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5"/>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5"/>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2025-05-08</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5"/>
                </a:solidFill>
              </a:defRPr>
            </a:lvl1pPr>
          </a:lstStyle>
          <a:p>
            <a:pPr lvl="0"/>
            <a:r>
              <a:rPr lang="sv-SE"/>
              <a:t> </a:t>
            </a:r>
          </a:p>
        </p:txBody>
      </p:sp>
    </p:spTree>
    <p:extLst>
      <p:ext uri="{BB962C8B-B14F-4D97-AF65-F5344CB8AC3E}">
        <p14:creationId xmlns:p14="http://schemas.microsoft.com/office/powerpoint/2010/main" val="30115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5"/>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5"/>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6E9020EF-984C-486A-898E-1ED7325E1C64}" type="datetime1">
              <a:rPr lang="sv-SE" smtClean="0"/>
              <a:pPr/>
              <a:t>2025-05-08</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18870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2025-05-08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5"/>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5"/>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58E89344-CD34-4286-AAC5-3EF9AF06EAFC}" type="datetime1">
              <a:rPr lang="sv-SE" smtClean="0"/>
              <a:pPr/>
              <a:t>2025-05-08</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10665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5"/>
                </a:solidFill>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08652C4B-B8AE-4DA5-BC52-342EBCBE08BA}"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4055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5"/>
                </a:solidFill>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5D05FCD3-3492-4FFB-A5C1-DA3BA36D4976}"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0785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5"/>
                </a:solidFill>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5"/>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141E8FB7-B1A9-4218-A760-3AA9472286D6}" type="datetime1">
              <a:rPr lang="sv-SE" smtClean="0"/>
              <a:pPr/>
              <a:t>2025-05-08</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62796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5"/>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D3364698-0835-423A-9948-E889C242C3D0}"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542823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529392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BDD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81351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2025-05-08</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190211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5"/>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5"/>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5"/>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FA75368C-E857-4853-8A57-271882899160}" type="datetime1">
              <a:rPr lang="sv-SE" smtClean="0"/>
              <a:pPr/>
              <a:t>2025-05-08</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25506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2025-05-08</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1523567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2025-05-08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5"/>
                </a:solidFill>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21EE4F49-EC76-4C2C-9B73-2EBF0DD89402}" type="datetime1">
              <a:rPr lang="sv-SE" smtClean="0"/>
              <a:pPr/>
              <a:t>2025-05-08</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44488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580850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om med logga">
    <p:bg>
      <p:bgPr>
        <a:solidFill>
          <a:srgbClr val="DFEF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2025-05-08</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055436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7775328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073316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prstGeom prst="rect">
            <a:avLst/>
          </a:prstGeom>
          <a:solidFill>
            <a:srgbClr val="BDDBD2"/>
          </a:solidFill>
        </p:spPr>
        <p:txBody>
          <a:bodyPr lIns="0" tIns="0" rIns="0" bIns="0"/>
          <a:lstStyle>
            <a:lvl1pPr marL="0" indent="0">
              <a:buNone/>
              <a:defRPr sz="2000">
                <a:solidFill>
                  <a:srgbClr val="BDDBD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5"/>
                </a:solidFill>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28251232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2025-05-08</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5"/>
          </a:solidFill>
        </p:spPr>
        <p:txBody>
          <a:bodyPr/>
          <a:lstStyle>
            <a:lvl1pPr marL="0" inden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892391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5"/>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5"/>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5"/>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FA75368C-E857-4853-8A57-271882899160}" type="datetime1">
              <a:rPr lang="sv-SE" smtClean="0"/>
              <a:pPr/>
              <a:t>2025-05-08</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99245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70612-278D-7ABB-3B94-706217F5BA5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B4BB7E2-7051-936F-A8EE-8809CBA5CFBC}"/>
              </a:ext>
            </a:extLst>
          </p:cNvPr>
          <p:cNvSpPr>
            <a:spLocks noGrp="1"/>
          </p:cNvSpPr>
          <p:nvPr>
            <p:ph type="dt" sz="half" idx="10"/>
          </p:nvPr>
        </p:nvSpPr>
        <p:spPr/>
        <p:txBody>
          <a:bodyPr/>
          <a:lstStyle/>
          <a:p>
            <a:fld id="{6970F99F-457C-46D4-B80B-C482B063F11F}" type="datetimeFigureOut">
              <a:rPr lang="sv-SE" smtClean="0"/>
              <a:t>2025-05-08</a:t>
            </a:fld>
            <a:endParaRPr lang="sv-SE"/>
          </a:p>
        </p:txBody>
      </p:sp>
      <p:sp>
        <p:nvSpPr>
          <p:cNvPr id="4" name="Platshållare för sidfot 3">
            <a:extLst>
              <a:ext uri="{FF2B5EF4-FFF2-40B4-BE49-F238E27FC236}">
                <a16:creationId xmlns:a16="http://schemas.microsoft.com/office/drawing/2014/main" id="{68EB7503-74FF-978B-69EE-ABD69F00587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B5EA731-211B-30A5-BCF2-F5AAD51337F6}"/>
              </a:ext>
            </a:extLst>
          </p:cNvPr>
          <p:cNvSpPr>
            <a:spLocks noGrp="1"/>
          </p:cNvSpPr>
          <p:nvPr>
            <p:ph type="sldNum" sz="quarter" idx="12"/>
          </p:nvPr>
        </p:nvSpPr>
        <p:spPr/>
        <p:txBody>
          <a:bodyPr/>
          <a:lstStyle/>
          <a:p>
            <a:fld id="{1DE46C4C-1DCD-45F1-8002-15A96A7FEDE4}" type="slidenum">
              <a:rPr lang="sv-SE" smtClean="0"/>
              <a:t>‹#›</a:t>
            </a:fld>
            <a:endParaRPr lang="sv-SE"/>
          </a:p>
        </p:txBody>
      </p:sp>
    </p:spTree>
    <p:extLst>
      <p:ext uri="{BB962C8B-B14F-4D97-AF65-F5344CB8AC3E}">
        <p14:creationId xmlns:p14="http://schemas.microsoft.com/office/powerpoint/2010/main" val="511859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grön, en spalt">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accent2"/>
                </a:solidFill>
              </a:defRPr>
            </a:lvl1pPr>
          </a:lstStyle>
          <a:p>
            <a:fld id="{D88021E2-E97B-4976-AF53-1A9B1E45C5FA}" type="slidenum">
              <a:rPr lang="sv-SE" smtClean="0"/>
              <a:pPr/>
              <a:t>‹#›</a:t>
            </a:fld>
            <a:endParaRPr lang="sv-SE"/>
          </a:p>
        </p:txBody>
      </p:sp>
      <p:sp>
        <p:nvSpPr>
          <p:cNvPr id="3" name="Platshållare för text 10">
            <a:extLst>
              <a:ext uri="{FF2B5EF4-FFF2-40B4-BE49-F238E27FC236}">
                <a16:creationId xmlns:a16="http://schemas.microsoft.com/office/drawing/2014/main" id="{3CD29033-FAE7-ADE4-763C-031B74A6253D}"/>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0">
                <a:solidFill>
                  <a:schemeClr val="accent2"/>
                </a:solidFill>
                <a:latin typeface="+mj-lt"/>
              </a:defRPr>
            </a:lvl1pPr>
            <a:lvl2pPr marL="457200" indent="0">
              <a:buNone/>
              <a:defRPr/>
            </a:lvl2pPr>
          </a:lstStyle>
          <a:p>
            <a:pPr lvl="0"/>
            <a:r>
              <a:rPr lang="sv-SE"/>
              <a:t>Rubrik</a:t>
            </a:r>
          </a:p>
        </p:txBody>
      </p:sp>
      <p:sp>
        <p:nvSpPr>
          <p:cNvPr id="7" name="Platshållare för innehåll 14">
            <a:extLst>
              <a:ext uri="{FF2B5EF4-FFF2-40B4-BE49-F238E27FC236}">
                <a16:creationId xmlns:a16="http://schemas.microsoft.com/office/drawing/2014/main" id="{24A9BCE8-EBA8-6FC6-458E-2E0574D5D9DE}"/>
              </a:ext>
            </a:extLst>
          </p:cNvPr>
          <p:cNvSpPr>
            <a:spLocks noGrp="1"/>
          </p:cNvSpPr>
          <p:nvPr>
            <p:ph sz="quarter" idx="16" hasCustomPrompt="1"/>
          </p:nvPr>
        </p:nvSpPr>
        <p:spPr>
          <a:xfrm>
            <a:off x="839788" y="3187286"/>
            <a:ext cx="7313610" cy="3028579"/>
          </a:xfrm>
        </p:spPr>
        <p:txBody>
          <a:bodyPr>
            <a:noAutofit/>
          </a:bodyPr>
          <a:lstStyle>
            <a:lvl1pPr marL="0" indent="0">
              <a:buFont typeface="Arial" panose="020B0604020202020204" pitchFamily="34" charset="0"/>
              <a:buNone/>
              <a:defRPr sz="2200">
                <a:solidFill>
                  <a:schemeClr val="accent2"/>
                </a:solidFill>
              </a:defRPr>
            </a:lvl1pPr>
            <a:lvl2pPr>
              <a:defRPr sz="20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a:p>
            <a:pPr marL="342900" marR="0" lvl="0" indent="-342900" algn="l" defTabSz="914400" rtl="0" eaLnBrk="1" fontAlgn="auto" latinLnBrk="0" hangingPunct="1">
              <a:lnSpc>
                <a:spcPct val="90000"/>
              </a:lnSpc>
              <a:spcBef>
                <a:spcPts val="1000"/>
              </a:spcBef>
              <a:spcAft>
                <a:spcPts val="0"/>
              </a:spcAft>
              <a:buClrTx/>
              <a:buSzTx/>
              <a:tabLst/>
              <a:defRPr/>
            </a:pPr>
            <a:endParaRPr lang="sv-SE"/>
          </a:p>
        </p:txBody>
      </p:sp>
    </p:spTree>
    <p:extLst>
      <p:ext uri="{BB962C8B-B14F-4D97-AF65-F5344CB8AC3E}">
        <p14:creationId xmlns:p14="http://schemas.microsoft.com/office/powerpoint/2010/main" val="4287682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2025-05-08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beige, en spalt">
    <p:bg>
      <p:bgPr>
        <a:solidFill>
          <a:srgbClr val="F7F2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p>
            <a:fld id="{8E7D24E2-704C-4D37-BA3F-3A87B7C16133}" type="datetimeFigureOut">
              <a:rPr lang="sv-SE" smtClean="0"/>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p>
            <a:fld id="{D88021E2-E97B-4976-AF53-1A9B1E45C5FA}" type="slidenum">
              <a:rPr lang="sv-SE" smtClean="0"/>
              <a:t>‹#›</a:t>
            </a:fld>
            <a:endParaRPr lang="sv-SE"/>
          </a:p>
        </p:txBody>
      </p:sp>
      <p:sp>
        <p:nvSpPr>
          <p:cNvPr id="3" name="Platshållare för innehåll 12">
            <a:extLst>
              <a:ext uri="{FF2B5EF4-FFF2-40B4-BE49-F238E27FC236}">
                <a16:creationId xmlns:a16="http://schemas.microsoft.com/office/drawing/2014/main" id="{A00E84CA-1372-F4FE-C48C-D5057040CCD3}"/>
              </a:ext>
            </a:extLst>
          </p:cNvPr>
          <p:cNvSpPr>
            <a:spLocks noGrp="1"/>
          </p:cNvSpPr>
          <p:nvPr>
            <p:ph sz="quarter" idx="14" hasCustomPrompt="1"/>
          </p:nvPr>
        </p:nvSpPr>
        <p:spPr>
          <a:xfrm>
            <a:off x="839787" y="3187287"/>
            <a:ext cx="7313610" cy="2980281"/>
          </a:xfrm>
        </p:spPr>
        <p:txBody>
          <a:bodyPr>
            <a:noAutofit/>
          </a:bodyPr>
          <a:lstStyle>
            <a:lvl1pPr marL="0" indent="0">
              <a:buNone/>
              <a:defRPr sz="2200"/>
            </a:lvl1pPr>
            <a:lvl2pPr>
              <a:defRPr sz="2000"/>
            </a:lvl2pPr>
            <a:lvl3pPr>
              <a:defRPr sz="1800"/>
            </a:lvl3pPr>
            <a:lvl4pPr>
              <a:defRPr sz="1800"/>
            </a:lvl4pPr>
            <a:lvl5pPr>
              <a:defRPr sz="1800"/>
            </a:lvl5pPr>
          </a:lstStyle>
          <a:p>
            <a:pPr lvl="0"/>
            <a:r>
              <a:rPr lang="sv-SE"/>
              <a:t>Text eller annat innehåll</a:t>
            </a:r>
          </a:p>
        </p:txBody>
      </p:sp>
      <p:sp>
        <p:nvSpPr>
          <p:cNvPr id="7" name="Platshållare för text 10">
            <a:extLst>
              <a:ext uri="{FF2B5EF4-FFF2-40B4-BE49-F238E27FC236}">
                <a16:creationId xmlns:a16="http://schemas.microsoft.com/office/drawing/2014/main" id="{EBCA04CE-46C3-DE7D-172C-D198CB8E4CF7}"/>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1">
                <a:latin typeface="+mn-lt"/>
              </a:defRPr>
            </a:lvl1pPr>
            <a:lvl2pPr marL="457200" indent="0">
              <a:buNone/>
              <a:defRPr/>
            </a:lvl2pPr>
          </a:lstStyle>
          <a:p>
            <a:pPr lvl="0"/>
            <a:r>
              <a:rPr lang="sv-SE"/>
              <a:t>Rubrik</a:t>
            </a:r>
          </a:p>
        </p:txBody>
      </p:sp>
    </p:spTree>
    <p:extLst>
      <p:ext uri="{BB962C8B-B14F-4D97-AF65-F5344CB8AC3E}">
        <p14:creationId xmlns:p14="http://schemas.microsoft.com/office/powerpoint/2010/main" val="1851713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rosa, en spalt">
    <p:bg>
      <p:bgPr>
        <a:solidFill>
          <a:srgbClr val="FFEBE8"/>
        </a:solidFill>
        <a:effectLst/>
      </p:bgPr>
    </p:bg>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170878FB-334C-97E6-6586-33321D5CF75D}"/>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1">
                <a:solidFill>
                  <a:schemeClr val="tx2"/>
                </a:solidFill>
                <a:latin typeface="+mn-lt"/>
              </a:defRPr>
            </a:lvl1pPr>
            <a:lvl2pPr marL="457200" indent="0">
              <a:buNone/>
              <a:defRPr/>
            </a:lvl2pPr>
          </a:lstStyle>
          <a:p>
            <a:pPr lvl="0"/>
            <a:r>
              <a:rPr lang="sv-SE"/>
              <a:t>Rubrik</a:t>
            </a:r>
          </a:p>
        </p:txBody>
      </p:sp>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2"/>
                </a:solidFill>
              </a:defRPr>
            </a:lvl1pPr>
          </a:lstStyle>
          <a:p>
            <a:fld id="{D88021E2-E97B-4976-AF53-1A9B1E45C5FA}" type="slidenum">
              <a:rPr lang="sv-SE" smtClean="0"/>
              <a:pPr/>
              <a:t>‹#›</a:t>
            </a:fld>
            <a:endParaRPr lang="sv-SE"/>
          </a:p>
        </p:txBody>
      </p:sp>
      <p:sp>
        <p:nvSpPr>
          <p:cNvPr id="3" name="Platshållare för innehåll 14">
            <a:extLst>
              <a:ext uri="{FF2B5EF4-FFF2-40B4-BE49-F238E27FC236}">
                <a16:creationId xmlns:a16="http://schemas.microsoft.com/office/drawing/2014/main" id="{B952E2A6-92D9-7AEA-1AF8-8FFC1C614F70}"/>
              </a:ext>
            </a:extLst>
          </p:cNvPr>
          <p:cNvSpPr>
            <a:spLocks noGrp="1"/>
          </p:cNvSpPr>
          <p:nvPr>
            <p:ph sz="quarter" idx="19" hasCustomPrompt="1"/>
          </p:nvPr>
        </p:nvSpPr>
        <p:spPr>
          <a:xfrm>
            <a:off x="839787" y="3187286"/>
            <a:ext cx="7313609" cy="3121305"/>
          </a:xfrm>
        </p:spPr>
        <p:txBody>
          <a:bodyPr>
            <a:noAutofit/>
          </a:bodyPr>
          <a:lstStyle>
            <a:lvl1pPr marL="0" indent="0">
              <a:buFont typeface="+mj-lt"/>
              <a:buNone/>
              <a:defRPr sz="22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Tree>
    <p:extLst>
      <p:ext uri="{BB962C8B-B14F-4D97-AF65-F5344CB8AC3E}">
        <p14:creationId xmlns:p14="http://schemas.microsoft.com/office/powerpoint/2010/main" val="2827844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grön, en spalt">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accent2"/>
                </a:solidFill>
              </a:defRPr>
            </a:lvl1pPr>
          </a:lstStyle>
          <a:p>
            <a:fld id="{D88021E2-E97B-4976-AF53-1A9B1E45C5FA}" type="slidenum">
              <a:rPr lang="sv-SE" smtClean="0"/>
              <a:pPr/>
              <a:t>‹#›</a:t>
            </a:fld>
            <a:endParaRPr lang="sv-SE"/>
          </a:p>
        </p:txBody>
      </p:sp>
      <p:sp>
        <p:nvSpPr>
          <p:cNvPr id="3" name="Platshållare för text 10">
            <a:extLst>
              <a:ext uri="{FF2B5EF4-FFF2-40B4-BE49-F238E27FC236}">
                <a16:creationId xmlns:a16="http://schemas.microsoft.com/office/drawing/2014/main" id="{3CD29033-FAE7-ADE4-763C-031B74A6253D}"/>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1">
                <a:solidFill>
                  <a:schemeClr val="accent2"/>
                </a:solidFill>
                <a:latin typeface="+mn-lt"/>
              </a:defRPr>
            </a:lvl1pPr>
            <a:lvl2pPr marL="457200" indent="0">
              <a:buNone/>
              <a:defRPr/>
            </a:lvl2pPr>
          </a:lstStyle>
          <a:p>
            <a:pPr lvl="0"/>
            <a:r>
              <a:rPr lang="sv-SE"/>
              <a:t>Rubrik</a:t>
            </a:r>
          </a:p>
        </p:txBody>
      </p:sp>
      <p:sp>
        <p:nvSpPr>
          <p:cNvPr id="7" name="Platshållare för innehåll 14">
            <a:extLst>
              <a:ext uri="{FF2B5EF4-FFF2-40B4-BE49-F238E27FC236}">
                <a16:creationId xmlns:a16="http://schemas.microsoft.com/office/drawing/2014/main" id="{24A9BCE8-EBA8-6FC6-458E-2E0574D5D9DE}"/>
              </a:ext>
            </a:extLst>
          </p:cNvPr>
          <p:cNvSpPr>
            <a:spLocks noGrp="1"/>
          </p:cNvSpPr>
          <p:nvPr>
            <p:ph sz="quarter" idx="16" hasCustomPrompt="1"/>
          </p:nvPr>
        </p:nvSpPr>
        <p:spPr>
          <a:xfrm>
            <a:off x="839788" y="3187286"/>
            <a:ext cx="7313610" cy="3028579"/>
          </a:xfrm>
        </p:spPr>
        <p:txBody>
          <a:bodyPr>
            <a:noAutofit/>
          </a:bodyPr>
          <a:lstStyle>
            <a:lvl1pPr marL="0" indent="0">
              <a:buFont typeface="Arial" panose="020B0604020202020204" pitchFamily="34" charset="0"/>
              <a:buNone/>
              <a:defRPr sz="2200">
                <a:solidFill>
                  <a:schemeClr val="accent2"/>
                </a:solidFill>
              </a:defRPr>
            </a:lvl1pPr>
            <a:lvl2pPr>
              <a:defRPr sz="20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a:p>
            <a:pPr marL="342900" marR="0" lvl="0" indent="-342900" algn="l" defTabSz="914400" rtl="0" eaLnBrk="1" fontAlgn="auto" latinLnBrk="0" hangingPunct="1">
              <a:lnSpc>
                <a:spcPct val="90000"/>
              </a:lnSpc>
              <a:spcBef>
                <a:spcPts val="1000"/>
              </a:spcBef>
              <a:spcAft>
                <a:spcPts val="0"/>
              </a:spcAft>
              <a:buClrTx/>
              <a:buSzTx/>
              <a:tabLst/>
              <a:defRPr/>
            </a:pPr>
            <a:endParaRPr lang="sv-SE"/>
          </a:p>
        </p:txBody>
      </p:sp>
    </p:spTree>
    <p:extLst>
      <p:ext uri="{BB962C8B-B14F-4D97-AF65-F5344CB8AC3E}">
        <p14:creationId xmlns:p14="http://schemas.microsoft.com/office/powerpoint/2010/main" val="4082064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beige, två spalter">
    <p:bg>
      <p:bgPr>
        <a:solidFill>
          <a:srgbClr val="F7F2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p>
            <a:fld id="{8E7D24E2-704C-4D37-BA3F-3A87B7C16133}" type="datetimeFigureOut">
              <a:rPr lang="sv-SE" smtClean="0"/>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p>
            <a:fld id="{D88021E2-E97B-4976-AF53-1A9B1E45C5FA}" type="slidenum">
              <a:rPr lang="sv-SE" smtClean="0"/>
              <a:t>‹#›</a:t>
            </a:fld>
            <a:endParaRPr lang="sv-SE"/>
          </a:p>
        </p:txBody>
      </p:sp>
      <p:sp>
        <p:nvSpPr>
          <p:cNvPr id="8" name="Platshållare för innehåll 14">
            <a:extLst>
              <a:ext uri="{FF2B5EF4-FFF2-40B4-BE49-F238E27FC236}">
                <a16:creationId xmlns:a16="http://schemas.microsoft.com/office/drawing/2014/main" id="{9B4FD4E5-8560-05A7-A171-EDE5A63EB9BD}"/>
              </a:ext>
            </a:extLst>
          </p:cNvPr>
          <p:cNvSpPr>
            <a:spLocks noGrp="1"/>
          </p:cNvSpPr>
          <p:nvPr>
            <p:ph sz="quarter" idx="17" hasCustomPrompt="1"/>
          </p:nvPr>
        </p:nvSpPr>
        <p:spPr>
          <a:xfrm>
            <a:off x="5626941" y="3187285"/>
            <a:ext cx="4482354" cy="3121305"/>
          </a:xfrm>
        </p:spPr>
        <p:txBody>
          <a:bodyPr>
            <a:noAutofit/>
          </a:bodyPr>
          <a:lstStyle>
            <a:lvl1pPr marL="342900" indent="-342900">
              <a:buFont typeface="Arial" panose="020B0604020202020204" pitchFamily="34" charset="0"/>
              <a:buChar char="•"/>
              <a:defRPr sz="2400">
                <a:solidFill>
                  <a:schemeClr val="tx1"/>
                </a:solidFill>
              </a:defRPr>
            </a:lvl1pPr>
            <a:lvl2pPr>
              <a:defRPr sz="2000"/>
            </a:lvl2pPr>
            <a:lvl3pPr>
              <a:defRPr sz="1800"/>
            </a:lvl3pPr>
            <a:lvl4pPr>
              <a:defRPr sz="1800"/>
            </a:lvl4pPr>
            <a:lvl5pPr>
              <a:defRPr sz="1800"/>
            </a:lvl5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
        <p:nvSpPr>
          <p:cNvPr id="9" name="Platshållare för innehåll 14">
            <a:extLst>
              <a:ext uri="{FF2B5EF4-FFF2-40B4-BE49-F238E27FC236}">
                <a16:creationId xmlns:a16="http://schemas.microsoft.com/office/drawing/2014/main" id="{43C5DE17-5F7D-BB09-CB23-E69B9EC0B48B}"/>
              </a:ext>
            </a:extLst>
          </p:cNvPr>
          <p:cNvSpPr>
            <a:spLocks noGrp="1"/>
          </p:cNvSpPr>
          <p:nvPr>
            <p:ph sz="quarter" idx="16" hasCustomPrompt="1"/>
          </p:nvPr>
        </p:nvSpPr>
        <p:spPr>
          <a:xfrm>
            <a:off x="839788" y="3187286"/>
            <a:ext cx="4482354" cy="3121305"/>
          </a:xfrm>
        </p:spPr>
        <p:txBody>
          <a:bodyPr>
            <a:noAutofit/>
          </a:bodyPr>
          <a:lstStyle>
            <a:lvl1pPr marL="342900" indent="-342900">
              <a:buFont typeface="Arial" panose="020B0604020202020204" pitchFamily="34" charset="0"/>
              <a:buChar char="•"/>
              <a:defRPr sz="2400">
                <a:solidFill>
                  <a:schemeClr val="tx1"/>
                </a:solidFill>
              </a:defRPr>
            </a:lvl1pPr>
            <a:lvl2pPr>
              <a:defRPr sz="2000"/>
            </a:lvl2pPr>
            <a:lvl3pPr>
              <a:defRPr sz="1800"/>
            </a:lvl3pPr>
            <a:lvl4pPr>
              <a:defRPr sz="1800"/>
            </a:lvl4pPr>
            <a:lvl5pPr>
              <a:defRPr sz="1800"/>
            </a:lvl5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
        <p:nvSpPr>
          <p:cNvPr id="10" name="Platshållare för text 10">
            <a:extLst>
              <a:ext uri="{FF2B5EF4-FFF2-40B4-BE49-F238E27FC236}">
                <a16:creationId xmlns:a16="http://schemas.microsoft.com/office/drawing/2014/main" id="{8048DC49-A30F-EE61-6AF9-FEA35BE80354}"/>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tx1"/>
                </a:solidFill>
                <a:latin typeface="+mn-lt"/>
              </a:defRPr>
            </a:lvl1pPr>
            <a:lvl2pPr marL="457200" indent="0">
              <a:buNone/>
              <a:defRPr/>
            </a:lvl2pPr>
          </a:lstStyle>
          <a:p>
            <a:pPr lvl="0"/>
            <a:r>
              <a:rPr lang="sv-SE"/>
              <a:t>Rubrik</a:t>
            </a:r>
          </a:p>
        </p:txBody>
      </p:sp>
    </p:spTree>
    <p:extLst>
      <p:ext uri="{BB962C8B-B14F-4D97-AF65-F5344CB8AC3E}">
        <p14:creationId xmlns:p14="http://schemas.microsoft.com/office/powerpoint/2010/main" val="1305506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rosa, två spalter">
    <p:bg>
      <p:bgPr>
        <a:solidFill>
          <a:srgbClr val="FFEBE8"/>
        </a:solidFill>
        <a:effectLst/>
      </p:bgPr>
    </p:bg>
    <p:spTree>
      <p:nvGrpSpPr>
        <p:cNvPr id="1" name=""/>
        <p:cNvGrpSpPr/>
        <p:nvPr/>
      </p:nvGrpSpPr>
      <p:grpSpPr>
        <a:xfrm>
          <a:off x="0" y="0"/>
          <a:ext cx="0" cy="0"/>
          <a:chOff x="0" y="0"/>
          <a:chExt cx="0" cy="0"/>
        </a:xfrm>
      </p:grpSpPr>
      <p:sp>
        <p:nvSpPr>
          <p:cNvPr id="10" name="Platshållare för innehåll 14">
            <a:extLst>
              <a:ext uri="{FF2B5EF4-FFF2-40B4-BE49-F238E27FC236}">
                <a16:creationId xmlns:a16="http://schemas.microsoft.com/office/drawing/2014/main" id="{ABD4CD05-1CFE-ED31-5048-A84F2FC1AAD0}"/>
              </a:ext>
            </a:extLst>
          </p:cNvPr>
          <p:cNvSpPr>
            <a:spLocks noGrp="1"/>
          </p:cNvSpPr>
          <p:nvPr>
            <p:ph sz="quarter" idx="18" hasCustomPrompt="1"/>
          </p:nvPr>
        </p:nvSpPr>
        <p:spPr>
          <a:xfrm>
            <a:off x="839788" y="3187286"/>
            <a:ext cx="4482354" cy="3121305"/>
          </a:xfrm>
        </p:spPr>
        <p:txBody>
          <a:bodyPr>
            <a:noAutofit/>
          </a:bodyPr>
          <a:lstStyle>
            <a:lvl1pPr marL="0" indent="0">
              <a:buFont typeface="Arial" panose="020B0604020202020204" pitchFamily="34" charset="0"/>
              <a:buChar char="•"/>
              <a:defRPr sz="24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2"/>
                </a:solidFill>
              </a:defRPr>
            </a:lvl1pPr>
          </a:lstStyle>
          <a:p>
            <a:fld id="{D88021E2-E97B-4976-AF53-1A9B1E45C5FA}" type="slidenum">
              <a:rPr lang="sv-SE" smtClean="0"/>
              <a:pPr/>
              <a:t>‹#›</a:t>
            </a:fld>
            <a:endParaRPr lang="sv-SE"/>
          </a:p>
        </p:txBody>
      </p:sp>
      <p:sp>
        <p:nvSpPr>
          <p:cNvPr id="7" name="Platshållare för text 10">
            <a:extLst>
              <a:ext uri="{FF2B5EF4-FFF2-40B4-BE49-F238E27FC236}">
                <a16:creationId xmlns:a16="http://schemas.microsoft.com/office/drawing/2014/main" id="{02EAFF39-ED2A-2CD7-D4FE-BD5A88348A75}"/>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tx2"/>
                </a:solidFill>
                <a:latin typeface="+mn-lt"/>
              </a:defRPr>
            </a:lvl1pPr>
            <a:lvl2pPr marL="457200" indent="0">
              <a:buNone/>
              <a:defRPr/>
            </a:lvl2pPr>
          </a:lstStyle>
          <a:p>
            <a:pPr lvl="0"/>
            <a:r>
              <a:rPr lang="sv-SE"/>
              <a:t>Rubrik</a:t>
            </a:r>
          </a:p>
        </p:txBody>
      </p:sp>
      <p:sp>
        <p:nvSpPr>
          <p:cNvPr id="2" name="Platshållare för innehåll 14">
            <a:extLst>
              <a:ext uri="{FF2B5EF4-FFF2-40B4-BE49-F238E27FC236}">
                <a16:creationId xmlns:a16="http://schemas.microsoft.com/office/drawing/2014/main" id="{AE72AB2F-9DEE-FD79-62A2-258FBFD3A088}"/>
              </a:ext>
            </a:extLst>
          </p:cNvPr>
          <p:cNvSpPr>
            <a:spLocks noGrp="1"/>
          </p:cNvSpPr>
          <p:nvPr>
            <p:ph sz="quarter" idx="17" hasCustomPrompt="1"/>
          </p:nvPr>
        </p:nvSpPr>
        <p:spPr>
          <a:xfrm>
            <a:off x="5626941" y="3187285"/>
            <a:ext cx="4482354" cy="3121305"/>
          </a:xfrm>
        </p:spPr>
        <p:txBody>
          <a:bodyPr>
            <a:noAutofit/>
          </a:bodyPr>
          <a:lstStyle>
            <a:lvl1pPr marL="0" indent="0">
              <a:buFont typeface="Arial" panose="020B0604020202020204" pitchFamily="34" charset="0"/>
              <a:buChar char="•"/>
              <a:defRPr sz="24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Tree>
    <p:extLst>
      <p:ext uri="{BB962C8B-B14F-4D97-AF65-F5344CB8AC3E}">
        <p14:creationId xmlns:p14="http://schemas.microsoft.com/office/powerpoint/2010/main" val="2336747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ycket text, grön, två spalter">
    <p:bg>
      <p:bgPr>
        <a:solidFill>
          <a:srgbClr val="DFEFEB"/>
        </a:solidFill>
        <a:effectLst/>
      </p:bgPr>
    </p:bg>
    <p:spTree>
      <p:nvGrpSpPr>
        <p:cNvPr id="1" name=""/>
        <p:cNvGrpSpPr/>
        <p:nvPr/>
      </p:nvGrpSpPr>
      <p:grpSpPr>
        <a:xfrm>
          <a:off x="0" y="0"/>
          <a:ext cx="0" cy="0"/>
          <a:chOff x="0" y="0"/>
          <a:chExt cx="0" cy="0"/>
        </a:xfrm>
      </p:grpSpPr>
      <p:sp>
        <p:nvSpPr>
          <p:cNvPr id="7" name="Platshållare för datum 3">
            <a:extLst>
              <a:ext uri="{FF2B5EF4-FFF2-40B4-BE49-F238E27FC236}">
                <a16:creationId xmlns:a16="http://schemas.microsoft.com/office/drawing/2014/main" id="{E8D30CB8-789E-E4EA-6C90-00D932559B63}"/>
              </a:ext>
            </a:extLst>
          </p:cNvPr>
          <p:cNvSpPr>
            <a:spLocks noGrp="1"/>
          </p:cNvSpPr>
          <p:nvPr>
            <p:ph type="dt" sz="half" idx="10"/>
          </p:nvPr>
        </p:nvSpPr>
        <p:spPr>
          <a:xfrm>
            <a:off x="838200" y="6356350"/>
            <a:ext cx="2743200" cy="365125"/>
          </a:xfrm>
        </p:spPr>
        <p:txBody>
          <a:bodyPr/>
          <a:lstStyle>
            <a:lvl1pPr>
              <a:defRPr>
                <a:solidFill>
                  <a:schemeClr val="accent2"/>
                </a:solidFill>
              </a:defRPr>
            </a:lvl1pPr>
          </a:lstStyle>
          <a:p>
            <a:fld id="{8E7D24E2-704C-4D37-BA3F-3A87B7C16133}" type="datetimeFigureOut">
              <a:rPr lang="sv-SE" smtClean="0"/>
              <a:pPr/>
              <a:t>2025-05-08</a:t>
            </a:fld>
            <a:endParaRPr lang="sv-SE"/>
          </a:p>
        </p:txBody>
      </p:sp>
      <p:sp>
        <p:nvSpPr>
          <p:cNvPr id="8" name="Platshållare för sidfot 4">
            <a:extLst>
              <a:ext uri="{FF2B5EF4-FFF2-40B4-BE49-F238E27FC236}">
                <a16:creationId xmlns:a16="http://schemas.microsoft.com/office/drawing/2014/main" id="{FDFABFDD-E413-3DD7-BDDB-A8B64EDAC9FA}"/>
              </a:ext>
            </a:extLst>
          </p:cNvPr>
          <p:cNvSpPr>
            <a:spLocks noGrp="1"/>
          </p:cNvSpPr>
          <p:nvPr>
            <p:ph type="ftr" sz="quarter" idx="11"/>
          </p:nvPr>
        </p:nvSpPr>
        <p:spPr>
          <a:xfrm>
            <a:off x="4038600" y="6356350"/>
            <a:ext cx="4114800" cy="365125"/>
          </a:xfrm>
        </p:spPr>
        <p:txBody>
          <a:bodyPr/>
          <a:lstStyle>
            <a:lvl1pPr>
              <a:defRPr>
                <a:solidFill>
                  <a:schemeClr val="accent2"/>
                </a:solidFill>
              </a:defRPr>
            </a:lvl1pPr>
          </a:lstStyle>
          <a:p>
            <a:endParaRPr lang="sv-SE"/>
          </a:p>
        </p:txBody>
      </p:sp>
      <p:sp>
        <p:nvSpPr>
          <p:cNvPr id="9" name="Platshållare för bildnummer 5">
            <a:extLst>
              <a:ext uri="{FF2B5EF4-FFF2-40B4-BE49-F238E27FC236}">
                <a16:creationId xmlns:a16="http://schemas.microsoft.com/office/drawing/2014/main" id="{73AE64A3-1937-C4AA-5206-D625D85D9E81}"/>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fld id="{D88021E2-E97B-4976-AF53-1A9B1E45C5FA}" type="slidenum">
              <a:rPr lang="sv-SE" smtClean="0"/>
              <a:pPr/>
              <a:t>‹#›</a:t>
            </a:fld>
            <a:endParaRPr lang="sv-SE"/>
          </a:p>
        </p:txBody>
      </p:sp>
      <p:sp>
        <p:nvSpPr>
          <p:cNvPr id="12" name="Platshållare för text 10">
            <a:extLst>
              <a:ext uri="{FF2B5EF4-FFF2-40B4-BE49-F238E27FC236}">
                <a16:creationId xmlns:a16="http://schemas.microsoft.com/office/drawing/2014/main" id="{F7D0F1BB-9F9C-4070-C35A-8957881BA8BF}"/>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accent2"/>
                </a:solidFill>
                <a:latin typeface="+mn-lt"/>
              </a:defRPr>
            </a:lvl1pPr>
            <a:lvl2pPr marL="457200" indent="0">
              <a:buNone/>
              <a:defRPr/>
            </a:lvl2pPr>
          </a:lstStyle>
          <a:p>
            <a:pPr lvl="0"/>
            <a:r>
              <a:rPr lang="sv-SE"/>
              <a:t>Rubrik</a:t>
            </a:r>
          </a:p>
        </p:txBody>
      </p:sp>
      <p:sp>
        <p:nvSpPr>
          <p:cNvPr id="3" name="Platshållare för innehåll 14">
            <a:extLst>
              <a:ext uri="{FF2B5EF4-FFF2-40B4-BE49-F238E27FC236}">
                <a16:creationId xmlns:a16="http://schemas.microsoft.com/office/drawing/2014/main" id="{A7B54159-EA31-8122-9F43-9203DC60690F}"/>
              </a:ext>
            </a:extLst>
          </p:cNvPr>
          <p:cNvSpPr>
            <a:spLocks noGrp="1"/>
          </p:cNvSpPr>
          <p:nvPr>
            <p:ph sz="quarter" idx="16" hasCustomPrompt="1"/>
          </p:nvPr>
        </p:nvSpPr>
        <p:spPr>
          <a:xfrm>
            <a:off x="839788" y="3187286"/>
            <a:ext cx="4482354" cy="3121305"/>
          </a:xfrm>
        </p:spPr>
        <p:txBody>
          <a:bodyPr>
            <a:noAutofit/>
          </a:bodyPr>
          <a:lstStyle>
            <a:lvl1pPr marL="0" indent="0">
              <a:buFont typeface="Arial" panose="020B0604020202020204" pitchFamily="34" charset="0"/>
              <a:buChar char="•"/>
              <a:defRPr sz="2400">
                <a:solidFill>
                  <a:schemeClr val="accent2"/>
                </a:solidFill>
              </a:defRPr>
            </a:lvl1pPr>
            <a:lvl2pPr>
              <a:defRPr sz="2000">
                <a:solidFill>
                  <a:schemeClr val="accent2"/>
                </a:solidFill>
              </a:defRPr>
            </a:lvl2pPr>
            <a:lvl3pPr>
              <a:defRPr sz="2000">
                <a:solidFill>
                  <a:schemeClr val="accent2"/>
                </a:solidFill>
              </a:defRPr>
            </a:lvl3pPr>
            <a:lvl4pPr>
              <a:defRPr sz="2000">
                <a:solidFill>
                  <a:schemeClr val="accent2"/>
                </a:solidFill>
              </a:defRPr>
            </a:lvl4pPr>
            <a:lvl5pPr>
              <a:defRPr sz="2000">
                <a:solidFill>
                  <a:schemeClr val="accent2"/>
                </a:solidFill>
              </a:defRPr>
            </a:lvl5pPr>
            <a:lvl6pPr>
              <a:defRPr sz="2000">
                <a:solidFill>
                  <a:schemeClr val="accent2"/>
                </a:solidFill>
              </a:defRPr>
            </a:lvl6pPr>
            <a:lvl7pPr>
              <a:defRPr sz="2000">
                <a:solidFill>
                  <a:schemeClr val="accent2"/>
                </a:solidFill>
              </a:defRPr>
            </a:lvl7pPr>
            <a:lvl8pPr>
              <a:defRPr sz="2000">
                <a:solidFill>
                  <a:schemeClr val="accent2"/>
                </a:solidFill>
              </a:defRPr>
            </a:lvl8pPr>
            <a:lvl9pPr>
              <a:defRPr>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
        <p:nvSpPr>
          <p:cNvPr id="4" name="Platshållare för innehåll 14">
            <a:extLst>
              <a:ext uri="{FF2B5EF4-FFF2-40B4-BE49-F238E27FC236}">
                <a16:creationId xmlns:a16="http://schemas.microsoft.com/office/drawing/2014/main" id="{FF0D07E4-102F-DBC2-3B77-AE3FE523AB8B}"/>
              </a:ext>
            </a:extLst>
          </p:cNvPr>
          <p:cNvSpPr>
            <a:spLocks noGrp="1"/>
          </p:cNvSpPr>
          <p:nvPr>
            <p:ph sz="quarter" idx="18" hasCustomPrompt="1"/>
          </p:nvPr>
        </p:nvSpPr>
        <p:spPr>
          <a:xfrm>
            <a:off x="5626941" y="3187285"/>
            <a:ext cx="4482354" cy="3121305"/>
          </a:xfrm>
        </p:spPr>
        <p:txBody>
          <a:bodyPr>
            <a:noAutofit/>
          </a:bodyPr>
          <a:lstStyle>
            <a:lvl1pPr marL="0" indent="0">
              <a:buFont typeface="Arial" panose="020B0604020202020204" pitchFamily="34" charset="0"/>
              <a:buChar char="•"/>
              <a:defRPr sz="2400">
                <a:solidFill>
                  <a:schemeClr val="accent2"/>
                </a:solidFill>
              </a:defRPr>
            </a:lvl1pPr>
            <a:lvl2pPr>
              <a:defRPr sz="2000">
                <a:solidFill>
                  <a:schemeClr val="accent2"/>
                </a:solidFill>
              </a:defRPr>
            </a:lvl2pPr>
            <a:lvl3pPr>
              <a:defRPr sz="2000">
                <a:solidFill>
                  <a:schemeClr val="accent2"/>
                </a:solidFill>
              </a:defRPr>
            </a:lvl3pPr>
            <a:lvl4pPr>
              <a:defRPr sz="2000">
                <a:solidFill>
                  <a:schemeClr val="accent2"/>
                </a:solidFill>
              </a:defRPr>
            </a:lvl4pPr>
            <a:lvl5pPr>
              <a:defRPr sz="2000">
                <a:solidFill>
                  <a:schemeClr val="accent2"/>
                </a:solidFill>
              </a:defRPr>
            </a:lvl5pPr>
            <a:lvl6pPr>
              <a:defRPr sz="2000">
                <a:solidFill>
                  <a:schemeClr val="accent2"/>
                </a:solidFill>
              </a:defRPr>
            </a:lvl6pPr>
            <a:lvl7pPr>
              <a:defRPr sz="2000">
                <a:solidFill>
                  <a:schemeClr val="accent2"/>
                </a:solidFill>
              </a:defRPr>
            </a:lvl7pPr>
            <a:lvl8pPr>
              <a:defRPr sz="2000">
                <a:solidFill>
                  <a:schemeClr val="accent2"/>
                </a:solidFill>
              </a:defRPr>
            </a:lvl8pPr>
            <a:lvl9pPr>
              <a:defRPr sz="2000">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Tree>
    <p:extLst>
      <p:ext uri="{BB962C8B-B14F-4D97-AF65-F5344CB8AC3E}">
        <p14:creationId xmlns:p14="http://schemas.microsoft.com/office/powerpoint/2010/main" val="2570978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ycket text, beige, två spalter">
    <p:bg>
      <p:bgPr>
        <a:solidFill>
          <a:srgbClr val="F7F2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1"/>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1"/>
                </a:solidFill>
              </a:defRPr>
            </a:lvl1pPr>
          </a:lstStyle>
          <a:p>
            <a:fld id="{D88021E2-E97B-4976-AF53-1A9B1E45C5FA}" type="slidenum">
              <a:rPr lang="sv-SE" smtClean="0"/>
              <a:pPr/>
              <a:t>‹#›</a:t>
            </a:fld>
            <a:endParaRPr lang="sv-SE"/>
          </a:p>
        </p:txBody>
      </p:sp>
      <p:sp>
        <p:nvSpPr>
          <p:cNvPr id="2" name="Platshållare för innehåll 14">
            <a:extLst>
              <a:ext uri="{FF2B5EF4-FFF2-40B4-BE49-F238E27FC236}">
                <a16:creationId xmlns:a16="http://schemas.microsoft.com/office/drawing/2014/main" id="{A980A4F5-CAD2-E194-E860-2EC296544624}"/>
              </a:ext>
            </a:extLst>
          </p:cNvPr>
          <p:cNvSpPr>
            <a:spLocks noGrp="1"/>
          </p:cNvSpPr>
          <p:nvPr>
            <p:ph sz="quarter" idx="17" hasCustomPrompt="1"/>
          </p:nvPr>
        </p:nvSpPr>
        <p:spPr>
          <a:xfrm>
            <a:off x="5626941" y="3187285"/>
            <a:ext cx="4482354" cy="3121305"/>
          </a:xfrm>
        </p:spPr>
        <p:txBody>
          <a:bodyPr>
            <a:noAutofit/>
          </a:bodyPr>
          <a:lstStyle>
            <a:lvl1pPr marL="0" indent="0">
              <a:buFont typeface="Arial" panose="020B0604020202020204" pitchFamily="34" charset="0"/>
              <a:buNone/>
              <a:defRPr sz="2000">
                <a:solidFill>
                  <a:schemeClr val="tx1"/>
                </a:solidFill>
              </a:defRPr>
            </a:lvl1pPr>
            <a:lvl2pPr>
              <a:defRPr sz="2000"/>
            </a:lvl2pPr>
            <a:lvl3pPr>
              <a:defRPr sz="1800"/>
            </a:lvl3pPr>
            <a:lvl4pPr>
              <a:defRPr sz="1800"/>
            </a:lvl4pPr>
            <a:lvl5pPr>
              <a:defRPr sz="1800"/>
            </a:lvl5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a:t>
            </a:r>
          </a:p>
        </p:txBody>
      </p:sp>
      <p:sp>
        <p:nvSpPr>
          <p:cNvPr id="9" name="Platshållare för innehåll 14">
            <a:extLst>
              <a:ext uri="{FF2B5EF4-FFF2-40B4-BE49-F238E27FC236}">
                <a16:creationId xmlns:a16="http://schemas.microsoft.com/office/drawing/2014/main" id="{37D9E664-A355-6B80-FC10-E1AD5C1ABCD1}"/>
              </a:ext>
            </a:extLst>
          </p:cNvPr>
          <p:cNvSpPr>
            <a:spLocks noGrp="1"/>
          </p:cNvSpPr>
          <p:nvPr>
            <p:ph sz="quarter" idx="16" hasCustomPrompt="1"/>
          </p:nvPr>
        </p:nvSpPr>
        <p:spPr>
          <a:xfrm>
            <a:off x="839788" y="3187286"/>
            <a:ext cx="4482354" cy="3121305"/>
          </a:xfrm>
        </p:spPr>
        <p:txBody>
          <a:bodyPr>
            <a:noAutofit/>
          </a:bodyPr>
          <a:lstStyle>
            <a:lvl1pPr marL="0" indent="0">
              <a:buFont typeface="Arial" panose="020B0604020202020204" pitchFamily="34" charset="0"/>
              <a:buNone/>
              <a:defRPr sz="2000">
                <a:solidFill>
                  <a:schemeClr val="tx1"/>
                </a:solidFill>
              </a:defRPr>
            </a:lvl1pPr>
            <a:lvl2pPr>
              <a:defRPr sz="2000"/>
            </a:lvl2pPr>
            <a:lvl3pPr>
              <a:defRPr sz="1800"/>
            </a:lvl3pPr>
            <a:lvl4pPr>
              <a:defRPr sz="1800"/>
            </a:lvl4pPr>
            <a:lvl5pPr>
              <a:defRPr sz="1800"/>
            </a:lvl5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a:t>
            </a:r>
          </a:p>
        </p:txBody>
      </p:sp>
      <p:sp>
        <p:nvSpPr>
          <p:cNvPr id="10" name="Platshållare för text 10">
            <a:extLst>
              <a:ext uri="{FF2B5EF4-FFF2-40B4-BE49-F238E27FC236}">
                <a16:creationId xmlns:a16="http://schemas.microsoft.com/office/drawing/2014/main" id="{33E007DE-A00E-7E46-E58B-F4E76530C42A}"/>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tx1"/>
                </a:solidFill>
                <a:latin typeface="+mn-lt"/>
              </a:defRPr>
            </a:lvl1pPr>
            <a:lvl2pPr marL="457200" indent="0">
              <a:buNone/>
              <a:defRPr/>
            </a:lvl2pPr>
          </a:lstStyle>
          <a:p>
            <a:pPr lvl="0"/>
            <a:r>
              <a:rPr lang="sv-SE"/>
              <a:t>Rubrik</a:t>
            </a:r>
          </a:p>
        </p:txBody>
      </p:sp>
    </p:spTree>
    <p:extLst>
      <p:ext uri="{BB962C8B-B14F-4D97-AF65-F5344CB8AC3E}">
        <p14:creationId xmlns:p14="http://schemas.microsoft.com/office/powerpoint/2010/main" val="50096585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ycket text, rosa, två spalter">
    <p:bg>
      <p:bgPr>
        <a:solidFill>
          <a:srgbClr val="FFEBE8"/>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2"/>
                </a:solidFill>
              </a:defRPr>
            </a:lvl1pPr>
          </a:lstStyle>
          <a:p>
            <a:fld id="{D88021E2-E97B-4976-AF53-1A9B1E45C5FA}" type="slidenum">
              <a:rPr lang="sv-SE" smtClean="0"/>
              <a:pPr/>
              <a:t>‹#›</a:t>
            </a:fld>
            <a:endParaRPr lang="sv-SE"/>
          </a:p>
        </p:txBody>
      </p:sp>
      <p:sp>
        <p:nvSpPr>
          <p:cNvPr id="7" name="Platshållare för text 10">
            <a:extLst>
              <a:ext uri="{FF2B5EF4-FFF2-40B4-BE49-F238E27FC236}">
                <a16:creationId xmlns:a16="http://schemas.microsoft.com/office/drawing/2014/main" id="{02EAFF39-ED2A-2CD7-D4FE-BD5A88348A75}"/>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tx2"/>
                </a:solidFill>
                <a:latin typeface="+mn-lt"/>
              </a:defRPr>
            </a:lvl1pPr>
            <a:lvl2pPr marL="457200" indent="0">
              <a:buNone/>
              <a:defRPr/>
            </a:lvl2pPr>
          </a:lstStyle>
          <a:p>
            <a:pPr lvl="0"/>
            <a:r>
              <a:rPr lang="sv-SE"/>
              <a:t>Rubrik</a:t>
            </a:r>
          </a:p>
        </p:txBody>
      </p:sp>
      <p:sp>
        <p:nvSpPr>
          <p:cNvPr id="3" name="Platshållare för innehåll 14">
            <a:extLst>
              <a:ext uri="{FF2B5EF4-FFF2-40B4-BE49-F238E27FC236}">
                <a16:creationId xmlns:a16="http://schemas.microsoft.com/office/drawing/2014/main" id="{C64A6A59-A5E3-6D38-F888-47F96AD3C430}"/>
              </a:ext>
            </a:extLst>
          </p:cNvPr>
          <p:cNvSpPr>
            <a:spLocks noGrp="1"/>
          </p:cNvSpPr>
          <p:nvPr>
            <p:ph sz="quarter" idx="18" hasCustomPrompt="1"/>
          </p:nvPr>
        </p:nvSpPr>
        <p:spPr>
          <a:xfrm>
            <a:off x="839788" y="3187286"/>
            <a:ext cx="4482354" cy="3121305"/>
          </a:xfrm>
        </p:spPr>
        <p:txBody>
          <a:bodyPr>
            <a:noAutofit/>
          </a:bodyPr>
          <a:lstStyle>
            <a:lvl1pPr marL="0" indent="0">
              <a:buFont typeface="+mj-lt"/>
              <a:buNone/>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a:t>
            </a:r>
          </a:p>
        </p:txBody>
      </p:sp>
      <p:sp>
        <p:nvSpPr>
          <p:cNvPr id="8" name="Platshållare för innehåll 14">
            <a:extLst>
              <a:ext uri="{FF2B5EF4-FFF2-40B4-BE49-F238E27FC236}">
                <a16:creationId xmlns:a16="http://schemas.microsoft.com/office/drawing/2014/main" id="{918977FF-DD0C-0A54-F6DF-0E788DEF252F}"/>
              </a:ext>
            </a:extLst>
          </p:cNvPr>
          <p:cNvSpPr>
            <a:spLocks noGrp="1"/>
          </p:cNvSpPr>
          <p:nvPr>
            <p:ph sz="quarter" idx="17" hasCustomPrompt="1"/>
          </p:nvPr>
        </p:nvSpPr>
        <p:spPr>
          <a:xfrm>
            <a:off x="5626941" y="3187285"/>
            <a:ext cx="4482354" cy="3121305"/>
          </a:xfrm>
        </p:spPr>
        <p:txBody>
          <a:bodyPr>
            <a:noAutofit/>
          </a:bodyPr>
          <a:lstStyle>
            <a:lvl1pPr marL="0" indent="0">
              <a:buFont typeface="+mj-lt"/>
              <a:buNone/>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a:t>
            </a:r>
          </a:p>
        </p:txBody>
      </p:sp>
    </p:spTree>
    <p:extLst>
      <p:ext uri="{BB962C8B-B14F-4D97-AF65-F5344CB8AC3E}">
        <p14:creationId xmlns:p14="http://schemas.microsoft.com/office/powerpoint/2010/main" val="115678457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Mycket text, grön, två spalter">
    <p:bg>
      <p:bgPr>
        <a:solidFill>
          <a:srgbClr val="DFEFEB"/>
        </a:solidFill>
        <a:effectLst/>
      </p:bgPr>
    </p:bg>
    <p:spTree>
      <p:nvGrpSpPr>
        <p:cNvPr id="1" name=""/>
        <p:cNvGrpSpPr/>
        <p:nvPr/>
      </p:nvGrpSpPr>
      <p:grpSpPr>
        <a:xfrm>
          <a:off x="0" y="0"/>
          <a:ext cx="0" cy="0"/>
          <a:chOff x="0" y="0"/>
          <a:chExt cx="0" cy="0"/>
        </a:xfrm>
      </p:grpSpPr>
      <p:sp>
        <p:nvSpPr>
          <p:cNvPr id="7" name="Platshållare för datum 3">
            <a:extLst>
              <a:ext uri="{FF2B5EF4-FFF2-40B4-BE49-F238E27FC236}">
                <a16:creationId xmlns:a16="http://schemas.microsoft.com/office/drawing/2014/main" id="{E8D30CB8-789E-E4EA-6C90-00D932559B63}"/>
              </a:ext>
            </a:extLst>
          </p:cNvPr>
          <p:cNvSpPr>
            <a:spLocks noGrp="1"/>
          </p:cNvSpPr>
          <p:nvPr>
            <p:ph type="dt" sz="half" idx="10"/>
          </p:nvPr>
        </p:nvSpPr>
        <p:spPr>
          <a:xfrm>
            <a:off x="838200" y="6356350"/>
            <a:ext cx="2743200" cy="365125"/>
          </a:xfrm>
        </p:spPr>
        <p:txBody>
          <a:bodyPr/>
          <a:lstStyle>
            <a:lvl1pPr>
              <a:defRPr>
                <a:solidFill>
                  <a:schemeClr val="accent2"/>
                </a:solidFill>
              </a:defRPr>
            </a:lvl1pPr>
          </a:lstStyle>
          <a:p>
            <a:fld id="{8E7D24E2-704C-4D37-BA3F-3A87B7C16133}" type="datetimeFigureOut">
              <a:rPr lang="sv-SE" smtClean="0"/>
              <a:pPr/>
              <a:t>2025-05-08</a:t>
            </a:fld>
            <a:endParaRPr lang="sv-SE"/>
          </a:p>
        </p:txBody>
      </p:sp>
      <p:sp>
        <p:nvSpPr>
          <p:cNvPr id="8" name="Platshållare för sidfot 4">
            <a:extLst>
              <a:ext uri="{FF2B5EF4-FFF2-40B4-BE49-F238E27FC236}">
                <a16:creationId xmlns:a16="http://schemas.microsoft.com/office/drawing/2014/main" id="{FDFABFDD-E413-3DD7-BDDB-A8B64EDAC9FA}"/>
              </a:ext>
            </a:extLst>
          </p:cNvPr>
          <p:cNvSpPr>
            <a:spLocks noGrp="1"/>
          </p:cNvSpPr>
          <p:nvPr>
            <p:ph type="ftr" sz="quarter" idx="11"/>
          </p:nvPr>
        </p:nvSpPr>
        <p:spPr>
          <a:xfrm>
            <a:off x="4038600" y="6356350"/>
            <a:ext cx="4114800" cy="365125"/>
          </a:xfrm>
        </p:spPr>
        <p:txBody>
          <a:bodyPr/>
          <a:lstStyle>
            <a:lvl1pPr>
              <a:defRPr>
                <a:solidFill>
                  <a:schemeClr val="accent2"/>
                </a:solidFill>
              </a:defRPr>
            </a:lvl1pPr>
          </a:lstStyle>
          <a:p>
            <a:endParaRPr lang="sv-SE"/>
          </a:p>
        </p:txBody>
      </p:sp>
      <p:sp>
        <p:nvSpPr>
          <p:cNvPr id="9" name="Platshållare för bildnummer 5">
            <a:extLst>
              <a:ext uri="{FF2B5EF4-FFF2-40B4-BE49-F238E27FC236}">
                <a16:creationId xmlns:a16="http://schemas.microsoft.com/office/drawing/2014/main" id="{73AE64A3-1937-C4AA-5206-D625D85D9E81}"/>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fld id="{D88021E2-E97B-4976-AF53-1A9B1E45C5FA}" type="slidenum">
              <a:rPr lang="sv-SE" smtClean="0"/>
              <a:pPr/>
              <a:t>‹#›</a:t>
            </a:fld>
            <a:endParaRPr lang="sv-SE"/>
          </a:p>
        </p:txBody>
      </p:sp>
      <p:sp>
        <p:nvSpPr>
          <p:cNvPr id="12" name="Platshållare för text 10">
            <a:extLst>
              <a:ext uri="{FF2B5EF4-FFF2-40B4-BE49-F238E27FC236}">
                <a16:creationId xmlns:a16="http://schemas.microsoft.com/office/drawing/2014/main" id="{F7D0F1BB-9F9C-4070-C35A-8957881BA8BF}"/>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accent2"/>
                </a:solidFill>
                <a:latin typeface="+mn-lt"/>
              </a:defRPr>
            </a:lvl1pPr>
            <a:lvl2pPr marL="457200" indent="0">
              <a:buNone/>
              <a:defRPr/>
            </a:lvl2pPr>
          </a:lstStyle>
          <a:p>
            <a:pPr lvl="0"/>
            <a:r>
              <a:rPr lang="sv-SE"/>
              <a:t>Rubrik</a:t>
            </a:r>
          </a:p>
        </p:txBody>
      </p:sp>
      <p:sp>
        <p:nvSpPr>
          <p:cNvPr id="3" name="Platshållare för innehåll 14">
            <a:extLst>
              <a:ext uri="{FF2B5EF4-FFF2-40B4-BE49-F238E27FC236}">
                <a16:creationId xmlns:a16="http://schemas.microsoft.com/office/drawing/2014/main" id="{A7B54159-EA31-8122-9F43-9203DC60690F}"/>
              </a:ext>
            </a:extLst>
          </p:cNvPr>
          <p:cNvSpPr>
            <a:spLocks noGrp="1"/>
          </p:cNvSpPr>
          <p:nvPr>
            <p:ph sz="quarter" idx="16" hasCustomPrompt="1"/>
          </p:nvPr>
        </p:nvSpPr>
        <p:spPr>
          <a:xfrm>
            <a:off x="839788" y="3187286"/>
            <a:ext cx="4482354" cy="3121305"/>
          </a:xfrm>
        </p:spPr>
        <p:txBody>
          <a:bodyPr>
            <a:noAutofit/>
          </a:bodyPr>
          <a:lstStyle>
            <a:lvl1pPr marL="0" indent="0">
              <a:buFont typeface="Arial" panose="020B0604020202020204" pitchFamily="34" charset="0"/>
              <a:buNone/>
              <a:defRPr sz="2000">
                <a:solidFill>
                  <a:schemeClr val="accent2"/>
                </a:solidFill>
              </a:defRPr>
            </a:lvl1pPr>
            <a:lvl2pPr>
              <a:defRPr sz="2000">
                <a:solidFill>
                  <a:schemeClr val="accent2"/>
                </a:solidFill>
              </a:defRPr>
            </a:lvl2pPr>
            <a:lvl3pPr>
              <a:defRPr sz="2000">
                <a:solidFill>
                  <a:schemeClr val="accent2"/>
                </a:solidFill>
              </a:defRPr>
            </a:lvl3pPr>
            <a:lvl4pPr>
              <a:defRPr sz="2000">
                <a:solidFill>
                  <a:schemeClr val="accent2"/>
                </a:solidFill>
              </a:defRPr>
            </a:lvl4pPr>
            <a:lvl5pPr>
              <a:defRPr sz="2000">
                <a:solidFill>
                  <a:schemeClr val="accent2"/>
                </a:solidFill>
              </a:defRPr>
            </a:lvl5pPr>
            <a:lvl6pPr>
              <a:defRPr sz="2000">
                <a:solidFill>
                  <a:schemeClr val="accent2"/>
                </a:solidFill>
              </a:defRPr>
            </a:lvl6pPr>
            <a:lvl7pPr>
              <a:defRPr sz="2000">
                <a:solidFill>
                  <a:schemeClr val="accent2"/>
                </a:solidFill>
              </a:defRPr>
            </a:lvl7pPr>
            <a:lvl8pPr>
              <a:defRPr sz="2000">
                <a:solidFill>
                  <a:schemeClr val="accent2"/>
                </a:solidFill>
              </a:defRPr>
            </a:lvl8pPr>
            <a:lvl9pPr>
              <a:defRPr>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a:t>
            </a:r>
          </a:p>
        </p:txBody>
      </p:sp>
      <p:sp>
        <p:nvSpPr>
          <p:cNvPr id="4" name="Platshållare för innehåll 14">
            <a:extLst>
              <a:ext uri="{FF2B5EF4-FFF2-40B4-BE49-F238E27FC236}">
                <a16:creationId xmlns:a16="http://schemas.microsoft.com/office/drawing/2014/main" id="{FF0D07E4-102F-DBC2-3B77-AE3FE523AB8B}"/>
              </a:ext>
            </a:extLst>
          </p:cNvPr>
          <p:cNvSpPr>
            <a:spLocks noGrp="1"/>
          </p:cNvSpPr>
          <p:nvPr>
            <p:ph sz="quarter" idx="18" hasCustomPrompt="1"/>
          </p:nvPr>
        </p:nvSpPr>
        <p:spPr>
          <a:xfrm>
            <a:off x="5626941" y="3187285"/>
            <a:ext cx="4482354" cy="3121305"/>
          </a:xfrm>
        </p:spPr>
        <p:txBody>
          <a:bodyPr>
            <a:noAutofit/>
          </a:bodyPr>
          <a:lstStyle>
            <a:lvl1pPr marL="0" indent="0">
              <a:buFont typeface="Arial" panose="020B0604020202020204" pitchFamily="34" charset="0"/>
              <a:buNone/>
              <a:defRPr sz="2000">
                <a:solidFill>
                  <a:schemeClr val="accent2"/>
                </a:solidFill>
              </a:defRPr>
            </a:lvl1pPr>
            <a:lvl2pPr>
              <a:defRPr sz="2000">
                <a:solidFill>
                  <a:schemeClr val="accent2"/>
                </a:solidFill>
              </a:defRPr>
            </a:lvl2pPr>
            <a:lvl3pPr>
              <a:defRPr sz="2000">
                <a:solidFill>
                  <a:schemeClr val="accent2"/>
                </a:solidFill>
              </a:defRPr>
            </a:lvl3pPr>
            <a:lvl4pPr>
              <a:defRPr sz="2000">
                <a:solidFill>
                  <a:schemeClr val="accent2"/>
                </a:solidFill>
              </a:defRPr>
            </a:lvl4pPr>
            <a:lvl5pPr>
              <a:defRPr sz="2000">
                <a:solidFill>
                  <a:schemeClr val="accent2"/>
                </a:solidFill>
              </a:defRPr>
            </a:lvl5pPr>
            <a:lvl6pPr>
              <a:defRPr sz="2000">
                <a:solidFill>
                  <a:schemeClr val="accent2"/>
                </a:solidFill>
              </a:defRPr>
            </a:lvl6pPr>
            <a:lvl7pPr>
              <a:defRPr sz="2000">
                <a:solidFill>
                  <a:schemeClr val="accent2"/>
                </a:solidFill>
              </a:defRPr>
            </a:lvl7pPr>
            <a:lvl8pPr>
              <a:defRPr sz="2000">
                <a:solidFill>
                  <a:schemeClr val="accent2"/>
                </a:solidFill>
              </a:defRPr>
            </a:lvl8pPr>
            <a:lvl9pPr>
              <a:defRPr sz="2000">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a:t>
            </a:r>
          </a:p>
        </p:txBody>
      </p:sp>
    </p:spTree>
    <p:extLst>
      <p:ext uri="{BB962C8B-B14F-4D97-AF65-F5344CB8AC3E}">
        <p14:creationId xmlns:p14="http://schemas.microsoft.com/office/powerpoint/2010/main" val="4061279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ra rubrik, beige">
    <p:bg>
      <p:bgPr>
        <a:solidFill>
          <a:srgbClr val="F7F2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1"/>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1"/>
                </a:solidFill>
              </a:defRPr>
            </a:lvl1pPr>
          </a:lstStyle>
          <a:p>
            <a:fld id="{D88021E2-E97B-4976-AF53-1A9B1E45C5FA}" type="slidenum">
              <a:rPr lang="sv-SE" smtClean="0"/>
              <a:pPr/>
              <a:t>‹#›</a:t>
            </a:fld>
            <a:endParaRPr lang="sv-SE"/>
          </a:p>
        </p:txBody>
      </p:sp>
      <p:sp>
        <p:nvSpPr>
          <p:cNvPr id="10" name="Platshållare för text 10">
            <a:extLst>
              <a:ext uri="{FF2B5EF4-FFF2-40B4-BE49-F238E27FC236}">
                <a16:creationId xmlns:a16="http://schemas.microsoft.com/office/drawing/2014/main" id="{8048DC49-A30F-EE61-6AF9-FEA35BE80354}"/>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tx1"/>
                </a:solidFill>
                <a:latin typeface="+mn-lt"/>
              </a:defRPr>
            </a:lvl1pPr>
            <a:lvl2pPr marL="457200" indent="0">
              <a:buNone/>
              <a:defRPr/>
            </a:lvl2pPr>
          </a:lstStyle>
          <a:p>
            <a:pPr lvl="0"/>
            <a:r>
              <a:rPr lang="sv-SE"/>
              <a:t>Rubrik</a:t>
            </a:r>
          </a:p>
        </p:txBody>
      </p:sp>
    </p:spTree>
    <p:extLst>
      <p:ext uri="{BB962C8B-B14F-4D97-AF65-F5344CB8AC3E}">
        <p14:creationId xmlns:p14="http://schemas.microsoft.com/office/powerpoint/2010/main" val="636992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2025-05-08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ra rubrik, rosa">
    <p:bg>
      <p:bgPr>
        <a:solidFill>
          <a:srgbClr val="FFEBE8"/>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2"/>
                </a:solidFill>
              </a:defRPr>
            </a:lvl1pPr>
          </a:lstStyle>
          <a:p>
            <a:fld id="{D88021E2-E97B-4976-AF53-1A9B1E45C5FA}" type="slidenum">
              <a:rPr lang="sv-SE" smtClean="0"/>
              <a:pPr/>
              <a:t>‹#›</a:t>
            </a:fld>
            <a:endParaRPr lang="sv-SE"/>
          </a:p>
        </p:txBody>
      </p:sp>
      <p:sp>
        <p:nvSpPr>
          <p:cNvPr id="7" name="Platshållare för text 10">
            <a:extLst>
              <a:ext uri="{FF2B5EF4-FFF2-40B4-BE49-F238E27FC236}">
                <a16:creationId xmlns:a16="http://schemas.microsoft.com/office/drawing/2014/main" id="{02EAFF39-ED2A-2CD7-D4FE-BD5A88348A75}"/>
              </a:ext>
            </a:extLst>
          </p:cNvPr>
          <p:cNvSpPr>
            <a:spLocks noGrp="1"/>
          </p:cNvSpPr>
          <p:nvPr>
            <p:ph type="body" sz="quarter" idx="15" hasCustomPrompt="1"/>
          </p:nvPr>
        </p:nvSpPr>
        <p:spPr>
          <a:xfrm>
            <a:off x="839789" y="2395569"/>
            <a:ext cx="9269506" cy="720000"/>
          </a:xfrm>
        </p:spPr>
        <p:txBody>
          <a:bodyPr anchor="b">
            <a:noAutofit/>
          </a:bodyPr>
          <a:lstStyle>
            <a:lvl1pPr marL="0" indent="0">
              <a:buNone/>
              <a:defRPr sz="4400" b="1">
                <a:solidFill>
                  <a:schemeClr val="tx2"/>
                </a:solidFill>
                <a:latin typeface="+mn-lt"/>
              </a:defRPr>
            </a:lvl1pPr>
            <a:lvl2pPr marL="457200" indent="0">
              <a:buNone/>
              <a:defRPr/>
            </a:lvl2pPr>
          </a:lstStyle>
          <a:p>
            <a:pPr lvl="0"/>
            <a:r>
              <a:rPr lang="sv-SE"/>
              <a:t>Rubrik</a:t>
            </a:r>
          </a:p>
        </p:txBody>
      </p:sp>
    </p:spTree>
    <p:extLst>
      <p:ext uri="{BB962C8B-B14F-4D97-AF65-F5344CB8AC3E}">
        <p14:creationId xmlns:p14="http://schemas.microsoft.com/office/powerpoint/2010/main" val="1382611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ra rubrik, grön">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accent2"/>
                </a:solidFill>
              </a:defRPr>
            </a:lvl1pPr>
          </a:lstStyle>
          <a:p>
            <a:fld id="{D88021E2-E97B-4976-AF53-1A9B1E45C5FA}" type="slidenum">
              <a:rPr lang="sv-SE" smtClean="0"/>
              <a:pPr/>
              <a:t>‹#›</a:t>
            </a:fld>
            <a:endParaRPr lang="sv-SE"/>
          </a:p>
        </p:txBody>
      </p:sp>
      <p:sp>
        <p:nvSpPr>
          <p:cNvPr id="3" name="Platshållare för text 10">
            <a:extLst>
              <a:ext uri="{FF2B5EF4-FFF2-40B4-BE49-F238E27FC236}">
                <a16:creationId xmlns:a16="http://schemas.microsoft.com/office/drawing/2014/main" id="{3CD29033-FAE7-ADE4-763C-031B74A6253D}"/>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1">
                <a:solidFill>
                  <a:schemeClr val="accent2"/>
                </a:solidFill>
                <a:latin typeface="+mn-lt"/>
              </a:defRPr>
            </a:lvl1pPr>
            <a:lvl2pPr marL="457200" indent="0">
              <a:buNone/>
              <a:defRPr/>
            </a:lvl2pPr>
          </a:lstStyle>
          <a:p>
            <a:pPr lvl="0"/>
            <a:r>
              <a:rPr lang="sv-SE"/>
              <a:t>Rubrik</a:t>
            </a:r>
          </a:p>
        </p:txBody>
      </p:sp>
    </p:spTree>
    <p:extLst>
      <p:ext uri="{BB962C8B-B14F-4D97-AF65-F5344CB8AC3E}">
        <p14:creationId xmlns:p14="http://schemas.microsoft.com/office/powerpoint/2010/main" val="4185700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2025-05-08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311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heme" Target="../theme/theme4.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4.png"/><Relationship Id="rId5" Type="http://schemas.openxmlformats.org/officeDocument/2006/relationships/slideLayout" Target="../slideLayouts/slideLayout74.xml"/><Relationship Id="rId10"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4.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2025-05-08</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E8DD7-F9BC-114A-B027-9956046DD504}" type="datetimeFigureOut">
              <a:rPr lang="sv-SE" smtClean="0"/>
              <a:t>2025-05-08</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76B83-EC68-A142-A0CF-4B44B1365C6F}" type="slidenum">
              <a:rPr lang="sv-SE" smtClean="0"/>
              <a:t>‹#›</a:t>
            </a:fld>
            <a:endParaRPr lang="sv-SE"/>
          </a:p>
        </p:txBody>
      </p:sp>
    </p:spTree>
    <p:extLst>
      <p:ext uri="{BB962C8B-B14F-4D97-AF65-F5344CB8AC3E}">
        <p14:creationId xmlns:p14="http://schemas.microsoft.com/office/powerpoint/2010/main" val="411181112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2025-05-08</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0230114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FEF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5"/>
                </a:solidFill>
                <a:latin typeface="AvenirNext LT Pro Regular" panose="020B0504020202020204" pitchFamily="34" charset="77"/>
              </a:defRPr>
            </a:lvl1pPr>
          </a:lstStyle>
          <a:p>
            <a:fld id="{5F6B0470-A8C6-4E2F-A7E4-2127E15D3394}" type="datetime1">
              <a:rPr lang="sv-SE" smtClean="0"/>
              <a:pPr/>
              <a:t>2025-05-08</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5"/>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5"/>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2888234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dt="0"/>
  <p:txStyles>
    <p:titleStyle>
      <a:lvl1pPr algn="l" defTabSz="914400" rtl="0" eaLnBrk="1" latinLnBrk="0" hangingPunct="1">
        <a:lnSpc>
          <a:spcPct val="90000"/>
        </a:lnSpc>
        <a:spcBef>
          <a:spcPct val="0"/>
        </a:spcBef>
        <a:buNone/>
        <a:defRPr sz="4400" b="1" i="0" kern="1200">
          <a:solidFill>
            <a:schemeClr val="accent5"/>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ECBF91-2F08-F933-4D1A-F56983B364D7}"/>
              </a:ext>
            </a:extLst>
          </p:cNvPr>
          <p:cNvSpPr>
            <a:spLocks noGrp="1"/>
          </p:cNvSpPr>
          <p:nvPr>
            <p:ph type="title"/>
          </p:nvPr>
        </p:nvSpPr>
        <p:spPr>
          <a:xfrm>
            <a:off x="839788" y="1790006"/>
            <a:ext cx="10515600" cy="1325563"/>
          </a:xfrm>
          <a:prstGeom prst="rect">
            <a:avLst/>
          </a:prstGeom>
        </p:spPr>
        <p:txBody>
          <a:bodyPr vert="horz" lIns="91440" tIns="45720" rIns="91440" bIns="4572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0BAD13D-9B41-3F4D-0042-EEF78B0A1B50}"/>
              </a:ext>
            </a:extLst>
          </p:cNvPr>
          <p:cNvSpPr>
            <a:spLocks noGrp="1"/>
          </p:cNvSpPr>
          <p:nvPr>
            <p:ph type="body" idx="1"/>
          </p:nvPr>
        </p:nvSpPr>
        <p:spPr>
          <a:xfrm>
            <a:off x="838200" y="3187285"/>
            <a:ext cx="10515600" cy="298967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A869450-1C79-77EB-E2C7-3B855B9CB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n-lt"/>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5BEC8C24-0538-E5A7-50D1-52A0E60CF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n-lt"/>
              </a:defRPr>
            </a:lvl1pPr>
          </a:lstStyle>
          <a:p>
            <a:endParaRPr lang="sv-SE"/>
          </a:p>
        </p:txBody>
      </p:sp>
      <p:sp>
        <p:nvSpPr>
          <p:cNvPr id="6" name="Platshållare för bildnummer 5">
            <a:extLst>
              <a:ext uri="{FF2B5EF4-FFF2-40B4-BE49-F238E27FC236}">
                <a16:creationId xmlns:a16="http://schemas.microsoft.com/office/drawing/2014/main" id="{4E1B03F5-3603-988A-120F-B9F8C6D4E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n-lt"/>
              </a:defRPr>
            </a:lvl1pPr>
          </a:lstStyle>
          <a:p>
            <a:fld id="{D88021E2-E97B-4976-AF53-1A9B1E45C5FA}" type="slidenum">
              <a:rPr lang="sv-SE" smtClean="0"/>
              <a:pPr/>
              <a:t>‹#›</a:t>
            </a:fld>
            <a:endParaRPr lang="sv-SE"/>
          </a:p>
        </p:txBody>
      </p:sp>
      <p:sp>
        <p:nvSpPr>
          <p:cNvPr id="8" name="Platshållare för text 7">
            <a:extLst>
              <a:ext uri="{FF2B5EF4-FFF2-40B4-BE49-F238E27FC236}">
                <a16:creationId xmlns:a16="http://schemas.microsoft.com/office/drawing/2014/main" id="{5919F652-9950-207C-5453-056258D9D86D}"/>
              </a:ext>
              <a:ext uri="{C183D7F6-B498-43B3-948B-1728B52AA6E4}">
                <adec:decorative xmlns:adec="http://schemas.microsoft.com/office/drawing/2017/decorative" val="1"/>
              </a:ext>
            </a:extLst>
          </p:cNvPr>
          <p:cNvSpPr txBox="1">
            <a:spLocks/>
          </p:cNvSpPr>
          <p:nvPr userDrawn="1"/>
        </p:nvSpPr>
        <p:spPr>
          <a:xfrm>
            <a:off x="407892" y="311234"/>
            <a:ext cx="1332000" cy="551506"/>
          </a:xfrm>
          <a:prstGeom prst="rect">
            <a:avLst/>
          </a:prstGeom>
          <a:blipFill>
            <a:blip r:embed="rId11"/>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Tree>
    <p:extLst>
      <p:ext uri="{BB962C8B-B14F-4D97-AF65-F5344CB8AC3E}">
        <p14:creationId xmlns:p14="http://schemas.microsoft.com/office/powerpoint/2010/main" val="145348860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ECBF91-2F08-F933-4D1A-F56983B364D7}"/>
              </a:ext>
            </a:extLst>
          </p:cNvPr>
          <p:cNvSpPr>
            <a:spLocks noGrp="1"/>
          </p:cNvSpPr>
          <p:nvPr>
            <p:ph type="title"/>
          </p:nvPr>
        </p:nvSpPr>
        <p:spPr>
          <a:xfrm>
            <a:off x="839788" y="1790006"/>
            <a:ext cx="10515600" cy="1325563"/>
          </a:xfrm>
          <a:prstGeom prst="rect">
            <a:avLst/>
          </a:prstGeom>
        </p:spPr>
        <p:txBody>
          <a:bodyPr vert="horz" lIns="91440" tIns="45720" rIns="91440" bIns="4572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0BAD13D-9B41-3F4D-0042-EEF78B0A1B50}"/>
              </a:ext>
            </a:extLst>
          </p:cNvPr>
          <p:cNvSpPr>
            <a:spLocks noGrp="1"/>
          </p:cNvSpPr>
          <p:nvPr>
            <p:ph type="body" idx="1"/>
          </p:nvPr>
        </p:nvSpPr>
        <p:spPr>
          <a:xfrm>
            <a:off x="838200" y="3187285"/>
            <a:ext cx="10515600" cy="298967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A869450-1C79-77EB-E2C7-3B855B9CB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2"/>
                </a:solidFill>
                <a:latin typeface="+mn-lt"/>
              </a:defRPr>
            </a:lvl1pPr>
          </a:lstStyle>
          <a:p>
            <a:fld id="{8E7D24E2-704C-4D37-BA3F-3A87B7C16133}" type="datetimeFigureOut">
              <a:rPr lang="sv-SE" smtClean="0"/>
              <a:pPr/>
              <a:t>2025-05-08</a:t>
            </a:fld>
            <a:endParaRPr lang="sv-SE"/>
          </a:p>
        </p:txBody>
      </p:sp>
      <p:sp>
        <p:nvSpPr>
          <p:cNvPr id="5" name="Platshållare för sidfot 4">
            <a:extLst>
              <a:ext uri="{FF2B5EF4-FFF2-40B4-BE49-F238E27FC236}">
                <a16:creationId xmlns:a16="http://schemas.microsoft.com/office/drawing/2014/main" id="{5BEC8C24-0538-E5A7-50D1-52A0E60CF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latin typeface="+mn-lt"/>
              </a:defRPr>
            </a:lvl1pPr>
          </a:lstStyle>
          <a:p>
            <a:endParaRPr lang="sv-SE"/>
          </a:p>
        </p:txBody>
      </p:sp>
      <p:sp>
        <p:nvSpPr>
          <p:cNvPr id="6" name="Platshållare för bildnummer 5">
            <a:extLst>
              <a:ext uri="{FF2B5EF4-FFF2-40B4-BE49-F238E27FC236}">
                <a16:creationId xmlns:a16="http://schemas.microsoft.com/office/drawing/2014/main" id="{4E1B03F5-3603-988A-120F-B9F8C6D4E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2"/>
                </a:solidFill>
                <a:latin typeface="+mn-lt"/>
              </a:defRPr>
            </a:lvl1pPr>
          </a:lstStyle>
          <a:p>
            <a:fld id="{D88021E2-E97B-4976-AF53-1A9B1E45C5FA}" type="slidenum">
              <a:rPr lang="sv-SE" smtClean="0"/>
              <a:pPr/>
              <a:t>‹#›</a:t>
            </a:fld>
            <a:endParaRPr lang="sv-SE"/>
          </a:p>
        </p:txBody>
      </p:sp>
      <p:sp>
        <p:nvSpPr>
          <p:cNvPr id="8" name="Platshållare för text 7">
            <a:extLst>
              <a:ext uri="{FF2B5EF4-FFF2-40B4-BE49-F238E27FC236}">
                <a16:creationId xmlns:a16="http://schemas.microsoft.com/office/drawing/2014/main" id="{8BE54608-681A-8308-51FE-B99A454CC01D}"/>
              </a:ext>
              <a:ext uri="{C183D7F6-B498-43B3-948B-1728B52AA6E4}">
                <adec:decorative xmlns:adec="http://schemas.microsoft.com/office/drawing/2017/decorative" val="1"/>
              </a:ext>
            </a:extLst>
          </p:cNvPr>
          <p:cNvSpPr txBox="1">
            <a:spLocks/>
          </p:cNvSpPr>
          <p:nvPr userDrawn="1"/>
        </p:nvSpPr>
        <p:spPr>
          <a:xfrm>
            <a:off x="407892" y="311234"/>
            <a:ext cx="1332000" cy="551506"/>
          </a:xfrm>
          <a:prstGeom prst="rect">
            <a:avLst/>
          </a:prstGeom>
          <a:blipFill>
            <a:blip r:embed="rId5"/>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Tree>
    <p:extLst>
      <p:ext uri="{BB962C8B-B14F-4D97-AF65-F5344CB8AC3E}">
        <p14:creationId xmlns:p14="http://schemas.microsoft.com/office/powerpoint/2010/main" val="421675524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Lst>
  <p:txStyles>
    <p:title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8.png"/><Relationship Id="rId5" Type="http://schemas.openxmlformats.org/officeDocument/2006/relationships/image" Target="../media/image16.em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hyperlink" Target="https://skr.se/skr/arbetsgivarekollektivavtal/personalochkompetensforsorjning.170.html" TargetMode="External"/><Relationship Id="rId7" Type="http://schemas.openxmlformats.org/officeDocument/2006/relationships/hyperlink" Target="https://yrkesresan.se/"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www.regeringen.se/rattsliga-dokument/statens-offentliga-utredningar/2025/03/sou-202527/" TargetMode="External"/><Relationship Id="rId5" Type="http://schemas.openxmlformats.org/officeDocument/2006/relationships/hyperlink" Target="https://www.regeringen.se/rattsliga-dokument/statens-offentliga-utredningar/2024/12/sou-202478/" TargetMode="External"/><Relationship Id="rId4" Type="http://schemas.openxmlformats.org/officeDocument/2006/relationships/hyperlink" Target="https://statsbidrag.socialstyrelsen.se/kommuner/aldreomsorgslyft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9.png"/><Relationship Id="rId5" Type="http://schemas.openxmlformats.org/officeDocument/2006/relationships/image" Target="../media/image16.emf"/><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hyperlink" Target="https://www.socialstyrelsen.se/om-socialtjansten/" TargetMode="External"/><Relationship Id="rId3" Type="http://schemas.openxmlformats.org/officeDocument/2006/relationships/hyperlink" Target="https://www.vardanalys.se/rapporter/val-fortrogen/" TargetMode="External"/><Relationship Id="rId7" Type="http://schemas.openxmlformats.org/officeDocument/2006/relationships/hyperlink" Target="https://kollpasoc.se/"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s://www.regeringen.se/contentassets/c00fdcc613824d53a1461e66b0822d38/andring-av-uppdraget-att-motverka-ryktesspridning-och-desinformation-om-socialtjansten.pdf" TargetMode="External"/><Relationship Id="rId5" Type="http://schemas.openxmlformats.org/officeDocument/2006/relationships/hyperlink" Target="https://www.regeringen.se/pressmeddelanden/2024/10/kommunikationsuppdrag-ska-oka-kannedom-om-nya-socialtjanstlagen/" TargetMode="External"/><Relationship Id="rId4" Type="http://schemas.openxmlformats.org/officeDocument/2006/relationships/hyperlink" Target="https://ecpat.se/blogg/ny-rapport-fran-ecpat-visar-att-barn-saknar-fortroende-for-polis-och-socialtjanst/" TargetMode="External"/><Relationship Id="rId9"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0.png"/><Relationship Id="rId5" Type="http://schemas.openxmlformats.org/officeDocument/2006/relationships/image" Target="../media/image16.emf"/><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9.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hyperlink" Target="https://www.regeringen.se/contentassets/3f8e28dfed594c5b9c17aaa53382507d/sou-2024-722.pdf" TargetMode="External"/><Relationship Id="rId7" Type="http://schemas.openxmlformats.org/officeDocument/2006/relationships/hyperlink" Target="https://data.riksdagen.se/fil/BD817BDD-2AB2-49BE-8FCE-7CCAAF3D8A4E"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www.socialstyrelsen.se/globalassets/sharepoint-dokument/artikelkatalog/ovrigt/2025-1-9399.pdf" TargetMode="External"/><Relationship Id="rId5" Type="http://schemas.openxmlformats.org/officeDocument/2006/relationships/hyperlink" Target="https://www.socialstyrelsen.se/globalassets/sharepoint-dokument/artikelkatalog/kunskapsstod/2025-1-9405.pdf" TargetMode="External"/><Relationship Id="rId4" Type="http://schemas.openxmlformats.org/officeDocument/2006/relationships/hyperlink" Target="https://regeringen.se/globalassets/regeringen/dokument/socialdepartementet/aldreomsorg/varje-dag-raknas---nationell-demensstrategi-20242028.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1.png"/><Relationship Id="rId5" Type="http://schemas.openxmlformats.org/officeDocument/2006/relationships/image" Target="../media/image16.emf"/><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geringen.se/rattsliga-dokument/statens-offentliga-utredningar/2023/11/sou-202366/"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6.emf"/><Relationship Id="rId5" Type="http://schemas.openxmlformats.org/officeDocument/2006/relationships/hyperlink" Target="https://www.regeringen.se/rattsliga-dokument/kommittedirektiv/2024/02/dir.-202413" TargetMode="External"/><Relationship Id="rId4" Type="http://schemas.openxmlformats.org/officeDocument/2006/relationships/hyperlink" Target="https://www.regeringen.se/pressmeddelanden/2024/02/overenskommelse-mellan-regeringen-och-sveriges-kommuner-och-regioner-banar-vag-for-ny-socialtjanstla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2.png"/><Relationship Id="rId5" Type="http://schemas.openxmlformats.org/officeDocument/2006/relationships/image" Target="../media/image16.emf"/><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4.png"/><Relationship Id="rId5" Type="http://schemas.openxmlformats.org/officeDocument/2006/relationships/image" Target="../media/image12.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6.mp4"/><Relationship Id="rId7" Type="http://schemas.openxmlformats.org/officeDocument/2006/relationships/image" Target="../media/image13.emf"/><Relationship Id="rId2" Type="http://schemas.microsoft.com/office/2007/relationships/media" Target="../media/media6.mp4"/><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5.xml"/><Relationship Id="rId4"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9DF4-A40B-08BA-0E0A-09B8DD52524C}"/>
              </a:ext>
            </a:extLst>
          </p:cNvPr>
          <p:cNvSpPr>
            <a:spLocks noGrp="1"/>
          </p:cNvSpPr>
          <p:nvPr>
            <p:ph type="ctrTitle"/>
          </p:nvPr>
        </p:nvSpPr>
        <p:spPr>
          <a:xfrm>
            <a:off x="0" y="1219201"/>
            <a:ext cx="6206490" cy="3133090"/>
          </a:xfrm>
        </p:spPr>
        <p:txBody>
          <a:bodyPr/>
          <a:lstStyle/>
          <a:p>
            <a:r>
              <a:rPr lang="sv-SE" dirty="0">
                <a:latin typeface="AvenirNext LT Pro Bold"/>
              </a:rPr>
              <a:t>Arbete med prioriterade områden för socialchefsnätverket</a:t>
            </a:r>
            <a:endParaRPr lang="sv-SE" dirty="0"/>
          </a:p>
        </p:txBody>
      </p:sp>
      <p:sp>
        <p:nvSpPr>
          <p:cNvPr id="3" name="Subtitle 2">
            <a:extLst>
              <a:ext uri="{FF2B5EF4-FFF2-40B4-BE49-F238E27FC236}">
                <a16:creationId xmlns:a16="http://schemas.microsoft.com/office/drawing/2014/main" id="{AE342774-856F-AC77-7044-E638F936DBFA}"/>
              </a:ext>
            </a:extLst>
          </p:cNvPr>
          <p:cNvSpPr>
            <a:spLocks noGrp="1"/>
          </p:cNvSpPr>
          <p:nvPr>
            <p:ph type="subTitle" idx="1"/>
          </p:nvPr>
        </p:nvSpPr>
        <p:spPr>
          <a:xfrm>
            <a:off x="76200" y="5139230"/>
            <a:ext cx="4881283" cy="864524"/>
          </a:xfrm>
        </p:spPr>
        <p:txBody>
          <a:bodyPr vert="horz" lIns="91440" tIns="45720" rIns="91440" bIns="45720" rtlCol="0" anchor="t">
            <a:noAutofit/>
          </a:bodyPr>
          <a:lstStyle/>
          <a:p>
            <a:endParaRPr lang="sv-SE" dirty="0">
              <a:latin typeface="AvenirNext LT Pro Regular"/>
            </a:endParaRPr>
          </a:p>
          <a:p>
            <a:r>
              <a:rPr lang="sv-SE" dirty="0">
                <a:latin typeface="AvenirNext LT Pro Regular"/>
              </a:rPr>
              <a:t>Mari Forslund, sektionschef SKR</a:t>
            </a:r>
          </a:p>
          <a:p>
            <a:r>
              <a:rPr lang="sv-SE" dirty="0">
                <a:latin typeface="AvenirNext LT Pro Regular"/>
              </a:rPr>
              <a:t>Avdelningen för socialtjänst, Utbildning och arbetsmarknad</a:t>
            </a:r>
            <a:endParaRPr lang="sv-SE" dirty="0"/>
          </a:p>
        </p:txBody>
      </p:sp>
      <p:pic>
        <p:nvPicPr>
          <p:cNvPr id="5" name="Picture Placeholder 4" descr="royaltyfri kornfält foton | Piqsels">
            <a:extLst>
              <a:ext uri="{FF2B5EF4-FFF2-40B4-BE49-F238E27FC236}">
                <a16:creationId xmlns:a16="http://schemas.microsoft.com/office/drawing/2014/main" id="{4E0989C0-B4C1-E03F-114A-A9934F13FB93}"/>
              </a:ext>
            </a:extLst>
          </p:cNvPr>
          <p:cNvPicPr>
            <a:picLocks noGrp="1" noChangeAspect="1"/>
          </p:cNvPicPr>
          <p:nvPr>
            <p:ph type="pic" sz="quarter" idx="13"/>
          </p:nvPr>
        </p:nvPicPr>
        <p:blipFill>
          <a:blip r:embed="rId4"/>
          <a:srcRect l="16693" r="16693"/>
          <a:stretch/>
        </p:blipFill>
        <p:spPr/>
      </p:pic>
      <p:pic>
        <p:nvPicPr>
          <p:cNvPr id="7" name="Video 6">
            <a:hlinkClick r:id="" action="ppaction://media"/>
            <a:extLst>
              <a:ext uri="{FF2B5EF4-FFF2-40B4-BE49-F238E27FC236}">
                <a16:creationId xmlns:a16="http://schemas.microsoft.com/office/drawing/2014/main" id="{B09025E0-096E-3318-B8DB-4F8EBB17E0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6217639"/>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CE97300-C747-E9A6-0C6E-216A598D3704}"/>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6EA8202-A616-B967-5E78-936574270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6CE15CD6-9E7D-6BCA-583D-4F7D73062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9157E0A3-C8EE-32E1-E882-E45C98748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A14D65B-B384-238A-A95C-5D258F2B0A63}"/>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LSS </a:t>
            </a:r>
            <a:r>
              <a:rPr lang="sv-SE" b="1" dirty="0">
                <a:solidFill>
                  <a:schemeClr val="accent5"/>
                </a:solidFill>
                <a:latin typeface="+mn-lt"/>
              </a:rPr>
              <a:t>Boende</a:t>
            </a:r>
            <a:br>
              <a:rPr lang="sv-SE" b="1" dirty="0">
                <a:latin typeface="+mn-lt"/>
              </a:rPr>
            </a:br>
            <a:r>
              <a:rPr lang="sv-SE" sz="3200" b="1" dirty="0">
                <a:solidFill>
                  <a:schemeClr val="accent5"/>
                </a:solidFill>
                <a:latin typeface="+mn-lt"/>
                <a:ea typeface="Calibri"/>
                <a:cs typeface="Calibri"/>
              </a:rPr>
              <a:t>Fokusområde 1</a:t>
            </a:r>
            <a:endParaRPr lang="sv-SE" b="1" dirty="0">
              <a:solidFill>
                <a:schemeClr val="accent5"/>
              </a:solidFill>
              <a:latin typeface="+mn-lt"/>
              <a:ea typeface="Calibri"/>
              <a:cs typeface="Calibri"/>
            </a:endParaRPr>
          </a:p>
        </p:txBody>
      </p:sp>
      <p:sp>
        <p:nvSpPr>
          <p:cNvPr id="19" name="Rectangle 13">
            <a:extLst>
              <a:ext uri="{FF2B5EF4-FFF2-40B4-BE49-F238E27FC236}">
                <a16:creationId xmlns:a16="http://schemas.microsoft.com/office/drawing/2014/main" id="{45C36CCF-FCB7-74B6-09A3-1B8B4A4DC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ACA720FC-AFB8-84EF-87A8-0E2B6C87734B}"/>
              </a:ext>
            </a:extLst>
          </p:cNvPr>
          <p:cNvSpPr>
            <a:spLocks noGrp="1"/>
          </p:cNvSpPr>
          <p:nvPr>
            <p:ph idx="1"/>
          </p:nvPr>
        </p:nvSpPr>
        <p:spPr>
          <a:xfrm>
            <a:off x="4000712" y="1092441"/>
            <a:ext cx="7962041" cy="4681136"/>
          </a:xfrm>
        </p:spPr>
        <p:txBody>
          <a:bodyPr anchor="ctr">
            <a:normAutofit/>
          </a:bodyPr>
          <a:lstStyle/>
          <a:p>
            <a:pPr marL="29845" lvl="1" indent="0">
              <a:spcAft>
                <a:spcPts val="1200"/>
              </a:spcAft>
              <a:buNone/>
            </a:pPr>
            <a:r>
              <a:rPr lang="sv-SE" sz="2600" b="1" kern="100" dirty="0">
                <a:solidFill>
                  <a:schemeClr val="accent5"/>
                </a:solidFill>
                <a:latin typeface="Calibri"/>
                <a:ea typeface="Calibri"/>
                <a:cs typeface="Times New Roman"/>
              </a:rPr>
              <a:t>Förslag på gemensamt arbete:</a:t>
            </a:r>
          </a:p>
          <a:p>
            <a:pPr>
              <a:buFont typeface="Arial"/>
              <a:buChar char="•"/>
            </a:pPr>
            <a:r>
              <a:rPr lang="sv-SE" sz="2400" kern="100" dirty="0">
                <a:solidFill>
                  <a:schemeClr val="accent5"/>
                </a:solidFill>
                <a:ea typeface="Calibri"/>
                <a:cs typeface="Calibri"/>
              </a:rPr>
              <a:t>Kan vi tillsammans hitta alternativa boendelösningar för den yngre målgruppen som inte passar in ”i mallen”? </a:t>
            </a:r>
            <a:endParaRPr lang="sv-SE" sz="2400" dirty="0">
              <a:solidFill>
                <a:schemeClr val="accent5"/>
              </a:solidFill>
              <a:ea typeface="Calibri"/>
              <a:cs typeface="Calibri"/>
            </a:endParaRPr>
          </a:p>
          <a:p>
            <a:pPr>
              <a:buFont typeface="Arial"/>
              <a:buChar char="•"/>
            </a:pPr>
            <a:r>
              <a:rPr lang="sv-SE" sz="2400" kern="100" dirty="0">
                <a:solidFill>
                  <a:schemeClr val="accent5"/>
                </a:solidFill>
                <a:ea typeface="Calibri"/>
                <a:cs typeface="Calibri"/>
              </a:rPr>
              <a:t>Kan vi tillsammans hitta funktionella boendelösningar för den åldrande målgruppen som också behöver en annan typ av boende? </a:t>
            </a:r>
            <a:endParaRPr lang="sv-SE" sz="2600" b="1" kern="100" dirty="0">
              <a:solidFill>
                <a:schemeClr val="accent5"/>
              </a:solidFill>
              <a:ea typeface="Calibri"/>
              <a:cs typeface="Times New Roman"/>
            </a:endParaRPr>
          </a:p>
        </p:txBody>
      </p:sp>
      <p:pic>
        <p:nvPicPr>
          <p:cNvPr id="4" name="Bildobjekt 3">
            <a:extLst>
              <a:ext uri="{FF2B5EF4-FFF2-40B4-BE49-F238E27FC236}">
                <a16:creationId xmlns:a16="http://schemas.microsoft.com/office/drawing/2014/main" id="{24C31E1E-8DCF-F22E-1BE6-4C1F2056DD2E}"/>
              </a:ext>
            </a:extLst>
          </p:cNvPr>
          <p:cNvPicPr>
            <a:picLocks noChangeAspect="1"/>
          </p:cNvPicPr>
          <p:nvPr/>
        </p:nvPicPr>
        <p:blipFill>
          <a:blip r:embed="rId5"/>
          <a:stretch>
            <a:fillRect/>
          </a:stretch>
        </p:blipFill>
        <p:spPr>
          <a:xfrm>
            <a:off x="334963" y="188913"/>
            <a:ext cx="1009416" cy="419100"/>
          </a:xfrm>
          <a:prstGeom prst="rect">
            <a:avLst/>
          </a:prstGeom>
        </p:spPr>
      </p:pic>
      <p:pic>
        <p:nvPicPr>
          <p:cNvPr id="6" name="Video 5">
            <a:hlinkClick r:id="" action="ppaction://media"/>
            <a:extLst>
              <a:ext uri="{FF2B5EF4-FFF2-40B4-BE49-F238E27FC236}">
                <a16:creationId xmlns:a16="http://schemas.microsoft.com/office/drawing/2014/main" id="{EFDDC3D0-C7F1-FF38-46FF-A210D9A663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7481381"/>
      </p:ext>
    </p:extLst>
  </p:cSld>
  <p:clrMapOvr>
    <a:masterClrMapping/>
  </p:clrMapOvr>
  <mc:AlternateContent xmlns:mc="http://schemas.openxmlformats.org/markup-compatibility/2006" xmlns:p14="http://schemas.microsoft.com/office/powerpoint/2010/main">
    <mc:Choice Requires="p14">
      <p:transition spd="slow" p14:dur="2000" advTm="46393"/>
    </mc:Choice>
    <mc:Fallback xmlns="">
      <p:transition spd="slow" advTm="4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F66A655-DEA3-F5A7-458E-A8CAA4BBCF19}"/>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Digitalisering</a:t>
            </a:r>
            <a:r>
              <a:rPr lang="sv-SE" b="1" dirty="0">
                <a:solidFill>
                  <a:schemeClr val="accent5"/>
                </a:solidFill>
                <a:latin typeface="+mn-lt"/>
              </a:rPr>
              <a:t>/</a:t>
            </a:r>
            <a:br>
              <a:rPr lang="sv-SE" b="1" dirty="0">
                <a:solidFill>
                  <a:schemeClr val="accent5"/>
                </a:solidFill>
                <a:latin typeface="+mn-lt"/>
              </a:rPr>
            </a:br>
            <a:r>
              <a:rPr lang="sv-SE" b="1" dirty="0">
                <a:solidFill>
                  <a:schemeClr val="accent5"/>
                </a:solidFill>
                <a:latin typeface="+mn-lt"/>
              </a:rPr>
              <a:t>informatik</a:t>
            </a:r>
            <a:br>
              <a:rPr lang="sv-SE" b="1" dirty="0">
                <a:latin typeface="+mn-lt"/>
              </a:rPr>
            </a:br>
            <a:r>
              <a:rPr lang="sv-SE" sz="2400" b="1" dirty="0">
                <a:solidFill>
                  <a:schemeClr val="accent5"/>
                </a:solidFill>
                <a:latin typeface="+mn-lt"/>
                <a:ea typeface="Calibri"/>
                <a:cs typeface="Calibri"/>
              </a:rPr>
              <a:t>Fokusområde 2</a:t>
            </a:r>
          </a:p>
        </p:txBody>
      </p:sp>
      <p:sp>
        <p:nvSpPr>
          <p:cNvPr id="19"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DB6F0346-1B78-0F61-118C-C1FFA37C6329}"/>
              </a:ext>
            </a:extLst>
          </p:cNvPr>
          <p:cNvSpPr>
            <a:spLocks noGrp="1"/>
          </p:cNvSpPr>
          <p:nvPr>
            <p:ph idx="1"/>
          </p:nvPr>
        </p:nvSpPr>
        <p:spPr>
          <a:xfrm>
            <a:off x="5440679" y="1161288"/>
            <a:ext cx="6033951" cy="5068062"/>
          </a:xfrm>
        </p:spPr>
        <p:txBody>
          <a:bodyPr anchor="ctr">
            <a:normAutofit fontScale="70000" lnSpcReduction="20000"/>
          </a:bodyPr>
          <a:lstStyle/>
          <a:p>
            <a:pPr marL="29845" lvl="1" indent="0">
              <a:spcAft>
                <a:spcPts val="1200"/>
              </a:spcAft>
              <a:buNone/>
            </a:pPr>
            <a:r>
              <a:rPr lang="sv-SE" sz="3100" b="1" kern="100">
                <a:solidFill>
                  <a:schemeClr val="accent5"/>
                </a:solidFill>
                <a:latin typeface="Calibri"/>
                <a:ea typeface="Calibri"/>
                <a:cs typeface="Calibri"/>
              </a:rPr>
              <a:t>Aktuellt på nationell nivå</a:t>
            </a:r>
            <a:endParaRPr lang="sv-SE"/>
          </a:p>
          <a:p>
            <a:pPr>
              <a:lnSpc>
                <a:spcPct val="120000"/>
              </a:lnSpc>
              <a:buFont typeface="Arial"/>
              <a:buChar char="•"/>
            </a:pPr>
            <a:r>
              <a:rPr lang="sv-SE" sz="2600" kern="100">
                <a:solidFill>
                  <a:schemeClr val="accent5"/>
                </a:solidFill>
                <a:ea typeface="Calibri"/>
                <a:cs typeface="Calibri"/>
              </a:rPr>
              <a:t>Socialstyrelsen förbereder inför nytt Socialtjänstdataregister, och det kommer också ny lagstiftning om strukturering av hälsodata, vilket inkluderar kommunal hälso- och sjukvård och viss omsorgsinformation.</a:t>
            </a:r>
            <a:endParaRPr lang="sv-SE" sz="2600">
              <a:solidFill>
                <a:schemeClr val="accent5"/>
              </a:solidFill>
              <a:ea typeface="Calibri"/>
              <a:cs typeface="Calibri"/>
            </a:endParaRPr>
          </a:p>
          <a:p>
            <a:pPr>
              <a:lnSpc>
                <a:spcPct val="120000"/>
              </a:lnSpc>
              <a:buFont typeface="Arial"/>
              <a:buChar char="•"/>
            </a:pPr>
            <a:r>
              <a:rPr lang="sv-SE" sz="2600" kern="100">
                <a:solidFill>
                  <a:schemeClr val="accent5"/>
                </a:solidFill>
                <a:ea typeface="Calibri"/>
                <a:cs typeface="Calibri"/>
              </a:rPr>
              <a:t>Projektet Standardisering av verksamhetssystemen arbetar nu bland annat med att synka med Socialstyrelsen om det kommande registret och Basinformation för socialtjänsten. Vi har också en rapport, seminarier och dialog med systemleverantörerna om nya socialtjänstlagen relaterat till verksamhetssystemen.</a:t>
            </a:r>
          </a:p>
          <a:p>
            <a:pPr>
              <a:lnSpc>
                <a:spcPct val="120000"/>
              </a:lnSpc>
              <a:buFont typeface="Arial"/>
              <a:buChar char="•"/>
            </a:pPr>
            <a:r>
              <a:rPr lang="sv-SE" sz="2600" kern="100">
                <a:solidFill>
                  <a:schemeClr val="accent5"/>
                </a:solidFill>
                <a:ea typeface="Calibri"/>
                <a:cs typeface="Calibri"/>
              </a:rPr>
              <a:t>Ett erbjudande om fortsättning av arbetet med verksamhetssystemen kommer gå ut genom Handslaget till kommunerna i april.</a:t>
            </a:r>
          </a:p>
          <a:p>
            <a:pPr marL="29845" lvl="1" indent="0">
              <a:spcAft>
                <a:spcPts val="1200"/>
              </a:spcAft>
              <a:buNone/>
            </a:pPr>
            <a:endParaRPr lang="sv-SE" b="1" kern="100">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a:p>
            <a:pPr marL="29845" lvl="1" indent="0">
              <a:spcAft>
                <a:spcPts val="1200"/>
              </a:spcAft>
              <a:buNone/>
            </a:pPr>
            <a:endParaRPr lang="sv-SE" kern="100">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a:extLst>
              <a:ext uri="{FF2B5EF4-FFF2-40B4-BE49-F238E27FC236}">
                <a16:creationId xmlns:a16="http://schemas.microsoft.com/office/drawing/2014/main" id="{337A6ECA-4683-9DA1-8769-94AFBBFD20C8}"/>
              </a:ext>
            </a:extLst>
          </p:cNvPr>
          <p:cNvPicPr>
            <a:picLocks noChangeAspect="1"/>
          </p:cNvPicPr>
          <p:nvPr/>
        </p:nvPicPr>
        <p:blipFill>
          <a:blip r:embed="rId3"/>
          <a:stretch>
            <a:fillRect/>
          </a:stretch>
        </p:blipFill>
        <p:spPr>
          <a:xfrm>
            <a:off x="334963" y="188913"/>
            <a:ext cx="1009416" cy="419100"/>
          </a:xfrm>
          <a:prstGeom prst="rect">
            <a:avLst/>
          </a:prstGeom>
        </p:spPr>
      </p:pic>
    </p:spTree>
    <p:extLst>
      <p:ext uri="{BB962C8B-B14F-4D97-AF65-F5344CB8AC3E}">
        <p14:creationId xmlns:p14="http://schemas.microsoft.com/office/powerpoint/2010/main" val="411923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66A655-DEA3-F5A7-458E-A8CAA4BBCF19}"/>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rPr>
              <a:t>Digitalisering/</a:t>
            </a:r>
            <a:br>
              <a:rPr lang="sv-SE" b="1" dirty="0">
                <a:solidFill>
                  <a:schemeClr val="accent5"/>
                </a:solidFill>
                <a:latin typeface="+mn-lt"/>
              </a:rPr>
            </a:br>
            <a:r>
              <a:rPr lang="sv-SE" b="1" dirty="0">
                <a:solidFill>
                  <a:schemeClr val="accent5"/>
                </a:solidFill>
                <a:latin typeface="+mn-lt"/>
              </a:rPr>
              <a:t>informatik</a:t>
            </a:r>
            <a:br>
              <a:rPr lang="sv-SE" sz="4400" b="1" dirty="0">
                <a:solidFill>
                  <a:schemeClr val="accent5"/>
                </a:solidFill>
                <a:latin typeface="Calibri"/>
                <a:ea typeface="Calibri"/>
                <a:cs typeface="Calibri"/>
              </a:rPr>
            </a:br>
            <a:r>
              <a:rPr lang="sv-SE" sz="2400" b="1" dirty="0">
                <a:solidFill>
                  <a:schemeClr val="accent5"/>
                </a:solidFill>
                <a:latin typeface="Calibri"/>
                <a:ea typeface="Calibri"/>
                <a:cs typeface="Calibri"/>
              </a:rPr>
              <a:t>Fokusområde 2</a:t>
            </a:r>
            <a:br>
              <a:rPr lang="sv-SE" dirty="0"/>
            </a:br>
            <a:endParaRPr lang="sv-SE" b="1" dirty="0">
              <a:solidFill>
                <a:schemeClr val="accent5"/>
              </a:solidFill>
              <a:latin typeface="+mn-lt"/>
            </a:endParaRPr>
          </a:p>
        </p:txBody>
      </p:sp>
      <p:sp>
        <p:nvSpPr>
          <p:cNvPr id="3" name="Platshållare för innehåll 2">
            <a:extLst>
              <a:ext uri="{FF2B5EF4-FFF2-40B4-BE49-F238E27FC236}">
                <a16:creationId xmlns:a16="http://schemas.microsoft.com/office/drawing/2014/main" id="{DB6F0346-1B78-0F61-118C-C1FFA37C6329}"/>
              </a:ext>
            </a:extLst>
          </p:cNvPr>
          <p:cNvSpPr>
            <a:spLocks noGrp="1"/>
          </p:cNvSpPr>
          <p:nvPr>
            <p:ph idx="1"/>
          </p:nvPr>
        </p:nvSpPr>
        <p:spPr>
          <a:xfrm>
            <a:off x="5440679" y="1161288"/>
            <a:ext cx="6033951" cy="5068062"/>
          </a:xfrm>
        </p:spPr>
        <p:txBody>
          <a:bodyPr anchor="ctr">
            <a:normAutofit fontScale="55000" lnSpcReduction="20000"/>
          </a:bodyPr>
          <a:lstStyle/>
          <a:p>
            <a:pPr marL="29845" lvl="1" indent="0">
              <a:spcAft>
                <a:spcPts val="1200"/>
              </a:spcAft>
              <a:buNone/>
            </a:pPr>
            <a:r>
              <a:rPr lang="sv-SE" b="1" kern="100">
                <a:solidFill>
                  <a:schemeClr val="accent5"/>
                </a:solidFill>
                <a:latin typeface="Calibri"/>
                <a:ea typeface="Calibri"/>
                <a:cs typeface="Times New Roman"/>
              </a:rPr>
              <a:t>Socialchefsnätverket identifierade följande:</a:t>
            </a:r>
            <a:endParaRPr lang="sv-SE">
              <a:solidFill>
                <a:schemeClr val="accent5"/>
              </a:solidFill>
            </a:endParaRPr>
          </a:p>
          <a:p>
            <a:pPr marL="29845" lvl="1" indent="0">
              <a:spcAft>
                <a:spcPts val="1200"/>
              </a:spcAft>
              <a:buNone/>
            </a:pPr>
            <a:r>
              <a:rPr lang="sv-SE" sz="2600">
                <a:ea typeface="Calibri"/>
                <a:cs typeface="Calibri"/>
              </a:rPr>
              <a:t>M</a:t>
            </a:r>
            <a:r>
              <a:rPr lang="sv-SE" sz="2600" kern="100">
                <a:solidFill>
                  <a:schemeClr val="accent5"/>
                </a:solidFill>
                <a:ea typeface="Calibri"/>
                <a:cs typeface="Calibri"/>
              </a:rPr>
              <a:t>er standardiserade upphandlingar, där kommunerna tillsammans påverkar marknaden och frigör sina egna upphandlingsresurser till att tillsammans med leverantörerna utveckla verksamhetssystemen.</a:t>
            </a:r>
          </a:p>
          <a:p>
            <a:pPr marL="29845" lvl="1" indent="0">
              <a:spcAft>
                <a:spcPts val="1200"/>
              </a:spcAft>
              <a:buNone/>
            </a:pPr>
            <a:r>
              <a:rPr lang="sv-SE" sz="2600" kern="100">
                <a:solidFill>
                  <a:schemeClr val="accent5"/>
                </a:solidFill>
                <a:ea typeface="Calibri"/>
                <a:cs typeface="Calibri"/>
              </a:rPr>
              <a:t>Få in arbetet ”Verksamhetssystem för socialtjänsten” i Handslaget, standardiserad upphandling</a:t>
            </a:r>
          </a:p>
          <a:p>
            <a:pPr marL="29845" lvl="1" indent="0">
              <a:spcAft>
                <a:spcPts val="1200"/>
              </a:spcAft>
              <a:buNone/>
            </a:pPr>
            <a:r>
              <a:rPr lang="sv-SE" sz="2600" kern="100">
                <a:solidFill>
                  <a:schemeClr val="accent5"/>
                </a:solidFill>
                <a:ea typeface="Calibri"/>
                <a:cs typeface="Calibri"/>
              </a:rPr>
              <a:t>Datadriven kunskapsutveckling</a:t>
            </a:r>
          </a:p>
          <a:p>
            <a:pPr marL="29845" lvl="1" indent="0">
              <a:spcAft>
                <a:spcPts val="1200"/>
              </a:spcAft>
              <a:buNone/>
            </a:pPr>
            <a:r>
              <a:rPr lang="sv-SE" sz="2600" kern="100">
                <a:solidFill>
                  <a:schemeClr val="accent5"/>
                </a:solidFill>
                <a:ea typeface="Calibri"/>
                <a:cs typeface="Calibri"/>
              </a:rPr>
              <a:t>Stärka kapaciteten att ge rätt insatser i rätt tid</a:t>
            </a:r>
          </a:p>
          <a:p>
            <a:pPr marL="29845" lvl="1" indent="0">
              <a:spcAft>
                <a:spcPts val="1200"/>
              </a:spcAft>
              <a:buNone/>
            </a:pPr>
            <a:r>
              <a:rPr lang="sv-SE" sz="2600" kern="100">
                <a:solidFill>
                  <a:schemeClr val="accent5"/>
                </a:solidFill>
                <a:ea typeface="Calibri"/>
                <a:cs typeface="Calibri"/>
              </a:rPr>
              <a:t>Proaktivt identifiera behov och kapacitet </a:t>
            </a:r>
          </a:p>
          <a:p>
            <a:pPr marL="29845" lvl="1" indent="0">
              <a:spcAft>
                <a:spcPts val="1200"/>
              </a:spcAft>
              <a:buNone/>
            </a:pPr>
            <a:r>
              <a:rPr lang="sv-SE" sz="2600" kern="100">
                <a:solidFill>
                  <a:schemeClr val="accent5"/>
                </a:solidFill>
                <a:ea typeface="Calibri"/>
                <a:cs typeface="Calibri"/>
              </a:rPr>
              <a:t>Förstärka analyskapaciteten – NUSO som exempel – datadriven analys utveckling</a:t>
            </a:r>
          </a:p>
          <a:p>
            <a:pPr marL="29845" lvl="1" indent="0">
              <a:spcAft>
                <a:spcPts val="1200"/>
              </a:spcAft>
              <a:buNone/>
            </a:pPr>
            <a:r>
              <a:rPr lang="sv-SE" sz="2600" kern="100">
                <a:solidFill>
                  <a:schemeClr val="accent5"/>
                </a:solidFill>
                <a:ea typeface="Calibri"/>
                <a:cs typeface="Calibri"/>
              </a:rPr>
              <a:t>AI frågan 10- 15 kommuner som arbetar med AI utveckling och kan stötta andra kommuner – ge dem lite muskler och låta det spilla över</a:t>
            </a:r>
          </a:p>
          <a:p>
            <a:pPr marL="29845" lvl="1" indent="0">
              <a:spcAft>
                <a:spcPts val="1200"/>
              </a:spcAft>
              <a:buNone/>
            </a:pPr>
            <a:r>
              <a:rPr lang="sv-SE" sz="2600" kern="100">
                <a:solidFill>
                  <a:schemeClr val="accent5"/>
                </a:solidFill>
                <a:ea typeface="Calibri"/>
                <a:cs typeface="Calibri"/>
              </a:rPr>
              <a:t>Digital vård och omsorg gemensamt ta sig an hinder (</a:t>
            </a:r>
            <a:r>
              <a:rPr lang="sv-SE" sz="2600" kern="100" err="1">
                <a:solidFill>
                  <a:schemeClr val="accent5"/>
                </a:solidFill>
                <a:ea typeface="Calibri"/>
                <a:cs typeface="Calibri"/>
              </a:rPr>
              <a:t>gdpr</a:t>
            </a:r>
            <a:r>
              <a:rPr lang="sv-SE" sz="2600" kern="100">
                <a:solidFill>
                  <a:schemeClr val="accent5"/>
                </a:solidFill>
                <a:ea typeface="Calibri"/>
                <a:cs typeface="Calibri"/>
              </a:rPr>
              <a:t>). Stångas med jurister m.fl. </a:t>
            </a:r>
          </a:p>
          <a:p>
            <a:pPr marL="29845" lvl="1" indent="0">
              <a:spcAft>
                <a:spcPts val="1200"/>
              </a:spcAft>
              <a:buNone/>
            </a:pPr>
            <a:r>
              <a:rPr lang="sv-SE" sz="2600" kern="100">
                <a:solidFill>
                  <a:schemeClr val="accent5"/>
                </a:solidFill>
                <a:ea typeface="Calibri"/>
                <a:cs typeface="Calibri"/>
              </a:rPr>
              <a:t>Alla kommuner använder den välfärdsteknik som finns- “punktlistan”</a:t>
            </a:r>
          </a:p>
          <a:p>
            <a:pPr marL="29845" lvl="1" indent="0">
              <a:spcAft>
                <a:spcPts val="1200"/>
              </a:spcAft>
              <a:buNone/>
            </a:pPr>
            <a:r>
              <a:rPr lang="sv-SE" sz="2600" kern="100">
                <a:solidFill>
                  <a:schemeClr val="accent5"/>
                </a:solidFill>
                <a:ea typeface="Calibri"/>
                <a:cs typeface="Calibri"/>
              </a:rPr>
              <a:t>Alla kommuner använder listan för standardiserad upphandling av verksamhetssystem</a:t>
            </a:r>
          </a:p>
        </p:txBody>
      </p:sp>
      <p:pic>
        <p:nvPicPr>
          <p:cNvPr id="4" name="Bildobjekt 3">
            <a:extLst>
              <a:ext uri="{FF2B5EF4-FFF2-40B4-BE49-F238E27FC236}">
                <a16:creationId xmlns:a16="http://schemas.microsoft.com/office/drawing/2014/main" id="{337A6ECA-4683-9DA1-8769-94AFBBFD20C8}"/>
              </a:ext>
            </a:extLst>
          </p:cNvPr>
          <p:cNvPicPr>
            <a:picLocks noChangeAspect="1"/>
          </p:cNvPicPr>
          <p:nvPr/>
        </p:nvPicPr>
        <p:blipFill>
          <a:blip r:embed="rId4"/>
          <a:stretch>
            <a:fillRect/>
          </a:stretch>
        </p:blipFill>
        <p:spPr>
          <a:xfrm>
            <a:off x="334963" y="188913"/>
            <a:ext cx="1009416" cy="419100"/>
          </a:xfrm>
          <a:prstGeom prst="rect">
            <a:avLst/>
          </a:prstGeom>
        </p:spPr>
      </p:pic>
    </p:spTree>
    <p:extLst>
      <p:ext uri="{BB962C8B-B14F-4D97-AF65-F5344CB8AC3E}">
        <p14:creationId xmlns:p14="http://schemas.microsoft.com/office/powerpoint/2010/main" val="350861268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D2432A4A-0F22-BD2A-BBEB-9F4747765729}"/>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0D50611-4ADD-2255-53C6-BAFE7A2CC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4C46B504-F71C-A42E-C811-4C247E29B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3C81E99A-2EA3-8323-0B78-1AE753072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32C24CD5-9780-A891-4BD5-B51362B9027B}"/>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Digitalisering</a:t>
            </a:r>
            <a:r>
              <a:rPr lang="sv-SE" b="1" dirty="0">
                <a:solidFill>
                  <a:schemeClr val="accent5"/>
                </a:solidFill>
                <a:latin typeface="+mn-lt"/>
              </a:rPr>
              <a:t>/</a:t>
            </a:r>
            <a:br>
              <a:rPr lang="sv-SE" b="1" dirty="0">
                <a:solidFill>
                  <a:schemeClr val="accent5"/>
                </a:solidFill>
                <a:latin typeface="+mn-lt"/>
              </a:rPr>
            </a:br>
            <a:r>
              <a:rPr lang="sv-SE" b="1" dirty="0">
                <a:solidFill>
                  <a:schemeClr val="accent5"/>
                </a:solidFill>
                <a:latin typeface="+mn-lt"/>
              </a:rPr>
              <a:t>informatik</a:t>
            </a:r>
            <a:br>
              <a:rPr lang="sv-SE" b="1" dirty="0">
                <a:solidFill>
                  <a:schemeClr val="accent5"/>
                </a:solidFill>
                <a:latin typeface="+mn-lt"/>
              </a:rPr>
            </a:br>
            <a:r>
              <a:rPr lang="sv-SE" sz="2400" b="1" dirty="0">
                <a:solidFill>
                  <a:schemeClr val="accent5"/>
                </a:solidFill>
                <a:latin typeface="+mn-lt"/>
                <a:ea typeface="Calibri"/>
                <a:cs typeface="Calibri"/>
              </a:rPr>
              <a:t>Fokusområde 2</a:t>
            </a:r>
          </a:p>
        </p:txBody>
      </p:sp>
      <p:sp>
        <p:nvSpPr>
          <p:cNvPr id="19" name="Rectangle 13">
            <a:extLst>
              <a:ext uri="{FF2B5EF4-FFF2-40B4-BE49-F238E27FC236}">
                <a16:creationId xmlns:a16="http://schemas.microsoft.com/office/drawing/2014/main" id="{4EB30181-FC9F-7D4A-2A00-4C4BEB1D8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DEB1C04C-F54F-CEA2-31B7-462594D66559}"/>
              </a:ext>
            </a:extLst>
          </p:cNvPr>
          <p:cNvSpPr>
            <a:spLocks noGrp="1"/>
          </p:cNvSpPr>
          <p:nvPr>
            <p:ph idx="1"/>
          </p:nvPr>
        </p:nvSpPr>
        <p:spPr>
          <a:xfrm>
            <a:off x="4818888" y="890397"/>
            <a:ext cx="6033951" cy="5068062"/>
          </a:xfrm>
        </p:spPr>
        <p:txBody>
          <a:bodyPr anchor="ctr">
            <a:normAutofit/>
          </a:bodyPr>
          <a:lstStyle/>
          <a:p>
            <a:pPr marL="29845" lvl="1" indent="0">
              <a:spcAft>
                <a:spcPts val="1200"/>
              </a:spcAft>
              <a:buNone/>
            </a:pPr>
            <a:r>
              <a:rPr lang="sv-SE" sz="2900" b="1" kern="100" dirty="0">
                <a:solidFill>
                  <a:schemeClr val="accent5"/>
                </a:solidFill>
                <a:latin typeface="Calibri"/>
                <a:ea typeface="Calibri"/>
                <a:cs typeface="Times New Roman"/>
              </a:rPr>
              <a:t>Förslag på gemensamt arbete:</a:t>
            </a:r>
            <a:endParaRPr lang="en-US" dirty="0">
              <a:solidFill>
                <a:schemeClr val="accent5"/>
              </a:solidFill>
              <a:latin typeface="Calibri"/>
              <a:ea typeface="Calibri"/>
              <a:cs typeface="Calibri" panose="020F0502020204030204"/>
            </a:endParaRPr>
          </a:p>
          <a:p>
            <a:pPr>
              <a:buFont typeface="Arial"/>
              <a:buChar char="•"/>
            </a:pPr>
            <a:r>
              <a:rPr lang="sv-SE" sz="2200" kern="100" dirty="0">
                <a:solidFill>
                  <a:schemeClr val="accent5"/>
                </a:solidFill>
                <a:ea typeface="+mn-lt"/>
                <a:cs typeface="+mn-lt"/>
              </a:rPr>
              <a:t>Förankra ett gemensamt språk för ISU (individbaserad systematisk uppföljning) och nationell statistik så att system kan prata med varandra.</a:t>
            </a:r>
            <a:endParaRPr lang="en-US" sz="2200" kern="100" dirty="0">
              <a:solidFill>
                <a:schemeClr val="accent5"/>
              </a:solidFill>
              <a:ea typeface="+mn-lt"/>
              <a:cs typeface="+mn-lt"/>
            </a:endParaRPr>
          </a:p>
          <a:p>
            <a:pPr>
              <a:buFont typeface="Arial"/>
              <a:buChar char="•"/>
            </a:pPr>
            <a:r>
              <a:rPr lang="sv-SE" sz="2200" kern="100" dirty="0">
                <a:solidFill>
                  <a:schemeClr val="accent5"/>
                </a:solidFill>
                <a:ea typeface="+mn-lt"/>
                <a:cs typeface="+mn-lt"/>
              </a:rPr>
              <a:t>Det behövs stöd i att "dokumentera mindre" och dokumentera rätt</a:t>
            </a:r>
            <a:endParaRPr lang="en-US" sz="2200" kern="100" dirty="0">
              <a:solidFill>
                <a:schemeClr val="accent5"/>
              </a:solidFill>
              <a:ea typeface="+mn-lt"/>
              <a:cs typeface="+mn-lt"/>
            </a:endParaRPr>
          </a:p>
          <a:p>
            <a:pPr>
              <a:buFont typeface="Arial"/>
              <a:buChar char="•"/>
            </a:pPr>
            <a:r>
              <a:rPr lang="sv-SE" sz="2200" kern="100" dirty="0">
                <a:solidFill>
                  <a:schemeClr val="accent5"/>
                </a:solidFill>
                <a:ea typeface="+mn-lt"/>
                <a:cs typeface="+mn-lt"/>
              </a:rPr>
              <a:t>Lätt tillgänglig förebyggande hjälp till självhjälp (digitala inköp, </a:t>
            </a:r>
            <a:r>
              <a:rPr lang="sv-SE" sz="2200" kern="100" dirty="0" err="1">
                <a:solidFill>
                  <a:schemeClr val="accent5"/>
                </a:solidFill>
                <a:ea typeface="+mn-lt"/>
                <a:cs typeface="+mn-lt"/>
              </a:rPr>
              <a:t>gps</a:t>
            </a:r>
            <a:r>
              <a:rPr lang="sv-SE" sz="2200" kern="100" dirty="0">
                <a:solidFill>
                  <a:schemeClr val="accent5"/>
                </a:solidFill>
                <a:ea typeface="+mn-lt"/>
                <a:cs typeface="+mn-lt"/>
              </a:rPr>
              <a:t>-larm </a:t>
            </a:r>
            <a:r>
              <a:rPr lang="sv-SE" sz="2200" kern="100" dirty="0" err="1">
                <a:solidFill>
                  <a:schemeClr val="accent5"/>
                </a:solidFill>
                <a:ea typeface="+mn-lt"/>
                <a:cs typeface="+mn-lt"/>
              </a:rPr>
              <a:t>etc</a:t>
            </a:r>
            <a:r>
              <a:rPr lang="sv-SE" sz="2200" kern="100" dirty="0">
                <a:solidFill>
                  <a:schemeClr val="accent5"/>
                </a:solidFill>
                <a:ea typeface="+mn-lt"/>
                <a:cs typeface="+mn-lt"/>
              </a:rPr>
              <a:t>)</a:t>
            </a:r>
          </a:p>
        </p:txBody>
      </p:sp>
      <p:pic>
        <p:nvPicPr>
          <p:cNvPr id="4" name="Bildobjekt 3">
            <a:extLst>
              <a:ext uri="{FF2B5EF4-FFF2-40B4-BE49-F238E27FC236}">
                <a16:creationId xmlns:a16="http://schemas.microsoft.com/office/drawing/2014/main" id="{1E9AD0A9-C40D-8420-FA91-A85AD473E8E3}"/>
              </a:ext>
            </a:extLst>
          </p:cNvPr>
          <p:cNvPicPr>
            <a:picLocks noChangeAspect="1"/>
          </p:cNvPicPr>
          <p:nvPr/>
        </p:nvPicPr>
        <p:blipFill>
          <a:blip r:embed="rId5"/>
          <a:stretch>
            <a:fillRect/>
          </a:stretch>
        </p:blipFill>
        <p:spPr>
          <a:xfrm>
            <a:off x="334963" y="188913"/>
            <a:ext cx="1009416" cy="419100"/>
          </a:xfrm>
          <a:prstGeom prst="rect">
            <a:avLst/>
          </a:prstGeom>
        </p:spPr>
      </p:pic>
      <p:pic>
        <p:nvPicPr>
          <p:cNvPr id="6" name="Video 5">
            <a:hlinkClick r:id="" action="ppaction://media"/>
            <a:extLst>
              <a:ext uri="{FF2B5EF4-FFF2-40B4-BE49-F238E27FC236}">
                <a16:creationId xmlns:a16="http://schemas.microsoft.com/office/drawing/2014/main" id="{3DC3A110-C129-B882-25B5-68AF7A4709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5384430"/>
      </p:ext>
    </p:extLst>
  </p:cSld>
  <p:clrMapOvr>
    <a:masterClrMapping/>
  </p:clrMapOvr>
  <mc:AlternateContent xmlns:mc="http://schemas.openxmlformats.org/markup-compatibility/2006" xmlns:p14="http://schemas.microsoft.com/office/powerpoint/2010/main">
    <mc:Choice Requires="p14">
      <p:transition spd="slow" p14:dur="2000" advTm="40428"/>
    </mc:Choice>
    <mc:Fallback xmlns="">
      <p:transition spd="slow" advTm="4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09354473-50C7-09DD-F2BB-649684DD4F30}"/>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6B471234-4334-5A56-50DA-22E9BBA0D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7" name="Freeform: Shape 9">
            <a:extLst>
              <a:ext uri="{FF2B5EF4-FFF2-40B4-BE49-F238E27FC236}">
                <a16:creationId xmlns:a16="http://schemas.microsoft.com/office/drawing/2014/main" id="{D9F7D62C-E0FC-6069-C593-E532DC4D3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9A79FFED-F2DD-80F3-4E1E-90A4C0E1E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40DE3992-F548-250D-2FEC-02DCD0447F48}"/>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Kompetens-utmaningen</a:t>
            </a:r>
            <a:br>
              <a:rPr lang="sv-SE" b="1" dirty="0">
                <a:solidFill>
                  <a:schemeClr val="accent5"/>
                </a:solidFill>
                <a:latin typeface="+mn-lt"/>
                <a:ea typeface="Calibri"/>
                <a:cs typeface="Calibri"/>
              </a:rPr>
            </a:br>
            <a:r>
              <a:rPr lang="sv-SE" sz="2400" b="1" dirty="0">
                <a:solidFill>
                  <a:schemeClr val="accent5"/>
                </a:solidFill>
                <a:latin typeface="+mn-lt"/>
                <a:ea typeface="Calibri"/>
                <a:cs typeface="Calibri"/>
              </a:rPr>
              <a:t>Fokusområde 3</a:t>
            </a:r>
            <a:br>
              <a:rPr lang="sv-SE" sz="2400" b="1" dirty="0">
                <a:latin typeface="+mn-lt"/>
              </a:rPr>
            </a:br>
            <a:endParaRPr lang="sv-SE" sz="2900" b="1" dirty="0">
              <a:solidFill>
                <a:schemeClr val="accent5"/>
              </a:solidFill>
              <a:latin typeface="+mn-lt"/>
              <a:ea typeface="Calibri"/>
              <a:cs typeface="Calibri"/>
            </a:endParaRPr>
          </a:p>
        </p:txBody>
      </p:sp>
      <p:sp>
        <p:nvSpPr>
          <p:cNvPr id="19" name="Rectangle 13">
            <a:extLst>
              <a:ext uri="{FF2B5EF4-FFF2-40B4-BE49-F238E27FC236}">
                <a16:creationId xmlns:a16="http://schemas.microsoft.com/office/drawing/2014/main" id="{2816EBE7-7640-33F2-4FA8-A4CAEF99A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5CA6522F-9315-3DCF-ECD6-980B38BD2023}"/>
              </a:ext>
            </a:extLst>
          </p:cNvPr>
          <p:cNvSpPr>
            <a:spLocks noGrp="1"/>
          </p:cNvSpPr>
          <p:nvPr>
            <p:ph idx="1"/>
          </p:nvPr>
        </p:nvSpPr>
        <p:spPr>
          <a:xfrm>
            <a:off x="4718304" y="1504022"/>
            <a:ext cx="7217128" cy="4679063"/>
          </a:xfrm>
        </p:spPr>
        <p:txBody>
          <a:bodyPr anchor="ctr">
            <a:normAutofit/>
          </a:bodyPr>
          <a:lstStyle/>
          <a:p>
            <a:pPr>
              <a:buNone/>
            </a:pPr>
            <a:r>
              <a:rPr lang="sv-SE" sz="2900" b="1" kern="100">
                <a:solidFill>
                  <a:schemeClr val="accent5"/>
                </a:solidFill>
                <a:ea typeface="Calibri"/>
                <a:cs typeface="Calibri"/>
              </a:rPr>
              <a:t>Aktuellt på nationell nivå</a:t>
            </a:r>
            <a:endParaRPr lang="sv-SE" sz="2900" kern="100">
              <a:solidFill>
                <a:srgbClr val="000000"/>
              </a:solidFill>
              <a:ea typeface="Calibri"/>
              <a:cs typeface="Calibri"/>
            </a:endParaRPr>
          </a:p>
          <a:p>
            <a:r>
              <a:rPr lang="sv-SE" sz="1800" kern="100">
                <a:solidFill>
                  <a:schemeClr val="accent5"/>
                </a:solidFill>
                <a:ea typeface="Calibri"/>
                <a:cs typeface="Calibri"/>
              </a:rPr>
              <a:t>SKR har utarbetat olika stöd i kompetensförsörjningsarbetet (personalprognos, 9 strategier personalstatistik, friskfaktorer osv.) Ta del av stödet </a:t>
            </a:r>
            <a:r>
              <a:rPr lang="sv-SE" sz="1800" kern="100">
                <a:solidFill>
                  <a:schemeClr val="accent5"/>
                </a:solidFill>
                <a:ea typeface="Calibri"/>
                <a:cs typeface="Calibri"/>
                <a:hlinkClick r:id="rId3">
                  <a:extLst>
                    <a:ext uri="{A12FA001-AC4F-418D-AE19-62706E023703}">
                      <ahyp:hlinkClr xmlns:ahyp="http://schemas.microsoft.com/office/drawing/2018/hyperlinkcolor" val="tx"/>
                    </a:ext>
                  </a:extLst>
                </a:hlinkClick>
              </a:rPr>
              <a:t>här.</a:t>
            </a:r>
            <a:endParaRPr lang="sv-SE" sz="1800" kern="100">
              <a:solidFill>
                <a:schemeClr val="accent5"/>
              </a:solidFill>
              <a:ea typeface="Calibri"/>
              <a:cs typeface="Calibri"/>
            </a:endParaRPr>
          </a:p>
          <a:p>
            <a:r>
              <a:rPr lang="sv-SE" sz="1800" kern="100">
                <a:solidFill>
                  <a:schemeClr val="accent5"/>
                </a:solidFill>
                <a:ea typeface="Calibri"/>
                <a:cs typeface="Calibri"/>
              </a:rPr>
              <a:t>Kompetenssatsningen Äldreomsorgslyftet inleddes 2020 och syftar till att stärka kompetensen inom kommunalt finansierad vård och omsorg för äldre genom att ge ny och befintlig personal möjlighet att utbilda sig på arbetstid. Läs mer om 2025 års statsbidrag </a:t>
            </a:r>
            <a:r>
              <a:rPr lang="sv-SE" sz="1800" kern="100">
                <a:solidFill>
                  <a:schemeClr val="accent5"/>
                </a:solidFill>
                <a:ea typeface="Calibri"/>
                <a:cs typeface="Calibri"/>
                <a:hlinkClick r:id="rId4">
                  <a:extLst>
                    <a:ext uri="{A12FA001-AC4F-418D-AE19-62706E023703}">
                      <ahyp:hlinkClr xmlns:ahyp="http://schemas.microsoft.com/office/drawing/2018/hyperlinkcolor" val="tx"/>
                    </a:ext>
                  </a:extLst>
                </a:hlinkClick>
              </a:rPr>
              <a:t>här. </a:t>
            </a:r>
            <a:endParaRPr lang="sv-SE" sz="1800" kern="100">
              <a:solidFill>
                <a:schemeClr val="accent5"/>
              </a:solidFill>
              <a:ea typeface="Calibri"/>
              <a:cs typeface="Calibri"/>
            </a:endParaRPr>
          </a:p>
          <a:p>
            <a:r>
              <a:rPr lang="sv-SE" sz="1800" kern="100">
                <a:solidFill>
                  <a:schemeClr val="accent5"/>
                </a:solidFill>
                <a:ea typeface="Calibri"/>
                <a:cs typeface="Calibri"/>
              </a:rPr>
              <a:t>Det finns just nu två högaktuella statliga utredningar inom kompetensområdet:</a:t>
            </a:r>
          </a:p>
          <a:p>
            <a:pPr marL="457200" lvl="1" indent="0">
              <a:buNone/>
            </a:pPr>
            <a:r>
              <a:rPr lang="sv-SE" sz="1800" kern="100">
                <a:solidFill>
                  <a:schemeClr val="accent5"/>
                </a:solidFill>
                <a:ea typeface="Calibri"/>
                <a:cs typeface="Calibri"/>
                <a:hlinkClick r:id="rId5">
                  <a:extLst>
                    <a:ext uri="{A12FA001-AC4F-418D-AE19-62706E023703}">
                      <ahyp:hlinkClr xmlns:ahyp="http://schemas.microsoft.com/office/drawing/2018/hyperlinkcolor" val="tx"/>
                    </a:ext>
                  </a:extLst>
                </a:hlinkClick>
              </a:rPr>
              <a:t>- Språkkrav i äldreomsorgen </a:t>
            </a:r>
            <a:endParaRPr lang="sv-SE" sz="1800" kern="100">
              <a:solidFill>
                <a:schemeClr val="accent5"/>
              </a:solidFill>
              <a:ea typeface="Calibri"/>
              <a:cs typeface="Calibri"/>
            </a:endParaRPr>
          </a:p>
          <a:p>
            <a:pPr marL="457200" lvl="1" indent="0">
              <a:buNone/>
            </a:pPr>
            <a:r>
              <a:rPr lang="sv-SE" sz="1800" kern="100">
                <a:solidFill>
                  <a:schemeClr val="accent5"/>
                </a:solidFill>
                <a:ea typeface="Calibri"/>
                <a:cs typeface="Calibri"/>
                <a:hlinkClick r:id="rId6">
                  <a:extLst>
                    <a:ext uri="{A12FA001-AC4F-418D-AE19-62706E023703}">
                      <ahyp:hlinkClr xmlns:ahyp="http://schemas.microsoft.com/office/drawing/2018/hyperlinkcolor" val="tx"/>
                    </a:ext>
                  </a:extLst>
                </a:hlinkClick>
              </a:rPr>
              <a:t>- En socionomutbildning i tiden</a:t>
            </a:r>
            <a:endParaRPr lang="sv-SE" sz="1800" kern="100">
              <a:solidFill>
                <a:schemeClr val="accent5"/>
              </a:solidFill>
              <a:ea typeface="Calibri"/>
              <a:cs typeface="Calibri"/>
            </a:endParaRPr>
          </a:p>
          <a:p>
            <a:r>
              <a:rPr lang="sv-SE" sz="1800" kern="100">
                <a:solidFill>
                  <a:schemeClr val="accent5"/>
                </a:solidFill>
                <a:ea typeface="Calibri"/>
                <a:cs typeface="Calibri"/>
              </a:rPr>
              <a:t>SKR, Socialstyrelsen och Regionala samverkans- och stödstrukturer (RSS) kraftsamlar tillsammans på kompetensutveckling genom Yrkesresan. Idag har 95 % av alla kommuner valt att ansluta sig till Yrkesresan. Läs mer </a:t>
            </a:r>
            <a:r>
              <a:rPr lang="sv-SE" sz="1800" kern="100">
                <a:solidFill>
                  <a:schemeClr val="accent5"/>
                </a:solidFill>
                <a:ea typeface="Calibri"/>
                <a:cs typeface="Calibri"/>
                <a:hlinkClick r:id="rId7">
                  <a:extLst>
                    <a:ext uri="{A12FA001-AC4F-418D-AE19-62706E023703}">
                      <ahyp:hlinkClr xmlns:ahyp="http://schemas.microsoft.com/office/drawing/2018/hyperlinkcolor" val="tx"/>
                    </a:ext>
                  </a:extLst>
                </a:hlinkClick>
              </a:rPr>
              <a:t>här.</a:t>
            </a:r>
            <a:endParaRPr lang="sv-SE" sz="1800" kern="100">
              <a:solidFill>
                <a:schemeClr val="accent5"/>
              </a:solidFill>
              <a:ea typeface="Calibri"/>
              <a:cs typeface="Calibri"/>
            </a:endParaRPr>
          </a:p>
        </p:txBody>
      </p:sp>
      <p:pic>
        <p:nvPicPr>
          <p:cNvPr id="4" name="Bildobjekt 3">
            <a:extLst>
              <a:ext uri="{FF2B5EF4-FFF2-40B4-BE49-F238E27FC236}">
                <a16:creationId xmlns:a16="http://schemas.microsoft.com/office/drawing/2014/main" id="{EB31EFBB-176A-244F-1B09-470B4623C0D2}"/>
              </a:ext>
            </a:extLst>
          </p:cNvPr>
          <p:cNvPicPr>
            <a:picLocks noChangeAspect="1"/>
          </p:cNvPicPr>
          <p:nvPr/>
        </p:nvPicPr>
        <p:blipFill>
          <a:blip r:embed="rId8"/>
          <a:stretch>
            <a:fillRect/>
          </a:stretch>
        </p:blipFill>
        <p:spPr>
          <a:xfrm>
            <a:off x="334963" y="188913"/>
            <a:ext cx="1009416" cy="419100"/>
          </a:xfrm>
          <a:prstGeom prst="rect">
            <a:avLst/>
          </a:prstGeom>
        </p:spPr>
      </p:pic>
      <p:sp>
        <p:nvSpPr>
          <p:cNvPr id="6" name="Platshållare för innehåll 5">
            <a:extLst>
              <a:ext uri="{FF2B5EF4-FFF2-40B4-BE49-F238E27FC236}">
                <a16:creationId xmlns:a16="http://schemas.microsoft.com/office/drawing/2014/main" id="{E1E19308-87C9-A091-500B-64DF891FAA39}"/>
              </a:ext>
            </a:extLst>
          </p:cNvPr>
          <p:cNvSpPr txBox="1">
            <a:spLocks/>
          </p:cNvSpPr>
          <p:nvPr/>
        </p:nvSpPr>
        <p:spPr>
          <a:xfrm>
            <a:off x="4224528" y="4450798"/>
            <a:ext cx="7313612" cy="4139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a:p>
        </p:txBody>
      </p:sp>
    </p:spTree>
    <p:extLst>
      <p:ext uri="{BB962C8B-B14F-4D97-AF65-F5344CB8AC3E}">
        <p14:creationId xmlns:p14="http://schemas.microsoft.com/office/powerpoint/2010/main" val="1937502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60960289-A7A4-0479-925D-93D4E2F546E8}"/>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F75F6693-871A-ED48-04B0-4F33B050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7" name="Freeform: Shape 9">
            <a:extLst>
              <a:ext uri="{FF2B5EF4-FFF2-40B4-BE49-F238E27FC236}">
                <a16:creationId xmlns:a16="http://schemas.microsoft.com/office/drawing/2014/main" id="{3C989B57-A95E-A8B9-E69D-D01F400EE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CC3EAA59-EBB4-C147-37C5-C073762A4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C5CF8AED-5504-6884-170E-B7F8A216EF55}"/>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rPr>
              <a:t>Kompetens-utmaningen</a:t>
            </a:r>
            <a:br>
              <a:rPr lang="sv-SE" b="1" dirty="0">
                <a:solidFill>
                  <a:schemeClr val="accent5"/>
                </a:solidFill>
                <a:latin typeface="+mn-lt"/>
              </a:rPr>
            </a:br>
            <a:r>
              <a:rPr lang="sv-SE" sz="2400" b="1" dirty="0">
                <a:solidFill>
                  <a:schemeClr val="accent5"/>
                </a:solidFill>
                <a:latin typeface="+mn-lt"/>
                <a:ea typeface="Calibri"/>
                <a:cs typeface="Calibri"/>
              </a:rPr>
              <a:t>Fokusområde 3</a:t>
            </a:r>
          </a:p>
        </p:txBody>
      </p:sp>
      <p:sp>
        <p:nvSpPr>
          <p:cNvPr id="19" name="Rectangle 13">
            <a:extLst>
              <a:ext uri="{FF2B5EF4-FFF2-40B4-BE49-F238E27FC236}">
                <a16:creationId xmlns:a16="http://schemas.microsoft.com/office/drawing/2014/main" id="{C40B19F2-0BF5-4DE5-8901-D98A45639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0D254244-CCAA-9D83-FAC7-A4AB228587FF}"/>
              </a:ext>
            </a:extLst>
          </p:cNvPr>
          <p:cNvSpPr>
            <a:spLocks noGrp="1"/>
          </p:cNvSpPr>
          <p:nvPr>
            <p:ph idx="1"/>
          </p:nvPr>
        </p:nvSpPr>
        <p:spPr>
          <a:xfrm>
            <a:off x="4601076" y="1346441"/>
            <a:ext cx="6969132" cy="4681136"/>
          </a:xfrm>
        </p:spPr>
        <p:txBody>
          <a:bodyPr anchor="ctr">
            <a:normAutofit fontScale="25000" lnSpcReduction="20000"/>
          </a:bodyPr>
          <a:lstStyle/>
          <a:p>
            <a:pPr marL="29845" lvl="1" indent="0">
              <a:spcAft>
                <a:spcPts val="1200"/>
              </a:spcAft>
              <a:buNone/>
            </a:pPr>
            <a:r>
              <a:rPr lang="sv-SE" sz="8000" b="1" kern="100">
                <a:solidFill>
                  <a:schemeClr val="accent5"/>
                </a:solidFill>
                <a:latin typeface="Calibri"/>
                <a:ea typeface="Calibri"/>
                <a:cs typeface="Times New Roman"/>
              </a:rPr>
              <a:t>Socialchefsnätverket identifierade följande</a:t>
            </a:r>
            <a:r>
              <a:rPr lang="sv-SE" sz="6200" b="1" kern="100">
                <a:solidFill>
                  <a:schemeClr val="accent5"/>
                </a:solidFill>
                <a:latin typeface="Calibri"/>
                <a:ea typeface="Calibri"/>
                <a:cs typeface="Times New Roman"/>
              </a:rPr>
              <a:t>:</a:t>
            </a:r>
          </a:p>
          <a:p>
            <a:pPr marL="372745" lvl="1" indent="-342900">
              <a:lnSpc>
                <a:spcPct val="120000"/>
              </a:lnSpc>
              <a:spcBef>
                <a:spcPts val="0"/>
              </a:spcBef>
            </a:pPr>
            <a:r>
              <a:rPr lang="sv-SE" sz="7200" kern="100">
                <a:solidFill>
                  <a:schemeClr val="accent5"/>
                </a:solidFill>
                <a:ea typeface="Calibri"/>
                <a:cs typeface="Calibri"/>
              </a:rPr>
              <a:t>Kompetensförsörjningsutmaningen ser olika ut i kommuner. </a:t>
            </a:r>
          </a:p>
          <a:p>
            <a:pPr marL="372745" lvl="1" indent="-342900">
              <a:lnSpc>
                <a:spcPct val="120000"/>
              </a:lnSpc>
              <a:spcBef>
                <a:spcPts val="0"/>
              </a:spcBef>
            </a:pPr>
            <a:r>
              <a:rPr lang="sv-SE" sz="7200" kern="100">
                <a:solidFill>
                  <a:schemeClr val="accent5"/>
                </a:solidFill>
                <a:ea typeface="Calibri"/>
                <a:cs typeface="Calibri"/>
              </a:rPr>
              <a:t>Stärk arbetet med nya samverkansformer för kompetensförsörjning, exempelvis genom kombinationstjänster.</a:t>
            </a:r>
            <a:endParaRPr lang="sv-SE">
              <a:solidFill>
                <a:schemeClr val="accent5"/>
              </a:solidFill>
            </a:endParaRPr>
          </a:p>
          <a:p>
            <a:pPr marL="372745" lvl="1" indent="-342900">
              <a:lnSpc>
                <a:spcPct val="120000"/>
              </a:lnSpc>
              <a:spcBef>
                <a:spcPts val="0"/>
              </a:spcBef>
            </a:pPr>
            <a:r>
              <a:rPr lang="sv-SE" sz="7200" kern="100">
                <a:solidFill>
                  <a:schemeClr val="accent5"/>
                </a:solidFill>
                <a:ea typeface="Calibri"/>
                <a:cs typeface="Calibri"/>
              </a:rPr>
              <a:t>Minska beroendet av hyrbemanning tillsammans.</a:t>
            </a:r>
          </a:p>
          <a:p>
            <a:pPr marL="372745" lvl="1" indent="-342900">
              <a:lnSpc>
                <a:spcPct val="120000"/>
              </a:lnSpc>
              <a:spcBef>
                <a:spcPts val="0"/>
              </a:spcBef>
            </a:pPr>
            <a:r>
              <a:rPr lang="sv-SE" sz="7200" kern="100">
                <a:solidFill>
                  <a:schemeClr val="accent5"/>
                </a:solidFill>
                <a:ea typeface="Calibri"/>
                <a:cs typeface="Calibri"/>
              </a:rPr>
              <a:t>Nya vägar in – underlätta omställning av medarbetare från förskola/ skola till omsorgen. </a:t>
            </a:r>
          </a:p>
          <a:p>
            <a:pPr marL="372745" lvl="1" indent="-342900">
              <a:lnSpc>
                <a:spcPct val="120000"/>
              </a:lnSpc>
              <a:spcBef>
                <a:spcPts val="0"/>
              </a:spcBef>
            </a:pPr>
            <a:r>
              <a:rPr lang="sv-SE" sz="7200" kern="100">
                <a:solidFill>
                  <a:schemeClr val="accent5"/>
                </a:solidFill>
                <a:ea typeface="Calibri"/>
                <a:cs typeface="Calibri"/>
              </a:rPr>
              <a:t>De statliga medlen för kompetenslyft behöver säkras på lång sikt (äldreomsorgslyftet med breddning till funktionshinderområdet).</a:t>
            </a:r>
          </a:p>
          <a:p>
            <a:pPr marL="372745" lvl="1" indent="-342900">
              <a:lnSpc>
                <a:spcPct val="120000"/>
              </a:lnSpc>
              <a:spcBef>
                <a:spcPts val="0"/>
              </a:spcBef>
            </a:pPr>
            <a:r>
              <a:rPr lang="sv-SE" sz="7200" kern="100">
                <a:solidFill>
                  <a:schemeClr val="accent5"/>
                </a:solidFill>
                <a:ea typeface="Calibri"/>
                <a:cs typeface="Calibri"/>
              </a:rPr>
              <a:t>Stöd breddinförandet av nya arbetssätt i omsorgen med fokus på välfärdsteknik.</a:t>
            </a:r>
          </a:p>
          <a:p>
            <a:pPr marL="372745" lvl="1" indent="-342900">
              <a:lnSpc>
                <a:spcPct val="120000"/>
              </a:lnSpc>
              <a:spcBef>
                <a:spcPts val="0"/>
              </a:spcBef>
            </a:pPr>
            <a:r>
              <a:rPr lang="sv-SE" sz="7200" kern="100">
                <a:solidFill>
                  <a:schemeClr val="accent5"/>
                </a:solidFill>
                <a:ea typeface="Calibri"/>
                <a:cs typeface="Calibri"/>
              </a:rPr>
              <a:t>Vad bör vara kommunens/socialtjänstens uppdrag vara framledes? - ingen politiker vill ta i frågan vad tex kommunens äldreomsorg bör sluta göra. </a:t>
            </a:r>
          </a:p>
          <a:p>
            <a:pPr marL="372745" lvl="1" indent="-342900">
              <a:lnSpc>
                <a:spcPct val="120000"/>
              </a:lnSpc>
              <a:spcBef>
                <a:spcPts val="0"/>
              </a:spcBef>
            </a:pPr>
            <a:r>
              <a:rPr lang="sv-SE" sz="7200" kern="100">
                <a:solidFill>
                  <a:schemeClr val="accent5"/>
                </a:solidFill>
                <a:ea typeface="Calibri"/>
                <a:cs typeface="Calibri"/>
              </a:rPr>
              <a:t>”Dämpa efterfrågan tillsammans.”</a:t>
            </a:r>
            <a:endParaRPr lang="sv-SE" sz="5600">
              <a:solidFill>
                <a:schemeClr val="accent5"/>
              </a:solidFill>
              <a:ea typeface="Calibri"/>
              <a:cs typeface="Calibri" panose="020F0502020204030204"/>
            </a:endParaRPr>
          </a:p>
        </p:txBody>
      </p:sp>
      <p:pic>
        <p:nvPicPr>
          <p:cNvPr id="4" name="Bildobjekt 3">
            <a:extLst>
              <a:ext uri="{FF2B5EF4-FFF2-40B4-BE49-F238E27FC236}">
                <a16:creationId xmlns:a16="http://schemas.microsoft.com/office/drawing/2014/main" id="{8DB1707E-1310-6919-AFF6-27FEA5EE09EB}"/>
              </a:ext>
            </a:extLst>
          </p:cNvPr>
          <p:cNvPicPr>
            <a:picLocks noChangeAspect="1"/>
          </p:cNvPicPr>
          <p:nvPr/>
        </p:nvPicPr>
        <p:blipFill>
          <a:blip r:embed="rId3"/>
          <a:stretch>
            <a:fillRect/>
          </a:stretch>
        </p:blipFill>
        <p:spPr>
          <a:xfrm>
            <a:off x="334963" y="188913"/>
            <a:ext cx="1009416" cy="419100"/>
          </a:xfrm>
          <a:prstGeom prst="rect">
            <a:avLst/>
          </a:prstGeom>
        </p:spPr>
      </p:pic>
    </p:spTree>
    <p:extLst>
      <p:ext uri="{BB962C8B-B14F-4D97-AF65-F5344CB8AC3E}">
        <p14:creationId xmlns:p14="http://schemas.microsoft.com/office/powerpoint/2010/main" val="3103185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60960289-A7A4-0479-925D-93D4E2F546E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5CF8AED-5504-6884-170E-B7F8A216EF55}"/>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rPr>
              <a:t>Kompetens-utmaningen</a:t>
            </a:r>
            <a:br>
              <a:rPr lang="sv-SE" b="1" dirty="0">
                <a:solidFill>
                  <a:schemeClr val="accent5"/>
                </a:solidFill>
                <a:latin typeface="+mn-lt"/>
              </a:rPr>
            </a:br>
            <a:r>
              <a:rPr lang="sv-SE" sz="2400" b="1" dirty="0">
                <a:solidFill>
                  <a:schemeClr val="accent5"/>
                </a:solidFill>
                <a:latin typeface="+mn-lt"/>
                <a:ea typeface="Calibri"/>
                <a:cs typeface="Calibri"/>
              </a:rPr>
              <a:t>Fokusområde 3</a:t>
            </a:r>
          </a:p>
        </p:txBody>
      </p:sp>
      <p:sp>
        <p:nvSpPr>
          <p:cNvPr id="3" name="Platshållare för innehåll 2">
            <a:extLst>
              <a:ext uri="{FF2B5EF4-FFF2-40B4-BE49-F238E27FC236}">
                <a16:creationId xmlns:a16="http://schemas.microsoft.com/office/drawing/2014/main" id="{0D254244-CCAA-9D83-FAC7-A4AB228587FF}"/>
              </a:ext>
            </a:extLst>
          </p:cNvPr>
          <p:cNvSpPr>
            <a:spLocks noGrp="1"/>
          </p:cNvSpPr>
          <p:nvPr>
            <p:ph idx="1"/>
          </p:nvPr>
        </p:nvSpPr>
        <p:spPr>
          <a:xfrm>
            <a:off x="4601076" y="1346441"/>
            <a:ext cx="6969132" cy="4681136"/>
          </a:xfrm>
        </p:spPr>
        <p:txBody>
          <a:bodyPr anchor="ctr">
            <a:normAutofit/>
          </a:bodyPr>
          <a:lstStyle/>
          <a:p>
            <a:pPr marL="29845" lvl="1" indent="0">
              <a:spcAft>
                <a:spcPts val="1200"/>
              </a:spcAft>
              <a:buNone/>
            </a:pPr>
            <a:r>
              <a:rPr lang="sv-SE" sz="2200" b="1" kern="100">
                <a:solidFill>
                  <a:schemeClr val="accent5"/>
                </a:solidFill>
                <a:latin typeface="Calibri"/>
                <a:ea typeface="Calibri"/>
                <a:cs typeface="Times New Roman"/>
              </a:rPr>
              <a:t>Förslag på gemensamt arbete:</a:t>
            </a:r>
          </a:p>
          <a:p>
            <a:pPr marL="372745" lvl="1" indent="-342900">
              <a:lnSpc>
                <a:spcPct val="100000"/>
              </a:lnSpc>
              <a:spcBef>
                <a:spcPts val="0"/>
              </a:spcBef>
            </a:pPr>
            <a:r>
              <a:rPr lang="sv-SE" sz="2200" kern="100">
                <a:solidFill>
                  <a:schemeClr val="accent5"/>
                </a:solidFill>
                <a:ea typeface="Calibri"/>
                <a:cs typeface="Calibri"/>
              </a:rPr>
              <a:t>Minska beroendet av hyrpersonal</a:t>
            </a:r>
          </a:p>
          <a:p>
            <a:pPr marL="372745" lvl="1" indent="-342900">
              <a:lnSpc>
                <a:spcPct val="100000"/>
              </a:lnSpc>
              <a:spcBef>
                <a:spcPts val="0"/>
              </a:spcBef>
            </a:pPr>
            <a:r>
              <a:rPr lang="sv-SE" sz="2200" kern="100">
                <a:solidFill>
                  <a:schemeClr val="accent5"/>
                </a:solidFill>
                <a:ea typeface="Calibri"/>
                <a:cs typeface="Calibri"/>
              </a:rPr>
              <a:t>Verka för ökad avtalssamverkan</a:t>
            </a:r>
          </a:p>
          <a:p>
            <a:pPr marL="372745" lvl="1" indent="-342900">
              <a:lnSpc>
                <a:spcPct val="100000"/>
              </a:lnSpc>
              <a:spcBef>
                <a:spcPts val="0"/>
              </a:spcBef>
            </a:pPr>
            <a:r>
              <a:rPr lang="sv-SE" sz="2200" kern="100">
                <a:solidFill>
                  <a:schemeClr val="accent5"/>
                </a:solidFill>
                <a:ea typeface="Calibri"/>
                <a:cs typeface="Calibri"/>
              </a:rPr>
              <a:t>Verka för långsiktighet i äldreomsorgslyftet </a:t>
            </a:r>
          </a:p>
          <a:p>
            <a:pPr marL="372745" lvl="1" indent="-342900">
              <a:lnSpc>
                <a:spcPct val="100000"/>
              </a:lnSpc>
              <a:spcBef>
                <a:spcPts val="0"/>
              </a:spcBef>
            </a:pPr>
            <a:r>
              <a:rPr lang="sv-SE" sz="2200" kern="100">
                <a:solidFill>
                  <a:schemeClr val="accent5"/>
                </a:solidFill>
                <a:ea typeface="Calibri"/>
                <a:cs typeface="Calibri"/>
              </a:rPr>
              <a:t>Verka för ett kompetenslyft i funktionhindersomsorgen</a:t>
            </a:r>
          </a:p>
          <a:p>
            <a:pPr marL="372745" lvl="1" indent="-342900">
              <a:lnSpc>
                <a:spcPct val="100000"/>
              </a:lnSpc>
              <a:spcBef>
                <a:spcPts val="0"/>
              </a:spcBef>
            </a:pPr>
            <a:r>
              <a:rPr lang="sv-SE" sz="2200" kern="100">
                <a:solidFill>
                  <a:schemeClr val="accent5"/>
                </a:solidFill>
                <a:ea typeface="Calibri"/>
                <a:cs typeface="Calibri"/>
              </a:rPr>
              <a:t>Gemensamt arbete/verka för gemensam syn på  äldreomsorgens uppdrag</a:t>
            </a:r>
          </a:p>
          <a:p>
            <a:pPr marL="372745" lvl="1" indent="-342900">
              <a:lnSpc>
                <a:spcPct val="120000"/>
              </a:lnSpc>
              <a:spcBef>
                <a:spcPts val="0"/>
              </a:spcBef>
            </a:pPr>
            <a:endParaRPr lang="sv-SE" kern="100">
              <a:solidFill>
                <a:schemeClr val="accent5"/>
              </a:solidFill>
              <a:ea typeface="Calibri"/>
              <a:cs typeface="Calibri"/>
            </a:endParaRPr>
          </a:p>
        </p:txBody>
      </p:sp>
      <p:pic>
        <p:nvPicPr>
          <p:cNvPr id="4" name="Bildobjekt 3">
            <a:extLst>
              <a:ext uri="{FF2B5EF4-FFF2-40B4-BE49-F238E27FC236}">
                <a16:creationId xmlns:a16="http://schemas.microsoft.com/office/drawing/2014/main" id="{8DB1707E-1310-6919-AFF6-27FEA5EE09EB}"/>
              </a:ext>
            </a:extLst>
          </p:cNvPr>
          <p:cNvPicPr>
            <a:picLocks noChangeAspect="1"/>
          </p:cNvPicPr>
          <p:nvPr/>
        </p:nvPicPr>
        <p:blipFill>
          <a:blip r:embed="rId5"/>
          <a:stretch>
            <a:fillRect/>
          </a:stretch>
        </p:blipFill>
        <p:spPr>
          <a:xfrm>
            <a:off x="334963" y="188913"/>
            <a:ext cx="1009416" cy="419100"/>
          </a:xfrm>
          <a:prstGeom prst="rect">
            <a:avLst/>
          </a:prstGeom>
        </p:spPr>
      </p:pic>
      <p:pic>
        <p:nvPicPr>
          <p:cNvPr id="6" name="Video 5">
            <a:hlinkClick r:id="" action="ppaction://media"/>
            <a:extLst>
              <a:ext uri="{FF2B5EF4-FFF2-40B4-BE49-F238E27FC236}">
                <a16:creationId xmlns:a16="http://schemas.microsoft.com/office/drawing/2014/main" id="{D8B6F2A1-2DE7-D5E9-C517-65AFC69068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2278827"/>
      </p:ext>
    </p:extLst>
  </p:cSld>
  <p:clrMapOvr>
    <a:masterClrMapping/>
  </p:clrMapOvr>
  <mc:AlternateContent xmlns:mc="http://schemas.openxmlformats.org/markup-compatibility/2006" xmlns:p14="http://schemas.microsoft.com/office/powerpoint/2010/main">
    <mc:Choice Requires="p14">
      <p:transition spd="slow" p14:dur="2000" advTm="28948"/>
    </mc:Choice>
    <mc:Fallback xmlns="">
      <p:transition spd="slow" advTm="2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a:extLst>
            <a:ext uri="{FF2B5EF4-FFF2-40B4-BE49-F238E27FC236}">
              <a16:creationId xmlns:a16="http://schemas.microsoft.com/office/drawing/2014/main" id="{9B7137F0-3EE0-DE4E-7121-EFD17A124097}"/>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55867988-6DC3-45E3-88FD-D014A6A33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7" name="Freeform: Shape 9">
            <a:extLst>
              <a:ext uri="{FF2B5EF4-FFF2-40B4-BE49-F238E27FC236}">
                <a16:creationId xmlns:a16="http://schemas.microsoft.com/office/drawing/2014/main" id="{8FAB1ABA-5D12-FDEA-E2F9-E4AC6F511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1A711BB4-0DE9-C6E4-DC15-6686381F5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D3F81E3C-CCC6-CBDF-04E7-A027AC135BB8}"/>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rPr>
              <a:t>Tillit till  </a:t>
            </a:r>
            <a:br>
              <a:rPr lang="sv-SE" b="1" dirty="0">
                <a:solidFill>
                  <a:schemeClr val="accent5"/>
                </a:solidFill>
                <a:latin typeface="+mn-lt"/>
              </a:rPr>
            </a:br>
            <a:r>
              <a:rPr lang="sv-SE" b="1" dirty="0">
                <a:solidFill>
                  <a:schemeClr val="accent5"/>
                </a:solidFill>
                <a:latin typeface="+mn-lt"/>
              </a:rPr>
              <a:t>socialtjänsten</a:t>
            </a:r>
            <a:br>
              <a:rPr lang="sv-SE" b="1" dirty="0">
                <a:latin typeface="+mn-lt"/>
              </a:rPr>
            </a:br>
            <a:r>
              <a:rPr lang="sv-SE" sz="2700" b="1" dirty="0">
                <a:solidFill>
                  <a:schemeClr val="accent5"/>
                </a:solidFill>
                <a:latin typeface="+mn-lt"/>
                <a:ea typeface="Calibri"/>
                <a:cs typeface="Calibri"/>
              </a:rPr>
              <a:t>Fokusområde 4</a:t>
            </a:r>
            <a:endParaRPr lang="sv-SE" b="1" dirty="0">
              <a:solidFill>
                <a:schemeClr val="accent5"/>
              </a:solidFill>
              <a:latin typeface="+mn-lt"/>
              <a:ea typeface="Calibri"/>
              <a:cs typeface="Calibri"/>
            </a:endParaRPr>
          </a:p>
        </p:txBody>
      </p:sp>
      <p:sp>
        <p:nvSpPr>
          <p:cNvPr id="19" name="Rectangle 13">
            <a:extLst>
              <a:ext uri="{FF2B5EF4-FFF2-40B4-BE49-F238E27FC236}">
                <a16:creationId xmlns:a16="http://schemas.microsoft.com/office/drawing/2014/main" id="{6E6F9860-0957-0D3B-B124-F989FEA1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E5C6FC41-5C40-8D16-D26F-F57B6741B2AD}"/>
              </a:ext>
            </a:extLst>
          </p:cNvPr>
          <p:cNvSpPr>
            <a:spLocks noGrp="1"/>
          </p:cNvSpPr>
          <p:nvPr>
            <p:ph idx="1"/>
          </p:nvPr>
        </p:nvSpPr>
        <p:spPr>
          <a:xfrm>
            <a:off x="5440679" y="1161288"/>
            <a:ext cx="6033951" cy="5068062"/>
          </a:xfrm>
        </p:spPr>
        <p:txBody>
          <a:bodyPr anchor="ctr">
            <a:normAutofit fontScale="70000" lnSpcReduction="20000"/>
          </a:bodyPr>
          <a:lstStyle/>
          <a:p>
            <a:pPr lvl="1">
              <a:buNone/>
            </a:pPr>
            <a:r>
              <a:rPr lang="sv-SE" sz="3200" b="1" kern="100">
                <a:solidFill>
                  <a:schemeClr val="accent5"/>
                </a:solidFill>
                <a:ea typeface="+mn-lt"/>
                <a:cs typeface="+mn-lt"/>
              </a:rPr>
              <a:t>Aktuellt på nationell nivå</a:t>
            </a:r>
            <a:endParaRPr lang="sv-SE" sz="3200" kern="100">
              <a:solidFill>
                <a:schemeClr val="accent5"/>
              </a:solidFill>
              <a:ea typeface="+mn-lt"/>
              <a:cs typeface="+mn-lt"/>
            </a:endParaRPr>
          </a:p>
          <a:p>
            <a:pPr lvl="1">
              <a:buNone/>
            </a:pPr>
            <a:endParaRPr lang="sv-SE" sz="3200" b="1" kern="100">
              <a:solidFill>
                <a:schemeClr val="accent5"/>
              </a:solidFill>
              <a:ea typeface="+mn-lt"/>
              <a:cs typeface="+mn-lt"/>
            </a:endParaRPr>
          </a:p>
          <a:p>
            <a:pPr marL="372745" lvl="1" indent="-342900">
              <a:spcAft>
                <a:spcPts val="1200"/>
              </a:spcAft>
            </a:pPr>
            <a:r>
              <a:rPr lang="sv-SE" kern="100">
                <a:solidFill>
                  <a:schemeClr val="accent5"/>
                </a:solidFill>
                <a:ea typeface="+mn-lt"/>
                <a:cs typeface="+mn-lt"/>
              </a:rPr>
              <a:t>Myndighetens för vård och omsorgsanalys rapport dec 2024 visar att  förtroendet för socialtjänstens arbete med barn, unga och familjer är förhållandevis lågt hos allmänheten. </a:t>
            </a:r>
            <a:r>
              <a:rPr lang="sv-SE" kern="100">
                <a:solidFill>
                  <a:schemeClr val="accent5"/>
                </a:solidFill>
                <a:ea typeface="+mn-lt"/>
                <a:cs typeface="+mn-lt"/>
                <a:hlinkClick r:id="rId3">
                  <a:extLst>
                    <a:ext uri="{A12FA001-AC4F-418D-AE19-62706E023703}">
                      <ahyp:hlinkClr xmlns:ahyp="http://schemas.microsoft.com/office/drawing/2018/hyperlinkcolor" val="tx"/>
                    </a:ext>
                  </a:extLst>
                </a:hlinkClick>
              </a:rPr>
              <a:t>Läs mer</a:t>
            </a:r>
            <a:endParaRPr lang="sv-SE" kern="100">
              <a:solidFill>
                <a:schemeClr val="accent5"/>
              </a:solidFill>
              <a:ea typeface="+mn-lt"/>
              <a:cs typeface="+mn-lt"/>
            </a:endParaRPr>
          </a:p>
          <a:p>
            <a:pPr marL="372745" lvl="1" indent="-342900">
              <a:spcAft>
                <a:spcPts val="1200"/>
              </a:spcAft>
            </a:pPr>
            <a:r>
              <a:rPr lang="sv-SE" kern="100">
                <a:solidFill>
                  <a:schemeClr val="accent5"/>
                </a:solidFill>
                <a:ea typeface="+mn-lt"/>
                <a:cs typeface="+mn-lt"/>
              </a:rPr>
              <a:t>ECPAT rapport 2024  </a:t>
            </a:r>
            <a:r>
              <a:rPr lang="sv-SE" kern="100">
                <a:solidFill>
                  <a:schemeClr val="accent5"/>
                </a:solidFill>
                <a:ea typeface="+mn-lt"/>
                <a:cs typeface="+mn-lt"/>
                <a:hlinkClick r:id="rId4">
                  <a:extLst>
                    <a:ext uri="{A12FA001-AC4F-418D-AE19-62706E023703}">
                      <ahyp:hlinkClr xmlns:ahyp="http://schemas.microsoft.com/office/drawing/2018/hyperlinkcolor" val="tx"/>
                    </a:ext>
                  </a:extLst>
                </a:hlinkClick>
              </a:rPr>
              <a:t>Ny rapport från Ecpat visar att barn saknar förtroende för polis och socialtjänst - ECPAT Sverige</a:t>
            </a:r>
          </a:p>
          <a:p>
            <a:pPr marL="372745" lvl="1" indent="-342900">
              <a:spcAft>
                <a:spcPts val="1200"/>
              </a:spcAft>
            </a:pPr>
            <a:r>
              <a:rPr lang="sv-SE" kern="100">
                <a:solidFill>
                  <a:schemeClr val="accent5"/>
                </a:solidFill>
                <a:ea typeface="+mn-lt"/>
                <a:cs typeface="+mn-lt"/>
              </a:rPr>
              <a:t>Socialstyrelsens regeringsuppdrag: öka allmänhetens kunskap om socialtjänsten. </a:t>
            </a:r>
            <a:r>
              <a:rPr lang="sv-SE" kern="100">
                <a:solidFill>
                  <a:schemeClr val="accent5"/>
                </a:solidFill>
                <a:ea typeface="+mn-lt"/>
                <a:cs typeface="+mn-lt"/>
                <a:hlinkClick r:id="rId5">
                  <a:extLst>
                    <a:ext uri="{A12FA001-AC4F-418D-AE19-62706E023703}">
                      <ahyp:hlinkClr xmlns:ahyp="http://schemas.microsoft.com/office/drawing/2018/hyperlinkcolor" val="tx"/>
                    </a:ext>
                  </a:extLst>
                </a:hlinkClick>
              </a:rPr>
              <a:t>Läs mer</a:t>
            </a:r>
            <a:endParaRPr lang="sv-SE" kern="100">
              <a:solidFill>
                <a:schemeClr val="accent5"/>
              </a:solidFill>
              <a:ea typeface="+mn-lt"/>
              <a:cs typeface="+mn-lt"/>
            </a:endParaRPr>
          </a:p>
          <a:p>
            <a:pPr marL="372745" lvl="1" indent="-342900">
              <a:spcAft>
                <a:spcPts val="1200"/>
              </a:spcAft>
            </a:pPr>
            <a:r>
              <a:rPr lang="sv-SE" kern="100">
                <a:solidFill>
                  <a:schemeClr val="accent5"/>
                </a:solidFill>
                <a:ea typeface="+mn-lt"/>
                <a:cs typeface="+mn-lt"/>
              </a:rPr>
              <a:t>Socialstyrelsens regeringsuppdrag: motverka ryktesspridning och desinformation om socialtjänsten. </a:t>
            </a:r>
            <a:r>
              <a:rPr lang="sv-SE" kern="100">
                <a:solidFill>
                  <a:schemeClr val="accent5"/>
                </a:solidFill>
                <a:ea typeface="+mn-lt"/>
                <a:cs typeface="+mn-lt"/>
                <a:hlinkClick r:id="rId6">
                  <a:extLst>
                    <a:ext uri="{A12FA001-AC4F-418D-AE19-62706E023703}">
                      <ahyp:hlinkClr xmlns:ahyp="http://schemas.microsoft.com/office/drawing/2018/hyperlinkcolor" val="tx"/>
                    </a:ext>
                  </a:extLst>
                </a:hlinkClick>
              </a:rPr>
              <a:t>Läs mer</a:t>
            </a:r>
          </a:p>
          <a:p>
            <a:pPr marL="372745" lvl="1" indent="-342900">
              <a:spcAft>
                <a:spcPts val="1200"/>
              </a:spcAft>
            </a:pPr>
            <a:r>
              <a:rPr lang="sv-SE" kern="100">
                <a:solidFill>
                  <a:schemeClr val="accent5"/>
                </a:solidFill>
                <a:ea typeface="+mn-lt"/>
                <a:cs typeface="+mn-lt"/>
              </a:rPr>
              <a:t>Socialstyrelsens sida med lättillgänglig information till barn och unga om socialtjänsten: </a:t>
            </a:r>
            <a:r>
              <a:rPr lang="sv-SE" kern="100">
                <a:solidFill>
                  <a:schemeClr val="accent5"/>
                </a:solidFill>
                <a:ea typeface="+mn-lt"/>
                <a:cs typeface="+mn-lt"/>
                <a:hlinkClick r:id="rId7">
                  <a:extLst>
                    <a:ext uri="{A12FA001-AC4F-418D-AE19-62706E023703}">
                      <ahyp:hlinkClr xmlns:ahyp="http://schemas.microsoft.com/office/drawing/2018/hyperlinkcolor" val="tx"/>
                    </a:ext>
                  </a:extLst>
                </a:hlinkClick>
              </a:rPr>
              <a:t>Om socialtjänsten för barn och unga - Koll på soc</a:t>
            </a:r>
            <a:endParaRPr lang="sv-SE" kern="100">
              <a:solidFill>
                <a:schemeClr val="accent5"/>
              </a:solidFill>
              <a:ea typeface="+mn-lt"/>
              <a:cs typeface="+mn-lt"/>
            </a:endParaRPr>
          </a:p>
          <a:p>
            <a:pPr marL="372745" lvl="1" indent="-342900">
              <a:spcAft>
                <a:spcPts val="1200"/>
              </a:spcAft>
            </a:pPr>
            <a:r>
              <a:rPr lang="sv-SE" kern="100">
                <a:solidFill>
                  <a:schemeClr val="accent5"/>
                </a:solidFill>
                <a:ea typeface="+mn-lt"/>
                <a:cs typeface="+mn-lt"/>
              </a:rPr>
              <a:t>Om socialtjänsten för vuxna: </a:t>
            </a:r>
            <a:r>
              <a:rPr lang="sv-SE" kern="100">
                <a:solidFill>
                  <a:schemeClr val="accent5"/>
                </a:solidFill>
                <a:ea typeface="+mn-lt"/>
                <a:cs typeface="+mn-lt"/>
                <a:hlinkClick r:id="rId8">
                  <a:extLst>
                    <a:ext uri="{A12FA001-AC4F-418D-AE19-62706E023703}">
                      <ahyp:hlinkClr xmlns:ahyp="http://schemas.microsoft.com/office/drawing/2018/hyperlinkcolor" val="tx"/>
                    </a:ext>
                  </a:extLst>
                </a:hlinkClick>
              </a:rPr>
              <a:t>Om socialtjänsten - Socialstyrelsen</a:t>
            </a:r>
            <a:endParaRPr lang="sv-SE" kern="100">
              <a:solidFill>
                <a:schemeClr val="accent5"/>
              </a:solidFill>
              <a:ea typeface="+mn-lt"/>
              <a:cs typeface="+mn-lt"/>
            </a:endParaRPr>
          </a:p>
        </p:txBody>
      </p:sp>
      <p:pic>
        <p:nvPicPr>
          <p:cNvPr id="4" name="Bildobjekt 3">
            <a:extLst>
              <a:ext uri="{FF2B5EF4-FFF2-40B4-BE49-F238E27FC236}">
                <a16:creationId xmlns:a16="http://schemas.microsoft.com/office/drawing/2014/main" id="{E8F8B010-2BB2-7857-692F-A916E06402D4}"/>
              </a:ext>
            </a:extLst>
          </p:cNvPr>
          <p:cNvPicPr>
            <a:picLocks noChangeAspect="1"/>
          </p:cNvPicPr>
          <p:nvPr/>
        </p:nvPicPr>
        <p:blipFill>
          <a:blip r:embed="rId9"/>
          <a:stretch>
            <a:fillRect/>
          </a:stretch>
        </p:blipFill>
        <p:spPr>
          <a:xfrm>
            <a:off x="334963" y="188913"/>
            <a:ext cx="1009416" cy="419100"/>
          </a:xfrm>
          <a:prstGeom prst="rect">
            <a:avLst/>
          </a:prstGeom>
        </p:spPr>
      </p:pic>
    </p:spTree>
    <p:extLst>
      <p:ext uri="{BB962C8B-B14F-4D97-AF65-F5344CB8AC3E}">
        <p14:creationId xmlns:p14="http://schemas.microsoft.com/office/powerpoint/2010/main" val="397582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accent6"/>
        </a:solidFill>
        <a:effectLst/>
      </p:bgPr>
    </p:bg>
    <p:spTree>
      <p:nvGrpSpPr>
        <p:cNvPr id="1" name="">
          <a:extLst>
            <a:ext uri="{FF2B5EF4-FFF2-40B4-BE49-F238E27FC236}">
              <a16:creationId xmlns:a16="http://schemas.microsoft.com/office/drawing/2014/main" id="{77A384A2-8A33-E375-FAFD-732456BBACC7}"/>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0E11BFF-8066-0649-52F0-D5668DEEE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7" name="Freeform: Shape 9">
            <a:extLst>
              <a:ext uri="{FF2B5EF4-FFF2-40B4-BE49-F238E27FC236}">
                <a16:creationId xmlns:a16="http://schemas.microsoft.com/office/drawing/2014/main" id="{C7980296-6607-386C-677B-2E900CD17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72FFE4E3-A01D-E108-14D0-137F4B4AB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6FA2D88D-5A8E-719D-203D-0C27DD407B5F}"/>
              </a:ext>
            </a:extLst>
          </p:cNvPr>
          <p:cNvSpPr>
            <a:spLocks noGrp="1"/>
          </p:cNvSpPr>
          <p:nvPr>
            <p:ph type="title"/>
          </p:nvPr>
        </p:nvSpPr>
        <p:spPr>
          <a:xfrm>
            <a:off x="621792" y="1161288"/>
            <a:ext cx="4323834" cy="4526280"/>
          </a:xfrm>
        </p:spPr>
        <p:txBody>
          <a:bodyPr>
            <a:normAutofit/>
          </a:bodyPr>
          <a:lstStyle/>
          <a:p>
            <a:r>
              <a:rPr lang="sv-SE" b="1" i="0" dirty="0">
                <a:solidFill>
                  <a:schemeClr val="accent5"/>
                </a:solidFill>
                <a:effectLst/>
                <a:latin typeface="+mn-lt"/>
              </a:rPr>
              <a:t>Tillit till socialtjänsten</a:t>
            </a:r>
            <a:br>
              <a:rPr lang="sv-SE" b="1" dirty="0">
                <a:solidFill>
                  <a:schemeClr val="accent5"/>
                </a:solidFill>
                <a:latin typeface="+mn-lt"/>
              </a:rPr>
            </a:br>
            <a:r>
              <a:rPr lang="sv-SE" sz="2400" b="1" dirty="0">
                <a:solidFill>
                  <a:schemeClr val="accent5"/>
                </a:solidFill>
                <a:latin typeface="+mn-lt"/>
                <a:ea typeface="Calibri"/>
                <a:cs typeface="Calibri"/>
              </a:rPr>
              <a:t>Fokusområde 4</a:t>
            </a:r>
          </a:p>
        </p:txBody>
      </p:sp>
      <p:sp>
        <p:nvSpPr>
          <p:cNvPr id="19" name="Rectangle 13">
            <a:extLst>
              <a:ext uri="{FF2B5EF4-FFF2-40B4-BE49-F238E27FC236}">
                <a16:creationId xmlns:a16="http://schemas.microsoft.com/office/drawing/2014/main" id="{549403DF-61B2-3FBF-E6EB-CE92C2E47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A167BEEB-DE0E-D92E-FF1E-25454A2925C3}"/>
              </a:ext>
            </a:extLst>
          </p:cNvPr>
          <p:cNvSpPr>
            <a:spLocks noGrp="1"/>
          </p:cNvSpPr>
          <p:nvPr>
            <p:ph idx="1"/>
          </p:nvPr>
        </p:nvSpPr>
        <p:spPr>
          <a:xfrm>
            <a:off x="5440679" y="1161288"/>
            <a:ext cx="6033951" cy="5068062"/>
          </a:xfrm>
        </p:spPr>
        <p:txBody>
          <a:bodyPr anchor="ctr">
            <a:normAutofit/>
          </a:bodyPr>
          <a:lstStyle/>
          <a:p>
            <a:pPr marL="29845" lvl="1" indent="0">
              <a:spcAft>
                <a:spcPts val="1200"/>
              </a:spcAft>
              <a:buNone/>
            </a:pPr>
            <a:r>
              <a:rPr lang="sv-SE" b="1" kern="100">
                <a:solidFill>
                  <a:schemeClr val="accent5"/>
                </a:solidFill>
                <a:latin typeface="Calibri"/>
                <a:ea typeface="Calibri"/>
                <a:cs typeface="Times New Roman"/>
              </a:rPr>
              <a:t>Socialchefsnätverket identifierade följande</a:t>
            </a:r>
            <a:endParaRPr lang="sv-SE">
              <a:solidFill>
                <a:schemeClr val="accent5"/>
              </a:solidFill>
              <a:latin typeface="Calibri"/>
              <a:ea typeface="Calibri"/>
              <a:cs typeface="Times New Roman"/>
            </a:endParaRPr>
          </a:p>
          <a:p>
            <a:pPr marL="372745" lvl="1" indent="-342900">
              <a:spcAft>
                <a:spcPts val="1200"/>
              </a:spcAft>
            </a:pPr>
            <a:r>
              <a:rPr lang="sv-SE" sz="2200" kern="100">
                <a:solidFill>
                  <a:schemeClr val="accent5"/>
                </a:solidFill>
                <a:ea typeface="+mn-lt"/>
                <a:cs typeface="+mn-lt"/>
              </a:rPr>
              <a:t>Invånarnas bild av och tillit till socialtjänsten- hur får vi fler att söka stöd tidigt?</a:t>
            </a:r>
          </a:p>
          <a:p>
            <a:pPr marL="372745" lvl="1" indent="-342900">
              <a:spcAft>
                <a:spcPts val="1200"/>
              </a:spcAft>
            </a:pPr>
            <a:r>
              <a:rPr lang="sv-SE" sz="2200" kern="100">
                <a:solidFill>
                  <a:schemeClr val="accent5"/>
                </a:solidFill>
                <a:ea typeface="+mn-lt"/>
                <a:cs typeface="+mn-lt"/>
              </a:rPr>
              <a:t>Information ut i samhället till invånarna - skapa transparens och tydlighet</a:t>
            </a:r>
            <a:endParaRPr lang="sv-SE">
              <a:solidFill>
                <a:schemeClr val="accent5"/>
              </a:solidFill>
              <a:ea typeface="Calibri"/>
              <a:cs typeface="Calibri"/>
            </a:endParaRPr>
          </a:p>
        </p:txBody>
      </p:sp>
      <p:pic>
        <p:nvPicPr>
          <p:cNvPr id="4" name="Bildobjekt 3">
            <a:extLst>
              <a:ext uri="{FF2B5EF4-FFF2-40B4-BE49-F238E27FC236}">
                <a16:creationId xmlns:a16="http://schemas.microsoft.com/office/drawing/2014/main" id="{DD38E9A3-B975-0F67-500D-D1878E9692DE}"/>
              </a:ext>
            </a:extLst>
          </p:cNvPr>
          <p:cNvPicPr>
            <a:picLocks noChangeAspect="1"/>
          </p:cNvPicPr>
          <p:nvPr/>
        </p:nvPicPr>
        <p:blipFill>
          <a:blip r:embed="rId3"/>
          <a:stretch>
            <a:fillRect/>
          </a:stretch>
        </p:blipFill>
        <p:spPr>
          <a:xfrm>
            <a:off x="334963" y="188913"/>
            <a:ext cx="1009416" cy="419100"/>
          </a:xfrm>
          <a:prstGeom prst="rect">
            <a:avLst/>
          </a:prstGeom>
        </p:spPr>
      </p:pic>
    </p:spTree>
    <p:extLst>
      <p:ext uri="{BB962C8B-B14F-4D97-AF65-F5344CB8AC3E}">
        <p14:creationId xmlns:p14="http://schemas.microsoft.com/office/powerpoint/2010/main" val="3573305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4B8CD3B-363F-F074-6E1C-BFC391BE42B4}"/>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45419049-1C66-C443-B7DF-BE7FAA058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7" name="Freeform: Shape 9">
            <a:extLst>
              <a:ext uri="{FF2B5EF4-FFF2-40B4-BE49-F238E27FC236}">
                <a16:creationId xmlns:a16="http://schemas.microsoft.com/office/drawing/2014/main" id="{B1E50C27-1DF0-073E-AED4-BCDCD8C40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F45762BE-226E-9E79-0B8A-0282B30BE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C848B7DC-0F29-15D3-AD10-9F6BE0D7ED64}"/>
              </a:ext>
            </a:extLst>
          </p:cNvPr>
          <p:cNvSpPr>
            <a:spLocks noGrp="1"/>
          </p:cNvSpPr>
          <p:nvPr>
            <p:ph type="title"/>
          </p:nvPr>
        </p:nvSpPr>
        <p:spPr>
          <a:xfrm>
            <a:off x="621791" y="1161288"/>
            <a:ext cx="4666487" cy="4526280"/>
          </a:xfrm>
        </p:spPr>
        <p:txBody>
          <a:bodyPr>
            <a:normAutofit/>
          </a:bodyPr>
          <a:lstStyle/>
          <a:p>
            <a:r>
              <a:rPr lang="sv-SE" b="1" dirty="0">
                <a:solidFill>
                  <a:schemeClr val="accent5"/>
                </a:solidFill>
                <a:latin typeface="+mn-lt"/>
              </a:rPr>
              <a:t>Tillit till </a:t>
            </a:r>
            <a:br>
              <a:rPr lang="sv-SE" b="1" dirty="0">
                <a:solidFill>
                  <a:schemeClr val="accent5"/>
                </a:solidFill>
                <a:latin typeface="+mn-lt"/>
              </a:rPr>
            </a:br>
            <a:r>
              <a:rPr lang="sv-SE" b="1" dirty="0">
                <a:solidFill>
                  <a:schemeClr val="accent5"/>
                </a:solidFill>
                <a:latin typeface="+mn-lt"/>
              </a:rPr>
              <a:t>socialtjänsten</a:t>
            </a:r>
            <a:br>
              <a:rPr lang="sv-SE" b="1" dirty="0">
                <a:solidFill>
                  <a:schemeClr val="accent5"/>
                </a:solidFill>
                <a:latin typeface="+mn-lt"/>
              </a:rPr>
            </a:br>
            <a:r>
              <a:rPr lang="sv-SE" sz="2400" b="1" dirty="0">
                <a:solidFill>
                  <a:schemeClr val="accent5"/>
                </a:solidFill>
                <a:latin typeface="+mn-lt"/>
                <a:ea typeface="Calibri"/>
                <a:cs typeface="Calibri"/>
              </a:rPr>
              <a:t>Fokusområde 4</a:t>
            </a:r>
          </a:p>
        </p:txBody>
      </p:sp>
      <p:sp>
        <p:nvSpPr>
          <p:cNvPr id="19" name="Rectangle 13">
            <a:extLst>
              <a:ext uri="{FF2B5EF4-FFF2-40B4-BE49-F238E27FC236}">
                <a16:creationId xmlns:a16="http://schemas.microsoft.com/office/drawing/2014/main" id="{E3A10974-2A57-E362-F9E3-E41A8A381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530D135A-00B4-BA87-D2E4-BBB888427883}"/>
              </a:ext>
            </a:extLst>
          </p:cNvPr>
          <p:cNvSpPr>
            <a:spLocks noGrp="1"/>
          </p:cNvSpPr>
          <p:nvPr>
            <p:ph idx="1"/>
          </p:nvPr>
        </p:nvSpPr>
        <p:spPr>
          <a:xfrm>
            <a:off x="5440679" y="1161288"/>
            <a:ext cx="6033951" cy="5068062"/>
          </a:xfrm>
        </p:spPr>
        <p:txBody>
          <a:bodyPr anchor="ctr">
            <a:normAutofit/>
          </a:bodyPr>
          <a:lstStyle/>
          <a:p>
            <a:pPr marL="29845" lvl="1" indent="0">
              <a:spcAft>
                <a:spcPts val="1200"/>
              </a:spcAft>
              <a:buNone/>
            </a:pPr>
            <a:endParaRPr lang="sv-SE" sz="2900" b="1" kern="100">
              <a:solidFill>
                <a:schemeClr val="accent5"/>
              </a:solidFill>
              <a:ea typeface="Calibri"/>
              <a:cs typeface="Times New Roman"/>
            </a:endParaRPr>
          </a:p>
          <a:p>
            <a:pPr marL="29845" lvl="1" indent="0">
              <a:spcAft>
                <a:spcPts val="1200"/>
              </a:spcAft>
              <a:buNone/>
            </a:pPr>
            <a:endParaRPr lang="sv-SE" sz="1800" kern="100">
              <a:solidFill>
                <a:srgbClr val="262422"/>
              </a:solidFill>
              <a:latin typeface="Calibri" panose="020F0502020204030204" pitchFamily="34" charset="0"/>
              <a:ea typeface="Calibri" panose="020F0502020204030204" pitchFamily="34" charset="0"/>
              <a:cs typeface="Times New Roman" panose="02020603050405020304" pitchFamily="18" charset="0"/>
            </a:endParaRPr>
          </a:p>
          <a:p>
            <a:pPr marL="29845" lvl="1" indent="0">
              <a:spcAft>
                <a:spcPts val="1200"/>
              </a:spcAft>
              <a:buNone/>
            </a:pPr>
            <a:endParaRPr lang="sv-SE" kern="100">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a:extLst>
              <a:ext uri="{FF2B5EF4-FFF2-40B4-BE49-F238E27FC236}">
                <a16:creationId xmlns:a16="http://schemas.microsoft.com/office/drawing/2014/main" id="{BADA5799-6F26-9EF4-C168-4ECE76960882}"/>
              </a:ext>
            </a:extLst>
          </p:cNvPr>
          <p:cNvPicPr>
            <a:picLocks noChangeAspect="1"/>
          </p:cNvPicPr>
          <p:nvPr/>
        </p:nvPicPr>
        <p:blipFill>
          <a:blip r:embed="rId5"/>
          <a:stretch>
            <a:fillRect/>
          </a:stretch>
        </p:blipFill>
        <p:spPr>
          <a:xfrm>
            <a:off x="334963" y="188913"/>
            <a:ext cx="1009416" cy="419100"/>
          </a:xfrm>
          <a:prstGeom prst="rect">
            <a:avLst/>
          </a:prstGeom>
        </p:spPr>
      </p:pic>
      <p:sp>
        <p:nvSpPr>
          <p:cNvPr id="7" name="Platshållare för innehåll 2">
            <a:extLst>
              <a:ext uri="{FF2B5EF4-FFF2-40B4-BE49-F238E27FC236}">
                <a16:creationId xmlns:a16="http://schemas.microsoft.com/office/drawing/2014/main" id="{B4CAE2E4-830A-A4F8-2EF3-5C0EFEF9ABA4}"/>
              </a:ext>
            </a:extLst>
          </p:cNvPr>
          <p:cNvSpPr txBox="1">
            <a:spLocks/>
          </p:cNvSpPr>
          <p:nvPr/>
        </p:nvSpPr>
        <p:spPr>
          <a:xfrm>
            <a:off x="5593079" y="1313688"/>
            <a:ext cx="6033951" cy="50680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lvl="1" indent="0">
              <a:spcAft>
                <a:spcPts val="1200"/>
              </a:spcAft>
              <a:buNone/>
            </a:pPr>
            <a:r>
              <a:rPr lang="sv-SE" sz="2800" b="1" kern="100">
                <a:solidFill>
                  <a:schemeClr val="accent5"/>
                </a:solidFill>
                <a:latin typeface="Calibri"/>
                <a:ea typeface="Calibri"/>
                <a:cs typeface="Calibri"/>
              </a:rPr>
              <a:t>Förslag på gemensamt arbete</a:t>
            </a:r>
            <a:endParaRPr lang="en-US">
              <a:solidFill>
                <a:schemeClr val="accent5"/>
              </a:solidFill>
            </a:endParaRPr>
          </a:p>
          <a:p>
            <a:pPr marL="372745" lvl="1" indent="-342900">
              <a:spcAft>
                <a:spcPts val="1200"/>
              </a:spcAft>
            </a:pPr>
            <a:r>
              <a:rPr lang="sv-SE" sz="2200" kern="100">
                <a:solidFill>
                  <a:schemeClr val="accent5"/>
                </a:solidFill>
                <a:ea typeface="+mn-lt"/>
                <a:cs typeface="+mn-lt"/>
              </a:rPr>
              <a:t>Tillsammans bli en stark röst för socialtjänsten - ta fram och sprida fakta och gemensamma budskap </a:t>
            </a:r>
            <a:endParaRPr lang="en-US" sz="2200" kern="100">
              <a:solidFill>
                <a:schemeClr val="accent5"/>
              </a:solidFill>
              <a:ea typeface="+mn-lt"/>
              <a:cs typeface="+mn-lt"/>
            </a:endParaRPr>
          </a:p>
          <a:p>
            <a:pPr marL="372745" lvl="1" indent="-342900">
              <a:spcAft>
                <a:spcPts val="1200"/>
              </a:spcAft>
            </a:pPr>
            <a:r>
              <a:rPr lang="sv-SE" sz="2200" kern="100">
                <a:solidFill>
                  <a:schemeClr val="accent5"/>
                </a:solidFill>
                <a:ea typeface="+mn-lt"/>
                <a:cs typeface="+mn-lt"/>
              </a:rPr>
              <a:t>EN VÄG IN - öka tillgängligheten med en digital ingång med information om hela socialtjänsten med möjlighet att också få kontakt</a:t>
            </a:r>
            <a:endParaRPr lang="en-US" sz="2200" kern="100">
              <a:solidFill>
                <a:schemeClr val="accent5"/>
              </a:solidFill>
              <a:ea typeface="+mn-lt"/>
              <a:cs typeface="+mn-lt"/>
            </a:endParaRPr>
          </a:p>
          <a:p>
            <a:pPr marL="372745" lvl="1" indent="-342900">
              <a:spcAft>
                <a:spcPts val="1200"/>
              </a:spcAft>
            </a:pPr>
            <a:endParaRPr lang="sv-SE" sz="2200" kern="100">
              <a:solidFill>
                <a:schemeClr val="accent5"/>
              </a:solidFill>
              <a:ea typeface="+mn-lt"/>
              <a:cs typeface="+mn-lt"/>
            </a:endParaRPr>
          </a:p>
        </p:txBody>
      </p:sp>
      <p:pic>
        <p:nvPicPr>
          <p:cNvPr id="6" name="Video 5">
            <a:hlinkClick r:id="" action="ppaction://media"/>
            <a:extLst>
              <a:ext uri="{FF2B5EF4-FFF2-40B4-BE49-F238E27FC236}">
                <a16:creationId xmlns:a16="http://schemas.microsoft.com/office/drawing/2014/main" id="{D52C411C-B388-5A21-70DD-4AE6DFE6A4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7195372"/>
      </p:ext>
    </p:extLst>
  </p:cSld>
  <p:clrMapOvr>
    <a:masterClrMapping/>
  </p:clrMapOvr>
  <mc:AlternateContent xmlns:mc="http://schemas.openxmlformats.org/markup-compatibility/2006" xmlns:p14="http://schemas.microsoft.com/office/powerpoint/2010/main">
    <mc:Choice Requires="p14">
      <p:transition spd="slow" p14:dur="2000" advTm="29761"/>
    </mc:Choice>
    <mc:Fallback xmlns="">
      <p:transition spd="slow" advTm="2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471F8931-0FC5-8550-10B1-1B4F8163340B}"/>
              </a:ext>
            </a:extLst>
          </p:cNvPr>
          <p:cNvSpPr>
            <a:spLocks noGrp="1"/>
          </p:cNvSpPr>
          <p:nvPr>
            <p:ph type="body" sz="quarter" idx="13"/>
          </p:nvPr>
        </p:nvSpPr>
        <p:spPr>
          <a:xfrm>
            <a:off x="1705697" y="879676"/>
            <a:ext cx="7313610" cy="1156688"/>
          </a:xfrm>
        </p:spPr>
        <p:txBody>
          <a:bodyPr anchor="b">
            <a:normAutofit/>
          </a:bodyPr>
          <a:lstStyle/>
          <a:p>
            <a:r>
              <a:rPr lang="sv-SE" sz="3200" b="1">
                <a:latin typeface="Aptos Display"/>
              </a:rPr>
              <a:t>Uppdrag till SKR från kongressen: </a:t>
            </a:r>
          </a:p>
          <a:p>
            <a:r>
              <a:rPr lang="sv-SE" sz="3200" b="1">
                <a:latin typeface="Aptos Display"/>
              </a:rPr>
              <a:t>Förflytta för mer medlemsnytta!</a:t>
            </a:r>
          </a:p>
        </p:txBody>
      </p:sp>
      <p:graphicFrame>
        <p:nvGraphicFramePr>
          <p:cNvPr id="4" name="Platshållare för innehåll 3">
            <a:extLst>
              <a:ext uri="{FF2B5EF4-FFF2-40B4-BE49-F238E27FC236}">
                <a16:creationId xmlns:a16="http://schemas.microsoft.com/office/drawing/2014/main" id="{7F65307C-3E39-A9AB-2522-D50DBDCCBBDD}"/>
              </a:ext>
            </a:extLst>
          </p:cNvPr>
          <p:cNvGraphicFramePr>
            <a:graphicFrameLocks noGrp="1"/>
          </p:cNvGraphicFramePr>
          <p:nvPr>
            <p:ph sz="quarter" idx="16"/>
          </p:nvPr>
        </p:nvGraphicFramePr>
        <p:xfrm>
          <a:off x="1705697" y="2233914"/>
          <a:ext cx="8410576" cy="44446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Video 4">
            <a:hlinkClick r:id="" action="ppaction://media"/>
            <a:extLst>
              <a:ext uri="{FF2B5EF4-FFF2-40B4-BE49-F238E27FC236}">
                <a16:creationId xmlns:a16="http://schemas.microsoft.com/office/drawing/2014/main" id="{B925D532-C73E-1855-A20D-65CD88BA6C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1909947"/>
      </p:ext>
    </p:extLst>
  </p:cSld>
  <p:clrMapOvr>
    <a:masterClrMapping/>
  </p:clrMapOvr>
  <mc:AlternateContent xmlns:mc="http://schemas.openxmlformats.org/markup-compatibility/2006" xmlns:p14="http://schemas.microsoft.com/office/powerpoint/2010/main">
    <mc:Choice Requires="p14">
      <p:transition spd="slow" p14:dur="2000" advTm="54037"/>
    </mc:Choice>
    <mc:Fallback xmlns="">
      <p:transition spd="slow" advTm="5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66A655-DEA3-F5A7-458E-A8CAA4BBCF19}"/>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ea typeface="Calibri"/>
                <a:cs typeface="Calibri"/>
              </a:rPr>
              <a:t>Kommunal hälso- och sjukvård</a:t>
            </a:r>
            <a:br>
              <a:rPr lang="sv-SE" b="1" dirty="0">
                <a:solidFill>
                  <a:schemeClr val="accent5"/>
                </a:solidFill>
                <a:latin typeface="+mn-lt"/>
                <a:ea typeface="Calibri"/>
                <a:cs typeface="Calibri"/>
              </a:rPr>
            </a:br>
            <a:r>
              <a:rPr lang="sv-SE" sz="2400" b="1" dirty="0">
                <a:solidFill>
                  <a:schemeClr val="accent5"/>
                </a:solidFill>
                <a:latin typeface="+mn-lt"/>
                <a:ea typeface="Calibri"/>
                <a:cs typeface="Calibri"/>
              </a:rPr>
              <a:t>Fokusområde 5</a:t>
            </a:r>
            <a:br>
              <a:rPr lang="sv-SE" b="1" dirty="0">
                <a:latin typeface="+mn-lt"/>
                <a:ea typeface="Calibri"/>
                <a:cs typeface="Calibri"/>
              </a:rPr>
            </a:br>
            <a:endParaRPr lang="sv-SE" b="1" dirty="0">
              <a:solidFill>
                <a:schemeClr val="accent5"/>
              </a:solidFill>
              <a:latin typeface="+mn-lt"/>
              <a:ea typeface="Calibri"/>
              <a:cs typeface="Calibri"/>
            </a:endParaRPr>
          </a:p>
        </p:txBody>
      </p:sp>
      <p:sp>
        <p:nvSpPr>
          <p:cNvPr id="3" name="Platshållare för innehåll 2">
            <a:extLst>
              <a:ext uri="{FF2B5EF4-FFF2-40B4-BE49-F238E27FC236}">
                <a16:creationId xmlns:a16="http://schemas.microsoft.com/office/drawing/2014/main" id="{DB6F0346-1B78-0F61-118C-C1FFA37C6329}"/>
              </a:ext>
            </a:extLst>
          </p:cNvPr>
          <p:cNvSpPr>
            <a:spLocks noGrp="1"/>
          </p:cNvSpPr>
          <p:nvPr>
            <p:ph idx="1"/>
          </p:nvPr>
        </p:nvSpPr>
        <p:spPr>
          <a:xfrm>
            <a:off x="5440679" y="1161288"/>
            <a:ext cx="6258803" cy="5351024"/>
          </a:xfrm>
        </p:spPr>
        <p:txBody>
          <a:bodyPr anchor="ctr">
            <a:normAutofit fontScale="40000" lnSpcReduction="20000"/>
          </a:bodyPr>
          <a:lstStyle/>
          <a:p>
            <a:pPr marL="29845" lvl="1" indent="0">
              <a:lnSpc>
                <a:spcPct val="120000"/>
              </a:lnSpc>
              <a:spcAft>
                <a:spcPts val="1200"/>
              </a:spcAft>
              <a:buNone/>
            </a:pPr>
            <a:r>
              <a:rPr lang="sv-SE" sz="3200" b="1" kern="100">
                <a:solidFill>
                  <a:schemeClr val="accent5"/>
                </a:solidFill>
                <a:ea typeface="+mn-lt"/>
                <a:cs typeface="+mn-lt"/>
              </a:rPr>
              <a:t>Aktuellt på nationell nivå:</a:t>
            </a: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rPr>
              <a:t>Utredningen </a:t>
            </a:r>
            <a:r>
              <a:rPr lang="sv-SE" sz="3200" kern="100">
                <a:solidFill>
                  <a:schemeClr val="accent5"/>
                </a:solidFill>
                <a:ea typeface="+mn-lt"/>
                <a:cs typeface="+mn-lt"/>
                <a:hlinkClick r:id="rId3">
                  <a:extLst>
                    <a:ext uri="{A12FA001-AC4F-418D-AE19-62706E023703}">
                      <ahyp:hlinkClr xmlns:ahyp="http://schemas.microsoft.com/office/drawing/2018/hyperlinkcolor" val="tx"/>
                    </a:ext>
                  </a:extLst>
                </a:hlinkClick>
              </a:rPr>
              <a:t>Stärkt medicinsk kompetens i kommunal hälso- och sjukvård (SOU 2024:72)</a:t>
            </a:r>
            <a:endParaRPr lang="sv-SE" sz="3200" kern="100">
              <a:solidFill>
                <a:schemeClr val="accent5"/>
              </a:solidFill>
              <a:ea typeface="+mn-lt"/>
              <a:cs typeface="+mn-lt"/>
            </a:endParaRP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hlinkClick r:id="rId4">
                  <a:extLst>
                    <a:ext uri="{A12FA001-AC4F-418D-AE19-62706E023703}">
                      <ahyp:hlinkClr xmlns:ahyp="http://schemas.microsoft.com/office/drawing/2018/hyperlinkcolor" val="tx"/>
                    </a:ext>
                  </a:extLst>
                </a:hlinkClick>
              </a:rPr>
              <a:t>Nationell demensstrategi 2025-2028</a:t>
            </a:r>
            <a:endParaRPr lang="sv-SE" sz="3200" kern="100">
              <a:solidFill>
                <a:schemeClr val="accent5"/>
              </a:solidFill>
              <a:ea typeface="+mn-lt"/>
              <a:cs typeface="+mn-lt"/>
            </a:endParaRP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rPr>
              <a:t>Socialstyrelsens </a:t>
            </a:r>
            <a:r>
              <a:rPr lang="sv-SE" sz="3200" kern="100">
                <a:solidFill>
                  <a:schemeClr val="accent5"/>
                </a:solidFill>
                <a:ea typeface="+mn-lt"/>
                <a:cs typeface="+mn-lt"/>
                <a:hlinkClick r:id="rId5">
                  <a:extLst>
                    <a:ext uri="{A12FA001-AC4F-418D-AE19-62706E023703}">
                      <ahyp:hlinkClr xmlns:ahyp="http://schemas.microsoft.com/office/drawing/2018/hyperlinkcolor" val="tx"/>
                    </a:ext>
                  </a:extLst>
                </a:hlinkClick>
              </a:rPr>
              <a:t>kunskapsstöd enligt lag om Egenvård (2022:1250)</a:t>
            </a:r>
            <a:endParaRPr lang="sv-SE" sz="3200" kern="100">
              <a:solidFill>
                <a:schemeClr val="accent5"/>
              </a:solidFill>
              <a:ea typeface="+mn-lt"/>
              <a:cs typeface="+mn-lt"/>
            </a:endParaRP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rPr>
              <a:t>Socialstyrelsens rapport </a:t>
            </a:r>
            <a:r>
              <a:rPr lang="sv-SE" sz="3200" kern="100">
                <a:solidFill>
                  <a:schemeClr val="accent5"/>
                </a:solidFill>
                <a:ea typeface="+mn-lt"/>
                <a:cs typeface="+mn-lt"/>
                <a:hlinkClick r:id="rId6">
                  <a:extLst>
                    <a:ext uri="{A12FA001-AC4F-418D-AE19-62706E023703}">
                      <ahyp:hlinkClr xmlns:ahyp="http://schemas.microsoft.com/office/drawing/2018/hyperlinkcolor" val="tx"/>
                    </a:ext>
                  </a:extLst>
                </a:hlinkClick>
              </a:rPr>
              <a:t>Läkemedelsanvändning hos personer som får insatser enligt LSS </a:t>
            </a:r>
            <a:r>
              <a:rPr lang="sv-SE" sz="3200" kern="100">
                <a:solidFill>
                  <a:schemeClr val="accent5"/>
                </a:solidFill>
                <a:ea typeface="+mn-lt"/>
                <a:cs typeface="+mn-lt"/>
              </a:rPr>
              <a:t>(jan 2025)</a:t>
            </a: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hlinkClick r:id="rId7">
                  <a:extLst>
                    <a:ext uri="{A12FA001-AC4F-418D-AE19-62706E023703}">
                      <ahyp:hlinkClr xmlns:ahyp="http://schemas.microsoft.com/office/drawing/2018/hyperlinkcolor" val="tx"/>
                    </a:ext>
                  </a:extLst>
                </a:hlinkClick>
              </a:rPr>
              <a:t>Förordningen om det europeiska hälsodataområdet </a:t>
            </a:r>
            <a:r>
              <a:rPr lang="sv-SE" sz="3200" kern="100">
                <a:solidFill>
                  <a:schemeClr val="accent5"/>
                </a:solidFill>
                <a:ea typeface="+mn-lt"/>
                <a:cs typeface="+mn-lt"/>
              </a:rPr>
              <a:t>(EHDS) kommer börja tillämpas mars 2027 </a:t>
            </a: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rPr>
              <a:t>SKR sammanställer de regionala avtalen för läkarmedverkan</a:t>
            </a:r>
          </a:p>
          <a:p>
            <a:pPr marL="372745" lvl="1" indent="-342900">
              <a:lnSpc>
                <a:spcPct val="120000"/>
              </a:lnSpc>
              <a:spcAft>
                <a:spcPts val="1200"/>
              </a:spcAft>
              <a:buFont typeface="Arial" panose="020B0604020202020204" pitchFamily="34" charset="0"/>
              <a:buChar char="•"/>
            </a:pPr>
            <a:r>
              <a:rPr lang="sv-SE" sz="3200" kern="100">
                <a:solidFill>
                  <a:schemeClr val="accent5"/>
                </a:solidFill>
                <a:ea typeface="+mn-lt"/>
                <a:cs typeface="+mn-lt"/>
              </a:rPr>
              <a:t>SKR driver utveckling av Primärvårdskvalitet på uppdrag av kommuner för att möjliggörauppföljning med hjälp av kvalitetsindikatorer för kommunal hälso- och sjukvård</a:t>
            </a:r>
          </a:p>
          <a:p>
            <a:pPr marL="372745" lvl="1" indent="-342900">
              <a:lnSpc>
                <a:spcPct val="120000"/>
              </a:lnSpc>
              <a:spcAft>
                <a:spcPts val="1200"/>
              </a:spcAft>
            </a:pPr>
            <a:r>
              <a:rPr lang="sv-SE" sz="3200" kern="100">
                <a:solidFill>
                  <a:schemeClr val="accent5"/>
                </a:solidFill>
                <a:ea typeface="+mn-lt"/>
                <a:cs typeface="+mn-lt"/>
              </a:rPr>
              <a:t>Hemsjukvårdsavtal - Lagstiftningen är inte tydlig med vad avtal om överlåtelse av ansvar från region till kommun ska innehålla. Avtalen är framtagna under perioden 1992-2014. </a:t>
            </a:r>
            <a:endParaRPr lang="en-US" sz="3200" kern="100">
              <a:solidFill>
                <a:schemeClr val="accent5"/>
              </a:solidFill>
              <a:ea typeface="+mn-lt"/>
              <a:cs typeface="+mn-lt"/>
            </a:endParaRPr>
          </a:p>
          <a:p>
            <a:pPr marL="372745" lvl="1" indent="-342900">
              <a:spcAft>
                <a:spcPts val="1200"/>
              </a:spcAft>
            </a:pPr>
            <a:endParaRPr lang="sv-SE" kern="100">
              <a:solidFill>
                <a:srgbClr val="115E67"/>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a:extLst>
              <a:ext uri="{FF2B5EF4-FFF2-40B4-BE49-F238E27FC236}">
                <a16:creationId xmlns:a16="http://schemas.microsoft.com/office/drawing/2014/main" id="{337A6ECA-4683-9DA1-8769-94AFBBFD20C8}"/>
              </a:ext>
            </a:extLst>
          </p:cNvPr>
          <p:cNvPicPr>
            <a:picLocks noChangeAspect="1"/>
          </p:cNvPicPr>
          <p:nvPr/>
        </p:nvPicPr>
        <p:blipFill>
          <a:blip r:embed="rId8"/>
          <a:stretch>
            <a:fillRect/>
          </a:stretch>
        </p:blipFill>
        <p:spPr>
          <a:xfrm>
            <a:off x="334963" y="188913"/>
            <a:ext cx="1009416" cy="419100"/>
          </a:xfrm>
          <a:prstGeom prst="rect">
            <a:avLst/>
          </a:prstGeom>
        </p:spPr>
      </p:pic>
    </p:spTree>
    <p:extLst>
      <p:ext uri="{BB962C8B-B14F-4D97-AF65-F5344CB8AC3E}">
        <p14:creationId xmlns:p14="http://schemas.microsoft.com/office/powerpoint/2010/main" val="2044129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9CA7DB81-2A63-01FB-5C1F-B5D053F0329F}"/>
            </a:ext>
          </a:extLst>
        </p:cNvPr>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8AC47C6-771F-BE5A-7F26-8DE55F131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BE9B58CF-C4EF-6BAE-D624-7C900808A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5F88F97E-7A07-58D0-B207-17E50B211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54996E31-7929-4D06-BC9C-6C6DA4A90B3F}"/>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rPr>
              <a:t>Kommunal hälso- och sjukvård</a:t>
            </a:r>
            <a:br>
              <a:rPr lang="sv-SE" b="1" dirty="0">
                <a:solidFill>
                  <a:schemeClr val="accent5"/>
                </a:solidFill>
                <a:latin typeface="+mn-lt"/>
              </a:rPr>
            </a:br>
            <a:r>
              <a:rPr lang="sv-SE" sz="2400" b="1" dirty="0">
                <a:solidFill>
                  <a:schemeClr val="accent5"/>
                </a:solidFill>
                <a:latin typeface="+mn-lt"/>
                <a:ea typeface="Calibri"/>
                <a:cs typeface="Calibri"/>
              </a:rPr>
              <a:t>Fokusområde 5</a:t>
            </a:r>
          </a:p>
        </p:txBody>
      </p:sp>
      <p:sp>
        <p:nvSpPr>
          <p:cNvPr id="19" name="Rectangle 13">
            <a:extLst>
              <a:ext uri="{FF2B5EF4-FFF2-40B4-BE49-F238E27FC236}">
                <a16:creationId xmlns:a16="http://schemas.microsoft.com/office/drawing/2014/main" id="{967AF60D-0DCC-1692-B7D6-363026359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5C7BA28E-82D7-4E80-2297-D3A0077573CE}"/>
              </a:ext>
            </a:extLst>
          </p:cNvPr>
          <p:cNvSpPr>
            <a:spLocks noGrp="1"/>
          </p:cNvSpPr>
          <p:nvPr>
            <p:ph idx="1"/>
          </p:nvPr>
        </p:nvSpPr>
        <p:spPr>
          <a:xfrm>
            <a:off x="5440679" y="1161288"/>
            <a:ext cx="6033951" cy="5068062"/>
          </a:xfrm>
        </p:spPr>
        <p:txBody>
          <a:bodyPr anchor="ctr">
            <a:normAutofit/>
          </a:bodyPr>
          <a:lstStyle/>
          <a:p>
            <a:pPr marL="29845" lvl="1" indent="0">
              <a:spcAft>
                <a:spcPts val="1200"/>
              </a:spcAft>
              <a:buNone/>
            </a:pPr>
            <a:r>
              <a:rPr lang="sv-SE" sz="2900" b="1" kern="100">
                <a:solidFill>
                  <a:schemeClr val="accent5"/>
                </a:solidFill>
                <a:ea typeface="Calibri"/>
                <a:cs typeface="Times New Roman"/>
              </a:rPr>
              <a:t>Socialchefsnätverket har identifierat följande:</a:t>
            </a:r>
          </a:p>
          <a:p>
            <a:pPr marL="171450" indent="-171450" fontAlgn="base">
              <a:lnSpc>
                <a:spcPct val="120000"/>
              </a:lnSpc>
              <a:spcAft>
                <a:spcPts val="600"/>
              </a:spcAft>
              <a:buFont typeface="Arial,Sans-Serif"/>
              <a:buChar char="•"/>
            </a:pPr>
            <a:r>
              <a:rPr lang="sv-SE" sz="1900" kern="100">
                <a:solidFill>
                  <a:schemeClr val="accent5"/>
                </a:solidFill>
                <a:ea typeface="Calibri"/>
                <a:cs typeface="Calibri"/>
              </a:rPr>
              <a:t>Hemsjukvårdsavtal - nationell hjälp önskas. Vad bör ett avtal innehålla? Mycket tid läggs i dag på att tolka och diskutera regionala hemsjukvårdsavtal (vem ansvarar för vad).</a:t>
            </a:r>
            <a:r>
              <a:rPr lang="en-US" sz="1900" kern="100">
                <a:solidFill>
                  <a:schemeClr val="accent5"/>
                </a:solidFill>
                <a:ea typeface="Calibri"/>
                <a:cs typeface="Calibri"/>
              </a:rPr>
              <a:t>​​</a:t>
            </a:r>
          </a:p>
          <a:p>
            <a:pPr marL="171450" indent="-171450" fontAlgn="base">
              <a:lnSpc>
                <a:spcPct val="120000"/>
              </a:lnSpc>
              <a:spcAft>
                <a:spcPts val="600"/>
              </a:spcAft>
              <a:buFont typeface="Arial,Sans-Serif"/>
              <a:buChar char="•"/>
            </a:pPr>
            <a:r>
              <a:rPr lang="sv-SE" sz="1900" kern="100">
                <a:solidFill>
                  <a:schemeClr val="accent5"/>
                </a:solidFill>
                <a:ea typeface="Calibri"/>
                <a:cs typeface="Calibri"/>
              </a:rPr>
              <a:t>Det behöver ske ett arbete för att lyfta den kommunala hälso- och sjukvårdens status och få finansiering för de förflyttningar som skett från region till kommun</a:t>
            </a:r>
            <a:r>
              <a:rPr lang="en-US" sz="1900" kern="100">
                <a:solidFill>
                  <a:schemeClr val="accent5"/>
                </a:solidFill>
                <a:ea typeface="Calibri"/>
                <a:cs typeface="Calibri"/>
              </a:rPr>
              <a:t>​</a:t>
            </a:r>
          </a:p>
        </p:txBody>
      </p:sp>
      <p:pic>
        <p:nvPicPr>
          <p:cNvPr id="4" name="Bildobjekt 3">
            <a:extLst>
              <a:ext uri="{FF2B5EF4-FFF2-40B4-BE49-F238E27FC236}">
                <a16:creationId xmlns:a16="http://schemas.microsoft.com/office/drawing/2014/main" id="{345EBD6A-5375-F56D-B79C-DA08D4D6D262}"/>
              </a:ext>
            </a:extLst>
          </p:cNvPr>
          <p:cNvPicPr>
            <a:picLocks noChangeAspect="1"/>
          </p:cNvPicPr>
          <p:nvPr/>
        </p:nvPicPr>
        <p:blipFill>
          <a:blip r:embed="rId3"/>
          <a:stretch>
            <a:fillRect/>
          </a:stretch>
        </p:blipFill>
        <p:spPr>
          <a:xfrm>
            <a:off x="334963" y="188913"/>
            <a:ext cx="1009416" cy="419100"/>
          </a:xfrm>
          <a:prstGeom prst="rect">
            <a:avLst/>
          </a:prstGeom>
        </p:spPr>
      </p:pic>
    </p:spTree>
    <p:extLst>
      <p:ext uri="{BB962C8B-B14F-4D97-AF65-F5344CB8AC3E}">
        <p14:creationId xmlns:p14="http://schemas.microsoft.com/office/powerpoint/2010/main" val="93085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9CA7DB81-2A63-01FB-5C1F-B5D053F0329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4996E31-7929-4D06-BC9C-6C6DA4A90B3F}"/>
              </a:ext>
            </a:extLst>
          </p:cNvPr>
          <p:cNvSpPr>
            <a:spLocks noGrp="1"/>
          </p:cNvSpPr>
          <p:nvPr>
            <p:ph type="title"/>
          </p:nvPr>
        </p:nvSpPr>
        <p:spPr>
          <a:xfrm>
            <a:off x="621792" y="1161288"/>
            <a:ext cx="3602736" cy="4526280"/>
          </a:xfrm>
        </p:spPr>
        <p:txBody>
          <a:bodyPr>
            <a:normAutofit/>
          </a:bodyPr>
          <a:lstStyle/>
          <a:p>
            <a:r>
              <a:rPr lang="sv-SE" b="1" dirty="0">
                <a:solidFill>
                  <a:schemeClr val="accent5"/>
                </a:solidFill>
                <a:latin typeface="+mn-lt"/>
              </a:rPr>
              <a:t>Kommunal hälso- och sjukvård</a:t>
            </a:r>
            <a:br>
              <a:rPr lang="sv-SE" b="1" dirty="0">
                <a:solidFill>
                  <a:schemeClr val="accent5"/>
                </a:solidFill>
                <a:latin typeface="+mn-lt"/>
              </a:rPr>
            </a:br>
            <a:r>
              <a:rPr lang="sv-SE" sz="2400" b="1" dirty="0">
                <a:solidFill>
                  <a:schemeClr val="accent5"/>
                </a:solidFill>
                <a:latin typeface="+mn-lt"/>
                <a:ea typeface="Calibri"/>
                <a:cs typeface="Calibri"/>
              </a:rPr>
              <a:t>Fokusområde 5</a:t>
            </a:r>
          </a:p>
        </p:txBody>
      </p:sp>
      <p:sp>
        <p:nvSpPr>
          <p:cNvPr id="3" name="Platshållare för innehåll 2">
            <a:extLst>
              <a:ext uri="{FF2B5EF4-FFF2-40B4-BE49-F238E27FC236}">
                <a16:creationId xmlns:a16="http://schemas.microsoft.com/office/drawing/2014/main" id="{5C7BA28E-82D7-4E80-2297-D3A0077573CE}"/>
              </a:ext>
            </a:extLst>
          </p:cNvPr>
          <p:cNvSpPr>
            <a:spLocks noGrp="1"/>
          </p:cNvSpPr>
          <p:nvPr>
            <p:ph idx="1"/>
          </p:nvPr>
        </p:nvSpPr>
        <p:spPr>
          <a:xfrm>
            <a:off x="5440679" y="1161288"/>
            <a:ext cx="6033951" cy="5068062"/>
          </a:xfrm>
        </p:spPr>
        <p:txBody>
          <a:bodyPr anchor="ctr">
            <a:normAutofit/>
          </a:bodyPr>
          <a:lstStyle/>
          <a:p>
            <a:pPr marL="29845" lvl="1" indent="0">
              <a:spcAft>
                <a:spcPts val="1200"/>
              </a:spcAft>
              <a:buNone/>
            </a:pPr>
            <a:r>
              <a:rPr lang="sv-SE" sz="2900" b="1" kern="100">
                <a:solidFill>
                  <a:schemeClr val="accent5"/>
                </a:solidFill>
                <a:ea typeface="Calibri"/>
                <a:cs typeface="Times New Roman"/>
              </a:rPr>
              <a:t>Förslag på gemensamt arbete:</a:t>
            </a:r>
          </a:p>
          <a:p>
            <a:pPr>
              <a:lnSpc>
                <a:spcPct val="100000"/>
              </a:lnSpc>
              <a:spcBef>
                <a:spcPts val="0"/>
              </a:spcBef>
              <a:spcAft>
                <a:spcPts val="600"/>
              </a:spcAft>
              <a:buFont typeface="Arial,Sans-Serif"/>
              <a:buChar char="•"/>
            </a:pPr>
            <a:r>
              <a:rPr lang="sv-SE" sz="1900" kern="100">
                <a:solidFill>
                  <a:schemeClr val="accent5"/>
                </a:solidFill>
                <a:ea typeface="Calibri"/>
                <a:cs typeface="Calibri"/>
              </a:rPr>
              <a:t>Verka för gemensam grund i avtal om hemsjukvård mellan kommun och region. </a:t>
            </a:r>
            <a:endParaRPr lang="en-US" sz="1900" kern="100">
              <a:solidFill>
                <a:schemeClr val="accent5"/>
              </a:solidFill>
              <a:ea typeface="Calibri"/>
              <a:cs typeface="Calibri"/>
            </a:endParaRPr>
          </a:p>
          <a:p>
            <a:pPr>
              <a:lnSpc>
                <a:spcPct val="100000"/>
              </a:lnSpc>
              <a:spcBef>
                <a:spcPts val="0"/>
              </a:spcBef>
              <a:spcAft>
                <a:spcPts val="600"/>
              </a:spcAft>
              <a:buFont typeface="Arial,Sans-Serif"/>
              <a:buChar char="•"/>
            </a:pPr>
            <a:r>
              <a:rPr lang="sv-SE" sz="1900" kern="100">
                <a:solidFill>
                  <a:schemeClr val="accent5"/>
                </a:solidFill>
                <a:ea typeface="Calibri"/>
                <a:cs typeface="Calibri"/>
              </a:rPr>
              <a:t>Lyfta och synliggöra den kommunala hälso- och sjukvården</a:t>
            </a:r>
          </a:p>
          <a:p>
            <a:pPr>
              <a:lnSpc>
                <a:spcPct val="100000"/>
              </a:lnSpc>
              <a:spcBef>
                <a:spcPts val="0"/>
              </a:spcBef>
              <a:spcAft>
                <a:spcPts val="600"/>
              </a:spcAft>
              <a:buFont typeface="Arial,Sans-Serif"/>
              <a:buChar char="•"/>
            </a:pPr>
            <a:r>
              <a:rPr lang="sv-SE" sz="1900" kern="100">
                <a:solidFill>
                  <a:schemeClr val="accent5"/>
                </a:solidFill>
                <a:ea typeface="Calibri"/>
                <a:cs typeface="Calibri"/>
              </a:rPr>
              <a:t>Verka för finansiering av det utökade uppdrag som den kommunala hälso- och sjukvården fått</a:t>
            </a:r>
          </a:p>
        </p:txBody>
      </p:sp>
      <p:pic>
        <p:nvPicPr>
          <p:cNvPr id="4" name="Bildobjekt 3">
            <a:extLst>
              <a:ext uri="{FF2B5EF4-FFF2-40B4-BE49-F238E27FC236}">
                <a16:creationId xmlns:a16="http://schemas.microsoft.com/office/drawing/2014/main" id="{345EBD6A-5375-F56D-B79C-DA08D4D6D262}"/>
              </a:ext>
            </a:extLst>
          </p:cNvPr>
          <p:cNvPicPr>
            <a:picLocks noChangeAspect="1"/>
          </p:cNvPicPr>
          <p:nvPr/>
        </p:nvPicPr>
        <p:blipFill>
          <a:blip r:embed="rId5"/>
          <a:stretch>
            <a:fillRect/>
          </a:stretch>
        </p:blipFill>
        <p:spPr>
          <a:xfrm>
            <a:off x="334963" y="188913"/>
            <a:ext cx="1009416" cy="419100"/>
          </a:xfrm>
          <a:prstGeom prst="rect">
            <a:avLst/>
          </a:prstGeom>
        </p:spPr>
      </p:pic>
      <p:pic>
        <p:nvPicPr>
          <p:cNvPr id="6" name="Video 5">
            <a:hlinkClick r:id="" action="ppaction://media"/>
            <a:extLst>
              <a:ext uri="{FF2B5EF4-FFF2-40B4-BE49-F238E27FC236}">
                <a16:creationId xmlns:a16="http://schemas.microsoft.com/office/drawing/2014/main" id="{E6C5587A-DB79-CF71-5F7F-A266763FBB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1135696"/>
      </p:ext>
    </p:extLst>
  </p:cSld>
  <p:clrMapOvr>
    <a:masterClrMapping/>
  </p:clrMapOvr>
  <mc:AlternateContent xmlns:mc="http://schemas.openxmlformats.org/markup-compatibility/2006" xmlns:p14="http://schemas.microsoft.com/office/powerpoint/2010/main">
    <mc:Choice Requires="p14">
      <p:transition spd="slow" p14:dur="2000" advTm="22307"/>
    </mc:Choice>
    <mc:Fallback xmlns="">
      <p:transition spd="slow" advTm="2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a:extLst>
            <a:ext uri="{FF2B5EF4-FFF2-40B4-BE49-F238E27FC236}">
              <a16:creationId xmlns:a16="http://schemas.microsoft.com/office/drawing/2014/main" id="{14241923-4D90-E807-D816-B12437C8ED3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22F2D9D-DEF1-D78D-1844-CFC3797D588E}"/>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Barn och unga i samhällsvård</a:t>
            </a:r>
            <a:r>
              <a:rPr lang="sv-SE" b="1" dirty="0">
                <a:solidFill>
                  <a:schemeClr val="accent5"/>
                </a:solidFill>
                <a:latin typeface="+mn-lt"/>
              </a:rPr>
              <a:t> - </a:t>
            </a:r>
            <a:r>
              <a:rPr lang="sv-SE" sz="2400" b="1" dirty="0">
                <a:solidFill>
                  <a:schemeClr val="accent5"/>
                </a:solidFill>
                <a:latin typeface="+mn-lt"/>
              </a:rPr>
              <a:t>gemensamt med skolchefsnätverket</a:t>
            </a:r>
            <a:br>
              <a:rPr lang="sv-SE" sz="2400" b="1" dirty="0">
                <a:solidFill>
                  <a:schemeClr val="accent5"/>
                </a:solidFill>
                <a:latin typeface="+mn-lt"/>
                <a:ea typeface="Calibri"/>
                <a:cs typeface="Calibri"/>
              </a:rPr>
            </a:br>
            <a:br>
              <a:rPr lang="sv-SE" sz="2400" b="1" dirty="0">
                <a:latin typeface="+mn-lt"/>
              </a:rPr>
            </a:br>
            <a:endParaRPr lang="sv-SE" sz="2400" b="1" dirty="0">
              <a:solidFill>
                <a:schemeClr val="accent5"/>
              </a:solidFill>
              <a:latin typeface="+mn-lt"/>
              <a:ea typeface="Calibri"/>
              <a:cs typeface="Calibri"/>
            </a:endParaRPr>
          </a:p>
        </p:txBody>
      </p:sp>
      <p:sp>
        <p:nvSpPr>
          <p:cNvPr id="3" name="Platshållare för innehåll 2">
            <a:extLst>
              <a:ext uri="{FF2B5EF4-FFF2-40B4-BE49-F238E27FC236}">
                <a16:creationId xmlns:a16="http://schemas.microsoft.com/office/drawing/2014/main" id="{68F84E70-A5A7-78CC-4D6A-E4098C472EE7}"/>
              </a:ext>
            </a:extLst>
          </p:cNvPr>
          <p:cNvSpPr>
            <a:spLocks noGrp="1"/>
          </p:cNvSpPr>
          <p:nvPr>
            <p:ph idx="1"/>
          </p:nvPr>
        </p:nvSpPr>
        <p:spPr>
          <a:xfrm>
            <a:off x="5440679" y="1161288"/>
            <a:ext cx="6033951" cy="5068062"/>
          </a:xfrm>
        </p:spPr>
        <p:txBody>
          <a:bodyPr anchor="ctr">
            <a:normAutofit lnSpcReduction="10000"/>
          </a:bodyPr>
          <a:lstStyle/>
          <a:p>
            <a:pPr marL="29845" lvl="1" indent="0">
              <a:spcAft>
                <a:spcPts val="1200"/>
              </a:spcAft>
              <a:buNone/>
            </a:pPr>
            <a:r>
              <a:rPr lang="sv-SE" sz="2900" b="1" kern="100">
                <a:solidFill>
                  <a:schemeClr val="accent5"/>
                </a:solidFill>
                <a:latin typeface="Calibri"/>
                <a:ea typeface="Calibri"/>
                <a:cs typeface="Times New Roman"/>
              </a:rPr>
              <a:t>Aktuellt på nationell nivå</a:t>
            </a:r>
            <a:endParaRPr lang="sv-SE">
              <a:solidFill>
                <a:schemeClr val="accent5"/>
              </a:solidFill>
              <a:latin typeface="Calibri"/>
              <a:ea typeface="Calibri"/>
              <a:cs typeface="Times New Roman"/>
            </a:endParaRPr>
          </a:p>
          <a:p>
            <a:pPr marL="372745" lvl="1" indent="-342900">
              <a:spcAft>
                <a:spcPts val="1200"/>
              </a:spcAft>
            </a:pPr>
            <a:r>
              <a:rPr lang="sv-SE" sz="2200" kern="100">
                <a:solidFill>
                  <a:schemeClr val="accent5"/>
                </a:solidFill>
                <a:ea typeface="+mn-lt"/>
                <a:cs typeface="+mn-lt"/>
              </a:rPr>
              <a:t>I nov 2023 presenterades utredningen ”För barn och unga i samhällsvård” med förslag på hur vårdkedjan och barn och ungas delaktighet kan stärkas. Här finns förslag som påverkar skolan. </a:t>
            </a:r>
            <a:r>
              <a:rPr lang="sv-SE" sz="2200" kern="100">
                <a:solidFill>
                  <a:schemeClr val="accent5"/>
                </a:solidFill>
                <a:ea typeface="+mn-lt"/>
                <a:cs typeface="+mn-lt"/>
                <a:hlinkClick r:id="rId3">
                  <a:extLst>
                    <a:ext uri="{A12FA001-AC4F-418D-AE19-62706E023703}">
                      <ahyp:hlinkClr xmlns:ahyp="http://schemas.microsoft.com/office/drawing/2018/hyperlinkcolor" val="tx"/>
                    </a:ext>
                  </a:extLst>
                </a:hlinkClick>
              </a:rPr>
              <a:t>Läs mer</a:t>
            </a:r>
            <a:endParaRPr lang="sv-SE" sz="2200" kern="100">
              <a:solidFill>
                <a:schemeClr val="accent5"/>
              </a:solidFill>
              <a:ea typeface="+mn-lt"/>
              <a:cs typeface="+mn-lt"/>
            </a:endParaRPr>
          </a:p>
          <a:p>
            <a:pPr marL="372745" lvl="1" indent="-342900">
              <a:spcAft>
                <a:spcPts val="1200"/>
              </a:spcAft>
            </a:pPr>
            <a:r>
              <a:rPr lang="sv-SE" sz="2200" kern="100">
                <a:solidFill>
                  <a:schemeClr val="accent5"/>
                </a:solidFill>
                <a:ea typeface="+mn-lt"/>
                <a:cs typeface="+mn-lt"/>
              </a:rPr>
              <a:t>Ny Socialtjänstlag – regeringen och SKR har ingått ny överenskommelse för att skapa långsiktiga och goda planeringsförutsättningar inför införandet av ny socialtjänstlag. </a:t>
            </a:r>
            <a:r>
              <a:rPr lang="sv-SE" sz="2200" kern="100">
                <a:solidFill>
                  <a:schemeClr val="accent5"/>
                </a:solidFill>
                <a:ea typeface="+mn-lt"/>
                <a:cs typeface="+mn-lt"/>
                <a:hlinkClick r:id="rId4">
                  <a:extLst>
                    <a:ext uri="{A12FA001-AC4F-418D-AE19-62706E023703}">
                      <ahyp:hlinkClr xmlns:ahyp="http://schemas.microsoft.com/office/drawing/2018/hyperlinkcolor" val="tx"/>
                    </a:ext>
                  </a:extLst>
                </a:hlinkClick>
              </a:rPr>
              <a:t>Läs mer</a:t>
            </a:r>
            <a:endParaRPr lang="sv-SE" sz="2200" kern="100">
              <a:solidFill>
                <a:schemeClr val="accent5"/>
              </a:solidFill>
              <a:ea typeface="+mn-lt"/>
              <a:cs typeface="+mn-lt"/>
            </a:endParaRPr>
          </a:p>
          <a:p>
            <a:pPr marL="372745" lvl="1" indent="-342900">
              <a:spcAft>
                <a:spcPts val="1200"/>
              </a:spcAft>
            </a:pPr>
            <a:r>
              <a:rPr lang="sv-SE" sz="2200" kern="100">
                <a:solidFill>
                  <a:schemeClr val="accent5"/>
                </a:solidFill>
                <a:ea typeface="+mn-lt"/>
                <a:cs typeface="+mn-lt"/>
              </a:rPr>
              <a:t>Ny utredning av HVB för barn och unga.</a:t>
            </a:r>
          </a:p>
          <a:p>
            <a:pPr marL="372745" lvl="1" indent="-342900">
              <a:spcAft>
                <a:spcPts val="1200"/>
              </a:spcAft>
            </a:pPr>
            <a:r>
              <a:rPr lang="sv-SE" sz="2200" kern="100">
                <a:solidFill>
                  <a:schemeClr val="accent5"/>
                </a:solidFill>
                <a:ea typeface="+mn-lt"/>
                <a:cs typeface="+mn-lt"/>
              </a:rPr>
              <a:t>Ny utredning av den statliga barn- och ungdomsvården för en trygg och kvalitativ vård. </a:t>
            </a:r>
            <a:r>
              <a:rPr lang="sv-SE" sz="2200" kern="100">
                <a:solidFill>
                  <a:schemeClr val="accent5"/>
                </a:solidFill>
                <a:ea typeface="+mn-lt"/>
                <a:cs typeface="+mn-lt"/>
                <a:hlinkClick r:id="rId5">
                  <a:extLst>
                    <a:ext uri="{A12FA001-AC4F-418D-AE19-62706E023703}">
                      <ahyp:hlinkClr xmlns:ahyp="http://schemas.microsoft.com/office/drawing/2018/hyperlinkcolor" val="tx"/>
                    </a:ext>
                  </a:extLst>
                </a:hlinkClick>
              </a:rPr>
              <a:t>Läs mer</a:t>
            </a:r>
            <a:endParaRPr lang="sv-SE" sz="2200" kern="100">
              <a:solidFill>
                <a:schemeClr val="accent5"/>
              </a:solidFill>
              <a:ea typeface="+mn-lt"/>
              <a:cs typeface="+mn-lt"/>
            </a:endParaRPr>
          </a:p>
        </p:txBody>
      </p:sp>
      <p:pic>
        <p:nvPicPr>
          <p:cNvPr id="4" name="Bildobjekt 3">
            <a:extLst>
              <a:ext uri="{FF2B5EF4-FFF2-40B4-BE49-F238E27FC236}">
                <a16:creationId xmlns:a16="http://schemas.microsoft.com/office/drawing/2014/main" id="{0D1F1C0F-A683-A6BA-F1D9-8DC89BCCFD00}"/>
              </a:ext>
            </a:extLst>
          </p:cNvPr>
          <p:cNvPicPr>
            <a:picLocks noChangeAspect="1"/>
          </p:cNvPicPr>
          <p:nvPr/>
        </p:nvPicPr>
        <p:blipFill>
          <a:blip r:embed="rId6"/>
          <a:stretch>
            <a:fillRect/>
          </a:stretch>
        </p:blipFill>
        <p:spPr>
          <a:xfrm>
            <a:off x="334963" y="188913"/>
            <a:ext cx="1009416" cy="419100"/>
          </a:xfrm>
          <a:prstGeom prst="rect">
            <a:avLst/>
          </a:prstGeom>
        </p:spPr>
      </p:pic>
      <p:sp>
        <p:nvSpPr>
          <p:cNvPr id="5" name="Ellips 4">
            <a:extLst>
              <a:ext uri="{FF2B5EF4-FFF2-40B4-BE49-F238E27FC236}">
                <a16:creationId xmlns:a16="http://schemas.microsoft.com/office/drawing/2014/main" id="{D94AA34A-5388-8D6D-48CC-111287D7FB0C}"/>
              </a:ext>
            </a:extLst>
          </p:cNvPr>
          <p:cNvSpPr/>
          <p:nvPr/>
        </p:nvSpPr>
        <p:spPr>
          <a:xfrm rot="21164248">
            <a:off x="995497" y="707516"/>
            <a:ext cx="3394710" cy="92583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22221"/>
                </a:solidFill>
                <a:effectLst/>
                <a:uLnTx/>
                <a:uFillTx/>
                <a:latin typeface="Calibri" panose="020F0502020204030204"/>
                <a:ea typeface="+mn-ea"/>
                <a:cs typeface="+mn-cs"/>
              </a:rPr>
              <a:t>Redan prioriterat ihop med Skolcheferna</a:t>
            </a:r>
          </a:p>
        </p:txBody>
      </p:sp>
    </p:spTree>
    <p:extLst>
      <p:ext uri="{BB962C8B-B14F-4D97-AF65-F5344CB8AC3E}">
        <p14:creationId xmlns:p14="http://schemas.microsoft.com/office/powerpoint/2010/main" val="3589176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a:extLst>
            <a:ext uri="{FF2B5EF4-FFF2-40B4-BE49-F238E27FC236}">
              <a16:creationId xmlns:a16="http://schemas.microsoft.com/office/drawing/2014/main" id="{5E78D43B-75CE-873B-5D78-0DE87B2B2F4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404D2BB-8288-238B-281D-0A8273432378}"/>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Barn och unga i samhällsvård</a:t>
            </a:r>
            <a:br>
              <a:rPr lang="sv-SE" b="1" dirty="0">
                <a:solidFill>
                  <a:schemeClr val="accent5"/>
                </a:solidFill>
                <a:latin typeface="+mn-lt"/>
                <a:ea typeface="Calibri"/>
                <a:cs typeface="Calibri"/>
              </a:rPr>
            </a:br>
            <a:r>
              <a:rPr lang="sv-SE" b="1" dirty="0">
                <a:solidFill>
                  <a:schemeClr val="accent5"/>
                </a:solidFill>
                <a:latin typeface="+mn-lt"/>
                <a:ea typeface="Calibri"/>
                <a:cs typeface="Calibri"/>
              </a:rPr>
              <a:t> </a:t>
            </a:r>
            <a:r>
              <a:rPr lang="sv-SE" sz="2700" b="1" dirty="0">
                <a:solidFill>
                  <a:schemeClr val="accent5"/>
                </a:solidFill>
                <a:latin typeface="+mn-lt"/>
              </a:rPr>
              <a:t>- gemensamt med skolchefsnätverket</a:t>
            </a:r>
            <a:br>
              <a:rPr lang="sv-SE" b="1" dirty="0">
                <a:solidFill>
                  <a:schemeClr val="accent5"/>
                </a:solidFill>
                <a:latin typeface="+mn-lt"/>
                <a:ea typeface="Calibri"/>
                <a:cs typeface="Calibri"/>
              </a:rPr>
            </a:br>
            <a:br>
              <a:rPr lang="sv-SE" b="1" dirty="0">
                <a:latin typeface="+mn-lt"/>
              </a:rPr>
            </a:br>
            <a:endParaRPr lang="sv-SE" sz="2400" b="1" dirty="0">
              <a:solidFill>
                <a:schemeClr val="accent5"/>
              </a:solidFill>
              <a:latin typeface="+mn-lt"/>
              <a:ea typeface="Calibri"/>
              <a:cs typeface="Calibri"/>
            </a:endParaRPr>
          </a:p>
        </p:txBody>
      </p:sp>
      <p:sp>
        <p:nvSpPr>
          <p:cNvPr id="3" name="Platshållare för innehåll 2">
            <a:extLst>
              <a:ext uri="{FF2B5EF4-FFF2-40B4-BE49-F238E27FC236}">
                <a16:creationId xmlns:a16="http://schemas.microsoft.com/office/drawing/2014/main" id="{4337BDFC-624B-990D-686D-D056DBC219FD}"/>
              </a:ext>
            </a:extLst>
          </p:cNvPr>
          <p:cNvSpPr>
            <a:spLocks noGrp="1"/>
          </p:cNvSpPr>
          <p:nvPr>
            <p:ph idx="1"/>
          </p:nvPr>
        </p:nvSpPr>
        <p:spPr>
          <a:xfrm>
            <a:off x="5440679" y="698015"/>
            <a:ext cx="6216176" cy="5746327"/>
          </a:xfrm>
        </p:spPr>
        <p:txBody>
          <a:bodyPr anchor="ctr">
            <a:noAutofit/>
          </a:bodyPr>
          <a:lstStyle/>
          <a:p>
            <a:pPr marL="29845" lvl="1" indent="0">
              <a:spcAft>
                <a:spcPts val="1200"/>
              </a:spcAft>
              <a:buNone/>
            </a:pPr>
            <a:r>
              <a:rPr lang="sv-SE" b="1" kern="100">
                <a:solidFill>
                  <a:schemeClr val="accent5"/>
                </a:solidFill>
                <a:latin typeface="Calibri"/>
                <a:ea typeface="Calibri"/>
                <a:cs typeface="Times New Roman"/>
              </a:rPr>
              <a:t>Skolchefsnätverket identifierade följande:</a:t>
            </a:r>
            <a:endParaRPr lang="sv-SE">
              <a:solidFill>
                <a:schemeClr val="accent5"/>
              </a:solidFill>
              <a:latin typeface="Calibri"/>
              <a:ea typeface="Calibri"/>
              <a:cs typeface="Times New Roman"/>
            </a:endParaRPr>
          </a:p>
          <a:p>
            <a:pPr marL="372745" lvl="1" indent="-342900">
              <a:spcAft>
                <a:spcPts val="1200"/>
              </a:spcAft>
            </a:pPr>
            <a:r>
              <a:rPr lang="sv-SE" sz="2000" kern="100">
                <a:solidFill>
                  <a:schemeClr val="accent5"/>
                </a:solidFill>
                <a:ea typeface="+mn-lt"/>
                <a:cs typeface="+mn-lt"/>
              </a:rPr>
              <a:t>Skolresultaten för barn och unga i samhällsvård är oroväckande låga. </a:t>
            </a:r>
          </a:p>
          <a:p>
            <a:pPr marL="372745" lvl="1" indent="-342900">
              <a:spcAft>
                <a:spcPts val="1200"/>
              </a:spcAft>
            </a:pPr>
            <a:r>
              <a:rPr lang="sv-SE" sz="2000" kern="100">
                <a:solidFill>
                  <a:schemeClr val="accent5"/>
                </a:solidFill>
                <a:ea typeface="+mn-lt"/>
                <a:cs typeface="+mn-lt"/>
              </a:rPr>
              <a:t>Vi har stor rådighet och möjlighet att förändra och göra skillnad tillsammans</a:t>
            </a:r>
          </a:p>
          <a:p>
            <a:pPr marL="372745" lvl="1" indent="-342900">
              <a:spcAft>
                <a:spcPts val="1200"/>
              </a:spcAft>
            </a:pPr>
            <a:r>
              <a:rPr lang="sv-SE" sz="2000" kern="100">
                <a:solidFill>
                  <a:schemeClr val="accent5"/>
                </a:solidFill>
                <a:ea typeface="+mn-lt"/>
                <a:cs typeface="+mn-lt"/>
              </a:rPr>
              <a:t>Vikten av att orka fokusera på tidiga insatser för att motverka placeringar</a:t>
            </a:r>
          </a:p>
          <a:p>
            <a:pPr marL="372745" lvl="1" indent="-342900">
              <a:spcAft>
                <a:spcPts val="1200"/>
              </a:spcAft>
            </a:pPr>
            <a:r>
              <a:rPr lang="sv-SE" sz="2000" kern="100">
                <a:solidFill>
                  <a:schemeClr val="accent5"/>
                </a:solidFill>
                <a:ea typeface="+mn-lt"/>
                <a:cs typeface="+mn-lt"/>
              </a:rPr>
              <a:t>Hitta en gemensam tolkning av roller och ansvar. Därefter inkludera regionerna.</a:t>
            </a:r>
          </a:p>
          <a:p>
            <a:pPr marL="372745" lvl="1" indent="-342900">
              <a:spcAft>
                <a:spcPts val="1200"/>
              </a:spcAft>
            </a:pPr>
            <a:r>
              <a:rPr lang="sv-SE" sz="2000" kern="100">
                <a:solidFill>
                  <a:schemeClr val="accent5"/>
                </a:solidFill>
                <a:ea typeface="+mn-lt"/>
                <a:cs typeface="+mn-lt"/>
              </a:rPr>
              <a:t>Vi behöver hitta ett gemensamt sätt att möta behoven hos placerade elever som rör sig mellan kommunerna. Särskilt när det kommer till mottagande och överlämning.  Vilket underlag som ska följa med och vad ska kartläggas hos mottagande skola?</a:t>
            </a:r>
          </a:p>
          <a:p>
            <a:pPr marL="372745" lvl="1" indent="-342900">
              <a:spcAft>
                <a:spcPts val="1200"/>
              </a:spcAft>
            </a:pPr>
            <a:r>
              <a:rPr lang="sv-SE" sz="2000" kern="100">
                <a:solidFill>
                  <a:schemeClr val="accent5"/>
                </a:solidFill>
                <a:ea typeface="+mn-lt"/>
                <a:cs typeface="+mn-lt"/>
              </a:rPr>
              <a:t>Vi har lokala problem att samordna oss och använder olika modeller (ex </a:t>
            </a:r>
            <a:r>
              <a:rPr lang="sv-SE" sz="2000" kern="100" err="1">
                <a:solidFill>
                  <a:schemeClr val="accent5"/>
                </a:solidFill>
                <a:ea typeface="+mn-lt"/>
                <a:cs typeface="+mn-lt"/>
              </a:rPr>
              <a:t>Skolfam</a:t>
            </a:r>
            <a:r>
              <a:rPr lang="sv-SE" sz="2000" kern="100">
                <a:solidFill>
                  <a:schemeClr val="accent5"/>
                </a:solidFill>
                <a:ea typeface="+mn-lt"/>
                <a:cs typeface="+mn-lt"/>
              </a:rPr>
              <a:t>), kan nationellt fokus ge gemensam riktning?</a:t>
            </a:r>
          </a:p>
        </p:txBody>
      </p:sp>
      <p:pic>
        <p:nvPicPr>
          <p:cNvPr id="4" name="Bildobjekt 3">
            <a:extLst>
              <a:ext uri="{FF2B5EF4-FFF2-40B4-BE49-F238E27FC236}">
                <a16:creationId xmlns:a16="http://schemas.microsoft.com/office/drawing/2014/main" id="{55185AE2-3BED-7814-0505-16F4E492A29F}"/>
              </a:ext>
            </a:extLst>
          </p:cNvPr>
          <p:cNvPicPr>
            <a:picLocks noChangeAspect="1"/>
          </p:cNvPicPr>
          <p:nvPr/>
        </p:nvPicPr>
        <p:blipFill>
          <a:blip r:embed="rId3"/>
          <a:stretch>
            <a:fillRect/>
          </a:stretch>
        </p:blipFill>
        <p:spPr>
          <a:xfrm>
            <a:off x="334963" y="188913"/>
            <a:ext cx="1009416" cy="419100"/>
          </a:xfrm>
          <a:prstGeom prst="rect">
            <a:avLst/>
          </a:prstGeom>
        </p:spPr>
      </p:pic>
      <p:sp>
        <p:nvSpPr>
          <p:cNvPr id="5" name="Ellips 4">
            <a:extLst>
              <a:ext uri="{FF2B5EF4-FFF2-40B4-BE49-F238E27FC236}">
                <a16:creationId xmlns:a16="http://schemas.microsoft.com/office/drawing/2014/main" id="{E03DA9C4-0830-29AF-36FF-AC3B8BA9F9C5}"/>
              </a:ext>
            </a:extLst>
          </p:cNvPr>
          <p:cNvSpPr/>
          <p:nvPr/>
        </p:nvSpPr>
        <p:spPr>
          <a:xfrm rot="21164248">
            <a:off x="1392991" y="609322"/>
            <a:ext cx="3394710" cy="92583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22221"/>
                </a:solidFill>
                <a:effectLst/>
                <a:uLnTx/>
                <a:uFillTx/>
                <a:latin typeface="Calibri" panose="020F0502020204030204"/>
                <a:ea typeface="+mn-ea"/>
                <a:cs typeface="+mn-cs"/>
              </a:rPr>
              <a:t>Redan prioriterat ihop med Skolcheferna</a:t>
            </a:r>
          </a:p>
        </p:txBody>
      </p:sp>
    </p:spTree>
    <p:extLst>
      <p:ext uri="{BB962C8B-B14F-4D97-AF65-F5344CB8AC3E}">
        <p14:creationId xmlns:p14="http://schemas.microsoft.com/office/powerpoint/2010/main" val="3919128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CD15526-A641-E409-80DC-8FC9C4D80FC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45F3494-19DE-08AA-EE5C-CE7F4CAAF6EC}"/>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Barn och unga i samhällsvård</a:t>
            </a:r>
            <a:r>
              <a:rPr lang="sv-SE" b="1" dirty="0">
                <a:solidFill>
                  <a:schemeClr val="accent5"/>
                </a:solidFill>
                <a:latin typeface="+mn-lt"/>
              </a:rPr>
              <a:t> </a:t>
            </a:r>
            <a:br>
              <a:rPr lang="sv-SE" b="1" dirty="0">
                <a:solidFill>
                  <a:schemeClr val="accent5"/>
                </a:solidFill>
                <a:latin typeface="+mn-lt"/>
                <a:ea typeface="Calibri"/>
                <a:cs typeface="Calibri"/>
              </a:rPr>
            </a:br>
            <a:r>
              <a:rPr lang="sv-SE" sz="2400" b="1" dirty="0">
                <a:solidFill>
                  <a:schemeClr val="accent5"/>
                </a:solidFill>
                <a:latin typeface="+mn-lt"/>
                <a:ea typeface="Calibri"/>
                <a:cs typeface="Calibri"/>
              </a:rPr>
              <a:t>- gemensamt med skolchefsnätverket</a:t>
            </a:r>
            <a:br>
              <a:rPr lang="sv-SE" b="1" dirty="0">
                <a:solidFill>
                  <a:schemeClr val="accent5"/>
                </a:solidFill>
                <a:latin typeface="+mn-lt"/>
              </a:rPr>
            </a:br>
            <a:br>
              <a:rPr lang="sv-SE" b="1" dirty="0">
                <a:latin typeface="+mn-lt"/>
              </a:rPr>
            </a:br>
            <a:endParaRPr lang="sv-SE" sz="2400" b="1" dirty="0">
              <a:solidFill>
                <a:schemeClr val="accent5"/>
              </a:solidFill>
              <a:latin typeface="+mn-lt"/>
              <a:ea typeface="Calibri"/>
              <a:cs typeface="Calibri"/>
            </a:endParaRPr>
          </a:p>
        </p:txBody>
      </p:sp>
      <p:sp>
        <p:nvSpPr>
          <p:cNvPr id="3" name="Platshållare för innehåll 2">
            <a:extLst>
              <a:ext uri="{FF2B5EF4-FFF2-40B4-BE49-F238E27FC236}">
                <a16:creationId xmlns:a16="http://schemas.microsoft.com/office/drawing/2014/main" id="{D0044C4F-23ED-2AA8-0D99-5DFF32CE86FE}"/>
              </a:ext>
            </a:extLst>
          </p:cNvPr>
          <p:cNvSpPr>
            <a:spLocks noGrp="1"/>
          </p:cNvSpPr>
          <p:nvPr>
            <p:ph idx="1"/>
          </p:nvPr>
        </p:nvSpPr>
        <p:spPr>
          <a:xfrm>
            <a:off x="5440679" y="698015"/>
            <a:ext cx="6216176" cy="5746327"/>
          </a:xfrm>
        </p:spPr>
        <p:txBody>
          <a:bodyPr anchor="ctr">
            <a:noAutofit/>
          </a:bodyPr>
          <a:lstStyle/>
          <a:p>
            <a:pPr marL="29845" lvl="1" indent="0">
              <a:spcAft>
                <a:spcPts val="1200"/>
              </a:spcAft>
              <a:buNone/>
            </a:pPr>
            <a:endParaRPr lang="sv-SE" b="1" kern="100">
              <a:solidFill>
                <a:schemeClr val="accent5"/>
              </a:solidFill>
              <a:ea typeface="Calibri" panose="020F0502020204030204"/>
              <a:cs typeface="Times New Roman"/>
            </a:endParaRPr>
          </a:p>
          <a:p>
            <a:pPr marL="29845" lvl="1" indent="0">
              <a:spcAft>
                <a:spcPts val="1200"/>
              </a:spcAft>
              <a:buNone/>
            </a:pPr>
            <a:endParaRPr lang="sv-SE" b="1" kern="100">
              <a:solidFill>
                <a:schemeClr val="accent5"/>
              </a:solidFill>
              <a:latin typeface="Calibri" panose="020F0502020204030204" pitchFamily="34" charset="0"/>
              <a:ea typeface="Calibri"/>
              <a:cs typeface="Times New Roman" panose="02020603050405020304" pitchFamily="18" charset="0"/>
            </a:endParaRPr>
          </a:p>
          <a:p>
            <a:pPr marL="372745" lvl="1" indent="-342900">
              <a:spcAft>
                <a:spcPts val="1200"/>
              </a:spcAft>
            </a:pPr>
            <a:endParaRPr lang="sv-SE" sz="1800" kern="100">
              <a:latin typeface="Calibri" panose="020F0502020204030204" pitchFamily="34" charset="0"/>
              <a:ea typeface="Calibri"/>
              <a:cs typeface="Times New Roman" panose="02020603050405020304" pitchFamily="18" charset="0"/>
            </a:endParaRPr>
          </a:p>
        </p:txBody>
      </p:sp>
      <p:pic>
        <p:nvPicPr>
          <p:cNvPr id="4" name="Bildobjekt 3">
            <a:extLst>
              <a:ext uri="{FF2B5EF4-FFF2-40B4-BE49-F238E27FC236}">
                <a16:creationId xmlns:a16="http://schemas.microsoft.com/office/drawing/2014/main" id="{E38CD004-E8BD-D265-579B-464FF7CCBE5E}"/>
              </a:ext>
            </a:extLst>
          </p:cNvPr>
          <p:cNvPicPr>
            <a:picLocks noChangeAspect="1"/>
          </p:cNvPicPr>
          <p:nvPr/>
        </p:nvPicPr>
        <p:blipFill>
          <a:blip r:embed="rId5"/>
          <a:stretch>
            <a:fillRect/>
          </a:stretch>
        </p:blipFill>
        <p:spPr>
          <a:xfrm>
            <a:off x="334963" y="188913"/>
            <a:ext cx="1009416" cy="419100"/>
          </a:xfrm>
          <a:prstGeom prst="rect">
            <a:avLst/>
          </a:prstGeom>
        </p:spPr>
      </p:pic>
      <p:sp>
        <p:nvSpPr>
          <p:cNvPr id="5" name="Platshållare för innehåll 2">
            <a:extLst>
              <a:ext uri="{FF2B5EF4-FFF2-40B4-BE49-F238E27FC236}">
                <a16:creationId xmlns:a16="http://schemas.microsoft.com/office/drawing/2014/main" id="{873EC726-1238-C2FA-FC1E-0673BD6CC32D}"/>
              </a:ext>
            </a:extLst>
          </p:cNvPr>
          <p:cNvSpPr>
            <a:spLocks noGrp="1"/>
          </p:cNvSpPr>
          <p:nvPr/>
        </p:nvSpPr>
        <p:spPr>
          <a:xfrm>
            <a:off x="4864828" y="364219"/>
            <a:ext cx="6216176" cy="574632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sv-SE" sz="2400" b="1" i="0" u="none" strike="noStrike" kern="100" cap="none" spc="0" normalizeH="0" baseline="0" noProof="0" dirty="0">
              <a:ln>
                <a:noFill/>
              </a:ln>
              <a:solidFill>
                <a:srgbClr val="115E67"/>
              </a:solidFill>
              <a:effectLst/>
              <a:uLnTx/>
              <a:uFillTx/>
              <a:latin typeface="Calibri"/>
              <a:ea typeface="Calibri"/>
              <a:cs typeface="Times New Roman"/>
            </a:endParaRPr>
          </a:p>
          <a:p>
            <a:pPr marL="29845"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sv-SE" sz="2400" b="1" i="0" u="none" strike="noStrike" kern="100" cap="none" spc="0" normalizeH="0" baseline="0" noProof="0" dirty="0">
              <a:ln>
                <a:noFill/>
              </a:ln>
              <a:solidFill>
                <a:srgbClr val="115E67"/>
              </a:solidFill>
              <a:effectLst/>
              <a:uLnTx/>
              <a:uFillTx/>
              <a:latin typeface="Calibri"/>
              <a:ea typeface="Calibri"/>
              <a:cs typeface="Times New Roman"/>
            </a:endParaRPr>
          </a:p>
          <a:p>
            <a:pPr marL="29845"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sv-SE" sz="2400" b="1" i="0" u="none" strike="noStrike" kern="100" cap="none" spc="0" normalizeH="0" baseline="0" noProof="0" dirty="0">
                <a:ln>
                  <a:noFill/>
                </a:ln>
                <a:solidFill>
                  <a:srgbClr val="115E67"/>
                </a:solidFill>
                <a:effectLst/>
                <a:uLnTx/>
                <a:uFillTx/>
                <a:latin typeface="Calibri"/>
                <a:ea typeface="Calibri"/>
                <a:cs typeface="Times New Roman"/>
              </a:rPr>
              <a:t>Förslag på gemensamt arbete med skolchefsnätverket:</a:t>
            </a:r>
          </a:p>
          <a:p>
            <a:pPr marL="29845"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sv-SE" sz="2200" b="0" i="0" u="none" strike="noStrike" kern="100" cap="none" spc="0" normalizeH="0" baseline="0" noProof="0" dirty="0">
                <a:ln>
                  <a:noFill/>
                </a:ln>
                <a:solidFill>
                  <a:srgbClr val="115E67"/>
                </a:solidFill>
                <a:effectLst/>
                <a:uLnTx/>
                <a:uFillTx/>
                <a:latin typeface="Calibri" panose="020F0502020204030204"/>
                <a:ea typeface="+mn-lt"/>
                <a:cs typeface="Calibri" panose="020F0502020204030204"/>
              </a:rPr>
              <a:t>Barn och unga i samhällsvård når kunskapsmålen i skolan och får bättre möjligheter att nå goda livsutfall.  </a:t>
            </a:r>
          </a:p>
          <a:p>
            <a:pPr marL="29845"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sv-SE" sz="2200" b="0" i="0" u="none" strike="noStrike" kern="100" cap="none" spc="0" normalizeH="0" baseline="0" noProof="0" dirty="0">
                <a:ln>
                  <a:noFill/>
                </a:ln>
                <a:solidFill>
                  <a:srgbClr val="115E67"/>
                </a:solidFill>
                <a:effectLst/>
                <a:uLnTx/>
                <a:uFillTx/>
                <a:latin typeface="Calibri" panose="020F0502020204030204"/>
                <a:ea typeface="+mn-lt"/>
                <a:cs typeface="Calibri" panose="020F0502020204030204"/>
              </a:rPr>
              <a:t>Delmål - Alla kommuner ska utgå från SAMS i sitt arbete med placerade barn och unga och deras skolgång</a:t>
            </a:r>
          </a:p>
          <a:p>
            <a:pPr marL="372745" marR="0" lvl="1" indent="-3429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endParaRPr kumimoji="0" lang="sv-SE" sz="1800" b="0" i="0" u="none" strike="noStrike" kern="100" cap="none" spc="0" normalizeH="0" baseline="0" noProof="0" dirty="0">
              <a:ln>
                <a:noFill/>
              </a:ln>
              <a:solidFill>
                <a:srgbClr val="262422"/>
              </a:solidFill>
              <a:effectLst/>
              <a:uLnTx/>
              <a:uFillTx/>
              <a:latin typeface="Calibri" panose="020F0502020204030204" pitchFamily="34" charset="0"/>
              <a:ea typeface="Calibri"/>
              <a:cs typeface="Times New Roman" panose="02020603050405020304" pitchFamily="18" charset="0"/>
            </a:endParaRPr>
          </a:p>
        </p:txBody>
      </p:sp>
      <p:sp>
        <p:nvSpPr>
          <p:cNvPr id="6" name="Ellips 5">
            <a:extLst>
              <a:ext uri="{FF2B5EF4-FFF2-40B4-BE49-F238E27FC236}">
                <a16:creationId xmlns:a16="http://schemas.microsoft.com/office/drawing/2014/main" id="{C3FC9576-6B45-C63F-7B88-70A78B093314}"/>
              </a:ext>
            </a:extLst>
          </p:cNvPr>
          <p:cNvSpPr/>
          <p:nvPr/>
        </p:nvSpPr>
        <p:spPr>
          <a:xfrm rot="21164248">
            <a:off x="666694" y="609322"/>
            <a:ext cx="3394710" cy="92583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22221"/>
                </a:solidFill>
                <a:effectLst/>
                <a:uLnTx/>
                <a:uFillTx/>
                <a:latin typeface="Calibri" panose="020F0502020204030204"/>
                <a:ea typeface="+mn-ea"/>
                <a:cs typeface="+mn-cs"/>
              </a:rPr>
              <a:t>Redan prioriterat ihop med Skolcheferna</a:t>
            </a:r>
          </a:p>
        </p:txBody>
      </p:sp>
      <p:pic>
        <p:nvPicPr>
          <p:cNvPr id="8" name="Video 7">
            <a:hlinkClick r:id="" action="ppaction://media"/>
            <a:extLst>
              <a:ext uri="{FF2B5EF4-FFF2-40B4-BE49-F238E27FC236}">
                <a16:creationId xmlns:a16="http://schemas.microsoft.com/office/drawing/2014/main" id="{BE8CF6FE-4B00-AA04-CF4E-1CAFF9E4E1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4910490"/>
      </p:ext>
    </p:extLst>
  </p:cSld>
  <p:clrMapOvr>
    <a:masterClrMapping/>
  </p:clrMapOvr>
  <mc:AlternateContent xmlns:mc="http://schemas.openxmlformats.org/markup-compatibility/2006" xmlns:p14="http://schemas.microsoft.com/office/powerpoint/2010/main">
    <mc:Choice Requires="p14">
      <p:transition spd="slow" p14:dur="2000" advTm="29179"/>
    </mc:Choice>
    <mc:Fallback xmlns="">
      <p:transition spd="slow" advTm="2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D19D2B-66FD-5A5C-58E8-848E0CA871C6}"/>
              </a:ext>
            </a:extLst>
          </p:cNvPr>
          <p:cNvSpPr>
            <a:spLocks noGrp="1"/>
          </p:cNvSpPr>
          <p:nvPr>
            <p:ph type="title"/>
          </p:nvPr>
        </p:nvSpPr>
        <p:spPr>
          <a:xfrm>
            <a:off x="839787" y="1192639"/>
            <a:ext cx="7313612" cy="1237130"/>
          </a:xfrm>
        </p:spPr>
        <p:txBody>
          <a:bodyPr/>
          <a:lstStyle/>
          <a:p>
            <a:r>
              <a:rPr lang="sv-SE" dirty="0"/>
              <a:t>Sammanfattningsvis	</a:t>
            </a:r>
          </a:p>
        </p:txBody>
      </p:sp>
      <p:sp>
        <p:nvSpPr>
          <p:cNvPr id="3" name="Platshållare för innehåll 2">
            <a:extLst>
              <a:ext uri="{FF2B5EF4-FFF2-40B4-BE49-F238E27FC236}">
                <a16:creationId xmlns:a16="http://schemas.microsoft.com/office/drawing/2014/main" id="{F964E1AC-FFEA-EF09-38CA-92B3719FE166}"/>
              </a:ext>
            </a:extLst>
          </p:cNvPr>
          <p:cNvSpPr>
            <a:spLocks noGrp="1"/>
          </p:cNvSpPr>
          <p:nvPr>
            <p:ph idx="1"/>
          </p:nvPr>
        </p:nvSpPr>
        <p:spPr>
          <a:xfrm>
            <a:off x="839786" y="2871420"/>
            <a:ext cx="9153299" cy="3385001"/>
          </a:xfrm>
        </p:spPr>
        <p:txBody>
          <a:bodyPr/>
          <a:lstStyle/>
          <a:p>
            <a:r>
              <a:rPr lang="sv-SE" dirty="0"/>
              <a:t>Vi prioriterar några få områden där vi tänker att 290 kommuner tillsammans kan göra en gemensam förflyttning och tillsammans göra stor skillnad</a:t>
            </a:r>
          </a:p>
          <a:p>
            <a:r>
              <a:rPr lang="sv-SE" dirty="0"/>
              <a:t>Det betyder inte att annat inte också är viktigt eller kan prioriteras upp senare</a:t>
            </a:r>
          </a:p>
          <a:p>
            <a:r>
              <a:rPr lang="sv-SE" dirty="0"/>
              <a:t>Arbetet med prioriterade områden kommer ledas av socialchefer i nätverket men administreras och </a:t>
            </a:r>
            <a:r>
              <a:rPr lang="sv-SE" dirty="0" err="1"/>
              <a:t>faciliteras</a:t>
            </a:r>
            <a:r>
              <a:rPr lang="sv-SE" dirty="0"/>
              <a:t> av medarbetare på SKR</a:t>
            </a:r>
          </a:p>
          <a:p>
            <a:r>
              <a:rPr lang="sv-SE" dirty="0"/>
              <a:t>Återkoppling kring hur arbetet går och möjlighet att få feedback sker regelbundet i Socialchefsnätverket</a:t>
            </a:r>
          </a:p>
        </p:txBody>
      </p:sp>
      <p:pic>
        <p:nvPicPr>
          <p:cNvPr id="5" name="Video 4">
            <a:hlinkClick r:id="" action="ppaction://media"/>
            <a:extLst>
              <a:ext uri="{FF2B5EF4-FFF2-40B4-BE49-F238E27FC236}">
                <a16:creationId xmlns:a16="http://schemas.microsoft.com/office/drawing/2014/main" id="{135907A4-5B30-DC22-13A6-F73608E8FD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2540762"/>
      </p:ext>
    </p:extLst>
  </p:cSld>
  <p:clrMapOvr>
    <a:masterClrMapping/>
  </p:clrMapOvr>
  <mc:AlternateContent xmlns:mc="http://schemas.openxmlformats.org/markup-compatibility/2006" xmlns:p14="http://schemas.microsoft.com/office/powerpoint/2010/main">
    <mc:Choice Requires="p14">
      <p:transition spd="slow" p14:dur="2000" advTm="43450"/>
    </mc:Choice>
    <mc:Fallback xmlns="">
      <p:transition spd="slow" advTm="4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975F-3AD9-366F-D0B6-DC3E686340D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80B9B53-7F6D-F30B-0D01-B419A5C53234}"/>
              </a:ext>
            </a:extLst>
          </p:cNvPr>
          <p:cNvSpPr>
            <a:spLocks noGrp="1"/>
          </p:cNvSpPr>
          <p:nvPr>
            <p:ph type="title"/>
          </p:nvPr>
        </p:nvSpPr>
        <p:spPr>
          <a:xfrm>
            <a:off x="612647" y="1078992"/>
            <a:ext cx="6542755" cy="1536192"/>
          </a:xfrm>
        </p:spPr>
        <p:txBody>
          <a:bodyPr anchor="b">
            <a:normAutofit/>
          </a:bodyPr>
          <a:lstStyle/>
          <a:p>
            <a:r>
              <a:rPr lang="sv-SE" b="1" i="0" dirty="0">
                <a:solidFill>
                  <a:schemeClr val="accent5"/>
                </a:solidFill>
                <a:effectLst/>
                <a:latin typeface="Calibri"/>
                <a:ea typeface="Calibri"/>
                <a:cs typeface="Calibri"/>
              </a:rPr>
              <a:t>Vad förväntas av er?</a:t>
            </a:r>
            <a:endParaRPr lang="sv-SE" b="1" dirty="0">
              <a:solidFill>
                <a:schemeClr val="accent5"/>
              </a:solidFill>
              <a:latin typeface="Calibri"/>
              <a:ea typeface="Calibri"/>
              <a:cs typeface="Calibri"/>
            </a:endParaRPr>
          </a:p>
        </p:txBody>
      </p:sp>
      <p:sp>
        <p:nvSpPr>
          <p:cNvPr id="3" name="Platshållare för innehåll 2">
            <a:extLst>
              <a:ext uri="{FF2B5EF4-FFF2-40B4-BE49-F238E27FC236}">
                <a16:creationId xmlns:a16="http://schemas.microsoft.com/office/drawing/2014/main" id="{1EFD8D46-6B7F-E452-42F5-5207C9BBE633}"/>
              </a:ext>
            </a:extLst>
          </p:cNvPr>
          <p:cNvSpPr>
            <a:spLocks noGrp="1"/>
          </p:cNvSpPr>
          <p:nvPr>
            <p:ph idx="1"/>
          </p:nvPr>
        </p:nvSpPr>
        <p:spPr>
          <a:xfrm>
            <a:off x="615457" y="3355848"/>
            <a:ext cx="6808599" cy="2825496"/>
          </a:xfrm>
        </p:spPr>
        <p:txBody>
          <a:bodyPr vert="horz" lIns="91440" tIns="45720" rIns="91440" bIns="45720" rtlCol="0" anchor="t">
            <a:normAutofit/>
          </a:bodyPr>
          <a:lstStyle/>
          <a:p>
            <a:pPr fontAlgn="base"/>
            <a:r>
              <a:rPr lang="sv-SE" sz="2200" dirty="0"/>
              <a:t>Gå igenom och rangordna fokusområdena tillsammans  i ert regionala/delregionala socialchefsnätverk  (1 är högst prioriterat 5 är lägst)</a:t>
            </a:r>
            <a:endParaRPr lang="sv-SE" sz="2200" dirty="0">
              <a:ea typeface="Calibri"/>
              <a:cs typeface="Calibri"/>
            </a:endParaRPr>
          </a:p>
          <a:p>
            <a:r>
              <a:rPr lang="sv-SE" dirty="0">
                <a:ea typeface="Calibri"/>
                <a:cs typeface="Calibri"/>
              </a:rPr>
              <a:t>R</a:t>
            </a:r>
            <a:r>
              <a:rPr lang="sv-SE" sz="2200" dirty="0">
                <a:ea typeface="Calibri"/>
                <a:cs typeface="Calibri"/>
              </a:rPr>
              <a:t>epresentanter i socialchefsnätverket får länk för att rangordna och fyller i den regionala rangordningen</a:t>
            </a:r>
            <a:endParaRPr lang="sv-SE" sz="2200" dirty="0">
              <a:highlight>
                <a:srgbClr val="FFFF00"/>
              </a:highlight>
              <a:ea typeface="Calibri"/>
              <a:cs typeface="Calibri"/>
            </a:endParaRPr>
          </a:p>
          <a:p>
            <a:r>
              <a:rPr lang="sv-SE" sz="2200" dirty="0">
                <a:ea typeface="Calibri"/>
                <a:cs typeface="Calibri"/>
              </a:rPr>
              <a:t>De regionala svaren blir grunden för Socialchefsnätverkets slutliga prioritering</a:t>
            </a:r>
          </a:p>
        </p:txBody>
      </p:sp>
      <p:pic>
        <p:nvPicPr>
          <p:cNvPr id="7" name="Bildobjekt 6" descr="En bild som visar inomhus, bärbar dator, bok, kontorsvaror&#10;&#10;Automatiskt genererad beskrivning">
            <a:extLst>
              <a:ext uri="{FF2B5EF4-FFF2-40B4-BE49-F238E27FC236}">
                <a16:creationId xmlns:a16="http://schemas.microsoft.com/office/drawing/2014/main" id="{521239B9-0D1B-4D41-DD64-35901ACB92E6}"/>
              </a:ext>
            </a:extLst>
          </p:cNvPr>
          <p:cNvPicPr>
            <a:picLocks noChangeAspect="1"/>
          </p:cNvPicPr>
          <p:nvPr/>
        </p:nvPicPr>
        <p:blipFill rotWithShape="1">
          <a:blip r:embed="rId5">
            <a:extLst>
              <a:ext uri="{28A0092B-C50C-407E-A947-70E740481C1C}">
                <a14:useLocalDpi xmlns:a14="http://schemas.microsoft.com/office/drawing/2010/main" val="0"/>
              </a:ext>
            </a:extLst>
          </a:blip>
          <a:srcRect r="1523"/>
          <a:stretch/>
        </p:blipFill>
        <p:spPr>
          <a:xfrm>
            <a:off x="7684006" y="10"/>
            <a:ext cx="4507993" cy="6857990"/>
          </a:xfrm>
          <a:prstGeom prst="rect">
            <a:avLst/>
          </a:prstGeom>
        </p:spPr>
      </p:pic>
      <p:pic>
        <p:nvPicPr>
          <p:cNvPr id="6" name="Video 5">
            <a:hlinkClick r:id="" action="ppaction://media"/>
            <a:extLst>
              <a:ext uri="{FF2B5EF4-FFF2-40B4-BE49-F238E27FC236}">
                <a16:creationId xmlns:a16="http://schemas.microsoft.com/office/drawing/2014/main" id="{EFCD4BC7-F247-296B-2702-0FCCF0351CE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095585"/>
      </p:ext>
    </p:extLst>
  </p:cSld>
  <p:clrMapOvr>
    <a:masterClrMapping/>
  </p:clrMapOvr>
  <mc:AlternateContent xmlns:mc="http://schemas.openxmlformats.org/markup-compatibility/2006" xmlns:p14="http://schemas.microsoft.com/office/powerpoint/2010/main">
    <mc:Choice Requires="p14">
      <p:transition spd="slow" p14:dur="2000" advTm="64206"/>
    </mc:Choice>
    <mc:Fallback xmlns="">
      <p:transition spd="slow" advTm="64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18D37-913D-EA0A-2B96-562096845D9D}"/>
            </a:ext>
          </a:extLst>
        </p:cNvPr>
        <p:cNvGrpSpPr/>
        <p:nvPr/>
      </p:nvGrpSpPr>
      <p:grpSpPr>
        <a:xfrm>
          <a:off x="0" y="0"/>
          <a:ext cx="0" cy="0"/>
          <a:chOff x="0" y="0"/>
          <a:chExt cx="0" cy="0"/>
        </a:xfrm>
      </p:grpSpPr>
      <p:sp>
        <p:nvSpPr>
          <p:cNvPr id="22" name="Platshållare för text 21">
            <a:extLst>
              <a:ext uri="{FF2B5EF4-FFF2-40B4-BE49-F238E27FC236}">
                <a16:creationId xmlns:a16="http://schemas.microsoft.com/office/drawing/2014/main" id="{CC2E4AFE-87EE-E4EC-927E-949ADE0AA825}"/>
              </a:ext>
            </a:extLst>
          </p:cNvPr>
          <p:cNvSpPr>
            <a:spLocks noGrp="1"/>
          </p:cNvSpPr>
          <p:nvPr>
            <p:ph type="body" sz="quarter" idx="13"/>
          </p:nvPr>
        </p:nvSpPr>
        <p:spPr/>
        <p:txBody>
          <a:bodyPr/>
          <a:lstStyle/>
          <a:p>
            <a:r>
              <a:rPr lang="sv-SE" b="1" dirty="0">
                <a:latin typeface="+mn-lt"/>
              </a:rPr>
              <a:t>Tidplan</a:t>
            </a:r>
          </a:p>
        </p:txBody>
      </p:sp>
      <p:cxnSp>
        <p:nvCxnSpPr>
          <p:cNvPr id="4" name="Rak 3">
            <a:extLst>
              <a:ext uri="{FF2B5EF4-FFF2-40B4-BE49-F238E27FC236}">
                <a16:creationId xmlns:a16="http://schemas.microsoft.com/office/drawing/2014/main" id="{1F58F269-D867-AFE8-E6DD-F3C40B2C81E5}"/>
              </a:ext>
            </a:extLst>
          </p:cNvPr>
          <p:cNvCxnSpPr>
            <a:cxnSpLocks/>
          </p:cNvCxnSpPr>
          <p:nvPr/>
        </p:nvCxnSpPr>
        <p:spPr>
          <a:xfrm>
            <a:off x="598694" y="4451377"/>
            <a:ext cx="11794162" cy="0"/>
          </a:xfrm>
          <a:prstGeom prst="line">
            <a:avLst/>
          </a:prstGeom>
          <a:ln w="142875" cap="rnd"/>
        </p:spPr>
        <p:style>
          <a:lnRef idx="2">
            <a:schemeClr val="accent1"/>
          </a:lnRef>
          <a:fillRef idx="0">
            <a:schemeClr val="accent1"/>
          </a:fillRef>
          <a:effectRef idx="1">
            <a:schemeClr val="accent1"/>
          </a:effectRef>
          <a:fontRef idx="minor">
            <a:schemeClr val="tx1"/>
          </a:fontRef>
        </p:style>
      </p:cxnSp>
      <p:sp>
        <p:nvSpPr>
          <p:cNvPr id="12" name="textruta 11">
            <a:extLst>
              <a:ext uri="{FF2B5EF4-FFF2-40B4-BE49-F238E27FC236}">
                <a16:creationId xmlns:a16="http://schemas.microsoft.com/office/drawing/2014/main" id="{14A561C1-F927-06BD-1157-20C402D6F65E}"/>
              </a:ext>
            </a:extLst>
          </p:cNvPr>
          <p:cNvSpPr txBox="1"/>
          <p:nvPr/>
        </p:nvSpPr>
        <p:spPr>
          <a:xfrm>
            <a:off x="457534" y="4731229"/>
            <a:ext cx="244665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Inventering</a:t>
            </a:r>
          </a:p>
        </p:txBody>
      </p:sp>
      <p:sp>
        <p:nvSpPr>
          <p:cNvPr id="6" name="Ellips 5">
            <a:extLst>
              <a:ext uri="{FF2B5EF4-FFF2-40B4-BE49-F238E27FC236}">
                <a16:creationId xmlns:a16="http://schemas.microsoft.com/office/drawing/2014/main" id="{96566946-E371-EFFA-B499-CE243325A488}"/>
              </a:ext>
            </a:extLst>
          </p:cNvPr>
          <p:cNvSpPr/>
          <p:nvPr/>
        </p:nvSpPr>
        <p:spPr>
          <a:xfrm>
            <a:off x="839789" y="4274776"/>
            <a:ext cx="340242" cy="340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6" name="Grupp 45">
            <a:extLst>
              <a:ext uri="{FF2B5EF4-FFF2-40B4-BE49-F238E27FC236}">
                <a16:creationId xmlns:a16="http://schemas.microsoft.com/office/drawing/2014/main" id="{5BAAA90C-D2CF-C0AB-00ED-C50FBFB62E11}"/>
              </a:ext>
            </a:extLst>
          </p:cNvPr>
          <p:cNvGrpSpPr/>
          <p:nvPr/>
        </p:nvGrpSpPr>
        <p:grpSpPr>
          <a:xfrm>
            <a:off x="409171" y="3385145"/>
            <a:ext cx="1284673" cy="773419"/>
            <a:chOff x="1080124" y="3385145"/>
            <a:chExt cx="1284673" cy="773419"/>
          </a:xfrm>
        </p:grpSpPr>
        <p:sp>
          <p:nvSpPr>
            <p:cNvPr id="17" name="Triangel 16">
              <a:extLst>
                <a:ext uri="{FF2B5EF4-FFF2-40B4-BE49-F238E27FC236}">
                  <a16:creationId xmlns:a16="http://schemas.microsoft.com/office/drawing/2014/main" id="{CB0C2F6D-828F-A4F8-316E-0F0385B2BB2C}"/>
                </a:ext>
              </a:extLst>
            </p:cNvPr>
            <p:cNvSpPr/>
            <p:nvPr/>
          </p:nvSpPr>
          <p:spPr>
            <a:xfrm rot="10800000">
              <a:off x="1519613" y="3884837"/>
              <a:ext cx="322502" cy="273727"/>
            </a:xfrm>
            <a:prstGeom prst="triangle">
              <a:avLst/>
            </a:prstGeom>
            <a:solidFill>
              <a:schemeClr val="accent2"/>
            </a:solidFill>
            <a:ln w="53975">
              <a:solidFill>
                <a:schemeClr val="accent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med rundade hörn 6">
              <a:extLst>
                <a:ext uri="{FF2B5EF4-FFF2-40B4-BE49-F238E27FC236}">
                  <a16:creationId xmlns:a16="http://schemas.microsoft.com/office/drawing/2014/main" id="{A51FBE32-481B-1E8A-CF3E-CCA6F78B261F}"/>
                </a:ext>
              </a:extLst>
            </p:cNvPr>
            <p:cNvSpPr/>
            <p:nvPr/>
          </p:nvSpPr>
          <p:spPr>
            <a:xfrm>
              <a:off x="1080124" y="3385145"/>
              <a:ext cx="1284673" cy="5688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13-14 feb</a:t>
              </a:r>
            </a:p>
          </p:txBody>
        </p:sp>
      </p:grpSp>
      <p:sp>
        <p:nvSpPr>
          <p:cNvPr id="18" name="textruta 17">
            <a:extLst>
              <a:ext uri="{FF2B5EF4-FFF2-40B4-BE49-F238E27FC236}">
                <a16:creationId xmlns:a16="http://schemas.microsoft.com/office/drawing/2014/main" id="{2382C703-698A-AE83-7718-BD0CE68DFE5B}"/>
              </a:ext>
            </a:extLst>
          </p:cNvPr>
          <p:cNvSpPr txBox="1"/>
          <p:nvPr/>
        </p:nvSpPr>
        <p:spPr>
          <a:xfrm>
            <a:off x="1764138" y="4709282"/>
            <a:ext cx="244665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Dialog och prioritering i nätverket om fokusområden och förslag på förflyttningar</a:t>
            </a:r>
          </a:p>
        </p:txBody>
      </p:sp>
      <p:sp>
        <p:nvSpPr>
          <p:cNvPr id="19" name="Ellips 18">
            <a:extLst>
              <a:ext uri="{FF2B5EF4-FFF2-40B4-BE49-F238E27FC236}">
                <a16:creationId xmlns:a16="http://schemas.microsoft.com/office/drawing/2014/main" id="{97671992-ADAB-63FC-B93C-8CEA4D380CD1}"/>
              </a:ext>
            </a:extLst>
          </p:cNvPr>
          <p:cNvSpPr/>
          <p:nvPr/>
        </p:nvSpPr>
        <p:spPr>
          <a:xfrm>
            <a:off x="2493406" y="4274776"/>
            <a:ext cx="340242" cy="340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7" name="Grupp 46">
            <a:extLst>
              <a:ext uri="{FF2B5EF4-FFF2-40B4-BE49-F238E27FC236}">
                <a16:creationId xmlns:a16="http://schemas.microsoft.com/office/drawing/2014/main" id="{403156DD-FF72-C4E6-92C0-8C97AA991580}"/>
              </a:ext>
            </a:extLst>
          </p:cNvPr>
          <p:cNvGrpSpPr/>
          <p:nvPr/>
        </p:nvGrpSpPr>
        <p:grpSpPr>
          <a:xfrm>
            <a:off x="2133332" y="3385145"/>
            <a:ext cx="1201479" cy="773419"/>
            <a:chOff x="4080255" y="3385145"/>
            <a:chExt cx="1201479" cy="773419"/>
          </a:xfrm>
        </p:grpSpPr>
        <p:sp>
          <p:nvSpPr>
            <p:cNvPr id="20" name="Rektangel med rundade hörn 19">
              <a:extLst>
                <a:ext uri="{FF2B5EF4-FFF2-40B4-BE49-F238E27FC236}">
                  <a16:creationId xmlns:a16="http://schemas.microsoft.com/office/drawing/2014/main" id="{1F97E0E3-834A-5E2B-1CA9-C0081020FBC0}"/>
                </a:ext>
              </a:extLst>
            </p:cNvPr>
            <p:cNvSpPr/>
            <p:nvPr/>
          </p:nvSpPr>
          <p:spPr>
            <a:xfrm>
              <a:off x="4080255" y="3385145"/>
              <a:ext cx="1201479" cy="5688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11 april</a:t>
              </a:r>
            </a:p>
          </p:txBody>
        </p:sp>
        <p:sp>
          <p:nvSpPr>
            <p:cNvPr id="21" name="Triangel 20">
              <a:extLst>
                <a:ext uri="{FF2B5EF4-FFF2-40B4-BE49-F238E27FC236}">
                  <a16:creationId xmlns:a16="http://schemas.microsoft.com/office/drawing/2014/main" id="{741D1711-9F7D-39B4-6AE1-1E3FF0027C6D}"/>
                </a:ext>
              </a:extLst>
            </p:cNvPr>
            <p:cNvSpPr/>
            <p:nvPr/>
          </p:nvSpPr>
          <p:spPr>
            <a:xfrm rot="10800000">
              <a:off x="4519744" y="3884837"/>
              <a:ext cx="322502" cy="273727"/>
            </a:xfrm>
            <a:prstGeom prst="triangle">
              <a:avLst/>
            </a:prstGeom>
            <a:solidFill>
              <a:schemeClr val="accent2"/>
            </a:solidFill>
            <a:ln w="53975">
              <a:solidFill>
                <a:schemeClr val="accent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3" name="textruta 32">
            <a:extLst>
              <a:ext uri="{FF2B5EF4-FFF2-40B4-BE49-F238E27FC236}">
                <a16:creationId xmlns:a16="http://schemas.microsoft.com/office/drawing/2014/main" id="{91B7C477-451E-A051-FEB5-78D1B320FB1D}"/>
              </a:ext>
            </a:extLst>
          </p:cNvPr>
          <p:cNvSpPr txBox="1"/>
          <p:nvPr/>
        </p:nvSpPr>
        <p:spPr>
          <a:xfrm>
            <a:off x="8038588" y="4696642"/>
            <a:ext cx="24466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000000"/>
                </a:solidFill>
                <a:effectLst/>
                <a:uLnTx/>
                <a:uFillTx/>
                <a:latin typeface="Arial" panose="020B0604020202020204"/>
                <a:ea typeface="+mn-ea"/>
                <a:cs typeface="+mn-cs"/>
              </a:rPr>
              <a:t>Resultat av länens prioritering</a:t>
            </a:r>
          </a:p>
        </p:txBody>
      </p:sp>
      <p:grpSp>
        <p:nvGrpSpPr>
          <p:cNvPr id="48" name="Grupp 47">
            <a:extLst>
              <a:ext uri="{FF2B5EF4-FFF2-40B4-BE49-F238E27FC236}">
                <a16:creationId xmlns:a16="http://schemas.microsoft.com/office/drawing/2014/main" id="{0E8BB8EC-ACAE-FA38-8559-2F79668B7248}"/>
              </a:ext>
            </a:extLst>
          </p:cNvPr>
          <p:cNvGrpSpPr/>
          <p:nvPr/>
        </p:nvGrpSpPr>
        <p:grpSpPr>
          <a:xfrm>
            <a:off x="4401946" y="3373070"/>
            <a:ext cx="1279583" cy="773419"/>
            <a:chOff x="7080386" y="3385145"/>
            <a:chExt cx="1279583" cy="773419"/>
          </a:xfrm>
        </p:grpSpPr>
        <p:sp>
          <p:nvSpPr>
            <p:cNvPr id="35" name="Rektangel med rundade hörn 34">
              <a:extLst>
                <a:ext uri="{FF2B5EF4-FFF2-40B4-BE49-F238E27FC236}">
                  <a16:creationId xmlns:a16="http://schemas.microsoft.com/office/drawing/2014/main" id="{8BE7014B-9E0B-689A-973A-B346A7E0A567}"/>
                </a:ext>
              </a:extLst>
            </p:cNvPr>
            <p:cNvSpPr/>
            <p:nvPr/>
          </p:nvSpPr>
          <p:spPr>
            <a:xfrm>
              <a:off x="7080386" y="3385145"/>
              <a:ext cx="1279583" cy="5688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22-23 maj</a:t>
              </a:r>
            </a:p>
          </p:txBody>
        </p:sp>
        <p:sp>
          <p:nvSpPr>
            <p:cNvPr id="36" name="Triangel 35">
              <a:extLst>
                <a:ext uri="{FF2B5EF4-FFF2-40B4-BE49-F238E27FC236}">
                  <a16:creationId xmlns:a16="http://schemas.microsoft.com/office/drawing/2014/main" id="{442C95FF-2201-F825-6783-0A2E6BA17CCF}"/>
                </a:ext>
              </a:extLst>
            </p:cNvPr>
            <p:cNvSpPr/>
            <p:nvPr/>
          </p:nvSpPr>
          <p:spPr>
            <a:xfrm rot="10800000">
              <a:off x="7519875" y="3884837"/>
              <a:ext cx="322502" cy="273727"/>
            </a:xfrm>
            <a:prstGeom prst="triangle">
              <a:avLst/>
            </a:prstGeom>
            <a:solidFill>
              <a:schemeClr val="accent2"/>
            </a:solidFill>
            <a:ln w="53975">
              <a:solidFill>
                <a:schemeClr val="accent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9" name="Grupp 48">
            <a:extLst>
              <a:ext uri="{FF2B5EF4-FFF2-40B4-BE49-F238E27FC236}">
                <a16:creationId xmlns:a16="http://schemas.microsoft.com/office/drawing/2014/main" id="{69B816EA-4735-7634-3081-99E7EFDB3786}"/>
              </a:ext>
            </a:extLst>
          </p:cNvPr>
          <p:cNvGrpSpPr/>
          <p:nvPr/>
        </p:nvGrpSpPr>
        <p:grpSpPr>
          <a:xfrm>
            <a:off x="6238235" y="3373070"/>
            <a:ext cx="1201479" cy="773419"/>
            <a:chOff x="10080518" y="3385145"/>
            <a:chExt cx="1201479" cy="773419"/>
          </a:xfrm>
        </p:grpSpPr>
        <p:sp>
          <p:nvSpPr>
            <p:cNvPr id="39" name="Rektangel med rundade hörn 38">
              <a:extLst>
                <a:ext uri="{FF2B5EF4-FFF2-40B4-BE49-F238E27FC236}">
                  <a16:creationId xmlns:a16="http://schemas.microsoft.com/office/drawing/2014/main" id="{9FB44227-9035-1BEE-8E93-2B396B240D4A}"/>
                </a:ext>
              </a:extLst>
            </p:cNvPr>
            <p:cNvSpPr/>
            <p:nvPr/>
          </p:nvSpPr>
          <p:spPr>
            <a:xfrm>
              <a:off x="10080518" y="3385145"/>
              <a:ext cx="1201479" cy="5688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12 </a:t>
              </a:r>
              <a:r>
                <a:rPr kumimoji="0" lang="sv-SE" sz="1800" b="0" i="0" u="none" strike="noStrike" kern="1200" cap="none" spc="0" normalizeH="0" baseline="0" noProof="0" dirty="0" err="1">
                  <a:ln>
                    <a:noFill/>
                  </a:ln>
                  <a:solidFill>
                    <a:srgbClr val="FFFFFF"/>
                  </a:solidFill>
                  <a:effectLst/>
                  <a:uLnTx/>
                  <a:uFillTx/>
                  <a:latin typeface="Arial" panose="020B0604020202020204"/>
                  <a:ea typeface="+mn-ea"/>
                  <a:cs typeface="+mn-cs"/>
                </a:rPr>
                <a:t>sept</a:t>
              </a:r>
              <a:endPar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Triangel 39">
              <a:extLst>
                <a:ext uri="{FF2B5EF4-FFF2-40B4-BE49-F238E27FC236}">
                  <a16:creationId xmlns:a16="http://schemas.microsoft.com/office/drawing/2014/main" id="{CAEEADDF-878B-B2A0-E2BB-AC80769162F4}"/>
                </a:ext>
              </a:extLst>
            </p:cNvPr>
            <p:cNvSpPr/>
            <p:nvPr/>
          </p:nvSpPr>
          <p:spPr>
            <a:xfrm rot="10800000">
              <a:off x="10520007" y="3884837"/>
              <a:ext cx="322502" cy="273727"/>
            </a:xfrm>
            <a:prstGeom prst="triangle">
              <a:avLst/>
            </a:prstGeom>
            <a:solidFill>
              <a:schemeClr val="accent2"/>
            </a:solidFill>
            <a:ln w="53975">
              <a:solidFill>
                <a:schemeClr val="accent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 name="Ellips 10">
            <a:extLst>
              <a:ext uri="{FF2B5EF4-FFF2-40B4-BE49-F238E27FC236}">
                <a16:creationId xmlns:a16="http://schemas.microsoft.com/office/drawing/2014/main" id="{7C057FA9-0B75-4994-BB2E-BC2DC9EF2AF1}"/>
              </a:ext>
            </a:extLst>
          </p:cNvPr>
          <p:cNvSpPr/>
          <p:nvPr/>
        </p:nvSpPr>
        <p:spPr>
          <a:xfrm>
            <a:off x="8619547" y="4278866"/>
            <a:ext cx="340242" cy="340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upp 12">
            <a:extLst>
              <a:ext uri="{FF2B5EF4-FFF2-40B4-BE49-F238E27FC236}">
                <a16:creationId xmlns:a16="http://schemas.microsoft.com/office/drawing/2014/main" id="{BF7CB446-2B98-532B-6532-277600B20ACF}"/>
              </a:ext>
            </a:extLst>
          </p:cNvPr>
          <p:cNvGrpSpPr/>
          <p:nvPr/>
        </p:nvGrpSpPr>
        <p:grpSpPr>
          <a:xfrm>
            <a:off x="8207112" y="3373070"/>
            <a:ext cx="1201479" cy="773419"/>
            <a:chOff x="10080518" y="3385145"/>
            <a:chExt cx="1201479" cy="773419"/>
          </a:xfrm>
        </p:grpSpPr>
        <p:sp>
          <p:nvSpPr>
            <p:cNvPr id="15" name="Triangel 39">
              <a:extLst>
                <a:ext uri="{FF2B5EF4-FFF2-40B4-BE49-F238E27FC236}">
                  <a16:creationId xmlns:a16="http://schemas.microsoft.com/office/drawing/2014/main" id="{67261314-404D-810B-89B4-D1084016C69F}"/>
                </a:ext>
              </a:extLst>
            </p:cNvPr>
            <p:cNvSpPr/>
            <p:nvPr/>
          </p:nvSpPr>
          <p:spPr>
            <a:xfrm rot="10800000">
              <a:off x="10520007" y="3884837"/>
              <a:ext cx="322502" cy="273727"/>
            </a:xfrm>
            <a:prstGeom prst="triangle">
              <a:avLst/>
            </a:prstGeom>
            <a:solidFill>
              <a:schemeClr val="accent2"/>
            </a:solidFill>
            <a:ln w="53975">
              <a:solidFill>
                <a:schemeClr val="accent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ktangel med rundade hörn 38">
              <a:extLst>
                <a:ext uri="{FF2B5EF4-FFF2-40B4-BE49-F238E27FC236}">
                  <a16:creationId xmlns:a16="http://schemas.microsoft.com/office/drawing/2014/main" id="{F4CECA24-1D1D-DB67-F570-0C56F5117BC7}"/>
                </a:ext>
              </a:extLst>
            </p:cNvPr>
            <p:cNvSpPr/>
            <p:nvPr/>
          </p:nvSpPr>
          <p:spPr>
            <a:xfrm>
              <a:off x="10080518" y="3385145"/>
              <a:ext cx="1201479" cy="5688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17 okt</a:t>
              </a:r>
            </a:p>
          </p:txBody>
        </p:sp>
      </p:grpSp>
      <p:sp>
        <p:nvSpPr>
          <p:cNvPr id="16" name="Ellips 15">
            <a:extLst>
              <a:ext uri="{FF2B5EF4-FFF2-40B4-BE49-F238E27FC236}">
                <a16:creationId xmlns:a16="http://schemas.microsoft.com/office/drawing/2014/main" id="{507FA694-5614-6A33-E1F2-4025D9C8899D}"/>
              </a:ext>
            </a:extLst>
          </p:cNvPr>
          <p:cNvSpPr/>
          <p:nvPr/>
        </p:nvSpPr>
        <p:spPr>
          <a:xfrm>
            <a:off x="10544095" y="4281256"/>
            <a:ext cx="340242" cy="340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3" name="Grupp 22">
            <a:extLst>
              <a:ext uri="{FF2B5EF4-FFF2-40B4-BE49-F238E27FC236}">
                <a16:creationId xmlns:a16="http://schemas.microsoft.com/office/drawing/2014/main" id="{CC82D41A-26E9-EFF8-C9C5-BC4AA6965E47}"/>
              </a:ext>
            </a:extLst>
          </p:cNvPr>
          <p:cNvGrpSpPr/>
          <p:nvPr/>
        </p:nvGrpSpPr>
        <p:grpSpPr>
          <a:xfrm>
            <a:off x="10109295" y="3383368"/>
            <a:ext cx="1329224" cy="773419"/>
            <a:chOff x="12206444" y="4330614"/>
            <a:chExt cx="1329224" cy="773419"/>
          </a:xfrm>
        </p:grpSpPr>
        <p:sp>
          <p:nvSpPr>
            <p:cNvPr id="24" name="Triangel 39">
              <a:extLst>
                <a:ext uri="{FF2B5EF4-FFF2-40B4-BE49-F238E27FC236}">
                  <a16:creationId xmlns:a16="http://schemas.microsoft.com/office/drawing/2014/main" id="{DB9072FB-E3E8-2D7C-512E-665A0CFAF4C1}"/>
                </a:ext>
              </a:extLst>
            </p:cNvPr>
            <p:cNvSpPr/>
            <p:nvPr/>
          </p:nvSpPr>
          <p:spPr>
            <a:xfrm rot="10800000">
              <a:off x="12645933" y="4830306"/>
              <a:ext cx="322502" cy="273727"/>
            </a:xfrm>
            <a:prstGeom prst="triangle">
              <a:avLst/>
            </a:prstGeom>
            <a:solidFill>
              <a:schemeClr val="accent2"/>
            </a:solidFill>
            <a:ln w="53975">
              <a:solidFill>
                <a:schemeClr val="accent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ktangel med rundade hörn 38">
              <a:extLst>
                <a:ext uri="{FF2B5EF4-FFF2-40B4-BE49-F238E27FC236}">
                  <a16:creationId xmlns:a16="http://schemas.microsoft.com/office/drawing/2014/main" id="{B07FAB49-11CA-F4F1-3026-179085AE9E43}"/>
                </a:ext>
              </a:extLst>
            </p:cNvPr>
            <p:cNvSpPr/>
            <p:nvPr/>
          </p:nvSpPr>
          <p:spPr>
            <a:xfrm>
              <a:off x="12206444" y="4330614"/>
              <a:ext cx="1329224" cy="5688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4-5 dec</a:t>
              </a:r>
            </a:p>
          </p:txBody>
        </p:sp>
      </p:grpSp>
      <p:sp>
        <p:nvSpPr>
          <p:cNvPr id="28" name="textruta 27">
            <a:extLst>
              <a:ext uri="{FF2B5EF4-FFF2-40B4-BE49-F238E27FC236}">
                <a16:creationId xmlns:a16="http://schemas.microsoft.com/office/drawing/2014/main" id="{B07C9EF9-F32F-FE28-EA95-E498E6B842CD}"/>
              </a:ext>
            </a:extLst>
          </p:cNvPr>
          <p:cNvSpPr txBox="1"/>
          <p:nvPr/>
        </p:nvSpPr>
        <p:spPr>
          <a:xfrm>
            <a:off x="9835473" y="4649508"/>
            <a:ext cx="24466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Nuläge, uppföljning och nästa steg</a:t>
            </a:r>
          </a:p>
        </p:txBody>
      </p:sp>
      <p:sp>
        <p:nvSpPr>
          <p:cNvPr id="29" name="Rektangel med rundade hörn 19">
            <a:extLst>
              <a:ext uri="{FF2B5EF4-FFF2-40B4-BE49-F238E27FC236}">
                <a16:creationId xmlns:a16="http://schemas.microsoft.com/office/drawing/2014/main" id="{196F6728-4361-18A2-75AB-2E527D444636}"/>
              </a:ext>
            </a:extLst>
          </p:cNvPr>
          <p:cNvSpPr/>
          <p:nvPr/>
        </p:nvSpPr>
        <p:spPr>
          <a:xfrm>
            <a:off x="4870558" y="1832128"/>
            <a:ext cx="2148133" cy="86938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Arial" panose="020B0604020202020204"/>
                <a:ea typeface="+mn-ea"/>
                <a:cs typeface="+mn-cs"/>
              </a:rPr>
              <a:t>Socialchefsnätverket sammanträder</a:t>
            </a:r>
          </a:p>
        </p:txBody>
      </p:sp>
      <p:sp>
        <p:nvSpPr>
          <p:cNvPr id="31" name="Ellips 30">
            <a:extLst>
              <a:ext uri="{FF2B5EF4-FFF2-40B4-BE49-F238E27FC236}">
                <a16:creationId xmlns:a16="http://schemas.microsoft.com/office/drawing/2014/main" id="{95B05F80-7FAD-4961-07EC-40868F2BE373}"/>
              </a:ext>
            </a:extLst>
          </p:cNvPr>
          <p:cNvSpPr/>
          <p:nvPr/>
        </p:nvSpPr>
        <p:spPr>
          <a:xfrm>
            <a:off x="4841434" y="4274776"/>
            <a:ext cx="340242" cy="340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Ellips 31">
            <a:extLst>
              <a:ext uri="{FF2B5EF4-FFF2-40B4-BE49-F238E27FC236}">
                <a16:creationId xmlns:a16="http://schemas.microsoft.com/office/drawing/2014/main" id="{D2E413F8-57B8-0EF1-50B4-9044683F72BF}"/>
              </a:ext>
            </a:extLst>
          </p:cNvPr>
          <p:cNvSpPr/>
          <p:nvPr/>
        </p:nvSpPr>
        <p:spPr>
          <a:xfrm>
            <a:off x="6668853" y="4274776"/>
            <a:ext cx="340242" cy="340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Pil: höger 40">
            <a:extLst>
              <a:ext uri="{FF2B5EF4-FFF2-40B4-BE49-F238E27FC236}">
                <a16:creationId xmlns:a16="http://schemas.microsoft.com/office/drawing/2014/main" id="{BC354617-A759-0A62-C636-536790D568E8}"/>
              </a:ext>
            </a:extLst>
          </p:cNvPr>
          <p:cNvSpPr/>
          <p:nvPr/>
        </p:nvSpPr>
        <p:spPr>
          <a:xfrm>
            <a:off x="4097476" y="4281256"/>
            <a:ext cx="3716845" cy="802807"/>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sv-SE" sz="16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sv-SE" sz="1600" b="1" i="0" u="none" strike="noStrike" kern="1200" cap="none" spc="0" normalizeH="0" baseline="0" noProof="0" dirty="0">
                <a:ln>
                  <a:noFill/>
                </a:ln>
                <a:solidFill>
                  <a:srgbClr val="000000"/>
                </a:solidFill>
                <a:effectLst/>
                <a:uLnTx/>
                <a:uFillTx/>
                <a:latin typeface="Arial" panose="020B0604020202020204"/>
                <a:ea typeface="+mn-ea"/>
                <a:cs typeface="+mn-cs"/>
              </a:rPr>
              <a:t>Dialog i länen om fokusområden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Video 2">
            <a:hlinkClick r:id="" action="ppaction://media"/>
            <a:extLst>
              <a:ext uri="{FF2B5EF4-FFF2-40B4-BE49-F238E27FC236}">
                <a16:creationId xmlns:a16="http://schemas.microsoft.com/office/drawing/2014/main" id="{4A4BEC85-16AE-8C5A-011C-76C39B3D85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9576923"/>
      </p:ext>
    </p:extLst>
  </p:cSld>
  <p:clrMapOvr>
    <a:masterClrMapping/>
  </p:clrMapOvr>
  <mc:AlternateContent xmlns:mc="http://schemas.openxmlformats.org/markup-compatibility/2006" xmlns:p14="http://schemas.microsoft.com/office/powerpoint/2010/main">
    <mc:Choice Requires="p14">
      <p:transition spd="slow" p14:dur="2000" advTm="52977"/>
    </mc:Choice>
    <mc:Fallback xmlns="">
      <p:transition spd="slow" advTm="5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12647" y="1078992"/>
            <a:ext cx="6542755" cy="1536192"/>
          </a:xfrm>
        </p:spPr>
        <p:txBody>
          <a:bodyPr anchor="b">
            <a:normAutofit fontScale="90000"/>
          </a:bodyPr>
          <a:lstStyle/>
          <a:p>
            <a:r>
              <a:rPr lang="sv-SE" b="1" i="0" dirty="0">
                <a:solidFill>
                  <a:schemeClr val="accent5"/>
                </a:solidFill>
                <a:effectLst/>
                <a:latin typeface="Calibri"/>
                <a:ea typeface="Calibri"/>
                <a:cs typeface="Calibri"/>
              </a:rPr>
              <a:t>Att göra </a:t>
            </a:r>
            <a:r>
              <a:rPr lang="sv-SE" b="1" dirty="0">
                <a:solidFill>
                  <a:schemeClr val="accent5"/>
                </a:solidFill>
                <a:latin typeface="Calibri"/>
                <a:ea typeface="Calibri"/>
                <a:cs typeface="Calibri"/>
              </a:rPr>
              <a:t>till Socialchefsnätverket möte i oktober</a:t>
            </a:r>
            <a:r>
              <a:rPr lang="sv-SE" b="1" i="0" dirty="0">
                <a:solidFill>
                  <a:schemeClr val="accent5"/>
                </a:solidFill>
                <a:effectLst/>
                <a:latin typeface="Calibri"/>
                <a:ea typeface="Calibri"/>
                <a:cs typeface="Calibri"/>
              </a:rPr>
              <a:t> </a:t>
            </a:r>
            <a:endParaRPr lang="sv-SE" b="1" dirty="0">
              <a:solidFill>
                <a:schemeClr val="accent5"/>
              </a:solidFill>
              <a:latin typeface="Calibri"/>
              <a:ea typeface="Calibri"/>
              <a:cs typeface="Calibri"/>
            </a:endParaRPr>
          </a:p>
        </p:txBody>
      </p:sp>
      <p:sp>
        <p:nvSpPr>
          <p:cNvPr id="29"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615458" y="3355848"/>
            <a:ext cx="6268770" cy="2825496"/>
          </a:xfrm>
        </p:spPr>
        <p:txBody>
          <a:bodyPr vert="horz" lIns="91440" tIns="45720" rIns="91440" bIns="45720" rtlCol="0" anchor="t">
            <a:normAutofit/>
          </a:bodyPr>
          <a:lstStyle/>
          <a:p>
            <a:pPr fontAlgn="base"/>
            <a:r>
              <a:rPr lang="sv-SE" sz="2200" dirty="0"/>
              <a:t>Gå igenom och rangordna fokusområdena tillsammans  i ert regionala/delregionala socialchefsnätverk  (1 är högst prioriterat 5 är lägst)</a:t>
            </a:r>
            <a:endParaRPr lang="sv-SE" sz="2200" dirty="0">
              <a:ea typeface="Calibri"/>
              <a:cs typeface="Calibri"/>
            </a:endParaRPr>
          </a:p>
          <a:p>
            <a:r>
              <a:rPr lang="sv-SE" sz="2200" dirty="0">
                <a:ea typeface="Calibri"/>
                <a:cs typeface="Calibri"/>
              </a:rPr>
              <a:t>Varje representant i socialchefsnätverket får en länk för rangordning</a:t>
            </a:r>
            <a:endParaRPr lang="sv-SE" sz="2200" dirty="0">
              <a:highlight>
                <a:srgbClr val="FFFF00"/>
              </a:highlight>
              <a:ea typeface="Calibri"/>
              <a:cs typeface="Calibri"/>
            </a:endParaRPr>
          </a:p>
          <a:p>
            <a:r>
              <a:rPr lang="sv-SE" sz="2200" dirty="0">
                <a:ea typeface="Calibri"/>
                <a:cs typeface="Calibri"/>
              </a:rPr>
              <a:t>42 blir svar som grund för prioritering (antalet personer i Socialchefsnätverket)</a:t>
            </a:r>
          </a:p>
        </p:txBody>
      </p:sp>
      <p:pic>
        <p:nvPicPr>
          <p:cNvPr id="7" name="Bildobjekt 6" descr="En bild som visar inomhus, bärbar dator, bok, kontorsvaror&#10;&#10;Automatiskt genererad beskrivning">
            <a:extLst>
              <a:ext uri="{FF2B5EF4-FFF2-40B4-BE49-F238E27FC236}">
                <a16:creationId xmlns:a16="http://schemas.microsoft.com/office/drawing/2014/main" id="{4D540F96-A85E-A85E-1266-2520F76BC02F}"/>
              </a:ext>
            </a:extLst>
          </p:cNvPr>
          <p:cNvPicPr>
            <a:picLocks noChangeAspect="1"/>
          </p:cNvPicPr>
          <p:nvPr/>
        </p:nvPicPr>
        <p:blipFill rotWithShape="1">
          <a:blip r:embed="rId3">
            <a:extLst>
              <a:ext uri="{28A0092B-C50C-407E-A947-70E740481C1C}">
                <a14:useLocalDpi xmlns:a14="http://schemas.microsoft.com/office/drawing/2010/main" val="0"/>
              </a:ext>
            </a:extLst>
          </a:blip>
          <a:srcRect r="1523"/>
          <a:stretch/>
        </p:blipFill>
        <p:spPr>
          <a:xfrm>
            <a:off x="7684006" y="10"/>
            <a:ext cx="4507993" cy="6857990"/>
          </a:xfrm>
          <a:prstGeom prst="rect">
            <a:avLst/>
          </a:prstGeom>
        </p:spPr>
      </p:pic>
      <p:pic>
        <p:nvPicPr>
          <p:cNvPr id="4" name="Bildobjekt 3">
            <a:extLst>
              <a:ext uri="{FF2B5EF4-FFF2-40B4-BE49-F238E27FC236}">
                <a16:creationId xmlns:a16="http://schemas.microsoft.com/office/drawing/2014/main" id="{0EFB41A9-B587-ECFA-C6B1-92E37AC4827F}"/>
              </a:ext>
            </a:extLst>
          </p:cNvPr>
          <p:cNvPicPr>
            <a:picLocks noChangeAspect="1"/>
          </p:cNvPicPr>
          <p:nvPr/>
        </p:nvPicPr>
        <p:blipFill>
          <a:blip r:embed="rId4"/>
          <a:stretch>
            <a:fillRect/>
          </a:stretch>
        </p:blipFill>
        <p:spPr>
          <a:xfrm>
            <a:off x="387687" y="301489"/>
            <a:ext cx="1004182" cy="411550"/>
          </a:xfrm>
          <a:prstGeom prst="rect">
            <a:avLst/>
          </a:prstGeom>
        </p:spPr>
      </p:pic>
    </p:spTree>
    <p:extLst>
      <p:ext uri="{BB962C8B-B14F-4D97-AF65-F5344CB8AC3E}">
        <p14:creationId xmlns:p14="http://schemas.microsoft.com/office/powerpoint/2010/main" val="325698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3">
            <a:extLst>
              <a:ext uri="{FF2B5EF4-FFF2-40B4-BE49-F238E27FC236}">
                <a16:creationId xmlns:a16="http://schemas.microsoft.com/office/drawing/2014/main" id="{E506CDCF-43FD-F60A-6F52-BCC3BFD15D0E}"/>
              </a:ext>
            </a:extLst>
          </p:cNvPr>
          <p:cNvSpPr>
            <a:spLocks noGrp="1"/>
          </p:cNvSpPr>
          <p:nvPr>
            <p:ph type="title"/>
          </p:nvPr>
        </p:nvSpPr>
        <p:spPr>
          <a:xfrm>
            <a:off x="644893" y="1425625"/>
            <a:ext cx="5055820" cy="692542"/>
          </a:xfrm>
        </p:spPr>
        <p:txBody>
          <a:bodyPr/>
          <a:lstStyle/>
          <a:p>
            <a:r>
              <a:rPr lang="sv-SE">
                <a:solidFill>
                  <a:schemeClr val="accent5"/>
                </a:solidFill>
              </a:rPr>
              <a:t>Inriktning 2024-27</a:t>
            </a:r>
          </a:p>
        </p:txBody>
      </p:sp>
      <p:sp>
        <p:nvSpPr>
          <p:cNvPr id="6" name="Platshållare för text 4">
            <a:extLst>
              <a:ext uri="{FF2B5EF4-FFF2-40B4-BE49-F238E27FC236}">
                <a16:creationId xmlns:a16="http://schemas.microsoft.com/office/drawing/2014/main" id="{A8FF44F8-44A5-C7B9-EE83-F5C9745B85D1}"/>
              </a:ext>
            </a:extLst>
          </p:cNvPr>
          <p:cNvSpPr>
            <a:spLocks noGrp="1"/>
          </p:cNvSpPr>
          <p:nvPr>
            <p:ph type="body" sz="half" idx="2"/>
          </p:nvPr>
        </p:nvSpPr>
        <p:spPr>
          <a:xfrm>
            <a:off x="839788" y="2257063"/>
            <a:ext cx="4860925" cy="4059601"/>
          </a:xfrm>
        </p:spPr>
        <p:txBody>
          <a:bodyPr/>
          <a:lstStyle/>
          <a:p>
            <a:r>
              <a:rPr lang="sv-SE" sz="2400" b="1"/>
              <a:t>Tre strategiska inriktningar</a:t>
            </a:r>
          </a:p>
          <a:p>
            <a:pPr marL="457200" indent="-457200">
              <a:buFont typeface="+mj-lt"/>
              <a:buAutoNum type="arabicPeriod"/>
            </a:pPr>
            <a:r>
              <a:rPr lang="sv-SE" sz="2400"/>
              <a:t>Säkra välfärdens kompetensförsörjning</a:t>
            </a:r>
          </a:p>
          <a:p>
            <a:pPr marL="457200" indent="-457200">
              <a:buFont typeface="+mj-lt"/>
              <a:buAutoNum type="arabicPeriod"/>
            </a:pPr>
            <a:r>
              <a:rPr lang="sv-SE" sz="2400"/>
              <a:t>Välfärdsutveckling genom digitalisering</a:t>
            </a:r>
          </a:p>
          <a:p>
            <a:pPr marL="457200" indent="-457200">
              <a:buFont typeface="+mj-lt"/>
              <a:buAutoNum type="arabicPeriod"/>
            </a:pPr>
            <a:r>
              <a:rPr lang="sv-SE" sz="2400"/>
              <a:t>Långsiktiga planeringsförutsättningar</a:t>
            </a:r>
          </a:p>
          <a:p>
            <a:pPr marL="457200" indent="-457200">
              <a:buFont typeface="+mj-lt"/>
              <a:buAutoNum type="arabicPeriod"/>
            </a:pPr>
            <a:endParaRPr lang="sv-SE" sz="2400"/>
          </a:p>
          <a:p>
            <a:r>
              <a:rPr lang="sv-SE" sz="2400" b="1"/>
              <a:t>11 målområden, tex: </a:t>
            </a:r>
          </a:p>
          <a:p>
            <a:r>
              <a:rPr lang="sv-SE" sz="2400"/>
              <a:t>En moderniserad och lättillgänglig socialtjänst</a:t>
            </a:r>
          </a:p>
        </p:txBody>
      </p:sp>
      <p:pic>
        <p:nvPicPr>
          <p:cNvPr id="2" name="Platshållare för bild 1">
            <a:extLst>
              <a:ext uri="{FF2B5EF4-FFF2-40B4-BE49-F238E27FC236}">
                <a16:creationId xmlns:a16="http://schemas.microsoft.com/office/drawing/2014/main" id="{514B2D3E-E6BB-09EE-DD5D-676DAC80B191}"/>
              </a:ext>
            </a:extLst>
          </p:cNvPr>
          <p:cNvPicPr>
            <a:picLocks noGrp="1" noChangeAspect="1"/>
          </p:cNvPicPr>
          <p:nvPr>
            <p:ph type="pic" idx="1"/>
          </p:nvPr>
        </p:nvPicPr>
        <p:blipFill>
          <a:blip r:embed="rId5"/>
          <a:srcRect t="9126" b="9126"/>
          <a:stretch>
            <a:fillRect/>
          </a:stretch>
        </p:blipFill>
        <p:spPr>
          <a:xfrm rot="180356">
            <a:off x="6785983" y="729510"/>
            <a:ext cx="4701809" cy="5467634"/>
          </a:xfrm>
          <a:prstGeom prst="rect">
            <a:avLst/>
          </a:prstGeom>
          <a:ln>
            <a:noFill/>
          </a:ln>
          <a:effectLst>
            <a:outerShdw blurRad="292100" dist="139700" dir="2700000" algn="tl" rotWithShape="0">
              <a:srgbClr val="333333">
                <a:alpha val="65000"/>
              </a:srgbClr>
            </a:outerShdw>
          </a:effectLst>
        </p:spPr>
      </p:pic>
      <p:pic>
        <p:nvPicPr>
          <p:cNvPr id="7" name="Video 6">
            <a:hlinkClick r:id="" action="ppaction://media"/>
            <a:extLst>
              <a:ext uri="{FF2B5EF4-FFF2-40B4-BE49-F238E27FC236}">
                <a16:creationId xmlns:a16="http://schemas.microsoft.com/office/drawing/2014/main" id="{A82DDFDA-A149-3744-3EAF-D5B09E091B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9438492"/>
      </p:ext>
    </p:extLst>
  </p:cSld>
  <p:clrMapOvr>
    <a:masterClrMapping/>
  </p:clrMapOvr>
  <mc:AlternateContent xmlns:mc="http://schemas.openxmlformats.org/markup-compatibility/2006" xmlns:p14="http://schemas.microsoft.com/office/powerpoint/2010/main">
    <mc:Choice Requires="p14">
      <p:transition spd="slow" p14:dur="2000" advTm="46061"/>
    </mc:Choice>
    <mc:Fallback xmlns="">
      <p:transition spd="slow" advTm="4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C6D78E-F256-E6BF-2CCD-A9CE4FF049B3}"/>
              </a:ext>
            </a:extLst>
          </p:cNvPr>
          <p:cNvSpPr>
            <a:spLocks noGrp="1"/>
          </p:cNvSpPr>
          <p:nvPr>
            <p:ph type="title"/>
          </p:nvPr>
        </p:nvSpPr>
        <p:spPr>
          <a:xfrm>
            <a:off x="838199" y="914400"/>
            <a:ext cx="9693926" cy="1386160"/>
          </a:xfrm>
        </p:spPr>
        <p:txBody>
          <a:bodyPr/>
          <a:lstStyle/>
          <a:p>
            <a:r>
              <a:rPr lang="sv-SE" dirty="0"/>
              <a:t>Förväntningar på chefsnätverken</a:t>
            </a:r>
            <a:br>
              <a:rPr lang="sv-SE" sz="4000" dirty="0"/>
            </a:br>
            <a:endParaRPr lang="sv-SE" dirty="0"/>
          </a:p>
        </p:txBody>
      </p:sp>
      <p:sp>
        <p:nvSpPr>
          <p:cNvPr id="3" name="Platshållare för text 2">
            <a:extLst>
              <a:ext uri="{FF2B5EF4-FFF2-40B4-BE49-F238E27FC236}">
                <a16:creationId xmlns:a16="http://schemas.microsoft.com/office/drawing/2014/main" id="{DFA761D6-C56A-3B87-5F05-3EC6FE34BD87}"/>
              </a:ext>
            </a:extLst>
          </p:cNvPr>
          <p:cNvSpPr>
            <a:spLocks noGrp="1"/>
          </p:cNvSpPr>
          <p:nvPr>
            <p:ph type="body" idx="1"/>
          </p:nvPr>
        </p:nvSpPr>
        <p:spPr>
          <a:xfrm>
            <a:off x="838198" y="2008608"/>
            <a:ext cx="5157787" cy="434228"/>
          </a:xfrm>
        </p:spPr>
        <p:txBody>
          <a:bodyPr/>
          <a:lstStyle/>
          <a:p>
            <a:r>
              <a:rPr lang="sv-SE" b="1" dirty="0"/>
              <a:t>Vad ska socialchefsnätverket göra?</a:t>
            </a:r>
          </a:p>
        </p:txBody>
      </p:sp>
      <p:sp>
        <p:nvSpPr>
          <p:cNvPr id="4" name="Platshållare för innehåll 3">
            <a:extLst>
              <a:ext uri="{FF2B5EF4-FFF2-40B4-BE49-F238E27FC236}">
                <a16:creationId xmlns:a16="http://schemas.microsoft.com/office/drawing/2014/main" id="{463C9EA7-758C-2940-5A7E-EBA351B731D5}"/>
              </a:ext>
            </a:extLst>
          </p:cNvPr>
          <p:cNvSpPr>
            <a:spLocks noGrp="1"/>
          </p:cNvSpPr>
          <p:nvPr>
            <p:ph sz="half" idx="2"/>
          </p:nvPr>
        </p:nvSpPr>
        <p:spPr>
          <a:xfrm>
            <a:off x="838198" y="2499696"/>
            <a:ext cx="8562440" cy="2039827"/>
          </a:xfrm>
        </p:spPr>
        <p:txBody>
          <a:bodyPr vert="horz" lIns="91440" tIns="45720" rIns="91440" bIns="45720" rtlCol="0" anchor="t">
            <a:noAutofit/>
          </a:bodyPr>
          <a:lstStyle/>
          <a:p>
            <a:pPr marL="0" indent="0">
              <a:buNone/>
            </a:pPr>
            <a:r>
              <a:rPr lang="sv-SE" sz="2400" dirty="0">
                <a:latin typeface="AvenirNext LT Pro Regular"/>
              </a:rPr>
              <a:t>Skapa tydlig förflyttning i viktiga gemensamma frågor som nätverket ska enas om att prioritera. </a:t>
            </a:r>
          </a:p>
          <a:p>
            <a:pPr marL="0" indent="0">
              <a:buNone/>
            </a:pPr>
            <a:r>
              <a:rPr lang="sv-SE" sz="2400" dirty="0">
                <a:latin typeface="AvenirNext LT Pro Regular"/>
              </a:rPr>
              <a:t>Prioritera områden:</a:t>
            </a:r>
          </a:p>
          <a:p>
            <a:r>
              <a:rPr lang="sv-SE" sz="2400" dirty="0">
                <a:latin typeface="AvenirNext LT Pro Regular"/>
              </a:rPr>
              <a:t>Där det går att göra en förändring </a:t>
            </a:r>
          </a:p>
          <a:p>
            <a:r>
              <a:rPr lang="sv-SE" sz="2400" dirty="0">
                <a:latin typeface="AvenirNext LT Pro Regular"/>
              </a:rPr>
              <a:t>Där 290 kommuner kan upp något handfast om vi jobbar tillsammans</a:t>
            </a:r>
            <a:endParaRPr lang="sv-SE" dirty="0"/>
          </a:p>
          <a:p>
            <a:r>
              <a:rPr lang="sv-SE" sz="2400" dirty="0">
                <a:latin typeface="AvenirNext LT Pro Regular"/>
              </a:rPr>
              <a:t>Som främjar samarbete och utveckling</a:t>
            </a:r>
          </a:p>
          <a:p>
            <a:r>
              <a:rPr lang="sv-SE" sz="2400" dirty="0">
                <a:latin typeface="AvenirNext LT Pro Regular"/>
              </a:rPr>
              <a:t>Som leder till stor påverkan – 290 kommuners gemensamma röst</a:t>
            </a:r>
            <a:endParaRPr lang="sv-SE" sz="2400" dirty="0"/>
          </a:p>
          <a:p>
            <a:endParaRPr lang="sv-SE" sz="2400" dirty="0"/>
          </a:p>
        </p:txBody>
      </p:sp>
      <p:sp>
        <p:nvSpPr>
          <p:cNvPr id="5" name="Platshållare för text 4">
            <a:extLst>
              <a:ext uri="{FF2B5EF4-FFF2-40B4-BE49-F238E27FC236}">
                <a16:creationId xmlns:a16="http://schemas.microsoft.com/office/drawing/2014/main" id="{57BEAC0E-43AC-882C-DC53-FA71EAE74C25}"/>
              </a:ext>
            </a:extLst>
          </p:cNvPr>
          <p:cNvSpPr>
            <a:spLocks noGrp="1"/>
          </p:cNvSpPr>
          <p:nvPr>
            <p:ph type="body" sz="quarter" idx="3"/>
          </p:nvPr>
        </p:nvSpPr>
        <p:spPr>
          <a:xfrm>
            <a:off x="3417091" y="6220581"/>
            <a:ext cx="5183188" cy="434229"/>
          </a:xfrm>
        </p:spPr>
        <p:txBody>
          <a:bodyPr/>
          <a:lstStyle/>
          <a:p>
            <a:r>
              <a:rPr lang="sv-SE" dirty="0"/>
              <a:t>T</a:t>
            </a:r>
            <a:r>
              <a:rPr lang="sv-SE" sz="2400" dirty="0"/>
              <a:t>illsammans kan vi göra skillnad!</a:t>
            </a:r>
            <a:endParaRPr lang="sv-SE" b="1" dirty="0"/>
          </a:p>
        </p:txBody>
      </p:sp>
      <p:sp>
        <p:nvSpPr>
          <p:cNvPr id="7" name="Platshållare för text 2">
            <a:extLst>
              <a:ext uri="{FF2B5EF4-FFF2-40B4-BE49-F238E27FC236}">
                <a16:creationId xmlns:a16="http://schemas.microsoft.com/office/drawing/2014/main" id="{82A8BC5E-20A7-E67D-9622-57645FC45F76}"/>
              </a:ext>
            </a:extLst>
          </p:cNvPr>
          <p:cNvSpPr txBox="1">
            <a:spLocks/>
          </p:cNvSpPr>
          <p:nvPr/>
        </p:nvSpPr>
        <p:spPr>
          <a:xfrm>
            <a:off x="838198" y="5381410"/>
            <a:ext cx="5157787" cy="43422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SzPct val="100000"/>
              <a:buFont typeface="Arial" panose="020B0604020202020204" pitchFamily="34" charset="0"/>
              <a:buNone/>
              <a:defRPr sz="2400" b="0" i="0" kern="1200">
                <a:solidFill>
                  <a:schemeClr val="accent5"/>
                </a:solidFill>
                <a:latin typeface="AvenirNext LT Pro Regular" panose="020B0504020202020204" pitchFamily="34" charset="77"/>
                <a:ea typeface="+mn-ea"/>
                <a:cs typeface="+mn-cs"/>
              </a:defRPr>
            </a:lvl1pPr>
            <a:lvl2pPr marL="457200" indent="0" algn="l" defTabSz="914400" rtl="0" eaLnBrk="1" latinLnBrk="0" hangingPunct="1">
              <a:lnSpc>
                <a:spcPct val="90000"/>
              </a:lnSpc>
              <a:spcBef>
                <a:spcPts val="500"/>
              </a:spcBef>
              <a:buSzPct val="100000"/>
              <a:buFont typeface="Arial" panose="020B0604020202020204" pitchFamily="34" charset="0"/>
              <a:buNone/>
              <a:defRPr sz="2000" b="1" i="0" kern="1200">
                <a:solidFill>
                  <a:schemeClr val="accent5"/>
                </a:solidFill>
                <a:latin typeface="AvenirNext LT Pro Regular" panose="020B0504020202020204" pitchFamily="34" charset="77"/>
                <a:ea typeface="+mn-ea"/>
                <a:cs typeface="+mn-cs"/>
              </a:defRPr>
            </a:lvl2pPr>
            <a:lvl3pPr marL="914400" indent="0" algn="l" defTabSz="914400" rtl="0" eaLnBrk="1" latinLnBrk="0" hangingPunct="1">
              <a:lnSpc>
                <a:spcPct val="90000"/>
              </a:lnSpc>
              <a:spcBef>
                <a:spcPts val="500"/>
              </a:spcBef>
              <a:buSzPct val="100000"/>
              <a:buFont typeface="Arial" panose="020B0604020202020204" pitchFamily="34" charset="0"/>
              <a:buNone/>
              <a:defRPr sz="1800" b="1" i="0" kern="1200">
                <a:solidFill>
                  <a:schemeClr val="accent5"/>
                </a:solidFill>
                <a:latin typeface="AvenirNext LT Pro Regular" panose="020B0504020202020204" pitchFamily="34" charset="77"/>
                <a:ea typeface="+mn-ea"/>
                <a:cs typeface="+mn-cs"/>
              </a:defRPr>
            </a:lvl3pPr>
            <a:lvl4pPr marL="1371600" indent="0" algn="l" defTabSz="914400" rtl="0" eaLnBrk="1" latinLnBrk="0" hangingPunct="1">
              <a:lnSpc>
                <a:spcPct val="90000"/>
              </a:lnSpc>
              <a:spcBef>
                <a:spcPts val="500"/>
              </a:spcBef>
              <a:buSzPct val="100000"/>
              <a:buFont typeface="Arial" panose="020B0604020202020204" pitchFamily="34" charset="0"/>
              <a:buNone/>
              <a:defRPr sz="1600" b="1" i="0" kern="1200">
                <a:solidFill>
                  <a:schemeClr val="accent5"/>
                </a:solidFill>
                <a:latin typeface="AvenirNext LT Pro Regular" panose="020B0504020202020204" pitchFamily="34" charset="77"/>
                <a:ea typeface="+mn-ea"/>
                <a:cs typeface="+mn-cs"/>
              </a:defRPr>
            </a:lvl4pPr>
            <a:lvl5pPr marL="1828800" indent="0" algn="l" defTabSz="914400" rtl="0" eaLnBrk="1" latinLnBrk="0" hangingPunct="1">
              <a:lnSpc>
                <a:spcPct val="90000"/>
              </a:lnSpc>
              <a:spcBef>
                <a:spcPts val="500"/>
              </a:spcBef>
              <a:buSzPct val="100000"/>
              <a:buFont typeface="Arial" panose="020B0604020202020204" pitchFamily="34" charset="0"/>
              <a:buNone/>
              <a:defRPr sz="1600" b="1" i="0" kern="1200">
                <a:solidFill>
                  <a:schemeClr val="accent5"/>
                </a:solidFill>
                <a:latin typeface="AvenirNext LT Pro Regular"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v-SE" b="1" dirty="0"/>
          </a:p>
        </p:txBody>
      </p:sp>
      <p:sp>
        <p:nvSpPr>
          <p:cNvPr id="9" name="Platshållare för innehåll 3">
            <a:extLst>
              <a:ext uri="{FF2B5EF4-FFF2-40B4-BE49-F238E27FC236}">
                <a16:creationId xmlns:a16="http://schemas.microsoft.com/office/drawing/2014/main" id="{FC77A0BF-8A30-70F1-E733-C54ABF07018B}"/>
              </a:ext>
            </a:extLst>
          </p:cNvPr>
          <p:cNvSpPr txBox="1">
            <a:spLocks/>
          </p:cNvSpPr>
          <p:nvPr/>
        </p:nvSpPr>
        <p:spPr>
          <a:xfrm>
            <a:off x="579781" y="5823951"/>
            <a:ext cx="5157787" cy="1661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lang="sv-SE" sz="2200" b="0" i="0" kern="1200" dirty="0">
                <a:solidFill>
                  <a:schemeClr val="accent5"/>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400" dirty="0"/>
          </a:p>
        </p:txBody>
      </p:sp>
      <p:pic>
        <p:nvPicPr>
          <p:cNvPr id="10" name="Video 9">
            <a:hlinkClick r:id="" action="ppaction://media"/>
            <a:extLst>
              <a:ext uri="{FF2B5EF4-FFF2-40B4-BE49-F238E27FC236}">
                <a16:creationId xmlns:a16="http://schemas.microsoft.com/office/drawing/2014/main" id="{BB33B235-D24C-91A5-858F-926003DB3A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240677"/>
      </p:ext>
    </p:extLst>
  </p:cSld>
  <p:clrMapOvr>
    <a:masterClrMapping/>
  </p:clrMapOvr>
  <mc:AlternateContent xmlns:mc="http://schemas.openxmlformats.org/markup-compatibility/2006" xmlns:p14="http://schemas.microsoft.com/office/powerpoint/2010/main">
    <mc:Choice Requires="p14">
      <p:transition spd="slow" p14:dur="2000" advTm="55709"/>
    </mc:Choice>
    <mc:Fallback xmlns="">
      <p:transition spd="slow" advTm="5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69270F-27CE-8325-AC50-334A927B400C}"/>
              </a:ext>
            </a:extLst>
          </p:cNvPr>
          <p:cNvSpPr>
            <a:spLocks noGrp="1"/>
          </p:cNvSpPr>
          <p:nvPr>
            <p:ph type="title"/>
          </p:nvPr>
        </p:nvSpPr>
        <p:spPr/>
        <p:txBody>
          <a:bodyPr/>
          <a:lstStyle/>
          <a:p>
            <a:r>
              <a:rPr lang="sv-SE" dirty="0">
                <a:latin typeface="AvenirNext LT Pro Bold"/>
              </a:rPr>
              <a:t>Prioriteringsarbetet innebär att: </a:t>
            </a:r>
            <a:endParaRPr lang="sv-SE" dirty="0"/>
          </a:p>
        </p:txBody>
      </p:sp>
      <p:sp>
        <p:nvSpPr>
          <p:cNvPr id="3" name="Platshållare för innehåll 2">
            <a:extLst>
              <a:ext uri="{FF2B5EF4-FFF2-40B4-BE49-F238E27FC236}">
                <a16:creationId xmlns:a16="http://schemas.microsoft.com/office/drawing/2014/main" id="{9C2599B1-BE8D-7AB2-34BD-F488C120AD03}"/>
              </a:ext>
            </a:extLst>
          </p:cNvPr>
          <p:cNvSpPr>
            <a:spLocks noGrp="1"/>
          </p:cNvSpPr>
          <p:nvPr>
            <p:ph idx="1"/>
          </p:nvPr>
        </p:nvSpPr>
        <p:spPr>
          <a:xfrm>
            <a:off x="839787" y="3530185"/>
            <a:ext cx="8804955" cy="3113623"/>
          </a:xfrm>
        </p:spPr>
        <p:txBody>
          <a:bodyPr vert="horz" lIns="91440" tIns="45720" rIns="91440" bIns="45720" rtlCol="0" anchor="t">
            <a:noAutofit/>
          </a:bodyPr>
          <a:lstStyle/>
          <a:p>
            <a:r>
              <a:rPr lang="sv-SE" dirty="0">
                <a:latin typeface="AvenirNext LT Pro Regular"/>
              </a:rPr>
              <a:t>Tillsammans med socialchefer regionalt eller delregionalt gå igenom identifierade fokusområden</a:t>
            </a:r>
          </a:p>
          <a:p>
            <a:r>
              <a:rPr lang="sv-SE" dirty="0">
                <a:latin typeface="AvenirNext LT Pro Regular"/>
              </a:rPr>
              <a:t>Koppla fokusområden till ert regionala arbete</a:t>
            </a:r>
          </a:p>
          <a:p>
            <a:r>
              <a:rPr lang="sv-SE" dirty="0">
                <a:latin typeface="AvenirNext LT Pro Regular"/>
              </a:rPr>
              <a:t>Prioritera mellan 1-5 där 1 är mest prioriterat och 5 minst prioriterat</a:t>
            </a:r>
          </a:p>
          <a:p>
            <a:r>
              <a:rPr lang="sv-SE" dirty="0">
                <a:latin typeface="AvenirNext LT Pro Regular"/>
              </a:rPr>
              <a:t>Fundera över om det finns möjliga samarbeten med RSS-nätverken på något eller några områden</a:t>
            </a:r>
          </a:p>
          <a:p>
            <a:endParaRPr lang="sv-SE" dirty="0">
              <a:latin typeface="AvenirNext LT Pro Regular"/>
            </a:endParaRPr>
          </a:p>
          <a:p>
            <a:endParaRPr lang="sv-SE" dirty="0"/>
          </a:p>
          <a:p>
            <a:endParaRPr lang="sv-SE" dirty="0"/>
          </a:p>
          <a:p>
            <a:endParaRPr lang="sv-SE" dirty="0"/>
          </a:p>
        </p:txBody>
      </p:sp>
      <p:pic>
        <p:nvPicPr>
          <p:cNvPr id="5" name="Video 4">
            <a:hlinkClick r:id="" action="ppaction://media"/>
            <a:extLst>
              <a:ext uri="{FF2B5EF4-FFF2-40B4-BE49-F238E27FC236}">
                <a16:creationId xmlns:a16="http://schemas.microsoft.com/office/drawing/2014/main" id="{E6DA1480-2D83-EBF8-0405-35F403DCCA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185516"/>
      </p:ext>
    </p:extLst>
  </p:cSld>
  <p:clrMapOvr>
    <a:masterClrMapping/>
  </p:clrMapOvr>
  <mc:AlternateContent xmlns:mc="http://schemas.openxmlformats.org/markup-compatibility/2006" xmlns:p14="http://schemas.microsoft.com/office/powerpoint/2010/main">
    <mc:Choice Requires="p14">
      <p:transition spd="slow" p14:dur="2000" advTm="33546"/>
    </mc:Choice>
    <mc:Fallback xmlns="">
      <p:transition spd="slow" advTm="3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12647" y="1078992"/>
            <a:ext cx="6542755" cy="1536192"/>
          </a:xfrm>
        </p:spPr>
        <p:txBody>
          <a:bodyPr anchor="b">
            <a:normAutofit/>
          </a:bodyPr>
          <a:lstStyle/>
          <a:p>
            <a:r>
              <a:rPr lang="sv-SE" b="1" i="0" dirty="0">
                <a:solidFill>
                  <a:schemeClr val="accent5"/>
                </a:solidFill>
                <a:effectLst/>
                <a:latin typeface="Calibri" panose="020F0502020204030204" pitchFamily="34" charset="0"/>
              </a:rPr>
              <a:t>Resultat av gemensam inventering och prioritering</a:t>
            </a:r>
            <a:endParaRPr lang="sv-SE" dirty="0">
              <a:solidFill>
                <a:schemeClr val="accent5"/>
              </a:solidFill>
            </a:endParaRPr>
          </a:p>
        </p:txBody>
      </p:sp>
      <p:sp>
        <p:nvSpPr>
          <p:cNvPr id="29"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612647" y="2953829"/>
            <a:ext cx="7068547" cy="3602682"/>
          </a:xfrm>
        </p:spPr>
        <p:txBody>
          <a:bodyPr vert="horz" lIns="91440" tIns="45720" rIns="91440" bIns="45720" rtlCol="0" anchor="t">
            <a:normAutofit lnSpcReduction="10000"/>
          </a:bodyPr>
          <a:lstStyle/>
          <a:p>
            <a:pPr marL="457200" indent="-457200">
              <a:buFont typeface="+mj-lt"/>
              <a:buAutoNum type="arabicPeriod"/>
            </a:pPr>
            <a:r>
              <a:rPr lang="sv-SE" sz="2200" b="1" dirty="0"/>
              <a:t>LSS-boenden</a:t>
            </a:r>
            <a:endParaRPr lang="sv-SE" sz="2200" b="1" dirty="0">
              <a:ea typeface="Calibri" panose="020F0502020204030204"/>
              <a:cs typeface="Calibri" panose="020F0502020204030204"/>
            </a:endParaRPr>
          </a:p>
          <a:p>
            <a:pPr marL="457200" indent="-457200">
              <a:buFont typeface="+mj-lt"/>
              <a:buAutoNum type="arabicPeriod"/>
            </a:pPr>
            <a:r>
              <a:rPr lang="sv-SE" sz="2200" b="1" dirty="0"/>
              <a:t>Digitalisering</a:t>
            </a:r>
            <a:endParaRPr lang="sv-SE" sz="2200" b="1" dirty="0">
              <a:ea typeface="Calibri" panose="020F0502020204030204"/>
              <a:cs typeface="Calibri" panose="020F0502020204030204"/>
            </a:endParaRPr>
          </a:p>
          <a:p>
            <a:pPr marL="457200" indent="-457200">
              <a:buFont typeface="+mj-lt"/>
              <a:buAutoNum type="arabicPeriod"/>
            </a:pPr>
            <a:r>
              <a:rPr lang="sv-SE" sz="2200" b="1" dirty="0"/>
              <a:t>Kompetensutmaningen</a:t>
            </a:r>
            <a:endParaRPr lang="sv-SE" sz="2200" b="1" dirty="0">
              <a:ea typeface="Calibri"/>
              <a:cs typeface="Calibri"/>
            </a:endParaRPr>
          </a:p>
          <a:p>
            <a:pPr marL="457200" indent="-457200">
              <a:buFont typeface="+mj-lt"/>
              <a:buAutoNum type="arabicPeriod"/>
            </a:pPr>
            <a:r>
              <a:rPr lang="sv-SE" sz="2200" b="1" dirty="0"/>
              <a:t>Tilliten till socialtjänsten</a:t>
            </a:r>
            <a:endParaRPr lang="sv-SE" sz="2200" b="1" dirty="0">
              <a:ea typeface="Calibri"/>
              <a:cs typeface="Calibri"/>
            </a:endParaRPr>
          </a:p>
          <a:p>
            <a:pPr marL="457200" indent="-457200">
              <a:buFont typeface="+mj-lt"/>
              <a:buAutoNum type="arabicPeriod"/>
            </a:pPr>
            <a:r>
              <a:rPr lang="sv-SE" sz="2200" b="1" dirty="0">
                <a:ea typeface="Calibri"/>
                <a:cs typeface="Calibri"/>
              </a:rPr>
              <a:t>Kommunal hälso- och sjukvård</a:t>
            </a:r>
          </a:p>
          <a:p>
            <a:pPr marL="0" indent="0">
              <a:buNone/>
            </a:pPr>
            <a:endParaRPr lang="sv-SE" sz="2200" dirty="0">
              <a:ea typeface="Calibri"/>
              <a:cs typeface="Calibri"/>
            </a:endParaRPr>
          </a:p>
          <a:p>
            <a:pPr marL="0" indent="0">
              <a:buNone/>
            </a:pPr>
            <a:r>
              <a:rPr lang="sv-SE" sz="2200" dirty="0">
                <a:ea typeface="Calibri"/>
                <a:cs typeface="Calibri"/>
              </a:rPr>
              <a:t>Socialchefer och skolchefer har redan prioriterat följande område sedan tidigare:</a:t>
            </a:r>
          </a:p>
          <a:p>
            <a:pPr marL="0" indent="0" fontAlgn="base">
              <a:buNone/>
            </a:pPr>
            <a:r>
              <a:rPr lang="sv-SE" sz="2200" b="1" dirty="0"/>
              <a:t>Barn och unga i samhällsvård </a:t>
            </a:r>
            <a:r>
              <a:rPr lang="sv-SE" sz="2200" dirty="0"/>
              <a:t> </a:t>
            </a:r>
            <a:endParaRPr lang="en-US" sz="2400" dirty="0">
              <a:ea typeface="Calibri"/>
              <a:cs typeface="Calibri"/>
            </a:endParaRPr>
          </a:p>
          <a:p>
            <a:pPr fontAlgn="base"/>
            <a:endParaRPr lang="sv-SE" sz="2200" dirty="0">
              <a:ea typeface="Calibri"/>
              <a:cs typeface="Calibri"/>
            </a:endParaRPr>
          </a:p>
        </p:txBody>
      </p:sp>
      <p:pic>
        <p:nvPicPr>
          <p:cNvPr id="7" name="Bildobjekt 6" descr="En bild som visar inomhus, bärbar dator, bok, kontorsvaror&#10;&#10;Automatiskt genererad beskrivning">
            <a:extLst>
              <a:ext uri="{FF2B5EF4-FFF2-40B4-BE49-F238E27FC236}">
                <a16:creationId xmlns:a16="http://schemas.microsoft.com/office/drawing/2014/main" id="{4D540F96-A85E-A85E-1266-2520F76BC02F}"/>
              </a:ext>
            </a:extLst>
          </p:cNvPr>
          <p:cNvPicPr>
            <a:picLocks noChangeAspect="1"/>
          </p:cNvPicPr>
          <p:nvPr/>
        </p:nvPicPr>
        <p:blipFill rotWithShape="1">
          <a:blip r:embed="rId6">
            <a:extLst>
              <a:ext uri="{28A0092B-C50C-407E-A947-70E740481C1C}">
                <a14:useLocalDpi xmlns:a14="http://schemas.microsoft.com/office/drawing/2010/main" val="0"/>
              </a:ext>
            </a:extLst>
          </a:blip>
          <a:srcRect r="1523"/>
          <a:stretch/>
        </p:blipFill>
        <p:spPr>
          <a:xfrm>
            <a:off x="7684006" y="10"/>
            <a:ext cx="4507993" cy="6857990"/>
          </a:xfrm>
          <a:prstGeom prst="rect">
            <a:avLst/>
          </a:prstGeom>
        </p:spPr>
      </p:pic>
      <p:pic>
        <p:nvPicPr>
          <p:cNvPr id="4" name="Bildobjekt 3">
            <a:extLst>
              <a:ext uri="{FF2B5EF4-FFF2-40B4-BE49-F238E27FC236}">
                <a16:creationId xmlns:a16="http://schemas.microsoft.com/office/drawing/2014/main" id="{8322D6F2-72CB-CF29-B4B1-6AB784C0FEFA}"/>
              </a:ext>
            </a:extLst>
          </p:cNvPr>
          <p:cNvPicPr>
            <a:picLocks noChangeAspect="1"/>
          </p:cNvPicPr>
          <p:nvPr/>
        </p:nvPicPr>
        <p:blipFill>
          <a:blip r:embed="rId7"/>
          <a:stretch>
            <a:fillRect/>
          </a:stretch>
        </p:blipFill>
        <p:spPr>
          <a:xfrm>
            <a:off x="387687" y="301489"/>
            <a:ext cx="1004182" cy="411550"/>
          </a:xfrm>
          <a:prstGeom prst="rect">
            <a:avLst/>
          </a:prstGeom>
        </p:spPr>
      </p:pic>
      <p:sp>
        <p:nvSpPr>
          <p:cNvPr id="5" name="Rectangle: Rounded Corners 4">
            <a:extLst>
              <a:ext uri="{FF2B5EF4-FFF2-40B4-BE49-F238E27FC236}">
                <a16:creationId xmlns:a16="http://schemas.microsoft.com/office/drawing/2014/main" id="{5CB23B6D-37BE-C4A6-2588-06447D6954E7}"/>
              </a:ext>
            </a:extLst>
          </p:cNvPr>
          <p:cNvSpPr/>
          <p:nvPr/>
        </p:nvSpPr>
        <p:spPr>
          <a:xfrm>
            <a:off x="6096000" y="3060650"/>
            <a:ext cx="4018621" cy="163358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solidFill>
                  <a:srgbClr val="222221"/>
                </a:solidFill>
                <a:ea typeface="Calibri"/>
                <a:cs typeface="Calibri"/>
              </a:rPr>
              <a:t>Omställningen</a:t>
            </a:r>
            <a:r>
              <a:rPr lang="en-US" dirty="0">
                <a:solidFill>
                  <a:srgbClr val="222221"/>
                </a:solidFill>
                <a:ea typeface="Calibri"/>
                <a:cs typeface="Calibri"/>
              </a:rPr>
              <a:t> till </a:t>
            </a:r>
            <a:r>
              <a:rPr lang="en-US" dirty="0" err="1">
                <a:solidFill>
                  <a:srgbClr val="222221"/>
                </a:solidFill>
                <a:ea typeface="Calibri"/>
                <a:cs typeface="Calibri"/>
              </a:rPr>
              <a:t>ny</a:t>
            </a:r>
            <a:r>
              <a:rPr lang="en-US" dirty="0">
                <a:solidFill>
                  <a:srgbClr val="222221"/>
                </a:solidFill>
                <a:ea typeface="Calibri"/>
                <a:cs typeface="Calibri"/>
              </a:rPr>
              <a:t> </a:t>
            </a:r>
            <a:r>
              <a:rPr lang="en-US" dirty="0" err="1">
                <a:solidFill>
                  <a:srgbClr val="222221"/>
                </a:solidFill>
                <a:ea typeface="Calibri"/>
                <a:cs typeface="Calibri"/>
              </a:rPr>
              <a:t>Socialtjänstlag</a:t>
            </a:r>
            <a:r>
              <a:rPr lang="en-US" dirty="0">
                <a:solidFill>
                  <a:srgbClr val="222221"/>
                </a:solidFill>
                <a:ea typeface="Calibri"/>
                <a:cs typeface="Calibri"/>
              </a:rPr>
              <a:t> </a:t>
            </a:r>
            <a:r>
              <a:rPr lang="en-US" dirty="0" err="1">
                <a:solidFill>
                  <a:srgbClr val="222221"/>
                </a:solidFill>
                <a:ea typeface="Calibri"/>
                <a:cs typeface="Calibri"/>
              </a:rPr>
              <a:t>är</a:t>
            </a:r>
            <a:r>
              <a:rPr lang="en-US" dirty="0">
                <a:solidFill>
                  <a:srgbClr val="222221"/>
                </a:solidFill>
                <a:ea typeface="Calibri"/>
                <a:cs typeface="Calibri"/>
              </a:rPr>
              <a:t> </a:t>
            </a:r>
            <a:r>
              <a:rPr lang="en-US" dirty="0" err="1">
                <a:solidFill>
                  <a:srgbClr val="222221"/>
                </a:solidFill>
                <a:ea typeface="Calibri"/>
                <a:cs typeface="Calibri"/>
              </a:rPr>
              <a:t>prioriterat</a:t>
            </a:r>
            <a:r>
              <a:rPr lang="en-US" dirty="0">
                <a:solidFill>
                  <a:srgbClr val="222221"/>
                </a:solidFill>
                <a:ea typeface="Calibri"/>
                <a:cs typeface="Calibri"/>
              </a:rPr>
              <a:t> </a:t>
            </a:r>
            <a:r>
              <a:rPr lang="en-US" dirty="0" err="1">
                <a:solidFill>
                  <a:srgbClr val="222221"/>
                </a:solidFill>
                <a:ea typeface="Calibri"/>
                <a:cs typeface="Calibri"/>
              </a:rPr>
              <a:t>ändå</a:t>
            </a:r>
            <a:r>
              <a:rPr lang="en-US" dirty="0">
                <a:solidFill>
                  <a:srgbClr val="222221"/>
                </a:solidFill>
                <a:ea typeface="Calibri"/>
                <a:cs typeface="Calibri"/>
              </a:rPr>
              <a:t>. </a:t>
            </a:r>
          </a:p>
        </p:txBody>
      </p:sp>
      <p:pic>
        <p:nvPicPr>
          <p:cNvPr id="23" name="Video 22">
            <a:hlinkClick r:id="" action="ppaction://media"/>
            <a:extLst>
              <a:ext uri="{FF2B5EF4-FFF2-40B4-BE49-F238E27FC236}">
                <a16:creationId xmlns:a16="http://schemas.microsoft.com/office/drawing/2014/main" id="{DBFD9F6F-1CB5-01F0-29FA-BA29B8C504C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24592528"/>
      </p:ext>
    </p:extLst>
  </p:cSld>
  <p:clrMapOvr>
    <a:masterClrMapping/>
  </p:clrMapOvr>
  <mc:AlternateContent xmlns:mc="http://schemas.openxmlformats.org/markup-compatibility/2006" xmlns:p14="http://schemas.microsoft.com/office/powerpoint/2010/main">
    <mc:Choice Requires="p14">
      <p:transition spd="slow" p14:dur="2000" advTm="84567"/>
    </mc:Choice>
    <mc:Fallback xmlns="">
      <p:transition spd="slow" advTm="8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3"/>
                </p:tgtEl>
              </p:cMediaNode>
            </p:video>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
                                        </p:tgtEl>
                                      </p:cBhvr>
                                    </p:cmd>
                                  </p:childTnLst>
                                </p:cTn>
                              </p:par>
                            </p:childTnLst>
                          </p:cTn>
                        </p:par>
                      </p:childTnLst>
                    </p:cTn>
                  </p:par>
                </p:childTnLst>
              </p:cTn>
              <p:nextCondLst>
                <p:cond evt="onClick" delay="0">
                  <p:tgtEl>
                    <p:spTgt spid="23"/>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EB4A8F-3EA7-FEB6-0CFD-48D5FB02B493}"/>
              </a:ext>
            </a:extLst>
          </p:cNvPr>
          <p:cNvSpPr>
            <a:spLocks noGrp="1"/>
          </p:cNvSpPr>
          <p:nvPr>
            <p:ph type="title"/>
          </p:nvPr>
        </p:nvSpPr>
        <p:spPr/>
        <p:txBody>
          <a:bodyPr/>
          <a:lstStyle/>
          <a:p>
            <a:r>
              <a:rPr lang="sv-SE" dirty="0"/>
              <a:t>Nu är det dags för prioritering!</a:t>
            </a:r>
          </a:p>
        </p:txBody>
      </p:sp>
      <p:sp>
        <p:nvSpPr>
          <p:cNvPr id="3" name="Platshållare för text 2">
            <a:extLst>
              <a:ext uri="{FF2B5EF4-FFF2-40B4-BE49-F238E27FC236}">
                <a16:creationId xmlns:a16="http://schemas.microsoft.com/office/drawing/2014/main" id="{98B06300-671E-F966-FBC1-F38FCF0A2066}"/>
              </a:ext>
            </a:extLst>
          </p:cNvPr>
          <p:cNvSpPr>
            <a:spLocks noGrp="1"/>
          </p:cNvSpPr>
          <p:nvPr>
            <p:ph type="body" idx="1"/>
          </p:nvPr>
        </p:nvSpPr>
        <p:spPr/>
        <p:txBody>
          <a:bodyPr/>
          <a:lstStyle/>
          <a:p>
            <a:endParaRPr lang="sv-SE"/>
          </a:p>
        </p:txBody>
      </p:sp>
      <p:sp>
        <p:nvSpPr>
          <p:cNvPr id="4" name="Platshållare för innehåll 3">
            <a:extLst>
              <a:ext uri="{FF2B5EF4-FFF2-40B4-BE49-F238E27FC236}">
                <a16:creationId xmlns:a16="http://schemas.microsoft.com/office/drawing/2014/main" id="{DE2772A8-0B43-17DD-B834-2752C38AB3F1}"/>
              </a:ext>
            </a:extLst>
          </p:cNvPr>
          <p:cNvSpPr>
            <a:spLocks noGrp="1"/>
          </p:cNvSpPr>
          <p:nvPr>
            <p:ph sz="half" idx="2"/>
          </p:nvPr>
        </p:nvSpPr>
        <p:spPr/>
        <p:txBody>
          <a:bodyPr/>
          <a:lstStyle/>
          <a:p>
            <a:endParaRPr lang="sv-SE"/>
          </a:p>
        </p:txBody>
      </p:sp>
      <p:sp>
        <p:nvSpPr>
          <p:cNvPr id="5" name="Platshållare för text 4">
            <a:extLst>
              <a:ext uri="{FF2B5EF4-FFF2-40B4-BE49-F238E27FC236}">
                <a16:creationId xmlns:a16="http://schemas.microsoft.com/office/drawing/2014/main" id="{12D7223B-4591-2F38-CB73-D344373C6596}"/>
              </a:ext>
            </a:extLst>
          </p:cNvPr>
          <p:cNvSpPr>
            <a:spLocks noGrp="1"/>
          </p:cNvSpPr>
          <p:nvPr>
            <p:ph type="body" sz="quarter" idx="3"/>
          </p:nvPr>
        </p:nvSpPr>
        <p:spPr/>
        <p:txBody>
          <a:bodyPr/>
          <a:lstStyle/>
          <a:p>
            <a:endParaRPr lang="sv-SE"/>
          </a:p>
        </p:txBody>
      </p:sp>
      <p:sp>
        <p:nvSpPr>
          <p:cNvPr id="6" name="Platshållare för innehåll 5">
            <a:extLst>
              <a:ext uri="{FF2B5EF4-FFF2-40B4-BE49-F238E27FC236}">
                <a16:creationId xmlns:a16="http://schemas.microsoft.com/office/drawing/2014/main" id="{D6810996-13F5-A287-BC3E-6503CBACB541}"/>
              </a:ext>
            </a:extLst>
          </p:cNvPr>
          <p:cNvSpPr>
            <a:spLocks noGrp="1"/>
          </p:cNvSpPr>
          <p:nvPr>
            <p:ph sz="quarter" idx="4"/>
          </p:nvPr>
        </p:nvSpPr>
        <p:spPr/>
        <p:txBody>
          <a:bodyPr/>
          <a:lstStyle/>
          <a:p>
            <a:endParaRPr lang="sv-SE"/>
          </a:p>
        </p:txBody>
      </p:sp>
      <p:pic>
        <p:nvPicPr>
          <p:cNvPr id="8" name="Video 7">
            <a:hlinkClick r:id="" action="ppaction://media"/>
            <a:extLst>
              <a:ext uri="{FF2B5EF4-FFF2-40B4-BE49-F238E27FC236}">
                <a16:creationId xmlns:a16="http://schemas.microsoft.com/office/drawing/2014/main" id="{69F0E04A-203B-E310-6B72-DB5590A90D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6001"/>
      </p:ext>
    </p:extLst>
  </p:cSld>
  <p:clrMapOvr>
    <a:masterClrMapping/>
  </p:clrMapOvr>
  <mc:AlternateContent xmlns:mc="http://schemas.openxmlformats.org/markup-compatibility/2006" xmlns:p14="http://schemas.microsoft.com/office/powerpoint/2010/main">
    <mc:Choice Requires="p14">
      <p:transition spd="slow" p14:dur="2000" advTm="9073"/>
    </mc:Choice>
    <mc:Fallback xmlns="">
      <p:transition spd="slow" advTm="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F66A655-DEA3-F5A7-458E-A8CAA4BBCF19}"/>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LSS </a:t>
            </a:r>
            <a:r>
              <a:rPr lang="sv-SE" b="1" dirty="0">
                <a:solidFill>
                  <a:schemeClr val="accent5"/>
                </a:solidFill>
                <a:latin typeface="+mn-lt"/>
              </a:rPr>
              <a:t>boende</a:t>
            </a:r>
            <a:br>
              <a:rPr lang="sv-SE" b="1" dirty="0">
                <a:latin typeface="+mn-lt"/>
                <a:ea typeface="Calibri"/>
                <a:cs typeface="Calibri"/>
              </a:rPr>
            </a:br>
            <a:r>
              <a:rPr lang="sv-SE" sz="3200" b="1" dirty="0">
                <a:solidFill>
                  <a:schemeClr val="accent5"/>
                </a:solidFill>
                <a:latin typeface="+mn-lt"/>
                <a:ea typeface="Calibri"/>
                <a:cs typeface="Calibri"/>
              </a:rPr>
              <a:t>Fokusområde 1</a:t>
            </a:r>
            <a:br>
              <a:rPr lang="sv-SE" b="1" dirty="0">
                <a:latin typeface="+mn-lt"/>
              </a:rPr>
            </a:br>
            <a:endParaRPr lang="sv-SE" sz="2200" b="1" dirty="0">
              <a:solidFill>
                <a:schemeClr val="accent5"/>
              </a:solidFill>
              <a:latin typeface="+mn-lt"/>
              <a:ea typeface="Calibri"/>
              <a:cs typeface="Calibri"/>
            </a:endParaRPr>
          </a:p>
        </p:txBody>
      </p:sp>
      <p:sp>
        <p:nvSpPr>
          <p:cNvPr id="19"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DB6F0346-1B78-0F61-118C-C1FFA37C6329}"/>
              </a:ext>
            </a:extLst>
          </p:cNvPr>
          <p:cNvSpPr>
            <a:spLocks noGrp="1"/>
          </p:cNvSpPr>
          <p:nvPr>
            <p:ph idx="1"/>
          </p:nvPr>
        </p:nvSpPr>
        <p:spPr>
          <a:xfrm>
            <a:off x="4718304" y="1504022"/>
            <a:ext cx="7217128" cy="4679063"/>
          </a:xfrm>
        </p:spPr>
        <p:txBody>
          <a:bodyPr anchor="ctr">
            <a:normAutofit lnSpcReduction="10000"/>
          </a:bodyPr>
          <a:lstStyle/>
          <a:p>
            <a:pPr marL="29845" lvl="1" indent="0">
              <a:spcAft>
                <a:spcPts val="1200"/>
              </a:spcAft>
              <a:buNone/>
            </a:pPr>
            <a:r>
              <a:rPr lang="sv-SE" sz="2200" b="1" kern="100">
                <a:solidFill>
                  <a:schemeClr val="accent5"/>
                </a:solidFill>
                <a:ea typeface="Calibri"/>
                <a:cs typeface="Calibri"/>
              </a:rPr>
              <a:t>Aktuellt på nationell nivå:</a:t>
            </a:r>
            <a:endParaRPr lang="sv-SE">
              <a:solidFill>
                <a:schemeClr val="accent5"/>
              </a:solidFill>
            </a:endParaRPr>
          </a:p>
          <a:p>
            <a:pPr marL="29845" lvl="1" indent="0">
              <a:spcAft>
                <a:spcPts val="1200"/>
              </a:spcAft>
              <a:buNone/>
            </a:pPr>
            <a:r>
              <a:rPr lang="sv-SE" kern="100">
                <a:solidFill>
                  <a:schemeClr val="accent5"/>
                </a:solidFill>
                <a:ea typeface="Calibri"/>
                <a:cs typeface="Calibri"/>
              </a:rPr>
              <a:t>Händer inte så mycket...</a:t>
            </a:r>
            <a:endParaRPr lang="sv-SE">
              <a:solidFill>
                <a:schemeClr val="accent5"/>
              </a:solidFill>
            </a:endParaRPr>
          </a:p>
          <a:p>
            <a:pPr marL="372745" lvl="1" indent="-342900">
              <a:spcAft>
                <a:spcPts val="1200"/>
              </a:spcAft>
            </a:pPr>
            <a:r>
              <a:rPr lang="sv-SE" kern="100">
                <a:solidFill>
                  <a:schemeClr val="accent5"/>
                </a:solidFill>
                <a:ea typeface="Calibri"/>
                <a:cs typeface="Calibri"/>
              </a:rPr>
              <a:t>Riksrevisionen tittar på myndigheternas stöd kring juridik- (hur tolkar kommunerna lagen)</a:t>
            </a:r>
            <a:endParaRPr lang="sv-SE">
              <a:solidFill>
                <a:schemeClr val="accent5"/>
              </a:solidFill>
              <a:ea typeface="Calibri"/>
              <a:cs typeface="Calibri"/>
            </a:endParaRPr>
          </a:p>
          <a:p>
            <a:pPr marL="372745" lvl="1" indent="-342900">
              <a:spcAft>
                <a:spcPts val="1200"/>
              </a:spcAft>
            </a:pPr>
            <a:r>
              <a:rPr lang="sv-SE" kern="100">
                <a:solidFill>
                  <a:schemeClr val="accent5"/>
                </a:solidFill>
                <a:ea typeface="Calibri"/>
                <a:cs typeface="Calibri"/>
              </a:rPr>
              <a:t>Socialstyrelsen har påbörjat föreskrifter och allmänna råd för 9:9 och 9:8 boende- oklart när de är klara</a:t>
            </a:r>
          </a:p>
          <a:p>
            <a:pPr marL="372745" lvl="1" indent="-342900">
              <a:spcAft>
                <a:spcPts val="1200"/>
              </a:spcAft>
            </a:pPr>
            <a:r>
              <a:rPr lang="sv-SE" kern="100">
                <a:solidFill>
                  <a:schemeClr val="accent5"/>
                </a:solidFill>
                <a:ea typeface="Calibri"/>
                <a:cs typeface="Calibri"/>
              </a:rPr>
              <a:t>Socialstyrelsen har precis påbörjat arbetet med ett kompetenscenter IF och autism BMSS (boende med social service)</a:t>
            </a:r>
          </a:p>
          <a:p>
            <a:pPr marL="372745" lvl="1" indent="-342900">
              <a:spcAft>
                <a:spcPts val="1200"/>
              </a:spcAft>
            </a:pPr>
            <a:r>
              <a:rPr lang="sv-SE" kern="100">
                <a:solidFill>
                  <a:schemeClr val="accent5"/>
                </a:solidFill>
                <a:ea typeface="Calibri"/>
                <a:cs typeface="Calibri"/>
              </a:rPr>
              <a:t>MFD (Myndigheten för delaktighet) kommer med en rapport om utanförskap för personer med funktionsnedsättning. (kriminalitet)</a:t>
            </a:r>
          </a:p>
        </p:txBody>
      </p:sp>
      <p:pic>
        <p:nvPicPr>
          <p:cNvPr id="4" name="Bildobjekt 3">
            <a:extLst>
              <a:ext uri="{FF2B5EF4-FFF2-40B4-BE49-F238E27FC236}">
                <a16:creationId xmlns:a16="http://schemas.microsoft.com/office/drawing/2014/main" id="{337A6ECA-4683-9DA1-8769-94AFBBFD20C8}"/>
              </a:ext>
            </a:extLst>
          </p:cNvPr>
          <p:cNvPicPr>
            <a:picLocks noChangeAspect="1"/>
          </p:cNvPicPr>
          <p:nvPr/>
        </p:nvPicPr>
        <p:blipFill>
          <a:blip r:embed="rId3"/>
          <a:stretch>
            <a:fillRect/>
          </a:stretch>
        </p:blipFill>
        <p:spPr>
          <a:xfrm>
            <a:off x="334963" y="188913"/>
            <a:ext cx="1009416" cy="419100"/>
          </a:xfrm>
          <a:prstGeom prst="rect">
            <a:avLst/>
          </a:prstGeom>
        </p:spPr>
      </p:pic>
    </p:spTree>
    <p:extLst>
      <p:ext uri="{BB962C8B-B14F-4D97-AF65-F5344CB8AC3E}">
        <p14:creationId xmlns:p14="http://schemas.microsoft.com/office/powerpoint/2010/main" val="1270300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F66A655-DEA3-F5A7-458E-A8CAA4BBCF19}"/>
              </a:ext>
            </a:extLst>
          </p:cNvPr>
          <p:cNvSpPr>
            <a:spLocks noGrp="1"/>
          </p:cNvSpPr>
          <p:nvPr>
            <p:ph type="title"/>
          </p:nvPr>
        </p:nvSpPr>
        <p:spPr>
          <a:xfrm>
            <a:off x="621792" y="1161288"/>
            <a:ext cx="3602736" cy="4526280"/>
          </a:xfrm>
        </p:spPr>
        <p:txBody>
          <a:bodyPr>
            <a:normAutofit/>
          </a:bodyPr>
          <a:lstStyle/>
          <a:p>
            <a:r>
              <a:rPr lang="sv-SE" b="1" i="0" dirty="0">
                <a:solidFill>
                  <a:schemeClr val="accent5"/>
                </a:solidFill>
                <a:effectLst/>
                <a:latin typeface="+mn-lt"/>
              </a:rPr>
              <a:t>LSS </a:t>
            </a:r>
            <a:r>
              <a:rPr lang="sv-SE" b="1" dirty="0">
                <a:solidFill>
                  <a:schemeClr val="accent5"/>
                </a:solidFill>
                <a:latin typeface="+mn-lt"/>
              </a:rPr>
              <a:t>boende</a:t>
            </a:r>
            <a:br>
              <a:rPr lang="sv-SE" b="1" dirty="0">
                <a:latin typeface="+mn-lt"/>
                <a:ea typeface="Calibri"/>
                <a:cs typeface="Calibri"/>
              </a:rPr>
            </a:br>
            <a:r>
              <a:rPr lang="sv-SE" sz="3200" b="1" dirty="0">
                <a:solidFill>
                  <a:schemeClr val="accent5"/>
                </a:solidFill>
                <a:latin typeface="+mn-lt"/>
                <a:ea typeface="Calibri"/>
                <a:cs typeface="Calibri"/>
              </a:rPr>
              <a:t>Fokusområde 1</a:t>
            </a:r>
            <a:br>
              <a:rPr lang="sv-SE" b="1" dirty="0">
                <a:latin typeface="+mn-lt"/>
                <a:ea typeface="Calibri"/>
                <a:cs typeface="Calibri"/>
              </a:rPr>
            </a:br>
            <a:endParaRPr lang="sv-SE" b="1" dirty="0">
              <a:solidFill>
                <a:schemeClr val="accent5"/>
              </a:solidFill>
              <a:latin typeface="+mn-lt"/>
              <a:ea typeface="Calibri"/>
              <a:cs typeface="Calibri"/>
            </a:endParaRPr>
          </a:p>
        </p:txBody>
      </p:sp>
      <p:sp>
        <p:nvSpPr>
          <p:cNvPr id="19"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tshållare för innehåll 2">
            <a:extLst>
              <a:ext uri="{FF2B5EF4-FFF2-40B4-BE49-F238E27FC236}">
                <a16:creationId xmlns:a16="http://schemas.microsoft.com/office/drawing/2014/main" id="{DB6F0346-1B78-0F61-118C-C1FFA37C6329}"/>
              </a:ext>
            </a:extLst>
          </p:cNvPr>
          <p:cNvSpPr>
            <a:spLocks noGrp="1"/>
          </p:cNvSpPr>
          <p:nvPr>
            <p:ph idx="1"/>
          </p:nvPr>
        </p:nvSpPr>
        <p:spPr>
          <a:xfrm>
            <a:off x="4000712" y="1135983"/>
            <a:ext cx="7962041" cy="5279851"/>
          </a:xfrm>
        </p:spPr>
        <p:txBody>
          <a:bodyPr anchor="ctr">
            <a:normAutofit fontScale="92500" lnSpcReduction="20000"/>
          </a:bodyPr>
          <a:lstStyle/>
          <a:p>
            <a:pPr marL="29845" lvl="1" indent="0">
              <a:spcAft>
                <a:spcPts val="1200"/>
              </a:spcAft>
              <a:buNone/>
            </a:pPr>
            <a:r>
              <a:rPr lang="sv-SE" sz="2600" b="1" kern="100">
                <a:solidFill>
                  <a:schemeClr val="accent5"/>
                </a:solidFill>
                <a:ea typeface="Calibri"/>
                <a:cs typeface="Times New Roman"/>
              </a:rPr>
              <a:t>Socialchefsnätverket identifierade följande:</a:t>
            </a:r>
          </a:p>
          <a:p>
            <a:pPr marL="372745" lvl="1" indent="-342900">
              <a:lnSpc>
                <a:spcPct val="110000"/>
              </a:lnSpc>
              <a:spcAft>
                <a:spcPts val="1200"/>
              </a:spcAft>
            </a:pPr>
            <a:r>
              <a:rPr lang="sv-SE" sz="2200" kern="100">
                <a:solidFill>
                  <a:schemeClr val="accent5"/>
                </a:solidFill>
                <a:ea typeface="Calibri"/>
                <a:cs typeface="Times New Roman"/>
              </a:rPr>
              <a:t>Hur ska vi bygga och planera smart för framtiden?</a:t>
            </a:r>
          </a:p>
          <a:p>
            <a:pPr marL="372745" lvl="1" indent="-342900">
              <a:lnSpc>
                <a:spcPct val="110000"/>
              </a:lnSpc>
              <a:spcAft>
                <a:spcPts val="1200"/>
              </a:spcAft>
            </a:pPr>
            <a:r>
              <a:rPr lang="sv-SE" sz="2200" kern="100">
                <a:solidFill>
                  <a:schemeClr val="accent5"/>
                </a:solidFill>
                <a:ea typeface="Calibri"/>
                <a:cs typeface="Times New Roman"/>
              </a:rPr>
              <a:t>Äldre med IF, hur bor dom bäst?</a:t>
            </a:r>
          </a:p>
          <a:p>
            <a:pPr marL="372745" lvl="1" indent="-342900">
              <a:lnSpc>
                <a:spcPct val="110000"/>
              </a:lnSpc>
              <a:spcAft>
                <a:spcPts val="1200"/>
              </a:spcAft>
            </a:pPr>
            <a:r>
              <a:rPr lang="sv-SE" sz="2200" kern="100">
                <a:solidFill>
                  <a:schemeClr val="accent5"/>
                </a:solidFill>
                <a:ea typeface="Calibri"/>
                <a:cs typeface="Times New Roman"/>
              </a:rPr>
              <a:t>Vad är rätt boende för "</a:t>
            </a:r>
            <a:r>
              <a:rPr lang="sv-SE" sz="2200" kern="100" err="1">
                <a:solidFill>
                  <a:schemeClr val="accent5"/>
                </a:solidFill>
                <a:ea typeface="Calibri"/>
                <a:cs typeface="Times New Roman"/>
              </a:rPr>
              <a:t>samsjuka</a:t>
            </a:r>
            <a:r>
              <a:rPr lang="sv-SE" sz="2200" kern="100">
                <a:solidFill>
                  <a:schemeClr val="accent5"/>
                </a:solidFill>
                <a:ea typeface="Calibri"/>
                <a:cs typeface="Times New Roman"/>
              </a:rPr>
              <a:t>" som tillhör LSS personkrets</a:t>
            </a:r>
          </a:p>
          <a:p>
            <a:pPr lvl="1">
              <a:lnSpc>
                <a:spcPct val="110000"/>
              </a:lnSpc>
              <a:buNone/>
            </a:pPr>
            <a:r>
              <a:rPr lang="sv-SE" sz="2200" kern="100">
                <a:solidFill>
                  <a:schemeClr val="accent5"/>
                </a:solidFill>
                <a:ea typeface="Calibri"/>
                <a:cs typeface="Times New Roman"/>
              </a:rPr>
              <a:t>-Boendeformer för äldre, yngre</a:t>
            </a:r>
          </a:p>
          <a:p>
            <a:pPr lvl="1">
              <a:lnSpc>
                <a:spcPct val="110000"/>
              </a:lnSpc>
              <a:buNone/>
            </a:pPr>
            <a:r>
              <a:rPr lang="sv-SE" sz="2200" kern="100">
                <a:solidFill>
                  <a:schemeClr val="accent5"/>
                </a:solidFill>
                <a:ea typeface="Calibri"/>
                <a:cs typeface="Times New Roman"/>
              </a:rPr>
              <a:t>-Bemanning</a:t>
            </a:r>
          </a:p>
          <a:p>
            <a:pPr lvl="1">
              <a:lnSpc>
                <a:spcPct val="110000"/>
              </a:lnSpc>
              <a:buNone/>
            </a:pPr>
            <a:r>
              <a:rPr lang="sv-SE" sz="2200" kern="100">
                <a:solidFill>
                  <a:schemeClr val="accent5"/>
                </a:solidFill>
                <a:ea typeface="Calibri"/>
                <a:cs typeface="Times New Roman"/>
              </a:rPr>
              <a:t>-Lagstiftningen </a:t>
            </a:r>
          </a:p>
          <a:p>
            <a:pPr lvl="1">
              <a:lnSpc>
                <a:spcPct val="110000"/>
              </a:lnSpc>
              <a:buNone/>
            </a:pPr>
            <a:r>
              <a:rPr lang="sv-SE" sz="2200" kern="100">
                <a:solidFill>
                  <a:schemeClr val="accent5"/>
                </a:solidFill>
                <a:ea typeface="Calibri"/>
                <a:cs typeface="Times New Roman"/>
              </a:rPr>
              <a:t>-Andra typer av boenden</a:t>
            </a:r>
          </a:p>
          <a:p>
            <a:pPr>
              <a:lnSpc>
                <a:spcPct val="110000"/>
              </a:lnSpc>
              <a:buFont typeface="Arial"/>
              <a:buChar char="•"/>
            </a:pPr>
            <a:r>
              <a:rPr lang="sv-SE" sz="2200" kern="100">
                <a:solidFill>
                  <a:schemeClr val="accent5"/>
                </a:solidFill>
                <a:ea typeface="Calibri"/>
                <a:cs typeface="Times New Roman"/>
              </a:rPr>
              <a:t>Den nya målgrupp som idag finns på boenden inte passar in, varken i vilka stöd man kan erbjuda eller i hur boenden/stöd är uppbyggt- finns andra möjliga lösningar?</a:t>
            </a:r>
          </a:p>
          <a:p>
            <a:pPr>
              <a:lnSpc>
                <a:spcPct val="110000"/>
              </a:lnSpc>
              <a:buFont typeface="Arial"/>
              <a:buChar char="•"/>
            </a:pPr>
            <a:r>
              <a:rPr lang="sv-SE" sz="2200" kern="100">
                <a:solidFill>
                  <a:schemeClr val="accent5"/>
                </a:solidFill>
                <a:ea typeface="Calibri"/>
                <a:cs typeface="Times New Roman"/>
              </a:rPr>
              <a:t>Åldrande målgruppen behöver också en annan typ av boende kan vi tillsammans hitta funktionella lösningar</a:t>
            </a:r>
            <a:r>
              <a:rPr lang="sv-SE" sz="2600" kern="100">
                <a:solidFill>
                  <a:schemeClr val="accent5"/>
                </a:solidFill>
                <a:ea typeface="Calibri"/>
                <a:cs typeface="Times New Roman"/>
              </a:rPr>
              <a:t>?</a:t>
            </a:r>
          </a:p>
          <a:p>
            <a:pPr marL="29845" lvl="1" indent="0">
              <a:spcAft>
                <a:spcPts val="1200"/>
              </a:spcAft>
              <a:buNone/>
            </a:pPr>
            <a:endParaRPr lang="sv-SE" sz="2600" b="1" kern="100">
              <a:solidFill>
                <a:schemeClr val="accent5"/>
              </a:solidFill>
              <a:ea typeface="Calibri"/>
              <a:cs typeface="Times New Roman"/>
            </a:endParaRPr>
          </a:p>
        </p:txBody>
      </p:sp>
      <p:pic>
        <p:nvPicPr>
          <p:cNvPr id="4" name="Bildobjekt 3">
            <a:extLst>
              <a:ext uri="{FF2B5EF4-FFF2-40B4-BE49-F238E27FC236}">
                <a16:creationId xmlns:a16="http://schemas.microsoft.com/office/drawing/2014/main" id="{337A6ECA-4683-9DA1-8769-94AFBBFD20C8}"/>
              </a:ext>
            </a:extLst>
          </p:cNvPr>
          <p:cNvPicPr>
            <a:picLocks noChangeAspect="1"/>
          </p:cNvPicPr>
          <p:nvPr/>
        </p:nvPicPr>
        <p:blipFill>
          <a:blip r:embed="rId3"/>
          <a:stretch>
            <a:fillRect/>
          </a:stretch>
        </p:blipFill>
        <p:spPr>
          <a:xfrm>
            <a:off x="334963" y="188913"/>
            <a:ext cx="1009416" cy="419100"/>
          </a:xfrm>
          <a:prstGeom prst="rect">
            <a:avLst/>
          </a:prstGeom>
        </p:spPr>
      </p:pic>
    </p:spTree>
    <p:extLst>
      <p:ext uri="{BB962C8B-B14F-4D97-AF65-F5344CB8AC3E}">
        <p14:creationId xmlns:p14="http://schemas.microsoft.com/office/powerpoint/2010/main" val="2047411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7.1"/>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2.xml><?xml version="1.0" encoding="utf-8"?>
<a:theme xmlns:a="http://schemas.openxmlformats.org/drawingml/2006/main" name="Office-tema">
  <a:themeElements>
    <a:clrScheme name="Egen 1">
      <a:dk1>
        <a:srgbClr val="262422"/>
      </a:dk1>
      <a:lt1>
        <a:srgbClr val="FFFFFF"/>
      </a:lt1>
      <a:dk2>
        <a:srgbClr val="993424"/>
      </a:dk2>
      <a:lt2>
        <a:srgbClr val="FFEBE8"/>
      </a:lt2>
      <a:accent1>
        <a:srgbClr val="EFD7BF"/>
      </a:accent1>
      <a:accent2>
        <a:srgbClr val="DADFE2"/>
      </a:accent2>
      <a:accent3>
        <a:srgbClr val="FF7C5D"/>
      </a:accent3>
      <a:accent4>
        <a:srgbClr val="F7F75F"/>
      </a:accent4>
      <a:accent5>
        <a:srgbClr val="115E67"/>
      </a:accent5>
      <a:accent6>
        <a:srgbClr val="BDDBD2"/>
      </a:accent6>
      <a:hlink>
        <a:srgbClr val="DFEFEB"/>
      </a:hlink>
      <a:folHlink>
        <a:srgbClr val="FFFFC0"/>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ppt/theme/theme4.xml><?xml version="1.0" encoding="utf-8"?>
<a:theme xmlns:a="http://schemas.openxmlformats.org/drawingml/2006/main" name="Grön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2024">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8151F859-4A47-154B-9E89-D166D37E85A3}"/>
    </a:ext>
  </a:extLst>
</a:theme>
</file>

<file path=ppt/theme/theme5.xml><?xml version="1.0" encoding="utf-8"?>
<a:theme xmlns:a="http://schemas.openxmlformats.org/drawingml/2006/main" name="Text/text och innehåll">
  <a:themeElements>
    <a:clrScheme name="SKR 2024">
      <a:dk1>
        <a:srgbClr val="262422"/>
      </a:dk1>
      <a:lt1>
        <a:srgbClr val="FFFFFF"/>
      </a:lt1>
      <a:dk2>
        <a:srgbClr val="9A3324"/>
      </a:dk2>
      <a:lt2>
        <a:srgbClr val="F7F2EB"/>
      </a:lt2>
      <a:accent1>
        <a:srgbClr val="FF7C5D"/>
      </a:accent1>
      <a:accent2>
        <a:srgbClr val="115E67"/>
      </a:accent2>
      <a:accent3>
        <a:srgbClr val="154F80"/>
      </a:accent3>
      <a:accent4>
        <a:srgbClr val="F0D7BF"/>
      </a:accent4>
      <a:accent5>
        <a:srgbClr val="FFCEC6"/>
      </a:accent5>
      <a:accent6>
        <a:srgbClr val="BDDBD2"/>
      </a:accent6>
      <a:hlink>
        <a:srgbClr val="115E67"/>
      </a:hlink>
      <a:folHlink>
        <a:srgbClr val="9A3324"/>
      </a:folHlink>
    </a:clrScheme>
    <a:fontScheme name="SKR 2024 Avenir">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KR 2024 8" id="{69DEE477-2779-47CE-9B80-874C9351A066}" vid="{F1CFAA1F-7B3E-4003-B5F4-E4BF91217DAA}"/>
    </a:ext>
  </a:extLst>
</a:theme>
</file>

<file path=ppt/theme/theme6.xml><?xml version="1.0" encoding="utf-8"?>
<a:theme xmlns:a="http://schemas.openxmlformats.org/drawingml/2006/main" name="Bara rubrik">
  <a:themeElements>
    <a:clrScheme name="SKR 2024">
      <a:dk1>
        <a:srgbClr val="262422"/>
      </a:dk1>
      <a:lt1>
        <a:srgbClr val="FFFFFF"/>
      </a:lt1>
      <a:dk2>
        <a:srgbClr val="9A3324"/>
      </a:dk2>
      <a:lt2>
        <a:srgbClr val="F7F2EB"/>
      </a:lt2>
      <a:accent1>
        <a:srgbClr val="FF7C5D"/>
      </a:accent1>
      <a:accent2>
        <a:srgbClr val="115E67"/>
      </a:accent2>
      <a:accent3>
        <a:srgbClr val="154F80"/>
      </a:accent3>
      <a:accent4>
        <a:srgbClr val="F0D7BF"/>
      </a:accent4>
      <a:accent5>
        <a:srgbClr val="FFCEC6"/>
      </a:accent5>
      <a:accent6>
        <a:srgbClr val="BDDBD2"/>
      </a:accent6>
      <a:hlink>
        <a:srgbClr val="115E67"/>
      </a:hlink>
      <a:folHlink>
        <a:srgbClr val="9A332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E76A71B-6B3C-FF41-AD33-B6E6EBBF4F18}" vid="{1BE99140-C961-EE41-8C50-2AB024CCB82B}"/>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gen 1">
    <a:dk1>
      <a:srgbClr val="262422"/>
    </a:dk1>
    <a:lt1>
      <a:srgbClr val="FFFFFF"/>
    </a:lt1>
    <a:dk2>
      <a:srgbClr val="993424"/>
    </a:dk2>
    <a:lt2>
      <a:srgbClr val="FFEBE8"/>
    </a:lt2>
    <a:accent1>
      <a:srgbClr val="EFD7BF"/>
    </a:accent1>
    <a:accent2>
      <a:srgbClr val="DADFE2"/>
    </a:accent2>
    <a:accent3>
      <a:srgbClr val="FF7C5D"/>
    </a:accent3>
    <a:accent4>
      <a:srgbClr val="F7F75F"/>
    </a:accent4>
    <a:accent5>
      <a:srgbClr val="115E67"/>
    </a:accent5>
    <a:accent6>
      <a:srgbClr val="BDDBD2"/>
    </a:accent6>
    <a:hlink>
      <a:srgbClr val="DFEFEB"/>
    </a:hlink>
    <a:folHlink>
      <a:srgbClr val="FFFFC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9b76e71-0fab-44f6-a4bc-d756448e1a7c">
      <UserInfo>
        <DisplayName>Lundberg Palle</DisplayName>
        <AccountId>33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16AB1462178D6468A0EC3C3914A2F7B" ma:contentTypeVersion="6" ma:contentTypeDescription="Skapa ett nytt dokument." ma:contentTypeScope="" ma:versionID="317cb6d84bdd2798dc7136534bab778b">
  <xsd:schema xmlns:xsd="http://www.w3.org/2001/XMLSchema" xmlns:xs="http://www.w3.org/2001/XMLSchema" xmlns:p="http://schemas.microsoft.com/office/2006/metadata/properties" xmlns:ns2="bfcbe7c1-24f2-44a7-bd12-2c34b516fc0b" xmlns:ns3="69b76e71-0fab-44f6-a4bc-d756448e1a7c" targetNamespace="http://schemas.microsoft.com/office/2006/metadata/properties" ma:root="true" ma:fieldsID="ab5c33cf5e5f45743a9cc27741467727" ns2:_="" ns3:_="">
    <xsd:import namespace="bfcbe7c1-24f2-44a7-bd12-2c34b516fc0b"/>
    <xsd:import namespace="69b76e71-0fab-44f6-a4bc-d756448e1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cbe7c1-24f2-44a7-bd12-2c34b516fc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b76e71-0fab-44f6-a4bc-d756448e1a7c"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0A4FE3-089F-484F-BAF1-CA6C6BEE6B6B}">
  <ds:schemaRefs>
    <ds:schemaRef ds:uri="http://schemas.microsoft.com/sharepoint/v3/contenttype/forms"/>
  </ds:schemaRefs>
</ds:datastoreItem>
</file>

<file path=customXml/itemProps2.xml><?xml version="1.0" encoding="utf-8"?>
<ds:datastoreItem xmlns:ds="http://schemas.openxmlformats.org/officeDocument/2006/customXml" ds:itemID="{00A8D440-8A78-406B-9EB4-49CCBE32FBED}">
  <ds:schemaRefs>
    <ds:schemaRef ds:uri="a85388a1-e648-43d9-96cf-816a7036497c"/>
    <ds:schemaRef ds:uri="e7ed533b-a78f-4a23-a205-06f0624133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9b76e71-0fab-44f6-a4bc-d756448e1a7c"/>
  </ds:schemaRefs>
</ds:datastoreItem>
</file>

<file path=customXml/itemProps3.xml><?xml version="1.0" encoding="utf-8"?>
<ds:datastoreItem xmlns:ds="http://schemas.openxmlformats.org/officeDocument/2006/customXml" ds:itemID="{E881684C-AA02-4718-A26C-A907EADC7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cbe7c1-24f2-44a7-bd12-2c34b516fc0b"/>
    <ds:schemaRef ds:uri="69b76e71-0fab-44f6-a4bc-d756448e1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SKR</Template>
  <TotalTime>1119</TotalTime>
  <Words>2447</Words>
  <Application>Microsoft Office PowerPoint</Application>
  <PresentationFormat>Bredbild</PresentationFormat>
  <Paragraphs>282</Paragraphs>
  <Slides>29</Slides>
  <Notes>26</Notes>
  <HiddenSlides>13</HiddenSlides>
  <MMClips>16</MMClips>
  <ScaleCrop>false</ScaleCrop>
  <HeadingPairs>
    <vt:vector size="6" baseType="variant">
      <vt:variant>
        <vt:lpstr>Använt teckensnitt</vt:lpstr>
      </vt:variant>
      <vt:variant>
        <vt:i4>11</vt:i4>
      </vt:variant>
      <vt:variant>
        <vt:lpstr>Tema</vt:lpstr>
      </vt:variant>
      <vt:variant>
        <vt:i4>6</vt:i4>
      </vt:variant>
      <vt:variant>
        <vt:lpstr>Bildrubriker</vt:lpstr>
      </vt:variant>
      <vt:variant>
        <vt:i4>29</vt:i4>
      </vt:variant>
    </vt:vector>
  </HeadingPairs>
  <TitlesOfParts>
    <vt:vector size="46" baseType="lpstr">
      <vt:lpstr>Aptos</vt:lpstr>
      <vt:lpstr>Aptos Display</vt:lpstr>
      <vt:lpstr>Arial</vt:lpstr>
      <vt:lpstr>Arial,Sans-Serif</vt:lpstr>
      <vt:lpstr>Avenir Next LT Pro</vt:lpstr>
      <vt:lpstr>AvenirNext LT Pro Bold</vt:lpstr>
      <vt:lpstr>AvenirNext LT Pro Regular</vt:lpstr>
      <vt:lpstr>Calibri</vt:lpstr>
      <vt:lpstr>Calibri Light</vt:lpstr>
      <vt:lpstr>Calibri,Sans-Serif</vt:lpstr>
      <vt:lpstr>Symbol</vt:lpstr>
      <vt:lpstr>SKL PPT Gul</vt:lpstr>
      <vt:lpstr>Office-tema</vt:lpstr>
      <vt:lpstr>Beiga bilder</vt:lpstr>
      <vt:lpstr>Gröna bilder</vt:lpstr>
      <vt:lpstr>Text/text och innehåll</vt:lpstr>
      <vt:lpstr>Bara rubrik</vt:lpstr>
      <vt:lpstr>Arbete med prioriterade områden för socialchefsnätverket</vt:lpstr>
      <vt:lpstr>PowerPoint-presentation</vt:lpstr>
      <vt:lpstr>Inriktning 2024-27</vt:lpstr>
      <vt:lpstr>Förväntningar på chefsnätverken </vt:lpstr>
      <vt:lpstr>Prioriteringsarbetet innebär att: </vt:lpstr>
      <vt:lpstr>Resultat av gemensam inventering och prioritering</vt:lpstr>
      <vt:lpstr>Nu är det dags för prioritering!</vt:lpstr>
      <vt:lpstr>LSS boende Fokusområde 1 </vt:lpstr>
      <vt:lpstr>LSS boende Fokusområde 1 </vt:lpstr>
      <vt:lpstr>LSS Boende Fokusområde 1</vt:lpstr>
      <vt:lpstr>Digitalisering/ informatik Fokusområde 2</vt:lpstr>
      <vt:lpstr>Digitalisering/ informatik Fokusområde 2 </vt:lpstr>
      <vt:lpstr>Digitalisering/ informatik Fokusområde 2</vt:lpstr>
      <vt:lpstr>Kompetens-utmaningen Fokusområde 3 </vt:lpstr>
      <vt:lpstr>Kompetens-utmaningen Fokusområde 3</vt:lpstr>
      <vt:lpstr>Kompetens-utmaningen Fokusområde 3</vt:lpstr>
      <vt:lpstr>Tillit till   socialtjänsten Fokusområde 4</vt:lpstr>
      <vt:lpstr>Tillit till socialtjänsten Fokusområde 4</vt:lpstr>
      <vt:lpstr>Tillit till  socialtjänsten Fokusområde 4</vt:lpstr>
      <vt:lpstr>Kommunal hälso- och sjukvård Fokusområde 5 </vt:lpstr>
      <vt:lpstr>Kommunal hälso- och sjukvård Fokusområde 5</vt:lpstr>
      <vt:lpstr>Kommunal hälso- och sjukvård Fokusområde 5</vt:lpstr>
      <vt:lpstr>Barn och unga i samhällsvård - gemensamt med skolchefsnätverket  </vt:lpstr>
      <vt:lpstr>Barn och unga i samhällsvård  - gemensamt med skolchefsnätverket  </vt:lpstr>
      <vt:lpstr>Barn och unga i samhällsvård  - gemensamt med skolchefsnätverket  </vt:lpstr>
      <vt:lpstr>Sammanfattningsvis </vt:lpstr>
      <vt:lpstr>Vad förväntas av er?</vt:lpstr>
      <vt:lpstr>PowerPoint-presentation</vt:lpstr>
      <vt:lpstr>Att göra till Socialchefsnätverket möte i oktober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Johannesson Jenny</dc:creator>
  <cp:lastModifiedBy>Anna Ståhlkloo</cp:lastModifiedBy>
  <cp:revision>11</cp:revision>
  <dcterms:created xsi:type="dcterms:W3CDTF">2023-09-04T14:15:27Z</dcterms:created>
  <dcterms:modified xsi:type="dcterms:W3CDTF">2025-05-08T11:36:40Z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0x010100416AB1462178D6468A0EC3C3914A2F7B</vt:lpwstr>
  </property>
</Properties>
</file>