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29"/>
  </p:notesMasterIdLst>
  <p:sldIdLst>
    <p:sldId id="981" r:id="rId3"/>
    <p:sldId id="982" r:id="rId4"/>
    <p:sldId id="257" r:id="rId5"/>
    <p:sldId id="285" r:id="rId6"/>
    <p:sldId id="267" r:id="rId7"/>
    <p:sldId id="286" r:id="rId8"/>
    <p:sldId id="290" r:id="rId9"/>
    <p:sldId id="968" r:id="rId10"/>
    <p:sldId id="969" r:id="rId11"/>
    <p:sldId id="977" r:id="rId12"/>
    <p:sldId id="288" r:id="rId13"/>
    <p:sldId id="292" r:id="rId14"/>
    <p:sldId id="970" r:id="rId15"/>
    <p:sldId id="971" r:id="rId16"/>
    <p:sldId id="972" r:id="rId17"/>
    <p:sldId id="978" r:id="rId18"/>
    <p:sldId id="287" r:id="rId19"/>
    <p:sldId id="291" r:id="rId20"/>
    <p:sldId id="973" r:id="rId21"/>
    <p:sldId id="974" r:id="rId22"/>
    <p:sldId id="979" r:id="rId23"/>
    <p:sldId id="289" r:id="rId24"/>
    <p:sldId id="293" r:id="rId25"/>
    <p:sldId id="976" r:id="rId26"/>
    <p:sldId id="975" r:id="rId27"/>
    <p:sldId id="980"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da Emanuelsson /Kommunstyrelseförv" initials="IE/" lastIdx="11" clrIdx="0">
    <p:extLst>
      <p:ext uri="{19B8F6BF-5375-455C-9EA6-DF929625EA0E}">
        <p15:presenceInfo xmlns:p15="http://schemas.microsoft.com/office/powerpoint/2012/main" userId="S-1-5-21-1756523189-667697345-3980279654-89932" providerId="AD"/>
      </p:ext>
    </p:extLst>
  </p:cmAuthor>
  <p:cmAuthor id="2" name="Kim Hof" initials="KH" lastIdx="6" clrIdx="1">
    <p:extLst>
      <p:ext uri="{19B8F6BF-5375-455C-9EA6-DF929625EA0E}">
        <p15:presenceInfo xmlns:p15="http://schemas.microsoft.com/office/powerpoint/2012/main" userId="610fb5650215bf7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C3"/>
    <a:srgbClr val="006868"/>
    <a:srgbClr val="79C1A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40" autoAdjust="0"/>
    <p:restoredTop sz="70278" autoAdjust="0"/>
  </p:normalViewPr>
  <p:slideViewPr>
    <p:cSldViewPr snapToGrid="0">
      <p:cViewPr varScale="1">
        <p:scale>
          <a:sx n="92" d="100"/>
          <a:sy n="92" d="100"/>
        </p:scale>
        <p:origin x="1422" y="66"/>
      </p:cViewPr>
      <p:guideLst/>
    </p:cSldViewPr>
  </p:slideViewPr>
  <p:notesTextViewPr>
    <p:cViewPr>
      <p:scale>
        <a:sx n="3" d="2"/>
        <a:sy n="3" d="2"/>
      </p:scale>
      <p:origin x="0" y="0"/>
    </p:cViewPr>
  </p:notesTextViewPr>
  <p:sorterViewPr>
    <p:cViewPr>
      <p:scale>
        <a:sx n="140" d="100"/>
        <a:sy n="140" d="100"/>
      </p:scale>
      <p:origin x="0" y="-744"/>
    </p:cViewPr>
  </p:sorterViewPr>
  <p:notesViewPr>
    <p:cSldViewPr snapToGrid="0">
      <p:cViewPr varScale="1">
        <p:scale>
          <a:sx n="82" d="100"/>
          <a:sy n="82" d="100"/>
        </p:scale>
        <p:origin x="2794" y="7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D89EB8-E1A0-4799-A16F-C199F5C82D43}" type="datetimeFigureOut">
              <a:rPr lang="sv-SE" smtClean="0"/>
              <a:t>2023-09-13</a:t>
            </a:fld>
            <a:endParaRPr lang="sv-SE"/>
          </a:p>
        </p:txBody>
      </p:sp>
      <p:sp>
        <p:nvSpPr>
          <p:cNvPr id="4" name="Platshållare för bildobjekt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88FEA7-E94F-41E8-BBF2-72430046C034}" type="slidenum">
              <a:rPr lang="sv-SE" smtClean="0"/>
              <a:t>‹#›</a:t>
            </a:fld>
            <a:endParaRPr lang="sv-SE"/>
          </a:p>
        </p:txBody>
      </p:sp>
    </p:spTree>
    <p:extLst>
      <p:ext uri="{BB962C8B-B14F-4D97-AF65-F5344CB8AC3E}">
        <p14:creationId xmlns:p14="http://schemas.microsoft.com/office/powerpoint/2010/main" val="17164536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jamliktdalarna.se/module-2.html"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youtube.com/watch?v=hO8s4gScKyc"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De övriga 3 områdena är dessa .</a:t>
            </a:r>
            <a:endParaRPr lang="sv-SE" dirty="0"/>
          </a:p>
        </p:txBody>
      </p:sp>
      <p:sp>
        <p:nvSpPr>
          <p:cNvPr id="4" name="Platshållare för bildnummer 3"/>
          <p:cNvSpPr>
            <a:spLocks noGrp="1"/>
          </p:cNvSpPr>
          <p:nvPr>
            <p:ph type="sldNum" sz="quarter" idx="10"/>
          </p:nvPr>
        </p:nvSpPr>
        <p:spPr/>
        <p:txBody>
          <a:bodyPr/>
          <a:lstStyle/>
          <a:p>
            <a:fld id="{0F33D500-1297-4EDE-B9F8-A261B42E5E11}" type="slidenum">
              <a:rPr lang="sv-SE" smtClean="0"/>
              <a:pPr/>
              <a:t>1</a:t>
            </a:fld>
            <a:endParaRPr lang="sv-SE" dirty="0"/>
          </a:p>
        </p:txBody>
      </p:sp>
    </p:spTree>
    <p:extLst>
      <p:ext uri="{BB962C8B-B14F-4D97-AF65-F5344CB8AC3E}">
        <p14:creationId xmlns:p14="http://schemas.microsoft.com/office/powerpoint/2010/main" val="12155388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DA88FEA7-E94F-41E8-BBF2-72430046C034}" type="slidenum">
              <a:rPr lang="sv-SE" smtClean="0"/>
              <a:t>10</a:t>
            </a:fld>
            <a:endParaRPr lang="sv-SE"/>
          </a:p>
        </p:txBody>
      </p:sp>
    </p:spTree>
    <p:extLst>
      <p:ext uri="{BB962C8B-B14F-4D97-AF65-F5344CB8AC3E}">
        <p14:creationId xmlns:p14="http://schemas.microsoft.com/office/powerpoint/2010/main" val="1968502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0" i="1" kern="1200" dirty="0">
                <a:solidFill>
                  <a:schemeClr val="tx1"/>
                </a:solidFill>
                <a:effectLst/>
                <a:latin typeface="+mn-lt"/>
                <a:ea typeface="+mn-ea"/>
                <a:cs typeface="+mn-cs"/>
              </a:rPr>
              <a:t>Talarmanus</a:t>
            </a:r>
            <a:r>
              <a:rPr lang="sv-SE" sz="1200" kern="1200" dirty="0">
                <a:solidFill>
                  <a:schemeClr val="tx1"/>
                </a:solidFill>
                <a:effectLst/>
                <a:latin typeface="+mn-lt"/>
                <a:ea typeface="+mn-ea"/>
                <a:cs typeface="+mn-cs"/>
              </a:rPr>
              <a:t>: </a:t>
            </a:r>
            <a:r>
              <a:rPr lang="sv-SE" dirty="0"/>
              <a:t>För den som passar in i </a:t>
            </a:r>
            <a:r>
              <a:rPr lang="sv-SE" dirty="0">
                <a:hlinkClick r:id="rId3"/>
              </a:rPr>
              <a:t>normer</a:t>
            </a:r>
            <a:r>
              <a:rPr lang="sv-SE" dirty="0"/>
              <a:t> på samhällsnivå eller på arbetsplatser upplevs ofta dessa sammanhang vara trygga, enkla och friktionsfria. För den som inte gör det kan motsatsen stämma, det vill säga att sammanhanget upplevs otryggt, </a:t>
            </a:r>
            <a:r>
              <a:rPr lang="sv-SE" dirty="0" err="1"/>
              <a:t>oanpassat</a:t>
            </a:r>
            <a:r>
              <a:rPr lang="sv-SE" dirty="0"/>
              <a:t> och att där finns olika typer av hinder/friktion. Det kan handla om alltifrån en känsla av att inte passa in och kränkningar till utfrysning och </a:t>
            </a:r>
            <a:r>
              <a:rPr lang="sv-SE" dirty="0">
                <a:hlinkClick r:id="rId3"/>
              </a:rPr>
              <a:t>diskriminering</a:t>
            </a:r>
            <a:r>
              <a:rPr lang="sv-SE" dirty="0"/>
              <a:t>.</a:t>
            </a:r>
          </a:p>
          <a:p>
            <a:r>
              <a:rPr lang="sv-SE" dirty="0"/>
              <a:t>För den som följer normer kan det vara svårt att uppfatta att problemen som den som bryter mot normer upplever ens finns. Mot den bakgrunden är ett viktigt första moment att bli medveten om var man själv finns inom normerna och var man bryter dem.</a:t>
            </a:r>
          </a:p>
          <a:p>
            <a:endParaRPr lang="sv-SE" dirty="0"/>
          </a:p>
        </p:txBody>
      </p:sp>
      <p:sp>
        <p:nvSpPr>
          <p:cNvPr id="4" name="Platshållare för bildnummer 3"/>
          <p:cNvSpPr>
            <a:spLocks noGrp="1"/>
          </p:cNvSpPr>
          <p:nvPr>
            <p:ph type="sldNum" sz="quarter" idx="10"/>
          </p:nvPr>
        </p:nvSpPr>
        <p:spPr/>
        <p:txBody>
          <a:bodyPr/>
          <a:lstStyle/>
          <a:p>
            <a:fld id="{DA88FEA7-E94F-41E8-BBF2-72430046C034}" type="slidenum">
              <a:rPr lang="sv-SE" smtClean="0"/>
              <a:t>11</a:t>
            </a:fld>
            <a:endParaRPr lang="sv-SE"/>
          </a:p>
        </p:txBody>
      </p:sp>
    </p:spTree>
    <p:extLst>
      <p:ext uri="{BB962C8B-B14F-4D97-AF65-F5344CB8AC3E}">
        <p14:creationId xmlns:p14="http://schemas.microsoft.com/office/powerpoint/2010/main" val="994562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i="1" kern="1200" dirty="0">
                <a:solidFill>
                  <a:schemeClr val="tx1"/>
                </a:solidFill>
                <a:effectLst/>
                <a:latin typeface="+mn-lt"/>
                <a:ea typeface="+mn-ea"/>
                <a:cs typeface="+mn-cs"/>
              </a:rPr>
              <a:t>Talarmanus</a:t>
            </a:r>
            <a:r>
              <a:rPr lang="sv-SE" sz="1200" kern="1200" dirty="0">
                <a:solidFill>
                  <a:schemeClr val="tx1"/>
                </a:solidFill>
                <a:effectLst/>
                <a:latin typeface="+mn-lt"/>
                <a:ea typeface="+mn-ea"/>
                <a:cs typeface="+mn-cs"/>
              </a:rPr>
              <a:t>: Kan olika delar i verksamheten bli mer inkluderande genom att variera hur vi gör saker? Vi utgår ofta från normen när vi till exempel utformar en verksamhet eller formulerar oss. Det gör att personer som inte följer normen kan få svårt delta eller känna sig tilltalade. Ofta kan ganska små förändringar i verksamheten vara ett viktigt första steg.  Små förändringar kan ge ringar på vattnet och bidra till att ändra tankesätt och attityder. Då kanske verksamheten inte per automatik kör på den vanliga vägen, utan försöker hitta vägar som passar så många som möjligt.</a:t>
            </a:r>
          </a:p>
          <a:p>
            <a:r>
              <a:rPr lang="sv-SE" sz="1200" kern="1200" dirty="0">
                <a:solidFill>
                  <a:schemeClr val="tx1"/>
                </a:solidFill>
                <a:effectLst/>
                <a:latin typeface="+mn-lt"/>
                <a:ea typeface="+mn-ea"/>
                <a:cs typeface="+mn-cs"/>
              </a:rPr>
              <a:t>    Idag ska vi öva på en liten förändring i form av variation. Variation kan vara en nyckel till att fler ska känna sig inkluderade och trivas. Alla kan inte gilla allt, men om det är samma personer som alltid får sina preferenser tillgodosedda visar det vilka verksamheten utgår ifrån och inte. </a:t>
            </a:r>
          </a:p>
          <a:p>
            <a:r>
              <a:rPr lang="sv-SE" sz="1200" kern="1200" dirty="0">
                <a:solidFill>
                  <a:schemeClr val="tx1"/>
                </a:solidFill>
                <a:effectLst/>
                <a:latin typeface="+mn-lt"/>
                <a:ea typeface="+mn-ea"/>
                <a:cs typeface="+mn-cs"/>
              </a:rPr>
              <a:t>    Nu ska vi testa hur det känns att vika av från normen och testa nya hjulspår genom att ha mötet på ett annat sätt än vi brukar. </a:t>
            </a:r>
          </a:p>
          <a:p>
            <a:r>
              <a:rPr lang="sv-SE" sz="1200" i="1" kern="1200" dirty="0">
                <a:solidFill>
                  <a:schemeClr val="tx1"/>
                </a:solidFill>
                <a:effectLst/>
                <a:latin typeface="+mn-lt"/>
                <a:ea typeface="+mn-ea"/>
                <a:cs typeface="+mn-cs"/>
              </a:rPr>
              <a:t>Instruktion till dig som ledare</a:t>
            </a:r>
            <a:r>
              <a:rPr lang="sv-SE" sz="1200" kern="1200" dirty="0">
                <a:solidFill>
                  <a:schemeClr val="tx1"/>
                </a:solidFill>
                <a:effectLst/>
                <a:latin typeface="+mn-lt"/>
                <a:ea typeface="+mn-ea"/>
                <a:cs typeface="+mn-cs"/>
              </a:rPr>
              <a:t>: Beskriv och instruera den valda metoden för mötet. Du som ledare är förebild både genom att själv delta samt påminna andra om att delta i förändringen i mötet.</a:t>
            </a:r>
          </a:p>
        </p:txBody>
      </p:sp>
      <p:sp>
        <p:nvSpPr>
          <p:cNvPr id="4" name="Platshållare för bildnummer 3"/>
          <p:cNvSpPr>
            <a:spLocks noGrp="1"/>
          </p:cNvSpPr>
          <p:nvPr>
            <p:ph type="sldNum" sz="quarter" idx="10"/>
          </p:nvPr>
        </p:nvSpPr>
        <p:spPr/>
        <p:txBody>
          <a:bodyPr/>
          <a:lstStyle/>
          <a:p>
            <a:fld id="{DA88FEA7-E94F-41E8-BBF2-72430046C034}" type="slidenum">
              <a:rPr lang="sv-SE" smtClean="0"/>
              <a:t>12</a:t>
            </a:fld>
            <a:endParaRPr lang="sv-SE"/>
          </a:p>
        </p:txBody>
      </p:sp>
    </p:spTree>
    <p:extLst>
      <p:ext uri="{BB962C8B-B14F-4D97-AF65-F5344CB8AC3E}">
        <p14:creationId xmlns:p14="http://schemas.microsoft.com/office/powerpoint/2010/main" val="7474020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i="1" kern="1200" dirty="0">
                <a:solidFill>
                  <a:schemeClr val="tx1"/>
                </a:solidFill>
                <a:effectLst/>
                <a:latin typeface="+mn-lt"/>
                <a:ea typeface="+mn-ea"/>
                <a:cs typeface="+mn-cs"/>
              </a:rPr>
              <a:t>Talarmanus</a:t>
            </a:r>
            <a:r>
              <a:rPr lang="sv-SE" sz="1200" kern="1200" dirty="0">
                <a:solidFill>
                  <a:schemeClr val="tx1"/>
                </a:solidFill>
                <a:effectLst/>
                <a:latin typeface="+mn-lt"/>
                <a:ea typeface="+mn-ea"/>
                <a:cs typeface="+mn-cs"/>
              </a:rPr>
              <a:t>: På arbetsplatser finns ofta starka normer, oskrivna regler och föreställningar om hur folk förväntas vara, göra, se ut och leva sina liv. För de av oss som passar in i normen kan arbetsplatsen upplevas som trygg och bekväm, medan det kan vara betydligt tuffare för de av oss som inte passar in i normen. Det är viktigt att vara medveten om hur du själv förhåller dig till normen, till exempel vilka fördelar och privilegier som du bär på. </a:t>
            </a:r>
          </a:p>
          <a:p>
            <a:r>
              <a:rPr lang="sv-SE" sz="1200" kern="1200" dirty="0">
                <a:solidFill>
                  <a:schemeClr val="tx1"/>
                </a:solidFill>
                <a:effectLst/>
                <a:latin typeface="+mn-lt"/>
                <a:ea typeface="+mn-ea"/>
                <a:cs typeface="+mn-cs"/>
              </a:rPr>
              <a:t>    </a:t>
            </a:r>
          </a:p>
        </p:txBody>
      </p:sp>
      <p:sp>
        <p:nvSpPr>
          <p:cNvPr id="4" name="Platshållare för bildnummer 3"/>
          <p:cNvSpPr>
            <a:spLocks noGrp="1"/>
          </p:cNvSpPr>
          <p:nvPr>
            <p:ph type="sldNum" sz="quarter" idx="10"/>
          </p:nvPr>
        </p:nvSpPr>
        <p:spPr/>
        <p:txBody>
          <a:bodyPr/>
          <a:lstStyle/>
          <a:p>
            <a:fld id="{DA88FEA7-E94F-41E8-BBF2-72430046C034}" type="slidenum">
              <a:rPr lang="sv-SE" smtClean="0"/>
              <a:t>13</a:t>
            </a:fld>
            <a:endParaRPr lang="sv-SE"/>
          </a:p>
        </p:txBody>
      </p:sp>
    </p:spTree>
    <p:extLst>
      <p:ext uri="{BB962C8B-B14F-4D97-AF65-F5344CB8AC3E}">
        <p14:creationId xmlns:p14="http://schemas.microsoft.com/office/powerpoint/2010/main" val="23999615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i="1" kern="1200" dirty="0">
                <a:solidFill>
                  <a:schemeClr val="tx1"/>
                </a:solidFill>
                <a:effectLst/>
                <a:latin typeface="+mn-lt"/>
                <a:ea typeface="+mn-ea"/>
                <a:cs typeface="+mn-cs"/>
              </a:rPr>
              <a:t>Talarmanus: </a:t>
            </a:r>
            <a:r>
              <a:rPr lang="sv-SE" sz="1200" kern="1200" dirty="0">
                <a:solidFill>
                  <a:schemeClr val="tx1"/>
                </a:solidFill>
                <a:effectLst/>
                <a:latin typeface="+mn-lt"/>
                <a:ea typeface="+mn-ea"/>
                <a:cs typeface="+mn-cs"/>
              </a:rPr>
              <a:t>Den här bilden illustrerar vilka fördelar du har om du passar in i normen. </a:t>
            </a:r>
          </a:p>
          <a:p>
            <a:endParaRPr lang="sv-SE" sz="1200" i="1" kern="1200" dirty="0">
              <a:solidFill>
                <a:schemeClr val="tx1"/>
              </a:solidFill>
              <a:effectLst/>
              <a:latin typeface="+mn-lt"/>
              <a:ea typeface="+mn-ea"/>
              <a:cs typeface="+mn-cs"/>
            </a:endParaRPr>
          </a:p>
          <a:p>
            <a:r>
              <a:rPr lang="sv-SE" sz="1200" i="1" kern="1200" dirty="0">
                <a:solidFill>
                  <a:schemeClr val="tx1"/>
                </a:solidFill>
                <a:effectLst/>
                <a:latin typeface="+mn-lt"/>
                <a:ea typeface="+mn-ea"/>
                <a:cs typeface="+mn-cs"/>
              </a:rPr>
              <a:t>Instruktion till dig som ledare</a:t>
            </a:r>
            <a:r>
              <a:rPr lang="sv-SE" sz="1200" kern="1200" dirty="0">
                <a:solidFill>
                  <a:schemeClr val="tx1"/>
                </a:solidFill>
                <a:effectLst/>
                <a:latin typeface="+mn-lt"/>
                <a:ea typeface="+mn-ea"/>
                <a:cs typeface="+mn-cs"/>
              </a:rPr>
              <a:t>: Syntolka bilden och berätta att det är en äng med ett träd med fyra olika djur som inte kan klättra i träd, en apa och en gorilla. Gorillan säger: ”För att vi ska få det rättvist så ska alla klara samma prov. Börja med att klättra upp i det där trädet.” </a:t>
            </a:r>
          </a:p>
          <a:p>
            <a:r>
              <a:rPr lang="sv-SE" sz="1200" kern="1200" dirty="0">
                <a:solidFill>
                  <a:schemeClr val="tx1"/>
                </a:solidFill>
                <a:effectLst/>
                <a:latin typeface="+mn-lt"/>
                <a:ea typeface="+mn-ea"/>
                <a:cs typeface="+mn-cs"/>
              </a:rPr>
              <a:t> </a:t>
            </a:r>
          </a:p>
          <a:p>
            <a:r>
              <a:rPr lang="sv-SE" sz="1200" i="1" kern="1200" dirty="0">
                <a:solidFill>
                  <a:schemeClr val="tx1"/>
                </a:solidFill>
                <a:effectLst/>
                <a:latin typeface="+mn-lt"/>
                <a:ea typeface="+mn-ea"/>
                <a:cs typeface="+mn-cs"/>
              </a:rPr>
              <a:t>Talarmanus</a:t>
            </a:r>
            <a:r>
              <a:rPr lang="sv-SE" sz="1200" kern="1200" dirty="0">
                <a:solidFill>
                  <a:schemeClr val="tx1"/>
                </a:solidFill>
                <a:effectLst/>
                <a:latin typeface="+mn-lt"/>
                <a:ea typeface="+mn-ea"/>
                <a:cs typeface="+mn-cs"/>
              </a:rPr>
              <a:t>: Det här provet är inte rättvist bara för att det är lika för alla eftersom alla inte har lika möjligheter att klara provet. På bilden är det tydligt att den som har skapat provet och den som provet är utformat för är lika varandra, medan resterande individer har helt andra förutsättningar att lyckas med provet.</a:t>
            </a:r>
          </a:p>
        </p:txBody>
      </p:sp>
      <p:sp>
        <p:nvSpPr>
          <p:cNvPr id="4" name="Platshållare för bildnummer 3"/>
          <p:cNvSpPr>
            <a:spLocks noGrp="1"/>
          </p:cNvSpPr>
          <p:nvPr>
            <p:ph type="sldNum" sz="quarter" idx="10"/>
          </p:nvPr>
        </p:nvSpPr>
        <p:spPr/>
        <p:txBody>
          <a:bodyPr/>
          <a:lstStyle/>
          <a:p>
            <a:fld id="{DA88FEA7-E94F-41E8-BBF2-72430046C034}" type="slidenum">
              <a:rPr lang="sv-SE" smtClean="0"/>
              <a:t>14</a:t>
            </a:fld>
            <a:endParaRPr lang="sv-SE"/>
          </a:p>
        </p:txBody>
      </p:sp>
    </p:spTree>
    <p:extLst>
      <p:ext uri="{BB962C8B-B14F-4D97-AF65-F5344CB8AC3E}">
        <p14:creationId xmlns:p14="http://schemas.microsoft.com/office/powerpoint/2010/main" val="29920340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i="1" kern="1200" dirty="0">
                <a:solidFill>
                  <a:schemeClr val="tx1"/>
                </a:solidFill>
                <a:effectLst/>
                <a:latin typeface="+mn-lt"/>
                <a:ea typeface="+mn-ea"/>
                <a:cs typeface="+mn-cs"/>
              </a:rPr>
              <a:t>Instruktion till dig som ledare</a:t>
            </a:r>
            <a:r>
              <a:rPr lang="sv-SE" sz="1200" kern="1200" dirty="0">
                <a:solidFill>
                  <a:schemeClr val="tx1"/>
                </a:solidFill>
                <a:effectLst/>
                <a:latin typeface="+mn-lt"/>
                <a:ea typeface="+mn-ea"/>
                <a:cs typeface="+mn-cs"/>
              </a:rPr>
              <a:t>: Läs upp frågorna. Dela in gruppen i mindre grupper om 3-5 personer och låt dem diskutera frågorna i några minuter för att sedan berätta i helgrupp vad de kom fram till på fråga 2.</a:t>
            </a:r>
          </a:p>
          <a:p>
            <a:endParaRPr lang="sv-SE" dirty="0"/>
          </a:p>
        </p:txBody>
      </p:sp>
      <p:sp>
        <p:nvSpPr>
          <p:cNvPr id="4" name="Platshållare för bildnummer 3"/>
          <p:cNvSpPr>
            <a:spLocks noGrp="1"/>
          </p:cNvSpPr>
          <p:nvPr>
            <p:ph type="sldNum" sz="quarter" idx="10"/>
          </p:nvPr>
        </p:nvSpPr>
        <p:spPr/>
        <p:txBody>
          <a:bodyPr/>
          <a:lstStyle/>
          <a:p>
            <a:fld id="{DA88FEA7-E94F-41E8-BBF2-72430046C034}" type="slidenum">
              <a:rPr lang="sv-SE" smtClean="0"/>
              <a:t>15</a:t>
            </a:fld>
            <a:endParaRPr lang="sv-SE"/>
          </a:p>
        </p:txBody>
      </p:sp>
    </p:spTree>
    <p:extLst>
      <p:ext uri="{BB962C8B-B14F-4D97-AF65-F5344CB8AC3E}">
        <p14:creationId xmlns:p14="http://schemas.microsoft.com/office/powerpoint/2010/main" val="25583875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DA88FEA7-E94F-41E8-BBF2-72430046C034}" type="slidenum">
              <a:rPr lang="sv-SE" smtClean="0"/>
              <a:t>16</a:t>
            </a:fld>
            <a:endParaRPr lang="sv-SE"/>
          </a:p>
        </p:txBody>
      </p:sp>
    </p:spTree>
    <p:extLst>
      <p:ext uri="{BB962C8B-B14F-4D97-AF65-F5344CB8AC3E}">
        <p14:creationId xmlns:p14="http://schemas.microsoft.com/office/powerpoint/2010/main" val="16919412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0" i="1" kern="1200" dirty="0">
                <a:solidFill>
                  <a:schemeClr val="tx1"/>
                </a:solidFill>
                <a:effectLst/>
                <a:latin typeface="+mn-lt"/>
                <a:ea typeface="+mn-ea"/>
                <a:cs typeface="+mn-cs"/>
              </a:rPr>
              <a:t>Talarmanus</a:t>
            </a:r>
            <a:r>
              <a:rPr lang="sv-SE" sz="1200" kern="1200" dirty="0">
                <a:solidFill>
                  <a:schemeClr val="tx1"/>
                </a:solidFill>
                <a:effectLst/>
                <a:latin typeface="+mn-lt"/>
                <a:ea typeface="+mn-ea"/>
                <a:cs typeface="+mn-cs"/>
              </a:rPr>
              <a:t>: </a:t>
            </a:r>
            <a:r>
              <a:rPr lang="sv-SE" dirty="0"/>
              <a:t>Härskartekniker är olika beteenden som används för att sätta någon på plats eller förtrycka någon i syfte att hävda sig själv. Att använda argumentet att man jobbat länge på arbetsplatsen för att motargumentera nyare kollegors idéer och tankar är ett exempel. Många av oss känner säkert igen att vi blivit utsatta för olika härskartekniker av personer i vår omgivning. Kanske känner vi också att vi använt oss av några av dessa härskartekniker själva, medvetet eller omedvetet.</a:t>
            </a:r>
            <a:br>
              <a:rPr lang="sv-SE" dirty="0"/>
            </a:br>
            <a:r>
              <a:rPr lang="sv-SE" dirty="0"/>
              <a:t/>
            </a:r>
            <a:br>
              <a:rPr lang="sv-SE" dirty="0"/>
            </a:br>
            <a:r>
              <a:rPr lang="sv-SE" dirty="0"/>
              <a:t>När vi befinner oss i en maktposition där jag genom exempelvis mitt yrke har makt över personer jag möter är det extra viktigt att vi är medvetna om detta. Om man lär sig identifiera härskartekniker blir det också möjligt att bemöta dem om man utsätts eller att hjälpa andra som utsätts. </a:t>
            </a:r>
          </a:p>
        </p:txBody>
      </p:sp>
      <p:sp>
        <p:nvSpPr>
          <p:cNvPr id="4" name="Platshållare för bildnummer 3"/>
          <p:cNvSpPr>
            <a:spLocks noGrp="1"/>
          </p:cNvSpPr>
          <p:nvPr>
            <p:ph type="sldNum" sz="quarter" idx="10"/>
          </p:nvPr>
        </p:nvSpPr>
        <p:spPr/>
        <p:txBody>
          <a:bodyPr/>
          <a:lstStyle/>
          <a:p>
            <a:fld id="{DA88FEA7-E94F-41E8-BBF2-72430046C034}" type="slidenum">
              <a:rPr lang="sv-SE" smtClean="0"/>
              <a:t>17</a:t>
            </a:fld>
            <a:endParaRPr lang="sv-SE"/>
          </a:p>
        </p:txBody>
      </p:sp>
    </p:spTree>
    <p:extLst>
      <p:ext uri="{BB962C8B-B14F-4D97-AF65-F5344CB8AC3E}">
        <p14:creationId xmlns:p14="http://schemas.microsoft.com/office/powerpoint/2010/main" val="3337312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effectLst/>
                <a:latin typeface="+mn-lt"/>
                <a:ea typeface="+mn-ea"/>
                <a:cs typeface="+mn-cs"/>
              </a:rPr>
              <a:t>är främjarteknik. Främjarteknik är ett exempel på en metod som bidrar till ett mer inkluderande bemötande. Främjarteknik kan handla om att lägga till, utveckla, vänd a på perspektiven och bekräfta istället för att säga nej till en annan persons förslag eller idé. Vi ska öva på att främja andra under den här träffen idag med tre principer. </a:t>
            </a:r>
          </a:p>
          <a:p>
            <a:r>
              <a:rPr lang="sv-SE" sz="1200" kern="1200" dirty="0">
                <a:solidFill>
                  <a:schemeClr val="tx1"/>
                </a:solidFill>
                <a:effectLst/>
                <a:latin typeface="+mn-lt"/>
                <a:ea typeface="+mn-ea"/>
                <a:cs typeface="+mn-cs"/>
              </a:rPr>
              <a:t>  </a:t>
            </a:r>
          </a:p>
          <a:p>
            <a:r>
              <a:rPr lang="sv-SE" sz="1200" i="1" kern="1200" dirty="0">
                <a:solidFill>
                  <a:schemeClr val="tx1"/>
                </a:solidFill>
                <a:effectLst/>
                <a:latin typeface="+mn-lt"/>
                <a:ea typeface="+mn-ea"/>
                <a:cs typeface="+mn-cs"/>
              </a:rPr>
              <a:t>Instruktion till dig som ledare</a:t>
            </a:r>
            <a:r>
              <a:rPr lang="sv-SE" sz="1200" kern="1200">
                <a:solidFill>
                  <a:schemeClr val="tx1"/>
                </a:solidFill>
                <a:effectLst/>
                <a:latin typeface="+mn-lt"/>
                <a:ea typeface="+mn-ea"/>
                <a:cs typeface="+mn-cs"/>
              </a:rPr>
              <a:t>: Du </a:t>
            </a:r>
            <a:r>
              <a:rPr lang="sv-SE" sz="1200" kern="1200" dirty="0">
                <a:solidFill>
                  <a:schemeClr val="tx1"/>
                </a:solidFill>
                <a:effectLst/>
                <a:latin typeface="+mn-lt"/>
                <a:ea typeface="+mn-ea"/>
                <a:cs typeface="+mn-cs"/>
              </a:rPr>
              <a:t>som ledare är förebild både genom att själv följa principerna samt påminna andra om principerna under övningen.</a:t>
            </a:r>
          </a:p>
          <a:p>
            <a:r>
              <a:rPr lang="sv-SE" sz="1200" kern="1200" dirty="0">
                <a:solidFill>
                  <a:schemeClr val="tx1"/>
                </a:solidFill>
                <a:effectLst/>
                <a:latin typeface="+mn-lt"/>
                <a:ea typeface="+mn-ea"/>
                <a:cs typeface="+mn-cs"/>
              </a:rPr>
              <a:t> </a:t>
            </a:r>
            <a:r>
              <a:rPr lang="sv-SE" sz="1200" kern="1200" dirty="0" err="1">
                <a:solidFill>
                  <a:schemeClr val="tx1"/>
                </a:solidFill>
                <a:effectLst/>
                <a:latin typeface="+mn-lt"/>
                <a:ea typeface="+mn-ea"/>
                <a:cs typeface="+mn-cs"/>
              </a:rPr>
              <a:t>vändA</a:t>
            </a:r>
            <a:r>
              <a:rPr lang="sv-SE" sz="1200" kern="1200" dirty="0">
                <a:solidFill>
                  <a:schemeClr val="tx1"/>
                </a:solidFill>
                <a:effectLst/>
                <a:latin typeface="+mn-lt"/>
                <a:ea typeface="+mn-ea"/>
                <a:cs typeface="+mn-cs"/>
              </a:rPr>
              <a:t> (ändra också i PP)</a:t>
            </a:r>
          </a:p>
        </p:txBody>
      </p:sp>
      <p:sp>
        <p:nvSpPr>
          <p:cNvPr id="4" name="Platshållare för bildnummer 3"/>
          <p:cNvSpPr>
            <a:spLocks noGrp="1"/>
          </p:cNvSpPr>
          <p:nvPr>
            <p:ph type="sldNum" sz="quarter" idx="10"/>
          </p:nvPr>
        </p:nvSpPr>
        <p:spPr/>
        <p:txBody>
          <a:bodyPr/>
          <a:lstStyle/>
          <a:p>
            <a:fld id="{DA88FEA7-E94F-41E8-BBF2-72430046C034}" type="slidenum">
              <a:rPr lang="sv-SE" smtClean="0"/>
              <a:t>18</a:t>
            </a:fld>
            <a:endParaRPr lang="sv-SE"/>
          </a:p>
        </p:txBody>
      </p:sp>
    </p:spTree>
    <p:extLst>
      <p:ext uri="{BB962C8B-B14F-4D97-AF65-F5344CB8AC3E}">
        <p14:creationId xmlns:p14="http://schemas.microsoft.com/office/powerpoint/2010/main" val="28523600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i="1" kern="1200" dirty="0">
                <a:solidFill>
                  <a:schemeClr val="tx1"/>
                </a:solidFill>
                <a:effectLst/>
                <a:latin typeface="+mn-lt"/>
                <a:ea typeface="+mn-ea"/>
                <a:cs typeface="+mn-cs"/>
              </a:rPr>
              <a:t>Talarmanus</a:t>
            </a:r>
            <a:r>
              <a:rPr lang="sv-SE" sz="1200" kern="1200" dirty="0">
                <a:solidFill>
                  <a:schemeClr val="tx1"/>
                </a:solidFill>
                <a:effectLst/>
                <a:latin typeface="+mn-lt"/>
                <a:ea typeface="+mn-ea"/>
                <a:cs typeface="+mn-cs"/>
              </a:rPr>
              <a:t>: Vi ska reflektera kring vad vi gör när härskartekniker händer. Du behöver inte vara expert på att identifiera de olika härskarteknikerna, utan poängen är istället att tillsammans hjälpas åt att inte låta härskartekniker användas okommenterat. Ifall vi märker att härskartekniker används behöver vi säga ifrån. Det här är ett exempel på härskartekniken osynliggörande. </a:t>
            </a:r>
          </a:p>
          <a:p>
            <a:r>
              <a:rPr lang="sv-SE" sz="1200" kern="1200" dirty="0">
                <a:solidFill>
                  <a:schemeClr val="tx1"/>
                </a:solidFill>
                <a:effectLst/>
                <a:latin typeface="+mn-lt"/>
                <a:ea typeface="+mn-ea"/>
                <a:cs typeface="+mn-cs"/>
              </a:rPr>
              <a:t> </a:t>
            </a:r>
          </a:p>
          <a:p>
            <a:r>
              <a:rPr lang="sv-SE" sz="1200" i="1" kern="1200" dirty="0">
                <a:solidFill>
                  <a:schemeClr val="tx1"/>
                </a:solidFill>
                <a:effectLst/>
                <a:latin typeface="+mn-lt"/>
                <a:ea typeface="+mn-ea"/>
                <a:cs typeface="+mn-cs"/>
              </a:rPr>
              <a:t>Instruktion till dig som ledare: </a:t>
            </a:r>
            <a:r>
              <a:rPr lang="sv-SE" sz="1200" i="0" kern="1200" dirty="0">
                <a:solidFill>
                  <a:schemeClr val="tx1"/>
                </a:solidFill>
                <a:effectLst/>
                <a:latin typeface="+mn-lt"/>
                <a:ea typeface="+mn-ea"/>
                <a:cs typeface="+mn-cs"/>
              </a:rPr>
              <a:t>Läs upp citatet.</a:t>
            </a:r>
          </a:p>
        </p:txBody>
      </p:sp>
      <p:sp>
        <p:nvSpPr>
          <p:cNvPr id="4" name="Platshållare för bildnummer 3"/>
          <p:cNvSpPr>
            <a:spLocks noGrp="1"/>
          </p:cNvSpPr>
          <p:nvPr>
            <p:ph type="sldNum" sz="quarter" idx="10"/>
          </p:nvPr>
        </p:nvSpPr>
        <p:spPr/>
        <p:txBody>
          <a:bodyPr/>
          <a:lstStyle/>
          <a:p>
            <a:fld id="{DA88FEA7-E94F-41E8-BBF2-72430046C034}" type="slidenum">
              <a:rPr lang="sv-SE" smtClean="0"/>
              <a:t>19</a:t>
            </a:fld>
            <a:endParaRPr lang="sv-SE"/>
          </a:p>
        </p:txBody>
      </p:sp>
    </p:spTree>
    <p:extLst>
      <p:ext uri="{BB962C8B-B14F-4D97-AF65-F5344CB8AC3E}">
        <p14:creationId xmlns:p14="http://schemas.microsoft.com/office/powerpoint/2010/main" val="16106211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De övriga 3 områdena är dessa .</a:t>
            </a:r>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33D500-1297-4EDE-B9F8-A261B42E5E11}" type="slidenum">
              <a:rPr kumimoji="0" lang="sv-SE"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sv-SE"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8870222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i="1" kern="1200" dirty="0">
                <a:solidFill>
                  <a:schemeClr val="tx1"/>
                </a:solidFill>
                <a:effectLst/>
                <a:latin typeface="+mn-lt"/>
                <a:ea typeface="+mn-ea"/>
                <a:cs typeface="+mn-cs"/>
              </a:rPr>
              <a:t>Talarmanus</a:t>
            </a:r>
            <a:r>
              <a:rPr lang="sv-SE" sz="1200" kern="1200" dirty="0">
                <a:solidFill>
                  <a:schemeClr val="tx1"/>
                </a:solidFill>
                <a:effectLst/>
                <a:latin typeface="+mn-lt"/>
                <a:ea typeface="+mn-ea"/>
                <a:cs typeface="+mn-cs"/>
              </a:rPr>
              <a:t>: Nu ska vi identifiera möjliga strategier för härskartekniken osynliggörande, som är en vanligt förekommande härskarteknik på många arbetsplatser. Samma strategier går att använda så fort vi märker att härskartekniker används.</a:t>
            </a:r>
          </a:p>
          <a:p>
            <a:endParaRPr lang="sv-SE" sz="1200" kern="1200" dirty="0">
              <a:solidFill>
                <a:schemeClr val="tx1"/>
              </a:solidFill>
              <a:effectLst/>
              <a:latin typeface="+mn-lt"/>
              <a:ea typeface="+mn-ea"/>
              <a:cs typeface="+mn-cs"/>
            </a:endParaRPr>
          </a:p>
          <a:p>
            <a:r>
              <a:rPr lang="sv-SE" sz="1200" i="1" kern="1200" dirty="0">
                <a:solidFill>
                  <a:schemeClr val="tx1"/>
                </a:solidFill>
                <a:effectLst/>
                <a:latin typeface="+mn-lt"/>
                <a:ea typeface="+mn-ea"/>
                <a:cs typeface="+mn-cs"/>
              </a:rPr>
              <a:t>Instruktion till dig som ledare</a:t>
            </a:r>
            <a:r>
              <a:rPr lang="sv-SE" sz="1200" kern="1200" dirty="0">
                <a:solidFill>
                  <a:schemeClr val="tx1"/>
                </a:solidFill>
                <a:effectLst/>
                <a:latin typeface="+mn-lt"/>
                <a:ea typeface="+mn-ea"/>
                <a:cs typeface="+mn-cs"/>
              </a:rPr>
              <a:t>: Läs upp frågorna. Dela in gruppen i mindre grupper om 3-5 personer och låt dem diskutera frågorna i några minuter för att sedan berätta i helgrupp vad de kom fram till på fråga 2.</a:t>
            </a:r>
            <a:r>
              <a:rPr lang="sv-SE" dirty="0">
                <a:effectLst/>
              </a:rPr>
              <a:t> </a:t>
            </a:r>
            <a:endParaRPr lang="sv-SE" sz="1200" kern="1200" dirty="0">
              <a:solidFill>
                <a:schemeClr val="tx1"/>
              </a:solidFill>
              <a:effectLst/>
              <a:latin typeface="+mn-lt"/>
              <a:ea typeface="+mn-ea"/>
              <a:cs typeface="+mn-cs"/>
            </a:endParaRPr>
          </a:p>
        </p:txBody>
      </p:sp>
      <p:sp>
        <p:nvSpPr>
          <p:cNvPr id="4" name="Platshållare för bildnummer 3"/>
          <p:cNvSpPr>
            <a:spLocks noGrp="1"/>
          </p:cNvSpPr>
          <p:nvPr>
            <p:ph type="sldNum" sz="quarter" idx="10"/>
          </p:nvPr>
        </p:nvSpPr>
        <p:spPr/>
        <p:txBody>
          <a:bodyPr/>
          <a:lstStyle/>
          <a:p>
            <a:fld id="{DA88FEA7-E94F-41E8-BBF2-72430046C034}" type="slidenum">
              <a:rPr lang="sv-SE" smtClean="0"/>
              <a:t>20</a:t>
            </a:fld>
            <a:endParaRPr lang="sv-SE"/>
          </a:p>
        </p:txBody>
      </p:sp>
    </p:spTree>
    <p:extLst>
      <p:ext uri="{BB962C8B-B14F-4D97-AF65-F5344CB8AC3E}">
        <p14:creationId xmlns:p14="http://schemas.microsoft.com/office/powerpoint/2010/main" val="10149697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DA88FEA7-E94F-41E8-BBF2-72430046C034}" type="slidenum">
              <a:rPr lang="sv-SE" smtClean="0"/>
              <a:t>21</a:t>
            </a:fld>
            <a:endParaRPr lang="sv-SE"/>
          </a:p>
        </p:txBody>
      </p:sp>
    </p:spTree>
    <p:extLst>
      <p:ext uri="{BB962C8B-B14F-4D97-AF65-F5344CB8AC3E}">
        <p14:creationId xmlns:p14="http://schemas.microsoft.com/office/powerpoint/2010/main" val="16929704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0" i="1" dirty="0"/>
              <a:t>Talarmanus</a:t>
            </a:r>
            <a:r>
              <a:rPr lang="sv-SE" dirty="0"/>
              <a:t>: Det är vanligt att arbetsplatser består av personer som är lika varandra, vilket kan bero på att vi ofta dras till personer vi upplever att vi har saker gemensamt med. Vi gör våra bedömningar och fattar beslut utifrån vad vi själva känner igen och föredrar. Det är inte alls konstigt men blir inte så bra i verksamheter som ska finnas till för många olika sorters människor. Tester har också visat att det är dåligt för effektiviteten och prestationen om vi är för lika.</a:t>
            </a:r>
          </a:p>
        </p:txBody>
      </p:sp>
      <p:sp>
        <p:nvSpPr>
          <p:cNvPr id="4" name="Platshållare för bildnummer 3"/>
          <p:cNvSpPr>
            <a:spLocks noGrp="1"/>
          </p:cNvSpPr>
          <p:nvPr>
            <p:ph type="sldNum" sz="quarter" idx="10"/>
          </p:nvPr>
        </p:nvSpPr>
        <p:spPr/>
        <p:txBody>
          <a:bodyPr/>
          <a:lstStyle/>
          <a:p>
            <a:fld id="{DA88FEA7-E94F-41E8-BBF2-72430046C034}" type="slidenum">
              <a:rPr lang="sv-SE" smtClean="0"/>
              <a:t>22</a:t>
            </a:fld>
            <a:endParaRPr lang="sv-SE"/>
          </a:p>
        </p:txBody>
      </p:sp>
    </p:spTree>
    <p:extLst>
      <p:ext uri="{BB962C8B-B14F-4D97-AF65-F5344CB8AC3E}">
        <p14:creationId xmlns:p14="http://schemas.microsoft.com/office/powerpoint/2010/main" val="27520410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i="1" kern="1200" dirty="0">
                <a:solidFill>
                  <a:schemeClr val="tx1"/>
                </a:solidFill>
                <a:effectLst/>
                <a:latin typeface="+mn-lt"/>
                <a:ea typeface="+mn-ea"/>
                <a:cs typeface="+mn-cs"/>
              </a:rPr>
              <a:t>Talarmanus</a:t>
            </a:r>
            <a:r>
              <a:rPr lang="sv-SE" sz="1200" kern="1200" dirty="0">
                <a:solidFill>
                  <a:schemeClr val="tx1"/>
                </a:solidFill>
                <a:effectLst/>
                <a:latin typeface="+mn-lt"/>
                <a:ea typeface="+mn-ea"/>
                <a:cs typeface="+mn-cs"/>
              </a:rPr>
              <a:t>: Att ta sig bort från gamla hjulspår är ett sätt att inte fastna i gamla föreställningar och fördomar. Den här övningen handlar om att öva på att hitta nya vägar framåt genom att komma på riktigt dåliga idéer för att vända dem till något bra!</a:t>
            </a:r>
          </a:p>
          <a:p>
            <a:r>
              <a:rPr lang="sv-SE" sz="1200" kern="1200" dirty="0">
                <a:solidFill>
                  <a:schemeClr val="tx1"/>
                </a:solidFill>
                <a:effectLst/>
                <a:latin typeface="+mn-lt"/>
                <a:ea typeface="+mn-ea"/>
                <a:cs typeface="+mn-cs"/>
              </a:rPr>
              <a:t>    Exempel: Istället för att bli väckt ordentligt på morgonen ska du se till att du inte vaknar alls. Hur då? Istället för att öppna upp verksamheten för fler, så ska vi smalna av målgruppen. Vad kan det innebära? </a:t>
            </a:r>
          </a:p>
          <a:p>
            <a:endParaRPr lang="sv-SE" sz="1200" i="1" kern="1200" dirty="0">
              <a:solidFill>
                <a:schemeClr val="tx1"/>
              </a:solidFill>
              <a:effectLst/>
              <a:latin typeface="+mn-lt"/>
              <a:ea typeface="+mn-ea"/>
              <a:cs typeface="+mn-cs"/>
            </a:endParaRPr>
          </a:p>
          <a:p>
            <a:r>
              <a:rPr lang="sv-SE" sz="1200" i="1" kern="1200" dirty="0">
                <a:solidFill>
                  <a:schemeClr val="tx1"/>
                </a:solidFill>
                <a:effectLst/>
                <a:latin typeface="+mn-lt"/>
                <a:ea typeface="+mn-ea"/>
                <a:cs typeface="+mn-cs"/>
              </a:rPr>
              <a:t>Instruktion till dig som ledare: </a:t>
            </a:r>
            <a:endParaRPr lang="sv-SE" sz="1200" kern="1200" dirty="0">
              <a:solidFill>
                <a:schemeClr val="tx1"/>
              </a:solidFill>
              <a:effectLst/>
              <a:latin typeface="+mn-lt"/>
              <a:ea typeface="+mn-ea"/>
              <a:cs typeface="+mn-cs"/>
            </a:endParaRPr>
          </a:p>
          <a:p>
            <a:pPr marL="228600" lvl="0" indent="-228600">
              <a:buFont typeface="+mj-lt"/>
              <a:buAutoNum type="arabicPeriod"/>
            </a:pPr>
            <a:r>
              <a:rPr lang="sv-SE" dirty="0">
                <a:effectLst/>
              </a:rPr>
              <a:t>Beskriv dilemmat och problemet som ni behöver jobba med från verksamheten. </a:t>
            </a:r>
            <a:r>
              <a:rPr lang="sv-SE" sz="1200" kern="1200" dirty="0">
                <a:solidFill>
                  <a:schemeClr val="tx1"/>
                </a:solidFill>
                <a:effectLst/>
                <a:latin typeface="+mn-lt"/>
                <a:ea typeface="+mn-ea"/>
                <a:cs typeface="+mn-cs"/>
              </a:rPr>
              <a:t>Dela in gruppen i mindre grupper om 3-5 personer.</a:t>
            </a:r>
          </a:p>
          <a:p>
            <a:pPr marL="228600" lvl="0" indent="-228600">
              <a:buFont typeface="+mj-lt"/>
              <a:buAutoNum type="arabicPeriod"/>
            </a:pPr>
            <a:r>
              <a:rPr lang="sv-SE" sz="1200" kern="1200" dirty="0">
                <a:solidFill>
                  <a:schemeClr val="tx1"/>
                </a:solidFill>
                <a:effectLst/>
                <a:latin typeface="+mn-lt"/>
                <a:ea typeface="+mn-ea"/>
                <a:cs typeface="+mn-cs"/>
              </a:rPr>
              <a:t>Läs upp frågorna. Låt gruppen diskutera i tre minuter utifrån första frågan: Hur kan vi göra så att situationen blir ännu värre eller sämre?</a:t>
            </a:r>
          </a:p>
          <a:p>
            <a:pPr marL="228600" lvl="0" indent="-228600">
              <a:buFont typeface="+mj-lt"/>
              <a:buAutoNum type="arabicPeriod"/>
            </a:pPr>
            <a:r>
              <a:rPr lang="sv-SE" sz="1200" kern="1200" dirty="0">
                <a:solidFill>
                  <a:schemeClr val="tx1"/>
                </a:solidFill>
                <a:effectLst/>
                <a:latin typeface="+mn-lt"/>
                <a:ea typeface="+mn-ea"/>
                <a:cs typeface="+mn-cs"/>
              </a:rPr>
              <a:t>Instruera gruppen att nu tänka tvärtom utifrån frågan: Vilka möjliga nya lösningar ser ni nu på problemet?</a:t>
            </a:r>
          </a:p>
          <a:p>
            <a:pPr marL="228600" lvl="0" indent="-228600">
              <a:buFont typeface="+mj-lt"/>
              <a:buAutoNum type="arabicPeriod"/>
            </a:pPr>
            <a:r>
              <a:rPr lang="sv-SE" sz="1200" kern="1200" dirty="0">
                <a:solidFill>
                  <a:schemeClr val="tx1"/>
                </a:solidFill>
                <a:effectLst/>
                <a:latin typeface="+mn-lt"/>
                <a:ea typeface="+mn-ea"/>
                <a:cs typeface="+mn-cs"/>
              </a:rPr>
              <a:t>Låt grupperna berätta i helgrupp vad de kom fram till på den andra frågan.</a:t>
            </a:r>
          </a:p>
          <a:p>
            <a:endParaRPr lang="sv-SE" dirty="0"/>
          </a:p>
        </p:txBody>
      </p:sp>
      <p:sp>
        <p:nvSpPr>
          <p:cNvPr id="4" name="Platshållare för bildnummer 3"/>
          <p:cNvSpPr>
            <a:spLocks noGrp="1"/>
          </p:cNvSpPr>
          <p:nvPr>
            <p:ph type="sldNum" sz="quarter" idx="10"/>
          </p:nvPr>
        </p:nvSpPr>
        <p:spPr/>
        <p:txBody>
          <a:bodyPr/>
          <a:lstStyle/>
          <a:p>
            <a:fld id="{DA88FEA7-E94F-41E8-BBF2-72430046C034}" type="slidenum">
              <a:rPr lang="sv-SE" smtClean="0"/>
              <a:t>23</a:t>
            </a:fld>
            <a:endParaRPr lang="sv-SE"/>
          </a:p>
        </p:txBody>
      </p:sp>
    </p:spTree>
    <p:extLst>
      <p:ext uri="{BB962C8B-B14F-4D97-AF65-F5344CB8AC3E}">
        <p14:creationId xmlns:p14="http://schemas.microsoft.com/office/powerpoint/2010/main" val="26530521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i="1" kern="1200" dirty="0">
                <a:solidFill>
                  <a:schemeClr val="tx1"/>
                </a:solidFill>
                <a:effectLst/>
                <a:latin typeface="+mn-lt"/>
                <a:ea typeface="+mn-ea"/>
                <a:cs typeface="+mn-cs"/>
              </a:rPr>
              <a:t>Talarmanus</a:t>
            </a:r>
            <a:r>
              <a:rPr lang="sv-SE" sz="1200" kern="1200" dirty="0">
                <a:solidFill>
                  <a:schemeClr val="tx1"/>
                </a:solidFill>
                <a:effectLst/>
                <a:latin typeface="+mn-lt"/>
                <a:ea typeface="+mn-ea"/>
                <a:cs typeface="+mn-cs"/>
              </a:rPr>
              <a:t>: Inom en kommun finns invånare av olika åldrar, kön och könsidentiteter som har olika funktionalitet, etnisk tillhörighet, trosuppfattning och sexuell läggning. En del perspektiv syns utanpå, andra inte. För att ha ett inkluderande bemötande oavsett vilken bakgrund den du möter har, är ett möjligt förhållningssätt att arbeta likvärdigt. Till skillnad från likabehandling som handlar om att ge alla samma bemötande handlar ett likvärdigt bemötande om att anpassa ett bemötande utifrån specifika förutsättningar och möjligheter. Den här bilden illustrerar detta. </a:t>
            </a:r>
          </a:p>
          <a:p>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i="1" kern="1200" dirty="0">
                <a:solidFill>
                  <a:schemeClr val="tx1"/>
                </a:solidFill>
                <a:effectLst/>
                <a:latin typeface="+mn-lt"/>
                <a:ea typeface="+mn-ea"/>
                <a:cs typeface="+mn-cs"/>
              </a:rPr>
              <a:t>Instruktion till dig som ledare</a:t>
            </a:r>
            <a:r>
              <a:rPr lang="sv-SE" sz="1200" kern="1200" dirty="0">
                <a:solidFill>
                  <a:schemeClr val="tx1"/>
                </a:solidFill>
                <a:effectLst/>
                <a:latin typeface="+mn-lt"/>
                <a:ea typeface="+mn-ea"/>
                <a:cs typeface="+mn-cs"/>
              </a:rPr>
              <a:t>: Syntolka bilden och berätta att det är två bilder. På den ena har tre personer fått lika höga lådor att stå på för att kunna se en match, men är olika långa. Den kortaste personen ser därför inte matchen. På den andra bilden har den kortaste personen fått två lådor och kan se matchen. Den längsta personen som inte behövde en låda för att se matchen har inte fått någon låda. </a:t>
            </a:r>
          </a:p>
          <a:p>
            <a:endParaRPr lang="sv-SE" dirty="0"/>
          </a:p>
        </p:txBody>
      </p:sp>
      <p:sp>
        <p:nvSpPr>
          <p:cNvPr id="4" name="Platshållare för bildnummer 3"/>
          <p:cNvSpPr>
            <a:spLocks noGrp="1"/>
          </p:cNvSpPr>
          <p:nvPr>
            <p:ph type="sldNum" sz="quarter" idx="10"/>
          </p:nvPr>
        </p:nvSpPr>
        <p:spPr/>
        <p:txBody>
          <a:bodyPr/>
          <a:lstStyle/>
          <a:p>
            <a:fld id="{DA88FEA7-E94F-41E8-BBF2-72430046C034}" type="slidenum">
              <a:rPr lang="sv-SE" smtClean="0"/>
              <a:t>24</a:t>
            </a:fld>
            <a:endParaRPr lang="sv-SE"/>
          </a:p>
        </p:txBody>
      </p:sp>
    </p:spTree>
    <p:extLst>
      <p:ext uri="{BB962C8B-B14F-4D97-AF65-F5344CB8AC3E}">
        <p14:creationId xmlns:p14="http://schemas.microsoft.com/office/powerpoint/2010/main" val="37703597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i="1" kern="1200" dirty="0">
                <a:solidFill>
                  <a:schemeClr val="tx1"/>
                </a:solidFill>
                <a:effectLst/>
                <a:latin typeface="+mn-lt"/>
                <a:ea typeface="+mn-ea"/>
                <a:cs typeface="+mn-cs"/>
              </a:rPr>
              <a:t>Talarmanus</a:t>
            </a:r>
            <a:r>
              <a:rPr lang="sv-SE" sz="1200" kern="1200" dirty="0">
                <a:solidFill>
                  <a:schemeClr val="tx1"/>
                </a:solidFill>
                <a:effectLst/>
                <a:latin typeface="+mn-lt"/>
                <a:ea typeface="+mn-ea"/>
                <a:cs typeface="+mn-cs"/>
              </a:rPr>
              <a:t>: Ni ska få reflektera kring hur vi finns till för dem vi är till för genom att prata om just likvärdigt bemötande.</a:t>
            </a:r>
          </a:p>
          <a:p>
            <a:r>
              <a:rPr lang="sv-SE" sz="1200" kern="1200" dirty="0">
                <a:solidFill>
                  <a:schemeClr val="tx1"/>
                </a:solidFill>
                <a:effectLst/>
                <a:latin typeface="+mn-lt"/>
                <a:ea typeface="+mn-ea"/>
                <a:cs typeface="+mn-cs"/>
              </a:rPr>
              <a:t> </a:t>
            </a:r>
          </a:p>
          <a:p>
            <a:r>
              <a:rPr lang="sv-SE" sz="1200" i="1" kern="1200" dirty="0">
                <a:solidFill>
                  <a:schemeClr val="tx1"/>
                </a:solidFill>
                <a:effectLst/>
                <a:latin typeface="+mn-lt"/>
                <a:ea typeface="+mn-ea"/>
                <a:cs typeface="+mn-cs"/>
              </a:rPr>
              <a:t>Instruktion till dig som ledare</a:t>
            </a:r>
            <a:r>
              <a:rPr lang="sv-SE" sz="1200" kern="1200" dirty="0">
                <a:solidFill>
                  <a:schemeClr val="tx1"/>
                </a:solidFill>
                <a:effectLst/>
                <a:latin typeface="+mn-lt"/>
                <a:ea typeface="+mn-ea"/>
                <a:cs typeface="+mn-cs"/>
              </a:rPr>
              <a:t>: Läs upp frågan. Dela in gruppen i mindre grupper om 3-5 personer och låt dem diskutera frågorna i några minuter för att sedan berätta i helgrupp vad de kom fram till på frågan.</a:t>
            </a:r>
            <a:r>
              <a:rPr lang="sv-SE" dirty="0">
                <a:effectLst/>
              </a:rPr>
              <a:t> </a:t>
            </a:r>
            <a:endParaRPr lang="sv-SE" dirty="0"/>
          </a:p>
        </p:txBody>
      </p:sp>
      <p:sp>
        <p:nvSpPr>
          <p:cNvPr id="4" name="Platshållare för bildnummer 3"/>
          <p:cNvSpPr>
            <a:spLocks noGrp="1"/>
          </p:cNvSpPr>
          <p:nvPr>
            <p:ph type="sldNum" sz="quarter" idx="10"/>
          </p:nvPr>
        </p:nvSpPr>
        <p:spPr/>
        <p:txBody>
          <a:bodyPr/>
          <a:lstStyle/>
          <a:p>
            <a:fld id="{DA88FEA7-E94F-41E8-BBF2-72430046C034}" type="slidenum">
              <a:rPr lang="sv-SE" smtClean="0"/>
              <a:t>25</a:t>
            </a:fld>
            <a:endParaRPr lang="sv-SE"/>
          </a:p>
        </p:txBody>
      </p:sp>
    </p:spTree>
    <p:extLst>
      <p:ext uri="{BB962C8B-B14F-4D97-AF65-F5344CB8AC3E}">
        <p14:creationId xmlns:p14="http://schemas.microsoft.com/office/powerpoint/2010/main" val="1311511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DA88FEA7-E94F-41E8-BBF2-72430046C034}" type="slidenum">
              <a:rPr lang="sv-SE" smtClean="0"/>
              <a:t>26</a:t>
            </a:fld>
            <a:endParaRPr lang="sv-SE"/>
          </a:p>
        </p:txBody>
      </p:sp>
    </p:spTree>
    <p:extLst>
      <p:ext uri="{BB962C8B-B14F-4D97-AF65-F5344CB8AC3E}">
        <p14:creationId xmlns:p14="http://schemas.microsoft.com/office/powerpoint/2010/main" val="16562699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kern="1200" dirty="0">
                <a:solidFill>
                  <a:schemeClr val="tx1"/>
                </a:solidFill>
                <a:effectLst/>
                <a:latin typeface="+mn-lt"/>
                <a:ea typeface="+mn-ea"/>
                <a:cs typeface="+mn-cs"/>
              </a:rPr>
              <a:t>Talarmanus</a:t>
            </a:r>
            <a:r>
              <a:rPr lang="sv-SE" sz="1200" kern="1200" dirty="0">
                <a:solidFill>
                  <a:schemeClr val="tx1"/>
                </a:solidFill>
                <a:effectLst/>
                <a:latin typeface="+mn-lt"/>
                <a:ea typeface="+mn-ea"/>
                <a:cs typeface="+mn-cs"/>
              </a:rPr>
              <a:t>: </a:t>
            </a:r>
          </a:p>
          <a:p>
            <a:r>
              <a:rPr lang="sv-SE" sz="1200" b="0" i="0" u="none" strike="noStrike" kern="1200" baseline="0" dirty="0">
                <a:solidFill>
                  <a:schemeClr val="tx1"/>
                </a:solidFill>
                <a:latin typeface="+mn-lt"/>
                <a:ea typeface="+mn-ea"/>
                <a:cs typeface="+mn-cs"/>
              </a:rPr>
              <a:t>Du kommer att träffa 80 000 människor under din livstid. </a:t>
            </a:r>
            <a:br>
              <a:rPr lang="sv-SE" sz="1200" b="0" i="0" u="none" strike="noStrike" kern="1200" baseline="0" dirty="0">
                <a:solidFill>
                  <a:schemeClr val="tx1"/>
                </a:solidFill>
                <a:latin typeface="+mn-lt"/>
                <a:ea typeface="+mn-ea"/>
                <a:cs typeface="+mn-cs"/>
              </a:rPr>
            </a:br>
            <a:r>
              <a:rPr lang="sv-SE" sz="1200" b="0" i="0" u="none" strike="noStrike" kern="1200" baseline="0" dirty="0">
                <a:solidFill>
                  <a:schemeClr val="tx1"/>
                </a:solidFill>
                <a:latin typeface="+mn-lt"/>
                <a:ea typeface="+mn-ea"/>
                <a:cs typeface="+mn-cs"/>
              </a:rPr>
              <a:t>Hur du möter dem påverkar både ditt och deras liv. </a:t>
            </a:r>
            <a:br>
              <a:rPr lang="sv-SE" sz="1200" b="0" i="0" u="none" strike="noStrike" kern="1200" baseline="0" dirty="0">
                <a:solidFill>
                  <a:schemeClr val="tx1"/>
                </a:solidFill>
                <a:latin typeface="+mn-lt"/>
                <a:ea typeface="+mn-ea"/>
                <a:cs typeface="+mn-cs"/>
              </a:rPr>
            </a:br>
            <a:endParaRPr lang="sv-SE" sz="1200" b="0" i="0" u="none" strike="noStrike" kern="1200" baseline="0" dirty="0">
              <a:solidFill>
                <a:schemeClr val="tx1"/>
              </a:solidFill>
              <a:latin typeface="+mn-lt"/>
              <a:ea typeface="+mn-ea"/>
              <a:cs typeface="+mn-cs"/>
            </a:endParaRPr>
          </a:p>
          <a:p>
            <a:r>
              <a:rPr lang="sv-SE" dirty="0"/>
              <a:t>Vi vill att Dalarna och Sverige ska vara en plats för alla. </a:t>
            </a:r>
            <a:br>
              <a:rPr lang="sv-SE" dirty="0"/>
            </a:br>
            <a:r>
              <a:rPr lang="sv-SE" dirty="0"/>
              <a:t>En plats där människor - oavsett kön och bakgrund – </a:t>
            </a:r>
            <a:br>
              <a:rPr lang="sv-SE" dirty="0"/>
            </a:br>
            <a:r>
              <a:rPr lang="sv-SE" dirty="0"/>
              <a:t>får sina rättigheter tillgodosedda. </a:t>
            </a:r>
          </a:p>
          <a:p>
            <a:r>
              <a:rPr lang="sv-SE" dirty="0"/>
              <a:t/>
            </a:r>
            <a:br>
              <a:rPr lang="sv-SE" dirty="0"/>
            </a:br>
            <a:r>
              <a:rPr lang="sv-SE" dirty="0"/>
              <a:t>För att lyckas med detta är ett gott och inkluderande bemötande nödvändigt.</a:t>
            </a:r>
          </a:p>
        </p:txBody>
      </p:sp>
      <p:sp>
        <p:nvSpPr>
          <p:cNvPr id="4" name="Platshållare för bildnummer 3"/>
          <p:cNvSpPr>
            <a:spLocks noGrp="1"/>
          </p:cNvSpPr>
          <p:nvPr>
            <p:ph type="sldNum" sz="quarter" idx="10"/>
          </p:nvPr>
        </p:nvSpPr>
        <p:spPr/>
        <p:txBody>
          <a:bodyPr/>
          <a:lstStyle/>
          <a:p>
            <a:fld id="{71D2B918-1D2B-4E9B-BEE2-D422051809DF}" type="slidenum">
              <a:rPr lang="sv-SE" smtClean="0"/>
              <a:t>3</a:t>
            </a:fld>
            <a:endParaRPr lang="sv-SE"/>
          </a:p>
        </p:txBody>
      </p:sp>
    </p:spTree>
    <p:extLst>
      <p:ext uri="{BB962C8B-B14F-4D97-AF65-F5344CB8AC3E}">
        <p14:creationId xmlns:p14="http://schemas.microsoft.com/office/powerpoint/2010/main" val="17430780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Länk till filmen</a:t>
            </a:r>
            <a:r>
              <a:rPr lang="sv-SE" dirty="0" smtClean="0"/>
              <a:t>:</a:t>
            </a:r>
            <a:r>
              <a:rPr lang="sv-SE" baseline="0" dirty="0" smtClean="0"/>
              <a:t> </a:t>
            </a:r>
            <a:r>
              <a:rPr lang="sv-SE" dirty="0" smtClean="0">
                <a:hlinkClick r:id="rId3"/>
              </a:rPr>
              <a:t>En introduktion till webbutbildningen Ett Dalarna för alla - YouTube</a:t>
            </a:r>
            <a:endParaRPr lang="sv-SE" dirty="0"/>
          </a:p>
        </p:txBody>
      </p:sp>
      <p:sp>
        <p:nvSpPr>
          <p:cNvPr id="4" name="Platshållare för bildnummer 3"/>
          <p:cNvSpPr>
            <a:spLocks noGrp="1"/>
          </p:cNvSpPr>
          <p:nvPr>
            <p:ph type="sldNum" sz="quarter" idx="10"/>
          </p:nvPr>
        </p:nvSpPr>
        <p:spPr/>
        <p:txBody>
          <a:bodyPr/>
          <a:lstStyle/>
          <a:p>
            <a:fld id="{DA88FEA7-E94F-41E8-BBF2-72430046C034}" type="slidenum">
              <a:rPr lang="sv-SE" smtClean="0"/>
              <a:t>4</a:t>
            </a:fld>
            <a:endParaRPr lang="sv-SE"/>
          </a:p>
        </p:txBody>
      </p:sp>
    </p:spTree>
    <p:extLst>
      <p:ext uri="{BB962C8B-B14F-4D97-AF65-F5344CB8AC3E}">
        <p14:creationId xmlns:p14="http://schemas.microsoft.com/office/powerpoint/2010/main" val="42030998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DA88FEA7-E94F-41E8-BBF2-72430046C034}" type="slidenum">
              <a:rPr lang="sv-SE" smtClean="0"/>
              <a:t>5</a:t>
            </a:fld>
            <a:endParaRPr lang="sv-SE"/>
          </a:p>
        </p:txBody>
      </p:sp>
    </p:spTree>
    <p:extLst>
      <p:ext uri="{BB962C8B-B14F-4D97-AF65-F5344CB8AC3E}">
        <p14:creationId xmlns:p14="http://schemas.microsoft.com/office/powerpoint/2010/main" val="28757093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1" kern="1200" dirty="0">
                <a:solidFill>
                  <a:schemeClr val="tx1"/>
                </a:solidFill>
                <a:effectLst/>
                <a:latin typeface="+mn-lt"/>
                <a:ea typeface="+mn-ea"/>
                <a:cs typeface="+mn-cs"/>
              </a:rPr>
              <a:t>Talarmanus</a:t>
            </a:r>
            <a:r>
              <a:rPr lang="sv-SE" sz="1200" kern="1200" dirty="0">
                <a:solidFill>
                  <a:schemeClr val="tx1"/>
                </a:solidFill>
                <a:effectLst/>
                <a:latin typeface="+mn-lt"/>
                <a:ea typeface="+mn-ea"/>
                <a:cs typeface="+mn-cs"/>
              </a:rPr>
              <a:t>: </a:t>
            </a:r>
            <a:r>
              <a:rPr lang="sv-SE" dirty="0"/>
              <a:t>De flesta av oss möter människor dagligen i våra jobb - invånare, kollegor och andra. Hur vi bemöter varandra spelar roll. Ibland blir det fel. Oftast handlar det om okunskap. Att jag exempelvis inte tänker mig för eller inte kan sätta mig in i hur något jag gör eller säger kan upplevas av någon annan. För att undvika att kränka någon kan det därför hjälpa att diskutera, öva och reflektera kring sitt och andras bemötande.</a:t>
            </a:r>
          </a:p>
          <a:p>
            <a:endParaRPr lang="sv-SE" dirty="0"/>
          </a:p>
        </p:txBody>
      </p:sp>
      <p:sp>
        <p:nvSpPr>
          <p:cNvPr id="4" name="Platshållare för bildnummer 3"/>
          <p:cNvSpPr>
            <a:spLocks noGrp="1"/>
          </p:cNvSpPr>
          <p:nvPr>
            <p:ph type="sldNum" sz="quarter" idx="10"/>
          </p:nvPr>
        </p:nvSpPr>
        <p:spPr/>
        <p:txBody>
          <a:bodyPr/>
          <a:lstStyle/>
          <a:p>
            <a:fld id="{DA88FEA7-E94F-41E8-BBF2-72430046C034}" type="slidenum">
              <a:rPr lang="sv-SE" smtClean="0"/>
              <a:t>6</a:t>
            </a:fld>
            <a:endParaRPr lang="sv-SE"/>
          </a:p>
        </p:txBody>
      </p:sp>
    </p:spTree>
    <p:extLst>
      <p:ext uri="{BB962C8B-B14F-4D97-AF65-F5344CB8AC3E}">
        <p14:creationId xmlns:p14="http://schemas.microsoft.com/office/powerpoint/2010/main" val="32941915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i="1" kern="1200" dirty="0">
                <a:solidFill>
                  <a:schemeClr val="tx1"/>
                </a:solidFill>
                <a:effectLst/>
                <a:latin typeface="+mn-lt"/>
                <a:ea typeface="+mn-ea"/>
                <a:cs typeface="+mn-cs"/>
              </a:rPr>
              <a:t>Talarmanus</a:t>
            </a:r>
            <a:r>
              <a:rPr lang="sv-SE" sz="1200" kern="1200" dirty="0">
                <a:solidFill>
                  <a:schemeClr val="tx1"/>
                </a:solidFill>
                <a:effectLst/>
                <a:latin typeface="+mn-lt"/>
                <a:ea typeface="+mn-ea"/>
                <a:cs typeface="+mn-cs"/>
              </a:rPr>
              <a:t>: Sättet vi uttrycker oss på spelar roll för hur vi inkluderar andra. Genom att inte förutsätta saker om andra så öppnar du upp för fler möjliga svar. Hur vi ställer frågor har betydelse för vårt bemötande. Till exempel att fråga om någon har partner istället för man eller fru, att säga ”alla oavsett kön” istället för ”pojkar och flickor”, säga ”paus” istället för ”bensträckare”. Enskilda ord är inte avgörande, men bidrar till ett större mönster av att göra skillnad mellan människor.</a:t>
            </a:r>
          </a:p>
          <a:p>
            <a:r>
              <a:rPr lang="sv-SE" sz="1200" kern="1200" dirty="0">
                <a:solidFill>
                  <a:schemeClr val="tx1"/>
                </a:solidFill>
                <a:effectLst/>
                <a:latin typeface="+mn-lt"/>
                <a:ea typeface="+mn-ea"/>
                <a:cs typeface="+mn-cs"/>
              </a:rPr>
              <a:t>    Idag ska vi testa ett uttryck som syftar till att inkludera. Ofta när vi pratar om andra personer tenderar vi att prata i termer av ”vi” och ”dem”. Idag under mötet ska vi testa att istället prata om ”dem av oss” som aktivt bidrar till att inte gruppera människor. Till exempel ”hur funkar den lösningen för dem av oss som använder rullstol?” eller ”hur kan vi jobba för att inkludera dem av oss som inte talar engelska?” Vi ska nu testa att säga ”dem av oss” istället för ”dem” under det här mötet.</a:t>
            </a:r>
          </a:p>
          <a:p>
            <a:r>
              <a:rPr lang="sv-SE" sz="1200" kern="1200" dirty="0">
                <a:solidFill>
                  <a:schemeClr val="tx1"/>
                </a:solidFill>
                <a:effectLst/>
                <a:latin typeface="+mn-lt"/>
                <a:ea typeface="+mn-ea"/>
                <a:cs typeface="+mn-cs"/>
              </a:rPr>
              <a:t> </a:t>
            </a:r>
          </a:p>
          <a:p>
            <a:r>
              <a:rPr lang="sv-SE" sz="1200" i="1" kern="1200" dirty="0">
                <a:solidFill>
                  <a:schemeClr val="tx1"/>
                </a:solidFill>
                <a:effectLst/>
                <a:latin typeface="+mn-lt"/>
                <a:ea typeface="+mn-ea"/>
                <a:cs typeface="+mn-cs"/>
              </a:rPr>
              <a:t>Instruktion till dig som ledare</a:t>
            </a:r>
            <a:r>
              <a:rPr lang="sv-SE" sz="1200" kern="1200" dirty="0">
                <a:solidFill>
                  <a:schemeClr val="tx1"/>
                </a:solidFill>
                <a:effectLst/>
                <a:latin typeface="+mn-lt"/>
                <a:ea typeface="+mn-ea"/>
                <a:cs typeface="+mn-cs"/>
              </a:rPr>
              <a:t>: Du som ledare är förebild både genom att själv följa principen samt påminna andra om principen under mötet.</a:t>
            </a:r>
          </a:p>
        </p:txBody>
      </p:sp>
      <p:sp>
        <p:nvSpPr>
          <p:cNvPr id="4" name="Platshållare för bildnummer 3"/>
          <p:cNvSpPr>
            <a:spLocks noGrp="1"/>
          </p:cNvSpPr>
          <p:nvPr>
            <p:ph type="sldNum" sz="quarter" idx="10"/>
          </p:nvPr>
        </p:nvSpPr>
        <p:spPr/>
        <p:txBody>
          <a:bodyPr/>
          <a:lstStyle/>
          <a:p>
            <a:fld id="{DA88FEA7-E94F-41E8-BBF2-72430046C034}" type="slidenum">
              <a:rPr lang="sv-SE" smtClean="0"/>
              <a:t>7</a:t>
            </a:fld>
            <a:endParaRPr lang="sv-SE"/>
          </a:p>
        </p:txBody>
      </p:sp>
    </p:spTree>
    <p:extLst>
      <p:ext uri="{BB962C8B-B14F-4D97-AF65-F5344CB8AC3E}">
        <p14:creationId xmlns:p14="http://schemas.microsoft.com/office/powerpoint/2010/main" val="16928487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i="1" kern="1200" dirty="0">
                <a:solidFill>
                  <a:schemeClr val="tx1"/>
                </a:solidFill>
                <a:effectLst/>
                <a:latin typeface="+mn-lt"/>
                <a:ea typeface="+mn-ea"/>
                <a:cs typeface="+mn-cs"/>
              </a:rPr>
              <a:t>Talarmanus</a:t>
            </a:r>
            <a:r>
              <a:rPr lang="sv-SE" sz="1200" kern="1200" dirty="0">
                <a:solidFill>
                  <a:schemeClr val="tx1"/>
                </a:solidFill>
                <a:effectLst/>
                <a:latin typeface="+mn-lt"/>
                <a:ea typeface="+mn-ea"/>
                <a:cs typeface="+mn-cs"/>
              </a:rPr>
              <a:t>: Att ha ett inkluderande bemötande är inte alltid självklart och instinktivt eftersom människors erfarenheter ofta ser mycket olika ut. Vi ska bemöta andra såsom de vill bli bemötta, inte som vi själva vill bli bemötta. I en bemötandesituation finns tre perspektiv som ofta inte är samstämmiga: tjänstepersonens upplevelse, invånarens upplevelse samt den faktiska bemötande-situationen. </a:t>
            </a:r>
          </a:p>
          <a:p>
            <a:r>
              <a:rPr lang="sv-SE" sz="1200" kern="1200" dirty="0">
                <a:solidFill>
                  <a:schemeClr val="tx1"/>
                </a:solidFill>
                <a:effectLst/>
                <a:latin typeface="+mn-lt"/>
                <a:ea typeface="+mn-ea"/>
                <a:cs typeface="+mn-cs"/>
              </a:rPr>
              <a:t> </a:t>
            </a:r>
            <a:r>
              <a:rPr lang="sv-SE" sz="1200" dirty="0">
                <a:effectLst/>
              </a:rPr>
              <a:t> </a:t>
            </a:r>
            <a:r>
              <a:rPr lang="sv-SE" dirty="0">
                <a:effectLst/>
              </a:rPr>
              <a:t> </a:t>
            </a:r>
            <a:r>
              <a:rPr lang="sv-SE" sz="1200" kern="1200" dirty="0">
                <a:solidFill>
                  <a:schemeClr val="tx1"/>
                </a:solidFill>
                <a:effectLst/>
                <a:latin typeface="+mn-lt"/>
                <a:ea typeface="+mn-ea"/>
                <a:cs typeface="+mn-cs"/>
              </a:rPr>
              <a:t> </a:t>
            </a:r>
          </a:p>
          <a:p>
            <a:r>
              <a:rPr lang="sv-SE" sz="1200" i="1" kern="1200" dirty="0">
                <a:solidFill>
                  <a:schemeClr val="tx1"/>
                </a:solidFill>
                <a:effectLst/>
                <a:latin typeface="+mn-lt"/>
                <a:ea typeface="+mn-ea"/>
                <a:cs typeface="+mn-cs"/>
              </a:rPr>
              <a:t>Instruktion till dig som ledare</a:t>
            </a:r>
            <a:r>
              <a:rPr lang="sv-SE" sz="1200" kern="1200" dirty="0">
                <a:solidFill>
                  <a:schemeClr val="tx1"/>
                </a:solidFill>
                <a:effectLst/>
                <a:latin typeface="+mn-lt"/>
                <a:ea typeface="+mn-ea"/>
                <a:cs typeface="+mn-cs"/>
              </a:rPr>
              <a:t>: Syntolka bilden och beskriv att det är tre delvis överlappande cirklar med olika text. I den första står det ”Tjänstepersonens upplevelse”, i den andra ”Invånarens upplevelse” och i den tredje ”Den faktiska bemötandesituationen”.</a:t>
            </a:r>
          </a:p>
          <a:p>
            <a:r>
              <a:rPr lang="sv-SE" sz="1200" kern="1200" dirty="0">
                <a:solidFill>
                  <a:schemeClr val="tx1"/>
                </a:solidFill>
                <a:effectLst/>
                <a:latin typeface="+mn-lt"/>
                <a:ea typeface="+mn-ea"/>
                <a:cs typeface="+mn-cs"/>
              </a:rPr>
              <a:t> </a:t>
            </a:r>
          </a:p>
          <a:p>
            <a:r>
              <a:rPr lang="sv-SE" sz="1200" i="1" kern="1200" dirty="0">
                <a:solidFill>
                  <a:schemeClr val="tx1"/>
                </a:solidFill>
                <a:effectLst/>
                <a:latin typeface="+mn-lt"/>
                <a:ea typeface="+mn-ea"/>
                <a:cs typeface="+mn-cs"/>
              </a:rPr>
              <a:t>Talarmanus</a:t>
            </a:r>
            <a:r>
              <a:rPr lang="sv-SE" sz="1200" kern="1200" dirty="0">
                <a:solidFill>
                  <a:schemeClr val="tx1"/>
                </a:solidFill>
                <a:effectLst/>
                <a:latin typeface="+mn-lt"/>
                <a:ea typeface="+mn-ea"/>
                <a:cs typeface="+mn-cs"/>
              </a:rPr>
              <a:t>: Även om vi alltid har goda avsikter och upplever att vi har ett inkluderande bemötande är det invånarens upplevelse som styr vad som utgör ett inkluderande bemötande. Den kunskapen är särskilt viktig i mötet med invånare där vi befinner oss i en maktposition.</a:t>
            </a:r>
          </a:p>
          <a:p>
            <a:r>
              <a:rPr lang="sv-SE" sz="1200" kern="1200" dirty="0">
                <a:solidFill>
                  <a:schemeClr val="tx1"/>
                </a:solidFill>
                <a:effectLst/>
                <a:latin typeface="+mn-lt"/>
                <a:ea typeface="+mn-ea"/>
                <a:cs typeface="+mn-cs"/>
              </a:rPr>
              <a:t> Vill ändra detta själv men kan inte </a:t>
            </a:r>
            <a:r>
              <a:rPr lang="sv-SE" sz="1200" kern="1200" dirty="0">
                <a:solidFill>
                  <a:schemeClr val="tx1"/>
                </a:solidFill>
                <a:effectLst/>
                <a:latin typeface="+mn-lt"/>
                <a:ea typeface="+mn-ea"/>
                <a:cs typeface="+mn-cs"/>
                <a:sym typeface="Wingdings" pitchFamily="2" charset="2"/>
              </a:rPr>
              <a:t></a:t>
            </a:r>
            <a:r>
              <a:rPr lang="sv-SE" sz="1200" kern="1200" dirty="0">
                <a:solidFill>
                  <a:schemeClr val="tx1"/>
                </a:solidFill>
                <a:effectLst/>
                <a:latin typeface="+mn-lt"/>
                <a:ea typeface="+mn-ea"/>
                <a:cs typeface="+mn-cs"/>
              </a:rPr>
              <a:t> Vill skriva till ”styr” efter Upplevelsen!</a:t>
            </a:r>
          </a:p>
          <a:p>
            <a:r>
              <a:rPr lang="sv-SE" sz="1200" kern="1200" dirty="0">
                <a:solidFill>
                  <a:schemeClr val="tx1"/>
                </a:solidFill>
                <a:effectLst/>
                <a:latin typeface="+mn-lt"/>
                <a:ea typeface="+mn-ea"/>
                <a:cs typeface="+mn-cs"/>
              </a:rPr>
              <a:t> </a:t>
            </a:r>
          </a:p>
        </p:txBody>
      </p:sp>
      <p:sp>
        <p:nvSpPr>
          <p:cNvPr id="4" name="Platshållare för bildnummer 3"/>
          <p:cNvSpPr>
            <a:spLocks noGrp="1"/>
          </p:cNvSpPr>
          <p:nvPr>
            <p:ph type="sldNum" sz="quarter" idx="10"/>
          </p:nvPr>
        </p:nvSpPr>
        <p:spPr/>
        <p:txBody>
          <a:bodyPr/>
          <a:lstStyle/>
          <a:p>
            <a:fld id="{DA88FEA7-E94F-41E8-BBF2-72430046C034}" type="slidenum">
              <a:rPr lang="sv-SE" smtClean="0"/>
              <a:t>8</a:t>
            </a:fld>
            <a:endParaRPr lang="sv-SE"/>
          </a:p>
        </p:txBody>
      </p:sp>
    </p:spTree>
    <p:extLst>
      <p:ext uri="{BB962C8B-B14F-4D97-AF65-F5344CB8AC3E}">
        <p14:creationId xmlns:p14="http://schemas.microsoft.com/office/powerpoint/2010/main" val="39909815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i="1" kern="1200" dirty="0">
                <a:solidFill>
                  <a:schemeClr val="tx1"/>
                </a:solidFill>
                <a:effectLst/>
                <a:latin typeface="+mn-lt"/>
                <a:ea typeface="+mn-ea"/>
                <a:cs typeface="+mn-cs"/>
              </a:rPr>
              <a:t>Instruktion till dig som ledare</a:t>
            </a:r>
            <a:r>
              <a:rPr lang="sv-SE" sz="1200" kern="1200" dirty="0">
                <a:solidFill>
                  <a:schemeClr val="tx1"/>
                </a:solidFill>
                <a:effectLst/>
                <a:latin typeface="+mn-lt"/>
                <a:ea typeface="+mn-ea"/>
                <a:cs typeface="+mn-cs"/>
              </a:rPr>
              <a:t>: Läs upp frågorna. Dela in gruppen i mindre grupper om 3-5 personer och låt dem diskutera frågorna i några minuter för att sedan berätta i helgrupp vad de kom fram till på fråga 2.</a:t>
            </a:r>
          </a:p>
          <a:p>
            <a:endParaRPr lang="sv-SE" dirty="0"/>
          </a:p>
        </p:txBody>
      </p:sp>
      <p:sp>
        <p:nvSpPr>
          <p:cNvPr id="4" name="Platshållare för bildnummer 3"/>
          <p:cNvSpPr>
            <a:spLocks noGrp="1"/>
          </p:cNvSpPr>
          <p:nvPr>
            <p:ph type="sldNum" sz="quarter" idx="10"/>
          </p:nvPr>
        </p:nvSpPr>
        <p:spPr/>
        <p:txBody>
          <a:bodyPr/>
          <a:lstStyle/>
          <a:p>
            <a:fld id="{DA88FEA7-E94F-41E8-BBF2-72430046C034}" type="slidenum">
              <a:rPr lang="sv-SE" smtClean="0"/>
              <a:t>9</a:t>
            </a:fld>
            <a:endParaRPr lang="sv-SE"/>
          </a:p>
        </p:txBody>
      </p:sp>
    </p:spTree>
    <p:extLst>
      <p:ext uri="{BB962C8B-B14F-4D97-AF65-F5344CB8AC3E}">
        <p14:creationId xmlns:p14="http://schemas.microsoft.com/office/powerpoint/2010/main" val="33337965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sv-SE"/>
              <a:t>Klicka här för att ändra format</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endParaRPr lang="en-US" dirty="0"/>
          </a:p>
        </p:txBody>
      </p:sp>
      <p:sp>
        <p:nvSpPr>
          <p:cNvPr id="4" name="Date Placeholder 3"/>
          <p:cNvSpPr>
            <a:spLocks noGrp="1"/>
          </p:cNvSpPr>
          <p:nvPr>
            <p:ph type="dt" sz="half" idx="10"/>
          </p:nvPr>
        </p:nvSpPr>
        <p:spPr/>
        <p:txBody>
          <a:bodyPr/>
          <a:lstStyle/>
          <a:p>
            <a:fld id="{47B1CA28-6418-48A2-9580-CC19143D7551}" type="datetimeFigureOut">
              <a:rPr lang="sv-SE" smtClean="0"/>
              <a:t>2023-09-13</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0046A114-A8D9-4FC1-ADD6-66AC7DCB3D50}" type="slidenum">
              <a:rPr lang="sv-SE" smtClean="0"/>
              <a:t>‹#›</a:t>
            </a:fld>
            <a:endParaRPr lang="sv-SE"/>
          </a:p>
        </p:txBody>
      </p:sp>
    </p:spTree>
    <p:extLst>
      <p:ext uri="{BB962C8B-B14F-4D97-AF65-F5344CB8AC3E}">
        <p14:creationId xmlns:p14="http://schemas.microsoft.com/office/powerpoint/2010/main" val="14595214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endParaRPr lang="en-US" dirty="0"/>
          </a:p>
        </p:txBody>
      </p:sp>
      <p:sp>
        <p:nvSpPr>
          <p:cNvPr id="3" name="Vertical Text Placeholder 2"/>
          <p:cNvSpPr>
            <a:spLocks noGrp="1"/>
          </p:cNvSpPr>
          <p:nvPr>
            <p:ph type="body" orient="vert" idx="1"/>
          </p:nvPr>
        </p:nvSpPr>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47B1CA28-6418-48A2-9580-CC19143D7551}" type="datetimeFigureOut">
              <a:rPr lang="sv-SE" smtClean="0"/>
              <a:t>2023-09-13</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0046A114-A8D9-4FC1-ADD6-66AC7DCB3D50}" type="slidenum">
              <a:rPr lang="sv-SE" smtClean="0"/>
              <a:t>‹#›</a:t>
            </a:fld>
            <a:endParaRPr lang="sv-SE"/>
          </a:p>
        </p:txBody>
      </p:sp>
    </p:spTree>
    <p:extLst>
      <p:ext uri="{BB962C8B-B14F-4D97-AF65-F5344CB8AC3E}">
        <p14:creationId xmlns:p14="http://schemas.microsoft.com/office/powerpoint/2010/main" val="8516086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sv-SE"/>
              <a:t>Klicka här för att ändra format</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47B1CA28-6418-48A2-9580-CC19143D7551}" type="datetimeFigureOut">
              <a:rPr lang="sv-SE" smtClean="0"/>
              <a:t>2023-09-13</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0046A114-A8D9-4FC1-ADD6-66AC7DCB3D50}" type="slidenum">
              <a:rPr lang="sv-SE" smtClean="0"/>
              <a:t>‹#›</a:t>
            </a:fld>
            <a:endParaRPr lang="sv-SE"/>
          </a:p>
        </p:txBody>
      </p:sp>
    </p:spTree>
    <p:extLst>
      <p:ext uri="{BB962C8B-B14F-4D97-AF65-F5344CB8AC3E}">
        <p14:creationId xmlns:p14="http://schemas.microsoft.com/office/powerpoint/2010/main" val="38035931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Rubrikbild">
    <p:bg>
      <p:bgPr>
        <a:solidFill>
          <a:schemeClr val="bg2"/>
        </a:solidFill>
        <a:effectLst/>
      </p:bgPr>
    </p:bg>
    <p:spTree>
      <p:nvGrpSpPr>
        <p:cNvPr id="1" name=""/>
        <p:cNvGrpSpPr/>
        <p:nvPr/>
      </p:nvGrpSpPr>
      <p:grpSpPr>
        <a:xfrm>
          <a:off x="0" y="0"/>
          <a:ext cx="0" cy="0"/>
          <a:chOff x="0" y="0"/>
          <a:chExt cx="0" cy="0"/>
        </a:xfrm>
      </p:grpSpPr>
      <p:sp>
        <p:nvSpPr>
          <p:cNvPr id="2" name="Rubrik 1"/>
          <p:cNvSpPr>
            <a:spLocks noGrp="1"/>
          </p:cNvSpPr>
          <p:nvPr>
            <p:ph type="ctrTitle"/>
          </p:nvPr>
        </p:nvSpPr>
        <p:spPr>
          <a:xfrm>
            <a:off x="1143000" y="410701"/>
            <a:ext cx="6858000" cy="3241878"/>
          </a:xfrm>
        </p:spPr>
        <p:txBody>
          <a:bodyPr anchor="b"/>
          <a:lstStyle>
            <a:lvl1pPr algn="ctr">
              <a:defRPr sz="4500" b="1"/>
            </a:lvl1pPr>
          </a:lstStyle>
          <a:p>
            <a:r>
              <a:rPr lang="sv-SE" smtClean="0"/>
              <a:t>Klicka här för att ändra format</a:t>
            </a:r>
            <a:endParaRPr lang="sv-SE" dirty="0"/>
          </a:p>
        </p:txBody>
      </p:sp>
      <p:sp>
        <p:nvSpPr>
          <p:cNvPr id="3" name="Underrubrik 2"/>
          <p:cNvSpPr>
            <a:spLocks noGrp="1"/>
          </p:cNvSpPr>
          <p:nvPr>
            <p:ph type="subTitle" idx="1"/>
          </p:nvPr>
        </p:nvSpPr>
        <p:spPr>
          <a:xfrm>
            <a:off x="1143000" y="3838576"/>
            <a:ext cx="6858000" cy="1790699"/>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sv-SE" smtClean="0"/>
              <a:t>Klicka här för att ändra format på underrubrik i bakgrunden</a:t>
            </a:r>
            <a:endParaRPr lang="sv-SE" dirty="0" smtClean="0"/>
          </a:p>
        </p:txBody>
      </p:sp>
      <p:cxnSp>
        <p:nvCxnSpPr>
          <p:cNvPr id="13" name="Rak 12"/>
          <p:cNvCxnSpPr/>
          <p:nvPr userDrawn="1"/>
        </p:nvCxnSpPr>
        <p:spPr>
          <a:xfrm>
            <a:off x="1143000" y="3710861"/>
            <a:ext cx="6858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pic>
        <p:nvPicPr>
          <p:cNvPr id="17" name="Bildobjekt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73980" y="390072"/>
            <a:ext cx="762110" cy="969723"/>
          </a:xfrm>
          <a:prstGeom prst="rect">
            <a:avLst/>
          </a:prstGeom>
        </p:spPr>
      </p:pic>
      <p:sp>
        <p:nvSpPr>
          <p:cNvPr id="11" name="Platshållare för datum 3"/>
          <p:cNvSpPr>
            <a:spLocks noGrp="1"/>
          </p:cNvSpPr>
          <p:nvPr>
            <p:ph type="dt" sz="half" idx="10"/>
          </p:nvPr>
        </p:nvSpPr>
        <p:spPr>
          <a:xfrm>
            <a:off x="307910" y="6356350"/>
            <a:ext cx="2057400" cy="492876"/>
          </a:xfrm>
        </p:spPr>
        <p:txBody>
          <a:bodyPr/>
          <a:lstStyle>
            <a:lvl1pPr>
              <a:defRPr sz="788">
                <a:solidFill>
                  <a:schemeClr val="tx1"/>
                </a:solidFill>
              </a:defRPr>
            </a:lvl1pPr>
          </a:lstStyle>
          <a:p>
            <a:r>
              <a:rPr lang="sv-SE" smtClean="0"/>
              <a:t>2022-12-15</a:t>
            </a:r>
            <a:endParaRPr lang="sv-SE" dirty="0"/>
          </a:p>
        </p:txBody>
      </p:sp>
      <p:sp>
        <p:nvSpPr>
          <p:cNvPr id="12" name="Platshållare för sidfot 4"/>
          <p:cNvSpPr>
            <a:spLocks noGrp="1"/>
          </p:cNvSpPr>
          <p:nvPr>
            <p:ph type="ftr" sz="quarter" idx="11"/>
          </p:nvPr>
        </p:nvSpPr>
        <p:spPr>
          <a:xfrm>
            <a:off x="2684884" y="6356350"/>
            <a:ext cx="3774233" cy="492876"/>
          </a:xfrm>
        </p:spPr>
        <p:txBody>
          <a:bodyPr/>
          <a:lstStyle>
            <a:lvl1pPr>
              <a:defRPr sz="788">
                <a:solidFill>
                  <a:schemeClr val="tx1"/>
                </a:solidFill>
              </a:defRPr>
            </a:lvl1pPr>
          </a:lstStyle>
          <a:p>
            <a:endParaRPr lang="sv-SE" dirty="0"/>
          </a:p>
        </p:txBody>
      </p:sp>
      <p:sp>
        <p:nvSpPr>
          <p:cNvPr id="14" name="Platshållare för bildnummer 5"/>
          <p:cNvSpPr>
            <a:spLocks noGrp="1"/>
          </p:cNvSpPr>
          <p:nvPr>
            <p:ph type="sldNum" sz="quarter" idx="12"/>
          </p:nvPr>
        </p:nvSpPr>
        <p:spPr>
          <a:xfrm>
            <a:off x="6778690" y="6356350"/>
            <a:ext cx="2057400" cy="492876"/>
          </a:xfrm>
        </p:spPr>
        <p:txBody>
          <a:bodyPr/>
          <a:lstStyle>
            <a:lvl1pPr>
              <a:defRPr sz="788">
                <a:solidFill>
                  <a:schemeClr val="tx1"/>
                </a:solidFill>
              </a:defRPr>
            </a:lvl1pPr>
          </a:lstStyle>
          <a:p>
            <a:fld id="{130DDE8C-17E0-4539-9C15-C1E9D231907F}" type="slidenum">
              <a:rPr lang="sv-SE" smtClean="0"/>
              <a:pPr/>
              <a:t>‹#›</a:t>
            </a:fld>
            <a:endParaRPr lang="sv-SE" dirty="0">
              <a:solidFill>
                <a:schemeClr val="bg2">
                  <a:lumMod val="40000"/>
                  <a:lumOff val="60000"/>
                </a:schemeClr>
              </a:solidFill>
            </a:endParaRPr>
          </a:p>
        </p:txBody>
      </p:sp>
    </p:spTree>
    <p:extLst>
      <p:ext uri="{BB962C8B-B14F-4D97-AF65-F5344CB8AC3E}">
        <p14:creationId xmlns:p14="http://schemas.microsoft.com/office/powerpoint/2010/main" val="34413986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8" name="Rektangel 7"/>
          <p:cNvSpPr/>
          <p:nvPr userDrawn="1"/>
        </p:nvSpPr>
        <p:spPr>
          <a:xfrm>
            <a:off x="1" y="6356352"/>
            <a:ext cx="9144000" cy="50164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a:p>
        </p:txBody>
      </p:sp>
      <p:sp>
        <p:nvSpPr>
          <p:cNvPr id="2" name="Rubrik 1"/>
          <p:cNvSpPr>
            <a:spLocks noGrp="1"/>
          </p:cNvSpPr>
          <p:nvPr>
            <p:ph type="title"/>
          </p:nvPr>
        </p:nvSpPr>
        <p:spPr>
          <a:xfrm>
            <a:off x="307911" y="365127"/>
            <a:ext cx="7964552" cy="1210581"/>
          </a:xfrm>
        </p:spPr>
        <p:txBody>
          <a:bodyPr/>
          <a:lstStyle>
            <a:lvl1pPr>
              <a:defRPr b="1">
                <a:solidFill>
                  <a:schemeClr val="tx2"/>
                </a:solidFill>
              </a:defRPr>
            </a:lvl1pPr>
          </a:lstStyle>
          <a:p>
            <a:r>
              <a:rPr lang="sv-SE" smtClean="0"/>
              <a:t>Klicka här för att ändra format</a:t>
            </a:r>
            <a:endParaRPr lang="sv-SE" dirty="0"/>
          </a:p>
        </p:txBody>
      </p:sp>
      <p:sp>
        <p:nvSpPr>
          <p:cNvPr id="3" name="Platshållare för innehåll 2"/>
          <p:cNvSpPr>
            <a:spLocks noGrp="1"/>
          </p:cNvSpPr>
          <p:nvPr>
            <p:ph idx="1"/>
          </p:nvPr>
        </p:nvSpPr>
        <p:spPr>
          <a:xfrm>
            <a:off x="307910" y="1825625"/>
            <a:ext cx="8528180" cy="4351337"/>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4" name="Platshållare för datum 3"/>
          <p:cNvSpPr>
            <a:spLocks noGrp="1"/>
          </p:cNvSpPr>
          <p:nvPr>
            <p:ph type="dt" sz="half" idx="10"/>
          </p:nvPr>
        </p:nvSpPr>
        <p:spPr>
          <a:xfrm>
            <a:off x="307910" y="6356350"/>
            <a:ext cx="2057400" cy="492876"/>
          </a:xfrm>
        </p:spPr>
        <p:txBody>
          <a:bodyPr/>
          <a:lstStyle>
            <a:lvl1pPr>
              <a:defRPr sz="788">
                <a:solidFill>
                  <a:schemeClr val="bg1"/>
                </a:solidFill>
              </a:defRPr>
            </a:lvl1pPr>
          </a:lstStyle>
          <a:p>
            <a:r>
              <a:rPr lang="sv-SE" smtClean="0"/>
              <a:t>2022-12-15</a:t>
            </a:r>
            <a:endParaRPr lang="sv-SE" dirty="0"/>
          </a:p>
        </p:txBody>
      </p:sp>
      <p:sp>
        <p:nvSpPr>
          <p:cNvPr id="5" name="Platshållare för sidfot 4"/>
          <p:cNvSpPr>
            <a:spLocks noGrp="1"/>
          </p:cNvSpPr>
          <p:nvPr>
            <p:ph type="ftr" sz="quarter" idx="11"/>
          </p:nvPr>
        </p:nvSpPr>
        <p:spPr>
          <a:xfrm>
            <a:off x="2684884" y="6356350"/>
            <a:ext cx="3774233" cy="492876"/>
          </a:xfrm>
        </p:spPr>
        <p:txBody>
          <a:bodyPr/>
          <a:lstStyle>
            <a:lvl1pPr>
              <a:defRPr sz="788">
                <a:solidFill>
                  <a:schemeClr val="bg1"/>
                </a:solidFill>
              </a:defRPr>
            </a:lvl1pPr>
          </a:lstStyle>
          <a:p>
            <a:endParaRPr lang="sv-SE" dirty="0"/>
          </a:p>
        </p:txBody>
      </p:sp>
      <p:sp>
        <p:nvSpPr>
          <p:cNvPr id="6" name="Platshållare för bildnummer 5"/>
          <p:cNvSpPr>
            <a:spLocks noGrp="1"/>
          </p:cNvSpPr>
          <p:nvPr>
            <p:ph type="sldNum" sz="quarter" idx="12"/>
          </p:nvPr>
        </p:nvSpPr>
        <p:spPr>
          <a:xfrm>
            <a:off x="6778690" y="6356350"/>
            <a:ext cx="2057400" cy="492876"/>
          </a:xfrm>
        </p:spPr>
        <p:txBody>
          <a:bodyPr/>
          <a:lstStyle>
            <a:lvl1pPr>
              <a:defRPr sz="788">
                <a:solidFill>
                  <a:schemeClr val="bg1"/>
                </a:solidFill>
              </a:defRPr>
            </a:lvl1pPr>
          </a:lstStyle>
          <a:p>
            <a:fld id="{130DDE8C-17E0-4539-9C15-C1E9D231907F}" type="slidenum">
              <a:rPr lang="sv-SE" smtClean="0"/>
              <a:pPr/>
              <a:t>‹#›</a:t>
            </a:fld>
            <a:endParaRPr lang="sv-SE" dirty="0"/>
          </a:p>
        </p:txBody>
      </p:sp>
      <p:sp>
        <p:nvSpPr>
          <p:cNvPr id="14" name="Rektangel 13"/>
          <p:cNvSpPr/>
          <p:nvPr userDrawn="1"/>
        </p:nvSpPr>
        <p:spPr>
          <a:xfrm>
            <a:off x="8350181" y="365125"/>
            <a:ext cx="793820" cy="7552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sz="1350"/>
          </a:p>
        </p:txBody>
      </p:sp>
      <p:pic>
        <p:nvPicPr>
          <p:cNvPr id="15" name="Bildobjekt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28058" y="478141"/>
            <a:ext cx="408032" cy="519187"/>
          </a:xfrm>
          <a:prstGeom prst="rect">
            <a:avLst/>
          </a:prstGeom>
        </p:spPr>
      </p:pic>
    </p:spTree>
    <p:extLst>
      <p:ext uri="{BB962C8B-B14F-4D97-AF65-F5344CB8AC3E}">
        <p14:creationId xmlns:p14="http://schemas.microsoft.com/office/powerpoint/2010/main" val="148062146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307910" y="1709739"/>
            <a:ext cx="8518655" cy="2852737"/>
          </a:xfrm>
        </p:spPr>
        <p:txBody>
          <a:bodyPr anchor="b"/>
          <a:lstStyle>
            <a:lvl1pPr>
              <a:defRPr sz="4500" b="1">
                <a:solidFill>
                  <a:schemeClr val="tx2"/>
                </a:solidFill>
              </a:defRPr>
            </a:lvl1pPr>
          </a:lstStyle>
          <a:p>
            <a:r>
              <a:rPr lang="sv-SE" smtClean="0"/>
              <a:t>Klicka här för att ändra format</a:t>
            </a:r>
            <a:endParaRPr lang="sv-SE" dirty="0"/>
          </a:p>
        </p:txBody>
      </p:sp>
      <p:sp>
        <p:nvSpPr>
          <p:cNvPr id="3" name="Platshållare för text 2"/>
          <p:cNvSpPr>
            <a:spLocks noGrp="1"/>
          </p:cNvSpPr>
          <p:nvPr>
            <p:ph type="body" idx="1"/>
          </p:nvPr>
        </p:nvSpPr>
        <p:spPr>
          <a:xfrm>
            <a:off x="307910" y="4589464"/>
            <a:ext cx="8518655"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sv-SE" smtClean="0"/>
              <a:t>Klicka här för att ändra format på bakgrundstexten</a:t>
            </a:r>
          </a:p>
        </p:txBody>
      </p:sp>
      <p:sp>
        <p:nvSpPr>
          <p:cNvPr id="11" name="Rektangel 10"/>
          <p:cNvSpPr/>
          <p:nvPr userDrawn="1"/>
        </p:nvSpPr>
        <p:spPr>
          <a:xfrm>
            <a:off x="1" y="6356350"/>
            <a:ext cx="9144000" cy="5016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a:p>
        </p:txBody>
      </p:sp>
      <p:sp>
        <p:nvSpPr>
          <p:cNvPr id="12" name="Platshållare för datum 3"/>
          <p:cNvSpPr>
            <a:spLocks noGrp="1"/>
          </p:cNvSpPr>
          <p:nvPr>
            <p:ph type="dt" sz="half" idx="10"/>
          </p:nvPr>
        </p:nvSpPr>
        <p:spPr>
          <a:xfrm>
            <a:off x="307910" y="6356350"/>
            <a:ext cx="2057400" cy="492876"/>
          </a:xfrm>
        </p:spPr>
        <p:txBody>
          <a:bodyPr/>
          <a:lstStyle>
            <a:lvl1pPr>
              <a:defRPr sz="788">
                <a:solidFill>
                  <a:schemeClr val="bg1"/>
                </a:solidFill>
              </a:defRPr>
            </a:lvl1pPr>
          </a:lstStyle>
          <a:p>
            <a:r>
              <a:rPr lang="sv-SE" smtClean="0"/>
              <a:t>2022-12-15</a:t>
            </a:r>
            <a:endParaRPr lang="sv-SE" dirty="0"/>
          </a:p>
        </p:txBody>
      </p:sp>
      <p:sp>
        <p:nvSpPr>
          <p:cNvPr id="13" name="Platshållare för sidfot 4"/>
          <p:cNvSpPr>
            <a:spLocks noGrp="1"/>
          </p:cNvSpPr>
          <p:nvPr>
            <p:ph type="ftr" sz="quarter" idx="11"/>
          </p:nvPr>
        </p:nvSpPr>
        <p:spPr>
          <a:xfrm>
            <a:off x="2684884" y="6356350"/>
            <a:ext cx="3774233" cy="492876"/>
          </a:xfrm>
        </p:spPr>
        <p:txBody>
          <a:bodyPr/>
          <a:lstStyle>
            <a:lvl1pPr>
              <a:defRPr sz="788">
                <a:solidFill>
                  <a:schemeClr val="bg1"/>
                </a:solidFill>
              </a:defRPr>
            </a:lvl1pPr>
          </a:lstStyle>
          <a:p>
            <a:endParaRPr lang="sv-SE" dirty="0"/>
          </a:p>
        </p:txBody>
      </p:sp>
      <p:sp>
        <p:nvSpPr>
          <p:cNvPr id="14" name="Platshållare för bildnummer 5"/>
          <p:cNvSpPr>
            <a:spLocks noGrp="1"/>
          </p:cNvSpPr>
          <p:nvPr>
            <p:ph type="sldNum" sz="quarter" idx="12"/>
          </p:nvPr>
        </p:nvSpPr>
        <p:spPr>
          <a:xfrm>
            <a:off x="6778690" y="6356350"/>
            <a:ext cx="2057400" cy="492876"/>
          </a:xfrm>
        </p:spPr>
        <p:txBody>
          <a:bodyPr/>
          <a:lstStyle>
            <a:lvl1pPr>
              <a:defRPr sz="788">
                <a:solidFill>
                  <a:schemeClr val="bg1"/>
                </a:solidFill>
              </a:defRPr>
            </a:lvl1pPr>
          </a:lstStyle>
          <a:p>
            <a:fld id="{130DDE8C-17E0-4539-9C15-C1E9D231907F}" type="slidenum">
              <a:rPr lang="sv-SE" smtClean="0"/>
              <a:pPr/>
              <a:t>‹#›</a:t>
            </a:fld>
            <a:endParaRPr lang="sv-SE" dirty="0"/>
          </a:p>
        </p:txBody>
      </p:sp>
      <p:sp>
        <p:nvSpPr>
          <p:cNvPr id="10" name="Rektangel 9"/>
          <p:cNvSpPr/>
          <p:nvPr userDrawn="1"/>
        </p:nvSpPr>
        <p:spPr>
          <a:xfrm>
            <a:off x="8350181" y="365125"/>
            <a:ext cx="793820" cy="7552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sz="1350"/>
          </a:p>
        </p:txBody>
      </p:sp>
      <p:pic>
        <p:nvPicPr>
          <p:cNvPr id="17" name="Bildobjekt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28058" y="478141"/>
            <a:ext cx="408032" cy="519187"/>
          </a:xfrm>
          <a:prstGeom prst="rect">
            <a:avLst/>
          </a:prstGeom>
        </p:spPr>
      </p:pic>
    </p:spTree>
    <p:extLst>
      <p:ext uri="{BB962C8B-B14F-4D97-AF65-F5344CB8AC3E}">
        <p14:creationId xmlns:p14="http://schemas.microsoft.com/office/powerpoint/2010/main" val="238532952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307911" y="365125"/>
            <a:ext cx="7952306" cy="1206500"/>
          </a:xfrm>
        </p:spPr>
        <p:txBody>
          <a:bodyPr/>
          <a:lstStyle>
            <a:lvl1pPr>
              <a:defRPr b="1">
                <a:solidFill>
                  <a:schemeClr val="tx2"/>
                </a:solidFill>
              </a:defRPr>
            </a:lvl1pPr>
          </a:lstStyle>
          <a:p>
            <a:r>
              <a:rPr lang="sv-SE" smtClean="0"/>
              <a:t>Klicka här för att ändra format</a:t>
            </a:r>
            <a:endParaRPr lang="sv-SE" dirty="0"/>
          </a:p>
        </p:txBody>
      </p:sp>
      <p:sp>
        <p:nvSpPr>
          <p:cNvPr id="3" name="Platshållare för innehåll 2"/>
          <p:cNvSpPr>
            <a:spLocks noGrp="1"/>
          </p:cNvSpPr>
          <p:nvPr>
            <p:ph sz="half" idx="1"/>
          </p:nvPr>
        </p:nvSpPr>
        <p:spPr>
          <a:xfrm>
            <a:off x="307910" y="1825625"/>
            <a:ext cx="4206940" cy="4351338"/>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629150" y="1825625"/>
            <a:ext cx="4206940" cy="4351338"/>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12" name="Rektangel 11"/>
          <p:cNvSpPr/>
          <p:nvPr userDrawn="1"/>
        </p:nvSpPr>
        <p:spPr>
          <a:xfrm>
            <a:off x="1" y="6356351"/>
            <a:ext cx="9144000" cy="5016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a:p>
        </p:txBody>
      </p:sp>
      <p:sp>
        <p:nvSpPr>
          <p:cNvPr id="13" name="Platshållare för datum 3"/>
          <p:cNvSpPr>
            <a:spLocks noGrp="1"/>
          </p:cNvSpPr>
          <p:nvPr>
            <p:ph type="dt" sz="half" idx="10"/>
          </p:nvPr>
        </p:nvSpPr>
        <p:spPr>
          <a:xfrm>
            <a:off x="307910" y="6356350"/>
            <a:ext cx="2057400" cy="492876"/>
          </a:xfrm>
        </p:spPr>
        <p:txBody>
          <a:bodyPr/>
          <a:lstStyle>
            <a:lvl1pPr>
              <a:defRPr sz="788">
                <a:solidFill>
                  <a:schemeClr val="bg1"/>
                </a:solidFill>
              </a:defRPr>
            </a:lvl1pPr>
          </a:lstStyle>
          <a:p>
            <a:r>
              <a:rPr lang="sv-SE" smtClean="0"/>
              <a:t>2022-12-15</a:t>
            </a:r>
            <a:endParaRPr lang="sv-SE" dirty="0"/>
          </a:p>
        </p:txBody>
      </p:sp>
      <p:sp>
        <p:nvSpPr>
          <p:cNvPr id="14" name="Platshållare för sidfot 4"/>
          <p:cNvSpPr>
            <a:spLocks noGrp="1"/>
          </p:cNvSpPr>
          <p:nvPr>
            <p:ph type="ftr" sz="quarter" idx="11"/>
          </p:nvPr>
        </p:nvSpPr>
        <p:spPr>
          <a:xfrm>
            <a:off x="2684884" y="6356350"/>
            <a:ext cx="3774233" cy="492876"/>
          </a:xfrm>
        </p:spPr>
        <p:txBody>
          <a:bodyPr/>
          <a:lstStyle>
            <a:lvl1pPr>
              <a:defRPr sz="788">
                <a:solidFill>
                  <a:schemeClr val="bg1"/>
                </a:solidFill>
              </a:defRPr>
            </a:lvl1pPr>
          </a:lstStyle>
          <a:p>
            <a:endParaRPr lang="sv-SE" dirty="0"/>
          </a:p>
        </p:txBody>
      </p:sp>
      <p:sp>
        <p:nvSpPr>
          <p:cNvPr id="15" name="Platshållare för bildnummer 5"/>
          <p:cNvSpPr>
            <a:spLocks noGrp="1"/>
          </p:cNvSpPr>
          <p:nvPr>
            <p:ph type="sldNum" sz="quarter" idx="12"/>
          </p:nvPr>
        </p:nvSpPr>
        <p:spPr>
          <a:xfrm>
            <a:off x="6778690" y="6356350"/>
            <a:ext cx="2057400" cy="492876"/>
          </a:xfrm>
        </p:spPr>
        <p:txBody>
          <a:bodyPr/>
          <a:lstStyle>
            <a:lvl1pPr>
              <a:defRPr sz="788">
                <a:solidFill>
                  <a:schemeClr val="bg1"/>
                </a:solidFill>
              </a:defRPr>
            </a:lvl1pPr>
          </a:lstStyle>
          <a:p>
            <a:fld id="{130DDE8C-17E0-4539-9C15-C1E9D231907F}" type="slidenum">
              <a:rPr lang="sv-SE" smtClean="0"/>
              <a:pPr/>
              <a:t>‹#›</a:t>
            </a:fld>
            <a:endParaRPr lang="sv-SE" dirty="0"/>
          </a:p>
        </p:txBody>
      </p:sp>
      <p:sp>
        <p:nvSpPr>
          <p:cNvPr id="11" name="Rektangel 10"/>
          <p:cNvSpPr/>
          <p:nvPr userDrawn="1"/>
        </p:nvSpPr>
        <p:spPr>
          <a:xfrm>
            <a:off x="8350181" y="365125"/>
            <a:ext cx="793820" cy="7552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sz="1350"/>
          </a:p>
        </p:txBody>
      </p:sp>
      <p:pic>
        <p:nvPicPr>
          <p:cNvPr id="18" name="Bildobjekt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28058" y="478141"/>
            <a:ext cx="408032" cy="519187"/>
          </a:xfrm>
          <a:prstGeom prst="rect">
            <a:avLst/>
          </a:prstGeom>
        </p:spPr>
      </p:pic>
    </p:spTree>
    <p:extLst>
      <p:ext uri="{BB962C8B-B14F-4D97-AF65-F5344CB8AC3E}">
        <p14:creationId xmlns:p14="http://schemas.microsoft.com/office/powerpoint/2010/main" val="4121459056"/>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307911" y="365126"/>
            <a:ext cx="7964552" cy="1235075"/>
          </a:xfrm>
        </p:spPr>
        <p:txBody>
          <a:bodyPr/>
          <a:lstStyle>
            <a:lvl1pPr>
              <a:defRPr b="1">
                <a:solidFill>
                  <a:schemeClr val="tx2"/>
                </a:solidFill>
              </a:defRPr>
            </a:lvl1pPr>
          </a:lstStyle>
          <a:p>
            <a:r>
              <a:rPr lang="sv-SE" smtClean="0"/>
              <a:t>Klicka här för att ändra format</a:t>
            </a:r>
            <a:endParaRPr lang="sv-SE" dirty="0"/>
          </a:p>
        </p:txBody>
      </p:sp>
      <p:sp>
        <p:nvSpPr>
          <p:cNvPr id="3" name="Platshållare för text 2"/>
          <p:cNvSpPr>
            <a:spLocks noGrp="1"/>
          </p:cNvSpPr>
          <p:nvPr>
            <p:ph type="body" idx="1"/>
          </p:nvPr>
        </p:nvSpPr>
        <p:spPr>
          <a:xfrm>
            <a:off x="307911" y="1690688"/>
            <a:ext cx="4190271" cy="814387"/>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307911" y="2505075"/>
            <a:ext cx="4190271" cy="3684588"/>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4629150" y="1690687"/>
            <a:ext cx="4206939" cy="814388"/>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29150" y="2505075"/>
            <a:ext cx="4206940" cy="3684588"/>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14" name="Rektangel 13"/>
          <p:cNvSpPr/>
          <p:nvPr userDrawn="1"/>
        </p:nvSpPr>
        <p:spPr>
          <a:xfrm>
            <a:off x="1" y="6356351"/>
            <a:ext cx="9144000" cy="5016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a:p>
        </p:txBody>
      </p:sp>
      <p:sp>
        <p:nvSpPr>
          <p:cNvPr id="15" name="Platshållare för datum 3"/>
          <p:cNvSpPr>
            <a:spLocks noGrp="1"/>
          </p:cNvSpPr>
          <p:nvPr>
            <p:ph type="dt" sz="half" idx="10"/>
          </p:nvPr>
        </p:nvSpPr>
        <p:spPr>
          <a:xfrm>
            <a:off x="307910" y="6356350"/>
            <a:ext cx="2057400" cy="492876"/>
          </a:xfrm>
        </p:spPr>
        <p:txBody>
          <a:bodyPr/>
          <a:lstStyle>
            <a:lvl1pPr>
              <a:defRPr sz="788">
                <a:solidFill>
                  <a:schemeClr val="bg1"/>
                </a:solidFill>
              </a:defRPr>
            </a:lvl1pPr>
          </a:lstStyle>
          <a:p>
            <a:r>
              <a:rPr lang="sv-SE" smtClean="0"/>
              <a:t>2022-12-15</a:t>
            </a:r>
            <a:endParaRPr lang="sv-SE" dirty="0"/>
          </a:p>
        </p:txBody>
      </p:sp>
      <p:sp>
        <p:nvSpPr>
          <p:cNvPr id="16" name="Platshållare för sidfot 4"/>
          <p:cNvSpPr>
            <a:spLocks noGrp="1"/>
          </p:cNvSpPr>
          <p:nvPr>
            <p:ph type="ftr" sz="quarter" idx="11"/>
          </p:nvPr>
        </p:nvSpPr>
        <p:spPr>
          <a:xfrm>
            <a:off x="2684884" y="6356350"/>
            <a:ext cx="3774233" cy="492876"/>
          </a:xfrm>
        </p:spPr>
        <p:txBody>
          <a:bodyPr/>
          <a:lstStyle>
            <a:lvl1pPr>
              <a:defRPr sz="788">
                <a:solidFill>
                  <a:schemeClr val="bg1"/>
                </a:solidFill>
              </a:defRPr>
            </a:lvl1pPr>
          </a:lstStyle>
          <a:p>
            <a:endParaRPr lang="sv-SE" dirty="0"/>
          </a:p>
        </p:txBody>
      </p:sp>
      <p:sp>
        <p:nvSpPr>
          <p:cNvPr id="17" name="Platshållare för bildnummer 5"/>
          <p:cNvSpPr>
            <a:spLocks noGrp="1"/>
          </p:cNvSpPr>
          <p:nvPr>
            <p:ph type="sldNum" sz="quarter" idx="12"/>
          </p:nvPr>
        </p:nvSpPr>
        <p:spPr>
          <a:xfrm>
            <a:off x="6778690" y="6356350"/>
            <a:ext cx="2057400" cy="492876"/>
          </a:xfrm>
        </p:spPr>
        <p:txBody>
          <a:bodyPr/>
          <a:lstStyle>
            <a:lvl1pPr>
              <a:defRPr sz="788">
                <a:solidFill>
                  <a:schemeClr val="bg1"/>
                </a:solidFill>
              </a:defRPr>
            </a:lvl1pPr>
          </a:lstStyle>
          <a:p>
            <a:fld id="{130DDE8C-17E0-4539-9C15-C1E9D231907F}" type="slidenum">
              <a:rPr lang="sv-SE" smtClean="0"/>
              <a:pPr/>
              <a:t>‹#›</a:t>
            </a:fld>
            <a:endParaRPr lang="sv-SE" dirty="0"/>
          </a:p>
        </p:txBody>
      </p:sp>
      <p:sp>
        <p:nvSpPr>
          <p:cNvPr id="13" name="Rektangel 12"/>
          <p:cNvSpPr/>
          <p:nvPr userDrawn="1"/>
        </p:nvSpPr>
        <p:spPr>
          <a:xfrm>
            <a:off x="8350181" y="365125"/>
            <a:ext cx="793820" cy="7552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sz="1350"/>
          </a:p>
        </p:txBody>
      </p:sp>
      <p:pic>
        <p:nvPicPr>
          <p:cNvPr id="20" name="Bildobjekt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28058" y="478141"/>
            <a:ext cx="408032" cy="519187"/>
          </a:xfrm>
          <a:prstGeom prst="rect">
            <a:avLst/>
          </a:prstGeom>
        </p:spPr>
      </p:pic>
    </p:spTree>
    <p:extLst>
      <p:ext uri="{BB962C8B-B14F-4D97-AF65-F5344CB8AC3E}">
        <p14:creationId xmlns:p14="http://schemas.microsoft.com/office/powerpoint/2010/main" val="195248690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a:xfrm>
            <a:off x="307911" y="365126"/>
            <a:ext cx="7958429" cy="1216024"/>
          </a:xfrm>
        </p:spPr>
        <p:txBody>
          <a:bodyPr/>
          <a:lstStyle>
            <a:lvl1pPr>
              <a:defRPr b="1">
                <a:solidFill>
                  <a:schemeClr val="tx2"/>
                </a:solidFill>
              </a:defRPr>
            </a:lvl1pPr>
          </a:lstStyle>
          <a:p>
            <a:r>
              <a:rPr lang="sv-SE" smtClean="0"/>
              <a:t>Klicka här för att ändra format</a:t>
            </a:r>
            <a:endParaRPr lang="sv-SE" dirty="0"/>
          </a:p>
        </p:txBody>
      </p:sp>
      <p:sp>
        <p:nvSpPr>
          <p:cNvPr id="10" name="Rektangel 9"/>
          <p:cNvSpPr/>
          <p:nvPr userDrawn="1"/>
        </p:nvSpPr>
        <p:spPr>
          <a:xfrm>
            <a:off x="1" y="6356351"/>
            <a:ext cx="9144000" cy="5016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a:p>
        </p:txBody>
      </p:sp>
      <p:sp>
        <p:nvSpPr>
          <p:cNvPr id="11" name="Platshållare för datum 3"/>
          <p:cNvSpPr>
            <a:spLocks noGrp="1"/>
          </p:cNvSpPr>
          <p:nvPr>
            <p:ph type="dt" sz="half" idx="10"/>
          </p:nvPr>
        </p:nvSpPr>
        <p:spPr>
          <a:xfrm>
            <a:off x="307910" y="6356350"/>
            <a:ext cx="2057400" cy="492876"/>
          </a:xfrm>
        </p:spPr>
        <p:txBody>
          <a:bodyPr/>
          <a:lstStyle>
            <a:lvl1pPr>
              <a:defRPr sz="788">
                <a:solidFill>
                  <a:schemeClr val="bg1"/>
                </a:solidFill>
              </a:defRPr>
            </a:lvl1pPr>
          </a:lstStyle>
          <a:p>
            <a:r>
              <a:rPr lang="sv-SE" smtClean="0"/>
              <a:t>2022-12-15</a:t>
            </a:r>
            <a:endParaRPr lang="sv-SE" dirty="0"/>
          </a:p>
        </p:txBody>
      </p:sp>
      <p:sp>
        <p:nvSpPr>
          <p:cNvPr id="12" name="Platshållare för sidfot 4"/>
          <p:cNvSpPr>
            <a:spLocks noGrp="1"/>
          </p:cNvSpPr>
          <p:nvPr>
            <p:ph type="ftr" sz="quarter" idx="11"/>
          </p:nvPr>
        </p:nvSpPr>
        <p:spPr>
          <a:xfrm>
            <a:off x="2684884" y="6356350"/>
            <a:ext cx="3774233" cy="492876"/>
          </a:xfrm>
        </p:spPr>
        <p:txBody>
          <a:bodyPr/>
          <a:lstStyle>
            <a:lvl1pPr>
              <a:defRPr sz="788">
                <a:solidFill>
                  <a:schemeClr val="bg1"/>
                </a:solidFill>
              </a:defRPr>
            </a:lvl1pPr>
          </a:lstStyle>
          <a:p>
            <a:endParaRPr lang="sv-SE" dirty="0"/>
          </a:p>
        </p:txBody>
      </p:sp>
      <p:sp>
        <p:nvSpPr>
          <p:cNvPr id="13" name="Platshållare för bildnummer 5"/>
          <p:cNvSpPr>
            <a:spLocks noGrp="1"/>
          </p:cNvSpPr>
          <p:nvPr>
            <p:ph type="sldNum" sz="quarter" idx="12"/>
          </p:nvPr>
        </p:nvSpPr>
        <p:spPr>
          <a:xfrm>
            <a:off x="6778690" y="6356350"/>
            <a:ext cx="2057400" cy="492876"/>
          </a:xfrm>
        </p:spPr>
        <p:txBody>
          <a:bodyPr/>
          <a:lstStyle>
            <a:lvl1pPr>
              <a:defRPr sz="788">
                <a:solidFill>
                  <a:schemeClr val="bg1"/>
                </a:solidFill>
              </a:defRPr>
            </a:lvl1pPr>
          </a:lstStyle>
          <a:p>
            <a:fld id="{130DDE8C-17E0-4539-9C15-C1E9D231907F}" type="slidenum">
              <a:rPr lang="sv-SE" smtClean="0"/>
              <a:pPr/>
              <a:t>‹#›</a:t>
            </a:fld>
            <a:endParaRPr lang="sv-SE" dirty="0"/>
          </a:p>
        </p:txBody>
      </p:sp>
      <p:sp>
        <p:nvSpPr>
          <p:cNvPr id="9" name="Rektangel 8"/>
          <p:cNvSpPr/>
          <p:nvPr userDrawn="1"/>
        </p:nvSpPr>
        <p:spPr>
          <a:xfrm>
            <a:off x="8350181" y="365125"/>
            <a:ext cx="793820" cy="7552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sz="1350"/>
          </a:p>
        </p:txBody>
      </p:sp>
      <p:pic>
        <p:nvPicPr>
          <p:cNvPr id="16" name="Bildobjekt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28058" y="478141"/>
            <a:ext cx="408032" cy="519187"/>
          </a:xfrm>
          <a:prstGeom prst="rect">
            <a:avLst/>
          </a:prstGeom>
        </p:spPr>
      </p:pic>
    </p:spTree>
    <p:extLst>
      <p:ext uri="{BB962C8B-B14F-4D97-AF65-F5344CB8AC3E}">
        <p14:creationId xmlns:p14="http://schemas.microsoft.com/office/powerpoint/2010/main" val="1977767454"/>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9" name="Rektangel 8"/>
          <p:cNvSpPr/>
          <p:nvPr userDrawn="1"/>
        </p:nvSpPr>
        <p:spPr>
          <a:xfrm>
            <a:off x="1" y="6356350"/>
            <a:ext cx="9144000" cy="5016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a:p>
        </p:txBody>
      </p:sp>
      <p:sp>
        <p:nvSpPr>
          <p:cNvPr id="10" name="Platshållare för datum 3"/>
          <p:cNvSpPr>
            <a:spLocks noGrp="1"/>
          </p:cNvSpPr>
          <p:nvPr>
            <p:ph type="dt" sz="half" idx="10"/>
          </p:nvPr>
        </p:nvSpPr>
        <p:spPr>
          <a:xfrm>
            <a:off x="307910" y="6356350"/>
            <a:ext cx="2057400" cy="492876"/>
          </a:xfrm>
        </p:spPr>
        <p:txBody>
          <a:bodyPr/>
          <a:lstStyle>
            <a:lvl1pPr>
              <a:defRPr sz="788">
                <a:solidFill>
                  <a:schemeClr val="bg1"/>
                </a:solidFill>
              </a:defRPr>
            </a:lvl1pPr>
          </a:lstStyle>
          <a:p>
            <a:r>
              <a:rPr lang="sv-SE" smtClean="0"/>
              <a:t>2022-12-15</a:t>
            </a:r>
            <a:endParaRPr lang="sv-SE" dirty="0"/>
          </a:p>
        </p:txBody>
      </p:sp>
      <p:sp>
        <p:nvSpPr>
          <p:cNvPr id="11" name="Platshållare för sidfot 4"/>
          <p:cNvSpPr>
            <a:spLocks noGrp="1"/>
          </p:cNvSpPr>
          <p:nvPr>
            <p:ph type="ftr" sz="quarter" idx="11"/>
          </p:nvPr>
        </p:nvSpPr>
        <p:spPr>
          <a:xfrm>
            <a:off x="2684884" y="6356350"/>
            <a:ext cx="3774233" cy="492876"/>
          </a:xfrm>
        </p:spPr>
        <p:txBody>
          <a:bodyPr/>
          <a:lstStyle>
            <a:lvl1pPr>
              <a:defRPr sz="788">
                <a:solidFill>
                  <a:schemeClr val="bg1"/>
                </a:solidFill>
              </a:defRPr>
            </a:lvl1pPr>
          </a:lstStyle>
          <a:p>
            <a:endParaRPr lang="sv-SE" dirty="0"/>
          </a:p>
        </p:txBody>
      </p:sp>
      <p:sp>
        <p:nvSpPr>
          <p:cNvPr id="12" name="Platshållare för bildnummer 5"/>
          <p:cNvSpPr>
            <a:spLocks noGrp="1"/>
          </p:cNvSpPr>
          <p:nvPr>
            <p:ph type="sldNum" sz="quarter" idx="12"/>
          </p:nvPr>
        </p:nvSpPr>
        <p:spPr>
          <a:xfrm>
            <a:off x="6778690" y="6356350"/>
            <a:ext cx="2057400" cy="492876"/>
          </a:xfrm>
        </p:spPr>
        <p:txBody>
          <a:bodyPr/>
          <a:lstStyle>
            <a:lvl1pPr>
              <a:defRPr sz="788">
                <a:solidFill>
                  <a:schemeClr val="bg1"/>
                </a:solidFill>
              </a:defRPr>
            </a:lvl1pPr>
          </a:lstStyle>
          <a:p>
            <a:fld id="{130DDE8C-17E0-4539-9C15-C1E9D231907F}" type="slidenum">
              <a:rPr lang="sv-SE" smtClean="0"/>
              <a:pPr/>
              <a:t>‹#›</a:t>
            </a:fld>
            <a:endParaRPr lang="sv-SE" dirty="0"/>
          </a:p>
        </p:txBody>
      </p:sp>
      <p:sp>
        <p:nvSpPr>
          <p:cNvPr id="8" name="Rektangel 7"/>
          <p:cNvSpPr/>
          <p:nvPr userDrawn="1"/>
        </p:nvSpPr>
        <p:spPr>
          <a:xfrm>
            <a:off x="8350181" y="365125"/>
            <a:ext cx="793820" cy="7552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sz="1350"/>
          </a:p>
        </p:txBody>
      </p:sp>
      <p:pic>
        <p:nvPicPr>
          <p:cNvPr id="15" name="Bildobjekt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28058" y="478141"/>
            <a:ext cx="408032" cy="519187"/>
          </a:xfrm>
          <a:prstGeom prst="rect">
            <a:avLst/>
          </a:prstGeom>
        </p:spPr>
      </p:pic>
    </p:spTree>
    <p:extLst>
      <p:ext uri="{BB962C8B-B14F-4D97-AF65-F5344CB8AC3E}">
        <p14:creationId xmlns:p14="http://schemas.microsoft.com/office/powerpoint/2010/main" val="2842310172"/>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307911" y="457200"/>
            <a:ext cx="3271109" cy="1600200"/>
          </a:xfrm>
        </p:spPr>
        <p:txBody>
          <a:bodyPr anchor="b"/>
          <a:lstStyle>
            <a:lvl1pPr>
              <a:defRPr sz="2400" b="1">
                <a:solidFill>
                  <a:schemeClr val="tx2"/>
                </a:solidFill>
              </a:defRPr>
            </a:lvl1pPr>
          </a:lstStyle>
          <a:p>
            <a:r>
              <a:rPr lang="sv-SE" smtClean="0"/>
              <a:t>Klicka här för att ändra format</a:t>
            </a:r>
            <a:endParaRPr lang="sv-SE" dirty="0"/>
          </a:p>
        </p:txBody>
      </p:sp>
      <p:sp>
        <p:nvSpPr>
          <p:cNvPr id="3" name="Platshållare för innehåll 2"/>
          <p:cNvSpPr>
            <a:spLocks noGrp="1"/>
          </p:cNvSpPr>
          <p:nvPr>
            <p:ph idx="1"/>
          </p:nvPr>
        </p:nvSpPr>
        <p:spPr>
          <a:xfrm>
            <a:off x="3887391" y="1085851"/>
            <a:ext cx="4256484" cy="5019674"/>
          </a:xfrm>
        </p:spPr>
        <p:txBody>
          <a:bodyPr/>
          <a:lstStyle>
            <a:lvl1pPr>
              <a:defRPr sz="2400" b="1"/>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4" name="Platshållare för text 3"/>
          <p:cNvSpPr>
            <a:spLocks noGrp="1"/>
          </p:cNvSpPr>
          <p:nvPr>
            <p:ph type="body" sz="half" idx="2"/>
          </p:nvPr>
        </p:nvSpPr>
        <p:spPr>
          <a:xfrm>
            <a:off x="307911" y="2057401"/>
            <a:ext cx="3271109" cy="4048124"/>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sv-SE" smtClean="0"/>
              <a:t>Klicka här för att ändra format på bakgrundstexten</a:t>
            </a:r>
          </a:p>
        </p:txBody>
      </p:sp>
      <p:sp>
        <p:nvSpPr>
          <p:cNvPr id="12" name="Rektangel 11"/>
          <p:cNvSpPr/>
          <p:nvPr userDrawn="1"/>
        </p:nvSpPr>
        <p:spPr>
          <a:xfrm>
            <a:off x="1" y="6356351"/>
            <a:ext cx="9144000" cy="5016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a:p>
        </p:txBody>
      </p:sp>
      <p:sp>
        <p:nvSpPr>
          <p:cNvPr id="13" name="Platshållare för datum 3"/>
          <p:cNvSpPr>
            <a:spLocks noGrp="1"/>
          </p:cNvSpPr>
          <p:nvPr>
            <p:ph type="dt" sz="half" idx="10"/>
          </p:nvPr>
        </p:nvSpPr>
        <p:spPr>
          <a:xfrm>
            <a:off x="307910" y="6356350"/>
            <a:ext cx="2057400" cy="492876"/>
          </a:xfrm>
        </p:spPr>
        <p:txBody>
          <a:bodyPr/>
          <a:lstStyle>
            <a:lvl1pPr>
              <a:defRPr sz="788">
                <a:solidFill>
                  <a:schemeClr val="bg1"/>
                </a:solidFill>
              </a:defRPr>
            </a:lvl1pPr>
          </a:lstStyle>
          <a:p>
            <a:r>
              <a:rPr lang="sv-SE" smtClean="0"/>
              <a:t>2022-12-15</a:t>
            </a:r>
            <a:endParaRPr lang="sv-SE" dirty="0"/>
          </a:p>
        </p:txBody>
      </p:sp>
      <p:sp>
        <p:nvSpPr>
          <p:cNvPr id="14" name="Platshållare för sidfot 4"/>
          <p:cNvSpPr>
            <a:spLocks noGrp="1"/>
          </p:cNvSpPr>
          <p:nvPr>
            <p:ph type="ftr" sz="quarter" idx="11"/>
          </p:nvPr>
        </p:nvSpPr>
        <p:spPr>
          <a:xfrm>
            <a:off x="2684884" y="6356350"/>
            <a:ext cx="3774233" cy="492876"/>
          </a:xfrm>
        </p:spPr>
        <p:txBody>
          <a:bodyPr/>
          <a:lstStyle>
            <a:lvl1pPr>
              <a:defRPr sz="788">
                <a:solidFill>
                  <a:schemeClr val="bg1"/>
                </a:solidFill>
              </a:defRPr>
            </a:lvl1pPr>
          </a:lstStyle>
          <a:p>
            <a:endParaRPr lang="sv-SE" dirty="0"/>
          </a:p>
        </p:txBody>
      </p:sp>
      <p:sp>
        <p:nvSpPr>
          <p:cNvPr id="15" name="Platshållare för bildnummer 5"/>
          <p:cNvSpPr>
            <a:spLocks noGrp="1"/>
          </p:cNvSpPr>
          <p:nvPr>
            <p:ph type="sldNum" sz="quarter" idx="12"/>
          </p:nvPr>
        </p:nvSpPr>
        <p:spPr>
          <a:xfrm>
            <a:off x="6778690" y="6356350"/>
            <a:ext cx="2057400" cy="492876"/>
          </a:xfrm>
        </p:spPr>
        <p:txBody>
          <a:bodyPr/>
          <a:lstStyle>
            <a:lvl1pPr>
              <a:defRPr sz="788">
                <a:solidFill>
                  <a:schemeClr val="bg1"/>
                </a:solidFill>
              </a:defRPr>
            </a:lvl1pPr>
          </a:lstStyle>
          <a:p>
            <a:fld id="{130DDE8C-17E0-4539-9C15-C1E9D231907F}" type="slidenum">
              <a:rPr lang="sv-SE" smtClean="0"/>
              <a:pPr/>
              <a:t>‹#›</a:t>
            </a:fld>
            <a:endParaRPr lang="sv-SE" dirty="0"/>
          </a:p>
        </p:txBody>
      </p:sp>
      <p:sp>
        <p:nvSpPr>
          <p:cNvPr id="11" name="Rektangel 10"/>
          <p:cNvSpPr/>
          <p:nvPr userDrawn="1"/>
        </p:nvSpPr>
        <p:spPr>
          <a:xfrm>
            <a:off x="8350181" y="365125"/>
            <a:ext cx="793820" cy="7552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sz="1350"/>
          </a:p>
        </p:txBody>
      </p:sp>
      <p:pic>
        <p:nvPicPr>
          <p:cNvPr id="18" name="Bildobjekt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28058" y="478141"/>
            <a:ext cx="408032" cy="519187"/>
          </a:xfrm>
          <a:prstGeom prst="rect">
            <a:avLst/>
          </a:prstGeom>
        </p:spPr>
      </p:pic>
    </p:spTree>
    <p:extLst>
      <p:ext uri="{BB962C8B-B14F-4D97-AF65-F5344CB8AC3E}">
        <p14:creationId xmlns:p14="http://schemas.microsoft.com/office/powerpoint/2010/main" val="212510024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endParaRPr lang="en-US" dirty="0"/>
          </a:p>
        </p:txBody>
      </p:sp>
      <p:sp>
        <p:nvSpPr>
          <p:cNvPr id="3" name="Content Placeholder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47B1CA28-6418-48A2-9580-CC19143D7551}" type="datetimeFigureOut">
              <a:rPr lang="sv-SE" smtClean="0"/>
              <a:t>2023-09-13</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0046A114-A8D9-4FC1-ADD6-66AC7DCB3D50}" type="slidenum">
              <a:rPr lang="sv-SE" smtClean="0"/>
              <a:t>‹#›</a:t>
            </a:fld>
            <a:endParaRPr lang="sv-SE"/>
          </a:p>
        </p:txBody>
      </p:sp>
    </p:spTree>
    <p:extLst>
      <p:ext uri="{BB962C8B-B14F-4D97-AF65-F5344CB8AC3E}">
        <p14:creationId xmlns:p14="http://schemas.microsoft.com/office/powerpoint/2010/main" val="17963787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307911" y="457200"/>
            <a:ext cx="3271109" cy="1600200"/>
          </a:xfrm>
        </p:spPr>
        <p:txBody>
          <a:bodyPr anchor="b"/>
          <a:lstStyle>
            <a:lvl1pPr>
              <a:defRPr sz="2400" b="1">
                <a:solidFill>
                  <a:schemeClr val="tx2"/>
                </a:solidFill>
              </a:defRPr>
            </a:lvl1pPr>
          </a:lstStyle>
          <a:p>
            <a:r>
              <a:rPr lang="sv-SE" smtClean="0"/>
              <a:t>Klicka här för att ändra format</a:t>
            </a:r>
            <a:endParaRPr lang="sv-SE" dirty="0"/>
          </a:p>
        </p:txBody>
      </p:sp>
      <p:sp>
        <p:nvSpPr>
          <p:cNvPr id="3" name="Platshållare för bild 2"/>
          <p:cNvSpPr>
            <a:spLocks noGrp="1"/>
          </p:cNvSpPr>
          <p:nvPr>
            <p:ph type="pic" idx="1"/>
          </p:nvPr>
        </p:nvSpPr>
        <p:spPr>
          <a:xfrm>
            <a:off x="3887391" y="1085850"/>
            <a:ext cx="4244238" cy="5029200"/>
          </a:xfrm>
        </p:spPr>
        <p:txBody>
          <a:bodyPr/>
          <a:lstStyle>
            <a:lvl1pPr marL="0" indent="0">
              <a:buNone/>
              <a:defRPr sz="2400" b="1"/>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sv-SE" smtClean="0"/>
              <a:t>Klicka på ikonen för att lägga till en bild</a:t>
            </a:r>
            <a:endParaRPr lang="sv-SE" dirty="0"/>
          </a:p>
        </p:txBody>
      </p:sp>
      <p:sp>
        <p:nvSpPr>
          <p:cNvPr id="4" name="Platshållare för text 3"/>
          <p:cNvSpPr>
            <a:spLocks noGrp="1"/>
          </p:cNvSpPr>
          <p:nvPr>
            <p:ph type="body" sz="half" idx="2"/>
          </p:nvPr>
        </p:nvSpPr>
        <p:spPr>
          <a:xfrm>
            <a:off x="307911" y="2057400"/>
            <a:ext cx="3271109" cy="4050234"/>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sv-SE" smtClean="0"/>
              <a:t>Klicka här för att ändra format på bakgrundstexten</a:t>
            </a:r>
          </a:p>
        </p:txBody>
      </p:sp>
      <p:sp>
        <p:nvSpPr>
          <p:cNvPr id="12" name="Rektangel 11"/>
          <p:cNvSpPr/>
          <p:nvPr userDrawn="1"/>
        </p:nvSpPr>
        <p:spPr>
          <a:xfrm>
            <a:off x="1" y="6356351"/>
            <a:ext cx="9144000" cy="5016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a:p>
        </p:txBody>
      </p:sp>
      <p:sp>
        <p:nvSpPr>
          <p:cNvPr id="13" name="Platshållare för datum 3"/>
          <p:cNvSpPr>
            <a:spLocks noGrp="1"/>
          </p:cNvSpPr>
          <p:nvPr>
            <p:ph type="dt" sz="half" idx="10"/>
          </p:nvPr>
        </p:nvSpPr>
        <p:spPr>
          <a:xfrm>
            <a:off x="307910" y="6356350"/>
            <a:ext cx="2057400" cy="492876"/>
          </a:xfrm>
        </p:spPr>
        <p:txBody>
          <a:bodyPr/>
          <a:lstStyle>
            <a:lvl1pPr>
              <a:defRPr sz="788">
                <a:solidFill>
                  <a:schemeClr val="bg1"/>
                </a:solidFill>
              </a:defRPr>
            </a:lvl1pPr>
          </a:lstStyle>
          <a:p>
            <a:r>
              <a:rPr lang="sv-SE" smtClean="0"/>
              <a:t>2022-12-15</a:t>
            </a:r>
            <a:endParaRPr lang="sv-SE" dirty="0"/>
          </a:p>
        </p:txBody>
      </p:sp>
      <p:sp>
        <p:nvSpPr>
          <p:cNvPr id="14" name="Platshållare för sidfot 4"/>
          <p:cNvSpPr>
            <a:spLocks noGrp="1"/>
          </p:cNvSpPr>
          <p:nvPr>
            <p:ph type="ftr" sz="quarter" idx="11"/>
          </p:nvPr>
        </p:nvSpPr>
        <p:spPr>
          <a:xfrm>
            <a:off x="2684884" y="6356350"/>
            <a:ext cx="3774233" cy="492876"/>
          </a:xfrm>
        </p:spPr>
        <p:txBody>
          <a:bodyPr/>
          <a:lstStyle>
            <a:lvl1pPr>
              <a:defRPr sz="788">
                <a:solidFill>
                  <a:schemeClr val="bg1"/>
                </a:solidFill>
              </a:defRPr>
            </a:lvl1pPr>
          </a:lstStyle>
          <a:p>
            <a:endParaRPr lang="sv-SE" dirty="0"/>
          </a:p>
        </p:txBody>
      </p:sp>
      <p:sp>
        <p:nvSpPr>
          <p:cNvPr id="15" name="Platshållare för bildnummer 5"/>
          <p:cNvSpPr>
            <a:spLocks noGrp="1"/>
          </p:cNvSpPr>
          <p:nvPr>
            <p:ph type="sldNum" sz="quarter" idx="12"/>
          </p:nvPr>
        </p:nvSpPr>
        <p:spPr>
          <a:xfrm>
            <a:off x="6778690" y="6356350"/>
            <a:ext cx="2057400" cy="492876"/>
          </a:xfrm>
        </p:spPr>
        <p:txBody>
          <a:bodyPr/>
          <a:lstStyle>
            <a:lvl1pPr>
              <a:defRPr sz="788">
                <a:solidFill>
                  <a:schemeClr val="bg1"/>
                </a:solidFill>
              </a:defRPr>
            </a:lvl1pPr>
          </a:lstStyle>
          <a:p>
            <a:fld id="{130DDE8C-17E0-4539-9C15-C1E9D231907F}" type="slidenum">
              <a:rPr lang="sv-SE" smtClean="0"/>
              <a:pPr/>
              <a:t>‹#›</a:t>
            </a:fld>
            <a:endParaRPr lang="sv-SE" dirty="0"/>
          </a:p>
        </p:txBody>
      </p:sp>
      <p:sp>
        <p:nvSpPr>
          <p:cNvPr id="11" name="Rektangel 10"/>
          <p:cNvSpPr/>
          <p:nvPr userDrawn="1"/>
        </p:nvSpPr>
        <p:spPr>
          <a:xfrm>
            <a:off x="8350181" y="365125"/>
            <a:ext cx="793820" cy="7552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sz="1350"/>
          </a:p>
        </p:txBody>
      </p:sp>
      <p:pic>
        <p:nvPicPr>
          <p:cNvPr id="18" name="Bildobjekt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28058" y="478141"/>
            <a:ext cx="408032" cy="519187"/>
          </a:xfrm>
          <a:prstGeom prst="rect">
            <a:avLst/>
          </a:prstGeom>
        </p:spPr>
      </p:pic>
    </p:spTree>
    <p:extLst>
      <p:ext uri="{BB962C8B-B14F-4D97-AF65-F5344CB8AC3E}">
        <p14:creationId xmlns:p14="http://schemas.microsoft.com/office/powerpoint/2010/main" val="221001855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sv-SE"/>
              <a:t>Klicka här för att ändra format</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4" name="Date Placeholder 3"/>
          <p:cNvSpPr>
            <a:spLocks noGrp="1"/>
          </p:cNvSpPr>
          <p:nvPr>
            <p:ph type="dt" sz="half" idx="10"/>
          </p:nvPr>
        </p:nvSpPr>
        <p:spPr/>
        <p:txBody>
          <a:bodyPr/>
          <a:lstStyle/>
          <a:p>
            <a:fld id="{47B1CA28-6418-48A2-9580-CC19143D7551}" type="datetimeFigureOut">
              <a:rPr lang="sv-SE" smtClean="0"/>
              <a:t>2023-09-13</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0046A114-A8D9-4FC1-ADD6-66AC7DCB3D50}" type="slidenum">
              <a:rPr lang="sv-SE" smtClean="0"/>
              <a:t>‹#›</a:t>
            </a:fld>
            <a:endParaRPr lang="sv-SE"/>
          </a:p>
        </p:txBody>
      </p:sp>
    </p:spTree>
    <p:extLst>
      <p:ext uri="{BB962C8B-B14F-4D97-AF65-F5344CB8AC3E}">
        <p14:creationId xmlns:p14="http://schemas.microsoft.com/office/powerpoint/2010/main" val="16066724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5" name="Date Placeholder 4"/>
          <p:cNvSpPr>
            <a:spLocks noGrp="1"/>
          </p:cNvSpPr>
          <p:nvPr>
            <p:ph type="dt" sz="half" idx="10"/>
          </p:nvPr>
        </p:nvSpPr>
        <p:spPr/>
        <p:txBody>
          <a:bodyPr/>
          <a:lstStyle/>
          <a:p>
            <a:fld id="{47B1CA28-6418-48A2-9580-CC19143D7551}" type="datetimeFigureOut">
              <a:rPr lang="sv-SE" smtClean="0"/>
              <a:t>2023-09-13</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0046A114-A8D9-4FC1-ADD6-66AC7DCB3D50}" type="slidenum">
              <a:rPr lang="sv-SE" smtClean="0"/>
              <a:t>‹#›</a:t>
            </a:fld>
            <a:endParaRPr lang="sv-SE"/>
          </a:p>
        </p:txBody>
      </p:sp>
    </p:spTree>
    <p:extLst>
      <p:ext uri="{BB962C8B-B14F-4D97-AF65-F5344CB8AC3E}">
        <p14:creationId xmlns:p14="http://schemas.microsoft.com/office/powerpoint/2010/main" val="1145608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sv-SE"/>
              <a:t>Klicka här för att ändra format</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Content Placeholder 3"/>
          <p:cNvSpPr>
            <a:spLocks noGrp="1"/>
          </p:cNvSpPr>
          <p:nvPr>
            <p:ph sz="half" idx="2"/>
          </p:nvPr>
        </p:nvSpPr>
        <p:spPr>
          <a:xfrm>
            <a:off x="629842" y="2505075"/>
            <a:ext cx="3868340" cy="36845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Content Placeholder 5"/>
          <p:cNvSpPr>
            <a:spLocks noGrp="1"/>
          </p:cNvSpPr>
          <p:nvPr>
            <p:ph sz="quarter" idx="4"/>
          </p:nvPr>
        </p:nvSpPr>
        <p:spPr>
          <a:xfrm>
            <a:off x="4629150" y="2505075"/>
            <a:ext cx="3887391" cy="36845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7" name="Date Placeholder 6"/>
          <p:cNvSpPr>
            <a:spLocks noGrp="1"/>
          </p:cNvSpPr>
          <p:nvPr>
            <p:ph type="dt" sz="half" idx="10"/>
          </p:nvPr>
        </p:nvSpPr>
        <p:spPr/>
        <p:txBody>
          <a:bodyPr/>
          <a:lstStyle/>
          <a:p>
            <a:fld id="{47B1CA28-6418-48A2-9580-CC19143D7551}" type="datetimeFigureOut">
              <a:rPr lang="sv-SE" smtClean="0"/>
              <a:t>2023-09-13</a:t>
            </a:fld>
            <a:endParaRPr lang="sv-SE"/>
          </a:p>
        </p:txBody>
      </p:sp>
      <p:sp>
        <p:nvSpPr>
          <p:cNvPr id="8" name="Footer Placeholder 7"/>
          <p:cNvSpPr>
            <a:spLocks noGrp="1"/>
          </p:cNvSpPr>
          <p:nvPr>
            <p:ph type="ftr" sz="quarter" idx="11"/>
          </p:nvPr>
        </p:nvSpPr>
        <p:spPr/>
        <p:txBody>
          <a:bodyPr/>
          <a:lstStyle/>
          <a:p>
            <a:endParaRPr lang="sv-SE"/>
          </a:p>
        </p:txBody>
      </p:sp>
      <p:sp>
        <p:nvSpPr>
          <p:cNvPr id="9" name="Slide Number Placeholder 8"/>
          <p:cNvSpPr>
            <a:spLocks noGrp="1"/>
          </p:cNvSpPr>
          <p:nvPr>
            <p:ph type="sldNum" sz="quarter" idx="12"/>
          </p:nvPr>
        </p:nvSpPr>
        <p:spPr/>
        <p:txBody>
          <a:bodyPr/>
          <a:lstStyle/>
          <a:p>
            <a:fld id="{0046A114-A8D9-4FC1-ADD6-66AC7DCB3D50}" type="slidenum">
              <a:rPr lang="sv-SE" smtClean="0"/>
              <a:t>‹#›</a:t>
            </a:fld>
            <a:endParaRPr lang="sv-SE"/>
          </a:p>
        </p:txBody>
      </p:sp>
    </p:spTree>
    <p:extLst>
      <p:ext uri="{BB962C8B-B14F-4D97-AF65-F5344CB8AC3E}">
        <p14:creationId xmlns:p14="http://schemas.microsoft.com/office/powerpoint/2010/main" val="4080889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endParaRPr lang="en-US" dirty="0"/>
          </a:p>
        </p:txBody>
      </p:sp>
      <p:sp>
        <p:nvSpPr>
          <p:cNvPr id="3" name="Date Placeholder 2"/>
          <p:cNvSpPr>
            <a:spLocks noGrp="1"/>
          </p:cNvSpPr>
          <p:nvPr>
            <p:ph type="dt" sz="half" idx="10"/>
          </p:nvPr>
        </p:nvSpPr>
        <p:spPr/>
        <p:txBody>
          <a:bodyPr/>
          <a:lstStyle/>
          <a:p>
            <a:fld id="{47B1CA28-6418-48A2-9580-CC19143D7551}" type="datetimeFigureOut">
              <a:rPr lang="sv-SE" smtClean="0"/>
              <a:t>2023-09-13</a:t>
            </a:fld>
            <a:endParaRPr lang="sv-SE"/>
          </a:p>
        </p:txBody>
      </p:sp>
      <p:sp>
        <p:nvSpPr>
          <p:cNvPr id="4" name="Footer Placeholder 3"/>
          <p:cNvSpPr>
            <a:spLocks noGrp="1"/>
          </p:cNvSpPr>
          <p:nvPr>
            <p:ph type="ftr" sz="quarter" idx="11"/>
          </p:nvPr>
        </p:nvSpPr>
        <p:spPr/>
        <p:txBody>
          <a:bodyPr/>
          <a:lstStyle/>
          <a:p>
            <a:endParaRPr lang="sv-SE"/>
          </a:p>
        </p:txBody>
      </p:sp>
      <p:sp>
        <p:nvSpPr>
          <p:cNvPr id="5" name="Slide Number Placeholder 4"/>
          <p:cNvSpPr>
            <a:spLocks noGrp="1"/>
          </p:cNvSpPr>
          <p:nvPr>
            <p:ph type="sldNum" sz="quarter" idx="12"/>
          </p:nvPr>
        </p:nvSpPr>
        <p:spPr/>
        <p:txBody>
          <a:bodyPr/>
          <a:lstStyle/>
          <a:p>
            <a:fld id="{0046A114-A8D9-4FC1-ADD6-66AC7DCB3D50}" type="slidenum">
              <a:rPr lang="sv-SE" smtClean="0"/>
              <a:t>‹#›</a:t>
            </a:fld>
            <a:endParaRPr lang="sv-SE"/>
          </a:p>
        </p:txBody>
      </p:sp>
    </p:spTree>
    <p:extLst>
      <p:ext uri="{BB962C8B-B14F-4D97-AF65-F5344CB8AC3E}">
        <p14:creationId xmlns:p14="http://schemas.microsoft.com/office/powerpoint/2010/main" val="14979520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B1CA28-6418-48A2-9580-CC19143D7551}" type="datetimeFigureOut">
              <a:rPr lang="sv-SE" smtClean="0"/>
              <a:t>2023-09-13</a:t>
            </a:fld>
            <a:endParaRPr lang="sv-SE"/>
          </a:p>
        </p:txBody>
      </p:sp>
      <p:sp>
        <p:nvSpPr>
          <p:cNvPr id="3" name="Footer Placeholder 2"/>
          <p:cNvSpPr>
            <a:spLocks noGrp="1"/>
          </p:cNvSpPr>
          <p:nvPr>
            <p:ph type="ftr" sz="quarter" idx="11"/>
          </p:nvPr>
        </p:nvSpPr>
        <p:spPr/>
        <p:txBody>
          <a:bodyPr/>
          <a:lstStyle/>
          <a:p>
            <a:endParaRPr lang="sv-SE"/>
          </a:p>
        </p:txBody>
      </p:sp>
      <p:sp>
        <p:nvSpPr>
          <p:cNvPr id="4" name="Slide Number Placeholder 3"/>
          <p:cNvSpPr>
            <a:spLocks noGrp="1"/>
          </p:cNvSpPr>
          <p:nvPr>
            <p:ph type="sldNum" sz="quarter" idx="12"/>
          </p:nvPr>
        </p:nvSpPr>
        <p:spPr/>
        <p:txBody>
          <a:bodyPr/>
          <a:lstStyle/>
          <a:p>
            <a:fld id="{0046A114-A8D9-4FC1-ADD6-66AC7DCB3D50}" type="slidenum">
              <a:rPr lang="sv-SE" smtClean="0"/>
              <a:t>‹#›</a:t>
            </a:fld>
            <a:endParaRPr lang="sv-SE"/>
          </a:p>
        </p:txBody>
      </p:sp>
    </p:spTree>
    <p:extLst>
      <p:ext uri="{BB962C8B-B14F-4D97-AF65-F5344CB8AC3E}">
        <p14:creationId xmlns:p14="http://schemas.microsoft.com/office/powerpoint/2010/main" val="19628448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sv-SE"/>
              <a:t>Klicka här för att ändra format</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
        <p:nvSpPr>
          <p:cNvPr id="5" name="Date Placeholder 4"/>
          <p:cNvSpPr>
            <a:spLocks noGrp="1"/>
          </p:cNvSpPr>
          <p:nvPr>
            <p:ph type="dt" sz="half" idx="10"/>
          </p:nvPr>
        </p:nvSpPr>
        <p:spPr/>
        <p:txBody>
          <a:bodyPr/>
          <a:lstStyle/>
          <a:p>
            <a:fld id="{47B1CA28-6418-48A2-9580-CC19143D7551}" type="datetimeFigureOut">
              <a:rPr lang="sv-SE" smtClean="0"/>
              <a:t>2023-09-13</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0046A114-A8D9-4FC1-ADD6-66AC7DCB3D50}" type="slidenum">
              <a:rPr lang="sv-SE" smtClean="0"/>
              <a:t>‹#›</a:t>
            </a:fld>
            <a:endParaRPr lang="sv-SE"/>
          </a:p>
        </p:txBody>
      </p:sp>
    </p:spTree>
    <p:extLst>
      <p:ext uri="{BB962C8B-B14F-4D97-AF65-F5344CB8AC3E}">
        <p14:creationId xmlns:p14="http://schemas.microsoft.com/office/powerpoint/2010/main" val="4640808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sv-SE"/>
              <a:t>Klicka här för att ändra format</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
        <p:nvSpPr>
          <p:cNvPr id="5" name="Date Placeholder 4"/>
          <p:cNvSpPr>
            <a:spLocks noGrp="1"/>
          </p:cNvSpPr>
          <p:nvPr>
            <p:ph type="dt" sz="half" idx="10"/>
          </p:nvPr>
        </p:nvSpPr>
        <p:spPr/>
        <p:txBody>
          <a:bodyPr/>
          <a:lstStyle/>
          <a:p>
            <a:fld id="{47B1CA28-6418-48A2-9580-CC19143D7551}" type="datetimeFigureOut">
              <a:rPr lang="sv-SE" smtClean="0"/>
              <a:t>2023-09-13</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0046A114-A8D9-4FC1-ADD6-66AC7DCB3D50}" type="slidenum">
              <a:rPr lang="sv-SE" smtClean="0"/>
              <a:t>‹#›</a:t>
            </a:fld>
            <a:endParaRPr lang="sv-SE"/>
          </a:p>
        </p:txBody>
      </p:sp>
    </p:spTree>
    <p:extLst>
      <p:ext uri="{BB962C8B-B14F-4D97-AF65-F5344CB8AC3E}">
        <p14:creationId xmlns:p14="http://schemas.microsoft.com/office/powerpoint/2010/main" val="32669101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sv-SE"/>
              <a:t>Klicka här för att ändra format</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B1CA28-6418-48A2-9580-CC19143D7551}" type="datetimeFigureOut">
              <a:rPr lang="sv-SE" smtClean="0"/>
              <a:t>2023-09-13</a:t>
            </a:fld>
            <a:endParaRPr lang="sv-SE"/>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46A114-A8D9-4FC1-ADD6-66AC7DCB3D50}" type="slidenum">
              <a:rPr lang="sv-SE" smtClean="0"/>
              <a:t>‹#›</a:t>
            </a:fld>
            <a:endParaRPr lang="sv-SE"/>
          </a:p>
        </p:txBody>
      </p:sp>
    </p:spTree>
    <p:extLst>
      <p:ext uri="{BB962C8B-B14F-4D97-AF65-F5344CB8AC3E}">
        <p14:creationId xmlns:p14="http://schemas.microsoft.com/office/powerpoint/2010/main" val="532581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sv-SE" smtClean="0"/>
              <a:t>Klicka här för att ändra format</a:t>
            </a:r>
            <a:endParaRPr lang="sv-SE"/>
          </a:p>
        </p:txBody>
      </p:sp>
      <p:sp>
        <p:nvSpPr>
          <p:cNvPr id="3" name="Platshållare för text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sv-SE" smtClean="0"/>
              <a:t>2022-12-15</a:t>
            </a:r>
            <a:endParaRPr lang="sv-SE"/>
          </a:p>
        </p:txBody>
      </p:sp>
      <p:sp>
        <p:nvSpPr>
          <p:cNvPr id="5" name="Platshållare för sidfot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30DDE8C-17E0-4539-9C15-C1E9D231907F}" type="slidenum">
              <a:rPr lang="sv-SE" smtClean="0"/>
              <a:t>‹#›</a:t>
            </a:fld>
            <a:endParaRPr lang="sv-SE"/>
          </a:p>
        </p:txBody>
      </p:sp>
    </p:spTree>
    <p:extLst>
      <p:ext uri="{BB962C8B-B14F-4D97-AF65-F5344CB8AC3E}">
        <p14:creationId xmlns:p14="http://schemas.microsoft.com/office/powerpoint/2010/main" val="107856461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Lst>
  <p:timing>
    <p:tnLst>
      <p:par>
        <p:cTn id="1" dur="indefinite" restart="never" nodeType="tmRoot"/>
      </p:par>
    </p:tnLst>
  </p:timing>
  <p:hf hdr="0" ftr="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2.png"/><Relationship Id="rId7"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1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3.png"/><Relationship Id="rId7"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1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3.png"/><Relationship Id="rId7"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1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3.png"/><Relationship Id="rId7"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1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4.jpeg"/><Relationship Id="rId7"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https://lh3.googleusercontent.com/zb0m5BrANCJDxC_i9zurdvm7O8U_yXTBdt14cJGwLAo-jYFRcGlnTDo6t9u2pWwmY95aNDu2IQjxgbuolKRhnT37lJIVOUW2_QZOf0CvyYG_q_2ThPuuYwEoi63cnduZFFN490hh" TargetMode="External"/><Relationship Id="rId9" Type="http://schemas.openxmlformats.org/officeDocument/2006/relationships/image" Target="../media/image7.png"/></Relationships>
</file>

<file path=ppt/slides/_rels/slide1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3.png"/><Relationship Id="rId7"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1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2.png"/><Relationship Id="rId7"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1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5.png"/><Relationship Id="rId7"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1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5.png"/><Relationship Id="rId7"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1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5.png"/><Relationship Id="rId7"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5.png"/><Relationship Id="rId7"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2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2.png"/><Relationship Id="rId7"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2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6.png"/><Relationship Id="rId7"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2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6.png"/><Relationship Id="rId7"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2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7.jpeg"/><Relationship Id="rId7"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2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6.png"/><Relationship Id="rId7"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2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2.png"/><Relationship Id="rId7"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notesSlide" Target="../notesSlides/notesSlide4.xml"/><Relationship Id="rId7"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video" Target="https://www.youtube.com/embed/hO8s4gScKyc" TargetMode="External"/><Relationship Id="rId6" Type="http://schemas.openxmlformats.org/officeDocument/2006/relationships/image" Target="../media/image5.jpeg"/><Relationship Id="rId5" Type="http://schemas.openxmlformats.org/officeDocument/2006/relationships/image" Target="../media/image4.png"/><Relationship Id="rId10" Type="http://schemas.openxmlformats.org/officeDocument/2006/relationships/image" Target="../media/image8.png"/><Relationship Id="rId4" Type="http://schemas.openxmlformats.org/officeDocument/2006/relationships/image" Target="../media/image3.png"/><Relationship Id="rId9" Type="http://schemas.openxmlformats.org/officeDocument/2006/relationships/image" Target="../media/image9.jpeg"/></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0.png"/><Relationship Id="rId7"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1.png"/><Relationship Id="rId7"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1.png"/><Relationship Id="rId7"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1.png"/><Relationship Id="rId7"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dirty="0" smtClean="0"/>
              <a:t> </a:t>
            </a:r>
            <a:endParaRPr lang="sv-SE" dirty="0"/>
          </a:p>
        </p:txBody>
      </p:sp>
      <p:sp>
        <p:nvSpPr>
          <p:cNvPr id="3" name="Platshållare för innehåll 2"/>
          <p:cNvSpPr>
            <a:spLocks noGrp="1"/>
          </p:cNvSpPr>
          <p:nvPr>
            <p:ph idx="1"/>
          </p:nvPr>
        </p:nvSpPr>
        <p:spPr>
          <a:xfrm>
            <a:off x="307910" y="1585062"/>
            <a:ext cx="8528180" cy="3263503"/>
          </a:xfrm>
        </p:spPr>
        <p:txBody>
          <a:bodyPr>
            <a:normAutofit fontScale="77500" lnSpcReduction="20000"/>
          </a:bodyPr>
          <a:lstStyle/>
          <a:p>
            <a:pPr marL="0" indent="0">
              <a:buNone/>
            </a:pPr>
            <a:r>
              <a:rPr lang="sv-SE" dirty="0" smtClean="0">
                <a:solidFill>
                  <a:srgbClr val="FF0000"/>
                </a:solidFill>
              </a:rPr>
              <a:t>Goda förutsättningar för vårdens medarbetare (54 166 477kr)</a:t>
            </a:r>
          </a:p>
          <a:p>
            <a:pPr marL="0" indent="0">
              <a:buNone/>
            </a:pPr>
            <a:r>
              <a:rPr lang="sv-SE" dirty="0" smtClean="0"/>
              <a:t> 	-	</a:t>
            </a:r>
            <a:r>
              <a:rPr lang="sv-SE" sz="1500" dirty="0"/>
              <a:t>Ändamålsenlig kompetensförsörjning</a:t>
            </a:r>
          </a:p>
          <a:p>
            <a:pPr marL="0" indent="0">
              <a:buNone/>
            </a:pPr>
            <a:r>
              <a:rPr lang="sv-SE" dirty="0"/>
              <a:t>	</a:t>
            </a:r>
            <a:r>
              <a:rPr lang="sv-SE" dirty="0" smtClean="0"/>
              <a:t>-	</a:t>
            </a:r>
            <a:r>
              <a:rPr lang="sv-SE" sz="1500" dirty="0"/>
              <a:t>Utveckla förutsättningarna på arbetsplatsen</a:t>
            </a:r>
          </a:p>
          <a:p>
            <a:pPr marL="0" indent="0">
              <a:buNone/>
            </a:pPr>
            <a:r>
              <a:rPr lang="sv-SE" sz="1500" dirty="0"/>
              <a:t> 	</a:t>
            </a:r>
            <a:r>
              <a:rPr lang="sv-SE" sz="1500" dirty="0"/>
              <a:t>-	utbilda vårdens framtida medarbetare, vidareutbildning sjuksköterskor</a:t>
            </a:r>
          </a:p>
          <a:p>
            <a:pPr marL="0" indent="0">
              <a:buNone/>
            </a:pPr>
            <a:endParaRPr lang="sv-SE" sz="1500" dirty="0"/>
          </a:p>
          <a:p>
            <a:pPr marL="0" indent="0">
              <a:buNone/>
            </a:pPr>
            <a:r>
              <a:rPr lang="sv-SE" dirty="0" smtClean="0">
                <a:solidFill>
                  <a:srgbClr val="FF0000"/>
                </a:solidFill>
              </a:rPr>
              <a:t>Insatser inom ramen för Vision e-hälsa 2025 (2 131 656kr)</a:t>
            </a:r>
          </a:p>
          <a:p>
            <a:pPr marL="0" indent="0">
              <a:buNone/>
            </a:pPr>
            <a:r>
              <a:rPr lang="sv-SE" dirty="0"/>
              <a:t>  </a:t>
            </a:r>
            <a:r>
              <a:rPr lang="sv-SE" dirty="0" smtClean="0"/>
              <a:t>    	-	</a:t>
            </a:r>
            <a:r>
              <a:rPr lang="sv-SE" sz="1500" dirty="0"/>
              <a:t>Gemensam tillämpning av standarder</a:t>
            </a:r>
          </a:p>
          <a:p>
            <a:pPr marL="0" indent="0">
              <a:buNone/>
            </a:pPr>
            <a:r>
              <a:rPr lang="sv-SE" sz="1500" dirty="0"/>
              <a:t> </a:t>
            </a:r>
            <a:r>
              <a:rPr lang="sv-SE" sz="1500" dirty="0"/>
              <a:t>	</a:t>
            </a:r>
          </a:p>
          <a:p>
            <a:pPr marL="0" indent="0">
              <a:buNone/>
            </a:pPr>
            <a:r>
              <a:rPr lang="sv-SE" dirty="0" smtClean="0">
                <a:solidFill>
                  <a:srgbClr val="FF0000"/>
                </a:solidFill>
              </a:rPr>
              <a:t>Förstärkning av ambulanssjukvården (2 542 998kr)</a:t>
            </a:r>
          </a:p>
          <a:p>
            <a:pPr marL="0" indent="0">
              <a:buNone/>
            </a:pPr>
            <a:r>
              <a:rPr lang="sv-SE" dirty="0">
                <a:solidFill>
                  <a:srgbClr val="FF0000"/>
                </a:solidFill>
              </a:rPr>
              <a:t>	</a:t>
            </a:r>
            <a:r>
              <a:rPr lang="sv-SE" dirty="0" smtClean="0"/>
              <a:t>-	</a:t>
            </a:r>
            <a:r>
              <a:rPr lang="sv-SE" sz="1500" dirty="0"/>
              <a:t>Mer jämlik och effektiv ambulanssjukvård</a:t>
            </a:r>
            <a:r>
              <a:rPr lang="sv-SE" dirty="0" smtClean="0">
                <a:solidFill>
                  <a:srgbClr val="FF0000"/>
                </a:solidFill>
              </a:rPr>
              <a:t>	</a:t>
            </a:r>
          </a:p>
        </p:txBody>
      </p:sp>
      <p:sp>
        <p:nvSpPr>
          <p:cNvPr id="4" name="Platshållare för datum 3"/>
          <p:cNvSpPr>
            <a:spLocks noGrp="1"/>
          </p:cNvSpPr>
          <p:nvPr>
            <p:ph type="dt" sz="half" idx="10"/>
          </p:nvPr>
        </p:nvSpPr>
        <p:spPr/>
        <p:txBody>
          <a:bodyPr/>
          <a:lstStyle/>
          <a:p>
            <a:r>
              <a:rPr lang="sv-SE" smtClean="0"/>
              <a:t>2022-12-15</a:t>
            </a:r>
            <a:endParaRPr lang="sv-SE" dirty="0"/>
          </a:p>
        </p:txBody>
      </p:sp>
      <p:sp>
        <p:nvSpPr>
          <p:cNvPr id="5" name="Platshållare för bildnummer 4"/>
          <p:cNvSpPr>
            <a:spLocks noGrp="1"/>
          </p:cNvSpPr>
          <p:nvPr>
            <p:ph type="sldNum" sz="quarter" idx="12"/>
          </p:nvPr>
        </p:nvSpPr>
        <p:spPr/>
        <p:txBody>
          <a:bodyPr/>
          <a:lstStyle/>
          <a:p>
            <a:fld id="{130DDE8C-17E0-4539-9C15-C1E9D231907F}" type="slidenum">
              <a:rPr lang="sv-SE" smtClean="0"/>
              <a:pPr/>
              <a:t>1</a:t>
            </a:fld>
            <a:endParaRPr lang="sv-SE" dirty="0"/>
          </a:p>
        </p:txBody>
      </p:sp>
    </p:spTree>
    <p:extLst>
      <p:ext uri="{BB962C8B-B14F-4D97-AF65-F5344CB8AC3E}">
        <p14:creationId xmlns:p14="http://schemas.microsoft.com/office/powerpoint/2010/main" val="31865250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ruta 15"/>
          <p:cNvSpPr txBox="1"/>
          <p:nvPr/>
        </p:nvSpPr>
        <p:spPr>
          <a:xfrm>
            <a:off x="5062954" y="2622337"/>
            <a:ext cx="2585367" cy="1815882"/>
          </a:xfrm>
          <a:prstGeom prst="rect">
            <a:avLst/>
          </a:prstGeom>
          <a:noFill/>
        </p:spPr>
        <p:txBody>
          <a:bodyPr wrap="square" rtlCol="0">
            <a:spAutoFit/>
          </a:bodyPr>
          <a:lstStyle/>
          <a:p>
            <a:endParaRPr lang="sv-SE" sz="1600" dirty="0"/>
          </a:p>
          <a:p>
            <a:pPr marL="285750" indent="-285750">
              <a:buFont typeface="Arial" panose="020B0604020202020204" pitchFamily="34" charset="0"/>
              <a:buChar char="•"/>
            </a:pPr>
            <a:endParaRPr lang="sv-SE" sz="1600" dirty="0"/>
          </a:p>
          <a:p>
            <a:pPr marL="285750" indent="-285750">
              <a:buFont typeface="Arial" panose="020B0604020202020204" pitchFamily="34" charset="0"/>
              <a:buChar char="•"/>
            </a:pPr>
            <a:endParaRPr lang="sv-SE" sz="1600" dirty="0"/>
          </a:p>
          <a:p>
            <a:pPr marL="285750" indent="-285750">
              <a:buFont typeface="Arial" panose="020B0604020202020204" pitchFamily="34" charset="0"/>
              <a:buChar char="•"/>
            </a:pPr>
            <a:endParaRPr lang="sv-SE" sz="1600" dirty="0"/>
          </a:p>
          <a:p>
            <a:pPr marL="285750" indent="-285750">
              <a:buFont typeface="Arial" panose="020B0604020202020204" pitchFamily="34" charset="0"/>
              <a:buChar char="•"/>
            </a:pPr>
            <a:endParaRPr lang="sv-SE" sz="1600" dirty="0"/>
          </a:p>
          <a:p>
            <a:pPr marL="285750" indent="-285750">
              <a:buFont typeface="Arial" panose="020B0604020202020204" pitchFamily="34" charset="0"/>
              <a:buChar char="•"/>
            </a:pPr>
            <a:endParaRPr lang="sv-SE" sz="1600" dirty="0"/>
          </a:p>
          <a:p>
            <a:pPr marL="285750" indent="-285750">
              <a:buFont typeface="Arial" panose="020B0604020202020204" pitchFamily="34" charset="0"/>
              <a:buChar char="•"/>
            </a:pPr>
            <a:endParaRPr lang="sv-SE" sz="1600" dirty="0"/>
          </a:p>
        </p:txBody>
      </p:sp>
      <p:pic>
        <p:nvPicPr>
          <p:cNvPr id="3" name="Picture 2">
            <a:extLst>
              <a:ext uri="{FF2B5EF4-FFF2-40B4-BE49-F238E27FC236}">
                <a16:creationId xmlns:a16="http://schemas.microsoft.com/office/drawing/2014/main" id="{7D277A7F-F958-CB47-A210-AFD6C3BD2507}"/>
              </a:ext>
            </a:extLst>
          </p:cNvPr>
          <p:cNvPicPr>
            <a:picLocks noChangeAspect="1"/>
          </p:cNvPicPr>
          <p:nvPr/>
        </p:nvPicPr>
        <p:blipFill rotWithShape="1">
          <a:blip r:embed="rId3">
            <a:extLst>
              <a:ext uri="{28A0092B-C50C-407E-A947-70E740481C1C}">
                <a14:useLocalDpi xmlns:a14="http://schemas.microsoft.com/office/drawing/2010/main" val="0"/>
              </a:ext>
            </a:extLst>
          </a:blip>
          <a:srcRect t="5269"/>
          <a:stretch/>
        </p:blipFill>
        <p:spPr>
          <a:xfrm>
            <a:off x="-29048" y="1623848"/>
            <a:ext cx="9204579" cy="5363772"/>
          </a:xfrm>
          <a:prstGeom prst="rect">
            <a:avLst/>
          </a:prstGeom>
        </p:spPr>
      </p:pic>
      <p:sp>
        <p:nvSpPr>
          <p:cNvPr id="9" name="textruta 1">
            <a:extLst>
              <a:ext uri="{FF2B5EF4-FFF2-40B4-BE49-F238E27FC236}">
                <a16:creationId xmlns:a16="http://schemas.microsoft.com/office/drawing/2014/main" id="{E5921949-B30A-C145-B3B8-1F8EFE03BF7B}"/>
              </a:ext>
            </a:extLst>
          </p:cNvPr>
          <p:cNvSpPr txBox="1"/>
          <p:nvPr/>
        </p:nvSpPr>
        <p:spPr>
          <a:xfrm>
            <a:off x="577503" y="3591833"/>
            <a:ext cx="7991475" cy="1692771"/>
          </a:xfrm>
          <a:prstGeom prst="rect">
            <a:avLst/>
          </a:prstGeom>
          <a:noFill/>
        </p:spPr>
        <p:txBody>
          <a:bodyPr wrap="square" rtlCol="0">
            <a:spAutoFit/>
          </a:bodyPr>
          <a:lstStyle/>
          <a:p>
            <a:pPr algn="ctr"/>
            <a:r>
              <a:rPr lang="sv-SE" sz="4000" b="1" dirty="0">
                <a:solidFill>
                  <a:schemeClr val="bg1"/>
                </a:solidFill>
                <a:latin typeface="+mj-lt"/>
                <a:ea typeface="+mj-ea"/>
                <a:cs typeface="+mj-cs"/>
              </a:rPr>
              <a:t>Reflektionsövning</a:t>
            </a:r>
          </a:p>
          <a:p>
            <a:endParaRPr lang="sv-SE" dirty="0">
              <a:solidFill>
                <a:schemeClr val="bg1"/>
              </a:solidFill>
            </a:endParaRPr>
          </a:p>
          <a:p>
            <a:r>
              <a:rPr lang="sv-SE" dirty="0">
                <a:solidFill>
                  <a:schemeClr val="bg1"/>
                </a:solidFill>
              </a:rPr>
              <a:t/>
            </a:r>
            <a:br>
              <a:rPr lang="sv-SE" dirty="0">
                <a:solidFill>
                  <a:schemeClr val="bg1"/>
                </a:solidFill>
              </a:rPr>
            </a:br>
            <a:r>
              <a:rPr lang="sv-SE" sz="1400" dirty="0">
                <a:solidFill>
                  <a:schemeClr val="bg1"/>
                </a:solidFill>
              </a:rPr>
              <a:t/>
            </a:r>
            <a:br>
              <a:rPr lang="sv-SE" sz="1400" dirty="0">
                <a:solidFill>
                  <a:schemeClr val="bg1"/>
                </a:solidFill>
              </a:rPr>
            </a:br>
            <a:endParaRPr lang="sv-SE" sz="1400" dirty="0">
              <a:solidFill>
                <a:schemeClr val="bg1"/>
              </a:solidFill>
            </a:endParaRPr>
          </a:p>
        </p:txBody>
      </p:sp>
      <p:pic>
        <p:nvPicPr>
          <p:cNvPr id="10" name="Bildobjekt 9"/>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593122" y="187127"/>
            <a:ext cx="936000" cy="937339"/>
          </a:xfrm>
          <a:prstGeom prst="rect">
            <a:avLst/>
          </a:prstGeom>
        </p:spPr>
      </p:pic>
      <p:pic>
        <p:nvPicPr>
          <p:cNvPr id="11" name="Bildobjekt 10"/>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231648" y="239197"/>
            <a:ext cx="1806586" cy="540000"/>
          </a:xfrm>
          <a:prstGeom prst="rect">
            <a:avLst/>
          </a:prstGeom>
        </p:spPr>
      </p:pic>
      <p:pic>
        <p:nvPicPr>
          <p:cNvPr id="12" name="Bildobjekt 11"/>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2339594" y="146806"/>
            <a:ext cx="1544228" cy="648000"/>
          </a:xfrm>
          <a:prstGeom prst="rect">
            <a:avLst/>
          </a:prstGeom>
        </p:spPr>
      </p:pic>
      <p:pic>
        <p:nvPicPr>
          <p:cNvPr id="17" name="Bildobjekt 16"/>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4093436" y="200390"/>
            <a:ext cx="1116000" cy="955480"/>
          </a:xfrm>
          <a:prstGeom prst="rect">
            <a:avLst/>
          </a:prstGeom>
        </p:spPr>
      </p:pic>
      <p:pic>
        <p:nvPicPr>
          <p:cNvPr id="18" name="Bildobjekt 17"/>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5343279" y="200390"/>
            <a:ext cx="1116000" cy="1121634"/>
          </a:xfrm>
          <a:prstGeom prst="rect">
            <a:avLst/>
          </a:prstGeom>
        </p:spPr>
      </p:pic>
      <p:pic>
        <p:nvPicPr>
          <p:cNvPr id="13" name="Bildobjekt 12"/>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7842965" y="200390"/>
            <a:ext cx="1069843" cy="1069843"/>
          </a:xfrm>
          <a:prstGeom prst="rect">
            <a:avLst/>
          </a:prstGeom>
        </p:spPr>
      </p:pic>
    </p:spTree>
    <p:extLst>
      <p:ext uri="{BB962C8B-B14F-4D97-AF65-F5344CB8AC3E}">
        <p14:creationId xmlns:p14="http://schemas.microsoft.com/office/powerpoint/2010/main" val="2494399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ruta 15"/>
          <p:cNvSpPr txBox="1"/>
          <p:nvPr/>
        </p:nvSpPr>
        <p:spPr>
          <a:xfrm>
            <a:off x="5062954" y="2622337"/>
            <a:ext cx="2585367" cy="1815882"/>
          </a:xfrm>
          <a:prstGeom prst="rect">
            <a:avLst/>
          </a:prstGeom>
          <a:noFill/>
        </p:spPr>
        <p:txBody>
          <a:bodyPr wrap="square" rtlCol="0">
            <a:spAutoFit/>
          </a:bodyPr>
          <a:lstStyle/>
          <a:p>
            <a:endParaRPr lang="sv-SE" sz="1600" dirty="0"/>
          </a:p>
          <a:p>
            <a:pPr marL="285750" indent="-285750">
              <a:buFont typeface="Arial" panose="020B0604020202020204" pitchFamily="34" charset="0"/>
              <a:buChar char="•"/>
            </a:pPr>
            <a:endParaRPr lang="sv-SE" sz="1600" dirty="0"/>
          </a:p>
          <a:p>
            <a:pPr marL="285750" indent="-285750">
              <a:buFont typeface="Arial" panose="020B0604020202020204" pitchFamily="34" charset="0"/>
              <a:buChar char="•"/>
            </a:pPr>
            <a:endParaRPr lang="sv-SE" sz="1600" dirty="0"/>
          </a:p>
          <a:p>
            <a:pPr marL="285750" indent="-285750">
              <a:buFont typeface="Arial" panose="020B0604020202020204" pitchFamily="34" charset="0"/>
              <a:buChar char="•"/>
            </a:pPr>
            <a:endParaRPr lang="sv-SE" sz="1600" dirty="0"/>
          </a:p>
          <a:p>
            <a:pPr marL="285750" indent="-285750">
              <a:buFont typeface="Arial" panose="020B0604020202020204" pitchFamily="34" charset="0"/>
              <a:buChar char="•"/>
            </a:pPr>
            <a:endParaRPr lang="sv-SE" sz="1600" dirty="0"/>
          </a:p>
          <a:p>
            <a:pPr marL="285750" indent="-285750">
              <a:buFont typeface="Arial" panose="020B0604020202020204" pitchFamily="34" charset="0"/>
              <a:buChar char="•"/>
            </a:pPr>
            <a:endParaRPr lang="sv-SE" sz="1600" dirty="0"/>
          </a:p>
          <a:p>
            <a:pPr marL="285750" indent="-285750">
              <a:buFont typeface="Arial" panose="020B0604020202020204" pitchFamily="34" charset="0"/>
              <a:buChar char="•"/>
            </a:pPr>
            <a:endParaRPr lang="sv-SE" sz="1600" dirty="0"/>
          </a:p>
        </p:txBody>
      </p:sp>
      <p:pic>
        <p:nvPicPr>
          <p:cNvPr id="6" name="Bildobjekt 7">
            <a:extLst>
              <a:ext uri="{FF2B5EF4-FFF2-40B4-BE49-F238E27FC236}">
                <a16:creationId xmlns:a16="http://schemas.microsoft.com/office/drawing/2014/main" id="{1D4E50E3-FDD2-CE44-A2D7-2983546CD1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97723"/>
            <a:ext cx="9215654" cy="5368385"/>
          </a:xfrm>
          <a:prstGeom prst="rect">
            <a:avLst/>
          </a:prstGeom>
        </p:spPr>
      </p:pic>
      <p:pic>
        <p:nvPicPr>
          <p:cNvPr id="9" name="Bildobjekt 8"/>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593122" y="187127"/>
            <a:ext cx="936000" cy="937339"/>
          </a:xfrm>
          <a:prstGeom prst="rect">
            <a:avLst/>
          </a:prstGeom>
        </p:spPr>
      </p:pic>
      <p:pic>
        <p:nvPicPr>
          <p:cNvPr id="10" name="Bildobjekt 9"/>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231648" y="239197"/>
            <a:ext cx="1806586" cy="540000"/>
          </a:xfrm>
          <a:prstGeom prst="rect">
            <a:avLst/>
          </a:prstGeom>
        </p:spPr>
      </p:pic>
      <p:pic>
        <p:nvPicPr>
          <p:cNvPr id="11" name="Bildobjekt 10"/>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2339594" y="146806"/>
            <a:ext cx="1544228" cy="648000"/>
          </a:xfrm>
          <a:prstGeom prst="rect">
            <a:avLst/>
          </a:prstGeom>
        </p:spPr>
      </p:pic>
      <p:pic>
        <p:nvPicPr>
          <p:cNvPr id="14" name="Bildobjekt 13"/>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4093436" y="200390"/>
            <a:ext cx="1116000" cy="955480"/>
          </a:xfrm>
          <a:prstGeom prst="rect">
            <a:avLst/>
          </a:prstGeom>
        </p:spPr>
      </p:pic>
      <p:pic>
        <p:nvPicPr>
          <p:cNvPr id="15" name="Bildobjekt 14"/>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5343279" y="200390"/>
            <a:ext cx="1116000" cy="1121634"/>
          </a:xfrm>
          <a:prstGeom prst="rect">
            <a:avLst/>
          </a:prstGeom>
        </p:spPr>
      </p:pic>
      <p:pic>
        <p:nvPicPr>
          <p:cNvPr id="12" name="Bildobjekt 11"/>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7842965" y="200390"/>
            <a:ext cx="1069843" cy="1069843"/>
          </a:xfrm>
          <a:prstGeom prst="rect">
            <a:avLst/>
          </a:prstGeom>
        </p:spPr>
      </p:pic>
    </p:spTree>
    <p:extLst>
      <p:ext uri="{BB962C8B-B14F-4D97-AF65-F5344CB8AC3E}">
        <p14:creationId xmlns:p14="http://schemas.microsoft.com/office/powerpoint/2010/main" val="4035318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ruta 1">
            <a:extLst>
              <a:ext uri="{FF2B5EF4-FFF2-40B4-BE49-F238E27FC236}">
                <a16:creationId xmlns:a16="http://schemas.microsoft.com/office/drawing/2014/main" id="{FFD993AD-7297-AF4E-8969-B52126C71D48}"/>
              </a:ext>
            </a:extLst>
          </p:cNvPr>
          <p:cNvSpPr txBox="1"/>
          <p:nvPr/>
        </p:nvSpPr>
        <p:spPr>
          <a:xfrm>
            <a:off x="1044136" y="3871638"/>
            <a:ext cx="6387287" cy="1692771"/>
          </a:xfrm>
          <a:prstGeom prst="rect">
            <a:avLst/>
          </a:prstGeom>
          <a:noFill/>
        </p:spPr>
        <p:txBody>
          <a:bodyPr wrap="square" rtlCol="0">
            <a:spAutoFit/>
          </a:bodyPr>
          <a:lstStyle/>
          <a:p>
            <a:r>
              <a:rPr lang="sv-SE" sz="4000" b="1" dirty="0">
                <a:solidFill>
                  <a:srgbClr val="008080"/>
                </a:solidFill>
                <a:latin typeface="+mj-lt"/>
                <a:ea typeface="+mj-ea"/>
                <a:cs typeface="+mj-cs"/>
              </a:rPr>
              <a:t>Labbet: Mer för fler</a:t>
            </a:r>
          </a:p>
          <a:p>
            <a:endParaRPr lang="sv-SE" dirty="0"/>
          </a:p>
          <a:p>
            <a:r>
              <a:rPr lang="sv-SE" dirty="0"/>
              <a:t/>
            </a:r>
            <a:br>
              <a:rPr lang="sv-SE" dirty="0"/>
            </a:br>
            <a:r>
              <a:rPr lang="sv-SE" sz="1400" dirty="0"/>
              <a:t/>
            </a:r>
            <a:br>
              <a:rPr lang="sv-SE" sz="1400" dirty="0"/>
            </a:br>
            <a:endParaRPr lang="sv-SE" sz="1400" dirty="0"/>
          </a:p>
        </p:txBody>
      </p:sp>
      <p:pic>
        <p:nvPicPr>
          <p:cNvPr id="10" name="Bildobjekt 7">
            <a:extLst>
              <a:ext uri="{FF2B5EF4-FFF2-40B4-BE49-F238E27FC236}">
                <a16:creationId xmlns:a16="http://schemas.microsoft.com/office/drawing/2014/main" id="{A6F53A5B-D0D1-FC48-A301-289893D4C2CE}"/>
              </a:ext>
            </a:extLst>
          </p:cNvPr>
          <p:cNvPicPr>
            <a:picLocks noChangeAspect="1"/>
          </p:cNvPicPr>
          <p:nvPr/>
        </p:nvPicPr>
        <p:blipFill rotWithShape="1">
          <a:blip r:embed="rId3">
            <a:extLst>
              <a:ext uri="{28A0092B-C50C-407E-A947-70E740481C1C}">
                <a14:useLocalDpi xmlns:a14="http://schemas.microsoft.com/office/drawing/2010/main" val="0"/>
              </a:ext>
            </a:extLst>
          </a:blip>
          <a:srcRect t="30863" b="36326"/>
          <a:stretch/>
        </p:blipFill>
        <p:spPr>
          <a:xfrm>
            <a:off x="0" y="1713962"/>
            <a:ext cx="9144000" cy="1765738"/>
          </a:xfrm>
          <a:prstGeom prst="rect">
            <a:avLst/>
          </a:prstGeom>
        </p:spPr>
      </p:pic>
      <p:pic>
        <p:nvPicPr>
          <p:cNvPr id="11" name="Bildobjekt 10"/>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593122" y="187127"/>
            <a:ext cx="936000" cy="937339"/>
          </a:xfrm>
          <a:prstGeom prst="rect">
            <a:avLst/>
          </a:prstGeom>
        </p:spPr>
      </p:pic>
      <p:pic>
        <p:nvPicPr>
          <p:cNvPr id="12" name="Bildobjekt 11"/>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231648" y="239197"/>
            <a:ext cx="1806586" cy="540000"/>
          </a:xfrm>
          <a:prstGeom prst="rect">
            <a:avLst/>
          </a:prstGeom>
        </p:spPr>
      </p:pic>
      <p:pic>
        <p:nvPicPr>
          <p:cNvPr id="13" name="Bildobjekt 12"/>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2339594" y="146806"/>
            <a:ext cx="1544228" cy="648000"/>
          </a:xfrm>
          <a:prstGeom prst="rect">
            <a:avLst/>
          </a:prstGeom>
        </p:spPr>
      </p:pic>
      <p:pic>
        <p:nvPicPr>
          <p:cNvPr id="18" name="Bildobjekt 17"/>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4093436" y="200390"/>
            <a:ext cx="1116000" cy="955480"/>
          </a:xfrm>
          <a:prstGeom prst="rect">
            <a:avLst/>
          </a:prstGeom>
        </p:spPr>
      </p:pic>
      <p:pic>
        <p:nvPicPr>
          <p:cNvPr id="19" name="Bildobjekt 18"/>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5343279" y="200390"/>
            <a:ext cx="1116000" cy="1121634"/>
          </a:xfrm>
          <a:prstGeom prst="rect">
            <a:avLst/>
          </a:prstGeom>
        </p:spPr>
      </p:pic>
      <p:pic>
        <p:nvPicPr>
          <p:cNvPr id="14" name="Bildobjekt 13"/>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7842965" y="200390"/>
            <a:ext cx="1069843" cy="1069843"/>
          </a:xfrm>
          <a:prstGeom prst="rect">
            <a:avLst/>
          </a:prstGeom>
        </p:spPr>
      </p:pic>
    </p:spTree>
    <p:extLst>
      <p:ext uri="{BB962C8B-B14F-4D97-AF65-F5344CB8AC3E}">
        <p14:creationId xmlns:p14="http://schemas.microsoft.com/office/powerpoint/2010/main" val="8221713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ruta 15"/>
          <p:cNvSpPr txBox="1"/>
          <p:nvPr/>
        </p:nvSpPr>
        <p:spPr>
          <a:xfrm>
            <a:off x="5062954" y="2622337"/>
            <a:ext cx="2585367" cy="1815882"/>
          </a:xfrm>
          <a:prstGeom prst="rect">
            <a:avLst/>
          </a:prstGeom>
          <a:noFill/>
        </p:spPr>
        <p:txBody>
          <a:bodyPr wrap="square" rtlCol="0">
            <a:spAutoFit/>
          </a:bodyPr>
          <a:lstStyle/>
          <a:p>
            <a:endParaRPr lang="sv-SE" sz="1600" dirty="0"/>
          </a:p>
          <a:p>
            <a:pPr marL="285750" indent="-285750">
              <a:buFont typeface="Arial" panose="020B0604020202020204" pitchFamily="34" charset="0"/>
              <a:buChar char="•"/>
            </a:pPr>
            <a:endParaRPr lang="sv-SE" sz="1600" dirty="0"/>
          </a:p>
          <a:p>
            <a:pPr marL="285750" indent="-285750">
              <a:buFont typeface="Arial" panose="020B0604020202020204" pitchFamily="34" charset="0"/>
              <a:buChar char="•"/>
            </a:pPr>
            <a:endParaRPr lang="sv-SE" sz="1600" dirty="0"/>
          </a:p>
          <a:p>
            <a:pPr marL="285750" indent="-285750">
              <a:buFont typeface="Arial" panose="020B0604020202020204" pitchFamily="34" charset="0"/>
              <a:buChar char="•"/>
            </a:pPr>
            <a:endParaRPr lang="sv-SE" sz="1600" dirty="0"/>
          </a:p>
          <a:p>
            <a:pPr marL="285750" indent="-285750">
              <a:buFont typeface="Arial" panose="020B0604020202020204" pitchFamily="34" charset="0"/>
              <a:buChar char="•"/>
            </a:pPr>
            <a:endParaRPr lang="sv-SE" sz="1600" dirty="0"/>
          </a:p>
          <a:p>
            <a:pPr marL="285750" indent="-285750">
              <a:buFont typeface="Arial" panose="020B0604020202020204" pitchFamily="34" charset="0"/>
              <a:buChar char="•"/>
            </a:pPr>
            <a:endParaRPr lang="sv-SE" sz="1600" dirty="0"/>
          </a:p>
          <a:p>
            <a:pPr marL="285750" indent="-285750">
              <a:buFont typeface="Arial" panose="020B0604020202020204" pitchFamily="34" charset="0"/>
              <a:buChar char="•"/>
            </a:pPr>
            <a:endParaRPr lang="sv-SE" sz="1600" dirty="0"/>
          </a:p>
        </p:txBody>
      </p:sp>
      <p:sp>
        <p:nvSpPr>
          <p:cNvPr id="9" name="textruta 1">
            <a:extLst>
              <a:ext uri="{FF2B5EF4-FFF2-40B4-BE49-F238E27FC236}">
                <a16:creationId xmlns:a16="http://schemas.microsoft.com/office/drawing/2014/main" id="{FFD993AD-7297-AF4E-8969-B52126C71D48}"/>
              </a:ext>
            </a:extLst>
          </p:cNvPr>
          <p:cNvSpPr txBox="1"/>
          <p:nvPr/>
        </p:nvSpPr>
        <p:spPr>
          <a:xfrm>
            <a:off x="899792" y="3859842"/>
            <a:ext cx="6387287" cy="1692771"/>
          </a:xfrm>
          <a:prstGeom prst="rect">
            <a:avLst/>
          </a:prstGeom>
          <a:noFill/>
        </p:spPr>
        <p:txBody>
          <a:bodyPr wrap="square" rtlCol="0">
            <a:spAutoFit/>
          </a:bodyPr>
          <a:lstStyle/>
          <a:p>
            <a:r>
              <a:rPr lang="sv-SE" sz="4000" b="1" dirty="0">
                <a:solidFill>
                  <a:srgbClr val="008080"/>
                </a:solidFill>
                <a:latin typeface="+mj-lt"/>
                <a:ea typeface="+mj-ea"/>
                <a:cs typeface="+mj-cs"/>
              </a:rPr>
              <a:t>Bikupan: Vad är provet?</a:t>
            </a:r>
          </a:p>
          <a:p>
            <a:endParaRPr lang="sv-SE" dirty="0"/>
          </a:p>
          <a:p>
            <a:r>
              <a:rPr lang="sv-SE" dirty="0"/>
              <a:t/>
            </a:r>
            <a:br>
              <a:rPr lang="sv-SE" dirty="0"/>
            </a:br>
            <a:r>
              <a:rPr lang="sv-SE" sz="1400" dirty="0"/>
              <a:t/>
            </a:r>
            <a:br>
              <a:rPr lang="sv-SE" sz="1400" dirty="0"/>
            </a:br>
            <a:endParaRPr lang="sv-SE" sz="1400" dirty="0"/>
          </a:p>
        </p:txBody>
      </p:sp>
      <p:pic>
        <p:nvPicPr>
          <p:cNvPr id="10" name="Bildobjekt 7">
            <a:extLst>
              <a:ext uri="{FF2B5EF4-FFF2-40B4-BE49-F238E27FC236}">
                <a16:creationId xmlns:a16="http://schemas.microsoft.com/office/drawing/2014/main" id="{3BF86D41-0540-8749-AE45-CBEC8FBD3FA3}"/>
              </a:ext>
            </a:extLst>
          </p:cNvPr>
          <p:cNvPicPr>
            <a:picLocks noChangeAspect="1"/>
          </p:cNvPicPr>
          <p:nvPr/>
        </p:nvPicPr>
        <p:blipFill rotWithShape="1">
          <a:blip r:embed="rId3">
            <a:extLst>
              <a:ext uri="{28A0092B-C50C-407E-A947-70E740481C1C}">
                <a14:useLocalDpi xmlns:a14="http://schemas.microsoft.com/office/drawing/2010/main" val="0"/>
              </a:ext>
            </a:extLst>
          </a:blip>
          <a:srcRect t="30863" b="36326"/>
          <a:stretch/>
        </p:blipFill>
        <p:spPr>
          <a:xfrm>
            <a:off x="0" y="1708064"/>
            <a:ext cx="9144000" cy="1765738"/>
          </a:xfrm>
          <a:prstGeom prst="rect">
            <a:avLst/>
          </a:prstGeom>
        </p:spPr>
      </p:pic>
      <p:pic>
        <p:nvPicPr>
          <p:cNvPr id="11" name="Bildobjekt 10"/>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593122" y="187127"/>
            <a:ext cx="936000" cy="937339"/>
          </a:xfrm>
          <a:prstGeom prst="rect">
            <a:avLst/>
          </a:prstGeom>
        </p:spPr>
      </p:pic>
      <p:pic>
        <p:nvPicPr>
          <p:cNvPr id="12" name="Bildobjekt 11"/>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231648" y="239197"/>
            <a:ext cx="1806586" cy="540000"/>
          </a:xfrm>
          <a:prstGeom prst="rect">
            <a:avLst/>
          </a:prstGeom>
        </p:spPr>
      </p:pic>
      <p:pic>
        <p:nvPicPr>
          <p:cNvPr id="13" name="Bildobjekt 12"/>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2339594" y="146806"/>
            <a:ext cx="1544228" cy="648000"/>
          </a:xfrm>
          <a:prstGeom prst="rect">
            <a:avLst/>
          </a:prstGeom>
        </p:spPr>
      </p:pic>
      <p:pic>
        <p:nvPicPr>
          <p:cNvPr id="18" name="Bildobjekt 17"/>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4093436" y="200390"/>
            <a:ext cx="1116000" cy="955480"/>
          </a:xfrm>
          <a:prstGeom prst="rect">
            <a:avLst/>
          </a:prstGeom>
        </p:spPr>
      </p:pic>
      <p:pic>
        <p:nvPicPr>
          <p:cNvPr id="19" name="Bildobjekt 18"/>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5343279" y="200390"/>
            <a:ext cx="1116000" cy="1121634"/>
          </a:xfrm>
          <a:prstGeom prst="rect">
            <a:avLst/>
          </a:prstGeom>
        </p:spPr>
      </p:pic>
      <p:pic>
        <p:nvPicPr>
          <p:cNvPr id="14" name="Bildobjekt 13"/>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7842965" y="200390"/>
            <a:ext cx="1069843" cy="1069843"/>
          </a:xfrm>
          <a:prstGeom prst="rect">
            <a:avLst/>
          </a:prstGeom>
        </p:spPr>
      </p:pic>
    </p:spTree>
    <p:extLst>
      <p:ext uri="{BB962C8B-B14F-4D97-AF65-F5344CB8AC3E}">
        <p14:creationId xmlns:p14="http://schemas.microsoft.com/office/powerpoint/2010/main" val="29948833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ruta 15"/>
          <p:cNvSpPr txBox="1"/>
          <p:nvPr/>
        </p:nvSpPr>
        <p:spPr>
          <a:xfrm>
            <a:off x="5062954" y="2622337"/>
            <a:ext cx="2585367" cy="1815882"/>
          </a:xfrm>
          <a:prstGeom prst="rect">
            <a:avLst/>
          </a:prstGeom>
          <a:noFill/>
        </p:spPr>
        <p:txBody>
          <a:bodyPr wrap="square" rtlCol="0">
            <a:spAutoFit/>
          </a:bodyPr>
          <a:lstStyle/>
          <a:p>
            <a:endParaRPr lang="sv-SE" sz="1600" dirty="0"/>
          </a:p>
          <a:p>
            <a:pPr marL="285750" indent="-285750">
              <a:buFont typeface="Arial" panose="020B0604020202020204" pitchFamily="34" charset="0"/>
              <a:buChar char="•"/>
            </a:pPr>
            <a:endParaRPr lang="sv-SE" sz="1600" dirty="0"/>
          </a:p>
          <a:p>
            <a:pPr marL="285750" indent="-285750">
              <a:buFont typeface="Arial" panose="020B0604020202020204" pitchFamily="34" charset="0"/>
              <a:buChar char="•"/>
            </a:pPr>
            <a:endParaRPr lang="sv-SE" sz="1600" dirty="0"/>
          </a:p>
          <a:p>
            <a:pPr marL="285750" indent="-285750">
              <a:buFont typeface="Arial" panose="020B0604020202020204" pitchFamily="34" charset="0"/>
              <a:buChar char="•"/>
            </a:pPr>
            <a:endParaRPr lang="sv-SE" sz="1600" dirty="0"/>
          </a:p>
          <a:p>
            <a:pPr marL="285750" indent="-285750">
              <a:buFont typeface="Arial" panose="020B0604020202020204" pitchFamily="34" charset="0"/>
              <a:buChar char="•"/>
            </a:pPr>
            <a:endParaRPr lang="sv-SE" sz="1600" dirty="0"/>
          </a:p>
          <a:p>
            <a:pPr marL="285750" indent="-285750">
              <a:buFont typeface="Arial" panose="020B0604020202020204" pitchFamily="34" charset="0"/>
              <a:buChar char="•"/>
            </a:pPr>
            <a:endParaRPr lang="sv-SE" sz="1600" dirty="0"/>
          </a:p>
          <a:p>
            <a:pPr marL="285750" indent="-285750">
              <a:buFont typeface="Arial" panose="020B0604020202020204" pitchFamily="34" charset="0"/>
              <a:buChar char="•"/>
            </a:pPr>
            <a:endParaRPr lang="sv-SE" sz="1600" dirty="0"/>
          </a:p>
        </p:txBody>
      </p:sp>
      <p:sp>
        <p:nvSpPr>
          <p:cNvPr id="6" name="textruta 1">
            <a:extLst>
              <a:ext uri="{FF2B5EF4-FFF2-40B4-BE49-F238E27FC236}">
                <a16:creationId xmlns:a16="http://schemas.microsoft.com/office/drawing/2014/main" id="{2BA9952D-FFB3-0047-B2AF-C709F26D4B07}"/>
              </a:ext>
            </a:extLst>
          </p:cNvPr>
          <p:cNvSpPr txBox="1"/>
          <p:nvPr/>
        </p:nvSpPr>
        <p:spPr>
          <a:xfrm>
            <a:off x="830264" y="1420412"/>
            <a:ext cx="6387287" cy="707886"/>
          </a:xfrm>
          <a:prstGeom prst="rect">
            <a:avLst/>
          </a:prstGeom>
          <a:noFill/>
        </p:spPr>
        <p:txBody>
          <a:bodyPr wrap="square" rtlCol="0">
            <a:spAutoFit/>
          </a:bodyPr>
          <a:lstStyle/>
          <a:p>
            <a:r>
              <a:rPr lang="sv-SE" sz="4000" b="1" dirty="0">
                <a:solidFill>
                  <a:srgbClr val="008080"/>
                </a:solidFill>
                <a:latin typeface="+mj-lt"/>
                <a:ea typeface="+mj-ea"/>
                <a:cs typeface="+mj-cs"/>
              </a:rPr>
              <a:t>Bikupan: Vad är provet?</a:t>
            </a:r>
            <a:endParaRPr lang="sv-SE" sz="1400" dirty="0"/>
          </a:p>
        </p:txBody>
      </p:sp>
      <p:pic>
        <p:nvPicPr>
          <p:cNvPr id="7" name="Picture 6" descr="https://lh3.googleusercontent.com/zb0m5BrANCJDxC_i9zurdvm7O8U_yXTBdt14cJGwLAo-jYFRcGlnTDo6t9u2pWwmY95aNDu2IQjxgbuolKRhnT37lJIVOUW2_QZOf0CvyYG_q_2ThPuuYwEoi63cnduZFFN490hh">
            <a:extLst>
              <a:ext uri="{FF2B5EF4-FFF2-40B4-BE49-F238E27FC236}">
                <a16:creationId xmlns:a16="http://schemas.microsoft.com/office/drawing/2014/main" id="{FD8EC41D-DBC9-5546-9D18-CC5E108FDB98}"/>
              </a:ext>
            </a:extLst>
          </p:cNvPr>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830264" y="2128298"/>
            <a:ext cx="7641590" cy="4521091"/>
          </a:xfrm>
          <a:prstGeom prst="rect">
            <a:avLst/>
          </a:prstGeom>
          <a:noFill/>
          <a:ln>
            <a:noFill/>
          </a:ln>
        </p:spPr>
      </p:pic>
      <p:pic>
        <p:nvPicPr>
          <p:cNvPr id="9" name="Bildobjekt 8"/>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6593122" y="187127"/>
            <a:ext cx="936000" cy="937339"/>
          </a:xfrm>
          <a:prstGeom prst="rect">
            <a:avLst/>
          </a:prstGeom>
        </p:spPr>
      </p:pic>
      <p:pic>
        <p:nvPicPr>
          <p:cNvPr id="10" name="Bildobjekt 9"/>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231648" y="239197"/>
            <a:ext cx="1806586" cy="540000"/>
          </a:xfrm>
          <a:prstGeom prst="rect">
            <a:avLst/>
          </a:prstGeom>
        </p:spPr>
      </p:pic>
      <p:pic>
        <p:nvPicPr>
          <p:cNvPr id="11" name="Bildobjekt 10"/>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2339594" y="146806"/>
            <a:ext cx="1544228" cy="648000"/>
          </a:xfrm>
          <a:prstGeom prst="rect">
            <a:avLst/>
          </a:prstGeom>
        </p:spPr>
      </p:pic>
      <p:pic>
        <p:nvPicPr>
          <p:cNvPr id="15" name="Bildobjekt 14"/>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4093436" y="200390"/>
            <a:ext cx="1116000" cy="955480"/>
          </a:xfrm>
          <a:prstGeom prst="rect">
            <a:avLst/>
          </a:prstGeom>
        </p:spPr>
      </p:pic>
      <p:pic>
        <p:nvPicPr>
          <p:cNvPr id="17" name="Bildobjekt 16"/>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5343279" y="200390"/>
            <a:ext cx="1116000" cy="1121634"/>
          </a:xfrm>
          <a:prstGeom prst="rect">
            <a:avLst/>
          </a:prstGeom>
        </p:spPr>
      </p:pic>
      <p:pic>
        <p:nvPicPr>
          <p:cNvPr id="12" name="Bildobjekt 11"/>
          <p:cNvPicPr>
            <a:picLocks noChangeAspect="1"/>
          </p:cNvPicPr>
          <p:nvPr/>
        </p:nvPicPr>
        <p:blipFill>
          <a:blip r:embed="rId10" cstate="hqprint">
            <a:extLst>
              <a:ext uri="{28A0092B-C50C-407E-A947-70E740481C1C}">
                <a14:useLocalDpi xmlns:a14="http://schemas.microsoft.com/office/drawing/2010/main" val="0"/>
              </a:ext>
            </a:extLst>
          </a:blip>
          <a:stretch>
            <a:fillRect/>
          </a:stretch>
        </p:blipFill>
        <p:spPr>
          <a:xfrm>
            <a:off x="7842965" y="200390"/>
            <a:ext cx="1069843" cy="1069843"/>
          </a:xfrm>
          <a:prstGeom prst="rect">
            <a:avLst/>
          </a:prstGeom>
        </p:spPr>
      </p:pic>
    </p:spTree>
    <p:extLst>
      <p:ext uri="{BB962C8B-B14F-4D97-AF65-F5344CB8AC3E}">
        <p14:creationId xmlns:p14="http://schemas.microsoft.com/office/powerpoint/2010/main" val="3061194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ruta 15"/>
          <p:cNvSpPr txBox="1"/>
          <p:nvPr/>
        </p:nvSpPr>
        <p:spPr>
          <a:xfrm>
            <a:off x="5062954" y="2622337"/>
            <a:ext cx="2585367" cy="1815882"/>
          </a:xfrm>
          <a:prstGeom prst="rect">
            <a:avLst/>
          </a:prstGeom>
          <a:noFill/>
        </p:spPr>
        <p:txBody>
          <a:bodyPr wrap="square" rtlCol="0">
            <a:spAutoFit/>
          </a:bodyPr>
          <a:lstStyle/>
          <a:p>
            <a:endParaRPr lang="sv-SE" sz="1600" dirty="0"/>
          </a:p>
          <a:p>
            <a:pPr marL="285750" indent="-285750">
              <a:buFont typeface="Arial" panose="020B0604020202020204" pitchFamily="34" charset="0"/>
              <a:buChar char="•"/>
            </a:pPr>
            <a:endParaRPr lang="sv-SE" sz="1600" dirty="0"/>
          </a:p>
          <a:p>
            <a:pPr marL="285750" indent="-285750">
              <a:buFont typeface="Arial" panose="020B0604020202020204" pitchFamily="34" charset="0"/>
              <a:buChar char="•"/>
            </a:pPr>
            <a:endParaRPr lang="sv-SE" sz="1600" dirty="0"/>
          </a:p>
          <a:p>
            <a:pPr marL="285750" indent="-285750">
              <a:buFont typeface="Arial" panose="020B0604020202020204" pitchFamily="34" charset="0"/>
              <a:buChar char="•"/>
            </a:pPr>
            <a:endParaRPr lang="sv-SE" sz="1600" dirty="0"/>
          </a:p>
          <a:p>
            <a:pPr marL="285750" indent="-285750">
              <a:buFont typeface="Arial" panose="020B0604020202020204" pitchFamily="34" charset="0"/>
              <a:buChar char="•"/>
            </a:pPr>
            <a:endParaRPr lang="sv-SE" sz="1600" dirty="0"/>
          </a:p>
          <a:p>
            <a:pPr marL="285750" indent="-285750">
              <a:buFont typeface="Arial" panose="020B0604020202020204" pitchFamily="34" charset="0"/>
              <a:buChar char="•"/>
            </a:pPr>
            <a:endParaRPr lang="sv-SE" sz="1600" dirty="0"/>
          </a:p>
          <a:p>
            <a:pPr marL="285750" indent="-285750">
              <a:buFont typeface="Arial" panose="020B0604020202020204" pitchFamily="34" charset="0"/>
              <a:buChar char="•"/>
            </a:pPr>
            <a:endParaRPr lang="sv-SE" sz="1600" dirty="0"/>
          </a:p>
        </p:txBody>
      </p:sp>
      <p:sp>
        <p:nvSpPr>
          <p:cNvPr id="9" name="textruta 1">
            <a:extLst>
              <a:ext uri="{FF2B5EF4-FFF2-40B4-BE49-F238E27FC236}">
                <a16:creationId xmlns:a16="http://schemas.microsoft.com/office/drawing/2014/main" id="{FFD993AD-7297-AF4E-8969-B52126C71D48}"/>
              </a:ext>
            </a:extLst>
          </p:cNvPr>
          <p:cNvSpPr txBox="1"/>
          <p:nvPr/>
        </p:nvSpPr>
        <p:spPr>
          <a:xfrm>
            <a:off x="1008352" y="3792098"/>
            <a:ext cx="7729029" cy="2800767"/>
          </a:xfrm>
          <a:prstGeom prst="rect">
            <a:avLst/>
          </a:prstGeom>
          <a:noFill/>
        </p:spPr>
        <p:txBody>
          <a:bodyPr wrap="square" rtlCol="0">
            <a:spAutoFit/>
          </a:bodyPr>
          <a:lstStyle/>
          <a:p>
            <a:r>
              <a:rPr lang="sv-SE" sz="4000" b="1" dirty="0">
                <a:solidFill>
                  <a:srgbClr val="008080"/>
                </a:solidFill>
                <a:latin typeface="+mj-lt"/>
                <a:ea typeface="+mj-ea"/>
                <a:cs typeface="+mj-cs"/>
              </a:rPr>
              <a:t>Bikupan: Vad är provet?</a:t>
            </a:r>
          </a:p>
          <a:p>
            <a:endParaRPr lang="sv-SE" dirty="0"/>
          </a:p>
          <a:p>
            <a:r>
              <a:rPr lang="sv-SE" b="1" dirty="0"/>
              <a:t>Diskussionsfrågor</a:t>
            </a:r>
            <a:r>
              <a:rPr lang="sv-SE" dirty="0"/>
              <a:t>:</a:t>
            </a:r>
          </a:p>
          <a:p>
            <a:pPr marL="342900" lvl="0" indent="-342900">
              <a:buFont typeface="+mj-lt"/>
              <a:buAutoNum type="arabicPeriod"/>
            </a:pPr>
            <a:r>
              <a:rPr lang="sv-SE" dirty="0"/>
              <a:t>Vad kan vara ”provet” hos er? Hitta ett exempel på vad som skulle kunna vara motsvarande på just er arbetsplats.</a:t>
            </a:r>
          </a:p>
          <a:p>
            <a:pPr marL="342900" lvl="0" indent="-342900">
              <a:buFont typeface="+mj-lt"/>
              <a:buAutoNum type="arabicPeriod"/>
            </a:pPr>
            <a:r>
              <a:rPr lang="sv-SE" dirty="0"/>
              <a:t>Hur skulle vi kunna utforma det exemplet från verksamheten (”provet”) för att inkludera fler och skapa likvärdiga förutsättningar? </a:t>
            </a:r>
          </a:p>
          <a:p>
            <a:r>
              <a:rPr lang="sv-SE" sz="1400" dirty="0"/>
              <a:t/>
            </a:r>
            <a:br>
              <a:rPr lang="sv-SE" sz="1400" dirty="0"/>
            </a:br>
            <a:endParaRPr lang="sv-SE" sz="1400" dirty="0"/>
          </a:p>
        </p:txBody>
      </p:sp>
      <p:pic>
        <p:nvPicPr>
          <p:cNvPr id="10" name="Bildobjekt 7">
            <a:extLst>
              <a:ext uri="{FF2B5EF4-FFF2-40B4-BE49-F238E27FC236}">
                <a16:creationId xmlns:a16="http://schemas.microsoft.com/office/drawing/2014/main" id="{28EA712E-CAA8-3544-8DAB-0F9783ED8598}"/>
              </a:ext>
            </a:extLst>
          </p:cNvPr>
          <p:cNvPicPr>
            <a:picLocks noChangeAspect="1"/>
          </p:cNvPicPr>
          <p:nvPr/>
        </p:nvPicPr>
        <p:blipFill rotWithShape="1">
          <a:blip r:embed="rId3">
            <a:extLst>
              <a:ext uri="{28A0092B-C50C-407E-A947-70E740481C1C}">
                <a14:useLocalDpi xmlns:a14="http://schemas.microsoft.com/office/drawing/2010/main" val="0"/>
              </a:ext>
            </a:extLst>
          </a:blip>
          <a:srcRect t="30863" b="36326"/>
          <a:stretch/>
        </p:blipFill>
        <p:spPr>
          <a:xfrm>
            <a:off x="4691" y="1671445"/>
            <a:ext cx="9144000" cy="1765738"/>
          </a:xfrm>
          <a:prstGeom prst="rect">
            <a:avLst/>
          </a:prstGeom>
        </p:spPr>
      </p:pic>
      <p:pic>
        <p:nvPicPr>
          <p:cNvPr id="11" name="Bildobjekt 10"/>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593122" y="187127"/>
            <a:ext cx="936000" cy="937339"/>
          </a:xfrm>
          <a:prstGeom prst="rect">
            <a:avLst/>
          </a:prstGeom>
        </p:spPr>
      </p:pic>
      <p:pic>
        <p:nvPicPr>
          <p:cNvPr id="12" name="Bildobjekt 11"/>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231648" y="239197"/>
            <a:ext cx="1806586" cy="540000"/>
          </a:xfrm>
          <a:prstGeom prst="rect">
            <a:avLst/>
          </a:prstGeom>
        </p:spPr>
      </p:pic>
      <p:pic>
        <p:nvPicPr>
          <p:cNvPr id="13" name="Bildobjekt 12"/>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2339594" y="146806"/>
            <a:ext cx="1544228" cy="648000"/>
          </a:xfrm>
          <a:prstGeom prst="rect">
            <a:avLst/>
          </a:prstGeom>
        </p:spPr>
      </p:pic>
      <p:pic>
        <p:nvPicPr>
          <p:cNvPr id="18" name="Bildobjekt 17"/>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4093436" y="200390"/>
            <a:ext cx="1116000" cy="955480"/>
          </a:xfrm>
          <a:prstGeom prst="rect">
            <a:avLst/>
          </a:prstGeom>
        </p:spPr>
      </p:pic>
      <p:pic>
        <p:nvPicPr>
          <p:cNvPr id="19" name="Bildobjekt 18"/>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5343279" y="200390"/>
            <a:ext cx="1116000" cy="1121634"/>
          </a:xfrm>
          <a:prstGeom prst="rect">
            <a:avLst/>
          </a:prstGeom>
        </p:spPr>
      </p:pic>
      <p:pic>
        <p:nvPicPr>
          <p:cNvPr id="14" name="Bildobjekt 13"/>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7842965" y="200390"/>
            <a:ext cx="1069843" cy="1069843"/>
          </a:xfrm>
          <a:prstGeom prst="rect">
            <a:avLst/>
          </a:prstGeom>
        </p:spPr>
      </p:pic>
    </p:spTree>
    <p:extLst>
      <p:ext uri="{BB962C8B-B14F-4D97-AF65-F5344CB8AC3E}">
        <p14:creationId xmlns:p14="http://schemas.microsoft.com/office/powerpoint/2010/main" val="605481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ruta 15"/>
          <p:cNvSpPr txBox="1"/>
          <p:nvPr/>
        </p:nvSpPr>
        <p:spPr>
          <a:xfrm>
            <a:off x="5062954" y="2622337"/>
            <a:ext cx="2585367" cy="1815882"/>
          </a:xfrm>
          <a:prstGeom prst="rect">
            <a:avLst/>
          </a:prstGeom>
          <a:noFill/>
        </p:spPr>
        <p:txBody>
          <a:bodyPr wrap="square" rtlCol="0">
            <a:spAutoFit/>
          </a:bodyPr>
          <a:lstStyle/>
          <a:p>
            <a:endParaRPr lang="sv-SE" sz="1600" dirty="0"/>
          </a:p>
          <a:p>
            <a:pPr marL="285750" indent="-285750">
              <a:buFont typeface="Arial" panose="020B0604020202020204" pitchFamily="34" charset="0"/>
              <a:buChar char="•"/>
            </a:pPr>
            <a:endParaRPr lang="sv-SE" sz="1600" dirty="0"/>
          </a:p>
          <a:p>
            <a:pPr marL="285750" indent="-285750">
              <a:buFont typeface="Arial" panose="020B0604020202020204" pitchFamily="34" charset="0"/>
              <a:buChar char="•"/>
            </a:pPr>
            <a:endParaRPr lang="sv-SE" sz="1600" dirty="0"/>
          </a:p>
          <a:p>
            <a:pPr marL="285750" indent="-285750">
              <a:buFont typeface="Arial" panose="020B0604020202020204" pitchFamily="34" charset="0"/>
              <a:buChar char="•"/>
            </a:pPr>
            <a:endParaRPr lang="sv-SE" sz="1600" dirty="0"/>
          </a:p>
          <a:p>
            <a:pPr marL="285750" indent="-285750">
              <a:buFont typeface="Arial" panose="020B0604020202020204" pitchFamily="34" charset="0"/>
              <a:buChar char="•"/>
            </a:pPr>
            <a:endParaRPr lang="sv-SE" sz="1600" dirty="0"/>
          </a:p>
          <a:p>
            <a:pPr marL="285750" indent="-285750">
              <a:buFont typeface="Arial" panose="020B0604020202020204" pitchFamily="34" charset="0"/>
              <a:buChar char="•"/>
            </a:pPr>
            <a:endParaRPr lang="sv-SE" sz="1600" dirty="0"/>
          </a:p>
          <a:p>
            <a:pPr marL="285750" indent="-285750">
              <a:buFont typeface="Arial" panose="020B0604020202020204" pitchFamily="34" charset="0"/>
              <a:buChar char="•"/>
            </a:pPr>
            <a:endParaRPr lang="sv-SE" sz="1600" dirty="0"/>
          </a:p>
        </p:txBody>
      </p:sp>
      <p:pic>
        <p:nvPicPr>
          <p:cNvPr id="3" name="Picture 2">
            <a:extLst>
              <a:ext uri="{FF2B5EF4-FFF2-40B4-BE49-F238E27FC236}">
                <a16:creationId xmlns:a16="http://schemas.microsoft.com/office/drawing/2014/main" id="{7D277A7F-F958-CB47-A210-AFD6C3BD2507}"/>
              </a:ext>
            </a:extLst>
          </p:cNvPr>
          <p:cNvPicPr>
            <a:picLocks noChangeAspect="1"/>
          </p:cNvPicPr>
          <p:nvPr/>
        </p:nvPicPr>
        <p:blipFill rotWithShape="1">
          <a:blip r:embed="rId3">
            <a:extLst>
              <a:ext uri="{28A0092B-C50C-407E-A947-70E740481C1C}">
                <a14:useLocalDpi xmlns:a14="http://schemas.microsoft.com/office/drawing/2010/main" val="0"/>
              </a:ext>
            </a:extLst>
          </a:blip>
          <a:srcRect t="7645"/>
          <a:stretch/>
        </p:blipFill>
        <p:spPr>
          <a:xfrm>
            <a:off x="-10451" y="1628775"/>
            <a:ext cx="9167382" cy="5229225"/>
          </a:xfrm>
          <a:prstGeom prst="rect">
            <a:avLst/>
          </a:prstGeom>
        </p:spPr>
      </p:pic>
      <p:sp>
        <p:nvSpPr>
          <p:cNvPr id="9" name="textruta 1">
            <a:extLst>
              <a:ext uri="{FF2B5EF4-FFF2-40B4-BE49-F238E27FC236}">
                <a16:creationId xmlns:a16="http://schemas.microsoft.com/office/drawing/2014/main" id="{E5921949-B30A-C145-B3B8-1F8EFE03BF7B}"/>
              </a:ext>
            </a:extLst>
          </p:cNvPr>
          <p:cNvSpPr txBox="1"/>
          <p:nvPr/>
        </p:nvSpPr>
        <p:spPr>
          <a:xfrm>
            <a:off x="577503" y="3591833"/>
            <a:ext cx="7991475" cy="1692771"/>
          </a:xfrm>
          <a:prstGeom prst="rect">
            <a:avLst/>
          </a:prstGeom>
          <a:noFill/>
        </p:spPr>
        <p:txBody>
          <a:bodyPr wrap="square" rtlCol="0">
            <a:spAutoFit/>
          </a:bodyPr>
          <a:lstStyle/>
          <a:p>
            <a:pPr algn="ctr"/>
            <a:r>
              <a:rPr lang="sv-SE" sz="4000" b="1" dirty="0">
                <a:solidFill>
                  <a:schemeClr val="bg1"/>
                </a:solidFill>
                <a:latin typeface="+mj-lt"/>
                <a:ea typeface="+mj-ea"/>
                <a:cs typeface="+mj-cs"/>
              </a:rPr>
              <a:t>Reflektionsövning</a:t>
            </a:r>
          </a:p>
          <a:p>
            <a:endParaRPr lang="sv-SE" dirty="0">
              <a:solidFill>
                <a:schemeClr val="bg1"/>
              </a:solidFill>
            </a:endParaRPr>
          </a:p>
          <a:p>
            <a:r>
              <a:rPr lang="sv-SE" dirty="0">
                <a:solidFill>
                  <a:schemeClr val="bg1"/>
                </a:solidFill>
              </a:rPr>
              <a:t/>
            </a:r>
            <a:br>
              <a:rPr lang="sv-SE" dirty="0">
                <a:solidFill>
                  <a:schemeClr val="bg1"/>
                </a:solidFill>
              </a:rPr>
            </a:br>
            <a:r>
              <a:rPr lang="sv-SE" sz="1400" dirty="0">
                <a:solidFill>
                  <a:schemeClr val="bg1"/>
                </a:solidFill>
              </a:rPr>
              <a:t/>
            </a:r>
            <a:br>
              <a:rPr lang="sv-SE" sz="1400" dirty="0">
                <a:solidFill>
                  <a:schemeClr val="bg1"/>
                </a:solidFill>
              </a:rPr>
            </a:br>
            <a:endParaRPr lang="sv-SE" sz="1400" dirty="0">
              <a:solidFill>
                <a:schemeClr val="bg1"/>
              </a:solidFill>
            </a:endParaRPr>
          </a:p>
        </p:txBody>
      </p:sp>
      <p:pic>
        <p:nvPicPr>
          <p:cNvPr id="10" name="Bildobjekt 9"/>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593122" y="187127"/>
            <a:ext cx="936000" cy="937339"/>
          </a:xfrm>
          <a:prstGeom prst="rect">
            <a:avLst/>
          </a:prstGeom>
        </p:spPr>
      </p:pic>
      <p:pic>
        <p:nvPicPr>
          <p:cNvPr id="11" name="Bildobjekt 10"/>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231648" y="239197"/>
            <a:ext cx="1806586" cy="540000"/>
          </a:xfrm>
          <a:prstGeom prst="rect">
            <a:avLst/>
          </a:prstGeom>
        </p:spPr>
      </p:pic>
      <p:pic>
        <p:nvPicPr>
          <p:cNvPr id="12" name="Bildobjekt 11"/>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2339594" y="146806"/>
            <a:ext cx="1544228" cy="648000"/>
          </a:xfrm>
          <a:prstGeom prst="rect">
            <a:avLst/>
          </a:prstGeom>
        </p:spPr>
      </p:pic>
      <p:pic>
        <p:nvPicPr>
          <p:cNvPr id="17" name="Bildobjekt 16"/>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4093436" y="200390"/>
            <a:ext cx="1116000" cy="955480"/>
          </a:xfrm>
          <a:prstGeom prst="rect">
            <a:avLst/>
          </a:prstGeom>
        </p:spPr>
      </p:pic>
      <p:pic>
        <p:nvPicPr>
          <p:cNvPr id="18" name="Bildobjekt 17"/>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5343279" y="200390"/>
            <a:ext cx="1116000" cy="1121634"/>
          </a:xfrm>
          <a:prstGeom prst="rect">
            <a:avLst/>
          </a:prstGeom>
        </p:spPr>
      </p:pic>
      <p:pic>
        <p:nvPicPr>
          <p:cNvPr id="13" name="Bildobjekt 12"/>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7842965" y="200390"/>
            <a:ext cx="1069843" cy="1069843"/>
          </a:xfrm>
          <a:prstGeom prst="rect">
            <a:avLst/>
          </a:prstGeom>
        </p:spPr>
      </p:pic>
    </p:spTree>
    <p:extLst>
      <p:ext uri="{BB962C8B-B14F-4D97-AF65-F5344CB8AC3E}">
        <p14:creationId xmlns:p14="http://schemas.microsoft.com/office/powerpoint/2010/main" val="3881191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ruta 15"/>
          <p:cNvSpPr txBox="1"/>
          <p:nvPr/>
        </p:nvSpPr>
        <p:spPr>
          <a:xfrm>
            <a:off x="5062954" y="2622337"/>
            <a:ext cx="2585367" cy="1815882"/>
          </a:xfrm>
          <a:prstGeom prst="rect">
            <a:avLst/>
          </a:prstGeom>
          <a:noFill/>
        </p:spPr>
        <p:txBody>
          <a:bodyPr wrap="square" rtlCol="0">
            <a:spAutoFit/>
          </a:bodyPr>
          <a:lstStyle/>
          <a:p>
            <a:endParaRPr lang="sv-SE" sz="1600" dirty="0"/>
          </a:p>
          <a:p>
            <a:pPr marL="285750" indent="-285750">
              <a:buFont typeface="Arial" panose="020B0604020202020204" pitchFamily="34" charset="0"/>
              <a:buChar char="•"/>
            </a:pPr>
            <a:endParaRPr lang="sv-SE" sz="1600" dirty="0"/>
          </a:p>
          <a:p>
            <a:pPr marL="285750" indent="-285750">
              <a:buFont typeface="Arial" panose="020B0604020202020204" pitchFamily="34" charset="0"/>
              <a:buChar char="•"/>
            </a:pPr>
            <a:endParaRPr lang="sv-SE" sz="1600" dirty="0"/>
          </a:p>
          <a:p>
            <a:pPr marL="285750" indent="-285750">
              <a:buFont typeface="Arial" panose="020B0604020202020204" pitchFamily="34" charset="0"/>
              <a:buChar char="•"/>
            </a:pPr>
            <a:endParaRPr lang="sv-SE" sz="1600" dirty="0"/>
          </a:p>
          <a:p>
            <a:pPr marL="285750" indent="-285750">
              <a:buFont typeface="Arial" panose="020B0604020202020204" pitchFamily="34" charset="0"/>
              <a:buChar char="•"/>
            </a:pPr>
            <a:endParaRPr lang="sv-SE" sz="1600" dirty="0"/>
          </a:p>
          <a:p>
            <a:pPr marL="285750" indent="-285750">
              <a:buFont typeface="Arial" panose="020B0604020202020204" pitchFamily="34" charset="0"/>
              <a:buChar char="•"/>
            </a:pPr>
            <a:endParaRPr lang="sv-SE" sz="1600" dirty="0"/>
          </a:p>
          <a:p>
            <a:pPr marL="285750" indent="-285750">
              <a:buFont typeface="Arial" panose="020B0604020202020204" pitchFamily="34" charset="0"/>
              <a:buChar char="•"/>
            </a:pPr>
            <a:endParaRPr lang="sv-SE" sz="1600" dirty="0"/>
          </a:p>
        </p:txBody>
      </p:sp>
      <p:pic>
        <p:nvPicPr>
          <p:cNvPr id="6" name="Bildobjekt 7">
            <a:extLst>
              <a:ext uri="{FF2B5EF4-FFF2-40B4-BE49-F238E27FC236}">
                <a16:creationId xmlns:a16="http://schemas.microsoft.com/office/drawing/2014/main" id="{1D4E50E3-FDD2-CE44-A2D7-2983546CD1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04854"/>
            <a:ext cx="9144000" cy="5353146"/>
          </a:xfrm>
          <a:prstGeom prst="rect">
            <a:avLst/>
          </a:prstGeom>
        </p:spPr>
      </p:pic>
      <p:pic>
        <p:nvPicPr>
          <p:cNvPr id="9" name="Bildobjekt 8"/>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593122" y="187127"/>
            <a:ext cx="936000" cy="937339"/>
          </a:xfrm>
          <a:prstGeom prst="rect">
            <a:avLst/>
          </a:prstGeom>
        </p:spPr>
      </p:pic>
      <p:pic>
        <p:nvPicPr>
          <p:cNvPr id="10" name="Bildobjekt 9"/>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231648" y="239197"/>
            <a:ext cx="1806586" cy="540000"/>
          </a:xfrm>
          <a:prstGeom prst="rect">
            <a:avLst/>
          </a:prstGeom>
        </p:spPr>
      </p:pic>
      <p:pic>
        <p:nvPicPr>
          <p:cNvPr id="11" name="Bildobjekt 10"/>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2339594" y="146806"/>
            <a:ext cx="1544228" cy="648000"/>
          </a:xfrm>
          <a:prstGeom prst="rect">
            <a:avLst/>
          </a:prstGeom>
        </p:spPr>
      </p:pic>
      <p:pic>
        <p:nvPicPr>
          <p:cNvPr id="14" name="Bildobjekt 13"/>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4093436" y="200390"/>
            <a:ext cx="1116000" cy="955480"/>
          </a:xfrm>
          <a:prstGeom prst="rect">
            <a:avLst/>
          </a:prstGeom>
        </p:spPr>
      </p:pic>
      <p:pic>
        <p:nvPicPr>
          <p:cNvPr id="15" name="Bildobjekt 14"/>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5343279" y="200390"/>
            <a:ext cx="1116000" cy="1121634"/>
          </a:xfrm>
          <a:prstGeom prst="rect">
            <a:avLst/>
          </a:prstGeom>
        </p:spPr>
      </p:pic>
      <p:pic>
        <p:nvPicPr>
          <p:cNvPr id="12" name="Bildobjekt 11"/>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7842965" y="200390"/>
            <a:ext cx="1069843" cy="1069843"/>
          </a:xfrm>
          <a:prstGeom prst="rect">
            <a:avLst/>
          </a:prstGeom>
        </p:spPr>
      </p:pic>
    </p:spTree>
    <p:extLst>
      <p:ext uri="{BB962C8B-B14F-4D97-AF65-F5344CB8AC3E}">
        <p14:creationId xmlns:p14="http://schemas.microsoft.com/office/powerpoint/2010/main" val="1299874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ruta 15"/>
          <p:cNvSpPr txBox="1"/>
          <p:nvPr/>
        </p:nvSpPr>
        <p:spPr>
          <a:xfrm>
            <a:off x="5062954" y="2622337"/>
            <a:ext cx="2585367" cy="1815882"/>
          </a:xfrm>
          <a:prstGeom prst="rect">
            <a:avLst/>
          </a:prstGeom>
          <a:noFill/>
        </p:spPr>
        <p:txBody>
          <a:bodyPr wrap="square" rtlCol="0">
            <a:spAutoFit/>
          </a:bodyPr>
          <a:lstStyle/>
          <a:p>
            <a:endParaRPr lang="sv-SE" sz="1600" dirty="0"/>
          </a:p>
          <a:p>
            <a:pPr marL="285750" indent="-285750">
              <a:buFont typeface="Arial" panose="020B0604020202020204" pitchFamily="34" charset="0"/>
              <a:buChar char="•"/>
            </a:pPr>
            <a:endParaRPr lang="sv-SE" sz="1600" dirty="0"/>
          </a:p>
          <a:p>
            <a:pPr marL="285750" indent="-285750">
              <a:buFont typeface="Arial" panose="020B0604020202020204" pitchFamily="34" charset="0"/>
              <a:buChar char="•"/>
            </a:pPr>
            <a:endParaRPr lang="sv-SE" sz="1600" dirty="0"/>
          </a:p>
          <a:p>
            <a:pPr marL="285750" indent="-285750">
              <a:buFont typeface="Arial" panose="020B0604020202020204" pitchFamily="34" charset="0"/>
              <a:buChar char="•"/>
            </a:pPr>
            <a:endParaRPr lang="sv-SE" sz="1600" dirty="0"/>
          </a:p>
          <a:p>
            <a:pPr marL="285750" indent="-285750">
              <a:buFont typeface="Arial" panose="020B0604020202020204" pitchFamily="34" charset="0"/>
              <a:buChar char="•"/>
            </a:pPr>
            <a:endParaRPr lang="sv-SE" sz="1600" dirty="0"/>
          </a:p>
          <a:p>
            <a:pPr marL="285750" indent="-285750">
              <a:buFont typeface="Arial" panose="020B0604020202020204" pitchFamily="34" charset="0"/>
              <a:buChar char="•"/>
            </a:pPr>
            <a:endParaRPr lang="sv-SE" sz="1600" dirty="0"/>
          </a:p>
          <a:p>
            <a:pPr marL="285750" indent="-285750">
              <a:buFont typeface="Arial" panose="020B0604020202020204" pitchFamily="34" charset="0"/>
              <a:buChar char="•"/>
            </a:pPr>
            <a:endParaRPr lang="sv-SE" sz="1600" dirty="0"/>
          </a:p>
        </p:txBody>
      </p:sp>
      <p:sp>
        <p:nvSpPr>
          <p:cNvPr id="9" name="textruta 1">
            <a:extLst>
              <a:ext uri="{FF2B5EF4-FFF2-40B4-BE49-F238E27FC236}">
                <a16:creationId xmlns:a16="http://schemas.microsoft.com/office/drawing/2014/main" id="{CCDD5BA1-0FA4-564C-A535-EC9842EE5A98}"/>
              </a:ext>
            </a:extLst>
          </p:cNvPr>
          <p:cNvSpPr txBox="1"/>
          <p:nvPr/>
        </p:nvSpPr>
        <p:spPr>
          <a:xfrm>
            <a:off x="899792" y="3644090"/>
            <a:ext cx="6387287" cy="3077766"/>
          </a:xfrm>
          <a:prstGeom prst="rect">
            <a:avLst/>
          </a:prstGeom>
          <a:noFill/>
        </p:spPr>
        <p:txBody>
          <a:bodyPr wrap="square" rtlCol="0">
            <a:spAutoFit/>
          </a:bodyPr>
          <a:lstStyle/>
          <a:p>
            <a:r>
              <a:rPr lang="sv-SE" sz="4000" b="1" dirty="0">
                <a:solidFill>
                  <a:srgbClr val="008080"/>
                </a:solidFill>
                <a:latin typeface="+mj-lt"/>
                <a:ea typeface="+mj-ea"/>
                <a:cs typeface="+mj-cs"/>
              </a:rPr>
              <a:t>Labbet: Att främja andra</a:t>
            </a:r>
          </a:p>
          <a:p>
            <a:endParaRPr lang="sv-SE" dirty="0"/>
          </a:p>
          <a:p>
            <a:pPr marL="342900" lvl="0" indent="-342900">
              <a:buFont typeface="+mj-lt"/>
              <a:buAutoNum type="arabicPeriod"/>
            </a:pPr>
            <a:r>
              <a:rPr lang="sv-SE" dirty="0"/>
              <a:t>Lyft tydligt den som kom på grundidén genom att säga: ”Som du sa innan”.</a:t>
            </a:r>
          </a:p>
          <a:p>
            <a:pPr marL="342900" lvl="0" indent="-342900">
              <a:buFont typeface="+mj-lt"/>
              <a:buAutoNum type="arabicPeriod"/>
            </a:pPr>
            <a:r>
              <a:rPr lang="sv-SE" dirty="0"/>
              <a:t>”Ja, och…” - bejaka andras input och addera ditt perspektiv istället för att ersätta andras perspektiv med ditt.</a:t>
            </a:r>
          </a:p>
          <a:p>
            <a:pPr marL="342900" lvl="0" indent="-342900">
              <a:buFont typeface="+mj-lt"/>
              <a:buAutoNum type="arabicPeriod"/>
            </a:pPr>
            <a:r>
              <a:rPr lang="sv-SE" dirty="0"/>
              <a:t>När du stämmer in i någon annans resonemang, tydliggör att det är det du gör genom att inleda med ”jag håller med dig”.</a:t>
            </a:r>
          </a:p>
          <a:p>
            <a:r>
              <a:rPr lang="sv-SE" sz="1400" dirty="0"/>
              <a:t/>
            </a:r>
            <a:br>
              <a:rPr lang="sv-SE" sz="1400" dirty="0"/>
            </a:br>
            <a:endParaRPr lang="sv-SE" sz="1400" dirty="0"/>
          </a:p>
        </p:txBody>
      </p:sp>
      <p:pic>
        <p:nvPicPr>
          <p:cNvPr id="10" name="Bildobjekt 7">
            <a:extLst>
              <a:ext uri="{FF2B5EF4-FFF2-40B4-BE49-F238E27FC236}">
                <a16:creationId xmlns:a16="http://schemas.microsoft.com/office/drawing/2014/main" id="{EF0AC3AC-B1E8-9A40-AD17-6F4F387EA18D}"/>
              </a:ext>
            </a:extLst>
          </p:cNvPr>
          <p:cNvPicPr>
            <a:picLocks noChangeAspect="1"/>
          </p:cNvPicPr>
          <p:nvPr/>
        </p:nvPicPr>
        <p:blipFill rotWithShape="1">
          <a:blip r:embed="rId3">
            <a:extLst>
              <a:ext uri="{28A0092B-C50C-407E-A947-70E740481C1C}">
                <a14:useLocalDpi xmlns:a14="http://schemas.microsoft.com/office/drawing/2010/main" val="0"/>
              </a:ext>
            </a:extLst>
          </a:blip>
          <a:srcRect t="50817" b="14289"/>
          <a:stretch/>
        </p:blipFill>
        <p:spPr>
          <a:xfrm>
            <a:off x="0" y="1548857"/>
            <a:ext cx="9146291" cy="1868400"/>
          </a:xfrm>
          <a:prstGeom prst="rect">
            <a:avLst/>
          </a:prstGeom>
        </p:spPr>
      </p:pic>
      <p:pic>
        <p:nvPicPr>
          <p:cNvPr id="11" name="Bildobjekt 10"/>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593122" y="187127"/>
            <a:ext cx="936000" cy="937339"/>
          </a:xfrm>
          <a:prstGeom prst="rect">
            <a:avLst/>
          </a:prstGeom>
        </p:spPr>
      </p:pic>
      <p:pic>
        <p:nvPicPr>
          <p:cNvPr id="12" name="Bildobjekt 11"/>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231648" y="239197"/>
            <a:ext cx="1806586" cy="540000"/>
          </a:xfrm>
          <a:prstGeom prst="rect">
            <a:avLst/>
          </a:prstGeom>
        </p:spPr>
      </p:pic>
      <p:pic>
        <p:nvPicPr>
          <p:cNvPr id="13" name="Bildobjekt 12"/>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2339594" y="146806"/>
            <a:ext cx="1544228" cy="648000"/>
          </a:xfrm>
          <a:prstGeom prst="rect">
            <a:avLst/>
          </a:prstGeom>
        </p:spPr>
      </p:pic>
      <p:pic>
        <p:nvPicPr>
          <p:cNvPr id="18" name="Bildobjekt 17"/>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4093436" y="200390"/>
            <a:ext cx="1116000" cy="955480"/>
          </a:xfrm>
          <a:prstGeom prst="rect">
            <a:avLst/>
          </a:prstGeom>
        </p:spPr>
      </p:pic>
      <p:pic>
        <p:nvPicPr>
          <p:cNvPr id="19" name="Bildobjekt 18"/>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5343279" y="200390"/>
            <a:ext cx="1116000" cy="1121634"/>
          </a:xfrm>
          <a:prstGeom prst="rect">
            <a:avLst/>
          </a:prstGeom>
        </p:spPr>
      </p:pic>
      <p:pic>
        <p:nvPicPr>
          <p:cNvPr id="14" name="Bildobjekt 13"/>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7842965" y="200390"/>
            <a:ext cx="1069843" cy="1069843"/>
          </a:xfrm>
          <a:prstGeom prst="rect">
            <a:avLst/>
          </a:prstGeom>
        </p:spPr>
      </p:pic>
    </p:spTree>
    <p:extLst>
      <p:ext uri="{BB962C8B-B14F-4D97-AF65-F5344CB8AC3E}">
        <p14:creationId xmlns:p14="http://schemas.microsoft.com/office/powerpoint/2010/main" val="11606124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ruta 15"/>
          <p:cNvSpPr txBox="1"/>
          <p:nvPr/>
        </p:nvSpPr>
        <p:spPr>
          <a:xfrm>
            <a:off x="5062954" y="2622337"/>
            <a:ext cx="2585367" cy="1815882"/>
          </a:xfrm>
          <a:prstGeom prst="rect">
            <a:avLst/>
          </a:prstGeom>
          <a:noFill/>
        </p:spPr>
        <p:txBody>
          <a:bodyPr wrap="square" rtlCol="0">
            <a:spAutoFit/>
          </a:bodyPr>
          <a:lstStyle/>
          <a:p>
            <a:endParaRPr lang="sv-SE" sz="1600" dirty="0"/>
          </a:p>
          <a:p>
            <a:pPr marL="285750" indent="-285750">
              <a:buFont typeface="Arial" panose="020B0604020202020204" pitchFamily="34" charset="0"/>
              <a:buChar char="•"/>
            </a:pPr>
            <a:endParaRPr lang="sv-SE" sz="1600" dirty="0"/>
          </a:p>
          <a:p>
            <a:pPr marL="285750" indent="-285750">
              <a:buFont typeface="Arial" panose="020B0604020202020204" pitchFamily="34" charset="0"/>
              <a:buChar char="•"/>
            </a:pPr>
            <a:endParaRPr lang="sv-SE" sz="1600" dirty="0"/>
          </a:p>
          <a:p>
            <a:pPr marL="285750" indent="-285750">
              <a:buFont typeface="Arial" panose="020B0604020202020204" pitchFamily="34" charset="0"/>
              <a:buChar char="•"/>
            </a:pPr>
            <a:endParaRPr lang="sv-SE" sz="1600" dirty="0"/>
          </a:p>
          <a:p>
            <a:pPr marL="285750" indent="-285750">
              <a:buFont typeface="Arial" panose="020B0604020202020204" pitchFamily="34" charset="0"/>
              <a:buChar char="•"/>
            </a:pPr>
            <a:endParaRPr lang="sv-SE" sz="1600" dirty="0"/>
          </a:p>
          <a:p>
            <a:pPr marL="285750" indent="-285750">
              <a:buFont typeface="Arial" panose="020B0604020202020204" pitchFamily="34" charset="0"/>
              <a:buChar char="•"/>
            </a:pPr>
            <a:endParaRPr lang="sv-SE" sz="1600" dirty="0"/>
          </a:p>
          <a:p>
            <a:pPr marL="285750" indent="-285750">
              <a:buFont typeface="Arial" panose="020B0604020202020204" pitchFamily="34" charset="0"/>
              <a:buChar char="•"/>
            </a:pPr>
            <a:endParaRPr lang="sv-SE" sz="1600" dirty="0"/>
          </a:p>
        </p:txBody>
      </p:sp>
      <p:sp>
        <p:nvSpPr>
          <p:cNvPr id="9" name="textruta 1">
            <a:extLst>
              <a:ext uri="{FF2B5EF4-FFF2-40B4-BE49-F238E27FC236}">
                <a16:creationId xmlns:a16="http://schemas.microsoft.com/office/drawing/2014/main" id="{CCDD5BA1-0FA4-564C-A535-EC9842EE5A98}"/>
              </a:ext>
            </a:extLst>
          </p:cNvPr>
          <p:cNvSpPr txBox="1"/>
          <p:nvPr/>
        </p:nvSpPr>
        <p:spPr>
          <a:xfrm>
            <a:off x="693196" y="3638592"/>
            <a:ext cx="8154698" cy="2523768"/>
          </a:xfrm>
          <a:prstGeom prst="rect">
            <a:avLst/>
          </a:prstGeom>
          <a:noFill/>
        </p:spPr>
        <p:txBody>
          <a:bodyPr wrap="square" rtlCol="0">
            <a:spAutoFit/>
          </a:bodyPr>
          <a:lstStyle/>
          <a:p>
            <a:r>
              <a:rPr lang="sv-SE" sz="4000" b="1" dirty="0">
                <a:solidFill>
                  <a:srgbClr val="008080"/>
                </a:solidFill>
                <a:latin typeface="+mj-lt"/>
                <a:ea typeface="+mj-ea"/>
                <a:cs typeface="+mj-cs"/>
              </a:rPr>
              <a:t>Bikupan: Agera mot härskartekniker</a:t>
            </a:r>
          </a:p>
          <a:p>
            <a:endParaRPr lang="sv-SE" dirty="0"/>
          </a:p>
          <a:p>
            <a:r>
              <a:rPr lang="sv-SE" dirty="0"/>
              <a:t>	</a:t>
            </a:r>
            <a:r>
              <a:rPr lang="sv-SE" i="1" dirty="0"/>
              <a:t>”Paul går med tunga steg ifrån arbetslagsmötet med hela arbetsgruppen. 	Återigen hade han känt sig som luft i rummet. Flera av kollegorna pratade över 	huvudet på honom utan att hans chef reagerade. När Paul fick ordet ser han hur 	många kollar på mobilen i smyg, något som inte sker när andra får ordet.”</a:t>
            </a:r>
          </a:p>
          <a:p>
            <a:r>
              <a:rPr lang="sv-SE" sz="1400" dirty="0"/>
              <a:t/>
            </a:r>
            <a:br>
              <a:rPr lang="sv-SE" sz="1400" dirty="0"/>
            </a:br>
            <a:endParaRPr lang="sv-SE" sz="1400" dirty="0"/>
          </a:p>
        </p:txBody>
      </p:sp>
      <p:pic>
        <p:nvPicPr>
          <p:cNvPr id="10" name="Bildobjekt 7">
            <a:extLst>
              <a:ext uri="{FF2B5EF4-FFF2-40B4-BE49-F238E27FC236}">
                <a16:creationId xmlns:a16="http://schemas.microsoft.com/office/drawing/2014/main" id="{C9EF2954-5B01-C940-BF19-AA028D25C18F}"/>
              </a:ext>
            </a:extLst>
          </p:cNvPr>
          <p:cNvPicPr>
            <a:picLocks noChangeAspect="1"/>
          </p:cNvPicPr>
          <p:nvPr/>
        </p:nvPicPr>
        <p:blipFill rotWithShape="1">
          <a:blip r:embed="rId3">
            <a:extLst>
              <a:ext uri="{28A0092B-C50C-407E-A947-70E740481C1C}">
                <a14:useLocalDpi xmlns:a14="http://schemas.microsoft.com/office/drawing/2010/main" val="0"/>
              </a:ext>
            </a:extLst>
          </a:blip>
          <a:srcRect t="50817" b="14289"/>
          <a:stretch/>
        </p:blipFill>
        <p:spPr>
          <a:xfrm>
            <a:off x="-2291" y="1546108"/>
            <a:ext cx="9146291" cy="1868400"/>
          </a:xfrm>
          <a:prstGeom prst="rect">
            <a:avLst/>
          </a:prstGeom>
        </p:spPr>
      </p:pic>
      <p:pic>
        <p:nvPicPr>
          <p:cNvPr id="14" name="Bildobjekt 13"/>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593122" y="187127"/>
            <a:ext cx="936000" cy="937339"/>
          </a:xfrm>
          <a:prstGeom prst="rect">
            <a:avLst/>
          </a:prstGeom>
        </p:spPr>
      </p:pic>
      <p:pic>
        <p:nvPicPr>
          <p:cNvPr id="15" name="Bildobjekt 14"/>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231648" y="239197"/>
            <a:ext cx="1806586" cy="540000"/>
          </a:xfrm>
          <a:prstGeom prst="rect">
            <a:avLst/>
          </a:prstGeom>
        </p:spPr>
      </p:pic>
      <p:pic>
        <p:nvPicPr>
          <p:cNvPr id="17" name="Bildobjekt 16"/>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2339594" y="146806"/>
            <a:ext cx="1544228" cy="648000"/>
          </a:xfrm>
          <a:prstGeom prst="rect">
            <a:avLst/>
          </a:prstGeom>
        </p:spPr>
      </p:pic>
      <p:pic>
        <p:nvPicPr>
          <p:cNvPr id="18" name="Bildobjekt 17"/>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4093436" y="200390"/>
            <a:ext cx="1116000" cy="955480"/>
          </a:xfrm>
          <a:prstGeom prst="rect">
            <a:avLst/>
          </a:prstGeom>
        </p:spPr>
      </p:pic>
      <p:pic>
        <p:nvPicPr>
          <p:cNvPr id="19" name="Bildobjekt 18"/>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5343279" y="200390"/>
            <a:ext cx="1116000" cy="1121634"/>
          </a:xfrm>
          <a:prstGeom prst="rect">
            <a:avLst/>
          </a:prstGeom>
        </p:spPr>
      </p:pic>
      <p:pic>
        <p:nvPicPr>
          <p:cNvPr id="11" name="Bildobjekt 10"/>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7842965" y="200390"/>
            <a:ext cx="1069843" cy="1069843"/>
          </a:xfrm>
          <a:prstGeom prst="rect">
            <a:avLst/>
          </a:prstGeom>
        </p:spPr>
      </p:pic>
    </p:spTree>
    <p:extLst>
      <p:ext uri="{BB962C8B-B14F-4D97-AF65-F5344CB8AC3E}">
        <p14:creationId xmlns:p14="http://schemas.microsoft.com/office/powerpoint/2010/main" val="15229779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dirty="0" smtClean="0"/>
              <a:t> </a:t>
            </a:r>
            <a:endParaRPr lang="sv-SE" dirty="0"/>
          </a:p>
        </p:txBody>
      </p:sp>
      <p:sp>
        <p:nvSpPr>
          <p:cNvPr id="3" name="Platshållare för innehåll 2"/>
          <p:cNvSpPr>
            <a:spLocks noGrp="1"/>
          </p:cNvSpPr>
          <p:nvPr>
            <p:ph idx="1"/>
          </p:nvPr>
        </p:nvSpPr>
        <p:spPr>
          <a:xfrm>
            <a:off x="307910" y="1585062"/>
            <a:ext cx="8528180" cy="3263503"/>
          </a:xfrm>
        </p:spPr>
        <p:txBody>
          <a:bodyPr>
            <a:normAutofit fontScale="92500" lnSpcReduction="10000"/>
          </a:bodyPr>
          <a:lstStyle/>
          <a:p>
            <a:pPr marL="0" indent="0">
              <a:buNone/>
            </a:pPr>
            <a:r>
              <a:rPr lang="sv-SE" dirty="0" smtClean="0">
                <a:solidFill>
                  <a:srgbClr val="FF0000"/>
                </a:solidFill>
              </a:rPr>
              <a:t>Goda förutsättningar för vårdens medarbetare (54 166 477kr)</a:t>
            </a:r>
          </a:p>
          <a:p>
            <a:pPr marL="0" indent="0">
              <a:buNone/>
            </a:pPr>
            <a:r>
              <a:rPr lang="sv-SE" dirty="0" smtClean="0"/>
              <a:t> 	-	</a:t>
            </a:r>
            <a:r>
              <a:rPr lang="sv-SE" sz="1500" dirty="0"/>
              <a:t>Ändamålsenlig kompetensförsörjning</a:t>
            </a:r>
          </a:p>
          <a:p>
            <a:pPr marL="0" indent="0">
              <a:buNone/>
            </a:pPr>
            <a:r>
              <a:rPr lang="sv-SE" dirty="0"/>
              <a:t>	</a:t>
            </a:r>
            <a:r>
              <a:rPr lang="sv-SE" dirty="0" smtClean="0"/>
              <a:t>-	</a:t>
            </a:r>
            <a:r>
              <a:rPr lang="sv-SE" sz="1500" dirty="0"/>
              <a:t>Utveckla förutsättningarna på arbetsplatsen</a:t>
            </a:r>
          </a:p>
          <a:p>
            <a:pPr marL="0" indent="0">
              <a:buNone/>
            </a:pPr>
            <a:r>
              <a:rPr lang="sv-SE" sz="1500" dirty="0"/>
              <a:t> 	</a:t>
            </a:r>
            <a:r>
              <a:rPr lang="sv-SE" sz="1500" dirty="0"/>
              <a:t>-	utbilda vårdens framtida medarbetare, vidareutbildning sjuksköterskor</a:t>
            </a:r>
          </a:p>
          <a:p>
            <a:pPr marL="0" indent="0">
              <a:buNone/>
            </a:pPr>
            <a:endParaRPr lang="sv-SE" sz="1500" dirty="0"/>
          </a:p>
          <a:p>
            <a:pPr marL="0" indent="0">
              <a:buNone/>
            </a:pPr>
            <a:r>
              <a:rPr lang="sv-SE" dirty="0" smtClean="0">
                <a:solidFill>
                  <a:srgbClr val="FF0000"/>
                </a:solidFill>
              </a:rPr>
              <a:t>Insatser inom ramen för Vision e-hälsa 2025 (2 131 656kr)</a:t>
            </a:r>
          </a:p>
          <a:p>
            <a:pPr marL="0" indent="0">
              <a:buNone/>
            </a:pPr>
            <a:r>
              <a:rPr lang="sv-SE" dirty="0"/>
              <a:t>  </a:t>
            </a:r>
            <a:r>
              <a:rPr lang="sv-SE" dirty="0" smtClean="0"/>
              <a:t>    	-	</a:t>
            </a:r>
            <a:r>
              <a:rPr lang="sv-SE" sz="1500" dirty="0"/>
              <a:t>Gemensam tillämpning av standarder</a:t>
            </a:r>
          </a:p>
          <a:p>
            <a:pPr marL="0" indent="0">
              <a:buNone/>
            </a:pPr>
            <a:r>
              <a:rPr lang="sv-SE" sz="1500" dirty="0"/>
              <a:t> </a:t>
            </a:r>
            <a:r>
              <a:rPr lang="sv-SE" sz="1500" dirty="0"/>
              <a:t>	</a:t>
            </a:r>
          </a:p>
          <a:p>
            <a:pPr marL="0" indent="0">
              <a:buNone/>
            </a:pPr>
            <a:r>
              <a:rPr lang="sv-SE" dirty="0" smtClean="0">
                <a:solidFill>
                  <a:srgbClr val="FF0000"/>
                </a:solidFill>
              </a:rPr>
              <a:t>Förstärkning av ambulanssjukvården (2 542 998kr)</a:t>
            </a:r>
          </a:p>
          <a:p>
            <a:pPr marL="0" indent="0">
              <a:buNone/>
            </a:pPr>
            <a:r>
              <a:rPr lang="sv-SE" dirty="0">
                <a:solidFill>
                  <a:srgbClr val="FF0000"/>
                </a:solidFill>
              </a:rPr>
              <a:t>	</a:t>
            </a:r>
            <a:r>
              <a:rPr lang="sv-SE" dirty="0" smtClean="0"/>
              <a:t>-	</a:t>
            </a:r>
            <a:r>
              <a:rPr lang="sv-SE" sz="1500" dirty="0"/>
              <a:t>Mer jämlik och effektiv ambulanssjukvård</a:t>
            </a:r>
            <a:r>
              <a:rPr lang="sv-SE" dirty="0" smtClean="0">
                <a:solidFill>
                  <a:srgbClr val="FF0000"/>
                </a:solidFill>
              </a:rPr>
              <a:t>	</a:t>
            </a:r>
          </a:p>
        </p:txBody>
      </p:sp>
      <p:sp>
        <p:nvSpPr>
          <p:cNvPr id="4" name="Platshållare för datum 3"/>
          <p:cNvSpPr>
            <a:spLocks noGrp="1"/>
          </p:cNvSpPr>
          <p:nvPr>
            <p:ph type="dt" sz="half" idx="10"/>
          </p:nvPr>
        </p:nvSpPr>
        <p:spPr/>
        <p:txBody>
          <a:bodyPr/>
          <a:lstStyle/>
          <a:p>
            <a:pPr defTabSz="685800"/>
            <a:r>
              <a:rPr lang="sv-SE">
                <a:solidFill>
                  <a:prstClr val="white"/>
                </a:solidFill>
                <a:latin typeface="Arial"/>
              </a:rPr>
              <a:t>2022-12-15</a:t>
            </a:r>
            <a:endParaRPr lang="sv-SE" dirty="0">
              <a:solidFill>
                <a:prstClr val="white"/>
              </a:solidFill>
              <a:latin typeface="Arial"/>
            </a:endParaRPr>
          </a:p>
        </p:txBody>
      </p:sp>
      <p:sp>
        <p:nvSpPr>
          <p:cNvPr id="5" name="Platshållare för bildnummer 4"/>
          <p:cNvSpPr>
            <a:spLocks noGrp="1"/>
          </p:cNvSpPr>
          <p:nvPr>
            <p:ph type="sldNum" sz="quarter" idx="12"/>
          </p:nvPr>
        </p:nvSpPr>
        <p:spPr/>
        <p:txBody>
          <a:bodyPr/>
          <a:lstStyle/>
          <a:p>
            <a:pPr defTabSz="685800"/>
            <a:fld id="{130DDE8C-17E0-4539-9C15-C1E9D231907F}" type="slidenum">
              <a:rPr lang="sv-SE">
                <a:solidFill>
                  <a:prstClr val="white"/>
                </a:solidFill>
                <a:latin typeface="Arial"/>
              </a:rPr>
              <a:pPr defTabSz="685800"/>
              <a:t>2</a:t>
            </a:fld>
            <a:endParaRPr lang="sv-SE" dirty="0">
              <a:solidFill>
                <a:prstClr val="white"/>
              </a:solidFill>
              <a:latin typeface="Arial"/>
            </a:endParaRPr>
          </a:p>
        </p:txBody>
      </p:sp>
    </p:spTree>
    <p:extLst>
      <p:ext uri="{BB962C8B-B14F-4D97-AF65-F5344CB8AC3E}">
        <p14:creationId xmlns:p14="http://schemas.microsoft.com/office/powerpoint/2010/main" val="42485522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ruta 15"/>
          <p:cNvSpPr txBox="1"/>
          <p:nvPr/>
        </p:nvSpPr>
        <p:spPr>
          <a:xfrm>
            <a:off x="5062954" y="2622337"/>
            <a:ext cx="2585367" cy="1815882"/>
          </a:xfrm>
          <a:prstGeom prst="rect">
            <a:avLst/>
          </a:prstGeom>
          <a:noFill/>
        </p:spPr>
        <p:txBody>
          <a:bodyPr wrap="square" rtlCol="0">
            <a:spAutoFit/>
          </a:bodyPr>
          <a:lstStyle/>
          <a:p>
            <a:endParaRPr lang="sv-SE" sz="1600" dirty="0"/>
          </a:p>
          <a:p>
            <a:pPr marL="285750" indent="-285750">
              <a:buFont typeface="Arial" panose="020B0604020202020204" pitchFamily="34" charset="0"/>
              <a:buChar char="•"/>
            </a:pPr>
            <a:endParaRPr lang="sv-SE" sz="1600" dirty="0"/>
          </a:p>
          <a:p>
            <a:pPr marL="285750" indent="-285750">
              <a:buFont typeface="Arial" panose="020B0604020202020204" pitchFamily="34" charset="0"/>
              <a:buChar char="•"/>
            </a:pPr>
            <a:endParaRPr lang="sv-SE" sz="1600" dirty="0"/>
          </a:p>
          <a:p>
            <a:pPr marL="285750" indent="-285750">
              <a:buFont typeface="Arial" panose="020B0604020202020204" pitchFamily="34" charset="0"/>
              <a:buChar char="•"/>
            </a:pPr>
            <a:endParaRPr lang="sv-SE" sz="1600" dirty="0"/>
          </a:p>
          <a:p>
            <a:pPr marL="285750" indent="-285750">
              <a:buFont typeface="Arial" panose="020B0604020202020204" pitchFamily="34" charset="0"/>
              <a:buChar char="•"/>
            </a:pPr>
            <a:endParaRPr lang="sv-SE" sz="1600" dirty="0"/>
          </a:p>
          <a:p>
            <a:pPr marL="285750" indent="-285750">
              <a:buFont typeface="Arial" panose="020B0604020202020204" pitchFamily="34" charset="0"/>
              <a:buChar char="•"/>
            </a:pPr>
            <a:endParaRPr lang="sv-SE" sz="1600" dirty="0"/>
          </a:p>
          <a:p>
            <a:pPr marL="285750" indent="-285750">
              <a:buFont typeface="Arial" panose="020B0604020202020204" pitchFamily="34" charset="0"/>
              <a:buChar char="•"/>
            </a:pPr>
            <a:endParaRPr lang="sv-SE" sz="1600" dirty="0"/>
          </a:p>
        </p:txBody>
      </p:sp>
      <p:sp>
        <p:nvSpPr>
          <p:cNvPr id="9" name="textruta 1">
            <a:extLst>
              <a:ext uri="{FF2B5EF4-FFF2-40B4-BE49-F238E27FC236}">
                <a16:creationId xmlns:a16="http://schemas.microsoft.com/office/drawing/2014/main" id="{CCDD5BA1-0FA4-564C-A535-EC9842EE5A98}"/>
              </a:ext>
            </a:extLst>
          </p:cNvPr>
          <p:cNvSpPr txBox="1"/>
          <p:nvPr/>
        </p:nvSpPr>
        <p:spPr>
          <a:xfrm>
            <a:off x="574087" y="3689112"/>
            <a:ext cx="8154698" cy="2523768"/>
          </a:xfrm>
          <a:prstGeom prst="rect">
            <a:avLst/>
          </a:prstGeom>
          <a:noFill/>
        </p:spPr>
        <p:txBody>
          <a:bodyPr wrap="square" rtlCol="0">
            <a:spAutoFit/>
          </a:bodyPr>
          <a:lstStyle/>
          <a:p>
            <a:r>
              <a:rPr lang="sv-SE" sz="4000" b="1" dirty="0">
                <a:solidFill>
                  <a:srgbClr val="008080"/>
                </a:solidFill>
                <a:latin typeface="+mj-lt"/>
                <a:ea typeface="+mj-ea"/>
                <a:cs typeface="+mj-cs"/>
              </a:rPr>
              <a:t>Bikupan: Agera mot härskartekniker</a:t>
            </a:r>
          </a:p>
          <a:p>
            <a:endParaRPr lang="sv-SE" dirty="0"/>
          </a:p>
          <a:p>
            <a:r>
              <a:rPr lang="sv-SE" b="1" dirty="0"/>
              <a:t>Diskussionsfrågor</a:t>
            </a:r>
            <a:r>
              <a:rPr lang="sv-SE" dirty="0"/>
              <a:t>:</a:t>
            </a:r>
          </a:p>
          <a:p>
            <a:pPr marL="342900" lvl="0" indent="-342900">
              <a:buFont typeface="+mj-lt"/>
              <a:buAutoNum type="arabicPeriod"/>
            </a:pPr>
            <a:r>
              <a:rPr lang="sv-SE" dirty="0"/>
              <a:t>Vad tycker du att Pauls kollegor och chef borde gjort?</a:t>
            </a:r>
          </a:p>
          <a:p>
            <a:pPr marL="342900" lvl="0" indent="-342900">
              <a:buFont typeface="+mj-lt"/>
              <a:buAutoNum type="arabicPeriod"/>
            </a:pPr>
            <a:r>
              <a:rPr lang="sv-SE" dirty="0"/>
              <a:t>Vad borde vi göra på den här arbetsplatsen om vi ser andra drabbas likt Paul blev drabbad? </a:t>
            </a:r>
          </a:p>
          <a:p>
            <a:r>
              <a:rPr lang="sv-SE" sz="1400" dirty="0"/>
              <a:t/>
            </a:r>
            <a:br>
              <a:rPr lang="sv-SE" sz="1400" dirty="0"/>
            </a:br>
            <a:endParaRPr lang="sv-SE" sz="1400" dirty="0"/>
          </a:p>
        </p:txBody>
      </p:sp>
      <p:pic>
        <p:nvPicPr>
          <p:cNvPr id="10" name="Bildobjekt 7">
            <a:extLst>
              <a:ext uri="{FF2B5EF4-FFF2-40B4-BE49-F238E27FC236}">
                <a16:creationId xmlns:a16="http://schemas.microsoft.com/office/drawing/2014/main" id="{07636EEC-4C0D-6C45-8192-88DA4025FD37}"/>
              </a:ext>
            </a:extLst>
          </p:cNvPr>
          <p:cNvPicPr>
            <a:picLocks noChangeAspect="1"/>
          </p:cNvPicPr>
          <p:nvPr/>
        </p:nvPicPr>
        <p:blipFill rotWithShape="1">
          <a:blip r:embed="rId3">
            <a:extLst>
              <a:ext uri="{28A0092B-C50C-407E-A947-70E740481C1C}">
                <a14:useLocalDpi xmlns:a14="http://schemas.microsoft.com/office/drawing/2010/main" val="0"/>
              </a:ext>
            </a:extLst>
          </a:blip>
          <a:srcRect t="50817" b="14289"/>
          <a:stretch/>
        </p:blipFill>
        <p:spPr>
          <a:xfrm>
            <a:off x="-2291" y="1571368"/>
            <a:ext cx="9146291" cy="1868400"/>
          </a:xfrm>
          <a:prstGeom prst="rect">
            <a:avLst/>
          </a:prstGeom>
        </p:spPr>
      </p:pic>
      <p:pic>
        <p:nvPicPr>
          <p:cNvPr id="11" name="Bildobjekt 10"/>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593122" y="187127"/>
            <a:ext cx="936000" cy="937339"/>
          </a:xfrm>
          <a:prstGeom prst="rect">
            <a:avLst/>
          </a:prstGeom>
        </p:spPr>
      </p:pic>
      <p:pic>
        <p:nvPicPr>
          <p:cNvPr id="12" name="Bildobjekt 11"/>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231648" y="239197"/>
            <a:ext cx="1806586" cy="540000"/>
          </a:xfrm>
          <a:prstGeom prst="rect">
            <a:avLst/>
          </a:prstGeom>
        </p:spPr>
      </p:pic>
      <p:pic>
        <p:nvPicPr>
          <p:cNvPr id="13" name="Bildobjekt 12"/>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2339594" y="146806"/>
            <a:ext cx="1544228" cy="648000"/>
          </a:xfrm>
          <a:prstGeom prst="rect">
            <a:avLst/>
          </a:prstGeom>
        </p:spPr>
      </p:pic>
      <p:pic>
        <p:nvPicPr>
          <p:cNvPr id="18" name="Bildobjekt 17"/>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4093436" y="200390"/>
            <a:ext cx="1116000" cy="955480"/>
          </a:xfrm>
          <a:prstGeom prst="rect">
            <a:avLst/>
          </a:prstGeom>
        </p:spPr>
      </p:pic>
      <p:pic>
        <p:nvPicPr>
          <p:cNvPr id="19" name="Bildobjekt 18"/>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5343279" y="200390"/>
            <a:ext cx="1116000" cy="1121634"/>
          </a:xfrm>
          <a:prstGeom prst="rect">
            <a:avLst/>
          </a:prstGeom>
        </p:spPr>
      </p:pic>
      <p:pic>
        <p:nvPicPr>
          <p:cNvPr id="14" name="Bildobjekt 13"/>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7842965" y="200390"/>
            <a:ext cx="1069843" cy="1069843"/>
          </a:xfrm>
          <a:prstGeom prst="rect">
            <a:avLst/>
          </a:prstGeom>
        </p:spPr>
      </p:pic>
    </p:spTree>
    <p:extLst>
      <p:ext uri="{BB962C8B-B14F-4D97-AF65-F5344CB8AC3E}">
        <p14:creationId xmlns:p14="http://schemas.microsoft.com/office/powerpoint/2010/main" val="26883671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a:extLst/>
          </p:cNvPr>
          <p:cNvPicPr>
            <a:picLocks noChangeAspect="1"/>
          </p:cNvPicPr>
          <p:nvPr/>
        </p:nvPicPr>
        <p:blipFill rotWithShape="1">
          <a:blip r:embed="rId3">
            <a:extLst>
              <a:ext uri="{28A0092B-C50C-407E-A947-70E740481C1C}">
                <a14:useLocalDpi xmlns:a14="http://schemas.microsoft.com/office/drawing/2010/main" val="0"/>
              </a:ext>
            </a:extLst>
          </a:blip>
          <a:srcRect t="7645"/>
          <a:stretch/>
        </p:blipFill>
        <p:spPr>
          <a:xfrm>
            <a:off x="-10451" y="1628775"/>
            <a:ext cx="9167382" cy="5229225"/>
          </a:xfrm>
          <a:prstGeom prst="rect">
            <a:avLst/>
          </a:prstGeom>
        </p:spPr>
      </p:pic>
      <p:sp>
        <p:nvSpPr>
          <p:cNvPr id="16" name="textruta 15"/>
          <p:cNvSpPr txBox="1"/>
          <p:nvPr/>
        </p:nvSpPr>
        <p:spPr>
          <a:xfrm>
            <a:off x="5062954" y="2622337"/>
            <a:ext cx="2585367" cy="1815882"/>
          </a:xfrm>
          <a:prstGeom prst="rect">
            <a:avLst/>
          </a:prstGeom>
          <a:noFill/>
        </p:spPr>
        <p:txBody>
          <a:bodyPr wrap="square" rtlCol="0">
            <a:spAutoFit/>
          </a:bodyPr>
          <a:lstStyle/>
          <a:p>
            <a:endParaRPr lang="sv-SE" sz="1600" dirty="0"/>
          </a:p>
          <a:p>
            <a:pPr marL="285750" indent="-285750">
              <a:buFont typeface="Arial" panose="020B0604020202020204" pitchFamily="34" charset="0"/>
              <a:buChar char="•"/>
            </a:pPr>
            <a:endParaRPr lang="sv-SE" sz="1600" dirty="0"/>
          </a:p>
          <a:p>
            <a:pPr marL="285750" indent="-285750">
              <a:buFont typeface="Arial" panose="020B0604020202020204" pitchFamily="34" charset="0"/>
              <a:buChar char="•"/>
            </a:pPr>
            <a:endParaRPr lang="sv-SE" sz="1600" dirty="0"/>
          </a:p>
          <a:p>
            <a:pPr marL="285750" indent="-285750">
              <a:buFont typeface="Arial" panose="020B0604020202020204" pitchFamily="34" charset="0"/>
              <a:buChar char="•"/>
            </a:pPr>
            <a:endParaRPr lang="sv-SE" sz="1600" dirty="0"/>
          </a:p>
          <a:p>
            <a:pPr marL="285750" indent="-285750">
              <a:buFont typeface="Arial" panose="020B0604020202020204" pitchFamily="34" charset="0"/>
              <a:buChar char="•"/>
            </a:pPr>
            <a:endParaRPr lang="sv-SE" sz="1600" dirty="0"/>
          </a:p>
          <a:p>
            <a:pPr marL="285750" indent="-285750">
              <a:buFont typeface="Arial" panose="020B0604020202020204" pitchFamily="34" charset="0"/>
              <a:buChar char="•"/>
            </a:pPr>
            <a:endParaRPr lang="sv-SE" sz="1600" dirty="0"/>
          </a:p>
          <a:p>
            <a:pPr marL="285750" indent="-285750">
              <a:buFont typeface="Arial" panose="020B0604020202020204" pitchFamily="34" charset="0"/>
              <a:buChar char="•"/>
            </a:pPr>
            <a:endParaRPr lang="sv-SE" sz="1600" dirty="0"/>
          </a:p>
        </p:txBody>
      </p:sp>
      <p:sp>
        <p:nvSpPr>
          <p:cNvPr id="9" name="textruta 1">
            <a:extLst>
              <a:ext uri="{FF2B5EF4-FFF2-40B4-BE49-F238E27FC236}">
                <a16:creationId xmlns:a16="http://schemas.microsoft.com/office/drawing/2014/main" id="{E5921949-B30A-C145-B3B8-1F8EFE03BF7B}"/>
              </a:ext>
            </a:extLst>
          </p:cNvPr>
          <p:cNvSpPr txBox="1"/>
          <p:nvPr/>
        </p:nvSpPr>
        <p:spPr>
          <a:xfrm>
            <a:off x="577503" y="3591833"/>
            <a:ext cx="7991475" cy="1692771"/>
          </a:xfrm>
          <a:prstGeom prst="rect">
            <a:avLst/>
          </a:prstGeom>
          <a:noFill/>
        </p:spPr>
        <p:txBody>
          <a:bodyPr wrap="square" rtlCol="0">
            <a:spAutoFit/>
          </a:bodyPr>
          <a:lstStyle/>
          <a:p>
            <a:pPr algn="ctr"/>
            <a:r>
              <a:rPr lang="sv-SE" sz="4000" b="1" dirty="0">
                <a:solidFill>
                  <a:schemeClr val="bg1"/>
                </a:solidFill>
                <a:latin typeface="+mj-lt"/>
                <a:ea typeface="+mj-ea"/>
                <a:cs typeface="+mj-cs"/>
              </a:rPr>
              <a:t>Reflektionsövning</a:t>
            </a:r>
          </a:p>
          <a:p>
            <a:endParaRPr lang="sv-SE" dirty="0">
              <a:solidFill>
                <a:schemeClr val="bg1"/>
              </a:solidFill>
            </a:endParaRPr>
          </a:p>
          <a:p>
            <a:r>
              <a:rPr lang="sv-SE" dirty="0">
                <a:solidFill>
                  <a:schemeClr val="bg1"/>
                </a:solidFill>
              </a:rPr>
              <a:t/>
            </a:r>
            <a:br>
              <a:rPr lang="sv-SE" dirty="0">
                <a:solidFill>
                  <a:schemeClr val="bg1"/>
                </a:solidFill>
              </a:rPr>
            </a:br>
            <a:r>
              <a:rPr lang="sv-SE" sz="1400" dirty="0">
                <a:solidFill>
                  <a:schemeClr val="bg1"/>
                </a:solidFill>
              </a:rPr>
              <a:t/>
            </a:r>
            <a:br>
              <a:rPr lang="sv-SE" sz="1400" dirty="0">
                <a:solidFill>
                  <a:schemeClr val="bg1"/>
                </a:solidFill>
              </a:rPr>
            </a:br>
            <a:endParaRPr lang="sv-SE" sz="1400" dirty="0">
              <a:solidFill>
                <a:schemeClr val="bg1"/>
              </a:solidFill>
            </a:endParaRPr>
          </a:p>
        </p:txBody>
      </p:sp>
      <p:pic>
        <p:nvPicPr>
          <p:cNvPr id="10" name="Bildobjekt 9"/>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593122" y="187127"/>
            <a:ext cx="936000" cy="937339"/>
          </a:xfrm>
          <a:prstGeom prst="rect">
            <a:avLst/>
          </a:prstGeom>
        </p:spPr>
      </p:pic>
      <p:pic>
        <p:nvPicPr>
          <p:cNvPr id="11" name="Bildobjekt 10"/>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231648" y="239197"/>
            <a:ext cx="1806586" cy="540000"/>
          </a:xfrm>
          <a:prstGeom prst="rect">
            <a:avLst/>
          </a:prstGeom>
        </p:spPr>
      </p:pic>
      <p:pic>
        <p:nvPicPr>
          <p:cNvPr id="12" name="Bildobjekt 11"/>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2339594" y="146806"/>
            <a:ext cx="1544228" cy="648000"/>
          </a:xfrm>
          <a:prstGeom prst="rect">
            <a:avLst/>
          </a:prstGeom>
        </p:spPr>
      </p:pic>
      <p:pic>
        <p:nvPicPr>
          <p:cNvPr id="17" name="Bildobjekt 16"/>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4093436" y="200390"/>
            <a:ext cx="1116000" cy="955480"/>
          </a:xfrm>
          <a:prstGeom prst="rect">
            <a:avLst/>
          </a:prstGeom>
        </p:spPr>
      </p:pic>
      <p:pic>
        <p:nvPicPr>
          <p:cNvPr id="19" name="Bildobjekt 18"/>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5343279" y="200390"/>
            <a:ext cx="1116000" cy="1121634"/>
          </a:xfrm>
          <a:prstGeom prst="rect">
            <a:avLst/>
          </a:prstGeom>
        </p:spPr>
      </p:pic>
      <p:pic>
        <p:nvPicPr>
          <p:cNvPr id="13" name="Bildobjekt 12"/>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7842965" y="200390"/>
            <a:ext cx="1069843" cy="1069843"/>
          </a:xfrm>
          <a:prstGeom prst="rect">
            <a:avLst/>
          </a:prstGeom>
        </p:spPr>
      </p:pic>
    </p:spTree>
    <p:extLst>
      <p:ext uri="{BB962C8B-B14F-4D97-AF65-F5344CB8AC3E}">
        <p14:creationId xmlns:p14="http://schemas.microsoft.com/office/powerpoint/2010/main" val="1248243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ruta 15"/>
          <p:cNvSpPr txBox="1"/>
          <p:nvPr/>
        </p:nvSpPr>
        <p:spPr>
          <a:xfrm>
            <a:off x="5062954" y="2622337"/>
            <a:ext cx="2585367" cy="1815882"/>
          </a:xfrm>
          <a:prstGeom prst="rect">
            <a:avLst/>
          </a:prstGeom>
          <a:noFill/>
        </p:spPr>
        <p:txBody>
          <a:bodyPr wrap="square" rtlCol="0">
            <a:spAutoFit/>
          </a:bodyPr>
          <a:lstStyle/>
          <a:p>
            <a:endParaRPr lang="sv-SE" sz="1600" dirty="0"/>
          </a:p>
          <a:p>
            <a:pPr marL="285750" indent="-285750">
              <a:buFont typeface="Arial" panose="020B0604020202020204" pitchFamily="34" charset="0"/>
              <a:buChar char="•"/>
            </a:pPr>
            <a:endParaRPr lang="sv-SE" sz="1600" dirty="0"/>
          </a:p>
          <a:p>
            <a:pPr marL="285750" indent="-285750">
              <a:buFont typeface="Arial" panose="020B0604020202020204" pitchFamily="34" charset="0"/>
              <a:buChar char="•"/>
            </a:pPr>
            <a:endParaRPr lang="sv-SE" sz="1600" dirty="0"/>
          </a:p>
          <a:p>
            <a:pPr marL="285750" indent="-285750">
              <a:buFont typeface="Arial" panose="020B0604020202020204" pitchFamily="34" charset="0"/>
              <a:buChar char="•"/>
            </a:pPr>
            <a:endParaRPr lang="sv-SE" sz="1600" dirty="0"/>
          </a:p>
          <a:p>
            <a:pPr marL="285750" indent="-285750">
              <a:buFont typeface="Arial" panose="020B0604020202020204" pitchFamily="34" charset="0"/>
              <a:buChar char="•"/>
            </a:pPr>
            <a:endParaRPr lang="sv-SE" sz="1600" dirty="0"/>
          </a:p>
          <a:p>
            <a:pPr marL="285750" indent="-285750">
              <a:buFont typeface="Arial" panose="020B0604020202020204" pitchFamily="34" charset="0"/>
              <a:buChar char="•"/>
            </a:pPr>
            <a:endParaRPr lang="sv-SE" sz="1600" dirty="0"/>
          </a:p>
          <a:p>
            <a:pPr marL="285750" indent="-285750">
              <a:buFont typeface="Arial" panose="020B0604020202020204" pitchFamily="34" charset="0"/>
              <a:buChar char="•"/>
            </a:pPr>
            <a:endParaRPr lang="sv-SE" sz="1600" dirty="0"/>
          </a:p>
        </p:txBody>
      </p:sp>
      <p:pic>
        <p:nvPicPr>
          <p:cNvPr id="3" name="Picture 2">
            <a:extLst>
              <a:ext uri="{FF2B5EF4-FFF2-40B4-BE49-F238E27FC236}">
                <a16:creationId xmlns:a16="http://schemas.microsoft.com/office/drawing/2014/main" id="{2DA6FF8B-3710-EB4C-9168-5882D8EE60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6" y="1543269"/>
            <a:ext cx="9148346" cy="6695030"/>
          </a:xfrm>
          <a:prstGeom prst="rect">
            <a:avLst/>
          </a:prstGeom>
        </p:spPr>
      </p:pic>
      <p:pic>
        <p:nvPicPr>
          <p:cNvPr id="8" name="Bildobjekt 7"/>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593122" y="187127"/>
            <a:ext cx="936000" cy="937339"/>
          </a:xfrm>
          <a:prstGeom prst="rect">
            <a:avLst/>
          </a:prstGeom>
        </p:spPr>
      </p:pic>
      <p:pic>
        <p:nvPicPr>
          <p:cNvPr id="9" name="Bildobjekt 8"/>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231648" y="239197"/>
            <a:ext cx="1806586" cy="540000"/>
          </a:xfrm>
          <a:prstGeom prst="rect">
            <a:avLst/>
          </a:prstGeom>
        </p:spPr>
      </p:pic>
      <p:pic>
        <p:nvPicPr>
          <p:cNvPr id="10" name="Bildobjekt 9"/>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2339594" y="146806"/>
            <a:ext cx="1544228" cy="648000"/>
          </a:xfrm>
          <a:prstGeom prst="rect">
            <a:avLst/>
          </a:prstGeom>
        </p:spPr>
      </p:pic>
      <p:pic>
        <p:nvPicPr>
          <p:cNvPr id="11" name="Bildobjekt 10"/>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4093436" y="200390"/>
            <a:ext cx="1116000" cy="955480"/>
          </a:xfrm>
          <a:prstGeom prst="rect">
            <a:avLst/>
          </a:prstGeom>
        </p:spPr>
      </p:pic>
      <p:pic>
        <p:nvPicPr>
          <p:cNvPr id="17" name="Bildobjekt 16"/>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5343279" y="200390"/>
            <a:ext cx="1116000" cy="1121634"/>
          </a:xfrm>
          <a:prstGeom prst="rect">
            <a:avLst/>
          </a:prstGeom>
        </p:spPr>
      </p:pic>
      <p:pic>
        <p:nvPicPr>
          <p:cNvPr id="12" name="Bildobjekt 11"/>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7842965" y="200390"/>
            <a:ext cx="1069843" cy="1069843"/>
          </a:xfrm>
          <a:prstGeom prst="rect">
            <a:avLst/>
          </a:prstGeom>
        </p:spPr>
      </p:pic>
    </p:spTree>
    <p:extLst>
      <p:ext uri="{BB962C8B-B14F-4D97-AF65-F5344CB8AC3E}">
        <p14:creationId xmlns:p14="http://schemas.microsoft.com/office/powerpoint/2010/main" val="4097766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ruta 1">
            <a:extLst>
              <a:ext uri="{FF2B5EF4-FFF2-40B4-BE49-F238E27FC236}">
                <a16:creationId xmlns:a16="http://schemas.microsoft.com/office/drawing/2014/main" id="{8832AB63-CC5B-C141-B9FB-BFBEEBFEA81A}"/>
              </a:ext>
            </a:extLst>
          </p:cNvPr>
          <p:cNvSpPr txBox="1"/>
          <p:nvPr/>
        </p:nvSpPr>
        <p:spPr>
          <a:xfrm>
            <a:off x="1063770" y="3902729"/>
            <a:ext cx="6387287" cy="2246769"/>
          </a:xfrm>
          <a:prstGeom prst="rect">
            <a:avLst/>
          </a:prstGeom>
          <a:noFill/>
        </p:spPr>
        <p:txBody>
          <a:bodyPr wrap="square" rtlCol="0">
            <a:spAutoFit/>
          </a:bodyPr>
          <a:lstStyle/>
          <a:p>
            <a:r>
              <a:rPr lang="sv-SE" sz="4000" b="1" dirty="0">
                <a:solidFill>
                  <a:srgbClr val="008080"/>
                </a:solidFill>
                <a:latin typeface="+mj-lt"/>
                <a:ea typeface="+mj-ea"/>
                <a:cs typeface="+mj-cs"/>
              </a:rPr>
              <a:t>Labbet: Tänk tvärtom</a:t>
            </a:r>
          </a:p>
          <a:p>
            <a:endParaRPr lang="sv-SE" dirty="0"/>
          </a:p>
          <a:p>
            <a:r>
              <a:rPr lang="sv-SE" b="1" dirty="0"/>
              <a:t>Diskussionsfrågor:</a:t>
            </a:r>
            <a:endParaRPr lang="sv-SE" dirty="0"/>
          </a:p>
          <a:p>
            <a:pPr marL="342900" lvl="0" indent="-342900">
              <a:buFont typeface="+mj-lt"/>
              <a:buAutoNum type="arabicPeriod"/>
            </a:pPr>
            <a:r>
              <a:rPr lang="sv-SE" dirty="0"/>
              <a:t>Hur kan vi göra så att situationen blir ännu värre eller sämre?</a:t>
            </a:r>
          </a:p>
          <a:p>
            <a:pPr marL="342900" lvl="0" indent="-342900">
              <a:buFont typeface="+mj-lt"/>
              <a:buAutoNum type="arabicPeriod"/>
            </a:pPr>
            <a:r>
              <a:rPr lang="sv-SE" dirty="0"/>
              <a:t>Vilka möjliga nya lösningar ser ni nu på problemet?</a:t>
            </a:r>
          </a:p>
          <a:p>
            <a:r>
              <a:rPr lang="sv-SE" sz="1400" dirty="0"/>
              <a:t/>
            </a:r>
            <a:br>
              <a:rPr lang="sv-SE" sz="1400" dirty="0"/>
            </a:br>
            <a:endParaRPr lang="sv-SE" sz="1400" dirty="0"/>
          </a:p>
        </p:txBody>
      </p:sp>
      <p:pic>
        <p:nvPicPr>
          <p:cNvPr id="6" name="Picture 5">
            <a:extLst>
              <a:ext uri="{FF2B5EF4-FFF2-40B4-BE49-F238E27FC236}">
                <a16:creationId xmlns:a16="http://schemas.microsoft.com/office/drawing/2014/main" id="{000CAC56-3477-2545-BD48-BB9B345A1C0B}"/>
              </a:ext>
            </a:extLst>
          </p:cNvPr>
          <p:cNvPicPr>
            <a:picLocks noChangeAspect="1"/>
          </p:cNvPicPr>
          <p:nvPr/>
        </p:nvPicPr>
        <p:blipFill rotWithShape="1">
          <a:blip r:embed="rId3">
            <a:extLst>
              <a:ext uri="{28A0092B-C50C-407E-A947-70E740481C1C}">
                <a14:useLocalDpi xmlns:a14="http://schemas.microsoft.com/office/drawing/2010/main" val="0"/>
              </a:ext>
            </a:extLst>
          </a:blip>
          <a:srcRect t="27578" b="44636"/>
          <a:stretch/>
        </p:blipFill>
        <p:spPr>
          <a:xfrm>
            <a:off x="-4346" y="1682211"/>
            <a:ext cx="9148346" cy="1860331"/>
          </a:xfrm>
          <a:prstGeom prst="rect">
            <a:avLst/>
          </a:prstGeom>
        </p:spPr>
      </p:pic>
      <p:pic>
        <p:nvPicPr>
          <p:cNvPr id="9" name="Bildobjekt 8"/>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593122" y="187127"/>
            <a:ext cx="936000" cy="937339"/>
          </a:xfrm>
          <a:prstGeom prst="rect">
            <a:avLst/>
          </a:prstGeom>
        </p:spPr>
      </p:pic>
      <p:pic>
        <p:nvPicPr>
          <p:cNvPr id="10" name="Bildobjekt 9"/>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231648" y="239197"/>
            <a:ext cx="1806586" cy="540000"/>
          </a:xfrm>
          <a:prstGeom prst="rect">
            <a:avLst/>
          </a:prstGeom>
        </p:spPr>
      </p:pic>
      <p:pic>
        <p:nvPicPr>
          <p:cNvPr id="11" name="Bildobjekt 10"/>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2339594" y="146806"/>
            <a:ext cx="1544228" cy="648000"/>
          </a:xfrm>
          <a:prstGeom prst="rect">
            <a:avLst/>
          </a:prstGeom>
        </p:spPr>
      </p:pic>
      <p:pic>
        <p:nvPicPr>
          <p:cNvPr id="15" name="Bildobjekt 14"/>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4093436" y="200390"/>
            <a:ext cx="1116000" cy="955480"/>
          </a:xfrm>
          <a:prstGeom prst="rect">
            <a:avLst/>
          </a:prstGeom>
        </p:spPr>
      </p:pic>
      <p:pic>
        <p:nvPicPr>
          <p:cNvPr id="16" name="Bildobjekt 15"/>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5343279" y="200390"/>
            <a:ext cx="1116000" cy="1121634"/>
          </a:xfrm>
          <a:prstGeom prst="rect">
            <a:avLst/>
          </a:prstGeom>
        </p:spPr>
      </p:pic>
      <p:pic>
        <p:nvPicPr>
          <p:cNvPr id="12" name="Bildobjekt 11"/>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7842965" y="200390"/>
            <a:ext cx="1069843" cy="1069843"/>
          </a:xfrm>
          <a:prstGeom prst="rect">
            <a:avLst/>
          </a:prstGeom>
        </p:spPr>
      </p:pic>
    </p:spTree>
    <p:extLst>
      <p:ext uri="{BB962C8B-B14F-4D97-AF65-F5344CB8AC3E}">
        <p14:creationId xmlns:p14="http://schemas.microsoft.com/office/powerpoint/2010/main" val="73641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ruta 15"/>
          <p:cNvSpPr txBox="1"/>
          <p:nvPr/>
        </p:nvSpPr>
        <p:spPr>
          <a:xfrm>
            <a:off x="5062954" y="2622337"/>
            <a:ext cx="2585367" cy="1815882"/>
          </a:xfrm>
          <a:prstGeom prst="rect">
            <a:avLst/>
          </a:prstGeom>
          <a:noFill/>
        </p:spPr>
        <p:txBody>
          <a:bodyPr wrap="square" rtlCol="0">
            <a:spAutoFit/>
          </a:bodyPr>
          <a:lstStyle/>
          <a:p>
            <a:endParaRPr lang="sv-SE" sz="1600" dirty="0"/>
          </a:p>
          <a:p>
            <a:pPr marL="285750" indent="-285750">
              <a:buFont typeface="Arial" panose="020B0604020202020204" pitchFamily="34" charset="0"/>
              <a:buChar char="•"/>
            </a:pPr>
            <a:endParaRPr lang="sv-SE" sz="1600" dirty="0"/>
          </a:p>
          <a:p>
            <a:pPr marL="285750" indent="-285750">
              <a:buFont typeface="Arial" panose="020B0604020202020204" pitchFamily="34" charset="0"/>
              <a:buChar char="•"/>
            </a:pPr>
            <a:endParaRPr lang="sv-SE" sz="1600" dirty="0"/>
          </a:p>
          <a:p>
            <a:pPr marL="285750" indent="-285750">
              <a:buFont typeface="Arial" panose="020B0604020202020204" pitchFamily="34" charset="0"/>
              <a:buChar char="•"/>
            </a:pPr>
            <a:endParaRPr lang="sv-SE" sz="1600" dirty="0"/>
          </a:p>
          <a:p>
            <a:pPr marL="285750" indent="-285750">
              <a:buFont typeface="Arial" panose="020B0604020202020204" pitchFamily="34" charset="0"/>
              <a:buChar char="•"/>
            </a:pPr>
            <a:endParaRPr lang="sv-SE" sz="1600" dirty="0"/>
          </a:p>
          <a:p>
            <a:pPr marL="285750" indent="-285750">
              <a:buFont typeface="Arial" panose="020B0604020202020204" pitchFamily="34" charset="0"/>
              <a:buChar char="•"/>
            </a:pPr>
            <a:endParaRPr lang="sv-SE" sz="1600" dirty="0"/>
          </a:p>
          <a:p>
            <a:pPr marL="285750" indent="-285750">
              <a:buFont typeface="Arial" panose="020B0604020202020204" pitchFamily="34" charset="0"/>
              <a:buChar char="•"/>
            </a:pPr>
            <a:endParaRPr lang="sv-SE" sz="1600" dirty="0"/>
          </a:p>
        </p:txBody>
      </p:sp>
      <p:sp>
        <p:nvSpPr>
          <p:cNvPr id="6" name="textruta 1">
            <a:extLst>
              <a:ext uri="{FF2B5EF4-FFF2-40B4-BE49-F238E27FC236}">
                <a16:creationId xmlns:a16="http://schemas.microsoft.com/office/drawing/2014/main" id="{2BA9952D-FFB3-0047-B2AF-C709F26D4B07}"/>
              </a:ext>
            </a:extLst>
          </p:cNvPr>
          <p:cNvSpPr txBox="1"/>
          <p:nvPr/>
        </p:nvSpPr>
        <p:spPr>
          <a:xfrm>
            <a:off x="887029" y="1386999"/>
            <a:ext cx="7425427" cy="1692771"/>
          </a:xfrm>
          <a:prstGeom prst="rect">
            <a:avLst/>
          </a:prstGeom>
          <a:noFill/>
        </p:spPr>
        <p:txBody>
          <a:bodyPr wrap="square" rtlCol="0">
            <a:spAutoFit/>
          </a:bodyPr>
          <a:lstStyle/>
          <a:p>
            <a:r>
              <a:rPr lang="sv-SE" sz="4000" b="1" dirty="0">
                <a:solidFill>
                  <a:srgbClr val="008080"/>
                </a:solidFill>
                <a:latin typeface="+mj-lt"/>
                <a:ea typeface="+mj-ea"/>
                <a:cs typeface="+mj-cs"/>
              </a:rPr>
              <a:t>Bikupan: Likvärdigt bemötande</a:t>
            </a:r>
          </a:p>
          <a:p>
            <a:endParaRPr lang="sv-SE" dirty="0"/>
          </a:p>
          <a:p>
            <a:r>
              <a:rPr lang="sv-SE" dirty="0"/>
              <a:t/>
            </a:r>
            <a:br>
              <a:rPr lang="sv-SE" dirty="0"/>
            </a:br>
            <a:r>
              <a:rPr lang="sv-SE" sz="1400" dirty="0"/>
              <a:t/>
            </a:r>
            <a:br>
              <a:rPr lang="sv-SE" sz="1400" dirty="0"/>
            </a:br>
            <a:endParaRPr lang="sv-SE" sz="1400" dirty="0"/>
          </a:p>
        </p:txBody>
      </p:sp>
      <p:pic>
        <p:nvPicPr>
          <p:cNvPr id="7" name="Picture 6">
            <a:extLst>
              <a:ext uri="{FF2B5EF4-FFF2-40B4-BE49-F238E27FC236}">
                <a16:creationId xmlns:a16="http://schemas.microsoft.com/office/drawing/2014/main" id="{4C6A1593-1E54-2942-8C59-2F0A881B232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46477" y="2067231"/>
            <a:ext cx="6701844" cy="4741976"/>
          </a:xfrm>
          <a:prstGeom prst="rect">
            <a:avLst/>
          </a:prstGeom>
        </p:spPr>
      </p:pic>
      <p:pic>
        <p:nvPicPr>
          <p:cNvPr id="9" name="Bildobjekt 8"/>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593122" y="187127"/>
            <a:ext cx="936000" cy="937339"/>
          </a:xfrm>
          <a:prstGeom prst="rect">
            <a:avLst/>
          </a:prstGeom>
        </p:spPr>
      </p:pic>
      <p:pic>
        <p:nvPicPr>
          <p:cNvPr id="10" name="Bildobjekt 9"/>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231648" y="239197"/>
            <a:ext cx="1806586" cy="540000"/>
          </a:xfrm>
          <a:prstGeom prst="rect">
            <a:avLst/>
          </a:prstGeom>
        </p:spPr>
      </p:pic>
      <p:pic>
        <p:nvPicPr>
          <p:cNvPr id="11" name="Bildobjekt 10"/>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2339594" y="146806"/>
            <a:ext cx="1544228" cy="648000"/>
          </a:xfrm>
          <a:prstGeom prst="rect">
            <a:avLst/>
          </a:prstGeom>
        </p:spPr>
      </p:pic>
      <p:pic>
        <p:nvPicPr>
          <p:cNvPr id="15" name="Bildobjekt 14"/>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4093436" y="200390"/>
            <a:ext cx="1116000" cy="955480"/>
          </a:xfrm>
          <a:prstGeom prst="rect">
            <a:avLst/>
          </a:prstGeom>
        </p:spPr>
      </p:pic>
      <p:pic>
        <p:nvPicPr>
          <p:cNvPr id="17" name="Bildobjekt 16"/>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5343279" y="200390"/>
            <a:ext cx="1116000" cy="1121634"/>
          </a:xfrm>
          <a:prstGeom prst="rect">
            <a:avLst/>
          </a:prstGeom>
        </p:spPr>
      </p:pic>
      <p:pic>
        <p:nvPicPr>
          <p:cNvPr id="12" name="Bildobjekt 11"/>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7842965" y="200390"/>
            <a:ext cx="1069843" cy="1069843"/>
          </a:xfrm>
          <a:prstGeom prst="rect">
            <a:avLst/>
          </a:prstGeom>
        </p:spPr>
      </p:pic>
    </p:spTree>
    <p:extLst>
      <p:ext uri="{BB962C8B-B14F-4D97-AF65-F5344CB8AC3E}">
        <p14:creationId xmlns:p14="http://schemas.microsoft.com/office/powerpoint/2010/main" val="4056511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ruta 1">
            <a:extLst>
              <a:ext uri="{FF2B5EF4-FFF2-40B4-BE49-F238E27FC236}">
                <a16:creationId xmlns:a16="http://schemas.microsoft.com/office/drawing/2014/main" id="{8832AB63-CC5B-C141-B9FB-BFBEEBFEA81A}"/>
              </a:ext>
            </a:extLst>
          </p:cNvPr>
          <p:cNvSpPr txBox="1"/>
          <p:nvPr/>
        </p:nvSpPr>
        <p:spPr>
          <a:xfrm>
            <a:off x="1060036" y="3558151"/>
            <a:ext cx="7019581" cy="1969770"/>
          </a:xfrm>
          <a:prstGeom prst="rect">
            <a:avLst/>
          </a:prstGeom>
          <a:noFill/>
        </p:spPr>
        <p:txBody>
          <a:bodyPr wrap="square" rtlCol="0">
            <a:spAutoFit/>
          </a:bodyPr>
          <a:lstStyle/>
          <a:p>
            <a:r>
              <a:rPr lang="sv-SE" sz="4000" b="1" dirty="0">
                <a:solidFill>
                  <a:srgbClr val="008080"/>
                </a:solidFill>
                <a:latin typeface="+mj-lt"/>
                <a:ea typeface="+mj-ea"/>
                <a:cs typeface="+mj-cs"/>
              </a:rPr>
              <a:t>Bikupan: Likvärdigt bemötande</a:t>
            </a:r>
          </a:p>
          <a:p>
            <a:endParaRPr lang="sv-SE" dirty="0"/>
          </a:p>
          <a:p>
            <a:r>
              <a:rPr lang="sv-SE" b="1" dirty="0"/>
              <a:t>Diskussionsfråga</a:t>
            </a:r>
            <a:r>
              <a:rPr lang="sv-SE" dirty="0"/>
              <a:t>:</a:t>
            </a:r>
          </a:p>
          <a:p>
            <a:pPr marL="342900" lvl="0" indent="-342900">
              <a:buFont typeface="+mj-lt"/>
              <a:buAutoNum type="arabicPeriod"/>
            </a:pPr>
            <a:r>
              <a:rPr lang="sv-SE" dirty="0"/>
              <a:t>Hur kan vi utveckla vårt bemötande till att vara mer likvärdigt? </a:t>
            </a:r>
          </a:p>
          <a:p>
            <a:r>
              <a:rPr lang="sv-SE" sz="1400" dirty="0"/>
              <a:t/>
            </a:r>
            <a:br>
              <a:rPr lang="sv-SE" sz="1400" dirty="0"/>
            </a:br>
            <a:endParaRPr lang="sv-SE" sz="1400" dirty="0"/>
          </a:p>
        </p:txBody>
      </p:sp>
      <p:pic>
        <p:nvPicPr>
          <p:cNvPr id="6" name="Picture 5">
            <a:extLst>
              <a:ext uri="{FF2B5EF4-FFF2-40B4-BE49-F238E27FC236}">
                <a16:creationId xmlns:a16="http://schemas.microsoft.com/office/drawing/2014/main" id="{4D66D078-928A-9549-930E-660AE186029C}"/>
              </a:ext>
            </a:extLst>
          </p:cNvPr>
          <p:cNvPicPr>
            <a:picLocks noChangeAspect="1"/>
          </p:cNvPicPr>
          <p:nvPr/>
        </p:nvPicPr>
        <p:blipFill rotWithShape="1">
          <a:blip r:embed="rId3">
            <a:extLst>
              <a:ext uri="{28A0092B-C50C-407E-A947-70E740481C1C}">
                <a14:useLocalDpi xmlns:a14="http://schemas.microsoft.com/office/drawing/2010/main" val="0"/>
              </a:ext>
            </a:extLst>
          </a:blip>
          <a:srcRect t="27578" b="44636"/>
          <a:stretch/>
        </p:blipFill>
        <p:spPr>
          <a:xfrm>
            <a:off x="-4346" y="1509922"/>
            <a:ext cx="9148346" cy="1860331"/>
          </a:xfrm>
          <a:prstGeom prst="rect">
            <a:avLst/>
          </a:prstGeom>
        </p:spPr>
      </p:pic>
      <p:pic>
        <p:nvPicPr>
          <p:cNvPr id="9" name="Bildobjekt 8"/>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593122" y="187127"/>
            <a:ext cx="936000" cy="937339"/>
          </a:xfrm>
          <a:prstGeom prst="rect">
            <a:avLst/>
          </a:prstGeom>
        </p:spPr>
      </p:pic>
      <p:pic>
        <p:nvPicPr>
          <p:cNvPr id="10" name="Bildobjekt 9"/>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231648" y="239197"/>
            <a:ext cx="1806586" cy="540000"/>
          </a:xfrm>
          <a:prstGeom prst="rect">
            <a:avLst/>
          </a:prstGeom>
        </p:spPr>
      </p:pic>
      <p:pic>
        <p:nvPicPr>
          <p:cNvPr id="11" name="Bildobjekt 10"/>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2339594" y="146806"/>
            <a:ext cx="1544228" cy="648000"/>
          </a:xfrm>
          <a:prstGeom prst="rect">
            <a:avLst/>
          </a:prstGeom>
        </p:spPr>
      </p:pic>
      <p:pic>
        <p:nvPicPr>
          <p:cNvPr id="15" name="Bildobjekt 14"/>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4093436" y="200390"/>
            <a:ext cx="1116000" cy="955480"/>
          </a:xfrm>
          <a:prstGeom prst="rect">
            <a:avLst/>
          </a:prstGeom>
        </p:spPr>
      </p:pic>
      <p:pic>
        <p:nvPicPr>
          <p:cNvPr id="16" name="Bildobjekt 15"/>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5343279" y="200390"/>
            <a:ext cx="1116000" cy="1121634"/>
          </a:xfrm>
          <a:prstGeom prst="rect">
            <a:avLst/>
          </a:prstGeom>
        </p:spPr>
      </p:pic>
      <p:pic>
        <p:nvPicPr>
          <p:cNvPr id="12" name="Bildobjekt 11"/>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7842965" y="200390"/>
            <a:ext cx="1069843" cy="1069843"/>
          </a:xfrm>
          <a:prstGeom prst="rect">
            <a:avLst/>
          </a:prstGeom>
        </p:spPr>
      </p:pic>
    </p:spTree>
    <p:extLst>
      <p:ext uri="{BB962C8B-B14F-4D97-AF65-F5344CB8AC3E}">
        <p14:creationId xmlns:p14="http://schemas.microsoft.com/office/powerpoint/2010/main" val="34646739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
            <a:extLst/>
          </p:cNvPr>
          <p:cNvPicPr>
            <a:picLocks noChangeAspect="1"/>
          </p:cNvPicPr>
          <p:nvPr/>
        </p:nvPicPr>
        <p:blipFill rotWithShape="1">
          <a:blip r:embed="rId3">
            <a:extLst>
              <a:ext uri="{28A0092B-C50C-407E-A947-70E740481C1C}">
                <a14:useLocalDpi xmlns:a14="http://schemas.microsoft.com/office/drawing/2010/main" val="0"/>
              </a:ext>
            </a:extLst>
          </a:blip>
          <a:srcRect t="7645"/>
          <a:stretch/>
        </p:blipFill>
        <p:spPr>
          <a:xfrm>
            <a:off x="-10451" y="1628775"/>
            <a:ext cx="9167382" cy="5229225"/>
          </a:xfrm>
          <a:prstGeom prst="rect">
            <a:avLst/>
          </a:prstGeom>
        </p:spPr>
      </p:pic>
      <p:sp>
        <p:nvSpPr>
          <p:cNvPr id="16" name="textruta 15"/>
          <p:cNvSpPr txBox="1"/>
          <p:nvPr/>
        </p:nvSpPr>
        <p:spPr>
          <a:xfrm>
            <a:off x="5062954" y="2622337"/>
            <a:ext cx="2585367" cy="1815882"/>
          </a:xfrm>
          <a:prstGeom prst="rect">
            <a:avLst/>
          </a:prstGeom>
          <a:noFill/>
        </p:spPr>
        <p:txBody>
          <a:bodyPr wrap="square" rtlCol="0">
            <a:spAutoFit/>
          </a:bodyPr>
          <a:lstStyle/>
          <a:p>
            <a:endParaRPr lang="sv-SE" sz="1600" dirty="0"/>
          </a:p>
          <a:p>
            <a:pPr marL="285750" indent="-285750">
              <a:buFont typeface="Arial" panose="020B0604020202020204" pitchFamily="34" charset="0"/>
              <a:buChar char="•"/>
            </a:pPr>
            <a:endParaRPr lang="sv-SE" sz="1600" dirty="0"/>
          </a:p>
          <a:p>
            <a:pPr marL="285750" indent="-285750">
              <a:buFont typeface="Arial" panose="020B0604020202020204" pitchFamily="34" charset="0"/>
              <a:buChar char="•"/>
            </a:pPr>
            <a:endParaRPr lang="sv-SE" sz="1600" dirty="0"/>
          </a:p>
          <a:p>
            <a:pPr marL="285750" indent="-285750">
              <a:buFont typeface="Arial" panose="020B0604020202020204" pitchFamily="34" charset="0"/>
              <a:buChar char="•"/>
            </a:pPr>
            <a:endParaRPr lang="sv-SE" sz="1600" dirty="0"/>
          </a:p>
          <a:p>
            <a:pPr marL="285750" indent="-285750">
              <a:buFont typeface="Arial" panose="020B0604020202020204" pitchFamily="34" charset="0"/>
              <a:buChar char="•"/>
            </a:pPr>
            <a:endParaRPr lang="sv-SE" sz="1600" dirty="0"/>
          </a:p>
          <a:p>
            <a:pPr marL="285750" indent="-285750">
              <a:buFont typeface="Arial" panose="020B0604020202020204" pitchFamily="34" charset="0"/>
              <a:buChar char="•"/>
            </a:pPr>
            <a:endParaRPr lang="sv-SE" sz="1600" dirty="0"/>
          </a:p>
          <a:p>
            <a:pPr marL="285750" indent="-285750">
              <a:buFont typeface="Arial" panose="020B0604020202020204" pitchFamily="34" charset="0"/>
              <a:buChar char="•"/>
            </a:pPr>
            <a:endParaRPr lang="sv-SE" sz="1600" dirty="0"/>
          </a:p>
        </p:txBody>
      </p:sp>
      <p:sp>
        <p:nvSpPr>
          <p:cNvPr id="9" name="textruta 1">
            <a:extLst>
              <a:ext uri="{FF2B5EF4-FFF2-40B4-BE49-F238E27FC236}">
                <a16:creationId xmlns:a16="http://schemas.microsoft.com/office/drawing/2014/main" id="{E5921949-B30A-C145-B3B8-1F8EFE03BF7B}"/>
              </a:ext>
            </a:extLst>
          </p:cNvPr>
          <p:cNvSpPr txBox="1"/>
          <p:nvPr/>
        </p:nvSpPr>
        <p:spPr>
          <a:xfrm>
            <a:off x="577503" y="3591833"/>
            <a:ext cx="7991475" cy="1692771"/>
          </a:xfrm>
          <a:prstGeom prst="rect">
            <a:avLst/>
          </a:prstGeom>
          <a:noFill/>
        </p:spPr>
        <p:txBody>
          <a:bodyPr wrap="square" rtlCol="0">
            <a:spAutoFit/>
          </a:bodyPr>
          <a:lstStyle/>
          <a:p>
            <a:pPr algn="ctr"/>
            <a:r>
              <a:rPr lang="sv-SE" sz="4000" b="1" dirty="0">
                <a:solidFill>
                  <a:schemeClr val="bg1"/>
                </a:solidFill>
                <a:latin typeface="+mj-lt"/>
                <a:ea typeface="+mj-ea"/>
                <a:cs typeface="+mj-cs"/>
              </a:rPr>
              <a:t>Reflektionsövning</a:t>
            </a:r>
          </a:p>
          <a:p>
            <a:endParaRPr lang="sv-SE" dirty="0">
              <a:solidFill>
                <a:schemeClr val="bg1"/>
              </a:solidFill>
            </a:endParaRPr>
          </a:p>
          <a:p>
            <a:r>
              <a:rPr lang="sv-SE" dirty="0">
                <a:solidFill>
                  <a:schemeClr val="bg1"/>
                </a:solidFill>
              </a:rPr>
              <a:t/>
            </a:r>
            <a:br>
              <a:rPr lang="sv-SE" dirty="0">
                <a:solidFill>
                  <a:schemeClr val="bg1"/>
                </a:solidFill>
              </a:rPr>
            </a:br>
            <a:r>
              <a:rPr lang="sv-SE" sz="1400" dirty="0">
                <a:solidFill>
                  <a:schemeClr val="bg1"/>
                </a:solidFill>
              </a:rPr>
              <a:t/>
            </a:r>
            <a:br>
              <a:rPr lang="sv-SE" sz="1400" dirty="0">
                <a:solidFill>
                  <a:schemeClr val="bg1"/>
                </a:solidFill>
              </a:rPr>
            </a:br>
            <a:endParaRPr lang="sv-SE" sz="1400" dirty="0">
              <a:solidFill>
                <a:schemeClr val="bg1"/>
              </a:solidFill>
            </a:endParaRPr>
          </a:p>
        </p:txBody>
      </p:sp>
      <p:pic>
        <p:nvPicPr>
          <p:cNvPr id="10" name="Bildobjekt 9"/>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593122" y="187127"/>
            <a:ext cx="936000" cy="937339"/>
          </a:xfrm>
          <a:prstGeom prst="rect">
            <a:avLst/>
          </a:prstGeom>
        </p:spPr>
      </p:pic>
      <p:pic>
        <p:nvPicPr>
          <p:cNvPr id="11" name="Bildobjekt 10"/>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231648" y="239197"/>
            <a:ext cx="1806586" cy="540000"/>
          </a:xfrm>
          <a:prstGeom prst="rect">
            <a:avLst/>
          </a:prstGeom>
        </p:spPr>
      </p:pic>
      <p:pic>
        <p:nvPicPr>
          <p:cNvPr id="12" name="Bildobjekt 11"/>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2339594" y="146806"/>
            <a:ext cx="1544228" cy="648000"/>
          </a:xfrm>
          <a:prstGeom prst="rect">
            <a:avLst/>
          </a:prstGeom>
        </p:spPr>
      </p:pic>
      <p:pic>
        <p:nvPicPr>
          <p:cNvPr id="18" name="Bildobjekt 17"/>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4093436" y="200390"/>
            <a:ext cx="1116000" cy="955480"/>
          </a:xfrm>
          <a:prstGeom prst="rect">
            <a:avLst/>
          </a:prstGeom>
        </p:spPr>
      </p:pic>
      <p:pic>
        <p:nvPicPr>
          <p:cNvPr id="19" name="Bildobjekt 18"/>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5343279" y="200390"/>
            <a:ext cx="1116000" cy="1121634"/>
          </a:xfrm>
          <a:prstGeom prst="rect">
            <a:avLst/>
          </a:prstGeom>
        </p:spPr>
      </p:pic>
      <p:pic>
        <p:nvPicPr>
          <p:cNvPr id="13" name="Bildobjekt 12"/>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7842965" y="200390"/>
            <a:ext cx="1069843" cy="1069843"/>
          </a:xfrm>
          <a:prstGeom prst="rect">
            <a:avLst/>
          </a:prstGeom>
        </p:spPr>
      </p:pic>
    </p:spTree>
    <p:extLst>
      <p:ext uri="{BB962C8B-B14F-4D97-AF65-F5344CB8AC3E}">
        <p14:creationId xmlns:p14="http://schemas.microsoft.com/office/powerpoint/2010/main" val="867379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a:extLst>
              <a:ext uri="{FF2B5EF4-FFF2-40B4-BE49-F238E27FC236}">
                <a16:creationId xmlns:a16="http://schemas.microsoft.com/office/drawing/2014/main" id="{1DB8A568-1AEC-9448-B15C-94FBF54ED79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2076227"/>
            <a:ext cx="9144000" cy="4890052"/>
          </a:xfrm>
        </p:spPr>
      </p:pic>
      <p:sp>
        <p:nvSpPr>
          <p:cNvPr id="2" name="Rubrik 1">
            <a:extLst>
              <a:ext uri="{FF2B5EF4-FFF2-40B4-BE49-F238E27FC236}">
                <a16:creationId xmlns:a16="http://schemas.microsoft.com/office/drawing/2014/main" id="{4F2DA1F9-96CC-4A9C-9A39-3BFD2FA8E4DE}"/>
              </a:ext>
            </a:extLst>
          </p:cNvPr>
          <p:cNvSpPr>
            <a:spLocks noGrp="1"/>
          </p:cNvSpPr>
          <p:nvPr>
            <p:ph type="title"/>
          </p:nvPr>
        </p:nvSpPr>
        <p:spPr>
          <a:xfrm>
            <a:off x="1168374" y="1196752"/>
            <a:ext cx="6912000" cy="2016224"/>
          </a:xfrm>
        </p:spPr>
        <p:txBody>
          <a:bodyPr>
            <a:normAutofit fontScale="90000"/>
          </a:bodyPr>
          <a:lstStyle/>
          <a:p>
            <a:r>
              <a:rPr lang="sv-SE" sz="4800" b="1" dirty="0">
                <a:solidFill>
                  <a:srgbClr val="008080"/>
                </a:solidFill>
              </a:rPr>
              <a:t>Ett Dalarna och Sverige för alla</a:t>
            </a:r>
            <a:r>
              <a:rPr lang="sv-SE" sz="4800" b="0" dirty="0"/>
              <a:t/>
            </a:r>
            <a:br>
              <a:rPr lang="sv-SE" sz="4800" b="0" dirty="0"/>
            </a:br>
            <a:r>
              <a:rPr lang="sv-SE" sz="1800" b="0" dirty="0"/>
              <a:t/>
            </a:r>
            <a:br>
              <a:rPr lang="sv-SE" sz="1800" b="0" dirty="0"/>
            </a:br>
            <a:r>
              <a:rPr lang="sv-SE" sz="1800" b="0" dirty="0"/>
              <a:t> – övningar </a:t>
            </a:r>
            <a:r>
              <a:rPr lang="sv-SE" sz="1800" dirty="0"/>
              <a:t>utifrån handledningen i inkluderande bemötande för ett jämlikt Dalarna och Sverige</a:t>
            </a:r>
            <a:r>
              <a:rPr lang="sv-SE" sz="1800" b="0" dirty="0"/>
              <a:t/>
            </a:r>
            <a:br>
              <a:rPr lang="sv-SE" sz="1800" b="0" dirty="0"/>
            </a:br>
            <a:endParaRPr lang="sv-SE" sz="1800" dirty="0"/>
          </a:p>
        </p:txBody>
      </p:sp>
      <p:pic>
        <p:nvPicPr>
          <p:cNvPr id="10" name="Bildobjekt 9"/>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593122" y="187127"/>
            <a:ext cx="936000" cy="937339"/>
          </a:xfrm>
          <a:prstGeom prst="rect">
            <a:avLst/>
          </a:prstGeom>
        </p:spPr>
      </p:pic>
      <p:pic>
        <p:nvPicPr>
          <p:cNvPr id="13" name="Bildobjekt 12"/>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231648" y="239197"/>
            <a:ext cx="1806586" cy="540000"/>
          </a:xfrm>
          <a:prstGeom prst="rect">
            <a:avLst/>
          </a:prstGeom>
        </p:spPr>
      </p:pic>
      <p:pic>
        <p:nvPicPr>
          <p:cNvPr id="14" name="Bildobjekt 13"/>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2339594" y="146806"/>
            <a:ext cx="1544228" cy="648000"/>
          </a:xfrm>
          <a:prstGeom prst="rect">
            <a:avLst/>
          </a:prstGeom>
        </p:spPr>
      </p:pic>
      <p:pic>
        <p:nvPicPr>
          <p:cNvPr id="4" name="Bildobjekt 3"/>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4093436" y="200390"/>
            <a:ext cx="1116000" cy="955480"/>
          </a:xfrm>
          <a:prstGeom prst="rect">
            <a:avLst/>
          </a:prstGeom>
        </p:spPr>
      </p:pic>
      <p:pic>
        <p:nvPicPr>
          <p:cNvPr id="5" name="Bildobjekt 4"/>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5343279" y="200390"/>
            <a:ext cx="1116000" cy="1121634"/>
          </a:xfrm>
          <a:prstGeom prst="rect">
            <a:avLst/>
          </a:prstGeom>
        </p:spPr>
      </p:pic>
      <p:pic>
        <p:nvPicPr>
          <p:cNvPr id="9" name="Bildobjekt 8"/>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7842965" y="200390"/>
            <a:ext cx="1069843" cy="1069843"/>
          </a:xfrm>
          <a:prstGeom prst="rect">
            <a:avLst/>
          </a:prstGeom>
        </p:spPr>
      </p:pic>
    </p:spTree>
    <p:extLst>
      <p:ext uri="{BB962C8B-B14F-4D97-AF65-F5344CB8AC3E}">
        <p14:creationId xmlns:p14="http://schemas.microsoft.com/office/powerpoint/2010/main" val="695796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ruta 15"/>
          <p:cNvSpPr txBox="1"/>
          <p:nvPr/>
        </p:nvSpPr>
        <p:spPr>
          <a:xfrm>
            <a:off x="5062954" y="2622337"/>
            <a:ext cx="2585367" cy="1815882"/>
          </a:xfrm>
          <a:prstGeom prst="rect">
            <a:avLst/>
          </a:prstGeom>
          <a:noFill/>
        </p:spPr>
        <p:txBody>
          <a:bodyPr wrap="square" rtlCol="0">
            <a:spAutoFit/>
          </a:bodyPr>
          <a:lstStyle/>
          <a:p>
            <a:endParaRPr lang="sv-SE" sz="1600" dirty="0"/>
          </a:p>
          <a:p>
            <a:pPr marL="285750" indent="-285750">
              <a:buFont typeface="Arial" panose="020B0604020202020204" pitchFamily="34" charset="0"/>
              <a:buChar char="•"/>
            </a:pPr>
            <a:endParaRPr lang="sv-SE" sz="1600" dirty="0"/>
          </a:p>
          <a:p>
            <a:pPr marL="285750" indent="-285750">
              <a:buFont typeface="Arial" panose="020B0604020202020204" pitchFamily="34" charset="0"/>
              <a:buChar char="•"/>
            </a:pPr>
            <a:endParaRPr lang="sv-SE" sz="1600" dirty="0"/>
          </a:p>
          <a:p>
            <a:pPr marL="285750" indent="-285750">
              <a:buFont typeface="Arial" panose="020B0604020202020204" pitchFamily="34" charset="0"/>
              <a:buChar char="•"/>
            </a:pPr>
            <a:endParaRPr lang="sv-SE" sz="1600" dirty="0"/>
          </a:p>
          <a:p>
            <a:pPr marL="285750" indent="-285750">
              <a:buFont typeface="Arial" panose="020B0604020202020204" pitchFamily="34" charset="0"/>
              <a:buChar char="•"/>
            </a:pPr>
            <a:endParaRPr lang="sv-SE" sz="1600" dirty="0"/>
          </a:p>
          <a:p>
            <a:pPr marL="285750" indent="-285750">
              <a:buFont typeface="Arial" panose="020B0604020202020204" pitchFamily="34" charset="0"/>
              <a:buChar char="•"/>
            </a:pPr>
            <a:endParaRPr lang="sv-SE" sz="1600" dirty="0"/>
          </a:p>
          <a:p>
            <a:pPr marL="285750" indent="-285750">
              <a:buFont typeface="Arial" panose="020B0604020202020204" pitchFamily="34" charset="0"/>
              <a:buChar char="•"/>
            </a:pPr>
            <a:endParaRPr lang="sv-SE" sz="1600" dirty="0"/>
          </a:p>
        </p:txBody>
      </p:sp>
      <p:sp>
        <p:nvSpPr>
          <p:cNvPr id="2" name="textruta 1"/>
          <p:cNvSpPr txBox="1"/>
          <p:nvPr/>
        </p:nvSpPr>
        <p:spPr>
          <a:xfrm>
            <a:off x="2253079" y="1237342"/>
            <a:ext cx="6191250" cy="1261884"/>
          </a:xfrm>
          <a:prstGeom prst="rect">
            <a:avLst/>
          </a:prstGeom>
          <a:noFill/>
        </p:spPr>
        <p:txBody>
          <a:bodyPr wrap="square" rtlCol="0">
            <a:spAutoFit/>
          </a:bodyPr>
          <a:lstStyle/>
          <a:p>
            <a:r>
              <a:rPr lang="sv-SE" sz="4000" b="1" dirty="0">
                <a:solidFill>
                  <a:srgbClr val="008080"/>
                </a:solidFill>
                <a:latin typeface="+mj-lt"/>
                <a:ea typeface="+mj-ea"/>
                <a:cs typeface="+mj-cs"/>
              </a:rPr>
              <a:t>Introduktionsfilm</a:t>
            </a:r>
            <a:r>
              <a:rPr lang="sv-SE" sz="4000" dirty="0"/>
              <a:t> </a:t>
            </a:r>
          </a:p>
          <a:p>
            <a:endParaRPr lang="sv-SE" dirty="0"/>
          </a:p>
          <a:p>
            <a:endParaRPr lang="sv-SE" dirty="0"/>
          </a:p>
        </p:txBody>
      </p:sp>
      <p:pic>
        <p:nvPicPr>
          <p:cNvPr id="18" name="Bildobjekt 17"/>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593122" y="187127"/>
            <a:ext cx="936000" cy="937339"/>
          </a:xfrm>
          <a:prstGeom prst="rect">
            <a:avLst/>
          </a:prstGeom>
        </p:spPr>
      </p:pic>
      <p:pic>
        <p:nvPicPr>
          <p:cNvPr id="19" name="Bildobjekt 18"/>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231648" y="239197"/>
            <a:ext cx="1806586" cy="540000"/>
          </a:xfrm>
          <a:prstGeom prst="rect">
            <a:avLst/>
          </a:prstGeom>
        </p:spPr>
      </p:pic>
      <p:pic>
        <p:nvPicPr>
          <p:cNvPr id="20" name="Bildobjekt 19"/>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2339594" y="146806"/>
            <a:ext cx="1544228" cy="648000"/>
          </a:xfrm>
          <a:prstGeom prst="rect">
            <a:avLst/>
          </a:prstGeom>
        </p:spPr>
      </p:pic>
      <p:pic>
        <p:nvPicPr>
          <p:cNvPr id="21" name="Bildobjekt 20"/>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4093436" y="200390"/>
            <a:ext cx="1116000" cy="955480"/>
          </a:xfrm>
          <a:prstGeom prst="rect">
            <a:avLst/>
          </a:prstGeom>
        </p:spPr>
      </p:pic>
      <p:pic>
        <p:nvPicPr>
          <p:cNvPr id="22" name="Bildobjekt 21"/>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5343279" y="200390"/>
            <a:ext cx="1116000" cy="1121634"/>
          </a:xfrm>
          <a:prstGeom prst="rect">
            <a:avLst/>
          </a:prstGeom>
        </p:spPr>
      </p:pic>
      <p:pic>
        <p:nvPicPr>
          <p:cNvPr id="5" name="hO8s4gScKyc"/>
          <p:cNvPicPr>
            <a:picLocks noGrp="1" noRot="1" noChangeAspect="1"/>
          </p:cNvPicPr>
          <p:nvPr>
            <p:ph idx="1"/>
            <a:videoFile r:link="rId1"/>
          </p:nvPr>
        </p:nvPicPr>
        <p:blipFill>
          <a:blip r:embed="rId9"/>
          <a:stretch>
            <a:fillRect/>
          </a:stretch>
        </p:blipFill>
        <p:spPr>
          <a:xfrm>
            <a:off x="1558050" y="2133225"/>
            <a:ext cx="6198852" cy="3486854"/>
          </a:xfrm>
          <a:prstGeom prst="rect">
            <a:avLst/>
          </a:prstGeom>
        </p:spPr>
      </p:pic>
      <p:pic>
        <p:nvPicPr>
          <p:cNvPr id="13" name="Bildobjekt 12"/>
          <p:cNvPicPr>
            <a:picLocks noChangeAspect="1"/>
          </p:cNvPicPr>
          <p:nvPr/>
        </p:nvPicPr>
        <p:blipFill>
          <a:blip r:embed="rId10" cstate="hqprint">
            <a:extLst>
              <a:ext uri="{28A0092B-C50C-407E-A947-70E740481C1C}">
                <a14:useLocalDpi xmlns:a14="http://schemas.microsoft.com/office/drawing/2010/main" val="0"/>
              </a:ext>
            </a:extLst>
          </a:blip>
          <a:stretch>
            <a:fillRect/>
          </a:stretch>
        </p:blipFill>
        <p:spPr>
          <a:xfrm>
            <a:off x="7842965" y="200390"/>
            <a:ext cx="1069843" cy="1069843"/>
          </a:xfrm>
          <a:prstGeom prst="rect">
            <a:avLst/>
          </a:prstGeom>
        </p:spPr>
      </p:pic>
    </p:spTree>
    <p:extLst>
      <p:ext uri="{BB962C8B-B14F-4D97-AF65-F5344CB8AC3E}">
        <p14:creationId xmlns:p14="http://schemas.microsoft.com/office/powerpoint/2010/main" val="10219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ruta 15"/>
          <p:cNvSpPr txBox="1"/>
          <p:nvPr/>
        </p:nvSpPr>
        <p:spPr>
          <a:xfrm>
            <a:off x="5062954" y="2622337"/>
            <a:ext cx="2585367" cy="1815882"/>
          </a:xfrm>
          <a:prstGeom prst="rect">
            <a:avLst/>
          </a:prstGeom>
          <a:noFill/>
        </p:spPr>
        <p:txBody>
          <a:bodyPr wrap="square" rtlCol="0">
            <a:spAutoFit/>
          </a:bodyPr>
          <a:lstStyle/>
          <a:p>
            <a:endParaRPr lang="sv-SE" sz="1600" dirty="0"/>
          </a:p>
          <a:p>
            <a:pPr marL="285750" indent="-285750">
              <a:buFont typeface="Arial" panose="020B0604020202020204" pitchFamily="34" charset="0"/>
              <a:buChar char="•"/>
            </a:pPr>
            <a:endParaRPr lang="sv-SE" sz="1600" dirty="0"/>
          </a:p>
          <a:p>
            <a:pPr marL="285750" indent="-285750">
              <a:buFont typeface="Arial" panose="020B0604020202020204" pitchFamily="34" charset="0"/>
              <a:buChar char="•"/>
            </a:pPr>
            <a:endParaRPr lang="sv-SE" sz="1600" dirty="0"/>
          </a:p>
          <a:p>
            <a:pPr marL="285750" indent="-285750">
              <a:buFont typeface="Arial" panose="020B0604020202020204" pitchFamily="34" charset="0"/>
              <a:buChar char="•"/>
            </a:pPr>
            <a:endParaRPr lang="sv-SE" sz="1600" dirty="0"/>
          </a:p>
          <a:p>
            <a:pPr marL="285750" indent="-285750">
              <a:buFont typeface="Arial" panose="020B0604020202020204" pitchFamily="34" charset="0"/>
              <a:buChar char="•"/>
            </a:pPr>
            <a:endParaRPr lang="sv-SE" sz="1600" dirty="0"/>
          </a:p>
          <a:p>
            <a:pPr marL="285750" indent="-285750">
              <a:buFont typeface="Arial" panose="020B0604020202020204" pitchFamily="34" charset="0"/>
              <a:buChar char="•"/>
            </a:pPr>
            <a:endParaRPr lang="sv-SE" sz="1600" dirty="0"/>
          </a:p>
          <a:p>
            <a:pPr marL="285750" indent="-285750">
              <a:buFont typeface="Arial" panose="020B0604020202020204" pitchFamily="34" charset="0"/>
              <a:buChar char="•"/>
            </a:pPr>
            <a:endParaRPr lang="sv-SE" sz="1600" dirty="0"/>
          </a:p>
        </p:txBody>
      </p:sp>
      <p:sp>
        <p:nvSpPr>
          <p:cNvPr id="6" name="Rubrik 1">
            <a:extLst/>
          </p:cNvPr>
          <p:cNvSpPr>
            <a:spLocks noGrp="1"/>
          </p:cNvSpPr>
          <p:nvPr>
            <p:ph type="title"/>
          </p:nvPr>
        </p:nvSpPr>
        <p:spPr>
          <a:xfrm>
            <a:off x="866775" y="1581925"/>
            <a:ext cx="4981575" cy="820752"/>
          </a:xfrm>
        </p:spPr>
        <p:txBody>
          <a:bodyPr>
            <a:normAutofit fontScale="90000"/>
          </a:bodyPr>
          <a:lstStyle/>
          <a:p>
            <a:r>
              <a:rPr lang="sv-SE" sz="4800" dirty="0"/>
              <a:t/>
            </a:r>
            <a:br>
              <a:rPr lang="sv-SE" sz="4800" dirty="0"/>
            </a:br>
            <a:r>
              <a:rPr lang="sv-SE" b="1" dirty="0">
                <a:solidFill>
                  <a:srgbClr val="008080"/>
                </a:solidFill>
              </a:rPr>
              <a:t>Du är viktig</a:t>
            </a:r>
            <a:r>
              <a:rPr lang="sv-SE" b="1" u="sng" dirty="0">
                <a:solidFill>
                  <a:srgbClr val="008080"/>
                </a:solidFill>
              </a:rPr>
              <a:t/>
            </a:r>
            <a:br>
              <a:rPr lang="sv-SE" b="1" u="sng" dirty="0">
                <a:solidFill>
                  <a:srgbClr val="008080"/>
                </a:solidFill>
              </a:rPr>
            </a:br>
            <a:r>
              <a:rPr lang="sv-SE" sz="4800" b="1" dirty="0">
                <a:solidFill>
                  <a:srgbClr val="008080"/>
                </a:solidFill>
              </a:rPr>
              <a:t/>
            </a:r>
            <a:br>
              <a:rPr lang="sv-SE" sz="4800" b="1" dirty="0">
                <a:solidFill>
                  <a:srgbClr val="008080"/>
                </a:solidFill>
              </a:rPr>
            </a:br>
            <a:r>
              <a:rPr lang="sv-SE" sz="1800" b="0" dirty="0"/>
              <a:t/>
            </a:r>
            <a:br>
              <a:rPr lang="sv-SE" sz="1800" b="0" dirty="0"/>
            </a:br>
            <a:endParaRPr lang="sv-SE" sz="1800" dirty="0"/>
          </a:p>
        </p:txBody>
      </p:sp>
      <p:sp>
        <p:nvSpPr>
          <p:cNvPr id="2" name="textruta 1"/>
          <p:cNvSpPr txBox="1"/>
          <p:nvPr/>
        </p:nvSpPr>
        <p:spPr>
          <a:xfrm>
            <a:off x="866775" y="2253005"/>
            <a:ext cx="7991475" cy="1138773"/>
          </a:xfrm>
          <a:prstGeom prst="rect">
            <a:avLst/>
          </a:prstGeom>
          <a:noFill/>
        </p:spPr>
        <p:txBody>
          <a:bodyPr wrap="square" rtlCol="0">
            <a:spAutoFit/>
          </a:bodyPr>
          <a:lstStyle/>
          <a:p>
            <a:r>
              <a:rPr lang="sv-SE" dirty="0"/>
              <a:t>Vi vill att Dalarna och Sverige ska vara en plats för alla. En plats där människor - oavsett kön och bakgrund - får sina rättigheter tillgodosedda. För att lyckas med detta är ett gott och inkluderande bemötande nödvändigt.</a:t>
            </a:r>
            <a:r>
              <a:rPr lang="sv-SE" sz="1400" dirty="0"/>
              <a:t/>
            </a:r>
            <a:br>
              <a:rPr lang="sv-SE" sz="1400" dirty="0"/>
            </a:br>
            <a:endParaRPr lang="sv-SE" sz="1400" dirty="0"/>
          </a:p>
        </p:txBody>
      </p:sp>
      <p:pic>
        <p:nvPicPr>
          <p:cNvPr id="3" name="Bildobjekt 2"/>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0" y="4129932"/>
            <a:ext cx="9144000" cy="2728068"/>
          </a:xfrm>
          <a:prstGeom prst="rect">
            <a:avLst/>
          </a:prstGeom>
        </p:spPr>
      </p:pic>
      <p:pic>
        <p:nvPicPr>
          <p:cNvPr id="17" name="Bildobjekt 16"/>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593122" y="187127"/>
            <a:ext cx="936000" cy="937339"/>
          </a:xfrm>
          <a:prstGeom prst="rect">
            <a:avLst/>
          </a:prstGeom>
        </p:spPr>
      </p:pic>
      <p:pic>
        <p:nvPicPr>
          <p:cNvPr id="18" name="Bildobjekt 17"/>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231648" y="200451"/>
            <a:ext cx="1806586" cy="540000"/>
          </a:xfrm>
          <a:prstGeom prst="rect">
            <a:avLst/>
          </a:prstGeom>
        </p:spPr>
      </p:pic>
      <p:pic>
        <p:nvPicPr>
          <p:cNvPr id="19" name="Bildobjekt 18"/>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2339594" y="146806"/>
            <a:ext cx="1544228" cy="648000"/>
          </a:xfrm>
          <a:prstGeom prst="rect">
            <a:avLst/>
          </a:prstGeom>
        </p:spPr>
      </p:pic>
      <p:pic>
        <p:nvPicPr>
          <p:cNvPr id="20" name="Bildobjekt 19"/>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4093436" y="200390"/>
            <a:ext cx="1116000" cy="955480"/>
          </a:xfrm>
          <a:prstGeom prst="rect">
            <a:avLst/>
          </a:prstGeom>
        </p:spPr>
      </p:pic>
      <p:pic>
        <p:nvPicPr>
          <p:cNvPr id="21" name="Bildobjekt 20"/>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5343279" y="200390"/>
            <a:ext cx="1116000" cy="1121634"/>
          </a:xfrm>
          <a:prstGeom prst="rect">
            <a:avLst/>
          </a:prstGeom>
        </p:spPr>
      </p:pic>
      <p:pic>
        <p:nvPicPr>
          <p:cNvPr id="4" name="Bildobjekt 3"/>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7842965" y="200390"/>
            <a:ext cx="1069843" cy="1069843"/>
          </a:xfrm>
          <a:prstGeom prst="rect">
            <a:avLst/>
          </a:prstGeom>
        </p:spPr>
      </p:pic>
    </p:spTree>
    <p:extLst>
      <p:ext uri="{BB962C8B-B14F-4D97-AF65-F5344CB8AC3E}">
        <p14:creationId xmlns:p14="http://schemas.microsoft.com/office/powerpoint/2010/main" val="2810816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ruta 15"/>
          <p:cNvSpPr txBox="1"/>
          <p:nvPr/>
        </p:nvSpPr>
        <p:spPr>
          <a:xfrm>
            <a:off x="5062954" y="2622337"/>
            <a:ext cx="2585367" cy="1815882"/>
          </a:xfrm>
          <a:prstGeom prst="rect">
            <a:avLst/>
          </a:prstGeom>
          <a:noFill/>
        </p:spPr>
        <p:txBody>
          <a:bodyPr wrap="square" rtlCol="0">
            <a:spAutoFit/>
          </a:bodyPr>
          <a:lstStyle/>
          <a:p>
            <a:endParaRPr lang="sv-SE" sz="1600" dirty="0"/>
          </a:p>
          <a:p>
            <a:pPr marL="285750" indent="-285750">
              <a:buFont typeface="Arial" panose="020B0604020202020204" pitchFamily="34" charset="0"/>
              <a:buChar char="•"/>
            </a:pPr>
            <a:endParaRPr lang="sv-SE" sz="1600" dirty="0"/>
          </a:p>
          <a:p>
            <a:pPr marL="285750" indent="-285750">
              <a:buFont typeface="Arial" panose="020B0604020202020204" pitchFamily="34" charset="0"/>
              <a:buChar char="•"/>
            </a:pPr>
            <a:endParaRPr lang="sv-SE" sz="1600" dirty="0"/>
          </a:p>
          <a:p>
            <a:pPr marL="285750" indent="-285750">
              <a:buFont typeface="Arial" panose="020B0604020202020204" pitchFamily="34" charset="0"/>
              <a:buChar char="•"/>
            </a:pPr>
            <a:endParaRPr lang="sv-SE" sz="1600" dirty="0"/>
          </a:p>
          <a:p>
            <a:pPr marL="285750" indent="-285750">
              <a:buFont typeface="Arial" panose="020B0604020202020204" pitchFamily="34" charset="0"/>
              <a:buChar char="•"/>
            </a:pPr>
            <a:endParaRPr lang="sv-SE" sz="1600" dirty="0"/>
          </a:p>
          <a:p>
            <a:pPr marL="285750" indent="-285750">
              <a:buFont typeface="Arial" panose="020B0604020202020204" pitchFamily="34" charset="0"/>
              <a:buChar char="•"/>
            </a:pPr>
            <a:endParaRPr lang="sv-SE" sz="1600" dirty="0"/>
          </a:p>
          <a:p>
            <a:pPr marL="285750" indent="-285750">
              <a:buFont typeface="Arial" panose="020B0604020202020204" pitchFamily="34" charset="0"/>
              <a:buChar char="•"/>
            </a:pPr>
            <a:endParaRPr lang="sv-SE" sz="1600" dirty="0"/>
          </a:p>
        </p:txBody>
      </p:sp>
      <p:pic>
        <p:nvPicPr>
          <p:cNvPr id="3" name="Picture 2">
            <a:extLst>
              <a:ext uri="{FF2B5EF4-FFF2-40B4-BE49-F238E27FC236}">
                <a16:creationId xmlns:a16="http://schemas.microsoft.com/office/drawing/2014/main" id="{FAA31687-8158-E44B-8AE1-C11E16AEEB1D}"/>
              </a:ext>
            </a:extLst>
          </p:cNvPr>
          <p:cNvPicPr>
            <a:picLocks noChangeAspect="1"/>
          </p:cNvPicPr>
          <p:nvPr/>
        </p:nvPicPr>
        <p:blipFill rotWithShape="1">
          <a:blip r:embed="rId3">
            <a:extLst>
              <a:ext uri="{28A0092B-C50C-407E-A947-70E740481C1C}">
                <a14:useLocalDpi xmlns:a14="http://schemas.microsoft.com/office/drawing/2010/main" val="0"/>
              </a:ext>
            </a:extLst>
          </a:blip>
          <a:srcRect l="6066" t="8567"/>
          <a:stretch/>
        </p:blipFill>
        <p:spPr>
          <a:xfrm>
            <a:off x="0" y="1495424"/>
            <a:ext cx="9144000" cy="5362575"/>
          </a:xfrm>
          <a:prstGeom prst="rect">
            <a:avLst/>
          </a:prstGeom>
        </p:spPr>
      </p:pic>
      <p:pic>
        <p:nvPicPr>
          <p:cNvPr id="17" name="Bildobjekt 16"/>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593122" y="187127"/>
            <a:ext cx="936000" cy="937339"/>
          </a:xfrm>
          <a:prstGeom prst="rect">
            <a:avLst/>
          </a:prstGeom>
        </p:spPr>
      </p:pic>
      <p:pic>
        <p:nvPicPr>
          <p:cNvPr id="18" name="Bildobjekt 17"/>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231648" y="239197"/>
            <a:ext cx="1806586" cy="540000"/>
          </a:xfrm>
          <a:prstGeom prst="rect">
            <a:avLst/>
          </a:prstGeom>
        </p:spPr>
      </p:pic>
      <p:pic>
        <p:nvPicPr>
          <p:cNvPr id="19" name="Bildobjekt 18"/>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2339594" y="146806"/>
            <a:ext cx="1544228" cy="648000"/>
          </a:xfrm>
          <a:prstGeom prst="rect">
            <a:avLst/>
          </a:prstGeom>
        </p:spPr>
      </p:pic>
      <p:pic>
        <p:nvPicPr>
          <p:cNvPr id="20" name="Bildobjekt 19"/>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4093436" y="200390"/>
            <a:ext cx="1116000" cy="955480"/>
          </a:xfrm>
          <a:prstGeom prst="rect">
            <a:avLst/>
          </a:prstGeom>
        </p:spPr>
      </p:pic>
      <p:pic>
        <p:nvPicPr>
          <p:cNvPr id="21" name="Bildobjekt 20"/>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5343279" y="200390"/>
            <a:ext cx="1116000" cy="1121634"/>
          </a:xfrm>
          <a:prstGeom prst="rect">
            <a:avLst/>
          </a:prstGeom>
        </p:spPr>
      </p:pic>
      <p:pic>
        <p:nvPicPr>
          <p:cNvPr id="9" name="Bildobjekt 8"/>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7842965" y="200390"/>
            <a:ext cx="1069843" cy="1069843"/>
          </a:xfrm>
          <a:prstGeom prst="rect">
            <a:avLst/>
          </a:prstGeom>
        </p:spPr>
      </p:pic>
    </p:spTree>
    <p:extLst>
      <p:ext uri="{BB962C8B-B14F-4D97-AF65-F5344CB8AC3E}">
        <p14:creationId xmlns:p14="http://schemas.microsoft.com/office/powerpoint/2010/main" val="2992340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ruta 15"/>
          <p:cNvSpPr txBox="1"/>
          <p:nvPr/>
        </p:nvSpPr>
        <p:spPr>
          <a:xfrm>
            <a:off x="5062954" y="2622337"/>
            <a:ext cx="2585367" cy="1815882"/>
          </a:xfrm>
          <a:prstGeom prst="rect">
            <a:avLst/>
          </a:prstGeom>
          <a:noFill/>
        </p:spPr>
        <p:txBody>
          <a:bodyPr wrap="square" rtlCol="0">
            <a:spAutoFit/>
          </a:bodyPr>
          <a:lstStyle/>
          <a:p>
            <a:endParaRPr lang="sv-SE" sz="1600" dirty="0"/>
          </a:p>
          <a:p>
            <a:pPr marL="285750" indent="-285750">
              <a:buFont typeface="Arial" panose="020B0604020202020204" pitchFamily="34" charset="0"/>
              <a:buChar char="•"/>
            </a:pPr>
            <a:endParaRPr lang="sv-SE" sz="1600" dirty="0"/>
          </a:p>
          <a:p>
            <a:pPr marL="285750" indent="-285750">
              <a:buFont typeface="Arial" panose="020B0604020202020204" pitchFamily="34" charset="0"/>
              <a:buChar char="•"/>
            </a:pPr>
            <a:endParaRPr lang="sv-SE" sz="1600" dirty="0"/>
          </a:p>
          <a:p>
            <a:pPr marL="285750" indent="-285750">
              <a:buFont typeface="Arial" panose="020B0604020202020204" pitchFamily="34" charset="0"/>
              <a:buChar char="•"/>
            </a:pPr>
            <a:endParaRPr lang="sv-SE" sz="1600" dirty="0"/>
          </a:p>
          <a:p>
            <a:pPr marL="285750" indent="-285750">
              <a:buFont typeface="Arial" panose="020B0604020202020204" pitchFamily="34" charset="0"/>
              <a:buChar char="•"/>
            </a:pPr>
            <a:endParaRPr lang="sv-SE" sz="1600" dirty="0"/>
          </a:p>
          <a:p>
            <a:pPr marL="285750" indent="-285750">
              <a:buFont typeface="Arial" panose="020B0604020202020204" pitchFamily="34" charset="0"/>
              <a:buChar char="•"/>
            </a:pPr>
            <a:endParaRPr lang="sv-SE" sz="1600" dirty="0"/>
          </a:p>
          <a:p>
            <a:pPr marL="285750" indent="-285750">
              <a:buFont typeface="Arial" panose="020B0604020202020204" pitchFamily="34" charset="0"/>
              <a:buChar char="•"/>
            </a:pPr>
            <a:endParaRPr lang="sv-SE" sz="1600" dirty="0"/>
          </a:p>
        </p:txBody>
      </p:sp>
      <p:sp>
        <p:nvSpPr>
          <p:cNvPr id="6" name="textruta 1">
            <a:extLst>
              <a:ext uri="{FF2B5EF4-FFF2-40B4-BE49-F238E27FC236}">
                <a16:creationId xmlns:a16="http://schemas.microsoft.com/office/drawing/2014/main" id="{2BA9952D-FFB3-0047-B2AF-C709F26D4B07}"/>
              </a:ext>
            </a:extLst>
          </p:cNvPr>
          <p:cNvSpPr txBox="1"/>
          <p:nvPr/>
        </p:nvSpPr>
        <p:spPr>
          <a:xfrm>
            <a:off x="-614886" y="3435677"/>
            <a:ext cx="7991475" cy="1692771"/>
          </a:xfrm>
          <a:prstGeom prst="rect">
            <a:avLst/>
          </a:prstGeom>
          <a:noFill/>
        </p:spPr>
        <p:txBody>
          <a:bodyPr wrap="square" rtlCol="0">
            <a:spAutoFit/>
          </a:bodyPr>
          <a:lstStyle/>
          <a:p>
            <a:pPr algn="ctr"/>
            <a:r>
              <a:rPr lang="sv-SE" sz="4000" b="1" dirty="0">
                <a:solidFill>
                  <a:srgbClr val="008080"/>
                </a:solidFill>
                <a:latin typeface="+mj-lt"/>
                <a:ea typeface="+mj-ea"/>
                <a:cs typeface="+mj-cs"/>
              </a:rPr>
              <a:t>Labbet: Öppna språket</a:t>
            </a:r>
          </a:p>
          <a:p>
            <a:endParaRPr lang="sv-SE" dirty="0"/>
          </a:p>
          <a:p>
            <a:r>
              <a:rPr lang="sv-SE" dirty="0"/>
              <a:t/>
            </a:r>
            <a:br>
              <a:rPr lang="sv-SE" dirty="0"/>
            </a:br>
            <a:r>
              <a:rPr lang="sv-SE" sz="1400" dirty="0"/>
              <a:t/>
            </a:r>
            <a:br>
              <a:rPr lang="sv-SE" sz="1400" dirty="0"/>
            </a:br>
            <a:endParaRPr lang="sv-SE" sz="1400" dirty="0"/>
          </a:p>
        </p:txBody>
      </p:sp>
      <p:sp>
        <p:nvSpPr>
          <p:cNvPr id="10" name="textruta 1">
            <a:extLst>
              <a:ext uri="{FF2B5EF4-FFF2-40B4-BE49-F238E27FC236}">
                <a16:creationId xmlns:a16="http://schemas.microsoft.com/office/drawing/2014/main" id="{7B656C2D-E2EB-EC48-A8EB-075845212E6F}"/>
              </a:ext>
            </a:extLst>
          </p:cNvPr>
          <p:cNvSpPr txBox="1"/>
          <p:nvPr/>
        </p:nvSpPr>
        <p:spPr>
          <a:xfrm>
            <a:off x="989302" y="4252608"/>
            <a:ext cx="7991475" cy="861774"/>
          </a:xfrm>
          <a:prstGeom prst="rect">
            <a:avLst/>
          </a:prstGeom>
          <a:noFill/>
        </p:spPr>
        <p:txBody>
          <a:bodyPr wrap="square" rtlCol="0">
            <a:spAutoFit/>
          </a:bodyPr>
          <a:lstStyle/>
          <a:p>
            <a:r>
              <a:rPr lang="sv-SE" b="1" dirty="0"/>
              <a:t>Gör såhär</a:t>
            </a:r>
            <a:r>
              <a:rPr lang="sv-SE" dirty="0"/>
              <a:t>: </a:t>
            </a:r>
          </a:p>
          <a:p>
            <a:r>
              <a:rPr lang="sv-SE" dirty="0"/>
              <a:t>Säg ”dem av oss som…” istället för ”vi” och ”dem”</a:t>
            </a:r>
            <a:r>
              <a:rPr lang="sv-SE" sz="1400" dirty="0"/>
              <a:t/>
            </a:r>
            <a:br>
              <a:rPr lang="sv-SE" sz="1400" dirty="0"/>
            </a:br>
            <a:endParaRPr lang="sv-SE" sz="1400" dirty="0"/>
          </a:p>
        </p:txBody>
      </p:sp>
      <p:pic>
        <p:nvPicPr>
          <p:cNvPr id="11" name="Picture 10">
            <a:extLst>
              <a:ext uri="{FF2B5EF4-FFF2-40B4-BE49-F238E27FC236}">
                <a16:creationId xmlns:a16="http://schemas.microsoft.com/office/drawing/2014/main" id="{B901C17C-4E76-F742-8112-D864AEB31EA9}"/>
              </a:ext>
            </a:extLst>
          </p:cNvPr>
          <p:cNvPicPr>
            <a:picLocks noChangeAspect="1"/>
          </p:cNvPicPr>
          <p:nvPr/>
        </p:nvPicPr>
        <p:blipFill rotWithShape="1">
          <a:blip r:embed="rId3">
            <a:extLst>
              <a:ext uri="{28A0092B-C50C-407E-A947-70E740481C1C}">
                <a14:useLocalDpi xmlns:a14="http://schemas.microsoft.com/office/drawing/2010/main" val="0"/>
              </a:ext>
            </a:extLst>
          </a:blip>
          <a:srcRect t="40863" b="27956"/>
          <a:stretch/>
        </p:blipFill>
        <p:spPr>
          <a:xfrm>
            <a:off x="-614886" y="1608146"/>
            <a:ext cx="9790506" cy="1828800"/>
          </a:xfrm>
          <a:prstGeom prst="rect">
            <a:avLst/>
          </a:prstGeom>
        </p:spPr>
      </p:pic>
      <p:pic>
        <p:nvPicPr>
          <p:cNvPr id="12" name="Bildobjekt 11"/>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593122" y="187127"/>
            <a:ext cx="936000" cy="937339"/>
          </a:xfrm>
          <a:prstGeom prst="rect">
            <a:avLst/>
          </a:prstGeom>
        </p:spPr>
      </p:pic>
      <p:pic>
        <p:nvPicPr>
          <p:cNvPr id="13" name="Bildobjekt 12"/>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231648" y="239197"/>
            <a:ext cx="1806586" cy="540000"/>
          </a:xfrm>
          <a:prstGeom prst="rect">
            <a:avLst/>
          </a:prstGeom>
        </p:spPr>
      </p:pic>
      <p:pic>
        <p:nvPicPr>
          <p:cNvPr id="19" name="Bildobjekt 18"/>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2339594" y="146806"/>
            <a:ext cx="1544228" cy="648000"/>
          </a:xfrm>
          <a:prstGeom prst="rect">
            <a:avLst/>
          </a:prstGeom>
        </p:spPr>
      </p:pic>
      <p:pic>
        <p:nvPicPr>
          <p:cNvPr id="20" name="Bildobjekt 19"/>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4093436" y="200390"/>
            <a:ext cx="1116000" cy="955480"/>
          </a:xfrm>
          <a:prstGeom prst="rect">
            <a:avLst/>
          </a:prstGeom>
        </p:spPr>
      </p:pic>
      <p:pic>
        <p:nvPicPr>
          <p:cNvPr id="21" name="Bildobjekt 20"/>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5343279" y="200390"/>
            <a:ext cx="1116000" cy="1121634"/>
          </a:xfrm>
          <a:prstGeom prst="rect">
            <a:avLst/>
          </a:prstGeom>
        </p:spPr>
      </p:pic>
      <p:pic>
        <p:nvPicPr>
          <p:cNvPr id="14" name="Bildobjekt 13"/>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7842965" y="200390"/>
            <a:ext cx="1069843" cy="1069843"/>
          </a:xfrm>
          <a:prstGeom prst="rect">
            <a:avLst/>
          </a:prstGeom>
        </p:spPr>
      </p:pic>
    </p:spTree>
    <p:extLst>
      <p:ext uri="{BB962C8B-B14F-4D97-AF65-F5344CB8AC3E}">
        <p14:creationId xmlns:p14="http://schemas.microsoft.com/office/powerpoint/2010/main" val="1838634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ruta 1">
            <a:extLst>
              <a:ext uri="{FF2B5EF4-FFF2-40B4-BE49-F238E27FC236}">
                <a16:creationId xmlns:a16="http://schemas.microsoft.com/office/drawing/2014/main" id="{2BA9952D-FFB3-0047-B2AF-C709F26D4B07}"/>
              </a:ext>
            </a:extLst>
          </p:cNvPr>
          <p:cNvSpPr txBox="1"/>
          <p:nvPr/>
        </p:nvSpPr>
        <p:spPr>
          <a:xfrm>
            <a:off x="839543" y="1199732"/>
            <a:ext cx="6387287" cy="707886"/>
          </a:xfrm>
          <a:prstGeom prst="rect">
            <a:avLst/>
          </a:prstGeom>
          <a:noFill/>
        </p:spPr>
        <p:txBody>
          <a:bodyPr wrap="square" rtlCol="0">
            <a:spAutoFit/>
          </a:bodyPr>
          <a:lstStyle/>
          <a:p>
            <a:r>
              <a:rPr lang="sv-SE" sz="4000" b="1" dirty="0">
                <a:solidFill>
                  <a:srgbClr val="008080"/>
                </a:solidFill>
                <a:latin typeface="+mj-lt"/>
                <a:ea typeface="+mj-ea"/>
                <a:cs typeface="+mj-cs"/>
              </a:rPr>
              <a:t>Bikupan: Upplevelsen styr</a:t>
            </a:r>
            <a:endParaRPr lang="sv-SE" sz="1400" dirty="0"/>
          </a:p>
        </p:txBody>
      </p:sp>
      <p:sp>
        <p:nvSpPr>
          <p:cNvPr id="2" name="TextBox 1">
            <a:extLst>
              <a:ext uri="{FF2B5EF4-FFF2-40B4-BE49-F238E27FC236}">
                <a16:creationId xmlns:a16="http://schemas.microsoft.com/office/drawing/2014/main" id="{E851D4CD-A32B-934A-9CE0-A493105C311F}"/>
              </a:ext>
            </a:extLst>
          </p:cNvPr>
          <p:cNvSpPr txBox="1"/>
          <p:nvPr/>
        </p:nvSpPr>
        <p:spPr>
          <a:xfrm>
            <a:off x="835704" y="6280245"/>
            <a:ext cx="7299435" cy="461665"/>
          </a:xfrm>
          <a:prstGeom prst="rect">
            <a:avLst/>
          </a:prstGeom>
          <a:noFill/>
        </p:spPr>
        <p:txBody>
          <a:bodyPr wrap="square" rtlCol="0">
            <a:spAutoFit/>
          </a:bodyPr>
          <a:lstStyle/>
          <a:p>
            <a:r>
              <a:rPr lang="sv-SE" sz="1200" dirty="0"/>
              <a:t>Källa: ”SÅ GÖR DU: </a:t>
            </a:r>
            <a:r>
              <a:rPr lang="sv-SE" sz="1200" dirty="0" err="1"/>
              <a:t>Jämställt</a:t>
            </a:r>
            <a:r>
              <a:rPr lang="sv-SE" sz="1200" dirty="0"/>
              <a:t> </a:t>
            </a:r>
            <a:r>
              <a:rPr lang="sv-SE" sz="1200" dirty="0" err="1"/>
              <a:t>bemötande</a:t>
            </a:r>
            <a:r>
              <a:rPr lang="sv-SE" sz="1200" dirty="0"/>
              <a:t> - En handledning </a:t>
            </a:r>
            <a:r>
              <a:rPr lang="sv-SE" sz="1200" dirty="0" err="1"/>
              <a:t>för</a:t>
            </a:r>
            <a:r>
              <a:rPr lang="sv-SE" sz="1200" dirty="0"/>
              <a:t> dig som arbetar med </a:t>
            </a:r>
            <a:r>
              <a:rPr lang="sv-SE" sz="1200" dirty="0" err="1"/>
              <a:t>jämställdhetsintegrering</a:t>
            </a:r>
            <a:r>
              <a:rPr lang="sv-SE" sz="1200" dirty="0"/>
              <a:t> </a:t>
            </a:r>
            <a:r>
              <a:rPr lang="sv-SE" sz="1200" dirty="0" err="1"/>
              <a:t>pa</a:t>
            </a:r>
            <a:r>
              <a:rPr lang="sv-SE" sz="1200" dirty="0"/>
              <a:t>̊ myndighet”, Nationella sekretariatet för genusforskning</a:t>
            </a:r>
          </a:p>
        </p:txBody>
      </p:sp>
      <p:sp>
        <p:nvSpPr>
          <p:cNvPr id="4" name="Oval 3">
            <a:extLst>
              <a:ext uri="{FF2B5EF4-FFF2-40B4-BE49-F238E27FC236}">
                <a16:creationId xmlns:a16="http://schemas.microsoft.com/office/drawing/2014/main" id="{9CA685FD-F98C-3A46-9B63-B32A481AE223}"/>
              </a:ext>
            </a:extLst>
          </p:cNvPr>
          <p:cNvSpPr/>
          <p:nvPr/>
        </p:nvSpPr>
        <p:spPr>
          <a:xfrm rot="15744183">
            <a:off x="1726413" y="1937092"/>
            <a:ext cx="2554014" cy="2529347"/>
          </a:xfrm>
          <a:prstGeom prst="ellipse">
            <a:avLst/>
          </a:prstGeom>
          <a:solidFill>
            <a:srgbClr val="79C1A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b="1">
              <a:solidFill>
                <a:schemeClr val="bg1"/>
              </a:solidFill>
            </a:endParaRPr>
          </a:p>
        </p:txBody>
      </p:sp>
      <p:sp>
        <p:nvSpPr>
          <p:cNvPr id="9" name="Oval 8">
            <a:extLst>
              <a:ext uri="{FF2B5EF4-FFF2-40B4-BE49-F238E27FC236}">
                <a16:creationId xmlns:a16="http://schemas.microsoft.com/office/drawing/2014/main" id="{82B20FCF-B388-0842-B7EE-44C452EBF1CE}"/>
              </a:ext>
            </a:extLst>
          </p:cNvPr>
          <p:cNvSpPr/>
          <p:nvPr/>
        </p:nvSpPr>
        <p:spPr>
          <a:xfrm rot="15744183">
            <a:off x="2756180" y="3746630"/>
            <a:ext cx="2554014" cy="2529347"/>
          </a:xfrm>
          <a:prstGeom prst="ellipse">
            <a:avLst/>
          </a:prstGeom>
          <a:solidFill>
            <a:srgbClr val="00B0C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b="1">
              <a:solidFill>
                <a:schemeClr val="bg1"/>
              </a:solidFill>
            </a:endParaRPr>
          </a:p>
        </p:txBody>
      </p:sp>
      <p:sp>
        <p:nvSpPr>
          <p:cNvPr id="10" name="Oval 9">
            <a:extLst>
              <a:ext uri="{FF2B5EF4-FFF2-40B4-BE49-F238E27FC236}">
                <a16:creationId xmlns:a16="http://schemas.microsoft.com/office/drawing/2014/main" id="{6A47D2E7-879B-974D-9F9D-0DE92C8A5E7E}"/>
              </a:ext>
            </a:extLst>
          </p:cNvPr>
          <p:cNvSpPr/>
          <p:nvPr/>
        </p:nvSpPr>
        <p:spPr>
          <a:xfrm rot="15744183">
            <a:off x="3785947" y="1830063"/>
            <a:ext cx="2554014" cy="2529347"/>
          </a:xfrm>
          <a:prstGeom prst="ellipse">
            <a:avLst/>
          </a:prstGeom>
          <a:solidFill>
            <a:srgbClr val="00686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b="1">
                <a:solidFill>
                  <a:schemeClr val="bg1"/>
                </a:solidFill>
              </a:rPr>
              <a:t> </a:t>
            </a:r>
          </a:p>
        </p:txBody>
      </p:sp>
      <p:sp>
        <p:nvSpPr>
          <p:cNvPr id="3" name="TextBox 2">
            <a:extLst>
              <a:ext uri="{FF2B5EF4-FFF2-40B4-BE49-F238E27FC236}">
                <a16:creationId xmlns:a16="http://schemas.microsoft.com/office/drawing/2014/main" id="{28064357-EE33-0B4A-9A53-0594A9991929}"/>
              </a:ext>
            </a:extLst>
          </p:cNvPr>
          <p:cNvSpPr txBox="1"/>
          <p:nvPr/>
        </p:nvSpPr>
        <p:spPr>
          <a:xfrm>
            <a:off x="2002310" y="2801227"/>
            <a:ext cx="1897675" cy="646331"/>
          </a:xfrm>
          <a:prstGeom prst="rect">
            <a:avLst/>
          </a:prstGeom>
          <a:noFill/>
        </p:spPr>
        <p:txBody>
          <a:bodyPr wrap="square" rtlCol="0">
            <a:spAutoFit/>
          </a:bodyPr>
          <a:lstStyle/>
          <a:p>
            <a:r>
              <a:rPr lang="sv-SE" b="1" dirty="0"/>
              <a:t>Tjänstepersonens upplevelse</a:t>
            </a:r>
          </a:p>
        </p:txBody>
      </p:sp>
      <p:sp>
        <p:nvSpPr>
          <p:cNvPr id="13" name="TextBox 12">
            <a:extLst>
              <a:ext uri="{FF2B5EF4-FFF2-40B4-BE49-F238E27FC236}">
                <a16:creationId xmlns:a16="http://schemas.microsoft.com/office/drawing/2014/main" id="{23019C8A-F11F-6B4F-8581-274B157D8042}"/>
              </a:ext>
            </a:extLst>
          </p:cNvPr>
          <p:cNvSpPr txBox="1"/>
          <p:nvPr/>
        </p:nvSpPr>
        <p:spPr>
          <a:xfrm>
            <a:off x="4023013" y="2771570"/>
            <a:ext cx="1714526" cy="646331"/>
          </a:xfrm>
          <a:prstGeom prst="rect">
            <a:avLst/>
          </a:prstGeom>
          <a:noFill/>
        </p:spPr>
        <p:txBody>
          <a:bodyPr wrap="square" rtlCol="0">
            <a:spAutoFit/>
          </a:bodyPr>
          <a:lstStyle/>
          <a:p>
            <a:pPr algn="r"/>
            <a:r>
              <a:rPr lang="sv-SE" b="1" dirty="0">
                <a:solidFill>
                  <a:schemeClr val="bg1"/>
                </a:solidFill>
              </a:rPr>
              <a:t>Invånarens upplevelse</a:t>
            </a:r>
          </a:p>
        </p:txBody>
      </p:sp>
      <p:sp>
        <p:nvSpPr>
          <p:cNvPr id="14" name="TextBox 13">
            <a:extLst>
              <a:ext uri="{FF2B5EF4-FFF2-40B4-BE49-F238E27FC236}">
                <a16:creationId xmlns:a16="http://schemas.microsoft.com/office/drawing/2014/main" id="{793CB0AA-2F19-4741-847B-3BB8BD0DE45E}"/>
              </a:ext>
            </a:extLst>
          </p:cNvPr>
          <p:cNvSpPr txBox="1"/>
          <p:nvPr/>
        </p:nvSpPr>
        <p:spPr>
          <a:xfrm>
            <a:off x="3156408" y="4774360"/>
            <a:ext cx="1714526" cy="923330"/>
          </a:xfrm>
          <a:prstGeom prst="rect">
            <a:avLst/>
          </a:prstGeom>
          <a:noFill/>
        </p:spPr>
        <p:txBody>
          <a:bodyPr wrap="square" rtlCol="0">
            <a:spAutoFit/>
          </a:bodyPr>
          <a:lstStyle/>
          <a:p>
            <a:r>
              <a:rPr lang="sv-SE" b="1" dirty="0">
                <a:solidFill>
                  <a:schemeClr val="bg1"/>
                </a:solidFill>
              </a:rPr>
              <a:t>Den faktiska bemötandesituationen</a:t>
            </a:r>
          </a:p>
        </p:txBody>
      </p:sp>
      <p:pic>
        <p:nvPicPr>
          <p:cNvPr id="15" name="Bildobjekt 14"/>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593122" y="187127"/>
            <a:ext cx="936000" cy="937339"/>
          </a:xfrm>
          <a:prstGeom prst="rect">
            <a:avLst/>
          </a:prstGeom>
        </p:spPr>
      </p:pic>
      <p:pic>
        <p:nvPicPr>
          <p:cNvPr id="17" name="Bildobjekt 16"/>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231648" y="239197"/>
            <a:ext cx="1806586" cy="540000"/>
          </a:xfrm>
          <a:prstGeom prst="rect">
            <a:avLst/>
          </a:prstGeom>
        </p:spPr>
      </p:pic>
      <p:pic>
        <p:nvPicPr>
          <p:cNvPr id="18" name="Bildobjekt 17"/>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2339594" y="146806"/>
            <a:ext cx="1544228" cy="648000"/>
          </a:xfrm>
          <a:prstGeom prst="rect">
            <a:avLst/>
          </a:prstGeom>
        </p:spPr>
      </p:pic>
      <p:pic>
        <p:nvPicPr>
          <p:cNvPr id="23" name="Bildobjekt 22"/>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4093436" y="200390"/>
            <a:ext cx="1116000" cy="955480"/>
          </a:xfrm>
          <a:prstGeom prst="rect">
            <a:avLst/>
          </a:prstGeom>
        </p:spPr>
      </p:pic>
      <p:pic>
        <p:nvPicPr>
          <p:cNvPr id="24" name="Bildobjekt 23"/>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5343279" y="200390"/>
            <a:ext cx="1116000" cy="1121634"/>
          </a:xfrm>
          <a:prstGeom prst="rect">
            <a:avLst/>
          </a:prstGeom>
        </p:spPr>
      </p:pic>
      <p:pic>
        <p:nvPicPr>
          <p:cNvPr id="16" name="Bildobjekt 15"/>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7842965" y="200390"/>
            <a:ext cx="1069843" cy="1069843"/>
          </a:xfrm>
          <a:prstGeom prst="rect">
            <a:avLst/>
          </a:prstGeom>
        </p:spPr>
      </p:pic>
    </p:spTree>
    <p:extLst>
      <p:ext uri="{BB962C8B-B14F-4D97-AF65-F5344CB8AC3E}">
        <p14:creationId xmlns:p14="http://schemas.microsoft.com/office/powerpoint/2010/main" val="14472147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ruta 15"/>
          <p:cNvSpPr txBox="1"/>
          <p:nvPr/>
        </p:nvSpPr>
        <p:spPr>
          <a:xfrm>
            <a:off x="5062954" y="2622337"/>
            <a:ext cx="2585367" cy="1815882"/>
          </a:xfrm>
          <a:prstGeom prst="rect">
            <a:avLst/>
          </a:prstGeom>
          <a:noFill/>
        </p:spPr>
        <p:txBody>
          <a:bodyPr wrap="square" rtlCol="0">
            <a:spAutoFit/>
          </a:bodyPr>
          <a:lstStyle/>
          <a:p>
            <a:endParaRPr lang="sv-SE" sz="1600" dirty="0"/>
          </a:p>
          <a:p>
            <a:pPr marL="285750" indent="-285750">
              <a:buFont typeface="Arial" panose="020B0604020202020204" pitchFamily="34" charset="0"/>
              <a:buChar char="•"/>
            </a:pPr>
            <a:endParaRPr lang="sv-SE" sz="1600" dirty="0"/>
          </a:p>
          <a:p>
            <a:pPr marL="285750" indent="-285750">
              <a:buFont typeface="Arial" panose="020B0604020202020204" pitchFamily="34" charset="0"/>
              <a:buChar char="•"/>
            </a:pPr>
            <a:endParaRPr lang="sv-SE" sz="1600" dirty="0"/>
          </a:p>
          <a:p>
            <a:pPr marL="285750" indent="-285750">
              <a:buFont typeface="Arial" panose="020B0604020202020204" pitchFamily="34" charset="0"/>
              <a:buChar char="•"/>
            </a:pPr>
            <a:endParaRPr lang="sv-SE" sz="1600" dirty="0"/>
          </a:p>
          <a:p>
            <a:pPr marL="285750" indent="-285750">
              <a:buFont typeface="Arial" panose="020B0604020202020204" pitchFamily="34" charset="0"/>
              <a:buChar char="•"/>
            </a:pPr>
            <a:endParaRPr lang="sv-SE" sz="1600" dirty="0"/>
          </a:p>
          <a:p>
            <a:pPr marL="285750" indent="-285750">
              <a:buFont typeface="Arial" panose="020B0604020202020204" pitchFamily="34" charset="0"/>
              <a:buChar char="•"/>
            </a:pPr>
            <a:endParaRPr lang="sv-SE" sz="1600" dirty="0"/>
          </a:p>
          <a:p>
            <a:pPr marL="285750" indent="-285750">
              <a:buFont typeface="Arial" panose="020B0604020202020204" pitchFamily="34" charset="0"/>
              <a:buChar char="•"/>
            </a:pPr>
            <a:endParaRPr lang="sv-SE" sz="1600" dirty="0"/>
          </a:p>
        </p:txBody>
      </p:sp>
      <p:sp>
        <p:nvSpPr>
          <p:cNvPr id="6" name="textruta 1">
            <a:extLst>
              <a:ext uri="{FF2B5EF4-FFF2-40B4-BE49-F238E27FC236}">
                <a16:creationId xmlns:a16="http://schemas.microsoft.com/office/drawing/2014/main" id="{2BA9952D-FFB3-0047-B2AF-C709F26D4B07}"/>
              </a:ext>
            </a:extLst>
          </p:cNvPr>
          <p:cNvSpPr txBox="1"/>
          <p:nvPr/>
        </p:nvSpPr>
        <p:spPr>
          <a:xfrm>
            <a:off x="1067216" y="3500079"/>
            <a:ext cx="6387287" cy="1692771"/>
          </a:xfrm>
          <a:prstGeom prst="rect">
            <a:avLst/>
          </a:prstGeom>
          <a:noFill/>
        </p:spPr>
        <p:txBody>
          <a:bodyPr wrap="square" rtlCol="0">
            <a:spAutoFit/>
          </a:bodyPr>
          <a:lstStyle/>
          <a:p>
            <a:r>
              <a:rPr lang="sv-SE" sz="4000" b="1" dirty="0">
                <a:solidFill>
                  <a:srgbClr val="008080"/>
                </a:solidFill>
                <a:latin typeface="+mj-lt"/>
                <a:ea typeface="+mj-ea"/>
                <a:cs typeface="+mj-cs"/>
              </a:rPr>
              <a:t>Bikupan: Upplevelsen styr</a:t>
            </a:r>
          </a:p>
          <a:p>
            <a:endParaRPr lang="sv-SE" dirty="0"/>
          </a:p>
          <a:p>
            <a:r>
              <a:rPr lang="sv-SE" dirty="0"/>
              <a:t/>
            </a:r>
            <a:br>
              <a:rPr lang="sv-SE" dirty="0"/>
            </a:br>
            <a:r>
              <a:rPr lang="sv-SE" sz="1400" dirty="0"/>
              <a:t/>
            </a:r>
            <a:br>
              <a:rPr lang="sv-SE" sz="1400" dirty="0"/>
            </a:br>
            <a:endParaRPr lang="sv-SE" sz="1400" dirty="0"/>
          </a:p>
        </p:txBody>
      </p:sp>
      <p:sp>
        <p:nvSpPr>
          <p:cNvPr id="10" name="textruta 1">
            <a:extLst>
              <a:ext uri="{FF2B5EF4-FFF2-40B4-BE49-F238E27FC236}">
                <a16:creationId xmlns:a16="http://schemas.microsoft.com/office/drawing/2014/main" id="{7B656C2D-E2EB-EC48-A8EB-075845212E6F}"/>
              </a:ext>
            </a:extLst>
          </p:cNvPr>
          <p:cNvSpPr txBox="1"/>
          <p:nvPr/>
        </p:nvSpPr>
        <p:spPr>
          <a:xfrm>
            <a:off x="1067216" y="4317010"/>
            <a:ext cx="7991475" cy="1200329"/>
          </a:xfrm>
          <a:prstGeom prst="rect">
            <a:avLst/>
          </a:prstGeom>
          <a:noFill/>
        </p:spPr>
        <p:txBody>
          <a:bodyPr wrap="square" rtlCol="0">
            <a:spAutoFit/>
          </a:bodyPr>
          <a:lstStyle/>
          <a:p>
            <a:r>
              <a:rPr lang="sv-SE" b="1" dirty="0"/>
              <a:t>Diskussionsfrågor:</a:t>
            </a:r>
          </a:p>
          <a:p>
            <a:pPr marL="342900" lvl="0" indent="-342900">
              <a:buFont typeface="+mj-lt"/>
              <a:buAutoNum type="arabicPeriod"/>
            </a:pPr>
            <a:r>
              <a:rPr lang="sv-SE" dirty="0"/>
              <a:t>Hur arbetar vi idag med att tillvarata invånarnas upplevelser av vårt bemötande i verksamheten? </a:t>
            </a:r>
          </a:p>
          <a:p>
            <a:pPr marL="342900" lvl="0" indent="-342900">
              <a:buFont typeface="+mj-lt"/>
              <a:buAutoNum type="arabicPeriod"/>
            </a:pPr>
            <a:r>
              <a:rPr lang="sv-SE" dirty="0"/>
              <a:t>Utifrån invånarnas upplevelser, hur kan vi utveckla vårt bemötande? </a:t>
            </a:r>
          </a:p>
        </p:txBody>
      </p:sp>
      <p:pic>
        <p:nvPicPr>
          <p:cNvPr id="7" name="Picture 6">
            <a:extLst>
              <a:ext uri="{FF2B5EF4-FFF2-40B4-BE49-F238E27FC236}">
                <a16:creationId xmlns:a16="http://schemas.microsoft.com/office/drawing/2014/main" id="{68BA7CF8-D82E-7344-944C-BC3255BB42F1}"/>
              </a:ext>
            </a:extLst>
          </p:cNvPr>
          <p:cNvPicPr>
            <a:picLocks noChangeAspect="1"/>
          </p:cNvPicPr>
          <p:nvPr/>
        </p:nvPicPr>
        <p:blipFill rotWithShape="1">
          <a:blip r:embed="rId3">
            <a:extLst>
              <a:ext uri="{28A0092B-C50C-407E-A947-70E740481C1C}">
                <a14:useLocalDpi xmlns:a14="http://schemas.microsoft.com/office/drawing/2010/main" val="0"/>
              </a:ext>
            </a:extLst>
          </a:blip>
          <a:srcRect t="40863" b="27956"/>
          <a:stretch/>
        </p:blipFill>
        <p:spPr>
          <a:xfrm>
            <a:off x="-576786" y="1543217"/>
            <a:ext cx="9720786" cy="1828800"/>
          </a:xfrm>
          <a:prstGeom prst="rect">
            <a:avLst/>
          </a:prstGeom>
        </p:spPr>
      </p:pic>
      <p:pic>
        <p:nvPicPr>
          <p:cNvPr id="14" name="Bildobjekt 13"/>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593122" y="187127"/>
            <a:ext cx="936000" cy="937339"/>
          </a:xfrm>
          <a:prstGeom prst="rect">
            <a:avLst/>
          </a:prstGeom>
        </p:spPr>
      </p:pic>
      <p:pic>
        <p:nvPicPr>
          <p:cNvPr id="15" name="Bildobjekt 14"/>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231648" y="239197"/>
            <a:ext cx="1806586" cy="540000"/>
          </a:xfrm>
          <a:prstGeom prst="rect">
            <a:avLst/>
          </a:prstGeom>
        </p:spPr>
      </p:pic>
      <p:pic>
        <p:nvPicPr>
          <p:cNvPr id="17" name="Bildobjekt 16"/>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2339594" y="146806"/>
            <a:ext cx="1544228" cy="648000"/>
          </a:xfrm>
          <a:prstGeom prst="rect">
            <a:avLst/>
          </a:prstGeom>
        </p:spPr>
      </p:pic>
      <p:pic>
        <p:nvPicPr>
          <p:cNvPr id="18" name="Bildobjekt 17"/>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4093436" y="200390"/>
            <a:ext cx="1116000" cy="955480"/>
          </a:xfrm>
          <a:prstGeom prst="rect">
            <a:avLst/>
          </a:prstGeom>
        </p:spPr>
      </p:pic>
      <p:pic>
        <p:nvPicPr>
          <p:cNvPr id="19" name="Bildobjekt 18"/>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5343279" y="200390"/>
            <a:ext cx="1116000" cy="1121634"/>
          </a:xfrm>
          <a:prstGeom prst="rect">
            <a:avLst/>
          </a:prstGeom>
        </p:spPr>
      </p:pic>
      <p:pic>
        <p:nvPicPr>
          <p:cNvPr id="11" name="Bildobjekt 10"/>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7842965" y="200390"/>
            <a:ext cx="1069843" cy="1069843"/>
          </a:xfrm>
          <a:prstGeom prst="rect">
            <a:avLst/>
          </a:prstGeom>
        </p:spPr>
      </p:pic>
    </p:spTree>
    <p:extLst>
      <p:ext uri="{BB962C8B-B14F-4D97-AF65-F5344CB8AC3E}">
        <p14:creationId xmlns:p14="http://schemas.microsoft.com/office/powerpoint/2010/main" val="1596157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theme/theme1.xml><?xml version="1.0" encoding="utf-8"?>
<a:theme xmlns:a="http://schemas.openxmlformats.org/drawingml/2006/main" name="Office-tema">
  <a:themeElements>
    <a:clrScheme name="Office-tem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VCdag">
  <a:themeElements>
    <a:clrScheme name="Ltd">
      <a:dk1>
        <a:sysClr val="windowText" lastClr="000000"/>
      </a:dk1>
      <a:lt1>
        <a:sysClr val="window" lastClr="FFFFFF"/>
      </a:lt1>
      <a:dk2>
        <a:srgbClr val="F15060"/>
      </a:dk2>
      <a:lt2>
        <a:srgbClr val="E7E6E6"/>
      </a:lt2>
      <a:accent1>
        <a:srgbClr val="00B4E4"/>
      </a:accent1>
      <a:accent2>
        <a:srgbClr val="28B29A"/>
      </a:accent2>
      <a:accent3>
        <a:srgbClr val="FFD378"/>
      </a:accent3>
      <a:accent4>
        <a:srgbClr val="AEDDEF"/>
      </a:accent4>
      <a:accent5>
        <a:srgbClr val="6ACEC3"/>
      </a:accent5>
      <a:accent6>
        <a:srgbClr val="FAE9BA"/>
      </a:accent6>
      <a:hlink>
        <a:srgbClr val="0074A2"/>
      </a:hlink>
      <a:folHlink>
        <a:srgbClr val="0074A2"/>
      </a:folHlink>
    </a:clrScheme>
    <a:fontScheme name="Lt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td_standard.potx" id="{151680F3-6FC2-4960-B137-648106B7FBF2}" vid="{FDF325D6-299B-47C8-B8D0-086DBBEE1ED8}"/>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3007</TotalTime>
  <Words>2835</Words>
  <Application>Microsoft Office PowerPoint</Application>
  <PresentationFormat>Bildspel på skärmen (4:3)</PresentationFormat>
  <Paragraphs>283</Paragraphs>
  <Slides>26</Slides>
  <Notes>26</Notes>
  <HiddenSlides>0</HiddenSlides>
  <MMClips>1</MMClips>
  <ScaleCrop>false</ScaleCrop>
  <HeadingPairs>
    <vt:vector size="6" baseType="variant">
      <vt:variant>
        <vt:lpstr>Använt teckensnitt</vt:lpstr>
      </vt:variant>
      <vt:variant>
        <vt:i4>4</vt:i4>
      </vt:variant>
      <vt:variant>
        <vt:lpstr>Tema</vt:lpstr>
      </vt:variant>
      <vt:variant>
        <vt:i4>2</vt:i4>
      </vt:variant>
      <vt:variant>
        <vt:lpstr>Bildrubriker</vt:lpstr>
      </vt:variant>
      <vt:variant>
        <vt:i4>26</vt:i4>
      </vt:variant>
    </vt:vector>
  </HeadingPairs>
  <TitlesOfParts>
    <vt:vector size="32" baseType="lpstr">
      <vt:lpstr>Arial</vt:lpstr>
      <vt:lpstr>Calibri</vt:lpstr>
      <vt:lpstr>Calibri Light</vt:lpstr>
      <vt:lpstr>Wingdings</vt:lpstr>
      <vt:lpstr>Office-tema</vt:lpstr>
      <vt:lpstr>VCdag</vt:lpstr>
      <vt:lpstr> </vt:lpstr>
      <vt:lpstr> </vt:lpstr>
      <vt:lpstr>Ett Dalarna och Sverige för alla   – övningar utifrån handledningen i inkluderande bemötande för ett jämlikt Dalarna och Sverige </vt:lpstr>
      <vt:lpstr>PowerPoint-presentation</vt:lpstr>
      <vt:lpstr> Du är viktig   </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Ett Dalarna för alla   – webbutbildning i inkluderande bemötande för ett jämlikt Dalarna och Sverige</dc:title>
  <dc:creator>Maria Lundgren /Kommunstyrförv övergripande /Kommunstyrelseförvaltning</dc:creator>
  <cp:lastModifiedBy>Högkvist Maria /Ledningsstöd och strategi Hälso- och sjukvård Dalarna /Falun</cp:lastModifiedBy>
  <cp:revision>58</cp:revision>
  <dcterms:created xsi:type="dcterms:W3CDTF">2018-05-30T12:42:08Z</dcterms:created>
  <dcterms:modified xsi:type="dcterms:W3CDTF">2023-09-13T08:40:01Z</dcterms:modified>
</cp:coreProperties>
</file>