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686" r:id="rId4"/>
    <p:sldMasterId id="2147483695" r:id="rId5"/>
    <p:sldMasterId id="2147483705" r:id="rId6"/>
    <p:sldMasterId id="2147483717" r:id="rId7"/>
    <p:sldMasterId id="2147483742" r:id="rId8"/>
    <p:sldMasterId id="2147483755" r:id="rId9"/>
    <p:sldMasterId id="2147483761" r:id="rId10"/>
    <p:sldMasterId id="2147483770" r:id="rId11"/>
    <p:sldMasterId id="2147483780" r:id="rId12"/>
    <p:sldMasterId id="2147483790" r:id="rId13"/>
    <p:sldMasterId id="2147483799" r:id="rId14"/>
    <p:sldMasterId id="2147483818" r:id="rId15"/>
    <p:sldMasterId id="2147483828" r:id="rId16"/>
    <p:sldMasterId id="2147483853" r:id="rId17"/>
  </p:sldMasterIdLst>
  <p:notesMasterIdLst>
    <p:notesMasterId r:id="rId136"/>
  </p:notesMasterIdLst>
  <p:sldIdLst>
    <p:sldId id="266" r:id="rId18"/>
    <p:sldId id="267" r:id="rId19"/>
    <p:sldId id="278" r:id="rId20"/>
    <p:sldId id="10174" r:id="rId21"/>
    <p:sldId id="2142533187" r:id="rId22"/>
    <p:sldId id="2142533189" r:id="rId23"/>
    <p:sldId id="5172" r:id="rId24"/>
    <p:sldId id="1881840010" r:id="rId25"/>
    <p:sldId id="1881839983" r:id="rId26"/>
    <p:sldId id="2142533190" r:id="rId27"/>
    <p:sldId id="2142533188" r:id="rId28"/>
    <p:sldId id="2147376558" r:id="rId29"/>
    <p:sldId id="1949" r:id="rId30"/>
    <p:sldId id="2147376559" r:id="rId31"/>
    <p:sldId id="15795" r:id="rId32"/>
    <p:sldId id="2147376560" r:id="rId33"/>
    <p:sldId id="263" r:id="rId34"/>
    <p:sldId id="1941" r:id="rId35"/>
    <p:sldId id="1937" r:id="rId36"/>
    <p:sldId id="1938" r:id="rId37"/>
    <p:sldId id="1940" r:id="rId38"/>
    <p:sldId id="1881" r:id="rId39"/>
    <p:sldId id="1919" r:id="rId40"/>
    <p:sldId id="1943" r:id="rId41"/>
    <p:sldId id="1939" r:id="rId42"/>
    <p:sldId id="1946" r:id="rId43"/>
    <p:sldId id="1950" r:id="rId44"/>
    <p:sldId id="2147376550" r:id="rId45"/>
    <p:sldId id="2147376551" r:id="rId46"/>
    <p:sldId id="2147376546" r:id="rId47"/>
    <p:sldId id="2147376542" r:id="rId48"/>
    <p:sldId id="2147376552" r:id="rId49"/>
    <p:sldId id="2147376549" r:id="rId50"/>
    <p:sldId id="2147376548" r:id="rId51"/>
    <p:sldId id="271" r:id="rId52"/>
    <p:sldId id="2147376567" r:id="rId53"/>
    <p:sldId id="303" r:id="rId54"/>
    <p:sldId id="312" r:id="rId55"/>
    <p:sldId id="383" r:id="rId56"/>
    <p:sldId id="2147376568" r:id="rId57"/>
    <p:sldId id="5087" r:id="rId58"/>
    <p:sldId id="5294" r:id="rId59"/>
    <p:sldId id="10119" r:id="rId60"/>
    <p:sldId id="5239" r:id="rId61"/>
    <p:sldId id="10146" r:id="rId62"/>
    <p:sldId id="5301" r:id="rId63"/>
    <p:sldId id="5302" r:id="rId64"/>
    <p:sldId id="5303" r:id="rId65"/>
    <p:sldId id="296" r:id="rId66"/>
    <p:sldId id="5311" r:id="rId67"/>
    <p:sldId id="5310" r:id="rId68"/>
    <p:sldId id="298" r:id="rId69"/>
    <p:sldId id="4987" r:id="rId70"/>
    <p:sldId id="306" r:id="rId71"/>
    <p:sldId id="5291" r:id="rId72"/>
    <p:sldId id="307" r:id="rId73"/>
    <p:sldId id="5271" r:id="rId74"/>
    <p:sldId id="273" r:id="rId75"/>
    <p:sldId id="10147" r:id="rId76"/>
    <p:sldId id="5265" r:id="rId77"/>
    <p:sldId id="283" r:id="rId78"/>
    <p:sldId id="10169" r:id="rId79"/>
    <p:sldId id="10172" r:id="rId80"/>
    <p:sldId id="10170" r:id="rId81"/>
    <p:sldId id="10173" r:id="rId82"/>
    <p:sldId id="10171" r:id="rId83"/>
    <p:sldId id="258" r:id="rId84"/>
    <p:sldId id="5264" r:id="rId85"/>
    <p:sldId id="5263" r:id="rId86"/>
    <p:sldId id="5260" r:id="rId87"/>
    <p:sldId id="5261" r:id="rId88"/>
    <p:sldId id="5275" r:id="rId89"/>
    <p:sldId id="5245" r:id="rId90"/>
    <p:sldId id="5013" r:id="rId91"/>
    <p:sldId id="5017" r:id="rId92"/>
    <p:sldId id="5279" r:id="rId93"/>
    <p:sldId id="5018" r:id="rId94"/>
    <p:sldId id="749" r:id="rId95"/>
    <p:sldId id="5238" r:id="rId96"/>
    <p:sldId id="5237" r:id="rId97"/>
    <p:sldId id="5286" r:id="rId98"/>
    <p:sldId id="5312" r:id="rId99"/>
    <p:sldId id="10120" r:id="rId100"/>
    <p:sldId id="5217" r:id="rId101"/>
    <p:sldId id="10168" r:id="rId102"/>
    <p:sldId id="5309" r:id="rId103"/>
    <p:sldId id="5292" r:id="rId104"/>
    <p:sldId id="5297" r:id="rId105"/>
    <p:sldId id="5305" r:id="rId106"/>
    <p:sldId id="5363" r:id="rId107"/>
    <p:sldId id="5361" r:id="rId108"/>
    <p:sldId id="2147376569" r:id="rId109"/>
    <p:sldId id="5296" r:id="rId110"/>
    <p:sldId id="2147376570" r:id="rId111"/>
    <p:sldId id="5362" r:id="rId112"/>
    <p:sldId id="5366" r:id="rId113"/>
    <p:sldId id="5369" r:id="rId114"/>
    <p:sldId id="5370" r:id="rId115"/>
    <p:sldId id="5148" r:id="rId116"/>
    <p:sldId id="5368" r:id="rId117"/>
    <p:sldId id="380" r:id="rId118"/>
    <p:sldId id="261" r:id="rId119"/>
    <p:sldId id="270" r:id="rId120"/>
    <p:sldId id="2147376566" r:id="rId121"/>
    <p:sldId id="313" r:id="rId122"/>
    <p:sldId id="280" r:id="rId123"/>
    <p:sldId id="384" r:id="rId124"/>
    <p:sldId id="385" r:id="rId125"/>
    <p:sldId id="300" r:id="rId126"/>
    <p:sldId id="7415" r:id="rId127"/>
    <p:sldId id="499" r:id="rId128"/>
    <p:sldId id="7417" r:id="rId129"/>
    <p:sldId id="7418" r:id="rId130"/>
    <p:sldId id="7424" r:id="rId131"/>
    <p:sldId id="7421" r:id="rId132"/>
    <p:sldId id="7410" r:id="rId133"/>
    <p:sldId id="277" r:id="rId134"/>
    <p:sldId id="375" r:id="rId135"/>
  </p:sldIdLst>
  <p:sldSz cx="12192000" cy="6858000"/>
  <p:notesSz cx="7023100" cy="93091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C8D02D-0236-1037-C5DF-17DE3D621BBA}" name="Maxson Johanna" initials="MJ" userId="S::johanna.maxson@skr.se::12c8d643-055c-4039-adad-ef6f637fdb0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elsen Anna" initials="NA" lastIdx="1" clrIdx="0">
    <p:extLst>
      <p:ext uri="{19B8F6BF-5375-455C-9EA6-DF929625EA0E}">
        <p15:presenceInfo xmlns:p15="http://schemas.microsoft.com/office/powerpoint/2012/main" userId="S::anna.nielsen@skr.se::62d1b203-1e2f-46b6-bc0b-50113c41a4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0" autoAdjust="0"/>
    <p:restoredTop sz="51822" autoAdjust="0"/>
  </p:normalViewPr>
  <p:slideViewPr>
    <p:cSldViewPr snapToGrid="0">
      <p:cViewPr varScale="1">
        <p:scale>
          <a:sx n="32" d="100"/>
          <a:sy n="32" d="100"/>
        </p:scale>
        <p:origin x="171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slide" Target="slides/slide107.xml"/><Relationship Id="rId129" Type="http://schemas.openxmlformats.org/officeDocument/2006/relationships/slide" Target="slides/slide112.xml"/><Relationship Id="rId137" Type="http://schemas.openxmlformats.org/officeDocument/2006/relationships/commentAuthors" Target="commentAuthor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32" Type="http://schemas.openxmlformats.org/officeDocument/2006/relationships/slide" Target="slides/slide11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notesMaster" Target="notesMasters/notesMaster1.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max1\Documents\Bok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BC-4788-8CEB-3C323D3C9E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BC-4788-8CEB-3C323D3C9E8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BC-4788-8CEB-3C323D3C9E89}"/>
              </c:ext>
            </c:extLst>
          </c:dPt>
          <c:dPt>
            <c:idx val="3"/>
            <c:bubble3D val="0"/>
            <c:explosion val="4"/>
            <c:spPr>
              <a:solidFill>
                <a:schemeClr val="accent4"/>
              </a:solidFill>
              <a:ln w="19050">
                <a:solidFill>
                  <a:schemeClr val="lt1"/>
                </a:solidFill>
              </a:ln>
              <a:effectLst/>
            </c:spPr>
            <c:extLst>
              <c:ext xmlns:c16="http://schemas.microsoft.com/office/drawing/2014/chart" uri="{C3380CC4-5D6E-409C-BE32-E72D297353CC}">
                <c16:uniqueId val="{00000007-BEBC-4788-8CEB-3C323D3C9E89}"/>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Blad3!$A$1:$A$4</c:f>
              <c:strCache>
                <c:ptCount val="4"/>
                <c:pt idx="0">
                  <c:v>Lägesbeskrivning</c:v>
                </c:pt>
                <c:pt idx="1">
                  <c:v>Fundera enskilt</c:v>
                </c:pt>
                <c:pt idx="2">
                  <c:v>Samtal runt bordet</c:v>
                </c:pt>
                <c:pt idx="3">
                  <c:v>Återkoppling storgrupp</c:v>
                </c:pt>
              </c:strCache>
            </c:strRef>
          </c:cat>
          <c:val>
            <c:numRef>
              <c:f>Blad3!$B$1:$B$4</c:f>
              <c:numCache>
                <c:formatCode>General</c:formatCode>
                <c:ptCount val="4"/>
                <c:pt idx="0">
                  <c:v>10</c:v>
                </c:pt>
                <c:pt idx="1">
                  <c:v>5</c:v>
                </c:pt>
                <c:pt idx="2">
                  <c:v>15</c:v>
                </c:pt>
                <c:pt idx="3">
                  <c:v>10</c:v>
                </c:pt>
              </c:numCache>
            </c:numRef>
          </c:val>
          <c:extLst>
            <c:ext xmlns:c16="http://schemas.microsoft.com/office/drawing/2014/chart" uri="{C3380CC4-5D6E-409C-BE32-E72D297353CC}">
              <c16:uniqueId val="{00000008-BEBC-4788-8CEB-3C323D3C9E8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5190DE-81C6-4111-A235-19CBD9FD141E}" type="doc">
      <dgm:prSet loTypeId="urn:microsoft.com/office/officeart/2009/layout/CircleArrowProcess" loCatId="process" qsTypeId="urn:microsoft.com/office/officeart/2005/8/quickstyle/3d7" qsCatId="3D" csTypeId="urn:microsoft.com/office/officeart/2005/8/colors/accent2_1" csCatId="accent2" phldr="1"/>
      <dgm:spPr/>
      <dgm:t>
        <a:bodyPr/>
        <a:lstStyle/>
        <a:p>
          <a:endParaRPr lang="sv-SE"/>
        </a:p>
      </dgm:t>
    </dgm:pt>
    <dgm:pt modelId="{7F0B5B81-65A0-4CB4-9AE8-B16B05FB7789}">
      <dgm:prSet phldrT="[Text]"/>
      <dgm:spPr/>
      <dgm:t>
        <a:bodyPr/>
        <a:lstStyle/>
        <a:p>
          <a:r>
            <a:rPr lang="sv-SE" b="1">
              <a:solidFill>
                <a:schemeClr val="accent3"/>
              </a:solidFill>
            </a:rPr>
            <a:t>Där jag finns </a:t>
          </a:r>
        </a:p>
      </dgm:t>
    </dgm:pt>
    <dgm:pt modelId="{75EA3A5C-C34F-48C7-871A-3855DA09DD3E}" type="parTrans" cxnId="{971D7E13-1254-4150-8039-266B0FC1CD3B}">
      <dgm:prSet/>
      <dgm:spPr/>
      <dgm:t>
        <a:bodyPr/>
        <a:lstStyle/>
        <a:p>
          <a:endParaRPr lang="sv-SE" b="1">
            <a:solidFill>
              <a:schemeClr val="accent3"/>
            </a:solidFill>
          </a:endParaRPr>
        </a:p>
      </dgm:t>
    </dgm:pt>
    <dgm:pt modelId="{B5103E47-0AC0-4468-B456-9DB186E9DC79}" type="sibTrans" cxnId="{971D7E13-1254-4150-8039-266B0FC1CD3B}">
      <dgm:prSet/>
      <dgm:spPr/>
      <dgm:t>
        <a:bodyPr/>
        <a:lstStyle/>
        <a:p>
          <a:endParaRPr lang="sv-SE" b="1">
            <a:solidFill>
              <a:schemeClr val="accent3"/>
            </a:solidFill>
          </a:endParaRPr>
        </a:p>
      </dgm:t>
    </dgm:pt>
    <dgm:pt modelId="{6D95963C-F0B3-4FF1-8801-18F006E38176}">
      <dgm:prSet phldrT="[Text]"/>
      <dgm:spPr/>
      <dgm:t>
        <a:bodyPr/>
        <a:lstStyle/>
        <a:p>
          <a:r>
            <a:rPr lang="sv-SE" b="1">
              <a:solidFill>
                <a:schemeClr val="accent3"/>
              </a:solidFill>
            </a:rPr>
            <a:t>På rätt sätt</a:t>
          </a:r>
        </a:p>
      </dgm:t>
    </dgm:pt>
    <dgm:pt modelId="{074250EF-E63E-4D61-9314-8329BEC083E9}" type="parTrans" cxnId="{F7A3ADB2-F0B2-4C66-BA2C-309CD64C9496}">
      <dgm:prSet/>
      <dgm:spPr/>
      <dgm:t>
        <a:bodyPr/>
        <a:lstStyle/>
        <a:p>
          <a:endParaRPr lang="sv-SE" b="1">
            <a:solidFill>
              <a:schemeClr val="accent3"/>
            </a:solidFill>
          </a:endParaRPr>
        </a:p>
      </dgm:t>
    </dgm:pt>
    <dgm:pt modelId="{19B7C186-12FC-45EF-B22F-7A4DC866F565}" type="sibTrans" cxnId="{F7A3ADB2-F0B2-4C66-BA2C-309CD64C9496}">
      <dgm:prSet/>
      <dgm:spPr/>
      <dgm:t>
        <a:bodyPr/>
        <a:lstStyle/>
        <a:p>
          <a:endParaRPr lang="sv-SE" b="1">
            <a:solidFill>
              <a:schemeClr val="accent3"/>
            </a:solidFill>
          </a:endParaRPr>
        </a:p>
      </dgm:t>
    </dgm:pt>
    <dgm:pt modelId="{3A819AC1-9166-44F1-A900-E2FF2144D363}">
      <dgm:prSet phldrT="[Text]"/>
      <dgm:spPr/>
      <dgm:t>
        <a:bodyPr/>
        <a:lstStyle/>
        <a:p>
          <a:r>
            <a:rPr lang="sv-SE" b="1">
              <a:solidFill>
                <a:schemeClr val="accent3"/>
              </a:solidFill>
            </a:rPr>
            <a:t>På mitt sätt</a:t>
          </a:r>
        </a:p>
      </dgm:t>
    </dgm:pt>
    <dgm:pt modelId="{84436F7E-1AC0-4E54-BDF3-E888B1C2CDC7}" type="parTrans" cxnId="{B301D541-D428-48BB-8522-DAA1F1CC92CA}">
      <dgm:prSet/>
      <dgm:spPr/>
      <dgm:t>
        <a:bodyPr/>
        <a:lstStyle/>
        <a:p>
          <a:endParaRPr lang="sv-SE" b="1">
            <a:solidFill>
              <a:schemeClr val="accent3"/>
            </a:solidFill>
          </a:endParaRPr>
        </a:p>
      </dgm:t>
    </dgm:pt>
    <dgm:pt modelId="{B032228D-65AF-43F1-8FA7-F50749756B30}" type="sibTrans" cxnId="{B301D541-D428-48BB-8522-DAA1F1CC92CA}">
      <dgm:prSet/>
      <dgm:spPr/>
      <dgm:t>
        <a:bodyPr/>
        <a:lstStyle/>
        <a:p>
          <a:endParaRPr lang="sv-SE" b="1">
            <a:solidFill>
              <a:schemeClr val="accent3"/>
            </a:solidFill>
          </a:endParaRPr>
        </a:p>
      </dgm:t>
    </dgm:pt>
    <dgm:pt modelId="{E023F52E-867C-4D5B-89E3-55C39ABED92C}" type="pres">
      <dgm:prSet presAssocID="{2C5190DE-81C6-4111-A235-19CBD9FD141E}" presName="Name0" presStyleCnt="0">
        <dgm:presLayoutVars>
          <dgm:chMax val="7"/>
          <dgm:chPref val="7"/>
          <dgm:dir/>
          <dgm:animLvl val="lvl"/>
        </dgm:presLayoutVars>
      </dgm:prSet>
      <dgm:spPr/>
      <dgm:t>
        <a:bodyPr/>
        <a:lstStyle/>
        <a:p>
          <a:endParaRPr lang="sv-SE"/>
        </a:p>
      </dgm:t>
    </dgm:pt>
    <dgm:pt modelId="{7F68AF6B-3478-4894-9EE1-2DC2F5588E25}" type="pres">
      <dgm:prSet presAssocID="{7F0B5B81-65A0-4CB4-9AE8-B16B05FB7789}" presName="Accent1" presStyleCnt="0"/>
      <dgm:spPr/>
    </dgm:pt>
    <dgm:pt modelId="{DDEB60E8-2389-493A-B741-25BEC589C527}" type="pres">
      <dgm:prSet presAssocID="{7F0B5B81-65A0-4CB4-9AE8-B16B05FB7789}" presName="Accent" presStyleLbl="node1" presStyleIdx="0" presStyleCnt="3"/>
      <dgm:spPr/>
    </dgm:pt>
    <dgm:pt modelId="{B4FCDC63-53BC-45C8-ABAB-F3798CA59C3C}" type="pres">
      <dgm:prSet presAssocID="{7F0B5B81-65A0-4CB4-9AE8-B16B05FB7789}" presName="Parent1" presStyleLbl="revTx" presStyleIdx="0" presStyleCnt="3">
        <dgm:presLayoutVars>
          <dgm:chMax val="1"/>
          <dgm:chPref val="1"/>
          <dgm:bulletEnabled val="1"/>
        </dgm:presLayoutVars>
      </dgm:prSet>
      <dgm:spPr/>
      <dgm:t>
        <a:bodyPr/>
        <a:lstStyle/>
        <a:p>
          <a:endParaRPr lang="sv-SE"/>
        </a:p>
      </dgm:t>
    </dgm:pt>
    <dgm:pt modelId="{6450084C-096A-4003-A564-73D72CF4CCA8}" type="pres">
      <dgm:prSet presAssocID="{6D95963C-F0B3-4FF1-8801-18F006E38176}" presName="Accent2" presStyleCnt="0"/>
      <dgm:spPr/>
    </dgm:pt>
    <dgm:pt modelId="{E4370DB5-BA2A-4361-9944-160E1A4D9115}" type="pres">
      <dgm:prSet presAssocID="{6D95963C-F0B3-4FF1-8801-18F006E38176}" presName="Accent" presStyleLbl="node1" presStyleIdx="1" presStyleCnt="3"/>
      <dgm:spPr/>
    </dgm:pt>
    <dgm:pt modelId="{9363E25F-BFBD-4FEB-AE36-2C0C14A47878}" type="pres">
      <dgm:prSet presAssocID="{6D95963C-F0B3-4FF1-8801-18F006E38176}" presName="Parent2" presStyleLbl="revTx" presStyleIdx="1" presStyleCnt="3">
        <dgm:presLayoutVars>
          <dgm:chMax val="1"/>
          <dgm:chPref val="1"/>
          <dgm:bulletEnabled val="1"/>
        </dgm:presLayoutVars>
      </dgm:prSet>
      <dgm:spPr/>
      <dgm:t>
        <a:bodyPr/>
        <a:lstStyle/>
        <a:p>
          <a:endParaRPr lang="sv-SE"/>
        </a:p>
      </dgm:t>
    </dgm:pt>
    <dgm:pt modelId="{BB103013-92E3-4EE2-96D2-B9EECA91209E}" type="pres">
      <dgm:prSet presAssocID="{3A819AC1-9166-44F1-A900-E2FF2144D363}" presName="Accent3" presStyleCnt="0"/>
      <dgm:spPr/>
    </dgm:pt>
    <dgm:pt modelId="{459A0B76-F8D4-4142-9952-7E9E624E1569}" type="pres">
      <dgm:prSet presAssocID="{3A819AC1-9166-44F1-A900-E2FF2144D363}" presName="Accent" presStyleLbl="node1" presStyleIdx="2" presStyleCnt="3"/>
      <dgm:spPr/>
    </dgm:pt>
    <dgm:pt modelId="{5BF25C0F-305C-4B1D-BF5F-5D179F754408}" type="pres">
      <dgm:prSet presAssocID="{3A819AC1-9166-44F1-A900-E2FF2144D363}" presName="Parent3" presStyleLbl="revTx" presStyleIdx="2" presStyleCnt="3">
        <dgm:presLayoutVars>
          <dgm:chMax val="1"/>
          <dgm:chPref val="1"/>
          <dgm:bulletEnabled val="1"/>
        </dgm:presLayoutVars>
      </dgm:prSet>
      <dgm:spPr/>
      <dgm:t>
        <a:bodyPr/>
        <a:lstStyle/>
        <a:p>
          <a:endParaRPr lang="sv-SE"/>
        </a:p>
      </dgm:t>
    </dgm:pt>
  </dgm:ptLst>
  <dgm:cxnLst>
    <dgm:cxn modelId="{971D7E13-1254-4150-8039-266B0FC1CD3B}" srcId="{2C5190DE-81C6-4111-A235-19CBD9FD141E}" destId="{7F0B5B81-65A0-4CB4-9AE8-B16B05FB7789}" srcOrd="0" destOrd="0" parTransId="{75EA3A5C-C34F-48C7-871A-3855DA09DD3E}" sibTransId="{B5103E47-0AC0-4468-B456-9DB186E9DC79}"/>
    <dgm:cxn modelId="{F7A3ADB2-F0B2-4C66-BA2C-309CD64C9496}" srcId="{2C5190DE-81C6-4111-A235-19CBD9FD141E}" destId="{6D95963C-F0B3-4FF1-8801-18F006E38176}" srcOrd="1" destOrd="0" parTransId="{074250EF-E63E-4D61-9314-8329BEC083E9}" sibTransId="{19B7C186-12FC-45EF-B22F-7A4DC866F565}"/>
    <dgm:cxn modelId="{E37BCE2B-09DC-426A-8E56-E9FE3D3453E0}" type="presOf" srcId="{3A819AC1-9166-44F1-A900-E2FF2144D363}" destId="{5BF25C0F-305C-4B1D-BF5F-5D179F754408}" srcOrd="0" destOrd="0" presId="urn:microsoft.com/office/officeart/2009/layout/CircleArrowProcess"/>
    <dgm:cxn modelId="{DB2A1626-19E1-4F3A-B56F-6F8777E65A62}" type="presOf" srcId="{2C5190DE-81C6-4111-A235-19CBD9FD141E}" destId="{E023F52E-867C-4D5B-89E3-55C39ABED92C}" srcOrd="0" destOrd="0" presId="urn:microsoft.com/office/officeart/2009/layout/CircleArrowProcess"/>
    <dgm:cxn modelId="{0AC85146-0E46-44EE-9843-B1FA48F624F9}" type="presOf" srcId="{7F0B5B81-65A0-4CB4-9AE8-B16B05FB7789}" destId="{B4FCDC63-53BC-45C8-ABAB-F3798CA59C3C}" srcOrd="0" destOrd="0" presId="urn:microsoft.com/office/officeart/2009/layout/CircleArrowProcess"/>
    <dgm:cxn modelId="{B301D541-D428-48BB-8522-DAA1F1CC92CA}" srcId="{2C5190DE-81C6-4111-A235-19CBD9FD141E}" destId="{3A819AC1-9166-44F1-A900-E2FF2144D363}" srcOrd="2" destOrd="0" parTransId="{84436F7E-1AC0-4E54-BDF3-E888B1C2CDC7}" sibTransId="{B032228D-65AF-43F1-8FA7-F50749756B30}"/>
    <dgm:cxn modelId="{0AC777E6-F6E4-4F68-AB38-A1DD47FE9B36}" type="presOf" srcId="{6D95963C-F0B3-4FF1-8801-18F006E38176}" destId="{9363E25F-BFBD-4FEB-AE36-2C0C14A47878}" srcOrd="0" destOrd="0" presId="urn:microsoft.com/office/officeart/2009/layout/CircleArrowProcess"/>
    <dgm:cxn modelId="{60658FDB-D397-4BBD-BBBF-37CD921F3C63}" type="presParOf" srcId="{E023F52E-867C-4D5B-89E3-55C39ABED92C}" destId="{7F68AF6B-3478-4894-9EE1-2DC2F5588E25}" srcOrd="0" destOrd="0" presId="urn:microsoft.com/office/officeart/2009/layout/CircleArrowProcess"/>
    <dgm:cxn modelId="{3A7CF8D4-DB17-41D2-ADBC-18C31D184133}" type="presParOf" srcId="{7F68AF6B-3478-4894-9EE1-2DC2F5588E25}" destId="{DDEB60E8-2389-493A-B741-25BEC589C527}" srcOrd="0" destOrd="0" presId="urn:microsoft.com/office/officeart/2009/layout/CircleArrowProcess"/>
    <dgm:cxn modelId="{340C233E-7ED8-4B0C-A1FD-1FAC9C80BF38}" type="presParOf" srcId="{E023F52E-867C-4D5B-89E3-55C39ABED92C}" destId="{B4FCDC63-53BC-45C8-ABAB-F3798CA59C3C}" srcOrd="1" destOrd="0" presId="urn:microsoft.com/office/officeart/2009/layout/CircleArrowProcess"/>
    <dgm:cxn modelId="{1D8ACE6C-CF69-4B06-ADB1-41886FCE6534}" type="presParOf" srcId="{E023F52E-867C-4D5B-89E3-55C39ABED92C}" destId="{6450084C-096A-4003-A564-73D72CF4CCA8}" srcOrd="2" destOrd="0" presId="urn:microsoft.com/office/officeart/2009/layout/CircleArrowProcess"/>
    <dgm:cxn modelId="{E1C963D1-21BB-4263-B76E-3BFBC2EFC2FD}" type="presParOf" srcId="{6450084C-096A-4003-A564-73D72CF4CCA8}" destId="{E4370DB5-BA2A-4361-9944-160E1A4D9115}" srcOrd="0" destOrd="0" presId="urn:microsoft.com/office/officeart/2009/layout/CircleArrowProcess"/>
    <dgm:cxn modelId="{3268AC7F-E7C7-43C3-A483-34934455E14A}" type="presParOf" srcId="{E023F52E-867C-4D5B-89E3-55C39ABED92C}" destId="{9363E25F-BFBD-4FEB-AE36-2C0C14A47878}" srcOrd="3" destOrd="0" presId="urn:microsoft.com/office/officeart/2009/layout/CircleArrowProcess"/>
    <dgm:cxn modelId="{71CC313C-FE71-4CCD-9388-63903F5A0E8B}" type="presParOf" srcId="{E023F52E-867C-4D5B-89E3-55C39ABED92C}" destId="{BB103013-92E3-4EE2-96D2-B9EECA91209E}" srcOrd="4" destOrd="0" presId="urn:microsoft.com/office/officeart/2009/layout/CircleArrowProcess"/>
    <dgm:cxn modelId="{24B95EDA-10AA-4A93-B9A7-2503C40765BE}" type="presParOf" srcId="{BB103013-92E3-4EE2-96D2-B9EECA91209E}" destId="{459A0B76-F8D4-4142-9952-7E9E624E1569}" srcOrd="0" destOrd="0" presId="urn:microsoft.com/office/officeart/2009/layout/CircleArrowProcess"/>
    <dgm:cxn modelId="{94D09742-5347-4946-8A34-2D24EBA942FB}" type="presParOf" srcId="{E023F52E-867C-4D5B-89E3-55C39ABED92C}" destId="{5BF25C0F-305C-4B1D-BF5F-5D179F75440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0E5F79-8DED-45B0-9170-CDEE407AC980}"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sv-SE"/>
        </a:p>
      </dgm:t>
    </dgm:pt>
    <dgm:pt modelId="{EFE77EC5-B007-4D36-B776-D55609D7690D}">
      <dgm:prSet phldrT="[Text]"/>
      <dgm:spPr/>
      <dgm:t>
        <a:bodyPr/>
        <a:lstStyle/>
        <a:p>
          <a:r>
            <a:rPr lang="sv-SE"/>
            <a:t>Träff 1</a:t>
          </a:r>
        </a:p>
      </dgm:t>
    </dgm:pt>
    <dgm:pt modelId="{9EEBB5E4-4618-49E4-8E29-CCC96A01A16D}" type="parTrans" cxnId="{10DB5A7F-F912-421E-BD61-1784656A98FA}">
      <dgm:prSet/>
      <dgm:spPr/>
      <dgm:t>
        <a:bodyPr/>
        <a:lstStyle/>
        <a:p>
          <a:endParaRPr lang="sv-SE"/>
        </a:p>
      </dgm:t>
    </dgm:pt>
    <dgm:pt modelId="{B24D4454-B3DD-4714-982E-3C35D2B7BD63}" type="sibTrans" cxnId="{10DB5A7F-F912-421E-BD61-1784656A98FA}">
      <dgm:prSet/>
      <dgm:spPr/>
      <dgm:t>
        <a:bodyPr/>
        <a:lstStyle/>
        <a:p>
          <a:endParaRPr lang="sv-SE"/>
        </a:p>
      </dgm:t>
    </dgm:pt>
    <dgm:pt modelId="{C9246A34-91D9-4D8C-BB75-934ADA400DDF}">
      <dgm:prSet phldrT="[Text]"/>
      <dgm:spPr/>
      <dgm:t>
        <a:bodyPr/>
        <a:lstStyle/>
        <a:p>
          <a:r>
            <a:rPr lang="sv-SE"/>
            <a:t>Uppdrag, styrning och ledning och organisation</a:t>
          </a:r>
        </a:p>
      </dgm:t>
    </dgm:pt>
    <dgm:pt modelId="{8BEE2E47-F2AB-46EB-88B8-BDB1459A1483}" type="parTrans" cxnId="{EE55A6FB-7BE4-40BF-B4C6-05BDC83FFB95}">
      <dgm:prSet/>
      <dgm:spPr/>
      <dgm:t>
        <a:bodyPr/>
        <a:lstStyle/>
        <a:p>
          <a:endParaRPr lang="sv-SE"/>
        </a:p>
      </dgm:t>
    </dgm:pt>
    <dgm:pt modelId="{D1A82E80-AF1A-4BA9-9E9D-9E6F5DBD6498}" type="sibTrans" cxnId="{EE55A6FB-7BE4-40BF-B4C6-05BDC83FFB95}">
      <dgm:prSet/>
      <dgm:spPr/>
      <dgm:t>
        <a:bodyPr/>
        <a:lstStyle/>
        <a:p>
          <a:endParaRPr lang="sv-SE"/>
        </a:p>
      </dgm:t>
    </dgm:pt>
    <dgm:pt modelId="{53A493CE-63F0-48BF-A8F4-D654AD29A10B}">
      <dgm:prSet phldrT="[Text]"/>
      <dgm:spPr/>
      <dgm:t>
        <a:bodyPr/>
        <a:lstStyle/>
        <a:p>
          <a:r>
            <a:rPr lang="sv-SE"/>
            <a:t>Träff 2</a:t>
          </a:r>
        </a:p>
      </dgm:t>
    </dgm:pt>
    <dgm:pt modelId="{88499FE0-51CD-4338-B5F1-60BECE8F83A8}" type="parTrans" cxnId="{7C8C77B3-0ACE-42F4-8F08-E8F205FDA548}">
      <dgm:prSet/>
      <dgm:spPr/>
      <dgm:t>
        <a:bodyPr/>
        <a:lstStyle/>
        <a:p>
          <a:endParaRPr lang="sv-SE"/>
        </a:p>
      </dgm:t>
    </dgm:pt>
    <dgm:pt modelId="{F633D60A-AA1D-4987-8BA2-D5D68FD88FBC}" type="sibTrans" cxnId="{7C8C77B3-0ACE-42F4-8F08-E8F205FDA548}">
      <dgm:prSet/>
      <dgm:spPr/>
      <dgm:t>
        <a:bodyPr/>
        <a:lstStyle/>
        <a:p>
          <a:endParaRPr lang="sv-SE"/>
        </a:p>
      </dgm:t>
    </dgm:pt>
    <dgm:pt modelId="{6DB86670-F75E-4081-99D5-FD0D98EB30E6}">
      <dgm:prSet phldrT="[Text]"/>
      <dgm:spPr/>
      <dgm:t>
        <a:bodyPr/>
        <a:lstStyle/>
        <a:p>
          <a:r>
            <a:rPr lang="sv-SE"/>
            <a:t>Förbättring och Kärnprocesser i RSS </a:t>
          </a:r>
        </a:p>
      </dgm:t>
    </dgm:pt>
    <dgm:pt modelId="{9E613414-99A0-4D8C-9937-7CC87E0EE3B7}" type="parTrans" cxnId="{0D6D0CE9-BB0C-4CE7-8B8F-00E07695EE42}">
      <dgm:prSet/>
      <dgm:spPr/>
      <dgm:t>
        <a:bodyPr/>
        <a:lstStyle/>
        <a:p>
          <a:endParaRPr lang="sv-SE"/>
        </a:p>
      </dgm:t>
    </dgm:pt>
    <dgm:pt modelId="{584423E1-AD55-435F-9B40-5B1F0A68CEB2}" type="sibTrans" cxnId="{0D6D0CE9-BB0C-4CE7-8B8F-00E07695EE42}">
      <dgm:prSet/>
      <dgm:spPr/>
      <dgm:t>
        <a:bodyPr/>
        <a:lstStyle/>
        <a:p>
          <a:endParaRPr lang="sv-SE"/>
        </a:p>
      </dgm:t>
    </dgm:pt>
    <dgm:pt modelId="{0B569B64-6165-4FB8-8810-B32361E90D92}">
      <dgm:prSet phldrT="[Text]"/>
      <dgm:spPr/>
      <dgm:t>
        <a:bodyPr/>
        <a:lstStyle/>
        <a:p>
          <a:r>
            <a:rPr lang="sv-SE"/>
            <a:t>Analys och uppföljning</a:t>
          </a:r>
        </a:p>
      </dgm:t>
    </dgm:pt>
    <dgm:pt modelId="{9F2D766B-2635-4786-91E1-073FDB0B42B7}" type="parTrans" cxnId="{BCB75E48-075F-48F2-B4E6-0B6BB88AE895}">
      <dgm:prSet/>
      <dgm:spPr/>
      <dgm:t>
        <a:bodyPr/>
        <a:lstStyle/>
        <a:p>
          <a:endParaRPr lang="sv-SE"/>
        </a:p>
      </dgm:t>
    </dgm:pt>
    <dgm:pt modelId="{3D8B9A3F-2708-4DC0-8FDC-8E574BD7D1AA}" type="sibTrans" cxnId="{BCB75E48-075F-48F2-B4E6-0B6BB88AE895}">
      <dgm:prSet/>
      <dgm:spPr/>
      <dgm:t>
        <a:bodyPr/>
        <a:lstStyle/>
        <a:p>
          <a:endParaRPr lang="sv-SE"/>
        </a:p>
      </dgm:t>
    </dgm:pt>
    <dgm:pt modelId="{8A327C9E-1A87-484F-826D-368FDA90BFFE}">
      <dgm:prSet phldrT="[Text]"/>
      <dgm:spPr/>
      <dgm:t>
        <a:bodyPr/>
        <a:lstStyle/>
        <a:p>
          <a:r>
            <a:rPr lang="sv-SE"/>
            <a:t>Träff 3</a:t>
          </a:r>
        </a:p>
      </dgm:t>
    </dgm:pt>
    <dgm:pt modelId="{F9982665-2FAD-4F5F-8075-625CBC4944C8}" type="sibTrans" cxnId="{A4F40153-2240-415A-B17A-73DA1F892138}">
      <dgm:prSet/>
      <dgm:spPr/>
      <dgm:t>
        <a:bodyPr/>
        <a:lstStyle/>
        <a:p>
          <a:endParaRPr lang="sv-SE"/>
        </a:p>
      </dgm:t>
    </dgm:pt>
    <dgm:pt modelId="{861F7296-71F1-4FD6-BC99-BAF2635B90AF}" type="parTrans" cxnId="{A4F40153-2240-415A-B17A-73DA1F892138}">
      <dgm:prSet/>
      <dgm:spPr/>
      <dgm:t>
        <a:bodyPr/>
        <a:lstStyle/>
        <a:p>
          <a:endParaRPr lang="sv-SE"/>
        </a:p>
      </dgm:t>
    </dgm:pt>
    <dgm:pt modelId="{5127419B-964F-4770-9C91-3D45C9E62871}" type="pres">
      <dgm:prSet presAssocID="{3A0E5F79-8DED-45B0-9170-CDEE407AC980}" presName="Name0" presStyleCnt="0">
        <dgm:presLayoutVars>
          <dgm:dir/>
          <dgm:animLvl val="lvl"/>
          <dgm:resizeHandles val="exact"/>
        </dgm:presLayoutVars>
      </dgm:prSet>
      <dgm:spPr/>
      <dgm:t>
        <a:bodyPr/>
        <a:lstStyle/>
        <a:p>
          <a:endParaRPr lang="sv-SE"/>
        </a:p>
      </dgm:t>
    </dgm:pt>
    <dgm:pt modelId="{5C7EB087-21DC-4782-A324-8CADA17D9632}" type="pres">
      <dgm:prSet presAssocID="{EFE77EC5-B007-4D36-B776-D55609D7690D}" presName="composite" presStyleCnt="0"/>
      <dgm:spPr/>
    </dgm:pt>
    <dgm:pt modelId="{4F85A077-77C0-46C0-9B0A-9E9439A51B23}" type="pres">
      <dgm:prSet presAssocID="{EFE77EC5-B007-4D36-B776-D55609D7690D}" presName="parTx" presStyleLbl="alignNode1" presStyleIdx="0" presStyleCnt="3">
        <dgm:presLayoutVars>
          <dgm:chMax val="0"/>
          <dgm:chPref val="0"/>
          <dgm:bulletEnabled val="1"/>
        </dgm:presLayoutVars>
      </dgm:prSet>
      <dgm:spPr/>
      <dgm:t>
        <a:bodyPr/>
        <a:lstStyle/>
        <a:p>
          <a:endParaRPr lang="sv-SE"/>
        </a:p>
      </dgm:t>
    </dgm:pt>
    <dgm:pt modelId="{720E0140-5F6F-48BE-B39E-E5B304DBBD36}" type="pres">
      <dgm:prSet presAssocID="{EFE77EC5-B007-4D36-B776-D55609D7690D}" presName="desTx" presStyleLbl="alignAccFollowNode1" presStyleIdx="0" presStyleCnt="3">
        <dgm:presLayoutVars>
          <dgm:bulletEnabled val="1"/>
        </dgm:presLayoutVars>
      </dgm:prSet>
      <dgm:spPr/>
      <dgm:t>
        <a:bodyPr/>
        <a:lstStyle/>
        <a:p>
          <a:endParaRPr lang="sv-SE"/>
        </a:p>
      </dgm:t>
    </dgm:pt>
    <dgm:pt modelId="{51534296-81DA-48BC-9E53-268523D59BA8}" type="pres">
      <dgm:prSet presAssocID="{B24D4454-B3DD-4714-982E-3C35D2B7BD63}" presName="space" presStyleCnt="0"/>
      <dgm:spPr/>
    </dgm:pt>
    <dgm:pt modelId="{EEF71752-27EC-4DC1-ABD0-6FB0B0540C71}" type="pres">
      <dgm:prSet presAssocID="{53A493CE-63F0-48BF-A8F4-D654AD29A10B}" presName="composite" presStyleCnt="0"/>
      <dgm:spPr/>
    </dgm:pt>
    <dgm:pt modelId="{B1435075-757A-4245-8DFE-E1FB764F634E}" type="pres">
      <dgm:prSet presAssocID="{53A493CE-63F0-48BF-A8F4-D654AD29A10B}" presName="parTx" presStyleLbl="alignNode1" presStyleIdx="1" presStyleCnt="3">
        <dgm:presLayoutVars>
          <dgm:chMax val="0"/>
          <dgm:chPref val="0"/>
          <dgm:bulletEnabled val="1"/>
        </dgm:presLayoutVars>
      </dgm:prSet>
      <dgm:spPr/>
      <dgm:t>
        <a:bodyPr/>
        <a:lstStyle/>
        <a:p>
          <a:endParaRPr lang="sv-SE"/>
        </a:p>
      </dgm:t>
    </dgm:pt>
    <dgm:pt modelId="{D5794829-5C91-46C4-BB09-432D664B8C08}" type="pres">
      <dgm:prSet presAssocID="{53A493CE-63F0-48BF-A8F4-D654AD29A10B}" presName="desTx" presStyleLbl="alignAccFollowNode1" presStyleIdx="1" presStyleCnt="3">
        <dgm:presLayoutVars>
          <dgm:bulletEnabled val="1"/>
        </dgm:presLayoutVars>
      </dgm:prSet>
      <dgm:spPr/>
      <dgm:t>
        <a:bodyPr/>
        <a:lstStyle/>
        <a:p>
          <a:endParaRPr lang="sv-SE"/>
        </a:p>
      </dgm:t>
    </dgm:pt>
    <dgm:pt modelId="{662374C2-B68A-496C-9E48-53A9A5A87D84}" type="pres">
      <dgm:prSet presAssocID="{F633D60A-AA1D-4987-8BA2-D5D68FD88FBC}" presName="space" presStyleCnt="0"/>
      <dgm:spPr/>
    </dgm:pt>
    <dgm:pt modelId="{B4A7F6A4-0F97-4ACA-839E-C2D27FB595B5}" type="pres">
      <dgm:prSet presAssocID="{8A327C9E-1A87-484F-826D-368FDA90BFFE}" presName="composite" presStyleCnt="0"/>
      <dgm:spPr/>
    </dgm:pt>
    <dgm:pt modelId="{0BECA3F1-3906-454F-A538-D896DAE43533}" type="pres">
      <dgm:prSet presAssocID="{8A327C9E-1A87-484F-826D-368FDA90BFFE}" presName="parTx" presStyleLbl="alignNode1" presStyleIdx="2" presStyleCnt="3">
        <dgm:presLayoutVars>
          <dgm:chMax val="0"/>
          <dgm:chPref val="0"/>
          <dgm:bulletEnabled val="1"/>
        </dgm:presLayoutVars>
      </dgm:prSet>
      <dgm:spPr/>
      <dgm:t>
        <a:bodyPr/>
        <a:lstStyle/>
        <a:p>
          <a:endParaRPr lang="sv-SE"/>
        </a:p>
      </dgm:t>
    </dgm:pt>
    <dgm:pt modelId="{05C66951-1A06-4D3D-BF54-32022F39A1C3}" type="pres">
      <dgm:prSet presAssocID="{8A327C9E-1A87-484F-826D-368FDA90BFFE}" presName="desTx" presStyleLbl="alignAccFollowNode1" presStyleIdx="2" presStyleCnt="3">
        <dgm:presLayoutVars>
          <dgm:bulletEnabled val="1"/>
        </dgm:presLayoutVars>
      </dgm:prSet>
      <dgm:spPr/>
      <dgm:t>
        <a:bodyPr/>
        <a:lstStyle/>
        <a:p>
          <a:endParaRPr lang="sv-SE"/>
        </a:p>
      </dgm:t>
    </dgm:pt>
  </dgm:ptLst>
  <dgm:cxnLst>
    <dgm:cxn modelId="{A4F40153-2240-415A-B17A-73DA1F892138}" srcId="{3A0E5F79-8DED-45B0-9170-CDEE407AC980}" destId="{8A327C9E-1A87-484F-826D-368FDA90BFFE}" srcOrd="2" destOrd="0" parTransId="{861F7296-71F1-4FD6-BC99-BAF2635B90AF}" sibTransId="{F9982665-2FAD-4F5F-8075-625CBC4944C8}"/>
    <dgm:cxn modelId="{40FA68DA-45C4-4BD9-BBDC-D37BB65F6C6B}" type="presOf" srcId="{0B569B64-6165-4FB8-8810-B32361E90D92}" destId="{05C66951-1A06-4D3D-BF54-32022F39A1C3}" srcOrd="0" destOrd="0" presId="urn:microsoft.com/office/officeart/2005/8/layout/hList1"/>
    <dgm:cxn modelId="{EE20330B-CC16-4C35-B238-FDEDC899A61D}" type="presOf" srcId="{EFE77EC5-B007-4D36-B776-D55609D7690D}" destId="{4F85A077-77C0-46C0-9B0A-9E9439A51B23}" srcOrd="0" destOrd="0" presId="urn:microsoft.com/office/officeart/2005/8/layout/hList1"/>
    <dgm:cxn modelId="{72F8600E-DD68-49CD-8D1B-FACCA6F49D91}" type="presOf" srcId="{3A0E5F79-8DED-45B0-9170-CDEE407AC980}" destId="{5127419B-964F-4770-9C91-3D45C9E62871}" srcOrd="0" destOrd="0" presId="urn:microsoft.com/office/officeart/2005/8/layout/hList1"/>
    <dgm:cxn modelId="{9D9D6F70-EBC4-4DAC-BB13-31387050F8B9}" type="presOf" srcId="{6DB86670-F75E-4081-99D5-FD0D98EB30E6}" destId="{D5794829-5C91-46C4-BB09-432D664B8C08}" srcOrd="0" destOrd="0" presId="urn:microsoft.com/office/officeart/2005/8/layout/hList1"/>
    <dgm:cxn modelId="{5533F19A-BD66-4B15-BF24-46F945949B86}" type="presOf" srcId="{8A327C9E-1A87-484F-826D-368FDA90BFFE}" destId="{0BECA3F1-3906-454F-A538-D896DAE43533}" srcOrd="0" destOrd="0" presId="urn:microsoft.com/office/officeart/2005/8/layout/hList1"/>
    <dgm:cxn modelId="{C6515670-9693-4748-97CB-0961EF6D93C2}" type="presOf" srcId="{53A493CE-63F0-48BF-A8F4-D654AD29A10B}" destId="{B1435075-757A-4245-8DFE-E1FB764F634E}" srcOrd="0" destOrd="0" presId="urn:microsoft.com/office/officeart/2005/8/layout/hList1"/>
    <dgm:cxn modelId="{EE55A6FB-7BE4-40BF-B4C6-05BDC83FFB95}" srcId="{EFE77EC5-B007-4D36-B776-D55609D7690D}" destId="{C9246A34-91D9-4D8C-BB75-934ADA400DDF}" srcOrd="0" destOrd="0" parTransId="{8BEE2E47-F2AB-46EB-88B8-BDB1459A1483}" sibTransId="{D1A82E80-AF1A-4BA9-9E9D-9E6F5DBD6498}"/>
    <dgm:cxn modelId="{B703811C-7A52-47C1-80F9-CEAD1E678FB4}" type="presOf" srcId="{C9246A34-91D9-4D8C-BB75-934ADA400DDF}" destId="{720E0140-5F6F-48BE-B39E-E5B304DBBD36}" srcOrd="0" destOrd="0" presId="urn:microsoft.com/office/officeart/2005/8/layout/hList1"/>
    <dgm:cxn modelId="{BCB75E48-075F-48F2-B4E6-0B6BB88AE895}" srcId="{8A327C9E-1A87-484F-826D-368FDA90BFFE}" destId="{0B569B64-6165-4FB8-8810-B32361E90D92}" srcOrd="0" destOrd="0" parTransId="{9F2D766B-2635-4786-91E1-073FDB0B42B7}" sibTransId="{3D8B9A3F-2708-4DC0-8FDC-8E574BD7D1AA}"/>
    <dgm:cxn modelId="{10DB5A7F-F912-421E-BD61-1784656A98FA}" srcId="{3A0E5F79-8DED-45B0-9170-CDEE407AC980}" destId="{EFE77EC5-B007-4D36-B776-D55609D7690D}" srcOrd="0" destOrd="0" parTransId="{9EEBB5E4-4618-49E4-8E29-CCC96A01A16D}" sibTransId="{B24D4454-B3DD-4714-982E-3C35D2B7BD63}"/>
    <dgm:cxn modelId="{7C8C77B3-0ACE-42F4-8F08-E8F205FDA548}" srcId="{3A0E5F79-8DED-45B0-9170-CDEE407AC980}" destId="{53A493CE-63F0-48BF-A8F4-D654AD29A10B}" srcOrd="1" destOrd="0" parTransId="{88499FE0-51CD-4338-B5F1-60BECE8F83A8}" sibTransId="{F633D60A-AA1D-4987-8BA2-D5D68FD88FBC}"/>
    <dgm:cxn modelId="{0D6D0CE9-BB0C-4CE7-8B8F-00E07695EE42}" srcId="{53A493CE-63F0-48BF-A8F4-D654AD29A10B}" destId="{6DB86670-F75E-4081-99D5-FD0D98EB30E6}" srcOrd="0" destOrd="0" parTransId="{9E613414-99A0-4D8C-9937-7CC87E0EE3B7}" sibTransId="{584423E1-AD55-435F-9B40-5B1F0A68CEB2}"/>
    <dgm:cxn modelId="{6AD03A0C-15F9-49DE-98E4-7BD935B32D8B}" type="presParOf" srcId="{5127419B-964F-4770-9C91-3D45C9E62871}" destId="{5C7EB087-21DC-4782-A324-8CADA17D9632}" srcOrd="0" destOrd="0" presId="urn:microsoft.com/office/officeart/2005/8/layout/hList1"/>
    <dgm:cxn modelId="{C61A6B06-2854-4CED-87A7-3B0A00A2F6E5}" type="presParOf" srcId="{5C7EB087-21DC-4782-A324-8CADA17D9632}" destId="{4F85A077-77C0-46C0-9B0A-9E9439A51B23}" srcOrd="0" destOrd="0" presId="urn:microsoft.com/office/officeart/2005/8/layout/hList1"/>
    <dgm:cxn modelId="{303A93A5-FFDF-49AA-9EE7-19B45A49238B}" type="presParOf" srcId="{5C7EB087-21DC-4782-A324-8CADA17D9632}" destId="{720E0140-5F6F-48BE-B39E-E5B304DBBD36}" srcOrd="1" destOrd="0" presId="urn:microsoft.com/office/officeart/2005/8/layout/hList1"/>
    <dgm:cxn modelId="{19C0FD4D-CA47-44E6-A4C2-239423FA6B02}" type="presParOf" srcId="{5127419B-964F-4770-9C91-3D45C9E62871}" destId="{51534296-81DA-48BC-9E53-268523D59BA8}" srcOrd="1" destOrd="0" presId="urn:microsoft.com/office/officeart/2005/8/layout/hList1"/>
    <dgm:cxn modelId="{9D31C3FC-1B83-4122-A558-796EDDC474E5}" type="presParOf" srcId="{5127419B-964F-4770-9C91-3D45C9E62871}" destId="{EEF71752-27EC-4DC1-ABD0-6FB0B0540C71}" srcOrd="2" destOrd="0" presId="urn:microsoft.com/office/officeart/2005/8/layout/hList1"/>
    <dgm:cxn modelId="{85CE7C44-C8B9-4ABF-B425-795C42B8EE50}" type="presParOf" srcId="{EEF71752-27EC-4DC1-ABD0-6FB0B0540C71}" destId="{B1435075-757A-4245-8DFE-E1FB764F634E}" srcOrd="0" destOrd="0" presId="urn:microsoft.com/office/officeart/2005/8/layout/hList1"/>
    <dgm:cxn modelId="{238FB820-0A16-4425-BC1B-4FF343237EAD}" type="presParOf" srcId="{EEF71752-27EC-4DC1-ABD0-6FB0B0540C71}" destId="{D5794829-5C91-46C4-BB09-432D664B8C08}" srcOrd="1" destOrd="0" presId="urn:microsoft.com/office/officeart/2005/8/layout/hList1"/>
    <dgm:cxn modelId="{32A3DBCE-0726-4655-8794-BF8463B8BCB1}" type="presParOf" srcId="{5127419B-964F-4770-9C91-3D45C9E62871}" destId="{662374C2-B68A-496C-9E48-53A9A5A87D84}" srcOrd="3" destOrd="0" presId="urn:microsoft.com/office/officeart/2005/8/layout/hList1"/>
    <dgm:cxn modelId="{7D260275-68A8-408B-B5FA-A93F5E5CA724}" type="presParOf" srcId="{5127419B-964F-4770-9C91-3D45C9E62871}" destId="{B4A7F6A4-0F97-4ACA-839E-C2D27FB595B5}" srcOrd="4" destOrd="0" presId="urn:microsoft.com/office/officeart/2005/8/layout/hList1"/>
    <dgm:cxn modelId="{CFAA6DAE-7205-42A6-B0D0-891843B0C0F0}" type="presParOf" srcId="{B4A7F6A4-0F97-4ACA-839E-C2D27FB595B5}" destId="{0BECA3F1-3906-454F-A538-D896DAE43533}" srcOrd="0" destOrd="0" presId="urn:microsoft.com/office/officeart/2005/8/layout/hList1"/>
    <dgm:cxn modelId="{85B2F813-B8B2-454B-BC1A-E7240C84850B}" type="presParOf" srcId="{B4A7F6A4-0F97-4ACA-839E-C2D27FB595B5}" destId="{05C66951-1A06-4D3D-BF54-32022F39A1C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DE06CE-6275-4CBA-BBA7-CCBC60A92CC2}" type="doc">
      <dgm:prSet loTypeId="urn:microsoft.com/office/officeart/2005/8/layout/process1" loCatId="process" qsTypeId="urn:microsoft.com/office/officeart/2005/8/quickstyle/simple1" qsCatId="simple" csTypeId="urn:microsoft.com/office/officeart/2005/8/colors/accent2_1" csCatId="accent2" phldr="1"/>
      <dgm:spPr/>
    </dgm:pt>
    <dgm:pt modelId="{62CDC296-C425-482F-AFE6-771D26F565B9}">
      <dgm:prSet phldrT="[Text]" custT="1"/>
      <dgm:spPr/>
      <dgm:t>
        <a:bodyPr/>
        <a:lstStyle/>
        <a:p>
          <a:r>
            <a:rPr lang="sv-SE" sz="1800" dirty="0"/>
            <a:t>20 Okt 2022</a:t>
          </a:r>
        </a:p>
      </dgm:t>
    </dgm:pt>
    <dgm:pt modelId="{A71B1E40-FAA2-4B13-92AB-B12CAA4654CC}" type="parTrans" cxnId="{3897EE08-B83C-4E20-B6B0-141B410B7527}">
      <dgm:prSet/>
      <dgm:spPr/>
      <dgm:t>
        <a:bodyPr/>
        <a:lstStyle/>
        <a:p>
          <a:endParaRPr lang="sv-SE"/>
        </a:p>
      </dgm:t>
    </dgm:pt>
    <dgm:pt modelId="{89B1F0D4-879D-46FF-BC01-799591200EC3}" type="sibTrans" cxnId="{3897EE08-B83C-4E20-B6B0-141B410B7527}">
      <dgm:prSet/>
      <dgm:spPr/>
      <dgm:t>
        <a:bodyPr/>
        <a:lstStyle/>
        <a:p>
          <a:endParaRPr lang="sv-SE"/>
        </a:p>
      </dgm:t>
    </dgm:pt>
    <dgm:pt modelId="{7CE15B92-2391-452E-AC7E-101C1C69667C}">
      <dgm:prSet phldrT="[Text]" custT="1"/>
      <dgm:spPr/>
      <dgm:t>
        <a:bodyPr/>
        <a:lstStyle/>
        <a:p>
          <a:r>
            <a:rPr lang="sv-SE" sz="1800" dirty="0"/>
            <a:t>15 Dec 2022</a:t>
          </a:r>
        </a:p>
      </dgm:t>
    </dgm:pt>
    <dgm:pt modelId="{C78D6D02-297F-47E4-AB1E-3D626D41CEDF}" type="parTrans" cxnId="{32FCB045-DCEB-480B-98EB-01A78057E033}">
      <dgm:prSet/>
      <dgm:spPr/>
      <dgm:t>
        <a:bodyPr/>
        <a:lstStyle/>
        <a:p>
          <a:endParaRPr lang="sv-SE"/>
        </a:p>
      </dgm:t>
    </dgm:pt>
    <dgm:pt modelId="{11D26C7D-0D7D-4114-979E-06DAEDA62E14}" type="sibTrans" cxnId="{32FCB045-DCEB-480B-98EB-01A78057E033}">
      <dgm:prSet/>
      <dgm:spPr/>
      <dgm:t>
        <a:bodyPr/>
        <a:lstStyle/>
        <a:p>
          <a:endParaRPr lang="sv-SE"/>
        </a:p>
      </dgm:t>
    </dgm:pt>
    <dgm:pt modelId="{4147A9EE-D6C0-4B3B-9B6A-0EE09E8E1996}">
      <dgm:prSet phldrT="[Text]" custT="1"/>
      <dgm:spPr/>
      <dgm:t>
        <a:bodyPr/>
        <a:lstStyle/>
        <a:p>
          <a:r>
            <a:rPr lang="sv-SE" sz="1800" dirty="0"/>
            <a:t>12 Maj 2022</a:t>
          </a:r>
        </a:p>
      </dgm:t>
    </dgm:pt>
    <dgm:pt modelId="{F74A3B36-DB3E-4A07-8705-FD0FCC263C05}" type="sibTrans" cxnId="{B284EF98-7B8E-4124-9D76-C6C1AD966573}">
      <dgm:prSet/>
      <dgm:spPr/>
      <dgm:t>
        <a:bodyPr/>
        <a:lstStyle/>
        <a:p>
          <a:endParaRPr lang="sv-SE"/>
        </a:p>
      </dgm:t>
    </dgm:pt>
    <dgm:pt modelId="{A656CD95-6F93-4D30-AA74-F8EBB1DCC9C3}" type="parTrans" cxnId="{B284EF98-7B8E-4124-9D76-C6C1AD966573}">
      <dgm:prSet/>
      <dgm:spPr/>
      <dgm:t>
        <a:bodyPr/>
        <a:lstStyle/>
        <a:p>
          <a:endParaRPr lang="sv-SE"/>
        </a:p>
      </dgm:t>
    </dgm:pt>
    <dgm:pt modelId="{DE8C2C7B-7278-48AE-8A36-222FBB2ACC17}">
      <dgm:prSet phldrT="[Text]" custT="1"/>
      <dgm:spPr/>
      <dgm:t>
        <a:bodyPr/>
        <a:lstStyle/>
        <a:p>
          <a:r>
            <a:rPr lang="sv-SE" sz="1800" dirty="0"/>
            <a:t>11 Mars 2022</a:t>
          </a:r>
        </a:p>
      </dgm:t>
    </dgm:pt>
    <dgm:pt modelId="{CE69BFBC-509C-4BC6-80E5-240910C360B1}" type="parTrans" cxnId="{BE6A5CB6-5A3D-4A80-BE68-B90B48B53954}">
      <dgm:prSet/>
      <dgm:spPr/>
      <dgm:t>
        <a:bodyPr/>
        <a:lstStyle/>
        <a:p>
          <a:endParaRPr lang="sv-SE"/>
        </a:p>
      </dgm:t>
    </dgm:pt>
    <dgm:pt modelId="{77F949A3-68EC-4B44-B925-81E42FEA79A1}" type="sibTrans" cxnId="{BE6A5CB6-5A3D-4A80-BE68-B90B48B53954}">
      <dgm:prSet/>
      <dgm:spPr/>
      <dgm:t>
        <a:bodyPr/>
        <a:lstStyle/>
        <a:p>
          <a:endParaRPr lang="sv-SE"/>
        </a:p>
      </dgm:t>
    </dgm:pt>
    <dgm:pt modelId="{24BE50A3-CE49-4097-8E95-BCF8B50E7274}">
      <dgm:prSet phldrT="[Text]" custT="1"/>
      <dgm:spPr/>
      <dgm:t>
        <a:bodyPr/>
        <a:lstStyle/>
        <a:p>
          <a:pPr rtl="0"/>
          <a:r>
            <a:rPr lang="sv-SE" sz="1800" dirty="0">
              <a:latin typeface="Arial"/>
            </a:rPr>
            <a:t>26 sep 2023</a:t>
          </a:r>
          <a:endParaRPr lang="sv-SE" sz="1800" dirty="0"/>
        </a:p>
      </dgm:t>
    </dgm:pt>
    <dgm:pt modelId="{76F9BEBB-0484-4E82-9D1A-F60FDBB7DE03}" type="parTrans" cxnId="{AF885F54-4E14-4848-B36E-00441424C6CB}">
      <dgm:prSet/>
      <dgm:spPr/>
      <dgm:t>
        <a:bodyPr/>
        <a:lstStyle/>
        <a:p>
          <a:endParaRPr lang="sv-SE"/>
        </a:p>
      </dgm:t>
    </dgm:pt>
    <dgm:pt modelId="{F843C6C2-987D-4A41-B542-DE0C36C5767F}" type="sibTrans" cxnId="{AF885F54-4E14-4848-B36E-00441424C6CB}">
      <dgm:prSet/>
      <dgm:spPr/>
      <dgm:t>
        <a:bodyPr/>
        <a:lstStyle/>
        <a:p>
          <a:endParaRPr lang="sv-SE"/>
        </a:p>
      </dgm:t>
    </dgm:pt>
    <dgm:pt modelId="{9C181C7A-D53D-4190-B085-2FEE737D0645}" type="pres">
      <dgm:prSet presAssocID="{11DE06CE-6275-4CBA-BBA7-CCBC60A92CC2}" presName="Name0" presStyleCnt="0">
        <dgm:presLayoutVars>
          <dgm:dir/>
          <dgm:resizeHandles val="exact"/>
        </dgm:presLayoutVars>
      </dgm:prSet>
      <dgm:spPr/>
    </dgm:pt>
    <dgm:pt modelId="{C3F0F2C5-B794-47D0-98D7-DBC8A405C757}" type="pres">
      <dgm:prSet presAssocID="{DE8C2C7B-7278-48AE-8A36-222FBB2ACC17}" presName="node" presStyleLbl="node1" presStyleIdx="0" presStyleCnt="5">
        <dgm:presLayoutVars>
          <dgm:bulletEnabled val="1"/>
        </dgm:presLayoutVars>
      </dgm:prSet>
      <dgm:spPr/>
      <dgm:t>
        <a:bodyPr/>
        <a:lstStyle/>
        <a:p>
          <a:endParaRPr lang="sv-SE"/>
        </a:p>
      </dgm:t>
    </dgm:pt>
    <dgm:pt modelId="{D6713FD4-40A6-4446-8BD1-EF6C6C25A107}" type="pres">
      <dgm:prSet presAssocID="{77F949A3-68EC-4B44-B925-81E42FEA79A1}" presName="sibTrans" presStyleLbl="sibTrans2D1" presStyleIdx="0" presStyleCnt="4"/>
      <dgm:spPr/>
      <dgm:t>
        <a:bodyPr/>
        <a:lstStyle/>
        <a:p>
          <a:endParaRPr lang="sv-SE"/>
        </a:p>
      </dgm:t>
    </dgm:pt>
    <dgm:pt modelId="{EE893A12-BA66-4F11-8BE3-8261C15A3D71}" type="pres">
      <dgm:prSet presAssocID="{77F949A3-68EC-4B44-B925-81E42FEA79A1}" presName="connectorText" presStyleLbl="sibTrans2D1" presStyleIdx="0" presStyleCnt="4"/>
      <dgm:spPr/>
      <dgm:t>
        <a:bodyPr/>
        <a:lstStyle/>
        <a:p>
          <a:endParaRPr lang="sv-SE"/>
        </a:p>
      </dgm:t>
    </dgm:pt>
    <dgm:pt modelId="{FE0246EE-872A-4E75-A6F9-F4B39F89F9FF}" type="pres">
      <dgm:prSet presAssocID="{4147A9EE-D6C0-4B3B-9B6A-0EE09E8E1996}" presName="node" presStyleLbl="node1" presStyleIdx="1" presStyleCnt="5">
        <dgm:presLayoutVars>
          <dgm:bulletEnabled val="1"/>
        </dgm:presLayoutVars>
      </dgm:prSet>
      <dgm:spPr/>
      <dgm:t>
        <a:bodyPr/>
        <a:lstStyle/>
        <a:p>
          <a:endParaRPr lang="sv-SE"/>
        </a:p>
      </dgm:t>
    </dgm:pt>
    <dgm:pt modelId="{BDC0DACF-BF15-4EF1-82A1-01ACA24BA95A}" type="pres">
      <dgm:prSet presAssocID="{F74A3B36-DB3E-4A07-8705-FD0FCC263C05}" presName="sibTrans" presStyleLbl="sibTrans2D1" presStyleIdx="1" presStyleCnt="4"/>
      <dgm:spPr/>
      <dgm:t>
        <a:bodyPr/>
        <a:lstStyle/>
        <a:p>
          <a:endParaRPr lang="sv-SE"/>
        </a:p>
      </dgm:t>
    </dgm:pt>
    <dgm:pt modelId="{FED98D8C-3418-4A35-ABA5-F830EB8A3E4F}" type="pres">
      <dgm:prSet presAssocID="{F74A3B36-DB3E-4A07-8705-FD0FCC263C05}" presName="connectorText" presStyleLbl="sibTrans2D1" presStyleIdx="1" presStyleCnt="4"/>
      <dgm:spPr/>
      <dgm:t>
        <a:bodyPr/>
        <a:lstStyle/>
        <a:p>
          <a:endParaRPr lang="sv-SE"/>
        </a:p>
      </dgm:t>
    </dgm:pt>
    <dgm:pt modelId="{5D7624A9-8582-4D00-A262-186FE616C653}" type="pres">
      <dgm:prSet presAssocID="{62CDC296-C425-482F-AFE6-771D26F565B9}" presName="node" presStyleLbl="node1" presStyleIdx="2" presStyleCnt="5" custLinFactNeighborX="6174" custLinFactNeighborY="-2200">
        <dgm:presLayoutVars>
          <dgm:bulletEnabled val="1"/>
        </dgm:presLayoutVars>
      </dgm:prSet>
      <dgm:spPr/>
      <dgm:t>
        <a:bodyPr/>
        <a:lstStyle/>
        <a:p>
          <a:endParaRPr lang="sv-SE"/>
        </a:p>
      </dgm:t>
    </dgm:pt>
    <dgm:pt modelId="{B4FD7F98-D0CE-4210-8C88-A75D5D428140}" type="pres">
      <dgm:prSet presAssocID="{89B1F0D4-879D-46FF-BC01-799591200EC3}" presName="sibTrans" presStyleLbl="sibTrans2D1" presStyleIdx="2" presStyleCnt="4"/>
      <dgm:spPr/>
      <dgm:t>
        <a:bodyPr/>
        <a:lstStyle/>
        <a:p>
          <a:endParaRPr lang="sv-SE"/>
        </a:p>
      </dgm:t>
    </dgm:pt>
    <dgm:pt modelId="{6B88618F-6B6C-443A-9C8B-3357086EBDBA}" type="pres">
      <dgm:prSet presAssocID="{89B1F0D4-879D-46FF-BC01-799591200EC3}" presName="connectorText" presStyleLbl="sibTrans2D1" presStyleIdx="2" presStyleCnt="4"/>
      <dgm:spPr/>
      <dgm:t>
        <a:bodyPr/>
        <a:lstStyle/>
        <a:p>
          <a:endParaRPr lang="sv-SE"/>
        </a:p>
      </dgm:t>
    </dgm:pt>
    <dgm:pt modelId="{45CEF9FF-2296-4F33-A137-2BE821BFBB66}" type="pres">
      <dgm:prSet presAssocID="{7CE15B92-2391-452E-AC7E-101C1C69667C}" presName="node" presStyleLbl="node1" presStyleIdx="3" presStyleCnt="5">
        <dgm:presLayoutVars>
          <dgm:bulletEnabled val="1"/>
        </dgm:presLayoutVars>
      </dgm:prSet>
      <dgm:spPr/>
      <dgm:t>
        <a:bodyPr/>
        <a:lstStyle/>
        <a:p>
          <a:endParaRPr lang="sv-SE"/>
        </a:p>
      </dgm:t>
    </dgm:pt>
    <dgm:pt modelId="{FFB7AE91-E982-404A-BF75-0D4FEC77B58B}" type="pres">
      <dgm:prSet presAssocID="{11D26C7D-0D7D-4114-979E-06DAEDA62E14}" presName="sibTrans" presStyleLbl="sibTrans2D1" presStyleIdx="3" presStyleCnt="4"/>
      <dgm:spPr/>
      <dgm:t>
        <a:bodyPr/>
        <a:lstStyle/>
        <a:p>
          <a:endParaRPr lang="sv-SE"/>
        </a:p>
      </dgm:t>
    </dgm:pt>
    <dgm:pt modelId="{AFFB96E2-8B29-4E37-B000-C9F325CFFA35}" type="pres">
      <dgm:prSet presAssocID="{11D26C7D-0D7D-4114-979E-06DAEDA62E14}" presName="connectorText" presStyleLbl="sibTrans2D1" presStyleIdx="3" presStyleCnt="4"/>
      <dgm:spPr/>
      <dgm:t>
        <a:bodyPr/>
        <a:lstStyle/>
        <a:p>
          <a:endParaRPr lang="sv-SE"/>
        </a:p>
      </dgm:t>
    </dgm:pt>
    <dgm:pt modelId="{8AC7E06B-5814-4D59-BBEF-1D4CD9ED5D43}" type="pres">
      <dgm:prSet presAssocID="{24BE50A3-CE49-4097-8E95-BCF8B50E7274}" presName="node" presStyleLbl="node1" presStyleIdx="4" presStyleCnt="5">
        <dgm:presLayoutVars>
          <dgm:bulletEnabled val="1"/>
        </dgm:presLayoutVars>
      </dgm:prSet>
      <dgm:spPr/>
      <dgm:t>
        <a:bodyPr/>
        <a:lstStyle/>
        <a:p>
          <a:endParaRPr lang="sv-SE"/>
        </a:p>
      </dgm:t>
    </dgm:pt>
  </dgm:ptLst>
  <dgm:cxnLst>
    <dgm:cxn modelId="{B2B3B804-C13A-43B0-94C1-AE0D0BDF5694}" type="presOf" srcId="{F74A3B36-DB3E-4A07-8705-FD0FCC263C05}" destId="{BDC0DACF-BF15-4EF1-82A1-01ACA24BA95A}" srcOrd="0" destOrd="0" presId="urn:microsoft.com/office/officeart/2005/8/layout/process1"/>
    <dgm:cxn modelId="{56A91A1A-F82A-42C6-949F-FB49CDA3B704}" type="presOf" srcId="{11DE06CE-6275-4CBA-BBA7-CCBC60A92CC2}" destId="{9C181C7A-D53D-4190-B085-2FEE737D0645}" srcOrd="0" destOrd="0" presId="urn:microsoft.com/office/officeart/2005/8/layout/process1"/>
    <dgm:cxn modelId="{8DA5924E-D943-4E09-91BF-559FFE9EABAF}" type="presOf" srcId="{11D26C7D-0D7D-4114-979E-06DAEDA62E14}" destId="{AFFB96E2-8B29-4E37-B000-C9F325CFFA35}" srcOrd="1" destOrd="0" presId="urn:microsoft.com/office/officeart/2005/8/layout/process1"/>
    <dgm:cxn modelId="{29F87890-B763-478B-B7E5-36386C5F1502}" type="presOf" srcId="{7CE15B92-2391-452E-AC7E-101C1C69667C}" destId="{45CEF9FF-2296-4F33-A137-2BE821BFBB66}" srcOrd="0" destOrd="0" presId="urn:microsoft.com/office/officeart/2005/8/layout/process1"/>
    <dgm:cxn modelId="{8D134F3D-1CD2-44D9-AB1A-2DB41EBD4D01}" type="presOf" srcId="{11D26C7D-0D7D-4114-979E-06DAEDA62E14}" destId="{FFB7AE91-E982-404A-BF75-0D4FEC77B58B}" srcOrd="0" destOrd="0" presId="urn:microsoft.com/office/officeart/2005/8/layout/process1"/>
    <dgm:cxn modelId="{88AFCBFB-311B-4343-9CEF-E6474D1E0D55}" type="presOf" srcId="{62CDC296-C425-482F-AFE6-771D26F565B9}" destId="{5D7624A9-8582-4D00-A262-186FE616C653}" srcOrd="0" destOrd="0" presId="urn:microsoft.com/office/officeart/2005/8/layout/process1"/>
    <dgm:cxn modelId="{BE6A5CB6-5A3D-4A80-BE68-B90B48B53954}" srcId="{11DE06CE-6275-4CBA-BBA7-CCBC60A92CC2}" destId="{DE8C2C7B-7278-48AE-8A36-222FBB2ACC17}" srcOrd="0" destOrd="0" parTransId="{CE69BFBC-509C-4BC6-80E5-240910C360B1}" sibTransId="{77F949A3-68EC-4B44-B925-81E42FEA79A1}"/>
    <dgm:cxn modelId="{238F06D6-E9CF-4562-9682-BFF108263CBC}" type="presOf" srcId="{77F949A3-68EC-4B44-B925-81E42FEA79A1}" destId="{EE893A12-BA66-4F11-8BE3-8261C15A3D71}" srcOrd="1" destOrd="0" presId="urn:microsoft.com/office/officeart/2005/8/layout/process1"/>
    <dgm:cxn modelId="{0B25448E-0E42-49B6-8858-2733752B3D2F}" type="presOf" srcId="{24BE50A3-CE49-4097-8E95-BCF8B50E7274}" destId="{8AC7E06B-5814-4D59-BBEF-1D4CD9ED5D43}" srcOrd="0" destOrd="0" presId="urn:microsoft.com/office/officeart/2005/8/layout/process1"/>
    <dgm:cxn modelId="{AA1854FB-0ADB-4589-947F-AE367A83FD9E}" type="presOf" srcId="{DE8C2C7B-7278-48AE-8A36-222FBB2ACC17}" destId="{C3F0F2C5-B794-47D0-98D7-DBC8A405C757}" srcOrd="0" destOrd="0" presId="urn:microsoft.com/office/officeart/2005/8/layout/process1"/>
    <dgm:cxn modelId="{32FCB045-DCEB-480B-98EB-01A78057E033}" srcId="{11DE06CE-6275-4CBA-BBA7-CCBC60A92CC2}" destId="{7CE15B92-2391-452E-AC7E-101C1C69667C}" srcOrd="3" destOrd="0" parTransId="{C78D6D02-297F-47E4-AB1E-3D626D41CEDF}" sibTransId="{11D26C7D-0D7D-4114-979E-06DAEDA62E14}"/>
    <dgm:cxn modelId="{B284EF98-7B8E-4124-9D76-C6C1AD966573}" srcId="{11DE06CE-6275-4CBA-BBA7-CCBC60A92CC2}" destId="{4147A9EE-D6C0-4B3B-9B6A-0EE09E8E1996}" srcOrd="1" destOrd="0" parTransId="{A656CD95-6F93-4D30-AA74-F8EBB1DCC9C3}" sibTransId="{F74A3B36-DB3E-4A07-8705-FD0FCC263C05}"/>
    <dgm:cxn modelId="{E5BF17C3-FFBB-4429-9F34-544CAFC3B94D}" type="presOf" srcId="{F74A3B36-DB3E-4A07-8705-FD0FCC263C05}" destId="{FED98D8C-3418-4A35-ABA5-F830EB8A3E4F}" srcOrd="1" destOrd="0" presId="urn:microsoft.com/office/officeart/2005/8/layout/process1"/>
    <dgm:cxn modelId="{46BEE3C3-BCA4-42DC-A882-F997DEE59103}" type="presOf" srcId="{4147A9EE-D6C0-4B3B-9B6A-0EE09E8E1996}" destId="{FE0246EE-872A-4E75-A6F9-F4B39F89F9FF}" srcOrd="0" destOrd="0" presId="urn:microsoft.com/office/officeart/2005/8/layout/process1"/>
    <dgm:cxn modelId="{AF885F54-4E14-4848-B36E-00441424C6CB}" srcId="{11DE06CE-6275-4CBA-BBA7-CCBC60A92CC2}" destId="{24BE50A3-CE49-4097-8E95-BCF8B50E7274}" srcOrd="4" destOrd="0" parTransId="{76F9BEBB-0484-4E82-9D1A-F60FDBB7DE03}" sibTransId="{F843C6C2-987D-4A41-B542-DE0C36C5767F}"/>
    <dgm:cxn modelId="{BAA9F326-6172-4A50-986E-88A207957384}" type="presOf" srcId="{77F949A3-68EC-4B44-B925-81E42FEA79A1}" destId="{D6713FD4-40A6-4446-8BD1-EF6C6C25A107}" srcOrd="0" destOrd="0" presId="urn:microsoft.com/office/officeart/2005/8/layout/process1"/>
    <dgm:cxn modelId="{3897EE08-B83C-4E20-B6B0-141B410B7527}" srcId="{11DE06CE-6275-4CBA-BBA7-CCBC60A92CC2}" destId="{62CDC296-C425-482F-AFE6-771D26F565B9}" srcOrd="2" destOrd="0" parTransId="{A71B1E40-FAA2-4B13-92AB-B12CAA4654CC}" sibTransId="{89B1F0D4-879D-46FF-BC01-799591200EC3}"/>
    <dgm:cxn modelId="{5D45EB4A-248C-4229-8FDC-97AE9BEAD144}" type="presOf" srcId="{89B1F0D4-879D-46FF-BC01-799591200EC3}" destId="{6B88618F-6B6C-443A-9C8B-3357086EBDBA}" srcOrd="1" destOrd="0" presId="urn:microsoft.com/office/officeart/2005/8/layout/process1"/>
    <dgm:cxn modelId="{AD6870F2-E704-46B8-8C0E-4441951209C3}" type="presOf" srcId="{89B1F0D4-879D-46FF-BC01-799591200EC3}" destId="{B4FD7F98-D0CE-4210-8C88-A75D5D428140}" srcOrd="0" destOrd="0" presId="urn:microsoft.com/office/officeart/2005/8/layout/process1"/>
    <dgm:cxn modelId="{2EB45E82-752D-4BD8-BB8B-E49019F7C37C}" type="presParOf" srcId="{9C181C7A-D53D-4190-B085-2FEE737D0645}" destId="{C3F0F2C5-B794-47D0-98D7-DBC8A405C757}" srcOrd="0" destOrd="0" presId="urn:microsoft.com/office/officeart/2005/8/layout/process1"/>
    <dgm:cxn modelId="{8321CD32-B232-477B-B11B-3C329174619C}" type="presParOf" srcId="{9C181C7A-D53D-4190-B085-2FEE737D0645}" destId="{D6713FD4-40A6-4446-8BD1-EF6C6C25A107}" srcOrd="1" destOrd="0" presId="urn:microsoft.com/office/officeart/2005/8/layout/process1"/>
    <dgm:cxn modelId="{80D8D4A8-0CA5-4854-A830-30213610020D}" type="presParOf" srcId="{D6713FD4-40A6-4446-8BD1-EF6C6C25A107}" destId="{EE893A12-BA66-4F11-8BE3-8261C15A3D71}" srcOrd="0" destOrd="0" presId="urn:microsoft.com/office/officeart/2005/8/layout/process1"/>
    <dgm:cxn modelId="{21DEF853-3BBE-4FE6-AFE5-F52FF0C0D8AF}" type="presParOf" srcId="{9C181C7A-D53D-4190-B085-2FEE737D0645}" destId="{FE0246EE-872A-4E75-A6F9-F4B39F89F9FF}" srcOrd="2" destOrd="0" presId="urn:microsoft.com/office/officeart/2005/8/layout/process1"/>
    <dgm:cxn modelId="{2CF68B9B-A01C-4D25-A2A3-8E953ED5A5C1}" type="presParOf" srcId="{9C181C7A-D53D-4190-B085-2FEE737D0645}" destId="{BDC0DACF-BF15-4EF1-82A1-01ACA24BA95A}" srcOrd="3" destOrd="0" presId="urn:microsoft.com/office/officeart/2005/8/layout/process1"/>
    <dgm:cxn modelId="{639D0685-5054-48E1-BAA4-1040A7963645}" type="presParOf" srcId="{BDC0DACF-BF15-4EF1-82A1-01ACA24BA95A}" destId="{FED98D8C-3418-4A35-ABA5-F830EB8A3E4F}" srcOrd="0" destOrd="0" presId="urn:microsoft.com/office/officeart/2005/8/layout/process1"/>
    <dgm:cxn modelId="{F9E16A0B-0125-440B-912F-C3F1FE846282}" type="presParOf" srcId="{9C181C7A-D53D-4190-B085-2FEE737D0645}" destId="{5D7624A9-8582-4D00-A262-186FE616C653}" srcOrd="4" destOrd="0" presId="urn:microsoft.com/office/officeart/2005/8/layout/process1"/>
    <dgm:cxn modelId="{BCFA60FB-EC0A-4C23-B145-D98E7285C557}" type="presParOf" srcId="{9C181C7A-D53D-4190-B085-2FEE737D0645}" destId="{B4FD7F98-D0CE-4210-8C88-A75D5D428140}" srcOrd="5" destOrd="0" presId="urn:microsoft.com/office/officeart/2005/8/layout/process1"/>
    <dgm:cxn modelId="{E519B402-40D1-4F59-8AEE-AFC2A1C9E910}" type="presParOf" srcId="{B4FD7F98-D0CE-4210-8C88-A75D5D428140}" destId="{6B88618F-6B6C-443A-9C8B-3357086EBDBA}" srcOrd="0" destOrd="0" presId="urn:microsoft.com/office/officeart/2005/8/layout/process1"/>
    <dgm:cxn modelId="{8B9A5F04-D2CF-4B98-BC9A-2E5725F8BD07}" type="presParOf" srcId="{9C181C7A-D53D-4190-B085-2FEE737D0645}" destId="{45CEF9FF-2296-4F33-A137-2BE821BFBB66}" srcOrd="6" destOrd="0" presId="urn:microsoft.com/office/officeart/2005/8/layout/process1"/>
    <dgm:cxn modelId="{498640FF-87D0-44EA-B636-694697417314}" type="presParOf" srcId="{9C181C7A-D53D-4190-B085-2FEE737D0645}" destId="{FFB7AE91-E982-404A-BF75-0D4FEC77B58B}" srcOrd="7" destOrd="0" presId="urn:microsoft.com/office/officeart/2005/8/layout/process1"/>
    <dgm:cxn modelId="{248C2379-A0B3-4E08-9C12-40CD34BC83AB}" type="presParOf" srcId="{FFB7AE91-E982-404A-BF75-0D4FEC77B58B}" destId="{AFFB96E2-8B29-4E37-B000-C9F325CFFA35}" srcOrd="0" destOrd="0" presId="urn:microsoft.com/office/officeart/2005/8/layout/process1"/>
    <dgm:cxn modelId="{5AB421A9-2B50-42E8-A125-F426B1E6B92C}" type="presParOf" srcId="{9C181C7A-D53D-4190-B085-2FEE737D0645}" destId="{8AC7E06B-5814-4D59-BBEF-1D4CD9ED5D43}"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C97D0F-021A-884E-AB84-773F74364424}"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en-GB"/>
        </a:p>
      </dgm:t>
    </dgm:pt>
    <dgm:pt modelId="{B6D7280C-B641-4940-9946-CA55D72B68C0}">
      <dgm:prSet custT="1"/>
      <dgm:spPr>
        <a:noFill/>
        <a:ln w="101600">
          <a:solidFill>
            <a:schemeClr val="bg1"/>
          </a:solidFill>
        </a:ln>
      </dgm:spPr>
      <dgm:t>
        <a:bodyPr/>
        <a:lstStyle/>
        <a:p>
          <a:r>
            <a:rPr lang="en-US" sz="1200" b="1" i="0" dirty="0" err="1">
              <a:ln>
                <a:noFill/>
              </a:ln>
              <a:solidFill>
                <a:schemeClr val="tx1"/>
              </a:solidFill>
            </a:rPr>
            <a:t>Samhällets</a:t>
          </a:r>
          <a:r>
            <a:rPr lang="en-US" sz="1200" b="1" i="0" dirty="0">
              <a:ln>
                <a:noFill/>
              </a:ln>
              <a:solidFill>
                <a:schemeClr val="tx1"/>
              </a:solidFill>
            </a:rPr>
            <a:t> </a:t>
          </a:r>
          <a:r>
            <a:rPr lang="en-US" sz="1200" b="1" i="0" dirty="0" err="1">
              <a:ln>
                <a:noFill/>
              </a:ln>
              <a:solidFill>
                <a:schemeClr val="tx1"/>
              </a:solidFill>
            </a:rPr>
            <a:t>könsnormer</a:t>
          </a:r>
          <a:r>
            <a:rPr lang="en-US" sz="1200" b="1" i="0" dirty="0">
              <a:ln>
                <a:noFill/>
              </a:ln>
              <a:solidFill>
                <a:schemeClr val="tx1"/>
              </a:solidFill>
            </a:rPr>
            <a:t> </a:t>
          </a:r>
          <a:r>
            <a:rPr lang="en-US" sz="1200" b="1" i="0" dirty="0" err="1">
              <a:ln>
                <a:noFill/>
              </a:ln>
              <a:solidFill>
                <a:schemeClr val="tx1"/>
              </a:solidFill>
            </a:rPr>
            <a:t>syns</a:t>
          </a:r>
          <a:r>
            <a:rPr lang="en-US" sz="1200" b="1" i="0" dirty="0">
              <a:ln>
                <a:noFill/>
              </a:ln>
              <a:solidFill>
                <a:schemeClr val="tx1"/>
              </a:solidFill>
            </a:rPr>
            <a:t> </a:t>
          </a:r>
          <a:r>
            <a:rPr lang="en-US" sz="1200" b="1" i="0" dirty="0" err="1">
              <a:ln>
                <a:noFill/>
              </a:ln>
              <a:solidFill>
                <a:schemeClr val="tx1"/>
              </a:solidFill>
            </a:rPr>
            <a:t>också</a:t>
          </a:r>
          <a:r>
            <a:rPr lang="en-US" sz="1200" b="1" i="0" dirty="0">
              <a:ln>
                <a:noFill/>
              </a:ln>
              <a:solidFill>
                <a:schemeClr val="tx1"/>
              </a:solidFill>
            </a:rPr>
            <a:t> </a:t>
          </a:r>
          <a:r>
            <a:rPr lang="en-US" sz="1200" b="1" i="0" dirty="0" err="1">
              <a:ln>
                <a:noFill/>
              </a:ln>
              <a:solidFill>
                <a:schemeClr val="tx1"/>
              </a:solidFill>
            </a:rPr>
            <a:t>i</a:t>
          </a:r>
          <a:r>
            <a:rPr lang="en-US" sz="1200" b="1" i="0" dirty="0">
              <a:ln>
                <a:noFill/>
              </a:ln>
              <a:solidFill>
                <a:schemeClr val="tx1"/>
              </a:solidFill>
            </a:rPr>
            <a:t> </a:t>
          </a:r>
          <a:r>
            <a:rPr lang="en-US" sz="1200" b="1" i="0" dirty="0" err="1">
              <a:ln>
                <a:noFill/>
              </a:ln>
              <a:solidFill>
                <a:schemeClr val="tx1"/>
              </a:solidFill>
            </a:rPr>
            <a:t>socialtjänstens</a:t>
          </a:r>
          <a:r>
            <a:rPr lang="en-US" sz="1200" b="1" i="0" dirty="0">
              <a:ln>
                <a:noFill/>
              </a:ln>
              <a:solidFill>
                <a:schemeClr val="tx1"/>
              </a:solidFill>
            </a:rPr>
            <a:t> </a:t>
          </a:r>
          <a:r>
            <a:rPr lang="en-US" sz="1200" b="1" i="0" dirty="0" err="1">
              <a:ln>
                <a:noFill/>
              </a:ln>
              <a:solidFill>
                <a:schemeClr val="tx1"/>
              </a:solidFill>
            </a:rPr>
            <a:t>handläggning</a:t>
          </a:r>
          <a:r>
            <a:rPr lang="en-US" sz="1200" b="1" i="0" dirty="0">
              <a:ln>
                <a:noFill/>
              </a:ln>
              <a:solidFill>
                <a:schemeClr val="tx1"/>
              </a:solidFill>
            </a:rPr>
            <a:t>.</a:t>
          </a:r>
          <a:endParaRPr lang="en-SE" sz="1200" b="1" dirty="0">
            <a:ln>
              <a:noFill/>
            </a:ln>
            <a:solidFill>
              <a:schemeClr val="tx1"/>
            </a:solidFill>
          </a:endParaRPr>
        </a:p>
      </dgm:t>
    </dgm:pt>
    <dgm:pt modelId="{7DEB9D37-2534-0045-8C25-8AB0336D01DA}" type="parTrans" cxnId="{08F8629A-76B8-6047-AD94-14F88843D3C7}">
      <dgm:prSet/>
      <dgm:spPr/>
      <dgm:t>
        <a:bodyPr/>
        <a:lstStyle/>
        <a:p>
          <a:endParaRPr lang="en-GB"/>
        </a:p>
      </dgm:t>
    </dgm:pt>
    <dgm:pt modelId="{1C91F90E-24FD-604F-BF9A-CCBA4D7732C1}" type="sibTrans" cxnId="{08F8629A-76B8-6047-AD94-14F88843D3C7}">
      <dgm:prSet/>
      <dgm:spPr>
        <a:solidFill>
          <a:schemeClr val="bg1"/>
        </a:solidFill>
      </dgm:spPr>
      <dgm:t>
        <a:bodyPr/>
        <a:lstStyle/>
        <a:p>
          <a:endParaRPr lang="en-GB"/>
        </a:p>
      </dgm:t>
    </dgm:pt>
    <dgm:pt modelId="{39672A3A-F0D5-4B4C-B5AB-83FF6711D0C3}">
      <dgm:prSet custT="1"/>
      <dgm:spPr>
        <a:noFill/>
        <a:ln>
          <a:noFill/>
        </a:ln>
      </dgm:spPr>
      <dgm:t>
        <a:bodyPr/>
        <a:lstStyle/>
        <a:p>
          <a:endParaRPr lang="en-GB" sz="1200" dirty="0">
            <a:solidFill>
              <a:schemeClr val="tx1"/>
            </a:solidFill>
          </a:endParaRPr>
        </a:p>
      </dgm:t>
    </dgm:pt>
    <dgm:pt modelId="{8D54B9F8-A747-B841-A813-F68CEA3AF712}" type="parTrans" cxnId="{92DF025D-E408-CA40-8347-9F1E066B4773}">
      <dgm:prSet/>
      <dgm:spPr/>
      <dgm:t>
        <a:bodyPr/>
        <a:lstStyle/>
        <a:p>
          <a:endParaRPr lang="en-GB"/>
        </a:p>
      </dgm:t>
    </dgm:pt>
    <dgm:pt modelId="{C9F82166-D6CA-7D4F-B528-FDB7AB8FD065}" type="sibTrans" cxnId="{92DF025D-E408-CA40-8347-9F1E066B4773}">
      <dgm:prSet/>
      <dgm:spPr>
        <a:noFill/>
      </dgm:spPr>
      <dgm:t>
        <a:bodyPr/>
        <a:lstStyle/>
        <a:p>
          <a:endParaRPr lang="en-GB"/>
        </a:p>
      </dgm:t>
    </dgm:pt>
    <dgm:pt modelId="{A694868B-9853-B34C-A1DC-C42DCE266EEE}">
      <dgm:prSet custT="1"/>
      <dgm:spPr>
        <a:noFill/>
        <a:ln>
          <a:noFill/>
        </a:ln>
      </dgm:spPr>
      <dgm:t>
        <a:bodyPr/>
        <a:lstStyle/>
        <a:p>
          <a:endParaRPr lang="en-GB" sz="1200" dirty="0">
            <a:solidFill>
              <a:schemeClr val="tx1"/>
            </a:solidFill>
          </a:endParaRPr>
        </a:p>
      </dgm:t>
    </dgm:pt>
    <dgm:pt modelId="{58127F71-E665-B54C-97D8-FD3A932BA95D}" type="parTrans" cxnId="{C02F1E4B-6A3A-9E49-8930-DC0BF77C4900}">
      <dgm:prSet/>
      <dgm:spPr/>
      <dgm:t>
        <a:bodyPr/>
        <a:lstStyle/>
        <a:p>
          <a:endParaRPr lang="en-GB"/>
        </a:p>
      </dgm:t>
    </dgm:pt>
    <dgm:pt modelId="{B3B3428B-A5E1-2E4D-9D36-9DA5E950D453}" type="sibTrans" cxnId="{C02F1E4B-6A3A-9E49-8930-DC0BF77C4900}">
      <dgm:prSet/>
      <dgm:spPr>
        <a:noFill/>
      </dgm:spPr>
      <dgm:t>
        <a:bodyPr/>
        <a:lstStyle/>
        <a:p>
          <a:endParaRPr lang="en-GB"/>
        </a:p>
      </dgm:t>
    </dgm:pt>
    <dgm:pt modelId="{E29291A9-84DA-4543-933D-E9F6618281BE}">
      <dgm:prSet custT="1"/>
      <dgm:spPr>
        <a:noFill/>
        <a:ln>
          <a:noFill/>
        </a:ln>
      </dgm:spPr>
      <dgm:t>
        <a:bodyPr/>
        <a:lstStyle/>
        <a:p>
          <a:endParaRPr lang="en-GB" sz="1200" dirty="0">
            <a:solidFill>
              <a:schemeClr val="tx1"/>
            </a:solidFill>
          </a:endParaRPr>
        </a:p>
      </dgm:t>
    </dgm:pt>
    <dgm:pt modelId="{0124C2AE-298B-254B-BA30-019BFFD2DE0D}" type="parTrans" cxnId="{FE2DEE3B-EB8C-0945-BAA1-D8CEB629FB72}">
      <dgm:prSet/>
      <dgm:spPr/>
      <dgm:t>
        <a:bodyPr/>
        <a:lstStyle/>
        <a:p>
          <a:endParaRPr lang="en-GB"/>
        </a:p>
      </dgm:t>
    </dgm:pt>
    <dgm:pt modelId="{99442C38-924C-614D-9A38-A95810D5C9F5}" type="sibTrans" cxnId="{FE2DEE3B-EB8C-0945-BAA1-D8CEB629FB72}">
      <dgm:prSet/>
      <dgm:spPr>
        <a:noFill/>
      </dgm:spPr>
      <dgm:t>
        <a:bodyPr/>
        <a:lstStyle/>
        <a:p>
          <a:endParaRPr lang="en-GB"/>
        </a:p>
      </dgm:t>
    </dgm:pt>
    <dgm:pt modelId="{ACABBCE3-2592-454E-BBDE-4FE47A7BED62}">
      <dgm:prSet custT="1"/>
      <dgm:spPr>
        <a:noFill/>
        <a:ln>
          <a:noFill/>
        </a:ln>
      </dgm:spPr>
      <dgm:t>
        <a:bodyPr/>
        <a:lstStyle/>
        <a:p>
          <a:endParaRPr lang="en-GB" sz="1200" dirty="0">
            <a:solidFill>
              <a:schemeClr val="tx1"/>
            </a:solidFill>
          </a:endParaRPr>
        </a:p>
      </dgm:t>
    </dgm:pt>
    <dgm:pt modelId="{C59EE776-D5B7-BE4F-B63F-E0924DDAFEAB}" type="sibTrans" cxnId="{430A8618-716A-1545-BB2E-E7994CF7EDD9}">
      <dgm:prSet/>
      <dgm:spPr>
        <a:noFill/>
      </dgm:spPr>
      <dgm:t>
        <a:bodyPr/>
        <a:lstStyle/>
        <a:p>
          <a:endParaRPr lang="en-GB"/>
        </a:p>
      </dgm:t>
    </dgm:pt>
    <dgm:pt modelId="{3BCA8A23-1C67-CD48-AD82-98795C749445}" type="parTrans" cxnId="{430A8618-716A-1545-BB2E-E7994CF7EDD9}">
      <dgm:prSet/>
      <dgm:spPr/>
      <dgm:t>
        <a:bodyPr/>
        <a:lstStyle/>
        <a:p>
          <a:endParaRPr lang="en-GB"/>
        </a:p>
      </dgm:t>
    </dgm:pt>
    <dgm:pt modelId="{C6E09B7A-65D4-0448-A04B-54E9F36D0AB1}" type="pres">
      <dgm:prSet presAssocID="{82C97D0F-021A-884E-AB84-773F74364424}" presName="cycle" presStyleCnt="0">
        <dgm:presLayoutVars>
          <dgm:dir/>
          <dgm:resizeHandles val="exact"/>
        </dgm:presLayoutVars>
      </dgm:prSet>
      <dgm:spPr/>
      <dgm:t>
        <a:bodyPr/>
        <a:lstStyle/>
        <a:p>
          <a:endParaRPr lang="sv-SE"/>
        </a:p>
      </dgm:t>
    </dgm:pt>
    <dgm:pt modelId="{D8A1FF5E-E18E-D047-9ACD-ACF671EF4502}" type="pres">
      <dgm:prSet presAssocID="{B6D7280C-B641-4940-9946-CA55D72B68C0}" presName="node" presStyleLbl="node1" presStyleIdx="0" presStyleCnt="5">
        <dgm:presLayoutVars>
          <dgm:bulletEnabled val="1"/>
        </dgm:presLayoutVars>
      </dgm:prSet>
      <dgm:spPr/>
      <dgm:t>
        <a:bodyPr/>
        <a:lstStyle/>
        <a:p>
          <a:endParaRPr lang="sv-SE"/>
        </a:p>
      </dgm:t>
    </dgm:pt>
    <dgm:pt modelId="{D9CD95A0-33B1-054E-9061-6870884A1B45}" type="pres">
      <dgm:prSet presAssocID="{1C91F90E-24FD-604F-BF9A-CCBA4D7732C1}" presName="sibTrans" presStyleLbl="sibTrans2D1" presStyleIdx="0" presStyleCnt="5"/>
      <dgm:spPr/>
      <dgm:t>
        <a:bodyPr/>
        <a:lstStyle/>
        <a:p>
          <a:endParaRPr lang="sv-SE"/>
        </a:p>
      </dgm:t>
    </dgm:pt>
    <dgm:pt modelId="{1BBB6956-660A-854E-9C82-952D76426CF8}" type="pres">
      <dgm:prSet presAssocID="{1C91F90E-24FD-604F-BF9A-CCBA4D7732C1}" presName="connectorText" presStyleLbl="sibTrans2D1" presStyleIdx="0" presStyleCnt="5"/>
      <dgm:spPr/>
      <dgm:t>
        <a:bodyPr/>
        <a:lstStyle/>
        <a:p>
          <a:endParaRPr lang="sv-SE"/>
        </a:p>
      </dgm:t>
    </dgm:pt>
    <dgm:pt modelId="{19F5F357-05AC-3B43-8B65-BE7D2582314F}" type="pres">
      <dgm:prSet presAssocID="{ACABBCE3-2592-454E-BBDE-4FE47A7BED62}" presName="node" presStyleLbl="node1" presStyleIdx="1" presStyleCnt="5">
        <dgm:presLayoutVars>
          <dgm:bulletEnabled val="1"/>
        </dgm:presLayoutVars>
      </dgm:prSet>
      <dgm:spPr/>
      <dgm:t>
        <a:bodyPr/>
        <a:lstStyle/>
        <a:p>
          <a:endParaRPr lang="sv-SE"/>
        </a:p>
      </dgm:t>
    </dgm:pt>
    <dgm:pt modelId="{26CF49A0-F0A3-DC4C-8334-ED683824D2C6}" type="pres">
      <dgm:prSet presAssocID="{C59EE776-D5B7-BE4F-B63F-E0924DDAFEAB}" presName="sibTrans" presStyleLbl="sibTrans2D1" presStyleIdx="1" presStyleCnt="5"/>
      <dgm:spPr/>
      <dgm:t>
        <a:bodyPr/>
        <a:lstStyle/>
        <a:p>
          <a:endParaRPr lang="sv-SE"/>
        </a:p>
      </dgm:t>
    </dgm:pt>
    <dgm:pt modelId="{762CACB5-5489-E84B-8BAB-C7DA4B36A389}" type="pres">
      <dgm:prSet presAssocID="{C59EE776-D5B7-BE4F-B63F-E0924DDAFEAB}" presName="connectorText" presStyleLbl="sibTrans2D1" presStyleIdx="1" presStyleCnt="5"/>
      <dgm:spPr/>
      <dgm:t>
        <a:bodyPr/>
        <a:lstStyle/>
        <a:p>
          <a:endParaRPr lang="sv-SE"/>
        </a:p>
      </dgm:t>
    </dgm:pt>
    <dgm:pt modelId="{893C6A84-56A0-F047-BAE0-B107AA8A558E}" type="pres">
      <dgm:prSet presAssocID="{39672A3A-F0D5-4B4C-B5AB-83FF6711D0C3}" presName="node" presStyleLbl="node1" presStyleIdx="2" presStyleCnt="5">
        <dgm:presLayoutVars>
          <dgm:bulletEnabled val="1"/>
        </dgm:presLayoutVars>
      </dgm:prSet>
      <dgm:spPr/>
      <dgm:t>
        <a:bodyPr/>
        <a:lstStyle/>
        <a:p>
          <a:endParaRPr lang="sv-SE"/>
        </a:p>
      </dgm:t>
    </dgm:pt>
    <dgm:pt modelId="{EF97BD4C-A334-B843-8EAB-036CC88F90E6}" type="pres">
      <dgm:prSet presAssocID="{C9F82166-D6CA-7D4F-B528-FDB7AB8FD065}" presName="sibTrans" presStyleLbl="sibTrans2D1" presStyleIdx="2" presStyleCnt="5"/>
      <dgm:spPr/>
      <dgm:t>
        <a:bodyPr/>
        <a:lstStyle/>
        <a:p>
          <a:endParaRPr lang="sv-SE"/>
        </a:p>
      </dgm:t>
    </dgm:pt>
    <dgm:pt modelId="{4E8B5DAE-1717-CE48-814D-7DAB5BFB77B3}" type="pres">
      <dgm:prSet presAssocID="{C9F82166-D6CA-7D4F-B528-FDB7AB8FD065}" presName="connectorText" presStyleLbl="sibTrans2D1" presStyleIdx="2" presStyleCnt="5"/>
      <dgm:spPr/>
      <dgm:t>
        <a:bodyPr/>
        <a:lstStyle/>
        <a:p>
          <a:endParaRPr lang="sv-SE"/>
        </a:p>
      </dgm:t>
    </dgm:pt>
    <dgm:pt modelId="{A152113C-8287-5848-B12F-050500181E9D}" type="pres">
      <dgm:prSet presAssocID="{A694868B-9853-B34C-A1DC-C42DCE266EEE}" presName="node" presStyleLbl="node1" presStyleIdx="3" presStyleCnt="5">
        <dgm:presLayoutVars>
          <dgm:bulletEnabled val="1"/>
        </dgm:presLayoutVars>
      </dgm:prSet>
      <dgm:spPr/>
      <dgm:t>
        <a:bodyPr/>
        <a:lstStyle/>
        <a:p>
          <a:endParaRPr lang="sv-SE"/>
        </a:p>
      </dgm:t>
    </dgm:pt>
    <dgm:pt modelId="{91B3F745-B866-BF4B-87A6-F60CBDC51F5E}" type="pres">
      <dgm:prSet presAssocID="{B3B3428B-A5E1-2E4D-9D36-9DA5E950D453}" presName="sibTrans" presStyleLbl="sibTrans2D1" presStyleIdx="3" presStyleCnt="5"/>
      <dgm:spPr/>
      <dgm:t>
        <a:bodyPr/>
        <a:lstStyle/>
        <a:p>
          <a:endParaRPr lang="sv-SE"/>
        </a:p>
      </dgm:t>
    </dgm:pt>
    <dgm:pt modelId="{F1D45C22-D286-364B-8ADA-93C42DA3DA44}" type="pres">
      <dgm:prSet presAssocID="{B3B3428B-A5E1-2E4D-9D36-9DA5E950D453}" presName="connectorText" presStyleLbl="sibTrans2D1" presStyleIdx="3" presStyleCnt="5"/>
      <dgm:spPr/>
      <dgm:t>
        <a:bodyPr/>
        <a:lstStyle/>
        <a:p>
          <a:endParaRPr lang="sv-SE"/>
        </a:p>
      </dgm:t>
    </dgm:pt>
    <dgm:pt modelId="{EC51199D-870C-DD44-B2A8-374E1342DD50}" type="pres">
      <dgm:prSet presAssocID="{E29291A9-84DA-4543-933D-E9F6618281BE}" presName="node" presStyleLbl="node1" presStyleIdx="4" presStyleCnt="5">
        <dgm:presLayoutVars>
          <dgm:bulletEnabled val="1"/>
        </dgm:presLayoutVars>
      </dgm:prSet>
      <dgm:spPr/>
      <dgm:t>
        <a:bodyPr/>
        <a:lstStyle/>
        <a:p>
          <a:endParaRPr lang="sv-SE"/>
        </a:p>
      </dgm:t>
    </dgm:pt>
    <dgm:pt modelId="{A6FF115A-DE98-F145-B4A2-EE8A0E18D391}" type="pres">
      <dgm:prSet presAssocID="{99442C38-924C-614D-9A38-A95810D5C9F5}" presName="sibTrans" presStyleLbl="sibTrans2D1" presStyleIdx="4" presStyleCnt="5"/>
      <dgm:spPr/>
      <dgm:t>
        <a:bodyPr/>
        <a:lstStyle/>
        <a:p>
          <a:endParaRPr lang="sv-SE"/>
        </a:p>
      </dgm:t>
    </dgm:pt>
    <dgm:pt modelId="{0C1FF114-1F48-CB4C-B7FC-2E424DB25A8D}" type="pres">
      <dgm:prSet presAssocID="{99442C38-924C-614D-9A38-A95810D5C9F5}" presName="connectorText" presStyleLbl="sibTrans2D1" presStyleIdx="4" presStyleCnt="5"/>
      <dgm:spPr/>
      <dgm:t>
        <a:bodyPr/>
        <a:lstStyle/>
        <a:p>
          <a:endParaRPr lang="sv-SE"/>
        </a:p>
      </dgm:t>
    </dgm:pt>
  </dgm:ptLst>
  <dgm:cxnLst>
    <dgm:cxn modelId="{6A66081B-AB59-744A-9E21-03B4AE763FB6}" type="presOf" srcId="{C59EE776-D5B7-BE4F-B63F-E0924DDAFEAB}" destId="{26CF49A0-F0A3-DC4C-8334-ED683824D2C6}" srcOrd="0" destOrd="0" presId="urn:microsoft.com/office/officeart/2005/8/layout/cycle2"/>
    <dgm:cxn modelId="{92DF025D-E408-CA40-8347-9F1E066B4773}" srcId="{82C97D0F-021A-884E-AB84-773F74364424}" destId="{39672A3A-F0D5-4B4C-B5AB-83FF6711D0C3}" srcOrd="2" destOrd="0" parTransId="{8D54B9F8-A747-B841-A813-F68CEA3AF712}" sibTransId="{C9F82166-D6CA-7D4F-B528-FDB7AB8FD065}"/>
    <dgm:cxn modelId="{F158C567-354F-054E-8B19-8B1700CD066A}" type="presOf" srcId="{E29291A9-84DA-4543-933D-E9F6618281BE}" destId="{EC51199D-870C-DD44-B2A8-374E1342DD50}" srcOrd="0" destOrd="0" presId="urn:microsoft.com/office/officeart/2005/8/layout/cycle2"/>
    <dgm:cxn modelId="{A5A82B0A-4E0D-9C49-80CC-A29D2CFE0D9D}" type="presOf" srcId="{A694868B-9853-B34C-A1DC-C42DCE266EEE}" destId="{A152113C-8287-5848-B12F-050500181E9D}" srcOrd="0" destOrd="0" presId="urn:microsoft.com/office/officeart/2005/8/layout/cycle2"/>
    <dgm:cxn modelId="{720C60A8-9D7C-0040-9F41-306728C75670}" type="presOf" srcId="{B3B3428B-A5E1-2E4D-9D36-9DA5E950D453}" destId="{F1D45C22-D286-364B-8ADA-93C42DA3DA44}" srcOrd="1" destOrd="0" presId="urn:microsoft.com/office/officeart/2005/8/layout/cycle2"/>
    <dgm:cxn modelId="{D0072D08-F159-EB4D-BF07-82FD8D7880BA}" type="presOf" srcId="{B3B3428B-A5E1-2E4D-9D36-9DA5E950D453}" destId="{91B3F745-B866-BF4B-87A6-F60CBDC51F5E}" srcOrd="0" destOrd="0" presId="urn:microsoft.com/office/officeart/2005/8/layout/cycle2"/>
    <dgm:cxn modelId="{C02F1E4B-6A3A-9E49-8930-DC0BF77C4900}" srcId="{82C97D0F-021A-884E-AB84-773F74364424}" destId="{A694868B-9853-B34C-A1DC-C42DCE266EEE}" srcOrd="3" destOrd="0" parTransId="{58127F71-E665-B54C-97D8-FD3A932BA95D}" sibTransId="{B3B3428B-A5E1-2E4D-9D36-9DA5E950D453}"/>
    <dgm:cxn modelId="{08F8629A-76B8-6047-AD94-14F88843D3C7}" srcId="{82C97D0F-021A-884E-AB84-773F74364424}" destId="{B6D7280C-B641-4940-9946-CA55D72B68C0}" srcOrd="0" destOrd="0" parTransId="{7DEB9D37-2534-0045-8C25-8AB0336D01DA}" sibTransId="{1C91F90E-24FD-604F-BF9A-CCBA4D7732C1}"/>
    <dgm:cxn modelId="{FF3C2860-0BED-1D41-B36C-1286B90EA0E1}" type="presOf" srcId="{99442C38-924C-614D-9A38-A95810D5C9F5}" destId="{A6FF115A-DE98-F145-B4A2-EE8A0E18D391}" srcOrd="0" destOrd="0" presId="urn:microsoft.com/office/officeart/2005/8/layout/cycle2"/>
    <dgm:cxn modelId="{5A4284C7-622B-3E4E-8E2B-8B668AACD13B}" type="presOf" srcId="{C9F82166-D6CA-7D4F-B528-FDB7AB8FD065}" destId="{EF97BD4C-A334-B843-8EAB-036CC88F90E6}" srcOrd="0" destOrd="0" presId="urn:microsoft.com/office/officeart/2005/8/layout/cycle2"/>
    <dgm:cxn modelId="{218E8F89-8189-734E-9A9D-40FA8257B73C}" type="presOf" srcId="{1C91F90E-24FD-604F-BF9A-CCBA4D7732C1}" destId="{1BBB6956-660A-854E-9C82-952D76426CF8}" srcOrd="1" destOrd="0" presId="urn:microsoft.com/office/officeart/2005/8/layout/cycle2"/>
    <dgm:cxn modelId="{430A8618-716A-1545-BB2E-E7994CF7EDD9}" srcId="{82C97D0F-021A-884E-AB84-773F74364424}" destId="{ACABBCE3-2592-454E-BBDE-4FE47A7BED62}" srcOrd="1" destOrd="0" parTransId="{3BCA8A23-1C67-CD48-AD82-98795C749445}" sibTransId="{C59EE776-D5B7-BE4F-B63F-E0924DDAFEAB}"/>
    <dgm:cxn modelId="{89155750-46E8-7342-B5DB-262251E277FA}" type="presOf" srcId="{82C97D0F-021A-884E-AB84-773F74364424}" destId="{C6E09B7A-65D4-0448-A04B-54E9F36D0AB1}" srcOrd="0" destOrd="0" presId="urn:microsoft.com/office/officeart/2005/8/layout/cycle2"/>
    <dgm:cxn modelId="{9E0A0BAE-DA04-0148-B9F1-F3C929A3F504}" type="presOf" srcId="{1C91F90E-24FD-604F-BF9A-CCBA4D7732C1}" destId="{D9CD95A0-33B1-054E-9061-6870884A1B45}" srcOrd="0" destOrd="0" presId="urn:microsoft.com/office/officeart/2005/8/layout/cycle2"/>
    <dgm:cxn modelId="{6963368D-E03F-1247-87C8-040D3CDCB78D}" type="presOf" srcId="{99442C38-924C-614D-9A38-A95810D5C9F5}" destId="{0C1FF114-1F48-CB4C-B7FC-2E424DB25A8D}" srcOrd="1" destOrd="0" presId="urn:microsoft.com/office/officeart/2005/8/layout/cycle2"/>
    <dgm:cxn modelId="{955105DE-EF9B-D843-BA3C-0F4904035230}" type="presOf" srcId="{C9F82166-D6CA-7D4F-B528-FDB7AB8FD065}" destId="{4E8B5DAE-1717-CE48-814D-7DAB5BFB77B3}" srcOrd="1" destOrd="0" presId="urn:microsoft.com/office/officeart/2005/8/layout/cycle2"/>
    <dgm:cxn modelId="{B4C47FF2-9A53-2E42-A87E-0A3DEA53239D}" type="presOf" srcId="{B6D7280C-B641-4940-9946-CA55D72B68C0}" destId="{D8A1FF5E-E18E-D047-9ACD-ACF671EF4502}" srcOrd="0" destOrd="0" presId="urn:microsoft.com/office/officeart/2005/8/layout/cycle2"/>
    <dgm:cxn modelId="{647382BC-C13C-A845-A8A1-E38D300072E0}" type="presOf" srcId="{C59EE776-D5B7-BE4F-B63F-E0924DDAFEAB}" destId="{762CACB5-5489-E84B-8BAB-C7DA4B36A389}" srcOrd="1" destOrd="0" presId="urn:microsoft.com/office/officeart/2005/8/layout/cycle2"/>
    <dgm:cxn modelId="{FE2DEE3B-EB8C-0945-BAA1-D8CEB629FB72}" srcId="{82C97D0F-021A-884E-AB84-773F74364424}" destId="{E29291A9-84DA-4543-933D-E9F6618281BE}" srcOrd="4" destOrd="0" parTransId="{0124C2AE-298B-254B-BA30-019BFFD2DE0D}" sibTransId="{99442C38-924C-614D-9A38-A95810D5C9F5}"/>
    <dgm:cxn modelId="{EECE88C2-C067-5543-A42E-421F8182E7E3}" type="presOf" srcId="{39672A3A-F0D5-4B4C-B5AB-83FF6711D0C3}" destId="{893C6A84-56A0-F047-BAE0-B107AA8A558E}" srcOrd="0" destOrd="0" presId="urn:microsoft.com/office/officeart/2005/8/layout/cycle2"/>
    <dgm:cxn modelId="{E4668947-CDD5-EA44-A5B6-4659FC5D01EE}" type="presOf" srcId="{ACABBCE3-2592-454E-BBDE-4FE47A7BED62}" destId="{19F5F357-05AC-3B43-8B65-BE7D2582314F}" srcOrd="0" destOrd="0" presId="urn:microsoft.com/office/officeart/2005/8/layout/cycle2"/>
    <dgm:cxn modelId="{72DB3108-D2E0-3D4F-BA0B-5BAC3CDB16C7}" type="presParOf" srcId="{C6E09B7A-65D4-0448-A04B-54E9F36D0AB1}" destId="{D8A1FF5E-E18E-D047-9ACD-ACF671EF4502}" srcOrd="0" destOrd="0" presId="urn:microsoft.com/office/officeart/2005/8/layout/cycle2"/>
    <dgm:cxn modelId="{ADA2F516-7287-F540-AC38-190B67C9EB16}" type="presParOf" srcId="{C6E09B7A-65D4-0448-A04B-54E9F36D0AB1}" destId="{D9CD95A0-33B1-054E-9061-6870884A1B45}" srcOrd="1" destOrd="0" presId="urn:microsoft.com/office/officeart/2005/8/layout/cycle2"/>
    <dgm:cxn modelId="{C11B8C96-94F8-6348-9CB3-0AC4D52D04D2}" type="presParOf" srcId="{D9CD95A0-33B1-054E-9061-6870884A1B45}" destId="{1BBB6956-660A-854E-9C82-952D76426CF8}" srcOrd="0" destOrd="0" presId="urn:microsoft.com/office/officeart/2005/8/layout/cycle2"/>
    <dgm:cxn modelId="{8837FB58-AFD2-A54D-9A02-E80F85945FBE}" type="presParOf" srcId="{C6E09B7A-65D4-0448-A04B-54E9F36D0AB1}" destId="{19F5F357-05AC-3B43-8B65-BE7D2582314F}" srcOrd="2" destOrd="0" presId="urn:microsoft.com/office/officeart/2005/8/layout/cycle2"/>
    <dgm:cxn modelId="{38F1565E-1F71-9548-8C34-A94D3F76959D}" type="presParOf" srcId="{C6E09B7A-65D4-0448-A04B-54E9F36D0AB1}" destId="{26CF49A0-F0A3-DC4C-8334-ED683824D2C6}" srcOrd="3" destOrd="0" presId="urn:microsoft.com/office/officeart/2005/8/layout/cycle2"/>
    <dgm:cxn modelId="{A7F911F0-43EC-7146-8520-6C0811527169}" type="presParOf" srcId="{26CF49A0-F0A3-DC4C-8334-ED683824D2C6}" destId="{762CACB5-5489-E84B-8BAB-C7DA4B36A389}" srcOrd="0" destOrd="0" presId="urn:microsoft.com/office/officeart/2005/8/layout/cycle2"/>
    <dgm:cxn modelId="{751ED8AE-6CF2-164B-A924-E0FF29E8AEEB}" type="presParOf" srcId="{C6E09B7A-65D4-0448-A04B-54E9F36D0AB1}" destId="{893C6A84-56A0-F047-BAE0-B107AA8A558E}" srcOrd="4" destOrd="0" presId="urn:microsoft.com/office/officeart/2005/8/layout/cycle2"/>
    <dgm:cxn modelId="{35F5297A-9604-7443-B9D5-9AFFE3888C56}" type="presParOf" srcId="{C6E09B7A-65D4-0448-A04B-54E9F36D0AB1}" destId="{EF97BD4C-A334-B843-8EAB-036CC88F90E6}" srcOrd="5" destOrd="0" presId="urn:microsoft.com/office/officeart/2005/8/layout/cycle2"/>
    <dgm:cxn modelId="{DF5BB9D1-89C7-4D4E-8801-803020AC5CA4}" type="presParOf" srcId="{EF97BD4C-A334-B843-8EAB-036CC88F90E6}" destId="{4E8B5DAE-1717-CE48-814D-7DAB5BFB77B3}" srcOrd="0" destOrd="0" presId="urn:microsoft.com/office/officeart/2005/8/layout/cycle2"/>
    <dgm:cxn modelId="{FEDAEA18-90FC-FF45-AF7E-237A8C328D75}" type="presParOf" srcId="{C6E09B7A-65D4-0448-A04B-54E9F36D0AB1}" destId="{A152113C-8287-5848-B12F-050500181E9D}" srcOrd="6" destOrd="0" presId="urn:microsoft.com/office/officeart/2005/8/layout/cycle2"/>
    <dgm:cxn modelId="{67D9C9A2-589C-FA45-BF9A-35D8ADC85EA2}" type="presParOf" srcId="{C6E09B7A-65D4-0448-A04B-54E9F36D0AB1}" destId="{91B3F745-B866-BF4B-87A6-F60CBDC51F5E}" srcOrd="7" destOrd="0" presId="urn:microsoft.com/office/officeart/2005/8/layout/cycle2"/>
    <dgm:cxn modelId="{A2FCAF6D-83D4-9F46-9709-F723D2A170FC}" type="presParOf" srcId="{91B3F745-B866-BF4B-87A6-F60CBDC51F5E}" destId="{F1D45C22-D286-364B-8ADA-93C42DA3DA44}" srcOrd="0" destOrd="0" presId="urn:microsoft.com/office/officeart/2005/8/layout/cycle2"/>
    <dgm:cxn modelId="{5CE6883A-9903-7246-B987-0244C059ECAB}" type="presParOf" srcId="{C6E09B7A-65D4-0448-A04B-54E9F36D0AB1}" destId="{EC51199D-870C-DD44-B2A8-374E1342DD50}" srcOrd="8" destOrd="0" presId="urn:microsoft.com/office/officeart/2005/8/layout/cycle2"/>
    <dgm:cxn modelId="{4EC16D73-909D-0B4D-B120-F02B96BA5722}" type="presParOf" srcId="{C6E09B7A-65D4-0448-A04B-54E9F36D0AB1}" destId="{A6FF115A-DE98-F145-B4A2-EE8A0E18D391}" srcOrd="9" destOrd="0" presId="urn:microsoft.com/office/officeart/2005/8/layout/cycle2"/>
    <dgm:cxn modelId="{B9D015C1-5A05-5141-834E-D1F6FC126938}" type="presParOf" srcId="{A6FF115A-DE98-F145-B4A2-EE8A0E18D391}" destId="{0C1FF114-1F48-CB4C-B7FC-2E424DB25A8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C97D0F-021A-884E-AB84-773F74364424}"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en-GB"/>
        </a:p>
      </dgm:t>
    </dgm:pt>
    <dgm:pt modelId="{B6D7280C-B641-4940-9946-CA55D72B68C0}">
      <dgm:prSet custT="1"/>
      <dgm:spPr>
        <a:noFill/>
        <a:ln w="101600">
          <a:solidFill>
            <a:schemeClr val="bg1"/>
          </a:solidFill>
        </a:ln>
      </dgm:spPr>
      <dgm:t>
        <a:bodyPr/>
        <a:lstStyle/>
        <a:p>
          <a:r>
            <a:rPr lang="en-US" sz="1200" b="1" i="0" dirty="0" err="1">
              <a:ln>
                <a:noFill/>
              </a:ln>
              <a:solidFill>
                <a:schemeClr val="tx1"/>
              </a:solidFill>
            </a:rPr>
            <a:t>Samhällets</a:t>
          </a:r>
          <a:r>
            <a:rPr lang="en-US" sz="1200" b="1" i="0" dirty="0">
              <a:ln>
                <a:noFill/>
              </a:ln>
              <a:solidFill>
                <a:schemeClr val="tx1"/>
              </a:solidFill>
            </a:rPr>
            <a:t> </a:t>
          </a:r>
          <a:r>
            <a:rPr lang="en-US" sz="1200" b="1" i="0" dirty="0" err="1">
              <a:ln>
                <a:noFill/>
              </a:ln>
              <a:solidFill>
                <a:schemeClr val="tx1"/>
              </a:solidFill>
            </a:rPr>
            <a:t>könsnormer</a:t>
          </a:r>
          <a:r>
            <a:rPr lang="en-US" sz="1200" b="1" i="0" dirty="0">
              <a:ln>
                <a:noFill/>
              </a:ln>
              <a:solidFill>
                <a:schemeClr val="tx1"/>
              </a:solidFill>
            </a:rPr>
            <a:t> </a:t>
          </a:r>
          <a:r>
            <a:rPr lang="en-US" sz="1200" b="1" i="0" dirty="0" err="1">
              <a:ln>
                <a:noFill/>
              </a:ln>
              <a:solidFill>
                <a:schemeClr val="tx1"/>
              </a:solidFill>
            </a:rPr>
            <a:t>syns</a:t>
          </a:r>
          <a:r>
            <a:rPr lang="en-US" sz="1200" b="1" i="0" dirty="0">
              <a:ln>
                <a:noFill/>
              </a:ln>
              <a:solidFill>
                <a:schemeClr val="tx1"/>
              </a:solidFill>
            </a:rPr>
            <a:t> </a:t>
          </a:r>
          <a:r>
            <a:rPr lang="en-US" sz="1200" b="1" i="0" dirty="0" err="1">
              <a:ln>
                <a:noFill/>
              </a:ln>
              <a:solidFill>
                <a:schemeClr val="tx1"/>
              </a:solidFill>
            </a:rPr>
            <a:t>också</a:t>
          </a:r>
          <a:r>
            <a:rPr lang="en-US" sz="1200" b="1" i="0" dirty="0">
              <a:ln>
                <a:noFill/>
              </a:ln>
              <a:solidFill>
                <a:schemeClr val="tx1"/>
              </a:solidFill>
            </a:rPr>
            <a:t> </a:t>
          </a:r>
          <a:r>
            <a:rPr lang="en-US" sz="1200" b="1" i="0" dirty="0" err="1">
              <a:ln>
                <a:noFill/>
              </a:ln>
              <a:solidFill>
                <a:schemeClr val="tx1"/>
              </a:solidFill>
            </a:rPr>
            <a:t>i</a:t>
          </a:r>
          <a:r>
            <a:rPr lang="en-US" sz="1200" b="1" i="0" dirty="0">
              <a:ln>
                <a:noFill/>
              </a:ln>
              <a:solidFill>
                <a:schemeClr val="tx1"/>
              </a:solidFill>
            </a:rPr>
            <a:t> </a:t>
          </a:r>
          <a:r>
            <a:rPr lang="en-US" sz="1200" b="1" i="0" dirty="0" err="1">
              <a:ln>
                <a:noFill/>
              </a:ln>
              <a:solidFill>
                <a:schemeClr val="tx1"/>
              </a:solidFill>
            </a:rPr>
            <a:t>socialtjänstens</a:t>
          </a:r>
          <a:r>
            <a:rPr lang="en-US" sz="1200" b="1" i="0" dirty="0">
              <a:ln>
                <a:noFill/>
              </a:ln>
              <a:solidFill>
                <a:schemeClr val="tx1"/>
              </a:solidFill>
            </a:rPr>
            <a:t> </a:t>
          </a:r>
          <a:r>
            <a:rPr lang="en-US" sz="1200" b="1" i="0" dirty="0" err="1">
              <a:ln>
                <a:noFill/>
              </a:ln>
              <a:solidFill>
                <a:schemeClr val="tx1"/>
              </a:solidFill>
            </a:rPr>
            <a:t>handläggning</a:t>
          </a:r>
          <a:r>
            <a:rPr lang="en-US" sz="1200" b="1" i="0" dirty="0">
              <a:ln>
                <a:noFill/>
              </a:ln>
              <a:solidFill>
                <a:schemeClr val="tx1"/>
              </a:solidFill>
            </a:rPr>
            <a:t>.</a:t>
          </a:r>
          <a:endParaRPr lang="en-SE" sz="1200" b="1" dirty="0">
            <a:ln>
              <a:noFill/>
            </a:ln>
            <a:solidFill>
              <a:schemeClr val="tx1"/>
            </a:solidFill>
          </a:endParaRPr>
        </a:p>
      </dgm:t>
    </dgm:pt>
    <dgm:pt modelId="{7DEB9D37-2534-0045-8C25-8AB0336D01DA}" type="parTrans" cxnId="{08F8629A-76B8-6047-AD94-14F88843D3C7}">
      <dgm:prSet/>
      <dgm:spPr/>
      <dgm:t>
        <a:bodyPr/>
        <a:lstStyle/>
        <a:p>
          <a:endParaRPr lang="en-GB"/>
        </a:p>
      </dgm:t>
    </dgm:pt>
    <dgm:pt modelId="{1C91F90E-24FD-604F-BF9A-CCBA4D7732C1}" type="sibTrans" cxnId="{08F8629A-76B8-6047-AD94-14F88843D3C7}">
      <dgm:prSet/>
      <dgm:spPr>
        <a:solidFill>
          <a:schemeClr val="bg1"/>
        </a:solidFill>
      </dgm:spPr>
      <dgm:t>
        <a:bodyPr/>
        <a:lstStyle/>
        <a:p>
          <a:endParaRPr lang="en-GB"/>
        </a:p>
      </dgm:t>
    </dgm:pt>
    <dgm:pt modelId="{ACABBCE3-2592-454E-BBDE-4FE47A7BED62}">
      <dgm:prSet custT="1"/>
      <dgm:spPr>
        <a:noFill/>
        <a:ln w="101600">
          <a:solidFill>
            <a:schemeClr val="bg1"/>
          </a:solidFill>
        </a:ln>
      </dgm:spPr>
      <dgm:t>
        <a:bodyPr/>
        <a:lstStyle/>
        <a:p>
          <a:r>
            <a:rPr lang="en-US" sz="1200" b="1" i="0" dirty="0" err="1">
              <a:solidFill>
                <a:schemeClr val="tx1"/>
              </a:solidFill>
            </a:rPr>
            <a:t>Föreställningar</a:t>
          </a:r>
          <a:r>
            <a:rPr lang="en-US" sz="1200" b="1" i="0" dirty="0">
              <a:solidFill>
                <a:schemeClr val="tx1"/>
              </a:solidFill>
            </a:rPr>
            <a:t> </a:t>
          </a:r>
          <a:r>
            <a:rPr lang="en-US" sz="1200" b="1" i="0" dirty="0" err="1">
              <a:solidFill>
                <a:schemeClr val="tx1"/>
              </a:solidFill>
            </a:rPr>
            <a:t>och</a:t>
          </a:r>
          <a:r>
            <a:rPr lang="en-US" sz="1200" b="1" i="0" dirty="0">
              <a:solidFill>
                <a:schemeClr val="tx1"/>
              </a:solidFill>
            </a:rPr>
            <a:t> </a:t>
          </a:r>
          <a:r>
            <a:rPr lang="en-US" sz="1200" b="1" i="0" dirty="0" err="1">
              <a:solidFill>
                <a:schemeClr val="tx1"/>
              </a:solidFill>
            </a:rPr>
            <a:t>normer</a:t>
          </a:r>
          <a:r>
            <a:rPr lang="en-US" sz="1200" b="1" i="0" dirty="0">
              <a:solidFill>
                <a:schemeClr val="tx1"/>
              </a:solidFill>
            </a:rPr>
            <a:t> </a:t>
          </a:r>
          <a:r>
            <a:rPr lang="en-US" sz="1200" b="1" i="0" dirty="0" err="1">
              <a:solidFill>
                <a:schemeClr val="tx1"/>
              </a:solidFill>
            </a:rPr>
            <a:t>får</a:t>
          </a:r>
          <a:r>
            <a:rPr lang="en-US" sz="1200" b="1" i="0" dirty="0">
              <a:solidFill>
                <a:schemeClr val="tx1"/>
              </a:solidFill>
            </a:rPr>
            <a:t> </a:t>
          </a:r>
          <a:r>
            <a:rPr lang="en-US" sz="1200" b="1" i="0" dirty="0" err="1">
              <a:solidFill>
                <a:schemeClr val="tx1"/>
              </a:solidFill>
            </a:rPr>
            <a:t>konsekvenser</a:t>
          </a:r>
          <a:r>
            <a:rPr lang="en-US" sz="1200" b="1" i="0" dirty="0">
              <a:solidFill>
                <a:schemeClr val="tx1"/>
              </a:solidFill>
            </a:rPr>
            <a:t>. </a:t>
          </a:r>
          <a:r>
            <a:rPr lang="en-US" sz="1200" b="1" i="0" dirty="0" err="1">
              <a:solidFill>
                <a:schemeClr val="tx1"/>
              </a:solidFill>
            </a:rPr>
            <a:t>Skillnader</a:t>
          </a:r>
          <a:r>
            <a:rPr lang="en-US" sz="1200" b="1" i="0" dirty="0">
              <a:solidFill>
                <a:schemeClr val="tx1"/>
              </a:solidFill>
            </a:rPr>
            <a:t> </a:t>
          </a:r>
          <a:r>
            <a:rPr lang="en-US" sz="1200" b="1" i="0" dirty="0" err="1">
              <a:solidFill>
                <a:schemeClr val="tx1"/>
              </a:solidFill>
            </a:rPr>
            <a:t>både</a:t>
          </a:r>
          <a:r>
            <a:rPr lang="en-US" sz="1200" b="1" i="0" dirty="0">
              <a:solidFill>
                <a:schemeClr val="tx1"/>
              </a:solidFill>
            </a:rPr>
            <a:t> </a:t>
          </a:r>
          <a:r>
            <a:rPr lang="en-US" sz="1200" b="1" i="0" dirty="0" err="1">
              <a:solidFill>
                <a:schemeClr val="tx1"/>
              </a:solidFill>
            </a:rPr>
            <a:t>upprätthålls</a:t>
          </a:r>
          <a:r>
            <a:rPr lang="en-US" sz="1200" b="1" i="0" dirty="0">
              <a:solidFill>
                <a:schemeClr val="tx1"/>
              </a:solidFill>
            </a:rPr>
            <a:t> </a:t>
          </a:r>
          <a:r>
            <a:rPr lang="en-US" sz="1200" b="1" i="0" dirty="0" err="1">
              <a:solidFill>
                <a:schemeClr val="tx1"/>
              </a:solidFill>
            </a:rPr>
            <a:t>och</a:t>
          </a:r>
          <a:r>
            <a:rPr lang="en-US" sz="1200" b="1" i="0" dirty="0">
              <a:solidFill>
                <a:schemeClr val="tx1"/>
              </a:solidFill>
            </a:rPr>
            <a:t> </a:t>
          </a:r>
          <a:r>
            <a:rPr lang="en-US" sz="1200" b="1" i="0" dirty="0" err="1">
              <a:solidFill>
                <a:schemeClr val="tx1"/>
              </a:solidFill>
            </a:rPr>
            <a:t>förstärks</a:t>
          </a:r>
          <a:r>
            <a:rPr lang="en-US" sz="1200" b="1" i="0" dirty="0">
              <a:solidFill>
                <a:schemeClr val="tx1"/>
              </a:solidFill>
            </a:rPr>
            <a:t>. </a:t>
          </a:r>
          <a:endParaRPr lang="en-GB" sz="1200" b="1" dirty="0">
            <a:solidFill>
              <a:schemeClr val="tx1"/>
            </a:solidFill>
          </a:endParaRPr>
        </a:p>
      </dgm:t>
    </dgm:pt>
    <dgm:pt modelId="{3BCA8A23-1C67-CD48-AD82-98795C749445}" type="parTrans" cxnId="{430A8618-716A-1545-BB2E-E7994CF7EDD9}">
      <dgm:prSet/>
      <dgm:spPr/>
      <dgm:t>
        <a:bodyPr/>
        <a:lstStyle/>
        <a:p>
          <a:endParaRPr lang="en-GB"/>
        </a:p>
      </dgm:t>
    </dgm:pt>
    <dgm:pt modelId="{C59EE776-D5B7-BE4F-B63F-E0924DDAFEAB}" type="sibTrans" cxnId="{430A8618-716A-1545-BB2E-E7994CF7EDD9}">
      <dgm:prSet/>
      <dgm:spPr>
        <a:solidFill>
          <a:schemeClr val="bg1"/>
        </a:solidFill>
      </dgm:spPr>
      <dgm:t>
        <a:bodyPr/>
        <a:lstStyle/>
        <a:p>
          <a:endParaRPr lang="en-GB"/>
        </a:p>
      </dgm:t>
    </dgm:pt>
    <dgm:pt modelId="{39672A3A-F0D5-4B4C-B5AB-83FF6711D0C3}">
      <dgm:prSet custT="1"/>
      <dgm:spPr>
        <a:noFill/>
        <a:ln>
          <a:noFill/>
        </a:ln>
      </dgm:spPr>
      <dgm:t>
        <a:bodyPr/>
        <a:lstStyle/>
        <a:p>
          <a:endParaRPr lang="en-GB" sz="1200" dirty="0">
            <a:solidFill>
              <a:schemeClr val="tx1"/>
            </a:solidFill>
          </a:endParaRPr>
        </a:p>
      </dgm:t>
    </dgm:pt>
    <dgm:pt modelId="{8D54B9F8-A747-B841-A813-F68CEA3AF712}" type="parTrans" cxnId="{92DF025D-E408-CA40-8347-9F1E066B4773}">
      <dgm:prSet/>
      <dgm:spPr/>
      <dgm:t>
        <a:bodyPr/>
        <a:lstStyle/>
        <a:p>
          <a:endParaRPr lang="en-GB"/>
        </a:p>
      </dgm:t>
    </dgm:pt>
    <dgm:pt modelId="{C9F82166-D6CA-7D4F-B528-FDB7AB8FD065}" type="sibTrans" cxnId="{92DF025D-E408-CA40-8347-9F1E066B4773}">
      <dgm:prSet/>
      <dgm:spPr>
        <a:noFill/>
        <a:ln>
          <a:noFill/>
        </a:ln>
      </dgm:spPr>
      <dgm:t>
        <a:bodyPr/>
        <a:lstStyle/>
        <a:p>
          <a:endParaRPr lang="en-GB"/>
        </a:p>
      </dgm:t>
    </dgm:pt>
    <dgm:pt modelId="{A694868B-9853-B34C-A1DC-C42DCE266EEE}">
      <dgm:prSet custT="1"/>
      <dgm:spPr>
        <a:noFill/>
        <a:ln>
          <a:noFill/>
        </a:ln>
      </dgm:spPr>
      <dgm:t>
        <a:bodyPr/>
        <a:lstStyle/>
        <a:p>
          <a:endParaRPr lang="en-GB" sz="1200" dirty="0">
            <a:solidFill>
              <a:schemeClr val="tx1"/>
            </a:solidFill>
          </a:endParaRPr>
        </a:p>
      </dgm:t>
    </dgm:pt>
    <dgm:pt modelId="{58127F71-E665-B54C-97D8-FD3A932BA95D}" type="parTrans" cxnId="{C02F1E4B-6A3A-9E49-8930-DC0BF77C4900}">
      <dgm:prSet/>
      <dgm:spPr/>
      <dgm:t>
        <a:bodyPr/>
        <a:lstStyle/>
        <a:p>
          <a:endParaRPr lang="en-GB"/>
        </a:p>
      </dgm:t>
    </dgm:pt>
    <dgm:pt modelId="{B3B3428B-A5E1-2E4D-9D36-9DA5E950D453}" type="sibTrans" cxnId="{C02F1E4B-6A3A-9E49-8930-DC0BF77C4900}">
      <dgm:prSet/>
      <dgm:spPr>
        <a:noFill/>
        <a:ln>
          <a:noFill/>
        </a:ln>
      </dgm:spPr>
      <dgm:t>
        <a:bodyPr/>
        <a:lstStyle/>
        <a:p>
          <a:endParaRPr lang="en-GB"/>
        </a:p>
      </dgm:t>
    </dgm:pt>
    <dgm:pt modelId="{E29291A9-84DA-4543-933D-E9F6618281BE}">
      <dgm:prSet custT="1"/>
      <dgm:spPr>
        <a:noFill/>
        <a:ln>
          <a:noFill/>
        </a:ln>
      </dgm:spPr>
      <dgm:t>
        <a:bodyPr/>
        <a:lstStyle/>
        <a:p>
          <a:endParaRPr lang="en-GB" sz="1200" dirty="0">
            <a:solidFill>
              <a:schemeClr val="tx1"/>
            </a:solidFill>
          </a:endParaRPr>
        </a:p>
      </dgm:t>
    </dgm:pt>
    <dgm:pt modelId="{0124C2AE-298B-254B-BA30-019BFFD2DE0D}" type="parTrans" cxnId="{FE2DEE3B-EB8C-0945-BAA1-D8CEB629FB72}">
      <dgm:prSet/>
      <dgm:spPr/>
      <dgm:t>
        <a:bodyPr/>
        <a:lstStyle/>
        <a:p>
          <a:endParaRPr lang="en-GB"/>
        </a:p>
      </dgm:t>
    </dgm:pt>
    <dgm:pt modelId="{99442C38-924C-614D-9A38-A95810D5C9F5}" type="sibTrans" cxnId="{FE2DEE3B-EB8C-0945-BAA1-D8CEB629FB72}">
      <dgm:prSet/>
      <dgm:spPr>
        <a:noFill/>
        <a:ln>
          <a:noFill/>
        </a:ln>
      </dgm:spPr>
      <dgm:t>
        <a:bodyPr/>
        <a:lstStyle/>
        <a:p>
          <a:endParaRPr lang="en-GB"/>
        </a:p>
      </dgm:t>
    </dgm:pt>
    <dgm:pt modelId="{C6E09B7A-65D4-0448-A04B-54E9F36D0AB1}" type="pres">
      <dgm:prSet presAssocID="{82C97D0F-021A-884E-AB84-773F74364424}" presName="cycle" presStyleCnt="0">
        <dgm:presLayoutVars>
          <dgm:dir/>
          <dgm:resizeHandles val="exact"/>
        </dgm:presLayoutVars>
      </dgm:prSet>
      <dgm:spPr/>
      <dgm:t>
        <a:bodyPr/>
        <a:lstStyle/>
        <a:p>
          <a:endParaRPr lang="sv-SE"/>
        </a:p>
      </dgm:t>
    </dgm:pt>
    <dgm:pt modelId="{D8A1FF5E-E18E-D047-9ACD-ACF671EF4502}" type="pres">
      <dgm:prSet presAssocID="{B6D7280C-B641-4940-9946-CA55D72B68C0}" presName="node" presStyleLbl="node1" presStyleIdx="0" presStyleCnt="5">
        <dgm:presLayoutVars>
          <dgm:bulletEnabled val="1"/>
        </dgm:presLayoutVars>
      </dgm:prSet>
      <dgm:spPr/>
      <dgm:t>
        <a:bodyPr/>
        <a:lstStyle/>
        <a:p>
          <a:endParaRPr lang="sv-SE"/>
        </a:p>
      </dgm:t>
    </dgm:pt>
    <dgm:pt modelId="{D9CD95A0-33B1-054E-9061-6870884A1B45}" type="pres">
      <dgm:prSet presAssocID="{1C91F90E-24FD-604F-BF9A-CCBA4D7732C1}" presName="sibTrans" presStyleLbl="sibTrans2D1" presStyleIdx="0" presStyleCnt="5"/>
      <dgm:spPr/>
      <dgm:t>
        <a:bodyPr/>
        <a:lstStyle/>
        <a:p>
          <a:endParaRPr lang="sv-SE"/>
        </a:p>
      </dgm:t>
    </dgm:pt>
    <dgm:pt modelId="{1BBB6956-660A-854E-9C82-952D76426CF8}" type="pres">
      <dgm:prSet presAssocID="{1C91F90E-24FD-604F-BF9A-CCBA4D7732C1}" presName="connectorText" presStyleLbl="sibTrans2D1" presStyleIdx="0" presStyleCnt="5"/>
      <dgm:spPr/>
      <dgm:t>
        <a:bodyPr/>
        <a:lstStyle/>
        <a:p>
          <a:endParaRPr lang="sv-SE"/>
        </a:p>
      </dgm:t>
    </dgm:pt>
    <dgm:pt modelId="{19F5F357-05AC-3B43-8B65-BE7D2582314F}" type="pres">
      <dgm:prSet presAssocID="{ACABBCE3-2592-454E-BBDE-4FE47A7BED62}" presName="node" presStyleLbl="node1" presStyleIdx="1" presStyleCnt="5">
        <dgm:presLayoutVars>
          <dgm:bulletEnabled val="1"/>
        </dgm:presLayoutVars>
      </dgm:prSet>
      <dgm:spPr/>
      <dgm:t>
        <a:bodyPr/>
        <a:lstStyle/>
        <a:p>
          <a:endParaRPr lang="sv-SE"/>
        </a:p>
      </dgm:t>
    </dgm:pt>
    <dgm:pt modelId="{26CF49A0-F0A3-DC4C-8334-ED683824D2C6}" type="pres">
      <dgm:prSet presAssocID="{C59EE776-D5B7-BE4F-B63F-E0924DDAFEAB}" presName="sibTrans" presStyleLbl="sibTrans2D1" presStyleIdx="1" presStyleCnt="5"/>
      <dgm:spPr/>
      <dgm:t>
        <a:bodyPr/>
        <a:lstStyle/>
        <a:p>
          <a:endParaRPr lang="sv-SE"/>
        </a:p>
      </dgm:t>
    </dgm:pt>
    <dgm:pt modelId="{762CACB5-5489-E84B-8BAB-C7DA4B36A389}" type="pres">
      <dgm:prSet presAssocID="{C59EE776-D5B7-BE4F-B63F-E0924DDAFEAB}" presName="connectorText" presStyleLbl="sibTrans2D1" presStyleIdx="1" presStyleCnt="5"/>
      <dgm:spPr/>
      <dgm:t>
        <a:bodyPr/>
        <a:lstStyle/>
        <a:p>
          <a:endParaRPr lang="sv-SE"/>
        </a:p>
      </dgm:t>
    </dgm:pt>
    <dgm:pt modelId="{893C6A84-56A0-F047-BAE0-B107AA8A558E}" type="pres">
      <dgm:prSet presAssocID="{39672A3A-F0D5-4B4C-B5AB-83FF6711D0C3}" presName="node" presStyleLbl="node1" presStyleIdx="2" presStyleCnt="5">
        <dgm:presLayoutVars>
          <dgm:bulletEnabled val="1"/>
        </dgm:presLayoutVars>
      </dgm:prSet>
      <dgm:spPr/>
      <dgm:t>
        <a:bodyPr/>
        <a:lstStyle/>
        <a:p>
          <a:endParaRPr lang="sv-SE"/>
        </a:p>
      </dgm:t>
    </dgm:pt>
    <dgm:pt modelId="{EF97BD4C-A334-B843-8EAB-036CC88F90E6}" type="pres">
      <dgm:prSet presAssocID="{C9F82166-D6CA-7D4F-B528-FDB7AB8FD065}" presName="sibTrans" presStyleLbl="sibTrans2D1" presStyleIdx="2" presStyleCnt="5"/>
      <dgm:spPr/>
      <dgm:t>
        <a:bodyPr/>
        <a:lstStyle/>
        <a:p>
          <a:endParaRPr lang="sv-SE"/>
        </a:p>
      </dgm:t>
    </dgm:pt>
    <dgm:pt modelId="{4E8B5DAE-1717-CE48-814D-7DAB5BFB77B3}" type="pres">
      <dgm:prSet presAssocID="{C9F82166-D6CA-7D4F-B528-FDB7AB8FD065}" presName="connectorText" presStyleLbl="sibTrans2D1" presStyleIdx="2" presStyleCnt="5"/>
      <dgm:spPr/>
      <dgm:t>
        <a:bodyPr/>
        <a:lstStyle/>
        <a:p>
          <a:endParaRPr lang="sv-SE"/>
        </a:p>
      </dgm:t>
    </dgm:pt>
    <dgm:pt modelId="{A152113C-8287-5848-B12F-050500181E9D}" type="pres">
      <dgm:prSet presAssocID="{A694868B-9853-B34C-A1DC-C42DCE266EEE}" presName="node" presStyleLbl="node1" presStyleIdx="3" presStyleCnt="5">
        <dgm:presLayoutVars>
          <dgm:bulletEnabled val="1"/>
        </dgm:presLayoutVars>
      </dgm:prSet>
      <dgm:spPr/>
      <dgm:t>
        <a:bodyPr/>
        <a:lstStyle/>
        <a:p>
          <a:endParaRPr lang="sv-SE"/>
        </a:p>
      </dgm:t>
    </dgm:pt>
    <dgm:pt modelId="{91B3F745-B866-BF4B-87A6-F60CBDC51F5E}" type="pres">
      <dgm:prSet presAssocID="{B3B3428B-A5E1-2E4D-9D36-9DA5E950D453}" presName="sibTrans" presStyleLbl="sibTrans2D1" presStyleIdx="3" presStyleCnt="5"/>
      <dgm:spPr/>
      <dgm:t>
        <a:bodyPr/>
        <a:lstStyle/>
        <a:p>
          <a:endParaRPr lang="sv-SE"/>
        </a:p>
      </dgm:t>
    </dgm:pt>
    <dgm:pt modelId="{F1D45C22-D286-364B-8ADA-93C42DA3DA44}" type="pres">
      <dgm:prSet presAssocID="{B3B3428B-A5E1-2E4D-9D36-9DA5E950D453}" presName="connectorText" presStyleLbl="sibTrans2D1" presStyleIdx="3" presStyleCnt="5"/>
      <dgm:spPr/>
      <dgm:t>
        <a:bodyPr/>
        <a:lstStyle/>
        <a:p>
          <a:endParaRPr lang="sv-SE"/>
        </a:p>
      </dgm:t>
    </dgm:pt>
    <dgm:pt modelId="{EC51199D-870C-DD44-B2A8-374E1342DD50}" type="pres">
      <dgm:prSet presAssocID="{E29291A9-84DA-4543-933D-E9F6618281BE}" presName="node" presStyleLbl="node1" presStyleIdx="4" presStyleCnt="5">
        <dgm:presLayoutVars>
          <dgm:bulletEnabled val="1"/>
        </dgm:presLayoutVars>
      </dgm:prSet>
      <dgm:spPr/>
      <dgm:t>
        <a:bodyPr/>
        <a:lstStyle/>
        <a:p>
          <a:endParaRPr lang="sv-SE"/>
        </a:p>
      </dgm:t>
    </dgm:pt>
    <dgm:pt modelId="{A6FF115A-DE98-F145-B4A2-EE8A0E18D391}" type="pres">
      <dgm:prSet presAssocID="{99442C38-924C-614D-9A38-A95810D5C9F5}" presName="sibTrans" presStyleLbl="sibTrans2D1" presStyleIdx="4" presStyleCnt="5"/>
      <dgm:spPr/>
      <dgm:t>
        <a:bodyPr/>
        <a:lstStyle/>
        <a:p>
          <a:endParaRPr lang="sv-SE"/>
        </a:p>
      </dgm:t>
    </dgm:pt>
    <dgm:pt modelId="{0C1FF114-1F48-CB4C-B7FC-2E424DB25A8D}" type="pres">
      <dgm:prSet presAssocID="{99442C38-924C-614D-9A38-A95810D5C9F5}" presName="connectorText" presStyleLbl="sibTrans2D1" presStyleIdx="4" presStyleCnt="5"/>
      <dgm:spPr/>
      <dgm:t>
        <a:bodyPr/>
        <a:lstStyle/>
        <a:p>
          <a:endParaRPr lang="sv-SE"/>
        </a:p>
      </dgm:t>
    </dgm:pt>
  </dgm:ptLst>
  <dgm:cxnLst>
    <dgm:cxn modelId="{6A66081B-AB59-744A-9E21-03B4AE763FB6}" type="presOf" srcId="{C59EE776-D5B7-BE4F-B63F-E0924DDAFEAB}" destId="{26CF49A0-F0A3-DC4C-8334-ED683824D2C6}" srcOrd="0" destOrd="0" presId="urn:microsoft.com/office/officeart/2005/8/layout/cycle2"/>
    <dgm:cxn modelId="{92DF025D-E408-CA40-8347-9F1E066B4773}" srcId="{82C97D0F-021A-884E-AB84-773F74364424}" destId="{39672A3A-F0D5-4B4C-B5AB-83FF6711D0C3}" srcOrd="2" destOrd="0" parTransId="{8D54B9F8-A747-B841-A813-F68CEA3AF712}" sibTransId="{C9F82166-D6CA-7D4F-B528-FDB7AB8FD065}"/>
    <dgm:cxn modelId="{F158C567-354F-054E-8B19-8B1700CD066A}" type="presOf" srcId="{E29291A9-84DA-4543-933D-E9F6618281BE}" destId="{EC51199D-870C-DD44-B2A8-374E1342DD50}" srcOrd="0" destOrd="0" presId="urn:microsoft.com/office/officeart/2005/8/layout/cycle2"/>
    <dgm:cxn modelId="{A5A82B0A-4E0D-9C49-80CC-A29D2CFE0D9D}" type="presOf" srcId="{A694868B-9853-B34C-A1DC-C42DCE266EEE}" destId="{A152113C-8287-5848-B12F-050500181E9D}" srcOrd="0" destOrd="0" presId="urn:microsoft.com/office/officeart/2005/8/layout/cycle2"/>
    <dgm:cxn modelId="{720C60A8-9D7C-0040-9F41-306728C75670}" type="presOf" srcId="{B3B3428B-A5E1-2E4D-9D36-9DA5E950D453}" destId="{F1D45C22-D286-364B-8ADA-93C42DA3DA44}" srcOrd="1" destOrd="0" presId="urn:microsoft.com/office/officeart/2005/8/layout/cycle2"/>
    <dgm:cxn modelId="{D0072D08-F159-EB4D-BF07-82FD8D7880BA}" type="presOf" srcId="{B3B3428B-A5E1-2E4D-9D36-9DA5E950D453}" destId="{91B3F745-B866-BF4B-87A6-F60CBDC51F5E}" srcOrd="0" destOrd="0" presId="urn:microsoft.com/office/officeart/2005/8/layout/cycle2"/>
    <dgm:cxn modelId="{C02F1E4B-6A3A-9E49-8930-DC0BF77C4900}" srcId="{82C97D0F-021A-884E-AB84-773F74364424}" destId="{A694868B-9853-B34C-A1DC-C42DCE266EEE}" srcOrd="3" destOrd="0" parTransId="{58127F71-E665-B54C-97D8-FD3A932BA95D}" sibTransId="{B3B3428B-A5E1-2E4D-9D36-9DA5E950D453}"/>
    <dgm:cxn modelId="{08F8629A-76B8-6047-AD94-14F88843D3C7}" srcId="{82C97D0F-021A-884E-AB84-773F74364424}" destId="{B6D7280C-B641-4940-9946-CA55D72B68C0}" srcOrd="0" destOrd="0" parTransId="{7DEB9D37-2534-0045-8C25-8AB0336D01DA}" sibTransId="{1C91F90E-24FD-604F-BF9A-CCBA4D7732C1}"/>
    <dgm:cxn modelId="{FF3C2860-0BED-1D41-B36C-1286B90EA0E1}" type="presOf" srcId="{99442C38-924C-614D-9A38-A95810D5C9F5}" destId="{A6FF115A-DE98-F145-B4A2-EE8A0E18D391}" srcOrd="0" destOrd="0" presId="urn:microsoft.com/office/officeart/2005/8/layout/cycle2"/>
    <dgm:cxn modelId="{5A4284C7-622B-3E4E-8E2B-8B668AACD13B}" type="presOf" srcId="{C9F82166-D6CA-7D4F-B528-FDB7AB8FD065}" destId="{EF97BD4C-A334-B843-8EAB-036CC88F90E6}" srcOrd="0" destOrd="0" presId="urn:microsoft.com/office/officeart/2005/8/layout/cycle2"/>
    <dgm:cxn modelId="{218E8F89-8189-734E-9A9D-40FA8257B73C}" type="presOf" srcId="{1C91F90E-24FD-604F-BF9A-CCBA4D7732C1}" destId="{1BBB6956-660A-854E-9C82-952D76426CF8}" srcOrd="1" destOrd="0" presId="urn:microsoft.com/office/officeart/2005/8/layout/cycle2"/>
    <dgm:cxn modelId="{430A8618-716A-1545-BB2E-E7994CF7EDD9}" srcId="{82C97D0F-021A-884E-AB84-773F74364424}" destId="{ACABBCE3-2592-454E-BBDE-4FE47A7BED62}" srcOrd="1" destOrd="0" parTransId="{3BCA8A23-1C67-CD48-AD82-98795C749445}" sibTransId="{C59EE776-D5B7-BE4F-B63F-E0924DDAFEAB}"/>
    <dgm:cxn modelId="{89155750-46E8-7342-B5DB-262251E277FA}" type="presOf" srcId="{82C97D0F-021A-884E-AB84-773F74364424}" destId="{C6E09B7A-65D4-0448-A04B-54E9F36D0AB1}" srcOrd="0" destOrd="0" presId="urn:microsoft.com/office/officeart/2005/8/layout/cycle2"/>
    <dgm:cxn modelId="{9E0A0BAE-DA04-0148-B9F1-F3C929A3F504}" type="presOf" srcId="{1C91F90E-24FD-604F-BF9A-CCBA4D7732C1}" destId="{D9CD95A0-33B1-054E-9061-6870884A1B45}" srcOrd="0" destOrd="0" presId="urn:microsoft.com/office/officeart/2005/8/layout/cycle2"/>
    <dgm:cxn modelId="{6963368D-E03F-1247-87C8-040D3CDCB78D}" type="presOf" srcId="{99442C38-924C-614D-9A38-A95810D5C9F5}" destId="{0C1FF114-1F48-CB4C-B7FC-2E424DB25A8D}" srcOrd="1" destOrd="0" presId="urn:microsoft.com/office/officeart/2005/8/layout/cycle2"/>
    <dgm:cxn modelId="{955105DE-EF9B-D843-BA3C-0F4904035230}" type="presOf" srcId="{C9F82166-D6CA-7D4F-B528-FDB7AB8FD065}" destId="{4E8B5DAE-1717-CE48-814D-7DAB5BFB77B3}" srcOrd="1" destOrd="0" presId="urn:microsoft.com/office/officeart/2005/8/layout/cycle2"/>
    <dgm:cxn modelId="{B4C47FF2-9A53-2E42-A87E-0A3DEA53239D}" type="presOf" srcId="{B6D7280C-B641-4940-9946-CA55D72B68C0}" destId="{D8A1FF5E-E18E-D047-9ACD-ACF671EF4502}" srcOrd="0" destOrd="0" presId="urn:microsoft.com/office/officeart/2005/8/layout/cycle2"/>
    <dgm:cxn modelId="{647382BC-C13C-A845-A8A1-E38D300072E0}" type="presOf" srcId="{C59EE776-D5B7-BE4F-B63F-E0924DDAFEAB}" destId="{762CACB5-5489-E84B-8BAB-C7DA4B36A389}" srcOrd="1" destOrd="0" presId="urn:microsoft.com/office/officeart/2005/8/layout/cycle2"/>
    <dgm:cxn modelId="{FE2DEE3B-EB8C-0945-BAA1-D8CEB629FB72}" srcId="{82C97D0F-021A-884E-AB84-773F74364424}" destId="{E29291A9-84DA-4543-933D-E9F6618281BE}" srcOrd="4" destOrd="0" parTransId="{0124C2AE-298B-254B-BA30-019BFFD2DE0D}" sibTransId="{99442C38-924C-614D-9A38-A95810D5C9F5}"/>
    <dgm:cxn modelId="{EECE88C2-C067-5543-A42E-421F8182E7E3}" type="presOf" srcId="{39672A3A-F0D5-4B4C-B5AB-83FF6711D0C3}" destId="{893C6A84-56A0-F047-BAE0-B107AA8A558E}" srcOrd="0" destOrd="0" presId="urn:microsoft.com/office/officeart/2005/8/layout/cycle2"/>
    <dgm:cxn modelId="{E4668947-CDD5-EA44-A5B6-4659FC5D01EE}" type="presOf" srcId="{ACABBCE3-2592-454E-BBDE-4FE47A7BED62}" destId="{19F5F357-05AC-3B43-8B65-BE7D2582314F}" srcOrd="0" destOrd="0" presId="urn:microsoft.com/office/officeart/2005/8/layout/cycle2"/>
    <dgm:cxn modelId="{72DB3108-D2E0-3D4F-BA0B-5BAC3CDB16C7}" type="presParOf" srcId="{C6E09B7A-65D4-0448-A04B-54E9F36D0AB1}" destId="{D8A1FF5E-E18E-D047-9ACD-ACF671EF4502}" srcOrd="0" destOrd="0" presId="urn:microsoft.com/office/officeart/2005/8/layout/cycle2"/>
    <dgm:cxn modelId="{ADA2F516-7287-F540-AC38-190B67C9EB16}" type="presParOf" srcId="{C6E09B7A-65D4-0448-A04B-54E9F36D0AB1}" destId="{D9CD95A0-33B1-054E-9061-6870884A1B45}" srcOrd="1" destOrd="0" presId="urn:microsoft.com/office/officeart/2005/8/layout/cycle2"/>
    <dgm:cxn modelId="{C11B8C96-94F8-6348-9CB3-0AC4D52D04D2}" type="presParOf" srcId="{D9CD95A0-33B1-054E-9061-6870884A1B45}" destId="{1BBB6956-660A-854E-9C82-952D76426CF8}" srcOrd="0" destOrd="0" presId="urn:microsoft.com/office/officeart/2005/8/layout/cycle2"/>
    <dgm:cxn modelId="{8837FB58-AFD2-A54D-9A02-E80F85945FBE}" type="presParOf" srcId="{C6E09B7A-65D4-0448-A04B-54E9F36D0AB1}" destId="{19F5F357-05AC-3B43-8B65-BE7D2582314F}" srcOrd="2" destOrd="0" presId="urn:microsoft.com/office/officeart/2005/8/layout/cycle2"/>
    <dgm:cxn modelId="{38F1565E-1F71-9548-8C34-A94D3F76959D}" type="presParOf" srcId="{C6E09B7A-65D4-0448-A04B-54E9F36D0AB1}" destId="{26CF49A0-F0A3-DC4C-8334-ED683824D2C6}" srcOrd="3" destOrd="0" presId="urn:microsoft.com/office/officeart/2005/8/layout/cycle2"/>
    <dgm:cxn modelId="{A7F911F0-43EC-7146-8520-6C0811527169}" type="presParOf" srcId="{26CF49A0-F0A3-DC4C-8334-ED683824D2C6}" destId="{762CACB5-5489-E84B-8BAB-C7DA4B36A389}" srcOrd="0" destOrd="0" presId="urn:microsoft.com/office/officeart/2005/8/layout/cycle2"/>
    <dgm:cxn modelId="{751ED8AE-6CF2-164B-A924-E0FF29E8AEEB}" type="presParOf" srcId="{C6E09B7A-65D4-0448-A04B-54E9F36D0AB1}" destId="{893C6A84-56A0-F047-BAE0-B107AA8A558E}" srcOrd="4" destOrd="0" presId="urn:microsoft.com/office/officeart/2005/8/layout/cycle2"/>
    <dgm:cxn modelId="{35F5297A-9604-7443-B9D5-9AFFE3888C56}" type="presParOf" srcId="{C6E09B7A-65D4-0448-A04B-54E9F36D0AB1}" destId="{EF97BD4C-A334-B843-8EAB-036CC88F90E6}" srcOrd="5" destOrd="0" presId="urn:microsoft.com/office/officeart/2005/8/layout/cycle2"/>
    <dgm:cxn modelId="{DF5BB9D1-89C7-4D4E-8801-803020AC5CA4}" type="presParOf" srcId="{EF97BD4C-A334-B843-8EAB-036CC88F90E6}" destId="{4E8B5DAE-1717-CE48-814D-7DAB5BFB77B3}" srcOrd="0" destOrd="0" presId="urn:microsoft.com/office/officeart/2005/8/layout/cycle2"/>
    <dgm:cxn modelId="{FEDAEA18-90FC-FF45-AF7E-237A8C328D75}" type="presParOf" srcId="{C6E09B7A-65D4-0448-A04B-54E9F36D0AB1}" destId="{A152113C-8287-5848-B12F-050500181E9D}" srcOrd="6" destOrd="0" presId="urn:microsoft.com/office/officeart/2005/8/layout/cycle2"/>
    <dgm:cxn modelId="{67D9C9A2-589C-FA45-BF9A-35D8ADC85EA2}" type="presParOf" srcId="{C6E09B7A-65D4-0448-A04B-54E9F36D0AB1}" destId="{91B3F745-B866-BF4B-87A6-F60CBDC51F5E}" srcOrd="7" destOrd="0" presId="urn:microsoft.com/office/officeart/2005/8/layout/cycle2"/>
    <dgm:cxn modelId="{A2FCAF6D-83D4-9F46-9709-F723D2A170FC}" type="presParOf" srcId="{91B3F745-B866-BF4B-87A6-F60CBDC51F5E}" destId="{F1D45C22-D286-364B-8ADA-93C42DA3DA44}" srcOrd="0" destOrd="0" presId="urn:microsoft.com/office/officeart/2005/8/layout/cycle2"/>
    <dgm:cxn modelId="{5CE6883A-9903-7246-B987-0244C059ECAB}" type="presParOf" srcId="{C6E09B7A-65D4-0448-A04B-54E9F36D0AB1}" destId="{EC51199D-870C-DD44-B2A8-374E1342DD50}" srcOrd="8" destOrd="0" presId="urn:microsoft.com/office/officeart/2005/8/layout/cycle2"/>
    <dgm:cxn modelId="{4EC16D73-909D-0B4D-B120-F02B96BA5722}" type="presParOf" srcId="{C6E09B7A-65D4-0448-A04B-54E9F36D0AB1}" destId="{A6FF115A-DE98-F145-B4A2-EE8A0E18D391}" srcOrd="9" destOrd="0" presId="urn:microsoft.com/office/officeart/2005/8/layout/cycle2"/>
    <dgm:cxn modelId="{B9D015C1-5A05-5141-834E-D1F6FC126938}" type="presParOf" srcId="{A6FF115A-DE98-F145-B4A2-EE8A0E18D391}" destId="{0C1FF114-1F48-CB4C-B7FC-2E424DB25A8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97D0F-021A-884E-AB84-773F74364424}"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en-GB"/>
        </a:p>
      </dgm:t>
    </dgm:pt>
    <dgm:pt modelId="{B6D7280C-B641-4940-9946-CA55D72B68C0}">
      <dgm:prSet custT="1"/>
      <dgm:spPr>
        <a:noFill/>
        <a:ln w="101600">
          <a:solidFill>
            <a:schemeClr val="bg1"/>
          </a:solidFill>
        </a:ln>
      </dgm:spPr>
      <dgm:t>
        <a:bodyPr/>
        <a:lstStyle/>
        <a:p>
          <a:r>
            <a:rPr lang="en-US" sz="1200" b="1" i="0" dirty="0" err="1">
              <a:ln>
                <a:noFill/>
              </a:ln>
              <a:solidFill>
                <a:schemeClr val="tx1"/>
              </a:solidFill>
            </a:rPr>
            <a:t>Samhällets</a:t>
          </a:r>
          <a:r>
            <a:rPr lang="en-US" sz="1200" b="1" i="0" dirty="0">
              <a:ln>
                <a:noFill/>
              </a:ln>
              <a:solidFill>
                <a:schemeClr val="tx1"/>
              </a:solidFill>
            </a:rPr>
            <a:t> </a:t>
          </a:r>
          <a:r>
            <a:rPr lang="en-US" sz="1200" b="1" i="0" dirty="0" err="1">
              <a:ln>
                <a:noFill/>
              </a:ln>
              <a:solidFill>
                <a:schemeClr val="tx1"/>
              </a:solidFill>
            </a:rPr>
            <a:t>könsnormer</a:t>
          </a:r>
          <a:r>
            <a:rPr lang="en-US" sz="1200" b="1" i="0" dirty="0">
              <a:ln>
                <a:noFill/>
              </a:ln>
              <a:solidFill>
                <a:schemeClr val="tx1"/>
              </a:solidFill>
            </a:rPr>
            <a:t> </a:t>
          </a:r>
          <a:r>
            <a:rPr lang="en-US" sz="1200" b="1" i="0" dirty="0" err="1">
              <a:ln>
                <a:noFill/>
              </a:ln>
              <a:solidFill>
                <a:schemeClr val="tx1"/>
              </a:solidFill>
            </a:rPr>
            <a:t>syns</a:t>
          </a:r>
          <a:r>
            <a:rPr lang="en-US" sz="1200" b="1" i="0" dirty="0">
              <a:ln>
                <a:noFill/>
              </a:ln>
              <a:solidFill>
                <a:schemeClr val="tx1"/>
              </a:solidFill>
            </a:rPr>
            <a:t> </a:t>
          </a:r>
          <a:r>
            <a:rPr lang="en-US" sz="1200" b="1" i="0" dirty="0" err="1">
              <a:ln>
                <a:noFill/>
              </a:ln>
              <a:solidFill>
                <a:schemeClr val="tx1"/>
              </a:solidFill>
            </a:rPr>
            <a:t>också</a:t>
          </a:r>
          <a:r>
            <a:rPr lang="en-US" sz="1200" b="1" i="0" dirty="0">
              <a:ln>
                <a:noFill/>
              </a:ln>
              <a:solidFill>
                <a:schemeClr val="tx1"/>
              </a:solidFill>
            </a:rPr>
            <a:t> </a:t>
          </a:r>
          <a:r>
            <a:rPr lang="en-US" sz="1200" b="1" i="0" dirty="0" err="1">
              <a:ln>
                <a:noFill/>
              </a:ln>
              <a:solidFill>
                <a:schemeClr val="tx1"/>
              </a:solidFill>
            </a:rPr>
            <a:t>i</a:t>
          </a:r>
          <a:r>
            <a:rPr lang="en-US" sz="1200" b="1" i="0" dirty="0">
              <a:ln>
                <a:noFill/>
              </a:ln>
              <a:solidFill>
                <a:schemeClr val="tx1"/>
              </a:solidFill>
            </a:rPr>
            <a:t> </a:t>
          </a:r>
          <a:r>
            <a:rPr lang="en-US" sz="1200" b="1" i="0" dirty="0" err="1">
              <a:ln>
                <a:noFill/>
              </a:ln>
              <a:solidFill>
                <a:schemeClr val="tx1"/>
              </a:solidFill>
            </a:rPr>
            <a:t>socialtjänstens</a:t>
          </a:r>
          <a:r>
            <a:rPr lang="en-US" sz="1200" b="1" i="0" dirty="0">
              <a:ln>
                <a:noFill/>
              </a:ln>
              <a:solidFill>
                <a:schemeClr val="tx1"/>
              </a:solidFill>
            </a:rPr>
            <a:t> </a:t>
          </a:r>
          <a:r>
            <a:rPr lang="en-US" sz="1200" b="1" i="0" dirty="0" err="1">
              <a:ln>
                <a:noFill/>
              </a:ln>
              <a:solidFill>
                <a:schemeClr val="tx1"/>
              </a:solidFill>
            </a:rPr>
            <a:t>handläggning</a:t>
          </a:r>
          <a:r>
            <a:rPr lang="en-US" sz="1200" b="1" i="0" dirty="0">
              <a:ln>
                <a:noFill/>
              </a:ln>
              <a:solidFill>
                <a:schemeClr val="tx1"/>
              </a:solidFill>
            </a:rPr>
            <a:t>.</a:t>
          </a:r>
          <a:endParaRPr lang="en-SE" sz="1200" b="1" dirty="0">
            <a:ln>
              <a:noFill/>
            </a:ln>
            <a:solidFill>
              <a:schemeClr val="tx1"/>
            </a:solidFill>
          </a:endParaRPr>
        </a:p>
      </dgm:t>
    </dgm:pt>
    <dgm:pt modelId="{7DEB9D37-2534-0045-8C25-8AB0336D01DA}" type="parTrans" cxnId="{08F8629A-76B8-6047-AD94-14F88843D3C7}">
      <dgm:prSet/>
      <dgm:spPr/>
      <dgm:t>
        <a:bodyPr/>
        <a:lstStyle/>
        <a:p>
          <a:endParaRPr lang="en-GB"/>
        </a:p>
      </dgm:t>
    </dgm:pt>
    <dgm:pt modelId="{1C91F90E-24FD-604F-BF9A-CCBA4D7732C1}" type="sibTrans" cxnId="{08F8629A-76B8-6047-AD94-14F88843D3C7}">
      <dgm:prSet/>
      <dgm:spPr>
        <a:solidFill>
          <a:schemeClr val="bg1"/>
        </a:solidFill>
      </dgm:spPr>
      <dgm:t>
        <a:bodyPr/>
        <a:lstStyle/>
        <a:p>
          <a:endParaRPr lang="en-GB"/>
        </a:p>
      </dgm:t>
    </dgm:pt>
    <dgm:pt modelId="{ACABBCE3-2592-454E-BBDE-4FE47A7BED62}">
      <dgm:prSet custT="1"/>
      <dgm:spPr>
        <a:noFill/>
        <a:ln w="101600">
          <a:solidFill>
            <a:schemeClr val="bg1"/>
          </a:solidFill>
        </a:ln>
      </dgm:spPr>
      <dgm:t>
        <a:bodyPr/>
        <a:lstStyle/>
        <a:p>
          <a:r>
            <a:rPr lang="en-US" sz="1200" b="1" i="0" dirty="0" err="1">
              <a:solidFill>
                <a:schemeClr val="tx1"/>
              </a:solidFill>
            </a:rPr>
            <a:t>Föreställningar</a:t>
          </a:r>
          <a:r>
            <a:rPr lang="en-US" sz="1200" b="1" i="0" dirty="0">
              <a:solidFill>
                <a:schemeClr val="tx1"/>
              </a:solidFill>
            </a:rPr>
            <a:t> </a:t>
          </a:r>
          <a:r>
            <a:rPr lang="en-US" sz="1200" b="1" i="0" dirty="0" err="1">
              <a:solidFill>
                <a:schemeClr val="tx1"/>
              </a:solidFill>
            </a:rPr>
            <a:t>och</a:t>
          </a:r>
          <a:r>
            <a:rPr lang="en-US" sz="1200" b="1" i="0" dirty="0">
              <a:solidFill>
                <a:schemeClr val="tx1"/>
              </a:solidFill>
            </a:rPr>
            <a:t> </a:t>
          </a:r>
          <a:r>
            <a:rPr lang="en-US" sz="1200" b="1" i="0" dirty="0" err="1">
              <a:solidFill>
                <a:schemeClr val="tx1"/>
              </a:solidFill>
            </a:rPr>
            <a:t>normer</a:t>
          </a:r>
          <a:r>
            <a:rPr lang="en-US" sz="1200" b="1" i="0" dirty="0">
              <a:solidFill>
                <a:schemeClr val="tx1"/>
              </a:solidFill>
            </a:rPr>
            <a:t> </a:t>
          </a:r>
          <a:r>
            <a:rPr lang="en-US" sz="1200" b="1" i="0" dirty="0" err="1">
              <a:solidFill>
                <a:schemeClr val="tx1"/>
              </a:solidFill>
            </a:rPr>
            <a:t>får</a:t>
          </a:r>
          <a:r>
            <a:rPr lang="en-US" sz="1200" b="1" i="0" dirty="0">
              <a:solidFill>
                <a:schemeClr val="tx1"/>
              </a:solidFill>
            </a:rPr>
            <a:t> </a:t>
          </a:r>
          <a:r>
            <a:rPr lang="en-US" sz="1200" b="1" i="0" dirty="0" err="1">
              <a:solidFill>
                <a:schemeClr val="tx1"/>
              </a:solidFill>
            </a:rPr>
            <a:t>konsekvenser</a:t>
          </a:r>
          <a:r>
            <a:rPr lang="en-US" sz="1200" b="1" i="0" dirty="0">
              <a:solidFill>
                <a:schemeClr val="tx1"/>
              </a:solidFill>
            </a:rPr>
            <a:t>. </a:t>
          </a:r>
          <a:r>
            <a:rPr lang="en-US" sz="1200" b="1" i="0" dirty="0" err="1">
              <a:solidFill>
                <a:schemeClr val="tx1"/>
              </a:solidFill>
            </a:rPr>
            <a:t>Skillnader</a:t>
          </a:r>
          <a:r>
            <a:rPr lang="en-US" sz="1200" b="1" i="0" dirty="0">
              <a:solidFill>
                <a:schemeClr val="tx1"/>
              </a:solidFill>
            </a:rPr>
            <a:t> </a:t>
          </a:r>
          <a:r>
            <a:rPr lang="en-US" sz="1200" b="1" i="0" dirty="0" err="1">
              <a:solidFill>
                <a:schemeClr val="tx1"/>
              </a:solidFill>
            </a:rPr>
            <a:t>både</a:t>
          </a:r>
          <a:r>
            <a:rPr lang="en-US" sz="1200" b="1" i="0" dirty="0">
              <a:solidFill>
                <a:schemeClr val="tx1"/>
              </a:solidFill>
            </a:rPr>
            <a:t> </a:t>
          </a:r>
          <a:r>
            <a:rPr lang="en-US" sz="1200" b="1" i="0" dirty="0" err="1">
              <a:solidFill>
                <a:schemeClr val="tx1"/>
              </a:solidFill>
            </a:rPr>
            <a:t>upprätthålls</a:t>
          </a:r>
          <a:r>
            <a:rPr lang="en-US" sz="1200" b="1" i="0" dirty="0">
              <a:solidFill>
                <a:schemeClr val="tx1"/>
              </a:solidFill>
            </a:rPr>
            <a:t> </a:t>
          </a:r>
          <a:r>
            <a:rPr lang="en-US" sz="1200" b="1" i="0" dirty="0" err="1">
              <a:solidFill>
                <a:schemeClr val="tx1"/>
              </a:solidFill>
            </a:rPr>
            <a:t>och</a:t>
          </a:r>
          <a:r>
            <a:rPr lang="en-US" sz="1200" b="1" i="0" dirty="0">
              <a:solidFill>
                <a:schemeClr val="tx1"/>
              </a:solidFill>
            </a:rPr>
            <a:t> </a:t>
          </a:r>
          <a:r>
            <a:rPr lang="en-US" sz="1200" b="1" i="0" dirty="0" err="1">
              <a:solidFill>
                <a:schemeClr val="tx1"/>
              </a:solidFill>
            </a:rPr>
            <a:t>förstärks</a:t>
          </a:r>
          <a:r>
            <a:rPr lang="en-US" sz="1200" b="1" i="0" dirty="0">
              <a:solidFill>
                <a:schemeClr val="tx1"/>
              </a:solidFill>
            </a:rPr>
            <a:t>. </a:t>
          </a:r>
          <a:endParaRPr lang="en-GB" sz="1200" dirty="0">
            <a:solidFill>
              <a:schemeClr val="tx1"/>
            </a:solidFill>
          </a:endParaRPr>
        </a:p>
      </dgm:t>
    </dgm:pt>
    <dgm:pt modelId="{3BCA8A23-1C67-CD48-AD82-98795C749445}" type="parTrans" cxnId="{430A8618-716A-1545-BB2E-E7994CF7EDD9}">
      <dgm:prSet/>
      <dgm:spPr/>
      <dgm:t>
        <a:bodyPr/>
        <a:lstStyle/>
        <a:p>
          <a:endParaRPr lang="en-GB"/>
        </a:p>
      </dgm:t>
    </dgm:pt>
    <dgm:pt modelId="{C59EE776-D5B7-BE4F-B63F-E0924DDAFEAB}" type="sibTrans" cxnId="{430A8618-716A-1545-BB2E-E7994CF7EDD9}">
      <dgm:prSet/>
      <dgm:spPr>
        <a:solidFill>
          <a:schemeClr val="bg1"/>
        </a:solidFill>
      </dgm:spPr>
      <dgm:t>
        <a:bodyPr/>
        <a:lstStyle/>
        <a:p>
          <a:endParaRPr lang="en-GB"/>
        </a:p>
      </dgm:t>
    </dgm:pt>
    <dgm:pt modelId="{39672A3A-F0D5-4B4C-B5AB-83FF6711D0C3}">
      <dgm:prSet custT="1"/>
      <dgm:spPr>
        <a:noFill/>
        <a:ln w="101600">
          <a:solidFill>
            <a:schemeClr val="bg1"/>
          </a:solidFill>
        </a:ln>
      </dgm:spPr>
      <dgm:t>
        <a:bodyPr/>
        <a:lstStyle/>
        <a:p>
          <a:r>
            <a:rPr lang="en-US" sz="1200" b="1" dirty="0" err="1">
              <a:solidFill>
                <a:schemeClr val="tx1"/>
              </a:solidFill>
            </a:rPr>
            <a:t>Samtidigt</a:t>
          </a:r>
          <a:r>
            <a:rPr lang="en-US" sz="1200" b="1" dirty="0">
              <a:solidFill>
                <a:schemeClr val="tx1"/>
              </a:solidFill>
            </a:rPr>
            <a:t> </a:t>
          </a:r>
          <a:r>
            <a:rPr lang="en-US" sz="1200" b="1" dirty="0" err="1">
              <a:solidFill>
                <a:schemeClr val="tx1"/>
              </a:solidFill>
            </a:rPr>
            <a:t>finns</a:t>
          </a:r>
          <a:r>
            <a:rPr lang="en-US" sz="1200" b="1" dirty="0">
              <a:solidFill>
                <a:schemeClr val="tx1"/>
              </a:solidFill>
            </a:rPr>
            <a:t> </a:t>
          </a:r>
          <a:r>
            <a:rPr lang="en-US" sz="1200" b="1" dirty="0" err="1">
              <a:solidFill>
                <a:schemeClr val="tx1"/>
              </a:solidFill>
            </a:rPr>
            <a:t>reella</a:t>
          </a:r>
          <a:r>
            <a:rPr lang="en-US" sz="1200" b="1" dirty="0">
              <a:solidFill>
                <a:schemeClr val="tx1"/>
              </a:solidFill>
            </a:rPr>
            <a:t> </a:t>
          </a:r>
          <a:r>
            <a:rPr lang="en-US" sz="1200" b="1" dirty="0" err="1">
              <a:solidFill>
                <a:schemeClr val="tx1"/>
              </a:solidFill>
            </a:rPr>
            <a:t>skillnader</a:t>
          </a:r>
          <a:r>
            <a:rPr lang="en-US" sz="1200" b="1" dirty="0">
              <a:solidFill>
                <a:schemeClr val="tx1"/>
              </a:solidFill>
            </a:rPr>
            <a:t> </a:t>
          </a:r>
          <a:r>
            <a:rPr lang="en-US" sz="1200" b="1" dirty="0" err="1">
              <a:solidFill>
                <a:schemeClr val="tx1"/>
              </a:solidFill>
            </a:rPr>
            <a:t>i</a:t>
          </a:r>
          <a:r>
            <a:rPr lang="en-US" sz="1200" b="1" dirty="0">
              <a:solidFill>
                <a:schemeClr val="tx1"/>
              </a:solidFill>
            </a:rPr>
            <a:t> </a:t>
          </a:r>
          <a:r>
            <a:rPr lang="en-US" sz="1200" b="1" dirty="0" err="1">
              <a:solidFill>
                <a:schemeClr val="tx1"/>
              </a:solidFill>
            </a:rPr>
            <a:t>livsvillkor</a:t>
          </a:r>
          <a:r>
            <a:rPr lang="en-US" sz="1200" b="1" dirty="0">
              <a:solidFill>
                <a:schemeClr val="tx1"/>
              </a:solidFill>
            </a:rPr>
            <a:t> </a:t>
          </a:r>
          <a:r>
            <a:rPr lang="en-US" sz="1200" b="1" dirty="0" err="1">
              <a:solidFill>
                <a:schemeClr val="tx1"/>
              </a:solidFill>
            </a:rPr>
            <a:t>mellan</a:t>
          </a:r>
          <a:r>
            <a:rPr lang="en-US" sz="1200" b="1" dirty="0">
              <a:solidFill>
                <a:schemeClr val="tx1"/>
              </a:solidFill>
            </a:rPr>
            <a:t> </a:t>
          </a:r>
          <a:r>
            <a:rPr lang="en-US" sz="1200" b="1" dirty="0" err="1">
              <a:solidFill>
                <a:schemeClr val="tx1"/>
              </a:solidFill>
            </a:rPr>
            <a:t>kön</a:t>
          </a:r>
          <a:r>
            <a:rPr lang="en-US" sz="1200" b="1" dirty="0">
              <a:solidFill>
                <a:schemeClr val="tx1"/>
              </a:solidFill>
            </a:rPr>
            <a:t>, </a:t>
          </a:r>
          <a:r>
            <a:rPr lang="en-US" sz="1200" b="1" dirty="0" err="1">
              <a:solidFill>
                <a:schemeClr val="tx1"/>
              </a:solidFill>
            </a:rPr>
            <a:t>vilket</a:t>
          </a:r>
          <a:r>
            <a:rPr lang="en-US" sz="1200" b="1" dirty="0">
              <a:solidFill>
                <a:schemeClr val="tx1"/>
              </a:solidFill>
            </a:rPr>
            <a:t> </a:t>
          </a:r>
          <a:r>
            <a:rPr lang="en-US" sz="1200" b="1" dirty="0" err="1">
              <a:solidFill>
                <a:schemeClr val="tx1"/>
              </a:solidFill>
            </a:rPr>
            <a:t>socialtjänsten</a:t>
          </a:r>
          <a:r>
            <a:rPr lang="en-US" sz="1200" b="1" dirty="0">
              <a:solidFill>
                <a:schemeClr val="tx1"/>
              </a:solidFill>
            </a:rPr>
            <a:t> </a:t>
          </a:r>
          <a:r>
            <a:rPr lang="en-US" sz="1200" b="1" dirty="0" err="1">
              <a:solidFill>
                <a:schemeClr val="tx1"/>
              </a:solidFill>
            </a:rPr>
            <a:t>också</a:t>
          </a:r>
          <a:r>
            <a:rPr lang="en-US" sz="1200" b="1" dirty="0">
              <a:solidFill>
                <a:schemeClr val="tx1"/>
              </a:solidFill>
            </a:rPr>
            <a:t> </a:t>
          </a:r>
          <a:r>
            <a:rPr lang="en-US" sz="1200" b="1" dirty="0" err="1">
              <a:solidFill>
                <a:schemeClr val="tx1"/>
              </a:solidFill>
            </a:rPr>
            <a:t>måste</a:t>
          </a:r>
          <a:r>
            <a:rPr lang="en-US" sz="1200" b="1" dirty="0">
              <a:solidFill>
                <a:schemeClr val="tx1"/>
              </a:solidFill>
            </a:rPr>
            <a:t> ta </a:t>
          </a:r>
          <a:r>
            <a:rPr lang="en-US" sz="1200" b="1" dirty="0" err="1">
              <a:solidFill>
                <a:schemeClr val="tx1"/>
              </a:solidFill>
            </a:rPr>
            <a:t>hänsyn</a:t>
          </a:r>
          <a:r>
            <a:rPr lang="en-US" sz="1200" b="1" dirty="0">
              <a:solidFill>
                <a:schemeClr val="tx1"/>
              </a:solidFill>
            </a:rPr>
            <a:t> till. </a:t>
          </a:r>
          <a:endParaRPr lang="en-GB" sz="1200" b="1" dirty="0">
            <a:solidFill>
              <a:schemeClr val="tx1"/>
            </a:solidFill>
          </a:endParaRPr>
        </a:p>
      </dgm:t>
    </dgm:pt>
    <dgm:pt modelId="{8D54B9F8-A747-B841-A813-F68CEA3AF712}" type="parTrans" cxnId="{92DF025D-E408-CA40-8347-9F1E066B4773}">
      <dgm:prSet/>
      <dgm:spPr/>
      <dgm:t>
        <a:bodyPr/>
        <a:lstStyle/>
        <a:p>
          <a:endParaRPr lang="en-GB"/>
        </a:p>
      </dgm:t>
    </dgm:pt>
    <dgm:pt modelId="{C9F82166-D6CA-7D4F-B528-FDB7AB8FD065}" type="sibTrans" cxnId="{92DF025D-E408-CA40-8347-9F1E066B4773}">
      <dgm:prSet/>
      <dgm:spPr>
        <a:solidFill>
          <a:schemeClr val="bg1"/>
        </a:solidFill>
      </dgm:spPr>
      <dgm:t>
        <a:bodyPr/>
        <a:lstStyle/>
        <a:p>
          <a:endParaRPr lang="en-GB"/>
        </a:p>
      </dgm:t>
    </dgm:pt>
    <dgm:pt modelId="{A694868B-9853-B34C-A1DC-C42DCE266EEE}">
      <dgm:prSet custT="1"/>
      <dgm:spPr>
        <a:noFill/>
        <a:ln>
          <a:noFill/>
        </a:ln>
      </dgm:spPr>
      <dgm:t>
        <a:bodyPr/>
        <a:lstStyle/>
        <a:p>
          <a:endParaRPr lang="en-GB" sz="1200" dirty="0">
            <a:solidFill>
              <a:schemeClr val="tx1"/>
            </a:solidFill>
          </a:endParaRPr>
        </a:p>
      </dgm:t>
    </dgm:pt>
    <dgm:pt modelId="{58127F71-E665-B54C-97D8-FD3A932BA95D}" type="parTrans" cxnId="{C02F1E4B-6A3A-9E49-8930-DC0BF77C4900}">
      <dgm:prSet/>
      <dgm:spPr/>
      <dgm:t>
        <a:bodyPr/>
        <a:lstStyle/>
        <a:p>
          <a:endParaRPr lang="en-GB"/>
        </a:p>
      </dgm:t>
    </dgm:pt>
    <dgm:pt modelId="{B3B3428B-A5E1-2E4D-9D36-9DA5E950D453}" type="sibTrans" cxnId="{C02F1E4B-6A3A-9E49-8930-DC0BF77C4900}">
      <dgm:prSet/>
      <dgm:spPr>
        <a:noFill/>
      </dgm:spPr>
      <dgm:t>
        <a:bodyPr/>
        <a:lstStyle/>
        <a:p>
          <a:endParaRPr lang="en-GB"/>
        </a:p>
      </dgm:t>
    </dgm:pt>
    <dgm:pt modelId="{E29291A9-84DA-4543-933D-E9F6618281BE}">
      <dgm:prSet custT="1"/>
      <dgm:spPr>
        <a:noFill/>
        <a:ln>
          <a:noFill/>
        </a:ln>
      </dgm:spPr>
      <dgm:t>
        <a:bodyPr/>
        <a:lstStyle/>
        <a:p>
          <a:endParaRPr lang="en-GB" sz="1200" dirty="0">
            <a:solidFill>
              <a:schemeClr val="tx1"/>
            </a:solidFill>
          </a:endParaRPr>
        </a:p>
      </dgm:t>
    </dgm:pt>
    <dgm:pt modelId="{0124C2AE-298B-254B-BA30-019BFFD2DE0D}" type="parTrans" cxnId="{FE2DEE3B-EB8C-0945-BAA1-D8CEB629FB72}">
      <dgm:prSet/>
      <dgm:spPr/>
      <dgm:t>
        <a:bodyPr/>
        <a:lstStyle/>
        <a:p>
          <a:endParaRPr lang="en-GB"/>
        </a:p>
      </dgm:t>
    </dgm:pt>
    <dgm:pt modelId="{99442C38-924C-614D-9A38-A95810D5C9F5}" type="sibTrans" cxnId="{FE2DEE3B-EB8C-0945-BAA1-D8CEB629FB72}">
      <dgm:prSet/>
      <dgm:spPr>
        <a:noFill/>
      </dgm:spPr>
      <dgm:t>
        <a:bodyPr/>
        <a:lstStyle/>
        <a:p>
          <a:endParaRPr lang="en-GB"/>
        </a:p>
      </dgm:t>
    </dgm:pt>
    <dgm:pt modelId="{C6E09B7A-65D4-0448-A04B-54E9F36D0AB1}" type="pres">
      <dgm:prSet presAssocID="{82C97D0F-021A-884E-AB84-773F74364424}" presName="cycle" presStyleCnt="0">
        <dgm:presLayoutVars>
          <dgm:dir/>
          <dgm:resizeHandles val="exact"/>
        </dgm:presLayoutVars>
      </dgm:prSet>
      <dgm:spPr/>
      <dgm:t>
        <a:bodyPr/>
        <a:lstStyle/>
        <a:p>
          <a:endParaRPr lang="sv-SE"/>
        </a:p>
      </dgm:t>
    </dgm:pt>
    <dgm:pt modelId="{D8A1FF5E-E18E-D047-9ACD-ACF671EF4502}" type="pres">
      <dgm:prSet presAssocID="{B6D7280C-B641-4940-9946-CA55D72B68C0}" presName="node" presStyleLbl="node1" presStyleIdx="0" presStyleCnt="5">
        <dgm:presLayoutVars>
          <dgm:bulletEnabled val="1"/>
        </dgm:presLayoutVars>
      </dgm:prSet>
      <dgm:spPr/>
      <dgm:t>
        <a:bodyPr/>
        <a:lstStyle/>
        <a:p>
          <a:endParaRPr lang="sv-SE"/>
        </a:p>
      </dgm:t>
    </dgm:pt>
    <dgm:pt modelId="{D9CD95A0-33B1-054E-9061-6870884A1B45}" type="pres">
      <dgm:prSet presAssocID="{1C91F90E-24FD-604F-BF9A-CCBA4D7732C1}" presName="sibTrans" presStyleLbl="sibTrans2D1" presStyleIdx="0" presStyleCnt="5"/>
      <dgm:spPr/>
      <dgm:t>
        <a:bodyPr/>
        <a:lstStyle/>
        <a:p>
          <a:endParaRPr lang="sv-SE"/>
        </a:p>
      </dgm:t>
    </dgm:pt>
    <dgm:pt modelId="{1BBB6956-660A-854E-9C82-952D76426CF8}" type="pres">
      <dgm:prSet presAssocID="{1C91F90E-24FD-604F-BF9A-CCBA4D7732C1}" presName="connectorText" presStyleLbl="sibTrans2D1" presStyleIdx="0" presStyleCnt="5"/>
      <dgm:spPr/>
      <dgm:t>
        <a:bodyPr/>
        <a:lstStyle/>
        <a:p>
          <a:endParaRPr lang="sv-SE"/>
        </a:p>
      </dgm:t>
    </dgm:pt>
    <dgm:pt modelId="{19F5F357-05AC-3B43-8B65-BE7D2582314F}" type="pres">
      <dgm:prSet presAssocID="{ACABBCE3-2592-454E-BBDE-4FE47A7BED62}" presName="node" presStyleLbl="node1" presStyleIdx="1" presStyleCnt="5">
        <dgm:presLayoutVars>
          <dgm:bulletEnabled val="1"/>
        </dgm:presLayoutVars>
      </dgm:prSet>
      <dgm:spPr/>
      <dgm:t>
        <a:bodyPr/>
        <a:lstStyle/>
        <a:p>
          <a:endParaRPr lang="sv-SE"/>
        </a:p>
      </dgm:t>
    </dgm:pt>
    <dgm:pt modelId="{26CF49A0-F0A3-DC4C-8334-ED683824D2C6}" type="pres">
      <dgm:prSet presAssocID="{C59EE776-D5B7-BE4F-B63F-E0924DDAFEAB}" presName="sibTrans" presStyleLbl="sibTrans2D1" presStyleIdx="1" presStyleCnt="5"/>
      <dgm:spPr/>
      <dgm:t>
        <a:bodyPr/>
        <a:lstStyle/>
        <a:p>
          <a:endParaRPr lang="sv-SE"/>
        </a:p>
      </dgm:t>
    </dgm:pt>
    <dgm:pt modelId="{762CACB5-5489-E84B-8BAB-C7DA4B36A389}" type="pres">
      <dgm:prSet presAssocID="{C59EE776-D5B7-BE4F-B63F-E0924DDAFEAB}" presName="connectorText" presStyleLbl="sibTrans2D1" presStyleIdx="1" presStyleCnt="5"/>
      <dgm:spPr/>
      <dgm:t>
        <a:bodyPr/>
        <a:lstStyle/>
        <a:p>
          <a:endParaRPr lang="sv-SE"/>
        </a:p>
      </dgm:t>
    </dgm:pt>
    <dgm:pt modelId="{893C6A84-56A0-F047-BAE0-B107AA8A558E}" type="pres">
      <dgm:prSet presAssocID="{39672A3A-F0D5-4B4C-B5AB-83FF6711D0C3}" presName="node" presStyleLbl="node1" presStyleIdx="2" presStyleCnt="5">
        <dgm:presLayoutVars>
          <dgm:bulletEnabled val="1"/>
        </dgm:presLayoutVars>
      </dgm:prSet>
      <dgm:spPr/>
      <dgm:t>
        <a:bodyPr/>
        <a:lstStyle/>
        <a:p>
          <a:endParaRPr lang="sv-SE"/>
        </a:p>
      </dgm:t>
    </dgm:pt>
    <dgm:pt modelId="{EF97BD4C-A334-B843-8EAB-036CC88F90E6}" type="pres">
      <dgm:prSet presAssocID="{C9F82166-D6CA-7D4F-B528-FDB7AB8FD065}" presName="sibTrans" presStyleLbl="sibTrans2D1" presStyleIdx="2" presStyleCnt="5"/>
      <dgm:spPr/>
      <dgm:t>
        <a:bodyPr/>
        <a:lstStyle/>
        <a:p>
          <a:endParaRPr lang="sv-SE"/>
        </a:p>
      </dgm:t>
    </dgm:pt>
    <dgm:pt modelId="{4E8B5DAE-1717-CE48-814D-7DAB5BFB77B3}" type="pres">
      <dgm:prSet presAssocID="{C9F82166-D6CA-7D4F-B528-FDB7AB8FD065}" presName="connectorText" presStyleLbl="sibTrans2D1" presStyleIdx="2" presStyleCnt="5"/>
      <dgm:spPr/>
      <dgm:t>
        <a:bodyPr/>
        <a:lstStyle/>
        <a:p>
          <a:endParaRPr lang="sv-SE"/>
        </a:p>
      </dgm:t>
    </dgm:pt>
    <dgm:pt modelId="{A152113C-8287-5848-B12F-050500181E9D}" type="pres">
      <dgm:prSet presAssocID="{A694868B-9853-B34C-A1DC-C42DCE266EEE}" presName="node" presStyleLbl="node1" presStyleIdx="3" presStyleCnt="5">
        <dgm:presLayoutVars>
          <dgm:bulletEnabled val="1"/>
        </dgm:presLayoutVars>
      </dgm:prSet>
      <dgm:spPr/>
      <dgm:t>
        <a:bodyPr/>
        <a:lstStyle/>
        <a:p>
          <a:endParaRPr lang="sv-SE"/>
        </a:p>
      </dgm:t>
    </dgm:pt>
    <dgm:pt modelId="{91B3F745-B866-BF4B-87A6-F60CBDC51F5E}" type="pres">
      <dgm:prSet presAssocID="{B3B3428B-A5E1-2E4D-9D36-9DA5E950D453}" presName="sibTrans" presStyleLbl="sibTrans2D1" presStyleIdx="3" presStyleCnt="5"/>
      <dgm:spPr/>
      <dgm:t>
        <a:bodyPr/>
        <a:lstStyle/>
        <a:p>
          <a:endParaRPr lang="sv-SE"/>
        </a:p>
      </dgm:t>
    </dgm:pt>
    <dgm:pt modelId="{F1D45C22-D286-364B-8ADA-93C42DA3DA44}" type="pres">
      <dgm:prSet presAssocID="{B3B3428B-A5E1-2E4D-9D36-9DA5E950D453}" presName="connectorText" presStyleLbl="sibTrans2D1" presStyleIdx="3" presStyleCnt="5"/>
      <dgm:spPr/>
      <dgm:t>
        <a:bodyPr/>
        <a:lstStyle/>
        <a:p>
          <a:endParaRPr lang="sv-SE"/>
        </a:p>
      </dgm:t>
    </dgm:pt>
    <dgm:pt modelId="{EC51199D-870C-DD44-B2A8-374E1342DD50}" type="pres">
      <dgm:prSet presAssocID="{E29291A9-84DA-4543-933D-E9F6618281BE}" presName="node" presStyleLbl="node1" presStyleIdx="4" presStyleCnt="5">
        <dgm:presLayoutVars>
          <dgm:bulletEnabled val="1"/>
        </dgm:presLayoutVars>
      </dgm:prSet>
      <dgm:spPr/>
      <dgm:t>
        <a:bodyPr/>
        <a:lstStyle/>
        <a:p>
          <a:endParaRPr lang="sv-SE"/>
        </a:p>
      </dgm:t>
    </dgm:pt>
    <dgm:pt modelId="{A6FF115A-DE98-F145-B4A2-EE8A0E18D391}" type="pres">
      <dgm:prSet presAssocID="{99442C38-924C-614D-9A38-A95810D5C9F5}" presName="sibTrans" presStyleLbl="sibTrans2D1" presStyleIdx="4" presStyleCnt="5"/>
      <dgm:spPr/>
      <dgm:t>
        <a:bodyPr/>
        <a:lstStyle/>
        <a:p>
          <a:endParaRPr lang="sv-SE"/>
        </a:p>
      </dgm:t>
    </dgm:pt>
    <dgm:pt modelId="{0C1FF114-1F48-CB4C-B7FC-2E424DB25A8D}" type="pres">
      <dgm:prSet presAssocID="{99442C38-924C-614D-9A38-A95810D5C9F5}" presName="connectorText" presStyleLbl="sibTrans2D1" presStyleIdx="4" presStyleCnt="5"/>
      <dgm:spPr/>
      <dgm:t>
        <a:bodyPr/>
        <a:lstStyle/>
        <a:p>
          <a:endParaRPr lang="sv-SE"/>
        </a:p>
      </dgm:t>
    </dgm:pt>
  </dgm:ptLst>
  <dgm:cxnLst>
    <dgm:cxn modelId="{6A66081B-AB59-744A-9E21-03B4AE763FB6}" type="presOf" srcId="{C59EE776-D5B7-BE4F-B63F-E0924DDAFEAB}" destId="{26CF49A0-F0A3-DC4C-8334-ED683824D2C6}" srcOrd="0" destOrd="0" presId="urn:microsoft.com/office/officeart/2005/8/layout/cycle2"/>
    <dgm:cxn modelId="{92DF025D-E408-CA40-8347-9F1E066B4773}" srcId="{82C97D0F-021A-884E-AB84-773F74364424}" destId="{39672A3A-F0D5-4B4C-B5AB-83FF6711D0C3}" srcOrd="2" destOrd="0" parTransId="{8D54B9F8-A747-B841-A813-F68CEA3AF712}" sibTransId="{C9F82166-D6CA-7D4F-B528-FDB7AB8FD065}"/>
    <dgm:cxn modelId="{F158C567-354F-054E-8B19-8B1700CD066A}" type="presOf" srcId="{E29291A9-84DA-4543-933D-E9F6618281BE}" destId="{EC51199D-870C-DD44-B2A8-374E1342DD50}" srcOrd="0" destOrd="0" presId="urn:microsoft.com/office/officeart/2005/8/layout/cycle2"/>
    <dgm:cxn modelId="{A5A82B0A-4E0D-9C49-80CC-A29D2CFE0D9D}" type="presOf" srcId="{A694868B-9853-B34C-A1DC-C42DCE266EEE}" destId="{A152113C-8287-5848-B12F-050500181E9D}" srcOrd="0" destOrd="0" presId="urn:microsoft.com/office/officeart/2005/8/layout/cycle2"/>
    <dgm:cxn modelId="{720C60A8-9D7C-0040-9F41-306728C75670}" type="presOf" srcId="{B3B3428B-A5E1-2E4D-9D36-9DA5E950D453}" destId="{F1D45C22-D286-364B-8ADA-93C42DA3DA44}" srcOrd="1" destOrd="0" presId="urn:microsoft.com/office/officeart/2005/8/layout/cycle2"/>
    <dgm:cxn modelId="{D0072D08-F159-EB4D-BF07-82FD8D7880BA}" type="presOf" srcId="{B3B3428B-A5E1-2E4D-9D36-9DA5E950D453}" destId="{91B3F745-B866-BF4B-87A6-F60CBDC51F5E}" srcOrd="0" destOrd="0" presId="urn:microsoft.com/office/officeart/2005/8/layout/cycle2"/>
    <dgm:cxn modelId="{C02F1E4B-6A3A-9E49-8930-DC0BF77C4900}" srcId="{82C97D0F-021A-884E-AB84-773F74364424}" destId="{A694868B-9853-B34C-A1DC-C42DCE266EEE}" srcOrd="3" destOrd="0" parTransId="{58127F71-E665-B54C-97D8-FD3A932BA95D}" sibTransId="{B3B3428B-A5E1-2E4D-9D36-9DA5E950D453}"/>
    <dgm:cxn modelId="{08F8629A-76B8-6047-AD94-14F88843D3C7}" srcId="{82C97D0F-021A-884E-AB84-773F74364424}" destId="{B6D7280C-B641-4940-9946-CA55D72B68C0}" srcOrd="0" destOrd="0" parTransId="{7DEB9D37-2534-0045-8C25-8AB0336D01DA}" sibTransId="{1C91F90E-24FD-604F-BF9A-CCBA4D7732C1}"/>
    <dgm:cxn modelId="{FF3C2860-0BED-1D41-B36C-1286B90EA0E1}" type="presOf" srcId="{99442C38-924C-614D-9A38-A95810D5C9F5}" destId="{A6FF115A-DE98-F145-B4A2-EE8A0E18D391}" srcOrd="0" destOrd="0" presId="urn:microsoft.com/office/officeart/2005/8/layout/cycle2"/>
    <dgm:cxn modelId="{5A4284C7-622B-3E4E-8E2B-8B668AACD13B}" type="presOf" srcId="{C9F82166-D6CA-7D4F-B528-FDB7AB8FD065}" destId="{EF97BD4C-A334-B843-8EAB-036CC88F90E6}" srcOrd="0" destOrd="0" presId="urn:microsoft.com/office/officeart/2005/8/layout/cycle2"/>
    <dgm:cxn modelId="{218E8F89-8189-734E-9A9D-40FA8257B73C}" type="presOf" srcId="{1C91F90E-24FD-604F-BF9A-CCBA4D7732C1}" destId="{1BBB6956-660A-854E-9C82-952D76426CF8}" srcOrd="1" destOrd="0" presId="urn:microsoft.com/office/officeart/2005/8/layout/cycle2"/>
    <dgm:cxn modelId="{430A8618-716A-1545-BB2E-E7994CF7EDD9}" srcId="{82C97D0F-021A-884E-AB84-773F74364424}" destId="{ACABBCE3-2592-454E-BBDE-4FE47A7BED62}" srcOrd="1" destOrd="0" parTransId="{3BCA8A23-1C67-CD48-AD82-98795C749445}" sibTransId="{C59EE776-D5B7-BE4F-B63F-E0924DDAFEAB}"/>
    <dgm:cxn modelId="{89155750-46E8-7342-B5DB-262251E277FA}" type="presOf" srcId="{82C97D0F-021A-884E-AB84-773F74364424}" destId="{C6E09B7A-65D4-0448-A04B-54E9F36D0AB1}" srcOrd="0" destOrd="0" presId="urn:microsoft.com/office/officeart/2005/8/layout/cycle2"/>
    <dgm:cxn modelId="{9E0A0BAE-DA04-0148-B9F1-F3C929A3F504}" type="presOf" srcId="{1C91F90E-24FD-604F-BF9A-CCBA4D7732C1}" destId="{D9CD95A0-33B1-054E-9061-6870884A1B45}" srcOrd="0" destOrd="0" presId="urn:microsoft.com/office/officeart/2005/8/layout/cycle2"/>
    <dgm:cxn modelId="{6963368D-E03F-1247-87C8-040D3CDCB78D}" type="presOf" srcId="{99442C38-924C-614D-9A38-A95810D5C9F5}" destId="{0C1FF114-1F48-CB4C-B7FC-2E424DB25A8D}" srcOrd="1" destOrd="0" presId="urn:microsoft.com/office/officeart/2005/8/layout/cycle2"/>
    <dgm:cxn modelId="{955105DE-EF9B-D843-BA3C-0F4904035230}" type="presOf" srcId="{C9F82166-D6CA-7D4F-B528-FDB7AB8FD065}" destId="{4E8B5DAE-1717-CE48-814D-7DAB5BFB77B3}" srcOrd="1" destOrd="0" presId="urn:microsoft.com/office/officeart/2005/8/layout/cycle2"/>
    <dgm:cxn modelId="{B4C47FF2-9A53-2E42-A87E-0A3DEA53239D}" type="presOf" srcId="{B6D7280C-B641-4940-9946-CA55D72B68C0}" destId="{D8A1FF5E-E18E-D047-9ACD-ACF671EF4502}" srcOrd="0" destOrd="0" presId="urn:microsoft.com/office/officeart/2005/8/layout/cycle2"/>
    <dgm:cxn modelId="{647382BC-C13C-A845-A8A1-E38D300072E0}" type="presOf" srcId="{C59EE776-D5B7-BE4F-B63F-E0924DDAFEAB}" destId="{762CACB5-5489-E84B-8BAB-C7DA4B36A389}" srcOrd="1" destOrd="0" presId="urn:microsoft.com/office/officeart/2005/8/layout/cycle2"/>
    <dgm:cxn modelId="{FE2DEE3B-EB8C-0945-BAA1-D8CEB629FB72}" srcId="{82C97D0F-021A-884E-AB84-773F74364424}" destId="{E29291A9-84DA-4543-933D-E9F6618281BE}" srcOrd="4" destOrd="0" parTransId="{0124C2AE-298B-254B-BA30-019BFFD2DE0D}" sibTransId="{99442C38-924C-614D-9A38-A95810D5C9F5}"/>
    <dgm:cxn modelId="{EECE88C2-C067-5543-A42E-421F8182E7E3}" type="presOf" srcId="{39672A3A-F0D5-4B4C-B5AB-83FF6711D0C3}" destId="{893C6A84-56A0-F047-BAE0-B107AA8A558E}" srcOrd="0" destOrd="0" presId="urn:microsoft.com/office/officeart/2005/8/layout/cycle2"/>
    <dgm:cxn modelId="{E4668947-CDD5-EA44-A5B6-4659FC5D01EE}" type="presOf" srcId="{ACABBCE3-2592-454E-BBDE-4FE47A7BED62}" destId="{19F5F357-05AC-3B43-8B65-BE7D2582314F}" srcOrd="0" destOrd="0" presId="urn:microsoft.com/office/officeart/2005/8/layout/cycle2"/>
    <dgm:cxn modelId="{72DB3108-D2E0-3D4F-BA0B-5BAC3CDB16C7}" type="presParOf" srcId="{C6E09B7A-65D4-0448-A04B-54E9F36D0AB1}" destId="{D8A1FF5E-E18E-D047-9ACD-ACF671EF4502}" srcOrd="0" destOrd="0" presId="urn:microsoft.com/office/officeart/2005/8/layout/cycle2"/>
    <dgm:cxn modelId="{ADA2F516-7287-F540-AC38-190B67C9EB16}" type="presParOf" srcId="{C6E09B7A-65D4-0448-A04B-54E9F36D0AB1}" destId="{D9CD95A0-33B1-054E-9061-6870884A1B45}" srcOrd="1" destOrd="0" presId="urn:microsoft.com/office/officeart/2005/8/layout/cycle2"/>
    <dgm:cxn modelId="{C11B8C96-94F8-6348-9CB3-0AC4D52D04D2}" type="presParOf" srcId="{D9CD95A0-33B1-054E-9061-6870884A1B45}" destId="{1BBB6956-660A-854E-9C82-952D76426CF8}" srcOrd="0" destOrd="0" presId="urn:microsoft.com/office/officeart/2005/8/layout/cycle2"/>
    <dgm:cxn modelId="{8837FB58-AFD2-A54D-9A02-E80F85945FBE}" type="presParOf" srcId="{C6E09B7A-65D4-0448-A04B-54E9F36D0AB1}" destId="{19F5F357-05AC-3B43-8B65-BE7D2582314F}" srcOrd="2" destOrd="0" presId="urn:microsoft.com/office/officeart/2005/8/layout/cycle2"/>
    <dgm:cxn modelId="{38F1565E-1F71-9548-8C34-A94D3F76959D}" type="presParOf" srcId="{C6E09B7A-65D4-0448-A04B-54E9F36D0AB1}" destId="{26CF49A0-F0A3-DC4C-8334-ED683824D2C6}" srcOrd="3" destOrd="0" presId="urn:microsoft.com/office/officeart/2005/8/layout/cycle2"/>
    <dgm:cxn modelId="{A7F911F0-43EC-7146-8520-6C0811527169}" type="presParOf" srcId="{26CF49A0-F0A3-DC4C-8334-ED683824D2C6}" destId="{762CACB5-5489-E84B-8BAB-C7DA4B36A389}" srcOrd="0" destOrd="0" presId="urn:microsoft.com/office/officeart/2005/8/layout/cycle2"/>
    <dgm:cxn modelId="{751ED8AE-6CF2-164B-A924-E0FF29E8AEEB}" type="presParOf" srcId="{C6E09B7A-65D4-0448-A04B-54E9F36D0AB1}" destId="{893C6A84-56A0-F047-BAE0-B107AA8A558E}" srcOrd="4" destOrd="0" presId="urn:microsoft.com/office/officeart/2005/8/layout/cycle2"/>
    <dgm:cxn modelId="{35F5297A-9604-7443-B9D5-9AFFE3888C56}" type="presParOf" srcId="{C6E09B7A-65D4-0448-A04B-54E9F36D0AB1}" destId="{EF97BD4C-A334-B843-8EAB-036CC88F90E6}" srcOrd="5" destOrd="0" presId="urn:microsoft.com/office/officeart/2005/8/layout/cycle2"/>
    <dgm:cxn modelId="{DF5BB9D1-89C7-4D4E-8801-803020AC5CA4}" type="presParOf" srcId="{EF97BD4C-A334-B843-8EAB-036CC88F90E6}" destId="{4E8B5DAE-1717-CE48-814D-7DAB5BFB77B3}" srcOrd="0" destOrd="0" presId="urn:microsoft.com/office/officeart/2005/8/layout/cycle2"/>
    <dgm:cxn modelId="{FEDAEA18-90FC-FF45-AF7E-237A8C328D75}" type="presParOf" srcId="{C6E09B7A-65D4-0448-A04B-54E9F36D0AB1}" destId="{A152113C-8287-5848-B12F-050500181E9D}" srcOrd="6" destOrd="0" presId="urn:microsoft.com/office/officeart/2005/8/layout/cycle2"/>
    <dgm:cxn modelId="{67D9C9A2-589C-FA45-BF9A-35D8ADC85EA2}" type="presParOf" srcId="{C6E09B7A-65D4-0448-A04B-54E9F36D0AB1}" destId="{91B3F745-B866-BF4B-87A6-F60CBDC51F5E}" srcOrd="7" destOrd="0" presId="urn:microsoft.com/office/officeart/2005/8/layout/cycle2"/>
    <dgm:cxn modelId="{A2FCAF6D-83D4-9F46-9709-F723D2A170FC}" type="presParOf" srcId="{91B3F745-B866-BF4B-87A6-F60CBDC51F5E}" destId="{F1D45C22-D286-364B-8ADA-93C42DA3DA44}" srcOrd="0" destOrd="0" presId="urn:microsoft.com/office/officeart/2005/8/layout/cycle2"/>
    <dgm:cxn modelId="{5CE6883A-9903-7246-B987-0244C059ECAB}" type="presParOf" srcId="{C6E09B7A-65D4-0448-A04B-54E9F36D0AB1}" destId="{EC51199D-870C-DD44-B2A8-374E1342DD50}" srcOrd="8" destOrd="0" presId="urn:microsoft.com/office/officeart/2005/8/layout/cycle2"/>
    <dgm:cxn modelId="{4EC16D73-909D-0B4D-B120-F02B96BA5722}" type="presParOf" srcId="{C6E09B7A-65D4-0448-A04B-54E9F36D0AB1}" destId="{A6FF115A-DE98-F145-B4A2-EE8A0E18D391}" srcOrd="9" destOrd="0" presId="urn:microsoft.com/office/officeart/2005/8/layout/cycle2"/>
    <dgm:cxn modelId="{B9D015C1-5A05-5141-834E-D1F6FC126938}" type="presParOf" srcId="{A6FF115A-DE98-F145-B4A2-EE8A0E18D391}" destId="{0C1FF114-1F48-CB4C-B7FC-2E424DB25A8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C97D0F-021A-884E-AB84-773F74364424}"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en-GB"/>
        </a:p>
      </dgm:t>
    </dgm:pt>
    <dgm:pt modelId="{B6D7280C-B641-4940-9946-CA55D72B68C0}">
      <dgm:prSet custT="1"/>
      <dgm:spPr>
        <a:noFill/>
        <a:ln w="101600">
          <a:solidFill>
            <a:schemeClr val="bg1"/>
          </a:solidFill>
        </a:ln>
      </dgm:spPr>
      <dgm:t>
        <a:bodyPr/>
        <a:lstStyle/>
        <a:p>
          <a:r>
            <a:rPr lang="en-US" sz="1200" b="1" i="0" dirty="0" err="1">
              <a:ln>
                <a:noFill/>
              </a:ln>
              <a:solidFill>
                <a:schemeClr val="tx1"/>
              </a:solidFill>
            </a:rPr>
            <a:t>Samhällets</a:t>
          </a:r>
          <a:r>
            <a:rPr lang="en-US" sz="1200" b="1" i="0" dirty="0">
              <a:ln>
                <a:noFill/>
              </a:ln>
              <a:solidFill>
                <a:schemeClr val="tx1"/>
              </a:solidFill>
            </a:rPr>
            <a:t> </a:t>
          </a:r>
          <a:r>
            <a:rPr lang="en-US" sz="1200" b="1" i="0" dirty="0" err="1">
              <a:ln>
                <a:noFill/>
              </a:ln>
              <a:solidFill>
                <a:schemeClr val="tx1"/>
              </a:solidFill>
            </a:rPr>
            <a:t>könsnormer</a:t>
          </a:r>
          <a:r>
            <a:rPr lang="en-US" sz="1200" b="1" i="0" dirty="0">
              <a:ln>
                <a:noFill/>
              </a:ln>
              <a:solidFill>
                <a:schemeClr val="tx1"/>
              </a:solidFill>
            </a:rPr>
            <a:t> </a:t>
          </a:r>
          <a:r>
            <a:rPr lang="en-US" sz="1200" b="1" i="0" dirty="0" err="1">
              <a:ln>
                <a:noFill/>
              </a:ln>
              <a:solidFill>
                <a:schemeClr val="tx1"/>
              </a:solidFill>
            </a:rPr>
            <a:t>syns</a:t>
          </a:r>
          <a:r>
            <a:rPr lang="en-US" sz="1200" b="1" i="0" dirty="0">
              <a:ln>
                <a:noFill/>
              </a:ln>
              <a:solidFill>
                <a:schemeClr val="tx1"/>
              </a:solidFill>
            </a:rPr>
            <a:t> </a:t>
          </a:r>
          <a:r>
            <a:rPr lang="en-US" sz="1200" b="1" i="0" dirty="0" err="1">
              <a:ln>
                <a:noFill/>
              </a:ln>
              <a:solidFill>
                <a:schemeClr val="tx1"/>
              </a:solidFill>
            </a:rPr>
            <a:t>också</a:t>
          </a:r>
          <a:r>
            <a:rPr lang="en-US" sz="1200" b="1" i="0" dirty="0">
              <a:ln>
                <a:noFill/>
              </a:ln>
              <a:solidFill>
                <a:schemeClr val="tx1"/>
              </a:solidFill>
            </a:rPr>
            <a:t> </a:t>
          </a:r>
          <a:r>
            <a:rPr lang="en-US" sz="1200" b="1" i="0" dirty="0" err="1">
              <a:ln>
                <a:noFill/>
              </a:ln>
              <a:solidFill>
                <a:schemeClr val="tx1"/>
              </a:solidFill>
            </a:rPr>
            <a:t>i</a:t>
          </a:r>
          <a:r>
            <a:rPr lang="en-US" sz="1200" b="1" i="0" dirty="0">
              <a:ln>
                <a:noFill/>
              </a:ln>
              <a:solidFill>
                <a:schemeClr val="tx1"/>
              </a:solidFill>
            </a:rPr>
            <a:t> </a:t>
          </a:r>
          <a:r>
            <a:rPr lang="en-US" sz="1200" b="1" i="0" dirty="0" err="1">
              <a:ln>
                <a:noFill/>
              </a:ln>
              <a:solidFill>
                <a:schemeClr val="tx1"/>
              </a:solidFill>
            </a:rPr>
            <a:t>socialtjänstens</a:t>
          </a:r>
          <a:r>
            <a:rPr lang="en-US" sz="1200" b="1" i="0" dirty="0">
              <a:ln>
                <a:noFill/>
              </a:ln>
              <a:solidFill>
                <a:schemeClr val="tx1"/>
              </a:solidFill>
            </a:rPr>
            <a:t> </a:t>
          </a:r>
          <a:r>
            <a:rPr lang="en-US" sz="1200" b="1" i="0" dirty="0" err="1">
              <a:ln>
                <a:noFill/>
              </a:ln>
              <a:solidFill>
                <a:schemeClr val="tx1"/>
              </a:solidFill>
            </a:rPr>
            <a:t>handläggning</a:t>
          </a:r>
          <a:r>
            <a:rPr lang="en-US" sz="1200" b="1" i="0" dirty="0">
              <a:ln>
                <a:noFill/>
              </a:ln>
              <a:solidFill>
                <a:schemeClr val="tx1"/>
              </a:solidFill>
            </a:rPr>
            <a:t>.</a:t>
          </a:r>
          <a:endParaRPr lang="en-SE" sz="1200" b="1" dirty="0">
            <a:ln>
              <a:noFill/>
            </a:ln>
            <a:solidFill>
              <a:schemeClr val="tx1"/>
            </a:solidFill>
          </a:endParaRPr>
        </a:p>
      </dgm:t>
    </dgm:pt>
    <dgm:pt modelId="{7DEB9D37-2534-0045-8C25-8AB0336D01DA}" type="parTrans" cxnId="{08F8629A-76B8-6047-AD94-14F88843D3C7}">
      <dgm:prSet/>
      <dgm:spPr/>
      <dgm:t>
        <a:bodyPr/>
        <a:lstStyle/>
        <a:p>
          <a:endParaRPr lang="en-GB"/>
        </a:p>
      </dgm:t>
    </dgm:pt>
    <dgm:pt modelId="{1C91F90E-24FD-604F-BF9A-CCBA4D7732C1}" type="sibTrans" cxnId="{08F8629A-76B8-6047-AD94-14F88843D3C7}">
      <dgm:prSet/>
      <dgm:spPr>
        <a:solidFill>
          <a:schemeClr val="bg1"/>
        </a:solidFill>
      </dgm:spPr>
      <dgm:t>
        <a:bodyPr/>
        <a:lstStyle/>
        <a:p>
          <a:endParaRPr lang="en-GB"/>
        </a:p>
      </dgm:t>
    </dgm:pt>
    <dgm:pt modelId="{ACABBCE3-2592-454E-BBDE-4FE47A7BED62}">
      <dgm:prSet custT="1"/>
      <dgm:spPr>
        <a:noFill/>
        <a:ln w="101600">
          <a:solidFill>
            <a:schemeClr val="bg1"/>
          </a:solidFill>
        </a:ln>
      </dgm:spPr>
      <dgm:t>
        <a:bodyPr/>
        <a:lstStyle/>
        <a:p>
          <a:r>
            <a:rPr lang="en-US" sz="1200" b="1" i="0" dirty="0" err="1">
              <a:solidFill>
                <a:schemeClr val="tx1"/>
              </a:solidFill>
            </a:rPr>
            <a:t>Föreställningar</a:t>
          </a:r>
          <a:r>
            <a:rPr lang="en-US" sz="1200" b="1" i="0" dirty="0">
              <a:solidFill>
                <a:schemeClr val="tx1"/>
              </a:solidFill>
            </a:rPr>
            <a:t> </a:t>
          </a:r>
          <a:r>
            <a:rPr lang="en-US" sz="1200" b="1" i="0" dirty="0" err="1">
              <a:solidFill>
                <a:schemeClr val="tx1"/>
              </a:solidFill>
            </a:rPr>
            <a:t>och</a:t>
          </a:r>
          <a:r>
            <a:rPr lang="en-US" sz="1200" b="1" i="0" dirty="0">
              <a:solidFill>
                <a:schemeClr val="tx1"/>
              </a:solidFill>
            </a:rPr>
            <a:t> </a:t>
          </a:r>
          <a:r>
            <a:rPr lang="en-US" sz="1200" b="1" i="0" dirty="0" err="1">
              <a:solidFill>
                <a:schemeClr val="tx1"/>
              </a:solidFill>
            </a:rPr>
            <a:t>normer</a:t>
          </a:r>
          <a:r>
            <a:rPr lang="en-US" sz="1200" b="1" i="0" dirty="0">
              <a:solidFill>
                <a:schemeClr val="tx1"/>
              </a:solidFill>
            </a:rPr>
            <a:t> </a:t>
          </a:r>
          <a:r>
            <a:rPr lang="en-US" sz="1200" b="1" i="0" dirty="0" err="1">
              <a:solidFill>
                <a:schemeClr val="tx1"/>
              </a:solidFill>
            </a:rPr>
            <a:t>får</a:t>
          </a:r>
          <a:r>
            <a:rPr lang="en-US" sz="1200" b="1" i="0" dirty="0">
              <a:solidFill>
                <a:schemeClr val="tx1"/>
              </a:solidFill>
            </a:rPr>
            <a:t> </a:t>
          </a:r>
          <a:r>
            <a:rPr lang="en-US" sz="1200" b="1" i="0" dirty="0" err="1">
              <a:solidFill>
                <a:schemeClr val="tx1"/>
              </a:solidFill>
            </a:rPr>
            <a:t>konsekvenser</a:t>
          </a:r>
          <a:r>
            <a:rPr lang="en-US" sz="1200" b="1" i="0" dirty="0">
              <a:solidFill>
                <a:schemeClr val="tx1"/>
              </a:solidFill>
            </a:rPr>
            <a:t>. </a:t>
          </a:r>
          <a:r>
            <a:rPr lang="en-US" sz="1200" b="1" i="0" dirty="0" err="1">
              <a:solidFill>
                <a:schemeClr val="tx1"/>
              </a:solidFill>
            </a:rPr>
            <a:t>Skillnader</a:t>
          </a:r>
          <a:r>
            <a:rPr lang="en-US" sz="1200" b="1" i="0" dirty="0">
              <a:solidFill>
                <a:schemeClr val="tx1"/>
              </a:solidFill>
            </a:rPr>
            <a:t> </a:t>
          </a:r>
          <a:r>
            <a:rPr lang="en-US" sz="1200" b="1" i="0" dirty="0" err="1">
              <a:solidFill>
                <a:schemeClr val="tx1"/>
              </a:solidFill>
            </a:rPr>
            <a:t>både</a:t>
          </a:r>
          <a:r>
            <a:rPr lang="en-US" sz="1200" b="1" i="0" dirty="0">
              <a:solidFill>
                <a:schemeClr val="tx1"/>
              </a:solidFill>
            </a:rPr>
            <a:t> </a:t>
          </a:r>
          <a:r>
            <a:rPr lang="en-US" sz="1200" b="1" i="0" dirty="0" err="1">
              <a:solidFill>
                <a:schemeClr val="tx1"/>
              </a:solidFill>
            </a:rPr>
            <a:t>upprätthålls</a:t>
          </a:r>
          <a:r>
            <a:rPr lang="en-US" sz="1200" b="1" i="0" dirty="0">
              <a:solidFill>
                <a:schemeClr val="tx1"/>
              </a:solidFill>
            </a:rPr>
            <a:t> </a:t>
          </a:r>
          <a:r>
            <a:rPr lang="en-US" sz="1200" b="1" i="0" dirty="0" err="1">
              <a:solidFill>
                <a:schemeClr val="tx1"/>
              </a:solidFill>
            </a:rPr>
            <a:t>och</a:t>
          </a:r>
          <a:r>
            <a:rPr lang="en-US" sz="1200" b="1" i="0" dirty="0">
              <a:solidFill>
                <a:schemeClr val="tx1"/>
              </a:solidFill>
            </a:rPr>
            <a:t> </a:t>
          </a:r>
          <a:r>
            <a:rPr lang="en-US" sz="1200" b="1" i="0" dirty="0" err="1">
              <a:solidFill>
                <a:schemeClr val="tx1"/>
              </a:solidFill>
            </a:rPr>
            <a:t>förstärks</a:t>
          </a:r>
          <a:r>
            <a:rPr lang="en-US" sz="1200" b="1" i="0" dirty="0">
              <a:solidFill>
                <a:schemeClr val="tx1"/>
              </a:solidFill>
            </a:rPr>
            <a:t>. </a:t>
          </a:r>
          <a:endParaRPr lang="en-GB" sz="1200" dirty="0">
            <a:solidFill>
              <a:schemeClr val="tx1"/>
            </a:solidFill>
          </a:endParaRPr>
        </a:p>
      </dgm:t>
    </dgm:pt>
    <dgm:pt modelId="{3BCA8A23-1C67-CD48-AD82-98795C749445}" type="parTrans" cxnId="{430A8618-716A-1545-BB2E-E7994CF7EDD9}">
      <dgm:prSet/>
      <dgm:spPr/>
      <dgm:t>
        <a:bodyPr/>
        <a:lstStyle/>
        <a:p>
          <a:endParaRPr lang="en-GB"/>
        </a:p>
      </dgm:t>
    </dgm:pt>
    <dgm:pt modelId="{C59EE776-D5B7-BE4F-B63F-E0924DDAFEAB}" type="sibTrans" cxnId="{430A8618-716A-1545-BB2E-E7994CF7EDD9}">
      <dgm:prSet/>
      <dgm:spPr>
        <a:solidFill>
          <a:schemeClr val="bg1"/>
        </a:solidFill>
      </dgm:spPr>
      <dgm:t>
        <a:bodyPr/>
        <a:lstStyle/>
        <a:p>
          <a:endParaRPr lang="en-GB"/>
        </a:p>
      </dgm:t>
    </dgm:pt>
    <dgm:pt modelId="{39672A3A-F0D5-4B4C-B5AB-83FF6711D0C3}">
      <dgm:prSet custT="1"/>
      <dgm:spPr>
        <a:noFill/>
        <a:ln w="101600">
          <a:solidFill>
            <a:schemeClr val="bg1"/>
          </a:solidFill>
        </a:ln>
      </dgm:spPr>
      <dgm:t>
        <a:bodyPr/>
        <a:lstStyle/>
        <a:p>
          <a:r>
            <a:rPr lang="en-US" sz="1200" b="1" dirty="0">
              <a:solidFill>
                <a:schemeClr val="tx1"/>
              </a:solidFill>
            </a:rPr>
            <a:t>Men det </a:t>
          </a:r>
          <a:r>
            <a:rPr lang="en-US" sz="1200" b="1" dirty="0" err="1">
              <a:solidFill>
                <a:schemeClr val="tx1"/>
              </a:solidFill>
            </a:rPr>
            <a:t>finns</a:t>
          </a:r>
          <a:r>
            <a:rPr lang="en-US" sz="1200" b="1" dirty="0">
              <a:solidFill>
                <a:schemeClr val="tx1"/>
              </a:solidFill>
            </a:rPr>
            <a:t> </a:t>
          </a:r>
          <a:r>
            <a:rPr lang="en-US" sz="1200" b="1" dirty="0" err="1">
              <a:solidFill>
                <a:schemeClr val="tx1"/>
              </a:solidFill>
            </a:rPr>
            <a:t>reella</a:t>
          </a:r>
          <a:r>
            <a:rPr lang="en-US" sz="1200" b="1" dirty="0">
              <a:solidFill>
                <a:schemeClr val="tx1"/>
              </a:solidFill>
            </a:rPr>
            <a:t> </a:t>
          </a:r>
          <a:r>
            <a:rPr lang="en-US" sz="1200" b="1" dirty="0" err="1">
              <a:solidFill>
                <a:schemeClr val="tx1"/>
              </a:solidFill>
            </a:rPr>
            <a:t>skillnader</a:t>
          </a:r>
          <a:r>
            <a:rPr lang="en-US" sz="1200" b="1" dirty="0">
              <a:solidFill>
                <a:schemeClr val="tx1"/>
              </a:solidFill>
            </a:rPr>
            <a:t> </a:t>
          </a:r>
          <a:r>
            <a:rPr lang="en-US" sz="1200" b="1" dirty="0" err="1">
              <a:solidFill>
                <a:schemeClr val="tx1"/>
              </a:solidFill>
            </a:rPr>
            <a:t>i</a:t>
          </a:r>
          <a:r>
            <a:rPr lang="en-US" sz="1200" b="1" dirty="0">
              <a:solidFill>
                <a:schemeClr val="tx1"/>
              </a:solidFill>
            </a:rPr>
            <a:t> </a:t>
          </a:r>
          <a:r>
            <a:rPr lang="en-US" sz="1200" b="1" dirty="0" err="1">
              <a:solidFill>
                <a:schemeClr val="tx1"/>
              </a:solidFill>
            </a:rPr>
            <a:t>livsvillkor</a:t>
          </a:r>
          <a:r>
            <a:rPr lang="en-US" sz="1200" b="1" dirty="0">
              <a:solidFill>
                <a:schemeClr val="tx1"/>
              </a:solidFill>
            </a:rPr>
            <a:t> </a:t>
          </a:r>
          <a:r>
            <a:rPr lang="en-US" sz="1200" b="1" dirty="0" err="1">
              <a:solidFill>
                <a:schemeClr val="tx1"/>
              </a:solidFill>
            </a:rPr>
            <a:t>mellan</a:t>
          </a:r>
          <a:r>
            <a:rPr lang="en-US" sz="1200" b="1" dirty="0">
              <a:solidFill>
                <a:schemeClr val="tx1"/>
              </a:solidFill>
            </a:rPr>
            <a:t> </a:t>
          </a:r>
          <a:r>
            <a:rPr lang="en-US" sz="1200" b="1" dirty="0" err="1">
              <a:solidFill>
                <a:schemeClr val="tx1"/>
              </a:solidFill>
            </a:rPr>
            <a:t>kön</a:t>
          </a:r>
          <a:r>
            <a:rPr lang="en-US" sz="1200" b="1" dirty="0">
              <a:solidFill>
                <a:schemeClr val="tx1"/>
              </a:solidFill>
            </a:rPr>
            <a:t>, </a:t>
          </a:r>
          <a:r>
            <a:rPr lang="en-US" sz="1200" b="1" dirty="0" err="1">
              <a:solidFill>
                <a:schemeClr val="tx1"/>
              </a:solidFill>
            </a:rPr>
            <a:t>vilket</a:t>
          </a:r>
          <a:r>
            <a:rPr lang="en-US" sz="1200" b="1" dirty="0">
              <a:solidFill>
                <a:schemeClr val="tx1"/>
              </a:solidFill>
            </a:rPr>
            <a:t> </a:t>
          </a:r>
          <a:r>
            <a:rPr lang="en-US" sz="1200" b="1" dirty="0" err="1">
              <a:solidFill>
                <a:schemeClr val="tx1"/>
              </a:solidFill>
            </a:rPr>
            <a:t>socialtjänsten</a:t>
          </a:r>
          <a:r>
            <a:rPr lang="en-US" sz="1200" b="1" dirty="0">
              <a:solidFill>
                <a:schemeClr val="tx1"/>
              </a:solidFill>
            </a:rPr>
            <a:t> </a:t>
          </a:r>
          <a:r>
            <a:rPr lang="en-US" sz="1200" b="1" dirty="0" err="1">
              <a:solidFill>
                <a:schemeClr val="tx1"/>
              </a:solidFill>
            </a:rPr>
            <a:t>också</a:t>
          </a:r>
          <a:r>
            <a:rPr lang="en-US" sz="1200" b="1" dirty="0">
              <a:solidFill>
                <a:schemeClr val="tx1"/>
              </a:solidFill>
            </a:rPr>
            <a:t> </a:t>
          </a:r>
          <a:r>
            <a:rPr lang="en-US" sz="1200" b="1" dirty="0" err="1">
              <a:solidFill>
                <a:schemeClr val="tx1"/>
              </a:solidFill>
            </a:rPr>
            <a:t>måste</a:t>
          </a:r>
          <a:r>
            <a:rPr lang="en-US" sz="1200" b="1" dirty="0">
              <a:solidFill>
                <a:schemeClr val="tx1"/>
              </a:solidFill>
            </a:rPr>
            <a:t> ta </a:t>
          </a:r>
          <a:r>
            <a:rPr lang="en-US" sz="1200" b="1" dirty="0" err="1">
              <a:solidFill>
                <a:schemeClr val="tx1"/>
              </a:solidFill>
            </a:rPr>
            <a:t>hänsyn</a:t>
          </a:r>
          <a:r>
            <a:rPr lang="en-US" sz="1200" b="1" dirty="0">
              <a:solidFill>
                <a:schemeClr val="tx1"/>
              </a:solidFill>
            </a:rPr>
            <a:t> till. </a:t>
          </a:r>
          <a:endParaRPr lang="en-GB" sz="1200" b="1" dirty="0">
            <a:solidFill>
              <a:schemeClr val="tx1"/>
            </a:solidFill>
          </a:endParaRPr>
        </a:p>
      </dgm:t>
    </dgm:pt>
    <dgm:pt modelId="{8D54B9F8-A747-B841-A813-F68CEA3AF712}" type="parTrans" cxnId="{92DF025D-E408-CA40-8347-9F1E066B4773}">
      <dgm:prSet/>
      <dgm:spPr/>
      <dgm:t>
        <a:bodyPr/>
        <a:lstStyle/>
        <a:p>
          <a:endParaRPr lang="en-GB"/>
        </a:p>
      </dgm:t>
    </dgm:pt>
    <dgm:pt modelId="{C9F82166-D6CA-7D4F-B528-FDB7AB8FD065}" type="sibTrans" cxnId="{92DF025D-E408-CA40-8347-9F1E066B4773}">
      <dgm:prSet/>
      <dgm:spPr>
        <a:solidFill>
          <a:schemeClr val="bg1"/>
        </a:solidFill>
      </dgm:spPr>
      <dgm:t>
        <a:bodyPr/>
        <a:lstStyle/>
        <a:p>
          <a:endParaRPr lang="en-GB"/>
        </a:p>
      </dgm:t>
    </dgm:pt>
    <dgm:pt modelId="{A694868B-9853-B34C-A1DC-C42DCE266EEE}">
      <dgm:prSet custT="1"/>
      <dgm:spPr>
        <a:noFill/>
        <a:ln w="101600">
          <a:solidFill>
            <a:schemeClr val="bg1"/>
          </a:solidFill>
        </a:ln>
      </dgm:spPr>
      <dgm:t>
        <a:bodyPr/>
        <a:lstStyle/>
        <a:p>
          <a:r>
            <a:rPr lang="en-US" sz="1200" b="1" i="0" dirty="0" err="1">
              <a:solidFill>
                <a:schemeClr val="tx1"/>
              </a:solidFill>
            </a:rPr>
            <a:t>Kunskap</a:t>
          </a:r>
          <a:r>
            <a:rPr lang="en-US" sz="1200" b="1" i="0" dirty="0">
              <a:solidFill>
                <a:schemeClr val="tx1"/>
              </a:solidFill>
              <a:latin typeface="Arial"/>
            </a:rPr>
            <a:t>, </a:t>
          </a:r>
          <a:r>
            <a:rPr lang="en-US" sz="1200" b="1" i="0" dirty="0" err="1">
              <a:solidFill>
                <a:schemeClr val="tx1"/>
              </a:solidFill>
              <a:latin typeface="Arial"/>
            </a:rPr>
            <a:t>metoder</a:t>
          </a:r>
          <a:r>
            <a:rPr lang="en-US" sz="1200" b="1" i="0" dirty="0">
              <a:solidFill>
                <a:schemeClr val="tx1"/>
              </a:solidFill>
              <a:latin typeface="Arial"/>
            </a:rPr>
            <a:t> </a:t>
          </a:r>
          <a:r>
            <a:rPr lang="en-US" sz="1200" b="1" i="0" dirty="0" err="1">
              <a:solidFill>
                <a:schemeClr val="tx1"/>
              </a:solidFill>
              <a:latin typeface="Arial"/>
            </a:rPr>
            <a:t>och</a:t>
          </a:r>
          <a:r>
            <a:rPr lang="en-US" sz="1200" b="1" i="0" dirty="0">
              <a:solidFill>
                <a:schemeClr val="tx1"/>
              </a:solidFill>
              <a:latin typeface="Arial"/>
            </a:rPr>
            <a:t> </a:t>
          </a:r>
          <a:r>
            <a:rPr lang="en-US" sz="1200" b="1" i="0" dirty="0" err="1">
              <a:solidFill>
                <a:schemeClr val="tx1"/>
              </a:solidFill>
              <a:latin typeface="Arial"/>
            </a:rPr>
            <a:t>stöd</a:t>
          </a:r>
          <a:r>
            <a:rPr lang="en-US" sz="1200" b="1" i="0" dirty="0">
              <a:solidFill>
                <a:schemeClr val="tx1"/>
              </a:solidFill>
              <a:latin typeface="Arial"/>
            </a:rPr>
            <a:t> </a:t>
          </a:r>
          <a:r>
            <a:rPr lang="en-US" sz="1200" b="1" i="0" dirty="0" err="1">
              <a:solidFill>
                <a:schemeClr val="tx1"/>
              </a:solidFill>
            </a:rPr>
            <a:t>är</a:t>
          </a:r>
          <a:r>
            <a:rPr lang="en-US" sz="1200" b="1" i="0" dirty="0">
              <a:solidFill>
                <a:schemeClr val="tx1"/>
              </a:solidFill>
            </a:rPr>
            <a:t> </a:t>
          </a:r>
          <a:r>
            <a:rPr lang="en-US" sz="1200" b="1" i="0" dirty="0" err="1">
              <a:solidFill>
                <a:schemeClr val="tx1"/>
              </a:solidFill>
            </a:rPr>
            <a:t>nycklar</a:t>
          </a:r>
          <a:r>
            <a:rPr lang="en-US" sz="1200" b="1" i="0" dirty="0">
              <a:solidFill>
                <a:schemeClr val="tx1"/>
              </a:solidFill>
            </a:rPr>
            <a:t> till </a:t>
          </a:r>
          <a:r>
            <a:rPr lang="en-US" sz="1200" b="1" i="0" dirty="0" err="1">
              <a:solidFill>
                <a:schemeClr val="tx1"/>
              </a:solidFill>
            </a:rPr>
            <a:t>ökad</a:t>
          </a:r>
          <a:r>
            <a:rPr lang="en-US" sz="1200" b="1" i="0" dirty="0">
              <a:solidFill>
                <a:schemeClr val="tx1"/>
              </a:solidFill>
            </a:rPr>
            <a:t> </a:t>
          </a:r>
          <a:r>
            <a:rPr lang="en-US" sz="1200" b="1" i="0" dirty="0" err="1">
              <a:solidFill>
                <a:schemeClr val="tx1"/>
              </a:solidFill>
            </a:rPr>
            <a:t>kvalitet</a:t>
          </a:r>
          <a:r>
            <a:rPr lang="en-US" sz="1200" b="1" i="0" dirty="0">
              <a:solidFill>
                <a:schemeClr val="tx1"/>
              </a:solidFill>
            </a:rPr>
            <a:t> </a:t>
          </a:r>
          <a:r>
            <a:rPr lang="en-US" sz="1200" b="1" i="0" dirty="0" err="1">
              <a:solidFill>
                <a:schemeClr val="tx1"/>
              </a:solidFill>
            </a:rPr>
            <a:t>och</a:t>
          </a:r>
          <a:r>
            <a:rPr lang="en-US" sz="1200" b="1" i="0" dirty="0">
              <a:solidFill>
                <a:schemeClr val="tx1"/>
              </a:solidFill>
              <a:latin typeface="Arial"/>
            </a:rPr>
            <a:t> </a:t>
          </a:r>
          <a:r>
            <a:rPr lang="en-US" sz="1200" b="1" i="0" dirty="0" err="1">
              <a:solidFill>
                <a:schemeClr val="tx1"/>
              </a:solidFill>
              <a:latin typeface="Arial"/>
            </a:rPr>
            <a:t>jämställdhet</a:t>
          </a:r>
          <a:r>
            <a:rPr lang="en-US" sz="1200" b="1" i="0" dirty="0">
              <a:solidFill>
                <a:schemeClr val="tx1"/>
              </a:solidFill>
              <a:latin typeface="Arial"/>
            </a:rPr>
            <a:t> </a:t>
          </a:r>
          <a:r>
            <a:rPr lang="en-US" sz="1200" b="1" i="0" dirty="0" err="1">
              <a:solidFill>
                <a:schemeClr val="tx1"/>
              </a:solidFill>
            </a:rPr>
            <a:t>i</a:t>
          </a:r>
          <a:r>
            <a:rPr lang="en-US" sz="1200" b="1" i="0" dirty="0">
              <a:solidFill>
                <a:schemeClr val="tx1"/>
              </a:solidFill>
            </a:rPr>
            <a:t> </a:t>
          </a:r>
          <a:r>
            <a:rPr lang="en-US" sz="1200" b="1" i="0" dirty="0" err="1">
              <a:solidFill>
                <a:schemeClr val="tx1"/>
              </a:solidFill>
            </a:rPr>
            <a:t>socialtjänsten</a:t>
          </a:r>
          <a:r>
            <a:rPr lang="en-US" sz="1200" b="1" i="0" dirty="0">
              <a:solidFill>
                <a:schemeClr val="tx1"/>
              </a:solidFill>
            </a:rPr>
            <a:t>.</a:t>
          </a:r>
          <a:r>
            <a:rPr lang="en-US" sz="1200" b="1" i="0" dirty="0">
              <a:solidFill>
                <a:schemeClr val="tx1"/>
              </a:solidFill>
              <a:latin typeface="Arial"/>
            </a:rPr>
            <a:t> </a:t>
          </a:r>
          <a:endParaRPr lang="en-GB" sz="1200" b="1" dirty="0">
            <a:solidFill>
              <a:schemeClr val="tx1"/>
            </a:solidFill>
          </a:endParaRPr>
        </a:p>
      </dgm:t>
    </dgm:pt>
    <dgm:pt modelId="{58127F71-E665-B54C-97D8-FD3A932BA95D}" type="parTrans" cxnId="{C02F1E4B-6A3A-9E49-8930-DC0BF77C4900}">
      <dgm:prSet/>
      <dgm:spPr/>
      <dgm:t>
        <a:bodyPr/>
        <a:lstStyle/>
        <a:p>
          <a:endParaRPr lang="en-GB"/>
        </a:p>
      </dgm:t>
    </dgm:pt>
    <dgm:pt modelId="{B3B3428B-A5E1-2E4D-9D36-9DA5E950D453}" type="sibTrans" cxnId="{C02F1E4B-6A3A-9E49-8930-DC0BF77C4900}">
      <dgm:prSet/>
      <dgm:spPr>
        <a:solidFill>
          <a:schemeClr val="bg1"/>
        </a:solidFill>
      </dgm:spPr>
      <dgm:t>
        <a:bodyPr/>
        <a:lstStyle/>
        <a:p>
          <a:endParaRPr lang="en-GB"/>
        </a:p>
      </dgm:t>
    </dgm:pt>
    <dgm:pt modelId="{E29291A9-84DA-4543-933D-E9F6618281BE}">
      <dgm:prSet custT="1"/>
      <dgm:spPr>
        <a:noFill/>
        <a:ln>
          <a:noFill/>
        </a:ln>
      </dgm:spPr>
      <dgm:t>
        <a:bodyPr/>
        <a:lstStyle/>
        <a:p>
          <a:endParaRPr lang="en-GB" sz="1200" dirty="0">
            <a:solidFill>
              <a:schemeClr val="tx1"/>
            </a:solidFill>
          </a:endParaRPr>
        </a:p>
      </dgm:t>
    </dgm:pt>
    <dgm:pt modelId="{0124C2AE-298B-254B-BA30-019BFFD2DE0D}" type="parTrans" cxnId="{FE2DEE3B-EB8C-0945-BAA1-D8CEB629FB72}">
      <dgm:prSet/>
      <dgm:spPr/>
      <dgm:t>
        <a:bodyPr/>
        <a:lstStyle/>
        <a:p>
          <a:endParaRPr lang="en-GB"/>
        </a:p>
      </dgm:t>
    </dgm:pt>
    <dgm:pt modelId="{99442C38-924C-614D-9A38-A95810D5C9F5}" type="sibTrans" cxnId="{FE2DEE3B-EB8C-0945-BAA1-D8CEB629FB72}">
      <dgm:prSet/>
      <dgm:spPr>
        <a:noFill/>
      </dgm:spPr>
      <dgm:t>
        <a:bodyPr/>
        <a:lstStyle/>
        <a:p>
          <a:endParaRPr lang="en-GB"/>
        </a:p>
      </dgm:t>
    </dgm:pt>
    <dgm:pt modelId="{C6E09B7A-65D4-0448-A04B-54E9F36D0AB1}" type="pres">
      <dgm:prSet presAssocID="{82C97D0F-021A-884E-AB84-773F74364424}" presName="cycle" presStyleCnt="0">
        <dgm:presLayoutVars>
          <dgm:dir/>
          <dgm:resizeHandles val="exact"/>
        </dgm:presLayoutVars>
      </dgm:prSet>
      <dgm:spPr/>
      <dgm:t>
        <a:bodyPr/>
        <a:lstStyle/>
        <a:p>
          <a:endParaRPr lang="sv-SE"/>
        </a:p>
      </dgm:t>
    </dgm:pt>
    <dgm:pt modelId="{D8A1FF5E-E18E-D047-9ACD-ACF671EF4502}" type="pres">
      <dgm:prSet presAssocID="{B6D7280C-B641-4940-9946-CA55D72B68C0}" presName="node" presStyleLbl="node1" presStyleIdx="0" presStyleCnt="5">
        <dgm:presLayoutVars>
          <dgm:bulletEnabled val="1"/>
        </dgm:presLayoutVars>
      </dgm:prSet>
      <dgm:spPr/>
      <dgm:t>
        <a:bodyPr/>
        <a:lstStyle/>
        <a:p>
          <a:endParaRPr lang="sv-SE"/>
        </a:p>
      </dgm:t>
    </dgm:pt>
    <dgm:pt modelId="{D9CD95A0-33B1-054E-9061-6870884A1B45}" type="pres">
      <dgm:prSet presAssocID="{1C91F90E-24FD-604F-BF9A-CCBA4D7732C1}" presName="sibTrans" presStyleLbl="sibTrans2D1" presStyleIdx="0" presStyleCnt="5"/>
      <dgm:spPr/>
      <dgm:t>
        <a:bodyPr/>
        <a:lstStyle/>
        <a:p>
          <a:endParaRPr lang="sv-SE"/>
        </a:p>
      </dgm:t>
    </dgm:pt>
    <dgm:pt modelId="{1BBB6956-660A-854E-9C82-952D76426CF8}" type="pres">
      <dgm:prSet presAssocID="{1C91F90E-24FD-604F-BF9A-CCBA4D7732C1}" presName="connectorText" presStyleLbl="sibTrans2D1" presStyleIdx="0" presStyleCnt="5"/>
      <dgm:spPr/>
      <dgm:t>
        <a:bodyPr/>
        <a:lstStyle/>
        <a:p>
          <a:endParaRPr lang="sv-SE"/>
        </a:p>
      </dgm:t>
    </dgm:pt>
    <dgm:pt modelId="{19F5F357-05AC-3B43-8B65-BE7D2582314F}" type="pres">
      <dgm:prSet presAssocID="{ACABBCE3-2592-454E-BBDE-4FE47A7BED62}" presName="node" presStyleLbl="node1" presStyleIdx="1" presStyleCnt="5">
        <dgm:presLayoutVars>
          <dgm:bulletEnabled val="1"/>
        </dgm:presLayoutVars>
      </dgm:prSet>
      <dgm:spPr/>
      <dgm:t>
        <a:bodyPr/>
        <a:lstStyle/>
        <a:p>
          <a:endParaRPr lang="sv-SE"/>
        </a:p>
      </dgm:t>
    </dgm:pt>
    <dgm:pt modelId="{26CF49A0-F0A3-DC4C-8334-ED683824D2C6}" type="pres">
      <dgm:prSet presAssocID="{C59EE776-D5B7-BE4F-B63F-E0924DDAFEAB}" presName="sibTrans" presStyleLbl="sibTrans2D1" presStyleIdx="1" presStyleCnt="5"/>
      <dgm:spPr/>
      <dgm:t>
        <a:bodyPr/>
        <a:lstStyle/>
        <a:p>
          <a:endParaRPr lang="sv-SE"/>
        </a:p>
      </dgm:t>
    </dgm:pt>
    <dgm:pt modelId="{762CACB5-5489-E84B-8BAB-C7DA4B36A389}" type="pres">
      <dgm:prSet presAssocID="{C59EE776-D5B7-BE4F-B63F-E0924DDAFEAB}" presName="connectorText" presStyleLbl="sibTrans2D1" presStyleIdx="1" presStyleCnt="5"/>
      <dgm:spPr/>
      <dgm:t>
        <a:bodyPr/>
        <a:lstStyle/>
        <a:p>
          <a:endParaRPr lang="sv-SE"/>
        </a:p>
      </dgm:t>
    </dgm:pt>
    <dgm:pt modelId="{893C6A84-56A0-F047-BAE0-B107AA8A558E}" type="pres">
      <dgm:prSet presAssocID="{39672A3A-F0D5-4B4C-B5AB-83FF6711D0C3}" presName="node" presStyleLbl="node1" presStyleIdx="2" presStyleCnt="5">
        <dgm:presLayoutVars>
          <dgm:bulletEnabled val="1"/>
        </dgm:presLayoutVars>
      </dgm:prSet>
      <dgm:spPr/>
      <dgm:t>
        <a:bodyPr/>
        <a:lstStyle/>
        <a:p>
          <a:endParaRPr lang="sv-SE"/>
        </a:p>
      </dgm:t>
    </dgm:pt>
    <dgm:pt modelId="{EF97BD4C-A334-B843-8EAB-036CC88F90E6}" type="pres">
      <dgm:prSet presAssocID="{C9F82166-D6CA-7D4F-B528-FDB7AB8FD065}" presName="sibTrans" presStyleLbl="sibTrans2D1" presStyleIdx="2" presStyleCnt="5"/>
      <dgm:spPr/>
      <dgm:t>
        <a:bodyPr/>
        <a:lstStyle/>
        <a:p>
          <a:endParaRPr lang="sv-SE"/>
        </a:p>
      </dgm:t>
    </dgm:pt>
    <dgm:pt modelId="{4E8B5DAE-1717-CE48-814D-7DAB5BFB77B3}" type="pres">
      <dgm:prSet presAssocID="{C9F82166-D6CA-7D4F-B528-FDB7AB8FD065}" presName="connectorText" presStyleLbl="sibTrans2D1" presStyleIdx="2" presStyleCnt="5"/>
      <dgm:spPr/>
      <dgm:t>
        <a:bodyPr/>
        <a:lstStyle/>
        <a:p>
          <a:endParaRPr lang="sv-SE"/>
        </a:p>
      </dgm:t>
    </dgm:pt>
    <dgm:pt modelId="{A152113C-8287-5848-B12F-050500181E9D}" type="pres">
      <dgm:prSet presAssocID="{A694868B-9853-B34C-A1DC-C42DCE266EEE}" presName="node" presStyleLbl="node1" presStyleIdx="3" presStyleCnt="5">
        <dgm:presLayoutVars>
          <dgm:bulletEnabled val="1"/>
        </dgm:presLayoutVars>
      </dgm:prSet>
      <dgm:spPr/>
      <dgm:t>
        <a:bodyPr/>
        <a:lstStyle/>
        <a:p>
          <a:endParaRPr lang="sv-SE"/>
        </a:p>
      </dgm:t>
    </dgm:pt>
    <dgm:pt modelId="{91B3F745-B866-BF4B-87A6-F60CBDC51F5E}" type="pres">
      <dgm:prSet presAssocID="{B3B3428B-A5E1-2E4D-9D36-9DA5E950D453}" presName="sibTrans" presStyleLbl="sibTrans2D1" presStyleIdx="3" presStyleCnt="5"/>
      <dgm:spPr/>
      <dgm:t>
        <a:bodyPr/>
        <a:lstStyle/>
        <a:p>
          <a:endParaRPr lang="sv-SE"/>
        </a:p>
      </dgm:t>
    </dgm:pt>
    <dgm:pt modelId="{F1D45C22-D286-364B-8ADA-93C42DA3DA44}" type="pres">
      <dgm:prSet presAssocID="{B3B3428B-A5E1-2E4D-9D36-9DA5E950D453}" presName="connectorText" presStyleLbl="sibTrans2D1" presStyleIdx="3" presStyleCnt="5"/>
      <dgm:spPr/>
      <dgm:t>
        <a:bodyPr/>
        <a:lstStyle/>
        <a:p>
          <a:endParaRPr lang="sv-SE"/>
        </a:p>
      </dgm:t>
    </dgm:pt>
    <dgm:pt modelId="{EC51199D-870C-DD44-B2A8-374E1342DD50}" type="pres">
      <dgm:prSet presAssocID="{E29291A9-84DA-4543-933D-E9F6618281BE}" presName="node" presStyleLbl="node1" presStyleIdx="4" presStyleCnt="5">
        <dgm:presLayoutVars>
          <dgm:bulletEnabled val="1"/>
        </dgm:presLayoutVars>
      </dgm:prSet>
      <dgm:spPr/>
      <dgm:t>
        <a:bodyPr/>
        <a:lstStyle/>
        <a:p>
          <a:endParaRPr lang="sv-SE"/>
        </a:p>
      </dgm:t>
    </dgm:pt>
    <dgm:pt modelId="{A6FF115A-DE98-F145-B4A2-EE8A0E18D391}" type="pres">
      <dgm:prSet presAssocID="{99442C38-924C-614D-9A38-A95810D5C9F5}" presName="sibTrans" presStyleLbl="sibTrans2D1" presStyleIdx="4" presStyleCnt="5"/>
      <dgm:spPr/>
      <dgm:t>
        <a:bodyPr/>
        <a:lstStyle/>
        <a:p>
          <a:endParaRPr lang="sv-SE"/>
        </a:p>
      </dgm:t>
    </dgm:pt>
    <dgm:pt modelId="{0C1FF114-1F48-CB4C-B7FC-2E424DB25A8D}" type="pres">
      <dgm:prSet presAssocID="{99442C38-924C-614D-9A38-A95810D5C9F5}" presName="connectorText" presStyleLbl="sibTrans2D1" presStyleIdx="4" presStyleCnt="5"/>
      <dgm:spPr/>
      <dgm:t>
        <a:bodyPr/>
        <a:lstStyle/>
        <a:p>
          <a:endParaRPr lang="sv-SE"/>
        </a:p>
      </dgm:t>
    </dgm:pt>
  </dgm:ptLst>
  <dgm:cxnLst>
    <dgm:cxn modelId="{6A66081B-AB59-744A-9E21-03B4AE763FB6}" type="presOf" srcId="{C59EE776-D5B7-BE4F-B63F-E0924DDAFEAB}" destId="{26CF49A0-F0A3-DC4C-8334-ED683824D2C6}" srcOrd="0" destOrd="0" presId="urn:microsoft.com/office/officeart/2005/8/layout/cycle2"/>
    <dgm:cxn modelId="{92DF025D-E408-CA40-8347-9F1E066B4773}" srcId="{82C97D0F-021A-884E-AB84-773F74364424}" destId="{39672A3A-F0D5-4B4C-B5AB-83FF6711D0C3}" srcOrd="2" destOrd="0" parTransId="{8D54B9F8-A747-B841-A813-F68CEA3AF712}" sibTransId="{C9F82166-D6CA-7D4F-B528-FDB7AB8FD065}"/>
    <dgm:cxn modelId="{F158C567-354F-054E-8B19-8B1700CD066A}" type="presOf" srcId="{E29291A9-84DA-4543-933D-E9F6618281BE}" destId="{EC51199D-870C-DD44-B2A8-374E1342DD50}" srcOrd="0" destOrd="0" presId="urn:microsoft.com/office/officeart/2005/8/layout/cycle2"/>
    <dgm:cxn modelId="{A5A82B0A-4E0D-9C49-80CC-A29D2CFE0D9D}" type="presOf" srcId="{A694868B-9853-B34C-A1DC-C42DCE266EEE}" destId="{A152113C-8287-5848-B12F-050500181E9D}" srcOrd="0" destOrd="0" presId="urn:microsoft.com/office/officeart/2005/8/layout/cycle2"/>
    <dgm:cxn modelId="{720C60A8-9D7C-0040-9F41-306728C75670}" type="presOf" srcId="{B3B3428B-A5E1-2E4D-9D36-9DA5E950D453}" destId="{F1D45C22-D286-364B-8ADA-93C42DA3DA44}" srcOrd="1" destOrd="0" presId="urn:microsoft.com/office/officeart/2005/8/layout/cycle2"/>
    <dgm:cxn modelId="{D0072D08-F159-EB4D-BF07-82FD8D7880BA}" type="presOf" srcId="{B3B3428B-A5E1-2E4D-9D36-9DA5E950D453}" destId="{91B3F745-B866-BF4B-87A6-F60CBDC51F5E}" srcOrd="0" destOrd="0" presId="urn:microsoft.com/office/officeart/2005/8/layout/cycle2"/>
    <dgm:cxn modelId="{C02F1E4B-6A3A-9E49-8930-DC0BF77C4900}" srcId="{82C97D0F-021A-884E-AB84-773F74364424}" destId="{A694868B-9853-B34C-A1DC-C42DCE266EEE}" srcOrd="3" destOrd="0" parTransId="{58127F71-E665-B54C-97D8-FD3A932BA95D}" sibTransId="{B3B3428B-A5E1-2E4D-9D36-9DA5E950D453}"/>
    <dgm:cxn modelId="{08F8629A-76B8-6047-AD94-14F88843D3C7}" srcId="{82C97D0F-021A-884E-AB84-773F74364424}" destId="{B6D7280C-B641-4940-9946-CA55D72B68C0}" srcOrd="0" destOrd="0" parTransId="{7DEB9D37-2534-0045-8C25-8AB0336D01DA}" sibTransId="{1C91F90E-24FD-604F-BF9A-CCBA4D7732C1}"/>
    <dgm:cxn modelId="{FF3C2860-0BED-1D41-B36C-1286B90EA0E1}" type="presOf" srcId="{99442C38-924C-614D-9A38-A95810D5C9F5}" destId="{A6FF115A-DE98-F145-B4A2-EE8A0E18D391}" srcOrd="0" destOrd="0" presId="urn:microsoft.com/office/officeart/2005/8/layout/cycle2"/>
    <dgm:cxn modelId="{5A4284C7-622B-3E4E-8E2B-8B668AACD13B}" type="presOf" srcId="{C9F82166-D6CA-7D4F-B528-FDB7AB8FD065}" destId="{EF97BD4C-A334-B843-8EAB-036CC88F90E6}" srcOrd="0" destOrd="0" presId="urn:microsoft.com/office/officeart/2005/8/layout/cycle2"/>
    <dgm:cxn modelId="{218E8F89-8189-734E-9A9D-40FA8257B73C}" type="presOf" srcId="{1C91F90E-24FD-604F-BF9A-CCBA4D7732C1}" destId="{1BBB6956-660A-854E-9C82-952D76426CF8}" srcOrd="1" destOrd="0" presId="urn:microsoft.com/office/officeart/2005/8/layout/cycle2"/>
    <dgm:cxn modelId="{430A8618-716A-1545-BB2E-E7994CF7EDD9}" srcId="{82C97D0F-021A-884E-AB84-773F74364424}" destId="{ACABBCE3-2592-454E-BBDE-4FE47A7BED62}" srcOrd="1" destOrd="0" parTransId="{3BCA8A23-1C67-CD48-AD82-98795C749445}" sibTransId="{C59EE776-D5B7-BE4F-B63F-E0924DDAFEAB}"/>
    <dgm:cxn modelId="{89155750-46E8-7342-B5DB-262251E277FA}" type="presOf" srcId="{82C97D0F-021A-884E-AB84-773F74364424}" destId="{C6E09B7A-65D4-0448-A04B-54E9F36D0AB1}" srcOrd="0" destOrd="0" presId="urn:microsoft.com/office/officeart/2005/8/layout/cycle2"/>
    <dgm:cxn modelId="{9E0A0BAE-DA04-0148-B9F1-F3C929A3F504}" type="presOf" srcId="{1C91F90E-24FD-604F-BF9A-CCBA4D7732C1}" destId="{D9CD95A0-33B1-054E-9061-6870884A1B45}" srcOrd="0" destOrd="0" presId="urn:microsoft.com/office/officeart/2005/8/layout/cycle2"/>
    <dgm:cxn modelId="{6963368D-E03F-1247-87C8-040D3CDCB78D}" type="presOf" srcId="{99442C38-924C-614D-9A38-A95810D5C9F5}" destId="{0C1FF114-1F48-CB4C-B7FC-2E424DB25A8D}" srcOrd="1" destOrd="0" presId="urn:microsoft.com/office/officeart/2005/8/layout/cycle2"/>
    <dgm:cxn modelId="{955105DE-EF9B-D843-BA3C-0F4904035230}" type="presOf" srcId="{C9F82166-D6CA-7D4F-B528-FDB7AB8FD065}" destId="{4E8B5DAE-1717-CE48-814D-7DAB5BFB77B3}" srcOrd="1" destOrd="0" presId="urn:microsoft.com/office/officeart/2005/8/layout/cycle2"/>
    <dgm:cxn modelId="{B4C47FF2-9A53-2E42-A87E-0A3DEA53239D}" type="presOf" srcId="{B6D7280C-B641-4940-9946-CA55D72B68C0}" destId="{D8A1FF5E-E18E-D047-9ACD-ACF671EF4502}" srcOrd="0" destOrd="0" presId="urn:microsoft.com/office/officeart/2005/8/layout/cycle2"/>
    <dgm:cxn modelId="{647382BC-C13C-A845-A8A1-E38D300072E0}" type="presOf" srcId="{C59EE776-D5B7-BE4F-B63F-E0924DDAFEAB}" destId="{762CACB5-5489-E84B-8BAB-C7DA4B36A389}" srcOrd="1" destOrd="0" presId="urn:microsoft.com/office/officeart/2005/8/layout/cycle2"/>
    <dgm:cxn modelId="{FE2DEE3B-EB8C-0945-BAA1-D8CEB629FB72}" srcId="{82C97D0F-021A-884E-AB84-773F74364424}" destId="{E29291A9-84DA-4543-933D-E9F6618281BE}" srcOrd="4" destOrd="0" parTransId="{0124C2AE-298B-254B-BA30-019BFFD2DE0D}" sibTransId="{99442C38-924C-614D-9A38-A95810D5C9F5}"/>
    <dgm:cxn modelId="{EECE88C2-C067-5543-A42E-421F8182E7E3}" type="presOf" srcId="{39672A3A-F0D5-4B4C-B5AB-83FF6711D0C3}" destId="{893C6A84-56A0-F047-BAE0-B107AA8A558E}" srcOrd="0" destOrd="0" presId="urn:microsoft.com/office/officeart/2005/8/layout/cycle2"/>
    <dgm:cxn modelId="{E4668947-CDD5-EA44-A5B6-4659FC5D01EE}" type="presOf" srcId="{ACABBCE3-2592-454E-BBDE-4FE47A7BED62}" destId="{19F5F357-05AC-3B43-8B65-BE7D2582314F}" srcOrd="0" destOrd="0" presId="urn:microsoft.com/office/officeart/2005/8/layout/cycle2"/>
    <dgm:cxn modelId="{72DB3108-D2E0-3D4F-BA0B-5BAC3CDB16C7}" type="presParOf" srcId="{C6E09B7A-65D4-0448-A04B-54E9F36D0AB1}" destId="{D8A1FF5E-E18E-D047-9ACD-ACF671EF4502}" srcOrd="0" destOrd="0" presId="urn:microsoft.com/office/officeart/2005/8/layout/cycle2"/>
    <dgm:cxn modelId="{ADA2F516-7287-F540-AC38-190B67C9EB16}" type="presParOf" srcId="{C6E09B7A-65D4-0448-A04B-54E9F36D0AB1}" destId="{D9CD95A0-33B1-054E-9061-6870884A1B45}" srcOrd="1" destOrd="0" presId="urn:microsoft.com/office/officeart/2005/8/layout/cycle2"/>
    <dgm:cxn modelId="{C11B8C96-94F8-6348-9CB3-0AC4D52D04D2}" type="presParOf" srcId="{D9CD95A0-33B1-054E-9061-6870884A1B45}" destId="{1BBB6956-660A-854E-9C82-952D76426CF8}" srcOrd="0" destOrd="0" presId="urn:microsoft.com/office/officeart/2005/8/layout/cycle2"/>
    <dgm:cxn modelId="{8837FB58-AFD2-A54D-9A02-E80F85945FBE}" type="presParOf" srcId="{C6E09B7A-65D4-0448-A04B-54E9F36D0AB1}" destId="{19F5F357-05AC-3B43-8B65-BE7D2582314F}" srcOrd="2" destOrd="0" presId="urn:microsoft.com/office/officeart/2005/8/layout/cycle2"/>
    <dgm:cxn modelId="{38F1565E-1F71-9548-8C34-A94D3F76959D}" type="presParOf" srcId="{C6E09B7A-65D4-0448-A04B-54E9F36D0AB1}" destId="{26CF49A0-F0A3-DC4C-8334-ED683824D2C6}" srcOrd="3" destOrd="0" presId="urn:microsoft.com/office/officeart/2005/8/layout/cycle2"/>
    <dgm:cxn modelId="{A7F911F0-43EC-7146-8520-6C0811527169}" type="presParOf" srcId="{26CF49A0-F0A3-DC4C-8334-ED683824D2C6}" destId="{762CACB5-5489-E84B-8BAB-C7DA4B36A389}" srcOrd="0" destOrd="0" presId="urn:microsoft.com/office/officeart/2005/8/layout/cycle2"/>
    <dgm:cxn modelId="{751ED8AE-6CF2-164B-A924-E0FF29E8AEEB}" type="presParOf" srcId="{C6E09B7A-65D4-0448-A04B-54E9F36D0AB1}" destId="{893C6A84-56A0-F047-BAE0-B107AA8A558E}" srcOrd="4" destOrd="0" presId="urn:microsoft.com/office/officeart/2005/8/layout/cycle2"/>
    <dgm:cxn modelId="{35F5297A-9604-7443-B9D5-9AFFE3888C56}" type="presParOf" srcId="{C6E09B7A-65D4-0448-A04B-54E9F36D0AB1}" destId="{EF97BD4C-A334-B843-8EAB-036CC88F90E6}" srcOrd="5" destOrd="0" presId="urn:microsoft.com/office/officeart/2005/8/layout/cycle2"/>
    <dgm:cxn modelId="{DF5BB9D1-89C7-4D4E-8801-803020AC5CA4}" type="presParOf" srcId="{EF97BD4C-A334-B843-8EAB-036CC88F90E6}" destId="{4E8B5DAE-1717-CE48-814D-7DAB5BFB77B3}" srcOrd="0" destOrd="0" presId="urn:microsoft.com/office/officeart/2005/8/layout/cycle2"/>
    <dgm:cxn modelId="{FEDAEA18-90FC-FF45-AF7E-237A8C328D75}" type="presParOf" srcId="{C6E09B7A-65D4-0448-A04B-54E9F36D0AB1}" destId="{A152113C-8287-5848-B12F-050500181E9D}" srcOrd="6" destOrd="0" presId="urn:microsoft.com/office/officeart/2005/8/layout/cycle2"/>
    <dgm:cxn modelId="{67D9C9A2-589C-FA45-BF9A-35D8ADC85EA2}" type="presParOf" srcId="{C6E09B7A-65D4-0448-A04B-54E9F36D0AB1}" destId="{91B3F745-B866-BF4B-87A6-F60CBDC51F5E}" srcOrd="7" destOrd="0" presId="urn:microsoft.com/office/officeart/2005/8/layout/cycle2"/>
    <dgm:cxn modelId="{A2FCAF6D-83D4-9F46-9709-F723D2A170FC}" type="presParOf" srcId="{91B3F745-B866-BF4B-87A6-F60CBDC51F5E}" destId="{F1D45C22-D286-364B-8ADA-93C42DA3DA44}" srcOrd="0" destOrd="0" presId="urn:microsoft.com/office/officeart/2005/8/layout/cycle2"/>
    <dgm:cxn modelId="{5CE6883A-9903-7246-B987-0244C059ECAB}" type="presParOf" srcId="{C6E09B7A-65D4-0448-A04B-54E9F36D0AB1}" destId="{EC51199D-870C-DD44-B2A8-374E1342DD50}" srcOrd="8" destOrd="0" presId="urn:microsoft.com/office/officeart/2005/8/layout/cycle2"/>
    <dgm:cxn modelId="{4EC16D73-909D-0B4D-B120-F02B96BA5722}" type="presParOf" srcId="{C6E09B7A-65D4-0448-A04B-54E9F36D0AB1}" destId="{A6FF115A-DE98-F145-B4A2-EE8A0E18D391}" srcOrd="9" destOrd="0" presId="urn:microsoft.com/office/officeart/2005/8/layout/cycle2"/>
    <dgm:cxn modelId="{B9D015C1-5A05-5141-834E-D1F6FC126938}" type="presParOf" srcId="{A6FF115A-DE98-F145-B4A2-EE8A0E18D391}" destId="{0C1FF114-1F48-CB4C-B7FC-2E424DB25A8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C97D0F-021A-884E-AB84-773F74364424}"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en-GB"/>
        </a:p>
      </dgm:t>
    </dgm:pt>
    <dgm:pt modelId="{B6D7280C-B641-4940-9946-CA55D72B68C0}">
      <dgm:prSet custT="1"/>
      <dgm:spPr>
        <a:noFill/>
        <a:ln w="101600">
          <a:solidFill>
            <a:schemeClr val="bg1"/>
          </a:solidFill>
        </a:ln>
      </dgm:spPr>
      <dgm:t>
        <a:bodyPr/>
        <a:lstStyle/>
        <a:p>
          <a:r>
            <a:rPr lang="en-US" sz="1200" b="1" i="0" dirty="0" err="1">
              <a:ln>
                <a:noFill/>
              </a:ln>
              <a:solidFill>
                <a:schemeClr val="tx1"/>
              </a:solidFill>
            </a:rPr>
            <a:t>Samhällets</a:t>
          </a:r>
          <a:r>
            <a:rPr lang="en-US" sz="1200" b="1" i="0" dirty="0">
              <a:ln>
                <a:noFill/>
              </a:ln>
              <a:solidFill>
                <a:schemeClr val="tx1"/>
              </a:solidFill>
            </a:rPr>
            <a:t> </a:t>
          </a:r>
          <a:r>
            <a:rPr lang="en-US" sz="1200" b="1" i="0" dirty="0" err="1">
              <a:ln>
                <a:noFill/>
              </a:ln>
              <a:solidFill>
                <a:schemeClr val="tx1"/>
              </a:solidFill>
            </a:rPr>
            <a:t>könsnormer</a:t>
          </a:r>
          <a:r>
            <a:rPr lang="en-US" sz="1200" b="1" i="0" dirty="0">
              <a:ln>
                <a:noFill/>
              </a:ln>
              <a:solidFill>
                <a:schemeClr val="tx1"/>
              </a:solidFill>
            </a:rPr>
            <a:t> </a:t>
          </a:r>
          <a:r>
            <a:rPr lang="en-US" sz="1200" b="1" i="0" dirty="0" err="1">
              <a:ln>
                <a:noFill/>
              </a:ln>
              <a:solidFill>
                <a:schemeClr val="tx1"/>
              </a:solidFill>
            </a:rPr>
            <a:t>syns</a:t>
          </a:r>
          <a:r>
            <a:rPr lang="en-US" sz="1200" b="1" i="0" dirty="0">
              <a:ln>
                <a:noFill/>
              </a:ln>
              <a:solidFill>
                <a:schemeClr val="tx1"/>
              </a:solidFill>
            </a:rPr>
            <a:t> </a:t>
          </a:r>
          <a:r>
            <a:rPr lang="en-US" sz="1200" b="1" i="0" dirty="0" err="1">
              <a:ln>
                <a:noFill/>
              </a:ln>
              <a:solidFill>
                <a:schemeClr val="tx1"/>
              </a:solidFill>
            </a:rPr>
            <a:t>också</a:t>
          </a:r>
          <a:r>
            <a:rPr lang="en-US" sz="1200" b="1" i="0" dirty="0">
              <a:ln>
                <a:noFill/>
              </a:ln>
              <a:solidFill>
                <a:schemeClr val="tx1"/>
              </a:solidFill>
            </a:rPr>
            <a:t> </a:t>
          </a:r>
          <a:r>
            <a:rPr lang="en-US" sz="1200" b="1" i="0" dirty="0" err="1">
              <a:ln>
                <a:noFill/>
              </a:ln>
              <a:solidFill>
                <a:schemeClr val="tx1"/>
              </a:solidFill>
            </a:rPr>
            <a:t>i</a:t>
          </a:r>
          <a:r>
            <a:rPr lang="en-US" sz="1200" b="1" i="0" dirty="0">
              <a:ln>
                <a:noFill/>
              </a:ln>
              <a:solidFill>
                <a:schemeClr val="tx1"/>
              </a:solidFill>
            </a:rPr>
            <a:t> </a:t>
          </a:r>
          <a:r>
            <a:rPr lang="en-US" sz="1200" b="1" i="0" dirty="0" err="1">
              <a:ln>
                <a:noFill/>
              </a:ln>
              <a:solidFill>
                <a:schemeClr val="tx1"/>
              </a:solidFill>
            </a:rPr>
            <a:t>socialtjänstens</a:t>
          </a:r>
          <a:r>
            <a:rPr lang="en-US" sz="1200" b="1" i="0" dirty="0">
              <a:ln>
                <a:noFill/>
              </a:ln>
              <a:solidFill>
                <a:schemeClr val="tx1"/>
              </a:solidFill>
            </a:rPr>
            <a:t> </a:t>
          </a:r>
          <a:r>
            <a:rPr lang="en-US" sz="1200" b="1" i="0" dirty="0" err="1">
              <a:ln>
                <a:noFill/>
              </a:ln>
              <a:solidFill>
                <a:schemeClr val="tx1"/>
              </a:solidFill>
            </a:rPr>
            <a:t>handläggning</a:t>
          </a:r>
          <a:r>
            <a:rPr lang="en-US" sz="1200" b="1" i="0" dirty="0">
              <a:ln>
                <a:noFill/>
              </a:ln>
              <a:solidFill>
                <a:schemeClr val="tx1"/>
              </a:solidFill>
            </a:rPr>
            <a:t>.</a:t>
          </a:r>
          <a:endParaRPr lang="en-SE" sz="1200" b="1" dirty="0">
            <a:ln>
              <a:noFill/>
            </a:ln>
            <a:solidFill>
              <a:schemeClr val="tx1"/>
            </a:solidFill>
          </a:endParaRPr>
        </a:p>
      </dgm:t>
    </dgm:pt>
    <dgm:pt modelId="{7DEB9D37-2534-0045-8C25-8AB0336D01DA}" type="parTrans" cxnId="{08F8629A-76B8-6047-AD94-14F88843D3C7}">
      <dgm:prSet/>
      <dgm:spPr/>
      <dgm:t>
        <a:bodyPr/>
        <a:lstStyle/>
        <a:p>
          <a:endParaRPr lang="en-GB"/>
        </a:p>
      </dgm:t>
    </dgm:pt>
    <dgm:pt modelId="{1C91F90E-24FD-604F-BF9A-CCBA4D7732C1}" type="sibTrans" cxnId="{08F8629A-76B8-6047-AD94-14F88843D3C7}">
      <dgm:prSet/>
      <dgm:spPr>
        <a:solidFill>
          <a:schemeClr val="bg1"/>
        </a:solidFill>
      </dgm:spPr>
      <dgm:t>
        <a:bodyPr/>
        <a:lstStyle/>
        <a:p>
          <a:endParaRPr lang="en-GB"/>
        </a:p>
      </dgm:t>
    </dgm:pt>
    <dgm:pt modelId="{ACABBCE3-2592-454E-BBDE-4FE47A7BED62}">
      <dgm:prSet custT="1"/>
      <dgm:spPr>
        <a:noFill/>
        <a:ln w="101600">
          <a:solidFill>
            <a:schemeClr val="bg1"/>
          </a:solidFill>
        </a:ln>
      </dgm:spPr>
      <dgm:t>
        <a:bodyPr/>
        <a:lstStyle/>
        <a:p>
          <a:r>
            <a:rPr lang="en-US" sz="1200" b="1" i="0" dirty="0" err="1">
              <a:solidFill>
                <a:schemeClr val="tx1"/>
              </a:solidFill>
            </a:rPr>
            <a:t>Föreställningar</a:t>
          </a:r>
          <a:r>
            <a:rPr lang="en-US" sz="1200" b="1" i="0" dirty="0">
              <a:solidFill>
                <a:schemeClr val="tx1"/>
              </a:solidFill>
            </a:rPr>
            <a:t> </a:t>
          </a:r>
          <a:r>
            <a:rPr lang="en-US" sz="1200" b="1" i="0" dirty="0" err="1">
              <a:solidFill>
                <a:schemeClr val="tx1"/>
              </a:solidFill>
            </a:rPr>
            <a:t>och</a:t>
          </a:r>
          <a:r>
            <a:rPr lang="en-US" sz="1200" b="1" i="0" dirty="0">
              <a:solidFill>
                <a:schemeClr val="tx1"/>
              </a:solidFill>
            </a:rPr>
            <a:t> </a:t>
          </a:r>
          <a:r>
            <a:rPr lang="en-US" sz="1200" b="1" i="0" dirty="0" err="1">
              <a:solidFill>
                <a:schemeClr val="tx1"/>
              </a:solidFill>
            </a:rPr>
            <a:t>normer</a:t>
          </a:r>
          <a:r>
            <a:rPr lang="en-US" sz="1200" b="1" i="0" dirty="0">
              <a:solidFill>
                <a:schemeClr val="tx1"/>
              </a:solidFill>
            </a:rPr>
            <a:t> </a:t>
          </a:r>
          <a:r>
            <a:rPr lang="en-US" sz="1200" b="1" i="0" dirty="0" err="1">
              <a:solidFill>
                <a:schemeClr val="tx1"/>
              </a:solidFill>
            </a:rPr>
            <a:t>får</a:t>
          </a:r>
          <a:r>
            <a:rPr lang="en-US" sz="1200" b="1" i="0" dirty="0">
              <a:solidFill>
                <a:schemeClr val="tx1"/>
              </a:solidFill>
            </a:rPr>
            <a:t> </a:t>
          </a:r>
          <a:r>
            <a:rPr lang="en-US" sz="1200" b="1" i="0" dirty="0" err="1">
              <a:solidFill>
                <a:schemeClr val="tx1"/>
              </a:solidFill>
            </a:rPr>
            <a:t>konsekvenser</a:t>
          </a:r>
          <a:r>
            <a:rPr lang="en-US" sz="1200" b="1" i="0" dirty="0">
              <a:solidFill>
                <a:schemeClr val="tx1"/>
              </a:solidFill>
            </a:rPr>
            <a:t>. </a:t>
          </a:r>
          <a:r>
            <a:rPr lang="en-US" sz="1200" b="1" i="0" dirty="0" err="1">
              <a:solidFill>
                <a:schemeClr val="tx1"/>
              </a:solidFill>
            </a:rPr>
            <a:t>Skillnader</a:t>
          </a:r>
          <a:r>
            <a:rPr lang="en-US" sz="1200" b="1" i="0" dirty="0">
              <a:solidFill>
                <a:schemeClr val="tx1"/>
              </a:solidFill>
            </a:rPr>
            <a:t> </a:t>
          </a:r>
          <a:r>
            <a:rPr lang="en-US" sz="1200" b="1" i="0" dirty="0" err="1">
              <a:solidFill>
                <a:schemeClr val="tx1"/>
              </a:solidFill>
            </a:rPr>
            <a:t>både</a:t>
          </a:r>
          <a:r>
            <a:rPr lang="en-US" sz="1200" b="1" i="0" dirty="0">
              <a:solidFill>
                <a:schemeClr val="tx1"/>
              </a:solidFill>
            </a:rPr>
            <a:t> </a:t>
          </a:r>
          <a:r>
            <a:rPr lang="en-US" sz="1200" b="1" i="0" dirty="0" err="1">
              <a:solidFill>
                <a:schemeClr val="tx1"/>
              </a:solidFill>
            </a:rPr>
            <a:t>upprätthålls</a:t>
          </a:r>
          <a:r>
            <a:rPr lang="en-US" sz="1200" b="1" i="0" dirty="0">
              <a:solidFill>
                <a:schemeClr val="tx1"/>
              </a:solidFill>
            </a:rPr>
            <a:t> </a:t>
          </a:r>
          <a:r>
            <a:rPr lang="en-US" sz="1200" b="1" i="0" dirty="0" err="1">
              <a:solidFill>
                <a:schemeClr val="tx1"/>
              </a:solidFill>
            </a:rPr>
            <a:t>och</a:t>
          </a:r>
          <a:r>
            <a:rPr lang="en-US" sz="1200" b="1" i="0" dirty="0">
              <a:solidFill>
                <a:schemeClr val="tx1"/>
              </a:solidFill>
            </a:rPr>
            <a:t> </a:t>
          </a:r>
          <a:r>
            <a:rPr lang="en-US" sz="1200" b="1" i="0" dirty="0" err="1">
              <a:solidFill>
                <a:schemeClr val="tx1"/>
              </a:solidFill>
            </a:rPr>
            <a:t>förstärks</a:t>
          </a:r>
          <a:r>
            <a:rPr lang="en-US" sz="1200" b="1" i="0" dirty="0">
              <a:solidFill>
                <a:schemeClr val="tx1"/>
              </a:solidFill>
            </a:rPr>
            <a:t>. </a:t>
          </a:r>
          <a:endParaRPr lang="en-GB" sz="1200" dirty="0">
            <a:solidFill>
              <a:schemeClr val="tx1"/>
            </a:solidFill>
          </a:endParaRPr>
        </a:p>
      </dgm:t>
    </dgm:pt>
    <dgm:pt modelId="{3BCA8A23-1C67-CD48-AD82-98795C749445}" type="parTrans" cxnId="{430A8618-716A-1545-BB2E-E7994CF7EDD9}">
      <dgm:prSet/>
      <dgm:spPr/>
      <dgm:t>
        <a:bodyPr/>
        <a:lstStyle/>
        <a:p>
          <a:endParaRPr lang="en-GB"/>
        </a:p>
      </dgm:t>
    </dgm:pt>
    <dgm:pt modelId="{C59EE776-D5B7-BE4F-B63F-E0924DDAFEAB}" type="sibTrans" cxnId="{430A8618-716A-1545-BB2E-E7994CF7EDD9}">
      <dgm:prSet/>
      <dgm:spPr>
        <a:solidFill>
          <a:schemeClr val="bg1"/>
        </a:solidFill>
      </dgm:spPr>
      <dgm:t>
        <a:bodyPr/>
        <a:lstStyle/>
        <a:p>
          <a:endParaRPr lang="en-GB"/>
        </a:p>
      </dgm:t>
    </dgm:pt>
    <dgm:pt modelId="{39672A3A-F0D5-4B4C-B5AB-83FF6711D0C3}">
      <dgm:prSet custT="1"/>
      <dgm:spPr>
        <a:noFill/>
        <a:ln w="101600">
          <a:solidFill>
            <a:schemeClr val="bg1"/>
          </a:solidFill>
        </a:ln>
      </dgm:spPr>
      <dgm:t>
        <a:bodyPr/>
        <a:lstStyle/>
        <a:p>
          <a:pPr rtl="0"/>
          <a:r>
            <a:rPr lang="en-US" sz="1200" b="1" dirty="0">
              <a:solidFill>
                <a:schemeClr val="tx1"/>
              </a:solidFill>
            </a:rPr>
            <a:t>Men det </a:t>
          </a:r>
          <a:r>
            <a:rPr lang="en-US" sz="1200" b="1" dirty="0" err="1">
              <a:solidFill>
                <a:schemeClr val="tx1"/>
              </a:solidFill>
            </a:rPr>
            <a:t>finns</a:t>
          </a:r>
          <a:r>
            <a:rPr lang="en-US" sz="1200" b="1" dirty="0">
              <a:solidFill>
                <a:schemeClr val="tx1"/>
              </a:solidFill>
            </a:rPr>
            <a:t> </a:t>
          </a:r>
          <a:r>
            <a:rPr lang="en-US" sz="1200" b="1" dirty="0" err="1">
              <a:solidFill>
                <a:schemeClr val="tx1"/>
              </a:solidFill>
            </a:rPr>
            <a:t>reella</a:t>
          </a:r>
          <a:r>
            <a:rPr lang="en-US" sz="1200" b="1" dirty="0">
              <a:solidFill>
                <a:schemeClr val="tx1"/>
              </a:solidFill>
            </a:rPr>
            <a:t> </a:t>
          </a:r>
          <a:r>
            <a:rPr lang="en-US" sz="1200" b="1" dirty="0" err="1">
              <a:solidFill>
                <a:schemeClr val="tx1"/>
              </a:solidFill>
            </a:rPr>
            <a:t>skillnader</a:t>
          </a:r>
          <a:r>
            <a:rPr lang="en-US" sz="1200" b="1" dirty="0">
              <a:solidFill>
                <a:schemeClr val="tx1"/>
              </a:solidFill>
            </a:rPr>
            <a:t> </a:t>
          </a:r>
          <a:r>
            <a:rPr lang="en-US" sz="1200" b="1" dirty="0" err="1">
              <a:solidFill>
                <a:schemeClr val="tx1"/>
              </a:solidFill>
            </a:rPr>
            <a:t>i</a:t>
          </a:r>
          <a:r>
            <a:rPr lang="en-US" sz="1200" b="1" dirty="0">
              <a:solidFill>
                <a:schemeClr val="tx1"/>
              </a:solidFill>
            </a:rPr>
            <a:t> </a:t>
          </a:r>
          <a:r>
            <a:rPr lang="en-US" sz="1200" b="1" dirty="0" err="1">
              <a:solidFill>
                <a:schemeClr val="tx1"/>
              </a:solidFill>
            </a:rPr>
            <a:t>livsvillkor</a:t>
          </a:r>
          <a:r>
            <a:rPr lang="en-US" sz="1200" b="1" dirty="0">
              <a:solidFill>
                <a:schemeClr val="tx1"/>
              </a:solidFill>
            </a:rPr>
            <a:t> </a:t>
          </a:r>
          <a:r>
            <a:rPr lang="en-US" sz="1200" b="1" dirty="0" err="1">
              <a:solidFill>
                <a:schemeClr val="tx1"/>
              </a:solidFill>
            </a:rPr>
            <a:t>mellan</a:t>
          </a:r>
          <a:r>
            <a:rPr lang="en-US" sz="1200" b="1" dirty="0">
              <a:solidFill>
                <a:schemeClr val="tx1"/>
              </a:solidFill>
            </a:rPr>
            <a:t> </a:t>
          </a:r>
          <a:r>
            <a:rPr lang="en-US" sz="1200" b="1" dirty="0" err="1">
              <a:solidFill>
                <a:schemeClr val="tx1"/>
              </a:solidFill>
            </a:rPr>
            <a:t>kön</a:t>
          </a:r>
          <a:r>
            <a:rPr lang="en-US" sz="1200" b="1" dirty="0">
              <a:solidFill>
                <a:schemeClr val="tx1"/>
              </a:solidFill>
            </a:rPr>
            <a:t>, </a:t>
          </a:r>
          <a:r>
            <a:rPr lang="en-US" sz="1200" b="1" dirty="0" err="1">
              <a:solidFill>
                <a:schemeClr val="tx1"/>
              </a:solidFill>
            </a:rPr>
            <a:t>vilket</a:t>
          </a:r>
          <a:r>
            <a:rPr lang="en-US" sz="1200" b="1" dirty="0">
              <a:solidFill>
                <a:schemeClr val="tx1"/>
              </a:solidFill>
            </a:rPr>
            <a:t> </a:t>
          </a:r>
          <a:r>
            <a:rPr lang="en-US" sz="1200" b="1" dirty="0" err="1">
              <a:solidFill>
                <a:schemeClr val="tx1"/>
              </a:solidFill>
            </a:rPr>
            <a:t>socialtjänsten</a:t>
          </a:r>
          <a:r>
            <a:rPr lang="en-US" sz="1200" b="1" dirty="0">
              <a:solidFill>
                <a:schemeClr val="tx1"/>
              </a:solidFill>
            </a:rPr>
            <a:t> </a:t>
          </a:r>
          <a:r>
            <a:rPr lang="en-US" sz="1200" b="1" dirty="0" err="1">
              <a:solidFill>
                <a:schemeClr val="tx1"/>
              </a:solidFill>
            </a:rPr>
            <a:t>också</a:t>
          </a:r>
          <a:r>
            <a:rPr lang="en-US" sz="1200" b="1" dirty="0">
              <a:solidFill>
                <a:schemeClr val="tx1"/>
              </a:solidFill>
            </a:rPr>
            <a:t> </a:t>
          </a:r>
          <a:r>
            <a:rPr lang="en-US" sz="1200" b="1" dirty="0" err="1">
              <a:solidFill>
                <a:schemeClr val="tx1"/>
              </a:solidFill>
            </a:rPr>
            <a:t>måste</a:t>
          </a:r>
          <a:r>
            <a:rPr lang="en-US" sz="1200" b="1" dirty="0">
              <a:solidFill>
                <a:schemeClr val="tx1"/>
              </a:solidFill>
            </a:rPr>
            <a:t> ta </a:t>
          </a:r>
          <a:r>
            <a:rPr lang="en-US" sz="1200" b="1" dirty="0" err="1">
              <a:solidFill>
                <a:schemeClr val="tx1"/>
              </a:solidFill>
            </a:rPr>
            <a:t>hänsyn</a:t>
          </a:r>
          <a:r>
            <a:rPr lang="en-US" sz="1200" b="1" dirty="0">
              <a:solidFill>
                <a:schemeClr val="tx1"/>
              </a:solidFill>
            </a:rPr>
            <a:t> till</a:t>
          </a:r>
          <a:r>
            <a:rPr lang="en-US" sz="1200" dirty="0">
              <a:solidFill>
                <a:schemeClr val="tx1"/>
              </a:solidFill>
            </a:rPr>
            <a:t>.</a:t>
          </a:r>
          <a:r>
            <a:rPr lang="en-US" sz="1200" dirty="0">
              <a:solidFill>
                <a:schemeClr val="tx1"/>
              </a:solidFill>
              <a:latin typeface="Arial"/>
            </a:rPr>
            <a:t> </a:t>
          </a:r>
          <a:endParaRPr lang="en-GB" sz="1200" dirty="0">
            <a:solidFill>
              <a:schemeClr val="tx1"/>
            </a:solidFill>
          </a:endParaRPr>
        </a:p>
      </dgm:t>
    </dgm:pt>
    <dgm:pt modelId="{8D54B9F8-A747-B841-A813-F68CEA3AF712}" type="parTrans" cxnId="{92DF025D-E408-CA40-8347-9F1E066B4773}">
      <dgm:prSet/>
      <dgm:spPr/>
      <dgm:t>
        <a:bodyPr/>
        <a:lstStyle/>
        <a:p>
          <a:endParaRPr lang="en-GB"/>
        </a:p>
      </dgm:t>
    </dgm:pt>
    <dgm:pt modelId="{C9F82166-D6CA-7D4F-B528-FDB7AB8FD065}" type="sibTrans" cxnId="{92DF025D-E408-CA40-8347-9F1E066B4773}">
      <dgm:prSet/>
      <dgm:spPr>
        <a:solidFill>
          <a:schemeClr val="bg1"/>
        </a:solidFill>
      </dgm:spPr>
      <dgm:t>
        <a:bodyPr/>
        <a:lstStyle/>
        <a:p>
          <a:endParaRPr lang="en-GB"/>
        </a:p>
      </dgm:t>
    </dgm:pt>
    <dgm:pt modelId="{E29291A9-84DA-4543-933D-E9F6618281BE}">
      <dgm:prSet custT="1"/>
      <dgm:spPr>
        <a:noFill/>
        <a:ln w="101600">
          <a:solidFill>
            <a:schemeClr val="bg1"/>
          </a:solidFill>
        </a:ln>
      </dgm:spPr>
      <dgm:t>
        <a:bodyPr/>
        <a:lstStyle/>
        <a:p>
          <a:pPr rtl="0"/>
          <a:r>
            <a:rPr lang="en-US" sz="1200" b="1" i="0" dirty="0" err="1">
              <a:solidFill>
                <a:schemeClr val="tx1"/>
              </a:solidFill>
            </a:rPr>
            <a:t>Kunskap</a:t>
          </a:r>
          <a:r>
            <a:rPr lang="en-US" sz="1200" b="1" i="0" dirty="0">
              <a:solidFill>
                <a:schemeClr val="tx1"/>
              </a:solidFill>
              <a:latin typeface="Arial"/>
            </a:rPr>
            <a:t>, </a:t>
          </a:r>
          <a:r>
            <a:rPr lang="en-US" sz="1200" b="1" i="0" dirty="0" err="1">
              <a:solidFill>
                <a:schemeClr val="tx1"/>
              </a:solidFill>
              <a:latin typeface="Arial"/>
            </a:rPr>
            <a:t>metoder</a:t>
          </a:r>
          <a:r>
            <a:rPr lang="en-US" sz="1200" b="1" i="0" dirty="0">
              <a:solidFill>
                <a:schemeClr val="tx1"/>
              </a:solidFill>
              <a:latin typeface="Arial"/>
            </a:rPr>
            <a:t> </a:t>
          </a:r>
          <a:r>
            <a:rPr lang="en-US" sz="1200" b="1" i="0" dirty="0" err="1">
              <a:solidFill>
                <a:schemeClr val="tx1"/>
              </a:solidFill>
              <a:latin typeface="Arial"/>
            </a:rPr>
            <a:t>och</a:t>
          </a:r>
          <a:r>
            <a:rPr lang="en-US" sz="1200" b="1" i="0" dirty="0">
              <a:solidFill>
                <a:schemeClr val="tx1"/>
              </a:solidFill>
              <a:latin typeface="Arial"/>
            </a:rPr>
            <a:t> </a:t>
          </a:r>
          <a:r>
            <a:rPr lang="en-US" sz="1200" b="1" i="0" dirty="0" err="1">
              <a:solidFill>
                <a:schemeClr val="tx1"/>
              </a:solidFill>
              <a:latin typeface="Arial"/>
            </a:rPr>
            <a:t>stöd</a:t>
          </a:r>
          <a:r>
            <a:rPr lang="en-US" sz="1200" b="1" i="0" dirty="0">
              <a:solidFill>
                <a:schemeClr val="tx1"/>
              </a:solidFill>
              <a:latin typeface="Arial"/>
            </a:rPr>
            <a:t> </a:t>
          </a:r>
          <a:r>
            <a:rPr lang="en-US" sz="1200" b="1" i="0" dirty="0" err="1">
              <a:solidFill>
                <a:schemeClr val="tx1"/>
              </a:solidFill>
            </a:rPr>
            <a:t>är</a:t>
          </a:r>
          <a:r>
            <a:rPr lang="en-US" sz="1200" b="1" i="0" dirty="0">
              <a:solidFill>
                <a:schemeClr val="tx1"/>
              </a:solidFill>
            </a:rPr>
            <a:t> </a:t>
          </a:r>
          <a:r>
            <a:rPr lang="en-US" sz="1200" b="1" i="0" dirty="0" err="1">
              <a:solidFill>
                <a:schemeClr val="tx1"/>
              </a:solidFill>
            </a:rPr>
            <a:t>nycklar</a:t>
          </a:r>
          <a:r>
            <a:rPr lang="en-US" sz="1200" b="1" i="0" dirty="0">
              <a:solidFill>
                <a:schemeClr val="tx1"/>
              </a:solidFill>
            </a:rPr>
            <a:t> till </a:t>
          </a:r>
          <a:r>
            <a:rPr lang="en-US" sz="1200" b="1" i="0" dirty="0" err="1">
              <a:solidFill>
                <a:schemeClr val="tx1"/>
              </a:solidFill>
            </a:rPr>
            <a:t>ökad</a:t>
          </a:r>
          <a:r>
            <a:rPr lang="en-US" sz="1200" b="1" i="0" dirty="0">
              <a:solidFill>
                <a:schemeClr val="tx1"/>
              </a:solidFill>
            </a:rPr>
            <a:t> </a:t>
          </a:r>
          <a:r>
            <a:rPr lang="en-US" sz="1200" b="1" i="0" dirty="0" err="1">
              <a:solidFill>
                <a:schemeClr val="tx1"/>
              </a:solidFill>
            </a:rPr>
            <a:t>kvalitet</a:t>
          </a:r>
          <a:r>
            <a:rPr lang="en-US" sz="1200" b="1" i="0" dirty="0">
              <a:solidFill>
                <a:schemeClr val="tx1"/>
              </a:solidFill>
            </a:rPr>
            <a:t> </a:t>
          </a:r>
          <a:r>
            <a:rPr lang="en-US" sz="1200" b="1" i="0" dirty="0" err="1">
              <a:solidFill>
                <a:schemeClr val="tx1"/>
              </a:solidFill>
            </a:rPr>
            <a:t>och</a:t>
          </a:r>
          <a:r>
            <a:rPr lang="en-US" sz="1200" b="1" i="0" dirty="0">
              <a:solidFill>
                <a:schemeClr val="tx1"/>
              </a:solidFill>
              <a:latin typeface="Arial"/>
            </a:rPr>
            <a:t> </a:t>
          </a:r>
          <a:r>
            <a:rPr lang="en-US" sz="1200" b="1" i="0" dirty="0" err="1">
              <a:solidFill>
                <a:schemeClr val="tx1"/>
              </a:solidFill>
              <a:latin typeface="Arial"/>
            </a:rPr>
            <a:t>jämställdhet</a:t>
          </a:r>
          <a:r>
            <a:rPr lang="en-US" sz="1200" b="1" i="0" dirty="0">
              <a:solidFill>
                <a:schemeClr val="tx1"/>
              </a:solidFill>
              <a:latin typeface="Arial"/>
            </a:rPr>
            <a:t> </a:t>
          </a:r>
          <a:r>
            <a:rPr lang="en-US" sz="1200" b="1" i="0" dirty="0" err="1">
              <a:solidFill>
                <a:schemeClr val="tx1"/>
              </a:solidFill>
            </a:rPr>
            <a:t>i</a:t>
          </a:r>
          <a:r>
            <a:rPr lang="en-US" sz="1200" b="1" i="0" dirty="0">
              <a:solidFill>
                <a:schemeClr val="tx1"/>
              </a:solidFill>
            </a:rPr>
            <a:t> </a:t>
          </a:r>
          <a:r>
            <a:rPr lang="en-US" sz="1200" b="1" i="0" dirty="0" err="1">
              <a:solidFill>
                <a:schemeClr val="tx1"/>
              </a:solidFill>
            </a:rPr>
            <a:t>socialtjänsten</a:t>
          </a:r>
          <a:r>
            <a:rPr lang="en-US" sz="1200" b="1" i="0" dirty="0">
              <a:solidFill>
                <a:schemeClr val="tx1"/>
              </a:solidFill>
            </a:rPr>
            <a:t>.</a:t>
          </a:r>
          <a:r>
            <a:rPr lang="en-US" sz="1200" b="1" i="0" dirty="0">
              <a:solidFill>
                <a:schemeClr val="tx1"/>
              </a:solidFill>
              <a:latin typeface="Arial"/>
            </a:rPr>
            <a:t> </a:t>
          </a:r>
          <a:endParaRPr lang="en-GB" sz="1200" b="1" dirty="0">
            <a:solidFill>
              <a:schemeClr val="tx1"/>
            </a:solidFill>
          </a:endParaRPr>
        </a:p>
      </dgm:t>
    </dgm:pt>
    <dgm:pt modelId="{0124C2AE-298B-254B-BA30-019BFFD2DE0D}" type="parTrans" cxnId="{FE2DEE3B-EB8C-0945-BAA1-D8CEB629FB72}">
      <dgm:prSet/>
      <dgm:spPr/>
      <dgm:t>
        <a:bodyPr/>
        <a:lstStyle/>
        <a:p>
          <a:endParaRPr lang="en-GB"/>
        </a:p>
      </dgm:t>
    </dgm:pt>
    <dgm:pt modelId="{99442C38-924C-614D-9A38-A95810D5C9F5}" type="sibTrans" cxnId="{FE2DEE3B-EB8C-0945-BAA1-D8CEB629FB72}">
      <dgm:prSet/>
      <dgm:spPr>
        <a:solidFill>
          <a:schemeClr val="bg1"/>
        </a:solidFill>
      </dgm:spPr>
      <dgm:t>
        <a:bodyPr/>
        <a:lstStyle/>
        <a:p>
          <a:endParaRPr lang="en-GB"/>
        </a:p>
      </dgm:t>
    </dgm:pt>
    <dgm:pt modelId="{4F362A3C-B4F2-4A49-BFBA-705E55951CB7}">
      <dgm:prSet phldr="0"/>
      <dgm:spPr>
        <a:noFill/>
        <a:ln w="101600">
          <a:solidFill>
            <a:schemeClr val="bg1"/>
          </a:solidFill>
        </a:ln>
      </dgm:spPr>
      <dgm:t>
        <a:bodyPr/>
        <a:lstStyle/>
        <a:p>
          <a:pPr rtl="0"/>
          <a:r>
            <a:rPr lang="en-US" b="1" dirty="0" err="1">
              <a:solidFill>
                <a:schemeClr val="tx1"/>
              </a:solidFill>
              <a:latin typeface="Arial"/>
            </a:rPr>
            <a:t>Socialtjänsten</a:t>
          </a:r>
          <a:r>
            <a:rPr lang="en-US" b="1" dirty="0">
              <a:solidFill>
                <a:schemeClr val="tx1"/>
              </a:solidFill>
              <a:latin typeface="Arial"/>
            </a:rPr>
            <a:t> </a:t>
          </a:r>
          <a:r>
            <a:rPr lang="en-US" b="1" dirty="0" err="1">
              <a:solidFill>
                <a:schemeClr val="tx1"/>
              </a:solidFill>
              <a:latin typeface="Arial"/>
            </a:rPr>
            <a:t>kan</a:t>
          </a:r>
          <a:r>
            <a:rPr lang="en-US" b="1" dirty="0">
              <a:solidFill>
                <a:schemeClr val="tx1"/>
              </a:solidFill>
              <a:latin typeface="Arial"/>
            </a:rPr>
            <a:t> </a:t>
          </a:r>
          <a:r>
            <a:rPr lang="en-US" b="1" dirty="0" err="1">
              <a:solidFill>
                <a:schemeClr val="tx1"/>
              </a:solidFill>
              <a:latin typeface="Arial"/>
            </a:rPr>
            <a:t>främja</a:t>
          </a:r>
          <a:r>
            <a:rPr lang="en-US" b="1" dirty="0">
              <a:solidFill>
                <a:schemeClr val="tx1"/>
              </a:solidFill>
              <a:latin typeface="Arial"/>
            </a:rPr>
            <a:t> </a:t>
          </a:r>
          <a:r>
            <a:rPr lang="en-US" b="1" dirty="0" err="1">
              <a:solidFill>
                <a:schemeClr val="tx1"/>
              </a:solidFill>
              <a:latin typeface="Arial"/>
            </a:rPr>
            <a:t>jämställda</a:t>
          </a:r>
          <a:r>
            <a:rPr lang="en-US" b="1" dirty="0">
              <a:solidFill>
                <a:schemeClr val="tx1"/>
              </a:solidFill>
              <a:latin typeface="Arial"/>
            </a:rPr>
            <a:t> </a:t>
          </a:r>
          <a:r>
            <a:rPr lang="en-US" b="1" dirty="0" err="1">
              <a:solidFill>
                <a:schemeClr val="tx1"/>
              </a:solidFill>
              <a:latin typeface="Arial"/>
            </a:rPr>
            <a:t>levnadsvillkor</a:t>
          </a:r>
          <a:r>
            <a:rPr lang="en-US" b="1" dirty="0">
              <a:solidFill>
                <a:schemeClr val="tx1"/>
              </a:solidFill>
              <a:latin typeface="Arial"/>
            </a:rPr>
            <a:t>. </a:t>
          </a:r>
        </a:p>
      </dgm:t>
    </dgm:pt>
    <dgm:pt modelId="{33A85C52-4EDC-41E8-B635-D0A4893243BA}" type="parTrans" cxnId="{21C54838-3689-4EF8-BCAF-C48BC6EF6077}">
      <dgm:prSet/>
      <dgm:spPr/>
      <dgm:t>
        <a:bodyPr/>
        <a:lstStyle/>
        <a:p>
          <a:endParaRPr lang="en-GB"/>
        </a:p>
      </dgm:t>
    </dgm:pt>
    <dgm:pt modelId="{7453247C-15F5-422A-9732-F9F0E97F31BB}" type="sibTrans" cxnId="{21C54838-3689-4EF8-BCAF-C48BC6EF6077}">
      <dgm:prSet/>
      <dgm:spPr>
        <a:solidFill>
          <a:schemeClr val="bg1"/>
        </a:solidFill>
      </dgm:spPr>
      <dgm:t>
        <a:bodyPr/>
        <a:lstStyle/>
        <a:p>
          <a:endParaRPr lang="sv-SE"/>
        </a:p>
      </dgm:t>
    </dgm:pt>
    <dgm:pt modelId="{C6E09B7A-65D4-0448-A04B-54E9F36D0AB1}" type="pres">
      <dgm:prSet presAssocID="{82C97D0F-021A-884E-AB84-773F74364424}" presName="cycle" presStyleCnt="0">
        <dgm:presLayoutVars>
          <dgm:dir/>
          <dgm:resizeHandles val="exact"/>
        </dgm:presLayoutVars>
      </dgm:prSet>
      <dgm:spPr/>
      <dgm:t>
        <a:bodyPr/>
        <a:lstStyle/>
        <a:p>
          <a:endParaRPr lang="sv-SE"/>
        </a:p>
      </dgm:t>
    </dgm:pt>
    <dgm:pt modelId="{D8A1FF5E-E18E-D047-9ACD-ACF671EF4502}" type="pres">
      <dgm:prSet presAssocID="{B6D7280C-B641-4940-9946-CA55D72B68C0}" presName="node" presStyleLbl="node1" presStyleIdx="0" presStyleCnt="5">
        <dgm:presLayoutVars>
          <dgm:bulletEnabled val="1"/>
        </dgm:presLayoutVars>
      </dgm:prSet>
      <dgm:spPr/>
      <dgm:t>
        <a:bodyPr/>
        <a:lstStyle/>
        <a:p>
          <a:endParaRPr lang="sv-SE"/>
        </a:p>
      </dgm:t>
    </dgm:pt>
    <dgm:pt modelId="{D9CD95A0-33B1-054E-9061-6870884A1B45}" type="pres">
      <dgm:prSet presAssocID="{1C91F90E-24FD-604F-BF9A-CCBA4D7732C1}" presName="sibTrans" presStyleLbl="sibTrans2D1" presStyleIdx="0" presStyleCnt="5"/>
      <dgm:spPr/>
      <dgm:t>
        <a:bodyPr/>
        <a:lstStyle/>
        <a:p>
          <a:endParaRPr lang="sv-SE"/>
        </a:p>
      </dgm:t>
    </dgm:pt>
    <dgm:pt modelId="{1BBB6956-660A-854E-9C82-952D76426CF8}" type="pres">
      <dgm:prSet presAssocID="{1C91F90E-24FD-604F-BF9A-CCBA4D7732C1}" presName="connectorText" presStyleLbl="sibTrans2D1" presStyleIdx="0" presStyleCnt="5"/>
      <dgm:spPr/>
      <dgm:t>
        <a:bodyPr/>
        <a:lstStyle/>
        <a:p>
          <a:endParaRPr lang="sv-SE"/>
        </a:p>
      </dgm:t>
    </dgm:pt>
    <dgm:pt modelId="{19F5F357-05AC-3B43-8B65-BE7D2582314F}" type="pres">
      <dgm:prSet presAssocID="{ACABBCE3-2592-454E-BBDE-4FE47A7BED62}" presName="node" presStyleLbl="node1" presStyleIdx="1" presStyleCnt="5">
        <dgm:presLayoutVars>
          <dgm:bulletEnabled val="1"/>
        </dgm:presLayoutVars>
      </dgm:prSet>
      <dgm:spPr/>
      <dgm:t>
        <a:bodyPr/>
        <a:lstStyle/>
        <a:p>
          <a:endParaRPr lang="sv-SE"/>
        </a:p>
      </dgm:t>
    </dgm:pt>
    <dgm:pt modelId="{26CF49A0-F0A3-DC4C-8334-ED683824D2C6}" type="pres">
      <dgm:prSet presAssocID="{C59EE776-D5B7-BE4F-B63F-E0924DDAFEAB}" presName="sibTrans" presStyleLbl="sibTrans2D1" presStyleIdx="1" presStyleCnt="5"/>
      <dgm:spPr/>
      <dgm:t>
        <a:bodyPr/>
        <a:lstStyle/>
        <a:p>
          <a:endParaRPr lang="sv-SE"/>
        </a:p>
      </dgm:t>
    </dgm:pt>
    <dgm:pt modelId="{762CACB5-5489-E84B-8BAB-C7DA4B36A389}" type="pres">
      <dgm:prSet presAssocID="{C59EE776-D5B7-BE4F-B63F-E0924DDAFEAB}" presName="connectorText" presStyleLbl="sibTrans2D1" presStyleIdx="1" presStyleCnt="5"/>
      <dgm:spPr/>
      <dgm:t>
        <a:bodyPr/>
        <a:lstStyle/>
        <a:p>
          <a:endParaRPr lang="sv-SE"/>
        </a:p>
      </dgm:t>
    </dgm:pt>
    <dgm:pt modelId="{893C6A84-56A0-F047-BAE0-B107AA8A558E}" type="pres">
      <dgm:prSet presAssocID="{39672A3A-F0D5-4B4C-B5AB-83FF6711D0C3}" presName="node" presStyleLbl="node1" presStyleIdx="2" presStyleCnt="5">
        <dgm:presLayoutVars>
          <dgm:bulletEnabled val="1"/>
        </dgm:presLayoutVars>
      </dgm:prSet>
      <dgm:spPr/>
      <dgm:t>
        <a:bodyPr/>
        <a:lstStyle/>
        <a:p>
          <a:endParaRPr lang="sv-SE"/>
        </a:p>
      </dgm:t>
    </dgm:pt>
    <dgm:pt modelId="{EF97BD4C-A334-B843-8EAB-036CC88F90E6}" type="pres">
      <dgm:prSet presAssocID="{C9F82166-D6CA-7D4F-B528-FDB7AB8FD065}" presName="sibTrans" presStyleLbl="sibTrans2D1" presStyleIdx="2" presStyleCnt="5"/>
      <dgm:spPr/>
      <dgm:t>
        <a:bodyPr/>
        <a:lstStyle/>
        <a:p>
          <a:endParaRPr lang="sv-SE"/>
        </a:p>
      </dgm:t>
    </dgm:pt>
    <dgm:pt modelId="{4E8B5DAE-1717-CE48-814D-7DAB5BFB77B3}" type="pres">
      <dgm:prSet presAssocID="{C9F82166-D6CA-7D4F-B528-FDB7AB8FD065}" presName="connectorText" presStyleLbl="sibTrans2D1" presStyleIdx="2" presStyleCnt="5"/>
      <dgm:spPr/>
      <dgm:t>
        <a:bodyPr/>
        <a:lstStyle/>
        <a:p>
          <a:endParaRPr lang="sv-SE"/>
        </a:p>
      </dgm:t>
    </dgm:pt>
    <dgm:pt modelId="{EC51199D-870C-DD44-B2A8-374E1342DD50}" type="pres">
      <dgm:prSet presAssocID="{E29291A9-84DA-4543-933D-E9F6618281BE}" presName="node" presStyleLbl="node1" presStyleIdx="3" presStyleCnt="5">
        <dgm:presLayoutVars>
          <dgm:bulletEnabled val="1"/>
        </dgm:presLayoutVars>
      </dgm:prSet>
      <dgm:spPr/>
      <dgm:t>
        <a:bodyPr/>
        <a:lstStyle/>
        <a:p>
          <a:endParaRPr lang="sv-SE"/>
        </a:p>
      </dgm:t>
    </dgm:pt>
    <dgm:pt modelId="{A6FF115A-DE98-F145-B4A2-EE8A0E18D391}" type="pres">
      <dgm:prSet presAssocID="{99442C38-924C-614D-9A38-A95810D5C9F5}" presName="sibTrans" presStyleLbl="sibTrans2D1" presStyleIdx="3" presStyleCnt="5"/>
      <dgm:spPr/>
      <dgm:t>
        <a:bodyPr/>
        <a:lstStyle/>
        <a:p>
          <a:endParaRPr lang="sv-SE"/>
        </a:p>
      </dgm:t>
    </dgm:pt>
    <dgm:pt modelId="{0C1FF114-1F48-CB4C-B7FC-2E424DB25A8D}" type="pres">
      <dgm:prSet presAssocID="{99442C38-924C-614D-9A38-A95810D5C9F5}" presName="connectorText" presStyleLbl="sibTrans2D1" presStyleIdx="3" presStyleCnt="5"/>
      <dgm:spPr/>
      <dgm:t>
        <a:bodyPr/>
        <a:lstStyle/>
        <a:p>
          <a:endParaRPr lang="sv-SE"/>
        </a:p>
      </dgm:t>
    </dgm:pt>
    <dgm:pt modelId="{AA934472-0D11-4429-A6F2-0B29A47B2C82}" type="pres">
      <dgm:prSet presAssocID="{4F362A3C-B4F2-4A49-BFBA-705E55951CB7}" presName="node" presStyleLbl="node1" presStyleIdx="4" presStyleCnt="5">
        <dgm:presLayoutVars>
          <dgm:bulletEnabled val="1"/>
        </dgm:presLayoutVars>
      </dgm:prSet>
      <dgm:spPr/>
      <dgm:t>
        <a:bodyPr/>
        <a:lstStyle/>
        <a:p>
          <a:endParaRPr lang="sv-SE"/>
        </a:p>
      </dgm:t>
    </dgm:pt>
    <dgm:pt modelId="{4C9ACB2A-85A1-40E8-9F89-D5C9EFED46B3}" type="pres">
      <dgm:prSet presAssocID="{7453247C-15F5-422A-9732-F9F0E97F31BB}" presName="sibTrans" presStyleLbl="sibTrans2D1" presStyleIdx="4" presStyleCnt="5"/>
      <dgm:spPr/>
      <dgm:t>
        <a:bodyPr/>
        <a:lstStyle/>
        <a:p>
          <a:endParaRPr lang="sv-SE"/>
        </a:p>
      </dgm:t>
    </dgm:pt>
    <dgm:pt modelId="{57E6B768-08FA-43F8-93C9-F8DE5D598186}" type="pres">
      <dgm:prSet presAssocID="{7453247C-15F5-422A-9732-F9F0E97F31BB}" presName="connectorText" presStyleLbl="sibTrans2D1" presStyleIdx="4" presStyleCnt="5"/>
      <dgm:spPr/>
      <dgm:t>
        <a:bodyPr/>
        <a:lstStyle/>
        <a:p>
          <a:endParaRPr lang="sv-SE"/>
        </a:p>
      </dgm:t>
    </dgm:pt>
  </dgm:ptLst>
  <dgm:cxnLst>
    <dgm:cxn modelId="{166DE9A5-ACCF-4978-8447-A2A27EFD0D83}" type="presOf" srcId="{B6D7280C-B641-4940-9946-CA55D72B68C0}" destId="{D8A1FF5E-E18E-D047-9ACD-ACF671EF4502}" srcOrd="0" destOrd="0" presId="urn:microsoft.com/office/officeart/2005/8/layout/cycle2"/>
    <dgm:cxn modelId="{FD3711D1-1866-4269-8A47-93C239B0F4A9}" type="presOf" srcId="{7453247C-15F5-422A-9732-F9F0E97F31BB}" destId="{57E6B768-08FA-43F8-93C9-F8DE5D598186}" srcOrd="1" destOrd="0" presId="urn:microsoft.com/office/officeart/2005/8/layout/cycle2"/>
    <dgm:cxn modelId="{21C54838-3689-4EF8-BCAF-C48BC6EF6077}" srcId="{82C97D0F-021A-884E-AB84-773F74364424}" destId="{4F362A3C-B4F2-4A49-BFBA-705E55951CB7}" srcOrd="4" destOrd="0" parTransId="{33A85C52-4EDC-41E8-B635-D0A4893243BA}" sibTransId="{7453247C-15F5-422A-9732-F9F0E97F31BB}"/>
    <dgm:cxn modelId="{7CCADFA6-79B8-43F6-8789-735222FCC982}" type="presOf" srcId="{ACABBCE3-2592-454E-BBDE-4FE47A7BED62}" destId="{19F5F357-05AC-3B43-8B65-BE7D2582314F}" srcOrd="0" destOrd="0" presId="urn:microsoft.com/office/officeart/2005/8/layout/cycle2"/>
    <dgm:cxn modelId="{FE2DEE3B-EB8C-0945-BAA1-D8CEB629FB72}" srcId="{82C97D0F-021A-884E-AB84-773F74364424}" destId="{E29291A9-84DA-4543-933D-E9F6618281BE}" srcOrd="3" destOrd="0" parTransId="{0124C2AE-298B-254B-BA30-019BFFD2DE0D}" sibTransId="{99442C38-924C-614D-9A38-A95810D5C9F5}"/>
    <dgm:cxn modelId="{89155750-46E8-7342-B5DB-262251E277FA}" type="presOf" srcId="{82C97D0F-021A-884E-AB84-773F74364424}" destId="{C6E09B7A-65D4-0448-A04B-54E9F36D0AB1}" srcOrd="0" destOrd="0" presId="urn:microsoft.com/office/officeart/2005/8/layout/cycle2"/>
    <dgm:cxn modelId="{5298FA08-F8B1-4E4F-864A-A1E9871CCBE5}" type="presOf" srcId="{99442C38-924C-614D-9A38-A95810D5C9F5}" destId="{0C1FF114-1F48-CB4C-B7FC-2E424DB25A8D}" srcOrd="1" destOrd="0" presId="urn:microsoft.com/office/officeart/2005/8/layout/cycle2"/>
    <dgm:cxn modelId="{7B253898-6B29-4FF2-A9DF-E2A0B0813AE0}" type="presOf" srcId="{E29291A9-84DA-4543-933D-E9F6618281BE}" destId="{EC51199D-870C-DD44-B2A8-374E1342DD50}" srcOrd="0" destOrd="0" presId="urn:microsoft.com/office/officeart/2005/8/layout/cycle2"/>
    <dgm:cxn modelId="{EC6A2C9B-5CDE-4592-A7D7-52384F1D6934}" type="presOf" srcId="{1C91F90E-24FD-604F-BF9A-CCBA4D7732C1}" destId="{1BBB6956-660A-854E-9C82-952D76426CF8}" srcOrd="1" destOrd="0" presId="urn:microsoft.com/office/officeart/2005/8/layout/cycle2"/>
    <dgm:cxn modelId="{74C4A5F0-ABC6-440F-AA8D-A5A042FEB7AF}" type="presOf" srcId="{39672A3A-F0D5-4B4C-B5AB-83FF6711D0C3}" destId="{893C6A84-56A0-F047-BAE0-B107AA8A558E}" srcOrd="0" destOrd="0" presId="urn:microsoft.com/office/officeart/2005/8/layout/cycle2"/>
    <dgm:cxn modelId="{08F8629A-76B8-6047-AD94-14F88843D3C7}" srcId="{82C97D0F-021A-884E-AB84-773F74364424}" destId="{B6D7280C-B641-4940-9946-CA55D72B68C0}" srcOrd="0" destOrd="0" parTransId="{7DEB9D37-2534-0045-8C25-8AB0336D01DA}" sibTransId="{1C91F90E-24FD-604F-BF9A-CCBA4D7732C1}"/>
    <dgm:cxn modelId="{6FE76541-9389-48B5-B67D-D1AC68C92181}" type="presOf" srcId="{C9F82166-D6CA-7D4F-B528-FDB7AB8FD065}" destId="{4E8B5DAE-1717-CE48-814D-7DAB5BFB77B3}" srcOrd="1" destOrd="0" presId="urn:microsoft.com/office/officeart/2005/8/layout/cycle2"/>
    <dgm:cxn modelId="{92DF025D-E408-CA40-8347-9F1E066B4773}" srcId="{82C97D0F-021A-884E-AB84-773F74364424}" destId="{39672A3A-F0D5-4B4C-B5AB-83FF6711D0C3}" srcOrd="2" destOrd="0" parTransId="{8D54B9F8-A747-B841-A813-F68CEA3AF712}" sibTransId="{C9F82166-D6CA-7D4F-B528-FDB7AB8FD065}"/>
    <dgm:cxn modelId="{430A8618-716A-1545-BB2E-E7994CF7EDD9}" srcId="{82C97D0F-021A-884E-AB84-773F74364424}" destId="{ACABBCE3-2592-454E-BBDE-4FE47A7BED62}" srcOrd="1" destOrd="0" parTransId="{3BCA8A23-1C67-CD48-AD82-98795C749445}" sibTransId="{C59EE776-D5B7-BE4F-B63F-E0924DDAFEAB}"/>
    <dgm:cxn modelId="{85974F88-6A24-4521-953C-528D542B8054}" type="presOf" srcId="{C9F82166-D6CA-7D4F-B528-FDB7AB8FD065}" destId="{EF97BD4C-A334-B843-8EAB-036CC88F90E6}" srcOrd="0" destOrd="0" presId="urn:microsoft.com/office/officeart/2005/8/layout/cycle2"/>
    <dgm:cxn modelId="{B5D22F88-D9C4-4C44-9D6D-E0841D63DE91}" type="presOf" srcId="{1C91F90E-24FD-604F-BF9A-CCBA4D7732C1}" destId="{D9CD95A0-33B1-054E-9061-6870884A1B45}" srcOrd="0" destOrd="0" presId="urn:microsoft.com/office/officeart/2005/8/layout/cycle2"/>
    <dgm:cxn modelId="{56FBAE45-A215-43A1-AB79-6E3CF4B24F92}" type="presOf" srcId="{C59EE776-D5B7-BE4F-B63F-E0924DDAFEAB}" destId="{26CF49A0-F0A3-DC4C-8334-ED683824D2C6}" srcOrd="0" destOrd="0" presId="urn:microsoft.com/office/officeart/2005/8/layout/cycle2"/>
    <dgm:cxn modelId="{7D2082DF-3C8C-49F8-B550-876CEA1FFCAA}" type="presOf" srcId="{99442C38-924C-614D-9A38-A95810D5C9F5}" destId="{A6FF115A-DE98-F145-B4A2-EE8A0E18D391}" srcOrd="0" destOrd="0" presId="urn:microsoft.com/office/officeart/2005/8/layout/cycle2"/>
    <dgm:cxn modelId="{7686996D-98CD-4A4D-9040-89FBA56E8796}" type="presOf" srcId="{C59EE776-D5B7-BE4F-B63F-E0924DDAFEAB}" destId="{762CACB5-5489-E84B-8BAB-C7DA4B36A389}" srcOrd="1" destOrd="0" presId="urn:microsoft.com/office/officeart/2005/8/layout/cycle2"/>
    <dgm:cxn modelId="{96D2CCA3-67EA-4881-846B-70FC93167EB3}" type="presOf" srcId="{7453247C-15F5-422A-9732-F9F0E97F31BB}" destId="{4C9ACB2A-85A1-40E8-9F89-D5C9EFED46B3}" srcOrd="0" destOrd="0" presId="urn:microsoft.com/office/officeart/2005/8/layout/cycle2"/>
    <dgm:cxn modelId="{D7565DE3-3F9C-4B7B-A8E3-ACBFE38AB9A9}" type="presOf" srcId="{4F362A3C-B4F2-4A49-BFBA-705E55951CB7}" destId="{AA934472-0D11-4429-A6F2-0B29A47B2C82}" srcOrd="0" destOrd="0" presId="urn:microsoft.com/office/officeart/2005/8/layout/cycle2"/>
    <dgm:cxn modelId="{2F271D9D-79D4-4FBE-AD74-A263EA745B0C}" type="presParOf" srcId="{C6E09B7A-65D4-0448-A04B-54E9F36D0AB1}" destId="{D8A1FF5E-E18E-D047-9ACD-ACF671EF4502}" srcOrd="0" destOrd="0" presId="urn:microsoft.com/office/officeart/2005/8/layout/cycle2"/>
    <dgm:cxn modelId="{26BE03DF-3CA8-4769-B20A-4B02DE812A36}" type="presParOf" srcId="{C6E09B7A-65D4-0448-A04B-54E9F36D0AB1}" destId="{D9CD95A0-33B1-054E-9061-6870884A1B45}" srcOrd="1" destOrd="0" presId="urn:microsoft.com/office/officeart/2005/8/layout/cycle2"/>
    <dgm:cxn modelId="{F4D8E651-0194-4C27-8AC3-126EB0215FAD}" type="presParOf" srcId="{D9CD95A0-33B1-054E-9061-6870884A1B45}" destId="{1BBB6956-660A-854E-9C82-952D76426CF8}" srcOrd="0" destOrd="0" presId="urn:microsoft.com/office/officeart/2005/8/layout/cycle2"/>
    <dgm:cxn modelId="{01B4F753-458D-493C-866E-F4ED31DD499F}" type="presParOf" srcId="{C6E09B7A-65D4-0448-A04B-54E9F36D0AB1}" destId="{19F5F357-05AC-3B43-8B65-BE7D2582314F}" srcOrd="2" destOrd="0" presId="urn:microsoft.com/office/officeart/2005/8/layout/cycle2"/>
    <dgm:cxn modelId="{D8B6A4D0-B389-4284-B705-9199042995DE}" type="presParOf" srcId="{C6E09B7A-65D4-0448-A04B-54E9F36D0AB1}" destId="{26CF49A0-F0A3-DC4C-8334-ED683824D2C6}" srcOrd="3" destOrd="0" presId="urn:microsoft.com/office/officeart/2005/8/layout/cycle2"/>
    <dgm:cxn modelId="{EE6AA57D-ACB3-4409-B723-6F971796466B}" type="presParOf" srcId="{26CF49A0-F0A3-DC4C-8334-ED683824D2C6}" destId="{762CACB5-5489-E84B-8BAB-C7DA4B36A389}" srcOrd="0" destOrd="0" presId="urn:microsoft.com/office/officeart/2005/8/layout/cycle2"/>
    <dgm:cxn modelId="{A7BAECE0-1E04-4855-895D-2268D7963E2F}" type="presParOf" srcId="{C6E09B7A-65D4-0448-A04B-54E9F36D0AB1}" destId="{893C6A84-56A0-F047-BAE0-B107AA8A558E}" srcOrd="4" destOrd="0" presId="urn:microsoft.com/office/officeart/2005/8/layout/cycle2"/>
    <dgm:cxn modelId="{6F6BA3C1-F052-4AC3-8E23-A0B415BEC5F4}" type="presParOf" srcId="{C6E09B7A-65D4-0448-A04B-54E9F36D0AB1}" destId="{EF97BD4C-A334-B843-8EAB-036CC88F90E6}" srcOrd="5" destOrd="0" presId="urn:microsoft.com/office/officeart/2005/8/layout/cycle2"/>
    <dgm:cxn modelId="{44217197-3FCB-42B8-93C1-6FAC88C448B3}" type="presParOf" srcId="{EF97BD4C-A334-B843-8EAB-036CC88F90E6}" destId="{4E8B5DAE-1717-CE48-814D-7DAB5BFB77B3}" srcOrd="0" destOrd="0" presId="urn:microsoft.com/office/officeart/2005/8/layout/cycle2"/>
    <dgm:cxn modelId="{B30A8E39-65C1-4F39-B8A9-C8DFB81DDD25}" type="presParOf" srcId="{C6E09B7A-65D4-0448-A04B-54E9F36D0AB1}" destId="{EC51199D-870C-DD44-B2A8-374E1342DD50}" srcOrd="6" destOrd="0" presId="urn:microsoft.com/office/officeart/2005/8/layout/cycle2"/>
    <dgm:cxn modelId="{42FB4335-89A4-4C19-A9F0-8EB79F59802D}" type="presParOf" srcId="{C6E09B7A-65D4-0448-A04B-54E9F36D0AB1}" destId="{A6FF115A-DE98-F145-B4A2-EE8A0E18D391}" srcOrd="7" destOrd="0" presId="urn:microsoft.com/office/officeart/2005/8/layout/cycle2"/>
    <dgm:cxn modelId="{A6D7951F-5780-49A5-8077-B920C87582EF}" type="presParOf" srcId="{A6FF115A-DE98-F145-B4A2-EE8A0E18D391}" destId="{0C1FF114-1F48-CB4C-B7FC-2E424DB25A8D}" srcOrd="0" destOrd="0" presId="urn:microsoft.com/office/officeart/2005/8/layout/cycle2"/>
    <dgm:cxn modelId="{E1425804-CDBC-4193-AF8D-106A5ED0B7CB}" type="presParOf" srcId="{C6E09B7A-65D4-0448-A04B-54E9F36D0AB1}" destId="{AA934472-0D11-4429-A6F2-0B29A47B2C82}" srcOrd="8" destOrd="0" presId="urn:microsoft.com/office/officeart/2005/8/layout/cycle2"/>
    <dgm:cxn modelId="{F5A2A7BB-46D6-4E10-B6B7-DED1B17505E3}" type="presParOf" srcId="{C6E09B7A-65D4-0448-A04B-54E9F36D0AB1}" destId="{4C9ACB2A-85A1-40E8-9F89-D5C9EFED46B3}" srcOrd="9" destOrd="0" presId="urn:microsoft.com/office/officeart/2005/8/layout/cycle2"/>
    <dgm:cxn modelId="{D8AD6F8A-C86D-4D9F-8E5F-97806E6756CD}" type="presParOf" srcId="{4C9ACB2A-85A1-40E8-9F89-D5C9EFED46B3}" destId="{57E6B768-08FA-43F8-93C9-F8DE5D59818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26D78C-3EE8-4CE1-AF1D-A20EA0D6CD0A}" type="doc">
      <dgm:prSet loTypeId="urn:microsoft.com/office/officeart/2008/layout/VerticalCurvedList" loCatId="list" qsTypeId="urn:microsoft.com/office/officeart/2005/8/quickstyle/simple1" qsCatId="simple" csTypeId="urn:microsoft.com/office/officeart/2005/8/colors/accent1_2" csCatId="accent1"/>
      <dgm:spPr/>
      <dgm:t>
        <a:bodyPr/>
        <a:lstStyle/>
        <a:p>
          <a:endParaRPr lang="sv-SE"/>
        </a:p>
      </dgm:t>
    </dgm:pt>
    <dgm:pt modelId="{DB69AF13-FB6B-4284-87EE-C00557B1EEB6}">
      <dgm:prSet/>
      <dgm:spPr/>
      <dgm:t>
        <a:bodyPr/>
        <a:lstStyle/>
        <a:p>
          <a:r>
            <a:rPr lang="sv-SE" b="1" dirty="0">
              <a:solidFill>
                <a:schemeClr val="accent5"/>
              </a:solidFill>
            </a:rPr>
            <a:t>Process för identifiera lokala behov av kunskap</a:t>
          </a:r>
          <a:endParaRPr lang="sv-SE" dirty="0">
            <a:solidFill>
              <a:schemeClr val="accent5"/>
            </a:solidFill>
          </a:endParaRPr>
        </a:p>
      </dgm:t>
    </dgm:pt>
    <dgm:pt modelId="{972DC358-5794-4BCE-BF14-ECF410BD0F4E}" type="parTrans" cxnId="{2AD240B3-FC64-472E-8B63-90E3AF786C83}">
      <dgm:prSet/>
      <dgm:spPr/>
      <dgm:t>
        <a:bodyPr/>
        <a:lstStyle/>
        <a:p>
          <a:endParaRPr lang="sv-SE"/>
        </a:p>
      </dgm:t>
    </dgm:pt>
    <dgm:pt modelId="{D014FB67-CAD7-4448-AF18-EB911B8E4A24}" type="sibTrans" cxnId="{2AD240B3-FC64-472E-8B63-90E3AF786C83}">
      <dgm:prSet/>
      <dgm:spPr/>
      <dgm:t>
        <a:bodyPr/>
        <a:lstStyle/>
        <a:p>
          <a:endParaRPr lang="sv-SE"/>
        </a:p>
      </dgm:t>
    </dgm:pt>
    <dgm:pt modelId="{B178F006-67E9-4230-9D0B-3E6021A91ED6}">
      <dgm:prSet/>
      <dgm:spPr/>
      <dgm:t>
        <a:bodyPr/>
        <a:lstStyle/>
        <a:p>
          <a:r>
            <a:rPr lang="sv-SE" b="1"/>
            <a:t>Process för samverkanspiloter och prioriterade samverkansområden</a:t>
          </a:r>
          <a:endParaRPr lang="sv-SE"/>
        </a:p>
      </dgm:t>
    </dgm:pt>
    <dgm:pt modelId="{341FB6B7-F20D-4D0F-97E1-F11F763A0F04}" type="parTrans" cxnId="{1C62F517-BB55-43ED-B9AA-F067505C0244}">
      <dgm:prSet/>
      <dgm:spPr/>
      <dgm:t>
        <a:bodyPr/>
        <a:lstStyle/>
        <a:p>
          <a:endParaRPr lang="sv-SE"/>
        </a:p>
      </dgm:t>
    </dgm:pt>
    <dgm:pt modelId="{15679AF7-6551-4A37-9BB8-C2CDDB51FBD4}" type="sibTrans" cxnId="{1C62F517-BB55-43ED-B9AA-F067505C0244}">
      <dgm:prSet/>
      <dgm:spPr/>
      <dgm:t>
        <a:bodyPr/>
        <a:lstStyle/>
        <a:p>
          <a:endParaRPr lang="sv-SE"/>
        </a:p>
      </dgm:t>
    </dgm:pt>
    <dgm:pt modelId="{D64B020B-7910-4DC4-BD8D-CC778A853D85}" type="pres">
      <dgm:prSet presAssocID="{B626D78C-3EE8-4CE1-AF1D-A20EA0D6CD0A}" presName="Name0" presStyleCnt="0">
        <dgm:presLayoutVars>
          <dgm:chMax val="7"/>
          <dgm:chPref val="7"/>
          <dgm:dir/>
        </dgm:presLayoutVars>
      </dgm:prSet>
      <dgm:spPr/>
      <dgm:t>
        <a:bodyPr/>
        <a:lstStyle/>
        <a:p>
          <a:endParaRPr lang="sv-SE"/>
        </a:p>
      </dgm:t>
    </dgm:pt>
    <dgm:pt modelId="{63FEA5CB-828A-462B-8614-927D7E6B646F}" type="pres">
      <dgm:prSet presAssocID="{B626D78C-3EE8-4CE1-AF1D-A20EA0D6CD0A}" presName="Name1" presStyleCnt="0"/>
      <dgm:spPr/>
    </dgm:pt>
    <dgm:pt modelId="{34800648-BEAE-4224-81E4-92B0356391ED}" type="pres">
      <dgm:prSet presAssocID="{B626D78C-3EE8-4CE1-AF1D-A20EA0D6CD0A}" presName="cycle" presStyleCnt="0"/>
      <dgm:spPr/>
    </dgm:pt>
    <dgm:pt modelId="{D31682EC-9C2D-46BE-A4AD-62B1127BB0CD}" type="pres">
      <dgm:prSet presAssocID="{B626D78C-3EE8-4CE1-AF1D-A20EA0D6CD0A}" presName="srcNode" presStyleLbl="node1" presStyleIdx="0" presStyleCnt="2"/>
      <dgm:spPr/>
    </dgm:pt>
    <dgm:pt modelId="{E804701A-A8A0-4F91-8C15-62D84DE5BDC8}" type="pres">
      <dgm:prSet presAssocID="{B626D78C-3EE8-4CE1-AF1D-A20EA0D6CD0A}" presName="conn" presStyleLbl="parChTrans1D2" presStyleIdx="0" presStyleCnt="1"/>
      <dgm:spPr/>
      <dgm:t>
        <a:bodyPr/>
        <a:lstStyle/>
        <a:p>
          <a:endParaRPr lang="sv-SE"/>
        </a:p>
      </dgm:t>
    </dgm:pt>
    <dgm:pt modelId="{289F5261-0544-4FB2-924C-142B3EC44830}" type="pres">
      <dgm:prSet presAssocID="{B626D78C-3EE8-4CE1-AF1D-A20EA0D6CD0A}" presName="extraNode" presStyleLbl="node1" presStyleIdx="0" presStyleCnt="2"/>
      <dgm:spPr/>
    </dgm:pt>
    <dgm:pt modelId="{7DBE9CA7-CD65-48DE-8CF9-11A0B535DDD0}" type="pres">
      <dgm:prSet presAssocID="{B626D78C-3EE8-4CE1-AF1D-A20EA0D6CD0A}" presName="dstNode" presStyleLbl="node1" presStyleIdx="0" presStyleCnt="2"/>
      <dgm:spPr/>
    </dgm:pt>
    <dgm:pt modelId="{64D88AB1-7DD1-4444-825F-AC67EB92127A}" type="pres">
      <dgm:prSet presAssocID="{DB69AF13-FB6B-4284-87EE-C00557B1EEB6}" presName="text_1" presStyleLbl="node1" presStyleIdx="0" presStyleCnt="2">
        <dgm:presLayoutVars>
          <dgm:bulletEnabled val="1"/>
        </dgm:presLayoutVars>
      </dgm:prSet>
      <dgm:spPr/>
      <dgm:t>
        <a:bodyPr/>
        <a:lstStyle/>
        <a:p>
          <a:endParaRPr lang="sv-SE"/>
        </a:p>
      </dgm:t>
    </dgm:pt>
    <dgm:pt modelId="{A1274E40-9900-4FC6-A0CA-CF469F0B914F}" type="pres">
      <dgm:prSet presAssocID="{DB69AF13-FB6B-4284-87EE-C00557B1EEB6}" presName="accent_1" presStyleCnt="0"/>
      <dgm:spPr/>
    </dgm:pt>
    <dgm:pt modelId="{AED4C26C-19E3-4DBA-8B4C-8E34968D6CFF}" type="pres">
      <dgm:prSet presAssocID="{DB69AF13-FB6B-4284-87EE-C00557B1EEB6}" presName="accentRepeatNode" presStyleLbl="solidFgAcc1" presStyleIdx="0" presStyleCnt="2"/>
      <dgm:spPr/>
    </dgm:pt>
    <dgm:pt modelId="{7B7D07E1-9AC5-402D-84A4-F2DCF88CDC85}" type="pres">
      <dgm:prSet presAssocID="{B178F006-67E9-4230-9D0B-3E6021A91ED6}" presName="text_2" presStyleLbl="node1" presStyleIdx="1" presStyleCnt="2">
        <dgm:presLayoutVars>
          <dgm:bulletEnabled val="1"/>
        </dgm:presLayoutVars>
      </dgm:prSet>
      <dgm:spPr/>
      <dgm:t>
        <a:bodyPr/>
        <a:lstStyle/>
        <a:p>
          <a:endParaRPr lang="sv-SE"/>
        </a:p>
      </dgm:t>
    </dgm:pt>
    <dgm:pt modelId="{C22F9112-07E8-485E-926B-4BBEF460906E}" type="pres">
      <dgm:prSet presAssocID="{B178F006-67E9-4230-9D0B-3E6021A91ED6}" presName="accent_2" presStyleCnt="0"/>
      <dgm:spPr/>
    </dgm:pt>
    <dgm:pt modelId="{BDAFC70D-D103-4CF3-9643-1806FE561844}" type="pres">
      <dgm:prSet presAssocID="{B178F006-67E9-4230-9D0B-3E6021A91ED6}" presName="accentRepeatNode" presStyleLbl="solidFgAcc1" presStyleIdx="1" presStyleCnt="2"/>
      <dgm:spPr/>
    </dgm:pt>
  </dgm:ptLst>
  <dgm:cxnLst>
    <dgm:cxn modelId="{B98E51D6-F4F3-42DE-A1D5-3180CAD36009}" type="presOf" srcId="{B178F006-67E9-4230-9D0B-3E6021A91ED6}" destId="{7B7D07E1-9AC5-402D-84A4-F2DCF88CDC85}" srcOrd="0" destOrd="0" presId="urn:microsoft.com/office/officeart/2008/layout/VerticalCurvedList"/>
    <dgm:cxn modelId="{1C62F517-BB55-43ED-B9AA-F067505C0244}" srcId="{B626D78C-3EE8-4CE1-AF1D-A20EA0D6CD0A}" destId="{B178F006-67E9-4230-9D0B-3E6021A91ED6}" srcOrd="1" destOrd="0" parTransId="{341FB6B7-F20D-4D0F-97E1-F11F763A0F04}" sibTransId="{15679AF7-6551-4A37-9BB8-C2CDDB51FBD4}"/>
    <dgm:cxn modelId="{CAB32707-2C8E-433C-A217-8B5E40BC1343}" type="presOf" srcId="{B626D78C-3EE8-4CE1-AF1D-A20EA0D6CD0A}" destId="{D64B020B-7910-4DC4-BD8D-CC778A853D85}" srcOrd="0" destOrd="0" presId="urn:microsoft.com/office/officeart/2008/layout/VerticalCurvedList"/>
    <dgm:cxn modelId="{E8AC6714-7AFA-447F-901D-E206AFB93305}" type="presOf" srcId="{DB69AF13-FB6B-4284-87EE-C00557B1EEB6}" destId="{64D88AB1-7DD1-4444-825F-AC67EB92127A}" srcOrd="0" destOrd="0" presId="urn:microsoft.com/office/officeart/2008/layout/VerticalCurvedList"/>
    <dgm:cxn modelId="{7D02600C-04AE-4EBB-96C0-F8C76C87F8B4}" type="presOf" srcId="{D014FB67-CAD7-4448-AF18-EB911B8E4A24}" destId="{E804701A-A8A0-4F91-8C15-62D84DE5BDC8}" srcOrd="0" destOrd="0" presId="urn:microsoft.com/office/officeart/2008/layout/VerticalCurvedList"/>
    <dgm:cxn modelId="{2AD240B3-FC64-472E-8B63-90E3AF786C83}" srcId="{B626D78C-3EE8-4CE1-AF1D-A20EA0D6CD0A}" destId="{DB69AF13-FB6B-4284-87EE-C00557B1EEB6}" srcOrd="0" destOrd="0" parTransId="{972DC358-5794-4BCE-BF14-ECF410BD0F4E}" sibTransId="{D014FB67-CAD7-4448-AF18-EB911B8E4A24}"/>
    <dgm:cxn modelId="{0D94DAAE-F3C4-4403-A31A-7C5C8E22BABE}" type="presParOf" srcId="{D64B020B-7910-4DC4-BD8D-CC778A853D85}" destId="{63FEA5CB-828A-462B-8614-927D7E6B646F}" srcOrd="0" destOrd="0" presId="urn:microsoft.com/office/officeart/2008/layout/VerticalCurvedList"/>
    <dgm:cxn modelId="{25703324-2085-403C-9EAE-B3282FDBDA7E}" type="presParOf" srcId="{63FEA5CB-828A-462B-8614-927D7E6B646F}" destId="{34800648-BEAE-4224-81E4-92B0356391ED}" srcOrd="0" destOrd="0" presId="urn:microsoft.com/office/officeart/2008/layout/VerticalCurvedList"/>
    <dgm:cxn modelId="{59F397E5-B3CF-407D-A3DF-504BBC78A2BF}" type="presParOf" srcId="{34800648-BEAE-4224-81E4-92B0356391ED}" destId="{D31682EC-9C2D-46BE-A4AD-62B1127BB0CD}" srcOrd="0" destOrd="0" presId="urn:microsoft.com/office/officeart/2008/layout/VerticalCurvedList"/>
    <dgm:cxn modelId="{35A799A8-67ED-45EE-BAE7-6C91656D3C27}" type="presParOf" srcId="{34800648-BEAE-4224-81E4-92B0356391ED}" destId="{E804701A-A8A0-4F91-8C15-62D84DE5BDC8}" srcOrd="1" destOrd="0" presId="urn:microsoft.com/office/officeart/2008/layout/VerticalCurvedList"/>
    <dgm:cxn modelId="{6DAB44E5-1623-40DE-BD8A-08C13440C321}" type="presParOf" srcId="{34800648-BEAE-4224-81E4-92B0356391ED}" destId="{289F5261-0544-4FB2-924C-142B3EC44830}" srcOrd="2" destOrd="0" presId="urn:microsoft.com/office/officeart/2008/layout/VerticalCurvedList"/>
    <dgm:cxn modelId="{52284EAA-2CBC-4A19-ACAA-DB4CD1045F7B}" type="presParOf" srcId="{34800648-BEAE-4224-81E4-92B0356391ED}" destId="{7DBE9CA7-CD65-48DE-8CF9-11A0B535DDD0}" srcOrd="3" destOrd="0" presId="urn:microsoft.com/office/officeart/2008/layout/VerticalCurvedList"/>
    <dgm:cxn modelId="{084FFF01-CEE4-49A8-978B-A5EB06115439}" type="presParOf" srcId="{63FEA5CB-828A-462B-8614-927D7E6B646F}" destId="{64D88AB1-7DD1-4444-825F-AC67EB92127A}" srcOrd="1" destOrd="0" presId="urn:microsoft.com/office/officeart/2008/layout/VerticalCurvedList"/>
    <dgm:cxn modelId="{15B4ABAA-559C-4635-BA55-2C8BEDD0254E}" type="presParOf" srcId="{63FEA5CB-828A-462B-8614-927D7E6B646F}" destId="{A1274E40-9900-4FC6-A0CA-CF469F0B914F}" srcOrd="2" destOrd="0" presId="urn:microsoft.com/office/officeart/2008/layout/VerticalCurvedList"/>
    <dgm:cxn modelId="{AC352BD4-CE41-4E6D-AE6B-8150B9267A86}" type="presParOf" srcId="{A1274E40-9900-4FC6-A0CA-CF469F0B914F}" destId="{AED4C26C-19E3-4DBA-8B4C-8E34968D6CFF}" srcOrd="0" destOrd="0" presId="urn:microsoft.com/office/officeart/2008/layout/VerticalCurvedList"/>
    <dgm:cxn modelId="{49D3BBA5-06D2-41AB-A0FE-CE8C161DE1AB}" type="presParOf" srcId="{63FEA5CB-828A-462B-8614-927D7E6B646F}" destId="{7B7D07E1-9AC5-402D-84A4-F2DCF88CDC85}" srcOrd="3" destOrd="0" presId="urn:microsoft.com/office/officeart/2008/layout/VerticalCurvedList"/>
    <dgm:cxn modelId="{D4471FCD-9424-4F21-BC41-2207659182C5}" type="presParOf" srcId="{63FEA5CB-828A-462B-8614-927D7E6B646F}" destId="{C22F9112-07E8-485E-926B-4BBEF460906E}" srcOrd="4" destOrd="0" presId="urn:microsoft.com/office/officeart/2008/layout/VerticalCurvedList"/>
    <dgm:cxn modelId="{4C86D13F-3F69-451C-B765-7E6315A8AF64}" type="presParOf" srcId="{C22F9112-07E8-485E-926B-4BBEF460906E}" destId="{BDAFC70D-D103-4CF3-9643-1806FE56184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B60E8-2389-493A-B741-25BEC589C527}">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B4FCDC63-53BC-45C8-ABAB-F3798CA59C3C}">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sv-SE" sz="2600" b="1" kern="1200">
              <a:solidFill>
                <a:schemeClr val="accent3"/>
              </a:solidFill>
            </a:rPr>
            <a:t>Där jag finns </a:t>
          </a:r>
        </a:p>
      </dsp:txBody>
      <dsp:txXfrm>
        <a:off x="3698614" y="941764"/>
        <a:ext cx="1449298" cy="724475"/>
      </dsp:txXfrm>
    </dsp:sp>
    <dsp:sp modelId="{E4370DB5-BA2A-4361-9944-160E1A4D9115}">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363E25F-BFBD-4FEB-AE36-2C0C14A47878}">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sv-SE" sz="2600" b="1" kern="1200">
              <a:solidFill>
                <a:schemeClr val="accent3"/>
              </a:solidFill>
            </a:rPr>
            <a:t>På rätt sätt</a:t>
          </a:r>
        </a:p>
      </dsp:txBody>
      <dsp:txXfrm>
        <a:off x="2977148" y="2449237"/>
        <a:ext cx="1449298" cy="724475"/>
      </dsp:txXfrm>
    </dsp:sp>
    <dsp:sp modelId="{459A0B76-F8D4-4142-9952-7E9E624E1569}">
      <dsp:nvSpPr>
        <dsp:cNvPr id="0" name=""/>
        <dsp:cNvSpPr/>
      </dsp:nvSpPr>
      <dsp:spPr>
        <a:xfrm>
          <a:off x="3307759" y="3176964"/>
          <a:ext cx="2240804" cy="2241702"/>
        </a:xfrm>
        <a:prstGeom prst="blockArc">
          <a:avLst>
            <a:gd name="adj1" fmla="val 13500000"/>
            <a:gd name="adj2" fmla="val 10800000"/>
            <a:gd name="adj3" fmla="val 12740"/>
          </a:avLst>
        </a:prstGeom>
        <a:solidFill>
          <a:schemeClr val="l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5BF25C0F-305C-4B1D-BF5F-5D179F754408}">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sv-SE" sz="2600" b="1" kern="1200">
              <a:solidFill>
                <a:schemeClr val="accent3"/>
              </a:solidFill>
            </a:rPr>
            <a:t>På mitt sätt</a:t>
          </a:r>
        </a:p>
      </dsp:txBody>
      <dsp:txXfrm>
        <a:off x="3702042" y="3958878"/>
        <a:ext cx="1449298" cy="724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5A077-77C0-46C0-9B0A-9E9439A51B23}">
      <dsp:nvSpPr>
        <dsp:cNvPr id="0" name=""/>
        <dsp:cNvSpPr/>
      </dsp:nvSpPr>
      <dsp:spPr>
        <a:xfrm>
          <a:off x="2540" y="1604729"/>
          <a:ext cx="2476500" cy="662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sv-SE" sz="2300" kern="1200"/>
            <a:t>Träff 1</a:t>
          </a:r>
        </a:p>
      </dsp:txBody>
      <dsp:txXfrm>
        <a:off x="2540" y="1604729"/>
        <a:ext cx="2476500" cy="662400"/>
      </dsp:txXfrm>
    </dsp:sp>
    <dsp:sp modelId="{720E0140-5F6F-48BE-B39E-E5B304DBBD36}">
      <dsp:nvSpPr>
        <dsp:cNvPr id="0" name=""/>
        <dsp:cNvSpPr/>
      </dsp:nvSpPr>
      <dsp:spPr>
        <a:xfrm>
          <a:off x="2540" y="2267129"/>
          <a:ext cx="2476500" cy="15468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sv-SE" sz="2300" kern="1200"/>
            <a:t>Uppdrag, styrning och ledning och organisation</a:t>
          </a:r>
        </a:p>
      </dsp:txBody>
      <dsp:txXfrm>
        <a:off x="2540" y="2267129"/>
        <a:ext cx="2476500" cy="1546807"/>
      </dsp:txXfrm>
    </dsp:sp>
    <dsp:sp modelId="{B1435075-757A-4245-8DFE-E1FB764F634E}">
      <dsp:nvSpPr>
        <dsp:cNvPr id="0" name=""/>
        <dsp:cNvSpPr/>
      </dsp:nvSpPr>
      <dsp:spPr>
        <a:xfrm>
          <a:off x="2825750" y="1604729"/>
          <a:ext cx="2476500" cy="662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sv-SE" sz="2300" kern="1200"/>
            <a:t>Träff 2</a:t>
          </a:r>
        </a:p>
      </dsp:txBody>
      <dsp:txXfrm>
        <a:off x="2825750" y="1604729"/>
        <a:ext cx="2476500" cy="662400"/>
      </dsp:txXfrm>
    </dsp:sp>
    <dsp:sp modelId="{D5794829-5C91-46C4-BB09-432D664B8C08}">
      <dsp:nvSpPr>
        <dsp:cNvPr id="0" name=""/>
        <dsp:cNvSpPr/>
      </dsp:nvSpPr>
      <dsp:spPr>
        <a:xfrm>
          <a:off x="2825750" y="2267129"/>
          <a:ext cx="2476500" cy="15468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sv-SE" sz="2300" kern="1200"/>
            <a:t>Förbättring och Kärnprocesser i RSS </a:t>
          </a:r>
        </a:p>
      </dsp:txBody>
      <dsp:txXfrm>
        <a:off x="2825750" y="2267129"/>
        <a:ext cx="2476500" cy="1546807"/>
      </dsp:txXfrm>
    </dsp:sp>
    <dsp:sp modelId="{0BECA3F1-3906-454F-A538-D896DAE43533}">
      <dsp:nvSpPr>
        <dsp:cNvPr id="0" name=""/>
        <dsp:cNvSpPr/>
      </dsp:nvSpPr>
      <dsp:spPr>
        <a:xfrm>
          <a:off x="5648960" y="1604729"/>
          <a:ext cx="2476500" cy="662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sv-SE" sz="2300" kern="1200"/>
            <a:t>Träff 3</a:t>
          </a:r>
        </a:p>
      </dsp:txBody>
      <dsp:txXfrm>
        <a:off x="5648960" y="1604729"/>
        <a:ext cx="2476500" cy="662400"/>
      </dsp:txXfrm>
    </dsp:sp>
    <dsp:sp modelId="{05C66951-1A06-4D3D-BF54-32022F39A1C3}">
      <dsp:nvSpPr>
        <dsp:cNvPr id="0" name=""/>
        <dsp:cNvSpPr/>
      </dsp:nvSpPr>
      <dsp:spPr>
        <a:xfrm>
          <a:off x="5648960" y="2267129"/>
          <a:ext cx="2476500" cy="15468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sv-SE" sz="2300" kern="1200"/>
            <a:t>Analys och uppföljning</a:t>
          </a:r>
        </a:p>
      </dsp:txBody>
      <dsp:txXfrm>
        <a:off x="5648960" y="2267129"/>
        <a:ext cx="2476500" cy="15468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0F2C5-B794-47D0-98D7-DBC8A405C757}">
      <dsp:nvSpPr>
        <dsp:cNvPr id="0" name=""/>
        <dsp:cNvSpPr/>
      </dsp:nvSpPr>
      <dsp:spPr>
        <a:xfrm>
          <a:off x="5718" y="2155875"/>
          <a:ext cx="1772639" cy="106358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kern="1200" dirty="0"/>
            <a:t>11 Mars 2022</a:t>
          </a:r>
        </a:p>
      </dsp:txBody>
      <dsp:txXfrm>
        <a:off x="36869" y="2187026"/>
        <a:ext cx="1710337" cy="1001281"/>
      </dsp:txXfrm>
    </dsp:sp>
    <dsp:sp modelId="{D6713FD4-40A6-4446-8BD1-EF6C6C25A107}">
      <dsp:nvSpPr>
        <dsp:cNvPr id="0" name=""/>
        <dsp:cNvSpPr/>
      </dsp:nvSpPr>
      <dsp:spPr>
        <a:xfrm>
          <a:off x="1955621" y="2467859"/>
          <a:ext cx="375799" cy="43961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sv-SE" sz="2000" kern="1200"/>
        </a:p>
      </dsp:txBody>
      <dsp:txXfrm>
        <a:off x="1955621" y="2555782"/>
        <a:ext cx="263059" cy="263768"/>
      </dsp:txXfrm>
    </dsp:sp>
    <dsp:sp modelId="{FE0246EE-872A-4E75-A6F9-F4B39F89F9FF}">
      <dsp:nvSpPr>
        <dsp:cNvPr id="0" name=""/>
        <dsp:cNvSpPr/>
      </dsp:nvSpPr>
      <dsp:spPr>
        <a:xfrm>
          <a:off x="2487413" y="2155875"/>
          <a:ext cx="1772639" cy="106358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kern="1200" dirty="0"/>
            <a:t>12 Maj 2022</a:t>
          </a:r>
        </a:p>
      </dsp:txBody>
      <dsp:txXfrm>
        <a:off x="2518564" y="2187026"/>
        <a:ext cx="1710337" cy="1001281"/>
      </dsp:txXfrm>
    </dsp:sp>
    <dsp:sp modelId="{BDC0DACF-BF15-4EF1-82A1-01ACA24BA95A}">
      <dsp:nvSpPr>
        <dsp:cNvPr id="0" name=""/>
        <dsp:cNvSpPr/>
      </dsp:nvSpPr>
      <dsp:spPr>
        <a:xfrm rot="21568150">
          <a:off x="4448252" y="2456055"/>
          <a:ext cx="399018" cy="43961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sv-SE" sz="2000" kern="1200"/>
        </a:p>
      </dsp:txBody>
      <dsp:txXfrm>
        <a:off x="4448255" y="2544533"/>
        <a:ext cx="279313" cy="263768"/>
      </dsp:txXfrm>
    </dsp:sp>
    <dsp:sp modelId="{5D7624A9-8582-4D00-A262-186FE616C653}">
      <dsp:nvSpPr>
        <dsp:cNvPr id="0" name=""/>
        <dsp:cNvSpPr/>
      </dsp:nvSpPr>
      <dsp:spPr>
        <a:xfrm>
          <a:off x="5012885" y="2132476"/>
          <a:ext cx="1772639" cy="106358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kern="1200" dirty="0"/>
            <a:t>20 Okt 2022</a:t>
          </a:r>
        </a:p>
      </dsp:txBody>
      <dsp:txXfrm>
        <a:off x="5044036" y="2163627"/>
        <a:ext cx="1710337" cy="1001281"/>
      </dsp:txXfrm>
    </dsp:sp>
    <dsp:sp modelId="{B4FD7F98-D0CE-4210-8C88-A75D5D428140}">
      <dsp:nvSpPr>
        <dsp:cNvPr id="0" name=""/>
        <dsp:cNvSpPr/>
      </dsp:nvSpPr>
      <dsp:spPr>
        <a:xfrm rot="32994">
          <a:off x="6951836" y="2456256"/>
          <a:ext cx="352613" cy="43961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sv-SE" sz="2000" kern="1200"/>
        </a:p>
      </dsp:txBody>
      <dsp:txXfrm>
        <a:off x="6951838" y="2543671"/>
        <a:ext cx="246829" cy="263768"/>
      </dsp:txXfrm>
    </dsp:sp>
    <dsp:sp modelId="{45CEF9FF-2296-4F33-A137-2BE821BFBB66}">
      <dsp:nvSpPr>
        <dsp:cNvPr id="0" name=""/>
        <dsp:cNvSpPr/>
      </dsp:nvSpPr>
      <dsp:spPr>
        <a:xfrm>
          <a:off x="7450803" y="2155875"/>
          <a:ext cx="1772639" cy="106358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v-SE" sz="1800" kern="1200" dirty="0"/>
            <a:t>15 Dec 2022</a:t>
          </a:r>
        </a:p>
      </dsp:txBody>
      <dsp:txXfrm>
        <a:off x="7481954" y="2187026"/>
        <a:ext cx="1710337" cy="1001281"/>
      </dsp:txXfrm>
    </dsp:sp>
    <dsp:sp modelId="{FFB7AE91-E982-404A-BF75-0D4FEC77B58B}">
      <dsp:nvSpPr>
        <dsp:cNvPr id="0" name=""/>
        <dsp:cNvSpPr/>
      </dsp:nvSpPr>
      <dsp:spPr>
        <a:xfrm>
          <a:off x="9400706" y="2467859"/>
          <a:ext cx="375799" cy="43961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sv-SE" sz="2000" kern="1200"/>
        </a:p>
      </dsp:txBody>
      <dsp:txXfrm>
        <a:off x="9400706" y="2555782"/>
        <a:ext cx="263059" cy="263768"/>
      </dsp:txXfrm>
    </dsp:sp>
    <dsp:sp modelId="{8AC7E06B-5814-4D59-BBEF-1D4CD9ED5D43}">
      <dsp:nvSpPr>
        <dsp:cNvPr id="0" name=""/>
        <dsp:cNvSpPr/>
      </dsp:nvSpPr>
      <dsp:spPr>
        <a:xfrm>
          <a:off x="9932498" y="2155875"/>
          <a:ext cx="1772639" cy="106358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sv-SE" sz="1800" kern="1200" dirty="0">
              <a:latin typeface="Arial"/>
            </a:rPr>
            <a:t>26 sep 2023</a:t>
          </a:r>
          <a:endParaRPr lang="sv-SE" sz="1800" kern="1200" dirty="0"/>
        </a:p>
      </dsp:txBody>
      <dsp:txXfrm>
        <a:off x="9963649" y="2187026"/>
        <a:ext cx="1710337" cy="10012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1FF5E-E18E-D047-9ACD-ACF671EF4502}">
      <dsp:nvSpPr>
        <dsp:cNvPr id="0" name=""/>
        <dsp:cNvSpPr/>
      </dsp:nvSpPr>
      <dsp:spPr>
        <a:xfrm>
          <a:off x="3556184" y="939"/>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ln>
                <a:noFill/>
              </a:ln>
              <a:solidFill>
                <a:schemeClr val="tx1"/>
              </a:solidFill>
            </a:rPr>
            <a:t>Samhällets</a:t>
          </a:r>
          <a:r>
            <a:rPr lang="en-US" sz="1200" b="1" i="0" kern="1200" dirty="0">
              <a:ln>
                <a:noFill/>
              </a:ln>
              <a:solidFill>
                <a:schemeClr val="tx1"/>
              </a:solidFill>
            </a:rPr>
            <a:t> </a:t>
          </a:r>
          <a:r>
            <a:rPr lang="en-US" sz="1200" b="1" i="0" kern="1200" dirty="0" err="1">
              <a:ln>
                <a:noFill/>
              </a:ln>
              <a:solidFill>
                <a:schemeClr val="tx1"/>
              </a:solidFill>
            </a:rPr>
            <a:t>könsnormer</a:t>
          </a:r>
          <a:r>
            <a:rPr lang="en-US" sz="1200" b="1" i="0" kern="1200" dirty="0">
              <a:ln>
                <a:noFill/>
              </a:ln>
              <a:solidFill>
                <a:schemeClr val="tx1"/>
              </a:solidFill>
            </a:rPr>
            <a:t> </a:t>
          </a:r>
          <a:r>
            <a:rPr lang="en-US" sz="1200" b="1" i="0" kern="1200" dirty="0" err="1">
              <a:ln>
                <a:noFill/>
              </a:ln>
              <a:solidFill>
                <a:schemeClr val="tx1"/>
              </a:solidFill>
            </a:rPr>
            <a:t>syns</a:t>
          </a:r>
          <a:r>
            <a:rPr lang="en-US" sz="1200" b="1" i="0" kern="1200" dirty="0">
              <a:ln>
                <a:noFill/>
              </a:ln>
              <a:solidFill>
                <a:schemeClr val="tx1"/>
              </a:solidFill>
            </a:rPr>
            <a:t> </a:t>
          </a:r>
          <a:r>
            <a:rPr lang="en-US" sz="1200" b="1" i="0" kern="1200" dirty="0" err="1">
              <a:ln>
                <a:noFill/>
              </a:ln>
              <a:solidFill>
                <a:schemeClr val="tx1"/>
              </a:solidFill>
            </a:rPr>
            <a:t>också</a:t>
          </a:r>
          <a:r>
            <a:rPr lang="en-US" sz="1200" b="1" i="0" kern="1200" dirty="0">
              <a:ln>
                <a:noFill/>
              </a:ln>
              <a:solidFill>
                <a:schemeClr val="tx1"/>
              </a:solidFill>
            </a:rPr>
            <a:t> </a:t>
          </a:r>
          <a:r>
            <a:rPr lang="en-US" sz="1200" b="1" i="0" kern="1200" dirty="0" err="1">
              <a:ln>
                <a:noFill/>
              </a:ln>
              <a:solidFill>
                <a:schemeClr val="tx1"/>
              </a:solidFill>
            </a:rPr>
            <a:t>i</a:t>
          </a:r>
          <a:r>
            <a:rPr lang="en-US" sz="1200" b="1" i="0" kern="1200" dirty="0">
              <a:ln>
                <a:noFill/>
              </a:ln>
              <a:solidFill>
                <a:schemeClr val="tx1"/>
              </a:solidFill>
            </a:rPr>
            <a:t> </a:t>
          </a:r>
          <a:r>
            <a:rPr lang="en-US" sz="1200" b="1" i="0" kern="1200" dirty="0" err="1">
              <a:ln>
                <a:noFill/>
              </a:ln>
              <a:solidFill>
                <a:schemeClr val="tx1"/>
              </a:solidFill>
            </a:rPr>
            <a:t>socialtjänstens</a:t>
          </a:r>
          <a:r>
            <a:rPr lang="en-US" sz="1200" b="1" i="0" kern="1200" dirty="0">
              <a:ln>
                <a:noFill/>
              </a:ln>
              <a:solidFill>
                <a:schemeClr val="tx1"/>
              </a:solidFill>
            </a:rPr>
            <a:t> </a:t>
          </a:r>
          <a:r>
            <a:rPr lang="en-US" sz="1200" b="1" i="0" kern="1200" dirty="0" err="1">
              <a:ln>
                <a:noFill/>
              </a:ln>
              <a:solidFill>
                <a:schemeClr val="tx1"/>
              </a:solidFill>
            </a:rPr>
            <a:t>handläggning</a:t>
          </a:r>
          <a:r>
            <a:rPr lang="en-US" sz="1200" b="1" i="0" kern="1200" dirty="0">
              <a:ln>
                <a:noFill/>
              </a:ln>
              <a:solidFill>
                <a:schemeClr val="tx1"/>
              </a:solidFill>
            </a:rPr>
            <a:t>.</a:t>
          </a:r>
          <a:endParaRPr lang="en-SE" sz="1200" b="1" kern="1200" dirty="0">
            <a:ln>
              <a:noFill/>
            </a:ln>
            <a:solidFill>
              <a:schemeClr val="tx1"/>
            </a:solidFill>
          </a:endParaRPr>
        </a:p>
      </dsp:txBody>
      <dsp:txXfrm>
        <a:off x="3826508" y="271263"/>
        <a:ext cx="1305243" cy="1305243"/>
      </dsp:txXfrm>
    </dsp:sp>
    <dsp:sp modelId="{D9CD95A0-33B1-054E-9061-6870884A1B45}">
      <dsp:nvSpPr>
        <dsp:cNvPr id="0" name=""/>
        <dsp:cNvSpPr/>
      </dsp:nvSpPr>
      <dsp:spPr>
        <a:xfrm rot="2160000">
          <a:off x="5343903" y="1419194"/>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a:off x="5357980" y="1500467"/>
        <a:ext cx="343974" cy="373792"/>
      </dsp:txXfrm>
    </dsp:sp>
    <dsp:sp modelId="{19F5F357-05AC-3B43-8B65-BE7D2582314F}">
      <dsp:nvSpPr>
        <dsp:cNvPr id="0" name=""/>
        <dsp:cNvSpPr/>
      </dsp:nvSpPr>
      <dsp:spPr>
        <a:xfrm>
          <a:off x="5799625" y="1630894"/>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6069949" y="1901218"/>
        <a:ext cx="1305243" cy="1305243"/>
      </dsp:txXfrm>
    </dsp:sp>
    <dsp:sp modelId="{26CF49A0-F0A3-DC4C-8334-ED683824D2C6}">
      <dsp:nvSpPr>
        <dsp:cNvPr id="0" name=""/>
        <dsp:cNvSpPr/>
      </dsp:nvSpPr>
      <dsp:spPr>
        <a:xfrm rot="6480000">
          <a:off x="6052714" y="3547781"/>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6149200" y="3602278"/>
        <a:ext cx="343974" cy="373792"/>
      </dsp:txXfrm>
    </dsp:sp>
    <dsp:sp modelId="{893C6A84-56A0-F047-BAE0-B107AA8A558E}">
      <dsp:nvSpPr>
        <dsp:cNvPr id="0" name=""/>
        <dsp:cNvSpPr/>
      </dsp:nvSpPr>
      <dsp:spPr>
        <a:xfrm>
          <a:off x="4942707" y="4268217"/>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5213031" y="4538541"/>
        <a:ext cx="1305243" cy="1305243"/>
      </dsp:txXfrm>
    </dsp:sp>
    <dsp:sp modelId="{EF97BD4C-A334-B843-8EAB-036CC88F90E6}">
      <dsp:nvSpPr>
        <dsp:cNvPr id="0" name=""/>
        <dsp:cNvSpPr/>
      </dsp:nvSpPr>
      <dsp:spPr>
        <a:xfrm rot="10800000">
          <a:off x="4247342" y="4879669"/>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4394759" y="5004267"/>
        <a:ext cx="343974" cy="373792"/>
      </dsp:txXfrm>
    </dsp:sp>
    <dsp:sp modelId="{A152113C-8287-5848-B12F-050500181E9D}">
      <dsp:nvSpPr>
        <dsp:cNvPr id="0" name=""/>
        <dsp:cNvSpPr/>
      </dsp:nvSpPr>
      <dsp:spPr>
        <a:xfrm>
          <a:off x="2169662" y="4268217"/>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2439986" y="4538541"/>
        <a:ext cx="1305243" cy="1305243"/>
      </dsp:txXfrm>
    </dsp:sp>
    <dsp:sp modelId="{91B3F745-B866-BF4B-87A6-F60CBDC51F5E}">
      <dsp:nvSpPr>
        <dsp:cNvPr id="0" name=""/>
        <dsp:cNvSpPr/>
      </dsp:nvSpPr>
      <dsp:spPr>
        <a:xfrm rot="15120000">
          <a:off x="2422750" y="3574234"/>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2519236" y="3768933"/>
        <a:ext cx="343974" cy="373792"/>
      </dsp:txXfrm>
    </dsp:sp>
    <dsp:sp modelId="{EC51199D-870C-DD44-B2A8-374E1342DD50}">
      <dsp:nvSpPr>
        <dsp:cNvPr id="0" name=""/>
        <dsp:cNvSpPr/>
      </dsp:nvSpPr>
      <dsp:spPr>
        <a:xfrm>
          <a:off x="1312744" y="1630894"/>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1583068" y="1901218"/>
        <a:ext cx="1305243" cy="1305243"/>
      </dsp:txXfrm>
    </dsp:sp>
    <dsp:sp modelId="{A6FF115A-DE98-F145-B4A2-EE8A0E18D391}">
      <dsp:nvSpPr>
        <dsp:cNvPr id="0" name=""/>
        <dsp:cNvSpPr/>
      </dsp:nvSpPr>
      <dsp:spPr>
        <a:xfrm rot="19440000">
          <a:off x="3100463" y="1435543"/>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a:off x="3114540" y="1603466"/>
        <a:ext cx="343974" cy="3737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1FF5E-E18E-D047-9ACD-ACF671EF4502}">
      <dsp:nvSpPr>
        <dsp:cNvPr id="0" name=""/>
        <dsp:cNvSpPr/>
      </dsp:nvSpPr>
      <dsp:spPr>
        <a:xfrm>
          <a:off x="3556184" y="939"/>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ln>
                <a:noFill/>
              </a:ln>
              <a:solidFill>
                <a:schemeClr val="tx1"/>
              </a:solidFill>
            </a:rPr>
            <a:t>Samhällets</a:t>
          </a:r>
          <a:r>
            <a:rPr lang="en-US" sz="1200" b="1" i="0" kern="1200" dirty="0">
              <a:ln>
                <a:noFill/>
              </a:ln>
              <a:solidFill>
                <a:schemeClr val="tx1"/>
              </a:solidFill>
            </a:rPr>
            <a:t> </a:t>
          </a:r>
          <a:r>
            <a:rPr lang="en-US" sz="1200" b="1" i="0" kern="1200" dirty="0" err="1">
              <a:ln>
                <a:noFill/>
              </a:ln>
              <a:solidFill>
                <a:schemeClr val="tx1"/>
              </a:solidFill>
            </a:rPr>
            <a:t>könsnormer</a:t>
          </a:r>
          <a:r>
            <a:rPr lang="en-US" sz="1200" b="1" i="0" kern="1200" dirty="0">
              <a:ln>
                <a:noFill/>
              </a:ln>
              <a:solidFill>
                <a:schemeClr val="tx1"/>
              </a:solidFill>
            </a:rPr>
            <a:t> </a:t>
          </a:r>
          <a:r>
            <a:rPr lang="en-US" sz="1200" b="1" i="0" kern="1200" dirty="0" err="1">
              <a:ln>
                <a:noFill/>
              </a:ln>
              <a:solidFill>
                <a:schemeClr val="tx1"/>
              </a:solidFill>
            </a:rPr>
            <a:t>syns</a:t>
          </a:r>
          <a:r>
            <a:rPr lang="en-US" sz="1200" b="1" i="0" kern="1200" dirty="0">
              <a:ln>
                <a:noFill/>
              </a:ln>
              <a:solidFill>
                <a:schemeClr val="tx1"/>
              </a:solidFill>
            </a:rPr>
            <a:t> </a:t>
          </a:r>
          <a:r>
            <a:rPr lang="en-US" sz="1200" b="1" i="0" kern="1200" dirty="0" err="1">
              <a:ln>
                <a:noFill/>
              </a:ln>
              <a:solidFill>
                <a:schemeClr val="tx1"/>
              </a:solidFill>
            </a:rPr>
            <a:t>också</a:t>
          </a:r>
          <a:r>
            <a:rPr lang="en-US" sz="1200" b="1" i="0" kern="1200" dirty="0">
              <a:ln>
                <a:noFill/>
              </a:ln>
              <a:solidFill>
                <a:schemeClr val="tx1"/>
              </a:solidFill>
            </a:rPr>
            <a:t> </a:t>
          </a:r>
          <a:r>
            <a:rPr lang="en-US" sz="1200" b="1" i="0" kern="1200" dirty="0" err="1">
              <a:ln>
                <a:noFill/>
              </a:ln>
              <a:solidFill>
                <a:schemeClr val="tx1"/>
              </a:solidFill>
            </a:rPr>
            <a:t>i</a:t>
          </a:r>
          <a:r>
            <a:rPr lang="en-US" sz="1200" b="1" i="0" kern="1200" dirty="0">
              <a:ln>
                <a:noFill/>
              </a:ln>
              <a:solidFill>
                <a:schemeClr val="tx1"/>
              </a:solidFill>
            </a:rPr>
            <a:t> </a:t>
          </a:r>
          <a:r>
            <a:rPr lang="en-US" sz="1200" b="1" i="0" kern="1200" dirty="0" err="1">
              <a:ln>
                <a:noFill/>
              </a:ln>
              <a:solidFill>
                <a:schemeClr val="tx1"/>
              </a:solidFill>
            </a:rPr>
            <a:t>socialtjänstens</a:t>
          </a:r>
          <a:r>
            <a:rPr lang="en-US" sz="1200" b="1" i="0" kern="1200" dirty="0">
              <a:ln>
                <a:noFill/>
              </a:ln>
              <a:solidFill>
                <a:schemeClr val="tx1"/>
              </a:solidFill>
            </a:rPr>
            <a:t> </a:t>
          </a:r>
          <a:r>
            <a:rPr lang="en-US" sz="1200" b="1" i="0" kern="1200" dirty="0" err="1">
              <a:ln>
                <a:noFill/>
              </a:ln>
              <a:solidFill>
                <a:schemeClr val="tx1"/>
              </a:solidFill>
            </a:rPr>
            <a:t>handläggning</a:t>
          </a:r>
          <a:r>
            <a:rPr lang="en-US" sz="1200" b="1" i="0" kern="1200" dirty="0">
              <a:ln>
                <a:noFill/>
              </a:ln>
              <a:solidFill>
                <a:schemeClr val="tx1"/>
              </a:solidFill>
            </a:rPr>
            <a:t>.</a:t>
          </a:r>
          <a:endParaRPr lang="en-SE" sz="1200" b="1" kern="1200" dirty="0">
            <a:ln>
              <a:noFill/>
            </a:ln>
            <a:solidFill>
              <a:schemeClr val="tx1"/>
            </a:solidFill>
          </a:endParaRPr>
        </a:p>
      </dsp:txBody>
      <dsp:txXfrm>
        <a:off x="3826508" y="271263"/>
        <a:ext cx="1305243" cy="1305243"/>
      </dsp:txXfrm>
    </dsp:sp>
    <dsp:sp modelId="{D9CD95A0-33B1-054E-9061-6870884A1B45}">
      <dsp:nvSpPr>
        <dsp:cNvPr id="0" name=""/>
        <dsp:cNvSpPr/>
      </dsp:nvSpPr>
      <dsp:spPr>
        <a:xfrm rot="2160000">
          <a:off x="5343903" y="1419194"/>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a:off x="5357980" y="1500467"/>
        <a:ext cx="343974" cy="373792"/>
      </dsp:txXfrm>
    </dsp:sp>
    <dsp:sp modelId="{19F5F357-05AC-3B43-8B65-BE7D2582314F}">
      <dsp:nvSpPr>
        <dsp:cNvPr id="0" name=""/>
        <dsp:cNvSpPr/>
      </dsp:nvSpPr>
      <dsp:spPr>
        <a:xfrm>
          <a:off x="5799625" y="1630894"/>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solidFill>
                <a:schemeClr val="tx1"/>
              </a:solidFill>
            </a:rPr>
            <a:t>Föreställningar</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rPr>
            <a:t> </a:t>
          </a:r>
          <a:r>
            <a:rPr lang="en-US" sz="1200" b="1" i="0" kern="1200" dirty="0" err="1">
              <a:solidFill>
                <a:schemeClr val="tx1"/>
              </a:solidFill>
            </a:rPr>
            <a:t>normer</a:t>
          </a:r>
          <a:r>
            <a:rPr lang="en-US" sz="1200" b="1" i="0" kern="1200" dirty="0">
              <a:solidFill>
                <a:schemeClr val="tx1"/>
              </a:solidFill>
            </a:rPr>
            <a:t> </a:t>
          </a:r>
          <a:r>
            <a:rPr lang="en-US" sz="1200" b="1" i="0" kern="1200" dirty="0" err="1">
              <a:solidFill>
                <a:schemeClr val="tx1"/>
              </a:solidFill>
            </a:rPr>
            <a:t>får</a:t>
          </a:r>
          <a:r>
            <a:rPr lang="en-US" sz="1200" b="1" i="0" kern="1200" dirty="0">
              <a:solidFill>
                <a:schemeClr val="tx1"/>
              </a:solidFill>
            </a:rPr>
            <a:t> </a:t>
          </a:r>
          <a:r>
            <a:rPr lang="en-US" sz="1200" b="1" i="0" kern="1200" dirty="0" err="1">
              <a:solidFill>
                <a:schemeClr val="tx1"/>
              </a:solidFill>
            </a:rPr>
            <a:t>konsekvenser</a:t>
          </a:r>
          <a:r>
            <a:rPr lang="en-US" sz="1200" b="1" i="0" kern="1200" dirty="0">
              <a:solidFill>
                <a:schemeClr val="tx1"/>
              </a:solidFill>
            </a:rPr>
            <a:t>. </a:t>
          </a:r>
          <a:r>
            <a:rPr lang="en-US" sz="1200" b="1" i="0" kern="1200" dirty="0" err="1">
              <a:solidFill>
                <a:schemeClr val="tx1"/>
              </a:solidFill>
            </a:rPr>
            <a:t>Skillnader</a:t>
          </a:r>
          <a:r>
            <a:rPr lang="en-US" sz="1200" b="1" i="0" kern="1200" dirty="0">
              <a:solidFill>
                <a:schemeClr val="tx1"/>
              </a:solidFill>
            </a:rPr>
            <a:t> </a:t>
          </a:r>
          <a:r>
            <a:rPr lang="en-US" sz="1200" b="1" i="0" kern="1200" dirty="0" err="1">
              <a:solidFill>
                <a:schemeClr val="tx1"/>
              </a:solidFill>
            </a:rPr>
            <a:t>både</a:t>
          </a:r>
          <a:r>
            <a:rPr lang="en-US" sz="1200" b="1" i="0" kern="1200" dirty="0">
              <a:solidFill>
                <a:schemeClr val="tx1"/>
              </a:solidFill>
            </a:rPr>
            <a:t> </a:t>
          </a:r>
          <a:r>
            <a:rPr lang="en-US" sz="1200" b="1" i="0" kern="1200" dirty="0" err="1">
              <a:solidFill>
                <a:schemeClr val="tx1"/>
              </a:solidFill>
            </a:rPr>
            <a:t>upprätthålls</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rPr>
            <a:t> </a:t>
          </a:r>
          <a:r>
            <a:rPr lang="en-US" sz="1200" b="1" i="0" kern="1200" dirty="0" err="1">
              <a:solidFill>
                <a:schemeClr val="tx1"/>
              </a:solidFill>
            </a:rPr>
            <a:t>förstärks</a:t>
          </a:r>
          <a:r>
            <a:rPr lang="en-US" sz="1200" b="1" i="0" kern="1200" dirty="0">
              <a:solidFill>
                <a:schemeClr val="tx1"/>
              </a:solidFill>
            </a:rPr>
            <a:t>. </a:t>
          </a:r>
          <a:endParaRPr lang="en-GB" sz="1200" b="1" kern="1200" dirty="0">
            <a:solidFill>
              <a:schemeClr val="tx1"/>
            </a:solidFill>
          </a:endParaRPr>
        </a:p>
      </dsp:txBody>
      <dsp:txXfrm>
        <a:off x="6069949" y="1901218"/>
        <a:ext cx="1305243" cy="1305243"/>
      </dsp:txXfrm>
    </dsp:sp>
    <dsp:sp modelId="{26CF49A0-F0A3-DC4C-8334-ED683824D2C6}">
      <dsp:nvSpPr>
        <dsp:cNvPr id="0" name=""/>
        <dsp:cNvSpPr/>
      </dsp:nvSpPr>
      <dsp:spPr>
        <a:xfrm rot="6480000">
          <a:off x="6052714" y="3547781"/>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6149200" y="3602278"/>
        <a:ext cx="343974" cy="373792"/>
      </dsp:txXfrm>
    </dsp:sp>
    <dsp:sp modelId="{893C6A84-56A0-F047-BAE0-B107AA8A558E}">
      <dsp:nvSpPr>
        <dsp:cNvPr id="0" name=""/>
        <dsp:cNvSpPr/>
      </dsp:nvSpPr>
      <dsp:spPr>
        <a:xfrm>
          <a:off x="4942707" y="4268217"/>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5213031" y="4538541"/>
        <a:ext cx="1305243" cy="1305243"/>
      </dsp:txXfrm>
    </dsp:sp>
    <dsp:sp modelId="{EF97BD4C-A334-B843-8EAB-036CC88F90E6}">
      <dsp:nvSpPr>
        <dsp:cNvPr id="0" name=""/>
        <dsp:cNvSpPr/>
      </dsp:nvSpPr>
      <dsp:spPr>
        <a:xfrm rot="10800000">
          <a:off x="4247342" y="4879669"/>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4394759" y="5004267"/>
        <a:ext cx="343974" cy="373792"/>
      </dsp:txXfrm>
    </dsp:sp>
    <dsp:sp modelId="{A152113C-8287-5848-B12F-050500181E9D}">
      <dsp:nvSpPr>
        <dsp:cNvPr id="0" name=""/>
        <dsp:cNvSpPr/>
      </dsp:nvSpPr>
      <dsp:spPr>
        <a:xfrm>
          <a:off x="2169662" y="4268217"/>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2439986" y="4538541"/>
        <a:ext cx="1305243" cy="1305243"/>
      </dsp:txXfrm>
    </dsp:sp>
    <dsp:sp modelId="{91B3F745-B866-BF4B-87A6-F60CBDC51F5E}">
      <dsp:nvSpPr>
        <dsp:cNvPr id="0" name=""/>
        <dsp:cNvSpPr/>
      </dsp:nvSpPr>
      <dsp:spPr>
        <a:xfrm rot="15120000">
          <a:off x="2422750" y="3574234"/>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2519236" y="3768933"/>
        <a:ext cx="343974" cy="373792"/>
      </dsp:txXfrm>
    </dsp:sp>
    <dsp:sp modelId="{EC51199D-870C-DD44-B2A8-374E1342DD50}">
      <dsp:nvSpPr>
        <dsp:cNvPr id="0" name=""/>
        <dsp:cNvSpPr/>
      </dsp:nvSpPr>
      <dsp:spPr>
        <a:xfrm>
          <a:off x="1312744" y="1630894"/>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1583068" y="1901218"/>
        <a:ext cx="1305243" cy="1305243"/>
      </dsp:txXfrm>
    </dsp:sp>
    <dsp:sp modelId="{A6FF115A-DE98-F145-B4A2-EE8A0E18D391}">
      <dsp:nvSpPr>
        <dsp:cNvPr id="0" name=""/>
        <dsp:cNvSpPr/>
      </dsp:nvSpPr>
      <dsp:spPr>
        <a:xfrm rot="19440000">
          <a:off x="3100463" y="1435543"/>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a:off x="3114540" y="1603466"/>
        <a:ext cx="343974" cy="3737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1FF5E-E18E-D047-9ACD-ACF671EF4502}">
      <dsp:nvSpPr>
        <dsp:cNvPr id="0" name=""/>
        <dsp:cNvSpPr/>
      </dsp:nvSpPr>
      <dsp:spPr>
        <a:xfrm>
          <a:off x="3556184" y="939"/>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ln>
                <a:noFill/>
              </a:ln>
              <a:solidFill>
                <a:schemeClr val="tx1"/>
              </a:solidFill>
            </a:rPr>
            <a:t>Samhällets</a:t>
          </a:r>
          <a:r>
            <a:rPr lang="en-US" sz="1200" b="1" i="0" kern="1200" dirty="0">
              <a:ln>
                <a:noFill/>
              </a:ln>
              <a:solidFill>
                <a:schemeClr val="tx1"/>
              </a:solidFill>
            </a:rPr>
            <a:t> </a:t>
          </a:r>
          <a:r>
            <a:rPr lang="en-US" sz="1200" b="1" i="0" kern="1200" dirty="0" err="1">
              <a:ln>
                <a:noFill/>
              </a:ln>
              <a:solidFill>
                <a:schemeClr val="tx1"/>
              </a:solidFill>
            </a:rPr>
            <a:t>könsnormer</a:t>
          </a:r>
          <a:r>
            <a:rPr lang="en-US" sz="1200" b="1" i="0" kern="1200" dirty="0">
              <a:ln>
                <a:noFill/>
              </a:ln>
              <a:solidFill>
                <a:schemeClr val="tx1"/>
              </a:solidFill>
            </a:rPr>
            <a:t> </a:t>
          </a:r>
          <a:r>
            <a:rPr lang="en-US" sz="1200" b="1" i="0" kern="1200" dirty="0" err="1">
              <a:ln>
                <a:noFill/>
              </a:ln>
              <a:solidFill>
                <a:schemeClr val="tx1"/>
              </a:solidFill>
            </a:rPr>
            <a:t>syns</a:t>
          </a:r>
          <a:r>
            <a:rPr lang="en-US" sz="1200" b="1" i="0" kern="1200" dirty="0">
              <a:ln>
                <a:noFill/>
              </a:ln>
              <a:solidFill>
                <a:schemeClr val="tx1"/>
              </a:solidFill>
            </a:rPr>
            <a:t> </a:t>
          </a:r>
          <a:r>
            <a:rPr lang="en-US" sz="1200" b="1" i="0" kern="1200" dirty="0" err="1">
              <a:ln>
                <a:noFill/>
              </a:ln>
              <a:solidFill>
                <a:schemeClr val="tx1"/>
              </a:solidFill>
            </a:rPr>
            <a:t>också</a:t>
          </a:r>
          <a:r>
            <a:rPr lang="en-US" sz="1200" b="1" i="0" kern="1200" dirty="0">
              <a:ln>
                <a:noFill/>
              </a:ln>
              <a:solidFill>
                <a:schemeClr val="tx1"/>
              </a:solidFill>
            </a:rPr>
            <a:t> </a:t>
          </a:r>
          <a:r>
            <a:rPr lang="en-US" sz="1200" b="1" i="0" kern="1200" dirty="0" err="1">
              <a:ln>
                <a:noFill/>
              </a:ln>
              <a:solidFill>
                <a:schemeClr val="tx1"/>
              </a:solidFill>
            </a:rPr>
            <a:t>i</a:t>
          </a:r>
          <a:r>
            <a:rPr lang="en-US" sz="1200" b="1" i="0" kern="1200" dirty="0">
              <a:ln>
                <a:noFill/>
              </a:ln>
              <a:solidFill>
                <a:schemeClr val="tx1"/>
              </a:solidFill>
            </a:rPr>
            <a:t> </a:t>
          </a:r>
          <a:r>
            <a:rPr lang="en-US" sz="1200" b="1" i="0" kern="1200" dirty="0" err="1">
              <a:ln>
                <a:noFill/>
              </a:ln>
              <a:solidFill>
                <a:schemeClr val="tx1"/>
              </a:solidFill>
            </a:rPr>
            <a:t>socialtjänstens</a:t>
          </a:r>
          <a:r>
            <a:rPr lang="en-US" sz="1200" b="1" i="0" kern="1200" dirty="0">
              <a:ln>
                <a:noFill/>
              </a:ln>
              <a:solidFill>
                <a:schemeClr val="tx1"/>
              </a:solidFill>
            </a:rPr>
            <a:t> </a:t>
          </a:r>
          <a:r>
            <a:rPr lang="en-US" sz="1200" b="1" i="0" kern="1200" dirty="0" err="1">
              <a:ln>
                <a:noFill/>
              </a:ln>
              <a:solidFill>
                <a:schemeClr val="tx1"/>
              </a:solidFill>
            </a:rPr>
            <a:t>handläggning</a:t>
          </a:r>
          <a:r>
            <a:rPr lang="en-US" sz="1200" b="1" i="0" kern="1200" dirty="0">
              <a:ln>
                <a:noFill/>
              </a:ln>
              <a:solidFill>
                <a:schemeClr val="tx1"/>
              </a:solidFill>
            </a:rPr>
            <a:t>.</a:t>
          </a:r>
          <a:endParaRPr lang="en-SE" sz="1200" b="1" kern="1200" dirty="0">
            <a:ln>
              <a:noFill/>
            </a:ln>
            <a:solidFill>
              <a:schemeClr val="tx1"/>
            </a:solidFill>
          </a:endParaRPr>
        </a:p>
      </dsp:txBody>
      <dsp:txXfrm>
        <a:off x="3826508" y="271263"/>
        <a:ext cx="1305243" cy="1305243"/>
      </dsp:txXfrm>
    </dsp:sp>
    <dsp:sp modelId="{D9CD95A0-33B1-054E-9061-6870884A1B45}">
      <dsp:nvSpPr>
        <dsp:cNvPr id="0" name=""/>
        <dsp:cNvSpPr/>
      </dsp:nvSpPr>
      <dsp:spPr>
        <a:xfrm rot="2160000">
          <a:off x="5343903" y="1419194"/>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a:off x="5357980" y="1500467"/>
        <a:ext cx="343974" cy="373792"/>
      </dsp:txXfrm>
    </dsp:sp>
    <dsp:sp modelId="{19F5F357-05AC-3B43-8B65-BE7D2582314F}">
      <dsp:nvSpPr>
        <dsp:cNvPr id="0" name=""/>
        <dsp:cNvSpPr/>
      </dsp:nvSpPr>
      <dsp:spPr>
        <a:xfrm>
          <a:off x="5799625" y="1630894"/>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solidFill>
                <a:schemeClr val="tx1"/>
              </a:solidFill>
            </a:rPr>
            <a:t>Föreställningar</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rPr>
            <a:t> </a:t>
          </a:r>
          <a:r>
            <a:rPr lang="en-US" sz="1200" b="1" i="0" kern="1200" dirty="0" err="1">
              <a:solidFill>
                <a:schemeClr val="tx1"/>
              </a:solidFill>
            </a:rPr>
            <a:t>normer</a:t>
          </a:r>
          <a:r>
            <a:rPr lang="en-US" sz="1200" b="1" i="0" kern="1200" dirty="0">
              <a:solidFill>
                <a:schemeClr val="tx1"/>
              </a:solidFill>
            </a:rPr>
            <a:t> </a:t>
          </a:r>
          <a:r>
            <a:rPr lang="en-US" sz="1200" b="1" i="0" kern="1200" dirty="0" err="1">
              <a:solidFill>
                <a:schemeClr val="tx1"/>
              </a:solidFill>
            </a:rPr>
            <a:t>får</a:t>
          </a:r>
          <a:r>
            <a:rPr lang="en-US" sz="1200" b="1" i="0" kern="1200" dirty="0">
              <a:solidFill>
                <a:schemeClr val="tx1"/>
              </a:solidFill>
            </a:rPr>
            <a:t> </a:t>
          </a:r>
          <a:r>
            <a:rPr lang="en-US" sz="1200" b="1" i="0" kern="1200" dirty="0" err="1">
              <a:solidFill>
                <a:schemeClr val="tx1"/>
              </a:solidFill>
            </a:rPr>
            <a:t>konsekvenser</a:t>
          </a:r>
          <a:r>
            <a:rPr lang="en-US" sz="1200" b="1" i="0" kern="1200" dirty="0">
              <a:solidFill>
                <a:schemeClr val="tx1"/>
              </a:solidFill>
            </a:rPr>
            <a:t>. </a:t>
          </a:r>
          <a:r>
            <a:rPr lang="en-US" sz="1200" b="1" i="0" kern="1200" dirty="0" err="1">
              <a:solidFill>
                <a:schemeClr val="tx1"/>
              </a:solidFill>
            </a:rPr>
            <a:t>Skillnader</a:t>
          </a:r>
          <a:r>
            <a:rPr lang="en-US" sz="1200" b="1" i="0" kern="1200" dirty="0">
              <a:solidFill>
                <a:schemeClr val="tx1"/>
              </a:solidFill>
            </a:rPr>
            <a:t> </a:t>
          </a:r>
          <a:r>
            <a:rPr lang="en-US" sz="1200" b="1" i="0" kern="1200" dirty="0" err="1">
              <a:solidFill>
                <a:schemeClr val="tx1"/>
              </a:solidFill>
            </a:rPr>
            <a:t>både</a:t>
          </a:r>
          <a:r>
            <a:rPr lang="en-US" sz="1200" b="1" i="0" kern="1200" dirty="0">
              <a:solidFill>
                <a:schemeClr val="tx1"/>
              </a:solidFill>
            </a:rPr>
            <a:t> </a:t>
          </a:r>
          <a:r>
            <a:rPr lang="en-US" sz="1200" b="1" i="0" kern="1200" dirty="0" err="1">
              <a:solidFill>
                <a:schemeClr val="tx1"/>
              </a:solidFill>
            </a:rPr>
            <a:t>upprätthålls</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rPr>
            <a:t> </a:t>
          </a:r>
          <a:r>
            <a:rPr lang="en-US" sz="1200" b="1" i="0" kern="1200" dirty="0" err="1">
              <a:solidFill>
                <a:schemeClr val="tx1"/>
              </a:solidFill>
            </a:rPr>
            <a:t>förstärks</a:t>
          </a:r>
          <a:r>
            <a:rPr lang="en-US" sz="1200" b="1" i="0" kern="1200" dirty="0">
              <a:solidFill>
                <a:schemeClr val="tx1"/>
              </a:solidFill>
            </a:rPr>
            <a:t>. </a:t>
          </a:r>
          <a:endParaRPr lang="en-GB" sz="1200" kern="1200" dirty="0">
            <a:solidFill>
              <a:schemeClr val="tx1"/>
            </a:solidFill>
          </a:endParaRPr>
        </a:p>
      </dsp:txBody>
      <dsp:txXfrm>
        <a:off x="6069949" y="1901218"/>
        <a:ext cx="1305243" cy="1305243"/>
      </dsp:txXfrm>
    </dsp:sp>
    <dsp:sp modelId="{26CF49A0-F0A3-DC4C-8334-ED683824D2C6}">
      <dsp:nvSpPr>
        <dsp:cNvPr id="0" name=""/>
        <dsp:cNvSpPr/>
      </dsp:nvSpPr>
      <dsp:spPr>
        <a:xfrm rot="6480000">
          <a:off x="6052714" y="3547781"/>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6149200" y="3602278"/>
        <a:ext cx="343974" cy="373792"/>
      </dsp:txXfrm>
    </dsp:sp>
    <dsp:sp modelId="{893C6A84-56A0-F047-BAE0-B107AA8A558E}">
      <dsp:nvSpPr>
        <dsp:cNvPr id="0" name=""/>
        <dsp:cNvSpPr/>
      </dsp:nvSpPr>
      <dsp:spPr>
        <a:xfrm>
          <a:off x="4942707" y="4268217"/>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err="1">
              <a:solidFill>
                <a:schemeClr val="tx1"/>
              </a:solidFill>
            </a:rPr>
            <a:t>Samtidigt</a:t>
          </a:r>
          <a:r>
            <a:rPr lang="en-US" sz="1200" b="1" kern="1200" dirty="0">
              <a:solidFill>
                <a:schemeClr val="tx1"/>
              </a:solidFill>
            </a:rPr>
            <a:t> </a:t>
          </a:r>
          <a:r>
            <a:rPr lang="en-US" sz="1200" b="1" kern="1200" dirty="0" err="1">
              <a:solidFill>
                <a:schemeClr val="tx1"/>
              </a:solidFill>
            </a:rPr>
            <a:t>finns</a:t>
          </a:r>
          <a:r>
            <a:rPr lang="en-US" sz="1200" b="1" kern="1200" dirty="0">
              <a:solidFill>
                <a:schemeClr val="tx1"/>
              </a:solidFill>
            </a:rPr>
            <a:t> </a:t>
          </a:r>
          <a:r>
            <a:rPr lang="en-US" sz="1200" b="1" kern="1200" dirty="0" err="1">
              <a:solidFill>
                <a:schemeClr val="tx1"/>
              </a:solidFill>
            </a:rPr>
            <a:t>reella</a:t>
          </a:r>
          <a:r>
            <a:rPr lang="en-US" sz="1200" b="1" kern="1200" dirty="0">
              <a:solidFill>
                <a:schemeClr val="tx1"/>
              </a:solidFill>
            </a:rPr>
            <a:t> </a:t>
          </a:r>
          <a:r>
            <a:rPr lang="en-US" sz="1200" b="1" kern="1200" dirty="0" err="1">
              <a:solidFill>
                <a:schemeClr val="tx1"/>
              </a:solidFill>
            </a:rPr>
            <a:t>skillnader</a:t>
          </a:r>
          <a:r>
            <a:rPr lang="en-US" sz="1200" b="1" kern="1200" dirty="0">
              <a:solidFill>
                <a:schemeClr val="tx1"/>
              </a:solidFill>
            </a:rPr>
            <a:t> </a:t>
          </a:r>
          <a:r>
            <a:rPr lang="en-US" sz="1200" b="1" kern="1200" dirty="0" err="1">
              <a:solidFill>
                <a:schemeClr val="tx1"/>
              </a:solidFill>
            </a:rPr>
            <a:t>i</a:t>
          </a:r>
          <a:r>
            <a:rPr lang="en-US" sz="1200" b="1" kern="1200" dirty="0">
              <a:solidFill>
                <a:schemeClr val="tx1"/>
              </a:solidFill>
            </a:rPr>
            <a:t> </a:t>
          </a:r>
          <a:r>
            <a:rPr lang="en-US" sz="1200" b="1" kern="1200" dirty="0" err="1">
              <a:solidFill>
                <a:schemeClr val="tx1"/>
              </a:solidFill>
            </a:rPr>
            <a:t>livsvillkor</a:t>
          </a:r>
          <a:r>
            <a:rPr lang="en-US" sz="1200" b="1" kern="1200" dirty="0">
              <a:solidFill>
                <a:schemeClr val="tx1"/>
              </a:solidFill>
            </a:rPr>
            <a:t> </a:t>
          </a:r>
          <a:r>
            <a:rPr lang="en-US" sz="1200" b="1" kern="1200" dirty="0" err="1">
              <a:solidFill>
                <a:schemeClr val="tx1"/>
              </a:solidFill>
            </a:rPr>
            <a:t>mellan</a:t>
          </a:r>
          <a:r>
            <a:rPr lang="en-US" sz="1200" b="1" kern="1200" dirty="0">
              <a:solidFill>
                <a:schemeClr val="tx1"/>
              </a:solidFill>
            </a:rPr>
            <a:t> </a:t>
          </a:r>
          <a:r>
            <a:rPr lang="en-US" sz="1200" b="1" kern="1200" dirty="0" err="1">
              <a:solidFill>
                <a:schemeClr val="tx1"/>
              </a:solidFill>
            </a:rPr>
            <a:t>kön</a:t>
          </a:r>
          <a:r>
            <a:rPr lang="en-US" sz="1200" b="1" kern="1200" dirty="0">
              <a:solidFill>
                <a:schemeClr val="tx1"/>
              </a:solidFill>
            </a:rPr>
            <a:t>, </a:t>
          </a:r>
          <a:r>
            <a:rPr lang="en-US" sz="1200" b="1" kern="1200" dirty="0" err="1">
              <a:solidFill>
                <a:schemeClr val="tx1"/>
              </a:solidFill>
            </a:rPr>
            <a:t>vilket</a:t>
          </a:r>
          <a:r>
            <a:rPr lang="en-US" sz="1200" b="1" kern="1200" dirty="0">
              <a:solidFill>
                <a:schemeClr val="tx1"/>
              </a:solidFill>
            </a:rPr>
            <a:t> </a:t>
          </a:r>
          <a:r>
            <a:rPr lang="en-US" sz="1200" b="1" kern="1200" dirty="0" err="1">
              <a:solidFill>
                <a:schemeClr val="tx1"/>
              </a:solidFill>
            </a:rPr>
            <a:t>socialtjänsten</a:t>
          </a:r>
          <a:r>
            <a:rPr lang="en-US" sz="1200" b="1" kern="1200" dirty="0">
              <a:solidFill>
                <a:schemeClr val="tx1"/>
              </a:solidFill>
            </a:rPr>
            <a:t> </a:t>
          </a:r>
          <a:r>
            <a:rPr lang="en-US" sz="1200" b="1" kern="1200" dirty="0" err="1">
              <a:solidFill>
                <a:schemeClr val="tx1"/>
              </a:solidFill>
            </a:rPr>
            <a:t>också</a:t>
          </a:r>
          <a:r>
            <a:rPr lang="en-US" sz="1200" b="1" kern="1200" dirty="0">
              <a:solidFill>
                <a:schemeClr val="tx1"/>
              </a:solidFill>
            </a:rPr>
            <a:t> </a:t>
          </a:r>
          <a:r>
            <a:rPr lang="en-US" sz="1200" b="1" kern="1200" dirty="0" err="1">
              <a:solidFill>
                <a:schemeClr val="tx1"/>
              </a:solidFill>
            </a:rPr>
            <a:t>måste</a:t>
          </a:r>
          <a:r>
            <a:rPr lang="en-US" sz="1200" b="1" kern="1200" dirty="0">
              <a:solidFill>
                <a:schemeClr val="tx1"/>
              </a:solidFill>
            </a:rPr>
            <a:t> ta </a:t>
          </a:r>
          <a:r>
            <a:rPr lang="en-US" sz="1200" b="1" kern="1200" dirty="0" err="1">
              <a:solidFill>
                <a:schemeClr val="tx1"/>
              </a:solidFill>
            </a:rPr>
            <a:t>hänsyn</a:t>
          </a:r>
          <a:r>
            <a:rPr lang="en-US" sz="1200" b="1" kern="1200" dirty="0">
              <a:solidFill>
                <a:schemeClr val="tx1"/>
              </a:solidFill>
            </a:rPr>
            <a:t> till. </a:t>
          </a:r>
          <a:endParaRPr lang="en-GB" sz="1200" b="1" kern="1200" dirty="0">
            <a:solidFill>
              <a:schemeClr val="tx1"/>
            </a:solidFill>
          </a:endParaRPr>
        </a:p>
      </dsp:txBody>
      <dsp:txXfrm>
        <a:off x="5213031" y="4538541"/>
        <a:ext cx="1305243" cy="1305243"/>
      </dsp:txXfrm>
    </dsp:sp>
    <dsp:sp modelId="{EF97BD4C-A334-B843-8EAB-036CC88F90E6}">
      <dsp:nvSpPr>
        <dsp:cNvPr id="0" name=""/>
        <dsp:cNvSpPr/>
      </dsp:nvSpPr>
      <dsp:spPr>
        <a:xfrm rot="10800000">
          <a:off x="4247342" y="4879669"/>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4394759" y="5004267"/>
        <a:ext cx="343974" cy="373792"/>
      </dsp:txXfrm>
    </dsp:sp>
    <dsp:sp modelId="{A152113C-8287-5848-B12F-050500181E9D}">
      <dsp:nvSpPr>
        <dsp:cNvPr id="0" name=""/>
        <dsp:cNvSpPr/>
      </dsp:nvSpPr>
      <dsp:spPr>
        <a:xfrm>
          <a:off x="2169662" y="4268217"/>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2439986" y="4538541"/>
        <a:ext cx="1305243" cy="1305243"/>
      </dsp:txXfrm>
    </dsp:sp>
    <dsp:sp modelId="{91B3F745-B866-BF4B-87A6-F60CBDC51F5E}">
      <dsp:nvSpPr>
        <dsp:cNvPr id="0" name=""/>
        <dsp:cNvSpPr/>
      </dsp:nvSpPr>
      <dsp:spPr>
        <a:xfrm rot="15120000">
          <a:off x="2422750" y="3574234"/>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2519236" y="3768933"/>
        <a:ext cx="343974" cy="373792"/>
      </dsp:txXfrm>
    </dsp:sp>
    <dsp:sp modelId="{EC51199D-870C-DD44-B2A8-374E1342DD50}">
      <dsp:nvSpPr>
        <dsp:cNvPr id="0" name=""/>
        <dsp:cNvSpPr/>
      </dsp:nvSpPr>
      <dsp:spPr>
        <a:xfrm>
          <a:off x="1312744" y="1630894"/>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1583068" y="1901218"/>
        <a:ext cx="1305243" cy="1305243"/>
      </dsp:txXfrm>
    </dsp:sp>
    <dsp:sp modelId="{A6FF115A-DE98-F145-B4A2-EE8A0E18D391}">
      <dsp:nvSpPr>
        <dsp:cNvPr id="0" name=""/>
        <dsp:cNvSpPr/>
      </dsp:nvSpPr>
      <dsp:spPr>
        <a:xfrm rot="19440000">
          <a:off x="3100463" y="1435543"/>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a:off x="3114540" y="1603466"/>
        <a:ext cx="343974" cy="3737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1FF5E-E18E-D047-9ACD-ACF671EF4502}">
      <dsp:nvSpPr>
        <dsp:cNvPr id="0" name=""/>
        <dsp:cNvSpPr/>
      </dsp:nvSpPr>
      <dsp:spPr>
        <a:xfrm>
          <a:off x="3556184" y="939"/>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ln>
                <a:noFill/>
              </a:ln>
              <a:solidFill>
                <a:schemeClr val="tx1"/>
              </a:solidFill>
            </a:rPr>
            <a:t>Samhällets</a:t>
          </a:r>
          <a:r>
            <a:rPr lang="en-US" sz="1200" b="1" i="0" kern="1200" dirty="0">
              <a:ln>
                <a:noFill/>
              </a:ln>
              <a:solidFill>
                <a:schemeClr val="tx1"/>
              </a:solidFill>
            </a:rPr>
            <a:t> </a:t>
          </a:r>
          <a:r>
            <a:rPr lang="en-US" sz="1200" b="1" i="0" kern="1200" dirty="0" err="1">
              <a:ln>
                <a:noFill/>
              </a:ln>
              <a:solidFill>
                <a:schemeClr val="tx1"/>
              </a:solidFill>
            </a:rPr>
            <a:t>könsnormer</a:t>
          </a:r>
          <a:r>
            <a:rPr lang="en-US" sz="1200" b="1" i="0" kern="1200" dirty="0">
              <a:ln>
                <a:noFill/>
              </a:ln>
              <a:solidFill>
                <a:schemeClr val="tx1"/>
              </a:solidFill>
            </a:rPr>
            <a:t> </a:t>
          </a:r>
          <a:r>
            <a:rPr lang="en-US" sz="1200" b="1" i="0" kern="1200" dirty="0" err="1">
              <a:ln>
                <a:noFill/>
              </a:ln>
              <a:solidFill>
                <a:schemeClr val="tx1"/>
              </a:solidFill>
            </a:rPr>
            <a:t>syns</a:t>
          </a:r>
          <a:r>
            <a:rPr lang="en-US" sz="1200" b="1" i="0" kern="1200" dirty="0">
              <a:ln>
                <a:noFill/>
              </a:ln>
              <a:solidFill>
                <a:schemeClr val="tx1"/>
              </a:solidFill>
            </a:rPr>
            <a:t> </a:t>
          </a:r>
          <a:r>
            <a:rPr lang="en-US" sz="1200" b="1" i="0" kern="1200" dirty="0" err="1">
              <a:ln>
                <a:noFill/>
              </a:ln>
              <a:solidFill>
                <a:schemeClr val="tx1"/>
              </a:solidFill>
            </a:rPr>
            <a:t>också</a:t>
          </a:r>
          <a:r>
            <a:rPr lang="en-US" sz="1200" b="1" i="0" kern="1200" dirty="0">
              <a:ln>
                <a:noFill/>
              </a:ln>
              <a:solidFill>
                <a:schemeClr val="tx1"/>
              </a:solidFill>
            </a:rPr>
            <a:t> </a:t>
          </a:r>
          <a:r>
            <a:rPr lang="en-US" sz="1200" b="1" i="0" kern="1200" dirty="0" err="1">
              <a:ln>
                <a:noFill/>
              </a:ln>
              <a:solidFill>
                <a:schemeClr val="tx1"/>
              </a:solidFill>
            </a:rPr>
            <a:t>i</a:t>
          </a:r>
          <a:r>
            <a:rPr lang="en-US" sz="1200" b="1" i="0" kern="1200" dirty="0">
              <a:ln>
                <a:noFill/>
              </a:ln>
              <a:solidFill>
                <a:schemeClr val="tx1"/>
              </a:solidFill>
            </a:rPr>
            <a:t> </a:t>
          </a:r>
          <a:r>
            <a:rPr lang="en-US" sz="1200" b="1" i="0" kern="1200" dirty="0" err="1">
              <a:ln>
                <a:noFill/>
              </a:ln>
              <a:solidFill>
                <a:schemeClr val="tx1"/>
              </a:solidFill>
            </a:rPr>
            <a:t>socialtjänstens</a:t>
          </a:r>
          <a:r>
            <a:rPr lang="en-US" sz="1200" b="1" i="0" kern="1200" dirty="0">
              <a:ln>
                <a:noFill/>
              </a:ln>
              <a:solidFill>
                <a:schemeClr val="tx1"/>
              </a:solidFill>
            </a:rPr>
            <a:t> </a:t>
          </a:r>
          <a:r>
            <a:rPr lang="en-US" sz="1200" b="1" i="0" kern="1200" dirty="0" err="1">
              <a:ln>
                <a:noFill/>
              </a:ln>
              <a:solidFill>
                <a:schemeClr val="tx1"/>
              </a:solidFill>
            </a:rPr>
            <a:t>handläggning</a:t>
          </a:r>
          <a:r>
            <a:rPr lang="en-US" sz="1200" b="1" i="0" kern="1200" dirty="0">
              <a:ln>
                <a:noFill/>
              </a:ln>
              <a:solidFill>
                <a:schemeClr val="tx1"/>
              </a:solidFill>
            </a:rPr>
            <a:t>.</a:t>
          </a:r>
          <a:endParaRPr lang="en-SE" sz="1200" b="1" kern="1200" dirty="0">
            <a:ln>
              <a:noFill/>
            </a:ln>
            <a:solidFill>
              <a:schemeClr val="tx1"/>
            </a:solidFill>
          </a:endParaRPr>
        </a:p>
      </dsp:txBody>
      <dsp:txXfrm>
        <a:off x="3826508" y="271263"/>
        <a:ext cx="1305243" cy="1305243"/>
      </dsp:txXfrm>
    </dsp:sp>
    <dsp:sp modelId="{D9CD95A0-33B1-054E-9061-6870884A1B45}">
      <dsp:nvSpPr>
        <dsp:cNvPr id="0" name=""/>
        <dsp:cNvSpPr/>
      </dsp:nvSpPr>
      <dsp:spPr>
        <a:xfrm rot="2160000">
          <a:off x="5343903" y="1419194"/>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a:off x="5357980" y="1500467"/>
        <a:ext cx="343974" cy="373792"/>
      </dsp:txXfrm>
    </dsp:sp>
    <dsp:sp modelId="{19F5F357-05AC-3B43-8B65-BE7D2582314F}">
      <dsp:nvSpPr>
        <dsp:cNvPr id="0" name=""/>
        <dsp:cNvSpPr/>
      </dsp:nvSpPr>
      <dsp:spPr>
        <a:xfrm>
          <a:off x="5799625" y="1630894"/>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solidFill>
                <a:schemeClr val="tx1"/>
              </a:solidFill>
            </a:rPr>
            <a:t>Föreställningar</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rPr>
            <a:t> </a:t>
          </a:r>
          <a:r>
            <a:rPr lang="en-US" sz="1200" b="1" i="0" kern="1200" dirty="0" err="1">
              <a:solidFill>
                <a:schemeClr val="tx1"/>
              </a:solidFill>
            </a:rPr>
            <a:t>normer</a:t>
          </a:r>
          <a:r>
            <a:rPr lang="en-US" sz="1200" b="1" i="0" kern="1200" dirty="0">
              <a:solidFill>
                <a:schemeClr val="tx1"/>
              </a:solidFill>
            </a:rPr>
            <a:t> </a:t>
          </a:r>
          <a:r>
            <a:rPr lang="en-US" sz="1200" b="1" i="0" kern="1200" dirty="0" err="1">
              <a:solidFill>
                <a:schemeClr val="tx1"/>
              </a:solidFill>
            </a:rPr>
            <a:t>får</a:t>
          </a:r>
          <a:r>
            <a:rPr lang="en-US" sz="1200" b="1" i="0" kern="1200" dirty="0">
              <a:solidFill>
                <a:schemeClr val="tx1"/>
              </a:solidFill>
            </a:rPr>
            <a:t> </a:t>
          </a:r>
          <a:r>
            <a:rPr lang="en-US" sz="1200" b="1" i="0" kern="1200" dirty="0" err="1">
              <a:solidFill>
                <a:schemeClr val="tx1"/>
              </a:solidFill>
            </a:rPr>
            <a:t>konsekvenser</a:t>
          </a:r>
          <a:r>
            <a:rPr lang="en-US" sz="1200" b="1" i="0" kern="1200" dirty="0">
              <a:solidFill>
                <a:schemeClr val="tx1"/>
              </a:solidFill>
            </a:rPr>
            <a:t>. </a:t>
          </a:r>
          <a:r>
            <a:rPr lang="en-US" sz="1200" b="1" i="0" kern="1200" dirty="0" err="1">
              <a:solidFill>
                <a:schemeClr val="tx1"/>
              </a:solidFill>
            </a:rPr>
            <a:t>Skillnader</a:t>
          </a:r>
          <a:r>
            <a:rPr lang="en-US" sz="1200" b="1" i="0" kern="1200" dirty="0">
              <a:solidFill>
                <a:schemeClr val="tx1"/>
              </a:solidFill>
            </a:rPr>
            <a:t> </a:t>
          </a:r>
          <a:r>
            <a:rPr lang="en-US" sz="1200" b="1" i="0" kern="1200" dirty="0" err="1">
              <a:solidFill>
                <a:schemeClr val="tx1"/>
              </a:solidFill>
            </a:rPr>
            <a:t>både</a:t>
          </a:r>
          <a:r>
            <a:rPr lang="en-US" sz="1200" b="1" i="0" kern="1200" dirty="0">
              <a:solidFill>
                <a:schemeClr val="tx1"/>
              </a:solidFill>
            </a:rPr>
            <a:t> </a:t>
          </a:r>
          <a:r>
            <a:rPr lang="en-US" sz="1200" b="1" i="0" kern="1200" dirty="0" err="1">
              <a:solidFill>
                <a:schemeClr val="tx1"/>
              </a:solidFill>
            </a:rPr>
            <a:t>upprätthålls</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rPr>
            <a:t> </a:t>
          </a:r>
          <a:r>
            <a:rPr lang="en-US" sz="1200" b="1" i="0" kern="1200" dirty="0" err="1">
              <a:solidFill>
                <a:schemeClr val="tx1"/>
              </a:solidFill>
            </a:rPr>
            <a:t>förstärks</a:t>
          </a:r>
          <a:r>
            <a:rPr lang="en-US" sz="1200" b="1" i="0" kern="1200" dirty="0">
              <a:solidFill>
                <a:schemeClr val="tx1"/>
              </a:solidFill>
            </a:rPr>
            <a:t>. </a:t>
          </a:r>
          <a:endParaRPr lang="en-GB" sz="1200" kern="1200" dirty="0">
            <a:solidFill>
              <a:schemeClr val="tx1"/>
            </a:solidFill>
          </a:endParaRPr>
        </a:p>
      </dsp:txBody>
      <dsp:txXfrm>
        <a:off x="6069949" y="1901218"/>
        <a:ext cx="1305243" cy="1305243"/>
      </dsp:txXfrm>
    </dsp:sp>
    <dsp:sp modelId="{26CF49A0-F0A3-DC4C-8334-ED683824D2C6}">
      <dsp:nvSpPr>
        <dsp:cNvPr id="0" name=""/>
        <dsp:cNvSpPr/>
      </dsp:nvSpPr>
      <dsp:spPr>
        <a:xfrm rot="6480000">
          <a:off x="6052714" y="3547781"/>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6149200" y="3602278"/>
        <a:ext cx="343974" cy="373792"/>
      </dsp:txXfrm>
    </dsp:sp>
    <dsp:sp modelId="{893C6A84-56A0-F047-BAE0-B107AA8A558E}">
      <dsp:nvSpPr>
        <dsp:cNvPr id="0" name=""/>
        <dsp:cNvSpPr/>
      </dsp:nvSpPr>
      <dsp:spPr>
        <a:xfrm>
          <a:off x="4942707" y="4268217"/>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Men det </a:t>
          </a:r>
          <a:r>
            <a:rPr lang="en-US" sz="1200" b="1" kern="1200" dirty="0" err="1">
              <a:solidFill>
                <a:schemeClr val="tx1"/>
              </a:solidFill>
            </a:rPr>
            <a:t>finns</a:t>
          </a:r>
          <a:r>
            <a:rPr lang="en-US" sz="1200" b="1" kern="1200" dirty="0">
              <a:solidFill>
                <a:schemeClr val="tx1"/>
              </a:solidFill>
            </a:rPr>
            <a:t> </a:t>
          </a:r>
          <a:r>
            <a:rPr lang="en-US" sz="1200" b="1" kern="1200" dirty="0" err="1">
              <a:solidFill>
                <a:schemeClr val="tx1"/>
              </a:solidFill>
            </a:rPr>
            <a:t>reella</a:t>
          </a:r>
          <a:r>
            <a:rPr lang="en-US" sz="1200" b="1" kern="1200" dirty="0">
              <a:solidFill>
                <a:schemeClr val="tx1"/>
              </a:solidFill>
            </a:rPr>
            <a:t> </a:t>
          </a:r>
          <a:r>
            <a:rPr lang="en-US" sz="1200" b="1" kern="1200" dirty="0" err="1">
              <a:solidFill>
                <a:schemeClr val="tx1"/>
              </a:solidFill>
            </a:rPr>
            <a:t>skillnader</a:t>
          </a:r>
          <a:r>
            <a:rPr lang="en-US" sz="1200" b="1" kern="1200" dirty="0">
              <a:solidFill>
                <a:schemeClr val="tx1"/>
              </a:solidFill>
            </a:rPr>
            <a:t> </a:t>
          </a:r>
          <a:r>
            <a:rPr lang="en-US" sz="1200" b="1" kern="1200" dirty="0" err="1">
              <a:solidFill>
                <a:schemeClr val="tx1"/>
              </a:solidFill>
            </a:rPr>
            <a:t>i</a:t>
          </a:r>
          <a:r>
            <a:rPr lang="en-US" sz="1200" b="1" kern="1200" dirty="0">
              <a:solidFill>
                <a:schemeClr val="tx1"/>
              </a:solidFill>
            </a:rPr>
            <a:t> </a:t>
          </a:r>
          <a:r>
            <a:rPr lang="en-US" sz="1200" b="1" kern="1200" dirty="0" err="1">
              <a:solidFill>
                <a:schemeClr val="tx1"/>
              </a:solidFill>
            </a:rPr>
            <a:t>livsvillkor</a:t>
          </a:r>
          <a:r>
            <a:rPr lang="en-US" sz="1200" b="1" kern="1200" dirty="0">
              <a:solidFill>
                <a:schemeClr val="tx1"/>
              </a:solidFill>
            </a:rPr>
            <a:t> </a:t>
          </a:r>
          <a:r>
            <a:rPr lang="en-US" sz="1200" b="1" kern="1200" dirty="0" err="1">
              <a:solidFill>
                <a:schemeClr val="tx1"/>
              </a:solidFill>
            </a:rPr>
            <a:t>mellan</a:t>
          </a:r>
          <a:r>
            <a:rPr lang="en-US" sz="1200" b="1" kern="1200" dirty="0">
              <a:solidFill>
                <a:schemeClr val="tx1"/>
              </a:solidFill>
            </a:rPr>
            <a:t> </a:t>
          </a:r>
          <a:r>
            <a:rPr lang="en-US" sz="1200" b="1" kern="1200" dirty="0" err="1">
              <a:solidFill>
                <a:schemeClr val="tx1"/>
              </a:solidFill>
            </a:rPr>
            <a:t>kön</a:t>
          </a:r>
          <a:r>
            <a:rPr lang="en-US" sz="1200" b="1" kern="1200" dirty="0">
              <a:solidFill>
                <a:schemeClr val="tx1"/>
              </a:solidFill>
            </a:rPr>
            <a:t>, </a:t>
          </a:r>
          <a:r>
            <a:rPr lang="en-US" sz="1200" b="1" kern="1200" dirty="0" err="1">
              <a:solidFill>
                <a:schemeClr val="tx1"/>
              </a:solidFill>
            </a:rPr>
            <a:t>vilket</a:t>
          </a:r>
          <a:r>
            <a:rPr lang="en-US" sz="1200" b="1" kern="1200" dirty="0">
              <a:solidFill>
                <a:schemeClr val="tx1"/>
              </a:solidFill>
            </a:rPr>
            <a:t> </a:t>
          </a:r>
          <a:r>
            <a:rPr lang="en-US" sz="1200" b="1" kern="1200" dirty="0" err="1">
              <a:solidFill>
                <a:schemeClr val="tx1"/>
              </a:solidFill>
            </a:rPr>
            <a:t>socialtjänsten</a:t>
          </a:r>
          <a:r>
            <a:rPr lang="en-US" sz="1200" b="1" kern="1200" dirty="0">
              <a:solidFill>
                <a:schemeClr val="tx1"/>
              </a:solidFill>
            </a:rPr>
            <a:t> </a:t>
          </a:r>
          <a:r>
            <a:rPr lang="en-US" sz="1200" b="1" kern="1200" dirty="0" err="1">
              <a:solidFill>
                <a:schemeClr val="tx1"/>
              </a:solidFill>
            </a:rPr>
            <a:t>också</a:t>
          </a:r>
          <a:r>
            <a:rPr lang="en-US" sz="1200" b="1" kern="1200" dirty="0">
              <a:solidFill>
                <a:schemeClr val="tx1"/>
              </a:solidFill>
            </a:rPr>
            <a:t> </a:t>
          </a:r>
          <a:r>
            <a:rPr lang="en-US" sz="1200" b="1" kern="1200" dirty="0" err="1">
              <a:solidFill>
                <a:schemeClr val="tx1"/>
              </a:solidFill>
            </a:rPr>
            <a:t>måste</a:t>
          </a:r>
          <a:r>
            <a:rPr lang="en-US" sz="1200" b="1" kern="1200" dirty="0">
              <a:solidFill>
                <a:schemeClr val="tx1"/>
              </a:solidFill>
            </a:rPr>
            <a:t> ta </a:t>
          </a:r>
          <a:r>
            <a:rPr lang="en-US" sz="1200" b="1" kern="1200" dirty="0" err="1">
              <a:solidFill>
                <a:schemeClr val="tx1"/>
              </a:solidFill>
            </a:rPr>
            <a:t>hänsyn</a:t>
          </a:r>
          <a:r>
            <a:rPr lang="en-US" sz="1200" b="1" kern="1200" dirty="0">
              <a:solidFill>
                <a:schemeClr val="tx1"/>
              </a:solidFill>
            </a:rPr>
            <a:t> till. </a:t>
          </a:r>
          <a:endParaRPr lang="en-GB" sz="1200" b="1" kern="1200" dirty="0">
            <a:solidFill>
              <a:schemeClr val="tx1"/>
            </a:solidFill>
          </a:endParaRPr>
        </a:p>
      </dsp:txBody>
      <dsp:txXfrm>
        <a:off x="5213031" y="4538541"/>
        <a:ext cx="1305243" cy="1305243"/>
      </dsp:txXfrm>
    </dsp:sp>
    <dsp:sp modelId="{EF97BD4C-A334-B843-8EAB-036CC88F90E6}">
      <dsp:nvSpPr>
        <dsp:cNvPr id="0" name=""/>
        <dsp:cNvSpPr/>
      </dsp:nvSpPr>
      <dsp:spPr>
        <a:xfrm rot="10800000">
          <a:off x="4247342" y="4879669"/>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4394759" y="5004267"/>
        <a:ext cx="343974" cy="373792"/>
      </dsp:txXfrm>
    </dsp:sp>
    <dsp:sp modelId="{A152113C-8287-5848-B12F-050500181E9D}">
      <dsp:nvSpPr>
        <dsp:cNvPr id="0" name=""/>
        <dsp:cNvSpPr/>
      </dsp:nvSpPr>
      <dsp:spPr>
        <a:xfrm>
          <a:off x="2169662" y="4268217"/>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solidFill>
                <a:schemeClr val="tx1"/>
              </a:solidFill>
            </a:rPr>
            <a:t>Kunskap</a:t>
          </a:r>
          <a:r>
            <a:rPr lang="en-US" sz="1200" b="1" i="0" kern="1200" dirty="0">
              <a:solidFill>
                <a:schemeClr val="tx1"/>
              </a:solidFill>
              <a:latin typeface="Arial"/>
            </a:rPr>
            <a:t>, </a:t>
          </a:r>
          <a:r>
            <a:rPr lang="en-US" sz="1200" b="1" i="0" kern="1200" dirty="0" err="1">
              <a:solidFill>
                <a:schemeClr val="tx1"/>
              </a:solidFill>
              <a:latin typeface="Arial"/>
            </a:rPr>
            <a:t>metoder</a:t>
          </a:r>
          <a:r>
            <a:rPr lang="en-US" sz="1200" b="1" i="0" kern="1200" dirty="0">
              <a:solidFill>
                <a:schemeClr val="tx1"/>
              </a:solidFill>
              <a:latin typeface="Arial"/>
            </a:rPr>
            <a:t> </a:t>
          </a:r>
          <a:r>
            <a:rPr lang="en-US" sz="1200" b="1" i="0" kern="1200" dirty="0" err="1">
              <a:solidFill>
                <a:schemeClr val="tx1"/>
              </a:solidFill>
              <a:latin typeface="Arial"/>
            </a:rPr>
            <a:t>och</a:t>
          </a:r>
          <a:r>
            <a:rPr lang="en-US" sz="1200" b="1" i="0" kern="1200" dirty="0">
              <a:solidFill>
                <a:schemeClr val="tx1"/>
              </a:solidFill>
              <a:latin typeface="Arial"/>
            </a:rPr>
            <a:t> </a:t>
          </a:r>
          <a:r>
            <a:rPr lang="en-US" sz="1200" b="1" i="0" kern="1200" dirty="0" err="1">
              <a:solidFill>
                <a:schemeClr val="tx1"/>
              </a:solidFill>
              <a:latin typeface="Arial"/>
            </a:rPr>
            <a:t>stöd</a:t>
          </a:r>
          <a:r>
            <a:rPr lang="en-US" sz="1200" b="1" i="0" kern="1200" dirty="0">
              <a:solidFill>
                <a:schemeClr val="tx1"/>
              </a:solidFill>
              <a:latin typeface="Arial"/>
            </a:rPr>
            <a:t> </a:t>
          </a:r>
          <a:r>
            <a:rPr lang="en-US" sz="1200" b="1" i="0" kern="1200" dirty="0" err="1">
              <a:solidFill>
                <a:schemeClr val="tx1"/>
              </a:solidFill>
            </a:rPr>
            <a:t>är</a:t>
          </a:r>
          <a:r>
            <a:rPr lang="en-US" sz="1200" b="1" i="0" kern="1200" dirty="0">
              <a:solidFill>
                <a:schemeClr val="tx1"/>
              </a:solidFill>
            </a:rPr>
            <a:t> </a:t>
          </a:r>
          <a:r>
            <a:rPr lang="en-US" sz="1200" b="1" i="0" kern="1200" dirty="0" err="1">
              <a:solidFill>
                <a:schemeClr val="tx1"/>
              </a:solidFill>
            </a:rPr>
            <a:t>nycklar</a:t>
          </a:r>
          <a:r>
            <a:rPr lang="en-US" sz="1200" b="1" i="0" kern="1200" dirty="0">
              <a:solidFill>
                <a:schemeClr val="tx1"/>
              </a:solidFill>
            </a:rPr>
            <a:t> till </a:t>
          </a:r>
          <a:r>
            <a:rPr lang="en-US" sz="1200" b="1" i="0" kern="1200" dirty="0" err="1">
              <a:solidFill>
                <a:schemeClr val="tx1"/>
              </a:solidFill>
            </a:rPr>
            <a:t>ökad</a:t>
          </a:r>
          <a:r>
            <a:rPr lang="en-US" sz="1200" b="1" i="0" kern="1200" dirty="0">
              <a:solidFill>
                <a:schemeClr val="tx1"/>
              </a:solidFill>
            </a:rPr>
            <a:t> </a:t>
          </a:r>
          <a:r>
            <a:rPr lang="en-US" sz="1200" b="1" i="0" kern="1200" dirty="0" err="1">
              <a:solidFill>
                <a:schemeClr val="tx1"/>
              </a:solidFill>
            </a:rPr>
            <a:t>kvalitet</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latin typeface="Arial"/>
            </a:rPr>
            <a:t> </a:t>
          </a:r>
          <a:r>
            <a:rPr lang="en-US" sz="1200" b="1" i="0" kern="1200" dirty="0" err="1">
              <a:solidFill>
                <a:schemeClr val="tx1"/>
              </a:solidFill>
              <a:latin typeface="Arial"/>
            </a:rPr>
            <a:t>jämställdhet</a:t>
          </a:r>
          <a:r>
            <a:rPr lang="en-US" sz="1200" b="1" i="0" kern="1200" dirty="0">
              <a:solidFill>
                <a:schemeClr val="tx1"/>
              </a:solidFill>
              <a:latin typeface="Arial"/>
            </a:rPr>
            <a:t> </a:t>
          </a:r>
          <a:r>
            <a:rPr lang="en-US" sz="1200" b="1" i="0" kern="1200" dirty="0" err="1">
              <a:solidFill>
                <a:schemeClr val="tx1"/>
              </a:solidFill>
            </a:rPr>
            <a:t>i</a:t>
          </a:r>
          <a:r>
            <a:rPr lang="en-US" sz="1200" b="1" i="0" kern="1200" dirty="0">
              <a:solidFill>
                <a:schemeClr val="tx1"/>
              </a:solidFill>
            </a:rPr>
            <a:t> </a:t>
          </a:r>
          <a:r>
            <a:rPr lang="en-US" sz="1200" b="1" i="0" kern="1200" dirty="0" err="1">
              <a:solidFill>
                <a:schemeClr val="tx1"/>
              </a:solidFill>
            </a:rPr>
            <a:t>socialtjänsten</a:t>
          </a:r>
          <a:r>
            <a:rPr lang="en-US" sz="1200" b="1" i="0" kern="1200" dirty="0">
              <a:solidFill>
                <a:schemeClr val="tx1"/>
              </a:solidFill>
            </a:rPr>
            <a:t>.</a:t>
          </a:r>
          <a:r>
            <a:rPr lang="en-US" sz="1200" b="1" i="0" kern="1200" dirty="0">
              <a:solidFill>
                <a:schemeClr val="tx1"/>
              </a:solidFill>
              <a:latin typeface="Arial"/>
            </a:rPr>
            <a:t> </a:t>
          </a:r>
          <a:endParaRPr lang="en-GB" sz="1200" b="1" kern="1200" dirty="0">
            <a:solidFill>
              <a:schemeClr val="tx1"/>
            </a:solidFill>
          </a:endParaRPr>
        </a:p>
      </dsp:txBody>
      <dsp:txXfrm>
        <a:off x="2439986" y="4538541"/>
        <a:ext cx="1305243" cy="1305243"/>
      </dsp:txXfrm>
    </dsp:sp>
    <dsp:sp modelId="{91B3F745-B866-BF4B-87A6-F60CBDC51F5E}">
      <dsp:nvSpPr>
        <dsp:cNvPr id="0" name=""/>
        <dsp:cNvSpPr/>
      </dsp:nvSpPr>
      <dsp:spPr>
        <a:xfrm rot="15120000">
          <a:off x="2422750" y="3574234"/>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rot="10800000">
        <a:off x="2519236" y="3768933"/>
        <a:ext cx="343974" cy="373792"/>
      </dsp:txXfrm>
    </dsp:sp>
    <dsp:sp modelId="{EC51199D-870C-DD44-B2A8-374E1342DD50}">
      <dsp:nvSpPr>
        <dsp:cNvPr id="0" name=""/>
        <dsp:cNvSpPr/>
      </dsp:nvSpPr>
      <dsp:spPr>
        <a:xfrm>
          <a:off x="1312744" y="1630894"/>
          <a:ext cx="1845891" cy="18458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chemeClr val="tx1"/>
            </a:solidFill>
          </a:endParaRPr>
        </a:p>
      </dsp:txBody>
      <dsp:txXfrm>
        <a:off x="1583068" y="1901218"/>
        <a:ext cx="1305243" cy="1305243"/>
      </dsp:txXfrm>
    </dsp:sp>
    <dsp:sp modelId="{A6FF115A-DE98-F145-B4A2-EE8A0E18D391}">
      <dsp:nvSpPr>
        <dsp:cNvPr id="0" name=""/>
        <dsp:cNvSpPr/>
      </dsp:nvSpPr>
      <dsp:spPr>
        <a:xfrm rot="19440000">
          <a:off x="3100463" y="1435543"/>
          <a:ext cx="491391" cy="62298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p>
      </dsp:txBody>
      <dsp:txXfrm>
        <a:off x="3114540" y="1603466"/>
        <a:ext cx="343974" cy="3737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1FF5E-E18E-D047-9ACD-ACF671EF4502}">
      <dsp:nvSpPr>
        <dsp:cNvPr id="0" name=""/>
        <dsp:cNvSpPr/>
      </dsp:nvSpPr>
      <dsp:spPr>
        <a:xfrm>
          <a:off x="3556184" y="939"/>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ln>
                <a:noFill/>
              </a:ln>
              <a:solidFill>
                <a:schemeClr val="tx1"/>
              </a:solidFill>
            </a:rPr>
            <a:t>Samhällets</a:t>
          </a:r>
          <a:r>
            <a:rPr lang="en-US" sz="1200" b="1" i="0" kern="1200" dirty="0">
              <a:ln>
                <a:noFill/>
              </a:ln>
              <a:solidFill>
                <a:schemeClr val="tx1"/>
              </a:solidFill>
            </a:rPr>
            <a:t> </a:t>
          </a:r>
          <a:r>
            <a:rPr lang="en-US" sz="1200" b="1" i="0" kern="1200" dirty="0" err="1">
              <a:ln>
                <a:noFill/>
              </a:ln>
              <a:solidFill>
                <a:schemeClr val="tx1"/>
              </a:solidFill>
            </a:rPr>
            <a:t>könsnormer</a:t>
          </a:r>
          <a:r>
            <a:rPr lang="en-US" sz="1200" b="1" i="0" kern="1200" dirty="0">
              <a:ln>
                <a:noFill/>
              </a:ln>
              <a:solidFill>
                <a:schemeClr val="tx1"/>
              </a:solidFill>
            </a:rPr>
            <a:t> </a:t>
          </a:r>
          <a:r>
            <a:rPr lang="en-US" sz="1200" b="1" i="0" kern="1200" dirty="0" err="1">
              <a:ln>
                <a:noFill/>
              </a:ln>
              <a:solidFill>
                <a:schemeClr val="tx1"/>
              </a:solidFill>
            </a:rPr>
            <a:t>syns</a:t>
          </a:r>
          <a:r>
            <a:rPr lang="en-US" sz="1200" b="1" i="0" kern="1200" dirty="0">
              <a:ln>
                <a:noFill/>
              </a:ln>
              <a:solidFill>
                <a:schemeClr val="tx1"/>
              </a:solidFill>
            </a:rPr>
            <a:t> </a:t>
          </a:r>
          <a:r>
            <a:rPr lang="en-US" sz="1200" b="1" i="0" kern="1200" dirty="0" err="1">
              <a:ln>
                <a:noFill/>
              </a:ln>
              <a:solidFill>
                <a:schemeClr val="tx1"/>
              </a:solidFill>
            </a:rPr>
            <a:t>också</a:t>
          </a:r>
          <a:r>
            <a:rPr lang="en-US" sz="1200" b="1" i="0" kern="1200" dirty="0">
              <a:ln>
                <a:noFill/>
              </a:ln>
              <a:solidFill>
                <a:schemeClr val="tx1"/>
              </a:solidFill>
            </a:rPr>
            <a:t> </a:t>
          </a:r>
          <a:r>
            <a:rPr lang="en-US" sz="1200" b="1" i="0" kern="1200" dirty="0" err="1">
              <a:ln>
                <a:noFill/>
              </a:ln>
              <a:solidFill>
                <a:schemeClr val="tx1"/>
              </a:solidFill>
            </a:rPr>
            <a:t>i</a:t>
          </a:r>
          <a:r>
            <a:rPr lang="en-US" sz="1200" b="1" i="0" kern="1200" dirty="0">
              <a:ln>
                <a:noFill/>
              </a:ln>
              <a:solidFill>
                <a:schemeClr val="tx1"/>
              </a:solidFill>
            </a:rPr>
            <a:t> </a:t>
          </a:r>
          <a:r>
            <a:rPr lang="en-US" sz="1200" b="1" i="0" kern="1200" dirty="0" err="1">
              <a:ln>
                <a:noFill/>
              </a:ln>
              <a:solidFill>
                <a:schemeClr val="tx1"/>
              </a:solidFill>
            </a:rPr>
            <a:t>socialtjänstens</a:t>
          </a:r>
          <a:r>
            <a:rPr lang="en-US" sz="1200" b="1" i="0" kern="1200" dirty="0">
              <a:ln>
                <a:noFill/>
              </a:ln>
              <a:solidFill>
                <a:schemeClr val="tx1"/>
              </a:solidFill>
            </a:rPr>
            <a:t> </a:t>
          </a:r>
          <a:r>
            <a:rPr lang="en-US" sz="1200" b="1" i="0" kern="1200" dirty="0" err="1">
              <a:ln>
                <a:noFill/>
              </a:ln>
              <a:solidFill>
                <a:schemeClr val="tx1"/>
              </a:solidFill>
            </a:rPr>
            <a:t>handläggning</a:t>
          </a:r>
          <a:r>
            <a:rPr lang="en-US" sz="1200" b="1" i="0" kern="1200" dirty="0">
              <a:ln>
                <a:noFill/>
              </a:ln>
              <a:solidFill>
                <a:schemeClr val="tx1"/>
              </a:solidFill>
            </a:rPr>
            <a:t>.</a:t>
          </a:r>
          <a:endParaRPr lang="en-SE" sz="1200" b="1" kern="1200" dirty="0">
            <a:ln>
              <a:noFill/>
            </a:ln>
            <a:solidFill>
              <a:schemeClr val="tx1"/>
            </a:solidFill>
          </a:endParaRPr>
        </a:p>
      </dsp:txBody>
      <dsp:txXfrm>
        <a:off x="3826508" y="271263"/>
        <a:ext cx="1305243" cy="1305243"/>
      </dsp:txXfrm>
    </dsp:sp>
    <dsp:sp modelId="{D9CD95A0-33B1-054E-9061-6870884A1B45}">
      <dsp:nvSpPr>
        <dsp:cNvPr id="0" name=""/>
        <dsp:cNvSpPr/>
      </dsp:nvSpPr>
      <dsp:spPr>
        <a:xfrm rot="2160000">
          <a:off x="5343903" y="1419194"/>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5357980" y="1500467"/>
        <a:ext cx="343974" cy="373792"/>
      </dsp:txXfrm>
    </dsp:sp>
    <dsp:sp modelId="{19F5F357-05AC-3B43-8B65-BE7D2582314F}">
      <dsp:nvSpPr>
        <dsp:cNvPr id="0" name=""/>
        <dsp:cNvSpPr/>
      </dsp:nvSpPr>
      <dsp:spPr>
        <a:xfrm>
          <a:off x="5799625" y="1630894"/>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i="0" kern="1200" dirty="0" err="1">
              <a:solidFill>
                <a:schemeClr val="tx1"/>
              </a:solidFill>
            </a:rPr>
            <a:t>Föreställningar</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rPr>
            <a:t> </a:t>
          </a:r>
          <a:r>
            <a:rPr lang="en-US" sz="1200" b="1" i="0" kern="1200" dirty="0" err="1">
              <a:solidFill>
                <a:schemeClr val="tx1"/>
              </a:solidFill>
            </a:rPr>
            <a:t>normer</a:t>
          </a:r>
          <a:r>
            <a:rPr lang="en-US" sz="1200" b="1" i="0" kern="1200" dirty="0">
              <a:solidFill>
                <a:schemeClr val="tx1"/>
              </a:solidFill>
            </a:rPr>
            <a:t> </a:t>
          </a:r>
          <a:r>
            <a:rPr lang="en-US" sz="1200" b="1" i="0" kern="1200" dirty="0" err="1">
              <a:solidFill>
                <a:schemeClr val="tx1"/>
              </a:solidFill>
            </a:rPr>
            <a:t>får</a:t>
          </a:r>
          <a:r>
            <a:rPr lang="en-US" sz="1200" b="1" i="0" kern="1200" dirty="0">
              <a:solidFill>
                <a:schemeClr val="tx1"/>
              </a:solidFill>
            </a:rPr>
            <a:t> </a:t>
          </a:r>
          <a:r>
            <a:rPr lang="en-US" sz="1200" b="1" i="0" kern="1200" dirty="0" err="1">
              <a:solidFill>
                <a:schemeClr val="tx1"/>
              </a:solidFill>
            </a:rPr>
            <a:t>konsekvenser</a:t>
          </a:r>
          <a:r>
            <a:rPr lang="en-US" sz="1200" b="1" i="0" kern="1200" dirty="0">
              <a:solidFill>
                <a:schemeClr val="tx1"/>
              </a:solidFill>
            </a:rPr>
            <a:t>. </a:t>
          </a:r>
          <a:r>
            <a:rPr lang="en-US" sz="1200" b="1" i="0" kern="1200" dirty="0" err="1">
              <a:solidFill>
                <a:schemeClr val="tx1"/>
              </a:solidFill>
            </a:rPr>
            <a:t>Skillnader</a:t>
          </a:r>
          <a:r>
            <a:rPr lang="en-US" sz="1200" b="1" i="0" kern="1200" dirty="0">
              <a:solidFill>
                <a:schemeClr val="tx1"/>
              </a:solidFill>
            </a:rPr>
            <a:t> </a:t>
          </a:r>
          <a:r>
            <a:rPr lang="en-US" sz="1200" b="1" i="0" kern="1200" dirty="0" err="1">
              <a:solidFill>
                <a:schemeClr val="tx1"/>
              </a:solidFill>
            </a:rPr>
            <a:t>både</a:t>
          </a:r>
          <a:r>
            <a:rPr lang="en-US" sz="1200" b="1" i="0" kern="1200" dirty="0">
              <a:solidFill>
                <a:schemeClr val="tx1"/>
              </a:solidFill>
            </a:rPr>
            <a:t> </a:t>
          </a:r>
          <a:r>
            <a:rPr lang="en-US" sz="1200" b="1" i="0" kern="1200" dirty="0" err="1">
              <a:solidFill>
                <a:schemeClr val="tx1"/>
              </a:solidFill>
            </a:rPr>
            <a:t>upprätthålls</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rPr>
            <a:t> </a:t>
          </a:r>
          <a:r>
            <a:rPr lang="en-US" sz="1200" b="1" i="0" kern="1200" dirty="0" err="1">
              <a:solidFill>
                <a:schemeClr val="tx1"/>
              </a:solidFill>
            </a:rPr>
            <a:t>förstärks</a:t>
          </a:r>
          <a:r>
            <a:rPr lang="en-US" sz="1200" b="1" i="0" kern="1200" dirty="0">
              <a:solidFill>
                <a:schemeClr val="tx1"/>
              </a:solidFill>
            </a:rPr>
            <a:t>. </a:t>
          </a:r>
          <a:endParaRPr lang="en-GB" sz="1200" kern="1200" dirty="0">
            <a:solidFill>
              <a:schemeClr val="tx1"/>
            </a:solidFill>
          </a:endParaRPr>
        </a:p>
      </dsp:txBody>
      <dsp:txXfrm>
        <a:off x="6069949" y="1901218"/>
        <a:ext cx="1305243" cy="1305243"/>
      </dsp:txXfrm>
    </dsp:sp>
    <dsp:sp modelId="{26CF49A0-F0A3-DC4C-8334-ED683824D2C6}">
      <dsp:nvSpPr>
        <dsp:cNvPr id="0" name=""/>
        <dsp:cNvSpPr/>
      </dsp:nvSpPr>
      <dsp:spPr>
        <a:xfrm rot="6480000">
          <a:off x="6052714" y="3547781"/>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6149200" y="3602278"/>
        <a:ext cx="343974" cy="373792"/>
      </dsp:txXfrm>
    </dsp:sp>
    <dsp:sp modelId="{893C6A84-56A0-F047-BAE0-B107AA8A558E}">
      <dsp:nvSpPr>
        <dsp:cNvPr id="0" name=""/>
        <dsp:cNvSpPr/>
      </dsp:nvSpPr>
      <dsp:spPr>
        <a:xfrm>
          <a:off x="4942707" y="4268217"/>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b="1" kern="1200" dirty="0">
              <a:solidFill>
                <a:schemeClr val="tx1"/>
              </a:solidFill>
            </a:rPr>
            <a:t>Men det </a:t>
          </a:r>
          <a:r>
            <a:rPr lang="en-US" sz="1200" b="1" kern="1200" dirty="0" err="1">
              <a:solidFill>
                <a:schemeClr val="tx1"/>
              </a:solidFill>
            </a:rPr>
            <a:t>finns</a:t>
          </a:r>
          <a:r>
            <a:rPr lang="en-US" sz="1200" b="1" kern="1200" dirty="0">
              <a:solidFill>
                <a:schemeClr val="tx1"/>
              </a:solidFill>
            </a:rPr>
            <a:t> </a:t>
          </a:r>
          <a:r>
            <a:rPr lang="en-US" sz="1200" b="1" kern="1200" dirty="0" err="1">
              <a:solidFill>
                <a:schemeClr val="tx1"/>
              </a:solidFill>
            </a:rPr>
            <a:t>reella</a:t>
          </a:r>
          <a:r>
            <a:rPr lang="en-US" sz="1200" b="1" kern="1200" dirty="0">
              <a:solidFill>
                <a:schemeClr val="tx1"/>
              </a:solidFill>
            </a:rPr>
            <a:t> </a:t>
          </a:r>
          <a:r>
            <a:rPr lang="en-US" sz="1200" b="1" kern="1200" dirty="0" err="1">
              <a:solidFill>
                <a:schemeClr val="tx1"/>
              </a:solidFill>
            </a:rPr>
            <a:t>skillnader</a:t>
          </a:r>
          <a:r>
            <a:rPr lang="en-US" sz="1200" b="1" kern="1200" dirty="0">
              <a:solidFill>
                <a:schemeClr val="tx1"/>
              </a:solidFill>
            </a:rPr>
            <a:t> </a:t>
          </a:r>
          <a:r>
            <a:rPr lang="en-US" sz="1200" b="1" kern="1200" dirty="0" err="1">
              <a:solidFill>
                <a:schemeClr val="tx1"/>
              </a:solidFill>
            </a:rPr>
            <a:t>i</a:t>
          </a:r>
          <a:r>
            <a:rPr lang="en-US" sz="1200" b="1" kern="1200" dirty="0">
              <a:solidFill>
                <a:schemeClr val="tx1"/>
              </a:solidFill>
            </a:rPr>
            <a:t> </a:t>
          </a:r>
          <a:r>
            <a:rPr lang="en-US" sz="1200" b="1" kern="1200" dirty="0" err="1">
              <a:solidFill>
                <a:schemeClr val="tx1"/>
              </a:solidFill>
            </a:rPr>
            <a:t>livsvillkor</a:t>
          </a:r>
          <a:r>
            <a:rPr lang="en-US" sz="1200" b="1" kern="1200" dirty="0">
              <a:solidFill>
                <a:schemeClr val="tx1"/>
              </a:solidFill>
            </a:rPr>
            <a:t> </a:t>
          </a:r>
          <a:r>
            <a:rPr lang="en-US" sz="1200" b="1" kern="1200" dirty="0" err="1">
              <a:solidFill>
                <a:schemeClr val="tx1"/>
              </a:solidFill>
            </a:rPr>
            <a:t>mellan</a:t>
          </a:r>
          <a:r>
            <a:rPr lang="en-US" sz="1200" b="1" kern="1200" dirty="0">
              <a:solidFill>
                <a:schemeClr val="tx1"/>
              </a:solidFill>
            </a:rPr>
            <a:t> </a:t>
          </a:r>
          <a:r>
            <a:rPr lang="en-US" sz="1200" b="1" kern="1200" dirty="0" err="1">
              <a:solidFill>
                <a:schemeClr val="tx1"/>
              </a:solidFill>
            </a:rPr>
            <a:t>kön</a:t>
          </a:r>
          <a:r>
            <a:rPr lang="en-US" sz="1200" b="1" kern="1200" dirty="0">
              <a:solidFill>
                <a:schemeClr val="tx1"/>
              </a:solidFill>
            </a:rPr>
            <a:t>, </a:t>
          </a:r>
          <a:r>
            <a:rPr lang="en-US" sz="1200" b="1" kern="1200" dirty="0" err="1">
              <a:solidFill>
                <a:schemeClr val="tx1"/>
              </a:solidFill>
            </a:rPr>
            <a:t>vilket</a:t>
          </a:r>
          <a:r>
            <a:rPr lang="en-US" sz="1200" b="1" kern="1200" dirty="0">
              <a:solidFill>
                <a:schemeClr val="tx1"/>
              </a:solidFill>
            </a:rPr>
            <a:t> </a:t>
          </a:r>
          <a:r>
            <a:rPr lang="en-US" sz="1200" b="1" kern="1200" dirty="0" err="1">
              <a:solidFill>
                <a:schemeClr val="tx1"/>
              </a:solidFill>
            </a:rPr>
            <a:t>socialtjänsten</a:t>
          </a:r>
          <a:r>
            <a:rPr lang="en-US" sz="1200" b="1" kern="1200" dirty="0">
              <a:solidFill>
                <a:schemeClr val="tx1"/>
              </a:solidFill>
            </a:rPr>
            <a:t> </a:t>
          </a:r>
          <a:r>
            <a:rPr lang="en-US" sz="1200" b="1" kern="1200" dirty="0" err="1">
              <a:solidFill>
                <a:schemeClr val="tx1"/>
              </a:solidFill>
            </a:rPr>
            <a:t>också</a:t>
          </a:r>
          <a:r>
            <a:rPr lang="en-US" sz="1200" b="1" kern="1200" dirty="0">
              <a:solidFill>
                <a:schemeClr val="tx1"/>
              </a:solidFill>
            </a:rPr>
            <a:t> </a:t>
          </a:r>
          <a:r>
            <a:rPr lang="en-US" sz="1200" b="1" kern="1200" dirty="0" err="1">
              <a:solidFill>
                <a:schemeClr val="tx1"/>
              </a:solidFill>
            </a:rPr>
            <a:t>måste</a:t>
          </a:r>
          <a:r>
            <a:rPr lang="en-US" sz="1200" b="1" kern="1200" dirty="0">
              <a:solidFill>
                <a:schemeClr val="tx1"/>
              </a:solidFill>
            </a:rPr>
            <a:t> ta </a:t>
          </a:r>
          <a:r>
            <a:rPr lang="en-US" sz="1200" b="1" kern="1200" dirty="0" err="1">
              <a:solidFill>
                <a:schemeClr val="tx1"/>
              </a:solidFill>
            </a:rPr>
            <a:t>hänsyn</a:t>
          </a:r>
          <a:r>
            <a:rPr lang="en-US" sz="1200" b="1" kern="1200" dirty="0">
              <a:solidFill>
                <a:schemeClr val="tx1"/>
              </a:solidFill>
            </a:rPr>
            <a:t> till</a:t>
          </a:r>
          <a:r>
            <a:rPr lang="en-US" sz="1200" kern="1200" dirty="0">
              <a:solidFill>
                <a:schemeClr val="tx1"/>
              </a:solidFill>
            </a:rPr>
            <a:t>.</a:t>
          </a:r>
          <a:r>
            <a:rPr lang="en-US" sz="1200" kern="1200" dirty="0">
              <a:solidFill>
                <a:schemeClr val="tx1"/>
              </a:solidFill>
              <a:latin typeface="Arial"/>
            </a:rPr>
            <a:t> </a:t>
          </a:r>
          <a:endParaRPr lang="en-GB" sz="1200" kern="1200" dirty="0">
            <a:solidFill>
              <a:schemeClr val="tx1"/>
            </a:solidFill>
          </a:endParaRPr>
        </a:p>
      </dsp:txBody>
      <dsp:txXfrm>
        <a:off x="5213031" y="4538541"/>
        <a:ext cx="1305243" cy="1305243"/>
      </dsp:txXfrm>
    </dsp:sp>
    <dsp:sp modelId="{EF97BD4C-A334-B843-8EAB-036CC88F90E6}">
      <dsp:nvSpPr>
        <dsp:cNvPr id="0" name=""/>
        <dsp:cNvSpPr/>
      </dsp:nvSpPr>
      <dsp:spPr>
        <a:xfrm rot="10800000">
          <a:off x="4247342" y="4879669"/>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4394759" y="5004267"/>
        <a:ext cx="343974" cy="373792"/>
      </dsp:txXfrm>
    </dsp:sp>
    <dsp:sp modelId="{EC51199D-870C-DD44-B2A8-374E1342DD50}">
      <dsp:nvSpPr>
        <dsp:cNvPr id="0" name=""/>
        <dsp:cNvSpPr/>
      </dsp:nvSpPr>
      <dsp:spPr>
        <a:xfrm>
          <a:off x="2169662" y="4268217"/>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n-US" sz="1200" b="1" i="0" kern="1200" dirty="0" err="1">
              <a:solidFill>
                <a:schemeClr val="tx1"/>
              </a:solidFill>
            </a:rPr>
            <a:t>Kunskap</a:t>
          </a:r>
          <a:r>
            <a:rPr lang="en-US" sz="1200" b="1" i="0" kern="1200" dirty="0">
              <a:solidFill>
                <a:schemeClr val="tx1"/>
              </a:solidFill>
              <a:latin typeface="Arial"/>
            </a:rPr>
            <a:t>, </a:t>
          </a:r>
          <a:r>
            <a:rPr lang="en-US" sz="1200" b="1" i="0" kern="1200" dirty="0" err="1">
              <a:solidFill>
                <a:schemeClr val="tx1"/>
              </a:solidFill>
              <a:latin typeface="Arial"/>
            </a:rPr>
            <a:t>metoder</a:t>
          </a:r>
          <a:r>
            <a:rPr lang="en-US" sz="1200" b="1" i="0" kern="1200" dirty="0">
              <a:solidFill>
                <a:schemeClr val="tx1"/>
              </a:solidFill>
              <a:latin typeface="Arial"/>
            </a:rPr>
            <a:t> </a:t>
          </a:r>
          <a:r>
            <a:rPr lang="en-US" sz="1200" b="1" i="0" kern="1200" dirty="0" err="1">
              <a:solidFill>
                <a:schemeClr val="tx1"/>
              </a:solidFill>
              <a:latin typeface="Arial"/>
            </a:rPr>
            <a:t>och</a:t>
          </a:r>
          <a:r>
            <a:rPr lang="en-US" sz="1200" b="1" i="0" kern="1200" dirty="0">
              <a:solidFill>
                <a:schemeClr val="tx1"/>
              </a:solidFill>
              <a:latin typeface="Arial"/>
            </a:rPr>
            <a:t> </a:t>
          </a:r>
          <a:r>
            <a:rPr lang="en-US" sz="1200" b="1" i="0" kern="1200" dirty="0" err="1">
              <a:solidFill>
                <a:schemeClr val="tx1"/>
              </a:solidFill>
              <a:latin typeface="Arial"/>
            </a:rPr>
            <a:t>stöd</a:t>
          </a:r>
          <a:r>
            <a:rPr lang="en-US" sz="1200" b="1" i="0" kern="1200" dirty="0">
              <a:solidFill>
                <a:schemeClr val="tx1"/>
              </a:solidFill>
              <a:latin typeface="Arial"/>
            </a:rPr>
            <a:t> </a:t>
          </a:r>
          <a:r>
            <a:rPr lang="en-US" sz="1200" b="1" i="0" kern="1200" dirty="0" err="1">
              <a:solidFill>
                <a:schemeClr val="tx1"/>
              </a:solidFill>
            </a:rPr>
            <a:t>är</a:t>
          </a:r>
          <a:r>
            <a:rPr lang="en-US" sz="1200" b="1" i="0" kern="1200" dirty="0">
              <a:solidFill>
                <a:schemeClr val="tx1"/>
              </a:solidFill>
            </a:rPr>
            <a:t> </a:t>
          </a:r>
          <a:r>
            <a:rPr lang="en-US" sz="1200" b="1" i="0" kern="1200" dirty="0" err="1">
              <a:solidFill>
                <a:schemeClr val="tx1"/>
              </a:solidFill>
            </a:rPr>
            <a:t>nycklar</a:t>
          </a:r>
          <a:r>
            <a:rPr lang="en-US" sz="1200" b="1" i="0" kern="1200" dirty="0">
              <a:solidFill>
                <a:schemeClr val="tx1"/>
              </a:solidFill>
            </a:rPr>
            <a:t> till </a:t>
          </a:r>
          <a:r>
            <a:rPr lang="en-US" sz="1200" b="1" i="0" kern="1200" dirty="0" err="1">
              <a:solidFill>
                <a:schemeClr val="tx1"/>
              </a:solidFill>
            </a:rPr>
            <a:t>ökad</a:t>
          </a:r>
          <a:r>
            <a:rPr lang="en-US" sz="1200" b="1" i="0" kern="1200" dirty="0">
              <a:solidFill>
                <a:schemeClr val="tx1"/>
              </a:solidFill>
            </a:rPr>
            <a:t> </a:t>
          </a:r>
          <a:r>
            <a:rPr lang="en-US" sz="1200" b="1" i="0" kern="1200" dirty="0" err="1">
              <a:solidFill>
                <a:schemeClr val="tx1"/>
              </a:solidFill>
            </a:rPr>
            <a:t>kvalitet</a:t>
          </a:r>
          <a:r>
            <a:rPr lang="en-US" sz="1200" b="1" i="0" kern="1200" dirty="0">
              <a:solidFill>
                <a:schemeClr val="tx1"/>
              </a:solidFill>
            </a:rPr>
            <a:t> </a:t>
          </a:r>
          <a:r>
            <a:rPr lang="en-US" sz="1200" b="1" i="0" kern="1200" dirty="0" err="1">
              <a:solidFill>
                <a:schemeClr val="tx1"/>
              </a:solidFill>
            </a:rPr>
            <a:t>och</a:t>
          </a:r>
          <a:r>
            <a:rPr lang="en-US" sz="1200" b="1" i="0" kern="1200" dirty="0">
              <a:solidFill>
                <a:schemeClr val="tx1"/>
              </a:solidFill>
              <a:latin typeface="Arial"/>
            </a:rPr>
            <a:t> </a:t>
          </a:r>
          <a:r>
            <a:rPr lang="en-US" sz="1200" b="1" i="0" kern="1200" dirty="0" err="1">
              <a:solidFill>
                <a:schemeClr val="tx1"/>
              </a:solidFill>
              <a:latin typeface="Arial"/>
            </a:rPr>
            <a:t>jämställdhet</a:t>
          </a:r>
          <a:r>
            <a:rPr lang="en-US" sz="1200" b="1" i="0" kern="1200" dirty="0">
              <a:solidFill>
                <a:schemeClr val="tx1"/>
              </a:solidFill>
              <a:latin typeface="Arial"/>
            </a:rPr>
            <a:t> </a:t>
          </a:r>
          <a:r>
            <a:rPr lang="en-US" sz="1200" b="1" i="0" kern="1200" dirty="0" err="1">
              <a:solidFill>
                <a:schemeClr val="tx1"/>
              </a:solidFill>
            </a:rPr>
            <a:t>i</a:t>
          </a:r>
          <a:r>
            <a:rPr lang="en-US" sz="1200" b="1" i="0" kern="1200" dirty="0">
              <a:solidFill>
                <a:schemeClr val="tx1"/>
              </a:solidFill>
            </a:rPr>
            <a:t> </a:t>
          </a:r>
          <a:r>
            <a:rPr lang="en-US" sz="1200" b="1" i="0" kern="1200" dirty="0" err="1">
              <a:solidFill>
                <a:schemeClr val="tx1"/>
              </a:solidFill>
            </a:rPr>
            <a:t>socialtjänsten</a:t>
          </a:r>
          <a:r>
            <a:rPr lang="en-US" sz="1200" b="1" i="0" kern="1200" dirty="0">
              <a:solidFill>
                <a:schemeClr val="tx1"/>
              </a:solidFill>
            </a:rPr>
            <a:t>.</a:t>
          </a:r>
          <a:r>
            <a:rPr lang="en-US" sz="1200" b="1" i="0" kern="1200" dirty="0">
              <a:solidFill>
                <a:schemeClr val="tx1"/>
              </a:solidFill>
              <a:latin typeface="Arial"/>
            </a:rPr>
            <a:t> </a:t>
          </a:r>
          <a:endParaRPr lang="en-GB" sz="1200" b="1" kern="1200" dirty="0">
            <a:solidFill>
              <a:schemeClr val="tx1"/>
            </a:solidFill>
          </a:endParaRPr>
        </a:p>
      </dsp:txBody>
      <dsp:txXfrm>
        <a:off x="2439986" y="4538541"/>
        <a:ext cx="1305243" cy="1305243"/>
      </dsp:txXfrm>
    </dsp:sp>
    <dsp:sp modelId="{A6FF115A-DE98-F145-B4A2-EE8A0E18D391}">
      <dsp:nvSpPr>
        <dsp:cNvPr id="0" name=""/>
        <dsp:cNvSpPr/>
      </dsp:nvSpPr>
      <dsp:spPr>
        <a:xfrm rot="15120000">
          <a:off x="2422750" y="3574234"/>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rot="10800000">
        <a:off x="2519236" y="3768933"/>
        <a:ext cx="343974" cy="373792"/>
      </dsp:txXfrm>
    </dsp:sp>
    <dsp:sp modelId="{AA934472-0D11-4429-A6F2-0B29A47B2C82}">
      <dsp:nvSpPr>
        <dsp:cNvPr id="0" name=""/>
        <dsp:cNvSpPr/>
      </dsp:nvSpPr>
      <dsp:spPr>
        <a:xfrm>
          <a:off x="1312744" y="1630894"/>
          <a:ext cx="1845891" cy="1845891"/>
        </a:xfrm>
        <a:prstGeom prst="ellipse">
          <a:avLst/>
        </a:prstGeom>
        <a:noFill/>
        <a:ln w="1016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b="1" kern="1200" dirty="0" err="1">
              <a:solidFill>
                <a:schemeClr val="tx1"/>
              </a:solidFill>
              <a:latin typeface="Arial"/>
            </a:rPr>
            <a:t>Socialtjänsten</a:t>
          </a:r>
          <a:r>
            <a:rPr lang="en-US" sz="1300" b="1" kern="1200" dirty="0">
              <a:solidFill>
                <a:schemeClr val="tx1"/>
              </a:solidFill>
              <a:latin typeface="Arial"/>
            </a:rPr>
            <a:t> </a:t>
          </a:r>
          <a:r>
            <a:rPr lang="en-US" sz="1300" b="1" kern="1200" dirty="0" err="1">
              <a:solidFill>
                <a:schemeClr val="tx1"/>
              </a:solidFill>
              <a:latin typeface="Arial"/>
            </a:rPr>
            <a:t>kan</a:t>
          </a:r>
          <a:r>
            <a:rPr lang="en-US" sz="1300" b="1" kern="1200" dirty="0">
              <a:solidFill>
                <a:schemeClr val="tx1"/>
              </a:solidFill>
              <a:latin typeface="Arial"/>
            </a:rPr>
            <a:t> </a:t>
          </a:r>
          <a:r>
            <a:rPr lang="en-US" sz="1300" b="1" kern="1200" dirty="0" err="1">
              <a:solidFill>
                <a:schemeClr val="tx1"/>
              </a:solidFill>
              <a:latin typeface="Arial"/>
            </a:rPr>
            <a:t>främja</a:t>
          </a:r>
          <a:r>
            <a:rPr lang="en-US" sz="1300" b="1" kern="1200" dirty="0">
              <a:solidFill>
                <a:schemeClr val="tx1"/>
              </a:solidFill>
              <a:latin typeface="Arial"/>
            </a:rPr>
            <a:t> </a:t>
          </a:r>
          <a:r>
            <a:rPr lang="en-US" sz="1300" b="1" kern="1200" dirty="0" err="1">
              <a:solidFill>
                <a:schemeClr val="tx1"/>
              </a:solidFill>
              <a:latin typeface="Arial"/>
            </a:rPr>
            <a:t>jämställda</a:t>
          </a:r>
          <a:r>
            <a:rPr lang="en-US" sz="1300" b="1" kern="1200" dirty="0">
              <a:solidFill>
                <a:schemeClr val="tx1"/>
              </a:solidFill>
              <a:latin typeface="Arial"/>
            </a:rPr>
            <a:t> </a:t>
          </a:r>
          <a:r>
            <a:rPr lang="en-US" sz="1300" b="1" kern="1200" dirty="0" err="1">
              <a:solidFill>
                <a:schemeClr val="tx1"/>
              </a:solidFill>
              <a:latin typeface="Arial"/>
            </a:rPr>
            <a:t>levnadsvillkor</a:t>
          </a:r>
          <a:r>
            <a:rPr lang="en-US" sz="1300" b="1" kern="1200" dirty="0">
              <a:solidFill>
                <a:schemeClr val="tx1"/>
              </a:solidFill>
              <a:latin typeface="Arial"/>
            </a:rPr>
            <a:t>. </a:t>
          </a:r>
        </a:p>
      </dsp:txBody>
      <dsp:txXfrm>
        <a:off x="1583068" y="1901218"/>
        <a:ext cx="1305243" cy="1305243"/>
      </dsp:txXfrm>
    </dsp:sp>
    <dsp:sp modelId="{4C9ACB2A-85A1-40E8-9F89-D5C9EFED46B3}">
      <dsp:nvSpPr>
        <dsp:cNvPr id="0" name=""/>
        <dsp:cNvSpPr/>
      </dsp:nvSpPr>
      <dsp:spPr>
        <a:xfrm rot="19440000">
          <a:off x="3100463" y="1435543"/>
          <a:ext cx="491391" cy="62298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sv-SE" sz="1100" kern="1200"/>
        </a:p>
      </dsp:txBody>
      <dsp:txXfrm>
        <a:off x="3114540" y="1603466"/>
        <a:ext cx="343974" cy="3737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4701A-A8A0-4F91-8C15-62D84DE5BDC8}">
      <dsp:nvSpPr>
        <dsp:cNvPr id="0" name=""/>
        <dsp:cNvSpPr/>
      </dsp:nvSpPr>
      <dsp:spPr>
        <a:xfrm>
          <a:off x="-4162007" y="-643244"/>
          <a:ext cx="4994889" cy="4994889"/>
        </a:xfrm>
        <a:prstGeom prst="blockArc">
          <a:avLst>
            <a:gd name="adj1" fmla="val 18900000"/>
            <a:gd name="adj2" fmla="val 2700000"/>
            <a:gd name="adj3" fmla="val 432"/>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D88AB1-7DD1-4444-825F-AC67EB92127A}">
      <dsp:nvSpPr>
        <dsp:cNvPr id="0" name=""/>
        <dsp:cNvSpPr/>
      </dsp:nvSpPr>
      <dsp:spPr>
        <a:xfrm>
          <a:off x="681696" y="529782"/>
          <a:ext cx="4490774" cy="105941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911" tIns="53340" rIns="53340" bIns="53340" numCol="1" spcCol="1270" anchor="ctr" anchorCtr="0">
          <a:noAutofit/>
        </a:bodyPr>
        <a:lstStyle/>
        <a:p>
          <a:pPr lvl="0" algn="l" defTabSz="933450">
            <a:lnSpc>
              <a:spcPct val="90000"/>
            </a:lnSpc>
            <a:spcBef>
              <a:spcPct val="0"/>
            </a:spcBef>
            <a:spcAft>
              <a:spcPct val="35000"/>
            </a:spcAft>
          </a:pPr>
          <a:r>
            <a:rPr lang="sv-SE" sz="2100" b="1" kern="1200" dirty="0">
              <a:solidFill>
                <a:schemeClr val="accent5"/>
              </a:solidFill>
            </a:rPr>
            <a:t>Process för identifiera lokala behov av kunskap</a:t>
          </a:r>
          <a:endParaRPr lang="sv-SE" sz="2100" kern="1200" dirty="0">
            <a:solidFill>
              <a:schemeClr val="accent5"/>
            </a:solidFill>
          </a:endParaRPr>
        </a:p>
      </dsp:txBody>
      <dsp:txXfrm>
        <a:off x="681696" y="529782"/>
        <a:ext cx="4490774" cy="1059415"/>
      </dsp:txXfrm>
    </dsp:sp>
    <dsp:sp modelId="{AED4C26C-19E3-4DBA-8B4C-8E34968D6CFF}">
      <dsp:nvSpPr>
        <dsp:cNvPr id="0" name=""/>
        <dsp:cNvSpPr/>
      </dsp:nvSpPr>
      <dsp:spPr>
        <a:xfrm>
          <a:off x="19561" y="397355"/>
          <a:ext cx="1324269" cy="1324269"/>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7D07E1-9AC5-402D-84A4-F2DCF88CDC85}">
      <dsp:nvSpPr>
        <dsp:cNvPr id="0" name=""/>
        <dsp:cNvSpPr/>
      </dsp:nvSpPr>
      <dsp:spPr>
        <a:xfrm>
          <a:off x="681696" y="2119202"/>
          <a:ext cx="4490774" cy="105941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911" tIns="53340" rIns="53340" bIns="53340" numCol="1" spcCol="1270" anchor="ctr" anchorCtr="0">
          <a:noAutofit/>
        </a:bodyPr>
        <a:lstStyle/>
        <a:p>
          <a:pPr lvl="0" algn="l" defTabSz="933450">
            <a:lnSpc>
              <a:spcPct val="90000"/>
            </a:lnSpc>
            <a:spcBef>
              <a:spcPct val="0"/>
            </a:spcBef>
            <a:spcAft>
              <a:spcPct val="35000"/>
            </a:spcAft>
          </a:pPr>
          <a:r>
            <a:rPr lang="sv-SE" sz="2100" b="1" kern="1200"/>
            <a:t>Process för samverkanspiloter och prioriterade samverkansområden</a:t>
          </a:r>
          <a:endParaRPr lang="sv-SE" sz="2100" kern="1200"/>
        </a:p>
      </dsp:txBody>
      <dsp:txXfrm>
        <a:off x="681696" y="2119202"/>
        <a:ext cx="4490774" cy="1059415"/>
      </dsp:txXfrm>
    </dsp:sp>
    <dsp:sp modelId="{BDAFC70D-D103-4CF3-9643-1806FE561844}">
      <dsp:nvSpPr>
        <dsp:cNvPr id="0" name=""/>
        <dsp:cNvSpPr/>
      </dsp:nvSpPr>
      <dsp:spPr>
        <a:xfrm>
          <a:off x="19561" y="1986775"/>
          <a:ext cx="1324269" cy="1324269"/>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drawing1.xml><?xml version="1.0" encoding="utf-8"?>
<c:userShapes xmlns:c="http://schemas.openxmlformats.org/drawingml/2006/chart">
  <cdr:relSizeAnchor xmlns:cdr="http://schemas.openxmlformats.org/drawingml/2006/chartDrawing">
    <cdr:from>
      <cdr:x>0.70596</cdr:x>
      <cdr:y>0.04832</cdr:y>
    </cdr:from>
    <cdr:to>
      <cdr:x>0.78789</cdr:x>
      <cdr:y>0.53723</cdr:y>
    </cdr:to>
    <cdr:sp macro="" textlink="">
      <cdr:nvSpPr>
        <cdr:cNvPr id="2" name="Pil: nedåtböjd 1">
          <a:extLst xmlns:a="http://schemas.openxmlformats.org/drawingml/2006/main">
            <a:ext uri="{FF2B5EF4-FFF2-40B4-BE49-F238E27FC236}">
              <a16:creationId xmlns:a16="http://schemas.microsoft.com/office/drawing/2014/main" id="{AF3EEF24-0224-9149-B6FC-0278C68783B5}"/>
            </a:ext>
          </a:extLst>
        </cdr:cNvPr>
        <cdr:cNvSpPr/>
      </cdr:nvSpPr>
      <cdr:spPr>
        <a:xfrm xmlns:a="http://schemas.openxmlformats.org/drawingml/2006/main" rot="4165523">
          <a:off x="3593497" y="871609"/>
          <a:ext cx="1870302" cy="496758"/>
        </a:xfrm>
        <a:prstGeom xmlns:a="http://schemas.openxmlformats.org/drawingml/2006/main" prst="curvedDownArrow">
          <a:avLst/>
        </a:prstGeom>
      </cdr:spPr>
      <cdr:style>
        <a:lnRef xmlns:a="http://schemas.openxmlformats.org/drawingml/2006/main" idx="3">
          <a:schemeClr val="lt1"/>
        </a:lnRef>
        <a:fillRef xmlns:a="http://schemas.openxmlformats.org/drawingml/2006/main" idx="1">
          <a:schemeClr val="accent1"/>
        </a:fillRef>
        <a:effectRef xmlns:a="http://schemas.openxmlformats.org/drawingml/2006/main" idx="1">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sv-SE"/>
          </a:p>
        </p:txBody>
      </p:sp>
      <p:sp>
        <p:nvSpPr>
          <p:cNvPr id="3" name="Platshållare för datum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8C3988A-C5B1-4E1A-9E6C-B5915DD145AA}" type="datetimeFigureOut">
              <a:rPr lang="sv-SE" smtClean="0"/>
              <a:t>2023-10-12</a:t>
            </a:fld>
            <a:endParaRPr lang="sv-SE"/>
          </a:p>
        </p:txBody>
      </p:sp>
      <p:sp>
        <p:nvSpPr>
          <p:cNvPr id="4" name="Platshållare för bildobjekt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sv-SE"/>
          </a:p>
        </p:txBody>
      </p:sp>
      <p:sp>
        <p:nvSpPr>
          <p:cNvPr id="5" name="Platshållare för anteckninga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sv-SE"/>
          </a:p>
        </p:txBody>
      </p:sp>
      <p:sp>
        <p:nvSpPr>
          <p:cNvPr id="7" name="Platshållare för bildnumm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86A011D-4F1B-4450-A2E0-53A79A21E1DA}" type="slidenum">
              <a:rPr lang="sv-SE" smtClean="0"/>
              <a:t>‹#›</a:t>
            </a:fld>
            <a:endParaRPr lang="sv-SE"/>
          </a:p>
        </p:txBody>
      </p:sp>
    </p:spTree>
    <p:extLst>
      <p:ext uri="{BB962C8B-B14F-4D97-AF65-F5344CB8AC3E}">
        <p14:creationId xmlns:p14="http://schemas.microsoft.com/office/powerpoint/2010/main" val="221836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skr.se/skr/demokratiledningstyrning/manskligarattigheterjamlikhet/jamstalldhet/jamstalldhetsintegrering/pilotprojektforjamstalldsocialtjanst.54720.html"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skr.se/skr/integrationsocialomsorg/socialomsorg/jamstalldsocialtjanst.55094.html"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a:t>
            </a:fld>
            <a:endParaRPr lang="sv-SE"/>
          </a:p>
        </p:txBody>
      </p:sp>
    </p:spTree>
    <p:extLst>
      <p:ext uri="{BB962C8B-B14F-4D97-AF65-F5344CB8AC3E}">
        <p14:creationId xmlns:p14="http://schemas.microsoft.com/office/powerpoint/2010/main" val="1048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33237">
              <a:defRPr/>
            </a:pPr>
            <a:fld id="{BFD89EEC-E9E4-4AF0-8ADC-7458FE159446}" type="slidenum">
              <a:rPr lang="sv-SE">
                <a:solidFill>
                  <a:prstClr val="black"/>
                </a:solidFill>
                <a:latin typeface="Calibri" panose="020F0502020204030204"/>
              </a:rPr>
              <a:pPr defTabSz="933237">
                <a:defRPr/>
              </a:pPr>
              <a:t>10</a:t>
            </a:fld>
            <a:endParaRPr lang="sv-SE">
              <a:solidFill>
                <a:prstClr val="black"/>
              </a:solidFill>
              <a:latin typeface="Calibri" panose="020F0502020204030204"/>
            </a:endParaRPr>
          </a:p>
        </p:txBody>
      </p:sp>
    </p:spTree>
    <p:extLst>
      <p:ext uri="{BB962C8B-B14F-4D97-AF65-F5344CB8AC3E}">
        <p14:creationId xmlns:p14="http://schemas.microsoft.com/office/powerpoint/2010/main" val="31843281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106</a:t>
            </a:fld>
            <a:endParaRPr lang="sv-SE"/>
          </a:p>
        </p:txBody>
      </p:sp>
    </p:spTree>
    <p:extLst>
      <p:ext uri="{BB962C8B-B14F-4D97-AF65-F5344CB8AC3E}">
        <p14:creationId xmlns:p14="http://schemas.microsoft.com/office/powerpoint/2010/main" val="21110164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107</a:t>
            </a:fld>
            <a:endParaRPr lang="sv-SE"/>
          </a:p>
        </p:txBody>
      </p:sp>
    </p:spTree>
    <p:extLst>
      <p:ext uri="{BB962C8B-B14F-4D97-AF65-F5344CB8AC3E}">
        <p14:creationId xmlns:p14="http://schemas.microsoft.com/office/powerpoint/2010/main" val="27806270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108</a:t>
            </a:fld>
            <a:endParaRPr lang="sv-SE"/>
          </a:p>
        </p:txBody>
      </p:sp>
    </p:spTree>
    <p:extLst>
      <p:ext uri="{BB962C8B-B14F-4D97-AF65-F5344CB8AC3E}">
        <p14:creationId xmlns:p14="http://schemas.microsoft.com/office/powerpoint/2010/main" val="31130098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109</a:t>
            </a:fld>
            <a:endParaRPr lang="sv-SE"/>
          </a:p>
        </p:txBody>
      </p:sp>
    </p:spTree>
    <p:extLst>
      <p:ext uri="{BB962C8B-B14F-4D97-AF65-F5344CB8AC3E}">
        <p14:creationId xmlns:p14="http://schemas.microsoft.com/office/powerpoint/2010/main" val="11277225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sågs intensivt i våras i olika sammanhang (RSS, NSK-S och Partnerskapets dialogmöte). Nu är vi här och informerar kort om att vi förbereder en start av en ny omgång inom Barn och unga.</a:t>
            </a:r>
          </a:p>
        </p:txBody>
      </p:sp>
      <p:sp>
        <p:nvSpPr>
          <p:cNvPr id="4" name="Platshållare för bildnummer 3"/>
          <p:cNvSpPr>
            <a:spLocks noGrp="1"/>
          </p:cNvSpPr>
          <p:nvPr>
            <p:ph type="sldNum" sz="quarter" idx="5"/>
          </p:nvPr>
        </p:nvSpPr>
        <p:spPr/>
        <p:txBody>
          <a:bodyPr/>
          <a:lstStyle/>
          <a:p>
            <a:pPr defTabSz="933237">
              <a:defRPr/>
            </a:pPr>
            <a:fld id="{A27ECE6B-7141-4BB4-A7B7-818E219591EE}" type="slidenum">
              <a:rPr lang="sv-SE">
                <a:solidFill>
                  <a:prstClr val="black"/>
                </a:solidFill>
                <a:latin typeface="Calibri" panose="020F0502020204030204"/>
              </a:rPr>
              <a:pPr defTabSz="933237">
                <a:defRPr/>
              </a:pPr>
              <a:t>110</a:t>
            </a:fld>
            <a:endParaRPr lang="sv-SE">
              <a:solidFill>
                <a:prstClr val="black"/>
              </a:solidFill>
              <a:latin typeface="Calibri" panose="020F0502020204030204"/>
            </a:endParaRPr>
          </a:p>
        </p:txBody>
      </p:sp>
    </p:spTree>
    <p:extLst>
      <p:ext uri="{BB962C8B-B14F-4D97-AF65-F5344CB8AC3E}">
        <p14:creationId xmlns:p14="http://schemas.microsoft.com/office/powerpoint/2010/main" val="25173483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dialogmötet i mars, presenterades förslaget att arbeta in modellen som en arbetsprocess inom Partnerskapet. Vi tänker att modellen svarar mot Partnerskapets uppgifter!</a:t>
            </a:r>
          </a:p>
          <a:p>
            <a:endParaRPr lang="sv-SE" sz="1600" b="1" dirty="0"/>
          </a:p>
          <a:p>
            <a:pPr>
              <a:buFont typeface="Wingdings" panose="05000000000000000000" pitchFamily="2" charset="2"/>
              <a:buChar char="§"/>
            </a:pPr>
            <a:r>
              <a:rPr lang="sv-SE" dirty="0"/>
              <a:t>Inom Partnerskapet finns alla aktörer redan samlade</a:t>
            </a:r>
            <a:endParaRPr lang="sv-SE" b="1" dirty="0"/>
          </a:p>
          <a:p>
            <a:pPr>
              <a:buFont typeface="Wingdings" panose="05000000000000000000" pitchFamily="2" charset="2"/>
              <a:buChar char="§"/>
            </a:pPr>
            <a:r>
              <a:rPr lang="sv-SE" dirty="0"/>
              <a:t>Det finns redan ett kansli där SKR och Socialstyrelsen är ansvariga, vilket underlättar för det fortsatta arbetet med modellen</a:t>
            </a:r>
          </a:p>
          <a:p>
            <a:pPr>
              <a:buFont typeface="Wingdings" panose="05000000000000000000" pitchFamily="2" charset="2"/>
              <a:buChar char="§"/>
            </a:pPr>
            <a:r>
              <a:rPr lang="sv-SE" dirty="0"/>
              <a:t>Partnerskapet kan få ”bredare tratt/fångst” av behov</a:t>
            </a:r>
          </a:p>
          <a:p>
            <a:pPr>
              <a:buFont typeface="Wingdings" panose="05000000000000000000" pitchFamily="2" charset="2"/>
              <a:buChar char="§"/>
            </a:pPr>
            <a:r>
              <a:rPr lang="sv-SE" dirty="0"/>
              <a:t>Partnerskapet kan ta hand om de behov där det finns behov av samverkan mellan nationell och regional nivå</a:t>
            </a:r>
          </a:p>
          <a:p>
            <a:endParaRPr lang="sv-SE" dirty="0"/>
          </a:p>
          <a:p>
            <a:pPr defTabSz="933237">
              <a:defRPr/>
            </a:pPr>
            <a:r>
              <a:rPr lang="sv-SE" dirty="0"/>
              <a:t>Partnerskapet ställde sig positiva till att detta kan bli en ny arbetsmodell för Partnerskapet för att fånga in behov</a:t>
            </a:r>
          </a:p>
          <a:p>
            <a:pPr defTabSz="933237">
              <a:defRPr/>
            </a:pPr>
            <a:r>
              <a:rPr lang="sv-SE" dirty="0"/>
              <a:t>Och på dialogmötet föreslogs att vi skulle starta en strategisk grupp, som nu har träffats en första gång.</a:t>
            </a:r>
          </a:p>
          <a:p>
            <a:endParaRPr lang="sv-SE" dirty="0"/>
          </a:p>
        </p:txBody>
      </p:sp>
      <p:sp>
        <p:nvSpPr>
          <p:cNvPr id="4" name="Platshållare för bildnummer 3"/>
          <p:cNvSpPr>
            <a:spLocks noGrp="1"/>
          </p:cNvSpPr>
          <p:nvPr>
            <p:ph type="sldNum" sz="quarter" idx="5"/>
          </p:nvPr>
        </p:nvSpPr>
        <p:spPr/>
        <p:txBody>
          <a:bodyPr/>
          <a:lstStyle/>
          <a:p>
            <a:pPr defTabSz="476230">
              <a:defRPr/>
            </a:pPr>
            <a:fld id="{8BAC09A1-01A2-49ED-A6DC-7BFEC79E4117}" type="slidenum">
              <a:rPr lang="sv-SE">
                <a:solidFill>
                  <a:prstClr val="black"/>
                </a:solidFill>
                <a:latin typeface="Calibri" panose="020F0502020204030204"/>
              </a:rPr>
              <a:pPr defTabSz="476230">
                <a:defRPr/>
              </a:pPr>
              <a:t>111</a:t>
            </a:fld>
            <a:endParaRPr lang="sv-SE">
              <a:solidFill>
                <a:prstClr val="black"/>
              </a:solidFill>
              <a:latin typeface="Calibri" panose="020F0502020204030204"/>
            </a:endParaRPr>
          </a:p>
        </p:txBody>
      </p:sp>
    </p:spTree>
    <p:extLst>
      <p:ext uri="{BB962C8B-B14F-4D97-AF65-F5344CB8AC3E}">
        <p14:creationId xmlns:p14="http://schemas.microsoft.com/office/powerpoint/2010/main" val="22411916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Sågs 29 augusti en första gång. Förslagen som presenteras idag har diskuterats och förankrats med den strategiska gruppen.</a:t>
            </a:r>
          </a:p>
        </p:txBody>
      </p:sp>
      <p:sp>
        <p:nvSpPr>
          <p:cNvPr id="4" name="Platshållare för bildnummer 3"/>
          <p:cNvSpPr>
            <a:spLocks noGrp="1"/>
          </p:cNvSpPr>
          <p:nvPr>
            <p:ph type="sldNum" sz="quarter" idx="5"/>
          </p:nvPr>
        </p:nvSpPr>
        <p:spPr/>
        <p:txBody>
          <a:bodyPr/>
          <a:lstStyle/>
          <a:p>
            <a:pPr defTabSz="933237">
              <a:defRPr/>
            </a:pPr>
            <a:fld id="{A27ECE6B-7141-4BB4-A7B7-818E219591EE}" type="slidenum">
              <a:rPr lang="sv-SE">
                <a:solidFill>
                  <a:prstClr val="black"/>
                </a:solidFill>
                <a:latin typeface="Calibri" panose="020F0502020204030204"/>
              </a:rPr>
              <a:pPr defTabSz="933237">
                <a:defRPr/>
              </a:pPr>
              <a:t>112</a:t>
            </a:fld>
            <a:endParaRPr lang="sv-SE">
              <a:solidFill>
                <a:prstClr val="black"/>
              </a:solidFill>
              <a:latin typeface="Calibri" panose="020F0502020204030204"/>
            </a:endParaRPr>
          </a:p>
        </p:txBody>
      </p:sp>
    </p:spTree>
    <p:extLst>
      <p:ext uri="{BB962C8B-B14F-4D97-AF65-F5344CB8AC3E}">
        <p14:creationId xmlns:p14="http://schemas.microsoft.com/office/powerpoint/2010/main" val="24899974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33237">
              <a:defRPr/>
            </a:pPr>
            <a:fld id="{A27ECE6B-7141-4BB4-A7B7-818E219591EE}" type="slidenum">
              <a:rPr lang="sv-SE">
                <a:solidFill>
                  <a:prstClr val="black"/>
                </a:solidFill>
                <a:latin typeface="Calibri" panose="020F0502020204030204"/>
              </a:rPr>
              <a:pPr defTabSz="933237">
                <a:defRPr/>
              </a:pPr>
              <a:t>113</a:t>
            </a:fld>
            <a:endParaRPr lang="sv-SE">
              <a:solidFill>
                <a:prstClr val="black"/>
              </a:solidFill>
              <a:latin typeface="Calibri" panose="020F0502020204030204"/>
            </a:endParaRPr>
          </a:p>
        </p:txBody>
      </p:sp>
    </p:spTree>
    <p:extLst>
      <p:ext uri="{BB962C8B-B14F-4D97-AF65-F5344CB8AC3E}">
        <p14:creationId xmlns:p14="http://schemas.microsoft.com/office/powerpoint/2010/main" val="19416946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9964" indent="-349964">
              <a:buFont typeface="Symbol" panose="05050102010706020507" pitchFamily="18" charset="2"/>
              <a:buChar char=""/>
            </a:pPr>
            <a:r>
              <a:rPr lang="sv-SE" dirty="0">
                <a:latin typeface="Calibri" panose="020F0502020204030204" pitchFamily="34" charset="0"/>
                <a:ea typeface="Times New Roman" panose="02020603050405020304" pitchFamily="18" charset="0"/>
              </a:rPr>
              <a:t>RSS och NSK-S informeras 4 och 5 oktober om förslag som strategiska gruppen tagit fram</a:t>
            </a:r>
          </a:p>
          <a:p>
            <a:pPr marL="349964" indent="-349964">
              <a:buFont typeface="Symbol" panose="05050102010706020507" pitchFamily="18" charset="2"/>
              <a:buChar char=""/>
            </a:pPr>
            <a:r>
              <a:rPr lang="sv-SE" dirty="0">
                <a:latin typeface="Calibri" panose="020F0502020204030204" pitchFamily="34" charset="0"/>
              </a:rPr>
              <a:t>Information går ut 6 oktober i Projectplace om start av ny omgång</a:t>
            </a:r>
          </a:p>
          <a:p>
            <a:pPr marL="349964" indent="-349964">
              <a:buFont typeface="Symbol" panose="05050102010706020507" pitchFamily="18" charset="2"/>
              <a:buChar char=""/>
            </a:pPr>
            <a:r>
              <a:rPr lang="sv-SE" dirty="0">
                <a:latin typeface="Calibri" panose="020F0502020204030204" pitchFamily="34" charset="0"/>
              </a:rPr>
              <a:t>Årsmöte i partnerskapet 19 oktober – förankring av start av ny omgång</a:t>
            </a:r>
          </a:p>
          <a:p>
            <a:pPr marL="349964" indent="-349964">
              <a:buFont typeface="Symbol" panose="05050102010706020507" pitchFamily="18" charset="2"/>
              <a:buChar char=""/>
            </a:pPr>
            <a:r>
              <a:rPr lang="sv-SE" dirty="0">
                <a:latin typeface="Calibri" panose="020F0502020204030204" pitchFamily="34" charset="0"/>
              </a:rPr>
              <a:t>Digitalt ”frågor och svarsmöte”</a:t>
            </a:r>
            <a:r>
              <a:rPr lang="sv-SE" b="1" dirty="0">
                <a:latin typeface="Calibri" panose="020F0502020204030204" pitchFamily="34" charset="0"/>
              </a:rPr>
              <a:t> 31 oktober 09:00-10:00 </a:t>
            </a:r>
            <a:r>
              <a:rPr lang="sv-SE" dirty="0">
                <a:latin typeface="Calibri" panose="020F0502020204030204" pitchFamily="34" charset="0"/>
              </a:rPr>
              <a:t>inför uppstart (spelas in) till er i RSS nätverket</a:t>
            </a:r>
          </a:p>
          <a:p>
            <a:pPr marL="349964" indent="-349964">
              <a:buFont typeface="Symbol" panose="05050102010706020507" pitchFamily="18" charset="2"/>
              <a:buChar char=""/>
            </a:pPr>
            <a:r>
              <a:rPr lang="sv-SE" dirty="0">
                <a:latin typeface="Calibri" panose="020F0502020204030204" pitchFamily="34" charset="0"/>
              </a:rPr>
              <a:t>Inbjudan till uppstartsmöte går ut till kontaktpersoner hos RSS i mitten av november</a:t>
            </a:r>
          </a:p>
          <a:p>
            <a:pPr marL="349964" indent="-349964">
              <a:buFont typeface="Symbol" panose="05050102010706020507" pitchFamily="18" charset="2"/>
              <a:buChar char=""/>
            </a:pPr>
            <a:r>
              <a:rPr lang="sv-SE" dirty="0">
                <a:latin typeface="Calibri" panose="020F0502020204030204" pitchFamily="34" charset="0"/>
              </a:rPr>
              <a:t>Förankring i SKR:s </a:t>
            </a:r>
            <a:r>
              <a:rPr lang="sv-SE" b="1" dirty="0">
                <a:latin typeface="Calibri" panose="020F0502020204030204" pitchFamily="34" charset="0"/>
              </a:rPr>
              <a:t>Barn och unga nätverk 16 november</a:t>
            </a:r>
          </a:p>
          <a:p>
            <a:pPr marL="349964" indent="-349964">
              <a:buFont typeface="Symbol" panose="05050102010706020507" pitchFamily="18" charset="2"/>
              <a:buChar char=""/>
            </a:pPr>
            <a:r>
              <a:rPr lang="sv-SE" b="1" dirty="0">
                <a:latin typeface="Calibri" panose="020F0502020204030204" pitchFamily="34" charset="0"/>
              </a:rPr>
              <a:t>Uppstartsmöte 1 december 13:00-14:30 </a:t>
            </a:r>
            <a:r>
              <a:rPr lang="sv-SE" dirty="0">
                <a:latin typeface="Calibri" panose="020F0502020204030204" pitchFamily="34" charset="0"/>
              </a:rPr>
              <a:t>via TEAMS</a:t>
            </a:r>
          </a:p>
        </p:txBody>
      </p:sp>
      <p:sp>
        <p:nvSpPr>
          <p:cNvPr id="4" name="Platshållare för bildnummer 3"/>
          <p:cNvSpPr>
            <a:spLocks noGrp="1"/>
          </p:cNvSpPr>
          <p:nvPr>
            <p:ph type="sldNum" sz="quarter" idx="10"/>
          </p:nvPr>
        </p:nvSpPr>
        <p:spPr/>
        <p:txBody>
          <a:bodyPr/>
          <a:lstStyle/>
          <a:p>
            <a:pPr defTabSz="933237">
              <a:defRPr/>
            </a:pPr>
            <a:fld id="{8AB8F28E-516E-4E20-A5F4-1425DCB70920}" type="slidenum">
              <a:rPr lang="sv-SE">
                <a:solidFill>
                  <a:prstClr val="black"/>
                </a:solidFill>
                <a:latin typeface="Calibri" panose="020F0502020204030204"/>
              </a:rPr>
              <a:pPr defTabSz="933237">
                <a:defRPr/>
              </a:pPr>
              <a:t>114</a:t>
            </a:fld>
            <a:endParaRPr lang="sv-SE">
              <a:solidFill>
                <a:prstClr val="black"/>
              </a:solidFill>
              <a:latin typeface="Calibri" panose="020F0502020204030204"/>
            </a:endParaRPr>
          </a:p>
        </p:txBody>
      </p:sp>
    </p:spTree>
    <p:extLst>
      <p:ext uri="{BB962C8B-B14F-4D97-AF65-F5344CB8AC3E}">
        <p14:creationId xmlns:p14="http://schemas.microsoft.com/office/powerpoint/2010/main" val="19661072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33237">
              <a:defRPr/>
            </a:pPr>
            <a:fld id="{A27ECE6B-7141-4BB4-A7B7-818E219591EE}" type="slidenum">
              <a:rPr lang="sv-SE">
                <a:solidFill>
                  <a:prstClr val="black"/>
                </a:solidFill>
                <a:latin typeface="Calibri" panose="020F0502020204030204"/>
              </a:rPr>
              <a:pPr defTabSz="933237">
                <a:defRPr/>
              </a:pPr>
              <a:t>115</a:t>
            </a:fld>
            <a:endParaRPr lang="sv-SE">
              <a:solidFill>
                <a:prstClr val="black"/>
              </a:solidFill>
              <a:latin typeface="Calibri" panose="020F0502020204030204"/>
            </a:endParaRPr>
          </a:p>
        </p:txBody>
      </p:sp>
    </p:spTree>
    <p:extLst>
      <p:ext uri="{BB962C8B-B14F-4D97-AF65-F5344CB8AC3E}">
        <p14:creationId xmlns:p14="http://schemas.microsoft.com/office/powerpoint/2010/main" val="3231456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11</a:t>
            </a:fld>
            <a:endParaRPr lang="sv-SE"/>
          </a:p>
        </p:txBody>
      </p:sp>
    </p:spTree>
    <p:extLst>
      <p:ext uri="{BB962C8B-B14F-4D97-AF65-F5344CB8AC3E}">
        <p14:creationId xmlns:p14="http://schemas.microsoft.com/office/powerpoint/2010/main" val="29676133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116</a:t>
            </a:fld>
            <a:endParaRPr lang="sv-SE"/>
          </a:p>
        </p:txBody>
      </p:sp>
    </p:spTree>
    <p:extLst>
      <p:ext uri="{BB962C8B-B14F-4D97-AF65-F5344CB8AC3E}">
        <p14:creationId xmlns:p14="http://schemas.microsoft.com/office/powerpoint/2010/main" val="26708982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86A011D-4F1B-4450-A2E0-53A79A21E1DA}" type="slidenum">
              <a:rPr lang="sv-SE" smtClean="0"/>
              <a:t>117</a:t>
            </a:fld>
            <a:endParaRPr lang="sv-SE"/>
          </a:p>
        </p:txBody>
      </p:sp>
    </p:spTree>
    <p:extLst>
      <p:ext uri="{BB962C8B-B14F-4D97-AF65-F5344CB8AC3E}">
        <p14:creationId xmlns:p14="http://schemas.microsoft.com/office/powerpoint/2010/main" val="29013652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p:txBody>
      </p:sp>
      <p:sp>
        <p:nvSpPr>
          <p:cNvPr id="4" name="Platshållare för bildnummer 3"/>
          <p:cNvSpPr>
            <a:spLocks noGrp="1"/>
          </p:cNvSpPr>
          <p:nvPr>
            <p:ph type="sldNum" sz="quarter" idx="5"/>
          </p:nvPr>
        </p:nvSpPr>
        <p:spPr/>
        <p:txBody>
          <a:bodyPr/>
          <a:lstStyle/>
          <a:p>
            <a:pPr defTabSz="933237">
              <a:defRPr/>
            </a:pPr>
            <a:fld id="{8FB7F2EF-F1A0-4F0B-AEE7-4412044D72D3}" type="slidenum">
              <a:rPr lang="sv-SE">
                <a:solidFill>
                  <a:prstClr val="black"/>
                </a:solidFill>
                <a:latin typeface="Calibri" panose="020F0502020204030204"/>
              </a:rPr>
              <a:pPr defTabSz="933237">
                <a:defRPr/>
              </a:pPr>
              <a:t>118</a:t>
            </a:fld>
            <a:endParaRPr lang="sv-SE">
              <a:solidFill>
                <a:prstClr val="black"/>
              </a:solidFill>
              <a:latin typeface="Calibri" panose="020F0502020204030204"/>
            </a:endParaRPr>
          </a:p>
        </p:txBody>
      </p:sp>
    </p:spTree>
    <p:extLst>
      <p:ext uri="{BB962C8B-B14F-4D97-AF65-F5344CB8AC3E}">
        <p14:creationId xmlns:p14="http://schemas.microsoft.com/office/powerpoint/2010/main" val="67687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12</a:t>
            </a:fld>
            <a:endParaRPr lang="sv-SE"/>
          </a:p>
        </p:txBody>
      </p:sp>
    </p:spTree>
    <p:extLst>
      <p:ext uri="{BB962C8B-B14F-4D97-AF65-F5344CB8AC3E}">
        <p14:creationId xmlns:p14="http://schemas.microsoft.com/office/powerpoint/2010/main" val="1442722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13</a:t>
            </a:fld>
            <a:endParaRPr lang="sv-SE"/>
          </a:p>
        </p:txBody>
      </p:sp>
    </p:spTree>
    <p:extLst>
      <p:ext uri="{BB962C8B-B14F-4D97-AF65-F5344CB8AC3E}">
        <p14:creationId xmlns:p14="http://schemas.microsoft.com/office/powerpoint/2010/main" val="861736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skola, socialtjänst, vård och omsorg, hälso- och sjukvård </a:t>
            </a:r>
          </a:p>
        </p:txBody>
      </p:sp>
      <p:sp>
        <p:nvSpPr>
          <p:cNvPr id="4" name="Platshållare för bildnummer 3"/>
          <p:cNvSpPr>
            <a:spLocks noGrp="1"/>
          </p:cNvSpPr>
          <p:nvPr>
            <p:ph type="sldNum" sz="quarter" idx="10"/>
          </p:nvPr>
        </p:nvSpPr>
        <p:spPr/>
        <p:txBody>
          <a:bodyPr/>
          <a:lstStyle/>
          <a:p>
            <a:pPr defTabSz="933237">
              <a:defRPr/>
            </a:pPr>
            <a:fld id="{11A7FBD9-ACBF-438C-BE78-6E174939E4CD}" type="slidenum">
              <a:rPr lang="sv-SE">
                <a:solidFill>
                  <a:prstClr val="black"/>
                </a:solidFill>
                <a:latin typeface="Calibri" panose="020F0502020204030204"/>
              </a:rPr>
              <a:pPr defTabSz="933237">
                <a:defRPr/>
              </a:pPr>
              <a:t>14</a:t>
            </a:fld>
            <a:endParaRPr lang="sv-SE" dirty="0">
              <a:solidFill>
                <a:prstClr val="black"/>
              </a:solidFill>
              <a:latin typeface="Calibri" panose="020F0502020204030204"/>
            </a:endParaRPr>
          </a:p>
        </p:txBody>
      </p:sp>
    </p:spTree>
    <p:extLst>
      <p:ext uri="{BB962C8B-B14F-4D97-AF65-F5344CB8AC3E}">
        <p14:creationId xmlns:p14="http://schemas.microsoft.com/office/powerpoint/2010/main" val="356309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33237">
              <a:defRPr/>
            </a:pPr>
            <a:fld id="{DECD8FD6-4A8A-4B57-AC15-25A799347212}" type="slidenum">
              <a:rPr lang="sv-SE">
                <a:solidFill>
                  <a:prstClr val="black"/>
                </a:solidFill>
                <a:latin typeface="Calibri" panose="020F0502020204030204"/>
              </a:rPr>
              <a:pPr defTabSz="933237">
                <a:defRPr/>
              </a:pPr>
              <a:t>15</a:t>
            </a:fld>
            <a:endParaRPr lang="sv-SE">
              <a:solidFill>
                <a:prstClr val="black"/>
              </a:solidFill>
              <a:latin typeface="Calibri" panose="020F0502020204030204"/>
            </a:endParaRPr>
          </a:p>
        </p:txBody>
      </p:sp>
    </p:spTree>
    <p:extLst>
      <p:ext uri="{BB962C8B-B14F-4D97-AF65-F5344CB8AC3E}">
        <p14:creationId xmlns:p14="http://schemas.microsoft.com/office/powerpoint/2010/main" val="268138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1354966">
              <a:defRPr/>
            </a:pPr>
            <a:endParaRPr lang="sv-SE" dirty="0"/>
          </a:p>
        </p:txBody>
      </p:sp>
      <p:sp>
        <p:nvSpPr>
          <p:cNvPr id="4" name="Platshållare för bildnummer 3"/>
          <p:cNvSpPr>
            <a:spLocks noGrp="1"/>
          </p:cNvSpPr>
          <p:nvPr>
            <p:ph type="sldNum" sz="quarter" idx="10"/>
          </p:nvPr>
        </p:nvSpPr>
        <p:spPr/>
        <p:txBody>
          <a:bodyPr/>
          <a:lstStyle/>
          <a:p>
            <a:pPr defTabSz="933237">
              <a:defRPr/>
            </a:pPr>
            <a:fld id="{2234F960-D17F-4030-A967-F6ACC059533A}" type="slidenum">
              <a:rPr lang="sv-SE">
                <a:solidFill>
                  <a:prstClr val="black"/>
                </a:solidFill>
                <a:latin typeface="Calibri" panose="020F0502020204030204"/>
              </a:rPr>
              <a:pPr defTabSz="933237">
                <a:defRPr/>
              </a:pPr>
              <a:t>16</a:t>
            </a:fld>
            <a:endParaRPr lang="sv-SE">
              <a:solidFill>
                <a:prstClr val="black"/>
              </a:solidFill>
              <a:latin typeface="Calibri" panose="020F0502020204030204"/>
            </a:endParaRPr>
          </a:p>
        </p:txBody>
      </p:sp>
    </p:spTree>
    <p:extLst>
      <p:ext uri="{BB962C8B-B14F-4D97-AF65-F5344CB8AC3E}">
        <p14:creationId xmlns:p14="http://schemas.microsoft.com/office/powerpoint/2010/main" val="3047179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Kanske markera extra de som vi särskilt vill diskutera med dem?</a:t>
            </a:r>
          </a:p>
        </p:txBody>
      </p:sp>
      <p:sp>
        <p:nvSpPr>
          <p:cNvPr id="4" name="Platshållare för bildnummer 3"/>
          <p:cNvSpPr>
            <a:spLocks noGrp="1"/>
          </p:cNvSpPr>
          <p:nvPr>
            <p:ph type="sldNum" sz="quarter" idx="5"/>
          </p:nvPr>
        </p:nvSpPr>
        <p:spPr/>
        <p:txBody>
          <a:bodyPr/>
          <a:lstStyle/>
          <a:p>
            <a:pPr defTabSz="933237">
              <a:defRPr/>
            </a:pPr>
            <a:fld id="{36E799A0-6CDA-41C9-8448-3FB90D57C91B}" type="slidenum">
              <a:rPr lang="sv-SE">
                <a:solidFill>
                  <a:prstClr val="black"/>
                </a:solidFill>
                <a:latin typeface="Calibri" panose="020F0502020204030204"/>
              </a:rPr>
              <a:pPr defTabSz="933237">
                <a:defRPr/>
              </a:pPr>
              <a:t>17</a:t>
            </a:fld>
            <a:endParaRPr lang="sv-SE">
              <a:solidFill>
                <a:prstClr val="black"/>
              </a:solidFill>
              <a:latin typeface="Calibri" panose="020F0502020204030204"/>
            </a:endParaRPr>
          </a:p>
        </p:txBody>
      </p:sp>
    </p:spTree>
    <p:extLst>
      <p:ext uri="{BB962C8B-B14F-4D97-AF65-F5344CB8AC3E}">
        <p14:creationId xmlns:p14="http://schemas.microsoft.com/office/powerpoint/2010/main" val="1890948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18</a:t>
            </a:fld>
            <a:endParaRPr lang="sv-SE"/>
          </a:p>
        </p:txBody>
      </p:sp>
    </p:spTree>
    <p:extLst>
      <p:ext uri="{BB962C8B-B14F-4D97-AF65-F5344CB8AC3E}">
        <p14:creationId xmlns:p14="http://schemas.microsoft.com/office/powerpoint/2010/main" val="508103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19</a:t>
            </a:fld>
            <a:endParaRPr lang="sv-SE"/>
          </a:p>
        </p:txBody>
      </p:sp>
    </p:spTree>
    <p:extLst>
      <p:ext uri="{BB962C8B-B14F-4D97-AF65-F5344CB8AC3E}">
        <p14:creationId xmlns:p14="http://schemas.microsoft.com/office/powerpoint/2010/main" val="2029452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a:t>
            </a:fld>
            <a:endParaRPr lang="sv-SE"/>
          </a:p>
        </p:txBody>
      </p:sp>
    </p:spTree>
    <p:extLst>
      <p:ext uri="{BB962C8B-B14F-4D97-AF65-F5344CB8AC3E}">
        <p14:creationId xmlns:p14="http://schemas.microsoft.com/office/powerpoint/2010/main" val="245982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20</a:t>
            </a:fld>
            <a:endParaRPr lang="sv-SE"/>
          </a:p>
        </p:txBody>
      </p:sp>
    </p:spTree>
    <p:extLst>
      <p:ext uri="{BB962C8B-B14F-4D97-AF65-F5344CB8AC3E}">
        <p14:creationId xmlns:p14="http://schemas.microsoft.com/office/powerpoint/2010/main" val="4100373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21</a:t>
            </a:fld>
            <a:endParaRPr lang="sv-SE"/>
          </a:p>
        </p:txBody>
      </p:sp>
    </p:spTree>
    <p:extLst>
      <p:ext uri="{BB962C8B-B14F-4D97-AF65-F5344CB8AC3E}">
        <p14:creationId xmlns:p14="http://schemas.microsoft.com/office/powerpoint/2010/main" val="2621429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22</a:t>
            </a:fld>
            <a:endParaRPr lang="sv-SE"/>
          </a:p>
        </p:txBody>
      </p:sp>
    </p:spTree>
    <p:extLst>
      <p:ext uri="{BB962C8B-B14F-4D97-AF65-F5344CB8AC3E}">
        <p14:creationId xmlns:p14="http://schemas.microsoft.com/office/powerpoint/2010/main" val="760234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23</a:t>
            </a:fld>
            <a:endParaRPr lang="sv-SE"/>
          </a:p>
        </p:txBody>
      </p:sp>
    </p:spTree>
    <p:extLst>
      <p:ext uri="{BB962C8B-B14F-4D97-AF65-F5344CB8AC3E}">
        <p14:creationId xmlns:p14="http://schemas.microsoft.com/office/powerpoint/2010/main" val="3858842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24</a:t>
            </a:fld>
            <a:endParaRPr lang="sv-SE"/>
          </a:p>
        </p:txBody>
      </p:sp>
    </p:spTree>
    <p:extLst>
      <p:ext uri="{BB962C8B-B14F-4D97-AF65-F5344CB8AC3E}">
        <p14:creationId xmlns:p14="http://schemas.microsoft.com/office/powerpoint/2010/main" val="3403524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25</a:t>
            </a:fld>
            <a:endParaRPr lang="sv-SE"/>
          </a:p>
        </p:txBody>
      </p:sp>
    </p:spTree>
    <p:extLst>
      <p:ext uri="{BB962C8B-B14F-4D97-AF65-F5344CB8AC3E}">
        <p14:creationId xmlns:p14="http://schemas.microsoft.com/office/powerpoint/2010/main" val="3958561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26</a:t>
            </a:fld>
            <a:endParaRPr lang="sv-SE"/>
          </a:p>
        </p:txBody>
      </p:sp>
    </p:spTree>
    <p:extLst>
      <p:ext uri="{BB962C8B-B14F-4D97-AF65-F5344CB8AC3E}">
        <p14:creationId xmlns:p14="http://schemas.microsoft.com/office/powerpoint/2010/main" val="885925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27</a:t>
            </a:fld>
            <a:endParaRPr lang="sv-SE"/>
          </a:p>
        </p:txBody>
      </p:sp>
    </p:spTree>
    <p:extLst>
      <p:ext uri="{BB962C8B-B14F-4D97-AF65-F5344CB8AC3E}">
        <p14:creationId xmlns:p14="http://schemas.microsoft.com/office/powerpoint/2010/main" val="4090451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28</a:t>
            </a:fld>
            <a:endParaRPr lang="sv-SE"/>
          </a:p>
        </p:txBody>
      </p:sp>
    </p:spTree>
    <p:extLst>
      <p:ext uri="{BB962C8B-B14F-4D97-AF65-F5344CB8AC3E}">
        <p14:creationId xmlns:p14="http://schemas.microsoft.com/office/powerpoint/2010/main" val="2217622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29</a:t>
            </a:fld>
            <a:endParaRPr lang="sv-SE"/>
          </a:p>
        </p:txBody>
      </p:sp>
    </p:spTree>
    <p:extLst>
      <p:ext uri="{BB962C8B-B14F-4D97-AF65-F5344CB8AC3E}">
        <p14:creationId xmlns:p14="http://schemas.microsoft.com/office/powerpoint/2010/main" val="238791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3</a:t>
            </a:fld>
            <a:endParaRPr lang="sv-SE"/>
          </a:p>
        </p:txBody>
      </p:sp>
    </p:spTree>
    <p:extLst>
      <p:ext uri="{BB962C8B-B14F-4D97-AF65-F5344CB8AC3E}">
        <p14:creationId xmlns:p14="http://schemas.microsoft.com/office/powerpoint/2010/main" val="3017295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30</a:t>
            </a:fld>
            <a:endParaRPr lang="sv-SE"/>
          </a:p>
        </p:txBody>
      </p:sp>
    </p:spTree>
    <p:extLst>
      <p:ext uri="{BB962C8B-B14F-4D97-AF65-F5344CB8AC3E}">
        <p14:creationId xmlns:p14="http://schemas.microsoft.com/office/powerpoint/2010/main" val="4047414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31</a:t>
            </a:fld>
            <a:endParaRPr lang="sv-SE"/>
          </a:p>
        </p:txBody>
      </p:sp>
    </p:spTree>
    <p:extLst>
      <p:ext uri="{BB962C8B-B14F-4D97-AF65-F5344CB8AC3E}">
        <p14:creationId xmlns:p14="http://schemas.microsoft.com/office/powerpoint/2010/main" val="881636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32</a:t>
            </a:fld>
            <a:endParaRPr lang="sv-SE"/>
          </a:p>
        </p:txBody>
      </p:sp>
    </p:spTree>
    <p:extLst>
      <p:ext uri="{BB962C8B-B14F-4D97-AF65-F5344CB8AC3E}">
        <p14:creationId xmlns:p14="http://schemas.microsoft.com/office/powerpoint/2010/main" val="2450174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 24 </a:t>
            </a:r>
            <a:r>
              <a:rPr lang="en-US" b="1" err="1"/>
              <a:t>myndigheter</a:t>
            </a:r>
            <a:r>
              <a:rPr lang="en-US" b="1"/>
              <a:t> </a:t>
            </a:r>
            <a:r>
              <a:rPr lang="en-US" b="1" err="1"/>
              <a:t>som</a:t>
            </a:r>
            <a:r>
              <a:rPr lang="en-US" b="1"/>
              <a:t> </a:t>
            </a:r>
            <a:r>
              <a:rPr lang="en-US" b="1" err="1"/>
              <a:t>ingått</a:t>
            </a:r>
            <a:r>
              <a:rPr lang="en-US" b="1"/>
              <a:t> i arbetet</a:t>
            </a:r>
            <a:endParaRPr lang="en-US"/>
          </a:p>
          <a:p>
            <a:r>
              <a:rPr lang="en-US" err="1"/>
              <a:t>Arbetsmiljöverket</a:t>
            </a:r>
            <a:r>
              <a:rPr lang="en-US"/>
              <a:t>, </a:t>
            </a:r>
            <a:r>
              <a:rPr lang="en-US" err="1"/>
              <a:t>Folkhälsomyndigheten</a:t>
            </a:r>
            <a:r>
              <a:rPr lang="en-US"/>
              <a:t>, </a:t>
            </a:r>
            <a:r>
              <a:rPr lang="en-US" err="1"/>
              <a:t>Forskningsrådet</a:t>
            </a:r>
            <a:r>
              <a:rPr lang="en-US"/>
              <a:t> för </a:t>
            </a:r>
            <a:r>
              <a:rPr lang="en-US" err="1"/>
              <a:t>hälsa</a:t>
            </a:r>
            <a:r>
              <a:rPr lang="en-US"/>
              <a:t>, </a:t>
            </a:r>
            <a:r>
              <a:rPr lang="en-US" err="1"/>
              <a:t>arbetsliv</a:t>
            </a:r>
            <a:r>
              <a:rPr lang="en-US"/>
              <a:t> </a:t>
            </a:r>
            <a:r>
              <a:rPr lang="en-US" err="1"/>
              <a:t>och</a:t>
            </a:r>
            <a:r>
              <a:rPr lang="en-US"/>
              <a:t> </a:t>
            </a:r>
            <a:r>
              <a:rPr lang="en-US" err="1"/>
              <a:t>välfärd</a:t>
            </a:r>
            <a:r>
              <a:rPr lang="en-US"/>
              <a:t> (Forte), </a:t>
            </a:r>
            <a:r>
              <a:rPr lang="en-US" err="1"/>
              <a:t>Försäkringskassan</a:t>
            </a:r>
            <a:r>
              <a:rPr lang="en-US"/>
              <a:t>, </a:t>
            </a:r>
            <a:r>
              <a:rPr lang="en-US" err="1"/>
              <a:t>Inspektionen</a:t>
            </a:r>
            <a:r>
              <a:rPr lang="en-US"/>
              <a:t> för </a:t>
            </a:r>
            <a:r>
              <a:rPr lang="en-US" err="1"/>
              <a:t>vård</a:t>
            </a:r>
            <a:r>
              <a:rPr lang="en-US"/>
              <a:t> </a:t>
            </a:r>
            <a:r>
              <a:rPr lang="en-US" err="1"/>
              <a:t>och</a:t>
            </a:r>
            <a:r>
              <a:rPr lang="en-US"/>
              <a:t> </a:t>
            </a:r>
            <a:r>
              <a:rPr lang="en-US" err="1"/>
              <a:t>omsorg</a:t>
            </a:r>
            <a:r>
              <a:rPr lang="en-US"/>
              <a:t> (IVO), </a:t>
            </a:r>
            <a:r>
              <a:rPr lang="en-US" err="1"/>
              <a:t>Jämställdhetsmyndigheten</a:t>
            </a:r>
            <a:r>
              <a:rPr lang="en-US"/>
              <a:t>, </a:t>
            </a:r>
            <a:r>
              <a:rPr lang="en-US" err="1"/>
              <a:t>Kriminalvården</a:t>
            </a:r>
            <a:r>
              <a:rPr lang="en-US"/>
              <a:t>, </a:t>
            </a:r>
            <a:r>
              <a:rPr lang="en-US" err="1"/>
              <a:t>Läkemedelsverket</a:t>
            </a:r>
            <a:r>
              <a:rPr lang="en-US"/>
              <a:t>, </a:t>
            </a:r>
            <a:r>
              <a:rPr lang="en-US" err="1"/>
              <a:t>Migrationsverket</a:t>
            </a:r>
            <a:r>
              <a:rPr lang="en-US"/>
              <a:t>, </a:t>
            </a:r>
            <a:r>
              <a:rPr lang="en-US" err="1"/>
              <a:t>Myndigheten</a:t>
            </a:r>
            <a:r>
              <a:rPr lang="en-US"/>
              <a:t> för </a:t>
            </a:r>
            <a:r>
              <a:rPr lang="en-US" err="1"/>
              <a:t>arbetsmiljökunskap</a:t>
            </a:r>
            <a:r>
              <a:rPr lang="en-US"/>
              <a:t> , </a:t>
            </a:r>
            <a:r>
              <a:rPr lang="en-US" err="1"/>
              <a:t>Myndigheten</a:t>
            </a:r>
            <a:r>
              <a:rPr lang="en-US"/>
              <a:t> för </a:t>
            </a:r>
            <a:r>
              <a:rPr lang="en-US" err="1"/>
              <a:t>delaktighet</a:t>
            </a:r>
            <a:r>
              <a:rPr lang="en-US"/>
              <a:t> (MFD), </a:t>
            </a:r>
            <a:r>
              <a:rPr lang="en-US" err="1"/>
              <a:t>Myndigheten</a:t>
            </a:r>
            <a:r>
              <a:rPr lang="en-US"/>
              <a:t> för </a:t>
            </a:r>
            <a:r>
              <a:rPr lang="en-US" err="1"/>
              <a:t>familjerätt</a:t>
            </a:r>
            <a:r>
              <a:rPr lang="en-US"/>
              <a:t> </a:t>
            </a:r>
            <a:r>
              <a:rPr lang="en-US" err="1"/>
              <a:t>och</a:t>
            </a:r>
            <a:r>
              <a:rPr lang="en-US"/>
              <a:t> </a:t>
            </a:r>
            <a:r>
              <a:rPr lang="en-US" err="1"/>
              <a:t>föräldraskapsstöd</a:t>
            </a:r>
            <a:r>
              <a:rPr lang="en-US"/>
              <a:t> (</a:t>
            </a:r>
            <a:r>
              <a:rPr lang="en-US" err="1"/>
              <a:t>MFoF</a:t>
            </a:r>
            <a:r>
              <a:rPr lang="en-US"/>
              <a:t>), </a:t>
            </a:r>
            <a:r>
              <a:rPr lang="en-US" err="1"/>
              <a:t>Myndigheten</a:t>
            </a:r>
            <a:r>
              <a:rPr lang="en-US"/>
              <a:t> för </a:t>
            </a:r>
            <a:r>
              <a:rPr lang="en-US" err="1"/>
              <a:t>samhällsskydd</a:t>
            </a:r>
            <a:r>
              <a:rPr lang="en-US"/>
              <a:t> </a:t>
            </a:r>
            <a:r>
              <a:rPr lang="en-US" err="1"/>
              <a:t>och</a:t>
            </a:r>
            <a:r>
              <a:rPr lang="en-US"/>
              <a:t> </a:t>
            </a:r>
            <a:r>
              <a:rPr lang="en-US" err="1"/>
              <a:t>beredskap</a:t>
            </a:r>
            <a:r>
              <a:rPr lang="en-US"/>
              <a:t> (MSB), </a:t>
            </a:r>
            <a:r>
              <a:rPr lang="en-US" err="1"/>
              <a:t>Myndigheten</a:t>
            </a:r>
            <a:r>
              <a:rPr lang="en-US"/>
              <a:t> för </a:t>
            </a:r>
            <a:r>
              <a:rPr lang="en-US" err="1"/>
              <a:t>ungdoms</a:t>
            </a:r>
            <a:r>
              <a:rPr lang="en-US"/>
              <a:t>- </a:t>
            </a:r>
            <a:r>
              <a:rPr lang="en-US" err="1"/>
              <a:t>och</a:t>
            </a:r>
            <a:r>
              <a:rPr lang="en-US"/>
              <a:t> </a:t>
            </a:r>
            <a:r>
              <a:rPr lang="en-US" err="1"/>
              <a:t>civilsamhällesfrågor</a:t>
            </a:r>
            <a:r>
              <a:rPr lang="en-US"/>
              <a:t> (MUCF), </a:t>
            </a:r>
            <a:r>
              <a:rPr lang="en-US" err="1"/>
              <a:t>Polismyndigheten</a:t>
            </a:r>
            <a:r>
              <a:rPr lang="en-US"/>
              <a:t>, </a:t>
            </a:r>
            <a:r>
              <a:rPr lang="en-US" err="1"/>
              <a:t>Rättsmedicinalverket</a:t>
            </a:r>
            <a:r>
              <a:rPr lang="en-US"/>
              <a:t>, </a:t>
            </a:r>
            <a:r>
              <a:rPr lang="en-US" err="1"/>
              <a:t>Sametinget</a:t>
            </a:r>
            <a:r>
              <a:rPr lang="en-US"/>
              <a:t>, </a:t>
            </a:r>
            <a:r>
              <a:rPr lang="en-US" err="1"/>
              <a:t>Socialstyrelsen</a:t>
            </a:r>
            <a:r>
              <a:rPr lang="en-US"/>
              <a:t>, </a:t>
            </a:r>
            <a:r>
              <a:rPr lang="en-US" err="1"/>
              <a:t>Specialpedagogiska</a:t>
            </a:r>
            <a:r>
              <a:rPr lang="en-US"/>
              <a:t> </a:t>
            </a:r>
            <a:r>
              <a:rPr lang="en-US" err="1"/>
              <a:t>skolmyndigheten</a:t>
            </a:r>
            <a:r>
              <a:rPr lang="en-US"/>
              <a:t> (SPSM), Statens </a:t>
            </a:r>
            <a:r>
              <a:rPr lang="en-US" err="1"/>
              <a:t>beredning</a:t>
            </a:r>
            <a:r>
              <a:rPr lang="en-US"/>
              <a:t> för </a:t>
            </a:r>
            <a:r>
              <a:rPr lang="en-US" err="1"/>
              <a:t>medicinsk</a:t>
            </a:r>
            <a:r>
              <a:rPr lang="en-US"/>
              <a:t> </a:t>
            </a:r>
            <a:r>
              <a:rPr lang="en-US" err="1"/>
              <a:t>och</a:t>
            </a:r>
            <a:r>
              <a:rPr lang="en-US"/>
              <a:t> social </a:t>
            </a:r>
            <a:r>
              <a:rPr lang="en-US" err="1"/>
              <a:t>utvärdering</a:t>
            </a:r>
            <a:r>
              <a:rPr lang="en-US"/>
              <a:t> (SBU), Statens </a:t>
            </a:r>
            <a:r>
              <a:rPr lang="en-US" err="1"/>
              <a:t>institutionsstyrelse</a:t>
            </a:r>
            <a:r>
              <a:rPr lang="en-US"/>
              <a:t> (SIS), Statens </a:t>
            </a:r>
            <a:r>
              <a:rPr lang="en-US" err="1"/>
              <a:t>medieråd</a:t>
            </a:r>
            <a:r>
              <a:rPr lang="en-US"/>
              <a:t>, Statens </a:t>
            </a:r>
            <a:r>
              <a:rPr lang="en-US" err="1"/>
              <a:t>skolverk</a:t>
            </a:r>
            <a:r>
              <a:rPr lang="en-US"/>
              <a:t>, </a:t>
            </a:r>
            <a:r>
              <a:rPr lang="en-US" err="1"/>
              <a:t>Trafikverket</a:t>
            </a:r>
            <a:r>
              <a:rPr lang="en-US"/>
              <a:t>, </a:t>
            </a:r>
            <a:r>
              <a:rPr lang="en-US" err="1"/>
              <a:t>Vetenskapsrådet</a:t>
            </a:r>
            <a:r>
              <a:rPr lang="en-US"/>
              <a:t>, </a:t>
            </a:r>
            <a:r>
              <a:rPr lang="en-US" err="1"/>
              <a:t>Vinnova</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933237">
              <a:defRPr/>
            </a:pPr>
            <a:fld id="{82361B85-0836-4AE4-966A-0539C5EE01B0}" type="slidenum">
              <a:rPr>
                <a:solidFill>
                  <a:prstClr val="black"/>
                </a:solidFill>
                <a:latin typeface="Calibri" panose="020F0502020204030204"/>
              </a:rPr>
              <a:pPr defTabSz="93323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4111796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34</a:t>
            </a:fld>
            <a:endParaRPr lang="sv-SE"/>
          </a:p>
        </p:txBody>
      </p:sp>
    </p:spTree>
    <p:extLst>
      <p:ext uri="{BB962C8B-B14F-4D97-AF65-F5344CB8AC3E}">
        <p14:creationId xmlns:p14="http://schemas.microsoft.com/office/powerpoint/2010/main" val="2030706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35</a:t>
            </a:fld>
            <a:endParaRPr lang="sv-SE"/>
          </a:p>
        </p:txBody>
      </p:sp>
    </p:spTree>
    <p:extLst>
      <p:ext uri="{BB962C8B-B14F-4D97-AF65-F5344CB8AC3E}">
        <p14:creationId xmlns:p14="http://schemas.microsoft.com/office/powerpoint/2010/main" val="3617823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60 barn i kö till Sis</a:t>
            </a:r>
          </a:p>
          <a:p>
            <a:r>
              <a:rPr lang="sv-SE" dirty="0"/>
              <a:t>HVB platser minskar</a:t>
            </a:r>
          </a:p>
          <a:p>
            <a:r>
              <a:rPr lang="sv-SE" dirty="0"/>
              <a:t>Svårt att rekrytera familjehem</a:t>
            </a:r>
          </a:p>
          <a:p>
            <a:endParaRPr lang="sv-SE" dirty="0"/>
          </a:p>
          <a:p>
            <a:r>
              <a:rPr lang="sv-SE" dirty="0"/>
              <a:t>Thomas Odin (socialdirektör Uppsala)</a:t>
            </a:r>
          </a:p>
        </p:txBody>
      </p:sp>
      <p:sp>
        <p:nvSpPr>
          <p:cNvPr id="4" name="Platshållare för bildnummer 3"/>
          <p:cNvSpPr>
            <a:spLocks noGrp="1"/>
          </p:cNvSpPr>
          <p:nvPr>
            <p:ph type="sldNum" sz="quarter" idx="5"/>
          </p:nvPr>
        </p:nvSpPr>
        <p:spPr/>
        <p:txBody>
          <a:bodyPr/>
          <a:lstStyle/>
          <a:p>
            <a:fld id="{F86A011D-4F1B-4450-A2E0-53A79A21E1DA}" type="slidenum">
              <a:rPr lang="sv-SE" smtClean="0"/>
              <a:t>36</a:t>
            </a:fld>
            <a:endParaRPr lang="sv-SE"/>
          </a:p>
        </p:txBody>
      </p:sp>
    </p:spTree>
    <p:extLst>
      <p:ext uri="{BB962C8B-B14F-4D97-AF65-F5344CB8AC3E}">
        <p14:creationId xmlns:p14="http://schemas.microsoft.com/office/powerpoint/2010/main" val="443662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37</a:t>
            </a:fld>
            <a:endParaRPr lang="sv-SE"/>
          </a:p>
        </p:txBody>
      </p:sp>
    </p:spTree>
    <p:extLst>
      <p:ext uri="{BB962C8B-B14F-4D97-AF65-F5344CB8AC3E}">
        <p14:creationId xmlns:p14="http://schemas.microsoft.com/office/powerpoint/2010/main" val="1361375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dirty="0">
                <a:effectLst/>
                <a:latin typeface="Calibri" panose="020F0502020204030204" pitchFamily="34" charset="0"/>
                <a:ea typeface="Calibri" panose="020F0502020204030204" pitchFamily="34" charset="0"/>
              </a:rPr>
              <a:t>Gällande utredningen ”Bättre förutsättningar för att utveckla en kunskapsbaserad socialtjänst”:</a:t>
            </a:r>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Calibri" panose="020F0502020204030204" pitchFamily="34" charset="0"/>
              </a:rPr>
              <a:t>Till utredare har utsetts Peder Liljeqvist, domare i kammarrätten. Uppdraget började gälla 22 juni och ska vara klart 1 juli 2024.</a:t>
            </a:r>
          </a:p>
          <a:p>
            <a:r>
              <a:rPr lang="sv-SE" sz="1800" dirty="0">
                <a:effectLst/>
                <a:latin typeface="Calibri" panose="020F0502020204030204" pitchFamily="34" charset="0"/>
                <a:ea typeface="Calibri" panose="020F0502020204030204" pitchFamily="34" charset="0"/>
              </a:rPr>
              <a:t>Utredningen ska lämna förslag till ny reglering av socialtjänst[1]dataregister. Utgångspunkten ska vara det förslag om socialtjänstdataregister som lämnas i betänkandet Hållbar socialtjänst – En ny socialtjänstlag (SOU 2020:47).</a:t>
            </a:r>
          </a:p>
          <a:p>
            <a:r>
              <a:rPr lang="sv-SE" sz="1800" dirty="0">
                <a:effectLst/>
                <a:latin typeface="Calibri" panose="020F0502020204030204" pitchFamily="34" charset="0"/>
                <a:ea typeface="Calibri" panose="020F0502020204030204" pitchFamily="34" charset="0"/>
              </a:rPr>
              <a:t>Utredningen ska utreda eventuella ändringar av lagar och förordningar för att Socialstyrelsen ska kunna samla in statistik som de inte har rätt att göra i dag, tex statistik om känsliga personuppgifter.</a:t>
            </a:r>
          </a:p>
          <a:p>
            <a:r>
              <a:rPr lang="sv-SE" sz="1800" dirty="0">
                <a:effectLst/>
                <a:latin typeface="Calibri" panose="020F0502020204030204" pitchFamily="34" charset="0"/>
                <a:ea typeface="Calibri" panose="020F0502020204030204" pitchFamily="34" charset="0"/>
              </a:rPr>
              <a:t>Arbetet har precis påbörjats, vi har kontakt dem och meddelat att vi gärna sitter med i arbetsgrupp/expertgrupp. Det kommer att vara många juridiska frågor.</a:t>
            </a:r>
          </a:p>
          <a:p>
            <a:r>
              <a:rPr lang="sv-SE" sz="1800" dirty="0">
                <a:effectLst/>
                <a:latin typeface="Calibri" panose="020F0502020204030204" pitchFamily="34" charset="0"/>
                <a:ea typeface="Calibri" panose="020F0502020204030204" pitchFamily="34" charset="0"/>
              </a:rPr>
              <a:t> </a:t>
            </a:r>
          </a:p>
          <a:p>
            <a:r>
              <a:rPr lang="sv-SE" sz="1800" b="1" dirty="0">
                <a:effectLst/>
                <a:latin typeface="Calibri" panose="020F0502020204030204" pitchFamily="34" charset="0"/>
                <a:ea typeface="Calibri" panose="020F0502020204030204" pitchFamily="34" charset="0"/>
              </a:rPr>
              <a:t>Gällande regeringsuppdraget ”Att analysera kommunernas förutsättningar och behov inför införandet av en socialtjänstdataregisterlag”</a:t>
            </a:r>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Calibri" panose="020F0502020204030204" pitchFamily="34" charset="0"/>
              </a:rPr>
              <a:t>Socialstyrelsen har som komplement till utredningen fått i uppdrag att analysera kommunernas förutsättningar och behov.</a:t>
            </a:r>
          </a:p>
          <a:p>
            <a:r>
              <a:rPr lang="sv-SE" sz="1800" dirty="0">
                <a:effectLst/>
                <a:latin typeface="Calibri" panose="020F0502020204030204" pitchFamily="34" charset="0"/>
                <a:ea typeface="Calibri" panose="020F0502020204030204" pitchFamily="34" charset="0"/>
              </a:rPr>
              <a:t>Det uppdraget ska redovisas senast den 19 april 2024.</a:t>
            </a:r>
          </a:p>
          <a:p>
            <a:r>
              <a:rPr lang="sv-SE" sz="1800" dirty="0">
                <a:effectLst/>
                <a:latin typeface="Calibri" panose="020F0502020204030204" pitchFamily="34" charset="0"/>
                <a:ea typeface="Calibri" panose="020F0502020204030204" pitchFamily="34" charset="0"/>
              </a:rPr>
              <a:t>Socialstyrelsen ska utifrån dialog med SKR analysera kommunernas förutsättningar och behov inför införandet av en socialtjänstdataregisterlag.</a:t>
            </a:r>
          </a:p>
          <a:p>
            <a:r>
              <a:rPr lang="sv-SE" sz="1800" dirty="0">
                <a:effectLst/>
                <a:latin typeface="Calibri" panose="020F0502020204030204" pitchFamily="34" charset="0"/>
                <a:ea typeface="Calibri" panose="020F0502020204030204" pitchFamily="34" charset="0"/>
              </a:rPr>
              <a:t>Kommunernas eventuella kostnader ska även beräknas.</a:t>
            </a:r>
          </a:p>
          <a:p>
            <a:r>
              <a:rPr lang="sv-SE" sz="1800" dirty="0">
                <a:effectLst/>
                <a:latin typeface="Calibri" panose="020F0502020204030204" pitchFamily="34" charset="0"/>
                <a:ea typeface="Calibri" panose="020F0502020204030204" pitchFamily="34" charset="0"/>
              </a:rPr>
              <a:t>Vi har kontakt med projektledare, men inte haft något möte ännu. Arbete med projektdirektiv och projektplan pågår (enligt SoS).</a:t>
            </a:r>
          </a:p>
          <a:p>
            <a:endParaRPr lang="sv-SE" sz="1800" dirty="0">
              <a:effectLst/>
              <a:latin typeface="Calibri" panose="020F0502020204030204" pitchFamily="34" charset="0"/>
              <a:ea typeface="Calibri" panose="020F0502020204030204" pitchFamily="34" charset="0"/>
            </a:endParaRPr>
          </a:p>
          <a:p>
            <a:r>
              <a:rPr lang="sv-SE" sz="2800" b="1" i="0" dirty="0">
                <a:solidFill>
                  <a:srgbClr val="000000"/>
                </a:solidFill>
                <a:effectLst/>
                <a:latin typeface="open_sansregular"/>
              </a:rPr>
              <a:t>Förstärkningsteamen</a:t>
            </a:r>
            <a:r>
              <a:rPr lang="sv-SE" sz="2800" b="0" i="0" dirty="0">
                <a:solidFill>
                  <a:srgbClr val="000000"/>
                </a:solidFill>
                <a:effectLst/>
                <a:latin typeface="open_sansregular"/>
              </a:rPr>
              <a:t> skulle kunna bistå socialtjänsten med omvärldsanalys och erbjuda ett kvalitativt stöd både kunskapsmässigt och operativt. De skulle också kunna samverka med andra relevanta aktörer och myndigheter som skola, polis och sjukvård och kartlägga och utveckla arbetssätt och rutiner som främjar samverkan. På platser där kriminaliteten har eskalerat eller där socialtjänsten är hårt ansträngd ska förstärkningsteam också kunna stötta kommunerna.</a:t>
            </a:r>
            <a:endParaRPr lang="sv-SE" sz="1800" dirty="0">
              <a:effectLst/>
              <a:latin typeface="Calibri" panose="020F0502020204030204" pitchFamily="34" charset="0"/>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fld id="{F86A011D-4F1B-4450-A2E0-53A79A21E1DA}" type="slidenum">
              <a:rPr lang="sv-SE" smtClean="0"/>
              <a:t>38</a:t>
            </a:fld>
            <a:endParaRPr lang="sv-SE"/>
          </a:p>
        </p:txBody>
      </p:sp>
    </p:spTree>
    <p:extLst>
      <p:ext uri="{BB962C8B-B14F-4D97-AF65-F5344CB8AC3E}">
        <p14:creationId xmlns:p14="http://schemas.microsoft.com/office/powerpoint/2010/main" val="569315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39</a:t>
            </a:fld>
            <a:endParaRPr lang="sv-SE"/>
          </a:p>
        </p:txBody>
      </p:sp>
    </p:spTree>
    <p:extLst>
      <p:ext uri="{BB962C8B-B14F-4D97-AF65-F5344CB8AC3E}">
        <p14:creationId xmlns:p14="http://schemas.microsoft.com/office/powerpoint/2010/main" val="356717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4</a:t>
            </a:fld>
            <a:endParaRPr lang="sv-SE"/>
          </a:p>
        </p:txBody>
      </p:sp>
    </p:spTree>
    <p:extLst>
      <p:ext uri="{BB962C8B-B14F-4D97-AF65-F5344CB8AC3E}">
        <p14:creationId xmlns:p14="http://schemas.microsoft.com/office/powerpoint/2010/main" val="232603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01E7D-9436-4803-B4E2-3447351AE39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377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42</a:t>
            </a:fld>
            <a:endParaRPr lang="sv-SE">
              <a:solidFill>
                <a:prstClr val="black"/>
              </a:solidFill>
              <a:latin typeface="Calibri" panose="020F0502020204030204"/>
            </a:endParaRPr>
          </a:p>
        </p:txBody>
      </p:sp>
    </p:spTree>
    <p:extLst>
      <p:ext uri="{BB962C8B-B14F-4D97-AF65-F5344CB8AC3E}">
        <p14:creationId xmlns:p14="http://schemas.microsoft.com/office/powerpoint/2010/main" val="3808148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43</a:t>
            </a:fld>
            <a:endParaRPr lang="sv-SE"/>
          </a:p>
        </p:txBody>
      </p:sp>
    </p:spTree>
    <p:extLst>
      <p:ext uri="{BB962C8B-B14F-4D97-AF65-F5344CB8AC3E}">
        <p14:creationId xmlns:p14="http://schemas.microsoft.com/office/powerpoint/2010/main" val="3234892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SKR tillsammans </a:t>
            </a:r>
            <a:br>
              <a:rPr lang="sv-SE" dirty="0"/>
            </a:br>
            <a:r>
              <a:rPr lang="sv-SE" dirty="0"/>
              <a:t>med två piloter år 2021-2023</a:t>
            </a:r>
          </a:p>
          <a:p>
            <a:endParaRPr lang="sv-SE" dirty="0"/>
          </a:p>
          <a:p>
            <a:r>
              <a:rPr lang="sv-SE" b="1" dirty="0"/>
              <a:t>RSS i Värmland</a:t>
            </a:r>
            <a:br>
              <a:rPr lang="sv-SE" b="1" dirty="0"/>
            </a:br>
            <a:r>
              <a:rPr lang="sv-SE" dirty="0"/>
              <a:t>Projektledare: Birgitta Persdotter</a:t>
            </a:r>
            <a:br>
              <a:rPr lang="sv-SE" dirty="0"/>
            </a:br>
            <a:r>
              <a:rPr lang="sv-SE" dirty="0"/>
              <a:t>universitetslektor socialt arbete samt vetenskaplig ledare </a:t>
            </a:r>
            <a:br>
              <a:rPr lang="sv-SE" dirty="0"/>
            </a:br>
            <a:r>
              <a:rPr lang="sv-SE" dirty="0"/>
              <a:t>FoU Välfärd Värmland</a:t>
            </a:r>
          </a:p>
          <a:p>
            <a:endParaRPr lang="sv-SE" dirty="0"/>
          </a:p>
          <a:p>
            <a:pPr defTabSz="933237">
              <a:defRPr/>
            </a:pPr>
            <a:r>
              <a:rPr lang="sv-SE" b="1" dirty="0"/>
              <a:t>RSS i Västerbotten</a:t>
            </a:r>
            <a:br>
              <a:rPr lang="sv-SE" b="1" dirty="0"/>
            </a:br>
            <a:r>
              <a:rPr lang="sv-SE" dirty="0"/>
              <a:t>Projektledare: Anna Bohlin</a:t>
            </a:r>
            <a:br>
              <a:rPr lang="sv-SE" dirty="0"/>
            </a:br>
            <a:r>
              <a:rPr lang="sv-SE" dirty="0"/>
              <a:t>utvecklingsledare</a:t>
            </a:r>
            <a:br>
              <a:rPr lang="sv-SE" dirty="0"/>
            </a:br>
            <a:r>
              <a:rPr lang="sv-SE" dirty="0"/>
              <a:t>Ledningsstaben FoU Socialtjänst Västerbotten</a:t>
            </a:r>
            <a:endParaRPr lang="sv-SE" dirty="0">
              <a:cs typeface="Arial"/>
            </a:endParaRPr>
          </a:p>
          <a:p>
            <a:endParaRPr lang="sv-SE" dirty="0"/>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44</a:t>
            </a:fld>
            <a:endParaRPr lang="sv-SE">
              <a:solidFill>
                <a:prstClr val="black"/>
              </a:solidFill>
              <a:latin typeface="Calibri" panose="020F0502020204030204"/>
            </a:endParaRPr>
          </a:p>
        </p:txBody>
      </p:sp>
    </p:spTree>
    <p:extLst>
      <p:ext uri="{BB962C8B-B14F-4D97-AF65-F5344CB8AC3E}">
        <p14:creationId xmlns:p14="http://schemas.microsoft.com/office/powerpoint/2010/main" val="264085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45</a:t>
            </a:fld>
            <a:endParaRPr lang="sv-SE"/>
          </a:p>
        </p:txBody>
      </p:sp>
    </p:spTree>
    <p:extLst>
      <p:ext uri="{BB962C8B-B14F-4D97-AF65-F5344CB8AC3E}">
        <p14:creationId xmlns:p14="http://schemas.microsoft.com/office/powerpoint/2010/main" val="38478470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Love: </a:t>
            </a:r>
          </a:p>
          <a:p>
            <a:r>
              <a:rPr lang="sv-SE" dirty="0"/>
              <a:t>Tyvärr ser vi att ojämställdheten inte bara kvarstår utan faktiskt ökar i Sverige. Några korta ögonblicksbilder på det är:</a:t>
            </a:r>
          </a:p>
          <a:p>
            <a:endParaRPr lang="sv-SE" dirty="0">
              <a:cs typeface="Calibri" panose="020F0502020204030204"/>
            </a:endParaRPr>
          </a:p>
          <a:p>
            <a:r>
              <a:rPr lang="sv-SE" b="1" dirty="0"/>
              <a:t>Långt ifrån jämställt i plånboken</a:t>
            </a:r>
            <a:endParaRPr lang="sv-SE" dirty="0"/>
          </a:p>
          <a:p>
            <a:pPr marL="291636" indent="-291636">
              <a:buFont typeface="Arial,Sans-Serif"/>
              <a:buChar char="•"/>
            </a:pPr>
            <a:r>
              <a:rPr lang="sv-SE" dirty="0"/>
              <a:t>Löneskillnader ökar - första gången på 15 år. </a:t>
            </a:r>
            <a:endParaRPr lang="en-US" dirty="0"/>
          </a:p>
          <a:p>
            <a:pPr marL="291636" indent="-291636">
              <a:buFont typeface="Arial,Sans-Serif"/>
              <a:buChar char="•"/>
            </a:pPr>
            <a:r>
              <a:rPr lang="sv-SE" dirty="0"/>
              <a:t>Kvinnor i arbetaryrken tjänar 6 000 kr mindre i månaden än män i arbetaryrken. </a:t>
            </a:r>
            <a:endParaRPr lang="en-US" dirty="0"/>
          </a:p>
          <a:p>
            <a:pPr marL="291636" indent="-291636">
              <a:buFont typeface="Arial,Sans-Serif"/>
              <a:buChar char="•"/>
            </a:pPr>
            <a:r>
              <a:rPr lang="sv-SE" dirty="0"/>
              <a:t>Män har ungefär dubbelt så mycket kapital som kvinnor. </a:t>
            </a:r>
            <a:endParaRPr lang="en-US" dirty="0"/>
          </a:p>
          <a:p>
            <a:pPr marL="291636" indent="-291636">
              <a:buFont typeface="Arial,Sans-Serif"/>
              <a:buChar char="•"/>
            </a:pPr>
            <a:r>
              <a:rPr lang="sv-SE" dirty="0"/>
              <a:t>Nästan var tredje kvinna född utanför Europa står utanför arbetskraften och sysselsättningsgapet mellan utrikes födda kvinnor och män har ökat. </a:t>
            </a:r>
            <a:endParaRPr lang="en-US" dirty="0"/>
          </a:p>
          <a:p>
            <a:pPr marL="291636" indent="-291636">
              <a:buFont typeface="Arial,Sans-Serif"/>
              <a:buChar char="•"/>
            </a:pPr>
            <a:r>
              <a:rPr lang="sv-SE" dirty="0"/>
              <a:t>De totala inkomstskillnaderna är lika stora idag som 1995 (23 %). </a:t>
            </a:r>
            <a:endParaRPr lang="en-US" dirty="0"/>
          </a:p>
          <a:p>
            <a:pPr marL="291636" indent="-291636">
              <a:buFont typeface="Arial,Sans-Serif"/>
              <a:buChar char="•"/>
            </a:pPr>
            <a:r>
              <a:rPr lang="sv-SE" dirty="0"/>
              <a:t>Det skiljer 28% mellan kvinnors och mäns pensioner. </a:t>
            </a:r>
            <a:endParaRPr lang="en-US" dirty="0"/>
          </a:p>
          <a:p>
            <a:endParaRPr lang="sv-SE" dirty="0">
              <a:cs typeface="Calibri" panose="020F0502020204030204"/>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46</a:t>
            </a:fld>
            <a:endParaRPr lang="sv-SE">
              <a:solidFill>
                <a:prstClr val="black"/>
              </a:solidFill>
              <a:latin typeface="Calibri" panose="020F0502020204030204"/>
            </a:endParaRPr>
          </a:p>
        </p:txBody>
      </p:sp>
    </p:spTree>
    <p:extLst>
      <p:ext uri="{BB962C8B-B14F-4D97-AF65-F5344CB8AC3E}">
        <p14:creationId xmlns:p14="http://schemas.microsoft.com/office/powerpoint/2010/main" val="4173924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Love:</a:t>
            </a:r>
          </a:p>
          <a:p>
            <a:pPr marL="291636" indent="-291636">
              <a:buFont typeface="Arial" panose="020B0604020202020204" pitchFamily="34" charset="0"/>
              <a:buChar char="•"/>
            </a:pPr>
            <a:endParaRPr lang="sv-SE" dirty="0"/>
          </a:p>
          <a:p>
            <a:pPr marL="291636" indent="-291636">
              <a:buFont typeface="Arial" panose="020B0604020202020204" pitchFamily="34" charset="0"/>
              <a:buChar char="•"/>
            </a:pPr>
            <a:r>
              <a:rPr lang="sv-SE" dirty="0"/>
              <a:t>Kvinnor är sjukskrivna nästan dubbelt så mycket som män. </a:t>
            </a:r>
          </a:p>
          <a:p>
            <a:pPr marL="291636" indent="-291636">
              <a:buFont typeface="Arial" panose="020B0604020202020204" pitchFamily="34" charset="0"/>
              <a:buChar char="•"/>
            </a:pPr>
            <a:r>
              <a:rPr lang="sv-SE" dirty="0"/>
              <a:t>Flickor och kvinnor är överrepresenterade när det gäller sjukskrivningar kopplade till psykisk ohälsa.</a:t>
            </a:r>
          </a:p>
          <a:p>
            <a:pPr marL="291636" indent="-291636">
              <a:buFont typeface="Arial" panose="020B0604020202020204" pitchFamily="34" charset="0"/>
              <a:buChar char="•"/>
            </a:pPr>
            <a:r>
              <a:rPr lang="sv-SE" dirty="0"/>
              <a:t>4 av 10 anställda anser att bemanningen i äldreomsorgen är så låg att den utgör en risk för de äldre minst någon dag per vecka. </a:t>
            </a:r>
          </a:p>
          <a:p>
            <a:pPr marL="291636" indent="-291636">
              <a:buFont typeface="Arial" panose="020B0604020202020204" pitchFamily="34" charset="0"/>
              <a:buChar char="•"/>
            </a:pPr>
            <a:r>
              <a:rPr lang="sv-SE" dirty="0"/>
              <a:t>Kvinnor med funktionsnedsättning och utrikes födda kvinnor skattar sin hälsa lågt.</a:t>
            </a:r>
          </a:p>
          <a:p>
            <a:endParaRPr lang="sv-SE" dirty="0"/>
          </a:p>
        </p:txBody>
      </p:sp>
      <p:sp>
        <p:nvSpPr>
          <p:cNvPr id="4" name="Slide Number Placehold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47</a:t>
            </a:fld>
            <a:endParaRPr lang="sv-SE">
              <a:solidFill>
                <a:prstClr val="black"/>
              </a:solidFill>
              <a:latin typeface="Calibri" panose="020F0502020204030204"/>
            </a:endParaRPr>
          </a:p>
        </p:txBody>
      </p:sp>
    </p:spTree>
    <p:extLst>
      <p:ext uri="{BB962C8B-B14F-4D97-AF65-F5344CB8AC3E}">
        <p14:creationId xmlns:p14="http://schemas.microsoft.com/office/powerpoint/2010/main" val="2025129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Love:</a:t>
            </a:r>
          </a:p>
          <a:p>
            <a:endParaRPr lang="sv-SE" dirty="0"/>
          </a:p>
          <a:p>
            <a:pPr marL="291636" indent="-291636">
              <a:buFont typeface="Arial" panose="020B0604020202020204" pitchFamily="34" charset="0"/>
              <a:buChar char="•"/>
            </a:pPr>
            <a:r>
              <a:rPr lang="sv-SE" dirty="0"/>
              <a:t>Hälften av alla 15-åriga tjejer har blivit kontaktade i sexuella syften av någon de tror är vuxen. </a:t>
            </a:r>
          </a:p>
          <a:p>
            <a:pPr marL="291636" indent="-291636">
              <a:buFont typeface="Arial" panose="020B0604020202020204" pitchFamily="34" charset="0"/>
              <a:buChar char="•"/>
            </a:pPr>
            <a:r>
              <a:rPr lang="sv-SE" dirty="0"/>
              <a:t>Mellan 7-20 procent av unga lever med hedersrelaterat våld och förtryck.  </a:t>
            </a:r>
          </a:p>
          <a:p>
            <a:pPr marL="291636" indent="-291636">
              <a:buFont typeface="Arial" panose="020B0604020202020204" pitchFamily="34" charset="0"/>
              <a:buChar char="•"/>
            </a:pPr>
            <a:r>
              <a:rPr lang="sv-SE" dirty="0"/>
              <a:t>Varje år dödas i genomsnitt 16 kvinnor av en man de har eller har haft en nära relation med.  </a:t>
            </a:r>
          </a:p>
          <a:p>
            <a:pPr marL="291636" indent="-291636">
              <a:buFont typeface="Arial" panose="020B0604020202020204" pitchFamily="34" charset="0"/>
              <a:buChar char="•"/>
            </a:pPr>
            <a:r>
              <a:rPr lang="sv-SE" dirty="0"/>
              <a:t>Kvinnor med funktionsnedsättning är särskilt utsatta för våld och övergrepp. </a:t>
            </a:r>
          </a:p>
          <a:p>
            <a:pPr marL="291636" indent="-291636">
              <a:buFont typeface="Arial" panose="020B0604020202020204" pitchFamily="34" charset="0"/>
              <a:buChar char="•"/>
            </a:pPr>
            <a:r>
              <a:rPr lang="sv-SE" b="0" i="0" dirty="0">
                <a:solidFill>
                  <a:srgbClr val="272829"/>
                </a:solidFill>
                <a:effectLst/>
              </a:rPr>
              <a:t>Män anser i högre grad än kvinnor att vi lever i ett jämställt samhälle. </a:t>
            </a:r>
            <a:r>
              <a:rPr lang="sv-SE" dirty="0"/>
              <a:t>Unga män mest negativa till ökade rättigheter för kvinnor.</a:t>
            </a:r>
          </a:p>
          <a:p>
            <a:endParaRPr lang="sv-SE" dirty="0"/>
          </a:p>
          <a:p>
            <a:endParaRPr lang="sv-SE" dirty="0"/>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48</a:t>
            </a:fld>
            <a:endParaRPr lang="sv-SE">
              <a:solidFill>
                <a:prstClr val="black"/>
              </a:solidFill>
              <a:latin typeface="Calibri" panose="020F0502020204030204"/>
            </a:endParaRPr>
          </a:p>
        </p:txBody>
      </p:sp>
    </p:spTree>
    <p:extLst>
      <p:ext uri="{BB962C8B-B14F-4D97-AF65-F5344CB8AC3E}">
        <p14:creationId xmlns:p14="http://schemas.microsoft.com/office/powerpoint/2010/main" val="2477709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3237">
              <a:defRPr/>
            </a:pPr>
            <a:r>
              <a:rPr lang="sv-SE" sz="1000" dirty="0">
                <a:cs typeface="Calibri"/>
              </a:rPr>
              <a:t>Anledningen till att vi står här idag är att i förslaget till ny socialtjänstlag som kom 2020,  föreslogs det att jämställdhet skulle finnas med i portalparagrafen., att socialtjänsten ska främja jämställdhet och jämlikhet i levnadsvillkor. Begreppen </a:t>
            </a:r>
            <a:r>
              <a:rPr lang="en-US" sz="1000" dirty="0" err="1">
                <a:cs typeface="Calibri"/>
              </a:rPr>
              <a:t>hänger</a:t>
            </a:r>
            <a:r>
              <a:rPr lang="en-US" sz="1000" dirty="0">
                <a:cs typeface="Calibri"/>
              </a:rPr>
              <a:t> </a:t>
            </a:r>
            <a:r>
              <a:rPr lang="en-US" sz="1000" dirty="0" err="1">
                <a:cs typeface="Calibri"/>
              </a:rPr>
              <a:t>nära</a:t>
            </a:r>
            <a:r>
              <a:rPr lang="en-US" sz="1000" dirty="0">
                <a:cs typeface="Calibri"/>
              </a:rPr>
              <a:t> </a:t>
            </a:r>
            <a:r>
              <a:rPr lang="en-US" sz="1000" dirty="0" err="1">
                <a:cs typeface="Calibri"/>
              </a:rPr>
              <a:t>samman</a:t>
            </a:r>
            <a:r>
              <a:rPr lang="en-US" sz="1000" dirty="0">
                <a:cs typeface="Calibri"/>
              </a:rPr>
              <a:t>, men </a:t>
            </a:r>
            <a:r>
              <a:rPr lang="en-US" sz="1000" dirty="0" err="1">
                <a:cs typeface="Calibri"/>
              </a:rPr>
              <a:t>är</a:t>
            </a:r>
            <a:r>
              <a:rPr lang="en-US" sz="1000" dirty="0">
                <a:cs typeface="Calibri"/>
              </a:rPr>
              <a:t> </a:t>
            </a:r>
            <a:r>
              <a:rPr lang="en-US" sz="1000" dirty="0" err="1">
                <a:cs typeface="Calibri"/>
              </a:rPr>
              <a:t>inte</a:t>
            </a:r>
            <a:r>
              <a:rPr lang="en-US" sz="1000" dirty="0">
                <a:cs typeface="Calibri"/>
              </a:rPr>
              <a:t> </a:t>
            </a:r>
            <a:r>
              <a:rPr lang="en-US" sz="1000" dirty="0" err="1">
                <a:cs typeface="Calibri"/>
              </a:rPr>
              <a:t>samma</a:t>
            </a:r>
            <a:r>
              <a:rPr lang="en-US" sz="1000" dirty="0">
                <a:cs typeface="Calibri"/>
              </a:rPr>
              <a:t> </a:t>
            </a:r>
            <a:r>
              <a:rPr lang="en-US" sz="1000" dirty="0" err="1">
                <a:cs typeface="Calibri"/>
              </a:rPr>
              <a:t>sak</a:t>
            </a:r>
            <a:r>
              <a:rPr lang="en-US" sz="1000" dirty="0">
                <a:cs typeface="Calibri"/>
              </a:rPr>
              <a:t>. </a:t>
            </a:r>
            <a:r>
              <a:rPr lang="en-US" sz="1000" dirty="0" err="1">
                <a:cs typeface="Calibri"/>
              </a:rPr>
              <a:t>Jämlikhet</a:t>
            </a:r>
            <a:r>
              <a:rPr lang="en-US" sz="1000" dirty="0">
                <a:cs typeface="Calibri"/>
              </a:rPr>
              <a:t> </a:t>
            </a:r>
            <a:r>
              <a:rPr lang="en-US" sz="1000" dirty="0" err="1">
                <a:cs typeface="Calibri"/>
              </a:rPr>
              <a:t>handlar</a:t>
            </a:r>
            <a:r>
              <a:rPr lang="en-US" sz="1000" dirty="0">
                <a:cs typeface="Calibri"/>
              </a:rPr>
              <a:t> </a:t>
            </a:r>
            <a:r>
              <a:rPr lang="en-US" sz="1000" dirty="0" err="1">
                <a:cs typeface="Calibri"/>
              </a:rPr>
              <a:t>rättvisa</a:t>
            </a:r>
            <a:r>
              <a:rPr lang="en-US" sz="1000" dirty="0">
                <a:cs typeface="Calibri"/>
              </a:rPr>
              <a:t> </a:t>
            </a:r>
            <a:r>
              <a:rPr lang="en-US" sz="1000" dirty="0" err="1">
                <a:cs typeface="Calibri"/>
              </a:rPr>
              <a:t>villkor</a:t>
            </a:r>
            <a:r>
              <a:rPr lang="en-US" sz="1000" dirty="0">
                <a:cs typeface="Calibri"/>
              </a:rPr>
              <a:t> </a:t>
            </a:r>
            <a:r>
              <a:rPr lang="en-US" sz="1000" dirty="0" err="1">
                <a:cs typeface="Calibri"/>
              </a:rPr>
              <a:t>mellan</a:t>
            </a:r>
            <a:r>
              <a:rPr lang="en-US" sz="1000" dirty="0">
                <a:cs typeface="Calibri"/>
              </a:rPr>
              <a:t> </a:t>
            </a:r>
            <a:r>
              <a:rPr lang="en-US" sz="1000" dirty="0" err="1">
                <a:cs typeface="Calibri"/>
              </a:rPr>
              <a:t>individer</a:t>
            </a:r>
            <a:r>
              <a:rPr lang="en-US" sz="1000" dirty="0">
                <a:cs typeface="Calibri"/>
              </a:rPr>
              <a:t> och </a:t>
            </a:r>
            <a:r>
              <a:rPr lang="en-US" sz="1000" dirty="0" err="1">
                <a:cs typeface="Calibri"/>
              </a:rPr>
              <a:t>grupper</a:t>
            </a:r>
            <a:r>
              <a:rPr lang="en-US" sz="1000" dirty="0">
                <a:cs typeface="Calibri"/>
              </a:rPr>
              <a:t> </a:t>
            </a:r>
            <a:r>
              <a:rPr lang="en-US" sz="1000" dirty="0" err="1">
                <a:cs typeface="Calibri"/>
              </a:rPr>
              <a:t>i</a:t>
            </a:r>
            <a:r>
              <a:rPr lang="en-US" sz="1000" dirty="0">
                <a:cs typeface="Calibri"/>
              </a:rPr>
              <a:t> </a:t>
            </a:r>
            <a:r>
              <a:rPr lang="en-US" sz="1000" dirty="0" err="1">
                <a:cs typeface="Calibri"/>
              </a:rPr>
              <a:t>allmänhet</a:t>
            </a:r>
            <a:r>
              <a:rPr lang="en-US" sz="1000" dirty="0">
                <a:cs typeface="Calibri"/>
              </a:rPr>
              <a:t>. </a:t>
            </a:r>
          </a:p>
          <a:p>
            <a:pPr defTabSz="933237">
              <a:defRPr/>
            </a:pPr>
            <a:r>
              <a:rPr lang="en-US" sz="1000" dirty="0" err="1">
                <a:cs typeface="Calibri"/>
              </a:rPr>
              <a:t>Jämställdhet</a:t>
            </a:r>
            <a:r>
              <a:rPr lang="en-US" sz="1000" dirty="0">
                <a:cs typeface="Calibri"/>
              </a:rPr>
              <a:t> </a:t>
            </a:r>
            <a:r>
              <a:rPr lang="en-US" sz="1000" dirty="0" err="1">
                <a:cs typeface="Calibri"/>
              </a:rPr>
              <a:t>fokuserar</a:t>
            </a:r>
            <a:r>
              <a:rPr lang="en-US" sz="1000" dirty="0">
                <a:cs typeface="Calibri"/>
              </a:rPr>
              <a:t> </a:t>
            </a:r>
            <a:r>
              <a:rPr lang="en-US" sz="1000" dirty="0" err="1">
                <a:cs typeface="Calibri"/>
              </a:rPr>
              <a:t>på</a:t>
            </a:r>
            <a:r>
              <a:rPr lang="en-US" sz="1000" dirty="0">
                <a:cs typeface="Calibri"/>
              </a:rPr>
              <a:t> </a:t>
            </a:r>
            <a:r>
              <a:rPr lang="en-US" sz="1000" dirty="0" err="1">
                <a:cs typeface="Calibri"/>
              </a:rPr>
              <a:t>rättvisa</a:t>
            </a:r>
            <a:r>
              <a:rPr lang="en-US" sz="1000" dirty="0">
                <a:cs typeface="Calibri"/>
              </a:rPr>
              <a:t> </a:t>
            </a:r>
            <a:r>
              <a:rPr lang="en-US" sz="1000" dirty="0" err="1">
                <a:cs typeface="Calibri"/>
              </a:rPr>
              <a:t>villkor</a:t>
            </a:r>
            <a:r>
              <a:rPr lang="en-US" sz="1000" dirty="0">
                <a:cs typeface="Calibri"/>
              </a:rPr>
              <a:t> </a:t>
            </a:r>
            <a:r>
              <a:rPr lang="en-US" sz="1000" dirty="0" err="1">
                <a:cs typeface="Calibri"/>
              </a:rPr>
              <a:t>mellan</a:t>
            </a:r>
            <a:r>
              <a:rPr lang="en-US" sz="1000" dirty="0">
                <a:cs typeface="Calibri"/>
              </a:rPr>
              <a:t> </a:t>
            </a:r>
            <a:r>
              <a:rPr lang="en-US" sz="1000" dirty="0" err="1">
                <a:cs typeface="Calibri"/>
              </a:rPr>
              <a:t>kvinnor</a:t>
            </a:r>
            <a:r>
              <a:rPr lang="en-US" sz="1000" dirty="0">
                <a:cs typeface="Calibri"/>
              </a:rPr>
              <a:t> och </a:t>
            </a:r>
            <a:r>
              <a:rPr lang="en-US" sz="1000" dirty="0" err="1">
                <a:cs typeface="Calibri"/>
              </a:rPr>
              <a:t>män</a:t>
            </a:r>
            <a:r>
              <a:rPr lang="en-US" sz="1000" dirty="0">
                <a:cs typeface="Calibri"/>
              </a:rPr>
              <a:t>, </a:t>
            </a:r>
            <a:r>
              <a:rPr lang="en-US" sz="1000" dirty="0" err="1">
                <a:cs typeface="Calibri"/>
              </a:rPr>
              <a:t>flickor</a:t>
            </a:r>
            <a:r>
              <a:rPr lang="en-US" sz="1000" dirty="0">
                <a:cs typeface="Calibri"/>
              </a:rPr>
              <a:t> och </a:t>
            </a:r>
            <a:r>
              <a:rPr lang="en-US" sz="1000" dirty="0" err="1">
                <a:cs typeface="Calibri"/>
              </a:rPr>
              <a:t>pojkar</a:t>
            </a:r>
            <a:r>
              <a:rPr lang="en-US" sz="1000" dirty="0">
                <a:cs typeface="Calibri"/>
              </a:rPr>
              <a:t>. </a:t>
            </a:r>
          </a:p>
          <a:p>
            <a:pPr defTabSz="933237">
              <a:defRPr/>
            </a:pPr>
            <a:endParaRPr lang="sv-SE" sz="1000" dirty="0">
              <a:ea typeface="Times New Roman" panose="02020603050405020304" pitchFamily="18" charset="0"/>
              <a:cs typeface="Times New Roman" panose="02020603050405020304" pitchFamily="18" charset="0"/>
            </a:endParaRPr>
          </a:p>
          <a:p>
            <a:pPr defTabSz="933237">
              <a:lnSpc>
                <a:spcPts val="1225"/>
              </a:lnSpc>
              <a:spcAft>
                <a:spcPts val="1021"/>
              </a:spcAft>
              <a:defRPr/>
            </a:pPr>
            <a:r>
              <a:rPr lang="sv-SE" sz="1000" dirty="0">
                <a:ea typeface="Times New Roman" panose="02020603050405020304" pitchFamily="18" charset="0"/>
                <a:cs typeface="Times New Roman" panose="02020603050405020304" pitchFamily="18" charset="0"/>
              </a:rPr>
              <a:t>Genom att ange både jämlikhet och jämställdhet i de övergripande målen blir det tydligt att socialtjänsten särskilt måste arbeta med jämställdhet. </a:t>
            </a:r>
            <a:r>
              <a:rPr lang="sv-SE" sz="1000" dirty="0">
                <a:ea typeface="Calibri" panose="020F0502020204030204" pitchFamily="34" charset="0"/>
                <a:cs typeface="Times New Roman" panose="02020603050405020304" pitchFamily="18" charset="0"/>
              </a:rPr>
              <a:t>Men även idag är socialtjänsten genom annan styrning skyldig att främja jämställdhet. </a:t>
            </a:r>
            <a:r>
              <a:rPr lang="sv-SE" sz="1000" dirty="0">
                <a:solidFill>
                  <a:srgbClr val="000000"/>
                </a:solidFill>
              </a:rPr>
              <a:t>Vi får ingen jämlikhet utan att också uppnå jämställdhet.  </a:t>
            </a:r>
          </a:p>
          <a:p>
            <a:pPr defTabSz="933237">
              <a:defRPr/>
            </a:pPr>
            <a:endParaRPr lang="sv-SE" sz="1000" dirty="0">
              <a:solidFill>
                <a:srgbClr val="000000"/>
              </a:solidFill>
              <a:ea typeface="Calibri" panose="020F0502020204030204" pitchFamily="34" charset="0"/>
              <a:cs typeface="Times New Roman" panose="02020603050405020304" pitchFamily="18" charset="0"/>
            </a:endParaRPr>
          </a:p>
          <a:p>
            <a:pPr defTabSz="933237">
              <a:defRPr/>
            </a:pPr>
            <a:r>
              <a:rPr lang="sv-SE" sz="1000" dirty="0">
                <a:solidFill>
                  <a:srgbClr val="000000"/>
                </a:solidFill>
                <a:ea typeface="Calibri" panose="020F0502020204030204" pitchFamily="34" charset="0"/>
                <a:cs typeface="Times New Roman" panose="02020603050405020304" pitchFamily="18" charset="0"/>
              </a:rPr>
              <a:t>Bakgrunden är ju att det i utredningen framgår att socialtjänsten präglas av ojämställdhet, men också att det har hänt mycket på det jämställdhetspolitiska området i Sverige som inte tagits med i tidigare utredningar och förarbeten. </a:t>
            </a:r>
          </a:p>
          <a:p>
            <a:pPr defTabSz="933237">
              <a:defRPr/>
            </a:pPr>
            <a:endParaRPr lang="sv-SE" sz="1000" dirty="0">
              <a:ea typeface="Calibri" panose="020F0502020204030204" pitchFamily="34" charset="0"/>
              <a:cs typeface="Times New Roman" panose="02020603050405020304" pitchFamily="18" charset="0"/>
            </a:endParaRPr>
          </a:p>
          <a:p>
            <a:pPr defTabSz="933237">
              <a:defRPr/>
            </a:pPr>
            <a:r>
              <a:rPr lang="sv-SE" sz="1000" dirty="0">
                <a:ea typeface="Calibri" panose="020F0502020204030204" pitchFamily="34" charset="0"/>
                <a:cs typeface="Times New Roman" panose="02020603050405020304" pitchFamily="18" charset="0"/>
              </a:rPr>
              <a:t>Det utgör ett viktigt ramverk för socialtjänstens arbete. Något att sträva emot både för politik, chefer och handläggare. </a:t>
            </a:r>
          </a:p>
          <a:p>
            <a:pPr defTabSz="933237">
              <a:defRPr/>
            </a:pPr>
            <a:endParaRPr lang="sv-SE" sz="1000" dirty="0">
              <a:ea typeface="Times New Roman" panose="02020603050405020304" pitchFamily="18" charset="0"/>
            </a:endParaRPr>
          </a:p>
          <a:p>
            <a:pPr defTabSz="933237">
              <a:defRPr/>
            </a:pPr>
            <a:endParaRPr lang="sv-SE" sz="1800" dirty="0">
              <a:latin typeface="Times New Roman" panose="02020603050405020304" pitchFamily="18" charset="0"/>
              <a:ea typeface="Calibri" panose="020F0502020204030204" pitchFamily="34" charset="0"/>
              <a:cs typeface="Times New Roman" panose="02020603050405020304" pitchFamily="18" charset="0"/>
            </a:endParaRPr>
          </a:p>
          <a:p>
            <a:pPr defTabSz="933237">
              <a:defRPr/>
            </a:pPr>
            <a:endParaRPr lang="sv-SE" sz="1800" dirty="0">
              <a:latin typeface="Calibri" panose="020F0502020204030204" pitchFamily="34" charset="0"/>
              <a:ea typeface="Calibri" panose="020F0502020204030204" pitchFamily="34" charset="0"/>
              <a:cs typeface="Times New Roman" panose="02020603050405020304" pitchFamily="18" charset="0"/>
            </a:endParaRPr>
          </a:p>
          <a:p>
            <a:pPr defTabSz="933237">
              <a:defRPr/>
            </a:pPr>
            <a:endParaRPr lang="sv-SE" dirty="0">
              <a:cs typeface="Calibri" panose="020F0502020204030204"/>
            </a:endParaRPr>
          </a:p>
        </p:txBody>
      </p:sp>
      <p:sp>
        <p:nvSpPr>
          <p:cNvPr id="4" name="Platshållare för bildnummer 3"/>
          <p:cNvSpPr>
            <a:spLocks noGrp="1"/>
          </p:cNvSpPr>
          <p:nvPr>
            <p:ph type="sldNum" sz="quarter" idx="5"/>
          </p:nvPr>
        </p:nvSpPr>
        <p:spPr/>
        <p:txBody>
          <a:bodyPr/>
          <a:lstStyle/>
          <a:p>
            <a:pPr defTabSz="933237">
              <a:defRPr/>
            </a:pPr>
            <a:fld id="{11963351-0914-4013-89D8-0D15FA19D5BA}" type="slidenum">
              <a:rPr lang="sv-SE">
                <a:solidFill>
                  <a:prstClr val="black"/>
                </a:solidFill>
                <a:latin typeface="Calibri" panose="020F0502020204030204"/>
              </a:rPr>
              <a:pPr defTabSz="933237">
                <a:defRPr/>
              </a:pPr>
              <a:t>49</a:t>
            </a:fld>
            <a:endParaRPr lang="sv-SE">
              <a:solidFill>
                <a:prstClr val="black"/>
              </a:solidFill>
              <a:latin typeface="Calibri" panose="020F0502020204030204"/>
            </a:endParaRPr>
          </a:p>
        </p:txBody>
      </p:sp>
    </p:spTree>
    <p:extLst>
      <p:ext uri="{BB962C8B-B14F-4D97-AF65-F5344CB8AC3E}">
        <p14:creationId xmlns:p14="http://schemas.microsoft.com/office/powerpoint/2010/main" val="2955974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a:p>
            <a:r>
              <a:rPr lang="en-US" dirty="0">
                <a:cs typeface="Calibri"/>
              </a:rPr>
              <a:t>Nu </a:t>
            </a:r>
            <a:r>
              <a:rPr lang="en-US" dirty="0" err="1">
                <a:cs typeface="Calibri"/>
              </a:rPr>
              <a:t>kan</a:t>
            </a:r>
            <a:r>
              <a:rPr lang="en-US" dirty="0">
                <a:cs typeface="Calibri"/>
              </a:rPr>
              <a:t> </a:t>
            </a:r>
            <a:r>
              <a:rPr lang="en-US" dirty="0" err="1">
                <a:cs typeface="Calibri"/>
              </a:rPr>
              <a:t>jämställdhetens</a:t>
            </a:r>
            <a:r>
              <a:rPr lang="en-US" dirty="0">
                <a:cs typeface="Calibri"/>
              </a:rPr>
              <a:t> </a:t>
            </a:r>
            <a:r>
              <a:rPr lang="en-US" dirty="0" err="1">
                <a:cs typeface="Calibri"/>
              </a:rPr>
              <a:t>betydelse</a:t>
            </a:r>
            <a:r>
              <a:rPr lang="en-US" dirty="0">
                <a:cs typeface="Calibri"/>
              </a:rPr>
              <a:t> </a:t>
            </a:r>
            <a:r>
              <a:rPr lang="en-US" dirty="0" err="1">
                <a:cs typeface="Calibri"/>
              </a:rPr>
              <a:t>i</a:t>
            </a:r>
            <a:r>
              <a:rPr lang="en-US" dirty="0">
                <a:cs typeface="Calibri"/>
              </a:rPr>
              <a:t> </a:t>
            </a:r>
            <a:r>
              <a:rPr lang="en-US" dirty="0" err="1">
                <a:cs typeface="Calibri"/>
              </a:rPr>
              <a:t>lagen</a:t>
            </a:r>
            <a:r>
              <a:rPr lang="en-US" dirty="0">
                <a:cs typeface="Calibri"/>
              </a:rPr>
              <a:t> </a:t>
            </a:r>
            <a:r>
              <a:rPr lang="en-US" dirty="0" err="1">
                <a:cs typeface="Calibri"/>
              </a:rPr>
              <a:t>stärkas</a:t>
            </a:r>
            <a:r>
              <a:rPr lang="en-US" dirty="0">
                <a:cs typeface="Calibri"/>
              </a:rPr>
              <a:t> </a:t>
            </a:r>
            <a:r>
              <a:rPr lang="en-US" dirty="0" err="1">
                <a:cs typeface="Calibri"/>
              </a:rPr>
              <a:t>ytterligare</a:t>
            </a:r>
            <a:r>
              <a:rPr lang="en-US" dirty="0">
                <a:cs typeface="Calibri"/>
              </a:rPr>
              <a:t>. </a:t>
            </a: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50</a:t>
            </a:fld>
            <a:endParaRPr lang="sv-SE">
              <a:solidFill>
                <a:prstClr val="black"/>
              </a:solidFill>
              <a:latin typeface="Calibri" panose="020F0502020204030204"/>
            </a:endParaRPr>
          </a:p>
        </p:txBody>
      </p:sp>
    </p:spTree>
    <p:extLst>
      <p:ext uri="{BB962C8B-B14F-4D97-AF65-F5344CB8AC3E}">
        <p14:creationId xmlns:p14="http://schemas.microsoft.com/office/powerpoint/2010/main" val="334755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Åsa</a:t>
            </a:r>
          </a:p>
        </p:txBody>
      </p:sp>
      <p:sp>
        <p:nvSpPr>
          <p:cNvPr id="4" name="Platshållare för bildnummer 3"/>
          <p:cNvSpPr>
            <a:spLocks noGrp="1"/>
          </p:cNvSpPr>
          <p:nvPr>
            <p:ph type="sldNum" sz="quarter" idx="5"/>
          </p:nvPr>
        </p:nvSpPr>
        <p:spPr/>
        <p:txBody>
          <a:bodyPr/>
          <a:lstStyle/>
          <a:p>
            <a:pPr defTabSz="933237">
              <a:defRPr/>
            </a:pPr>
            <a:fld id="{5695EC4B-EEA0-4E77-8639-F77C9E5E85D8}" type="slidenum">
              <a:rPr lang="sv-SE" sz="1700">
                <a:solidFill>
                  <a:prstClr val="black"/>
                </a:solidFill>
                <a:latin typeface="Calibri" panose="020F0502020204030204"/>
              </a:rPr>
              <a:pPr defTabSz="933237">
                <a:defRPr/>
              </a:pPr>
              <a:t>5</a:t>
            </a:fld>
            <a:endParaRPr lang="sv-SE" sz="1700">
              <a:solidFill>
                <a:prstClr val="black"/>
              </a:solidFill>
              <a:latin typeface="Calibri" panose="020F0502020204030204"/>
            </a:endParaRPr>
          </a:p>
        </p:txBody>
      </p:sp>
    </p:spTree>
    <p:extLst>
      <p:ext uri="{BB962C8B-B14F-4D97-AF65-F5344CB8AC3E}">
        <p14:creationId xmlns:p14="http://schemas.microsoft.com/office/powerpoint/2010/main" val="2043767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 </a:t>
            </a:r>
          </a:p>
        </p:txBody>
      </p:sp>
      <p:sp>
        <p:nvSpPr>
          <p:cNvPr id="4" name="Platshållare för bildnummer 3"/>
          <p:cNvSpPr>
            <a:spLocks noGrp="1"/>
          </p:cNvSpPr>
          <p:nvPr>
            <p:ph type="sldNum" sz="quarter" idx="10"/>
          </p:nvPr>
        </p:nvSpPr>
        <p:spPr/>
        <p:txBody>
          <a:bodyPr/>
          <a:lstStyle/>
          <a:p>
            <a:pPr defTabSz="933237">
              <a:defRPr/>
            </a:pPr>
            <a:fld id="{5B47202E-F42C-4419-9198-9303660EB3C8}" type="slidenum">
              <a:rPr lang="sv-SE">
                <a:solidFill>
                  <a:prstClr val="black"/>
                </a:solidFill>
                <a:latin typeface="Calibri" panose="020F0502020204030204"/>
              </a:rPr>
              <a:pPr defTabSz="933237">
                <a:defRPr/>
              </a:pPr>
              <a:t>51</a:t>
            </a:fld>
            <a:endParaRPr lang="sv-SE">
              <a:solidFill>
                <a:prstClr val="black"/>
              </a:solidFill>
              <a:latin typeface="Calibri" panose="020F0502020204030204"/>
            </a:endParaRPr>
          </a:p>
        </p:txBody>
      </p:sp>
    </p:spTree>
    <p:extLst>
      <p:ext uri="{BB962C8B-B14F-4D97-AF65-F5344CB8AC3E}">
        <p14:creationId xmlns:p14="http://schemas.microsoft.com/office/powerpoint/2010/main" val="23653619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ea typeface="Times New Roman" panose="02020603050405020304" pitchFamily="18" charset="0"/>
                <a:cs typeface="Times New Roman" panose="02020603050405020304" pitchFamily="18" charset="0"/>
              </a:rPr>
              <a:t>Socialtjänsten behöver utifrån ny lagstiftning och förändrade utmaningar reformeras. </a:t>
            </a:r>
          </a:p>
          <a:p>
            <a:pPr defTabSz="933237">
              <a:defRPr/>
            </a:pPr>
            <a:r>
              <a:rPr lang="sv-SE" sz="1000" dirty="0"/>
              <a:t>Det är en stor, omvälvande förändring som behöver hända och en viktig framgångsfaktor för att lyckas är att jämställdhet och jämlikhet tydligt ingår i alla förändringsprocesser.  </a:t>
            </a:r>
            <a:endParaRPr lang="sv-SE" sz="1000" dirty="0">
              <a:ea typeface="Times New Roman" panose="02020603050405020304" pitchFamily="18" charset="0"/>
              <a:cs typeface="Times New Roman" panose="02020603050405020304" pitchFamily="18" charset="0"/>
            </a:endParaRPr>
          </a:p>
          <a:p>
            <a:pPr defTabSz="933237">
              <a:defRPr/>
            </a:pPr>
            <a:endParaRPr lang="sv-SE" sz="1000" dirty="0">
              <a:ea typeface="Calibri" panose="020F0502020204030204" pitchFamily="34" charset="0"/>
              <a:cs typeface="Times New Roman" panose="02020603050405020304" pitchFamily="18" charset="0"/>
            </a:endParaRPr>
          </a:p>
          <a:p>
            <a:pPr defTabSz="933237">
              <a:defRPr/>
            </a:pPr>
            <a:r>
              <a:rPr lang="sv-SE" sz="1000" dirty="0">
                <a:ea typeface="Calibri" panose="020F0502020204030204" pitchFamily="34" charset="0"/>
                <a:cs typeface="Times New Roman" panose="02020603050405020304" pitchFamily="18" charset="0"/>
              </a:rPr>
              <a:t>Utifrån ny socialtjänstlag 2025 förväntas socialtjänsten stärka sitt arbete med: </a:t>
            </a:r>
          </a:p>
          <a:p>
            <a:pPr defTabSz="933237">
              <a:defRPr/>
            </a:pPr>
            <a:endParaRPr lang="sv-SE" sz="1000" dirty="0">
              <a:ea typeface="Calibri" panose="020F0502020204030204" pitchFamily="34" charset="0"/>
              <a:cs typeface="Times New Roman" panose="02020603050405020304" pitchFamily="18" charset="0"/>
            </a:endParaRPr>
          </a:p>
          <a:p>
            <a:pPr defTabSz="933237">
              <a:defRPr/>
            </a:pPr>
            <a:r>
              <a:rPr lang="sv-SE" sz="1000" b="1" dirty="0">
                <a:ea typeface="Calibri" panose="020F0502020204030204" pitchFamily="34" charset="0"/>
                <a:cs typeface="Times New Roman" panose="02020603050405020304" pitchFamily="18" charset="0"/>
              </a:rPr>
              <a:t>- att </a:t>
            </a:r>
            <a:r>
              <a:rPr lang="sv-SE" sz="1000" b="1" dirty="0"/>
              <a:t>främja jämlika och jämställda levnadsvillkor, </a:t>
            </a:r>
            <a:r>
              <a:rPr lang="sv-SE" sz="1000" dirty="0"/>
              <a:t>det är avgörande att insatserna är behovsanpassade, av hög kvalitet, träffsäkra, och till gagn för både kvinnor, män, flickor, pojkar och personer av annan könsidentitet. </a:t>
            </a:r>
          </a:p>
          <a:p>
            <a:r>
              <a:rPr lang="sv-SE" sz="1000" dirty="0">
                <a:cs typeface="Calibri"/>
              </a:rPr>
              <a:t>-  </a:t>
            </a:r>
            <a:r>
              <a:rPr lang="sv-SE" sz="1000" b="1" dirty="0">
                <a:cs typeface="Calibri"/>
              </a:rPr>
              <a:t>utgå ifrån ett förebyggande perspektiv</a:t>
            </a:r>
            <a:r>
              <a:rPr lang="sv-SE" sz="1000" dirty="0">
                <a:cs typeface="Calibri"/>
              </a:rPr>
              <a:t>. I relation till jämställhet och jämlikhet handlar det mycket om att de förebyggande insatserna har ett jämställdhetsperspektiv, tar hänsyn till olika villkor för olika grupper, arbetar med att förändra d</a:t>
            </a:r>
            <a:r>
              <a:rPr lang="sv-SE" sz="1000" dirty="0">
                <a:solidFill>
                  <a:srgbClr val="5F6368"/>
                </a:solidFill>
              </a:rPr>
              <a:t>estruktiva maskulinitetsnormer</a:t>
            </a:r>
            <a:r>
              <a:rPr lang="sv-SE" sz="1000" dirty="0">
                <a:cs typeface="Calibri"/>
              </a:rPr>
              <a:t>, men också att alla olika grupper tar del av insatserna tidigt att det finns kvalitativa insatser för olika grupper av individer och utsatthet. </a:t>
            </a:r>
          </a:p>
          <a:p>
            <a:pPr marL="205442" indent="-174982">
              <a:buFontTx/>
              <a:buChar char="-"/>
            </a:pPr>
            <a:r>
              <a:rPr lang="sv-SE" sz="1000" b="1" dirty="0"/>
              <a:t>är lättillgänglig för alla </a:t>
            </a:r>
            <a:r>
              <a:rPr lang="sv-SE" sz="1000" dirty="0"/>
              <a:t>olika grupper av kvinnor, män, flickor och pojkar. Det kan handla om att arbeta för tilliten till socialtjänsten. Idag skiljer den sig åt mellan olika grupper. </a:t>
            </a:r>
          </a:p>
          <a:p>
            <a:pPr marL="205442" indent="-174982">
              <a:buFontTx/>
              <a:buChar char="-"/>
            </a:pPr>
            <a:r>
              <a:rPr lang="sv-SE" sz="1000" dirty="0"/>
              <a:t>Slutligen ska socialtjänsten vara </a:t>
            </a:r>
            <a:r>
              <a:rPr lang="sv-SE" sz="1000" b="1" dirty="0"/>
              <a:t>kunskapsbaserad utifrån vetenskap och beprövad erfarenhet</a:t>
            </a:r>
            <a:r>
              <a:rPr lang="sv-SE" sz="1000" dirty="0"/>
              <a:t>. Och en fråga att ställa sig är för vem den är kunskapsbaserad idag? </a:t>
            </a:r>
          </a:p>
          <a:p>
            <a:endParaRPr lang="sv-SE" sz="1000" dirty="0">
              <a:cs typeface="Calibri"/>
            </a:endParaRPr>
          </a:p>
          <a:p>
            <a:pPr>
              <a:lnSpc>
                <a:spcPts val="1225"/>
              </a:lnSpc>
              <a:spcAft>
                <a:spcPts val="1021"/>
              </a:spcAft>
            </a:pPr>
            <a:r>
              <a:rPr lang="sv-SE" sz="1000" dirty="0">
                <a:ea typeface="Times New Roman" panose="02020603050405020304" pitchFamily="18" charset="0"/>
                <a:cs typeface="Times New Roman" panose="02020603050405020304" pitchFamily="18" charset="0"/>
              </a:rPr>
              <a:t>Verksamhet och arbete ska vila på vetenskap, beprövad erfarenhet, systematisk uppföljning och individbaserad officiell statistik som ger ökad kunskap om effekten av arbetet. Genom att följa upp och analysera verksamheter och insatser kan omotiverade skillnader identifieras mellan olika grupper av kvinnor, män, flickor och pojkar, vilket skapar större likvärdighet, effektivitet och tillit till socialtjänsten. Målet är att stödet till enskilda utgår ifrån individens behov och att invånare i möjligaste mån ska stödjas till självständiga liv - oavsett vem de är och vilken bakgrund de har.</a:t>
            </a:r>
          </a:p>
          <a:p>
            <a:pPr>
              <a:lnSpc>
                <a:spcPts val="1225"/>
              </a:lnSpc>
              <a:spcAft>
                <a:spcPts val="1021"/>
              </a:spcAft>
            </a:pPr>
            <a:endParaRPr lang="sv-SE" sz="1000" dirty="0">
              <a:ea typeface="Times New Roman" panose="02020603050405020304" pitchFamily="18" charset="0"/>
              <a:cs typeface="Times New Roman" panose="02020603050405020304" pitchFamily="18" charset="0"/>
            </a:endParaRPr>
          </a:p>
          <a:p>
            <a:pPr defTabSz="933237">
              <a:defRPr/>
            </a:pPr>
            <a:r>
              <a:rPr lang="sv-SE" sz="1000" dirty="0"/>
              <a:t>Insatserna måste dessutom vara effektiva och matcha organisationens resurser. Det är bättre att göra rätt från början…</a:t>
            </a:r>
          </a:p>
          <a:p>
            <a:pPr defTabSz="933237">
              <a:defRPr/>
            </a:pPr>
            <a:endParaRPr lang="sv-SE" sz="1000" dirty="0"/>
          </a:p>
          <a:p>
            <a:pPr defTabSz="933237">
              <a:defRPr/>
            </a:pPr>
            <a:r>
              <a:rPr lang="sv-SE" sz="1000" dirty="0">
                <a:ea typeface="Times New Roman" panose="02020603050405020304" pitchFamily="18" charset="0"/>
                <a:cs typeface="Times New Roman" panose="02020603050405020304" pitchFamily="18" charset="0"/>
              </a:rPr>
              <a:t>Ny lagstiftning räcker inte för att nå dit, det kommer att kräva tid och resurser i en omfattande kraftsamling över tid - parallellt i olika spår och på alla nivåer. Nuvarande lagstiftning, arbetssätt och kultur är djupt rotade i organisationernas styrning och verksamheter. Det kommer att ta tid att se resultaten av att främja jämställdhet och jämlikhet, vilket medför uppenbara risker i prioriteringen med en ansträngd ekonomi och växande kompetensbrist. SKR planerar att stödja kommunerna under en tio-årsperiod, med början redan under nästa år osv….</a:t>
            </a:r>
          </a:p>
          <a:p>
            <a:endParaRPr lang="sv-SE"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52</a:t>
            </a:fld>
            <a:endParaRPr lang="sv-SE">
              <a:solidFill>
                <a:prstClr val="black"/>
              </a:solidFill>
              <a:latin typeface="Calibri" panose="020F0502020204030204"/>
            </a:endParaRPr>
          </a:p>
        </p:txBody>
      </p:sp>
    </p:spTree>
    <p:extLst>
      <p:ext uri="{BB962C8B-B14F-4D97-AF65-F5344CB8AC3E}">
        <p14:creationId xmlns:p14="http://schemas.microsoft.com/office/powerpoint/2010/main" val="2902316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80424" indent="-349964">
              <a:buFont typeface="Wingdings" pitchFamily="2" charset="2"/>
              <a:buChar char="§"/>
            </a:pPr>
            <a:r>
              <a:rPr lang="sv-SE" sz="1100" dirty="0"/>
              <a:t>För att främja jämställda och jämlika levnadsvillkor för olika grupper av flickor, kvinnor, pojkar och män och personer av annan könsidentitet, inklusive frihet från våld. </a:t>
            </a:r>
          </a:p>
          <a:p>
            <a:pPr marL="380424" indent="-349964">
              <a:buFont typeface="Wingdings" pitchFamily="2" charset="2"/>
              <a:buChar char="§"/>
            </a:pPr>
            <a:r>
              <a:rPr lang="sv-SE" sz="1100" dirty="0">
                <a:solidFill>
                  <a:srgbClr val="000000"/>
                </a:solidFill>
              </a:rPr>
              <a:t>Öka medveten om att kön spelar roll i socialtjänstens handläggning. </a:t>
            </a:r>
          </a:p>
          <a:p>
            <a:pPr marL="380424" indent="-349964">
              <a:buFont typeface="Wingdings" pitchFamily="2" charset="2"/>
              <a:buChar char="§"/>
            </a:pPr>
            <a:r>
              <a:rPr lang="sv-SE" sz="1100" dirty="0"/>
              <a:t>Ge ett mer rättssäkert och träffsäkert stöd. </a:t>
            </a:r>
            <a:endParaRPr lang="sv-SE" sz="1100" dirty="0">
              <a:cs typeface="Arial"/>
            </a:endParaRPr>
          </a:p>
          <a:p>
            <a:pPr marL="380424" indent="-349964">
              <a:buFont typeface="Wingdings" pitchFamily="2" charset="2"/>
              <a:buChar char="§"/>
            </a:pPr>
            <a:r>
              <a:rPr lang="sv-SE" sz="1100" dirty="0"/>
              <a:t>Högre kvalitet och minskade kostnader. </a:t>
            </a:r>
            <a:endParaRPr lang="sv-SE" sz="1100" dirty="0">
              <a:cs typeface="Arial"/>
            </a:endParaRPr>
          </a:p>
          <a:p>
            <a:endParaRPr lang="en-US" dirty="0">
              <a:cs typeface="Calibri"/>
            </a:endParaRPr>
          </a:p>
          <a:p>
            <a:pPr defTabSz="933237">
              <a:defRPr/>
            </a:pPr>
            <a:endParaRPr lang="sv-SE" sz="1800" dirty="0">
              <a:solidFill>
                <a:srgbClr val="000000"/>
              </a:solidFill>
              <a:latin typeface="Times New Roman" panose="02020603050405020304" pitchFamily="18" charset="0"/>
            </a:endParaRPr>
          </a:p>
          <a:p>
            <a:pPr defTabSz="933237">
              <a:defRPr/>
            </a:pPr>
            <a:endParaRPr lang="sv-SE" sz="1800" dirty="0">
              <a:solidFill>
                <a:srgbClr val="000000"/>
              </a:solidFill>
              <a:latin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defTabSz="933237">
              <a:defRPr/>
            </a:pPr>
            <a:fld id="{60C4477D-AE00-47BA-B65C-C44759562BFC}" type="slidenum">
              <a:rPr lang="sv-SE">
                <a:solidFill>
                  <a:prstClr val="black"/>
                </a:solidFill>
                <a:latin typeface="Calibri" panose="020F0502020204030204"/>
              </a:rPr>
              <a:pPr defTabSz="933237">
                <a:defRPr/>
              </a:pPr>
              <a:t>53</a:t>
            </a:fld>
            <a:endParaRPr lang="sv-SE">
              <a:solidFill>
                <a:prstClr val="black"/>
              </a:solidFill>
              <a:latin typeface="Calibri" panose="020F0502020204030204"/>
            </a:endParaRPr>
          </a:p>
        </p:txBody>
      </p:sp>
    </p:spTree>
    <p:extLst>
      <p:ext uri="{BB962C8B-B14F-4D97-AF65-F5344CB8AC3E}">
        <p14:creationId xmlns:p14="http://schemas.microsoft.com/office/powerpoint/2010/main" val="30509359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3237">
              <a:defRPr/>
            </a:pPr>
            <a:r>
              <a:rPr lang="sv-SE" sz="1000" dirty="0">
                <a:ea typeface="Times New Roman" panose="02020603050405020304" pitchFamily="18" charset="0"/>
                <a:cs typeface="Times New Roman" panose="02020603050405020304" pitchFamily="18" charset="0"/>
              </a:rPr>
              <a:t>Socialtjänsten har stora möjligheter att bidra till ett jämställt samhälle och det övergripande jämställdhetspolitiska målet – ”Att kvinnor, män, flickor och pojkar ska ha samma makt att forma samhället och sina egna liv”</a:t>
            </a:r>
          </a:p>
          <a:p>
            <a:pPr>
              <a:lnSpc>
                <a:spcPts val="1225"/>
              </a:lnSpc>
              <a:spcAft>
                <a:spcPts val="1021"/>
              </a:spcAft>
            </a:pPr>
            <a:r>
              <a:rPr lang="sv-SE" sz="1000" dirty="0">
                <a:ea typeface="Times New Roman" panose="02020603050405020304" pitchFamily="18" charset="0"/>
                <a:cs typeface="Times New Roman" panose="02020603050405020304" pitchFamily="18" charset="0"/>
              </a:rPr>
              <a:t>Socialtjänsten har ett brett uppdrag och verksamheten kan också bidra till att uppnå de jämställdhetspolitiska delmålen om makt och inflytande, hem- och omsorgsarbete, utbildning, hälsa, ekonomi och våld. </a:t>
            </a:r>
          </a:p>
          <a:p>
            <a:endParaRPr lang="en-US" sz="1000" dirty="0">
              <a:cs typeface="Calibri"/>
            </a:endParaRPr>
          </a:p>
          <a:p>
            <a:pPr defTabSz="933237">
              <a:defRPr/>
            </a:pPr>
            <a:r>
              <a:rPr lang="sv-SE" sz="1000" dirty="0">
                <a:solidFill>
                  <a:srgbClr val="000000"/>
                </a:solidFill>
              </a:rPr>
              <a:t>Jämställdhet handlar om att fördela  makt och resurser likvärdigt mellan flickor/kvinnor och pojkar/män.  Ett träffsäkert jämställdhetsarbete måste också beakta andra maktordningar som påverkar människors livsvillkor, till exempel ålder, etnisk tillhörighet, sexuell läggning, funktionsnedsättning, utbildningsnivå. </a:t>
            </a:r>
          </a:p>
          <a:p>
            <a:pPr defTabSz="933237">
              <a:defRPr/>
            </a:pPr>
            <a:endParaRPr lang="sv-SE" sz="1000" dirty="0">
              <a:solidFill>
                <a:srgbClr val="000000"/>
              </a:solidFill>
            </a:endParaRPr>
          </a:p>
          <a:p>
            <a:pPr defTabSz="933237">
              <a:defRPr/>
            </a:pPr>
            <a:r>
              <a:rPr lang="sv-SE" sz="1000" dirty="0">
                <a:ea typeface="Times New Roman" panose="02020603050405020304" pitchFamily="18" charset="0"/>
                <a:cs typeface="Times New Roman" panose="02020603050405020304" pitchFamily="18" charset="0"/>
              </a:rPr>
              <a:t>I utredningen framgår inte hur jämställdhet i socialtjänsten ska uppnås. SKR menar att jämställdhetsintegrering är en effektiv strategi att uppnå en jämställd och jämlik socialtjänst. Med ett medvetet jämställdhetsperspektiv får socialtjänsten kunskap och verktyg att ge ett jämställt bemötande, jämställd bedömning, jämställda insatser  </a:t>
            </a:r>
          </a:p>
          <a:p>
            <a:pPr defTabSz="933237">
              <a:defRPr/>
            </a:pPr>
            <a:endParaRPr lang="sv-SE" sz="1000" b="1" dirty="0">
              <a:ea typeface="Times New Roman" panose="02020603050405020304" pitchFamily="18" charset="0"/>
            </a:endParaRPr>
          </a:p>
          <a:p>
            <a:pPr defTabSz="933237">
              <a:defRPr/>
            </a:pPr>
            <a:endParaRPr lang="sv-SE" sz="1000" b="1" dirty="0">
              <a:ea typeface="Times New Roman" panose="02020603050405020304" pitchFamily="18" charset="0"/>
            </a:endParaRPr>
          </a:p>
          <a:p>
            <a:pPr defTabSz="933237">
              <a:defRPr/>
            </a:pPr>
            <a:r>
              <a:rPr lang="sv-SE" sz="1000" b="1" dirty="0">
                <a:ea typeface="Times New Roman" panose="02020603050405020304" pitchFamily="18" charset="0"/>
              </a:rPr>
              <a:t>Jämställdhetsintegrering är, i kombination med särskilda jämställdhetsåtgärder</a:t>
            </a:r>
            <a:r>
              <a:rPr lang="sv-SE" sz="1000" dirty="0">
                <a:ea typeface="Times New Roman" panose="02020603050405020304" pitchFamily="18" charset="0"/>
              </a:rPr>
              <a:t>, Sveriges huvudsakliga strategi för att uppnå jämställdhet. Men det är också en strategi internationellt. </a:t>
            </a:r>
          </a:p>
          <a:p>
            <a:pPr defTabSz="933237">
              <a:defRPr/>
            </a:pPr>
            <a:endParaRPr lang="sv-SE" sz="1000" dirty="0">
              <a:ea typeface="Times New Roman" panose="02020603050405020304" pitchFamily="18" charset="0"/>
            </a:endParaRPr>
          </a:p>
          <a:p>
            <a:pPr defTabSz="933237">
              <a:defRPr/>
            </a:pPr>
            <a:r>
              <a:rPr lang="sv-SE" sz="1000" b="1" dirty="0">
                <a:ea typeface="Times New Roman" panose="02020603050405020304" pitchFamily="18" charset="0"/>
              </a:rPr>
              <a:t>Jämställdhetsintegrering är en strategi för att uppnå jämställdhet inom alla områden</a:t>
            </a:r>
            <a:r>
              <a:rPr lang="sv-SE" sz="1000" dirty="0">
                <a:ea typeface="Times New Roman" panose="02020603050405020304" pitchFamily="18" charset="0"/>
              </a:rPr>
              <a:t>. Den innebär att ett jämställdhetsperspektiv integreras i planering, beslutsfattande, genomförande och uppföljning av verksamhet. Det är en del av det ordinarie uppdraget för politiker, chefer och medarbetare och ingenting som sidoordnas. </a:t>
            </a:r>
            <a:r>
              <a:rPr lang="sv-SE" sz="1000" dirty="0">
                <a:ea typeface="Times New Roman" panose="02020603050405020304" pitchFamily="18" charset="0"/>
                <a:cs typeface="Times New Roman" panose="02020603050405020304" pitchFamily="18" charset="0"/>
              </a:rPr>
              <a:t>I socialtjänsten handlar det om att ha med perspektivet i både styrning och ledning och genom hela handläggningsprocessen.  </a:t>
            </a:r>
            <a:r>
              <a:rPr lang="sv-SE" sz="1000" dirty="0">
                <a:ea typeface="Times New Roman" panose="02020603050405020304" pitchFamily="18" charset="0"/>
              </a:rPr>
              <a:t>Det handlar om att ha öppna ögon, ta reda på hur verksamheten möter olika grupper av kvinnor och män, flickor och pojkar, samt att göra någonting åt saken om det visar sig att stödet inte är likvärdigt.  </a:t>
            </a:r>
          </a:p>
          <a:p>
            <a:pPr defTabSz="933237">
              <a:defRPr/>
            </a:pPr>
            <a:endParaRPr lang="sv-SE" sz="1000" dirty="0">
              <a:ea typeface="Times New Roman" panose="02020603050405020304" pitchFamily="18" charset="0"/>
            </a:endParaRPr>
          </a:p>
          <a:p>
            <a:r>
              <a:rPr lang="en-US" sz="1000" dirty="0">
                <a:cs typeface="Calibri"/>
              </a:rPr>
              <a:t>Nu ska Birgitta </a:t>
            </a:r>
            <a:r>
              <a:rPr lang="en-US" sz="1000" dirty="0" err="1">
                <a:cs typeface="Calibri"/>
              </a:rPr>
              <a:t>berätta</a:t>
            </a:r>
            <a:r>
              <a:rPr lang="en-US" sz="1000" dirty="0">
                <a:cs typeface="Calibri"/>
              </a:rPr>
              <a:t> om </a:t>
            </a:r>
            <a:r>
              <a:rPr lang="en-US" sz="1000" dirty="0" err="1">
                <a:cs typeface="Calibri"/>
              </a:rPr>
              <a:t>begreppen</a:t>
            </a:r>
            <a:r>
              <a:rPr lang="en-US" sz="1000" dirty="0">
                <a:cs typeface="Calibri"/>
              </a:rPr>
              <a:t> </a:t>
            </a:r>
            <a:r>
              <a:rPr lang="en-US" sz="1000" dirty="0" err="1">
                <a:cs typeface="Calibri"/>
              </a:rPr>
              <a:t>genusbias</a:t>
            </a:r>
            <a:r>
              <a:rPr lang="en-US" sz="1000" dirty="0">
                <a:cs typeface="Calibri"/>
              </a:rPr>
              <a:t> och </a:t>
            </a:r>
            <a:r>
              <a:rPr lang="en-US" sz="1000" dirty="0" err="1">
                <a:cs typeface="Calibri"/>
              </a:rPr>
              <a:t>omtiverade</a:t>
            </a:r>
            <a:r>
              <a:rPr lang="en-US" sz="1000" dirty="0">
                <a:cs typeface="Calibri"/>
              </a:rPr>
              <a:t> </a:t>
            </a:r>
            <a:r>
              <a:rPr lang="en-US" sz="1000" dirty="0" err="1">
                <a:cs typeface="Calibri"/>
              </a:rPr>
              <a:t>skillnader</a:t>
            </a:r>
            <a:r>
              <a:rPr lang="en-US" sz="1000" dirty="0">
                <a:cs typeface="Calibri"/>
              </a:rPr>
              <a:t>. </a:t>
            </a: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54</a:t>
            </a:fld>
            <a:endParaRPr lang="sv-SE">
              <a:solidFill>
                <a:prstClr val="black"/>
              </a:solidFill>
              <a:latin typeface="Calibri" panose="020F0502020204030204"/>
            </a:endParaRPr>
          </a:p>
        </p:txBody>
      </p:sp>
    </p:spTree>
    <p:extLst>
      <p:ext uri="{BB962C8B-B14F-4D97-AF65-F5344CB8AC3E}">
        <p14:creationId xmlns:p14="http://schemas.microsoft.com/office/powerpoint/2010/main" val="2364669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3237">
              <a:defRPr/>
            </a:pPr>
            <a:r>
              <a:rPr lang="sv-SE" sz="1100" dirty="0"/>
              <a:t>Birgitta:</a:t>
            </a:r>
          </a:p>
          <a:p>
            <a:pPr defTabSz="933237">
              <a:defRPr/>
            </a:pPr>
            <a:endParaRPr lang="sv-SE" sz="1100" dirty="0"/>
          </a:p>
          <a:p>
            <a:pPr defTabSz="933237">
              <a:defRPr/>
            </a:pPr>
            <a:r>
              <a:rPr lang="sv-SE" sz="1100" dirty="0"/>
              <a:t>För att förstå ojämställdhet i socialtjänsten är genusbias och omotiverade skillnader två centrala begrepp</a:t>
            </a:r>
          </a:p>
          <a:p>
            <a:pPr defTabSz="933237">
              <a:defRPr/>
            </a:pPr>
            <a:endParaRPr lang="sv-SE" sz="1100" dirty="0"/>
          </a:p>
          <a:p>
            <a:pPr defTabSz="933237">
              <a:defRPr/>
            </a:pPr>
            <a:r>
              <a:rPr lang="sv-SE" sz="1100" dirty="0"/>
              <a:t>Ordet </a:t>
            </a:r>
            <a:r>
              <a:rPr lang="sv-SE" sz="1100" b="1" dirty="0"/>
              <a:t>bias</a:t>
            </a:r>
            <a:r>
              <a:rPr lang="sv-SE" sz="1100" dirty="0"/>
              <a:t> kan översättas med partiskhet, snedvridning eller skevhet. Genusbias innebär därmed att våra föreställningar om vad en kvinna respektive man är och gör, bör vara och bör göra, kan påverka hur vi bedömer eller behandlar människor, ibland utan att vi ens är medvetna om det. </a:t>
            </a:r>
          </a:p>
          <a:p>
            <a:pPr defTabSz="933237">
              <a:defRPr/>
            </a:pPr>
            <a:endParaRPr lang="sv-SE" sz="1100" dirty="0"/>
          </a:p>
          <a:p>
            <a:pPr>
              <a:defRPr/>
            </a:pPr>
            <a:r>
              <a:rPr lang="sv-SE" sz="1100" dirty="0"/>
              <a:t>Det finns </a:t>
            </a:r>
            <a:r>
              <a:rPr lang="sv-SE" sz="1100" b="1" dirty="0"/>
              <a:t>olika aspekter av genusbias</a:t>
            </a:r>
            <a:r>
              <a:rPr lang="sv-SE" sz="1100" dirty="0"/>
              <a:t>: Att utgångspunkten är könsstereotyp, att könsskillnader förstärks eller att de bortses ifrån. Det handlar om att göra antaganden eller ha stereotypa uppfattningar om kön som kan leda till </a:t>
            </a:r>
            <a:r>
              <a:rPr lang="sv-SE" sz="1100" dirty="0" err="1"/>
              <a:t>ojämställda</a:t>
            </a:r>
            <a:r>
              <a:rPr lang="sv-SE" sz="1100" dirty="0"/>
              <a:t> bedömningar. </a:t>
            </a:r>
          </a:p>
          <a:p>
            <a:pPr defTabSz="933237">
              <a:defRPr/>
            </a:pPr>
            <a:endParaRPr lang="sv-SE" sz="1100" dirty="0">
              <a:cs typeface="Calibri"/>
            </a:endParaRPr>
          </a:p>
          <a:p>
            <a:pPr>
              <a:defRPr/>
            </a:pPr>
            <a:r>
              <a:rPr lang="sv-SE" sz="1100" dirty="0"/>
              <a:t>Normer och omedvetna föreställningar om vad en kvinna och en man är och gör kan påverka hur vi bedömer och behandlar människor, vilket i sin tur kan leda till </a:t>
            </a:r>
            <a:r>
              <a:rPr lang="sv-SE" sz="1100" b="1" dirty="0"/>
              <a:t>omotiverade skillnader </a:t>
            </a:r>
            <a:r>
              <a:rPr lang="sv-SE" sz="1100" dirty="0"/>
              <a:t>i bemötande, bedömning, valet av insats och resultat. </a:t>
            </a:r>
            <a:endParaRPr lang="sv-SE" sz="1100" dirty="0">
              <a:cs typeface="Calibri"/>
            </a:endParaRPr>
          </a:p>
          <a:p>
            <a:endParaRPr lang="sv-SE" sz="1100" dirty="0">
              <a:cs typeface="Calibri"/>
            </a:endParaRPr>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55</a:t>
            </a:fld>
            <a:endParaRPr lang="sv-SE">
              <a:solidFill>
                <a:prstClr val="black"/>
              </a:solidFill>
              <a:latin typeface="Calibri" panose="020F0502020204030204"/>
            </a:endParaRPr>
          </a:p>
        </p:txBody>
      </p:sp>
    </p:spTree>
    <p:extLst>
      <p:ext uri="{BB962C8B-B14F-4D97-AF65-F5344CB8AC3E}">
        <p14:creationId xmlns:p14="http://schemas.microsoft.com/office/powerpoint/2010/main" val="18095044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0784"/>
            <a:r>
              <a:rPr lang="sv-SE" sz="1000" dirty="0">
                <a:latin typeface="+mj-lt"/>
              </a:rPr>
              <a:t>Birgitta: </a:t>
            </a:r>
            <a:r>
              <a:rPr lang="sv-SE" sz="1000" b="1" dirty="0">
                <a:latin typeface="+mj-lt"/>
              </a:rPr>
              <a:t>Omotiverade skillnader </a:t>
            </a:r>
            <a:r>
              <a:rPr lang="sv-SE" sz="1000" dirty="0">
                <a:latin typeface="+mj-lt"/>
              </a:rPr>
              <a:t>är ett begrepp som används i översikten för att tydliggöra när skillnader i handläggningen inte kan förklaras av faktiska skillnader avseende enskildas behov, situation eller önskemål. </a:t>
            </a:r>
          </a:p>
          <a:p>
            <a:pPr marL="30784"/>
            <a:endParaRPr lang="sv-SE" sz="1000" dirty="0">
              <a:latin typeface="+mj-lt"/>
            </a:endParaRPr>
          </a:p>
          <a:p>
            <a:pPr marL="30784" defTabSz="933237">
              <a:defRPr/>
            </a:pPr>
            <a:r>
              <a:rPr lang="sv-SE" sz="1000" dirty="0">
                <a:latin typeface="+mj-lt"/>
              </a:rPr>
              <a:t>Omotiverade skillnader är inte önskvärda. De orsakas sannolikt av förutfattade meningar, osynliga normer eller fördomar. Och de kan </a:t>
            </a:r>
            <a:r>
              <a:rPr lang="sv-SE" sz="1000" b="1" dirty="0">
                <a:latin typeface="+mj-lt"/>
              </a:rPr>
              <a:t>leda till skillnader i bemötande, bedömningar och resultat</a:t>
            </a:r>
            <a:r>
              <a:rPr lang="sv-SE" sz="1000" dirty="0">
                <a:latin typeface="+mj-lt"/>
              </a:rPr>
              <a:t>. </a:t>
            </a:r>
          </a:p>
          <a:p>
            <a:pPr marL="30784"/>
            <a:endParaRPr lang="sv-SE" sz="1000" dirty="0">
              <a:latin typeface="+mj-lt"/>
            </a:endParaRPr>
          </a:p>
          <a:p>
            <a:pPr marL="30784"/>
            <a:r>
              <a:rPr lang="sv-SE" sz="1000" dirty="0">
                <a:latin typeface="+mj-lt"/>
              </a:rPr>
              <a:t>Det finns </a:t>
            </a:r>
            <a:r>
              <a:rPr lang="sv-SE" sz="1000" b="1" dirty="0">
                <a:latin typeface="+mj-lt"/>
              </a:rPr>
              <a:t>särskilda kriterier för att bedöma omotiverade skillnader </a:t>
            </a:r>
            <a:r>
              <a:rPr lang="sv-SE" sz="1000" dirty="0">
                <a:latin typeface="+mj-lt"/>
              </a:rPr>
              <a:t>använts (Myndigheten för vård- och omsorgsanalys, 2018). </a:t>
            </a:r>
          </a:p>
          <a:p>
            <a:endParaRPr lang="en-US" sz="1000" dirty="0">
              <a:latin typeface="+mj-lt"/>
              <a:cs typeface="Calibri"/>
            </a:endParaRPr>
          </a:p>
          <a:p>
            <a:r>
              <a:rPr lang="sv-SE" sz="1000" dirty="0">
                <a:solidFill>
                  <a:srgbClr val="000000"/>
                </a:solidFill>
                <a:latin typeface="+mj-lt"/>
              </a:rPr>
              <a:t>Det är viktigt att vara medveten om att skillnader kan vara relaterade till kön och samtidigt exempelvis till ålder, socioekonomisk status, härkomst, sexuell läggning, funktionsförmåga och bostadsort.</a:t>
            </a:r>
            <a:endParaRPr lang="en-US" sz="1000" dirty="0">
              <a:solidFill>
                <a:srgbClr val="000000"/>
              </a:solidFill>
              <a:latin typeface="+mj-lt"/>
              <a:cs typeface="Calibri"/>
            </a:endParaRPr>
          </a:p>
          <a:p>
            <a:endParaRPr lang="sv-SE" sz="1000" dirty="0">
              <a:latin typeface="+mj-lt"/>
              <a:cs typeface="Calibri"/>
            </a:endParaRPr>
          </a:p>
          <a:p>
            <a:r>
              <a:rPr lang="sv-SE" sz="1000" dirty="0">
                <a:latin typeface="+mj-lt"/>
                <a:cs typeface="Calibri"/>
              </a:rPr>
              <a:t>Love och Maria fråga till Birgitta: När är skillnader motiverade?</a:t>
            </a:r>
          </a:p>
          <a:p>
            <a:endParaRPr lang="sv-SE" sz="1800"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56</a:t>
            </a:fld>
            <a:endParaRPr lang="sv-SE">
              <a:solidFill>
                <a:prstClr val="black"/>
              </a:solidFill>
              <a:latin typeface="Calibri" panose="020F0502020204030204"/>
            </a:endParaRPr>
          </a:p>
        </p:txBody>
      </p:sp>
    </p:spTree>
    <p:extLst>
      <p:ext uri="{BB962C8B-B14F-4D97-AF65-F5344CB8AC3E}">
        <p14:creationId xmlns:p14="http://schemas.microsoft.com/office/powerpoint/2010/main" val="13992602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dirty="0">
                <a:solidFill>
                  <a:srgbClr val="000000"/>
                </a:solidFill>
                <a:cs typeface="Arial"/>
              </a:rPr>
              <a:t>Kunskapsöversikten sammanställer vad vi vet (och inte vet) om ojämställdhet i socialtjänsten. ​</a:t>
            </a:r>
            <a:endParaRPr lang="sv-SE" sz="1000" dirty="0">
              <a:solidFill>
                <a:srgbClr val="000000"/>
              </a:solidFill>
              <a:cs typeface="Arial"/>
            </a:endParaRPr>
          </a:p>
          <a:p>
            <a:pPr algn="l" rtl="0" fontAlgn="base"/>
            <a:r>
              <a:rPr lang="sv-SE" dirty="0">
                <a:solidFill>
                  <a:srgbClr val="000000"/>
                </a:solidFill>
              </a:rPr>
              <a:t>Slutsatsen är att kön spelar roll i socialtjänstens handläggning och myndighetsutövning.​</a:t>
            </a:r>
            <a:endParaRPr lang="sv-SE" sz="1000" dirty="0">
              <a:solidFill>
                <a:srgbClr val="000000"/>
              </a:solidFill>
            </a:endParaRPr>
          </a:p>
          <a:p>
            <a:pPr algn="l" rtl="0" fontAlgn="base"/>
            <a:r>
              <a:rPr lang="sv-SE" dirty="0">
                <a:solidFill>
                  <a:srgbClr val="000000"/>
                </a:solidFill>
              </a:rPr>
              <a:t>Bristen på forskning speglas också i denna kunskapsöversikt.​</a:t>
            </a:r>
            <a:endParaRPr lang="sv-SE" sz="1000" dirty="0">
              <a:solidFill>
                <a:srgbClr val="000000"/>
              </a:solidFill>
            </a:endParaRPr>
          </a:p>
          <a:p>
            <a:pPr algn="l" rtl="0" fontAlgn="base"/>
            <a:r>
              <a:rPr lang="sv-SE" dirty="0">
                <a:solidFill>
                  <a:srgbClr val="000000"/>
                </a:solidFill>
              </a:rPr>
              <a:t>​</a:t>
            </a:r>
            <a:endParaRPr lang="sv-SE" sz="1000" dirty="0">
              <a:solidFill>
                <a:srgbClr val="000000"/>
              </a:solidFill>
            </a:endParaRPr>
          </a:p>
          <a:p>
            <a:pPr fontAlgn="base"/>
            <a:r>
              <a:rPr lang="sv-SE" dirty="0">
                <a:solidFill>
                  <a:srgbClr val="000000"/>
                </a:solidFill>
                <a:cs typeface="Arial"/>
              </a:rPr>
              <a:t>Kunskapsöversikten är författad av Maria Andersson Vogel, fil.dr. i socialt arbete vid Stockholms universitet och Birgitta Persdotter, fil.dr. i folkhälsovetenskap vid Karlstads universitet.</a:t>
            </a:r>
            <a:r>
              <a:rPr lang="en-US" dirty="0">
                <a:solidFill>
                  <a:srgbClr val="000000"/>
                </a:solidFill>
                <a:cs typeface="Arial"/>
              </a:rPr>
              <a:t>​</a:t>
            </a:r>
          </a:p>
          <a:p>
            <a:pPr algn="l" rtl="0" fontAlgn="base"/>
            <a:endParaRPr lang="en-US" dirty="0">
              <a:solidFill>
                <a:srgbClr val="000000"/>
              </a:solidFill>
            </a:endParaRPr>
          </a:p>
          <a:p>
            <a:pPr algn="l" rtl="0" fontAlgn="base"/>
            <a:r>
              <a:rPr lang="sv-SE" sz="1000" dirty="0">
                <a:solidFill>
                  <a:srgbClr val="000000"/>
                </a:solidFill>
              </a:rPr>
              <a:t>Syftet med översikten är att ge kunskapsunderlag för att kunna utveckla och främja jämställdhet i socialtjänstens handläggning och myndighetsutövning. ​</a:t>
            </a:r>
            <a:endParaRPr lang="sv-SE" sz="1000" dirty="0">
              <a:solidFill>
                <a:srgbClr val="444444"/>
              </a:solidFill>
            </a:endParaRPr>
          </a:p>
          <a:p>
            <a:pPr algn="l" rtl="0" fontAlgn="base"/>
            <a:r>
              <a:rPr lang="sv-SE" sz="1000" dirty="0">
                <a:solidFill>
                  <a:srgbClr val="000000"/>
                </a:solidFill>
              </a:rPr>
              <a:t>​</a:t>
            </a:r>
            <a:endParaRPr lang="sv-SE" sz="1000" dirty="0">
              <a:solidFill>
                <a:srgbClr val="444444"/>
              </a:solidFill>
            </a:endParaRPr>
          </a:p>
          <a:p>
            <a:pPr algn="l" rtl="0" fontAlgn="base"/>
            <a:endParaRPr lang="en-US" b="0" i="0" dirty="0">
              <a:solidFill>
                <a:srgbClr val="000000"/>
              </a:solidFill>
              <a:effectLst/>
              <a:latin typeface="Segoe UI" panose="020B0502040204020203" pitchFamily="34" charset="0"/>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57</a:t>
            </a:fld>
            <a:endParaRPr lang="sv-SE">
              <a:solidFill>
                <a:prstClr val="black"/>
              </a:solidFill>
              <a:latin typeface="Calibri" panose="020F0502020204030204"/>
            </a:endParaRPr>
          </a:p>
        </p:txBody>
      </p:sp>
    </p:spTree>
    <p:extLst>
      <p:ext uri="{BB962C8B-B14F-4D97-AF65-F5344CB8AC3E}">
        <p14:creationId xmlns:p14="http://schemas.microsoft.com/office/powerpoint/2010/main" val="16465428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r>
              <a:rPr lang="sv-SE" sz="1000" dirty="0">
                <a:solidFill>
                  <a:srgbClr val="000000"/>
                </a:solidFill>
              </a:rPr>
              <a:t>Tydliga mönster </a:t>
            </a:r>
            <a:r>
              <a:rPr lang="sv-SE" sz="1000" b="1" dirty="0">
                <a:solidFill>
                  <a:srgbClr val="000000"/>
                </a:solidFill>
              </a:rPr>
              <a:t>att </a:t>
            </a:r>
            <a:r>
              <a:rPr lang="sv-SE" sz="1000" b="1" dirty="0">
                <a:solidFill>
                  <a:srgbClr val="F39325"/>
                </a:solidFill>
              </a:rPr>
              <a:t>könsnormerna </a:t>
            </a:r>
            <a:r>
              <a:rPr lang="sv-SE" sz="1000" dirty="0">
                <a:solidFill>
                  <a:srgbClr val="F39325"/>
                </a:solidFill>
              </a:rPr>
              <a:t>i samhället också finns i socialtjänstens </a:t>
            </a:r>
            <a:r>
              <a:rPr lang="sv-SE" sz="1000" dirty="0">
                <a:solidFill>
                  <a:srgbClr val="000000"/>
                </a:solidFill>
              </a:rPr>
              <a:t>handläggning. </a:t>
            </a:r>
            <a:r>
              <a:rPr lang="en-US" sz="1000" dirty="0">
                <a:solidFill>
                  <a:srgbClr val="000000"/>
                </a:solidFill>
              </a:rPr>
              <a:t>​</a:t>
            </a:r>
          </a:p>
          <a:p>
            <a:pPr algn="l" rtl="0" fontAlgn="base">
              <a:buFont typeface="Arial" panose="020B0604020202020204" pitchFamily="34" charset="0"/>
              <a:buChar char="•"/>
            </a:pPr>
            <a:endParaRPr lang="en-US" sz="1000" dirty="0">
              <a:solidFill>
                <a:srgbClr val="000000"/>
              </a:solidFill>
            </a:endParaRPr>
          </a:p>
          <a:p>
            <a:pPr algn="l" rtl="0" fontAlgn="base">
              <a:buFont typeface="Arial" panose="020B0604020202020204" pitchFamily="34" charset="0"/>
              <a:buChar char="•"/>
            </a:pPr>
            <a:r>
              <a:rPr lang="sv-SE" sz="1000" dirty="0">
                <a:solidFill>
                  <a:srgbClr val="000000"/>
                </a:solidFill>
              </a:rPr>
              <a:t>Skillnader mellan kvinnor och män, flickor och pojkar, tenderar både  att </a:t>
            </a:r>
            <a:r>
              <a:rPr lang="sv-SE" sz="1000" dirty="0">
                <a:solidFill>
                  <a:srgbClr val="F39325"/>
                </a:solidFill>
              </a:rPr>
              <a:t>upprätthållas och förstärkas</a:t>
            </a:r>
            <a:r>
              <a:rPr lang="sv-SE" sz="1000" dirty="0">
                <a:solidFill>
                  <a:srgbClr val="000000"/>
                </a:solidFill>
              </a:rPr>
              <a:t>. Det innebär att föreställningar om hur pojkar och män liksom flickor och kvinnor </a:t>
            </a:r>
            <a:r>
              <a:rPr lang="sv-SE" sz="1000" dirty="0">
                <a:solidFill>
                  <a:srgbClr val="F39325"/>
                </a:solidFill>
              </a:rPr>
              <a:t>”är” och ”gör” </a:t>
            </a:r>
            <a:r>
              <a:rPr lang="sv-SE" sz="1000" dirty="0">
                <a:solidFill>
                  <a:srgbClr val="000000"/>
                </a:solidFill>
              </a:rPr>
              <a:t>får olika betydelse i olika verksamhetsområden, och på så vis olika konsekvenser för klienter och brukare och för hur jämställda och jämlika deras levnadsvillkor är och blir.  </a:t>
            </a:r>
            <a:r>
              <a:rPr lang="en-US" sz="1000" dirty="0">
                <a:solidFill>
                  <a:srgbClr val="000000"/>
                </a:solidFill>
              </a:rPr>
              <a:t>​</a:t>
            </a:r>
          </a:p>
          <a:p>
            <a:pPr algn="l" rtl="0" fontAlgn="base">
              <a:buFont typeface="Arial" panose="020B0604020202020204" pitchFamily="34" charset="0"/>
              <a:buChar char="•"/>
            </a:pPr>
            <a:endParaRPr lang="en-US" sz="1000" dirty="0">
              <a:solidFill>
                <a:srgbClr val="000000"/>
              </a:solidFill>
            </a:endParaRPr>
          </a:p>
          <a:p>
            <a:pPr algn="l" rtl="0" fontAlgn="base">
              <a:buFont typeface="Arial" panose="020B0604020202020204" pitchFamily="34" charset="0"/>
              <a:buChar char="•"/>
            </a:pPr>
            <a:r>
              <a:rPr lang="sv-SE" sz="1000" dirty="0">
                <a:solidFill>
                  <a:srgbClr val="000000"/>
                </a:solidFill>
              </a:rPr>
              <a:t>Övergripande tycks </a:t>
            </a:r>
            <a:r>
              <a:rPr lang="sv-SE" sz="1000" b="1" dirty="0">
                <a:solidFill>
                  <a:srgbClr val="F39325"/>
                </a:solidFill>
              </a:rPr>
              <a:t>traditionella föreställningar </a:t>
            </a:r>
            <a:r>
              <a:rPr lang="sv-SE" sz="1000" b="1" dirty="0">
                <a:solidFill>
                  <a:srgbClr val="000000"/>
                </a:solidFill>
              </a:rPr>
              <a:t>om kvinnor som passiva, hjälpsökande omsorgsgivare och om män som aktiva, självständiga familjeförsörjare vara de mest framträdande.  </a:t>
            </a:r>
            <a:r>
              <a:rPr lang="en-US" sz="1000" b="1" dirty="0">
                <a:solidFill>
                  <a:srgbClr val="000000"/>
                </a:solidFill>
              </a:rPr>
              <a:t>​</a:t>
            </a:r>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58</a:t>
            </a:fld>
            <a:endParaRPr lang="sv-SE">
              <a:solidFill>
                <a:prstClr val="black"/>
              </a:solidFill>
              <a:latin typeface="Calibri" panose="020F0502020204030204"/>
            </a:endParaRPr>
          </a:p>
        </p:txBody>
      </p:sp>
    </p:spTree>
    <p:extLst>
      <p:ext uri="{BB962C8B-B14F-4D97-AF65-F5344CB8AC3E}">
        <p14:creationId xmlns:p14="http://schemas.microsoft.com/office/powerpoint/2010/main" val="2598190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r>
              <a:rPr lang="sv-SE" sz="1000" dirty="0">
                <a:solidFill>
                  <a:srgbClr val="000000"/>
                </a:solidFill>
              </a:rPr>
              <a:t>Att människor bemöts och bedöms utifrån könsstereotypa normer och föreställningar </a:t>
            </a:r>
            <a:r>
              <a:rPr lang="sv-SE" sz="1000" dirty="0">
                <a:solidFill>
                  <a:srgbClr val="F39325"/>
                </a:solidFill>
              </a:rPr>
              <a:t>drabbar såväl </a:t>
            </a:r>
            <a:r>
              <a:rPr lang="sv-SE" sz="1000" b="1" dirty="0">
                <a:solidFill>
                  <a:srgbClr val="F39325"/>
                </a:solidFill>
              </a:rPr>
              <a:t>kvinnor som män negativt</a:t>
            </a:r>
            <a:r>
              <a:rPr lang="sv-SE" sz="1000" b="1" dirty="0">
                <a:solidFill>
                  <a:srgbClr val="000000"/>
                </a:solidFill>
              </a:rPr>
              <a:t>, </a:t>
            </a:r>
            <a:r>
              <a:rPr lang="sv-SE" sz="1000" dirty="0">
                <a:solidFill>
                  <a:srgbClr val="000000"/>
                </a:solidFill>
              </a:rPr>
              <a:t>men på olika sätt. </a:t>
            </a:r>
            <a:r>
              <a:rPr lang="en-US" sz="1000" dirty="0">
                <a:solidFill>
                  <a:srgbClr val="000000"/>
                </a:solidFill>
              </a:rPr>
              <a:t>​</a:t>
            </a:r>
          </a:p>
          <a:p>
            <a:pPr algn="l" rtl="0" fontAlgn="base">
              <a:buFont typeface="Arial" panose="020B0604020202020204" pitchFamily="34" charset="0"/>
              <a:buChar char="•"/>
            </a:pPr>
            <a:r>
              <a:rPr lang="sv-SE" sz="1000" dirty="0">
                <a:solidFill>
                  <a:srgbClr val="000000"/>
                </a:solidFill>
              </a:rPr>
              <a:t>Det </a:t>
            </a:r>
            <a:r>
              <a:rPr lang="sv-SE" sz="1000" b="1" dirty="0">
                <a:solidFill>
                  <a:srgbClr val="F39325"/>
                </a:solidFill>
              </a:rPr>
              <a:t>motverkar att frigöra och utveckla </a:t>
            </a:r>
            <a:r>
              <a:rPr lang="sv-SE" sz="1000" b="1" dirty="0">
                <a:solidFill>
                  <a:srgbClr val="000000"/>
                </a:solidFill>
              </a:rPr>
              <a:t>enskildas och gruppers egna resurser</a:t>
            </a:r>
            <a:r>
              <a:rPr lang="sv-SE" sz="1000" dirty="0">
                <a:solidFill>
                  <a:srgbClr val="000000"/>
                </a:solidFill>
              </a:rPr>
              <a:t>. </a:t>
            </a:r>
          </a:p>
          <a:p>
            <a:pPr algn="l" rtl="0" fontAlgn="base">
              <a:buFont typeface="Arial" panose="020B0604020202020204" pitchFamily="34" charset="0"/>
              <a:buChar char="•"/>
            </a:pPr>
            <a:r>
              <a:rPr lang="sv-SE" sz="1000" b="1" dirty="0">
                <a:solidFill>
                  <a:srgbClr val="000000"/>
                </a:solidFill>
              </a:rPr>
              <a:t>Hindrar jämställda och jämlika levnadsvillkor</a:t>
            </a:r>
            <a:r>
              <a:rPr lang="sv-SE" sz="1000" dirty="0">
                <a:solidFill>
                  <a:srgbClr val="000000"/>
                </a:solidFill>
              </a:rPr>
              <a:t>. </a:t>
            </a:r>
          </a:p>
          <a:p>
            <a:pPr algn="l" rtl="0" fontAlgn="base">
              <a:buFont typeface="Arial" panose="020B0604020202020204" pitchFamily="34" charset="0"/>
              <a:buChar char="•"/>
            </a:pPr>
            <a:r>
              <a:rPr lang="sv-SE" sz="1000" dirty="0">
                <a:solidFill>
                  <a:srgbClr val="000000"/>
                </a:solidFill>
              </a:rPr>
              <a:t>Ytterst är detta en fråga om </a:t>
            </a:r>
            <a:r>
              <a:rPr lang="sv-SE" sz="1000" dirty="0">
                <a:solidFill>
                  <a:srgbClr val="F39325"/>
                </a:solidFill>
              </a:rPr>
              <a:t>lämpliga insatser</a:t>
            </a:r>
            <a:r>
              <a:rPr lang="sv-SE" sz="1000" dirty="0">
                <a:solidFill>
                  <a:srgbClr val="000000"/>
                </a:solidFill>
              </a:rPr>
              <a:t>, utifrån individuella förutsättningar och behov. </a:t>
            </a:r>
          </a:p>
          <a:p>
            <a:pPr algn="l" rtl="0" fontAlgn="base">
              <a:buFont typeface="Arial" panose="020B0604020202020204" pitchFamily="34" charset="0"/>
              <a:buChar char="•"/>
            </a:pPr>
            <a:r>
              <a:rPr lang="sv-SE" sz="1000" dirty="0">
                <a:solidFill>
                  <a:srgbClr val="000000"/>
                </a:solidFill>
              </a:rPr>
              <a:t>Det är också en fråga om att </a:t>
            </a:r>
            <a:r>
              <a:rPr lang="sv-SE" sz="1000" b="1" dirty="0">
                <a:solidFill>
                  <a:srgbClr val="000000"/>
                </a:solidFill>
              </a:rPr>
              <a:t>använda socialtjänstens begränsade resurser</a:t>
            </a:r>
            <a:r>
              <a:rPr lang="sv-SE" sz="1000" dirty="0">
                <a:solidFill>
                  <a:srgbClr val="000000"/>
                </a:solidFill>
              </a:rPr>
              <a:t> på ett </a:t>
            </a:r>
            <a:r>
              <a:rPr lang="sv-SE" sz="1000" dirty="0">
                <a:solidFill>
                  <a:srgbClr val="F39325"/>
                </a:solidFill>
              </a:rPr>
              <a:t>kunskapsbaserat och effektivt </a:t>
            </a:r>
            <a:r>
              <a:rPr lang="sv-SE" sz="1000" dirty="0">
                <a:solidFill>
                  <a:srgbClr val="000000"/>
                </a:solidFill>
              </a:rPr>
              <a:t>sätt.</a:t>
            </a:r>
            <a:r>
              <a:rPr lang="en-US" sz="1000" dirty="0">
                <a:solidFill>
                  <a:srgbClr val="000000"/>
                </a:solidFill>
              </a:rPr>
              <a:t>​</a:t>
            </a:r>
          </a:p>
          <a:p>
            <a:pPr algn="l" rtl="0" fontAlgn="base">
              <a:buFont typeface="Arial" panose="020B0604020202020204" pitchFamily="34" charset="0"/>
              <a:buChar char="•"/>
            </a:pPr>
            <a:endParaRPr lang="en-US" sz="1800" dirty="0">
              <a:solidFill>
                <a:srgbClr val="000000"/>
              </a:solidFill>
              <a:latin typeface="Calibri" panose="020F0502020204030204" pitchFamily="34" charset="0"/>
            </a:endParaRPr>
          </a:p>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59</a:t>
            </a:fld>
            <a:endParaRPr lang="sv-SE">
              <a:solidFill>
                <a:prstClr val="black"/>
              </a:solidFill>
              <a:latin typeface="Calibri" panose="020F0502020204030204"/>
            </a:endParaRPr>
          </a:p>
        </p:txBody>
      </p:sp>
    </p:spTree>
    <p:extLst>
      <p:ext uri="{BB962C8B-B14F-4D97-AF65-F5344CB8AC3E}">
        <p14:creationId xmlns:p14="http://schemas.microsoft.com/office/powerpoint/2010/main" val="620967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r>
              <a:rPr lang="sv-SE" sz="1000" dirty="0">
                <a:solidFill>
                  <a:srgbClr val="000000"/>
                </a:solidFill>
              </a:rPr>
              <a:t>Forskning på svensk socialtjänst, liksom forskningsöversikter som inkluderar studier från såväl Sverige som andra länder. </a:t>
            </a:r>
            <a:r>
              <a:rPr lang="en-US" sz="1000" dirty="0">
                <a:solidFill>
                  <a:srgbClr val="000000"/>
                </a:solidFill>
              </a:rPr>
              <a:t>​</a:t>
            </a:r>
          </a:p>
          <a:p>
            <a:pPr algn="l" rtl="0" fontAlgn="base">
              <a:buFont typeface="Arial" panose="020B0604020202020204" pitchFamily="34" charset="0"/>
              <a:buChar char="•"/>
            </a:pPr>
            <a:r>
              <a:rPr lang="sv-SE" sz="1000" dirty="0">
                <a:ea typeface="Calibri" panose="020F0502020204030204" pitchFamily="34" charset="0"/>
                <a:cs typeface="Times New Roman" panose="02020603050405020304" pitchFamily="18" charset="0"/>
              </a:rPr>
              <a:t>Grundläggande forskning om socialtjänstens arbete saknas i stor utsträckning</a:t>
            </a:r>
            <a:endParaRPr lang="en-US" sz="1000" dirty="0">
              <a:solidFill>
                <a:srgbClr val="000000"/>
              </a:solidFill>
            </a:endParaRPr>
          </a:p>
          <a:p>
            <a:pPr algn="l" rtl="0" fontAlgn="base">
              <a:buFont typeface="Arial" panose="020B0604020202020204" pitchFamily="34" charset="0"/>
              <a:buChar char="•"/>
            </a:pPr>
            <a:r>
              <a:rPr lang="sv-SE" sz="1000" b="1" dirty="0">
                <a:solidFill>
                  <a:srgbClr val="F39325"/>
                </a:solidFill>
              </a:rPr>
              <a:t>Kunskapsläget varierar </a:t>
            </a:r>
            <a:r>
              <a:rPr lang="sv-SE" sz="1000" b="1" dirty="0">
                <a:solidFill>
                  <a:srgbClr val="000000"/>
                </a:solidFill>
              </a:rPr>
              <a:t>mellan socialtjänstens verksamhetsområden</a:t>
            </a:r>
            <a:r>
              <a:rPr lang="sv-SE" sz="1000" dirty="0">
                <a:solidFill>
                  <a:srgbClr val="000000"/>
                </a:solidFill>
              </a:rPr>
              <a:t>. </a:t>
            </a:r>
            <a:r>
              <a:rPr lang="en-US" sz="1000" dirty="0">
                <a:solidFill>
                  <a:srgbClr val="000000"/>
                </a:solidFill>
              </a:rPr>
              <a:t>​</a:t>
            </a:r>
          </a:p>
          <a:p>
            <a:pPr algn="l" rtl="0" fontAlgn="base">
              <a:buFont typeface="Arial" panose="020B0604020202020204" pitchFamily="34" charset="0"/>
              <a:buNone/>
            </a:pPr>
            <a:endParaRPr lang="en-US" sz="1000" dirty="0">
              <a:solidFill>
                <a:srgbClr val="000000"/>
              </a:solidFill>
            </a:endParaRPr>
          </a:p>
          <a:p>
            <a:pPr defTabSz="933237" fontAlgn="base">
              <a:buFont typeface="Arial" panose="020B0604020202020204" pitchFamily="34" charset="0"/>
              <a:buChar char="•"/>
              <a:defRPr/>
            </a:pPr>
            <a:r>
              <a:rPr lang="sv-SE" sz="1000" b="1" dirty="0">
                <a:solidFill>
                  <a:srgbClr val="000000"/>
                </a:solidFill>
              </a:rPr>
              <a:t>Fler studier finns som rör ekonomiskt bistånd och den sociala barn- och ungdomsvården </a:t>
            </a:r>
          </a:p>
          <a:p>
            <a:pPr defTabSz="933237" fontAlgn="base">
              <a:buFont typeface="Arial" panose="020B0604020202020204" pitchFamily="34" charset="0"/>
              <a:buChar char="•"/>
              <a:defRPr/>
            </a:pPr>
            <a:r>
              <a:rPr lang="sv-SE" sz="1000" b="1" dirty="0">
                <a:solidFill>
                  <a:srgbClr val="000000"/>
                </a:solidFill>
              </a:rPr>
              <a:t>Medan </a:t>
            </a:r>
            <a:r>
              <a:rPr lang="sv-SE" sz="1000" b="1" dirty="0">
                <a:solidFill>
                  <a:srgbClr val="F39325"/>
                </a:solidFill>
              </a:rPr>
              <a:t>färre studier rör äldreomsorg och funktionshinderområdet. </a:t>
            </a:r>
            <a:r>
              <a:rPr lang="sv-SE" sz="1000" dirty="0">
                <a:solidFill>
                  <a:srgbClr val="F39325"/>
                </a:solidFill>
              </a:rPr>
              <a:t> </a:t>
            </a:r>
          </a:p>
          <a:p>
            <a:pPr defTabSz="933237" fontAlgn="base">
              <a:buFont typeface="Arial" panose="020B0604020202020204" pitchFamily="34" charset="0"/>
              <a:buChar char="•"/>
              <a:defRPr/>
            </a:pPr>
            <a:r>
              <a:rPr lang="sv-SE" sz="1000" b="1" dirty="0"/>
              <a:t>Inom missbruksområdet har fokus varit på behandling snarare än handläggningen.</a:t>
            </a:r>
            <a:endParaRPr lang="sv-SE" sz="1000" b="1" dirty="0">
              <a:cs typeface="Arial"/>
            </a:endParaRPr>
          </a:p>
          <a:p>
            <a:pPr algn="l" rtl="0" fontAlgn="base">
              <a:buFont typeface="Arial" panose="020B0604020202020204" pitchFamily="34" charset="0"/>
              <a:buChar char="•"/>
            </a:pPr>
            <a:r>
              <a:rPr lang="sv-SE" sz="1000" b="1" dirty="0">
                <a:solidFill>
                  <a:srgbClr val="000000"/>
                </a:solidFill>
              </a:rPr>
              <a:t>Det saknas även studier om handläggningen av hedersrelaterat våld och förtryck och jämställdhet. </a:t>
            </a:r>
            <a:r>
              <a:rPr lang="en-US" sz="1000" b="1" dirty="0">
                <a:solidFill>
                  <a:srgbClr val="000000"/>
                </a:solidFill>
              </a:rPr>
              <a:t>​ </a:t>
            </a:r>
          </a:p>
          <a:p>
            <a:pPr algn="l" rtl="0" fontAlgn="base">
              <a:buFont typeface="Arial" panose="020B0604020202020204" pitchFamily="34" charset="0"/>
              <a:buNone/>
            </a:pPr>
            <a:endParaRPr lang="en-US" sz="1000" dirty="0">
              <a:solidFill>
                <a:srgbClr val="000000"/>
              </a:solidFill>
            </a:endParaRPr>
          </a:p>
          <a:p>
            <a:pPr algn="l" rtl="0" fontAlgn="base">
              <a:buFont typeface="Arial" panose="020B0604020202020204" pitchFamily="34" charset="0"/>
              <a:buChar char="•"/>
            </a:pPr>
            <a:r>
              <a:rPr lang="sv-SE" sz="1000" dirty="0">
                <a:solidFill>
                  <a:srgbClr val="000000"/>
                </a:solidFill>
              </a:rPr>
              <a:t>Att </a:t>
            </a:r>
            <a:r>
              <a:rPr lang="sv-SE" sz="1000" dirty="0">
                <a:solidFill>
                  <a:srgbClr val="F39325"/>
                </a:solidFill>
              </a:rPr>
              <a:t>det saknas forskning </a:t>
            </a:r>
            <a:r>
              <a:rPr lang="sv-SE" sz="1000" dirty="0">
                <a:solidFill>
                  <a:srgbClr val="000000"/>
                </a:solidFill>
              </a:rPr>
              <a:t>innebär att det ibland presenteras studier som rör skillnader i samtliga steg i handläggningsprocessen och ibland enbart skillnader i något steg, exempelvis skillnader i beslut om insatser.   ​</a:t>
            </a:r>
          </a:p>
          <a:p>
            <a:pPr algn="l" rtl="0" fontAlgn="base">
              <a:buFont typeface="Arial" panose="020B0604020202020204" pitchFamily="34" charset="0"/>
              <a:buChar char="•"/>
            </a:pPr>
            <a:endParaRPr lang="sv-SE" sz="1000" dirty="0">
              <a:solidFill>
                <a:srgbClr val="000000"/>
              </a:solidFill>
            </a:endParaRPr>
          </a:p>
          <a:p>
            <a:pPr algn="l" rtl="0" fontAlgn="base">
              <a:buFont typeface="Arial" panose="020B0604020202020204" pitchFamily="34" charset="0"/>
              <a:buChar char="•"/>
            </a:pPr>
            <a:r>
              <a:rPr lang="sv-SE" sz="1000" dirty="0">
                <a:solidFill>
                  <a:srgbClr val="000000"/>
                </a:solidFill>
              </a:rPr>
              <a:t>Nu kommer vi gå igenom de olika områdena kunskapsöversikten, område för område: </a:t>
            </a:r>
          </a:p>
          <a:p>
            <a:pPr algn="l" rtl="0" fontAlgn="base">
              <a:buFont typeface="Arial" panose="020B0604020202020204" pitchFamily="34" charset="0"/>
              <a:buChar char="•"/>
            </a:pPr>
            <a:endParaRPr lang="sv-SE" sz="1000" dirty="0">
              <a:solidFill>
                <a:srgbClr val="000000"/>
              </a:solidFill>
            </a:endParaRPr>
          </a:p>
          <a:p>
            <a:pPr algn="l" rtl="0" fontAlgn="base">
              <a:buFont typeface="Arial" panose="020B0604020202020204" pitchFamily="34" charset="0"/>
              <a:buChar char="•"/>
            </a:pPr>
            <a:r>
              <a:rPr lang="sv-SE" sz="1000" dirty="0">
                <a:solidFill>
                  <a:srgbClr val="000000"/>
                </a:solidFill>
              </a:rPr>
              <a:t>Ekonomisk bistånd</a:t>
            </a:r>
            <a:r>
              <a:rPr lang="en-US" sz="1000" dirty="0">
                <a:solidFill>
                  <a:srgbClr val="000000"/>
                </a:solidFill>
              </a:rPr>
              <a:t>​</a:t>
            </a:r>
          </a:p>
          <a:p>
            <a:pPr algn="l" rtl="0" fontAlgn="base">
              <a:buFont typeface="Arial" panose="020B0604020202020204" pitchFamily="34" charset="0"/>
              <a:buChar char="•"/>
            </a:pPr>
            <a:r>
              <a:rPr lang="sv-SE" sz="1000" dirty="0">
                <a:solidFill>
                  <a:srgbClr val="000000"/>
                </a:solidFill>
              </a:rPr>
              <a:t>Missbruk- och beroendevård</a:t>
            </a:r>
            <a:r>
              <a:rPr lang="en-US" sz="1000" dirty="0">
                <a:solidFill>
                  <a:srgbClr val="000000"/>
                </a:solidFill>
              </a:rPr>
              <a:t>​</a:t>
            </a:r>
          </a:p>
          <a:p>
            <a:pPr algn="l" rtl="0" fontAlgn="base">
              <a:buFont typeface="Arial" panose="020B0604020202020204" pitchFamily="34" charset="0"/>
              <a:buChar char="•"/>
            </a:pPr>
            <a:r>
              <a:rPr lang="sv-SE" sz="1000" dirty="0">
                <a:solidFill>
                  <a:srgbClr val="000000"/>
                </a:solidFill>
              </a:rPr>
              <a:t>Omsorgsinsatser och stöd enligt </a:t>
            </a:r>
            <a:r>
              <a:rPr lang="sv-SE" sz="1000" dirty="0" err="1">
                <a:solidFill>
                  <a:srgbClr val="000000"/>
                </a:solidFill>
              </a:rPr>
              <a:t>SoL</a:t>
            </a:r>
            <a:r>
              <a:rPr lang="sv-SE" sz="1000" dirty="0">
                <a:solidFill>
                  <a:srgbClr val="000000"/>
                </a:solidFill>
              </a:rPr>
              <a:t> och LSS</a:t>
            </a:r>
            <a:r>
              <a:rPr lang="en-US" sz="1000" dirty="0">
                <a:solidFill>
                  <a:srgbClr val="000000"/>
                </a:solidFill>
              </a:rPr>
              <a:t>​</a:t>
            </a:r>
          </a:p>
          <a:p>
            <a:pPr algn="l" rtl="0" fontAlgn="base">
              <a:buFont typeface="Arial" panose="020B0604020202020204" pitchFamily="34" charset="0"/>
              <a:buChar char="•"/>
            </a:pPr>
            <a:r>
              <a:rPr lang="sv-SE" sz="1000" dirty="0">
                <a:solidFill>
                  <a:srgbClr val="000000"/>
                </a:solidFill>
              </a:rPr>
              <a:t>Social barn- och ungdomsvård</a:t>
            </a:r>
            <a:r>
              <a:rPr lang="en-US" sz="1000" dirty="0">
                <a:solidFill>
                  <a:srgbClr val="000000"/>
                </a:solidFill>
              </a:rPr>
              <a:t>​</a:t>
            </a:r>
          </a:p>
          <a:p>
            <a:pPr algn="l" rtl="0" fontAlgn="base">
              <a:buFont typeface="Arial" panose="020B0604020202020204" pitchFamily="34" charset="0"/>
              <a:buChar char="•"/>
            </a:pPr>
            <a:r>
              <a:rPr lang="sv-SE" sz="1000" dirty="0">
                <a:solidFill>
                  <a:srgbClr val="000000"/>
                </a:solidFill>
              </a:rPr>
              <a:t>Familjerättsliga ärenden</a:t>
            </a:r>
            <a:r>
              <a:rPr lang="en-US" sz="1000" dirty="0">
                <a:solidFill>
                  <a:srgbClr val="000000"/>
                </a:solidFill>
              </a:rPr>
              <a:t>​</a:t>
            </a:r>
          </a:p>
          <a:p>
            <a:pPr algn="l" rtl="0" fontAlgn="base">
              <a:buFont typeface="Arial" panose="020B0604020202020204" pitchFamily="34" charset="0"/>
              <a:buChar char="•"/>
            </a:pPr>
            <a:r>
              <a:rPr lang="sv-SE" sz="1000" dirty="0">
                <a:solidFill>
                  <a:srgbClr val="000000"/>
                </a:solidFill>
              </a:rPr>
              <a:t>Våld i nära relation</a:t>
            </a:r>
            <a:endParaRPr lang="en-US" sz="1000" dirty="0">
              <a:solidFill>
                <a:srgbClr val="000000"/>
              </a:solidFill>
            </a:endParaRPr>
          </a:p>
          <a:p>
            <a:pPr algn="l" rtl="0" fontAlgn="base">
              <a:buFont typeface="Arial" panose="020B0604020202020204" pitchFamily="34" charset="0"/>
              <a:buChar char="•"/>
            </a:pPr>
            <a:endParaRPr lang="sv-SE" sz="1000" dirty="0">
              <a:solidFill>
                <a:srgbClr val="000000"/>
              </a:solidFill>
            </a:endParaRPr>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60</a:t>
            </a:fld>
            <a:endParaRPr lang="sv-SE">
              <a:solidFill>
                <a:prstClr val="black"/>
              </a:solidFill>
              <a:latin typeface="Calibri" panose="020F0502020204030204"/>
            </a:endParaRPr>
          </a:p>
        </p:txBody>
      </p:sp>
    </p:spTree>
    <p:extLst>
      <p:ext uri="{BB962C8B-B14F-4D97-AF65-F5344CB8AC3E}">
        <p14:creationId xmlns:p14="http://schemas.microsoft.com/office/powerpoint/2010/main" val="5039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6</a:t>
            </a:fld>
            <a:endParaRPr lang="sv-SE"/>
          </a:p>
        </p:txBody>
      </p:sp>
    </p:spTree>
    <p:extLst>
      <p:ext uri="{BB962C8B-B14F-4D97-AF65-F5344CB8AC3E}">
        <p14:creationId xmlns:p14="http://schemas.microsoft.com/office/powerpoint/2010/main" val="2052481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28: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r>
              <a:rPr lang="sv-SE"/>
              <a:t>Omsorgsinsatser och stöd enligt SoL och LSS</a:t>
            </a:r>
            <a:endParaRPr/>
          </a:p>
        </p:txBody>
      </p:sp>
      <p:sp>
        <p:nvSpPr>
          <p:cNvPr id="684" name="Google Shape;684;p28: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defTabSz="933237">
              <a:defRPr/>
            </a:pPr>
            <a:fld id="{00000000-1234-1234-1234-123412341234}" type="slidenum">
              <a:rPr lang="sv-SE">
                <a:solidFill>
                  <a:prstClr val="black"/>
                </a:solidFill>
                <a:latin typeface="Calibri" panose="020F0502020204030204"/>
              </a:rPr>
              <a:pPr defTabSz="933237">
                <a:defRPr/>
              </a:pPr>
              <a:t>61</a:t>
            </a:fld>
            <a:endParaRPr>
              <a:solidFill>
                <a:prstClr val="black"/>
              </a:solidFill>
              <a:latin typeface="Calibri" panose="020F0502020204030204"/>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endParaRPr lang="sv-SE" b="0" i="0" dirty="0">
              <a:solidFill>
                <a:srgbClr val="000000"/>
              </a:solidFill>
              <a:effectLst/>
              <a:latin typeface="Arial" panose="020B0604020202020204" pitchFamily="34" charset="0"/>
            </a:endParaRPr>
          </a:p>
          <a:p>
            <a:pPr marL="380424" indent="-349964">
              <a:buFont typeface="Wingdings" panose="05000000000000000000" pitchFamily="2" charset="2"/>
              <a:buChar char="§"/>
            </a:pPr>
            <a:r>
              <a:rPr lang="sv-SE" dirty="0">
                <a:solidFill>
                  <a:srgbClr val="000000"/>
                </a:solidFill>
                <a:ea typeface="Calibri" panose="020F0502020204030204" pitchFamily="34" charset="0"/>
              </a:rPr>
              <a:t>Män ses</a:t>
            </a:r>
            <a:r>
              <a:rPr lang="sv-SE" dirty="0">
                <a:ea typeface="Calibri" panose="020F0502020204030204" pitchFamily="34" charset="0"/>
              </a:rPr>
              <a:t> ofta</a:t>
            </a:r>
            <a:r>
              <a:rPr lang="sv-SE" dirty="0">
                <a:solidFill>
                  <a:srgbClr val="000000"/>
                </a:solidFill>
                <a:ea typeface="Calibri" panose="020F0502020204030204" pitchFamily="34" charset="0"/>
              </a:rPr>
              <a:t> som familjeförsörjare och kvinnor som omsorgsgivare, därför riktas aktiveringsinsatser främst till äldre, svenska män.   </a:t>
            </a:r>
            <a:endParaRPr lang="sv-SE" dirty="0">
              <a:ea typeface="Calibri" panose="020F0502020204030204" pitchFamily="34" charset="0"/>
            </a:endParaRPr>
          </a:p>
          <a:p>
            <a:pPr marL="380424" indent="-349964">
              <a:buFont typeface="Wingdings" panose="05000000000000000000" pitchFamily="2" charset="2"/>
              <a:buChar char="§"/>
            </a:pPr>
            <a:r>
              <a:rPr lang="sv-SE" dirty="0">
                <a:solidFill>
                  <a:srgbClr val="000000"/>
                </a:solidFill>
                <a:ea typeface="Calibri" panose="020F0502020204030204" pitchFamily="34" charset="0"/>
              </a:rPr>
              <a:t>Kvinnor förväntas ta hand om sina omsorgsbehövande män</a:t>
            </a:r>
            <a:r>
              <a:rPr lang="sv-SE" dirty="0">
                <a:ea typeface="Calibri" panose="020F0502020204030204" pitchFamily="34" charset="0"/>
              </a:rPr>
              <a:t>. Lägre f</a:t>
            </a:r>
            <a:r>
              <a:rPr lang="sv-SE" dirty="0">
                <a:solidFill>
                  <a:srgbClr val="000000"/>
                </a:solidFill>
                <a:ea typeface="Calibri" panose="020F0502020204030204" pitchFamily="34" charset="0"/>
              </a:rPr>
              <a:t>örväntningar</a:t>
            </a:r>
            <a:r>
              <a:rPr lang="sv-SE" dirty="0">
                <a:ea typeface="Calibri" panose="020F0502020204030204" pitchFamily="34" charset="0"/>
              </a:rPr>
              <a:t> </a:t>
            </a:r>
            <a:r>
              <a:rPr lang="sv-SE" dirty="0">
                <a:solidFill>
                  <a:srgbClr val="000000"/>
                </a:solidFill>
                <a:ea typeface="Calibri" panose="020F0502020204030204" pitchFamily="34" charset="0"/>
              </a:rPr>
              <a:t>på mäns förmåga att laga mat, diska och städa när kvinnan är i behov av omsorg.  </a:t>
            </a:r>
            <a:endParaRPr lang="sv-SE" dirty="0">
              <a:ea typeface="Calibri" panose="020F0502020204030204" pitchFamily="34" charset="0"/>
            </a:endParaRPr>
          </a:p>
          <a:p>
            <a:pPr marL="380424" indent="-349964">
              <a:buFont typeface="Wingdings" panose="05000000000000000000" pitchFamily="2" charset="2"/>
              <a:buChar char="§"/>
            </a:pPr>
            <a:r>
              <a:rPr lang="sv-SE" dirty="0">
                <a:solidFill>
                  <a:srgbClr val="000000"/>
                </a:solidFill>
                <a:ea typeface="Calibri" panose="020F0502020204030204" pitchFamily="34" charset="0"/>
              </a:rPr>
              <a:t>Mammors och pappors förmåga som föräldrar bedöms olika, förväntningarna på mammor är högre.  </a:t>
            </a:r>
            <a:endParaRPr lang="sv-SE" dirty="0">
              <a:ea typeface="Calibri" panose="020F0502020204030204" pitchFamily="34" charset="0"/>
            </a:endParaRPr>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62</a:t>
            </a:fld>
            <a:endParaRPr lang="sv-SE">
              <a:solidFill>
                <a:prstClr val="black"/>
              </a:solidFill>
              <a:latin typeface="Calibri" panose="020F0502020204030204"/>
            </a:endParaRPr>
          </a:p>
        </p:txBody>
      </p:sp>
    </p:spTree>
    <p:extLst>
      <p:ext uri="{BB962C8B-B14F-4D97-AF65-F5344CB8AC3E}">
        <p14:creationId xmlns:p14="http://schemas.microsoft.com/office/powerpoint/2010/main" val="235595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63</a:t>
            </a:fld>
            <a:endParaRPr lang="sv-SE"/>
          </a:p>
        </p:txBody>
      </p:sp>
    </p:spTree>
    <p:extLst>
      <p:ext uri="{BB962C8B-B14F-4D97-AF65-F5344CB8AC3E}">
        <p14:creationId xmlns:p14="http://schemas.microsoft.com/office/powerpoint/2010/main" val="3668339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endParaRPr lang="sv-SE" b="0" i="0" dirty="0">
              <a:solidFill>
                <a:srgbClr val="000000"/>
              </a:solidFill>
              <a:effectLst/>
              <a:latin typeface="Arial" panose="020B0604020202020204" pitchFamily="34" charset="0"/>
            </a:endParaRPr>
          </a:p>
          <a:p>
            <a:pPr marL="758255" indent="-291636" fontAlgn="base">
              <a:spcBef>
                <a:spcPts val="510"/>
              </a:spcBef>
              <a:buFont typeface="Arial" panose="020B0604020202020204" pitchFamily="34" charset="0"/>
              <a:buChar char="•"/>
            </a:pPr>
            <a:r>
              <a:rPr lang="sv-SE" dirty="0"/>
              <a:t>Risk finns att pojkars utsatthet förbises och att flickors aktörskap och självständighet inte ges utrymme. </a:t>
            </a:r>
          </a:p>
          <a:p>
            <a:pPr marL="758255" indent="-291636" fontAlgn="base">
              <a:spcBef>
                <a:spcPts val="510"/>
              </a:spcBef>
              <a:buFont typeface="Arial" panose="020B0604020202020204" pitchFamily="34" charset="0"/>
              <a:buChar char="•"/>
            </a:pPr>
            <a:r>
              <a:rPr lang="sv-SE" dirty="0">
                <a:ea typeface="Calibri" panose="020F0502020204030204" pitchFamily="34" charset="0"/>
              </a:rPr>
              <a:t>En av tre pojkar med uppskattat allvarlig exponering för misshandel och/eller beteendeproblem blir aldrig föremål för utredning, stöd och insatser. </a:t>
            </a:r>
          </a:p>
          <a:p>
            <a:pPr marL="758255" indent="-291636" fontAlgn="base">
              <a:spcBef>
                <a:spcPts val="510"/>
              </a:spcBef>
              <a:buFont typeface="Arial" panose="020B0604020202020204" pitchFamily="34" charset="0"/>
              <a:buChar char="•"/>
            </a:pPr>
            <a:r>
              <a:rPr lang="sv-SE" dirty="0"/>
              <a:t>Betydligt vanligare att flickor och kvinnor utsätts inom HRV. Men pojkar utsatthet är betydligt mer omfattande än vad som tidigare antagits. </a:t>
            </a:r>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64</a:t>
            </a:fld>
            <a:endParaRPr lang="sv-SE">
              <a:solidFill>
                <a:prstClr val="black"/>
              </a:solidFill>
              <a:latin typeface="Calibri" panose="020F0502020204030204"/>
            </a:endParaRPr>
          </a:p>
        </p:txBody>
      </p:sp>
    </p:spTree>
    <p:extLst>
      <p:ext uri="{BB962C8B-B14F-4D97-AF65-F5344CB8AC3E}">
        <p14:creationId xmlns:p14="http://schemas.microsoft.com/office/powerpoint/2010/main" val="2256200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65</a:t>
            </a:fld>
            <a:endParaRPr lang="sv-SE"/>
          </a:p>
        </p:txBody>
      </p:sp>
    </p:spTree>
    <p:extLst>
      <p:ext uri="{BB962C8B-B14F-4D97-AF65-F5344CB8AC3E}">
        <p14:creationId xmlns:p14="http://schemas.microsoft.com/office/powerpoint/2010/main" val="41323400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758255" indent="-291636" fontAlgn="base">
              <a:spcBef>
                <a:spcPts val="510"/>
              </a:spcBef>
              <a:buFont typeface="Arial" panose="020B0604020202020204" pitchFamily="34" charset="0"/>
              <a:buChar char="•"/>
            </a:pPr>
            <a:r>
              <a:rPr lang="sv-SE" dirty="0"/>
              <a:t>Bristande förtroende för socialtjänsten är ett hinder för många familjer.</a:t>
            </a:r>
          </a:p>
          <a:p>
            <a:pPr marL="758255" indent="-291636" fontAlgn="base">
              <a:spcBef>
                <a:spcPts val="510"/>
              </a:spcBef>
              <a:buFont typeface="Arial" panose="020B0604020202020204" pitchFamily="34" charset="0"/>
              <a:buChar char="•"/>
            </a:pPr>
            <a:r>
              <a:rPr lang="sv-SE" dirty="0">
                <a:ea typeface="Calibri" panose="020F0502020204030204" pitchFamily="34" charset="0"/>
              </a:rPr>
              <a:t>Våld i ungas parrelationer riskerar hamna mellan stolarna trots att utsatthet och våld har samma mönster och allvarlighetsgrad som hos äldre. ​</a:t>
            </a:r>
          </a:p>
          <a:p>
            <a:pPr marL="758255" indent="-291636" fontAlgn="base">
              <a:spcBef>
                <a:spcPts val="510"/>
              </a:spcBef>
              <a:buFont typeface="Arial" panose="020B0604020202020204" pitchFamily="34" charset="0"/>
              <a:buChar char="•"/>
            </a:pPr>
            <a:r>
              <a:rPr lang="sv-SE" dirty="0"/>
              <a:t>Våldsutsatta män har generellt svårare att erkänna att de upplevt våld, söka hjälp och ta emot stöd</a:t>
            </a:r>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66</a:t>
            </a:fld>
            <a:endParaRPr lang="sv-SE">
              <a:solidFill>
                <a:prstClr val="black"/>
              </a:solidFill>
              <a:latin typeface="Calibri" panose="020F0502020204030204"/>
            </a:endParaRPr>
          </a:p>
        </p:txBody>
      </p:sp>
    </p:spTree>
    <p:extLst>
      <p:ext uri="{BB962C8B-B14F-4D97-AF65-F5344CB8AC3E}">
        <p14:creationId xmlns:p14="http://schemas.microsoft.com/office/powerpoint/2010/main" val="12793728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67</a:t>
            </a:fld>
            <a:endParaRPr lang="sv-SE">
              <a:solidFill>
                <a:prstClr val="black"/>
              </a:solidFill>
              <a:latin typeface="Calibri" panose="020F0502020204030204"/>
            </a:endParaRPr>
          </a:p>
        </p:txBody>
      </p:sp>
    </p:spTree>
    <p:extLst>
      <p:ext uri="{BB962C8B-B14F-4D97-AF65-F5344CB8AC3E}">
        <p14:creationId xmlns:p14="http://schemas.microsoft.com/office/powerpoint/2010/main" val="18144553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3237">
              <a:defRPr/>
            </a:pPr>
            <a:r>
              <a:rPr lang="en-US" dirty="0">
                <a:cs typeface="Calibri"/>
              </a:rPr>
              <a:t>Maria </a:t>
            </a:r>
            <a:r>
              <a:rPr lang="en-US" b="1" dirty="0" err="1"/>
              <a:t>Samhällets</a:t>
            </a:r>
            <a:r>
              <a:rPr lang="en-US" b="1" dirty="0"/>
              <a:t> </a:t>
            </a:r>
            <a:r>
              <a:rPr lang="en-US" b="1" dirty="0" err="1"/>
              <a:t>könsnormer</a:t>
            </a:r>
            <a:r>
              <a:rPr lang="en-US" b="1" dirty="0"/>
              <a:t> </a:t>
            </a:r>
            <a:r>
              <a:rPr lang="en-US" b="1" dirty="0" err="1"/>
              <a:t>syns</a:t>
            </a:r>
            <a:r>
              <a:rPr lang="en-US" b="1" dirty="0"/>
              <a:t> </a:t>
            </a:r>
            <a:r>
              <a:rPr lang="en-US" b="1" dirty="0" err="1"/>
              <a:t>också</a:t>
            </a:r>
            <a:r>
              <a:rPr lang="en-US" b="1" dirty="0"/>
              <a:t> </a:t>
            </a:r>
            <a:r>
              <a:rPr lang="en-US" b="1" dirty="0" err="1"/>
              <a:t>i</a:t>
            </a:r>
            <a:r>
              <a:rPr lang="en-US" b="1" dirty="0"/>
              <a:t> </a:t>
            </a:r>
            <a:r>
              <a:rPr lang="en-US" b="1" dirty="0" err="1"/>
              <a:t>socialtjänstens</a:t>
            </a:r>
            <a:r>
              <a:rPr lang="en-US" b="1" dirty="0"/>
              <a:t> </a:t>
            </a:r>
            <a:r>
              <a:rPr lang="en-US" b="1" dirty="0" err="1"/>
              <a:t>handläggning</a:t>
            </a:r>
            <a:r>
              <a:rPr lang="en-US" b="1" dirty="0"/>
              <a:t>.</a:t>
            </a:r>
            <a:endParaRPr lang="en-SE" b="1" dirty="0"/>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68</a:t>
            </a:fld>
            <a:endParaRPr lang="sv-SE">
              <a:solidFill>
                <a:prstClr val="black"/>
              </a:solidFill>
              <a:latin typeface="Calibri" panose="020F0502020204030204"/>
            </a:endParaRPr>
          </a:p>
        </p:txBody>
      </p:sp>
    </p:spTree>
    <p:extLst>
      <p:ext uri="{BB962C8B-B14F-4D97-AF65-F5344CB8AC3E}">
        <p14:creationId xmlns:p14="http://schemas.microsoft.com/office/powerpoint/2010/main" val="14885723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Calibri"/>
              </a:rPr>
              <a:t>Maria</a:t>
            </a:r>
          </a:p>
          <a:p>
            <a:pPr defTabSz="933237">
              <a:defRPr/>
            </a:pPr>
            <a:r>
              <a:rPr lang="en-US" b="1" dirty="0" err="1"/>
              <a:t>Föreställningar</a:t>
            </a:r>
            <a:r>
              <a:rPr lang="en-US" b="1" dirty="0"/>
              <a:t> och </a:t>
            </a:r>
            <a:r>
              <a:rPr lang="en-US" b="1" dirty="0" err="1"/>
              <a:t>normer</a:t>
            </a:r>
            <a:r>
              <a:rPr lang="en-US" b="1" dirty="0"/>
              <a:t> </a:t>
            </a:r>
            <a:r>
              <a:rPr lang="en-US" b="1" dirty="0" err="1"/>
              <a:t>får</a:t>
            </a:r>
            <a:r>
              <a:rPr lang="en-US" b="1" dirty="0"/>
              <a:t> </a:t>
            </a:r>
            <a:r>
              <a:rPr lang="en-US" b="1" dirty="0" err="1"/>
              <a:t>konsekvenser</a:t>
            </a:r>
            <a:r>
              <a:rPr lang="en-US" b="1" dirty="0"/>
              <a:t>. </a:t>
            </a:r>
            <a:r>
              <a:rPr lang="en-US" b="1" dirty="0" err="1"/>
              <a:t>Skillnader</a:t>
            </a:r>
            <a:r>
              <a:rPr lang="en-US" b="1" dirty="0"/>
              <a:t> </a:t>
            </a:r>
            <a:r>
              <a:rPr lang="en-US" b="1" dirty="0" err="1"/>
              <a:t>både</a:t>
            </a:r>
            <a:r>
              <a:rPr lang="en-US" b="1" dirty="0"/>
              <a:t> </a:t>
            </a:r>
            <a:r>
              <a:rPr lang="en-US" b="1" dirty="0" err="1"/>
              <a:t>upprätthålls</a:t>
            </a:r>
            <a:r>
              <a:rPr lang="en-US" b="1" dirty="0"/>
              <a:t> och </a:t>
            </a:r>
            <a:r>
              <a:rPr lang="en-US" b="1" dirty="0" err="1"/>
              <a:t>förstärks</a:t>
            </a:r>
            <a:r>
              <a:rPr lang="en-US" b="1" dirty="0"/>
              <a:t>. </a:t>
            </a:r>
            <a:endParaRPr lang="en-GB" b="1" dirty="0"/>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69</a:t>
            </a:fld>
            <a:endParaRPr lang="sv-SE">
              <a:solidFill>
                <a:prstClr val="black"/>
              </a:solidFill>
              <a:latin typeface="Calibri" panose="020F0502020204030204"/>
            </a:endParaRPr>
          </a:p>
        </p:txBody>
      </p:sp>
    </p:spTree>
    <p:extLst>
      <p:ext uri="{BB962C8B-B14F-4D97-AF65-F5344CB8AC3E}">
        <p14:creationId xmlns:p14="http://schemas.microsoft.com/office/powerpoint/2010/main" val="3489281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en-US" dirty="0"/>
              <a:t>Maria</a:t>
            </a:r>
          </a:p>
          <a:p>
            <a:pPr defTabSz="933237">
              <a:defRPr/>
            </a:pPr>
            <a:r>
              <a:rPr lang="en-US" b="1" dirty="0" err="1"/>
              <a:t>Samtidigt</a:t>
            </a:r>
            <a:r>
              <a:rPr lang="en-US" b="1" dirty="0"/>
              <a:t> </a:t>
            </a:r>
            <a:r>
              <a:rPr lang="en-US" b="1" dirty="0" err="1"/>
              <a:t>finns</a:t>
            </a:r>
            <a:r>
              <a:rPr lang="en-US" b="1" dirty="0"/>
              <a:t> </a:t>
            </a:r>
            <a:r>
              <a:rPr lang="en-US" b="1" dirty="0" err="1"/>
              <a:t>reella</a:t>
            </a:r>
            <a:r>
              <a:rPr lang="en-US" b="1" dirty="0"/>
              <a:t> </a:t>
            </a:r>
            <a:r>
              <a:rPr lang="en-US" b="1" dirty="0" err="1"/>
              <a:t>skillnader</a:t>
            </a:r>
            <a:r>
              <a:rPr lang="en-US" b="1" dirty="0"/>
              <a:t> </a:t>
            </a:r>
            <a:r>
              <a:rPr lang="en-US" b="1" dirty="0" err="1"/>
              <a:t>i</a:t>
            </a:r>
            <a:r>
              <a:rPr lang="en-US" b="1" dirty="0"/>
              <a:t> </a:t>
            </a:r>
            <a:r>
              <a:rPr lang="en-US" b="1" dirty="0" err="1"/>
              <a:t>livsvillkor</a:t>
            </a:r>
            <a:r>
              <a:rPr lang="en-US" b="1" dirty="0"/>
              <a:t> </a:t>
            </a:r>
            <a:r>
              <a:rPr lang="en-US" b="1" dirty="0" err="1"/>
              <a:t>mellan</a:t>
            </a:r>
            <a:r>
              <a:rPr lang="en-US" b="1" dirty="0"/>
              <a:t> </a:t>
            </a:r>
            <a:r>
              <a:rPr lang="en-US" b="1" dirty="0" err="1"/>
              <a:t>kön</a:t>
            </a:r>
            <a:r>
              <a:rPr lang="en-US" b="1" dirty="0"/>
              <a:t>, </a:t>
            </a:r>
            <a:r>
              <a:rPr lang="en-US" b="1" dirty="0" err="1"/>
              <a:t>vilket</a:t>
            </a:r>
            <a:r>
              <a:rPr lang="en-US" b="1" dirty="0"/>
              <a:t> </a:t>
            </a:r>
            <a:r>
              <a:rPr lang="en-US" b="1" dirty="0" err="1"/>
              <a:t>socialtjänsten</a:t>
            </a:r>
            <a:r>
              <a:rPr lang="en-US" b="1" dirty="0"/>
              <a:t> </a:t>
            </a:r>
            <a:r>
              <a:rPr lang="en-US" b="1" dirty="0" err="1"/>
              <a:t>också</a:t>
            </a:r>
            <a:r>
              <a:rPr lang="en-US" b="1" dirty="0"/>
              <a:t> </a:t>
            </a:r>
            <a:r>
              <a:rPr lang="en-US" b="1" dirty="0" err="1"/>
              <a:t>måste</a:t>
            </a:r>
            <a:r>
              <a:rPr lang="en-US" b="1" dirty="0"/>
              <a:t> ta </a:t>
            </a:r>
            <a:r>
              <a:rPr lang="en-US" b="1" dirty="0" err="1"/>
              <a:t>hänsyn</a:t>
            </a:r>
            <a:r>
              <a:rPr lang="en-US" b="1" dirty="0"/>
              <a:t> till. </a:t>
            </a:r>
            <a:endParaRPr lang="en-GB" b="1" dirty="0"/>
          </a:p>
          <a:p>
            <a:pPr lvl="0"/>
            <a:endParaRPr lang="en-GB" dirty="0"/>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70</a:t>
            </a:fld>
            <a:endParaRPr lang="sv-SE">
              <a:solidFill>
                <a:prstClr val="black"/>
              </a:solidFill>
              <a:latin typeface="Calibri" panose="020F0502020204030204"/>
            </a:endParaRPr>
          </a:p>
        </p:txBody>
      </p:sp>
    </p:spTree>
    <p:extLst>
      <p:ext uri="{BB962C8B-B14F-4D97-AF65-F5344CB8AC3E}">
        <p14:creationId xmlns:p14="http://schemas.microsoft.com/office/powerpoint/2010/main" val="495107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Annika</a:t>
            </a:r>
          </a:p>
        </p:txBody>
      </p:sp>
      <p:sp>
        <p:nvSpPr>
          <p:cNvPr id="4" name="Platshållare för bildnummer 3"/>
          <p:cNvSpPr>
            <a:spLocks noGrp="1"/>
          </p:cNvSpPr>
          <p:nvPr>
            <p:ph type="sldNum" sz="quarter" idx="5"/>
          </p:nvPr>
        </p:nvSpPr>
        <p:spPr/>
        <p:txBody>
          <a:bodyPr/>
          <a:lstStyle/>
          <a:p>
            <a:pPr defTabSz="933237">
              <a:defRPr/>
            </a:pPr>
            <a:fld id="{5695EC4B-EEA0-4E77-8639-F77C9E5E85D8}" type="slidenum">
              <a:rPr lang="sv-SE" sz="1700">
                <a:solidFill>
                  <a:prstClr val="black"/>
                </a:solidFill>
                <a:latin typeface="Calibri" panose="020F0502020204030204"/>
              </a:rPr>
              <a:pPr defTabSz="933237">
                <a:defRPr/>
              </a:pPr>
              <a:t>7</a:t>
            </a:fld>
            <a:endParaRPr lang="sv-SE" sz="1700">
              <a:solidFill>
                <a:prstClr val="black"/>
              </a:solidFill>
              <a:latin typeface="Calibri" panose="020F0502020204030204"/>
            </a:endParaRPr>
          </a:p>
        </p:txBody>
      </p:sp>
    </p:spTree>
    <p:extLst>
      <p:ext uri="{BB962C8B-B14F-4D97-AF65-F5344CB8AC3E}">
        <p14:creationId xmlns:p14="http://schemas.microsoft.com/office/powerpoint/2010/main" val="4156306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Calibri"/>
              </a:rPr>
              <a:t>Maria</a:t>
            </a:r>
          </a:p>
          <a:p>
            <a:endParaRPr lang="en-US" dirty="0">
              <a:cs typeface="Calibri"/>
            </a:endParaRPr>
          </a:p>
          <a:p>
            <a:pPr defTabSz="933237">
              <a:defRPr/>
            </a:pPr>
            <a:r>
              <a:rPr lang="en-US" b="1" dirty="0" err="1"/>
              <a:t>Kunskap</a:t>
            </a:r>
            <a:r>
              <a:rPr lang="en-US" b="1" dirty="0">
                <a:latin typeface="Arial"/>
              </a:rPr>
              <a:t>, </a:t>
            </a:r>
            <a:r>
              <a:rPr lang="en-US" b="1" dirty="0" err="1">
                <a:latin typeface="Arial"/>
              </a:rPr>
              <a:t>metoder</a:t>
            </a:r>
            <a:r>
              <a:rPr lang="en-US" b="1" dirty="0">
                <a:latin typeface="Arial"/>
              </a:rPr>
              <a:t> och </a:t>
            </a:r>
            <a:r>
              <a:rPr lang="en-US" b="1" dirty="0" err="1">
                <a:latin typeface="Arial"/>
              </a:rPr>
              <a:t>stöd</a:t>
            </a:r>
            <a:r>
              <a:rPr lang="en-US" b="1" dirty="0">
                <a:latin typeface="Arial"/>
              </a:rPr>
              <a:t> </a:t>
            </a:r>
            <a:r>
              <a:rPr lang="en-US" b="1" dirty="0" err="1"/>
              <a:t>är</a:t>
            </a:r>
            <a:r>
              <a:rPr lang="en-US" b="1" dirty="0"/>
              <a:t> </a:t>
            </a:r>
            <a:r>
              <a:rPr lang="en-US" b="1" dirty="0" err="1"/>
              <a:t>nycklar</a:t>
            </a:r>
            <a:r>
              <a:rPr lang="en-US" b="1" dirty="0"/>
              <a:t> till </a:t>
            </a:r>
            <a:r>
              <a:rPr lang="en-US" b="1" dirty="0" err="1"/>
              <a:t>ökad</a:t>
            </a:r>
            <a:r>
              <a:rPr lang="en-US" b="1" dirty="0"/>
              <a:t> </a:t>
            </a:r>
            <a:r>
              <a:rPr lang="en-US" b="1" dirty="0" err="1"/>
              <a:t>kvalitet</a:t>
            </a:r>
            <a:r>
              <a:rPr lang="en-US" b="1" dirty="0"/>
              <a:t> och</a:t>
            </a:r>
            <a:r>
              <a:rPr lang="en-US" b="1" dirty="0">
                <a:latin typeface="Arial"/>
              </a:rPr>
              <a:t> </a:t>
            </a:r>
            <a:r>
              <a:rPr lang="en-US" b="1" dirty="0" err="1">
                <a:latin typeface="Arial"/>
              </a:rPr>
              <a:t>jämställdhet</a:t>
            </a:r>
            <a:r>
              <a:rPr lang="en-US" b="1" dirty="0">
                <a:latin typeface="Arial"/>
              </a:rPr>
              <a:t> </a:t>
            </a:r>
            <a:r>
              <a:rPr lang="en-US" b="1" dirty="0" err="1"/>
              <a:t>i</a:t>
            </a:r>
            <a:r>
              <a:rPr lang="en-US" b="1" dirty="0"/>
              <a:t> </a:t>
            </a:r>
            <a:r>
              <a:rPr lang="en-US" b="1" dirty="0" err="1"/>
              <a:t>socialtjänsten</a:t>
            </a:r>
            <a:r>
              <a:rPr lang="en-US" b="1" dirty="0"/>
              <a:t>.</a:t>
            </a:r>
            <a:r>
              <a:rPr lang="en-US" b="1" dirty="0">
                <a:latin typeface="Arial"/>
              </a:rPr>
              <a:t> </a:t>
            </a:r>
            <a:endParaRPr lang="en-GB" b="1" dirty="0"/>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71</a:t>
            </a:fld>
            <a:endParaRPr lang="sv-SE">
              <a:solidFill>
                <a:prstClr val="black"/>
              </a:solidFill>
              <a:latin typeface="Calibri" panose="020F0502020204030204"/>
            </a:endParaRPr>
          </a:p>
        </p:txBody>
      </p:sp>
    </p:spTree>
    <p:extLst>
      <p:ext uri="{BB962C8B-B14F-4D97-AF65-F5344CB8AC3E}">
        <p14:creationId xmlns:p14="http://schemas.microsoft.com/office/powerpoint/2010/main" val="13226141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Calibri"/>
              </a:rPr>
              <a:t>Maria</a:t>
            </a:r>
          </a:p>
          <a:p>
            <a:endParaRPr lang="en-US" dirty="0">
              <a:cs typeface="Calibri"/>
            </a:endParaRPr>
          </a:p>
          <a:p>
            <a:pPr defTabSz="933237">
              <a:defRPr/>
            </a:pPr>
            <a:r>
              <a:rPr lang="en-US" b="1" dirty="0" err="1">
                <a:solidFill>
                  <a:schemeClr val="tx1"/>
                </a:solidFill>
                <a:latin typeface="Arial"/>
              </a:rPr>
              <a:t>Socialtjänsten</a:t>
            </a:r>
            <a:r>
              <a:rPr lang="en-US" b="1" dirty="0">
                <a:solidFill>
                  <a:schemeClr val="tx1"/>
                </a:solidFill>
                <a:latin typeface="Arial"/>
              </a:rPr>
              <a:t> </a:t>
            </a:r>
            <a:r>
              <a:rPr lang="en-US" b="1" dirty="0" err="1">
                <a:solidFill>
                  <a:schemeClr val="tx1"/>
                </a:solidFill>
                <a:latin typeface="Arial"/>
              </a:rPr>
              <a:t>kan</a:t>
            </a:r>
            <a:r>
              <a:rPr lang="en-US" b="1" dirty="0">
                <a:solidFill>
                  <a:schemeClr val="tx1"/>
                </a:solidFill>
                <a:latin typeface="Arial"/>
              </a:rPr>
              <a:t> </a:t>
            </a:r>
            <a:r>
              <a:rPr lang="en-US" b="1" dirty="0" err="1">
                <a:solidFill>
                  <a:schemeClr val="tx1"/>
                </a:solidFill>
                <a:latin typeface="Arial"/>
              </a:rPr>
              <a:t>främja</a:t>
            </a:r>
            <a:r>
              <a:rPr lang="en-US" b="1" dirty="0">
                <a:solidFill>
                  <a:schemeClr val="tx1"/>
                </a:solidFill>
                <a:latin typeface="Arial"/>
              </a:rPr>
              <a:t> </a:t>
            </a:r>
            <a:r>
              <a:rPr lang="en-US" b="1" dirty="0" err="1">
                <a:solidFill>
                  <a:schemeClr val="tx1"/>
                </a:solidFill>
                <a:latin typeface="Arial"/>
              </a:rPr>
              <a:t>jämställda</a:t>
            </a:r>
            <a:r>
              <a:rPr lang="en-US" b="1" dirty="0">
                <a:solidFill>
                  <a:schemeClr val="tx1"/>
                </a:solidFill>
                <a:latin typeface="Arial"/>
              </a:rPr>
              <a:t> </a:t>
            </a:r>
            <a:r>
              <a:rPr lang="en-US" b="1" dirty="0" err="1">
                <a:solidFill>
                  <a:schemeClr val="tx1"/>
                </a:solidFill>
                <a:latin typeface="Arial"/>
              </a:rPr>
              <a:t>levnadsvillkor</a:t>
            </a:r>
            <a:r>
              <a:rPr lang="en-US" b="1" dirty="0">
                <a:solidFill>
                  <a:schemeClr val="tx1"/>
                </a:solidFill>
                <a:latin typeface="Arial"/>
              </a:rPr>
              <a:t>. </a:t>
            </a:r>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72</a:t>
            </a:fld>
            <a:endParaRPr lang="sv-SE">
              <a:solidFill>
                <a:prstClr val="black"/>
              </a:solidFill>
              <a:latin typeface="Calibri" panose="020F0502020204030204"/>
            </a:endParaRPr>
          </a:p>
        </p:txBody>
      </p:sp>
    </p:spTree>
    <p:extLst>
      <p:ext uri="{BB962C8B-B14F-4D97-AF65-F5344CB8AC3E}">
        <p14:creationId xmlns:p14="http://schemas.microsoft.com/office/powerpoint/2010/main" val="34970693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under de senaste åren i en pilot testat hur detta kan göras i praktiken i socialtjänsten om jämställdhet förtydligas i förslaget om Ny socialtjänstlag. </a:t>
            </a:r>
          </a:p>
          <a:p>
            <a:pPr defTabSz="933237">
              <a:defRPr/>
            </a:pPr>
            <a:r>
              <a:rPr lang="sv-SE" dirty="0">
                <a:solidFill>
                  <a:srgbClr val="000000"/>
                </a:solidFill>
                <a:latin typeface="Times New Roman" panose="02020603050405020304" pitchFamily="18" charset="0"/>
              </a:rPr>
              <a:t>Inom ramen för SKR:s pilotprojekt för jämställd socialtjänst utvecklar stöd för jämställdhetsintegrering i socialtjänsten med hjälp av RSS Värmland och Västerbotten. </a:t>
            </a:r>
          </a:p>
          <a:p>
            <a:pPr defTabSz="933237">
              <a:defRPr/>
            </a:pPr>
            <a:r>
              <a:rPr lang="sv-SE" dirty="0">
                <a:solidFill>
                  <a:srgbClr val="000000"/>
                </a:solidFill>
                <a:latin typeface="Times New Roman" panose="02020603050405020304" pitchFamily="18" charset="0"/>
              </a:rPr>
              <a:t>Det här kommer vi berätta mer om i slutet av seminariet. </a:t>
            </a:r>
          </a:p>
          <a:p>
            <a:endParaRPr lang="en-US" dirty="0">
              <a:cs typeface="Calibri"/>
            </a:endParaRPr>
          </a:p>
          <a:p>
            <a:r>
              <a:rPr lang="en-US" dirty="0">
                <a:cs typeface="Calibri"/>
              </a:rPr>
              <a:t> Vi </a:t>
            </a:r>
            <a:r>
              <a:rPr lang="en-US" dirty="0" err="1">
                <a:cs typeface="Calibri"/>
              </a:rPr>
              <a:t>började</a:t>
            </a:r>
            <a:r>
              <a:rPr lang="en-US" dirty="0">
                <a:cs typeface="Calibri"/>
              </a:rPr>
              <a:t> med </a:t>
            </a:r>
            <a:r>
              <a:rPr lang="en-US" dirty="0" err="1">
                <a:cs typeface="Calibri"/>
              </a:rPr>
              <a:t>en</a:t>
            </a:r>
            <a:r>
              <a:rPr lang="en-US" dirty="0">
                <a:cs typeface="Calibri"/>
              </a:rPr>
              <a:t> </a:t>
            </a:r>
            <a:r>
              <a:rPr lang="en-US" dirty="0" err="1">
                <a:cs typeface="Calibri"/>
              </a:rPr>
              <a:t>fråga</a:t>
            </a:r>
            <a:r>
              <a:rPr lang="en-US" dirty="0">
                <a:cs typeface="Calibri"/>
              </a:rPr>
              <a:t>! </a:t>
            </a:r>
            <a:r>
              <a:rPr lang="en-US" dirty="0" err="1">
                <a:cs typeface="Calibri"/>
              </a:rPr>
              <a:t>Är</a:t>
            </a:r>
            <a:r>
              <a:rPr lang="en-US" dirty="0">
                <a:cs typeface="Calibri"/>
              </a:rPr>
              <a:t> </a:t>
            </a:r>
            <a:r>
              <a:rPr lang="en-US" dirty="0" err="1">
                <a:cs typeface="Calibri"/>
              </a:rPr>
              <a:t>socialtjänsten</a:t>
            </a:r>
            <a:r>
              <a:rPr lang="en-US" dirty="0">
                <a:cs typeface="Calibri"/>
              </a:rPr>
              <a:t> </a:t>
            </a:r>
            <a:r>
              <a:rPr lang="en-US" dirty="0" err="1">
                <a:cs typeface="Calibri"/>
              </a:rPr>
              <a:t>verkligen</a:t>
            </a:r>
            <a:r>
              <a:rPr lang="en-US" dirty="0">
                <a:cs typeface="Calibri"/>
              </a:rPr>
              <a:t> </a:t>
            </a:r>
            <a:r>
              <a:rPr lang="en-US" dirty="0" err="1">
                <a:cs typeface="Calibri"/>
              </a:rPr>
              <a:t>inte</a:t>
            </a:r>
            <a:r>
              <a:rPr lang="en-US" dirty="0">
                <a:cs typeface="Calibri"/>
              </a:rPr>
              <a:t> </a:t>
            </a:r>
            <a:r>
              <a:rPr lang="en-US" dirty="0" err="1">
                <a:cs typeface="Calibri"/>
              </a:rPr>
              <a:t>jämställd</a:t>
            </a:r>
            <a:r>
              <a:rPr lang="en-US" dirty="0">
                <a:cs typeface="Calibri"/>
              </a:rPr>
              <a:t>? </a:t>
            </a:r>
            <a:r>
              <a:rPr lang="en-US" dirty="0" err="1">
                <a:cs typeface="Calibri"/>
              </a:rPr>
              <a:t>Vilka</a:t>
            </a:r>
            <a:r>
              <a:rPr lang="en-US" dirty="0">
                <a:cs typeface="Calibri"/>
              </a:rPr>
              <a:t> </a:t>
            </a:r>
            <a:r>
              <a:rPr lang="en-US" dirty="0" err="1">
                <a:cs typeface="Calibri"/>
              </a:rPr>
              <a:t>behov</a:t>
            </a:r>
            <a:r>
              <a:rPr lang="en-US" dirty="0">
                <a:cs typeface="Calibri"/>
              </a:rPr>
              <a:t> </a:t>
            </a:r>
            <a:r>
              <a:rPr lang="en-US" dirty="0" err="1">
                <a:cs typeface="Calibri"/>
              </a:rPr>
              <a:t>finns</a:t>
            </a:r>
            <a:r>
              <a:rPr lang="en-US" dirty="0">
                <a:cs typeface="Calibri"/>
              </a:rPr>
              <a:t> Och </a:t>
            </a:r>
            <a:r>
              <a:rPr lang="en-US" dirty="0" err="1">
                <a:cs typeface="Calibri"/>
              </a:rPr>
              <a:t>hur</a:t>
            </a:r>
            <a:r>
              <a:rPr lang="en-US" dirty="0">
                <a:cs typeface="Calibri"/>
              </a:rPr>
              <a:t> ligger det till? </a:t>
            </a: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73</a:t>
            </a:fld>
            <a:endParaRPr lang="sv-SE">
              <a:solidFill>
                <a:prstClr val="black"/>
              </a:solidFill>
              <a:latin typeface="Calibri" panose="020F0502020204030204"/>
            </a:endParaRPr>
          </a:p>
        </p:txBody>
      </p:sp>
    </p:spTree>
    <p:extLst>
      <p:ext uri="{BB962C8B-B14F-4D97-AF65-F5344CB8AC3E}">
        <p14:creationId xmlns:p14="http://schemas.microsoft.com/office/powerpoint/2010/main" val="4251468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Närmare 700 personer verksamma inom socialtjänsten och de regionala stöd och samverkansfunktionerna (RSS) har bidragit till att sammanfatta behoven för att nå en jämställd socialtjänst. </a:t>
            </a:r>
          </a:p>
          <a:p>
            <a:pPr marL="30460" fontAlgn="base"/>
            <a:endParaRPr lang="sv-SE" b="1" dirty="0">
              <a:solidFill>
                <a:srgbClr val="000000"/>
              </a:solidFill>
            </a:endParaRPr>
          </a:p>
          <a:p>
            <a:pPr marL="30460" fontAlgn="base"/>
            <a:r>
              <a:rPr lang="sv-SE" b="1" dirty="0">
                <a:solidFill>
                  <a:srgbClr val="000000"/>
                </a:solidFill>
              </a:rPr>
              <a:t>Socialtjänst: </a:t>
            </a:r>
            <a:r>
              <a:rPr lang="sv-SE" dirty="0">
                <a:solidFill>
                  <a:srgbClr val="000000"/>
                </a:solidFill>
              </a:rPr>
              <a:t>Socialchefer, IFO-chefer, 1:a socialsekreterare,</a:t>
            </a:r>
          </a:p>
          <a:p>
            <a:pPr marL="30460" fontAlgn="base"/>
            <a:r>
              <a:rPr lang="sv-SE" dirty="0">
                <a:solidFill>
                  <a:srgbClr val="000000"/>
                </a:solidFill>
              </a:rPr>
              <a:t>handläggare, utförare, förtroendevalda</a:t>
            </a:r>
          </a:p>
          <a:p>
            <a:pPr marL="30460" fontAlgn="base"/>
            <a:endParaRPr lang="sv-SE" b="1" dirty="0">
              <a:solidFill>
                <a:srgbClr val="000000"/>
              </a:solidFill>
            </a:endParaRPr>
          </a:p>
          <a:p>
            <a:pPr marL="30460" fontAlgn="base"/>
            <a:r>
              <a:rPr lang="sv-SE" b="1" dirty="0">
                <a:solidFill>
                  <a:srgbClr val="000000"/>
                </a:solidFill>
              </a:rPr>
              <a:t>RSS: </a:t>
            </a:r>
            <a:r>
              <a:rPr lang="sv-SE" dirty="0">
                <a:solidFill>
                  <a:srgbClr val="000000"/>
                </a:solidFill>
              </a:rPr>
              <a:t>Chefer, utvecklingsledare för kvinnofrid, övriga</a:t>
            </a:r>
          </a:p>
          <a:p>
            <a:pPr marL="30460" fontAlgn="base"/>
            <a:r>
              <a:rPr lang="sv-SE" dirty="0">
                <a:solidFill>
                  <a:srgbClr val="000000"/>
                </a:solidFill>
              </a:rPr>
              <a:t>utvecklingsledare inom RSS</a:t>
            </a:r>
          </a:p>
          <a:p>
            <a:endParaRPr lang="en-US" dirty="0"/>
          </a:p>
        </p:txBody>
      </p:sp>
      <p:sp>
        <p:nvSpPr>
          <p:cNvPr id="4" name="Platshållare för bildnummer 3"/>
          <p:cNvSpPr>
            <a:spLocks noGrp="1"/>
          </p:cNvSpPr>
          <p:nvPr>
            <p:ph type="sldNum" sz="quarter" idx="5"/>
          </p:nvPr>
        </p:nvSpPr>
        <p:spPr/>
        <p:txBody>
          <a:bodyPr/>
          <a:lstStyle/>
          <a:p>
            <a:pPr defTabSz="933237">
              <a:defRPr/>
            </a:pPr>
            <a:fld id="{60C4477D-AE00-47BA-B65C-C44759562BFC}" type="slidenum">
              <a:rPr lang="sv-SE">
                <a:solidFill>
                  <a:prstClr val="black"/>
                </a:solidFill>
                <a:latin typeface="Calibri" panose="020F0502020204030204"/>
              </a:rPr>
              <a:pPr defTabSz="933237">
                <a:defRPr/>
              </a:pPr>
              <a:t>74</a:t>
            </a:fld>
            <a:endParaRPr lang="sv-SE">
              <a:solidFill>
                <a:prstClr val="black"/>
              </a:solidFill>
              <a:latin typeface="Calibri" panose="020F0502020204030204"/>
            </a:endParaRPr>
          </a:p>
        </p:txBody>
      </p:sp>
    </p:spTree>
    <p:extLst>
      <p:ext uri="{BB962C8B-B14F-4D97-AF65-F5344CB8AC3E}">
        <p14:creationId xmlns:p14="http://schemas.microsoft.com/office/powerpoint/2010/main" val="32396393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defRPr/>
            </a:pPr>
            <a:r>
              <a:rPr lang="sv-SE" dirty="0">
                <a:latin typeface="Arial" panose="020B0604020202020204" pitchFamily="34" charset="0"/>
              </a:rPr>
              <a:t>”Arbetssätt så att jämställdhetsfrågorna blir </a:t>
            </a:r>
            <a:r>
              <a:rPr lang="sv-SE" b="1" dirty="0">
                <a:latin typeface="Arial" panose="020B0604020202020204" pitchFamily="34" charset="0"/>
              </a:rPr>
              <a:t>integrerade i det dagliga arbetet </a:t>
            </a:r>
            <a:r>
              <a:rPr lang="sv-SE" dirty="0">
                <a:latin typeface="Arial" panose="020B0604020202020204" pitchFamily="34" charset="0"/>
              </a:rPr>
              <a:t>så det inte blir arbeten parallellt”</a:t>
            </a:r>
          </a:p>
          <a:p>
            <a:endParaRPr lang="sv-SE" dirty="0"/>
          </a:p>
          <a:p>
            <a:r>
              <a:rPr lang="sv-SE" dirty="0">
                <a:latin typeface="Arial" panose="020B0604020202020204" pitchFamily="34" charset="0"/>
              </a:rPr>
              <a:t>”</a:t>
            </a:r>
            <a:r>
              <a:rPr lang="sv-SE" b="1" dirty="0">
                <a:latin typeface="Arial" panose="020B0604020202020204" pitchFamily="34" charset="0"/>
              </a:rPr>
              <a:t>Vi kan ge mer stöd </a:t>
            </a:r>
            <a:r>
              <a:rPr lang="sv-SE" dirty="0">
                <a:latin typeface="Arial" panose="020B0604020202020204" pitchFamily="34" charset="0"/>
              </a:rPr>
              <a:t>– har dörr att öppna, inget tydligt uppdrag i nuläget” (RSS)​</a:t>
            </a:r>
          </a:p>
          <a:p>
            <a:endParaRPr lang="sv-SE" dirty="0"/>
          </a:p>
          <a:p>
            <a:pPr defTabSz="933237">
              <a:defRPr/>
            </a:pPr>
            <a:r>
              <a:rPr lang="sv-SE" dirty="0">
                <a:latin typeface="Arial" panose="020B0604020202020204" pitchFamily="34" charset="0"/>
              </a:rPr>
              <a:t>”</a:t>
            </a:r>
            <a:r>
              <a:rPr lang="sv-SE" b="1" dirty="0">
                <a:latin typeface="Arial" panose="020B0604020202020204" pitchFamily="34" charset="0"/>
              </a:rPr>
              <a:t>Befintlig forskning </a:t>
            </a:r>
            <a:r>
              <a:rPr lang="sv-SE" dirty="0">
                <a:latin typeface="Arial" panose="020B0604020202020204" pitchFamily="34" charset="0"/>
              </a:rPr>
              <a:t>ger många aha-upplevelser. Vi behöver verkligen lyfta frågorna i det dagliga arbetet och ha dessa diskussioner </a:t>
            </a:r>
            <a:r>
              <a:rPr lang="sv-SE" b="1" dirty="0">
                <a:latin typeface="Arial" panose="020B0604020202020204" pitchFamily="34" charset="0"/>
              </a:rPr>
              <a:t>mer frekvent och systematiskt</a:t>
            </a:r>
            <a:r>
              <a:rPr lang="sv-SE" dirty="0">
                <a:latin typeface="Arial" panose="020B0604020202020204" pitchFamily="34" charset="0"/>
              </a:rPr>
              <a:t>.”</a:t>
            </a:r>
          </a:p>
          <a:p>
            <a:endParaRPr lang="sv-SE" dirty="0"/>
          </a:p>
          <a:p>
            <a:pPr defTabSz="933237">
              <a:defRPr/>
            </a:pPr>
            <a:r>
              <a:rPr lang="sv-SE" dirty="0">
                <a:latin typeface="Arial" panose="020B0604020202020204" pitchFamily="34" charset="0"/>
              </a:rPr>
              <a:t>”Vi jobbar mycket utifrån ett individuellt perspektiv. Men det är viktigt av vi blir </a:t>
            </a:r>
            <a:r>
              <a:rPr lang="sv-SE" b="1" dirty="0">
                <a:latin typeface="Arial" panose="020B0604020202020204" pitchFamily="34" charset="0"/>
              </a:rPr>
              <a:t>medvetna</a:t>
            </a:r>
            <a:r>
              <a:rPr lang="sv-SE" dirty="0">
                <a:latin typeface="Arial" panose="020B0604020202020204" pitchFamily="34" charset="0"/>
              </a:rPr>
              <a:t> och i</a:t>
            </a:r>
            <a:r>
              <a:rPr lang="sv-SE" b="1" dirty="0">
                <a:latin typeface="Arial" panose="020B0604020202020204" pitchFamily="34" charset="0"/>
              </a:rPr>
              <a:t>nte låter fördomar påverka </a:t>
            </a:r>
            <a:r>
              <a:rPr lang="sv-SE" dirty="0">
                <a:latin typeface="Arial" panose="020B0604020202020204" pitchFamily="34" charset="0"/>
              </a:rPr>
              <a:t>vårt arbete.”</a:t>
            </a:r>
          </a:p>
          <a:p>
            <a:endParaRPr lang="sv-SE" dirty="0"/>
          </a:p>
        </p:txBody>
      </p:sp>
      <p:sp>
        <p:nvSpPr>
          <p:cNvPr id="4" name="Platshållare för bildnummer 3"/>
          <p:cNvSpPr>
            <a:spLocks noGrp="1"/>
          </p:cNvSpPr>
          <p:nvPr>
            <p:ph type="sldNum" sz="quarter" idx="5"/>
          </p:nvPr>
        </p:nvSpPr>
        <p:spPr/>
        <p:txBody>
          <a:bodyPr/>
          <a:lstStyle/>
          <a:p>
            <a:pPr defTabSz="933237">
              <a:defRPr/>
            </a:pPr>
            <a:fld id="{70E0CED7-394B-47E3-9363-63631585099E}" type="slidenum">
              <a:rPr lang="sv-SE">
                <a:solidFill>
                  <a:prstClr val="black"/>
                </a:solidFill>
                <a:latin typeface="Calibri" panose="020F0502020204030204"/>
              </a:rPr>
              <a:pPr defTabSz="933237">
                <a:defRPr/>
              </a:pPr>
              <a:t>75</a:t>
            </a:fld>
            <a:endParaRPr lang="sv-SE">
              <a:solidFill>
                <a:prstClr val="black"/>
              </a:solidFill>
              <a:latin typeface="Calibri" panose="020F0502020204030204"/>
            </a:endParaRPr>
          </a:p>
        </p:txBody>
      </p:sp>
    </p:spTree>
    <p:extLst>
      <p:ext uri="{BB962C8B-B14F-4D97-AF65-F5344CB8AC3E}">
        <p14:creationId xmlns:p14="http://schemas.microsoft.com/office/powerpoint/2010/main" val="2696612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80424" indent="-349964" fontAlgn="base">
              <a:buFont typeface="Arial" panose="020B0604020202020204" pitchFamily="34" charset="0"/>
              <a:buChar char="•"/>
            </a:pPr>
            <a:r>
              <a:rPr lang="sv-SE" dirty="0">
                <a:solidFill>
                  <a:srgbClr val="000000"/>
                </a:solidFill>
              </a:rPr>
              <a:t>Vill men saknar </a:t>
            </a:r>
            <a:r>
              <a:rPr lang="sv-SE" b="1" i="1" dirty="0">
                <a:solidFill>
                  <a:srgbClr val="000000"/>
                </a:solidFill>
              </a:rPr>
              <a:t>kunskap och vana</a:t>
            </a:r>
            <a:r>
              <a:rPr lang="sv-SE" i="1" dirty="0">
                <a:solidFill>
                  <a:srgbClr val="000000"/>
                </a:solidFill>
              </a:rPr>
              <a:t> </a:t>
            </a:r>
            <a:r>
              <a:rPr lang="sv-SE" dirty="0">
                <a:solidFill>
                  <a:srgbClr val="000000"/>
                </a:solidFill>
              </a:rPr>
              <a:t>att </a:t>
            </a:r>
            <a:r>
              <a:rPr lang="sv-SE" dirty="0">
                <a:solidFill>
                  <a:srgbClr val="000000"/>
                </a:solidFill>
                <a:ea typeface="+mn-lt"/>
                <a:cs typeface="+mn-lt"/>
              </a:rPr>
              <a:t>arbeta med jämställdhet</a:t>
            </a:r>
            <a:r>
              <a:rPr lang="sv-SE" dirty="0">
                <a:solidFill>
                  <a:srgbClr val="000000"/>
                </a:solidFill>
              </a:rPr>
              <a:t> praktiskt i verksamhet.</a:t>
            </a:r>
            <a:endParaRPr lang="sv-SE" dirty="0"/>
          </a:p>
          <a:p>
            <a:pPr marL="380424" indent="-349964" fontAlgn="base">
              <a:buFont typeface="Arial" panose="020B0604020202020204" pitchFamily="34" charset="0"/>
              <a:buChar char="•"/>
            </a:pPr>
            <a:r>
              <a:rPr lang="sv-SE" dirty="0">
                <a:solidFill>
                  <a:srgbClr val="000000"/>
                </a:solidFill>
              </a:rPr>
              <a:t>Saknar ofta </a:t>
            </a:r>
            <a:r>
              <a:rPr lang="sv-SE" b="1" i="1" dirty="0">
                <a:solidFill>
                  <a:srgbClr val="000000"/>
                </a:solidFill>
              </a:rPr>
              <a:t>statistik och analyser</a:t>
            </a:r>
            <a:r>
              <a:rPr lang="sv-SE" i="1" dirty="0">
                <a:solidFill>
                  <a:srgbClr val="000000"/>
                </a:solidFill>
              </a:rPr>
              <a:t> </a:t>
            </a:r>
            <a:r>
              <a:rPr lang="sv-SE" dirty="0">
                <a:solidFill>
                  <a:srgbClr val="000000"/>
                </a:solidFill>
              </a:rPr>
              <a:t>som tydliggör behov och nytta.</a:t>
            </a:r>
            <a:endParaRPr lang="sv-SE" dirty="0">
              <a:solidFill>
                <a:srgbClr val="000000"/>
              </a:solidFill>
              <a:cs typeface="Arial"/>
            </a:endParaRPr>
          </a:p>
          <a:p>
            <a:pPr marL="380424" indent="-349964" fontAlgn="base">
              <a:buFont typeface="Arial" panose="020B0604020202020204" pitchFamily="34" charset="0"/>
              <a:buChar char="•"/>
            </a:pPr>
            <a:r>
              <a:rPr lang="sv-SE" dirty="0">
                <a:solidFill>
                  <a:srgbClr val="000000"/>
                </a:solidFill>
              </a:rPr>
              <a:t>Behöver</a:t>
            </a:r>
            <a:r>
              <a:rPr lang="sv-SE" b="1" dirty="0">
                <a:solidFill>
                  <a:srgbClr val="000000"/>
                </a:solidFill>
              </a:rPr>
              <a:t> </a:t>
            </a:r>
            <a:r>
              <a:rPr lang="sv-SE" b="1" i="1" dirty="0">
                <a:solidFill>
                  <a:srgbClr val="000000"/>
                </a:solidFill>
              </a:rPr>
              <a:t>stöd och anpassade metoder</a:t>
            </a:r>
            <a:r>
              <a:rPr lang="sv-SE" dirty="0">
                <a:solidFill>
                  <a:srgbClr val="000000"/>
                </a:solidFill>
              </a:rPr>
              <a:t>.</a:t>
            </a:r>
            <a:endParaRPr lang="sv-SE" dirty="0">
              <a:solidFill>
                <a:srgbClr val="000000"/>
              </a:solidFill>
              <a:cs typeface="Arial"/>
            </a:endParaRPr>
          </a:p>
          <a:p>
            <a:pPr marL="380424" indent="-349964" fontAlgn="base">
              <a:buFont typeface="Arial" panose="020B0604020202020204" pitchFamily="34" charset="0"/>
              <a:buChar char="•"/>
            </a:pPr>
            <a:r>
              <a:rPr lang="sv-SE" dirty="0">
                <a:solidFill>
                  <a:srgbClr val="000000"/>
                </a:solidFill>
              </a:rPr>
              <a:t>Behöver </a:t>
            </a:r>
            <a:r>
              <a:rPr lang="sv-SE" b="1" i="1" dirty="0">
                <a:solidFill>
                  <a:srgbClr val="000000"/>
                </a:solidFill>
              </a:rPr>
              <a:t>långsiktiga förutsättningar</a:t>
            </a:r>
            <a:r>
              <a:rPr lang="sv-SE" b="1" dirty="0">
                <a:solidFill>
                  <a:srgbClr val="000000"/>
                </a:solidFill>
              </a:rPr>
              <a:t>.</a:t>
            </a:r>
            <a:endParaRPr lang="sv-SE" b="1" dirty="0">
              <a:solidFill>
                <a:srgbClr val="000000"/>
              </a:solidFill>
              <a:cs typeface="Arial"/>
            </a:endParaRPr>
          </a:p>
          <a:p>
            <a:pPr marL="380424" indent="-349964" fontAlgn="base">
              <a:buFont typeface="Arial" panose="020B0604020202020204" pitchFamily="34" charset="0"/>
              <a:buChar char="•"/>
            </a:pPr>
            <a:r>
              <a:rPr lang="sv-SE" dirty="0">
                <a:solidFill>
                  <a:srgbClr val="000000"/>
                </a:solidFill>
              </a:rPr>
              <a:t>Får inte stöd av RSS som saknar </a:t>
            </a:r>
            <a:r>
              <a:rPr lang="sv-SE" b="1" i="1" dirty="0">
                <a:solidFill>
                  <a:srgbClr val="000000"/>
                </a:solidFill>
              </a:rPr>
              <a:t>uppdrag på området</a:t>
            </a:r>
            <a:r>
              <a:rPr lang="sv-SE" dirty="0">
                <a:solidFill>
                  <a:srgbClr val="000000"/>
                </a:solidFill>
              </a:rPr>
              <a:t>.</a:t>
            </a:r>
            <a:endParaRPr lang="sv-SE" i="0" dirty="0">
              <a:solidFill>
                <a:srgbClr val="000000"/>
              </a:solidFill>
              <a:effectLst/>
              <a:cs typeface="Arial"/>
            </a:endParaRPr>
          </a:p>
          <a:p>
            <a:endParaRPr lang="sv-SE" dirty="0"/>
          </a:p>
          <a:p>
            <a:r>
              <a:rPr lang="sv-SE" dirty="0"/>
              <a:t>Socialtjänsten vill men saknar kunskap och vana att arbeta med jämställdhet praktiskt i det dagliga arbetet. Jämställdhetsutmaningar behöver synliggöras som visar att det handlar om mer än arbetsgivarfrågor. </a:t>
            </a:r>
          </a:p>
          <a:p>
            <a:endParaRPr lang="sv-SE" dirty="0"/>
          </a:p>
          <a:p>
            <a:r>
              <a:rPr lang="sv-SE" dirty="0"/>
              <a:t>Det saknas också statistik och analyser som visar behov och nytta. </a:t>
            </a:r>
          </a:p>
          <a:p>
            <a:endParaRPr lang="sv-SE" dirty="0"/>
          </a:p>
          <a:p>
            <a:r>
              <a:rPr lang="sv-SE" dirty="0"/>
              <a:t>Därför efterlyser verksamma såväl kunskap som stöd och metoder som är anpassade efter socialtjänstens uppgifter och arbete. </a:t>
            </a:r>
            <a:endParaRPr lang="en-US" dirty="0"/>
          </a:p>
          <a:p>
            <a:endParaRPr lang="en-US" dirty="0"/>
          </a:p>
          <a:p>
            <a:r>
              <a:rPr lang="sv-SE" dirty="0"/>
              <a:t>Verksamma inom socialtjänsten efterfrågar mer kunskap, kompetens, metoder och stöd anpassade för socialtjänstens olika roller (politiker, chefer, handläggare, utförare). Det är viktigt, inte minst för implementering och långsiktighet, i arbetet Politik och chefer behöver sätta mål och efterfråga resultat.</a:t>
            </a:r>
            <a:endParaRPr lang="en-US" dirty="0"/>
          </a:p>
          <a:p>
            <a:endParaRPr lang="en-US" dirty="0"/>
          </a:p>
          <a:p>
            <a:r>
              <a:rPr lang="sv-SE" dirty="0"/>
              <a:t>Verktygen måste vara tidseffektiva eftersom det råder stor konkurrens om både tid och resurser inom socialtjänsten. Verktyg behöver integreras i redan befintliga strukturer så att det inte blir betungande sidospår. Tid behöver avsättas för att testa, börja göra och dela erfarenheter socialtjänster emellan. Här kan SKR bidra som en sammanhållande länk. </a:t>
            </a:r>
            <a:endParaRPr lang="en-US" dirty="0"/>
          </a:p>
          <a:p>
            <a:endParaRPr lang="sv-SE" dirty="0"/>
          </a:p>
          <a:p>
            <a:r>
              <a:rPr lang="sv-SE" dirty="0"/>
              <a:t>De regionala samverkas och stödstrukturerna upplever att de inte har kunskap eller tydligt mandat att jobba med stöd i frågorna. Det behövs för att de ska kunna bidra på ett bättre sätt. </a:t>
            </a:r>
            <a:endParaRPr lang="en-US" dirty="0"/>
          </a:p>
          <a:p>
            <a:endParaRPr lang="en-US" dirty="0"/>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60C4477D-AE00-47BA-B65C-C44759562BFC}" type="slidenum">
              <a:rPr lang="sv-SE">
                <a:solidFill>
                  <a:prstClr val="black"/>
                </a:solidFill>
                <a:latin typeface="Calibri" panose="020F0502020204030204"/>
              </a:rPr>
              <a:pPr defTabSz="933237">
                <a:defRPr/>
              </a:pPr>
              <a:t>76</a:t>
            </a:fld>
            <a:endParaRPr lang="sv-SE">
              <a:solidFill>
                <a:prstClr val="black"/>
              </a:solidFill>
              <a:latin typeface="Calibri" panose="020F0502020204030204"/>
            </a:endParaRPr>
          </a:p>
        </p:txBody>
      </p:sp>
    </p:spTree>
    <p:extLst>
      <p:ext uri="{BB962C8B-B14F-4D97-AF65-F5344CB8AC3E}">
        <p14:creationId xmlns:p14="http://schemas.microsoft.com/office/powerpoint/2010/main" val="36402278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800" dirty="0">
                <a:solidFill>
                  <a:prstClr val="black"/>
                </a:solidFill>
                <a:latin typeface="Arial"/>
              </a:rPr>
              <a:t>Så vad säger ST att de behöver för att kunna förändra sitt arbete?</a:t>
            </a:r>
          </a:p>
          <a:p>
            <a:pPr>
              <a:defRPr/>
            </a:pPr>
            <a:endParaRPr lang="sv-SE" sz="1800" b="1" dirty="0">
              <a:solidFill>
                <a:prstClr val="black"/>
              </a:solidFill>
              <a:latin typeface="Arial"/>
            </a:endParaRPr>
          </a:p>
          <a:p>
            <a:pPr>
              <a:defRPr/>
            </a:pPr>
            <a:r>
              <a:rPr lang="sv-SE" sz="1800" b="1" dirty="0">
                <a:solidFill>
                  <a:prstClr val="black"/>
                </a:solidFill>
                <a:latin typeface="Arial"/>
              </a:rPr>
              <a:t>Förutsättningar</a:t>
            </a:r>
            <a:endParaRPr lang="sv-SE" sz="1800" dirty="0">
              <a:solidFill>
                <a:prstClr val="black"/>
              </a:solidFill>
              <a:latin typeface="Arial"/>
            </a:endParaRPr>
          </a:p>
          <a:p>
            <a:pPr marL="291636" indent="-291636" defTabSz="933237">
              <a:buFont typeface="Arial" panose="020B0604020202020204" pitchFamily="34" charset="0"/>
              <a:buChar char="•"/>
              <a:defRPr/>
            </a:pPr>
            <a:r>
              <a:rPr lang="sv-SE" dirty="0">
                <a:solidFill>
                  <a:prstClr val="black"/>
                </a:solidFill>
                <a:latin typeface="Arial"/>
                <a:cs typeface="Arial"/>
              </a:rPr>
              <a:t>Stödjande kultur</a:t>
            </a:r>
          </a:p>
          <a:p>
            <a:pPr marL="291636" indent="-291636">
              <a:buFont typeface="Arial" panose="020B0604020202020204" pitchFamily="34" charset="0"/>
              <a:buChar char="•"/>
              <a:defRPr/>
            </a:pPr>
            <a:r>
              <a:rPr lang="sv-SE" dirty="0">
                <a:solidFill>
                  <a:prstClr val="black"/>
                </a:solidFill>
                <a:latin typeface="Arial"/>
              </a:rPr>
              <a:t>Tillgång till statistik</a:t>
            </a:r>
          </a:p>
          <a:p>
            <a:pPr marL="291636" indent="-291636">
              <a:buFont typeface="Arial" panose="020B0604020202020204" pitchFamily="34" charset="0"/>
              <a:buChar char="•"/>
              <a:defRPr/>
            </a:pPr>
            <a:r>
              <a:rPr lang="sv-SE" dirty="0">
                <a:solidFill>
                  <a:prstClr val="black"/>
                </a:solidFill>
                <a:latin typeface="Arial"/>
              </a:rPr>
              <a:t>System för uppföljning</a:t>
            </a:r>
          </a:p>
          <a:p>
            <a:pPr marL="291636" indent="-291636">
              <a:buFont typeface="Arial" panose="020B0604020202020204" pitchFamily="34" charset="0"/>
              <a:buChar char="•"/>
              <a:defRPr/>
            </a:pPr>
            <a:r>
              <a:rPr lang="sv-SE" dirty="0">
                <a:solidFill>
                  <a:prstClr val="black"/>
                </a:solidFill>
                <a:latin typeface="Arial"/>
              </a:rPr>
              <a:t>Tydligare uppdrag</a:t>
            </a:r>
          </a:p>
          <a:p>
            <a:pPr marL="291636" indent="-291636" defTabSz="933237">
              <a:buFont typeface="Arial" panose="020B0604020202020204" pitchFamily="34" charset="0"/>
              <a:buChar char="•"/>
              <a:defRPr/>
            </a:pPr>
            <a:r>
              <a:rPr lang="sv-SE" dirty="0">
                <a:solidFill>
                  <a:prstClr val="black"/>
                </a:solidFill>
                <a:latin typeface="Arial"/>
              </a:rPr>
              <a:t>Lagstöd i </a:t>
            </a:r>
            <a:r>
              <a:rPr lang="sv-SE" dirty="0" err="1">
                <a:solidFill>
                  <a:prstClr val="black"/>
                </a:solidFill>
                <a:latin typeface="Arial"/>
              </a:rPr>
              <a:t>SoL</a:t>
            </a:r>
            <a:endParaRPr lang="sv-SE" dirty="0">
              <a:solidFill>
                <a:prstClr val="black"/>
              </a:solidFill>
              <a:latin typeface="Arial"/>
            </a:endParaRPr>
          </a:p>
          <a:p>
            <a:pPr marL="291636" indent="-291636">
              <a:buFont typeface="Arial" panose="020B0604020202020204" pitchFamily="34" charset="0"/>
              <a:buChar char="•"/>
              <a:defRPr/>
            </a:pPr>
            <a:r>
              <a:rPr lang="sv-SE" dirty="0">
                <a:solidFill>
                  <a:prstClr val="black"/>
                </a:solidFill>
                <a:latin typeface="Arial"/>
              </a:rPr>
              <a:t>Efterfrågan från chefer och politik </a:t>
            </a:r>
          </a:p>
          <a:p>
            <a:pPr marL="291636" indent="-291636">
              <a:buFont typeface="Arial" panose="020B0604020202020204" pitchFamily="34" charset="0"/>
              <a:buChar char="•"/>
              <a:defRPr/>
            </a:pPr>
            <a:r>
              <a:rPr lang="sv-SE" dirty="0">
                <a:solidFill>
                  <a:prstClr val="black"/>
                </a:solidFill>
                <a:latin typeface="Arial"/>
              </a:rPr>
              <a:t>Tid och resurser</a:t>
            </a:r>
          </a:p>
          <a:p>
            <a:pPr>
              <a:defRPr/>
            </a:pPr>
            <a:endParaRPr lang="sv-SE" dirty="0">
              <a:solidFill>
                <a:prstClr val="black"/>
              </a:solidFill>
              <a:latin typeface="Arial"/>
            </a:endParaRPr>
          </a:p>
          <a:p>
            <a:pPr>
              <a:defRPr/>
            </a:pPr>
            <a:r>
              <a:rPr lang="sv-SE" sz="1800" b="1" dirty="0">
                <a:solidFill>
                  <a:prstClr val="black"/>
                </a:solidFill>
                <a:latin typeface="Arial"/>
              </a:rPr>
              <a:t>Kunskap och kompetens</a:t>
            </a:r>
            <a:endParaRPr lang="sv-SE" sz="1800" dirty="0">
              <a:solidFill>
                <a:prstClr val="black"/>
              </a:solidFill>
              <a:latin typeface="Arial"/>
            </a:endParaRPr>
          </a:p>
          <a:p>
            <a:pPr marL="291636" indent="-291636" defTabSz="933237">
              <a:buFont typeface="Arial" panose="020B0604020202020204" pitchFamily="34" charset="0"/>
              <a:buChar char="•"/>
              <a:defRPr/>
            </a:pPr>
            <a:r>
              <a:rPr lang="sv-SE" dirty="0">
                <a:solidFill>
                  <a:prstClr val="black"/>
                </a:solidFill>
                <a:latin typeface="Arial"/>
              </a:rPr>
              <a:t>Utbildning </a:t>
            </a:r>
          </a:p>
          <a:p>
            <a:pPr marL="291636" indent="-291636" defTabSz="933237">
              <a:buFont typeface="Arial" panose="020B0604020202020204" pitchFamily="34" charset="0"/>
              <a:buChar char="•"/>
              <a:defRPr/>
            </a:pPr>
            <a:r>
              <a:rPr lang="sv-SE" dirty="0">
                <a:solidFill>
                  <a:prstClr val="black"/>
                </a:solidFill>
                <a:latin typeface="Arial"/>
              </a:rPr>
              <a:t>Förståelse för nyttan </a:t>
            </a:r>
          </a:p>
          <a:p>
            <a:pPr marL="291636" indent="-291636" defTabSz="933237">
              <a:buFont typeface="Arial" panose="020B0604020202020204" pitchFamily="34" charset="0"/>
              <a:buChar char="•"/>
              <a:defRPr/>
            </a:pPr>
            <a:r>
              <a:rPr lang="sv-SE" dirty="0">
                <a:solidFill>
                  <a:prstClr val="black"/>
                </a:solidFill>
                <a:latin typeface="Arial"/>
              </a:rPr>
              <a:t>Förstå brukarnas och sina egna normer och föreställningar</a:t>
            </a:r>
            <a:endParaRPr lang="sv-SE" dirty="0">
              <a:solidFill>
                <a:prstClr val="black"/>
              </a:solidFill>
              <a:latin typeface="Arial"/>
              <a:cs typeface="Arial"/>
            </a:endParaRPr>
          </a:p>
          <a:p>
            <a:pPr marL="291636" indent="-291636" defTabSz="933237">
              <a:buFont typeface="Arial" panose="020B0604020202020204" pitchFamily="34" charset="0"/>
              <a:buChar char="•"/>
              <a:defRPr/>
            </a:pPr>
            <a:r>
              <a:rPr lang="sv-SE" dirty="0">
                <a:solidFill>
                  <a:prstClr val="black"/>
                </a:solidFill>
                <a:latin typeface="Arial"/>
              </a:rPr>
              <a:t>Göra jämställdhetsanalyser</a:t>
            </a:r>
          </a:p>
          <a:p>
            <a:pPr marL="291636" indent="-291636">
              <a:buFont typeface="Arial" panose="020B0604020202020204" pitchFamily="34" charset="0"/>
              <a:buChar char="•"/>
              <a:defRPr/>
            </a:pPr>
            <a:r>
              <a:rPr lang="sv-SE" dirty="0">
                <a:solidFill>
                  <a:prstClr val="black"/>
                </a:solidFill>
                <a:latin typeface="Arial"/>
              </a:rPr>
              <a:t>Använda forskning och beprövad erfarenhet</a:t>
            </a:r>
          </a:p>
          <a:p>
            <a:pPr>
              <a:defRPr/>
            </a:pPr>
            <a:endParaRPr lang="sv-SE" dirty="0">
              <a:solidFill>
                <a:prstClr val="black"/>
              </a:solidFill>
              <a:latin typeface="Arial"/>
            </a:endParaRPr>
          </a:p>
          <a:p>
            <a:pPr defTabSz="933237">
              <a:defRPr/>
            </a:pPr>
            <a:r>
              <a:rPr lang="sv-SE" b="1" dirty="0">
                <a:solidFill>
                  <a:prstClr val="black"/>
                </a:solidFill>
                <a:latin typeface="Arial"/>
              </a:rPr>
              <a:t>Metoder och stöd</a:t>
            </a:r>
            <a:endParaRPr lang="sv-SE" dirty="0">
              <a:solidFill>
                <a:prstClr val="black"/>
              </a:solidFill>
              <a:latin typeface="Arial"/>
            </a:endParaRPr>
          </a:p>
          <a:p>
            <a:pPr>
              <a:defRPr/>
            </a:pPr>
            <a:endParaRPr lang="sv-SE" dirty="0">
              <a:solidFill>
                <a:prstClr val="black"/>
              </a:solidFill>
              <a:latin typeface="Arial"/>
            </a:endParaRPr>
          </a:p>
          <a:p>
            <a:pPr marL="291636" indent="-291636" defTabSz="933237">
              <a:buFont typeface="Arial" panose="020B0604020202020204" pitchFamily="34" charset="0"/>
              <a:buChar char="•"/>
              <a:defRPr/>
            </a:pPr>
            <a:r>
              <a:rPr lang="sv-SE" dirty="0">
                <a:solidFill>
                  <a:prstClr val="black"/>
                </a:solidFill>
                <a:latin typeface="Arial"/>
              </a:rPr>
              <a:t>Enkla</a:t>
            </a:r>
            <a:r>
              <a:rPr lang="sv-SE" dirty="0">
                <a:solidFill>
                  <a:srgbClr val="E6460A"/>
                </a:solidFill>
                <a:latin typeface="Arial"/>
              </a:rPr>
              <a:t> </a:t>
            </a:r>
            <a:r>
              <a:rPr lang="sv-SE" dirty="0">
                <a:solidFill>
                  <a:prstClr val="black"/>
                </a:solidFill>
                <a:latin typeface="Arial"/>
              </a:rPr>
              <a:t>verktyg</a:t>
            </a:r>
            <a:r>
              <a:rPr lang="sv-SE" dirty="0">
                <a:solidFill>
                  <a:srgbClr val="E6460A"/>
                </a:solidFill>
                <a:latin typeface="Arial"/>
              </a:rPr>
              <a:t> </a:t>
            </a:r>
            <a:endParaRPr lang="sv-SE" dirty="0">
              <a:solidFill>
                <a:srgbClr val="E6460A">
                  <a:lumMod val="75000"/>
                </a:srgbClr>
              </a:solidFill>
              <a:latin typeface="Arial"/>
            </a:endParaRPr>
          </a:p>
          <a:p>
            <a:pPr marL="291636" indent="-291636" defTabSz="933237">
              <a:buFont typeface="Arial" panose="020B0604020202020204" pitchFamily="34" charset="0"/>
              <a:buChar char="•"/>
              <a:defRPr/>
            </a:pPr>
            <a:r>
              <a:rPr lang="sv-SE" dirty="0">
                <a:solidFill>
                  <a:prstClr val="black"/>
                </a:solidFill>
                <a:latin typeface="Arial"/>
              </a:rPr>
              <a:t>Checklistor </a:t>
            </a:r>
          </a:p>
          <a:p>
            <a:pPr marL="291636" indent="-291636" defTabSz="933237">
              <a:buFont typeface="Arial" panose="020B0604020202020204" pitchFamily="34" charset="0"/>
              <a:buChar char="•"/>
              <a:defRPr/>
            </a:pPr>
            <a:r>
              <a:rPr lang="sv-SE" dirty="0">
                <a:solidFill>
                  <a:prstClr val="black"/>
                </a:solidFill>
                <a:latin typeface="Arial"/>
              </a:rPr>
              <a:t>Lärande</a:t>
            </a:r>
            <a:r>
              <a:rPr lang="sv-SE" dirty="0">
                <a:solidFill>
                  <a:srgbClr val="FFBE0A"/>
                </a:solidFill>
                <a:latin typeface="Arial"/>
              </a:rPr>
              <a:t> </a:t>
            </a:r>
            <a:r>
              <a:rPr lang="sv-SE" dirty="0">
                <a:solidFill>
                  <a:prstClr val="black"/>
                </a:solidFill>
                <a:latin typeface="Arial"/>
              </a:rPr>
              <a:t>exempel</a:t>
            </a:r>
          </a:p>
          <a:p>
            <a:pPr marL="291636" indent="-291636" defTabSz="933237">
              <a:buFont typeface="Arial" panose="020B0604020202020204" pitchFamily="34" charset="0"/>
              <a:buChar char="•"/>
              <a:defRPr/>
            </a:pPr>
            <a:r>
              <a:rPr lang="sv-SE" dirty="0">
                <a:solidFill>
                  <a:srgbClr val="222221"/>
                </a:solidFill>
                <a:latin typeface="Arial"/>
              </a:rPr>
              <a:t>Stöd för uppföljning och analys</a:t>
            </a:r>
          </a:p>
          <a:p>
            <a:pPr marL="291636" indent="-291636" defTabSz="933237">
              <a:buFont typeface="Arial" panose="020B0604020202020204" pitchFamily="34" charset="0"/>
              <a:buChar char="•"/>
              <a:defRPr/>
            </a:pPr>
            <a:r>
              <a:rPr lang="sv-SE" dirty="0">
                <a:solidFill>
                  <a:prstClr val="black"/>
                </a:solidFill>
                <a:latin typeface="Arial"/>
              </a:rPr>
              <a:t>Implementeringsstöd </a:t>
            </a:r>
          </a:p>
          <a:p>
            <a:pPr marL="291636" indent="-291636">
              <a:buFont typeface="Arial" panose="020B0604020202020204" pitchFamily="34" charset="0"/>
              <a:buChar char="•"/>
              <a:defRPr/>
            </a:pPr>
            <a:endParaRPr lang="sv-SE" dirty="0">
              <a:solidFill>
                <a:prstClr val="black"/>
              </a:solidFill>
              <a:latin typeface="Arial"/>
            </a:endParaRPr>
          </a:p>
          <a:p>
            <a:pPr>
              <a:defRPr/>
            </a:pPr>
            <a:endParaRPr lang="sv-SE" dirty="0">
              <a:solidFill>
                <a:prstClr val="black"/>
              </a:solidFill>
              <a:latin typeface="Arial"/>
            </a:endParaRPr>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C2D38B15-2277-4EDA-AC3B-8C9BA3ACA066}" type="slidenum">
              <a:rPr lang="sv-SE">
                <a:solidFill>
                  <a:prstClr val="black"/>
                </a:solidFill>
                <a:latin typeface="Calibri" panose="020F0502020204030204"/>
              </a:rPr>
              <a:pPr defTabSz="933237">
                <a:defRPr/>
              </a:pPr>
              <a:t>77</a:t>
            </a:fld>
            <a:endParaRPr lang="sv-SE">
              <a:solidFill>
                <a:prstClr val="black"/>
              </a:solidFill>
              <a:latin typeface="Calibri" panose="020F0502020204030204"/>
            </a:endParaRPr>
          </a:p>
        </p:txBody>
      </p:sp>
    </p:spTree>
    <p:extLst>
      <p:ext uri="{BB962C8B-B14F-4D97-AF65-F5344CB8AC3E}">
        <p14:creationId xmlns:p14="http://schemas.microsoft.com/office/powerpoint/2010/main" val="16186325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Love: SKR:s befintliga stöd </a:t>
            </a:r>
            <a:br>
              <a:rPr lang="sv-SE" dirty="0"/>
            </a:br>
            <a:r>
              <a:rPr lang="sv-SE" dirty="0"/>
              <a:t>till jämställd socialtjänst</a:t>
            </a:r>
          </a:p>
          <a:p>
            <a:endParaRPr lang="sv-SE" dirty="0">
              <a:cs typeface="Calibri"/>
            </a:endParaRPr>
          </a:p>
          <a:p>
            <a:pPr>
              <a:buFont typeface="Arial" panose="020B0604020202020204" pitchFamily="34" charset="0"/>
              <a:buChar char="•"/>
            </a:pPr>
            <a:r>
              <a:rPr lang="en-GB" dirty="0" err="1"/>
              <a:t>Gå</a:t>
            </a:r>
            <a:r>
              <a:rPr lang="en-GB" dirty="0"/>
              <a:t> </a:t>
            </a:r>
            <a:r>
              <a:rPr lang="en-GB" dirty="0" err="1"/>
              <a:t>gärna</a:t>
            </a:r>
            <a:r>
              <a:rPr lang="en-GB" dirty="0"/>
              <a:t> in </a:t>
            </a:r>
            <a:r>
              <a:rPr lang="en-GB" dirty="0" err="1"/>
              <a:t>på</a:t>
            </a:r>
            <a:r>
              <a:rPr lang="en-GB" dirty="0"/>
              <a:t> </a:t>
            </a:r>
            <a:r>
              <a:rPr lang="en-GB" dirty="0" err="1"/>
              <a:t>vår</a:t>
            </a:r>
            <a:r>
              <a:rPr lang="en-GB" dirty="0"/>
              <a:t> </a:t>
            </a:r>
            <a:r>
              <a:rPr lang="en-GB" dirty="0" err="1"/>
              <a:t>hemsida</a:t>
            </a:r>
            <a:r>
              <a:rPr lang="en-GB" dirty="0"/>
              <a:t>!</a:t>
            </a:r>
          </a:p>
          <a:p>
            <a:pPr>
              <a:buFont typeface="Arial" panose="020B0604020202020204" pitchFamily="34" charset="0"/>
              <a:buChar char="•"/>
            </a:pPr>
            <a:r>
              <a:rPr lang="en-GB" dirty="0" err="1"/>
              <a:t>Kunskapsöversikter</a:t>
            </a:r>
            <a:endParaRPr lang="en-GB" dirty="0"/>
          </a:p>
          <a:p>
            <a:pPr>
              <a:buFont typeface="Arial" panose="020B0604020202020204" pitchFamily="34" charset="0"/>
              <a:buChar char="•"/>
            </a:pPr>
            <a:r>
              <a:rPr lang="en-GB" dirty="0" err="1"/>
              <a:t>Lärande</a:t>
            </a:r>
            <a:r>
              <a:rPr lang="en-GB" dirty="0"/>
              <a:t> </a:t>
            </a:r>
            <a:r>
              <a:rPr lang="en-GB" dirty="0" err="1"/>
              <a:t>exempel</a:t>
            </a:r>
            <a:r>
              <a:rPr lang="en-GB" dirty="0"/>
              <a:t>​</a:t>
            </a:r>
          </a:p>
          <a:p>
            <a:pPr>
              <a:buFont typeface="Arial" panose="020B0604020202020204" pitchFamily="34" charset="0"/>
              <a:buChar char="•"/>
            </a:pPr>
            <a:r>
              <a:rPr lang="en-GB" dirty="0"/>
              <a:t>Filmer </a:t>
            </a:r>
          </a:p>
          <a:p>
            <a:pPr>
              <a:buFont typeface="Arial" panose="020B0604020202020204" pitchFamily="34" charset="0"/>
              <a:buChar char="•"/>
            </a:pPr>
            <a:r>
              <a:rPr lang="sv-SE" dirty="0">
                <a:solidFill>
                  <a:prstClr val="black"/>
                </a:solidFill>
                <a:latin typeface="Arial"/>
                <a:hlinkClick r:id="rId3"/>
              </a:rPr>
              <a:t>Pilotprojekt för Jämställd socialtjänst</a:t>
            </a:r>
            <a:endParaRPr lang="sv-SE" dirty="0">
              <a:solidFill>
                <a:prstClr val="black"/>
              </a:solidFill>
              <a:latin typeface="Arial"/>
            </a:endParaRPr>
          </a:p>
          <a:p>
            <a:pPr>
              <a:buFont typeface="Arial" panose="020B0604020202020204" pitchFamily="34" charset="0"/>
              <a:buChar char="•"/>
            </a:pPr>
            <a:r>
              <a:rPr lang="sv-SE" dirty="0">
                <a:solidFill>
                  <a:prstClr val="black"/>
                </a:solidFill>
                <a:latin typeface="Arial"/>
                <a:hlinkClick r:id="rId4"/>
              </a:rPr>
              <a:t>Jämställd socialtjänst</a:t>
            </a:r>
            <a:endParaRPr lang="sv-SE" dirty="0">
              <a:solidFill>
                <a:prstClr val="black"/>
              </a:solidFill>
              <a:latin typeface="Arial"/>
            </a:endParaRPr>
          </a:p>
          <a:p>
            <a:endParaRPr lang="sv-SE" dirty="0">
              <a:cs typeface="Calibri"/>
            </a:endParaRPr>
          </a:p>
        </p:txBody>
      </p:sp>
      <p:sp>
        <p:nvSpPr>
          <p:cNvPr id="4" name="Platshållare för bildnummer 3"/>
          <p:cNvSpPr>
            <a:spLocks noGrp="1"/>
          </p:cNvSpPr>
          <p:nvPr>
            <p:ph type="sldNum" sz="quarter" idx="5"/>
          </p:nvPr>
        </p:nvSpPr>
        <p:spPr/>
        <p:txBody>
          <a:bodyPr/>
          <a:lstStyle/>
          <a:p>
            <a:pPr defTabSz="933237">
              <a:defRPr/>
            </a:pPr>
            <a:fld id="{60C4477D-AE00-47BA-B65C-C44759562BFC}" type="slidenum">
              <a:rPr lang="sv-SE">
                <a:solidFill>
                  <a:prstClr val="black"/>
                </a:solidFill>
                <a:latin typeface="Calibri" panose="020F0502020204030204"/>
              </a:rPr>
              <a:pPr defTabSz="933237">
                <a:defRPr/>
              </a:pPr>
              <a:t>78</a:t>
            </a:fld>
            <a:endParaRPr lang="sv-SE">
              <a:solidFill>
                <a:prstClr val="black"/>
              </a:solidFill>
              <a:latin typeface="Calibri" panose="020F0502020204030204"/>
            </a:endParaRPr>
          </a:p>
        </p:txBody>
      </p:sp>
    </p:spTree>
    <p:extLst>
      <p:ext uri="{BB962C8B-B14F-4D97-AF65-F5344CB8AC3E}">
        <p14:creationId xmlns:p14="http://schemas.microsoft.com/office/powerpoint/2010/main" val="36616484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0784"/>
            <a:r>
              <a:rPr lang="sv-SE" sz="1100" dirty="0"/>
              <a:t>Love</a:t>
            </a:r>
          </a:p>
          <a:p>
            <a:pPr marL="30784"/>
            <a:endParaRPr lang="sv-SE" sz="1100" dirty="0"/>
          </a:p>
          <a:p>
            <a:pPr marL="30784"/>
            <a:r>
              <a:rPr lang="sv-SE" sz="1100" dirty="0"/>
              <a:t>Stödet ska ge kunskap + praktiska verktyg att jämställdhetsintegrera:</a:t>
            </a:r>
          </a:p>
          <a:p>
            <a:pPr lvl="1">
              <a:buFont typeface="Arial" panose="020B0604020202020204" pitchFamily="34" charset="0"/>
              <a:buChar char="•"/>
            </a:pPr>
            <a:r>
              <a:rPr lang="sv-SE" sz="1100" dirty="0"/>
              <a:t>styrning och ledning</a:t>
            </a:r>
          </a:p>
          <a:p>
            <a:pPr lvl="1">
              <a:buFont typeface="Arial" panose="020B0604020202020204" pitchFamily="34" charset="0"/>
              <a:buChar char="•"/>
            </a:pPr>
            <a:r>
              <a:rPr lang="sv-SE" sz="1100" dirty="0"/>
              <a:t>handläggningsprocessen (bemötande, bedömning, beslut, insatser, uppföljning) </a:t>
            </a:r>
          </a:p>
          <a:p>
            <a:pPr lvl="1">
              <a:buFont typeface="Arial" panose="020B0604020202020204" pitchFamily="34" charset="0"/>
              <a:buChar char="•"/>
            </a:pPr>
            <a:r>
              <a:rPr lang="sv-SE" sz="1100" dirty="0"/>
              <a:t>systematisk uppföljning</a:t>
            </a:r>
          </a:p>
          <a:p>
            <a:pPr marL="30784"/>
            <a:endParaRPr lang="sv-SE" sz="1100" dirty="0"/>
          </a:p>
          <a:p>
            <a:pPr marL="30784"/>
            <a:r>
              <a:rPr lang="sv-SE" sz="1100" dirty="0"/>
              <a:t>Materialet ska kunna användas av:</a:t>
            </a:r>
          </a:p>
          <a:p>
            <a:pPr lvl="1">
              <a:buFont typeface="Arial" panose="020B0604020202020204" pitchFamily="34" charset="0"/>
              <a:buChar char="•"/>
            </a:pPr>
            <a:r>
              <a:rPr lang="sv-SE" sz="1100" dirty="0"/>
              <a:t>RSS för att stödja socialtjänsten</a:t>
            </a:r>
          </a:p>
          <a:p>
            <a:pPr lvl="1">
              <a:buFont typeface="Arial" panose="020B0604020202020204" pitchFamily="34" charset="0"/>
              <a:buChar char="•"/>
            </a:pPr>
            <a:r>
              <a:rPr lang="sv-SE" sz="1100" dirty="0"/>
              <a:t>Socialtjänsterna själva </a:t>
            </a:r>
          </a:p>
          <a:p>
            <a:pPr lvl="1">
              <a:buFont typeface="Arial" panose="020B0604020202020204" pitchFamily="34" charset="0"/>
              <a:buChar char="•"/>
            </a:pPr>
            <a:r>
              <a:rPr lang="sv-SE" sz="1100" dirty="0"/>
              <a:t>RSS internt </a:t>
            </a:r>
          </a:p>
          <a:p>
            <a:endParaRPr lang="sv-SE" dirty="0"/>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79</a:t>
            </a:fld>
            <a:endParaRPr lang="sv-SE">
              <a:solidFill>
                <a:prstClr val="black"/>
              </a:solidFill>
              <a:latin typeface="Calibri" panose="020F0502020204030204"/>
            </a:endParaRPr>
          </a:p>
        </p:txBody>
      </p:sp>
    </p:spTree>
    <p:extLst>
      <p:ext uri="{BB962C8B-B14F-4D97-AF65-F5344CB8AC3E}">
        <p14:creationId xmlns:p14="http://schemas.microsoft.com/office/powerpoint/2010/main" val="7765327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Love: </a:t>
            </a:r>
            <a:r>
              <a:rPr lang="sv-SE" dirty="0">
                <a:cs typeface="Arial"/>
              </a:rPr>
              <a:t>Nytt stöd till kommuner och regioner. </a:t>
            </a:r>
            <a:r>
              <a:rPr lang="sv-SE" dirty="0"/>
              <a:t>Lanseras bland annat vid Forum Jämställdhet i februari 2024. </a:t>
            </a:r>
          </a:p>
          <a:p>
            <a:endParaRPr lang="sv-SE" dirty="0"/>
          </a:p>
          <a:p>
            <a:r>
              <a:rPr lang="sv-SE" dirty="0"/>
              <a:t>Guide/stöd och Metodstöd</a:t>
            </a:r>
          </a:p>
          <a:p>
            <a:endParaRPr lang="sv-SE" dirty="0"/>
          </a:p>
          <a:p>
            <a:r>
              <a:rPr lang="sv-SE" dirty="0"/>
              <a:t>Värmland: Handläggning BoU </a:t>
            </a:r>
          </a:p>
          <a:p>
            <a:r>
              <a:rPr lang="sv-SE" dirty="0"/>
              <a:t>Västerbotten: Uppföljning ISU/SU </a:t>
            </a:r>
          </a:p>
          <a:p>
            <a:r>
              <a:rPr lang="sv-SE" dirty="0">
                <a:ea typeface="+mn-lt"/>
                <a:cs typeface="+mn-lt"/>
              </a:rPr>
              <a:t>Lärande exempel</a:t>
            </a:r>
          </a:p>
          <a:p>
            <a:r>
              <a:rPr lang="sv-SE" dirty="0">
                <a:ea typeface="+mn-lt"/>
                <a:cs typeface="+mn-lt"/>
              </a:rPr>
              <a:t>Filmer </a:t>
            </a:r>
          </a:p>
          <a:p>
            <a:endParaRPr lang="sv-SE" dirty="0"/>
          </a:p>
          <a:p>
            <a:endParaRPr lang="sv-SE" dirty="0"/>
          </a:p>
        </p:txBody>
      </p:sp>
      <p:sp>
        <p:nvSpPr>
          <p:cNvPr id="4" name="Platshållare för bildnummer 3"/>
          <p:cNvSpPr>
            <a:spLocks noGrp="1"/>
          </p:cNvSpPr>
          <p:nvPr>
            <p:ph type="sldNum" sz="quarter" idx="5"/>
          </p:nvPr>
        </p:nvSpPr>
        <p:spPr/>
        <p:txBody>
          <a:bodyPr/>
          <a:lstStyle/>
          <a:p>
            <a:pPr defTabSz="933237">
              <a:defRPr/>
            </a:pPr>
            <a:fld id="{60C4477D-AE00-47BA-B65C-C44759562BFC}" type="slidenum">
              <a:rPr lang="sv-SE">
                <a:solidFill>
                  <a:prstClr val="black"/>
                </a:solidFill>
                <a:latin typeface="Calibri" panose="020F0502020204030204"/>
              </a:rPr>
              <a:pPr defTabSz="933237">
                <a:defRPr/>
              </a:pPr>
              <a:t>80</a:t>
            </a:fld>
            <a:endParaRPr lang="sv-SE">
              <a:solidFill>
                <a:prstClr val="black"/>
              </a:solidFill>
              <a:latin typeface="Calibri" panose="020F0502020204030204"/>
            </a:endParaRPr>
          </a:p>
        </p:txBody>
      </p:sp>
    </p:spTree>
    <p:extLst>
      <p:ext uri="{BB962C8B-B14F-4D97-AF65-F5344CB8AC3E}">
        <p14:creationId xmlns:p14="http://schemas.microsoft.com/office/powerpoint/2010/main" val="390475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1354966">
              <a:defRPr/>
            </a:pPr>
            <a:fld id="{BFD89EEC-E9E4-4AF0-8ADC-7458FE159446}" type="slidenum">
              <a:rPr lang="sv-SE" sz="1700">
                <a:solidFill>
                  <a:prstClr val="black"/>
                </a:solidFill>
                <a:latin typeface="Calibri" panose="020F0502020204030204"/>
              </a:rPr>
              <a:pPr defTabSz="1354966">
                <a:defRPr/>
              </a:pPr>
              <a:t>8</a:t>
            </a:fld>
            <a:endParaRPr lang="sv-SE" sz="1700">
              <a:solidFill>
                <a:prstClr val="black"/>
              </a:solidFill>
              <a:latin typeface="Calibri" panose="020F0502020204030204"/>
            </a:endParaRPr>
          </a:p>
        </p:txBody>
      </p:sp>
    </p:spTree>
    <p:extLst>
      <p:ext uri="{BB962C8B-B14F-4D97-AF65-F5344CB8AC3E}">
        <p14:creationId xmlns:p14="http://schemas.microsoft.com/office/powerpoint/2010/main" val="37015219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cs typeface="Calibri"/>
              </a:rPr>
              <a:t>Så</a:t>
            </a:r>
            <a:r>
              <a:rPr lang="en-US" dirty="0">
                <a:cs typeface="Calibri"/>
              </a:rPr>
              <a:t> </a:t>
            </a:r>
            <a:r>
              <a:rPr lang="en-US" dirty="0" err="1">
                <a:cs typeface="Calibri"/>
              </a:rPr>
              <a:t>hur</a:t>
            </a:r>
            <a:r>
              <a:rPr lang="en-US" dirty="0">
                <a:cs typeface="Calibri"/>
              </a:rPr>
              <a:t> </a:t>
            </a:r>
            <a:r>
              <a:rPr lang="en-US" dirty="0" err="1">
                <a:cs typeface="Calibri"/>
              </a:rPr>
              <a:t>kan</a:t>
            </a:r>
            <a:r>
              <a:rPr lang="en-US" dirty="0">
                <a:cs typeface="Calibri"/>
              </a:rPr>
              <a:t> </a:t>
            </a:r>
            <a:r>
              <a:rPr lang="en-US" dirty="0" err="1">
                <a:cs typeface="Calibri"/>
              </a:rPr>
              <a:t>socialtjänsten</a:t>
            </a:r>
            <a:r>
              <a:rPr lang="en-US" dirty="0">
                <a:cs typeface="Calibri"/>
              </a:rPr>
              <a:t> </a:t>
            </a:r>
            <a:r>
              <a:rPr lang="en-US" dirty="0" err="1">
                <a:cs typeface="Calibri"/>
              </a:rPr>
              <a:t>då</a:t>
            </a:r>
            <a:r>
              <a:rPr lang="en-US" dirty="0">
                <a:cs typeface="Calibri"/>
              </a:rPr>
              <a:t> </a:t>
            </a:r>
            <a:r>
              <a:rPr lang="en-US" dirty="0" err="1">
                <a:cs typeface="Calibri"/>
              </a:rPr>
              <a:t>göra</a:t>
            </a:r>
            <a:r>
              <a:rPr lang="en-US" dirty="0">
                <a:cs typeface="Calibri"/>
              </a:rPr>
              <a:t> för </a:t>
            </a:r>
            <a:r>
              <a:rPr lang="en-US" dirty="0" err="1">
                <a:cs typeface="Calibri"/>
              </a:rPr>
              <a:t>att</a:t>
            </a:r>
            <a:r>
              <a:rPr lang="en-US" dirty="0">
                <a:cs typeface="Calibri"/>
              </a:rPr>
              <a:t> </a:t>
            </a:r>
            <a:r>
              <a:rPr lang="en-US" dirty="0" err="1">
                <a:cs typeface="Calibri"/>
              </a:rPr>
              <a:t>främja</a:t>
            </a:r>
            <a:r>
              <a:rPr lang="en-US" dirty="0">
                <a:cs typeface="Calibri"/>
              </a:rPr>
              <a:t> </a:t>
            </a:r>
            <a:r>
              <a:rPr lang="en-US" dirty="0" err="1">
                <a:cs typeface="Calibri"/>
              </a:rPr>
              <a:t>jämställdhet</a:t>
            </a:r>
            <a:r>
              <a:rPr lang="en-US" dirty="0">
                <a:cs typeface="Calibri"/>
              </a:rPr>
              <a:t>? Vi </a:t>
            </a:r>
            <a:r>
              <a:rPr lang="en-US" dirty="0" err="1">
                <a:cs typeface="Calibri"/>
              </a:rPr>
              <a:t>kommer</a:t>
            </a:r>
            <a:r>
              <a:rPr lang="en-US" dirty="0">
                <a:cs typeface="Calibri"/>
              </a:rPr>
              <a:t> med </a:t>
            </a:r>
            <a:r>
              <a:rPr lang="en-US" dirty="0" err="1">
                <a:cs typeface="Calibri"/>
              </a:rPr>
              <a:t>flera</a:t>
            </a:r>
            <a:r>
              <a:rPr lang="en-US" dirty="0">
                <a:cs typeface="Calibri"/>
              </a:rPr>
              <a:t> </a:t>
            </a:r>
            <a:r>
              <a:rPr lang="en-US" dirty="0" err="1">
                <a:cs typeface="Calibri"/>
              </a:rPr>
              <a:t>stöd</a:t>
            </a:r>
            <a:r>
              <a:rPr lang="en-US" dirty="0">
                <a:cs typeface="Calibri"/>
              </a:rPr>
              <a:t>. </a:t>
            </a:r>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81</a:t>
            </a:fld>
            <a:endParaRPr lang="sv-SE">
              <a:solidFill>
                <a:prstClr val="black"/>
              </a:solidFill>
              <a:latin typeface="Calibri" panose="020F0502020204030204"/>
            </a:endParaRPr>
          </a:p>
        </p:txBody>
      </p:sp>
    </p:spTree>
    <p:extLst>
      <p:ext uri="{BB962C8B-B14F-4D97-AF65-F5344CB8AC3E}">
        <p14:creationId xmlns:p14="http://schemas.microsoft.com/office/powerpoint/2010/main" val="18636599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0784">
              <a:lnSpc>
                <a:spcPct val="90000"/>
              </a:lnSpc>
            </a:pPr>
            <a:r>
              <a:rPr lang="sv-SE" b="1" dirty="0"/>
              <a:t>Kommuner och regioner </a:t>
            </a:r>
            <a:r>
              <a:rPr lang="sv-SE" dirty="0"/>
              <a:t>ansvarar för en stor del av välfärden. För att säkerställa en hög kvalitet måste de välfärdstjänster som levereras vara både jämställda och jämlika. </a:t>
            </a:r>
          </a:p>
          <a:p>
            <a:pPr marL="30784">
              <a:lnSpc>
                <a:spcPct val="90000"/>
              </a:lnSpc>
            </a:pPr>
            <a:r>
              <a:rPr lang="sv-SE" dirty="0"/>
              <a:t>Genom att integrera jämställdhet i </a:t>
            </a:r>
            <a:r>
              <a:rPr lang="sv-SE" dirty="0" err="1"/>
              <a:t>RSS:ernas</a:t>
            </a:r>
            <a:r>
              <a:rPr lang="sv-SE" dirty="0"/>
              <a:t> stöd, service och professionell rådgivning till kommuner och regioner bidrar det till kommuners och regioners möjligheter att leverera jämställda välfärdstjänster.</a:t>
            </a:r>
            <a:r>
              <a:rPr lang="sv-SE" b="1" dirty="0"/>
              <a:t> </a:t>
            </a:r>
            <a:r>
              <a:rPr lang="sv-SE" dirty="0"/>
              <a:t>I</a:t>
            </a:r>
            <a:r>
              <a:rPr lang="sv-SE" b="1" dirty="0"/>
              <a:t> </a:t>
            </a:r>
            <a:r>
              <a:rPr lang="sv-SE" dirty="0"/>
              <a:t>förlängningen främjar det jämställdhet i samhället.   </a:t>
            </a:r>
          </a:p>
          <a:p>
            <a:endParaRPr lang="sv-SE" dirty="0"/>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82</a:t>
            </a:fld>
            <a:endParaRPr lang="sv-SE">
              <a:solidFill>
                <a:prstClr val="black"/>
              </a:solidFill>
              <a:latin typeface="Calibri" panose="020F0502020204030204"/>
            </a:endParaRPr>
          </a:p>
        </p:txBody>
      </p:sp>
    </p:spTree>
    <p:extLst>
      <p:ext uri="{BB962C8B-B14F-4D97-AF65-F5344CB8AC3E}">
        <p14:creationId xmlns:p14="http://schemas.microsoft.com/office/powerpoint/2010/main" val="14383702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97078" indent="-466618">
              <a:buFont typeface="Wingdings" panose="05000000000000000000" pitchFamily="2" charset="2"/>
              <a:buChar char="§"/>
            </a:pPr>
            <a:r>
              <a:rPr lang="sv-SE" dirty="0"/>
              <a:t>Vilka jämställdhetsmål har din organisation? </a:t>
            </a:r>
            <a:endParaRPr lang="sv-SE" dirty="0">
              <a:cs typeface="Arial"/>
            </a:endParaRPr>
          </a:p>
          <a:p>
            <a:pPr marL="497078" indent="-466618">
              <a:buFont typeface="Wingdings" panose="05000000000000000000" pitchFamily="2" charset="2"/>
              <a:buChar char="§"/>
            </a:pPr>
            <a:r>
              <a:rPr lang="sv-SE" dirty="0"/>
              <a:t>Visa på vilka sätt kön spelar roll. </a:t>
            </a:r>
          </a:p>
          <a:p>
            <a:pPr marL="497078" indent="-466618">
              <a:buFont typeface="Wingdings" panose="05000000000000000000" pitchFamily="2" charset="2"/>
              <a:buChar char="§"/>
            </a:pPr>
            <a:r>
              <a:rPr lang="sv-SE" dirty="0">
                <a:cs typeface="Arial"/>
              </a:rPr>
              <a:t>Gör jämställdhet synligt i ert arbete.</a:t>
            </a:r>
            <a:endParaRPr lang="sv-SE" dirty="0"/>
          </a:p>
          <a:p>
            <a:pPr marL="497078" indent="-466618">
              <a:buFont typeface="Wingdings" panose="05000000000000000000" pitchFamily="2" charset="2"/>
              <a:buChar char="§"/>
            </a:pPr>
            <a:r>
              <a:rPr lang="sv-SE" dirty="0">
                <a:cs typeface="Arial"/>
              </a:rPr>
              <a:t>Använd könsuppdelad statistik som verktyg och analysera statistiken.</a:t>
            </a:r>
          </a:p>
          <a:p>
            <a:endParaRPr lang="sv-SE" dirty="0">
              <a:cs typeface="Calibri"/>
            </a:endParaRPr>
          </a:p>
        </p:txBody>
      </p:sp>
      <p:sp>
        <p:nvSpPr>
          <p:cNvPr id="4" name="Platshållare för bildnummer 3"/>
          <p:cNvSpPr>
            <a:spLocks noGrp="1"/>
          </p:cNvSpPr>
          <p:nvPr>
            <p:ph type="sldNum" sz="quarter" idx="5"/>
          </p:nvPr>
        </p:nvSpPr>
        <p:spPr/>
        <p:txBody>
          <a:bodyPr/>
          <a:lstStyle/>
          <a:p>
            <a:pPr defTabSz="933237">
              <a:defRPr/>
            </a:pPr>
            <a:fld id="{58F750BE-F680-4F2A-9F9A-E38D7604B82D}" type="slidenum">
              <a:rPr lang="sv-SE">
                <a:solidFill>
                  <a:prstClr val="black"/>
                </a:solidFill>
                <a:latin typeface="Calibri" panose="020F0502020204030204"/>
              </a:rPr>
              <a:pPr defTabSz="933237">
                <a:defRPr/>
              </a:pPr>
              <a:t>83</a:t>
            </a:fld>
            <a:endParaRPr lang="sv-SE">
              <a:solidFill>
                <a:prstClr val="black"/>
              </a:solidFill>
              <a:latin typeface="Calibri" panose="020F0502020204030204"/>
            </a:endParaRPr>
          </a:p>
        </p:txBody>
      </p:sp>
    </p:spTree>
    <p:extLst>
      <p:ext uri="{BB962C8B-B14F-4D97-AF65-F5344CB8AC3E}">
        <p14:creationId xmlns:p14="http://schemas.microsoft.com/office/powerpoint/2010/main" val="2608768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Både internt och för att stötta kommunerna</a:t>
            </a:r>
          </a:p>
        </p:txBody>
      </p:sp>
      <p:sp>
        <p:nvSpPr>
          <p:cNvPr id="4" name="Platshållare för bildnummer 3"/>
          <p:cNvSpPr>
            <a:spLocks noGrp="1"/>
          </p:cNvSpPr>
          <p:nvPr>
            <p:ph type="sldNum" sz="quarter" idx="5"/>
          </p:nvPr>
        </p:nvSpPr>
        <p:spPr/>
        <p:txBody>
          <a:bodyPr/>
          <a:lstStyle/>
          <a:p>
            <a:pPr defTabSz="933237">
              <a:defRPr/>
            </a:pPr>
            <a:fld id="{18A28085-C281-4DE2-90A1-4974FFB9A014}" type="slidenum">
              <a:rPr lang="sv-SE">
                <a:solidFill>
                  <a:prstClr val="black"/>
                </a:solidFill>
                <a:latin typeface="Calibri" panose="020F0502020204030204"/>
              </a:rPr>
              <a:pPr defTabSz="933237">
                <a:defRPr/>
              </a:pPr>
              <a:t>84</a:t>
            </a:fld>
            <a:endParaRPr lang="sv-SE">
              <a:solidFill>
                <a:prstClr val="black"/>
              </a:solidFill>
              <a:latin typeface="Calibri" panose="020F0502020204030204"/>
            </a:endParaRPr>
          </a:p>
        </p:txBody>
      </p:sp>
    </p:spTree>
    <p:extLst>
      <p:ext uri="{BB962C8B-B14F-4D97-AF65-F5344CB8AC3E}">
        <p14:creationId xmlns:p14="http://schemas.microsoft.com/office/powerpoint/2010/main" val="24148338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63769"/>
            <a:r>
              <a:rPr lang="sv-SE" dirty="0">
                <a:cs typeface="Arial"/>
              </a:rPr>
              <a:t>RSS behöver </a:t>
            </a:r>
            <a:r>
              <a:rPr lang="sv-SE" b="1" dirty="0">
                <a:cs typeface="Arial"/>
              </a:rPr>
              <a:t>metoder och stöd</a:t>
            </a:r>
            <a:r>
              <a:rPr lang="sv-SE" dirty="0">
                <a:cs typeface="Arial"/>
              </a:rPr>
              <a:t> då detta är ett nytt område som kräver ett komplext förändringsarbete inom RSS. </a:t>
            </a:r>
          </a:p>
          <a:p>
            <a:pPr marL="263769"/>
            <a:r>
              <a:rPr lang="sv-SE" dirty="0">
                <a:cs typeface="Arial"/>
              </a:rPr>
              <a:t>RSS behöver</a:t>
            </a:r>
            <a:r>
              <a:rPr lang="sv-SE" b="1" dirty="0">
                <a:cs typeface="Arial"/>
              </a:rPr>
              <a:t> förutsättningar</a:t>
            </a:r>
            <a:r>
              <a:rPr lang="sv-SE" dirty="0">
                <a:cs typeface="Arial"/>
              </a:rPr>
              <a:t> genom att jämställdhet integreras som en naturlig del i det nationella arbetet från SKR och myndigheter. Så att RSS inte behöver börja med att jämställdhetsintegrera. Viktigt att jämställdhet nu kommer in i hela omställningen från start.</a:t>
            </a:r>
          </a:p>
          <a:p>
            <a:pPr marL="263769"/>
            <a:r>
              <a:rPr lang="sv-SE" dirty="0">
                <a:cs typeface="Arial"/>
              </a:rPr>
              <a:t>RSS behöver </a:t>
            </a:r>
            <a:r>
              <a:rPr lang="sv-SE" b="1" dirty="0">
                <a:cs typeface="Arial"/>
              </a:rPr>
              <a:t>kunskap och kompetens</a:t>
            </a:r>
            <a:r>
              <a:rPr lang="sv-SE" dirty="0">
                <a:cs typeface="Arial"/>
              </a:rPr>
              <a:t>. Förslag: "Gender coach program" för RSS chefer och utvecklingsledare som en start för att höja kompetensen.</a:t>
            </a:r>
          </a:p>
          <a:p>
            <a:pPr marL="263769"/>
            <a:r>
              <a:rPr lang="sv-SE" dirty="0">
                <a:cs typeface="Arial"/>
              </a:rPr>
              <a:t>RSS chefer och socialchefer behöver </a:t>
            </a:r>
            <a:r>
              <a:rPr lang="sv-SE" b="1" dirty="0">
                <a:cs typeface="Arial"/>
              </a:rPr>
              <a:t>efterfråga resultat</a:t>
            </a:r>
            <a:r>
              <a:rPr lang="sv-SE" dirty="0">
                <a:cs typeface="Arial"/>
              </a:rPr>
              <a:t> av jämställdhetsarbetet både internt och gentemot kommunerna. </a:t>
            </a:r>
          </a:p>
          <a:p>
            <a:pPr marL="263769"/>
            <a:r>
              <a:rPr lang="sv-SE" dirty="0">
                <a:cs typeface="Arial"/>
              </a:rPr>
              <a:t>RSS behöver</a:t>
            </a:r>
            <a:r>
              <a:rPr lang="sv-SE" b="1" dirty="0">
                <a:cs typeface="Arial"/>
              </a:rPr>
              <a:t> stöd i implementering</a:t>
            </a:r>
            <a:r>
              <a:rPr lang="sv-SE" dirty="0">
                <a:cs typeface="Arial"/>
              </a:rPr>
              <a:t> av olika stöd som lanseras inom piloten bl.a. Blicka inåt, Guiden och de olika metodstöden.</a:t>
            </a:r>
          </a:p>
          <a:p>
            <a:pPr marL="263769"/>
            <a:endParaRPr lang="sv-SE" dirty="0">
              <a:cs typeface="Arial"/>
            </a:endParaRPr>
          </a:p>
          <a:p>
            <a:endParaRPr lang="sv-SE" dirty="0"/>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85</a:t>
            </a:fld>
            <a:endParaRPr lang="sv-SE">
              <a:solidFill>
                <a:prstClr val="black"/>
              </a:solidFill>
              <a:latin typeface="Calibri" panose="020F0502020204030204"/>
            </a:endParaRPr>
          </a:p>
        </p:txBody>
      </p:sp>
    </p:spTree>
    <p:extLst>
      <p:ext uri="{BB962C8B-B14F-4D97-AF65-F5344CB8AC3E}">
        <p14:creationId xmlns:p14="http://schemas.microsoft.com/office/powerpoint/2010/main" val="40170436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800" dirty="0">
                <a:solidFill>
                  <a:prstClr val="black"/>
                </a:solidFill>
                <a:latin typeface="Arial"/>
              </a:rPr>
              <a:t>Så vad säger ST att de behöver för att kunna förändra sitt arbete?</a:t>
            </a:r>
          </a:p>
          <a:p>
            <a:pPr>
              <a:defRPr/>
            </a:pPr>
            <a:endParaRPr lang="sv-SE" sz="1800" b="1" dirty="0">
              <a:solidFill>
                <a:prstClr val="black"/>
              </a:solidFill>
              <a:latin typeface="Arial"/>
            </a:endParaRPr>
          </a:p>
          <a:p>
            <a:pPr>
              <a:defRPr/>
            </a:pPr>
            <a:r>
              <a:rPr lang="sv-SE" sz="1800" b="1" dirty="0">
                <a:solidFill>
                  <a:prstClr val="black"/>
                </a:solidFill>
                <a:latin typeface="Arial"/>
              </a:rPr>
              <a:t>Förutsättningar</a:t>
            </a:r>
            <a:endParaRPr lang="sv-SE" sz="1800" dirty="0">
              <a:solidFill>
                <a:prstClr val="black"/>
              </a:solidFill>
              <a:latin typeface="Arial"/>
            </a:endParaRPr>
          </a:p>
          <a:p>
            <a:pPr marL="291636" indent="-291636" defTabSz="933237">
              <a:buFont typeface="Arial" panose="020B0604020202020204" pitchFamily="34" charset="0"/>
              <a:buChar char="•"/>
              <a:defRPr/>
            </a:pPr>
            <a:r>
              <a:rPr lang="sv-SE" dirty="0">
                <a:solidFill>
                  <a:prstClr val="black"/>
                </a:solidFill>
                <a:latin typeface="Arial"/>
                <a:cs typeface="Arial"/>
              </a:rPr>
              <a:t>Stödjande kultur</a:t>
            </a:r>
          </a:p>
          <a:p>
            <a:pPr marL="291636" indent="-291636">
              <a:buFont typeface="Arial" panose="020B0604020202020204" pitchFamily="34" charset="0"/>
              <a:buChar char="•"/>
              <a:defRPr/>
            </a:pPr>
            <a:r>
              <a:rPr lang="sv-SE" dirty="0">
                <a:solidFill>
                  <a:prstClr val="black"/>
                </a:solidFill>
                <a:latin typeface="Arial"/>
              </a:rPr>
              <a:t>Tillgång till statistik</a:t>
            </a:r>
          </a:p>
          <a:p>
            <a:pPr marL="291636" indent="-291636">
              <a:buFont typeface="Arial" panose="020B0604020202020204" pitchFamily="34" charset="0"/>
              <a:buChar char="•"/>
              <a:defRPr/>
            </a:pPr>
            <a:r>
              <a:rPr lang="sv-SE" dirty="0">
                <a:solidFill>
                  <a:prstClr val="black"/>
                </a:solidFill>
                <a:latin typeface="Arial"/>
              </a:rPr>
              <a:t>System för uppföljning</a:t>
            </a:r>
          </a:p>
          <a:p>
            <a:pPr marL="291636" indent="-291636">
              <a:buFont typeface="Arial" panose="020B0604020202020204" pitchFamily="34" charset="0"/>
              <a:buChar char="•"/>
              <a:defRPr/>
            </a:pPr>
            <a:r>
              <a:rPr lang="sv-SE" dirty="0">
                <a:solidFill>
                  <a:prstClr val="black"/>
                </a:solidFill>
                <a:latin typeface="Arial"/>
              </a:rPr>
              <a:t>Tydligare uppdrag</a:t>
            </a:r>
          </a:p>
          <a:p>
            <a:pPr marL="291636" indent="-291636" defTabSz="933237">
              <a:buFont typeface="Arial" panose="020B0604020202020204" pitchFamily="34" charset="0"/>
              <a:buChar char="•"/>
              <a:defRPr/>
            </a:pPr>
            <a:r>
              <a:rPr lang="sv-SE" dirty="0">
                <a:solidFill>
                  <a:prstClr val="black"/>
                </a:solidFill>
                <a:latin typeface="Arial"/>
              </a:rPr>
              <a:t>Lagstöd i </a:t>
            </a:r>
            <a:r>
              <a:rPr lang="sv-SE" dirty="0" err="1">
                <a:solidFill>
                  <a:prstClr val="black"/>
                </a:solidFill>
                <a:latin typeface="Arial"/>
              </a:rPr>
              <a:t>SoL</a:t>
            </a:r>
            <a:endParaRPr lang="sv-SE" dirty="0">
              <a:solidFill>
                <a:prstClr val="black"/>
              </a:solidFill>
              <a:latin typeface="Arial"/>
            </a:endParaRPr>
          </a:p>
          <a:p>
            <a:pPr marL="291636" indent="-291636">
              <a:buFont typeface="Arial" panose="020B0604020202020204" pitchFamily="34" charset="0"/>
              <a:buChar char="•"/>
              <a:defRPr/>
            </a:pPr>
            <a:r>
              <a:rPr lang="sv-SE" dirty="0">
                <a:solidFill>
                  <a:prstClr val="black"/>
                </a:solidFill>
                <a:latin typeface="Arial"/>
              </a:rPr>
              <a:t>Efterfrågan från chefer och politik </a:t>
            </a:r>
          </a:p>
          <a:p>
            <a:pPr marL="291636" indent="-291636">
              <a:buFont typeface="Arial" panose="020B0604020202020204" pitchFamily="34" charset="0"/>
              <a:buChar char="•"/>
              <a:defRPr/>
            </a:pPr>
            <a:r>
              <a:rPr lang="sv-SE" dirty="0">
                <a:solidFill>
                  <a:prstClr val="black"/>
                </a:solidFill>
                <a:latin typeface="Arial"/>
              </a:rPr>
              <a:t>Tid och resurser</a:t>
            </a:r>
          </a:p>
          <a:p>
            <a:pPr>
              <a:defRPr/>
            </a:pPr>
            <a:endParaRPr lang="sv-SE" dirty="0">
              <a:solidFill>
                <a:prstClr val="black"/>
              </a:solidFill>
              <a:latin typeface="Arial"/>
            </a:endParaRPr>
          </a:p>
          <a:p>
            <a:pPr>
              <a:defRPr/>
            </a:pPr>
            <a:r>
              <a:rPr lang="sv-SE" sz="1800" b="1" dirty="0">
                <a:solidFill>
                  <a:prstClr val="black"/>
                </a:solidFill>
                <a:latin typeface="Arial"/>
              </a:rPr>
              <a:t>Kunskap och kompetens</a:t>
            </a:r>
            <a:endParaRPr lang="sv-SE" sz="1800" dirty="0">
              <a:solidFill>
                <a:prstClr val="black"/>
              </a:solidFill>
              <a:latin typeface="Arial"/>
            </a:endParaRPr>
          </a:p>
          <a:p>
            <a:pPr marL="291636" indent="-291636" defTabSz="933237">
              <a:buFont typeface="Arial" panose="020B0604020202020204" pitchFamily="34" charset="0"/>
              <a:buChar char="•"/>
              <a:defRPr/>
            </a:pPr>
            <a:r>
              <a:rPr lang="sv-SE" dirty="0">
                <a:solidFill>
                  <a:prstClr val="black"/>
                </a:solidFill>
                <a:latin typeface="Arial"/>
              </a:rPr>
              <a:t>Utbildning </a:t>
            </a:r>
          </a:p>
          <a:p>
            <a:pPr marL="291636" indent="-291636" defTabSz="933237">
              <a:buFont typeface="Arial" panose="020B0604020202020204" pitchFamily="34" charset="0"/>
              <a:buChar char="•"/>
              <a:defRPr/>
            </a:pPr>
            <a:r>
              <a:rPr lang="sv-SE" dirty="0">
                <a:solidFill>
                  <a:prstClr val="black"/>
                </a:solidFill>
                <a:latin typeface="Arial"/>
              </a:rPr>
              <a:t>Förståelse för nyttan </a:t>
            </a:r>
          </a:p>
          <a:p>
            <a:pPr marL="291636" indent="-291636" defTabSz="933237">
              <a:buFont typeface="Arial" panose="020B0604020202020204" pitchFamily="34" charset="0"/>
              <a:buChar char="•"/>
              <a:defRPr/>
            </a:pPr>
            <a:r>
              <a:rPr lang="sv-SE" dirty="0">
                <a:solidFill>
                  <a:prstClr val="black"/>
                </a:solidFill>
                <a:latin typeface="Arial"/>
              </a:rPr>
              <a:t>Förstå brukarnas och sina egna normer och föreställningar</a:t>
            </a:r>
            <a:endParaRPr lang="sv-SE" dirty="0">
              <a:solidFill>
                <a:prstClr val="black"/>
              </a:solidFill>
              <a:latin typeface="Arial"/>
              <a:cs typeface="Arial"/>
            </a:endParaRPr>
          </a:p>
          <a:p>
            <a:pPr marL="291636" indent="-291636" defTabSz="933237">
              <a:buFont typeface="Arial" panose="020B0604020202020204" pitchFamily="34" charset="0"/>
              <a:buChar char="•"/>
              <a:defRPr/>
            </a:pPr>
            <a:r>
              <a:rPr lang="sv-SE" dirty="0">
                <a:solidFill>
                  <a:prstClr val="black"/>
                </a:solidFill>
                <a:latin typeface="Arial"/>
              </a:rPr>
              <a:t>Göra jämställdhetsanalyser</a:t>
            </a:r>
          </a:p>
          <a:p>
            <a:pPr marL="291636" indent="-291636">
              <a:buFont typeface="Arial" panose="020B0604020202020204" pitchFamily="34" charset="0"/>
              <a:buChar char="•"/>
              <a:defRPr/>
            </a:pPr>
            <a:r>
              <a:rPr lang="sv-SE" dirty="0">
                <a:solidFill>
                  <a:prstClr val="black"/>
                </a:solidFill>
                <a:latin typeface="Arial"/>
              </a:rPr>
              <a:t>Använda forskning och beprövad erfarenhet</a:t>
            </a:r>
          </a:p>
          <a:p>
            <a:pPr>
              <a:defRPr/>
            </a:pPr>
            <a:endParaRPr lang="sv-SE" dirty="0">
              <a:solidFill>
                <a:prstClr val="black"/>
              </a:solidFill>
              <a:latin typeface="Arial"/>
            </a:endParaRPr>
          </a:p>
          <a:p>
            <a:pPr defTabSz="933237">
              <a:defRPr/>
            </a:pPr>
            <a:r>
              <a:rPr lang="sv-SE" b="1" dirty="0">
                <a:solidFill>
                  <a:prstClr val="black"/>
                </a:solidFill>
                <a:latin typeface="Arial"/>
              </a:rPr>
              <a:t>Metoder och stöd</a:t>
            </a:r>
            <a:endParaRPr lang="sv-SE" dirty="0">
              <a:solidFill>
                <a:prstClr val="black"/>
              </a:solidFill>
              <a:latin typeface="Arial"/>
            </a:endParaRPr>
          </a:p>
          <a:p>
            <a:pPr>
              <a:defRPr/>
            </a:pPr>
            <a:endParaRPr lang="sv-SE" dirty="0">
              <a:solidFill>
                <a:prstClr val="black"/>
              </a:solidFill>
              <a:latin typeface="Arial"/>
            </a:endParaRPr>
          </a:p>
          <a:p>
            <a:pPr marL="291636" indent="-291636" defTabSz="933237">
              <a:buFont typeface="Arial" panose="020B0604020202020204" pitchFamily="34" charset="0"/>
              <a:buChar char="•"/>
              <a:defRPr/>
            </a:pPr>
            <a:r>
              <a:rPr lang="sv-SE" dirty="0">
                <a:solidFill>
                  <a:prstClr val="black"/>
                </a:solidFill>
                <a:latin typeface="Arial"/>
              </a:rPr>
              <a:t>Enkla</a:t>
            </a:r>
            <a:r>
              <a:rPr lang="sv-SE" dirty="0">
                <a:solidFill>
                  <a:srgbClr val="E6460A"/>
                </a:solidFill>
                <a:latin typeface="Arial"/>
              </a:rPr>
              <a:t> </a:t>
            </a:r>
            <a:r>
              <a:rPr lang="sv-SE" dirty="0">
                <a:solidFill>
                  <a:prstClr val="black"/>
                </a:solidFill>
                <a:latin typeface="Arial"/>
              </a:rPr>
              <a:t>verktyg</a:t>
            </a:r>
            <a:r>
              <a:rPr lang="sv-SE" dirty="0">
                <a:solidFill>
                  <a:srgbClr val="E6460A"/>
                </a:solidFill>
                <a:latin typeface="Arial"/>
              </a:rPr>
              <a:t> </a:t>
            </a:r>
            <a:endParaRPr lang="sv-SE" dirty="0">
              <a:solidFill>
                <a:srgbClr val="E6460A">
                  <a:lumMod val="75000"/>
                </a:srgbClr>
              </a:solidFill>
              <a:latin typeface="Arial"/>
            </a:endParaRPr>
          </a:p>
          <a:p>
            <a:pPr marL="291636" indent="-291636" defTabSz="933237">
              <a:buFont typeface="Arial" panose="020B0604020202020204" pitchFamily="34" charset="0"/>
              <a:buChar char="•"/>
              <a:defRPr/>
            </a:pPr>
            <a:r>
              <a:rPr lang="sv-SE" dirty="0">
                <a:solidFill>
                  <a:prstClr val="black"/>
                </a:solidFill>
                <a:latin typeface="Arial"/>
              </a:rPr>
              <a:t>Checklistor </a:t>
            </a:r>
          </a:p>
          <a:p>
            <a:pPr marL="291636" indent="-291636" defTabSz="933237">
              <a:buFont typeface="Arial" panose="020B0604020202020204" pitchFamily="34" charset="0"/>
              <a:buChar char="•"/>
              <a:defRPr/>
            </a:pPr>
            <a:r>
              <a:rPr lang="sv-SE" dirty="0">
                <a:solidFill>
                  <a:prstClr val="black"/>
                </a:solidFill>
                <a:latin typeface="Arial"/>
              </a:rPr>
              <a:t>Lärande</a:t>
            </a:r>
            <a:r>
              <a:rPr lang="sv-SE" dirty="0">
                <a:solidFill>
                  <a:srgbClr val="FFBE0A"/>
                </a:solidFill>
                <a:latin typeface="Arial"/>
              </a:rPr>
              <a:t> </a:t>
            </a:r>
            <a:r>
              <a:rPr lang="sv-SE" dirty="0">
                <a:solidFill>
                  <a:prstClr val="black"/>
                </a:solidFill>
                <a:latin typeface="Arial"/>
              </a:rPr>
              <a:t>exempel</a:t>
            </a:r>
          </a:p>
          <a:p>
            <a:pPr marL="291636" indent="-291636" defTabSz="933237">
              <a:buFont typeface="Arial" panose="020B0604020202020204" pitchFamily="34" charset="0"/>
              <a:buChar char="•"/>
              <a:defRPr/>
            </a:pPr>
            <a:r>
              <a:rPr lang="sv-SE" dirty="0">
                <a:solidFill>
                  <a:srgbClr val="222221"/>
                </a:solidFill>
                <a:latin typeface="Arial"/>
              </a:rPr>
              <a:t>Stöd för uppföljning och analys</a:t>
            </a:r>
          </a:p>
          <a:p>
            <a:pPr marL="291636" indent="-291636" defTabSz="933237">
              <a:buFont typeface="Arial" panose="020B0604020202020204" pitchFamily="34" charset="0"/>
              <a:buChar char="•"/>
              <a:defRPr/>
            </a:pPr>
            <a:r>
              <a:rPr lang="sv-SE" dirty="0">
                <a:solidFill>
                  <a:prstClr val="black"/>
                </a:solidFill>
                <a:latin typeface="Arial"/>
              </a:rPr>
              <a:t>Implementeringsstöd </a:t>
            </a:r>
          </a:p>
          <a:p>
            <a:pPr marL="291636" indent="-291636">
              <a:buFont typeface="Arial" panose="020B0604020202020204" pitchFamily="34" charset="0"/>
              <a:buChar char="•"/>
              <a:defRPr/>
            </a:pPr>
            <a:endParaRPr lang="sv-SE" dirty="0">
              <a:solidFill>
                <a:prstClr val="black"/>
              </a:solidFill>
              <a:latin typeface="Arial"/>
            </a:endParaRPr>
          </a:p>
          <a:p>
            <a:pPr>
              <a:defRPr/>
            </a:pPr>
            <a:r>
              <a:rPr lang="sv-SE" b="1" dirty="0">
                <a:solidFill>
                  <a:prstClr val="black"/>
                </a:solidFill>
                <a:latin typeface="Arial"/>
              </a:rPr>
              <a:t>Känner ni igen er i beskrivningen? En minut med grannen?</a:t>
            </a:r>
          </a:p>
          <a:p>
            <a:pPr>
              <a:defRPr/>
            </a:pPr>
            <a:endParaRPr lang="sv-SE" dirty="0">
              <a:solidFill>
                <a:prstClr val="black"/>
              </a:solidFill>
              <a:latin typeface="Arial"/>
            </a:endParaRPr>
          </a:p>
          <a:p>
            <a:endParaRPr lang="en-US" dirty="0">
              <a:cs typeface="Calibri"/>
            </a:endParaRPr>
          </a:p>
        </p:txBody>
      </p:sp>
      <p:sp>
        <p:nvSpPr>
          <p:cNvPr id="4" name="Platshållare för bildnummer 3"/>
          <p:cNvSpPr>
            <a:spLocks noGrp="1"/>
          </p:cNvSpPr>
          <p:nvPr>
            <p:ph type="sldNum" sz="quarter" idx="5"/>
          </p:nvPr>
        </p:nvSpPr>
        <p:spPr/>
        <p:txBody>
          <a:bodyPr/>
          <a:lstStyle/>
          <a:p>
            <a:pPr defTabSz="933237">
              <a:defRPr/>
            </a:pPr>
            <a:fld id="{C2D38B15-2277-4EDA-AC3B-8C9BA3ACA066}" type="slidenum">
              <a:rPr lang="sv-SE">
                <a:solidFill>
                  <a:prstClr val="black"/>
                </a:solidFill>
                <a:latin typeface="Calibri" panose="020F0502020204030204"/>
              </a:rPr>
              <a:pPr defTabSz="933237">
                <a:defRPr/>
              </a:pPr>
              <a:t>86</a:t>
            </a:fld>
            <a:endParaRPr lang="sv-SE">
              <a:solidFill>
                <a:prstClr val="black"/>
              </a:solidFill>
              <a:latin typeface="Calibri" panose="020F0502020204030204"/>
            </a:endParaRPr>
          </a:p>
        </p:txBody>
      </p:sp>
    </p:spTree>
    <p:extLst>
      <p:ext uri="{BB962C8B-B14F-4D97-AF65-F5344CB8AC3E}">
        <p14:creationId xmlns:p14="http://schemas.microsoft.com/office/powerpoint/2010/main" val="12410729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80424" indent="-349964">
              <a:buFont typeface="Arial" panose="020B0604020202020204" pitchFamily="34" charset="0"/>
              <a:buChar char="•"/>
            </a:pPr>
            <a:r>
              <a:rPr lang="sv-SE" dirty="0"/>
              <a:t>Kön spelar roll och får konsekvenser för både kvinnor, män, flickor och pojkar.</a:t>
            </a:r>
            <a:endParaRPr lang="sv-SE" dirty="0">
              <a:cs typeface="Arial"/>
            </a:endParaRPr>
          </a:p>
          <a:p>
            <a:pPr marL="380424" indent="-349964" fontAlgn="ctr">
              <a:buFont typeface="Arial" panose="020B0604020202020204" pitchFamily="34" charset="0"/>
              <a:buChar char="•"/>
            </a:pPr>
            <a:r>
              <a:rPr lang="sv-SE" dirty="0"/>
              <a:t>Ni kan göra skillnad! RSS kan stötta socialtjänsten. </a:t>
            </a:r>
            <a:endParaRPr lang="sv-SE" dirty="0">
              <a:cs typeface="Arial"/>
            </a:endParaRPr>
          </a:p>
          <a:p>
            <a:pPr marL="380424" indent="-349964" fontAlgn="ctr">
              <a:buFont typeface="Arial" panose="020B0604020202020204" pitchFamily="34" charset="0"/>
              <a:buChar char="•"/>
            </a:pPr>
            <a:r>
              <a:rPr lang="sv-SE" dirty="0"/>
              <a:t>Förbered er redan nu! En ny </a:t>
            </a:r>
            <a:r>
              <a:rPr lang="sv-SE" dirty="0" err="1"/>
              <a:t>SoL</a:t>
            </a:r>
            <a:r>
              <a:rPr lang="sv-SE" dirty="0"/>
              <a:t> - ett bra tillfälle att bygga in. </a:t>
            </a:r>
            <a:r>
              <a:rPr lang="sv-SE" dirty="0">
                <a:cs typeface="Arial"/>
              </a:rPr>
              <a:t>Jämställdhet integreras i omställningen av socialtjänsten.</a:t>
            </a:r>
            <a:endParaRPr lang="sv-SE" dirty="0"/>
          </a:p>
          <a:p>
            <a:pPr marL="380424" indent="-349964">
              <a:buFont typeface="Arial" panose="020B0604020202020204" pitchFamily="34" charset="0"/>
              <a:buChar char="•"/>
            </a:pPr>
            <a:r>
              <a:rPr lang="sv-SE" dirty="0"/>
              <a:t>Det kommer lanseras fler SKR:s stöd i februari 2024.</a:t>
            </a:r>
            <a:endParaRPr lang="sv-SE" dirty="0">
              <a:cs typeface="Arial"/>
            </a:endParaRPr>
          </a:p>
          <a:p>
            <a:pPr marL="380424" indent="-349964">
              <a:buFont typeface="Arial" panose="020B0604020202020204" pitchFamily="34" charset="0"/>
              <a:buChar char="•"/>
            </a:pPr>
            <a:r>
              <a:rPr lang="sv-SE" dirty="0">
                <a:cs typeface="Arial"/>
              </a:rPr>
              <a:t>Mer forskning behövs!</a:t>
            </a:r>
          </a:p>
          <a:p>
            <a:endParaRPr lang="sv-SE" dirty="0"/>
          </a:p>
        </p:txBody>
      </p:sp>
      <p:sp>
        <p:nvSpPr>
          <p:cNvPr id="4" name="Platshållare för bildnumm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87</a:t>
            </a:fld>
            <a:endParaRPr lang="sv-SE">
              <a:solidFill>
                <a:prstClr val="black"/>
              </a:solidFill>
              <a:latin typeface="Calibri" panose="020F0502020204030204"/>
            </a:endParaRPr>
          </a:p>
        </p:txBody>
      </p:sp>
    </p:spTree>
    <p:extLst>
      <p:ext uri="{BB962C8B-B14F-4D97-AF65-F5344CB8AC3E}">
        <p14:creationId xmlns:p14="http://schemas.microsoft.com/office/powerpoint/2010/main" val="4121720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i="1" dirty="0"/>
          </a:p>
        </p:txBody>
      </p:sp>
      <p:sp>
        <p:nvSpPr>
          <p:cNvPr id="4" name="Slide Number Placeholder 3"/>
          <p:cNvSpPr>
            <a:spLocks noGrp="1"/>
          </p:cNvSpPr>
          <p:nvPr>
            <p:ph type="sldNum" sz="quarter" idx="5"/>
          </p:nvPr>
        </p:nvSpPr>
        <p:spPr/>
        <p:txBody>
          <a:bodyPr/>
          <a:lstStyle/>
          <a:p>
            <a:pPr defTabSz="933237">
              <a:defRPr/>
            </a:pPr>
            <a:fld id="{8C5B787B-9254-4707-B744-92CD6A2CA16A}" type="slidenum">
              <a:rPr lang="sv-SE">
                <a:solidFill>
                  <a:prstClr val="black"/>
                </a:solidFill>
                <a:latin typeface="Calibri" panose="020F0502020204030204"/>
              </a:rPr>
              <a:pPr defTabSz="933237">
                <a:defRPr/>
              </a:pPr>
              <a:t>88</a:t>
            </a:fld>
            <a:endParaRPr lang="sv-SE">
              <a:solidFill>
                <a:prstClr val="black"/>
              </a:solidFill>
              <a:latin typeface="Calibri" panose="020F0502020204030204"/>
            </a:endParaRPr>
          </a:p>
        </p:txBody>
      </p:sp>
    </p:spTree>
    <p:extLst>
      <p:ext uri="{BB962C8B-B14F-4D97-AF65-F5344CB8AC3E}">
        <p14:creationId xmlns:p14="http://schemas.microsoft.com/office/powerpoint/2010/main" val="23123263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1D26D-1A9F-4116-80C1-C0FF83CCD2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7602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96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9</a:t>
            </a:fld>
            <a:endParaRPr lang="sv-SE"/>
          </a:p>
        </p:txBody>
      </p:sp>
    </p:spTree>
    <p:extLst>
      <p:ext uri="{BB962C8B-B14F-4D97-AF65-F5344CB8AC3E}">
        <p14:creationId xmlns:p14="http://schemas.microsoft.com/office/powerpoint/2010/main" val="7918931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82F1D26D-1A9F-4116-80C1-C0FF83CCD206}"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92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0617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96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2152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0446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99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5655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82F1D26D-1A9F-4116-80C1-C0FF83CCD206}"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100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6756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6A011D-4F1B-4450-A2E0-53A79A21E1DA}" type="slidenum">
              <a:rPr lang="sv-SE" smtClean="0"/>
              <a:t>101</a:t>
            </a:fld>
            <a:endParaRPr lang="sv-SE"/>
          </a:p>
        </p:txBody>
      </p:sp>
    </p:spTree>
    <p:extLst>
      <p:ext uri="{BB962C8B-B14F-4D97-AF65-F5344CB8AC3E}">
        <p14:creationId xmlns:p14="http://schemas.microsoft.com/office/powerpoint/2010/main" val="5893080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6FBEE20-7C55-4C2D-B3E1-1243E3E11054}" type="slidenum">
              <a:rPr lang="sv-SE" smtClean="0"/>
              <a:t>102</a:t>
            </a:fld>
            <a:endParaRPr lang="sv-SE"/>
          </a:p>
        </p:txBody>
      </p:sp>
    </p:spTree>
    <p:extLst>
      <p:ext uri="{BB962C8B-B14F-4D97-AF65-F5344CB8AC3E}">
        <p14:creationId xmlns:p14="http://schemas.microsoft.com/office/powerpoint/2010/main" val="795956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3237">
              <a:defRPr/>
            </a:pPr>
            <a:r>
              <a:rPr lang="sv-SE" dirty="0"/>
              <a:t>Vi har berett frågan i våra nätverk och styrgruppen för nuvarande rekommendation vill hälsa att det är ett viktigt arbetet som pågår och att det är viktigt att det får fortsätta</a:t>
            </a:r>
          </a:p>
          <a:p>
            <a:endParaRPr lang="sv-SE" dirty="0"/>
          </a:p>
        </p:txBody>
      </p:sp>
      <p:sp>
        <p:nvSpPr>
          <p:cNvPr id="4" name="Platshållare för bildnummer 3"/>
          <p:cNvSpPr>
            <a:spLocks noGrp="1"/>
          </p:cNvSpPr>
          <p:nvPr>
            <p:ph type="sldNum" sz="quarter" idx="5"/>
          </p:nvPr>
        </p:nvSpPr>
        <p:spPr/>
        <p:txBody>
          <a:bodyPr/>
          <a:lstStyle/>
          <a:p>
            <a:fld id="{A6FBEE20-7C55-4C2D-B3E1-1243E3E11054}" type="slidenum">
              <a:rPr lang="sv-SE" smtClean="0"/>
              <a:t>103</a:t>
            </a:fld>
            <a:endParaRPr lang="sv-SE"/>
          </a:p>
        </p:txBody>
      </p:sp>
    </p:spTree>
    <p:extLst>
      <p:ext uri="{BB962C8B-B14F-4D97-AF65-F5344CB8AC3E}">
        <p14:creationId xmlns:p14="http://schemas.microsoft.com/office/powerpoint/2010/main" val="39884148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defTabSz="933237">
              <a:defRPr/>
            </a:pPr>
            <a:fld id="{1AC64853-F5C4-4C4E-8057-99C062488B2F}" type="slidenum">
              <a:rPr lang="sv-SE">
                <a:solidFill>
                  <a:prstClr val="black"/>
                </a:solidFill>
                <a:latin typeface="Calibri" panose="020F0502020204030204"/>
              </a:rPr>
              <a:pPr defTabSz="933237">
                <a:defRPr/>
              </a:pPr>
              <a:t>104</a:t>
            </a:fld>
            <a:endParaRPr lang="sv-SE" dirty="0">
              <a:solidFill>
                <a:prstClr val="black"/>
              </a:solidFill>
              <a:latin typeface="Calibri" panose="020F0502020204030204"/>
            </a:endParaRPr>
          </a:p>
        </p:txBody>
      </p:sp>
    </p:spTree>
    <p:extLst>
      <p:ext uri="{BB962C8B-B14F-4D97-AF65-F5344CB8AC3E}">
        <p14:creationId xmlns:p14="http://schemas.microsoft.com/office/powerpoint/2010/main" val="8682023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4982" indent="-174982">
              <a:buFont typeface="Arial" panose="020B0604020202020204" pitchFamily="34" charset="0"/>
              <a:buChar char="•"/>
            </a:pPr>
            <a:r>
              <a:rPr lang="sv-SE" i="1" dirty="0">
                <a:solidFill>
                  <a:srgbClr val="000000"/>
                </a:solidFill>
                <a:latin typeface="Arial" panose="020B0604020202020204" pitchFamily="34" charset="0"/>
              </a:rPr>
              <a:t>Stärkt samverkan mellan kommunerna och regionerna avseende kunskapsstyrning hälso- och sjukvård</a:t>
            </a:r>
          </a:p>
          <a:p>
            <a:r>
              <a:rPr lang="sv-SE" dirty="0">
                <a:solidFill>
                  <a:srgbClr val="000000"/>
                </a:solidFill>
                <a:latin typeface="Arial" panose="020B0604020202020204" pitchFamily="34" charset="0"/>
              </a:rPr>
              <a:t>Styrgrupperna för kunskapsstyrning inom socialtjänst (S-</a:t>
            </a:r>
            <a:r>
              <a:rPr lang="sv-SE" dirty="0" err="1">
                <a:solidFill>
                  <a:srgbClr val="000000"/>
                </a:solidFill>
                <a:latin typeface="Arial" panose="020B0604020202020204" pitchFamily="34" charset="0"/>
              </a:rPr>
              <a:t>KiS</a:t>
            </a:r>
            <a:r>
              <a:rPr lang="sv-SE" dirty="0">
                <a:solidFill>
                  <a:srgbClr val="000000"/>
                </a:solidFill>
                <a:latin typeface="Arial" panose="020B0604020202020204" pitchFamily="34" charset="0"/>
              </a:rPr>
              <a:t>) och hälso- och sjukvård (SKS) har fattat beslut om att stärka samverkan mellan kommunerna och regionerna genom en handlingsplan. Arbetet med framtagande av handlingsplanen intensifieras under 2023.</a:t>
            </a:r>
          </a:p>
          <a:p>
            <a:endParaRPr lang="sv-SE" i="1" dirty="0"/>
          </a:p>
          <a:p>
            <a:pPr marL="174982" indent="-174982">
              <a:buFont typeface="Arial" panose="020B0604020202020204" pitchFamily="34" charset="0"/>
              <a:buChar char="•"/>
            </a:pPr>
            <a:r>
              <a:rPr lang="sv-SE" i="1" dirty="0"/>
              <a:t>Pilotundersökning för nationell brukarundersökning</a:t>
            </a:r>
            <a:endParaRPr lang="sv-SE" i="1" dirty="0">
              <a:ea typeface="Calibri"/>
              <a:cs typeface="Calibri"/>
            </a:endParaRPr>
          </a:p>
          <a:p>
            <a:r>
              <a:rPr lang="sv-SE" dirty="0"/>
              <a:t>Under 2022 har en nationell brukarundersökning om öppna insatser/utförarverksamheter för ungdomar från 13 år och äldre samt vårdnadshavare för barn 0-18 år utvecklats. Undersökningen omfattar både biståndsbedömda insatser och icke-biståndsbedömt stöd. Undersökningen är en besöksundersökning och riktar sig till brukare med familjebehandling, föräldraskapsstöd eller råd- och stödsamtal. Undersökningen genomförs hösten 2023. </a:t>
            </a:r>
            <a:endParaRPr lang="sv-SE" i="1" dirty="0">
              <a:ea typeface="Calibri"/>
              <a:cs typeface="Calibri"/>
            </a:endParaRPr>
          </a:p>
          <a:p>
            <a:pPr marL="174982" indent="-174982" defTabSz="933237">
              <a:buFont typeface="Arial" panose="020B0604020202020204" pitchFamily="34" charset="0"/>
              <a:buChar char="•"/>
            </a:pPr>
            <a:endParaRPr lang="sv-SE" i="1" dirty="0"/>
          </a:p>
          <a:p>
            <a:pPr marL="174982" indent="-174982">
              <a:buFont typeface="Arial" panose="020B0604020202020204" pitchFamily="34" charset="0"/>
              <a:buChar char="•"/>
            </a:pPr>
            <a:r>
              <a:rPr lang="sv-SE" i="1" dirty="0"/>
              <a:t>Individbaserad systematisk uppföljning inom kvinnofridsområdet (SU-Kvinnofrid 2.0)</a:t>
            </a:r>
            <a:endParaRPr lang="sv-SE" i="1" dirty="0">
              <a:cs typeface="Calibri"/>
            </a:endParaRPr>
          </a:p>
          <a:p>
            <a:r>
              <a:rPr lang="sv-SE" dirty="0"/>
              <a:t>Projektet SU-Kvinnofrid ger kommuner stöd att systematiskt följa upp socialtjänstens insatser till våldsutsatta på individ-, grupp- och verksamhetsnivå. </a:t>
            </a:r>
          </a:p>
          <a:p>
            <a:r>
              <a:rPr lang="sv-SE" dirty="0"/>
              <a:t>Syftet med projektet är att ge kommuner </a:t>
            </a:r>
            <a:endParaRPr lang="sv-SE" dirty="0">
              <a:ea typeface="Calibri"/>
              <a:cs typeface="Calibri"/>
            </a:endParaRPr>
          </a:p>
          <a:p>
            <a:pPr marL="291636" indent="-291636">
              <a:buFont typeface="Arial"/>
              <a:buChar char="•"/>
            </a:pPr>
            <a:r>
              <a:rPr lang="sv-SE" dirty="0"/>
              <a:t>stöd att följa upp socialtjänstens stöd till våldsutsatta vuxna </a:t>
            </a:r>
            <a:endParaRPr lang="sv-SE" dirty="0">
              <a:ea typeface="Calibri"/>
              <a:cs typeface="Calibri"/>
            </a:endParaRPr>
          </a:p>
          <a:p>
            <a:pPr marL="291636" indent="-291636">
              <a:buFont typeface="Arial"/>
              <a:buChar char="•"/>
            </a:pPr>
            <a:r>
              <a:rPr lang="sv-SE" dirty="0"/>
              <a:t>kunskap om insatsernas kvalitet och resultat </a:t>
            </a:r>
            <a:endParaRPr lang="sv-SE" dirty="0">
              <a:ea typeface="Calibri"/>
              <a:cs typeface="Calibri"/>
            </a:endParaRPr>
          </a:p>
          <a:p>
            <a:pPr marL="291636" indent="-291636">
              <a:buFont typeface="Arial"/>
              <a:buChar char="•"/>
            </a:pPr>
            <a:r>
              <a:rPr lang="sv-SE" dirty="0"/>
              <a:t>bra underlag att utveckla verksamheten </a:t>
            </a:r>
          </a:p>
          <a:p>
            <a:pPr marL="291636" indent="-291636">
              <a:buFont typeface="Arial"/>
              <a:buChar char="•"/>
            </a:pPr>
            <a:r>
              <a:rPr lang="sv-SE" dirty="0">
                <a:ea typeface="Calibri"/>
                <a:cs typeface="Calibri"/>
              </a:rPr>
              <a:t>underlag för utveckling av nationell statistik och kunskap inom området</a:t>
            </a:r>
          </a:p>
          <a:p>
            <a:pPr marL="291636" indent="-291636">
              <a:buFont typeface="Arial"/>
              <a:buChar char="•"/>
            </a:pPr>
            <a:r>
              <a:rPr lang="sv-SE" dirty="0"/>
              <a:t>möjlighet att lära och dela erfarenheter med andra kommuner. </a:t>
            </a:r>
            <a:endParaRPr lang="sv-SE" dirty="0">
              <a:ea typeface="Calibri"/>
              <a:cs typeface="Calibri"/>
            </a:endParaRPr>
          </a:p>
          <a:p>
            <a:pPr defTabSz="933237"/>
            <a:endParaRPr lang="sv-SE" i="1" dirty="0">
              <a:ea typeface="Calibri"/>
              <a:cs typeface="Calibri"/>
            </a:endParaRPr>
          </a:p>
          <a:p>
            <a:pPr marL="174982" indent="-174982">
              <a:buFont typeface="Arial" panose="020B0604020202020204" pitchFamily="34" charset="0"/>
              <a:buChar char="•"/>
            </a:pPr>
            <a:r>
              <a:rPr lang="sv-SE" i="1" dirty="0"/>
              <a:t>Automatisk informationsöverföring från journalen till nationella kvalitetsregister</a:t>
            </a:r>
            <a:endParaRPr lang="sv-SE" i="1" dirty="0">
              <a:cs typeface="Calibri"/>
            </a:endParaRPr>
          </a:p>
          <a:p>
            <a:r>
              <a:rPr lang="sv-SE" dirty="0"/>
              <a:t>Sedan 2020 har medel ur rekommendationen använts för ett IT-projekt med fokus på att minska administrationen i vården och informationsförsörja kvalitetsregistren direkt från journalen. Projektet har fortlöpt och fokus har varit informatik för ett av registren och projekt för ett register och en leverantör har initierats. Under 2023 kommer en leverantör och ett register slutföras och registret kommer gå över i förvaltning. För leverantören kommer projektet breddas och fler kommuner anslutas. Samtidigt kommer två leverantörer till ansluta registret och många kommuner kommer kunna ansluta via sin leverantör. Parallellt arbetas det för att fler register ska kunna anslutas.</a:t>
            </a:r>
            <a:endParaRPr lang="sv-SE" dirty="0">
              <a:cs typeface="Calibri"/>
            </a:endParaRPr>
          </a:p>
          <a:p>
            <a:endParaRPr lang="sv-SE" b="1" dirty="0">
              <a:solidFill>
                <a:srgbClr val="FF0000"/>
              </a:solidFill>
              <a:ea typeface="Calibri" panose="020F0502020204030204"/>
              <a:cs typeface="Calibri" panose="020F0502020204030204"/>
            </a:endParaRPr>
          </a:p>
          <a:p>
            <a:pPr marL="174982" indent="-174982" defTabSz="933237">
              <a:buFont typeface="Arial" panose="020B0604020202020204" pitchFamily="34" charset="0"/>
              <a:buChar char="•"/>
            </a:pPr>
            <a:r>
              <a:rPr lang="sv-SE" i="1" dirty="0"/>
              <a:t>Fortsatt arbete med nyttan för kommunerna av de kvalitetsregister som kommunerna inte använder</a:t>
            </a:r>
            <a:endParaRPr lang="sv-SE" i="1" dirty="0">
              <a:cs typeface="Calibri"/>
            </a:endParaRPr>
          </a:p>
          <a:p>
            <a:r>
              <a:rPr lang="sv-SE" dirty="0"/>
              <a:t>Ett första utvärderingsarbete har genomförts och under hösten 2023 </a:t>
            </a:r>
            <a:r>
              <a:rPr lang="sv-SE" i="0" kern="1200" dirty="0">
                <a:effectLst/>
              </a:rPr>
              <a:t>kommer </a:t>
            </a:r>
            <a:r>
              <a:rPr lang="sv-SE" dirty="0"/>
              <a:t>fler områden utvärderas </a:t>
            </a:r>
            <a:r>
              <a:rPr lang="sv-SE" i="0" kern="1200" dirty="0">
                <a:effectLst/>
              </a:rPr>
              <a:t>och </a:t>
            </a:r>
            <a:r>
              <a:rPr lang="sv-SE" dirty="0"/>
              <a:t>presenteras</a:t>
            </a:r>
            <a:r>
              <a:rPr lang="sv-SE" i="0" kern="1200" dirty="0">
                <a:effectLst/>
              </a:rPr>
              <a:t>.</a:t>
            </a:r>
            <a:endParaRPr lang="sv-SE" dirty="0">
              <a:cs typeface="Calibri"/>
            </a:endParaRPr>
          </a:p>
          <a:p>
            <a:pPr defTabSz="933237"/>
            <a:endParaRPr lang="sv-SE" b="1" dirty="0">
              <a:cs typeface="Calibri"/>
            </a:endParaRPr>
          </a:p>
          <a:p>
            <a:pPr marL="174982" indent="-174982" defTabSz="933237">
              <a:buFont typeface="Arial" panose="020B0604020202020204" pitchFamily="34" charset="0"/>
              <a:buChar char="•"/>
            </a:pPr>
            <a:r>
              <a:rPr lang="sv-SE" i="1" dirty="0"/>
              <a:t>Påbörja införandet av modell för att lyfta lokala behov av kunskap</a:t>
            </a:r>
            <a:endParaRPr lang="sv-SE" i="1" dirty="0">
              <a:cs typeface="Calibri"/>
            </a:endParaRPr>
          </a:p>
          <a:p>
            <a:pPr defTabSz="933237"/>
            <a:r>
              <a:rPr lang="sv-SE" dirty="0"/>
              <a:t>Sju RSS:er och kommuner i deras geografiska område har under 2022 prövat en modell för att inventera lokala behov av kunskap inom verksamhetsområdet stöd till personer med funktionsnedsättning. Modellen bygger på att behov identifieras i samband med reguljärt nätverksarbete inom ramen för RSS arbete och sedan lyfts som behov till nationella aktörer. Under inledningen av 2023 behöver modellen anpassas efter de förbättringsförslag som framkommit under 2022 och om beslut fattas att fort</a:t>
            </a:r>
            <a:r>
              <a:rPr lang="sv-SE" sz="1800" dirty="0">
                <a:latin typeface="Times New Roman" panose="02020603050405020304" pitchFamily="18" charset="0"/>
                <a:ea typeface="Times New Roman" panose="02020603050405020304" pitchFamily="18" charset="0"/>
              </a:rPr>
              <a:t>s</a:t>
            </a:r>
            <a:r>
              <a:rPr lang="sv-SE" dirty="0"/>
              <a:t>ätta, införs modellen under 2023.  </a:t>
            </a:r>
          </a:p>
          <a:p>
            <a:endParaRPr lang="sv-SE" dirty="0"/>
          </a:p>
          <a:p>
            <a:pPr marL="174982" indent="-174982">
              <a:buFont typeface="Arial" panose="020B0604020202020204" pitchFamily="34" charset="0"/>
              <a:buChar char="•"/>
            </a:pPr>
            <a:r>
              <a:rPr lang="sv-SE" i="1" dirty="0"/>
              <a:t>Fortsatt arbete med förstudier för yrkesresor </a:t>
            </a:r>
            <a:endParaRPr lang="sv-SE" i="1" dirty="0">
              <a:cs typeface="Calibri"/>
            </a:endParaRPr>
          </a:p>
          <a:p>
            <a:r>
              <a:rPr lang="sv-SE" dirty="0"/>
              <a:t>Förstudierna genomförs inom ramen för Partnerskapet till stöd för kunskapsstyrning i socialtjänsten och finansieras genom rekommendationen. För att förstudierna ska underlättas, har ett genomförandestöd att tagits fram. Under 2023 ska en förstudie om behov och förutsättningar för en yrkesresa för personal inom äldreomsorgen genomföras. </a:t>
            </a:r>
            <a:endParaRPr lang="sv-SE" dirty="0">
              <a:cs typeface="Calibri"/>
            </a:endParaRPr>
          </a:p>
          <a:p>
            <a:endParaRPr lang="sv-SE" dirty="0"/>
          </a:p>
          <a:p>
            <a:pPr marL="174982" indent="-174982" defTabSz="933237">
              <a:buFont typeface="Arial" panose="020B0604020202020204" pitchFamily="34" charset="0"/>
              <a:buChar char="•"/>
              <a:defRPr/>
            </a:pPr>
            <a:r>
              <a:rPr lang="sv-SE" i="1" dirty="0">
                <a:cs typeface="Arial"/>
              </a:rPr>
              <a:t>Ta fram innehåll för chefer Yrkesresan funktionhinder</a:t>
            </a:r>
          </a:p>
          <a:p>
            <a:pPr defTabSz="933237">
              <a:defRPr/>
            </a:pPr>
            <a:r>
              <a:rPr lang="sv-SE" dirty="0">
                <a:cs typeface="Arial"/>
              </a:rPr>
              <a:t>RSS Västernorrland har tilldelats medel för att särskilt prioritera framtagande av innehåll till chefer i Yrkesresan för funktionshinder. Detta eftersom det pekats ut som nödvändigt i förstudien som genomfördes under 2022.</a:t>
            </a:r>
          </a:p>
          <a:p>
            <a:pPr defTabSz="933237">
              <a:defRPr/>
            </a:pPr>
            <a:endParaRPr lang="sv-SE" dirty="0">
              <a:cs typeface="Arial"/>
            </a:endParaRPr>
          </a:p>
          <a:p>
            <a:pPr marL="174982" indent="-174982" defTabSz="933237">
              <a:buFont typeface="Arial" panose="020B0604020202020204" pitchFamily="34" charset="0"/>
              <a:buChar char="•"/>
              <a:defRPr/>
            </a:pPr>
            <a:r>
              <a:rPr lang="sv-SE" i="1" dirty="0">
                <a:cs typeface="Arial"/>
              </a:rPr>
              <a:t>Ta fram ett generiskt innehåll om Individbaserad systematisk uppföljning i Yrkesresan för chefer som kan användas av alla yrkesresor</a:t>
            </a:r>
          </a:p>
          <a:p>
            <a:pPr defTabSz="933237">
              <a:defRPr/>
            </a:pPr>
            <a:r>
              <a:rPr lang="sv-SE" dirty="0">
                <a:cs typeface="Arial"/>
              </a:rPr>
              <a:t>Medel har avsatts för att ta fram ett innehåll till som kan användas i alla yrkesresor som ska utbilda chefer i att bedriva individbaserad systematisk uppföljning. </a:t>
            </a:r>
            <a:endParaRPr lang="sv-SE" dirty="0"/>
          </a:p>
          <a:p>
            <a:endParaRPr lang="sv-SE" dirty="0"/>
          </a:p>
          <a:p>
            <a:pPr marL="174982" indent="-174982" defTabSz="933237">
              <a:buFont typeface="Arial" panose="020B0604020202020204" pitchFamily="34" charset="0"/>
              <a:buChar char="•"/>
              <a:defRPr/>
            </a:pPr>
            <a:r>
              <a:rPr lang="sv-SE" i="1" dirty="0">
                <a:solidFill>
                  <a:schemeClr val="bg1"/>
                </a:solidFill>
                <a:cs typeface="Arial"/>
              </a:rPr>
              <a:t>SKR kommer utforska möjligheten att ta fram ett stöd till kommunala politiker för ett </a:t>
            </a:r>
            <a:r>
              <a:rPr lang="sv-SE" i="1" dirty="0">
                <a:solidFill>
                  <a:schemeClr val="accent2"/>
                </a:solidFill>
                <a:cs typeface="Arial"/>
              </a:rPr>
              <a:t>kunskapsbaserat politiskt beslutsfattande.</a:t>
            </a:r>
          </a:p>
          <a:p>
            <a:pPr defTabSz="933237">
              <a:defRPr/>
            </a:pPr>
            <a:endParaRPr lang="sv-SE" b="0" i="1" dirty="0"/>
          </a:p>
        </p:txBody>
      </p:sp>
      <p:sp>
        <p:nvSpPr>
          <p:cNvPr id="4" name="Platshållare för bildnummer 3"/>
          <p:cNvSpPr>
            <a:spLocks noGrp="1"/>
          </p:cNvSpPr>
          <p:nvPr>
            <p:ph type="sldNum" sz="quarter" idx="10"/>
          </p:nvPr>
        </p:nvSpPr>
        <p:spPr/>
        <p:txBody>
          <a:bodyPr/>
          <a:lstStyle/>
          <a:p>
            <a:fld id="{1AC64853-F5C4-4C4E-8057-99C062488B2F}" type="slidenum">
              <a:rPr lang="sv-SE" smtClean="0"/>
              <a:t>105</a:t>
            </a:fld>
            <a:endParaRPr lang="sv-SE"/>
          </a:p>
        </p:txBody>
      </p:sp>
    </p:spTree>
    <p:extLst>
      <p:ext uri="{BB962C8B-B14F-4D97-AF65-F5344CB8AC3E}">
        <p14:creationId xmlns:p14="http://schemas.microsoft.com/office/powerpoint/2010/main" val="1482321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8.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8.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22222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sv-SE" sz="1200" b="0" i="0" u="none" strike="noStrike" kern="1200" cap="none" spc="0" normalizeH="0" baseline="0" noProof="0">
              <a:ln>
                <a:noFill/>
              </a:ln>
              <a:solidFill>
                <a:srgbClr val="222221"/>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rgbClr val="22222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222221"/>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22222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222221"/>
              </a:solidFill>
              <a:effectLst/>
              <a:uLnTx/>
              <a:uFillTx/>
              <a:latin typeface="Arial"/>
              <a:ea typeface="+mn-ea"/>
              <a:cs typeface="+mn-cs"/>
            </a:endParaRPr>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492995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0237422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7199789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40733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970168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258939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9658805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9702872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09286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265791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80242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4B42D259-ACB8-4FD1-AC0F-9CAC8F5E07E0}"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75484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784349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0583201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0413782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5601541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2131556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6B07FC5-EC85-B7B6-5E62-A7123BF77678}"/>
              </a:ext>
            </a:extLst>
          </p:cNvPr>
          <p:cNvSpPr>
            <a:spLocks noGrp="1"/>
          </p:cNvSpPr>
          <p:nvPr>
            <p:ph type="title"/>
          </p:nvPr>
        </p:nvSpPr>
        <p:spPr>
          <a:xfrm>
            <a:off x="666000" y="2746800"/>
            <a:ext cx="9608400" cy="1965600"/>
          </a:xfrm>
        </p:spPr>
        <p:txBody>
          <a:bodyPr/>
          <a:lstStyle>
            <a:lvl1pPr algn="ctr">
              <a:defRPr sz="5400"/>
            </a:lvl1pPr>
          </a:lstStyle>
          <a:p>
            <a:r>
              <a:rPr lang="sv-SE"/>
              <a:t>Klicka här för att ändra mall för rubrikformat</a:t>
            </a:r>
            <a:endParaRPr lang="en-GB"/>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2023-10-12</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6877018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2270442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7238099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765C18DA-410A-4124-BB0F-DE8CA676B1E5}" type="datetimeFigureOut">
              <a:rPr lang="sv-SE" smtClean="0"/>
              <a:t>2023-10-12</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652615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765C18DA-410A-4124-BB0F-DE8CA676B1E5}" type="datetimeFigureOut">
              <a:rPr lang="sv-SE" smtClean="0"/>
              <a:t>2023-10-12</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860176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5189611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765C18DA-410A-4124-BB0F-DE8CA676B1E5}" type="datetimeFigureOut">
              <a:rPr lang="sv-SE" smtClean="0"/>
              <a:t>2023-10-12</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7794385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972357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4666111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0361848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97380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473407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41913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694807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9118557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59306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0881808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110604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11273972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618053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8974345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914494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920017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267737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Enkel textsida">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76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41"/>
            <a:ext cx="10972800" cy="3641725"/>
          </a:xfrm>
        </p:spPr>
        <p:txBody>
          <a:bodyPr/>
          <a:lstStyle>
            <a:lvl1pPr marL="320922" indent="-320922">
              <a:buFont typeface="Arial" panose="020B0604020202020204" pitchFamily="34" charset="0"/>
              <a:buChar char="•"/>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0376908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5124492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26802923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324163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677758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459428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421709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0713073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8711898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8643156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2687737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56870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674294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173133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52858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4B42D259-ACB8-4FD1-AC0F-9CAC8F5E07E0}" type="datetimeFigureOut">
              <a:rPr lang="sv-SE" smtClean="0"/>
              <a:t>2023-10-12</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31928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4B42D259-ACB8-4FD1-AC0F-9CAC8F5E07E0}" type="datetimeFigureOut">
              <a:rPr lang="sv-SE" smtClean="0"/>
              <a:t>2023-10-12</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327387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01000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21088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05047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08994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894996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11906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ritning&#10;&#10;Automatiskt genererad beskrivning">
            <a:extLst>
              <a:ext uri="{FF2B5EF4-FFF2-40B4-BE49-F238E27FC236}">
                <a16:creationId xmlns:a16="http://schemas.microsoft.com/office/drawing/2014/main" id="{1E92A6A6-8B0A-4DE1-8142-4259EB45C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682952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27315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74939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40595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10736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0491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2023-10-12</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01644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48754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02427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432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41093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49886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11355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85275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83048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6140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45389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22208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31946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7866630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6611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74591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68622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45188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49645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29242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14684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430140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67844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415076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041132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06539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842225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134977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Enkel textsida">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76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41"/>
            <a:ext cx="10972800" cy="3641725"/>
          </a:xfrm>
        </p:spPr>
        <p:txBody>
          <a:bodyPr/>
          <a:lstStyle>
            <a:lvl1pPr marL="320922" indent="-320922">
              <a:buFont typeface="Arial" panose="020B0604020202020204" pitchFamily="34" charset="0"/>
              <a:buChar char="•"/>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257410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5827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15622512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54965974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om du vill redigera mall för underrubrikformat</a:t>
            </a:r>
            <a:endParaRPr lang="en-US" dirty="0"/>
          </a:p>
        </p:txBody>
      </p:sp>
      <p:pic>
        <p:nvPicPr>
          <p:cNvPr id="11" name="Bildobjekt 10"/>
          <p:cNvPicPr>
            <a:picLocks noChangeAspect="1"/>
          </p:cNvPicPr>
          <p:nvPr userDrawn="1"/>
        </p:nvPicPr>
        <p:blipFill>
          <a:blip r:embed="rId2"/>
          <a:stretch>
            <a:fillRect/>
          </a:stretch>
        </p:blipFill>
        <p:spPr>
          <a:xfrm>
            <a:off x="9328454" y="3509316"/>
            <a:ext cx="2611976" cy="2746825"/>
          </a:xfrm>
          <a:prstGeom prst="rect">
            <a:avLst/>
          </a:prstGeom>
        </p:spPr>
      </p:pic>
      <p:pic>
        <p:nvPicPr>
          <p:cNvPr id="9" name="Bildobjekt 8" descr="En bild som visar text&#10;&#10;Automatiskt genererad beskrivning">
            <a:extLst>
              <a:ext uri="{FF2B5EF4-FFF2-40B4-BE49-F238E27FC236}">
                <a16:creationId xmlns:a16="http://schemas.microsoft.com/office/drawing/2014/main" id="{1173639F-3554-44C2-A685-BA4C9CE89524}"/>
              </a:ext>
            </a:extLst>
          </p:cNvPr>
          <p:cNvPicPr>
            <a:picLocks noChangeAspect="1"/>
          </p:cNvPicPr>
          <p:nvPr userDrawn="1"/>
        </p:nvPicPr>
        <p:blipFill>
          <a:blip r:embed="rId3"/>
          <a:stretch>
            <a:fillRect/>
          </a:stretch>
        </p:blipFill>
        <p:spPr>
          <a:xfrm>
            <a:off x="9678473" y="1552195"/>
            <a:ext cx="1940400" cy="815078"/>
          </a:xfrm>
          <a:prstGeom prst="rect">
            <a:avLst/>
          </a:prstGeom>
        </p:spPr>
      </p:pic>
      <p:pic>
        <p:nvPicPr>
          <p:cNvPr id="14" name="Bildobjekt 13" descr="En bild som visar text, clipart&#10;&#10;Automatiskt genererad beskrivning">
            <a:extLst>
              <a:ext uri="{FF2B5EF4-FFF2-40B4-BE49-F238E27FC236}">
                <a16:creationId xmlns:a16="http://schemas.microsoft.com/office/drawing/2014/main" id="{763669DB-26D2-4B2A-8641-3179E7BB7831}"/>
              </a:ext>
            </a:extLst>
          </p:cNvPr>
          <p:cNvPicPr>
            <a:picLocks noChangeAspect="1"/>
          </p:cNvPicPr>
          <p:nvPr userDrawn="1"/>
        </p:nvPicPr>
        <p:blipFill>
          <a:blip r:embed="rId4"/>
          <a:stretch>
            <a:fillRect/>
          </a:stretch>
        </p:blipFill>
        <p:spPr>
          <a:xfrm>
            <a:off x="9678473" y="866448"/>
            <a:ext cx="1940955" cy="432000"/>
          </a:xfrm>
          <a:prstGeom prst="rect">
            <a:avLst/>
          </a:prstGeom>
        </p:spPr>
      </p:pic>
      <p:pic>
        <p:nvPicPr>
          <p:cNvPr id="15" name="Bildobjekt 14">
            <a:extLst>
              <a:ext uri="{FF2B5EF4-FFF2-40B4-BE49-F238E27FC236}">
                <a16:creationId xmlns:a16="http://schemas.microsoft.com/office/drawing/2014/main" id="{92B132BD-135E-4172-B2A3-52836B35DC0E}"/>
              </a:ext>
            </a:extLst>
          </p:cNvPr>
          <p:cNvPicPr>
            <a:picLocks noChangeAspect="1"/>
          </p:cNvPicPr>
          <p:nvPr userDrawn="1"/>
        </p:nvPicPr>
        <p:blipFill>
          <a:blip r:embed="rId5"/>
          <a:stretch>
            <a:fillRect/>
          </a:stretch>
        </p:blipFill>
        <p:spPr>
          <a:xfrm>
            <a:off x="9678473" y="2621020"/>
            <a:ext cx="1940400" cy="689584"/>
          </a:xfrm>
          <a:prstGeom prst="rect">
            <a:avLst/>
          </a:prstGeom>
        </p:spPr>
      </p:pic>
    </p:spTree>
    <p:extLst>
      <p:ext uri="{BB962C8B-B14F-4D97-AF65-F5344CB8AC3E}">
        <p14:creationId xmlns:p14="http://schemas.microsoft.com/office/powerpoint/2010/main" val="4214306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1_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a:t>Klicka om du vill redigera mall för underrubrikformat</a:t>
            </a:r>
            <a:endParaRPr lang="en-US" dirty="0"/>
          </a:p>
        </p:txBody>
      </p:sp>
      <p:pic>
        <p:nvPicPr>
          <p:cNvPr id="10" name="Bildobjekt 9"/>
          <p:cNvPicPr>
            <a:picLocks noChangeAspect="1"/>
          </p:cNvPicPr>
          <p:nvPr userDrawn="1"/>
        </p:nvPicPr>
        <p:blipFill>
          <a:blip r:embed="rId2"/>
          <a:stretch>
            <a:fillRect/>
          </a:stretch>
        </p:blipFill>
        <p:spPr>
          <a:xfrm>
            <a:off x="9328454" y="3509316"/>
            <a:ext cx="2611976" cy="2746825"/>
          </a:xfrm>
          <a:prstGeom prst="rect">
            <a:avLst/>
          </a:prstGeom>
        </p:spPr>
      </p:pic>
      <p:pic>
        <p:nvPicPr>
          <p:cNvPr id="11" name="Bildobjekt 10" descr="En bild som visar text&#10;&#10;Automatiskt genererad beskrivning">
            <a:extLst>
              <a:ext uri="{FF2B5EF4-FFF2-40B4-BE49-F238E27FC236}">
                <a16:creationId xmlns:a16="http://schemas.microsoft.com/office/drawing/2014/main" id="{8ACA2F20-4145-73DC-FABE-0EFE636F0630}"/>
              </a:ext>
            </a:extLst>
          </p:cNvPr>
          <p:cNvPicPr>
            <a:picLocks noChangeAspect="1"/>
          </p:cNvPicPr>
          <p:nvPr userDrawn="1"/>
        </p:nvPicPr>
        <p:blipFill>
          <a:blip r:embed="rId3"/>
          <a:stretch>
            <a:fillRect/>
          </a:stretch>
        </p:blipFill>
        <p:spPr>
          <a:xfrm>
            <a:off x="1467828" y="6251687"/>
            <a:ext cx="906455" cy="380762"/>
          </a:xfrm>
          <a:prstGeom prst="rect">
            <a:avLst/>
          </a:prstGeom>
        </p:spPr>
      </p:pic>
      <p:pic>
        <p:nvPicPr>
          <p:cNvPr id="12" name="Bildobjekt 11" descr="En bild som visar text, clipart&#10;&#10;Automatiskt genererad beskrivning">
            <a:extLst>
              <a:ext uri="{FF2B5EF4-FFF2-40B4-BE49-F238E27FC236}">
                <a16:creationId xmlns:a16="http://schemas.microsoft.com/office/drawing/2014/main" id="{2DAD7EFF-DF8C-6DE7-A6C8-2B1A4DB5FC2D}"/>
              </a:ext>
            </a:extLst>
          </p:cNvPr>
          <p:cNvPicPr>
            <a:picLocks noChangeAspect="1"/>
          </p:cNvPicPr>
          <p:nvPr userDrawn="1"/>
        </p:nvPicPr>
        <p:blipFill>
          <a:blip r:embed="rId4"/>
          <a:stretch>
            <a:fillRect/>
          </a:stretch>
        </p:blipFill>
        <p:spPr>
          <a:xfrm>
            <a:off x="2585746" y="6251687"/>
            <a:ext cx="1710744" cy="380762"/>
          </a:xfrm>
          <a:prstGeom prst="rect">
            <a:avLst/>
          </a:prstGeom>
        </p:spPr>
      </p:pic>
      <p:pic>
        <p:nvPicPr>
          <p:cNvPr id="13" name="Bildobjekt 12">
            <a:extLst>
              <a:ext uri="{FF2B5EF4-FFF2-40B4-BE49-F238E27FC236}">
                <a16:creationId xmlns:a16="http://schemas.microsoft.com/office/drawing/2014/main" id="{3E6DBBAC-06E2-62FD-F93F-ECAF6999DFF0}"/>
              </a:ext>
            </a:extLst>
          </p:cNvPr>
          <p:cNvPicPr>
            <a:picLocks noChangeAspect="1"/>
          </p:cNvPicPr>
          <p:nvPr userDrawn="1"/>
        </p:nvPicPr>
        <p:blipFill>
          <a:blip r:embed="rId5"/>
          <a:stretch>
            <a:fillRect/>
          </a:stretch>
        </p:blipFill>
        <p:spPr>
          <a:xfrm>
            <a:off x="232322" y="6251687"/>
            <a:ext cx="1071415" cy="380762"/>
          </a:xfrm>
          <a:prstGeom prst="rect">
            <a:avLst/>
          </a:prstGeom>
        </p:spPr>
      </p:pic>
    </p:spTree>
    <p:extLst>
      <p:ext uri="{BB962C8B-B14F-4D97-AF65-F5344CB8AC3E}">
        <p14:creationId xmlns:p14="http://schemas.microsoft.com/office/powerpoint/2010/main" val="3750647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solidFill>
              </a:defRPr>
            </a:lvl1pPr>
          </a:lstStyle>
          <a:p>
            <a:r>
              <a:rPr lang="sv-SE"/>
              <a:t>Klicka här för att ändra format</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Redigera format för bakgrundstext</a:t>
            </a:r>
          </a:p>
        </p:txBody>
      </p:sp>
      <p:sp>
        <p:nvSpPr>
          <p:cNvPr id="7" name="Rectangle 6"/>
          <p:cNvSpPr/>
          <p:nvPr userDrawn="1"/>
        </p:nvSpPr>
        <p:spPr>
          <a:xfrm>
            <a:off x="1" y="755468"/>
            <a:ext cx="3430668" cy="53340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Tree>
    <p:extLst>
      <p:ext uri="{BB962C8B-B14F-4D97-AF65-F5344CB8AC3E}">
        <p14:creationId xmlns:p14="http://schemas.microsoft.com/office/powerpoint/2010/main" val="4265133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1751106" y="787384"/>
            <a:ext cx="9433362" cy="1010471"/>
          </a:xfrm>
        </p:spPr>
        <p:txBody>
          <a:bodyPr/>
          <a:lstStyle>
            <a:lvl1pPr>
              <a:defRPr b="0">
                <a:solidFill>
                  <a:schemeClr val="tx1"/>
                </a:solidFill>
              </a:defRPr>
            </a:lvl1pPr>
          </a:lstStyle>
          <a:p>
            <a:r>
              <a:rPr lang="sv-SE"/>
              <a:t>Klicka här för att ändra format</a:t>
            </a:r>
            <a:endParaRPr lang="en-US" dirty="0"/>
          </a:p>
        </p:txBody>
      </p:sp>
      <p:sp>
        <p:nvSpPr>
          <p:cNvPr id="3" name="Content Placeholder 2"/>
          <p:cNvSpPr>
            <a:spLocks noGrp="1"/>
          </p:cNvSpPr>
          <p:nvPr>
            <p:ph idx="1"/>
          </p:nvPr>
        </p:nvSpPr>
        <p:spPr>
          <a:xfrm>
            <a:off x="1748707" y="1951865"/>
            <a:ext cx="9435761" cy="391454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2823944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8707" y="785852"/>
            <a:ext cx="9434405" cy="508055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792743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748707" y="785851"/>
            <a:ext cx="9435759" cy="1012003"/>
          </a:xfrm>
        </p:spPr>
        <p:txBody>
          <a:bodyPr/>
          <a:lstStyle/>
          <a:p>
            <a:r>
              <a:rPr lang="sv-SE"/>
              <a:t>Klicka här för att ändra format</a:t>
            </a:r>
            <a:endParaRPr lang="en-US" dirty="0"/>
          </a:p>
        </p:txBody>
      </p:sp>
      <p:sp>
        <p:nvSpPr>
          <p:cNvPr id="3" name="Content Placeholder 2"/>
          <p:cNvSpPr>
            <a:spLocks noGrp="1"/>
          </p:cNvSpPr>
          <p:nvPr>
            <p:ph sz="half" idx="1"/>
          </p:nvPr>
        </p:nvSpPr>
        <p:spPr>
          <a:xfrm>
            <a:off x="1748707" y="1951864"/>
            <a:ext cx="4551422" cy="391454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648466" y="1951864"/>
            <a:ext cx="4536000" cy="391454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1660698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48705" y="785851"/>
            <a:ext cx="4551424" cy="1012004"/>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748707" y="1951863"/>
            <a:ext cx="4551422" cy="391454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648466" y="785851"/>
            <a:ext cx="4536000" cy="1012004"/>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648466" y="1951863"/>
            <a:ext cx="4536000" cy="391454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809509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a:xfrm>
            <a:off x="1748705" y="785851"/>
            <a:ext cx="9435763" cy="1012003"/>
          </a:xfrm>
        </p:spPr>
        <p:txBody>
          <a:bodyPr/>
          <a:lstStyle>
            <a:lvl1pPr>
              <a:defRPr>
                <a:solidFill>
                  <a:schemeClr val="tx1"/>
                </a:solidFill>
              </a:defRPr>
            </a:lvl1pPr>
          </a:lstStyle>
          <a:p>
            <a:r>
              <a:rPr lang="sv-SE"/>
              <a:t>Klicka här för att ändra format</a:t>
            </a:r>
            <a:endParaRPr lang="en-US" dirty="0"/>
          </a:p>
        </p:txBody>
      </p:sp>
    </p:spTree>
    <p:extLst>
      <p:ext uri="{BB962C8B-B14F-4D97-AF65-F5344CB8AC3E}">
        <p14:creationId xmlns:p14="http://schemas.microsoft.com/office/powerpoint/2010/main" val="312922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1767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724081" y="754070"/>
            <a:ext cx="9921745"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Tree>
    <p:extLst>
      <p:ext uri="{BB962C8B-B14F-4D97-AF65-F5344CB8AC3E}">
        <p14:creationId xmlns:p14="http://schemas.microsoft.com/office/powerpoint/2010/main" val="34348015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a:xfrm>
            <a:off x="1748705" y="785851"/>
            <a:ext cx="9435762" cy="1012003"/>
          </a:xfrm>
        </p:spPr>
        <p:txBody>
          <a:bodyPr/>
          <a:lstStyle>
            <a:lvl1pPr>
              <a:defRPr>
                <a:solidFill>
                  <a:schemeClr val="tx1"/>
                </a:solidFill>
              </a:defRPr>
            </a:lvl1pPr>
          </a:lstStyle>
          <a:p>
            <a:r>
              <a:rPr lang="sv-SE"/>
              <a:t>Klicka här för att ändra format</a:t>
            </a:r>
            <a:endParaRPr lang="en-US" dirty="0"/>
          </a:p>
        </p:txBody>
      </p:sp>
      <p:sp>
        <p:nvSpPr>
          <p:cNvPr id="3" name="Vertical Text Placeholder 2"/>
          <p:cNvSpPr>
            <a:spLocks noGrp="1"/>
          </p:cNvSpPr>
          <p:nvPr>
            <p:ph type="body" orient="vert" idx="1"/>
          </p:nvPr>
        </p:nvSpPr>
        <p:spPr>
          <a:xfrm>
            <a:off x="1748707" y="1951864"/>
            <a:ext cx="9435760" cy="3914546"/>
          </a:xfrm>
        </p:spPr>
        <p:txBody>
          <a:bodyPr vert="eaVert" ancho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95205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207094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4215004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2023-10-12</a:t>
            </a:fld>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5302828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2023-10-12</a:t>
            </a:fld>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181855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6528813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2023-10-12</a:t>
            </a:fld>
            <a:endParaRPr lang="sv-SE"/>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297818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002868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110968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7716EBB-6F74-3CA5-4094-A2F442FE6339}"/>
              </a:ext>
            </a:extLst>
          </p:cNvPr>
          <p:cNvSpPr>
            <a:spLocks noGrp="1"/>
          </p:cNvSpPr>
          <p:nvPr>
            <p:ph type="title"/>
          </p:nvPr>
        </p:nvSpPr>
        <p:spPr>
          <a:xfrm>
            <a:off x="666000" y="2746800"/>
            <a:ext cx="9608400" cy="1965600"/>
          </a:xfrm>
        </p:spPr>
        <p:txBody>
          <a:bodyPr/>
          <a:lstStyle>
            <a:lvl1pPr algn="ctr">
              <a:defRPr sz="5400"/>
            </a:lvl1pPr>
          </a:lstStyle>
          <a:p>
            <a:r>
              <a:rPr lang="sv-SE"/>
              <a:t>Klicka här för att ändra mall för rubrikformat</a:t>
            </a:r>
            <a:endParaRPr lang="en-GB"/>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2023-10-12</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24095926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904404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8470725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765C18DA-410A-4124-BB0F-DE8CA676B1E5}" type="datetimeFigureOut">
              <a:rPr lang="sv-SE" smtClean="0"/>
              <a:t>2023-10-12</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4283977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765C18DA-410A-4124-BB0F-DE8CA676B1E5}" type="datetimeFigureOut">
              <a:rPr lang="sv-SE" smtClean="0"/>
              <a:t>2023-10-12</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327841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765C18DA-410A-4124-BB0F-DE8CA676B1E5}" type="datetimeFigureOut">
              <a:rPr lang="sv-SE" smtClean="0"/>
              <a:t>2023-10-12</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542862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3443495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2023-10-12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6877678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2023-10-12</a:t>
            </a:fld>
            <a:endParaRPr lang="sv-SE"/>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a:p>
        </p:txBody>
      </p:sp>
    </p:spTree>
    <p:extLst>
      <p:ext uri="{BB962C8B-B14F-4D97-AF65-F5344CB8AC3E}">
        <p14:creationId xmlns:p14="http://schemas.microsoft.com/office/powerpoint/2010/main" val="108246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311653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262967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2023-10-12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3981358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230B7FC-8DD1-423E-8EF4-94D7897E47A9}" type="datetimeFigureOut">
              <a:rPr lang="sv-SE" smtClean="0"/>
              <a:t>2023-10-12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6472127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230B7FC-8DD1-423E-8EF4-94D7897E47A9}" type="datetimeFigureOut">
              <a:rPr lang="sv-SE" smtClean="0"/>
              <a:t>2023-10-12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4117064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2023-10-12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3059749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2023-10-12</a:t>
            </a:fld>
            <a:endParaRPr lang="sv-SE"/>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6163485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04956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316010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199643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2023-10-12</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75055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10" Type="http://schemas.openxmlformats.org/officeDocument/2006/relationships/image" Target="../media/image21.jpeg"/><Relationship Id="rId4" Type="http://schemas.openxmlformats.org/officeDocument/2006/relationships/slideLayout" Target="../slideLayouts/slideLayout8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22.jpeg"/><Relationship Id="rId5" Type="http://schemas.openxmlformats.org/officeDocument/2006/relationships/slideLayout" Target="../slideLayouts/slideLayout91.xml"/><Relationship Id="rId10" Type="http://schemas.openxmlformats.org/officeDocument/2006/relationships/theme" Target="../theme/theme11.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1.png"/><Relationship Id="rId5" Type="http://schemas.openxmlformats.org/officeDocument/2006/relationships/slideLayout" Target="../slideLayouts/slideLayout100.xml"/><Relationship Id="rId10" Type="http://schemas.openxmlformats.org/officeDocument/2006/relationships/theme" Target="../theme/theme12.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10" Type="http://schemas.openxmlformats.org/officeDocument/2006/relationships/image" Target="../media/image23.png"/><Relationship Id="rId4" Type="http://schemas.openxmlformats.org/officeDocument/2006/relationships/slideLayout" Target="../slideLayouts/slideLayout108.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10" Type="http://schemas.openxmlformats.org/officeDocument/2006/relationships/image" Target="../media/image1.png"/><Relationship Id="rId4" Type="http://schemas.openxmlformats.org/officeDocument/2006/relationships/slideLayout" Target="../slideLayouts/slideLayout116.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10" Type="http://schemas.openxmlformats.org/officeDocument/2006/relationships/image" Target="../media/image10.png"/><Relationship Id="rId4" Type="http://schemas.openxmlformats.org/officeDocument/2006/relationships/slideLayout" Target="../slideLayouts/slideLayout124.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13.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image" Target="../media/image10.png"/><Relationship Id="rId5" Type="http://schemas.openxmlformats.org/officeDocument/2006/relationships/slideLayout" Target="../slideLayouts/slideLayout145.xml"/><Relationship Id="rId10" Type="http://schemas.openxmlformats.org/officeDocument/2006/relationships/theme" Target="../theme/theme17.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2.xml"/><Relationship Id="rId7" Type="http://schemas.openxmlformats.org/officeDocument/2006/relationships/image" Target="../media/image4.em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0.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11.png"/><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2.jpeg"/><Relationship Id="rId5" Type="http://schemas.openxmlformats.org/officeDocument/2006/relationships/slideLayout" Target="../slideLayouts/slideLayout45.xml"/><Relationship Id="rId10" Type="http://schemas.openxmlformats.org/officeDocument/2006/relationships/theme" Target="../theme/theme6.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19.png"/><Relationship Id="rId2" Type="http://schemas.openxmlformats.org/officeDocument/2006/relationships/slideLayout" Target="../slideLayouts/slideLayout63.xml"/><Relationship Id="rId16" Type="http://schemas.openxmlformats.org/officeDocument/2006/relationships/image" Target="../media/image18.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7.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6.xml"/><Relationship Id="rId7" Type="http://schemas.openxmlformats.org/officeDocument/2006/relationships/image" Target="../media/image4.emf"/><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2023-10-12</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863"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xmlns=""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2023-10-12</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402170226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2023-10-12</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0703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60556968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40157458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2023-10-12</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11517202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89248C0-A8F4-4340-A64C-DEF74DCCB7E9}"/>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2023-10-12</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33230455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68975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12413523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2023-10-12</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2023-10-12</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716" r:id="rId1"/>
    <p:sldLayoutId id="2147483684" r:id="rId2"/>
    <p:sldLayoutId id="2147483685" r:id="rId3"/>
    <p:sldLayoutId id="2147483714" r:id="rId4"/>
    <p:sldLayoutId id="2147483715"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pic>
        <p:nvPicPr>
          <p:cNvPr id="10" name="Bildobjekt 9" descr="En bild som visar ritning&#10;&#10;Automatiskt genererad beskrivning">
            <a:extLst>
              <a:ext uri="{FF2B5EF4-FFF2-40B4-BE49-F238E27FC236}">
                <a16:creationId xmlns:a16="http://schemas.microsoft.com/office/drawing/2014/main" id="{3E467AC3-6FEB-43D1-B07B-53D7F2F674EB}"/>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1789706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665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852" r:id="rId9"/>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2023-10-12</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61716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1536964" cy="533095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Placeholder 1"/>
          <p:cNvSpPr>
            <a:spLocks noGrp="1"/>
          </p:cNvSpPr>
          <p:nvPr>
            <p:ph type="title"/>
          </p:nvPr>
        </p:nvSpPr>
        <p:spPr>
          <a:xfrm>
            <a:off x="1748705" y="785851"/>
            <a:ext cx="9435762" cy="1012003"/>
          </a:xfrm>
          <a:prstGeom prst="rect">
            <a:avLst/>
          </a:prstGeom>
        </p:spPr>
        <p:txBody>
          <a:bodyPr vert="horz" lIns="91440" tIns="45720" rIns="91440" bIns="45720" rtlCol="0" anchor="b">
            <a:noAutofit/>
          </a:bodyPr>
          <a:lstStyle/>
          <a:p>
            <a:r>
              <a:rPr lang="sv-SE" dirty="0"/>
              <a:t>Klicka här för att ändra format</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748707" y="1951864"/>
            <a:ext cx="9435760" cy="3902671"/>
          </a:xfrm>
          <a:prstGeom prst="rect">
            <a:avLst/>
          </a:prstGeom>
        </p:spPr>
        <p:txBody>
          <a:bodyPr vert="horz" lIns="91440" tIns="45720" rIns="91440" bIns="45720" rtlCol="0" anchor="ctr">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13" name="Bildobjekt 12"/>
          <p:cNvPicPr>
            <a:picLocks noChangeAspect="1"/>
          </p:cNvPicPr>
          <p:nvPr userDrawn="1"/>
        </p:nvPicPr>
        <p:blipFill>
          <a:blip r:embed="rId14"/>
          <a:stretch>
            <a:fillRect/>
          </a:stretch>
        </p:blipFill>
        <p:spPr>
          <a:xfrm>
            <a:off x="200756" y="6259488"/>
            <a:ext cx="518205" cy="548688"/>
          </a:xfrm>
          <a:prstGeom prst="rect">
            <a:avLst/>
          </a:prstGeom>
        </p:spPr>
      </p:pic>
      <p:pic>
        <p:nvPicPr>
          <p:cNvPr id="14" name="Bildobjekt 13" descr="En bild som visar text&#10;&#10;Automatiskt genererad beskrivning">
            <a:extLst>
              <a:ext uri="{FF2B5EF4-FFF2-40B4-BE49-F238E27FC236}">
                <a16:creationId xmlns:a16="http://schemas.microsoft.com/office/drawing/2014/main" id="{570FAC03-62AE-118D-B0F8-1B0A6A3C84C4}"/>
              </a:ext>
            </a:extLst>
          </p:cNvPr>
          <p:cNvPicPr>
            <a:picLocks noChangeAspect="1"/>
          </p:cNvPicPr>
          <p:nvPr userDrawn="1"/>
        </p:nvPicPr>
        <p:blipFill>
          <a:blip r:embed="rId15"/>
          <a:stretch>
            <a:fillRect/>
          </a:stretch>
        </p:blipFill>
        <p:spPr>
          <a:xfrm>
            <a:off x="1865636" y="6361165"/>
            <a:ext cx="695134" cy="291996"/>
          </a:xfrm>
          <a:prstGeom prst="rect">
            <a:avLst/>
          </a:prstGeom>
        </p:spPr>
      </p:pic>
      <p:pic>
        <p:nvPicPr>
          <p:cNvPr id="15" name="Bildobjekt 14" descr="En bild som visar text, clipart&#10;&#10;Automatiskt genererad beskrivning">
            <a:extLst>
              <a:ext uri="{FF2B5EF4-FFF2-40B4-BE49-F238E27FC236}">
                <a16:creationId xmlns:a16="http://schemas.microsoft.com/office/drawing/2014/main" id="{19D933DC-7994-A65B-6A79-3B49E56DBC13}"/>
              </a:ext>
            </a:extLst>
          </p:cNvPr>
          <p:cNvPicPr>
            <a:picLocks noChangeAspect="1"/>
          </p:cNvPicPr>
          <p:nvPr userDrawn="1"/>
        </p:nvPicPr>
        <p:blipFill>
          <a:blip r:embed="rId16"/>
          <a:stretch>
            <a:fillRect/>
          </a:stretch>
        </p:blipFill>
        <p:spPr>
          <a:xfrm>
            <a:off x="2713966" y="6361163"/>
            <a:ext cx="1311917" cy="291995"/>
          </a:xfrm>
          <a:prstGeom prst="rect">
            <a:avLst/>
          </a:prstGeom>
        </p:spPr>
      </p:pic>
      <p:pic>
        <p:nvPicPr>
          <p:cNvPr id="16" name="Bildobjekt 15">
            <a:extLst>
              <a:ext uri="{FF2B5EF4-FFF2-40B4-BE49-F238E27FC236}">
                <a16:creationId xmlns:a16="http://schemas.microsoft.com/office/drawing/2014/main" id="{A17A6F4C-0BF4-1F5F-E28B-C3F8DE4D928F}"/>
              </a:ext>
            </a:extLst>
          </p:cNvPr>
          <p:cNvPicPr>
            <a:picLocks noChangeAspect="1"/>
          </p:cNvPicPr>
          <p:nvPr userDrawn="1"/>
        </p:nvPicPr>
        <p:blipFill>
          <a:blip r:embed="rId17"/>
          <a:stretch>
            <a:fillRect/>
          </a:stretch>
        </p:blipFill>
        <p:spPr>
          <a:xfrm>
            <a:off x="927064" y="6361163"/>
            <a:ext cx="821641" cy="291997"/>
          </a:xfrm>
          <a:prstGeom prst="rect">
            <a:avLst/>
          </a:prstGeom>
        </p:spPr>
      </p:pic>
    </p:spTree>
    <p:extLst>
      <p:ext uri="{BB962C8B-B14F-4D97-AF65-F5344CB8AC3E}">
        <p14:creationId xmlns:p14="http://schemas.microsoft.com/office/powerpoint/2010/main" val="63157439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sldNum="0" hdr="0" ftr="0" dt="0"/>
  <p:txStyles>
    <p:title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2023-10-12</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365603718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6.xml"/><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98.xml"/><Relationship Id="rId1" Type="http://schemas.openxmlformats.org/officeDocument/2006/relationships/slideLayout" Target="../slideLayouts/slideLayout4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jp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hyperlink" Target="https://teams.microsoft.com/l/meetup-join/19%3ameeting_ZmQwYjc4ZWMtM2JhOS00OTJkLWFjMTctNTE4MjAyOTdkMmY2%40thread.v2/0?context=%7b%22Tid%22%3a%227d4b8963-dacf-4722-a0a7-0d57c755f778%22%2c%22Oid%22%3a%2262d1b203-1e2f-46b6-bc0b-50113c41a49b%22%7d" TargetMode="External"/><Relationship Id="rId2" Type="http://schemas.openxmlformats.org/officeDocument/2006/relationships/notesSlide" Target="../notesSlides/notesSlide100.xml"/><Relationship Id="rId1" Type="http://schemas.openxmlformats.org/officeDocument/2006/relationships/slideLayout" Target="../slideLayouts/slideLayout42.xml"/><Relationship Id="rId6" Type="http://schemas.openxmlformats.org/officeDocument/2006/relationships/hyperlink" Target="https://teams.microsoft.com/l/meetup-join/19%3ameeting_ZTk1YThiNzYtZjViMC00OWE2LTk3NjItMmZmZmZmNDQ3MGM5%40thread.v2/0?context=%7b%22Tid%22%3a%227d4b8963-dacf-4722-a0a7-0d57c755f778%22%2c%22Oid%22%3a%2262d1b203-1e2f-46b6-bc0b-50113c41a49b%22%7d" TargetMode="External"/><Relationship Id="rId5" Type="http://schemas.openxmlformats.org/officeDocument/2006/relationships/hyperlink" Target="https://teams.microsoft.com/l/meetup-join/19%3ameeting_MGFkNzVjOTUtNjVhNy00MWUyLWIyMzgtZWY0NDdhM2Y0M2Qz%40thread.v2/0?context=%7b%22Tid%22%3a%227d4b8963-dacf-4722-a0a7-0d57c755f778%22%2c%22Oid%22%3a%2262d1b203-1e2f-46b6-bc0b-50113c41a49b%22%7d" TargetMode="External"/><Relationship Id="rId4" Type="http://schemas.openxmlformats.org/officeDocument/2006/relationships/hyperlink" Target="https://teams.microsoft.com/l/meetup-join/19%3ameeting_ODY5ODk2N2ItMzM2Yy00NDBiLWE3MGYtYzkyZjczZDI0OGNl%40thread.v2/0?context=%7b%22Tid%22%3a%227d4b8963-dacf-4722-a0a7-0d57c755f778%22%2c%22Oid%22%3a%2262d1b203-1e2f-46b6-bc0b-50113c41a49b%22%7d"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09.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5.xml"/><Relationship Id="rId1" Type="http://schemas.openxmlformats.org/officeDocument/2006/relationships/slideLayout" Target="../slideLayouts/slideLayout7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7.xml"/><Relationship Id="rId1" Type="http://schemas.openxmlformats.org/officeDocument/2006/relationships/slideLayout" Target="../slideLayouts/slideLayout7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hyperlink" Target="https://www.regeringen.se/tx/2610" TargetMode="External"/><Relationship Id="rId2" Type="http://schemas.openxmlformats.org/officeDocument/2006/relationships/notesSlide" Target="../notesSlides/notesSlide15.xml"/><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7.jpeg"/><Relationship Id="rId3" Type="http://schemas.openxmlformats.org/officeDocument/2006/relationships/notesSlide" Target="../notesSlides/notesSlide16.xml"/><Relationship Id="rId7" Type="http://schemas.openxmlformats.org/officeDocument/2006/relationships/image" Target="../media/image31.wmf"/><Relationship Id="rId12" Type="http://schemas.openxmlformats.org/officeDocument/2006/relationships/image" Target="../media/image36.png"/><Relationship Id="rId2" Type="http://schemas.openxmlformats.org/officeDocument/2006/relationships/slideLayout" Target="../slideLayouts/slideLayout130.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30.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30.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1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hyperlink" Target="https://skr.se/skr/tjanster/rapporterochskrifter/publikationer/positionspapperforpsykiskhalsa.73285.html" TargetMode="External"/><Relationship Id="rId2" Type="http://schemas.openxmlformats.org/officeDocument/2006/relationships/notesSlide" Target="../notesSlides/notesSlide31.xml"/><Relationship Id="rId1" Type="http://schemas.openxmlformats.org/officeDocument/2006/relationships/slideLayout" Target="../slideLayouts/slideLayout11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3" Type="http://schemas.openxmlformats.org/officeDocument/2006/relationships/hyperlink" Target="https://www.folkhalsomyndigheten.se/livsvillkor-levnadsvanor/psykisk-halsa-och-suicidprevention/nationell-strategi/" TargetMode="External"/><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8.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7.xml"/><Relationship Id="rId6" Type="http://schemas.openxmlformats.org/officeDocument/2006/relationships/image" Target="../media/image55.svg"/><Relationship Id="rId5" Type="http://schemas.openxmlformats.org/officeDocument/2006/relationships/image" Target="../media/image53.png"/><Relationship Id="rId4" Type="http://schemas.openxmlformats.org/officeDocument/2006/relationships/image" Target="../media/image53.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8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94.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8.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8.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8.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8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80.xml"/><Relationship Id="rId6" Type="http://schemas.openxmlformats.org/officeDocument/2006/relationships/image" Target="../media/image68.svg"/><Relationship Id="rId5" Type="http://schemas.openxmlformats.org/officeDocument/2006/relationships/image" Target="../media/image64.png"/><Relationship Id="rId4" Type="http://schemas.openxmlformats.org/officeDocument/2006/relationships/image" Target="../media/image66.svg"/></Relationships>
</file>

<file path=ppt/slides/_rels/slide6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7.xml"/><Relationship Id="rId1" Type="http://schemas.openxmlformats.org/officeDocument/2006/relationships/slideLayout" Target="../slideLayouts/slideLayout80.xml"/><Relationship Id="rId6" Type="http://schemas.openxmlformats.org/officeDocument/2006/relationships/diagramColors" Target="../diagrams/colors4.xml"/><Relationship Id="rId11" Type="http://schemas.openxmlformats.org/officeDocument/2006/relationships/image" Target="../media/image68.svg"/><Relationship Id="rId5" Type="http://schemas.openxmlformats.org/officeDocument/2006/relationships/diagramQuickStyle" Target="../diagrams/quickStyle4.xml"/><Relationship Id="rId10" Type="http://schemas.openxmlformats.org/officeDocument/2006/relationships/image" Target="../media/image64.png"/><Relationship Id="rId4" Type="http://schemas.openxmlformats.org/officeDocument/2006/relationships/diagramLayout" Target="../diagrams/layout4.xml"/><Relationship Id="rId9" Type="http://schemas.openxmlformats.org/officeDocument/2006/relationships/image" Target="../media/image66.svg"/></Relationships>
</file>

<file path=ppt/slides/_rels/slide6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8.xml"/><Relationship Id="rId1" Type="http://schemas.openxmlformats.org/officeDocument/2006/relationships/slideLayout" Target="../slideLayouts/slideLayout80.xml"/><Relationship Id="rId6" Type="http://schemas.openxmlformats.org/officeDocument/2006/relationships/diagramColors" Target="../diagrams/colors5.xml"/><Relationship Id="rId11" Type="http://schemas.openxmlformats.org/officeDocument/2006/relationships/image" Target="../media/image68.svg"/><Relationship Id="rId5" Type="http://schemas.openxmlformats.org/officeDocument/2006/relationships/diagramQuickStyle" Target="../diagrams/quickStyle5.xml"/><Relationship Id="rId10" Type="http://schemas.openxmlformats.org/officeDocument/2006/relationships/image" Target="../media/image64.png"/><Relationship Id="rId4" Type="http://schemas.openxmlformats.org/officeDocument/2006/relationships/diagramLayout" Target="../diagrams/layout5.xml"/><Relationship Id="rId9" Type="http://schemas.openxmlformats.org/officeDocument/2006/relationships/image" Target="../media/image66.sv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7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9.xml"/><Relationship Id="rId1" Type="http://schemas.openxmlformats.org/officeDocument/2006/relationships/slideLayout" Target="../slideLayouts/slideLayout80.xml"/><Relationship Id="rId6" Type="http://schemas.openxmlformats.org/officeDocument/2006/relationships/diagramColors" Target="../diagrams/colors6.xml"/><Relationship Id="rId11" Type="http://schemas.openxmlformats.org/officeDocument/2006/relationships/image" Target="../media/image68.svg"/><Relationship Id="rId5" Type="http://schemas.openxmlformats.org/officeDocument/2006/relationships/diagramQuickStyle" Target="../diagrams/quickStyle6.xml"/><Relationship Id="rId10" Type="http://schemas.openxmlformats.org/officeDocument/2006/relationships/image" Target="../media/image64.png"/><Relationship Id="rId4" Type="http://schemas.openxmlformats.org/officeDocument/2006/relationships/diagramLayout" Target="../diagrams/layout6.xml"/><Relationship Id="rId9" Type="http://schemas.openxmlformats.org/officeDocument/2006/relationships/image" Target="../media/image66.svg"/></Relationships>
</file>

<file path=ppt/slides/_rels/slide7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0.xml"/><Relationship Id="rId1" Type="http://schemas.openxmlformats.org/officeDocument/2006/relationships/slideLayout" Target="../slideLayouts/slideLayout80.xml"/><Relationship Id="rId6" Type="http://schemas.openxmlformats.org/officeDocument/2006/relationships/diagramColors" Target="../diagrams/colors7.xml"/><Relationship Id="rId11" Type="http://schemas.openxmlformats.org/officeDocument/2006/relationships/image" Target="../media/image68.svg"/><Relationship Id="rId5" Type="http://schemas.openxmlformats.org/officeDocument/2006/relationships/diagramQuickStyle" Target="../diagrams/quickStyle7.xml"/><Relationship Id="rId10" Type="http://schemas.openxmlformats.org/officeDocument/2006/relationships/image" Target="../media/image64.png"/><Relationship Id="rId4" Type="http://schemas.openxmlformats.org/officeDocument/2006/relationships/diagramLayout" Target="../diagrams/layout7.xml"/><Relationship Id="rId9" Type="http://schemas.openxmlformats.org/officeDocument/2006/relationships/image" Target="../media/image66.svg"/></Relationships>
</file>

<file path=ppt/slides/_rels/slide7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1.xml"/><Relationship Id="rId1" Type="http://schemas.openxmlformats.org/officeDocument/2006/relationships/slideLayout" Target="../slideLayouts/slideLayout80.xml"/><Relationship Id="rId6" Type="http://schemas.openxmlformats.org/officeDocument/2006/relationships/diagramColors" Target="../diagrams/colors8.xml"/><Relationship Id="rId11" Type="http://schemas.openxmlformats.org/officeDocument/2006/relationships/image" Target="../media/image68.svg"/><Relationship Id="rId5" Type="http://schemas.openxmlformats.org/officeDocument/2006/relationships/diagramQuickStyle" Target="../diagrams/quickStyle8.xml"/><Relationship Id="rId10" Type="http://schemas.openxmlformats.org/officeDocument/2006/relationships/image" Target="../media/image64.png"/><Relationship Id="rId4" Type="http://schemas.openxmlformats.org/officeDocument/2006/relationships/diagramLayout" Target="../diagrams/layout8.xml"/><Relationship Id="rId9" Type="http://schemas.openxmlformats.org/officeDocument/2006/relationships/image" Target="../media/image66.sv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6.xml"/><Relationship Id="rId1" Type="http://schemas.openxmlformats.org/officeDocument/2006/relationships/slideLayout" Target="../slideLayouts/slideLayout88.xml"/><Relationship Id="rId6" Type="http://schemas.openxmlformats.org/officeDocument/2006/relationships/image" Target="../media/image68.svg"/><Relationship Id="rId5" Type="http://schemas.openxmlformats.org/officeDocument/2006/relationships/image" Target="../media/image64.png"/><Relationship Id="rId4" Type="http://schemas.openxmlformats.org/officeDocument/2006/relationships/image" Target="../media/image66.svg"/></Relationships>
</file>

<file path=ppt/slides/_rels/slide78.xml.rels><?xml version="1.0" encoding="UTF-8" standalone="yes"?>
<Relationships xmlns="http://schemas.openxmlformats.org/package/2006/relationships"><Relationship Id="rId3" Type="http://schemas.openxmlformats.org/officeDocument/2006/relationships/hyperlink" Target="https://skr.se/skr/demokratiledningstyrning/manskligarattigheterjamlikhet/jamstalldhet/jamstalldhetsintegrering/pilotprojektforjamstalldsocialtjanst.54720.html" TargetMode="External"/><Relationship Id="rId2" Type="http://schemas.openxmlformats.org/officeDocument/2006/relationships/notesSlide" Target="../notesSlides/notesSlide77.xml"/><Relationship Id="rId1" Type="http://schemas.openxmlformats.org/officeDocument/2006/relationships/slideLayout" Target="../slideLayouts/slideLayout8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skr.se/skr/integrationsocialomsorg/socialomsorg/jamstalldsocialtjanst.55094.html"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8.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9.xml"/><Relationship Id="rId1" Type="http://schemas.openxmlformats.org/officeDocument/2006/relationships/slideLayout" Target="../slideLayouts/slideLayout88.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88.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86.xml"/><Relationship Id="rId6" Type="http://schemas.openxmlformats.org/officeDocument/2006/relationships/image" Target="../media/image74.svg"/><Relationship Id="rId5" Type="http://schemas.openxmlformats.org/officeDocument/2006/relationships/image" Target="../media/image53.png"/><Relationship Id="rId4" Type="http://schemas.openxmlformats.org/officeDocument/2006/relationships/image" Target="../media/image73.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0.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5.xml"/><Relationship Id="rId1" Type="http://schemas.openxmlformats.org/officeDocument/2006/relationships/slideLayout" Target="../slideLayouts/slideLayout88.xml"/><Relationship Id="rId6" Type="http://schemas.openxmlformats.org/officeDocument/2006/relationships/image" Target="../media/image68.svg"/><Relationship Id="rId5" Type="http://schemas.openxmlformats.org/officeDocument/2006/relationships/image" Target="../media/image64.png"/><Relationship Id="rId4" Type="http://schemas.openxmlformats.org/officeDocument/2006/relationships/image" Target="../media/image66.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8.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7.xml"/><Relationship Id="rId1" Type="http://schemas.openxmlformats.org/officeDocument/2006/relationships/slideLayout" Target="../slideLayouts/slideLayout95.xml"/><Relationship Id="rId6" Type="http://schemas.openxmlformats.org/officeDocument/2006/relationships/image" Target="../media/image55.svg"/><Relationship Id="rId5" Type="http://schemas.openxmlformats.org/officeDocument/2006/relationships/image" Target="../media/image53.png"/><Relationship Id="rId4" Type="http://schemas.openxmlformats.org/officeDocument/2006/relationships/image" Target="../media/image53.svg"/></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14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9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9.xml"/><Relationship Id="rId1" Type="http://schemas.openxmlformats.org/officeDocument/2006/relationships/slideLayout" Target="../slideLayouts/slideLayout142.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4.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4.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växt, blomma, utomhus, gräs&#10;&#10;Automatiskt genererad beskrivning">
            <a:extLst>
              <a:ext uri="{FF2B5EF4-FFF2-40B4-BE49-F238E27FC236}">
                <a16:creationId xmlns:a16="http://schemas.microsoft.com/office/drawing/2014/main" id="{DAAE3C4B-4C1D-6C25-33C3-800947F89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5928" cy="6197600"/>
          </a:xfrm>
          <a:prstGeom prst="rect">
            <a:avLst/>
          </a:prstGeom>
        </p:spPr>
      </p:pic>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a:xfrm>
            <a:off x="5727700" y="0"/>
            <a:ext cx="6464300" cy="6197600"/>
          </a:xfrm>
          <a:solidFill>
            <a:schemeClr val="accent3">
              <a:lumMod val="20000"/>
              <a:lumOff val="80000"/>
            </a:schemeClr>
          </a:solidFill>
        </p:spPr>
        <p:txBody>
          <a:bodyPr anchor="ctr"/>
          <a:lstStyle/>
          <a:p>
            <a:r>
              <a:rPr lang="sv-SE" sz="4800" dirty="0"/>
              <a:t>Möte RSS-nätverket</a:t>
            </a:r>
            <a:br>
              <a:rPr lang="sv-SE" sz="4800" dirty="0"/>
            </a:br>
            <a:r>
              <a:rPr lang="sv-SE" sz="3200" dirty="0"/>
              <a:t>4 oktober 2023</a:t>
            </a:r>
          </a:p>
        </p:txBody>
      </p:sp>
    </p:spTree>
    <p:extLst>
      <p:ext uri="{BB962C8B-B14F-4D97-AF65-F5344CB8AC3E}">
        <p14:creationId xmlns:p14="http://schemas.microsoft.com/office/powerpoint/2010/main" val="2207507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innehåll 3">
            <a:extLst>
              <a:ext uri="{FF2B5EF4-FFF2-40B4-BE49-F238E27FC236}">
                <a16:creationId xmlns:a16="http://schemas.microsoft.com/office/drawing/2014/main" id="{9D8E7469-200B-448E-7C69-8A92F62FB864}"/>
              </a:ext>
            </a:extLst>
          </p:cNvPr>
          <p:cNvSpPr txBox="1">
            <a:spLocks/>
          </p:cNvSpPr>
          <p:nvPr/>
        </p:nvSpPr>
        <p:spPr>
          <a:xfrm>
            <a:off x="283230" y="3918864"/>
            <a:ext cx="3951313" cy="2185237"/>
          </a:xfrm>
          <a:prstGeom prst="rect">
            <a:avLst/>
          </a:prstGeom>
          <a:ln w="28575">
            <a:noFill/>
          </a:ln>
        </p:spPr>
        <p:txBody>
          <a:bodyPr vert="horz" lIns="108000" tIns="108000" rIns="91440" bIns="72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300"/>
              </a:spcAft>
              <a:buClrTx/>
              <a:buSzTx/>
              <a:buFont typeface="Symbol" panose="05050102010706020507" pitchFamily="18" charset="2"/>
              <a:buNone/>
              <a:tabLst/>
              <a:defRPr/>
            </a:pPr>
            <a:r>
              <a:rPr kumimoji="0" lang="sv-SE" sz="1400" b="1" i="0" u="none" strike="noStrike" kern="1200" cap="none" spc="0" normalizeH="0" baseline="0" noProof="0" dirty="0">
                <a:ln>
                  <a:noFill/>
                </a:ln>
                <a:solidFill>
                  <a:srgbClr val="0070C0"/>
                </a:solidFill>
                <a:effectLst/>
                <a:uLnTx/>
                <a:uFillTx/>
                <a:latin typeface="Arial"/>
                <a:ea typeface="+mn-ea"/>
                <a:cs typeface="+mn-cs"/>
              </a:rPr>
              <a:t>Beskriv nuläge</a:t>
            </a:r>
          </a:p>
          <a:p>
            <a:pPr marL="30163" marR="0" lvl="0" indent="0" algn="l" defTabSz="914400" rtl="0" eaLnBrk="1" fontAlgn="auto" latinLnBrk="0" hangingPunct="1">
              <a:lnSpc>
                <a:spcPct val="100000"/>
              </a:lnSpc>
              <a:spcBef>
                <a:spcPts val="0"/>
              </a:spcBef>
              <a:spcAft>
                <a:spcPts val="3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Vilka är målgrupperna och hur ser deras behov ut?</a:t>
            </a:r>
          </a:p>
          <a:p>
            <a:pPr marL="258763"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Hur synliggörs målgrupperna och deras behov idag - i er kommun?</a:t>
            </a:r>
          </a:p>
          <a:p>
            <a:pPr marL="258763" marR="0" lvl="0" indent="-228600" algn="l" defTabSz="914400" rtl="0" eaLnBrk="1" fontAlgn="auto" latinLnBrk="0" hangingPunct="1">
              <a:lnSpc>
                <a:spcPct val="100000"/>
              </a:lnSpc>
              <a:spcBef>
                <a:spcPts val="0"/>
              </a:spcBef>
              <a:spcAft>
                <a:spcPts val="300"/>
              </a:spcAft>
              <a:buClrTx/>
              <a:buSzTx/>
              <a:buFont typeface="Symbol" panose="05050102010706020507" pitchFamily="18" charset="2"/>
              <a:buChar char=""/>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Finns exempel att dela?</a:t>
            </a:r>
          </a:p>
          <a:p>
            <a:pPr marL="258763" marR="0" lvl="0"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endParaRPr kumimoji="0" lang="sv-SE" sz="1100" b="0" i="0" u="none" strike="noStrike" kern="1200" cap="none" spc="0" normalizeH="0" baseline="0" noProof="0" dirty="0">
              <a:ln>
                <a:noFill/>
              </a:ln>
              <a:solidFill>
                <a:srgbClr val="0070C0"/>
              </a:solidFill>
              <a:effectLst/>
              <a:uLnTx/>
              <a:uFillTx/>
              <a:latin typeface="Arial"/>
              <a:ea typeface="+mn-ea"/>
              <a:cs typeface="+mn-cs"/>
            </a:endParaRPr>
          </a:p>
        </p:txBody>
      </p:sp>
      <p:sp>
        <p:nvSpPr>
          <p:cNvPr id="5" name="Platshållare för innehåll 4">
            <a:extLst>
              <a:ext uri="{FF2B5EF4-FFF2-40B4-BE49-F238E27FC236}">
                <a16:creationId xmlns:a16="http://schemas.microsoft.com/office/drawing/2014/main" id="{45D064E1-4B51-75E7-F4EA-ED038BEE782F}"/>
              </a:ext>
            </a:extLst>
          </p:cNvPr>
          <p:cNvSpPr>
            <a:spLocks noGrp="1"/>
          </p:cNvSpPr>
          <p:nvPr>
            <p:ph sz="half" idx="2"/>
          </p:nvPr>
        </p:nvSpPr>
        <p:spPr>
          <a:xfrm>
            <a:off x="5031176" y="1240971"/>
            <a:ext cx="2235035" cy="2601687"/>
          </a:xfrm>
          <a:ln w="28575">
            <a:solidFill>
              <a:schemeClr val="accent3"/>
            </a:solidFill>
          </a:ln>
        </p:spPr>
        <p:txBody>
          <a:bodyPr lIns="108000" tIns="108000" bIns="72000"/>
          <a:lstStyle/>
          <a:p>
            <a:pPr marL="30163" indent="0">
              <a:spcAft>
                <a:spcPts val="600"/>
              </a:spcAft>
              <a:buNone/>
            </a:pPr>
            <a:r>
              <a:rPr lang="sv-SE" sz="1400" b="1" dirty="0"/>
              <a:t>Efterfrågan på kompetens</a:t>
            </a:r>
          </a:p>
          <a:p>
            <a:pPr>
              <a:spcAft>
                <a:spcPts val="0"/>
              </a:spcAft>
            </a:pPr>
            <a:r>
              <a:rPr lang="sv-SE" sz="1200" dirty="0"/>
              <a:t>Kompetenser</a:t>
            </a:r>
          </a:p>
          <a:p>
            <a:pPr>
              <a:spcAft>
                <a:spcPts val="0"/>
              </a:spcAft>
            </a:pPr>
            <a:r>
              <a:rPr lang="sv-SE" sz="1200" dirty="0"/>
              <a:t>Professioner</a:t>
            </a:r>
          </a:p>
          <a:p>
            <a:pPr>
              <a:spcAft>
                <a:spcPts val="0"/>
              </a:spcAft>
            </a:pPr>
            <a:r>
              <a:rPr lang="sv-SE" sz="1200" dirty="0"/>
              <a:t>Yrken</a:t>
            </a:r>
          </a:p>
          <a:p>
            <a:pPr>
              <a:spcAft>
                <a:spcPts val="0"/>
              </a:spcAft>
            </a:pPr>
            <a:r>
              <a:rPr lang="sv-SE" sz="1200" dirty="0"/>
              <a:t>Roller</a:t>
            </a:r>
          </a:p>
          <a:p>
            <a:pPr>
              <a:spcAft>
                <a:spcPts val="0"/>
              </a:spcAft>
            </a:pPr>
            <a:r>
              <a:rPr lang="sv-SE" sz="1200" dirty="0"/>
              <a:t>Titlar</a:t>
            </a:r>
          </a:p>
          <a:p>
            <a:pPr>
              <a:spcAft>
                <a:spcPts val="600"/>
              </a:spcAft>
            </a:pPr>
            <a:r>
              <a:rPr lang="sv-SE" sz="1200" dirty="0"/>
              <a:t>Arbetsbeskrivningar</a:t>
            </a:r>
          </a:p>
          <a:p>
            <a:pPr>
              <a:spcAft>
                <a:spcPts val="600"/>
              </a:spcAft>
            </a:pPr>
            <a:r>
              <a:rPr lang="sv-SE" sz="1200" dirty="0"/>
              <a:t>Annat</a:t>
            </a:r>
          </a:p>
          <a:p>
            <a:pPr marL="30163" indent="0">
              <a:spcAft>
                <a:spcPts val="600"/>
              </a:spcAft>
              <a:buNone/>
            </a:pPr>
            <a:endParaRPr lang="sv-SE" sz="1400" b="1" dirty="0"/>
          </a:p>
        </p:txBody>
      </p:sp>
      <p:sp>
        <p:nvSpPr>
          <p:cNvPr id="4" name="Platshållare för innehåll 3">
            <a:extLst>
              <a:ext uri="{FF2B5EF4-FFF2-40B4-BE49-F238E27FC236}">
                <a16:creationId xmlns:a16="http://schemas.microsoft.com/office/drawing/2014/main" id="{9901DF54-F1C6-8B66-AC08-7D5CCF45FE0C}"/>
              </a:ext>
            </a:extLst>
          </p:cNvPr>
          <p:cNvSpPr>
            <a:spLocks noGrp="1"/>
          </p:cNvSpPr>
          <p:nvPr>
            <p:ph sz="half" idx="1"/>
          </p:nvPr>
        </p:nvSpPr>
        <p:spPr>
          <a:xfrm>
            <a:off x="284998" y="1240972"/>
            <a:ext cx="2235035" cy="2601688"/>
          </a:xfrm>
          <a:ln w="28575">
            <a:solidFill>
              <a:schemeClr val="accent3"/>
            </a:solidFill>
          </a:ln>
        </p:spPr>
        <p:txBody>
          <a:bodyPr lIns="108000" tIns="108000" bIns="72000"/>
          <a:lstStyle/>
          <a:p>
            <a:pPr marL="30163" indent="0">
              <a:spcAft>
                <a:spcPts val="600"/>
              </a:spcAft>
              <a:buNone/>
            </a:pPr>
            <a:r>
              <a:rPr lang="sv-SE" sz="1400" b="1" dirty="0"/>
              <a:t>Målgrupper</a:t>
            </a:r>
          </a:p>
          <a:p>
            <a:pPr>
              <a:spcAft>
                <a:spcPts val="0"/>
              </a:spcAft>
            </a:pPr>
            <a:r>
              <a:rPr lang="sv-SE" sz="1200" dirty="0"/>
              <a:t>Barn och unga</a:t>
            </a:r>
          </a:p>
          <a:p>
            <a:pPr>
              <a:spcAft>
                <a:spcPts val="0"/>
              </a:spcAft>
            </a:pPr>
            <a:r>
              <a:rPr lang="sv-SE" sz="1200" dirty="0"/>
              <a:t>Beroende</a:t>
            </a:r>
          </a:p>
          <a:p>
            <a:pPr>
              <a:spcAft>
                <a:spcPts val="0"/>
              </a:spcAft>
            </a:pPr>
            <a:r>
              <a:rPr lang="sv-SE" sz="1200" dirty="0"/>
              <a:t>Försörjningsstöd </a:t>
            </a:r>
          </a:p>
          <a:p>
            <a:pPr>
              <a:spcAft>
                <a:spcPts val="0"/>
              </a:spcAft>
            </a:pPr>
            <a:r>
              <a:rPr lang="sv-SE" sz="1200" dirty="0"/>
              <a:t>Hemlöshet</a:t>
            </a:r>
          </a:p>
          <a:p>
            <a:pPr>
              <a:spcAft>
                <a:spcPts val="0"/>
              </a:spcAft>
            </a:pPr>
            <a:r>
              <a:rPr lang="sv-SE" sz="1200" dirty="0"/>
              <a:t>Kommunal primärvård</a:t>
            </a:r>
          </a:p>
          <a:p>
            <a:pPr>
              <a:spcAft>
                <a:spcPts val="0"/>
              </a:spcAft>
            </a:pPr>
            <a:r>
              <a:rPr lang="sv-SE" sz="1200" dirty="0"/>
              <a:t>Kriminalitet</a:t>
            </a:r>
          </a:p>
          <a:p>
            <a:pPr>
              <a:spcAft>
                <a:spcPts val="0"/>
              </a:spcAft>
            </a:pPr>
            <a:r>
              <a:rPr lang="sv-SE" sz="1200" dirty="0"/>
              <a:t>Funktionsnedsättning</a:t>
            </a:r>
          </a:p>
          <a:p>
            <a:pPr>
              <a:spcAft>
                <a:spcPts val="0"/>
              </a:spcAft>
            </a:pPr>
            <a:r>
              <a:rPr lang="sv-SE" sz="1200" dirty="0"/>
              <a:t>Psykisk ohälsa/sjukdom</a:t>
            </a:r>
          </a:p>
          <a:p>
            <a:pPr>
              <a:spcAft>
                <a:spcPts val="0"/>
              </a:spcAft>
            </a:pPr>
            <a:r>
              <a:rPr lang="sv-SE" sz="1200" dirty="0"/>
              <a:t>Våld i nära relation</a:t>
            </a:r>
          </a:p>
          <a:p>
            <a:pPr>
              <a:spcAft>
                <a:spcPts val="600"/>
              </a:spcAft>
            </a:pPr>
            <a:r>
              <a:rPr lang="sv-SE" sz="1200" dirty="0"/>
              <a:t>Äldre personer </a:t>
            </a:r>
          </a:p>
          <a:p>
            <a:pPr>
              <a:spcAft>
                <a:spcPts val="0"/>
              </a:spcAft>
            </a:pPr>
            <a:r>
              <a:rPr lang="sv-SE" sz="1200" dirty="0"/>
              <a:t>Annat</a:t>
            </a:r>
          </a:p>
        </p:txBody>
      </p:sp>
      <p:sp>
        <p:nvSpPr>
          <p:cNvPr id="3" name="Rubrik 2">
            <a:extLst>
              <a:ext uri="{FF2B5EF4-FFF2-40B4-BE49-F238E27FC236}">
                <a16:creationId xmlns:a16="http://schemas.microsoft.com/office/drawing/2014/main" id="{FA90582B-190E-12F7-B800-DB7DAEDB6473}"/>
              </a:ext>
            </a:extLst>
          </p:cNvPr>
          <p:cNvSpPr>
            <a:spLocks noGrp="1"/>
          </p:cNvSpPr>
          <p:nvPr>
            <p:ph type="title"/>
          </p:nvPr>
        </p:nvSpPr>
        <p:spPr>
          <a:xfrm>
            <a:off x="283230" y="167029"/>
            <a:ext cx="10395660" cy="703826"/>
          </a:xfrm>
        </p:spPr>
        <p:txBody>
          <a:bodyPr/>
          <a:lstStyle/>
          <a:p>
            <a:r>
              <a:rPr lang="sv-SE" sz="2800" dirty="0"/>
              <a:t>Hur synliggöra nuläget – vilken kompetens handlar krisen om och för vilka målgrupper får den konsekvenser? </a:t>
            </a:r>
            <a:endParaRPr lang="sv-SE" sz="1800" b="0" dirty="0"/>
          </a:p>
        </p:txBody>
      </p:sp>
      <p:sp>
        <p:nvSpPr>
          <p:cNvPr id="7" name="Platshållare för innehåll 4">
            <a:extLst>
              <a:ext uri="{FF2B5EF4-FFF2-40B4-BE49-F238E27FC236}">
                <a16:creationId xmlns:a16="http://schemas.microsoft.com/office/drawing/2014/main" id="{F84E309E-19BA-49DF-C264-07AE32813093}"/>
              </a:ext>
            </a:extLst>
          </p:cNvPr>
          <p:cNvSpPr txBox="1">
            <a:spLocks/>
          </p:cNvSpPr>
          <p:nvPr/>
        </p:nvSpPr>
        <p:spPr>
          <a:xfrm>
            <a:off x="7404265" y="1240971"/>
            <a:ext cx="2235035" cy="2601687"/>
          </a:xfrm>
          <a:prstGeom prst="rect">
            <a:avLst/>
          </a:prstGeom>
          <a:ln w="28575">
            <a:solidFill>
              <a:schemeClr val="accent3"/>
            </a:solidFill>
          </a:ln>
        </p:spPr>
        <p:txBody>
          <a:bodyPr vert="horz" lIns="108000" tIns="108000" rIns="91440" bIns="72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Utbud av kompetens per målgrupp</a:t>
            </a:r>
          </a:p>
          <a:p>
            <a:pPr marL="258763" marR="0" lvl="0"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Kompetenser</a:t>
            </a:r>
          </a:p>
          <a:p>
            <a:pPr marL="258763" marR="0" lvl="0"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Professioner</a:t>
            </a:r>
          </a:p>
          <a:p>
            <a:pPr marL="258763" marR="0" lvl="0"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Yrken</a:t>
            </a:r>
          </a:p>
          <a:p>
            <a:pPr marL="258763" marR="0" lvl="0"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Roller</a:t>
            </a:r>
          </a:p>
          <a:p>
            <a:pPr marL="258763" marR="0" lvl="0"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Titlar</a:t>
            </a:r>
          </a:p>
          <a:p>
            <a:pPr marL="258763"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Arbetsbeskrivningar</a:t>
            </a:r>
          </a:p>
          <a:p>
            <a:pPr marL="258763"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Annat</a:t>
            </a:r>
          </a:p>
        </p:txBody>
      </p:sp>
      <p:sp>
        <p:nvSpPr>
          <p:cNvPr id="8" name="Platshållare för innehåll 4">
            <a:extLst>
              <a:ext uri="{FF2B5EF4-FFF2-40B4-BE49-F238E27FC236}">
                <a16:creationId xmlns:a16="http://schemas.microsoft.com/office/drawing/2014/main" id="{DF4BA1DE-C31C-6DDA-F2AE-66A62D0ACFB8}"/>
              </a:ext>
            </a:extLst>
          </p:cNvPr>
          <p:cNvSpPr txBox="1">
            <a:spLocks/>
          </p:cNvSpPr>
          <p:nvPr/>
        </p:nvSpPr>
        <p:spPr>
          <a:xfrm>
            <a:off x="9777354" y="1240972"/>
            <a:ext cx="2235034" cy="2601685"/>
          </a:xfrm>
          <a:prstGeom prst="rect">
            <a:avLst/>
          </a:prstGeom>
          <a:ln w="28575">
            <a:solidFill>
              <a:schemeClr val="accent3"/>
            </a:solidFill>
          </a:ln>
        </p:spPr>
        <p:txBody>
          <a:bodyPr vert="horz" lIns="108000" tIns="108000" rIns="91440" bIns="72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300"/>
              </a:spcAft>
              <a:buClrTx/>
              <a:buSzTx/>
              <a:buFont typeface="Symbol" panose="05050102010706020507" pitchFamily="18" charset="2"/>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Kompetensgap per målgrupp</a:t>
            </a:r>
          </a:p>
        </p:txBody>
      </p:sp>
      <p:sp>
        <p:nvSpPr>
          <p:cNvPr id="6" name="Platshållare för innehåll 3">
            <a:extLst>
              <a:ext uri="{FF2B5EF4-FFF2-40B4-BE49-F238E27FC236}">
                <a16:creationId xmlns:a16="http://schemas.microsoft.com/office/drawing/2014/main" id="{99030434-7331-4C7A-DB75-DB9E8E4445F7}"/>
              </a:ext>
            </a:extLst>
          </p:cNvPr>
          <p:cNvSpPr txBox="1">
            <a:spLocks/>
          </p:cNvSpPr>
          <p:nvPr/>
        </p:nvSpPr>
        <p:spPr>
          <a:xfrm>
            <a:off x="2658087" y="1240972"/>
            <a:ext cx="2235035" cy="2601688"/>
          </a:xfrm>
          <a:prstGeom prst="rect">
            <a:avLst/>
          </a:prstGeom>
          <a:ln w="28575">
            <a:solidFill>
              <a:schemeClr val="accent3"/>
            </a:solidFill>
          </a:ln>
        </p:spPr>
        <p:txBody>
          <a:bodyPr vert="horz" lIns="108000" tIns="108000" rIns="91440" bIns="72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Behov per målgrupp</a:t>
            </a:r>
          </a:p>
          <a:p>
            <a:pPr marL="258763" marR="0" lvl="0"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Insatser</a:t>
            </a:r>
          </a:p>
          <a:p>
            <a:pPr marL="258763" marR="0" lvl="0"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Stöd</a:t>
            </a:r>
          </a:p>
          <a:p>
            <a:pPr marL="258763" marR="0" lvl="0"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Vård</a:t>
            </a:r>
          </a:p>
          <a:p>
            <a:pPr marL="258763"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Samordning</a:t>
            </a:r>
          </a:p>
          <a:p>
            <a:pPr marL="258763" marR="0" lvl="0"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Annat</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Platshållare för innehåll 4">
            <a:extLst>
              <a:ext uri="{FF2B5EF4-FFF2-40B4-BE49-F238E27FC236}">
                <a16:creationId xmlns:a16="http://schemas.microsoft.com/office/drawing/2014/main" id="{E0164853-D3E4-2FE2-6F94-EDFAE8517269}"/>
              </a:ext>
            </a:extLst>
          </p:cNvPr>
          <p:cNvSpPr txBox="1">
            <a:spLocks/>
          </p:cNvSpPr>
          <p:nvPr/>
        </p:nvSpPr>
        <p:spPr>
          <a:xfrm>
            <a:off x="4900544" y="3918864"/>
            <a:ext cx="2398325" cy="2601688"/>
          </a:xfrm>
          <a:prstGeom prst="rect">
            <a:avLst/>
          </a:prstGeom>
          <a:ln w="28575">
            <a:noFill/>
          </a:ln>
        </p:spPr>
        <p:txBody>
          <a:bodyPr vert="horz" lIns="108000" tIns="108000" rIns="91440" bIns="72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1" i="0" u="none" strike="noStrike" kern="1200" cap="none" spc="0" normalizeH="0" baseline="0" noProof="0" dirty="0">
                <a:ln>
                  <a:noFill/>
                </a:ln>
                <a:solidFill>
                  <a:srgbClr val="0070C0"/>
                </a:solidFill>
                <a:effectLst/>
                <a:uLnTx/>
                <a:uFillTx/>
                <a:latin typeface="Arial"/>
                <a:ea typeface="+mn-ea"/>
                <a:cs typeface="+mn-cs"/>
              </a:rPr>
              <a:t>Diskutera</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Hur kan efterfrågan på kompetens synliggöras på ett ändamålsenligt sätt?</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Hur synliggörs efterfrågan på kompetens idag - i er kommun?</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Finns exempel att dela?</a:t>
            </a:r>
          </a:p>
        </p:txBody>
      </p:sp>
      <p:sp>
        <p:nvSpPr>
          <p:cNvPr id="12" name="Platshållare för innehåll 4">
            <a:extLst>
              <a:ext uri="{FF2B5EF4-FFF2-40B4-BE49-F238E27FC236}">
                <a16:creationId xmlns:a16="http://schemas.microsoft.com/office/drawing/2014/main" id="{86C42752-D363-FE2C-F168-F8FCE67A1CF2}"/>
              </a:ext>
            </a:extLst>
          </p:cNvPr>
          <p:cNvSpPr txBox="1">
            <a:spLocks/>
          </p:cNvSpPr>
          <p:nvPr/>
        </p:nvSpPr>
        <p:spPr>
          <a:xfrm>
            <a:off x="7284520" y="3918864"/>
            <a:ext cx="2235034" cy="2601688"/>
          </a:xfrm>
          <a:prstGeom prst="rect">
            <a:avLst/>
          </a:prstGeom>
          <a:ln w="28575">
            <a:noFill/>
          </a:ln>
        </p:spPr>
        <p:txBody>
          <a:bodyPr vert="horz" lIns="108000" tIns="108000" rIns="91440" bIns="72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1" i="0" u="none" strike="noStrike" kern="1200" cap="none" spc="0" normalizeH="0" baseline="0" noProof="0" dirty="0">
                <a:ln>
                  <a:noFill/>
                </a:ln>
                <a:solidFill>
                  <a:srgbClr val="0070C0"/>
                </a:solidFill>
                <a:effectLst/>
                <a:uLnTx/>
                <a:uFillTx/>
                <a:latin typeface="Arial"/>
                <a:ea typeface="+mn-ea"/>
                <a:cs typeface="+mn-cs"/>
              </a:rPr>
              <a:t>Diskutera</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Hur kan utbudet av kompetens synliggöras på ett ändamålsenligt sätt? </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Hur synliggörs utbudet av kompetens idag - i er kommun?</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Finns exempel att dela?</a:t>
            </a:r>
          </a:p>
        </p:txBody>
      </p:sp>
      <p:sp>
        <p:nvSpPr>
          <p:cNvPr id="13" name="Platshållare för innehåll 4">
            <a:extLst>
              <a:ext uri="{FF2B5EF4-FFF2-40B4-BE49-F238E27FC236}">
                <a16:creationId xmlns:a16="http://schemas.microsoft.com/office/drawing/2014/main" id="{AA939B53-A5C8-7E23-75A3-5BEDC2DE9B1F}"/>
              </a:ext>
            </a:extLst>
          </p:cNvPr>
          <p:cNvSpPr txBox="1">
            <a:spLocks/>
          </p:cNvSpPr>
          <p:nvPr/>
        </p:nvSpPr>
        <p:spPr>
          <a:xfrm>
            <a:off x="9639294" y="3918864"/>
            <a:ext cx="2552706" cy="2318650"/>
          </a:xfrm>
          <a:prstGeom prst="rect">
            <a:avLst/>
          </a:prstGeom>
          <a:ln w="28575">
            <a:noFill/>
          </a:ln>
        </p:spPr>
        <p:txBody>
          <a:bodyPr vert="horz" lIns="108000" tIns="108000" rIns="91440" bIns="72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1" i="0" u="none" strike="noStrike" kern="1200" cap="none" spc="0" normalizeH="0" baseline="0" noProof="0" dirty="0">
                <a:ln>
                  <a:noFill/>
                </a:ln>
                <a:solidFill>
                  <a:srgbClr val="0070C0"/>
                </a:solidFill>
                <a:effectLst/>
                <a:uLnTx/>
                <a:uFillTx/>
                <a:latin typeface="Arial"/>
                <a:ea typeface="+mn-ea"/>
                <a:cs typeface="+mn-cs"/>
              </a:rPr>
              <a:t>Diskutera</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Hur kan kompetensgapet för olika målgrupper synliggöras på ett ändamålsenligt sätt?</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Hur synliggörs kompetens-gap idag - i er kommun?</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400" b="0" i="0" u="none" strike="noStrike" kern="1200" cap="none" spc="0" normalizeH="0" baseline="0" noProof="0" dirty="0">
                <a:ln>
                  <a:noFill/>
                </a:ln>
                <a:solidFill>
                  <a:srgbClr val="0070C0"/>
                </a:solidFill>
                <a:effectLst/>
                <a:uLnTx/>
                <a:uFillTx/>
                <a:latin typeface="Arial"/>
                <a:ea typeface="+mn-ea"/>
                <a:cs typeface="+mn-cs"/>
              </a:rPr>
              <a:t>Vilka konsekvenser innebär bristen på kompetens för olika målgrupper? </a:t>
            </a:r>
          </a:p>
        </p:txBody>
      </p:sp>
    </p:spTree>
    <p:extLst>
      <p:ext uri="{BB962C8B-B14F-4D97-AF65-F5344CB8AC3E}">
        <p14:creationId xmlns:p14="http://schemas.microsoft.com/office/powerpoint/2010/main" val="24032003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1A867F-6519-91A4-8AE1-5364DE929F3F}"/>
              </a:ext>
            </a:extLst>
          </p:cNvPr>
          <p:cNvSpPr>
            <a:spLocks noGrp="1"/>
          </p:cNvSpPr>
          <p:nvPr>
            <p:ph type="title"/>
          </p:nvPr>
        </p:nvSpPr>
        <p:spPr>
          <a:xfrm>
            <a:off x="674749" y="780935"/>
            <a:ext cx="9608400" cy="1169889"/>
          </a:xfrm>
        </p:spPr>
        <p:txBody>
          <a:bodyPr/>
          <a:lstStyle/>
          <a:p>
            <a:pPr algn="l"/>
            <a:r>
              <a:rPr lang="sv-SE" sz="4400" dirty="0"/>
              <a:t>På gång</a:t>
            </a:r>
          </a:p>
        </p:txBody>
      </p:sp>
      <p:sp>
        <p:nvSpPr>
          <p:cNvPr id="6" name="textruta 5">
            <a:extLst>
              <a:ext uri="{FF2B5EF4-FFF2-40B4-BE49-F238E27FC236}">
                <a16:creationId xmlns:a16="http://schemas.microsoft.com/office/drawing/2014/main" id="{56C519C7-7145-0E6B-635D-F002A5377CD0}"/>
              </a:ext>
            </a:extLst>
          </p:cNvPr>
          <p:cNvSpPr txBox="1"/>
          <p:nvPr/>
        </p:nvSpPr>
        <p:spPr>
          <a:xfrm>
            <a:off x="674749" y="2250562"/>
            <a:ext cx="5293565" cy="1877437"/>
          </a:xfrm>
          <a:prstGeom prst="rect">
            <a:avLst/>
          </a:prstGeom>
          <a:noFill/>
        </p:spPr>
        <p:txBody>
          <a:bodyPr wrap="square" rtlCol="0">
            <a:spAutoFit/>
          </a:bodyPr>
          <a:lstStyle/>
          <a:p>
            <a:pPr marL="258445"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Socialchefsdagarna, tävling i SKRs monter</a:t>
            </a:r>
          </a:p>
          <a:p>
            <a:pPr marL="258445"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Öppet forum 18 oktober</a:t>
            </a:r>
          </a:p>
          <a:p>
            <a:pPr marL="258445"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”Alle man på däck” 1-2 februari</a:t>
            </a:r>
          </a:p>
        </p:txBody>
      </p:sp>
      <p:pic>
        <p:nvPicPr>
          <p:cNvPr id="1026" name="Picture 2" descr="Ingen alternativ bildtext i den här bilden">
            <a:extLst>
              <a:ext uri="{FF2B5EF4-FFF2-40B4-BE49-F238E27FC236}">
                <a16:creationId xmlns:a16="http://schemas.microsoft.com/office/drawing/2014/main" id="{A4081151-904B-2D42-0ACE-97EFD00CA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592" y="1046898"/>
            <a:ext cx="4764203" cy="476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599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47900A-2B1A-7DB9-C989-FDD1D4D60179}"/>
              </a:ext>
            </a:extLst>
          </p:cNvPr>
          <p:cNvSpPr>
            <a:spLocks noGrp="1"/>
          </p:cNvSpPr>
          <p:nvPr>
            <p:ph type="ctrTitle"/>
          </p:nvPr>
        </p:nvSpPr>
        <p:spPr/>
        <p:txBody>
          <a:bodyPr/>
          <a:lstStyle/>
          <a:p>
            <a:r>
              <a:rPr lang="sv-SE" dirty="0"/>
              <a:t>Information från SKR och AU</a:t>
            </a:r>
          </a:p>
        </p:txBody>
      </p:sp>
      <p:sp>
        <p:nvSpPr>
          <p:cNvPr id="4" name="Platshållare för innehåll 3">
            <a:extLst>
              <a:ext uri="{FF2B5EF4-FFF2-40B4-BE49-F238E27FC236}">
                <a16:creationId xmlns:a16="http://schemas.microsoft.com/office/drawing/2014/main" id="{6C5F20AF-4199-D274-6166-0CDC8AECB4FF}"/>
              </a:ext>
            </a:extLst>
          </p:cNvPr>
          <p:cNvSpPr>
            <a:spLocks noGrp="1"/>
          </p:cNvSpPr>
          <p:nvPr>
            <p:ph type="subTitle" idx="1"/>
          </p:nvPr>
        </p:nvSpPr>
        <p:spPr/>
        <p:txBody>
          <a:bodyPr/>
          <a:lstStyle/>
          <a:p>
            <a:pPr marL="30163" indent="0">
              <a:buNone/>
            </a:pPr>
            <a:endParaRPr lang="sv-SE" dirty="0"/>
          </a:p>
          <a:p>
            <a:endParaRPr lang="sv-SE" dirty="0"/>
          </a:p>
        </p:txBody>
      </p:sp>
    </p:spTree>
    <p:extLst>
      <p:ext uri="{BB962C8B-B14F-4D97-AF65-F5344CB8AC3E}">
        <p14:creationId xmlns:p14="http://schemas.microsoft.com/office/powerpoint/2010/main" val="2103229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EF95621-B178-DFBD-9291-77C2AEA1E970}"/>
              </a:ext>
            </a:extLst>
          </p:cNvPr>
          <p:cNvSpPr>
            <a:spLocks noGrp="1"/>
          </p:cNvSpPr>
          <p:nvPr>
            <p:ph type="title"/>
          </p:nvPr>
        </p:nvSpPr>
        <p:spPr>
          <a:xfrm>
            <a:off x="190499" y="550752"/>
            <a:ext cx="11811001" cy="1268523"/>
          </a:xfrm>
        </p:spPr>
        <p:txBody>
          <a:bodyPr/>
          <a:lstStyle/>
          <a:p>
            <a:r>
              <a:rPr lang="sv-SE" sz="3200" dirty="0"/>
              <a:t>Fortsatt gemensamt arbete från 2025 för kunskapsbaserad socialtjänst och kommunal hälso- och sjukvård</a:t>
            </a:r>
          </a:p>
        </p:txBody>
      </p:sp>
      <p:sp>
        <p:nvSpPr>
          <p:cNvPr id="6" name="Platshållare för innehåll 5">
            <a:extLst>
              <a:ext uri="{FF2B5EF4-FFF2-40B4-BE49-F238E27FC236}">
                <a16:creationId xmlns:a16="http://schemas.microsoft.com/office/drawing/2014/main" id="{9FB8F6C4-4112-B6F8-E4B7-C6A5F90A7E23}"/>
              </a:ext>
            </a:extLst>
          </p:cNvPr>
          <p:cNvSpPr>
            <a:spLocks noGrp="1"/>
          </p:cNvSpPr>
          <p:nvPr>
            <p:ph idx="1"/>
          </p:nvPr>
        </p:nvSpPr>
        <p:spPr>
          <a:xfrm>
            <a:off x="495504" y="2248581"/>
            <a:ext cx="8861791" cy="3512140"/>
          </a:xfrm>
        </p:spPr>
        <p:txBody>
          <a:bodyPr/>
          <a:lstStyle/>
          <a:p>
            <a:pPr>
              <a:buFontTx/>
              <a:buChar char="-"/>
            </a:pPr>
            <a:r>
              <a:rPr lang="sv-SE" altLang="sv-SE" dirty="0" bmk="_Hlk104800401">
                <a:cs typeface="Times New Roman" panose="02020603050405020304" pitchFamily="18" charset="0"/>
              </a:rPr>
              <a:t>Kommunerna har sedan 2020 tilläggsfinansierat SKRs arbete med kunskapsstyrning i socialtjänsten och den kommunala hälso- och sjukvården.</a:t>
            </a:r>
          </a:p>
          <a:p>
            <a:pPr>
              <a:buFontTx/>
              <a:buChar char="-"/>
            </a:pPr>
            <a:r>
              <a:rPr lang="sv-SE" altLang="sv-SE" dirty="0" bmk="_Hlk104800401">
                <a:cs typeface="Times New Roman" panose="02020603050405020304" pitchFamily="18" charset="0"/>
              </a:rPr>
              <a:t>SKR:s kansli förbereder ett förslag för fortsättning av arbetet som kommer att förankras under hösten och tas upp för beslut runt årsskiftet 2023/2024.</a:t>
            </a:r>
          </a:p>
          <a:p>
            <a:pPr>
              <a:buFontTx/>
              <a:buChar char="-"/>
            </a:pPr>
            <a:r>
              <a:rPr lang="sv-SE" altLang="sv-SE" dirty="0" bmk="_Hlk104800401">
                <a:cs typeface="Times New Roman" panose="02020603050405020304" pitchFamily="18" charset="0"/>
              </a:rPr>
              <a:t>Ett informationsbrev om detta har skickats ut till alla socialchefer/förvaltningschefer</a:t>
            </a:r>
          </a:p>
          <a:p>
            <a:pPr marL="30163" indent="0">
              <a:lnSpc>
                <a:spcPts val="1200"/>
              </a:lnSpc>
              <a:spcAft>
                <a:spcPts val="1000"/>
              </a:spcAft>
              <a:buNone/>
            </a:pP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Bildobjekt 1">
            <a:extLst>
              <a:ext uri="{FF2B5EF4-FFF2-40B4-BE49-F238E27FC236}">
                <a16:creationId xmlns:a16="http://schemas.microsoft.com/office/drawing/2014/main" id="{1F9297C3-EF96-F291-DF69-96E5AC08DD7A}"/>
              </a:ext>
            </a:extLst>
          </p:cNvPr>
          <p:cNvPicPr>
            <a:picLocks noChangeAspect="1"/>
          </p:cNvPicPr>
          <p:nvPr/>
        </p:nvPicPr>
        <p:blipFill>
          <a:blip r:embed="rId3"/>
          <a:stretch>
            <a:fillRect/>
          </a:stretch>
        </p:blipFill>
        <p:spPr>
          <a:xfrm>
            <a:off x="9252191" y="4004651"/>
            <a:ext cx="2644205" cy="1802779"/>
          </a:xfrm>
          <a:prstGeom prst="rect">
            <a:avLst/>
          </a:prstGeom>
        </p:spPr>
      </p:pic>
    </p:spTree>
    <p:extLst>
      <p:ext uri="{BB962C8B-B14F-4D97-AF65-F5344CB8AC3E}">
        <p14:creationId xmlns:p14="http://schemas.microsoft.com/office/powerpoint/2010/main" val="8878789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952BAF-983B-C934-BB15-9D34C66AE089}"/>
              </a:ext>
            </a:extLst>
          </p:cNvPr>
          <p:cNvSpPr>
            <a:spLocks noGrp="1"/>
          </p:cNvSpPr>
          <p:nvPr>
            <p:ph type="title"/>
          </p:nvPr>
        </p:nvSpPr>
        <p:spPr>
          <a:xfrm>
            <a:off x="664232" y="569802"/>
            <a:ext cx="10308567" cy="1231392"/>
          </a:xfrm>
        </p:spPr>
        <p:txBody>
          <a:bodyPr/>
          <a:lstStyle/>
          <a:p>
            <a:r>
              <a:rPr lang="sv-SE" dirty="0"/>
              <a:t>Utgångspunkter för SKRs arbete med den fortsatta rekommendationen</a:t>
            </a:r>
          </a:p>
        </p:txBody>
      </p:sp>
      <p:sp>
        <p:nvSpPr>
          <p:cNvPr id="3" name="Platshållare för innehåll 2">
            <a:extLst>
              <a:ext uri="{FF2B5EF4-FFF2-40B4-BE49-F238E27FC236}">
                <a16:creationId xmlns:a16="http://schemas.microsoft.com/office/drawing/2014/main" id="{32DDC419-78BB-0D3E-D54C-B7E111182AF3}"/>
              </a:ext>
            </a:extLst>
          </p:cNvPr>
          <p:cNvSpPr>
            <a:spLocks noGrp="1"/>
          </p:cNvSpPr>
          <p:nvPr>
            <p:ph idx="1"/>
          </p:nvPr>
        </p:nvSpPr>
        <p:spPr>
          <a:xfrm>
            <a:off x="664231" y="1943100"/>
            <a:ext cx="10308567" cy="3819525"/>
          </a:xfrm>
        </p:spPr>
        <p:txBody>
          <a:bodyPr/>
          <a:lstStyle/>
          <a:p>
            <a:r>
              <a:rPr lang="sv-SE" dirty="0"/>
              <a:t>Verksamheten i rekommendationen ingår inte i SKRs medlemsavgift i dagsläget. En översyn av medlemserbjudandet har aviserats. </a:t>
            </a:r>
          </a:p>
          <a:p>
            <a:r>
              <a:rPr lang="sv-SE" dirty="0"/>
              <a:t>Det som inkluderas i rekommendationen är stöd som ger mest nytta om alla kommuner medverkar och SKR som medlemsorganisation kan fungera som ett nav</a:t>
            </a:r>
          </a:p>
          <a:p>
            <a:r>
              <a:rPr lang="sv-SE" dirty="0"/>
              <a:t>Den summa som har gällt för 2020-2024 dvs max 1,95 kr invånare/år ska fortsätta gälla framöver med den totala summan på 19,4 mkr varav mellan 10-12 mkr förmedlas vidare till Kvalitetsregistren</a:t>
            </a:r>
          </a:p>
          <a:p>
            <a:r>
              <a:rPr lang="sv-SE" dirty="0"/>
              <a:t>Arbetssättet fastställs med regelbundna avstämningar med SKRs politik. Förslagsvis i samband med nya mandatperioder.</a:t>
            </a:r>
          </a:p>
          <a:p>
            <a:endParaRPr lang="sv-SE" dirty="0"/>
          </a:p>
        </p:txBody>
      </p:sp>
    </p:spTree>
    <p:extLst>
      <p:ext uri="{BB962C8B-B14F-4D97-AF65-F5344CB8AC3E}">
        <p14:creationId xmlns:p14="http://schemas.microsoft.com/office/powerpoint/2010/main" val="3176241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5" descr="En bild som visar text&#10;&#10;Automatiskt genererad beskrivning">
            <a:extLst>
              <a:ext uri="{FF2B5EF4-FFF2-40B4-BE49-F238E27FC236}">
                <a16:creationId xmlns:a16="http://schemas.microsoft.com/office/drawing/2014/main" id="{FB55A55B-9B15-499D-ABBC-C3D6A77FEC53}"/>
              </a:ext>
            </a:extLst>
          </p:cNvPr>
          <p:cNvPicPr>
            <a:picLocks noChangeAspect="1"/>
          </p:cNvPicPr>
          <p:nvPr/>
        </p:nvPicPr>
        <p:blipFill>
          <a:blip r:embed="rId3"/>
          <a:stretch>
            <a:fillRect/>
          </a:stretch>
        </p:blipFill>
        <p:spPr>
          <a:xfrm>
            <a:off x="7647039" y="243880"/>
            <a:ext cx="3677556" cy="2581185"/>
          </a:xfrm>
          <a:prstGeom prst="rect">
            <a:avLst/>
          </a:prstGeom>
        </p:spPr>
      </p:pic>
      <p:sp>
        <p:nvSpPr>
          <p:cNvPr id="10" name="textruta 9"/>
          <p:cNvSpPr txBox="1"/>
          <p:nvPr/>
        </p:nvSpPr>
        <p:spPr>
          <a:xfrm>
            <a:off x="375763" y="5605489"/>
            <a:ext cx="2569566"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Arial"/>
                <a:ea typeface="+mn-ea"/>
                <a:cs typeface="+mn-cs"/>
              </a:rPr>
              <a:t>Individbaserad systematisk uppföljning</a:t>
            </a:r>
          </a:p>
        </p:txBody>
      </p:sp>
      <p:pic>
        <p:nvPicPr>
          <p:cNvPr id="19" name="Bildobjekt 18">
            <a:hlinkClick r:id="" action="ppaction://noaction"/>
          </p:cNvPr>
          <p:cNvPicPr>
            <a:picLocks noChangeAspect="1"/>
          </p:cNvPicPr>
          <p:nvPr/>
        </p:nvPicPr>
        <p:blipFill>
          <a:blip r:embed="rId4"/>
          <a:stretch>
            <a:fillRect/>
          </a:stretch>
        </p:blipFill>
        <p:spPr>
          <a:xfrm>
            <a:off x="466089" y="169312"/>
            <a:ext cx="2425933" cy="1915762"/>
          </a:xfrm>
          <a:prstGeom prst="rect">
            <a:avLst/>
          </a:prstGeom>
        </p:spPr>
      </p:pic>
      <p:pic>
        <p:nvPicPr>
          <p:cNvPr id="7" name="Picture 11">
            <a:extLst>
              <a:ext uri="{FF2B5EF4-FFF2-40B4-BE49-F238E27FC236}">
                <a16:creationId xmlns:a16="http://schemas.microsoft.com/office/drawing/2014/main" id="{47EBB272-0226-4B79-9B1D-6C5B7CFDC3B2}"/>
              </a:ext>
            </a:extLst>
          </p:cNvPr>
          <p:cNvPicPr>
            <a:picLocks noChangeAspect="1"/>
          </p:cNvPicPr>
          <p:nvPr/>
        </p:nvPicPr>
        <p:blipFill>
          <a:blip r:embed="rId5"/>
          <a:stretch>
            <a:fillRect/>
          </a:stretch>
        </p:blipFill>
        <p:spPr>
          <a:xfrm>
            <a:off x="8417463" y="3208270"/>
            <a:ext cx="2875642" cy="2944600"/>
          </a:xfrm>
          <a:prstGeom prst="rect">
            <a:avLst/>
          </a:prstGeom>
        </p:spPr>
      </p:pic>
      <p:sp>
        <p:nvSpPr>
          <p:cNvPr id="2" name="textruta 1">
            <a:extLst>
              <a:ext uri="{FF2B5EF4-FFF2-40B4-BE49-F238E27FC236}">
                <a16:creationId xmlns:a16="http://schemas.microsoft.com/office/drawing/2014/main" id="{0B7D4C80-197F-475B-B04B-241B9DF54153}"/>
              </a:ext>
            </a:extLst>
          </p:cNvPr>
          <p:cNvSpPr txBox="1"/>
          <p:nvPr/>
        </p:nvSpPr>
        <p:spPr>
          <a:xfrm>
            <a:off x="585679" y="1935467"/>
            <a:ext cx="231906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Arial"/>
              </a:rPr>
              <a:t>Medverkan i nationellt system för kunskapsstyrning i hälso- och sjukvård</a:t>
            </a:r>
          </a:p>
        </p:txBody>
      </p:sp>
      <p:pic>
        <p:nvPicPr>
          <p:cNvPr id="1026" name="Bildobjekt 1">
            <a:extLst>
              <a:ext uri="{FF2B5EF4-FFF2-40B4-BE49-F238E27FC236}">
                <a16:creationId xmlns:a16="http://schemas.microsoft.com/office/drawing/2014/main" id="{809CBA93-059D-4268-9F14-E6A1915BF9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4666" y="4901137"/>
            <a:ext cx="4026766" cy="140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ktangel 8">
            <a:extLst>
              <a:ext uri="{FF2B5EF4-FFF2-40B4-BE49-F238E27FC236}">
                <a16:creationId xmlns:a16="http://schemas.microsoft.com/office/drawing/2014/main" id="{C03976E8-C207-444A-B2B5-6B53B45DDAB1}"/>
              </a:ext>
            </a:extLst>
          </p:cNvPr>
          <p:cNvSpPr/>
          <p:nvPr/>
        </p:nvSpPr>
        <p:spPr>
          <a:xfrm>
            <a:off x="2945329" y="2736838"/>
            <a:ext cx="5672021" cy="2275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4000" b="1" i="0" u="none" strike="noStrike" kern="1200" cap="none" spc="0"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schemeClr val="tx1"/>
                </a:solidFill>
                <a:effectLst/>
                <a:uLnTx/>
                <a:uFillTx/>
                <a:latin typeface="Arial"/>
                <a:ea typeface="+mn-ea"/>
                <a:cs typeface="+mn-cs"/>
              </a:rPr>
              <a:t>Kunskapsstyrning socialtjänst</a:t>
            </a:r>
          </a:p>
        </p:txBody>
      </p:sp>
      <p:pic>
        <p:nvPicPr>
          <p:cNvPr id="8" name="Bildobjekt 10" descr="En bild som visar text, rum, galleri, vektorgrafik&#10;&#10;Automatiskt genererad beskrivning">
            <a:extLst>
              <a:ext uri="{FF2B5EF4-FFF2-40B4-BE49-F238E27FC236}">
                <a16:creationId xmlns:a16="http://schemas.microsoft.com/office/drawing/2014/main" id="{942AC476-9C6F-2735-80EE-19076F6A708A}"/>
              </a:ext>
            </a:extLst>
          </p:cNvPr>
          <p:cNvPicPr>
            <a:picLocks noChangeAspect="1"/>
          </p:cNvPicPr>
          <p:nvPr/>
        </p:nvPicPr>
        <p:blipFill>
          <a:blip r:embed="rId7"/>
          <a:stretch>
            <a:fillRect/>
          </a:stretch>
        </p:blipFill>
        <p:spPr>
          <a:xfrm>
            <a:off x="429070" y="3114257"/>
            <a:ext cx="2462952" cy="2616550"/>
          </a:xfrm>
          <a:prstGeom prst="rect">
            <a:avLst/>
          </a:prstGeom>
        </p:spPr>
      </p:pic>
      <p:pic>
        <p:nvPicPr>
          <p:cNvPr id="3" name="Bildobjekt 5">
            <a:extLst>
              <a:ext uri="{FF2B5EF4-FFF2-40B4-BE49-F238E27FC236}">
                <a16:creationId xmlns:a16="http://schemas.microsoft.com/office/drawing/2014/main" id="{9DAB7864-97DF-9E62-07AE-246FD1EC959B}"/>
              </a:ext>
            </a:extLst>
          </p:cNvPr>
          <p:cNvPicPr>
            <a:picLocks noChangeAspect="1"/>
          </p:cNvPicPr>
          <p:nvPr/>
        </p:nvPicPr>
        <p:blipFill>
          <a:blip r:embed="rId8"/>
          <a:stretch>
            <a:fillRect/>
          </a:stretch>
        </p:blipFill>
        <p:spPr>
          <a:xfrm>
            <a:off x="10164341" y="1537994"/>
            <a:ext cx="1606062" cy="1338764"/>
          </a:xfrm>
          <a:prstGeom prst="rect">
            <a:avLst/>
          </a:prstGeom>
        </p:spPr>
      </p:pic>
      <p:sp>
        <p:nvSpPr>
          <p:cNvPr id="6" name="Ellips 5">
            <a:extLst>
              <a:ext uri="{FF2B5EF4-FFF2-40B4-BE49-F238E27FC236}">
                <a16:creationId xmlns:a16="http://schemas.microsoft.com/office/drawing/2014/main" id="{4B15743A-D1BE-A640-A0D1-1C8824E485FC}"/>
              </a:ext>
            </a:extLst>
          </p:cNvPr>
          <p:cNvSpPr/>
          <p:nvPr/>
        </p:nvSpPr>
        <p:spPr>
          <a:xfrm>
            <a:off x="8607784" y="3417806"/>
            <a:ext cx="2484000" cy="2520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Bildobjekt 10" descr="PEn bild som visar rita, skiss, konst, illustration">
            <a:extLst>
              <a:ext uri="{FF2B5EF4-FFF2-40B4-BE49-F238E27FC236}">
                <a16:creationId xmlns:a16="http://schemas.microsoft.com/office/drawing/2014/main" id="{CBE30FEC-DF4E-52E5-37DA-9C852DB4EB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5651" y="581520"/>
            <a:ext cx="2278621" cy="2275430"/>
          </a:xfrm>
          <a:prstGeom prst="rect">
            <a:avLst/>
          </a:prstGeom>
        </p:spPr>
      </p:pic>
      <p:sp>
        <p:nvSpPr>
          <p:cNvPr id="12" name="textruta 11">
            <a:extLst>
              <a:ext uri="{FF2B5EF4-FFF2-40B4-BE49-F238E27FC236}">
                <a16:creationId xmlns:a16="http://schemas.microsoft.com/office/drawing/2014/main" id="{DF30EC5D-DFDA-02AB-A622-14090EA74A84}"/>
              </a:ext>
            </a:extLst>
          </p:cNvPr>
          <p:cNvSpPr txBox="1"/>
          <p:nvPr/>
        </p:nvSpPr>
        <p:spPr>
          <a:xfrm>
            <a:off x="5471817" y="1719235"/>
            <a:ext cx="1729413" cy="954107"/>
          </a:xfrm>
          <a:prstGeom prst="rect">
            <a:avLst/>
          </a:prstGeom>
          <a:noFill/>
        </p:spPr>
        <p:txBody>
          <a:bodyPr wrap="square" rtlCol="0">
            <a:spAutoFit/>
          </a:bodyPr>
          <a:lstStyle/>
          <a:p>
            <a:pPr>
              <a:defRPr/>
            </a:pPr>
            <a:r>
              <a:rPr lang="sv-SE" sz="1400" b="1" dirty="0">
                <a:solidFill>
                  <a:prstClr val="black"/>
                </a:solidFill>
                <a:latin typeface="Arial"/>
                <a:cs typeface="Arial"/>
              </a:rPr>
              <a:t>Partnerskapet – till stöd för kunskapsstyrning i socialtjänsten</a:t>
            </a:r>
          </a:p>
        </p:txBody>
      </p:sp>
    </p:spTree>
    <p:extLst>
      <p:ext uri="{BB962C8B-B14F-4D97-AF65-F5344CB8AC3E}">
        <p14:creationId xmlns:p14="http://schemas.microsoft.com/office/powerpoint/2010/main" val="12526010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7438" y="643831"/>
            <a:ext cx="7620110" cy="691953"/>
          </a:xfrm>
        </p:spPr>
        <p:txBody>
          <a:bodyPr/>
          <a:lstStyle/>
          <a:p>
            <a:pPr>
              <a:lnSpc>
                <a:spcPct val="100000"/>
              </a:lnSpc>
            </a:pPr>
            <a:r>
              <a:rPr lang="sv-SE" sz="3200" dirty="0">
                <a:ea typeface="+mj-lt"/>
                <a:cs typeface="+mj-lt"/>
              </a:rPr>
              <a:t>Exempel på utvecklingsarbeten 2023 </a:t>
            </a:r>
          </a:p>
        </p:txBody>
      </p:sp>
      <p:sp>
        <p:nvSpPr>
          <p:cNvPr id="3" name="Platshållare för innehåll 2"/>
          <p:cNvSpPr>
            <a:spLocks noGrp="1"/>
          </p:cNvSpPr>
          <p:nvPr>
            <p:ph idx="1"/>
          </p:nvPr>
        </p:nvSpPr>
        <p:spPr>
          <a:xfrm>
            <a:off x="3279755" y="1735066"/>
            <a:ext cx="3809788" cy="1191813"/>
          </a:xfrm>
          <a:prstGeom prst="round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Autofit/>
          </a:bodyPr>
          <a:lstStyle/>
          <a:p>
            <a:pPr marL="29845" indent="0" algn="ctr">
              <a:spcAft>
                <a:spcPts val="600"/>
              </a:spcAft>
              <a:buNone/>
            </a:pPr>
            <a:r>
              <a:rPr lang="sv-SE" sz="1600" dirty="0">
                <a:solidFill>
                  <a:schemeClr val="bg1"/>
                </a:solidFill>
              </a:rPr>
              <a:t>Pilotundersökning om öppna insatser till ungdomar 13-20 år och vårdnadshavare för barn 0-20 år inom </a:t>
            </a:r>
            <a:r>
              <a:rPr lang="sv-SE" sz="1600" b="1" dirty="0">
                <a:solidFill>
                  <a:schemeClr val="accent2"/>
                </a:solidFill>
              </a:rPr>
              <a:t>social barn- och ungdomsvård</a:t>
            </a:r>
            <a:r>
              <a:rPr lang="sv-SE" sz="1600" dirty="0">
                <a:solidFill>
                  <a:schemeClr val="bg1"/>
                </a:solidFill>
              </a:rPr>
              <a:t>. </a:t>
            </a:r>
          </a:p>
        </p:txBody>
      </p:sp>
      <p:sp>
        <p:nvSpPr>
          <p:cNvPr id="7" name="Platshållare för innehåll 2">
            <a:extLst>
              <a:ext uri="{FF2B5EF4-FFF2-40B4-BE49-F238E27FC236}">
                <a16:creationId xmlns:a16="http://schemas.microsoft.com/office/drawing/2014/main" id="{0B3FB4F6-70DB-6E8C-8986-7BBA6CC86E01}"/>
              </a:ext>
            </a:extLst>
          </p:cNvPr>
          <p:cNvSpPr txBox="1">
            <a:spLocks/>
          </p:cNvSpPr>
          <p:nvPr/>
        </p:nvSpPr>
        <p:spPr>
          <a:xfrm>
            <a:off x="4129605" y="3240741"/>
            <a:ext cx="2892524" cy="953366"/>
          </a:xfrm>
          <a:prstGeom prst="round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45" indent="0" algn="ctr">
              <a:spcAft>
                <a:spcPts val="600"/>
              </a:spcAft>
              <a:buFont typeface="Symbol" panose="05050102010706020507" pitchFamily="18" charset="2"/>
              <a:buNone/>
            </a:pPr>
            <a:r>
              <a:rPr lang="sv-SE" sz="1600" dirty="0">
                <a:solidFill>
                  <a:schemeClr val="bg1"/>
                </a:solidFill>
              </a:rPr>
              <a:t>Påbörja införandet av </a:t>
            </a:r>
            <a:r>
              <a:rPr lang="sv-SE" sz="1600" b="1" dirty="0">
                <a:solidFill>
                  <a:schemeClr val="accent2"/>
                </a:solidFill>
              </a:rPr>
              <a:t>nationell modell</a:t>
            </a:r>
            <a:r>
              <a:rPr lang="sv-SE" sz="1600" dirty="0">
                <a:solidFill>
                  <a:schemeClr val="accent2"/>
                </a:solidFill>
              </a:rPr>
              <a:t> </a:t>
            </a:r>
            <a:r>
              <a:rPr lang="sv-SE" sz="1600" dirty="0">
                <a:solidFill>
                  <a:schemeClr val="bg1"/>
                </a:solidFill>
              </a:rPr>
              <a:t>för att lyfta lokala behov av kunskap.</a:t>
            </a:r>
          </a:p>
          <a:p>
            <a:pPr marL="29845" indent="0" algn="ctr">
              <a:spcAft>
                <a:spcPts val="600"/>
              </a:spcAft>
              <a:buFont typeface="Symbol" panose="05050102010706020507" pitchFamily="18" charset="2"/>
              <a:buNone/>
            </a:pPr>
            <a:endParaRPr lang="sv-SE" sz="1600" dirty="0">
              <a:solidFill>
                <a:schemeClr val="bg1"/>
              </a:solidFill>
              <a:cs typeface="Arial"/>
            </a:endParaRPr>
          </a:p>
        </p:txBody>
      </p:sp>
      <p:sp>
        <p:nvSpPr>
          <p:cNvPr id="9" name="textruta 8">
            <a:extLst>
              <a:ext uri="{FF2B5EF4-FFF2-40B4-BE49-F238E27FC236}">
                <a16:creationId xmlns:a16="http://schemas.microsoft.com/office/drawing/2014/main" id="{33E4B7C4-24C6-878D-D3CF-E1E5D4AA7821}"/>
              </a:ext>
            </a:extLst>
          </p:cNvPr>
          <p:cNvSpPr txBox="1"/>
          <p:nvPr/>
        </p:nvSpPr>
        <p:spPr>
          <a:xfrm>
            <a:off x="272452" y="3820021"/>
            <a:ext cx="3244116" cy="1476451"/>
          </a:xfrm>
          <a:prstGeom prst="round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9845" indent="0" algn="ctr">
              <a:spcAft>
                <a:spcPts val="600"/>
              </a:spcAft>
              <a:buFont typeface="Symbol" panose="05050102010706020507" pitchFamily="18" charset="2"/>
              <a:buNone/>
            </a:pPr>
            <a:r>
              <a:rPr lang="sv-SE" sz="1600" dirty="0">
                <a:solidFill>
                  <a:schemeClr val="bg1"/>
                </a:solidFill>
              </a:rPr>
              <a:t>Stöd till kommunerna för att arbeta med individbaserad systematisk uppföljning av </a:t>
            </a:r>
            <a:r>
              <a:rPr lang="sv-SE" sz="1600" b="1" dirty="0">
                <a:solidFill>
                  <a:schemeClr val="accent2"/>
                </a:solidFill>
              </a:rPr>
              <a:t>stödet till våldsutsatta vuxna </a:t>
            </a:r>
            <a:r>
              <a:rPr lang="sv-SE" sz="1600" dirty="0">
                <a:solidFill>
                  <a:schemeClr val="bg1"/>
                </a:solidFill>
              </a:rPr>
              <a:t>genom SU-Kvinnofrid 2.0.</a:t>
            </a:r>
          </a:p>
        </p:txBody>
      </p:sp>
      <p:sp>
        <p:nvSpPr>
          <p:cNvPr id="11" name="textruta 10">
            <a:extLst>
              <a:ext uri="{FF2B5EF4-FFF2-40B4-BE49-F238E27FC236}">
                <a16:creationId xmlns:a16="http://schemas.microsoft.com/office/drawing/2014/main" id="{79615EAA-6B1A-ED30-FAD4-D152284E3432}"/>
              </a:ext>
            </a:extLst>
          </p:cNvPr>
          <p:cNvSpPr txBox="1"/>
          <p:nvPr/>
        </p:nvSpPr>
        <p:spPr>
          <a:xfrm>
            <a:off x="7881211" y="1264823"/>
            <a:ext cx="3287200" cy="1191814"/>
          </a:xfrm>
          <a:prstGeom prst="round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9845" indent="0" algn="ctr">
              <a:spcAft>
                <a:spcPts val="600"/>
              </a:spcAft>
              <a:buFont typeface="Symbol" panose="05050102010706020507" pitchFamily="18" charset="2"/>
              <a:buNone/>
            </a:pPr>
            <a:r>
              <a:rPr lang="sv-SE" sz="1600" dirty="0">
                <a:solidFill>
                  <a:schemeClr val="bg1"/>
                </a:solidFill>
              </a:rPr>
              <a:t>Arbetet slutförs med </a:t>
            </a:r>
            <a:r>
              <a:rPr lang="sv-SE" sz="1600" b="1" dirty="0">
                <a:solidFill>
                  <a:schemeClr val="accent2"/>
                </a:solidFill>
              </a:rPr>
              <a:t>automatisk informationsförsörjning </a:t>
            </a:r>
            <a:r>
              <a:rPr lang="sv-SE" sz="1600" dirty="0">
                <a:solidFill>
                  <a:schemeClr val="bg1"/>
                </a:solidFill>
              </a:rPr>
              <a:t>till de kvalitetsregister som kommunerna använder.</a:t>
            </a:r>
          </a:p>
        </p:txBody>
      </p:sp>
      <p:sp>
        <p:nvSpPr>
          <p:cNvPr id="13" name="textruta 12">
            <a:extLst>
              <a:ext uri="{FF2B5EF4-FFF2-40B4-BE49-F238E27FC236}">
                <a16:creationId xmlns:a16="http://schemas.microsoft.com/office/drawing/2014/main" id="{4977155C-B176-B0D7-6748-C113285F565F}"/>
              </a:ext>
            </a:extLst>
          </p:cNvPr>
          <p:cNvSpPr txBox="1"/>
          <p:nvPr/>
        </p:nvSpPr>
        <p:spPr>
          <a:xfrm>
            <a:off x="7544997" y="2720541"/>
            <a:ext cx="3959627" cy="919401"/>
          </a:xfrm>
          <a:prstGeom prst="round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9845" indent="0" algn="ctr">
              <a:spcAft>
                <a:spcPts val="600"/>
              </a:spcAft>
              <a:buFont typeface="Symbol" panose="05050102010706020507" pitchFamily="18" charset="2"/>
              <a:buNone/>
            </a:pPr>
            <a:r>
              <a:rPr lang="sv-SE" sz="1600" dirty="0">
                <a:solidFill>
                  <a:schemeClr val="bg1"/>
                </a:solidFill>
              </a:rPr>
              <a:t>Fortsatt utforskande av vilka ytterligare </a:t>
            </a:r>
            <a:r>
              <a:rPr lang="sv-SE" sz="1600" b="1" dirty="0">
                <a:solidFill>
                  <a:schemeClr val="accent2"/>
                </a:solidFill>
              </a:rPr>
              <a:t>kvalitetsregister</a:t>
            </a:r>
            <a:r>
              <a:rPr lang="sv-SE" sz="1600" dirty="0">
                <a:solidFill>
                  <a:schemeClr val="bg1"/>
                </a:solidFill>
              </a:rPr>
              <a:t>/data i kvalitetsregister som kan vara till nytta för kommunerna. </a:t>
            </a:r>
          </a:p>
        </p:txBody>
      </p:sp>
      <p:sp>
        <p:nvSpPr>
          <p:cNvPr id="15" name="textruta 14">
            <a:extLst>
              <a:ext uri="{FF2B5EF4-FFF2-40B4-BE49-F238E27FC236}">
                <a16:creationId xmlns:a16="http://schemas.microsoft.com/office/drawing/2014/main" id="{521FFB05-C16D-227D-E3DC-732F2A27E0FF}"/>
              </a:ext>
            </a:extLst>
          </p:cNvPr>
          <p:cNvSpPr txBox="1"/>
          <p:nvPr/>
        </p:nvSpPr>
        <p:spPr>
          <a:xfrm>
            <a:off x="3843460" y="4507969"/>
            <a:ext cx="3819390" cy="1464231"/>
          </a:xfrm>
          <a:prstGeom prst="round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9845" indent="0" algn="ctr">
              <a:spcAft>
                <a:spcPts val="600"/>
              </a:spcAft>
              <a:buFont typeface="Symbol" panose="05050102010706020507" pitchFamily="18" charset="2"/>
              <a:buNone/>
            </a:pPr>
            <a:r>
              <a:rPr lang="sv-SE" sz="1600" b="1" dirty="0">
                <a:solidFill>
                  <a:schemeClr val="accent2"/>
                </a:solidFill>
              </a:rPr>
              <a:t>Förstudier inom Yrkesresan</a:t>
            </a:r>
            <a:r>
              <a:rPr lang="sv-SE" sz="1600" dirty="0">
                <a:solidFill>
                  <a:schemeClr val="bg1"/>
                </a:solidFill>
              </a:rPr>
              <a:t>: utförare äldreomsorg, innehåll för chefer i funktionhinderresan, generiskt innehåll om individbaserad systematisk uppföljning.</a:t>
            </a:r>
          </a:p>
        </p:txBody>
      </p:sp>
      <p:sp>
        <p:nvSpPr>
          <p:cNvPr id="21" name="textruta 20">
            <a:extLst>
              <a:ext uri="{FF2B5EF4-FFF2-40B4-BE49-F238E27FC236}">
                <a16:creationId xmlns:a16="http://schemas.microsoft.com/office/drawing/2014/main" id="{BE95DB33-CD28-A156-7DB3-5B4ACC6D2EDD}"/>
              </a:ext>
            </a:extLst>
          </p:cNvPr>
          <p:cNvSpPr txBox="1"/>
          <p:nvPr/>
        </p:nvSpPr>
        <p:spPr>
          <a:xfrm>
            <a:off x="320884" y="1364389"/>
            <a:ext cx="2624609" cy="2009061"/>
          </a:xfrm>
          <a:prstGeom prst="round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9845" indent="0" algn="ctr">
              <a:spcAft>
                <a:spcPts val="600"/>
              </a:spcAft>
              <a:buFont typeface="Symbol" panose="05050102010706020507" pitchFamily="18" charset="2"/>
              <a:buNone/>
            </a:pPr>
            <a:r>
              <a:rPr lang="sv-SE" sz="1600" b="1" dirty="0">
                <a:solidFill>
                  <a:schemeClr val="accent2"/>
                </a:solidFill>
              </a:rPr>
              <a:t>Handlingsplan för stärkt samverkan mellan kommunerna och regionerna </a:t>
            </a:r>
            <a:r>
              <a:rPr lang="sv-SE" sz="1600" dirty="0">
                <a:solidFill>
                  <a:schemeClr val="bg1"/>
                </a:solidFill>
              </a:rPr>
              <a:t>avseende kunskapsstyrning hälso- och sjukvård.</a:t>
            </a:r>
          </a:p>
        </p:txBody>
      </p:sp>
      <p:sp>
        <p:nvSpPr>
          <p:cNvPr id="23" name="textruta 22">
            <a:extLst>
              <a:ext uri="{FF2B5EF4-FFF2-40B4-BE49-F238E27FC236}">
                <a16:creationId xmlns:a16="http://schemas.microsoft.com/office/drawing/2014/main" id="{3CE23723-0A18-2025-D3FC-17312868E70A}"/>
              </a:ext>
            </a:extLst>
          </p:cNvPr>
          <p:cNvSpPr txBox="1"/>
          <p:nvPr/>
        </p:nvSpPr>
        <p:spPr>
          <a:xfrm>
            <a:off x="8275887" y="3982282"/>
            <a:ext cx="2892524" cy="919401"/>
          </a:xfrm>
          <a:prstGeom prst="round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9845" indent="0" algn="ctr">
              <a:spcAft>
                <a:spcPts val="600"/>
              </a:spcAft>
              <a:buFont typeface="Symbol" panose="05050102010706020507" pitchFamily="18" charset="2"/>
              <a:buNone/>
            </a:pPr>
            <a:r>
              <a:rPr lang="sv-SE" sz="1600" dirty="0">
                <a:solidFill>
                  <a:schemeClr val="bg1"/>
                </a:solidFill>
              </a:rPr>
              <a:t>Pilotprojekt: modell för </a:t>
            </a:r>
            <a:r>
              <a:rPr lang="sv-SE" sz="1600" b="1" dirty="0">
                <a:solidFill>
                  <a:schemeClr val="accent2"/>
                </a:solidFill>
              </a:rPr>
              <a:t>jämförelse och analys </a:t>
            </a:r>
            <a:r>
              <a:rPr lang="sv-SE" sz="1600" dirty="0">
                <a:solidFill>
                  <a:schemeClr val="bg1"/>
                </a:solidFill>
              </a:rPr>
              <a:t>av kommuners socialtjänst </a:t>
            </a:r>
          </a:p>
        </p:txBody>
      </p:sp>
    </p:spTree>
    <p:extLst>
      <p:ext uri="{BB962C8B-B14F-4D97-AF65-F5344CB8AC3E}">
        <p14:creationId xmlns:p14="http://schemas.microsoft.com/office/powerpoint/2010/main" val="22279096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832530-EBC8-998D-C65F-DD3F0C852389}"/>
              </a:ext>
            </a:extLst>
          </p:cNvPr>
          <p:cNvSpPr>
            <a:spLocks noGrp="1"/>
          </p:cNvSpPr>
          <p:nvPr>
            <p:ph type="title"/>
          </p:nvPr>
        </p:nvSpPr>
        <p:spPr/>
        <p:txBody>
          <a:bodyPr/>
          <a:lstStyle/>
          <a:p>
            <a:r>
              <a:rPr lang="sv-SE" sz="3600" dirty="0"/>
              <a:t>Ett informationsbrev om detta har skickats till alla kommuner 25 september</a:t>
            </a:r>
          </a:p>
        </p:txBody>
      </p:sp>
      <p:sp>
        <p:nvSpPr>
          <p:cNvPr id="3" name="Platshållare för innehåll 2">
            <a:extLst>
              <a:ext uri="{FF2B5EF4-FFF2-40B4-BE49-F238E27FC236}">
                <a16:creationId xmlns:a16="http://schemas.microsoft.com/office/drawing/2014/main" id="{83E7E7CC-E87C-B658-052F-17E4964751B9}"/>
              </a:ext>
            </a:extLst>
          </p:cNvPr>
          <p:cNvSpPr>
            <a:spLocks noGrp="1"/>
          </p:cNvSpPr>
          <p:nvPr>
            <p:ph idx="1"/>
          </p:nvPr>
        </p:nvSpPr>
        <p:spPr>
          <a:xfrm>
            <a:off x="664232" y="2596055"/>
            <a:ext cx="9609825" cy="3637746"/>
          </a:xfrm>
        </p:spPr>
        <p:txBody>
          <a:bodyPr/>
          <a:lstStyle/>
          <a:p>
            <a:r>
              <a:rPr lang="sv-SE" dirty="0"/>
              <a:t>NSK-S och RSS har fått ett bildspel (ligger på </a:t>
            </a:r>
            <a:r>
              <a:rPr lang="sv-SE" dirty="0" err="1"/>
              <a:t>projectplace</a:t>
            </a:r>
            <a:r>
              <a:rPr lang="sv-SE" dirty="0"/>
              <a:t>) med mer information för att kunna föra dialoger i era regionala socialchefsnätverk</a:t>
            </a:r>
          </a:p>
          <a:p>
            <a:r>
              <a:rPr lang="sv-SE" dirty="0"/>
              <a:t>Öppna informations- och dialogmöten i oktober och november för alla beslutsfattare i kommunerna</a:t>
            </a:r>
          </a:p>
          <a:p>
            <a:pPr marL="30163" indent="0">
              <a:lnSpc>
                <a:spcPts val="1200"/>
              </a:lnSpc>
              <a:spcAft>
                <a:spcPts val="1000"/>
              </a:spcAft>
              <a:buNone/>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11 oktober kl. 16-17 (</a:t>
            </a:r>
            <a:r>
              <a:rPr lang="sv-SE" sz="1800" u="sng" dirty="0">
                <a:solidFill>
                  <a:srgbClr val="6264A7"/>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Klicka här för att ansluta till mötet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0163" indent="0">
              <a:lnSpc>
                <a:spcPts val="1200"/>
              </a:lnSpc>
              <a:spcAft>
                <a:spcPts val="1000"/>
              </a:spcAft>
              <a:buNone/>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23 oktober kl. 11-12 (</a:t>
            </a:r>
            <a:r>
              <a:rPr lang="sv-SE" sz="1800" u="sng" dirty="0">
                <a:solidFill>
                  <a:srgbClr val="6264A7"/>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Klicka här för att ansluta till mötet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0163" indent="0">
              <a:lnSpc>
                <a:spcPts val="1200"/>
              </a:lnSpc>
              <a:spcAft>
                <a:spcPts val="1000"/>
              </a:spcAft>
              <a:buNone/>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27 oktober kl. 15-16 (</a:t>
            </a:r>
            <a:r>
              <a:rPr lang="sv-SE" sz="1800" u="sng" dirty="0">
                <a:solidFill>
                  <a:srgbClr val="6264A7"/>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Klicka här för att ansluta till mötet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0163" indent="0">
              <a:lnSpc>
                <a:spcPts val="1200"/>
              </a:lnSpc>
              <a:spcAft>
                <a:spcPts val="1000"/>
              </a:spcAft>
              <a:buNone/>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1 november kl. 16-17 (</a:t>
            </a:r>
            <a:r>
              <a:rPr lang="sv-SE" sz="1800" u="sng" dirty="0">
                <a:solidFill>
                  <a:srgbClr val="6264A7"/>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Klicka här för att ansluta till mötet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sv-SE" dirty="0"/>
          </a:p>
          <a:p>
            <a:endParaRPr lang="sv-SE" dirty="0"/>
          </a:p>
        </p:txBody>
      </p:sp>
    </p:spTree>
    <p:extLst>
      <p:ext uri="{BB962C8B-B14F-4D97-AF65-F5344CB8AC3E}">
        <p14:creationId xmlns:p14="http://schemas.microsoft.com/office/powerpoint/2010/main" val="1379158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5E3170-B68F-2D69-7EDB-5D658477E489}"/>
              </a:ext>
            </a:extLst>
          </p:cNvPr>
          <p:cNvSpPr>
            <a:spLocks noGrp="1"/>
          </p:cNvSpPr>
          <p:nvPr>
            <p:ph type="title"/>
          </p:nvPr>
        </p:nvSpPr>
        <p:spPr/>
        <p:txBody>
          <a:bodyPr/>
          <a:lstStyle/>
          <a:p>
            <a:r>
              <a:rPr lang="sv-SE" dirty="0"/>
              <a:t>AU möte ang. Nära vård </a:t>
            </a:r>
          </a:p>
        </p:txBody>
      </p:sp>
      <p:sp>
        <p:nvSpPr>
          <p:cNvPr id="3" name="Platshållare för innehåll 2">
            <a:extLst>
              <a:ext uri="{FF2B5EF4-FFF2-40B4-BE49-F238E27FC236}">
                <a16:creationId xmlns:a16="http://schemas.microsoft.com/office/drawing/2014/main" id="{564AF647-701E-142E-C910-BCE49A05E210}"/>
              </a:ext>
            </a:extLst>
          </p:cNvPr>
          <p:cNvSpPr>
            <a:spLocks noGrp="1"/>
          </p:cNvSpPr>
          <p:nvPr>
            <p:ph idx="1"/>
          </p:nvPr>
        </p:nvSpPr>
        <p:spPr>
          <a:xfrm>
            <a:off x="664232" y="1533525"/>
            <a:ext cx="9609825" cy="4700276"/>
          </a:xfrm>
        </p:spPr>
        <p:txBody>
          <a:bodyPr/>
          <a:lstStyle/>
          <a:p>
            <a:r>
              <a:rPr lang="sv-SE" dirty="0"/>
              <a:t>Positivt möte ang. RSS förfrågan om länsgemensamma medel </a:t>
            </a:r>
          </a:p>
          <a:p>
            <a:r>
              <a:rPr lang="sv-SE" dirty="0"/>
              <a:t>Lisbeth kommer lyfta detta med hälso- och sjukvårdsdirektörer och/eller regiondirektörer</a:t>
            </a:r>
          </a:p>
          <a:p>
            <a:r>
              <a:rPr lang="sv-SE" dirty="0"/>
              <a:t>Gemensamma prioriteringar för </a:t>
            </a:r>
            <a:r>
              <a:rPr lang="sv-SE" dirty="0" err="1"/>
              <a:t>ökförhandlingar</a:t>
            </a:r>
            <a:r>
              <a:rPr lang="sv-SE" dirty="0"/>
              <a:t>: långsiktighet och länsgemensamma medel</a:t>
            </a:r>
          </a:p>
          <a:p>
            <a:pPr marL="30163" indent="0">
              <a:buNone/>
            </a:pPr>
            <a:r>
              <a:rPr lang="sv-SE" b="1" dirty="0"/>
              <a:t>Hänt sedan möte med Lisbeth:</a:t>
            </a:r>
          </a:p>
          <a:p>
            <a:pPr marL="30163" indent="0">
              <a:buNone/>
            </a:pPr>
            <a:r>
              <a:rPr lang="sv-SE" dirty="0"/>
              <a:t>Har lyfts med SKRs politik</a:t>
            </a:r>
          </a:p>
          <a:p>
            <a:pPr marL="30163" indent="0">
              <a:buNone/>
            </a:pPr>
            <a:r>
              <a:rPr lang="sv-SE" dirty="0"/>
              <a:t>Har lyfts på möte mellan SKRs politik och departementet (av ordförande i PÄB)</a:t>
            </a:r>
          </a:p>
          <a:p>
            <a:pPr marL="30163" indent="0">
              <a:buNone/>
            </a:pPr>
            <a:r>
              <a:rPr lang="sv-SE" dirty="0"/>
              <a:t>Totalt ca 3,4 miljarder i budget för Nära vård 2024</a:t>
            </a:r>
          </a:p>
        </p:txBody>
      </p:sp>
    </p:spTree>
    <p:extLst>
      <p:ext uri="{BB962C8B-B14F-4D97-AF65-F5344CB8AC3E}">
        <p14:creationId xmlns:p14="http://schemas.microsoft.com/office/powerpoint/2010/main" val="10852130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75E6B6-FCCC-0D8D-4188-A71927F0C020}"/>
              </a:ext>
            </a:extLst>
          </p:cNvPr>
          <p:cNvSpPr>
            <a:spLocks noGrp="1"/>
          </p:cNvSpPr>
          <p:nvPr>
            <p:ph type="title"/>
          </p:nvPr>
        </p:nvSpPr>
        <p:spPr/>
        <p:txBody>
          <a:bodyPr/>
          <a:lstStyle/>
          <a:p>
            <a:r>
              <a:rPr lang="sv-SE" dirty="0"/>
              <a:t>Uppföljning av nationella sakområdesnätverk</a:t>
            </a:r>
          </a:p>
        </p:txBody>
      </p:sp>
      <p:sp>
        <p:nvSpPr>
          <p:cNvPr id="3" name="Platshållare för innehåll 2">
            <a:extLst>
              <a:ext uri="{FF2B5EF4-FFF2-40B4-BE49-F238E27FC236}">
                <a16:creationId xmlns:a16="http://schemas.microsoft.com/office/drawing/2014/main" id="{2456FB7E-DDCA-A716-69C6-409D3B8DFB94}"/>
              </a:ext>
            </a:extLst>
          </p:cNvPr>
          <p:cNvSpPr>
            <a:spLocks noGrp="1"/>
          </p:cNvSpPr>
          <p:nvPr>
            <p:ph idx="1"/>
          </p:nvPr>
        </p:nvSpPr>
        <p:spPr/>
        <p:txBody>
          <a:bodyPr/>
          <a:lstStyle/>
          <a:p>
            <a:r>
              <a:rPr lang="sv-SE" dirty="0"/>
              <a:t>AU har tagit fram en enkät på uppdrag av RSS-nätverket</a:t>
            </a:r>
          </a:p>
          <a:p>
            <a:r>
              <a:rPr lang="sv-SE" dirty="0"/>
              <a:t>När denna skulle stämmas av internt på SKR uppstod frågor</a:t>
            </a:r>
          </a:p>
          <a:p>
            <a:r>
              <a:rPr lang="sv-SE" dirty="0"/>
              <a:t>AU och SKR anser att denna bör besvaras inte bara av RSS- nätverksledamöter utan gemensamt i länet</a:t>
            </a:r>
          </a:p>
          <a:p>
            <a:r>
              <a:rPr lang="sv-SE" dirty="0"/>
              <a:t>Utskick planeras strax efter detta möte</a:t>
            </a:r>
          </a:p>
          <a:p>
            <a:r>
              <a:rPr lang="sv-SE" dirty="0"/>
              <a:t>Dialog på nästa möte</a:t>
            </a:r>
          </a:p>
          <a:p>
            <a:endParaRPr lang="sv-SE" dirty="0"/>
          </a:p>
        </p:txBody>
      </p:sp>
    </p:spTree>
    <p:extLst>
      <p:ext uri="{BB962C8B-B14F-4D97-AF65-F5344CB8AC3E}">
        <p14:creationId xmlns:p14="http://schemas.microsoft.com/office/powerpoint/2010/main" val="37584361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306817-7693-57F8-86F6-8BA48029A15A}"/>
              </a:ext>
            </a:extLst>
          </p:cNvPr>
          <p:cNvSpPr>
            <a:spLocks noGrp="1"/>
          </p:cNvSpPr>
          <p:nvPr>
            <p:ph type="title"/>
          </p:nvPr>
        </p:nvSpPr>
        <p:spPr/>
        <p:txBody>
          <a:bodyPr/>
          <a:lstStyle/>
          <a:p>
            <a:r>
              <a:rPr lang="sv-SE" dirty="0"/>
              <a:t>Personalförändringar på SKR</a:t>
            </a:r>
          </a:p>
        </p:txBody>
      </p:sp>
      <p:sp>
        <p:nvSpPr>
          <p:cNvPr id="3" name="Platshållare för innehåll 2">
            <a:extLst>
              <a:ext uri="{FF2B5EF4-FFF2-40B4-BE49-F238E27FC236}">
                <a16:creationId xmlns:a16="http://schemas.microsoft.com/office/drawing/2014/main" id="{FE50D8F7-7950-D8F2-525B-A8CA6D733619}"/>
              </a:ext>
            </a:extLst>
          </p:cNvPr>
          <p:cNvSpPr>
            <a:spLocks noGrp="1"/>
          </p:cNvSpPr>
          <p:nvPr>
            <p:ph idx="1"/>
          </p:nvPr>
        </p:nvSpPr>
        <p:spPr/>
        <p:txBody>
          <a:bodyPr/>
          <a:lstStyle/>
          <a:p>
            <a:r>
              <a:rPr lang="sv-SE" dirty="0"/>
              <a:t>Fredrik Lennartsson har avslutat sin tjänst på SKR</a:t>
            </a:r>
          </a:p>
          <a:p>
            <a:r>
              <a:rPr lang="sv-SE" dirty="0"/>
              <a:t>Mia Ledwith har fått nytt jobb och slutar på SKR i oktober</a:t>
            </a:r>
          </a:p>
          <a:p>
            <a:r>
              <a:rPr lang="sv-SE" dirty="0"/>
              <a:t>Åsa Dyckner började den 2/10</a:t>
            </a:r>
          </a:p>
          <a:p>
            <a:r>
              <a:rPr lang="sv-SE" dirty="0"/>
              <a:t>Åsa Wassbäck börjar den 6/11</a:t>
            </a:r>
          </a:p>
        </p:txBody>
      </p:sp>
    </p:spTree>
    <p:extLst>
      <p:ext uri="{BB962C8B-B14F-4D97-AF65-F5344CB8AC3E}">
        <p14:creationId xmlns:p14="http://schemas.microsoft.com/office/powerpoint/2010/main" val="2611868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descr="Magnetisk fram">
            <a:extLst>
              <a:ext uri="{FF2B5EF4-FFF2-40B4-BE49-F238E27FC236}">
                <a16:creationId xmlns:a16="http://schemas.microsoft.com/office/drawing/2014/main" id="{27DDE9C2-5C58-1F1F-C347-510DFD682C2D}"/>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772275" y="2299431"/>
            <a:ext cx="4171950" cy="2549650"/>
          </a:xfrm>
        </p:spPr>
      </p:pic>
      <p:sp>
        <p:nvSpPr>
          <p:cNvPr id="5" name="Platshållare för innehåll 4">
            <a:extLst>
              <a:ext uri="{FF2B5EF4-FFF2-40B4-BE49-F238E27FC236}">
                <a16:creationId xmlns:a16="http://schemas.microsoft.com/office/drawing/2014/main" id="{58A2B101-9C8D-BFC4-FFCB-C90002A04D47}"/>
              </a:ext>
            </a:extLst>
          </p:cNvPr>
          <p:cNvSpPr>
            <a:spLocks noGrp="1"/>
          </p:cNvSpPr>
          <p:nvPr>
            <p:ph sz="half" idx="1"/>
          </p:nvPr>
        </p:nvSpPr>
        <p:spPr>
          <a:xfrm>
            <a:off x="666000" y="2494800"/>
            <a:ext cx="5525250" cy="3740400"/>
          </a:xfrm>
        </p:spPr>
        <p:txBody>
          <a:bodyPr>
            <a:normAutofit fontScale="92500"/>
          </a:bodyPr>
          <a:lstStyle/>
          <a:p>
            <a:r>
              <a:rPr lang="sv-SE" dirty="0"/>
              <a:t>Valt att börja med äldreomsorgen</a:t>
            </a:r>
          </a:p>
          <a:p>
            <a:r>
              <a:rPr lang="sv-SE" dirty="0"/>
              <a:t>Fortsatt dialog i socialchefsnätverket</a:t>
            </a:r>
          </a:p>
          <a:p>
            <a:endParaRPr lang="sv-SE" dirty="0"/>
          </a:p>
          <a:p>
            <a:pPr marL="30163" indent="0">
              <a:buNone/>
            </a:pPr>
            <a:r>
              <a:rPr lang="sv-SE" dirty="0"/>
              <a:t>Vad kan vi, SKR och RSS, göra tillsammans som stöd till kommunerna?</a:t>
            </a:r>
          </a:p>
          <a:p>
            <a:r>
              <a:rPr lang="sv-SE" dirty="0"/>
              <a:t>Workshops i länen?</a:t>
            </a:r>
          </a:p>
          <a:p>
            <a:pPr lvl="1"/>
            <a:r>
              <a:rPr lang="sv-SE" dirty="0"/>
              <a:t>Material/underlag finns.</a:t>
            </a:r>
          </a:p>
          <a:p>
            <a:r>
              <a:rPr lang="sv-SE" dirty="0"/>
              <a:t>Annat?</a:t>
            </a:r>
          </a:p>
          <a:p>
            <a:pPr marL="457200" lvl="1" indent="0">
              <a:buNone/>
            </a:pPr>
            <a:endParaRPr lang="sv-SE" sz="2400" dirty="0"/>
          </a:p>
          <a:p>
            <a:pPr marL="457200" lvl="1" indent="0">
              <a:buNone/>
            </a:pPr>
            <a:endParaRPr lang="sv-SE" sz="2400" dirty="0"/>
          </a:p>
          <a:p>
            <a:pPr marL="457200" lvl="1" indent="0">
              <a:buNone/>
            </a:pPr>
            <a:endParaRPr lang="sv-SE" sz="2400" dirty="0"/>
          </a:p>
        </p:txBody>
      </p:sp>
      <p:sp>
        <p:nvSpPr>
          <p:cNvPr id="4" name="Rubrik 3">
            <a:extLst>
              <a:ext uri="{FF2B5EF4-FFF2-40B4-BE49-F238E27FC236}">
                <a16:creationId xmlns:a16="http://schemas.microsoft.com/office/drawing/2014/main" id="{608E1CA4-3123-D1BC-E841-8D6C84BCDAA1}"/>
              </a:ext>
            </a:extLst>
          </p:cNvPr>
          <p:cNvSpPr>
            <a:spLocks noGrp="1"/>
          </p:cNvSpPr>
          <p:nvPr>
            <p:ph type="title"/>
          </p:nvPr>
        </p:nvSpPr>
        <p:spPr>
          <a:xfrm>
            <a:off x="666000" y="874602"/>
            <a:ext cx="5326992" cy="1228518"/>
          </a:xfrm>
        </p:spPr>
        <p:txBody>
          <a:bodyPr anchor="t">
            <a:normAutofit/>
          </a:bodyPr>
          <a:lstStyle/>
          <a:p>
            <a:r>
              <a:rPr lang="sv-SE" sz="3700"/>
              <a:t>Mobilisera kraften tillsammans</a:t>
            </a:r>
          </a:p>
        </p:txBody>
      </p:sp>
    </p:spTree>
    <p:extLst>
      <p:ext uri="{BB962C8B-B14F-4D97-AF65-F5344CB8AC3E}">
        <p14:creationId xmlns:p14="http://schemas.microsoft.com/office/powerpoint/2010/main" val="42842929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CD5DC7-112A-7C3D-EA2F-058FFA3996E9}"/>
              </a:ext>
            </a:extLst>
          </p:cNvPr>
          <p:cNvSpPr>
            <a:spLocks noGrp="1"/>
          </p:cNvSpPr>
          <p:nvPr>
            <p:ph type="ctrTitle"/>
          </p:nvPr>
        </p:nvSpPr>
        <p:spPr/>
        <p:txBody>
          <a:bodyPr>
            <a:normAutofit/>
          </a:bodyPr>
          <a:lstStyle/>
          <a:p>
            <a:r>
              <a:rPr lang="sv-SE" sz="4800" dirty="0"/>
              <a:t>Förberedelse inför start av ny omgång – Barn och unga</a:t>
            </a:r>
          </a:p>
        </p:txBody>
      </p:sp>
      <p:sp>
        <p:nvSpPr>
          <p:cNvPr id="3" name="Underrubrik 2">
            <a:extLst>
              <a:ext uri="{FF2B5EF4-FFF2-40B4-BE49-F238E27FC236}">
                <a16:creationId xmlns:a16="http://schemas.microsoft.com/office/drawing/2014/main" id="{2F007971-FA0B-1E60-A2CF-C69784294F68}"/>
              </a:ext>
            </a:extLst>
          </p:cNvPr>
          <p:cNvSpPr>
            <a:spLocks noGrp="1"/>
          </p:cNvSpPr>
          <p:nvPr>
            <p:ph type="subTitle" idx="1"/>
          </p:nvPr>
        </p:nvSpPr>
        <p:spPr/>
        <p:txBody>
          <a:bodyPr/>
          <a:lstStyle/>
          <a:p>
            <a:r>
              <a:rPr lang="sv-SE" dirty="0"/>
              <a:t>Att identifiera lokala behov av kunskap – en arbetsprocess inom Partnerskapet</a:t>
            </a:r>
          </a:p>
          <a:p>
            <a:endParaRPr lang="sv-SE" dirty="0"/>
          </a:p>
        </p:txBody>
      </p:sp>
      <p:pic>
        <p:nvPicPr>
          <p:cNvPr id="4" name="Bildobjekt 3">
            <a:extLst>
              <a:ext uri="{FF2B5EF4-FFF2-40B4-BE49-F238E27FC236}">
                <a16:creationId xmlns:a16="http://schemas.microsoft.com/office/drawing/2014/main" id="{E432E21D-A8B4-0BD9-0B52-C2B4F59FD5E3}"/>
              </a:ext>
            </a:extLst>
          </p:cNvPr>
          <p:cNvPicPr>
            <a:picLocks noChangeAspect="1"/>
          </p:cNvPicPr>
          <p:nvPr/>
        </p:nvPicPr>
        <p:blipFill>
          <a:blip r:embed="rId3"/>
          <a:stretch>
            <a:fillRect/>
          </a:stretch>
        </p:blipFill>
        <p:spPr>
          <a:xfrm>
            <a:off x="6670338" y="972771"/>
            <a:ext cx="2280011" cy="2247086"/>
          </a:xfrm>
          <a:prstGeom prst="rect">
            <a:avLst/>
          </a:prstGeom>
        </p:spPr>
      </p:pic>
    </p:spTree>
    <p:extLst>
      <p:ext uri="{BB962C8B-B14F-4D97-AF65-F5344CB8AC3E}">
        <p14:creationId xmlns:p14="http://schemas.microsoft.com/office/powerpoint/2010/main" val="31442750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E41BB9-6103-4E69-8ABD-037193660EA3}"/>
              </a:ext>
            </a:extLst>
          </p:cNvPr>
          <p:cNvSpPr>
            <a:spLocks noGrp="1"/>
          </p:cNvSpPr>
          <p:nvPr>
            <p:ph type="title"/>
          </p:nvPr>
        </p:nvSpPr>
        <p:spPr>
          <a:xfrm>
            <a:off x="1536357" y="763056"/>
            <a:ext cx="9901009" cy="1296144"/>
          </a:xfrm>
        </p:spPr>
        <p:txBody>
          <a:bodyPr/>
          <a:lstStyle/>
          <a:p>
            <a:r>
              <a:rPr lang="sv-SE" dirty="0"/>
              <a:t>Modellen som en arbetsprocess inom Partnerskapet</a:t>
            </a:r>
          </a:p>
        </p:txBody>
      </p:sp>
      <p:sp>
        <p:nvSpPr>
          <p:cNvPr id="4" name="Platshållare för sidfot 3">
            <a:extLst>
              <a:ext uri="{FF2B5EF4-FFF2-40B4-BE49-F238E27FC236}">
                <a16:creationId xmlns:a16="http://schemas.microsoft.com/office/drawing/2014/main" id="{2B764A45-4304-4E59-BACC-97DF8286136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orbel" panose="020B0503020204020204"/>
                <a:ea typeface="+mn-ea"/>
                <a:cs typeface="+mn-cs"/>
              </a:rPr>
              <a:t> </a:t>
            </a:r>
            <a:endParaRPr kumimoji="0" lang="sv-SE"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graphicFrame>
        <p:nvGraphicFramePr>
          <p:cNvPr id="7" name="Platshållare för innehåll 6">
            <a:extLst>
              <a:ext uri="{FF2B5EF4-FFF2-40B4-BE49-F238E27FC236}">
                <a16:creationId xmlns:a16="http://schemas.microsoft.com/office/drawing/2014/main" id="{7AFA8F2A-CA4D-4F20-8A49-B7EC3BDFE655}"/>
              </a:ext>
            </a:extLst>
          </p:cNvPr>
          <p:cNvGraphicFramePr>
            <a:graphicFrameLocks noGrp="1"/>
          </p:cNvGraphicFramePr>
          <p:nvPr>
            <p:ph sz="quarter" idx="13"/>
          </p:nvPr>
        </p:nvGraphicFramePr>
        <p:xfrm>
          <a:off x="1068917" y="2059200"/>
          <a:ext cx="5192033"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ruta 7">
            <a:extLst>
              <a:ext uri="{FF2B5EF4-FFF2-40B4-BE49-F238E27FC236}">
                <a16:creationId xmlns:a16="http://schemas.microsoft.com/office/drawing/2014/main" id="{908D93E9-426D-4111-9DEA-848FD5C0569B}"/>
              </a:ext>
            </a:extLst>
          </p:cNvPr>
          <p:cNvSpPr txBox="1"/>
          <p:nvPr/>
        </p:nvSpPr>
        <p:spPr>
          <a:xfrm>
            <a:off x="6712772" y="2094256"/>
            <a:ext cx="4260028" cy="389337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
                <a:srgbClr val="381825"/>
              </a:buClr>
              <a:buSzTx/>
              <a:buFont typeface="+mj-lt"/>
              <a:buAutoNum type="arabicPeriod"/>
              <a:tabLst/>
              <a:defRPr/>
            </a:pPr>
            <a:r>
              <a:rPr kumimoji="0" lang="sv-SE" sz="1600" b="1" i="0" u="none" strike="noStrike" kern="1200" cap="none" spc="0" normalizeH="0" baseline="0" noProof="0" dirty="0">
                <a:ln>
                  <a:noFill/>
                </a:ln>
                <a:solidFill>
                  <a:srgbClr val="542437"/>
                </a:solidFill>
                <a:effectLst/>
                <a:uLnTx/>
                <a:uFillTx/>
                <a:latin typeface="Corbel" panose="020B0503020204020204"/>
                <a:ea typeface="+mn-ea"/>
                <a:cs typeface="+mn-cs"/>
              </a:rPr>
              <a:t>Samråda om socialtjänstens behov av kunskapsutveckling </a:t>
            </a:r>
          </a:p>
          <a:p>
            <a:pPr marL="342900" marR="0" lvl="0" indent="-342900" algn="l" defTabSz="457200" rtl="0" eaLnBrk="1" fontAlgn="auto" latinLnBrk="0" hangingPunct="1">
              <a:lnSpc>
                <a:spcPct val="100000"/>
              </a:lnSpc>
              <a:spcBef>
                <a:spcPts val="0"/>
              </a:spcBef>
              <a:spcAft>
                <a:spcPts val="0"/>
              </a:spcAft>
              <a:buClr>
                <a:srgbClr val="381825"/>
              </a:buClr>
              <a:buSzTx/>
              <a:buFont typeface="+mj-lt"/>
              <a:buAutoNum type="arabicPeriod"/>
              <a:tabLst/>
              <a:defRPr/>
            </a:pPr>
            <a:r>
              <a:rPr kumimoji="0" lang="sv-SE" sz="1600" b="0" i="0" u="none" strike="noStrike" kern="1200" cap="none" spc="0" normalizeH="0" baseline="0" noProof="0" dirty="0">
                <a:ln>
                  <a:noFill/>
                </a:ln>
                <a:solidFill>
                  <a:srgbClr val="542437"/>
                </a:solidFill>
                <a:effectLst/>
                <a:uLnTx/>
                <a:uFillTx/>
                <a:latin typeface="Corbel" panose="020B0503020204020204"/>
                <a:ea typeface="+mn-ea"/>
                <a:cs typeface="+mn-cs"/>
              </a:rPr>
              <a:t>Sedan </a:t>
            </a:r>
            <a:r>
              <a:rPr kumimoji="0" lang="sv-SE" sz="1600" b="1" i="0" u="none" strike="noStrike" kern="1200" cap="none" spc="0" normalizeH="0" baseline="0" noProof="0" dirty="0">
                <a:ln>
                  <a:noFill/>
                </a:ln>
                <a:solidFill>
                  <a:srgbClr val="542437"/>
                </a:solidFill>
                <a:effectLst/>
                <a:uLnTx/>
                <a:uFillTx/>
                <a:latin typeface="Corbel" panose="020B0503020204020204"/>
                <a:ea typeface="+mn-ea"/>
                <a:cs typeface="+mn-cs"/>
              </a:rPr>
              <a:t>skapa en samlad bild </a:t>
            </a:r>
            <a:r>
              <a:rPr kumimoji="0" lang="sv-SE" sz="1600" b="0" i="0" u="none" strike="noStrike" kern="1200" cap="none" spc="0" normalizeH="0" baseline="0" noProof="0" dirty="0">
                <a:ln>
                  <a:noFill/>
                </a:ln>
                <a:solidFill>
                  <a:srgbClr val="542437"/>
                </a:solidFill>
                <a:effectLst/>
                <a:uLnTx/>
                <a:uFillTx/>
                <a:latin typeface="Corbel" panose="020B0503020204020204"/>
                <a:ea typeface="+mn-ea"/>
                <a:cs typeface="+mn-cs"/>
              </a:rPr>
              <a:t>av behovet av kunskapsutveckling.</a:t>
            </a:r>
          </a:p>
          <a:p>
            <a:pPr marL="342900" marR="0" lvl="0" indent="-342900" algn="l" defTabSz="457200" rtl="0" eaLnBrk="1" fontAlgn="auto" latinLnBrk="0" hangingPunct="1">
              <a:lnSpc>
                <a:spcPct val="100000"/>
              </a:lnSpc>
              <a:spcBef>
                <a:spcPts val="0"/>
              </a:spcBef>
              <a:spcAft>
                <a:spcPts val="0"/>
              </a:spcAft>
              <a:buClr>
                <a:srgbClr val="381825"/>
              </a:buClr>
              <a:buSzTx/>
              <a:buFont typeface="+mj-lt"/>
              <a:buAutoNum type="arabicPeriod"/>
              <a:tabLst/>
              <a:defRPr/>
            </a:pPr>
            <a:r>
              <a:rPr kumimoji="0" lang="sv-SE" sz="1600" b="1" i="0" u="none" strike="noStrike" kern="1200" cap="none" spc="0" normalizeH="0" baseline="0" noProof="0" dirty="0">
                <a:ln>
                  <a:noFill/>
                </a:ln>
                <a:solidFill>
                  <a:srgbClr val="542437"/>
                </a:solidFill>
                <a:effectLst/>
                <a:uLnTx/>
                <a:uFillTx/>
                <a:latin typeface="Corbel" panose="020B0503020204020204"/>
                <a:ea typeface="+mn-ea"/>
                <a:cs typeface="+mn-cs"/>
              </a:rPr>
              <a:t>Tydliggöra vilken befintlig kunskap </a:t>
            </a:r>
            <a:r>
              <a:rPr kumimoji="0" lang="sv-SE" sz="1600" b="0" i="0" u="none" strike="noStrike" kern="1200" cap="none" spc="0" normalizeH="0" baseline="0" noProof="0" dirty="0">
                <a:ln>
                  <a:noFill/>
                </a:ln>
                <a:solidFill>
                  <a:srgbClr val="542437"/>
                </a:solidFill>
                <a:effectLst/>
                <a:uLnTx/>
                <a:uFillTx/>
                <a:latin typeface="Corbel" panose="020B0503020204020204"/>
                <a:ea typeface="+mn-ea"/>
                <a:cs typeface="+mn-cs"/>
              </a:rPr>
              <a:t>som finns </a:t>
            </a:r>
          </a:p>
          <a:p>
            <a:pPr marL="342900" marR="0" lvl="0" indent="-342900" algn="l" defTabSz="457200" rtl="0" eaLnBrk="1" fontAlgn="auto" latinLnBrk="0" hangingPunct="1">
              <a:lnSpc>
                <a:spcPct val="100000"/>
              </a:lnSpc>
              <a:spcBef>
                <a:spcPts val="0"/>
              </a:spcBef>
              <a:spcAft>
                <a:spcPts val="0"/>
              </a:spcAft>
              <a:buClr>
                <a:srgbClr val="381825"/>
              </a:buClr>
              <a:buSzTx/>
              <a:buFont typeface="+mj-lt"/>
              <a:buAutoNum type="arabicPeriod"/>
              <a:tabLst/>
              <a:defRPr/>
            </a:pPr>
            <a:r>
              <a:rPr kumimoji="0" lang="sv-SE" sz="1600" b="1" i="0" u="none" strike="noStrike" kern="1200" cap="none" spc="0" normalizeH="0" baseline="0" noProof="0" dirty="0">
                <a:ln>
                  <a:noFill/>
                </a:ln>
                <a:solidFill>
                  <a:srgbClr val="542437"/>
                </a:solidFill>
                <a:effectLst/>
                <a:uLnTx/>
                <a:uFillTx/>
                <a:latin typeface="Corbel" panose="020B0503020204020204"/>
                <a:ea typeface="+mn-ea"/>
                <a:cs typeface="+mn-cs"/>
              </a:rPr>
              <a:t>Analysera </a:t>
            </a:r>
            <a:r>
              <a:rPr kumimoji="0" lang="sv-SE" sz="1600" b="0" i="0" u="none" strike="noStrike" kern="1200" cap="none" spc="0" normalizeH="0" baseline="0" noProof="0" dirty="0">
                <a:ln>
                  <a:noFill/>
                </a:ln>
                <a:solidFill>
                  <a:srgbClr val="542437"/>
                </a:solidFill>
                <a:effectLst/>
                <a:uLnTx/>
                <a:uFillTx/>
                <a:latin typeface="Corbel" panose="020B0503020204020204"/>
                <a:ea typeface="+mn-ea"/>
                <a:cs typeface="+mn-cs"/>
              </a:rPr>
              <a:t>hur den önskade kunskapsutvecklingen hanteras bäst: lokalt, regionalt eller nationellt och av vilken nationell aktör.</a:t>
            </a:r>
          </a:p>
          <a:p>
            <a:pPr marL="342900" marR="0" lvl="0" indent="-342900" algn="l" defTabSz="457200" rtl="0" eaLnBrk="1" fontAlgn="auto" latinLnBrk="0" hangingPunct="1">
              <a:lnSpc>
                <a:spcPct val="100000"/>
              </a:lnSpc>
              <a:spcBef>
                <a:spcPts val="0"/>
              </a:spcBef>
              <a:spcAft>
                <a:spcPts val="0"/>
              </a:spcAft>
              <a:buClr>
                <a:srgbClr val="381825"/>
              </a:buClr>
              <a:buSzTx/>
              <a:buFont typeface="+mj-lt"/>
              <a:buAutoNum type="arabicPeriod"/>
              <a:tabLst/>
              <a:defRPr/>
            </a:pPr>
            <a:r>
              <a:rPr kumimoji="0" lang="sv-SE" sz="1600" b="1" i="0" u="none" strike="noStrike" kern="1200" cap="none" spc="0" normalizeH="0" baseline="0" noProof="0" dirty="0">
                <a:ln>
                  <a:noFill/>
                </a:ln>
                <a:solidFill>
                  <a:srgbClr val="542437"/>
                </a:solidFill>
                <a:effectLst/>
                <a:uLnTx/>
                <a:uFillTx/>
                <a:latin typeface="Corbel" panose="020B0503020204020204"/>
                <a:ea typeface="+mn-ea"/>
                <a:cs typeface="+mn-cs"/>
              </a:rPr>
              <a:t>Initiera och genomföra gemensamma utvecklingsarbeten</a:t>
            </a:r>
            <a:r>
              <a:rPr kumimoji="0" lang="sv-SE" sz="1600" b="0" i="0" u="none" strike="noStrike" kern="1200" cap="none" spc="0" normalizeH="0" baseline="0" noProof="0" dirty="0">
                <a:ln>
                  <a:noFill/>
                </a:ln>
                <a:solidFill>
                  <a:srgbClr val="542437"/>
                </a:solidFill>
                <a:effectLst/>
                <a:uLnTx/>
                <a:uFillTx/>
                <a:latin typeface="Corbel" panose="020B0503020204020204"/>
                <a:ea typeface="+mn-ea"/>
                <a:cs typeface="+mn-cs"/>
              </a:rPr>
              <a:t>.</a:t>
            </a:r>
          </a:p>
          <a:p>
            <a:pPr marL="342900" marR="0" lvl="0" indent="-342900" algn="l" defTabSz="457200" rtl="0" eaLnBrk="1" fontAlgn="auto" latinLnBrk="0" hangingPunct="1">
              <a:lnSpc>
                <a:spcPct val="100000"/>
              </a:lnSpc>
              <a:spcBef>
                <a:spcPts val="0"/>
              </a:spcBef>
              <a:spcAft>
                <a:spcPts val="0"/>
              </a:spcAft>
              <a:buClr>
                <a:srgbClr val="381825"/>
              </a:buClr>
              <a:buSzTx/>
              <a:buFont typeface="+mj-lt"/>
              <a:buAutoNum type="arabicPeriod"/>
              <a:tabLst/>
              <a:defRPr/>
            </a:pPr>
            <a:r>
              <a:rPr kumimoji="0" lang="sv-SE" sz="1600" b="0" i="0" u="none" strike="noStrike" kern="1200" cap="none" spc="0" normalizeH="0" baseline="0" noProof="0" dirty="0">
                <a:ln>
                  <a:noFill/>
                </a:ln>
                <a:solidFill>
                  <a:srgbClr val="542437"/>
                </a:solidFill>
                <a:effectLst/>
                <a:uLnTx/>
                <a:uFillTx/>
                <a:latin typeface="Corbel" panose="020B0503020204020204"/>
                <a:ea typeface="+mn-ea"/>
                <a:cs typeface="+mn-cs"/>
              </a:rPr>
              <a:t>Vara en </a:t>
            </a:r>
            <a:r>
              <a:rPr kumimoji="0" lang="sv-SE" sz="1600" b="1" i="0" u="none" strike="noStrike" kern="1200" cap="none" spc="0" normalizeH="0" baseline="0" noProof="0" dirty="0">
                <a:ln>
                  <a:noFill/>
                </a:ln>
                <a:solidFill>
                  <a:srgbClr val="542437"/>
                </a:solidFill>
                <a:effectLst/>
                <a:uLnTx/>
                <a:uFillTx/>
                <a:latin typeface="Corbel" panose="020B0503020204020204"/>
                <a:ea typeface="+mn-ea"/>
                <a:cs typeface="+mn-cs"/>
              </a:rPr>
              <a:t>mottagare för lovande exempel </a:t>
            </a:r>
            <a:r>
              <a:rPr kumimoji="0" lang="sv-SE" sz="1600" b="0" i="0" u="none" strike="noStrike" kern="1200" cap="none" spc="0" normalizeH="0" baseline="0" noProof="0" dirty="0">
                <a:ln>
                  <a:noFill/>
                </a:ln>
                <a:solidFill>
                  <a:srgbClr val="542437"/>
                </a:solidFill>
                <a:effectLst/>
                <a:uLnTx/>
                <a:uFillTx/>
                <a:latin typeface="Corbel" panose="020B0503020204020204"/>
                <a:ea typeface="+mn-ea"/>
                <a:cs typeface="+mn-cs"/>
              </a:rPr>
              <a:t>på lokal kunskapsutveckling</a:t>
            </a:r>
            <a:r>
              <a:rPr kumimoji="0" lang="sv-SE" sz="2000" b="0" i="0" u="none" strike="noStrike" kern="1200" cap="none" spc="0" normalizeH="0" baseline="0" noProof="0" dirty="0">
                <a:ln>
                  <a:noFill/>
                </a:ln>
                <a:solidFill>
                  <a:srgbClr val="542437"/>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9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 name="Pratbubbla: oval 8">
            <a:extLst>
              <a:ext uri="{FF2B5EF4-FFF2-40B4-BE49-F238E27FC236}">
                <a16:creationId xmlns:a16="http://schemas.microsoft.com/office/drawing/2014/main" id="{A0D5EF61-C136-5E16-C642-E7A9723087F8}"/>
              </a:ext>
            </a:extLst>
          </p:cNvPr>
          <p:cNvSpPr/>
          <p:nvPr/>
        </p:nvSpPr>
        <p:spPr>
          <a:xfrm>
            <a:off x="9351391" y="602932"/>
            <a:ext cx="2066925" cy="12163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53777A"/>
                </a:solidFill>
                <a:effectLst/>
                <a:uLnTx/>
                <a:uFillTx/>
                <a:latin typeface="Corbel" panose="020B0503020204020204"/>
                <a:ea typeface="+mn-ea"/>
                <a:cs typeface="+mn-cs"/>
              </a:rPr>
              <a:t>Dialogmötet 22 mars 2023 </a:t>
            </a:r>
          </a:p>
        </p:txBody>
      </p:sp>
    </p:spTree>
    <p:extLst>
      <p:ext uri="{BB962C8B-B14F-4D97-AF65-F5344CB8AC3E}">
        <p14:creationId xmlns:p14="http://schemas.microsoft.com/office/powerpoint/2010/main" val="18911660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789E14B-1849-CDA6-EF97-A2E07516477C}"/>
              </a:ext>
            </a:extLst>
          </p:cNvPr>
          <p:cNvSpPr>
            <a:spLocks noGrp="1"/>
          </p:cNvSpPr>
          <p:nvPr>
            <p:ph type="body" idx="1"/>
          </p:nvPr>
        </p:nvSpPr>
        <p:spPr/>
        <p:txBody>
          <a:bodyPr>
            <a:normAutofit/>
          </a:bodyPr>
          <a:lstStyle/>
          <a:p>
            <a:r>
              <a:rPr lang="sv-SE" sz="4000" dirty="0"/>
              <a:t>Strategisk grupp</a:t>
            </a:r>
          </a:p>
        </p:txBody>
      </p:sp>
      <p:sp>
        <p:nvSpPr>
          <p:cNvPr id="3" name="Platshållare för innehåll 2">
            <a:extLst>
              <a:ext uri="{FF2B5EF4-FFF2-40B4-BE49-F238E27FC236}">
                <a16:creationId xmlns:a16="http://schemas.microsoft.com/office/drawing/2014/main" id="{E30C9D03-B0E2-566C-914D-FBA662FE0D57}"/>
              </a:ext>
            </a:extLst>
          </p:cNvPr>
          <p:cNvSpPr>
            <a:spLocks noGrp="1"/>
          </p:cNvSpPr>
          <p:nvPr>
            <p:ph sz="half" idx="2"/>
          </p:nvPr>
        </p:nvSpPr>
        <p:spPr/>
        <p:txBody>
          <a:bodyPr/>
          <a:lstStyle/>
          <a:p>
            <a:pPr marL="342900" lvl="0" indent="-342900">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Malin Carlsson, NSK-S/RSS</a:t>
            </a:r>
            <a:endParaRPr lang="sv-SE" sz="20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Emelie Printz, NSK-S/RSS</a:t>
            </a:r>
            <a:endParaRPr lang="sv-SE" sz="20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sv-SE" sz="2000" dirty="0">
                <a:effectLst/>
                <a:latin typeface="Calibri" panose="020F0502020204030204" pitchFamily="34" charset="0"/>
                <a:ea typeface="Times New Roman" panose="02020603050405020304" pitchFamily="18" charset="0"/>
              </a:rPr>
              <a:t>Isabelle Carnlöf, Forte</a:t>
            </a:r>
            <a:endParaRPr lang="sv-SE" sz="20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sv-SE" sz="2000" dirty="0">
                <a:effectLst/>
                <a:latin typeface="Calibri" panose="020F0502020204030204" pitchFamily="34" charset="0"/>
                <a:ea typeface="Times New Roman" panose="02020603050405020304" pitchFamily="18" charset="0"/>
              </a:rPr>
              <a:t>Maral Jolstedt, SBU</a:t>
            </a:r>
            <a:endParaRPr lang="sv-SE" sz="20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sv-SE" sz="2000" dirty="0">
                <a:effectLst/>
                <a:latin typeface="Calibri" panose="020F0502020204030204" pitchFamily="34" charset="0"/>
                <a:ea typeface="Times New Roman" panose="02020603050405020304" pitchFamily="18" charset="0"/>
              </a:rPr>
              <a:t>Åsa Wassbäck, Socialstyrelsen</a:t>
            </a:r>
            <a:endParaRPr lang="sv-SE" sz="20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sv-SE" sz="2000" dirty="0">
                <a:effectLst/>
                <a:latin typeface="Calibri" panose="020F0502020204030204" pitchFamily="34" charset="0"/>
                <a:ea typeface="Times New Roman" panose="02020603050405020304" pitchFamily="18" charset="0"/>
              </a:rPr>
              <a:t>Helena Wiklund, SKR</a:t>
            </a:r>
            <a:endParaRPr lang="sv-SE" dirty="0"/>
          </a:p>
        </p:txBody>
      </p:sp>
      <p:sp>
        <p:nvSpPr>
          <p:cNvPr id="5" name="Platshållare för innehåll 4">
            <a:extLst>
              <a:ext uri="{FF2B5EF4-FFF2-40B4-BE49-F238E27FC236}">
                <a16:creationId xmlns:a16="http://schemas.microsoft.com/office/drawing/2014/main" id="{D9CB3943-9EDD-92D0-01D7-1013559A8C12}"/>
              </a:ext>
            </a:extLst>
          </p:cNvPr>
          <p:cNvSpPr>
            <a:spLocks noGrp="1"/>
          </p:cNvSpPr>
          <p:nvPr>
            <p:ph sz="quarter" idx="4"/>
          </p:nvPr>
        </p:nvSpPr>
        <p:spPr>
          <a:xfrm>
            <a:off x="6648466" y="1355075"/>
            <a:ext cx="4536000" cy="4511336"/>
          </a:xfrm>
        </p:spPr>
        <p:txBody>
          <a:bodyPr>
            <a:normAutofit fontScale="92500" lnSpcReduction="20000"/>
          </a:bodyPr>
          <a:lstStyle/>
          <a:p>
            <a:pPr marL="0" indent="0">
              <a:buNone/>
            </a:pPr>
            <a:r>
              <a:rPr lang="sv-SE" b="1" dirty="0"/>
              <a:t>Uppgift:</a:t>
            </a:r>
          </a:p>
          <a:p>
            <a:r>
              <a:rPr lang="sv-SE" sz="1800" kern="100" dirty="0">
                <a:effectLst/>
                <a:latin typeface="Calibri" panose="020F0502020204030204" pitchFamily="34" charset="0"/>
                <a:ea typeface="Calibri" panose="020F0502020204030204" pitchFamily="34" charset="0"/>
                <a:cs typeface="Times New Roman" panose="02020603050405020304" pitchFamily="18" charset="0"/>
              </a:rPr>
              <a:t>att vara vägledande i strategiska frågor</a:t>
            </a:r>
          </a:p>
          <a:p>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b="1" kern="100" dirty="0">
                <a:effectLst/>
                <a:latin typeface="Calibri" panose="020F0502020204030204" pitchFamily="34" charset="0"/>
                <a:ea typeface="Calibri" panose="020F0502020204030204" pitchFamily="34" charset="0"/>
                <a:cs typeface="Times New Roman" panose="02020603050405020304" pitchFamily="18" charset="0"/>
              </a:rPr>
              <a:t>Omfattning på uppdraget:</a:t>
            </a:r>
          </a:p>
          <a:p>
            <a:r>
              <a:rPr lang="sv-SE" sz="1800" kern="100" dirty="0">
                <a:latin typeface="Calibri" panose="020F0502020204030204" pitchFamily="34" charset="0"/>
                <a:ea typeface="Calibri" panose="020F0502020204030204" pitchFamily="34" charset="0"/>
                <a:cs typeface="Times New Roman" panose="02020603050405020304" pitchFamily="18" charset="0"/>
              </a:rPr>
              <a:t>C</a:t>
            </a: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a 2 möten per termin plus </a:t>
            </a:r>
            <a:r>
              <a:rPr lang="sv-SE" sz="1800" kern="100" dirty="0" err="1">
                <a:effectLst/>
                <a:latin typeface="Calibri" panose="020F0502020204030204" pitchFamily="34" charset="0"/>
                <a:ea typeface="Calibri" panose="020F0502020204030204" pitchFamily="34" charset="0"/>
                <a:cs typeface="Times New Roman" panose="02020603050405020304" pitchFamily="18" charset="0"/>
              </a:rPr>
              <a:t>ev</a:t>
            </a: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 inläsning av material</a:t>
            </a:r>
          </a:p>
          <a:p>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b="1" dirty="0"/>
              <a:t>Kommunikation och material:</a:t>
            </a:r>
          </a:p>
          <a:p>
            <a:r>
              <a:rPr lang="sv-SE" sz="1800" dirty="0">
                <a:latin typeface="Calibri" panose="020F0502020204030204" pitchFamily="34" charset="0"/>
                <a:ea typeface="Calibri" panose="020F0502020204030204" pitchFamily="34" charset="0"/>
              </a:rPr>
              <a:t>Projectplace – Partnerskapet</a:t>
            </a:r>
          </a:p>
          <a:p>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b="1" dirty="0"/>
              <a:t>Nästa möte för strategisk grupp: </a:t>
            </a:r>
          </a:p>
          <a:p>
            <a:r>
              <a:rPr lang="sv-SE" dirty="0"/>
              <a:t>15 november 13:00-14:30</a:t>
            </a:r>
          </a:p>
        </p:txBody>
      </p:sp>
    </p:spTree>
    <p:extLst>
      <p:ext uri="{BB962C8B-B14F-4D97-AF65-F5344CB8AC3E}">
        <p14:creationId xmlns:p14="http://schemas.microsoft.com/office/powerpoint/2010/main" val="11182411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descr="En bild som visar typografi, design&#10;&#10;Automatiskt genererad beskrivning">
            <a:extLst>
              <a:ext uri="{FF2B5EF4-FFF2-40B4-BE49-F238E27FC236}">
                <a16:creationId xmlns:a16="http://schemas.microsoft.com/office/drawing/2014/main" id="{8999BB77-313C-29FD-AC9C-DD20D0B78375}"/>
              </a:ext>
            </a:extLst>
          </p:cNvPr>
          <p:cNvPicPr>
            <a:picLocks noGrp="1" noChangeAspect="1"/>
          </p:cNvPicPr>
          <p:nvPr>
            <p:ph type="pic" idx="1"/>
          </p:nvPr>
        </p:nvPicPr>
        <p:blipFill>
          <a:blip r:embed="rId3"/>
          <a:stretch/>
        </p:blipFill>
        <p:spPr>
          <a:xfrm>
            <a:off x="4086034" y="1111421"/>
            <a:ext cx="5409060" cy="5330952"/>
          </a:xfrm>
          <a:prstGeom prst="rect">
            <a:avLst/>
          </a:prstGeom>
          <a:noFill/>
        </p:spPr>
      </p:pic>
      <p:sp>
        <p:nvSpPr>
          <p:cNvPr id="4" name="Rubrik 1">
            <a:extLst>
              <a:ext uri="{FF2B5EF4-FFF2-40B4-BE49-F238E27FC236}">
                <a16:creationId xmlns:a16="http://schemas.microsoft.com/office/drawing/2014/main" id="{0AEC20B2-E0BC-ACD8-EAA8-2CE55C5F3965}"/>
              </a:ext>
            </a:extLst>
          </p:cNvPr>
          <p:cNvSpPr txBox="1">
            <a:spLocks/>
          </p:cNvSpPr>
          <p:nvPr/>
        </p:nvSpPr>
        <p:spPr>
          <a:xfrm>
            <a:off x="2121927" y="478856"/>
            <a:ext cx="7272959" cy="634833"/>
          </a:xfrm>
          <a:prstGeom prst="rect">
            <a:avLst/>
          </a:prstGeom>
        </p:spPr>
        <p:txBody>
          <a:bodyP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0" i="0" u="none" strike="noStrike" kern="1200" cap="none" spc="-60" normalizeH="0" baseline="0" noProof="0" dirty="0">
                <a:ln>
                  <a:noFill/>
                </a:ln>
                <a:solidFill>
                  <a:prstClr val="black"/>
                </a:solidFill>
                <a:effectLst/>
                <a:uLnTx/>
                <a:uFillTx/>
                <a:latin typeface="Corbel" panose="020B0503020204020204"/>
                <a:ea typeface="+mj-ea"/>
                <a:cs typeface="Calibri Light"/>
              </a:rPr>
              <a:t>Modell för att identifiera lokala behov av kunskap</a:t>
            </a:r>
            <a:endParaRPr kumimoji="0" lang="sv-SE" sz="2800" b="0" i="0" u="none" strike="noStrike" kern="1200" cap="none" spc="-60" normalizeH="0" baseline="0" noProof="0" dirty="0">
              <a:ln>
                <a:noFill/>
              </a:ln>
              <a:solidFill>
                <a:prstClr val="black"/>
              </a:solidFill>
              <a:effectLst/>
              <a:uLnTx/>
              <a:uFillTx/>
              <a:latin typeface="Corbel" panose="020B0503020204020204"/>
              <a:ea typeface="+mj-ea"/>
              <a:cs typeface="+mj-cs"/>
            </a:endParaRPr>
          </a:p>
        </p:txBody>
      </p:sp>
    </p:spTree>
    <p:extLst>
      <p:ext uri="{BB962C8B-B14F-4D97-AF65-F5344CB8AC3E}">
        <p14:creationId xmlns:p14="http://schemas.microsoft.com/office/powerpoint/2010/main" val="32621701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690009" y="260514"/>
            <a:ext cx="9609825" cy="1231392"/>
          </a:xfrm>
        </p:spPr>
        <p:txBody>
          <a:bodyPr vert="horz" lIns="91440" tIns="45720" rIns="91440" bIns="45720" rtlCol="0" anchor="b">
            <a:noAutofit/>
          </a:bodyPr>
          <a:lstStyle/>
          <a:p>
            <a:r>
              <a:rPr lang="sv-SE" dirty="0"/>
              <a:t>Tidplan </a:t>
            </a:r>
          </a:p>
        </p:txBody>
      </p:sp>
      <p:graphicFrame>
        <p:nvGraphicFramePr>
          <p:cNvPr id="4" name="Tabell 3"/>
          <p:cNvGraphicFramePr>
            <a:graphicFrameLocks noGrp="1"/>
          </p:cNvGraphicFramePr>
          <p:nvPr/>
        </p:nvGraphicFramePr>
        <p:xfrm>
          <a:off x="1808367" y="2092749"/>
          <a:ext cx="9116808" cy="3449071"/>
        </p:xfrm>
        <a:graphic>
          <a:graphicData uri="http://schemas.openxmlformats.org/drawingml/2006/table">
            <a:tbl>
              <a:tblPr firstRow="1" bandRow="1">
                <a:tableStyleId>{93296810-A885-4BE3-A3E7-6D5BEEA58F35}</a:tableStyleId>
              </a:tblPr>
              <a:tblGrid>
                <a:gridCol w="1359907">
                  <a:extLst>
                    <a:ext uri="{9D8B030D-6E8A-4147-A177-3AD203B41FA5}">
                      <a16:colId xmlns:a16="http://schemas.microsoft.com/office/drawing/2014/main" val="133498617"/>
                    </a:ext>
                  </a:extLst>
                </a:gridCol>
                <a:gridCol w="1175688">
                  <a:extLst>
                    <a:ext uri="{9D8B030D-6E8A-4147-A177-3AD203B41FA5}">
                      <a16:colId xmlns:a16="http://schemas.microsoft.com/office/drawing/2014/main" val="629768854"/>
                    </a:ext>
                  </a:extLst>
                </a:gridCol>
                <a:gridCol w="1990163">
                  <a:extLst>
                    <a:ext uri="{9D8B030D-6E8A-4147-A177-3AD203B41FA5}">
                      <a16:colId xmlns:a16="http://schemas.microsoft.com/office/drawing/2014/main" val="1266065042"/>
                    </a:ext>
                  </a:extLst>
                </a:gridCol>
                <a:gridCol w="1066800">
                  <a:extLst>
                    <a:ext uri="{9D8B030D-6E8A-4147-A177-3AD203B41FA5}">
                      <a16:colId xmlns:a16="http://schemas.microsoft.com/office/drawing/2014/main" val="2607955428"/>
                    </a:ext>
                  </a:extLst>
                </a:gridCol>
                <a:gridCol w="1009650">
                  <a:extLst>
                    <a:ext uri="{9D8B030D-6E8A-4147-A177-3AD203B41FA5}">
                      <a16:colId xmlns:a16="http://schemas.microsoft.com/office/drawing/2014/main" val="2435102708"/>
                    </a:ext>
                  </a:extLst>
                </a:gridCol>
                <a:gridCol w="1066800">
                  <a:extLst>
                    <a:ext uri="{9D8B030D-6E8A-4147-A177-3AD203B41FA5}">
                      <a16:colId xmlns:a16="http://schemas.microsoft.com/office/drawing/2014/main" val="3804331456"/>
                    </a:ext>
                  </a:extLst>
                </a:gridCol>
                <a:gridCol w="1447800">
                  <a:extLst>
                    <a:ext uri="{9D8B030D-6E8A-4147-A177-3AD203B41FA5}">
                      <a16:colId xmlns:a16="http://schemas.microsoft.com/office/drawing/2014/main" val="3477566293"/>
                    </a:ext>
                  </a:extLst>
                </a:gridCol>
              </a:tblGrid>
              <a:tr h="583951">
                <a:tc>
                  <a:txBody>
                    <a:bodyPr/>
                    <a:lstStyle/>
                    <a:p>
                      <a:r>
                        <a:rPr lang="sv-SE" sz="1600" baseline="0" dirty="0"/>
                        <a:t>Okt 2023</a:t>
                      </a:r>
                    </a:p>
                  </a:txBody>
                  <a:tcPr/>
                </a:tc>
                <a:tc>
                  <a:txBody>
                    <a:bodyPr/>
                    <a:lstStyle/>
                    <a:p>
                      <a:r>
                        <a:rPr lang="sv-SE" sz="1600" baseline="0" dirty="0"/>
                        <a:t>Nov </a:t>
                      </a:r>
                    </a:p>
                  </a:txBody>
                  <a:tcPr/>
                </a:tc>
                <a:tc>
                  <a:txBody>
                    <a:bodyPr/>
                    <a:lstStyle/>
                    <a:p>
                      <a:r>
                        <a:rPr lang="sv-SE" sz="1600" baseline="0" dirty="0"/>
                        <a:t>Dec</a:t>
                      </a:r>
                    </a:p>
                  </a:txBody>
                  <a:tcPr/>
                </a:tc>
                <a:tc>
                  <a:txBody>
                    <a:bodyPr/>
                    <a:lstStyle/>
                    <a:p>
                      <a:r>
                        <a:rPr lang="sv-SE" sz="1600" dirty="0"/>
                        <a:t>Jan </a:t>
                      </a:r>
                    </a:p>
                  </a:txBody>
                  <a:tcPr/>
                </a:tc>
                <a:tc>
                  <a:txBody>
                    <a:bodyPr/>
                    <a:lstStyle/>
                    <a:p>
                      <a:r>
                        <a:rPr lang="sv-SE" sz="1600" dirty="0"/>
                        <a:t>Feb</a:t>
                      </a:r>
                    </a:p>
                  </a:txBody>
                  <a:tcPr/>
                </a:tc>
                <a:tc>
                  <a:txBody>
                    <a:bodyPr/>
                    <a:lstStyle/>
                    <a:p>
                      <a:r>
                        <a:rPr lang="sv-SE" sz="1600" dirty="0"/>
                        <a:t>Mars</a:t>
                      </a:r>
                    </a:p>
                  </a:txBody>
                  <a:tcPr/>
                </a:tc>
                <a:tc>
                  <a:txBody>
                    <a:bodyPr/>
                    <a:lstStyle/>
                    <a:p>
                      <a:r>
                        <a:rPr lang="sv-SE" sz="1600" dirty="0"/>
                        <a:t>April</a:t>
                      </a:r>
                    </a:p>
                  </a:txBody>
                  <a:tcPr/>
                </a:tc>
                <a:extLst>
                  <a:ext uri="{0D108BD9-81ED-4DB2-BD59-A6C34878D82A}">
                    <a16:rowId xmlns:a16="http://schemas.microsoft.com/office/drawing/2014/main" val="3366038555"/>
                  </a:ext>
                </a:extLst>
              </a:tr>
              <a:tr h="2673883">
                <a:tc>
                  <a:txBody>
                    <a:bodyPr/>
                    <a:lstStyle/>
                    <a:p>
                      <a:pPr lvl="0">
                        <a:buNone/>
                      </a:pPr>
                      <a:r>
                        <a:rPr lang="sv-SE" sz="1400" baseline="0" dirty="0"/>
                        <a:t>4 och 5 okt RSS och NSK-S</a:t>
                      </a:r>
                    </a:p>
                    <a:p>
                      <a:pPr lvl="0">
                        <a:buNone/>
                      </a:pPr>
                      <a:endParaRPr lang="sv-SE" sz="1400" baseline="0" dirty="0"/>
                    </a:p>
                    <a:p>
                      <a:pPr lvl="0">
                        <a:buNone/>
                      </a:pPr>
                      <a:r>
                        <a:rPr lang="sv-SE" sz="1400" baseline="0" dirty="0"/>
                        <a:t>Infobrev 6 okt</a:t>
                      </a:r>
                    </a:p>
                    <a:p>
                      <a:pPr lvl="0">
                        <a:buNone/>
                      </a:pPr>
                      <a:endParaRPr lang="sv-SE" sz="1400" baseline="0" dirty="0"/>
                    </a:p>
                    <a:p>
                      <a:pPr lvl="0">
                        <a:buNone/>
                      </a:pPr>
                      <a:r>
                        <a:rPr lang="sv-SE" sz="1400" baseline="0" dirty="0"/>
                        <a:t>19 oktober Årsmöte Partnerskapet</a:t>
                      </a:r>
                    </a:p>
                    <a:p>
                      <a:pPr lvl="0">
                        <a:buNone/>
                      </a:pPr>
                      <a:endParaRPr lang="sv-SE" sz="1400" baseline="0" dirty="0"/>
                    </a:p>
                    <a:p>
                      <a:pPr lvl="0">
                        <a:buNone/>
                      </a:pPr>
                      <a:r>
                        <a:rPr lang="sv-SE" sz="1400" b="1" baseline="0" dirty="0"/>
                        <a:t>31 okt </a:t>
                      </a:r>
                      <a:r>
                        <a:rPr lang="sv-SE" sz="1400" b="1" baseline="0" dirty="0" err="1"/>
                        <a:t>kl</a:t>
                      </a:r>
                      <a:r>
                        <a:rPr lang="sv-SE" sz="1400" b="1" baseline="0" dirty="0"/>
                        <a:t> 09:00-ca 10:00: </a:t>
                      </a:r>
                      <a:r>
                        <a:rPr lang="sv-SE" sz="1400" baseline="0" dirty="0"/>
                        <a:t>Öppet ”frågor och svarsmöte”</a:t>
                      </a:r>
                    </a:p>
                  </a:txBody>
                  <a:tcPr/>
                </a:tc>
                <a:tc>
                  <a:txBody>
                    <a:bodyPr/>
                    <a:lstStyle/>
                    <a:p>
                      <a:pPr lvl="0">
                        <a:buNone/>
                      </a:pPr>
                      <a:r>
                        <a:rPr lang="sv-SE" sz="1400" b="1" baseline="0" dirty="0"/>
                        <a:t>16 nov </a:t>
                      </a:r>
                      <a:r>
                        <a:rPr lang="sv-SE" sz="1400" baseline="0" dirty="0"/>
                        <a:t>SKR:s Barn och unga nätverk informeras om  modell och moment 2 och 3</a:t>
                      </a:r>
                    </a:p>
                    <a:p>
                      <a:pPr lvl="0">
                        <a:buNone/>
                      </a:pPr>
                      <a:endParaRPr lang="sv-SE"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baseline="0" dirty="0"/>
                        <a:t>Inbjudan till 1/12 sänds i mitten av nov</a:t>
                      </a:r>
                    </a:p>
                    <a:p>
                      <a:pPr lvl="0">
                        <a:buNone/>
                      </a:pPr>
                      <a:endParaRPr lang="sv-SE" sz="1400" baseline="0" dirty="0"/>
                    </a:p>
                  </a:txBody>
                  <a:tcPr/>
                </a:tc>
                <a:tc>
                  <a:txBody>
                    <a:bodyPr/>
                    <a:lstStyle/>
                    <a:p>
                      <a:r>
                        <a:rPr lang="sv-SE" sz="1400" baseline="0" dirty="0"/>
                        <a:t>Ny omgång  startar = </a:t>
                      </a:r>
                      <a:r>
                        <a:rPr lang="sv-SE" sz="1400" b="1" baseline="0" dirty="0"/>
                        <a:t>Uppstartsmöte 1 dec </a:t>
                      </a:r>
                      <a:r>
                        <a:rPr lang="sv-SE" sz="1400" b="1" baseline="0" dirty="0" err="1"/>
                        <a:t>kl</a:t>
                      </a:r>
                      <a:r>
                        <a:rPr lang="sv-SE" sz="1400" b="1" baseline="0" dirty="0"/>
                        <a:t> 13:00-14:30 </a:t>
                      </a:r>
                      <a:r>
                        <a:rPr lang="sv-SE" sz="1400" baseline="0" dirty="0"/>
                        <a:t>via TEAMS för regionala kontaktpersoner</a:t>
                      </a:r>
                    </a:p>
                    <a:p>
                      <a:pPr lvl="0">
                        <a:buNone/>
                      </a:pPr>
                      <a:endParaRPr lang="sv-SE" sz="140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aseline="0" dirty="0"/>
                        <a:t>Öppet infomöte, tillfälle att ställa frågor</a:t>
                      </a:r>
                    </a:p>
                    <a:p>
                      <a:endParaRPr lang="sv-SE" sz="1400" dirty="0"/>
                    </a:p>
                  </a:txBody>
                  <a:tcPr marL="6350" marR="6350" marT="635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aseline="0" dirty="0"/>
                        <a:t>Öppet infomöte, tillfälle att ställa frågor</a:t>
                      </a:r>
                    </a:p>
                    <a:p>
                      <a:endParaRPr lang="sv-SE" sz="1400" baseline="0" dirty="0">
                        <a:solidFill>
                          <a:srgbClr val="FF0000"/>
                        </a:solidFill>
                      </a:endParaRPr>
                    </a:p>
                  </a:txBody>
                  <a:tcPr marL="6350" marR="6350" marT="635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aseline="0" dirty="0"/>
                        <a:t>Öppet infomöte, tillfälle att ställa frågor</a:t>
                      </a:r>
                    </a:p>
                    <a:p>
                      <a:endParaRPr lang="sv-SE" sz="1400" dirty="0">
                        <a:solidFill>
                          <a:srgbClr val="FF0000"/>
                        </a:solidFill>
                      </a:endParaRPr>
                    </a:p>
                  </a:txBody>
                  <a:tcPr/>
                </a:tc>
                <a:tc>
                  <a:txBody>
                    <a:bodyPr/>
                    <a:lstStyle/>
                    <a:p>
                      <a:pPr marL="0" marR="0" lvl="0" indent="0" algn="l">
                        <a:lnSpc>
                          <a:spcPct val="100000"/>
                        </a:lnSpc>
                        <a:spcBef>
                          <a:spcPts val="0"/>
                        </a:spcBef>
                        <a:spcAft>
                          <a:spcPts val="0"/>
                        </a:spcAft>
                        <a:buClrTx/>
                        <a:buSzTx/>
                        <a:buFontTx/>
                        <a:buNone/>
                      </a:pPr>
                      <a:r>
                        <a:rPr lang="sv-SE" sz="1400" dirty="0"/>
                        <a:t>Insamlingsperiod avslutas. Senast den 30 april ska identifierade behov skickas till SKR.</a:t>
                      </a:r>
                    </a:p>
                    <a:p>
                      <a:endParaRPr lang="sv-SE" sz="1400" baseline="0" dirty="0"/>
                    </a:p>
                  </a:txBody>
                  <a:tcPr/>
                </a:tc>
                <a:extLst>
                  <a:ext uri="{0D108BD9-81ED-4DB2-BD59-A6C34878D82A}">
                    <a16:rowId xmlns:a16="http://schemas.microsoft.com/office/drawing/2014/main" val="4158491215"/>
                  </a:ext>
                </a:extLst>
              </a:tr>
            </a:tbl>
          </a:graphicData>
        </a:graphic>
      </p:graphicFrame>
      <p:sp>
        <p:nvSpPr>
          <p:cNvPr id="6" name="Högerpil 5"/>
          <p:cNvSpPr/>
          <p:nvPr/>
        </p:nvSpPr>
        <p:spPr>
          <a:xfrm>
            <a:off x="4714875" y="628650"/>
            <a:ext cx="5787116" cy="1382753"/>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Corbel" panose="020B0503020204020204"/>
                <a:ea typeface="+mn-ea"/>
                <a:cs typeface="Arial"/>
              </a:rPr>
              <a:t>Insamlingsperiod för RSS, moment 2 och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Corbel" panose="020B0503020204020204"/>
                <a:ea typeface="+mn-ea"/>
                <a:cs typeface="Arial"/>
              </a:rPr>
              <a:t>(förslagsvis vid 2 nätverksträffar) </a:t>
            </a:r>
          </a:p>
        </p:txBody>
      </p:sp>
    </p:spTree>
    <p:extLst>
      <p:ext uri="{BB962C8B-B14F-4D97-AF65-F5344CB8AC3E}">
        <p14:creationId xmlns:p14="http://schemas.microsoft.com/office/powerpoint/2010/main" val="3982697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FF7698-D9A6-147A-242F-08489A7FDBDE}"/>
              </a:ext>
            </a:extLst>
          </p:cNvPr>
          <p:cNvSpPr>
            <a:spLocks noGrp="1"/>
          </p:cNvSpPr>
          <p:nvPr>
            <p:ph type="title"/>
          </p:nvPr>
        </p:nvSpPr>
        <p:spPr>
          <a:xfrm>
            <a:off x="1751106" y="486353"/>
            <a:ext cx="9433362" cy="1010471"/>
          </a:xfrm>
        </p:spPr>
        <p:txBody>
          <a:bodyPr/>
          <a:lstStyle/>
          <a:p>
            <a:r>
              <a:rPr lang="sv-SE" dirty="0"/>
              <a:t>Annan viktig information</a:t>
            </a:r>
          </a:p>
        </p:txBody>
      </p:sp>
      <p:sp>
        <p:nvSpPr>
          <p:cNvPr id="3" name="Platshållare för innehåll 2">
            <a:extLst>
              <a:ext uri="{FF2B5EF4-FFF2-40B4-BE49-F238E27FC236}">
                <a16:creationId xmlns:a16="http://schemas.microsoft.com/office/drawing/2014/main" id="{2C82A2FD-6A96-D6CB-0682-8C6B22CD140F}"/>
              </a:ext>
            </a:extLst>
          </p:cNvPr>
          <p:cNvSpPr>
            <a:spLocks noGrp="1"/>
          </p:cNvSpPr>
          <p:nvPr>
            <p:ph idx="1"/>
          </p:nvPr>
        </p:nvSpPr>
        <p:spPr/>
        <p:txBody>
          <a:bodyPr>
            <a:normAutofit/>
          </a:bodyPr>
          <a:lstStyle/>
          <a:p>
            <a:r>
              <a:rPr lang="sv-SE" dirty="0"/>
              <a:t>Strategiska gruppen kom fram till att </a:t>
            </a:r>
            <a:r>
              <a:rPr lang="sv-SE" b="1" dirty="0"/>
              <a:t>föreslå start 1 december 2023 </a:t>
            </a:r>
            <a:r>
              <a:rPr lang="sv-SE" dirty="0"/>
              <a:t>men att vi nästa gång startar en ny omgång tidigare, helst i oktober/november. </a:t>
            </a:r>
          </a:p>
          <a:p>
            <a:r>
              <a:rPr lang="sv-SE" dirty="0"/>
              <a:t>Samla på er frågor till det ”öppna” frågor och svarsmötet (mejla gärna frågor innan) </a:t>
            </a:r>
          </a:p>
          <a:p>
            <a:r>
              <a:rPr lang="sv-SE" b="1" dirty="0"/>
              <a:t>Senast 10 november </a:t>
            </a:r>
            <a:r>
              <a:rPr lang="sv-SE" dirty="0"/>
              <a:t>behöver varje RSS ha meddelat en kontaktperson som vi kan bjuda in till den första träffen via TEAMS, den </a:t>
            </a:r>
            <a:r>
              <a:rPr lang="sv-SE" b="1" dirty="0"/>
              <a:t>1 december 13:00-14:30 </a:t>
            </a:r>
          </a:p>
          <a:p>
            <a:r>
              <a:rPr lang="sv-SE" dirty="0"/>
              <a:t>Återkoppling på de lokala behov av kunskap som identifierades inom Funk-området omhändertas inom Partnerskapet </a:t>
            </a:r>
          </a:p>
          <a:p>
            <a:r>
              <a:rPr lang="sv-SE" dirty="0"/>
              <a:t>Vi sparar allt material i en mapp i Partnerskapets Projectplace - Modell för att identifiera lokala behov av kunskap</a:t>
            </a:r>
          </a:p>
          <a:p>
            <a:endParaRPr lang="sv-SE" dirty="0"/>
          </a:p>
        </p:txBody>
      </p:sp>
    </p:spTree>
    <p:extLst>
      <p:ext uri="{BB962C8B-B14F-4D97-AF65-F5344CB8AC3E}">
        <p14:creationId xmlns:p14="http://schemas.microsoft.com/office/powerpoint/2010/main" val="23841028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C7BA91-7BCC-5E33-E48C-764B1BDCA534}"/>
              </a:ext>
            </a:extLst>
          </p:cNvPr>
          <p:cNvSpPr>
            <a:spLocks noGrp="1"/>
          </p:cNvSpPr>
          <p:nvPr>
            <p:ph type="ctrTitle"/>
          </p:nvPr>
        </p:nvSpPr>
        <p:spPr/>
        <p:txBody>
          <a:bodyPr/>
          <a:lstStyle/>
          <a:p>
            <a:r>
              <a:rPr lang="sv-SE" dirty="0"/>
              <a:t>Tack </a:t>
            </a:r>
            <a:r>
              <a:rPr lang="sv-SE" dirty="0">
                <a:sym typeface="Wingdings" panose="05000000000000000000" pitchFamily="2" charset="2"/>
              </a:rPr>
              <a:t></a:t>
            </a:r>
            <a:br>
              <a:rPr lang="sv-SE" dirty="0">
                <a:sym typeface="Wingdings" panose="05000000000000000000" pitchFamily="2" charset="2"/>
              </a:rPr>
            </a:br>
            <a:r>
              <a:rPr lang="sv-SE" dirty="0">
                <a:sym typeface="Wingdings" panose="05000000000000000000" pitchFamily="2" charset="2"/>
              </a:rPr>
              <a:t/>
            </a:r>
            <a:br>
              <a:rPr lang="sv-SE" dirty="0">
                <a:sym typeface="Wingdings" panose="05000000000000000000" pitchFamily="2" charset="2"/>
              </a:rPr>
            </a:br>
            <a:r>
              <a:rPr lang="sv-SE" sz="3200" dirty="0">
                <a:sym typeface="Wingdings" panose="05000000000000000000" pitchFamily="2" charset="2"/>
              </a:rPr>
              <a:t>Frågor till: helena.wiklund@skr.se</a:t>
            </a:r>
            <a:endParaRPr lang="sv-SE" sz="3200" dirty="0"/>
          </a:p>
        </p:txBody>
      </p:sp>
    </p:spTree>
    <p:extLst>
      <p:ext uri="{BB962C8B-B14F-4D97-AF65-F5344CB8AC3E}">
        <p14:creationId xmlns:p14="http://schemas.microsoft.com/office/powerpoint/2010/main" val="33148764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32E58D-59F9-4BE6-A8E5-2186520F39D9}"/>
              </a:ext>
            </a:extLst>
          </p:cNvPr>
          <p:cNvSpPr>
            <a:spLocks noGrp="1"/>
          </p:cNvSpPr>
          <p:nvPr>
            <p:ph type="title"/>
          </p:nvPr>
        </p:nvSpPr>
        <p:spPr>
          <a:xfrm>
            <a:off x="664234" y="975186"/>
            <a:ext cx="9648166" cy="1112405"/>
          </a:xfrm>
        </p:spPr>
        <p:txBody>
          <a:bodyPr anchor="t">
            <a:normAutofit/>
          </a:bodyPr>
          <a:lstStyle/>
          <a:p>
            <a:pPr algn="ctr"/>
            <a:r>
              <a:rPr lang="sv-SE" sz="4100" dirty="0"/>
              <a:t>Avslutning och summering</a:t>
            </a:r>
          </a:p>
        </p:txBody>
      </p:sp>
      <p:grpSp>
        <p:nvGrpSpPr>
          <p:cNvPr id="25" name="Grupp 24">
            <a:extLst>
              <a:ext uri="{FF2B5EF4-FFF2-40B4-BE49-F238E27FC236}">
                <a16:creationId xmlns:a16="http://schemas.microsoft.com/office/drawing/2014/main" id="{95071F94-53C1-5B95-2BA2-51778B6ED9B7}"/>
              </a:ext>
            </a:extLst>
          </p:cNvPr>
          <p:cNvGrpSpPr/>
          <p:nvPr/>
        </p:nvGrpSpPr>
        <p:grpSpPr>
          <a:xfrm>
            <a:off x="3822657" y="1928759"/>
            <a:ext cx="1930400" cy="1824113"/>
            <a:chOff x="697261" y="2144666"/>
            <a:chExt cx="1930400" cy="1824113"/>
          </a:xfrm>
        </p:grpSpPr>
        <p:sp>
          <p:nvSpPr>
            <p:cNvPr id="6" name="Rektangel 5">
              <a:extLst>
                <a:ext uri="{FF2B5EF4-FFF2-40B4-BE49-F238E27FC236}">
                  <a16:creationId xmlns:a16="http://schemas.microsoft.com/office/drawing/2014/main" id="{85363941-4ADF-C2F6-F384-16D57A83F0AF}"/>
                </a:ext>
              </a:extLst>
            </p:cNvPr>
            <p:cNvSpPr/>
            <p:nvPr/>
          </p:nvSpPr>
          <p:spPr>
            <a:xfrm>
              <a:off x="697261" y="2144666"/>
              <a:ext cx="1930400" cy="256714"/>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 8 FEBRUARI</a:t>
              </a:r>
            </a:p>
          </p:txBody>
        </p:sp>
        <p:sp>
          <p:nvSpPr>
            <p:cNvPr id="13" name="Rektangel 12">
              <a:extLst>
                <a:ext uri="{FF2B5EF4-FFF2-40B4-BE49-F238E27FC236}">
                  <a16:creationId xmlns:a16="http://schemas.microsoft.com/office/drawing/2014/main" id="{02A73ACB-CC88-F1C9-7949-7F6D1498A10B}"/>
                </a:ext>
              </a:extLst>
            </p:cNvPr>
            <p:cNvSpPr/>
            <p:nvPr/>
          </p:nvSpPr>
          <p:spPr>
            <a:xfrm>
              <a:off x="697261" y="2401380"/>
              <a:ext cx="1930400" cy="1567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Heldag fysisk, RSS</a:t>
              </a:r>
            </a:p>
          </p:txBody>
        </p:sp>
      </p:grpSp>
      <p:grpSp>
        <p:nvGrpSpPr>
          <p:cNvPr id="24" name="Grupp 23">
            <a:extLst>
              <a:ext uri="{FF2B5EF4-FFF2-40B4-BE49-F238E27FC236}">
                <a16:creationId xmlns:a16="http://schemas.microsoft.com/office/drawing/2014/main" id="{E09DAAAD-5B05-443D-F2CD-189008EFE853}"/>
              </a:ext>
            </a:extLst>
          </p:cNvPr>
          <p:cNvGrpSpPr/>
          <p:nvPr/>
        </p:nvGrpSpPr>
        <p:grpSpPr>
          <a:xfrm>
            <a:off x="6096000" y="1935033"/>
            <a:ext cx="1930400" cy="1824113"/>
            <a:chOff x="2915684" y="2144666"/>
            <a:chExt cx="1930400" cy="1824113"/>
          </a:xfrm>
        </p:grpSpPr>
        <p:sp>
          <p:nvSpPr>
            <p:cNvPr id="7" name="Rektangel 6">
              <a:extLst>
                <a:ext uri="{FF2B5EF4-FFF2-40B4-BE49-F238E27FC236}">
                  <a16:creationId xmlns:a16="http://schemas.microsoft.com/office/drawing/2014/main" id="{0EB11741-24DB-B3CD-FE12-57E82650B8A1}"/>
                </a:ext>
              </a:extLst>
            </p:cNvPr>
            <p:cNvSpPr/>
            <p:nvPr/>
          </p:nvSpPr>
          <p:spPr>
            <a:xfrm>
              <a:off x="2915684" y="2144666"/>
              <a:ext cx="1930400" cy="256714"/>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24 APRIL</a:t>
              </a:r>
            </a:p>
          </p:txBody>
        </p:sp>
        <p:sp>
          <p:nvSpPr>
            <p:cNvPr id="14" name="Rektangel 13">
              <a:extLst>
                <a:ext uri="{FF2B5EF4-FFF2-40B4-BE49-F238E27FC236}">
                  <a16:creationId xmlns:a16="http://schemas.microsoft.com/office/drawing/2014/main" id="{370C9172-8BB8-5733-DDF4-4422A8E78342}"/>
                </a:ext>
              </a:extLst>
            </p:cNvPr>
            <p:cNvSpPr/>
            <p:nvPr/>
          </p:nvSpPr>
          <p:spPr>
            <a:xfrm>
              <a:off x="2915684" y="2401380"/>
              <a:ext cx="1930400" cy="1567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Digitalt, gemensamt med NSK-S</a:t>
              </a:r>
            </a:p>
          </p:txBody>
        </p:sp>
      </p:grpSp>
      <p:grpSp>
        <p:nvGrpSpPr>
          <p:cNvPr id="23" name="Grupp 22">
            <a:extLst>
              <a:ext uri="{FF2B5EF4-FFF2-40B4-BE49-F238E27FC236}">
                <a16:creationId xmlns:a16="http://schemas.microsoft.com/office/drawing/2014/main" id="{D15E265F-F694-74DC-5312-A65AB5EBF909}"/>
              </a:ext>
            </a:extLst>
          </p:cNvPr>
          <p:cNvGrpSpPr/>
          <p:nvPr/>
        </p:nvGrpSpPr>
        <p:grpSpPr>
          <a:xfrm>
            <a:off x="8378693" y="1928759"/>
            <a:ext cx="1933707" cy="1823827"/>
            <a:chOff x="5130800" y="2144952"/>
            <a:chExt cx="1933707" cy="1823827"/>
          </a:xfrm>
        </p:grpSpPr>
        <p:sp>
          <p:nvSpPr>
            <p:cNvPr id="8" name="Rektangel 7">
              <a:extLst>
                <a:ext uri="{FF2B5EF4-FFF2-40B4-BE49-F238E27FC236}">
                  <a16:creationId xmlns:a16="http://schemas.microsoft.com/office/drawing/2014/main" id="{C574B00D-6832-977A-FFEC-E949FE7EBE1E}"/>
                </a:ext>
              </a:extLst>
            </p:cNvPr>
            <p:cNvSpPr/>
            <p:nvPr/>
          </p:nvSpPr>
          <p:spPr>
            <a:xfrm>
              <a:off x="5130800" y="2144952"/>
              <a:ext cx="1930400" cy="256714"/>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16 MAJ</a:t>
              </a:r>
            </a:p>
          </p:txBody>
        </p:sp>
        <p:sp>
          <p:nvSpPr>
            <p:cNvPr id="15" name="Rektangel 14">
              <a:extLst>
                <a:ext uri="{FF2B5EF4-FFF2-40B4-BE49-F238E27FC236}">
                  <a16:creationId xmlns:a16="http://schemas.microsoft.com/office/drawing/2014/main" id="{5A0CE5A1-5DE4-739D-3698-2F2AB0355794}"/>
                </a:ext>
              </a:extLst>
            </p:cNvPr>
            <p:cNvSpPr/>
            <p:nvPr/>
          </p:nvSpPr>
          <p:spPr>
            <a:xfrm>
              <a:off x="5134107" y="2401380"/>
              <a:ext cx="1930400" cy="1567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Digitalt, RSS</a:t>
              </a:r>
            </a:p>
          </p:txBody>
        </p:sp>
      </p:grpSp>
      <p:grpSp>
        <p:nvGrpSpPr>
          <p:cNvPr id="22" name="Grupp 21">
            <a:extLst>
              <a:ext uri="{FF2B5EF4-FFF2-40B4-BE49-F238E27FC236}">
                <a16:creationId xmlns:a16="http://schemas.microsoft.com/office/drawing/2014/main" id="{F2A1823C-6660-4AFC-11CD-4AB4BAAA1F22}"/>
              </a:ext>
            </a:extLst>
          </p:cNvPr>
          <p:cNvGrpSpPr/>
          <p:nvPr/>
        </p:nvGrpSpPr>
        <p:grpSpPr>
          <a:xfrm>
            <a:off x="3822657" y="4017041"/>
            <a:ext cx="1933707" cy="1824112"/>
            <a:chOff x="7157200" y="2144666"/>
            <a:chExt cx="1933707" cy="1824112"/>
          </a:xfrm>
        </p:grpSpPr>
        <p:sp>
          <p:nvSpPr>
            <p:cNvPr id="9" name="Rektangel 8">
              <a:extLst>
                <a:ext uri="{FF2B5EF4-FFF2-40B4-BE49-F238E27FC236}">
                  <a16:creationId xmlns:a16="http://schemas.microsoft.com/office/drawing/2014/main" id="{B925BE4A-A624-238E-04AD-0BB221FD9B8D}"/>
                </a:ext>
              </a:extLst>
            </p:cNvPr>
            <p:cNvSpPr/>
            <p:nvPr/>
          </p:nvSpPr>
          <p:spPr>
            <a:xfrm>
              <a:off x="7157200" y="2144666"/>
              <a:ext cx="1930400" cy="256714"/>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19 SEPTEMBER</a:t>
              </a:r>
            </a:p>
          </p:txBody>
        </p:sp>
        <p:sp>
          <p:nvSpPr>
            <p:cNvPr id="16" name="Rektangel 15">
              <a:extLst>
                <a:ext uri="{FF2B5EF4-FFF2-40B4-BE49-F238E27FC236}">
                  <a16:creationId xmlns:a16="http://schemas.microsoft.com/office/drawing/2014/main" id="{EAB75921-110B-A168-6D21-0FA87F018BA0}"/>
                </a:ext>
              </a:extLst>
            </p:cNvPr>
            <p:cNvSpPr/>
            <p:nvPr/>
          </p:nvSpPr>
          <p:spPr>
            <a:xfrm>
              <a:off x="7160507" y="2401379"/>
              <a:ext cx="1930400" cy="1567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Fysiskt, RSS</a:t>
              </a:r>
            </a:p>
          </p:txBody>
        </p:sp>
      </p:grpSp>
      <p:grpSp>
        <p:nvGrpSpPr>
          <p:cNvPr id="21" name="Grupp 20">
            <a:extLst>
              <a:ext uri="{FF2B5EF4-FFF2-40B4-BE49-F238E27FC236}">
                <a16:creationId xmlns:a16="http://schemas.microsoft.com/office/drawing/2014/main" id="{AF390EEA-1857-8845-A0D1-BA5A35B039E5}"/>
              </a:ext>
            </a:extLst>
          </p:cNvPr>
          <p:cNvGrpSpPr/>
          <p:nvPr/>
        </p:nvGrpSpPr>
        <p:grpSpPr>
          <a:xfrm>
            <a:off x="6096000" y="4026504"/>
            <a:ext cx="1930400" cy="1824113"/>
            <a:chOff x="9372316" y="2174037"/>
            <a:chExt cx="1930400" cy="1824113"/>
          </a:xfrm>
        </p:grpSpPr>
        <p:sp>
          <p:nvSpPr>
            <p:cNvPr id="11" name="Rektangel 10">
              <a:extLst>
                <a:ext uri="{FF2B5EF4-FFF2-40B4-BE49-F238E27FC236}">
                  <a16:creationId xmlns:a16="http://schemas.microsoft.com/office/drawing/2014/main" id="{31EC72E6-C572-89E6-D40A-1FDEE73F0B90}"/>
                </a:ext>
              </a:extLst>
            </p:cNvPr>
            <p:cNvSpPr/>
            <p:nvPr/>
          </p:nvSpPr>
          <p:spPr>
            <a:xfrm>
              <a:off x="9372316" y="2174037"/>
              <a:ext cx="1930400" cy="256714"/>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9 OKTOBER</a:t>
              </a:r>
            </a:p>
          </p:txBody>
        </p:sp>
        <p:sp>
          <p:nvSpPr>
            <p:cNvPr id="17" name="Rektangel 16">
              <a:extLst>
                <a:ext uri="{FF2B5EF4-FFF2-40B4-BE49-F238E27FC236}">
                  <a16:creationId xmlns:a16="http://schemas.microsoft.com/office/drawing/2014/main" id="{D1475BCB-0416-5ADE-369D-06B5BDC13696}"/>
                </a:ext>
              </a:extLst>
            </p:cNvPr>
            <p:cNvSpPr/>
            <p:nvPr/>
          </p:nvSpPr>
          <p:spPr>
            <a:xfrm>
              <a:off x="9372316" y="2430751"/>
              <a:ext cx="1930400" cy="1567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Digitalt Gemensamt med NSK-S</a:t>
              </a:r>
            </a:p>
          </p:txBody>
        </p:sp>
      </p:grpSp>
      <p:grpSp>
        <p:nvGrpSpPr>
          <p:cNvPr id="26" name="Grupp 25">
            <a:extLst>
              <a:ext uri="{FF2B5EF4-FFF2-40B4-BE49-F238E27FC236}">
                <a16:creationId xmlns:a16="http://schemas.microsoft.com/office/drawing/2014/main" id="{C50BBBAA-7BDF-6FC9-79CF-03A52C15C79B}"/>
              </a:ext>
            </a:extLst>
          </p:cNvPr>
          <p:cNvGrpSpPr/>
          <p:nvPr/>
        </p:nvGrpSpPr>
        <p:grpSpPr>
          <a:xfrm>
            <a:off x="8378693" y="4017041"/>
            <a:ext cx="1930400" cy="1824113"/>
            <a:chOff x="7765429" y="5166546"/>
            <a:chExt cx="1930400" cy="1824113"/>
          </a:xfrm>
        </p:grpSpPr>
        <p:sp>
          <p:nvSpPr>
            <p:cNvPr id="12" name="Rektangel 11">
              <a:extLst>
                <a:ext uri="{FF2B5EF4-FFF2-40B4-BE49-F238E27FC236}">
                  <a16:creationId xmlns:a16="http://schemas.microsoft.com/office/drawing/2014/main" id="{E222ECA2-60DA-543B-0CFB-03C146BBC380}"/>
                </a:ext>
              </a:extLst>
            </p:cNvPr>
            <p:cNvSpPr/>
            <p:nvPr/>
          </p:nvSpPr>
          <p:spPr>
            <a:xfrm>
              <a:off x="7765429" y="5166546"/>
              <a:ext cx="1930400" cy="256714"/>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sv-SE"/>
                <a:t>13 </a:t>
              </a:r>
              <a:r>
                <a:rPr lang="sv-SE" dirty="0"/>
                <a:t>NOVEMBER</a:t>
              </a:r>
            </a:p>
          </p:txBody>
        </p:sp>
        <p:sp>
          <p:nvSpPr>
            <p:cNvPr id="18" name="Rektangel 17">
              <a:extLst>
                <a:ext uri="{FF2B5EF4-FFF2-40B4-BE49-F238E27FC236}">
                  <a16:creationId xmlns:a16="http://schemas.microsoft.com/office/drawing/2014/main" id="{B16EA345-F4C0-069A-5954-92C48ADDE5C0}"/>
                </a:ext>
              </a:extLst>
            </p:cNvPr>
            <p:cNvSpPr/>
            <p:nvPr/>
          </p:nvSpPr>
          <p:spPr>
            <a:xfrm>
              <a:off x="7765429" y="5423260"/>
              <a:ext cx="1930400" cy="15673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RSS</a:t>
              </a:r>
            </a:p>
          </p:txBody>
        </p:sp>
      </p:grpSp>
      <p:sp>
        <p:nvSpPr>
          <p:cNvPr id="28" name="Rektangel 27">
            <a:extLst>
              <a:ext uri="{FF2B5EF4-FFF2-40B4-BE49-F238E27FC236}">
                <a16:creationId xmlns:a16="http://schemas.microsoft.com/office/drawing/2014/main" id="{D7D20605-52D6-EEFC-0DD2-EFBEDB0042F1}"/>
              </a:ext>
            </a:extLst>
          </p:cNvPr>
          <p:cNvSpPr/>
          <p:nvPr/>
        </p:nvSpPr>
        <p:spPr>
          <a:xfrm>
            <a:off x="2479862" y="2174002"/>
            <a:ext cx="1006466" cy="15673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sv-SE" sz="2800" dirty="0"/>
              <a:t>VT</a:t>
            </a:r>
          </a:p>
        </p:txBody>
      </p:sp>
      <p:sp>
        <p:nvSpPr>
          <p:cNvPr id="29" name="Rektangel 28">
            <a:extLst>
              <a:ext uri="{FF2B5EF4-FFF2-40B4-BE49-F238E27FC236}">
                <a16:creationId xmlns:a16="http://schemas.microsoft.com/office/drawing/2014/main" id="{101AFBB4-21B2-9113-8339-EEB7D0CFEDD5}"/>
              </a:ext>
            </a:extLst>
          </p:cNvPr>
          <p:cNvSpPr/>
          <p:nvPr/>
        </p:nvSpPr>
        <p:spPr>
          <a:xfrm>
            <a:off x="2479862" y="4154861"/>
            <a:ext cx="1006466" cy="15673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sv-SE" sz="2800" dirty="0"/>
              <a:t>HT</a:t>
            </a:r>
          </a:p>
        </p:txBody>
      </p:sp>
    </p:spTree>
    <p:extLst>
      <p:ext uri="{BB962C8B-B14F-4D97-AF65-F5344CB8AC3E}">
        <p14:creationId xmlns:p14="http://schemas.microsoft.com/office/powerpoint/2010/main" val="28292755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524FFF-62C3-45AB-AE3B-6B9B873097BF}"/>
              </a:ext>
            </a:extLst>
          </p:cNvPr>
          <p:cNvSpPr>
            <a:spLocks noGrp="1"/>
          </p:cNvSpPr>
          <p:nvPr>
            <p:ph type="title"/>
          </p:nvPr>
        </p:nvSpPr>
        <p:spPr/>
        <p:txBody>
          <a:bodyPr/>
          <a:lstStyle/>
          <a:p>
            <a:r>
              <a:rPr lang="sv-SE" dirty="0"/>
              <a:t>Mötestider 2023</a:t>
            </a:r>
          </a:p>
        </p:txBody>
      </p:sp>
      <p:sp>
        <p:nvSpPr>
          <p:cNvPr id="5" name="Rektangel: rundade hörn 4">
            <a:extLst>
              <a:ext uri="{FF2B5EF4-FFF2-40B4-BE49-F238E27FC236}">
                <a16:creationId xmlns:a16="http://schemas.microsoft.com/office/drawing/2014/main" id="{DE11A92A-244F-4FB4-A4DB-8157507B6CB3}"/>
              </a:ext>
            </a:extLst>
          </p:cNvPr>
          <p:cNvSpPr/>
          <p:nvPr/>
        </p:nvSpPr>
        <p:spPr>
          <a:xfrm>
            <a:off x="8578229" y="2144666"/>
            <a:ext cx="2494883"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12 december, 9-12 Digitalt RSS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ktangel: rundade hörn 5">
            <a:extLst>
              <a:ext uri="{FF2B5EF4-FFF2-40B4-BE49-F238E27FC236}">
                <a16:creationId xmlns:a16="http://schemas.microsoft.com/office/drawing/2014/main" id="{230DECDC-9EB8-4869-8058-8B5D758B240C}"/>
              </a:ext>
            </a:extLst>
          </p:cNvPr>
          <p:cNvSpPr/>
          <p:nvPr/>
        </p:nvSpPr>
        <p:spPr>
          <a:xfrm>
            <a:off x="5948732" y="3870960"/>
            <a:ext cx="209420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5 oktober, 09-12 Fysiskt gemensam RSS och NSK-S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 name="Rektangel: rundade hörn 10">
            <a:extLst>
              <a:ext uri="{FF2B5EF4-FFF2-40B4-BE49-F238E27FC236}">
                <a16:creationId xmlns:a16="http://schemas.microsoft.com/office/drawing/2014/main" id="{D743EC57-2DDC-4695-A6E1-827DCBC7FFD7}"/>
              </a:ext>
            </a:extLst>
          </p:cNvPr>
          <p:cNvSpPr/>
          <p:nvPr/>
        </p:nvSpPr>
        <p:spPr>
          <a:xfrm>
            <a:off x="8613009" y="3864465"/>
            <a:ext cx="2494883" cy="1286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12 december, 13-17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Digitalt Gemensam RSS och NSK-S </a:t>
            </a:r>
          </a:p>
        </p:txBody>
      </p:sp>
    </p:spTree>
    <p:extLst>
      <p:ext uri="{BB962C8B-B14F-4D97-AF65-F5344CB8AC3E}">
        <p14:creationId xmlns:p14="http://schemas.microsoft.com/office/powerpoint/2010/main" val="1115112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78949" y="1777751"/>
            <a:ext cx="10385737" cy="1966912"/>
          </a:xfrm>
        </p:spPr>
        <p:txBody>
          <a:bodyPr/>
          <a:lstStyle/>
          <a:p>
            <a:pPr algn="l"/>
            <a:r>
              <a:rPr lang="sv-SE" sz="4800" dirty="0"/>
              <a:t>En samverkansresa för hälsa </a:t>
            </a:r>
            <a:r>
              <a:rPr lang="sv-SE" sz="4000" dirty="0"/>
              <a:t/>
            </a:r>
            <a:br>
              <a:rPr lang="sv-SE" sz="4000" dirty="0"/>
            </a:br>
            <a:r>
              <a:rPr lang="sv-SE" sz="3200" b="0" dirty="0"/>
              <a:t/>
            </a:r>
            <a:br>
              <a:rPr lang="sv-SE" sz="3200" b="0" dirty="0"/>
            </a:br>
            <a:r>
              <a:rPr lang="sv-SE" sz="3200" b="0" dirty="0"/>
              <a:t>Summering och avstamp, Strategi för hälsa 2017-2023</a:t>
            </a:r>
            <a:br>
              <a:rPr lang="sv-SE" sz="3200" b="0" dirty="0"/>
            </a:br>
            <a:endParaRPr lang="sv-SE" sz="3200" b="0" dirty="0"/>
          </a:p>
        </p:txBody>
      </p:sp>
    </p:spTree>
    <p:extLst>
      <p:ext uri="{BB962C8B-B14F-4D97-AF65-F5344CB8AC3E}">
        <p14:creationId xmlns:p14="http://schemas.microsoft.com/office/powerpoint/2010/main" val="216193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167B2-0BB1-F6BA-3132-AABF5EB166D6}"/>
              </a:ext>
            </a:extLst>
          </p:cNvPr>
          <p:cNvSpPr>
            <a:spLocks noGrp="1"/>
          </p:cNvSpPr>
          <p:nvPr>
            <p:ph type="title"/>
          </p:nvPr>
        </p:nvSpPr>
        <p:spPr/>
        <p:txBody>
          <a:bodyPr/>
          <a:lstStyle/>
          <a:p>
            <a:r>
              <a:rPr lang="sv-SE" dirty="0"/>
              <a:t>Fokus för stunden</a:t>
            </a:r>
          </a:p>
        </p:txBody>
      </p:sp>
      <p:sp>
        <p:nvSpPr>
          <p:cNvPr id="3" name="Platshållare för innehåll 2">
            <a:extLst>
              <a:ext uri="{FF2B5EF4-FFF2-40B4-BE49-F238E27FC236}">
                <a16:creationId xmlns:a16="http://schemas.microsoft.com/office/drawing/2014/main" id="{2C2746C4-7D0D-1EA9-2C10-C70DA27FABF2}"/>
              </a:ext>
            </a:extLst>
          </p:cNvPr>
          <p:cNvSpPr>
            <a:spLocks noGrp="1"/>
          </p:cNvSpPr>
          <p:nvPr>
            <p:ph idx="1"/>
          </p:nvPr>
        </p:nvSpPr>
        <p:spPr>
          <a:xfrm>
            <a:off x="664232" y="2144216"/>
            <a:ext cx="9609825" cy="3738598"/>
          </a:xfrm>
        </p:spPr>
        <p:txBody>
          <a:bodyPr/>
          <a:lstStyle/>
          <a:p>
            <a:pPr marL="30163" indent="0">
              <a:buNone/>
            </a:pPr>
            <a:r>
              <a:rPr lang="sv-SE" b="1" dirty="0"/>
              <a:t>Syfte: </a:t>
            </a:r>
            <a:r>
              <a:rPr lang="sv-SE" dirty="0"/>
              <a:t>Utifrån lärdomarna föra dialog om fokus för fortsatt arbete utifrån din roll som </a:t>
            </a:r>
            <a:r>
              <a:rPr lang="sv-SE" dirty="0" err="1"/>
              <a:t>RSS-samordnare</a:t>
            </a:r>
            <a:r>
              <a:rPr lang="sv-SE" dirty="0"/>
              <a:t>.</a:t>
            </a:r>
          </a:p>
          <a:p>
            <a:pPr marL="30163" indent="0">
              <a:buNone/>
            </a:pPr>
            <a:endParaRPr lang="sv-SE" dirty="0"/>
          </a:p>
          <a:p>
            <a:r>
              <a:rPr lang="sv-SE" dirty="0"/>
              <a:t>Finns det delar i Strategi för hälsa som har varit till särskild nytta?</a:t>
            </a:r>
          </a:p>
          <a:p>
            <a:r>
              <a:rPr lang="sv-SE" dirty="0"/>
              <a:t>Det bästa måste få möjlighet att skalas upp - hur hjälps vi åt?</a:t>
            </a:r>
          </a:p>
          <a:p>
            <a:pPr marL="30163" indent="0">
              <a:buNone/>
            </a:pPr>
            <a:endParaRPr lang="sv-SE" dirty="0"/>
          </a:p>
        </p:txBody>
      </p:sp>
    </p:spTree>
    <p:extLst>
      <p:ext uri="{BB962C8B-B14F-4D97-AF65-F5344CB8AC3E}">
        <p14:creationId xmlns:p14="http://schemas.microsoft.com/office/powerpoint/2010/main" val="1153419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31946" y="660164"/>
            <a:ext cx="9609825" cy="1222053"/>
          </a:xfrm>
        </p:spPr>
        <p:txBody>
          <a:bodyPr/>
          <a:lstStyle/>
          <a:p>
            <a:r>
              <a:rPr lang="sv-SE" dirty="0"/>
              <a:t>Hälsa som strategi för att klara välfärdsuppdraget</a:t>
            </a:r>
          </a:p>
        </p:txBody>
      </p:sp>
      <p:sp>
        <p:nvSpPr>
          <p:cNvPr id="3" name="Platshållare för innehåll 2"/>
          <p:cNvSpPr>
            <a:spLocks noGrp="1"/>
          </p:cNvSpPr>
          <p:nvPr>
            <p:ph idx="1"/>
          </p:nvPr>
        </p:nvSpPr>
        <p:spPr>
          <a:xfrm>
            <a:off x="572792" y="2322198"/>
            <a:ext cx="5828008" cy="3738598"/>
          </a:xfrm>
        </p:spPr>
        <p:txBody>
          <a:bodyPr>
            <a:noAutofit/>
          </a:bodyPr>
          <a:lstStyle/>
          <a:p>
            <a:pPr marL="194072" lvl="0" indent="-171450" defTabSz="685800" eaLnBrk="0" hangingPunct="0">
              <a:spcBef>
                <a:spcPct val="50000"/>
              </a:spcBef>
              <a:spcAft>
                <a:spcPts val="900"/>
              </a:spcAft>
              <a:buFont typeface="Arial" panose="020B0604020202020204" pitchFamily="34" charset="0"/>
              <a:buChar char="•"/>
            </a:pPr>
            <a:r>
              <a:rPr lang="sv-SE" sz="1800" i="1" dirty="0">
                <a:solidFill>
                  <a:prstClr val="black"/>
                </a:solidFill>
                <a:latin typeface="+mj-lt"/>
                <a:ea typeface="Geneva" pitchFamily="1" charset="-128"/>
              </a:rPr>
              <a:t>Strategi för hälsa </a:t>
            </a:r>
            <a:r>
              <a:rPr lang="sv-SE" sz="1800" dirty="0">
                <a:solidFill>
                  <a:prstClr val="black"/>
                </a:solidFill>
                <a:latin typeface="+mj-lt"/>
                <a:ea typeface="Geneva" pitchFamily="1" charset="-128"/>
              </a:rPr>
              <a:t>innebär att Sveriges viktiga välfärdsverksamheter - skola, socialtjänst samt hälso- och sjukvård behöver ledas, styras och samordnas för att främja hälsa och förebygga ohälsa.</a:t>
            </a:r>
          </a:p>
          <a:p>
            <a:pPr marL="194072" lvl="0" indent="-171450" defTabSz="685800" eaLnBrk="0" hangingPunct="0">
              <a:spcBef>
                <a:spcPct val="50000"/>
              </a:spcBef>
              <a:spcAft>
                <a:spcPts val="900"/>
              </a:spcAft>
              <a:buFont typeface="Arial" panose="020B0604020202020204" pitchFamily="34" charset="0"/>
              <a:buChar char="•"/>
            </a:pPr>
            <a:r>
              <a:rPr lang="sv-SE" sz="1800" dirty="0">
                <a:solidFill>
                  <a:prstClr val="black"/>
                </a:solidFill>
                <a:latin typeface="+mj-lt"/>
                <a:ea typeface="Geneva" pitchFamily="1" charset="-128"/>
              </a:rPr>
              <a:t>Vi behöver bli ännu bättre på att gemensamt utveckla arbetsmetoder, sätta konkreta mål, mäta och följa upp resultaten.</a:t>
            </a:r>
          </a:p>
          <a:p>
            <a:pPr marL="194072" lvl="0" indent="-171450" defTabSz="685800" eaLnBrk="0" hangingPunct="0">
              <a:spcBef>
                <a:spcPct val="50000"/>
              </a:spcBef>
              <a:spcAft>
                <a:spcPts val="900"/>
              </a:spcAft>
              <a:buFont typeface="Arial" panose="020B0604020202020204" pitchFamily="34" charset="0"/>
              <a:buChar char="•"/>
            </a:pPr>
            <a:r>
              <a:rPr lang="sv-SE" sz="1800" dirty="0">
                <a:solidFill>
                  <a:prstClr val="black"/>
                </a:solidFill>
                <a:latin typeface="+mj-lt"/>
                <a:ea typeface="Geneva" pitchFamily="1" charset="-128"/>
              </a:rPr>
              <a:t>Det finns 22 mål med indikatorer som har tagits fram tillsammans med kommuner och regioner.</a:t>
            </a:r>
            <a:endParaRPr lang="sv-SE" sz="1800" dirty="0">
              <a:latin typeface="+mj-lt"/>
            </a:endParaRPr>
          </a:p>
          <a:p>
            <a:pPr marL="30163" lvl="0" indent="0">
              <a:buNone/>
            </a:pPr>
            <a:endParaRPr lang="sv-SE" sz="1800" dirty="0"/>
          </a:p>
          <a:p>
            <a:pPr marL="30163" lvl="0" indent="0">
              <a:buNone/>
            </a:pPr>
            <a:endParaRPr lang="sv-SE" sz="1800" dirty="0"/>
          </a:p>
        </p:txBody>
      </p:sp>
      <p:pic>
        <p:nvPicPr>
          <p:cNvPr id="5" name="Bildobjekt 4">
            <a:extLst>
              <a:ext uri="{FF2B5EF4-FFF2-40B4-BE49-F238E27FC236}">
                <a16:creationId xmlns:a16="http://schemas.microsoft.com/office/drawing/2014/main" id="{D90FB63C-E7E9-AD02-05CD-D090DF5BD4EA}"/>
              </a:ext>
            </a:extLst>
          </p:cNvPr>
          <p:cNvPicPr>
            <a:picLocks noChangeAspect="1"/>
          </p:cNvPicPr>
          <p:nvPr/>
        </p:nvPicPr>
        <p:blipFill>
          <a:blip r:embed="rId3"/>
          <a:stretch>
            <a:fillRect/>
          </a:stretch>
        </p:blipFill>
        <p:spPr>
          <a:xfrm>
            <a:off x="6371464" y="1539166"/>
            <a:ext cx="5700926" cy="4199782"/>
          </a:xfrm>
          <a:prstGeom prst="rect">
            <a:avLst/>
          </a:prstGeom>
        </p:spPr>
      </p:pic>
    </p:spTree>
    <p:extLst>
      <p:ext uri="{BB962C8B-B14F-4D97-AF65-F5344CB8AC3E}">
        <p14:creationId xmlns:p14="http://schemas.microsoft.com/office/powerpoint/2010/main" val="6862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E095DB-74CD-A71D-8F08-E560DA61FF3F}"/>
              </a:ext>
            </a:extLst>
          </p:cNvPr>
          <p:cNvSpPr>
            <a:spLocks noGrp="1"/>
          </p:cNvSpPr>
          <p:nvPr>
            <p:ph type="title"/>
          </p:nvPr>
        </p:nvSpPr>
        <p:spPr>
          <a:xfrm>
            <a:off x="847868" y="2523419"/>
            <a:ext cx="10797594" cy="1811162"/>
          </a:xfrm>
        </p:spPr>
        <p:txBody>
          <a:bodyPr/>
          <a:lstStyle/>
          <a:p>
            <a:r>
              <a:rPr lang="sv-SE" sz="2800" b="0" dirty="0"/>
              <a:t>15 september 2023:</a:t>
            </a:r>
            <a:r>
              <a:rPr lang="sv-SE" sz="4000" dirty="0"/>
              <a:t/>
            </a:r>
            <a:br>
              <a:rPr lang="sv-SE" sz="4000" dirty="0"/>
            </a:br>
            <a:r>
              <a:rPr lang="sv-SE" sz="4000" b="0" dirty="0"/>
              <a:t>”Regeringen banar väg för ny socialtjänstlag”</a:t>
            </a:r>
            <a:br>
              <a:rPr lang="sv-SE" sz="4000" b="0" dirty="0"/>
            </a:br>
            <a:r>
              <a:rPr lang="sv-SE" sz="2400" b="0" dirty="0"/>
              <a:t>- </a:t>
            </a:r>
            <a:r>
              <a:rPr lang="sv-SE" sz="2000" b="0" dirty="0"/>
              <a:t>Pressmeddelande från </a:t>
            </a:r>
            <a:r>
              <a:rPr lang="sv-SE" sz="2000" b="0" u="sng" dirty="0">
                <a:hlinkClick r:id="rId3"/>
              </a:rPr>
              <a:t>Camilla Waltersson Grönvall</a:t>
            </a:r>
            <a:r>
              <a:rPr lang="sv-SE" sz="4000" b="0" dirty="0"/>
              <a:t/>
            </a:r>
            <a:br>
              <a:rPr lang="sv-SE" sz="4000" b="0" dirty="0"/>
            </a:br>
            <a:endParaRPr lang="sv-SE" sz="4000" b="0" dirty="0"/>
          </a:p>
        </p:txBody>
      </p:sp>
    </p:spTree>
    <p:extLst>
      <p:ext uri="{BB962C8B-B14F-4D97-AF65-F5344CB8AC3E}">
        <p14:creationId xmlns:p14="http://schemas.microsoft.com/office/powerpoint/2010/main" val="4238716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ildobjekt 31"/>
          <p:cNvPicPr>
            <a:picLocks noChangeAspect="1"/>
          </p:cNvPicPr>
          <p:nvPr/>
        </p:nvPicPr>
        <p:blipFill>
          <a:blip r:embed="rId4"/>
          <a:stretch>
            <a:fillRect/>
          </a:stretch>
        </p:blipFill>
        <p:spPr>
          <a:xfrm>
            <a:off x="1432677" y="967691"/>
            <a:ext cx="2190262" cy="1613530"/>
          </a:xfrm>
          <a:prstGeom prst="rect">
            <a:avLst/>
          </a:prstGeom>
        </p:spPr>
      </p:pic>
      <p:pic>
        <p:nvPicPr>
          <p:cNvPr id="33" name="Bildobjekt 32"/>
          <p:cNvPicPr>
            <a:picLocks noChangeAspect="1"/>
          </p:cNvPicPr>
          <p:nvPr/>
        </p:nvPicPr>
        <p:blipFill rotWithShape="1">
          <a:blip r:embed="rId5"/>
          <a:srcRect r="24599"/>
          <a:stretch/>
        </p:blipFill>
        <p:spPr>
          <a:xfrm>
            <a:off x="1623315" y="2360633"/>
            <a:ext cx="1786787" cy="1173440"/>
          </a:xfrm>
          <a:prstGeom prst="rect">
            <a:avLst/>
          </a:prstGeom>
          <a:solidFill>
            <a:schemeClr val="bg1"/>
          </a:solidFill>
          <a:ln>
            <a:noFill/>
          </a:ln>
          <a:effectLst>
            <a:outerShdw blurRad="292100" dist="139700" dir="2700000" algn="tl" rotWithShape="0">
              <a:srgbClr val="333333">
                <a:alpha val="65000"/>
              </a:srgbClr>
            </a:outerShdw>
          </a:effectLst>
        </p:spPr>
      </p:pic>
      <p:sp>
        <p:nvSpPr>
          <p:cNvPr id="5" name="Rektangel 4"/>
          <p:cNvSpPr/>
          <p:nvPr/>
        </p:nvSpPr>
        <p:spPr>
          <a:xfrm>
            <a:off x="110632" y="-12545"/>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Freeform 6"/>
          <p:cNvSpPr>
            <a:spLocks/>
          </p:cNvSpPr>
          <p:nvPr/>
        </p:nvSpPr>
        <p:spPr bwMode="auto">
          <a:xfrm>
            <a:off x="2760775" y="893728"/>
            <a:ext cx="6918802" cy="4858086"/>
          </a:xfrm>
          <a:custGeom>
            <a:avLst/>
            <a:gdLst>
              <a:gd name="T0" fmla="*/ 0 w 4556"/>
              <a:gd name="T1" fmla="*/ 2773 h 2795"/>
              <a:gd name="T2" fmla="*/ 678 w 4556"/>
              <a:gd name="T3" fmla="*/ 2795 h 2795"/>
              <a:gd name="T4" fmla="*/ 989 w 4556"/>
              <a:gd name="T5" fmla="*/ 2784 h 2795"/>
              <a:gd name="T6" fmla="*/ 1078 w 4556"/>
              <a:gd name="T7" fmla="*/ 2740 h 2795"/>
              <a:gd name="T8" fmla="*/ 1278 w 4556"/>
              <a:gd name="T9" fmla="*/ 2529 h 2795"/>
              <a:gd name="T10" fmla="*/ 1222 w 4556"/>
              <a:gd name="T11" fmla="*/ 2306 h 2795"/>
              <a:gd name="T12" fmla="*/ 1200 w 4556"/>
              <a:gd name="T13" fmla="*/ 2262 h 2795"/>
              <a:gd name="T14" fmla="*/ 1034 w 4556"/>
              <a:gd name="T15" fmla="*/ 2162 h 2795"/>
              <a:gd name="T16" fmla="*/ 967 w 4556"/>
              <a:gd name="T17" fmla="*/ 2095 h 2795"/>
              <a:gd name="T18" fmla="*/ 889 w 4556"/>
              <a:gd name="T19" fmla="*/ 1962 h 2795"/>
              <a:gd name="T20" fmla="*/ 867 w 4556"/>
              <a:gd name="T21" fmla="*/ 1873 h 2795"/>
              <a:gd name="T22" fmla="*/ 878 w 4556"/>
              <a:gd name="T23" fmla="*/ 1740 h 2795"/>
              <a:gd name="T24" fmla="*/ 956 w 4556"/>
              <a:gd name="T25" fmla="*/ 1706 h 2795"/>
              <a:gd name="T26" fmla="*/ 1122 w 4556"/>
              <a:gd name="T27" fmla="*/ 1695 h 2795"/>
              <a:gd name="T28" fmla="*/ 1378 w 4556"/>
              <a:gd name="T29" fmla="*/ 1662 h 2795"/>
              <a:gd name="T30" fmla="*/ 2000 w 4556"/>
              <a:gd name="T31" fmla="*/ 1662 h 2795"/>
              <a:gd name="T32" fmla="*/ 2367 w 4556"/>
              <a:gd name="T33" fmla="*/ 1595 h 2795"/>
              <a:gd name="T34" fmla="*/ 2523 w 4556"/>
              <a:gd name="T35" fmla="*/ 1551 h 2795"/>
              <a:gd name="T36" fmla="*/ 2523 w 4556"/>
              <a:gd name="T37" fmla="*/ 1384 h 2795"/>
              <a:gd name="T38" fmla="*/ 2200 w 4556"/>
              <a:gd name="T39" fmla="*/ 1229 h 2795"/>
              <a:gd name="T40" fmla="*/ 2023 w 4556"/>
              <a:gd name="T41" fmla="*/ 1084 h 2795"/>
              <a:gd name="T42" fmla="*/ 1967 w 4556"/>
              <a:gd name="T43" fmla="*/ 1029 h 2795"/>
              <a:gd name="T44" fmla="*/ 1945 w 4556"/>
              <a:gd name="T45" fmla="*/ 1006 h 2795"/>
              <a:gd name="T46" fmla="*/ 1800 w 4556"/>
              <a:gd name="T47" fmla="*/ 795 h 2795"/>
              <a:gd name="T48" fmla="*/ 1778 w 4556"/>
              <a:gd name="T49" fmla="*/ 729 h 2795"/>
              <a:gd name="T50" fmla="*/ 1767 w 4556"/>
              <a:gd name="T51" fmla="*/ 695 h 2795"/>
              <a:gd name="T52" fmla="*/ 1778 w 4556"/>
              <a:gd name="T53" fmla="*/ 584 h 2795"/>
              <a:gd name="T54" fmla="*/ 1878 w 4556"/>
              <a:gd name="T55" fmla="*/ 507 h 2795"/>
              <a:gd name="T56" fmla="*/ 1945 w 4556"/>
              <a:gd name="T57" fmla="*/ 462 h 2795"/>
              <a:gd name="T58" fmla="*/ 2011 w 4556"/>
              <a:gd name="T59" fmla="*/ 440 h 2795"/>
              <a:gd name="T60" fmla="*/ 2211 w 4556"/>
              <a:gd name="T61" fmla="*/ 351 h 2795"/>
              <a:gd name="T62" fmla="*/ 2645 w 4556"/>
              <a:gd name="T63" fmla="*/ 184 h 2795"/>
              <a:gd name="T64" fmla="*/ 2789 w 4556"/>
              <a:gd name="T65" fmla="*/ 151 h 2795"/>
              <a:gd name="T66" fmla="*/ 2900 w 4556"/>
              <a:gd name="T67" fmla="*/ 118 h 2795"/>
              <a:gd name="T68" fmla="*/ 3201 w 4556"/>
              <a:gd name="T69" fmla="*/ 62 h 2795"/>
              <a:gd name="T70" fmla="*/ 4556 w 4556"/>
              <a:gd name="T71" fmla="*/ 40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56" h="2795">
                <a:moveTo>
                  <a:pt x="0" y="2773"/>
                </a:moveTo>
                <a:cubicBezTo>
                  <a:pt x="225" y="2736"/>
                  <a:pt x="453" y="2778"/>
                  <a:pt x="678" y="2795"/>
                </a:cubicBezTo>
                <a:cubicBezTo>
                  <a:pt x="782" y="2791"/>
                  <a:pt x="885" y="2791"/>
                  <a:pt x="989" y="2784"/>
                </a:cubicBezTo>
                <a:cubicBezTo>
                  <a:pt x="1016" y="2782"/>
                  <a:pt x="1062" y="2749"/>
                  <a:pt x="1078" y="2740"/>
                </a:cubicBezTo>
                <a:cubicBezTo>
                  <a:pt x="1166" y="2691"/>
                  <a:pt x="1233" y="2619"/>
                  <a:pt x="1278" y="2529"/>
                </a:cubicBezTo>
                <a:cubicBezTo>
                  <a:pt x="1307" y="2412"/>
                  <a:pt x="1276" y="2391"/>
                  <a:pt x="1222" y="2306"/>
                </a:cubicBezTo>
                <a:cubicBezTo>
                  <a:pt x="1213" y="2292"/>
                  <a:pt x="1212" y="2274"/>
                  <a:pt x="1200" y="2262"/>
                </a:cubicBezTo>
                <a:cubicBezTo>
                  <a:pt x="1152" y="2213"/>
                  <a:pt x="1088" y="2198"/>
                  <a:pt x="1034" y="2162"/>
                </a:cubicBezTo>
                <a:cubicBezTo>
                  <a:pt x="946" y="2036"/>
                  <a:pt x="1097" y="2245"/>
                  <a:pt x="967" y="2095"/>
                </a:cubicBezTo>
                <a:cubicBezTo>
                  <a:pt x="933" y="2056"/>
                  <a:pt x="920" y="2004"/>
                  <a:pt x="889" y="1962"/>
                </a:cubicBezTo>
                <a:cubicBezTo>
                  <a:pt x="880" y="1935"/>
                  <a:pt x="867" y="1901"/>
                  <a:pt x="867" y="1873"/>
                </a:cubicBezTo>
                <a:cubicBezTo>
                  <a:pt x="867" y="1829"/>
                  <a:pt x="866" y="1783"/>
                  <a:pt x="878" y="1740"/>
                </a:cubicBezTo>
                <a:cubicBezTo>
                  <a:pt x="883" y="1722"/>
                  <a:pt x="946" y="1707"/>
                  <a:pt x="956" y="1706"/>
                </a:cubicBezTo>
                <a:cubicBezTo>
                  <a:pt x="1011" y="1700"/>
                  <a:pt x="1067" y="1699"/>
                  <a:pt x="1122" y="1695"/>
                </a:cubicBezTo>
                <a:cubicBezTo>
                  <a:pt x="1207" y="1678"/>
                  <a:pt x="1291" y="1670"/>
                  <a:pt x="1378" y="1662"/>
                </a:cubicBezTo>
                <a:cubicBezTo>
                  <a:pt x="1591" y="1680"/>
                  <a:pt x="1787" y="1683"/>
                  <a:pt x="2000" y="1662"/>
                </a:cubicBezTo>
                <a:cubicBezTo>
                  <a:pt x="2116" y="1624"/>
                  <a:pt x="2246" y="1612"/>
                  <a:pt x="2367" y="1595"/>
                </a:cubicBezTo>
                <a:cubicBezTo>
                  <a:pt x="2418" y="1578"/>
                  <a:pt x="2471" y="1568"/>
                  <a:pt x="2523" y="1551"/>
                </a:cubicBezTo>
                <a:cubicBezTo>
                  <a:pt x="2585" y="1509"/>
                  <a:pt x="2582" y="1436"/>
                  <a:pt x="2523" y="1384"/>
                </a:cubicBezTo>
                <a:cubicBezTo>
                  <a:pt x="2436" y="1307"/>
                  <a:pt x="2310" y="1256"/>
                  <a:pt x="2200" y="1229"/>
                </a:cubicBezTo>
                <a:cubicBezTo>
                  <a:pt x="2145" y="1173"/>
                  <a:pt x="2082" y="1135"/>
                  <a:pt x="2023" y="1084"/>
                </a:cubicBezTo>
                <a:cubicBezTo>
                  <a:pt x="2003" y="1067"/>
                  <a:pt x="1986" y="1048"/>
                  <a:pt x="1967" y="1029"/>
                </a:cubicBezTo>
                <a:cubicBezTo>
                  <a:pt x="1959" y="1021"/>
                  <a:pt x="1945" y="1006"/>
                  <a:pt x="1945" y="1006"/>
                </a:cubicBezTo>
                <a:cubicBezTo>
                  <a:pt x="1915" y="931"/>
                  <a:pt x="1859" y="854"/>
                  <a:pt x="1800" y="795"/>
                </a:cubicBezTo>
                <a:cubicBezTo>
                  <a:pt x="1793" y="773"/>
                  <a:pt x="1785" y="751"/>
                  <a:pt x="1778" y="729"/>
                </a:cubicBezTo>
                <a:cubicBezTo>
                  <a:pt x="1774" y="718"/>
                  <a:pt x="1767" y="695"/>
                  <a:pt x="1767" y="695"/>
                </a:cubicBezTo>
                <a:cubicBezTo>
                  <a:pt x="1771" y="658"/>
                  <a:pt x="1770" y="620"/>
                  <a:pt x="1778" y="584"/>
                </a:cubicBezTo>
                <a:cubicBezTo>
                  <a:pt x="1788" y="540"/>
                  <a:pt x="1846" y="526"/>
                  <a:pt x="1878" y="507"/>
                </a:cubicBezTo>
                <a:cubicBezTo>
                  <a:pt x="1901" y="493"/>
                  <a:pt x="1919" y="471"/>
                  <a:pt x="1945" y="462"/>
                </a:cubicBezTo>
                <a:cubicBezTo>
                  <a:pt x="1967" y="455"/>
                  <a:pt x="2011" y="440"/>
                  <a:pt x="2011" y="440"/>
                </a:cubicBezTo>
                <a:cubicBezTo>
                  <a:pt x="2062" y="392"/>
                  <a:pt x="2148" y="386"/>
                  <a:pt x="2211" y="351"/>
                </a:cubicBezTo>
                <a:cubicBezTo>
                  <a:pt x="2334" y="284"/>
                  <a:pt x="2506" y="218"/>
                  <a:pt x="2645" y="184"/>
                </a:cubicBezTo>
                <a:cubicBezTo>
                  <a:pt x="2693" y="172"/>
                  <a:pt x="2742" y="165"/>
                  <a:pt x="2789" y="151"/>
                </a:cubicBezTo>
                <a:cubicBezTo>
                  <a:pt x="2934" y="108"/>
                  <a:pt x="2758" y="146"/>
                  <a:pt x="2900" y="118"/>
                </a:cubicBezTo>
                <a:cubicBezTo>
                  <a:pt x="2999" y="77"/>
                  <a:pt x="3095" y="77"/>
                  <a:pt x="3201" y="62"/>
                </a:cubicBezTo>
                <a:cubicBezTo>
                  <a:pt x="3639" y="0"/>
                  <a:pt x="4109" y="40"/>
                  <a:pt x="4556" y="40"/>
                </a:cubicBezTo>
              </a:path>
            </a:pathLst>
          </a:custGeom>
          <a:noFill/>
          <a:ln w="57150" cmpd="sng">
            <a:solidFill>
              <a:schemeClr val="tx1"/>
            </a:solidFill>
            <a:round/>
            <a:headEnd type="oval"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5" name="Object 13"/>
          <p:cNvGraphicFramePr>
            <a:graphicFrameLocks noChangeAspect="1"/>
          </p:cNvGraphicFramePr>
          <p:nvPr/>
        </p:nvGraphicFramePr>
        <p:xfrm>
          <a:off x="6771568" y="2633273"/>
          <a:ext cx="792162" cy="725488"/>
        </p:xfrm>
        <a:graphic>
          <a:graphicData uri="http://schemas.openxmlformats.org/presentationml/2006/ole">
            <mc:AlternateContent xmlns:mc="http://schemas.openxmlformats.org/markup-compatibility/2006">
              <mc:Choice xmlns:v="urn:schemas-microsoft-com:vml" Requires="v">
                <p:oleObj spid="_x0000_s1026" name="Klipp" r:id="rId6" imgW="7037280" imgH="6438960" progId="MS_ClipArt_Gallery.2">
                  <p:embed/>
                </p:oleObj>
              </mc:Choice>
              <mc:Fallback>
                <p:oleObj name="Klipp" r:id="rId6" imgW="7037280" imgH="6438960" progId="MS_ClipArt_Gallery.2">
                  <p:embed/>
                  <p:pic>
                    <p:nvPicPr>
                      <p:cNvPr id="15"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1568" y="2633273"/>
                        <a:ext cx="792162" cy="725488"/>
                      </a:xfrm>
                      <a:prstGeom prst="rect">
                        <a:avLst/>
                      </a:prstGeom>
                      <a:solidFill>
                        <a:schemeClr val="bg1">
                          <a:alpha val="5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4"/>
          <p:cNvGraphicFramePr>
            <a:graphicFrameLocks noChangeAspect="1"/>
          </p:cNvGraphicFramePr>
          <p:nvPr/>
        </p:nvGraphicFramePr>
        <p:xfrm>
          <a:off x="4713548" y="5535899"/>
          <a:ext cx="768449" cy="703345"/>
        </p:xfrm>
        <a:graphic>
          <a:graphicData uri="http://schemas.openxmlformats.org/presentationml/2006/ole">
            <mc:AlternateContent xmlns:mc="http://schemas.openxmlformats.org/markup-compatibility/2006">
              <mc:Choice xmlns:v="urn:schemas-microsoft-com:vml" Requires="v">
                <p:oleObj spid="_x0000_s1027" name="Klipp" r:id="rId8" imgW="7037280" imgH="6438960" progId="MS_ClipArt_Gallery.2">
                  <p:embed/>
                </p:oleObj>
              </mc:Choice>
              <mc:Fallback>
                <p:oleObj name="Klipp" r:id="rId8" imgW="7037280" imgH="6438960" progId="MS_ClipArt_Gallery.2">
                  <p:embed/>
                  <p:pic>
                    <p:nvPicPr>
                      <p:cNvPr id="16"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3548" y="5535899"/>
                        <a:ext cx="768449" cy="703345"/>
                      </a:xfrm>
                      <a:prstGeom prst="rect">
                        <a:avLst/>
                      </a:prstGeom>
                      <a:solidFill>
                        <a:schemeClr val="bg1">
                          <a:alpha val="50000"/>
                        </a:schemeClr>
                      </a:solidFill>
                      <a:ln>
                        <a:noFill/>
                      </a:ln>
                      <a:effectLst/>
                    </p:spPr>
                  </p:pic>
                </p:oleObj>
              </mc:Fallback>
            </mc:AlternateContent>
          </a:graphicData>
        </a:graphic>
      </p:graphicFrame>
      <p:sp>
        <p:nvSpPr>
          <p:cNvPr id="17" name="Text Box 11"/>
          <p:cNvSpPr txBox="1">
            <a:spLocks noChangeArrowheads="1"/>
          </p:cNvSpPr>
          <p:nvPr/>
        </p:nvSpPr>
        <p:spPr bwMode="auto">
          <a:xfrm>
            <a:off x="2909514" y="5110483"/>
            <a:ext cx="114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FFC000"/>
                </a:solidFill>
                <a:effectLst/>
                <a:uLnTx/>
                <a:uFillTx/>
                <a:latin typeface="Arial"/>
                <a:ea typeface="+mn-ea"/>
                <a:cs typeface="+mn-cs"/>
              </a:rPr>
              <a:t>2015</a:t>
            </a:r>
          </a:p>
        </p:txBody>
      </p:sp>
      <p:pic>
        <p:nvPicPr>
          <p:cNvPr id="18" name="Bildobjekt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1974" y="477573"/>
            <a:ext cx="230606" cy="379403"/>
          </a:xfrm>
          <a:prstGeom prst="rect">
            <a:avLst/>
          </a:prstGeom>
        </p:spPr>
      </p:pic>
      <p:pic>
        <p:nvPicPr>
          <p:cNvPr id="19" name="Bildobjekt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686" y="5892500"/>
            <a:ext cx="216890" cy="356837"/>
          </a:xfrm>
          <a:prstGeom prst="rect">
            <a:avLst/>
          </a:prstGeom>
        </p:spPr>
      </p:pic>
      <p:pic>
        <p:nvPicPr>
          <p:cNvPr id="20" name="Bildobjekt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7193" y="3423026"/>
            <a:ext cx="231154" cy="380305"/>
          </a:xfrm>
          <a:prstGeom prst="rect">
            <a:avLst/>
          </a:prstGeom>
        </p:spPr>
      </p:pic>
      <p:pic>
        <p:nvPicPr>
          <p:cNvPr id="21" name="Bildobjekt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57795" y="3161294"/>
            <a:ext cx="196295" cy="322953"/>
          </a:xfrm>
          <a:prstGeom prst="rect">
            <a:avLst/>
          </a:prstGeom>
        </p:spPr>
      </p:pic>
      <p:sp>
        <p:nvSpPr>
          <p:cNvPr id="23" name="textruta 22"/>
          <p:cNvSpPr txBox="1"/>
          <p:nvPr/>
        </p:nvSpPr>
        <p:spPr>
          <a:xfrm>
            <a:off x="537937" y="215963"/>
            <a:ext cx="7079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Strategi för hälsa - en samverkansresa</a:t>
            </a:r>
          </a:p>
        </p:txBody>
      </p:sp>
      <p:sp>
        <p:nvSpPr>
          <p:cNvPr id="24" name="Rektangel 23"/>
          <p:cNvSpPr/>
          <p:nvPr/>
        </p:nvSpPr>
        <p:spPr>
          <a:xfrm>
            <a:off x="3980305" y="4225662"/>
            <a:ext cx="2443298" cy="954107"/>
          </a:xfrm>
          <a:prstGeom prst="rect">
            <a:avLst/>
          </a:prstGeom>
          <a:solidFill>
            <a:schemeClr val="accent2">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Regionala workshopar</a:t>
            </a: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Fysiska besök till länen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Ledningssystem samverkan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Politiker och tjänstepersoner</a:t>
            </a:r>
          </a:p>
        </p:txBody>
      </p:sp>
      <p:sp>
        <p:nvSpPr>
          <p:cNvPr id="25" name="Rektangel 24"/>
          <p:cNvSpPr/>
          <p:nvPr/>
        </p:nvSpPr>
        <p:spPr>
          <a:xfrm>
            <a:off x="358829" y="4391981"/>
            <a:ext cx="2539890" cy="1169551"/>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SKR:s kongress, beslut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Sammanhållen långsiktig strategi för framtidens hälsa, hälso- och sjukvård, socialtjänst, vård och omsorg</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9" name="Rektangel 28"/>
          <p:cNvSpPr/>
          <p:nvPr/>
        </p:nvSpPr>
        <p:spPr>
          <a:xfrm>
            <a:off x="7064850" y="1169050"/>
            <a:ext cx="2366376" cy="1169551"/>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Länsdialoger och uppföljande samtal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Dialog med kommuner och regioner utifrån lokala förutsättningar.</a:t>
            </a:r>
          </a:p>
        </p:txBody>
      </p:sp>
      <p:sp>
        <p:nvSpPr>
          <p:cNvPr id="2" name="textruta 1"/>
          <p:cNvSpPr txBox="1"/>
          <p:nvPr/>
        </p:nvSpPr>
        <p:spPr>
          <a:xfrm>
            <a:off x="4621602" y="3852632"/>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C000"/>
                </a:solidFill>
                <a:effectLst/>
                <a:uLnTx/>
                <a:uFillTx/>
                <a:latin typeface="Arial"/>
                <a:ea typeface="+mn-ea"/>
                <a:cs typeface="+mn-cs"/>
              </a:rPr>
              <a:t>2017</a:t>
            </a:r>
          </a:p>
        </p:txBody>
      </p:sp>
      <p:sp>
        <p:nvSpPr>
          <p:cNvPr id="35" name="Rektangel 34"/>
          <p:cNvSpPr/>
          <p:nvPr/>
        </p:nvSpPr>
        <p:spPr>
          <a:xfrm>
            <a:off x="3202414" y="1895527"/>
            <a:ext cx="3328155" cy="954107"/>
          </a:xfrm>
          <a:prstGeom prst="rect">
            <a:avLst/>
          </a:prstGeom>
          <a:solidFill>
            <a:schemeClr val="accent2">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Utvecklat medlemsstöd</a:t>
            </a: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Utdatarapporter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Studiebesök och seminarier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Nära vård och Kraftsamling för ps hälsa</a:t>
            </a:r>
          </a:p>
        </p:txBody>
      </p:sp>
      <p:sp>
        <p:nvSpPr>
          <p:cNvPr id="82" name="textruta 81"/>
          <p:cNvSpPr txBox="1"/>
          <p:nvPr/>
        </p:nvSpPr>
        <p:spPr>
          <a:xfrm>
            <a:off x="4461310" y="1489443"/>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C000"/>
                </a:solidFill>
                <a:effectLst/>
                <a:uLnTx/>
                <a:uFillTx/>
                <a:latin typeface="Arial"/>
                <a:ea typeface="+mn-ea"/>
                <a:cs typeface="+mn-cs"/>
              </a:rPr>
              <a:t>2019</a:t>
            </a:r>
          </a:p>
        </p:txBody>
      </p:sp>
      <p:sp>
        <p:nvSpPr>
          <p:cNvPr id="83" name="textruta 82"/>
          <p:cNvSpPr txBox="1"/>
          <p:nvPr/>
        </p:nvSpPr>
        <p:spPr>
          <a:xfrm>
            <a:off x="6662766" y="586392"/>
            <a:ext cx="1287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C000"/>
                </a:solidFill>
                <a:effectLst/>
                <a:uLnTx/>
                <a:uFillTx/>
                <a:latin typeface="Arial"/>
                <a:ea typeface="+mn-ea"/>
                <a:cs typeface="+mn-cs"/>
              </a:rPr>
              <a:t>2021-2023</a:t>
            </a:r>
          </a:p>
        </p:txBody>
      </p:sp>
      <p:pic>
        <p:nvPicPr>
          <p:cNvPr id="31" name="Bildobjekt 30"/>
          <p:cNvPicPr>
            <a:picLocks noChangeAspect="1"/>
          </p:cNvPicPr>
          <p:nvPr/>
        </p:nvPicPr>
        <p:blipFill rotWithShape="1">
          <a:blip r:embed="rId13" cstate="print">
            <a:extLst>
              <a:ext uri="{28A0092B-C50C-407E-A947-70E740481C1C}">
                <a14:useLocalDpi xmlns:a14="http://schemas.microsoft.com/office/drawing/2010/main" val="0"/>
              </a:ext>
            </a:extLst>
          </a:blip>
          <a:srcRect l="10258" t="20018" r="16489" b="14502"/>
          <a:stretch/>
        </p:blipFill>
        <p:spPr>
          <a:xfrm>
            <a:off x="6598792" y="3993778"/>
            <a:ext cx="1812793" cy="1417874"/>
          </a:xfrm>
          <a:prstGeom prst="rect">
            <a:avLst/>
          </a:prstGeom>
        </p:spPr>
      </p:pic>
      <p:sp>
        <p:nvSpPr>
          <p:cNvPr id="7" name="Rektangel 6"/>
          <p:cNvSpPr/>
          <p:nvPr/>
        </p:nvSpPr>
        <p:spPr>
          <a:xfrm>
            <a:off x="9809514" y="321815"/>
            <a:ext cx="2275746" cy="1600438"/>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Avstamp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Förverkliga potentialen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Systematiken är fortfarande avgörande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Lokalt och regionalt fokus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1" u="none" strike="noStrike" kern="1200" cap="none" spc="0" normalizeH="0" baseline="0" noProof="0" dirty="0">
              <a:ln>
                <a:noFill/>
              </a:ln>
              <a:solidFill>
                <a:prstClr val="black"/>
              </a:solidFill>
              <a:effectLst/>
              <a:uLnTx/>
              <a:uFillTx/>
              <a:latin typeface="Arial"/>
              <a:ea typeface="+mn-ea"/>
              <a:cs typeface="+mn-cs"/>
            </a:endParaRPr>
          </a:p>
        </p:txBody>
      </p:sp>
      <p:pic>
        <p:nvPicPr>
          <p:cNvPr id="3" name="Bildobjekt 2">
            <a:extLst>
              <a:ext uri="{FF2B5EF4-FFF2-40B4-BE49-F238E27FC236}">
                <a16:creationId xmlns:a16="http://schemas.microsoft.com/office/drawing/2014/main" id="{BC696C39-33D3-80B6-96A4-261E07B8D697}"/>
              </a:ext>
            </a:extLst>
          </p:cNvPr>
          <p:cNvPicPr>
            <a:picLocks noChangeAspect="1"/>
          </p:cNvPicPr>
          <p:nvPr/>
        </p:nvPicPr>
        <p:blipFill>
          <a:blip r:embed="rId14"/>
          <a:stretch>
            <a:fillRect/>
          </a:stretch>
        </p:blipFill>
        <p:spPr>
          <a:xfrm>
            <a:off x="824431" y="1169050"/>
            <a:ext cx="983388" cy="2293029"/>
          </a:xfrm>
          <a:prstGeom prst="rect">
            <a:avLst/>
          </a:prstGeom>
        </p:spPr>
      </p:pic>
      <p:sp>
        <p:nvSpPr>
          <p:cNvPr id="4" name="textruta 3">
            <a:extLst>
              <a:ext uri="{FF2B5EF4-FFF2-40B4-BE49-F238E27FC236}">
                <a16:creationId xmlns:a16="http://schemas.microsoft.com/office/drawing/2014/main" id="{86C69C5E-75EE-59E5-8A45-EC040609C0AC}"/>
              </a:ext>
            </a:extLst>
          </p:cNvPr>
          <p:cNvSpPr txBox="1"/>
          <p:nvPr/>
        </p:nvSpPr>
        <p:spPr>
          <a:xfrm>
            <a:off x="10123666" y="5809308"/>
            <a:ext cx="33440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1" u="none" strike="noStrike" kern="1200" cap="none" spc="0" normalizeH="0" baseline="0" noProof="0" dirty="0">
                <a:ln>
                  <a:noFill/>
                </a:ln>
                <a:solidFill>
                  <a:prstClr val="black"/>
                </a:solidFill>
                <a:effectLst/>
                <a:uLnTx/>
                <a:uFillTx/>
                <a:latin typeface="Arial"/>
                <a:ea typeface="+mn-ea"/>
                <a:cs typeface="+mn-cs"/>
              </a:rPr>
              <a:t>Bild: Region Jönköpings än</a:t>
            </a:r>
          </a:p>
        </p:txBody>
      </p:sp>
    </p:spTree>
    <p:extLst>
      <p:ext uri="{BB962C8B-B14F-4D97-AF65-F5344CB8AC3E}">
        <p14:creationId xmlns:p14="http://schemas.microsoft.com/office/powerpoint/2010/main" val="316881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327886" y="1199413"/>
            <a:ext cx="3782966" cy="5102018"/>
          </a:xfrm>
          <a:prstGeom prst="rect">
            <a:avLst/>
          </a:prstGeom>
          <a:solidFill>
            <a:schemeClr val="accent2">
              <a:lumMod val="20000"/>
              <a:lumOff val="80000"/>
            </a:schemeClr>
          </a:solidFill>
        </p:spPr>
        <p:txBody>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God och </a:t>
            </a:r>
            <a:r>
              <a:rPr kumimoji="0" lang="en-US" sz="1200" b="1"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jämlik</a:t>
            </a:r>
            <a:r>
              <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hälsa</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Färre små barn ska utsättas för tobaksrök i hemmet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Färre 3-åriga barn ska ha karies</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elever i årskurs 9 ska vara behöriga till gymnasiet</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gymnasieelever ska ta examen</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barn som varit placerade ska som 20-åringar ha avslutat treårigt gymnasium</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nyanlända i arbete eller studier 90 dagar efter etableringsuppdraget (öka med minst 7 procentenheter)</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Minska andelen unga som varken studerar eller arbetar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Minska andelen som har en stillasittande fritid (nu heter den stillasittande mer än 7 timmar per dag)</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Minska antalet äldre som drabbas av fallskador</a:t>
            </a:r>
            <a:endParaRPr kumimoji="0" lang="sv-SE" sz="1200" b="0" i="0" u="none" strike="noStrike" kern="1200" cap="none" spc="0" normalizeH="0" baseline="0" noProof="0" dirty="0">
              <a:ln>
                <a:noFill/>
              </a:ln>
              <a:solidFill>
                <a:srgbClr val="222222"/>
              </a:solidFill>
              <a:effectLst/>
              <a:uLnTx/>
              <a:uFillTx/>
              <a:latin typeface="open sans" panose="020B0606030504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ruta 9"/>
          <p:cNvSpPr txBox="1"/>
          <p:nvPr/>
        </p:nvSpPr>
        <p:spPr>
          <a:xfrm>
            <a:off x="381051" y="258276"/>
            <a:ext cx="78766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Arial"/>
                <a:ea typeface="+mn-ea"/>
                <a:cs typeface="+mn-cs"/>
              </a:rPr>
              <a:t>22 indikatorer och mål</a:t>
            </a:r>
          </a:p>
        </p:txBody>
      </p:sp>
      <p:sp>
        <p:nvSpPr>
          <p:cNvPr id="11" name="Content Placeholder 3"/>
          <p:cNvSpPr txBox="1">
            <a:spLocks/>
          </p:cNvSpPr>
          <p:nvPr/>
        </p:nvSpPr>
        <p:spPr>
          <a:xfrm>
            <a:off x="8257724" y="1186717"/>
            <a:ext cx="3782966" cy="5102018"/>
          </a:xfrm>
          <a:prstGeom prst="rect">
            <a:avLst/>
          </a:prstGeom>
          <a:solidFill>
            <a:schemeClr val="accent3">
              <a:lumMod val="40000"/>
              <a:lumOff val="60000"/>
            </a:schemeClr>
          </a:solidFill>
        </p:spPr>
        <p:txBody>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en-US" sz="1200" b="1"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Hållbart</a:t>
            </a:r>
            <a:r>
              <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och </a:t>
            </a:r>
            <a:r>
              <a:rPr kumimoji="0" lang="en-US" sz="1200" b="1"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uthålligt</a:t>
            </a:r>
            <a:endPar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Medellivslängden ska öka över tid, skillnader mellan olika grupper ska minska</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Färre barn och unga ska leva i ekonomiskt utsatta hushåll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personer i åldrarna 16-84 år ska uppge att de upplever en god hälsa</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personer i åldrarna 16-84 år ska uppge att de litar på andra människor</a:t>
            </a:r>
          </a:p>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endPar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p:txBody>
      </p:sp>
      <p:sp>
        <p:nvSpPr>
          <p:cNvPr id="12" name="Content Placeholder 3"/>
          <p:cNvSpPr txBox="1">
            <a:spLocks/>
          </p:cNvSpPr>
          <p:nvPr/>
        </p:nvSpPr>
        <p:spPr>
          <a:xfrm>
            <a:off x="4339211" y="1186717"/>
            <a:ext cx="3782966" cy="5114714"/>
          </a:xfrm>
          <a:prstGeom prst="rect">
            <a:avLst/>
          </a:prstGeom>
          <a:solidFill>
            <a:schemeClr val="accent3">
              <a:lumMod val="20000"/>
              <a:lumOff val="80000"/>
            </a:schemeClr>
          </a:solidFill>
        </p:spPr>
        <p:txBody>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en-US" sz="12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God </a:t>
            </a:r>
            <a:r>
              <a:rPr kumimoji="0" lang="en-US" sz="1200" b="1"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kvalitet</a:t>
            </a: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elever ska känna sig trygga i skolan</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elever ska känna att de får hjälp i skolan när de behöver det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elever ska känna att skolarbetet gör dem så nyfikna att de får lust att lära sig mer</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brukare i hemtjänsten och äldreomsorgen ska ha en positiv upplevelse kring bemötande, förtroende och trygghet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brukare i individ- och familjeomsorgen ska uppleva en förbättrad situation efter kontakt med Socialtjänsten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brukare inom funktionshinderområdet ska uppleva att de får bestämma om saker som är viktiga för dem i sin dagliga verksamhet </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patienter ska uppleva bättre kvalitet vad avser kontinuitet och koordinering</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patienter ska uppleva bättre kvalitet vad avser respekt och bemötande</a:t>
            </a:r>
          </a:p>
          <a:p>
            <a:pPr marL="258763"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1050" b="0" i="0" u="none" strike="noStrike" kern="1200" cap="none" spc="0" normalizeH="0" baseline="0" noProof="0" dirty="0">
                <a:ln>
                  <a:noFill/>
                </a:ln>
                <a:solidFill>
                  <a:srgbClr val="222222"/>
                </a:solidFill>
                <a:effectLst/>
                <a:uLnTx/>
                <a:uFillTx/>
                <a:latin typeface="Arial"/>
                <a:ea typeface="+mn-ea"/>
                <a:cs typeface="+mn-cs"/>
              </a:rPr>
              <a:t>Fler patienter ska uppleva bättre kvalitet vad avser emotionellt stöd; att personalen/behandlaren var aktiv och lyhörd, tillgänglig och stödjande</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7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7E1785-0553-4D89-6E60-D9FFA6D308BD}"/>
              </a:ext>
            </a:extLst>
          </p:cNvPr>
          <p:cNvSpPr>
            <a:spLocks noGrp="1"/>
          </p:cNvSpPr>
          <p:nvPr>
            <p:ph type="title"/>
          </p:nvPr>
        </p:nvSpPr>
        <p:spPr>
          <a:xfrm>
            <a:off x="1047751" y="340484"/>
            <a:ext cx="9609825" cy="1112405"/>
          </a:xfrm>
        </p:spPr>
        <p:txBody>
          <a:bodyPr/>
          <a:lstStyle/>
          <a:p>
            <a:r>
              <a:rPr lang="sv-SE" sz="3200" dirty="0"/>
              <a:t>Översikt måluppfyllelse</a:t>
            </a:r>
          </a:p>
        </p:txBody>
      </p:sp>
      <p:pic>
        <p:nvPicPr>
          <p:cNvPr id="6" name="Bildobjekt 5">
            <a:extLst>
              <a:ext uri="{FF2B5EF4-FFF2-40B4-BE49-F238E27FC236}">
                <a16:creationId xmlns:a16="http://schemas.microsoft.com/office/drawing/2014/main" id="{111DE11B-303D-9FB4-E222-2FBC53BDE299}"/>
              </a:ext>
            </a:extLst>
          </p:cNvPr>
          <p:cNvPicPr>
            <a:picLocks noChangeAspect="1"/>
          </p:cNvPicPr>
          <p:nvPr/>
        </p:nvPicPr>
        <p:blipFill rotWithShape="1">
          <a:blip r:embed="rId3"/>
          <a:srcRect l="14824" t="22331" r="16705" b="9277"/>
          <a:stretch/>
        </p:blipFill>
        <p:spPr>
          <a:xfrm>
            <a:off x="1047751" y="1122739"/>
            <a:ext cx="8763223" cy="4923666"/>
          </a:xfrm>
          <a:prstGeom prst="rect">
            <a:avLst/>
          </a:prstGeom>
        </p:spPr>
      </p:pic>
    </p:spTree>
    <p:extLst>
      <p:ext uri="{BB962C8B-B14F-4D97-AF65-F5344CB8AC3E}">
        <p14:creationId xmlns:p14="http://schemas.microsoft.com/office/powerpoint/2010/main" val="2394281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DDBA57-66F8-6505-E178-61F4CBA4CCEA}"/>
              </a:ext>
            </a:extLst>
          </p:cNvPr>
          <p:cNvSpPr>
            <a:spLocks noGrp="1"/>
          </p:cNvSpPr>
          <p:nvPr>
            <p:ph type="title"/>
          </p:nvPr>
        </p:nvSpPr>
        <p:spPr>
          <a:xfrm>
            <a:off x="593767" y="333848"/>
            <a:ext cx="10504186" cy="1112405"/>
          </a:xfrm>
        </p:spPr>
        <p:txBody>
          <a:bodyPr/>
          <a:lstStyle/>
          <a:p>
            <a:r>
              <a:rPr lang="sv-SE" sz="3600" dirty="0"/>
              <a:t>Mind the gap!</a:t>
            </a:r>
            <a:br>
              <a:rPr lang="sv-SE" sz="3600" dirty="0"/>
            </a:br>
            <a:r>
              <a:rPr lang="sv-SE" sz="3200" b="0" dirty="0"/>
              <a:t>Nationellt mål uppfyllt, men lokala skillnader består </a:t>
            </a:r>
            <a:endParaRPr lang="sv-SE" sz="3600" b="0" dirty="0"/>
          </a:p>
        </p:txBody>
      </p:sp>
      <p:pic>
        <p:nvPicPr>
          <p:cNvPr id="5" name="Bildobjekt 4">
            <a:extLst>
              <a:ext uri="{FF2B5EF4-FFF2-40B4-BE49-F238E27FC236}">
                <a16:creationId xmlns:a16="http://schemas.microsoft.com/office/drawing/2014/main" id="{0B8BC7E8-BA78-39DC-3A41-E40688D7537C}"/>
              </a:ext>
            </a:extLst>
          </p:cNvPr>
          <p:cNvPicPr>
            <a:picLocks noChangeAspect="1"/>
          </p:cNvPicPr>
          <p:nvPr/>
        </p:nvPicPr>
        <p:blipFill>
          <a:blip r:embed="rId3"/>
          <a:stretch>
            <a:fillRect/>
          </a:stretch>
        </p:blipFill>
        <p:spPr>
          <a:xfrm>
            <a:off x="1593111" y="1558990"/>
            <a:ext cx="7643233" cy="4494800"/>
          </a:xfrm>
          <a:prstGeom prst="rect">
            <a:avLst/>
          </a:prstGeom>
        </p:spPr>
      </p:pic>
      <p:sp>
        <p:nvSpPr>
          <p:cNvPr id="7" name="textruta 6">
            <a:extLst>
              <a:ext uri="{FF2B5EF4-FFF2-40B4-BE49-F238E27FC236}">
                <a16:creationId xmlns:a16="http://schemas.microsoft.com/office/drawing/2014/main" id="{1D685C58-158B-EE7B-40D1-BDACA61BD4DC}"/>
              </a:ext>
            </a:extLst>
          </p:cNvPr>
          <p:cNvSpPr txBox="1"/>
          <p:nvPr/>
        </p:nvSpPr>
        <p:spPr>
          <a:xfrm>
            <a:off x="1968251" y="1593826"/>
            <a:ext cx="85222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Tobaksrökning i hem bland 8-månaders barn under perioden 2006 till 2020. </a:t>
            </a:r>
            <a:endParaRPr kumimoji="0" lang="sv-SE" sz="16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17836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578BC7-7C12-4BCE-A29B-C0F3084D3901}"/>
              </a:ext>
            </a:extLst>
          </p:cNvPr>
          <p:cNvSpPr>
            <a:spLocks noGrp="1"/>
          </p:cNvSpPr>
          <p:nvPr>
            <p:ph type="title"/>
          </p:nvPr>
        </p:nvSpPr>
        <p:spPr/>
        <p:txBody>
          <a:bodyPr/>
          <a:lstStyle/>
          <a:p>
            <a:r>
              <a:rPr lang="sv-SE" dirty="0"/>
              <a:t>Dagordning</a:t>
            </a:r>
          </a:p>
        </p:txBody>
      </p:sp>
      <p:sp>
        <p:nvSpPr>
          <p:cNvPr id="3" name="Platshållare för innehåll 2">
            <a:extLst>
              <a:ext uri="{FF2B5EF4-FFF2-40B4-BE49-F238E27FC236}">
                <a16:creationId xmlns:a16="http://schemas.microsoft.com/office/drawing/2014/main" id="{AE051BC0-5E51-46CC-AB45-B4225766F75F}"/>
              </a:ext>
            </a:extLst>
          </p:cNvPr>
          <p:cNvSpPr>
            <a:spLocks noGrp="1"/>
          </p:cNvSpPr>
          <p:nvPr>
            <p:ph sz="half" idx="1"/>
          </p:nvPr>
        </p:nvSpPr>
        <p:spPr/>
        <p:txBody>
          <a:bodyPr/>
          <a:lstStyle/>
          <a:p>
            <a:pPr marL="30163" indent="0">
              <a:buNone/>
            </a:pPr>
            <a:r>
              <a:rPr lang="sv-SE" sz="2000" dirty="0"/>
              <a:t>13.00	Välkomna</a:t>
            </a:r>
          </a:p>
          <a:p>
            <a:pPr marL="30163" indent="0">
              <a:buNone/>
            </a:pPr>
            <a:r>
              <a:rPr lang="sv-SE" sz="2000" dirty="0"/>
              <a:t>13.15	Kompetensförsörjning</a:t>
            </a:r>
          </a:p>
          <a:p>
            <a:pPr marL="30163" indent="0">
              <a:buNone/>
            </a:pPr>
            <a:r>
              <a:rPr lang="sv-SE" sz="2000" dirty="0"/>
              <a:t>13.45	Strategi för hälsa</a:t>
            </a:r>
          </a:p>
          <a:p>
            <a:pPr marL="30163" indent="0">
              <a:buNone/>
            </a:pPr>
            <a:r>
              <a:rPr lang="sv-SE" sz="2000" dirty="0"/>
              <a:t>14.05	Sektionen för psykiatri och 	folkhälsa på SKR</a:t>
            </a:r>
          </a:p>
          <a:p>
            <a:pPr marL="30163" indent="0">
              <a:buNone/>
            </a:pPr>
            <a:r>
              <a:rPr lang="sv-SE" sz="2000" dirty="0"/>
              <a:t>14.25 	Paus och kollegialt utbyte</a:t>
            </a:r>
          </a:p>
        </p:txBody>
      </p:sp>
      <p:sp>
        <p:nvSpPr>
          <p:cNvPr id="4" name="Platshållare för innehåll 3">
            <a:extLst>
              <a:ext uri="{FF2B5EF4-FFF2-40B4-BE49-F238E27FC236}">
                <a16:creationId xmlns:a16="http://schemas.microsoft.com/office/drawing/2014/main" id="{76C672BD-B14D-40BF-F3E6-458CA4EDD034}"/>
              </a:ext>
            </a:extLst>
          </p:cNvPr>
          <p:cNvSpPr>
            <a:spLocks noGrp="1"/>
          </p:cNvSpPr>
          <p:nvPr>
            <p:ph sz="half" idx="2"/>
          </p:nvPr>
        </p:nvSpPr>
        <p:spPr>
          <a:xfrm>
            <a:off x="5552324" y="2494800"/>
            <a:ext cx="5725275" cy="3740400"/>
          </a:xfrm>
        </p:spPr>
        <p:txBody>
          <a:bodyPr/>
          <a:lstStyle/>
          <a:p>
            <a:pPr marL="30163" indent="0">
              <a:buNone/>
            </a:pPr>
            <a:r>
              <a:rPr lang="sv-SE" sz="2000" dirty="0"/>
              <a:t>15.25	Jämställdhetsintegrering i RSS</a:t>
            </a:r>
          </a:p>
          <a:p>
            <a:pPr marL="30163" indent="0">
              <a:buNone/>
            </a:pPr>
            <a:r>
              <a:rPr lang="sv-SE" sz="2000" dirty="0"/>
              <a:t>15.55	Yrkesresan och privata utförare</a:t>
            </a:r>
          </a:p>
          <a:p>
            <a:pPr marL="30163" indent="0">
              <a:buNone/>
            </a:pPr>
            <a:r>
              <a:rPr lang="sv-SE" sz="2000" dirty="0"/>
              <a:t>16.35	Information från SKR och AU</a:t>
            </a:r>
          </a:p>
          <a:p>
            <a:pPr marL="30163" indent="0">
              <a:buNone/>
            </a:pPr>
            <a:r>
              <a:rPr lang="sv-SE" sz="2000" dirty="0"/>
              <a:t>16.55	Sammanfattning och avslutning</a:t>
            </a:r>
          </a:p>
          <a:p>
            <a:pPr marL="30163" indent="0">
              <a:buNone/>
            </a:pPr>
            <a:r>
              <a:rPr lang="sv-SE" sz="2000" dirty="0"/>
              <a:t>17.10	Slut för dagen </a:t>
            </a:r>
          </a:p>
          <a:p>
            <a:pPr marL="30163" indent="0">
              <a:buNone/>
            </a:pPr>
            <a:endParaRPr lang="sv-SE" dirty="0"/>
          </a:p>
        </p:txBody>
      </p:sp>
    </p:spTree>
    <p:extLst>
      <p:ext uri="{BB962C8B-B14F-4D97-AF65-F5344CB8AC3E}">
        <p14:creationId xmlns:p14="http://schemas.microsoft.com/office/powerpoint/2010/main" val="188787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E1AD10-6D3D-D8E1-46D2-5A59DEF41E70}"/>
              </a:ext>
            </a:extLst>
          </p:cNvPr>
          <p:cNvSpPr>
            <a:spLocks noGrp="1"/>
          </p:cNvSpPr>
          <p:nvPr>
            <p:ph type="title"/>
          </p:nvPr>
        </p:nvSpPr>
        <p:spPr>
          <a:xfrm>
            <a:off x="557349" y="258342"/>
            <a:ext cx="9609825" cy="1112405"/>
          </a:xfrm>
        </p:spPr>
        <p:txBody>
          <a:bodyPr/>
          <a:lstStyle/>
          <a:p>
            <a:r>
              <a:rPr lang="sv-SE" dirty="0"/>
              <a:t>Förverkliga potentialen</a:t>
            </a:r>
          </a:p>
        </p:txBody>
      </p:sp>
      <p:pic>
        <p:nvPicPr>
          <p:cNvPr id="5" name="Bildobjekt 4">
            <a:extLst>
              <a:ext uri="{FF2B5EF4-FFF2-40B4-BE49-F238E27FC236}">
                <a16:creationId xmlns:a16="http://schemas.microsoft.com/office/drawing/2014/main" id="{A668869F-49BC-1C0D-9DCC-3CFA8A247F01}"/>
              </a:ext>
            </a:extLst>
          </p:cNvPr>
          <p:cNvPicPr>
            <a:picLocks noChangeAspect="1"/>
          </p:cNvPicPr>
          <p:nvPr/>
        </p:nvPicPr>
        <p:blipFill rotWithShape="1">
          <a:blip r:embed="rId3"/>
          <a:srcRect l="57391" t="17102" r="17092" b="7682"/>
          <a:stretch/>
        </p:blipFill>
        <p:spPr>
          <a:xfrm>
            <a:off x="7594712" y="292464"/>
            <a:ext cx="3386796" cy="5615806"/>
          </a:xfrm>
          <a:prstGeom prst="rect">
            <a:avLst/>
          </a:prstGeom>
        </p:spPr>
      </p:pic>
      <p:sp>
        <p:nvSpPr>
          <p:cNvPr id="6" name="Rektangel: rundade hörn 5">
            <a:extLst>
              <a:ext uri="{FF2B5EF4-FFF2-40B4-BE49-F238E27FC236}">
                <a16:creationId xmlns:a16="http://schemas.microsoft.com/office/drawing/2014/main" id="{21C510A5-8F95-6253-7354-D41B99A36D4B}"/>
              </a:ext>
            </a:extLst>
          </p:cNvPr>
          <p:cNvSpPr/>
          <p:nvPr/>
        </p:nvSpPr>
        <p:spPr>
          <a:xfrm>
            <a:off x="7489371" y="5085805"/>
            <a:ext cx="3492137" cy="914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FF500F83-7B6B-0DB1-F582-2748A167CA76}"/>
              </a:ext>
            </a:extLst>
          </p:cNvPr>
          <p:cNvPicPr>
            <a:picLocks noChangeAspect="1"/>
          </p:cNvPicPr>
          <p:nvPr/>
        </p:nvPicPr>
        <p:blipFill>
          <a:blip r:embed="rId4"/>
          <a:stretch>
            <a:fillRect/>
          </a:stretch>
        </p:blipFill>
        <p:spPr>
          <a:xfrm>
            <a:off x="672941" y="1072311"/>
            <a:ext cx="5727858" cy="5161281"/>
          </a:xfrm>
          <a:prstGeom prst="rect">
            <a:avLst/>
          </a:prstGeom>
        </p:spPr>
      </p:pic>
      <p:sp>
        <p:nvSpPr>
          <p:cNvPr id="8" name="Ellips 7">
            <a:extLst>
              <a:ext uri="{FF2B5EF4-FFF2-40B4-BE49-F238E27FC236}">
                <a16:creationId xmlns:a16="http://schemas.microsoft.com/office/drawing/2014/main" id="{05CEC040-DFA6-EC29-7F66-EEAC8C0363A9}"/>
              </a:ext>
            </a:extLst>
          </p:cNvPr>
          <p:cNvSpPr/>
          <p:nvPr/>
        </p:nvSpPr>
        <p:spPr>
          <a:xfrm>
            <a:off x="9002284" y="3013161"/>
            <a:ext cx="174172" cy="1567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084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C8ABED-FE47-B94F-DAFE-F1E90FB65FB4}"/>
              </a:ext>
            </a:extLst>
          </p:cNvPr>
          <p:cNvSpPr>
            <a:spLocks noGrp="1"/>
          </p:cNvSpPr>
          <p:nvPr>
            <p:ph type="title"/>
          </p:nvPr>
        </p:nvSpPr>
        <p:spPr>
          <a:xfrm>
            <a:off x="952956" y="624199"/>
            <a:ext cx="10208753" cy="1112405"/>
          </a:xfrm>
        </p:spPr>
        <p:txBody>
          <a:bodyPr/>
          <a:lstStyle/>
          <a:p>
            <a:r>
              <a:rPr lang="sv-SE" sz="3600" dirty="0"/>
              <a:t>Ett system av insatser – exemplet Gävleborg</a:t>
            </a:r>
          </a:p>
        </p:txBody>
      </p:sp>
      <p:sp>
        <p:nvSpPr>
          <p:cNvPr id="7" name="Platshållare för innehåll 6">
            <a:extLst>
              <a:ext uri="{FF2B5EF4-FFF2-40B4-BE49-F238E27FC236}">
                <a16:creationId xmlns:a16="http://schemas.microsoft.com/office/drawing/2014/main" id="{5592CE18-7C94-E310-CE11-D5BEC4B3B5EF}"/>
              </a:ext>
            </a:extLst>
          </p:cNvPr>
          <p:cNvSpPr>
            <a:spLocks noGrp="1"/>
          </p:cNvSpPr>
          <p:nvPr>
            <p:ph idx="1"/>
          </p:nvPr>
        </p:nvSpPr>
        <p:spPr>
          <a:xfrm>
            <a:off x="1030291" y="1603246"/>
            <a:ext cx="8590300" cy="3738598"/>
          </a:xfrm>
        </p:spPr>
        <p:txBody>
          <a:bodyPr/>
          <a:lstStyle/>
          <a:p>
            <a:r>
              <a:rPr lang="sv-SE" sz="1800" dirty="0"/>
              <a:t>Länsgemensamt arbete med modell för </a:t>
            </a:r>
            <a:r>
              <a:rPr lang="sv-SE" sz="1800" b="1" dirty="0"/>
              <a:t>proaktiv hälsostyrning </a:t>
            </a:r>
            <a:r>
              <a:rPr lang="sv-SE" sz="1800" dirty="0"/>
              <a:t>där fallprevention ingår som en del. Kartläggning av personens situation och åtgärder i samråd för att bibehålla hälsa, förebygga ohälsa och vårdbehov. </a:t>
            </a:r>
          </a:p>
          <a:p>
            <a:r>
              <a:rPr lang="sv-SE" sz="1800" dirty="0"/>
              <a:t>Hälsocentralerna har uppdrag att arbeta enligt arbetsmodellen som en del i </a:t>
            </a:r>
            <a:r>
              <a:rPr lang="sv-SE" sz="1800" b="1" dirty="0"/>
              <a:t>Hälsovalet Region Gävleborg</a:t>
            </a:r>
            <a:r>
              <a:rPr lang="sv-SE" sz="1800" dirty="0"/>
              <a:t>. </a:t>
            </a:r>
          </a:p>
          <a:p>
            <a:r>
              <a:rPr lang="sv-SE" sz="1800" dirty="0"/>
              <a:t>Det finns en direkt samverkan mellan </a:t>
            </a:r>
            <a:r>
              <a:rPr lang="sv-SE" sz="1800" b="1" dirty="0"/>
              <a:t>kommunerna och hälsocentralerna </a:t>
            </a:r>
            <a:r>
              <a:rPr lang="sv-SE" sz="1800" dirty="0"/>
              <a:t>- biståndshandläggare och kommunens hemtjänst som uppmärksammar behov av insatser. </a:t>
            </a:r>
          </a:p>
          <a:p>
            <a:r>
              <a:rPr lang="sv-SE" sz="1800" dirty="0"/>
              <a:t>I hemsjukvården, på särskilda boenden och i primärvården används </a:t>
            </a:r>
            <a:r>
              <a:rPr lang="sv-SE" sz="1800" b="1" dirty="0"/>
              <a:t>kvalitetsregistret Senior alert </a:t>
            </a:r>
            <a:r>
              <a:rPr lang="sv-SE" sz="1800" dirty="0"/>
              <a:t>för att arbeta systematiskt med förebyggande insatser. </a:t>
            </a:r>
          </a:p>
        </p:txBody>
      </p:sp>
    </p:spTree>
    <p:extLst>
      <p:ext uri="{BB962C8B-B14F-4D97-AF65-F5344CB8AC3E}">
        <p14:creationId xmlns:p14="http://schemas.microsoft.com/office/powerpoint/2010/main" val="25409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D6E77C0-3B66-4A39-B551-52F8CED2F283}"/>
              </a:ext>
            </a:extLst>
          </p:cNvPr>
          <p:cNvSpPr>
            <a:spLocks noGrp="1"/>
          </p:cNvSpPr>
          <p:nvPr>
            <p:ph idx="1"/>
          </p:nvPr>
        </p:nvSpPr>
        <p:spPr>
          <a:xfrm>
            <a:off x="664232" y="1490118"/>
            <a:ext cx="10065288" cy="4641062"/>
          </a:xfrm>
        </p:spPr>
        <p:txBody>
          <a:bodyPr/>
          <a:lstStyle/>
          <a:p>
            <a:pPr marL="30163" indent="0">
              <a:buNone/>
            </a:pPr>
            <a:r>
              <a:rPr lang="sv-SE" dirty="0"/>
              <a:t>Ett befolkningsprogram som gör skillnad</a:t>
            </a:r>
          </a:p>
        </p:txBody>
      </p:sp>
      <p:sp>
        <p:nvSpPr>
          <p:cNvPr id="3" name="Rubrik 2">
            <a:extLst>
              <a:ext uri="{FF2B5EF4-FFF2-40B4-BE49-F238E27FC236}">
                <a16:creationId xmlns:a16="http://schemas.microsoft.com/office/drawing/2014/main" id="{C385F718-D3A9-47A1-8816-95C0F22A50FA}"/>
              </a:ext>
            </a:extLst>
          </p:cNvPr>
          <p:cNvSpPr>
            <a:spLocks noGrp="1"/>
          </p:cNvSpPr>
          <p:nvPr>
            <p:ph type="title"/>
          </p:nvPr>
        </p:nvSpPr>
        <p:spPr>
          <a:xfrm>
            <a:off x="664232" y="726820"/>
            <a:ext cx="9609825" cy="1231392"/>
          </a:xfrm>
        </p:spPr>
        <p:txBody>
          <a:bodyPr/>
          <a:lstStyle/>
          <a:p>
            <a:r>
              <a:rPr lang="sv-SE" dirty="0"/>
              <a:t>Salutsatsningen i Västerbotten</a:t>
            </a:r>
          </a:p>
        </p:txBody>
      </p:sp>
      <p:pic>
        <p:nvPicPr>
          <p:cNvPr id="8" name="Bildobjekt 7">
            <a:extLst>
              <a:ext uri="{FF2B5EF4-FFF2-40B4-BE49-F238E27FC236}">
                <a16:creationId xmlns:a16="http://schemas.microsoft.com/office/drawing/2014/main" id="{B634CB46-6DD0-4D59-ABB2-B89F444B28E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802" y="2382982"/>
            <a:ext cx="5113344" cy="2984899"/>
          </a:xfrm>
          <a:prstGeom prst="rect">
            <a:avLst/>
          </a:prstGeom>
          <a:noFill/>
          <a:ln>
            <a:noFill/>
          </a:ln>
        </p:spPr>
      </p:pic>
      <p:sp>
        <p:nvSpPr>
          <p:cNvPr id="11" name="textruta 10">
            <a:extLst>
              <a:ext uri="{FF2B5EF4-FFF2-40B4-BE49-F238E27FC236}">
                <a16:creationId xmlns:a16="http://schemas.microsoft.com/office/drawing/2014/main" id="{C455F1FC-7A8C-4C4B-BACC-44EA10FA5BC4}"/>
              </a:ext>
            </a:extLst>
          </p:cNvPr>
          <p:cNvSpPr txBox="1"/>
          <p:nvPr/>
        </p:nvSpPr>
        <p:spPr>
          <a:xfrm>
            <a:off x="749416" y="5455616"/>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Georgia" panose="02040502050405020303" pitchFamily="18" charset="0"/>
                <a:ea typeface="Times New Roman" panose="02020603050405020304" pitchFamily="18" charset="0"/>
                <a:cs typeface="Times New Roman" panose="02020603050405020304" pitchFamily="18" charset="0"/>
              </a:rPr>
              <a:t>Övervikt och fetma hos fyraåringar i Västerbotten 2007–2019 (preliminära resultat</a:t>
            </a:r>
            <a:r>
              <a:rPr kumimoji="0" lang="sv-SE" sz="1000" b="0" i="0" u="none" strike="noStrike" kern="1200" cap="none" spc="0" normalizeH="0" baseline="0" noProof="0" dirty="0">
                <a:ln>
                  <a:noFill/>
                </a:ln>
                <a:solidFill>
                  <a:prstClr val="black"/>
                </a:solidFill>
                <a:effectLst/>
                <a:uLnTx/>
                <a:uFillTx/>
                <a:latin typeface="Georgia" panose="02040502050405020303" pitchFamily="18" charset="0"/>
                <a:ea typeface="Times New Roman" panose="02020603050405020304" pitchFamily="18" charset="0"/>
                <a:cs typeface="Calibri" panose="020F0502020204030204" pitchFamily="34" charset="0"/>
              </a:rPr>
              <a:t> ref. Kompetenscentrum för mödra- och barnhälsovård, Region Västerbotten</a:t>
            </a:r>
            <a:r>
              <a:rPr kumimoji="0" lang="sv-SE" sz="1000" b="0" i="0" u="none" strike="noStrike" kern="1200" cap="none" spc="0" normalizeH="0" baseline="0" noProof="0" dirty="0">
                <a:ln>
                  <a:noFill/>
                </a:ln>
                <a:solidFill>
                  <a:prstClr val="black"/>
                </a:solidFill>
                <a:effectLst/>
                <a:uLnTx/>
                <a:uFillTx/>
                <a:latin typeface="Georgia" panose="02040502050405020303" pitchFamily="18" charset="0"/>
                <a:ea typeface="Times New Roman" panose="02020603050405020304" pitchFamily="18" charset="0"/>
                <a:cs typeface="Times New Roman" panose="02020603050405020304" pitchFamily="18" charset="0"/>
              </a:rPr>
              <a:t>).</a:t>
            </a:r>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16" name="Bildobjekt 15">
            <a:extLst>
              <a:ext uri="{FF2B5EF4-FFF2-40B4-BE49-F238E27FC236}">
                <a16:creationId xmlns:a16="http://schemas.microsoft.com/office/drawing/2014/main" id="{1F632A46-2130-D1D4-7EE7-D38ED24FA780}"/>
              </a:ext>
            </a:extLst>
          </p:cNvPr>
          <p:cNvPicPr>
            <a:picLocks noChangeAspect="1"/>
          </p:cNvPicPr>
          <p:nvPr/>
        </p:nvPicPr>
        <p:blipFill>
          <a:blip r:embed="rId4"/>
          <a:stretch>
            <a:fillRect/>
          </a:stretch>
        </p:blipFill>
        <p:spPr>
          <a:xfrm>
            <a:off x="5857470" y="2045947"/>
            <a:ext cx="5977001" cy="3530989"/>
          </a:xfrm>
          <a:prstGeom prst="rect">
            <a:avLst/>
          </a:prstGeom>
        </p:spPr>
      </p:pic>
    </p:spTree>
    <p:extLst>
      <p:ext uri="{BB962C8B-B14F-4D97-AF65-F5344CB8AC3E}">
        <p14:creationId xmlns:p14="http://schemas.microsoft.com/office/powerpoint/2010/main" val="412269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B1780A-1B2E-F10C-3DA7-2B602742712D}"/>
              </a:ext>
            </a:extLst>
          </p:cNvPr>
          <p:cNvSpPr>
            <a:spLocks noGrp="1"/>
          </p:cNvSpPr>
          <p:nvPr>
            <p:ph type="title"/>
          </p:nvPr>
        </p:nvSpPr>
        <p:spPr>
          <a:xfrm>
            <a:off x="746927" y="874704"/>
            <a:ext cx="10780840" cy="1215354"/>
          </a:xfrm>
        </p:spPr>
        <p:txBody>
          <a:bodyPr/>
          <a:lstStyle/>
          <a:p>
            <a:r>
              <a:rPr lang="sv-SE" sz="3600" dirty="0">
                <a:ea typeface="Times New Roman" panose="02020603050405020304" pitchFamily="18" charset="0"/>
              </a:rPr>
              <a:t>M</a:t>
            </a:r>
            <a:r>
              <a:rPr lang="sv-SE" sz="3600" b="1" dirty="0">
                <a:effectLst/>
                <a:ea typeface="Times New Roman" panose="02020603050405020304" pitchFamily="18" charset="0"/>
              </a:rPr>
              <a:t>er fokus på hälsa i ledningsstruktur och mål</a:t>
            </a:r>
            <a:r>
              <a:rPr lang="sv-SE" sz="4400" dirty="0">
                <a:effectLst/>
                <a:ea typeface="Times New Roman" panose="02020603050405020304" pitchFamily="18" charset="0"/>
              </a:rPr>
              <a:t/>
            </a:r>
            <a:br>
              <a:rPr lang="sv-SE" sz="4400" dirty="0">
                <a:effectLst/>
                <a:ea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8F97D5DA-F215-94F2-5827-0D7F9583FF45}"/>
              </a:ext>
            </a:extLst>
          </p:cNvPr>
          <p:cNvSpPr>
            <a:spLocks noGrp="1"/>
          </p:cNvSpPr>
          <p:nvPr>
            <p:ph idx="1"/>
          </p:nvPr>
        </p:nvSpPr>
        <p:spPr>
          <a:xfrm>
            <a:off x="746927" y="1779090"/>
            <a:ext cx="8871654" cy="3738598"/>
          </a:xfrm>
        </p:spPr>
        <p:txBody>
          <a:bodyPr/>
          <a:lstStyle/>
          <a:p>
            <a:r>
              <a:rPr lang="sv-SE" sz="2000" dirty="0"/>
              <a:t>Från att ha utgått ifrån socialtjänst och hälso- och sjukvård, anger nästan alla medverkande län att </a:t>
            </a:r>
            <a:r>
              <a:rPr lang="sv-SE" sz="2000" b="1" dirty="0"/>
              <a:t>skolan</a:t>
            </a:r>
            <a:r>
              <a:rPr lang="sv-SE" sz="2000" dirty="0"/>
              <a:t> nu ingår, och i många fall även representanter från </a:t>
            </a:r>
            <a:r>
              <a:rPr lang="sv-SE" sz="2000" b="1" dirty="0"/>
              <a:t>folkhälsoansvariga</a:t>
            </a:r>
            <a:r>
              <a:rPr lang="sv-SE" sz="2000" dirty="0"/>
              <a:t> i länet. </a:t>
            </a:r>
          </a:p>
          <a:p>
            <a:r>
              <a:rPr lang="sv-SE" sz="2000" dirty="0"/>
              <a:t>Några län för dialog om att inkludera länets </a:t>
            </a:r>
            <a:r>
              <a:rPr lang="sv-SE" sz="2000" b="1" dirty="0"/>
              <a:t>forsknings- och utvecklingsenhet (FoU) och fritidssektorn</a:t>
            </a:r>
            <a:r>
              <a:rPr lang="sv-SE" sz="2000" dirty="0"/>
              <a:t>, vilket är genomfört i enstaka län. </a:t>
            </a:r>
          </a:p>
          <a:p>
            <a:r>
              <a:rPr lang="sv-SE" sz="2000" dirty="0"/>
              <a:t>Det är idag är mer fokus på </a:t>
            </a:r>
            <a:r>
              <a:rPr lang="sv-SE" sz="2000" b="1" dirty="0"/>
              <a:t>helhet utifrån gemensamma mål.</a:t>
            </a:r>
            <a:r>
              <a:rPr lang="sv-SE" sz="2000" dirty="0"/>
              <a:t> Alla medverkande län berättar att de har </a:t>
            </a:r>
            <a:r>
              <a:rPr lang="sv-SE" sz="2000" b="1" dirty="0"/>
              <a:t>uttalade mål för hälsofrämjande och förebyggande arbete,</a:t>
            </a:r>
            <a:r>
              <a:rPr lang="sv-SE" sz="2000" dirty="0"/>
              <a:t> men samtidigt varierar det stort hur långsiktiga mål har brutits ner.</a:t>
            </a:r>
          </a:p>
          <a:p>
            <a:r>
              <a:rPr lang="sv-SE" sz="2000" dirty="0"/>
              <a:t>Nationellt fokus har bidragit – såsom ÖK Nära vård och för psykisk hälsa.</a:t>
            </a:r>
          </a:p>
        </p:txBody>
      </p:sp>
    </p:spTree>
    <p:extLst>
      <p:ext uri="{BB962C8B-B14F-4D97-AF65-F5344CB8AC3E}">
        <p14:creationId xmlns:p14="http://schemas.microsoft.com/office/powerpoint/2010/main" val="3638361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C7EF43-5B4F-1959-5935-20F2EAC9711A}"/>
              </a:ext>
            </a:extLst>
          </p:cNvPr>
          <p:cNvSpPr>
            <a:spLocks noGrp="1"/>
          </p:cNvSpPr>
          <p:nvPr>
            <p:ph type="title"/>
          </p:nvPr>
        </p:nvSpPr>
        <p:spPr>
          <a:xfrm>
            <a:off x="951616" y="792306"/>
            <a:ext cx="9609825" cy="1112405"/>
          </a:xfrm>
        </p:spPr>
        <p:txBody>
          <a:bodyPr/>
          <a:lstStyle/>
          <a:p>
            <a:r>
              <a:rPr lang="sv-SE" dirty="0"/>
              <a:t>Förbättringsområden som ofta lyfts fram i samtalen </a:t>
            </a:r>
          </a:p>
        </p:txBody>
      </p:sp>
      <p:sp>
        <p:nvSpPr>
          <p:cNvPr id="3" name="Platshållare för innehåll 2">
            <a:extLst>
              <a:ext uri="{FF2B5EF4-FFF2-40B4-BE49-F238E27FC236}">
                <a16:creationId xmlns:a16="http://schemas.microsoft.com/office/drawing/2014/main" id="{6E523E14-20EB-3371-5CD9-B967D923E6A8}"/>
              </a:ext>
            </a:extLst>
          </p:cNvPr>
          <p:cNvSpPr>
            <a:spLocks noGrp="1"/>
          </p:cNvSpPr>
          <p:nvPr>
            <p:ph idx="1"/>
          </p:nvPr>
        </p:nvSpPr>
        <p:spPr>
          <a:xfrm>
            <a:off x="951615" y="2512620"/>
            <a:ext cx="9609825" cy="2275207"/>
          </a:xfrm>
        </p:spPr>
        <p:txBody>
          <a:bodyPr/>
          <a:lstStyle/>
          <a:p>
            <a:pPr marL="373063" indent="-342900">
              <a:spcAft>
                <a:spcPts val="600"/>
              </a:spcAft>
              <a:buFont typeface="+mj-lt"/>
              <a:buAutoNum type="arabicPeriod"/>
            </a:pPr>
            <a:r>
              <a:rPr lang="sv-SE" sz="1800" dirty="0">
                <a:effectLst/>
                <a:latin typeface="Arial" panose="020B0604020202020204" pitchFamily="34" charset="0"/>
                <a:ea typeface="Times New Roman" panose="02020603050405020304" pitchFamily="18" charset="0"/>
                <a:cs typeface="Times New Roman" panose="02020603050405020304" pitchFamily="18" charset="0"/>
              </a:rPr>
              <a:t>Ungas uppväxtvillkor och hälsa. Hållbara lösningar för tillit, trygghet och brottsförebyggande arbete.</a:t>
            </a:r>
            <a:br>
              <a:rPr lang="sv-SE" sz="1800" dirty="0">
                <a:effectLst/>
                <a:latin typeface="Arial" panose="020B0604020202020204" pitchFamily="34" charset="0"/>
                <a:ea typeface="Times New Roman" panose="02020603050405020304" pitchFamily="18" charset="0"/>
                <a:cs typeface="Times New Roman" panose="02020603050405020304" pitchFamily="18" charset="0"/>
              </a:rPr>
            </a:br>
            <a:endParaRPr lang="sv-SE"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73063" indent="-342900">
              <a:spcAft>
                <a:spcPts val="600"/>
              </a:spcAft>
              <a:buFont typeface="+mj-lt"/>
              <a:buAutoNum type="arabicPeriod"/>
            </a:pPr>
            <a:r>
              <a:rPr lang="sv-SE" sz="1800" dirty="0">
                <a:effectLst/>
                <a:latin typeface="Arial" panose="020B0604020202020204" pitchFamily="34" charset="0"/>
                <a:ea typeface="Times New Roman" panose="02020603050405020304" pitchFamily="18" charset="0"/>
                <a:cs typeface="Times New Roman" panose="02020603050405020304" pitchFamily="18" charset="0"/>
              </a:rPr>
              <a:t>Fler friska levnadsår för minskade behov av vård och omsorg - en nyckel för att klara kompetensförsörjningen</a:t>
            </a:r>
            <a:br>
              <a:rPr lang="sv-SE" sz="1800" dirty="0">
                <a:effectLst/>
                <a:latin typeface="Arial" panose="020B0604020202020204" pitchFamily="34" charset="0"/>
                <a:ea typeface="Times New Roman" panose="02020603050405020304" pitchFamily="18" charset="0"/>
                <a:cs typeface="Times New Roman" panose="02020603050405020304" pitchFamily="18" charset="0"/>
              </a:rPr>
            </a:br>
            <a:endParaRPr lang="sv-SE"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20000"/>
              </a:lnSpc>
              <a:spcAft>
                <a:spcPts val="1100"/>
              </a:spcAft>
              <a:buFont typeface="+mj-lt"/>
              <a:buAutoNum type="arabicPeriod"/>
            </a:pPr>
            <a:r>
              <a:rPr lang="sv-SE" sz="1800" dirty="0">
                <a:effectLst/>
                <a:latin typeface="Arial" panose="020B0604020202020204" pitchFamily="34" charset="0"/>
                <a:ea typeface="Times New Roman" panose="02020603050405020304" pitchFamily="18" charset="0"/>
                <a:cs typeface="Times New Roman" panose="02020603050405020304" pitchFamily="18" charset="0"/>
              </a:rPr>
              <a:t>Seniorers möjligheter till livslång självständighet, trygghet och deltagande i samhällslivet</a:t>
            </a:r>
          </a:p>
          <a:p>
            <a:pPr marL="30163" indent="0">
              <a:buNone/>
            </a:pPr>
            <a:endParaRPr lang="sv-SE" dirty="0"/>
          </a:p>
        </p:txBody>
      </p:sp>
    </p:spTree>
    <p:extLst>
      <p:ext uri="{BB962C8B-B14F-4D97-AF65-F5344CB8AC3E}">
        <p14:creationId xmlns:p14="http://schemas.microsoft.com/office/powerpoint/2010/main" val="870510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1ABB0B-3D05-DD11-8B4A-2D859BA10FDF}"/>
              </a:ext>
            </a:extLst>
          </p:cNvPr>
          <p:cNvSpPr>
            <a:spLocks noGrp="1"/>
          </p:cNvSpPr>
          <p:nvPr>
            <p:ph type="title"/>
          </p:nvPr>
        </p:nvSpPr>
        <p:spPr>
          <a:xfrm>
            <a:off x="734572" y="512962"/>
            <a:ext cx="9609825" cy="1112405"/>
          </a:xfrm>
        </p:spPr>
        <p:txBody>
          <a:bodyPr/>
          <a:lstStyle/>
          <a:p>
            <a:r>
              <a:rPr lang="sv-SE" dirty="0"/>
              <a:t>Avstamp för fortsatt arbete</a:t>
            </a:r>
          </a:p>
        </p:txBody>
      </p:sp>
      <p:sp>
        <p:nvSpPr>
          <p:cNvPr id="3" name="Platshållare för innehåll 2">
            <a:extLst>
              <a:ext uri="{FF2B5EF4-FFF2-40B4-BE49-F238E27FC236}">
                <a16:creationId xmlns:a16="http://schemas.microsoft.com/office/drawing/2014/main" id="{2FB5E99C-9548-6AF3-E949-E369B4B0AE2F}"/>
              </a:ext>
            </a:extLst>
          </p:cNvPr>
          <p:cNvSpPr>
            <a:spLocks noGrp="1"/>
          </p:cNvSpPr>
          <p:nvPr>
            <p:ph idx="1"/>
          </p:nvPr>
        </p:nvSpPr>
        <p:spPr>
          <a:xfrm>
            <a:off x="613322" y="1625367"/>
            <a:ext cx="6319370" cy="4719671"/>
          </a:xfrm>
        </p:spPr>
        <p:txBody>
          <a:bodyPr/>
          <a:lstStyle/>
          <a:p>
            <a:r>
              <a:rPr lang="sv-SE" sz="2000" b="1" dirty="0">
                <a:latin typeface="Arial" panose="020B0604020202020204" pitchFamily="34" charset="0"/>
                <a:ea typeface="Times New Roman" panose="02020603050405020304" pitchFamily="18" charset="0"/>
              </a:rPr>
              <a:t>Förverkliga potentialen!</a:t>
            </a:r>
            <a:r>
              <a:rPr lang="sv-SE" sz="2000" dirty="0">
                <a:latin typeface="Arial" panose="020B0604020202020204" pitchFamily="34" charset="0"/>
                <a:ea typeface="Times New Roman" panose="02020603050405020304" pitchFamily="18" charset="0"/>
              </a:rPr>
              <a:t> </a:t>
            </a:r>
          </a:p>
          <a:p>
            <a:pPr lvl="1"/>
            <a:r>
              <a:rPr lang="sv-SE" sz="1600" dirty="0">
                <a:latin typeface="Arial" panose="020B0604020202020204" pitchFamily="34" charset="0"/>
                <a:ea typeface="Times New Roman" panose="02020603050405020304" pitchFamily="18" charset="0"/>
              </a:rPr>
              <a:t>Det bästa måste få möjlighet att skalas upp.</a:t>
            </a:r>
          </a:p>
          <a:p>
            <a:pPr marL="457200" lvl="1" indent="0">
              <a:buNone/>
            </a:pPr>
            <a:endParaRPr lang="sv-SE" sz="1600" dirty="0">
              <a:latin typeface="Arial" panose="020B0604020202020204" pitchFamily="34" charset="0"/>
              <a:ea typeface="Times New Roman" panose="02020603050405020304" pitchFamily="18" charset="0"/>
            </a:endParaRPr>
          </a:p>
          <a:p>
            <a:r>
              <a:rPr lang="sv-SE" sz="2000" b="1" dirty="0">
                <a:latin typeface="Arial" panose="020B0604020202020204" pitchFamily="34" charset="0"/>
                <a:ea typeface="Times New Roman" panose="02020603050405020304" pitchFamily="18" charset="0"/>
                <a:cs typeface="Times New Roman" panose="02020603050405020304" pitchFamily="18" charset="0"/>
              </a:rPr>
              <a:t>Systematiken är fortfarande avgörande!</a:t>
            </a:r>
          </a:p>
          <a:p>
            <a:pPr lvl="1"/>
            <a:r>
              <a:rPr lang="sv-SE" sz="1600" dirty="0">
                <a:latin typeface="Arial" panose="020B0604020202020204" pitchFamily="34" charset="0"/>
                <a:ea typeface="Times New Roman" panose="02020603050405020304" pitchFamily="18" charset="0"/>
                <a:cs typeface="Times New Roman" panose="02020603050405020304" pitchFamily="18" charset="0"/>
              </a:rPr>
              <a:t>Vi vet vad vi vill, vi gör tillsammans, vi ser resultat. </a:t>
            </a:r>
          </a:p>
          <a:p>
            <a:pPr lvl="1"/>
            <a:r>
              <a:rPr lang="sv-SE" sz="1600" dirty="0">
                <a:latin typeface="Arial" panose="020B0604020202020204" pitchFamily="34" charset="0"/>
                <a:ea typeface="Times New Roman" panose="02020603050405020304" pitchFamily="18" charset="0"/>
                <a:cs typeface="Times New Roman" panose="02020603050405020304" pitchFamily="18" charset="0"/>
              </a:rPr>
              <a:t>Sätt ljuset på förbättringsområden med oacceptabla skillnader.</a:t>
            </a:r>
            <a:r>
              <a:rPr lang="sv-SE" sz="1050" dirty="0">
                <a:latin typeface="Arial" panose="020B0604020202020204" pitchFamily="34" charset="0"/>
                <a:ea typeface="Times New Roman" panose="02020603050405020304" pitchFamily="18" charset="0"/>
              </a:rPr>
              <a:t/>
            </a:r>
            <a:br>
              <a:rPr lang="sv-SE" sz="1050" dirty="0">
                <a:latin typeface="Arial" panose="020B0604020202020204" pitchFamily="34" charset="0"/>
                <a:ea typeface="Times New Roman" panose="02020603050405020304" pitchFamily="18" charset="0"/>
              </a:rPr>
            </a:br>
            <a:endParaRPr lang="sv-SE" sz="1050" dirty="0">
              <a:latin typeface="Arial" panose="020B0604020202020204" pitchFamily="34" charset="0"/>
              <a:ea typeface="Times New Roman" panose="02020603050405020304" pitchFamily="18" charset="0"/>
            </a:endParaRPr>
          </a:p>
          <a:p>
            <a:r>
              <a:rPr lang="sv-SE" sz="2000" b="1" dirty="0">
                <a:latin typeface="Arial" panose="020B0604020202020204" pitchFamily="34" charset="0"/>
                <a:ea typeface="Times New Roman" panose="02020603050405020304" pitchFamily="18" charset="0"/>
              </a:rPr>
              <a:t>Lokalt och regionalt fokus!</a:t>
            </a:r>
          </a:p>
          <a:p>
            <a:pPr lvl="1"/>
            <a:r>
              <a:rPr lang="sv-SE" sz="1600" dirty="0">
                <a:latin typeface="Arial" panose="020B0604020202020204" pitchFamily="34" charset="0"/>
                <a:ea typeface="Times New Roman" panose="02020603050405020304" pitchFamily="18" charset="0"/>
              </a:rPr>
              <a:t>Anpassa nationellt stöd i dialog med kommuner och regioner, utifrån lokala förutsättningar och behov.</a:t>
            </a:r>
            <a:r>
              <a:rPr lang="sv-SE" sz="1100" dirty="0">
                <a:effectLst/>
                <a:latin typeface="Arial" panose="020B0604020202020204" pitchFamily="34" charset="0"/>
                <a:ea typeface="Times New Roman" panose="02020603050405020304" pitchFamily="18" charset="0"/>
              </a:rPr>
              <a:t/>
            </a:r>
            <a:br>
              <a:rPr lang="sv-SE" sz="1100" dirty="0">
                <a:effectLst/>
                <a:latin typeface="Arial" panose="020B0604020202020204" pitchFamily="34" charset="0"/>
                <a:ea typeface="Times New Roman" panose="02020603050405020304" pitchFamily="18" charset="0"/>
              </a:rPr>
            </a:br>
            <a:endParaRPr lang="sv-SE" sz="1400" dirty="0">
              <a:effectLst/>
              <a:latin typeface="Times New Roman" panose="02020603050405020304" pitchFamily="18" charset="0"/>
              <a:ea typeface="Times New Roman" panose="02020603050405020304" pitchFamily="18" charset="0"/>
            </a:endParaRPr>
          </a:p>
          <a:p>
            <a:pPr marL="30163" indent="0">
              <a:buNone/>
            </a:pPr>
            <a:r>
              <a:rPr lang="sv-SE" sz="2800" dirty="0">
                <a:latin typeface="Arial" panose="020B0604020202020204" pitchFamily="34" charset="0"/>
                <a:ea typeface="Times New Roman" panose="02020603050405020304" pitchFamily="18" charset="0"/>
              </a:rPr>
              <a:t/>
            </a:r>
            <a:br>
              <a:rPr lang="sv-SE" sz="2800" dirty="0">
                <a:latin typeface="Arial" panose="020B0604020202020204" pitchFamily="34" charset="0"/>
                <a:ea typeface="Times New Roman" panose="02020603050405020304" pitchFamily="18" charset="0"/>
              </a:rPr>
            </a:br>
            <a:endParaRPr lang="sv-SE" sz="3600" dirty="0">
              <a:latin typeface="Times New Roman" panose="02020603050405020304" pitchFamily="18" charset="0"/>
              <a:ea typeface="Times New Roman" panose="02020603050405020304" pitchFamily="18" charset="0"/>
            </a:endParaRPr>
          </a:p>
          <a:p>
            <a:endParaRPr lang="sv-SE" sz="2800" dirty="0"/>
          </a:p>
        </p:txBody>
      </p:sp>
      <p:pic>
        <p:nvPicPr>
          <p:cNvPr id="1026" name="Picture 2" descr="Fröplanta, Trädgårdsarbete, Växthus">
            <a:extLst>
              <a:ext uri="{FF2B5EF4-FFF2-40B4-BE49-F238E27FC236}">
                <a16:creationId xmlns:a16="http://schemas.microsoft.com/office/drawing/2014/main" id="{F4AB11D6-11FD-473D-ECBE-4879724E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832" y="1979525"/>
            <a:ext cx="4417174" cy="2705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319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944F2B-72E2-62F4-9AF4-30CA952AF518}"/>
              </a:ext>
            </a:extLst>
          </p:cNvPr>
          <p:cNvSpPr>
            <a:spLocks noGrp="1"/>
          </p:cNvSpPr>
          <p:nvPr>
            <p:ph type="title"/>
          </p:nvPr>
        </p:nvSpPr>
        <p:spPr>
          <a:xfrm>
            <a:off x="996186" y="975186"/>
            <a:ext cx="9609825" cy="1112405"/>
          </a:xfrm>
        </p:spPr>
        <p:txBody>
          <a:bodyPr/>
          <a:lstStyle/>
          <a:p>
            <a:r>
              <a:rPr lang="sv-SE" dirty="0"/>
              <a:t>Att hålla utkik efter</a:t>
            </a:r>
          </a:p>
        </p:txBody>
      </p:sp>
      <p:sp>
        <p:nvSpPr>
          <p:cNvPr id="3" name="Platshållare för innehåll 2">
            <a:extLst>
              <a:ext uri="{FF2B5EF4-FFF2-40B4-BE49-F238E27FC236}">
                <a16:creationId xmlns:a16="http://schemas.microsoft.com/office/drawing/2014/main" id="{78227FCE-D2D3-E5EF-5772-CE3A680F162F}"/>
              </a:ext>
            </a:extLst>
          </p:cNvPr>
          <p:cNvSpPr>
            <a:spLocks noGrp="1"/>
          </p:cNvSpPr>
          <p:nvPr>
            <p:ph idx="1"/>
          </p:nvPr>
        </p:nvSpPr>
        <p:spPr>
          <a:xfrm>
            <a:off x="959133" y="2216528"/>
            <a:ext cx="10273734" cy="3738598"/>
          </a:xfrm>
        </p:spPr>
        <p:txBody>
          <a:bodyPr/>
          <a:lstStyle/>
          <a:p>
            <a:r>
              <a:rPr lang="sv-SE" b="1" dirty="0"/>
              <a:t>Fler friska levnadsår/seniorhälsa </a:t>
            </a:r>
            <a:r>
              <a:rPr lang="sv-SE" dirty="0"/>
              <a:t>– lära av referensplatser som har tagit ett samlat grepp i det hälsofrämjande och förebyggande arbetet.</a:t>
            </a:r>
            <a:br>
              <a:rPr lang="sv-SE" dirty="0"/>
            </a:br>
            <a:endParaRPr lang="sv-SE" dirty="0"/>
          </a:p>
          <a:p>
            <a:r>
              <a:rPr lang="sv-SE" b="1" dirty="0"/>
              <a:t>Strategi och verkstad för hälsa </a:t>
            </a:r>
            <a:r>
              <a:rPr lang="sv-SE" dirty="0"/>
              <a:t>- två webbsända seminarier nov/dec </a:t>
            </a:r>
          </a:p>
          <a:p>
            <a:pPr lvl="1"/>
            <a:r>
              <a:rPr lang="sv-SE" dirty="0"/>
              <a:t>Ledning och styrning i samverkan</a:t>
            </a:r>
          </a:p>
          <a:p>
            <a:pPr lvl="1"/>
            <a:r>
              <a:rPr lang="sv-SE" dirty="0"/>
              <a:t>Konkreta arbetssätt/koncept som har gått från pilot till införande.</a:t>
            </a:r>
          </a:p>
        </p:txBody>
      </p:sp>
    </p:spTree>
    <p:extLst>
      <p:ext uri="{BB962C8B-B14F-4D97-AF65-F5344CB8AC3E}">
        <p14:creationId xmlns:p14="http://schemas.microsoft.com/office/powerpoint/2010/main" val="2427148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167B2-0BB1-F6BA-3132-AABF5EB166D6}"/>
              </a:ext>
            </a:extLst>
          </p:cNvPr>
          <p:cNvSpPr>
            <a:spLocks noGrp="1"/>
          </p:cNvSpPr>
          <p:nvPr>
            <p:ph type="title"/>
          </p:nvPr>
        </p:nvSpPr>
        <p:spPr/>
        <p:txBody>
          <a:bodyPr/>
          <a:lstStyle/>
          <a:p>
            <a:r>
              <a:rPr lang="sv-SE" dirty="0"/>
              <a:t>Fokus för stunden</a:t>
            </a:r>
          </a:p>
        </p:txBody>
      </p:sp>
      <p:sp>
        <p:nvSpPr>
          <p:cNvPr id="3" name="Platshållare för innehåll 2">
            <a:extLst>
              <a:ext uri="{FF2B5EF4-FFF2-40B4-BE49-F238E27FC236}">
                <a16:creationId xmlns:a16="http://schemas.microsoft.com/office/drawing/2014/main" id="{2C2746C4-7D0D-1EA9-2C10-C70DA27FABF2}"/>
              </a:ext>
            </a:extLst>
          </p:cNvPr>
          <p:cNvSpPr>
            <a:spLocks noGrp="1"/>
          </p:cNvSpPr>
          <p:nvPr>
            <p:ph idx="1"/>
          </p:nvPr>
        </p:nvSpPr>
        <p:spPr>
          <a:xfrm>
            <a:off x="664232" y="2144216"/>
            <a:ext cx="9609825" cy="3738598"/>
          </a:xfrm>
        </p:spPr>
        <p:txBody>
          <a:bodyPr/>
          <a:lstStyle/>
          <a:p>
            <a:pPr marL="30163" indent="0">
              <a:buNone/>
            </a:pPr>
            <a:r>
              <a:rPr lang="sv-SE" b="1" dirty="0"/>
              <a:t>Syfte: </a:t>
            </a:r>
            <a:r>
              <a:rPr lang="sv-SE" dirty="0"/>
              <a:t>Utifrån lärdomarna föra dialog om fokus för fortsatt arbete utifrån din roll som </a:t>
            </a:r>
            <a:r>
              <a:rPr lang="sv-SE" dirty="0" err="1"/>
              <a:t>RSS-samordnare</a:t>
            </a:r>
            <a:r>
              <a:rPr lang="sv-SE" dirty="0"/>
              <a:t>.</a:t>
            </a:r>
          </a:p>
          <a:p>
            <a:pPr marL="30163" indent="0">
              <a:buNone/>
            </a:pPr>
            <a:endParaRPr lang="sv-SE" dirty="0"/>
          </a:p>
          <a:p>
            <a:r>
              <a:rPr lang="sv-SE" dirty="0"/>
              <a:t>Finns det delar i Strategi för hälsa som har varit till särskild nytta?</a:t>
            </a:r>
          </a:p>
          <a:p>
            <a:r>
              <a:rPr lang="sv-SE" dirty="0"/>
              <a:t>Det bästa måste få möjlighet att skalas upp - hur hjälps vi åt?</a:t>
            </a:r>
          </a:p>
          <a:p>
            <a:pPr marL="30163" indent="0">
              <a:buNone/>
            </a:pPr>
            <a:endParaRPr lang="sv-SE" dirty="0"/>
          </a:p>
        </p:txBody>
      </p:sp>
    </p:spTree>
    <p:extLst>
      <p:ext uri="{BB962C8B-B14F-4D97-AF65-F5344CB8AC3E}">
        <p14:creationId xmlns:p14="http://schemas.microsoft.com/office/powerpoint/2010/main" val="276665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2C44EFC-222E-8D84-9DAA-03AC2028A0FC}"/>
              </a:ext>
            </a:extLst>
          </p:cNvPr>
          <p:cNvSpPr>
            <a:spLocks noGrp="1"/>
          </p:cNvSpPr>
          <p:nvPr>
            <p:ph type="title"/>
          </p:nvPr>
        </p:nvSpPr>
        <p:spPr>
          <a:xfrm>
            <a:off x="666000" y="1591733"/>
            <a:ext cx="9608400" cy="3123143"/>
          </a:xfrm>
        </p:spPr>
        <p:txBody>
          <a:bodyPr/>
          <a:lstStyle/>
          <a:p>
            <a:r>
              <a:rPr lang="sv-SE">
                <a:solidFill>
                  <a:schemeClr val="accent2"/>
                </a:solidFill>
              </a:rPr>
              <a:t/>
            </a:r>
            <a:br>
              <a:rPr lang="sv-SE">
                <a:solidFill>
                  <a:schemeClr val="accent2"/>
                </a:solidFill>
              </a:rPr>
            </a:br>
            <a:r>
              <a:rPr lang="sv-SE">
                <a:solidFill>
                  <a:schemeClr val="accent2"/>
                </a:solidFill>
              </a:rPr>
              <a:t> Vad händer inom </a:t>
            </a:r>
            <a:r>
              <a:rPr lang="sv-SE" dirty="0">
                <a:solidFill>
                  <a:schemeClr val="accent2"/>
                </a:solidFill>
              </a:rPr>
              <a:t/>
            </a:r>
            <a:br>
              <a:rPr lang="sv-SE" dirty="0">
                <a:solidFill>
                  <a:schemeClr val="accent2"/>
                </a:solidFill>
              </a:rPr>
            </a:br>
            <a:r>
              <a:rPr lang="sv-SE" dirty="0">
                <a:solidFill>
                  <a:schemeClr val="accent2"/>
                </a:solidFill>
              </a:rPr>
              <a:t>Folkhälsa och </a:t>
            </a:r>
            <a:r>
              <a:rPr lang="sv-SE">
                <a:solidFill>
                  <a:schemeClr val="accent2"/>
                </a:solidFill>
              </a:rPr>
              <a:t>psykiatri ?</a:t>
            </a:r>
            <a:r>
              <a:rPr lang="sv-SE" dirty="0">
                <a:solidFill>
                  <a:schemeClr val="accent2"/>
                </a:solidFill>
              </a:rPr>
              <a:t/>
            </a:r>
            <a:br>
              <a:rPr lang="sv-SE" dirty="0">
                <a:solidFill>
                  <a:schemeClr val="accent2"/>
                </a:solidFill>
              </a:rPr>
            </a:br>
            <a:r>
              <a:rPr lang="sv-SE">
                <a:solidFill>
                  <a:schemeClr val="accent2"/>
                </a:solidFill>
              </a:rPr>
              <a:t/>
            </a:r>
            <a:br>
              <a:rPr lang="sv-SE">
                <a:solidFill>
                  <a:schemeClr val="accent2"/>
                </a:solidFill>
              </a:rPr>
            </a:br>
            <a:r>
              <a:rPr lang="sv-SE">
                <a:solidFill>
                  <a:schemeClr val="accent2"/>
                </a:solidFill>
              </a:rPr>
              <a:t/>
            </a:r>
            <a:br>
              <a:rPr lang="sv-SE">
                <a:solidFill>
                  <a:schemeClr val="accent2"/>
                </a:solidFill>
              </a:rPr>
            </a:br>
            <a:r>
              <a:rPr lang="sv-SE" sz="1800" dirty="0">
                <a:solidFill>
                  <a:schemeClr val="accent2"/>
                </a:solidFill>
              </a:rPr>
              <a:t>RSS nätverket</a:t>
            </a:r>
            <a:br>
              <a:rPr lang="sv-SE" sz="1800" dirty="0">
                <a:solidFill>
                  <a:schemeClr val="accent2"/>
                </a:solidFill>
              </a:rPr>
            </a:br>
            <a:r>
              <a:rPr lang="sv-SE" sz="1800" dirty="0">
                <a:solidFill>
                  <a:schemeClr val="accent2"/>
                </a:solidFill>
              </a:rPr>
              <a:t/>
            </a:r>
            <a:br>
              <a:rPr lang="sv-SE" sz="1800" dirty="0">
                <a:solidFill>
                  <a:schemeClr val="accent2"/>
                </a:solidFill>
              </a:rPr>
            </a:br>
            <a:r>
              <a:rPr lang="sv-SE" sz="1800" dirty="0">
                <a:solidFill>
                  <a:schemeClr val="accent2"/>
                </a:solidFill>
              </a:rPr>
              <a:t> 4 oktober 2023</a:t>
            </a:r>
          </a:p>
        </p:txBody>
      </p:sp>
    </p:spTree>
    <p:extLst>
      <p:ext uri="{BB962C8B-B14F-4D97-AF65-F5344CB8AC3E}">
        <p14:creationId xmlns:p14="http://schemas.microsoft.com/office/powerpoint/2010/main" val="3513026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63923F-E04C-E858-C20C-C5CD8E31415C}"/>
              </a:ext>
            </a:extLst>
          </p:cNvPr>
          <p:cNvSpPr>
            <a:spLocks noGrp="1"/>
          </p:cNvSpPr>
          <p:nvPr>
            <p:ph type="title"/>
          </p:nvPr>
        </p:nvSpPr>
        <p:spPr>
          <a:xfrm>
            <a:off x="638175" y="598377"/>
            <a:ext cx="9609825" cy="1231392"/>
          </a:xfrm>
        </p:spPr>
        <p:txBody>
          <a:bodyPr/>
          <a:lstStyle/>
          <a:p>
            <a:r>
              <a:rPr lang="sv-SE"/>
              <a:t>Vart ska vi?</a:t>
            </a:r>
          </a:p>
        </p:txBody>
      </p:sp>
      <p:graphicFrame>
        <p:nvGraphicFramePr>
          <p:cNvPr id="4" name="Diagram 3">
            <a:extLst>
              <a:ext uri="{FF2B5EF4-FFF2-40B4-BE49-F238E27FC236}">
                <a16:creationId xmlns:a16="http://schemas.microsoft.com/office/drawing/2014/main" id="{B1401780-D1A9-C8AC-4A87-754FACEC92DB}"/>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ruta 4">
            <a:extLst>
              <a:ext uri="{FF2B5EF4-FFF2-40B4-BE49-F238E27FC236}">
                <a16:creationId xmlns:a16="http://schemas.microsoft.com/office/drawing/2014/main" id="{B04567B8-FC78-C185-0CCB-1F0C7E2DC5DC}"/>
              </a:ext>
            </a:extLst>
          </p:cNvPr>
          <p:cNvSpPr txBox="1"/>
          <p:nvPr/>
        </p:nvSpPr>
        <p:spPr>
          <a:xfrm>
            <a:off x="7829551" y="1285875"/>
            <a:ext cx="290128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F39325"/>
                </a:solidFill>
                <a:effectLst/>
                <a:uLnTx/>
                <a:uFillTx/>
                <a:latin typeface="Arial"/>
                <a:ea typeface="+mn-ea"/>
                <a:cs typeface="+mn-cs"/>
              </a:rPr>
              <a:t>Nära vård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Strategi för hälsa//Hälsa som strategi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Ökad tillgänglighet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Hemma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Nära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Digitalt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Skriftligt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I flödet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textruta 5">
            <a:extLst>
              <a:ext uri="{FF2B5EF4-FFF2-40B4-BE49-F238E27FC236}">
                <a16:creationId xmlns:a16="http://schemas.microsoft.com/office/drawing/2014/main" id="{75C74392-8B1B-AC2A-FCA8-A97D8A4080EB}"/>
              </a:ext>
            </a:extLst>
          </p:cNvPr>
          <p:cNvSpPr txBox="1"/>
          <p:nvPr/>
        </p:nvSpPr>
        <p:spPr>
          <a:xfrm>
            <a:off x="2079624" y="2525345"/>
            <a:ext cx="33909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F39325"/>
                </a:solidFill>
                <a:effectLst/>
                <a:uLnTx/>
                <a:uFillTx/>
                <a:latin typeface="Arial"/>
                <a:ea typeface="+mn-ea"/>
                <a:cs typeface="+mn-cs"/>
              </a:rPr>
              <a:t>Kunskapsstyrningen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Ökad kvalitet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Ökad jämlikhet över </a:t>
            </a:r>
            <a:br>
              <a:rPr kumimoji="0" lang="sv-SE" sz="1800" b="0" i="1" u="none" strike="noStrike" kern="1200" cap="none" spc="0" normalizeH="0" baseline="0" noProof="0">
                <a:ln>
                  <a:noFill/>
                </a:ln>
                <a:solidFill>
                  <a:prstClr val="black"/>
                </a:solidFill>
                <a:effectLst/>
                <a:uLnTx/>
                <a:uFillTx/>
                <a:latin typeface="Arial"/>
                <a:ea typeface="+mn-ea"/>
                <a:cs typeface="+mn-cs"/>
              </a:rPr>
            </a:br>
            <a:r>
              <a:rPr kumimoji="0" lang="sv-SE" sz="1800" b="0" i="1" u="none" strike="noStrike" kern="1200" cap="none" spc="0" normalizeH="0" baseline="0" noProof="0">
                <a:ln>
                  <a:noFill/>
                </a:ln>
                <a:solidFill>
                  <a:prstClr val="black"/>
                </a:solidFill>
                <a:effectLst/>
                <a:uLnTx/>
                <a:uFillTx/>
                <a:latin typeface="Arial"/>
                <a:ea typeface="+mn-ea"/>
                <a:cs typeface="+mn-cs"/>
              </a:rPr>
              <a:t>landet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Snabbare utveckling </a:t>
            </a:r>
            <a:br>
              <a:rPr kumimoji="0" lang="sv-SE" sz="1800" b="0" i="1" u="none" strike="noStrike" kern="1200" cap="none" spc="0" normalizeH="0" baseline="0" noProof="0">
                <a:ln>
                  <a:noFill/>
                </a:ln>
                <a:solidFill>
                  <a:prstClr val="black"/>
                </a:solidFill>
                <a:effectLst/>
                <a:uLnTx/>
                <a:uFillTx/>
                <a:latin typeface="Arial"/>
                <a:ea typeface="+mn-ea"/>
                <a:cs typeface="+mn-cs"/>
              </a:rPr>
            </a:br>
            <a:r>
              <a:rPr kumimoji="0" lang="sv-SE" sz="1800" b="0" i="1" u="none" strike="noStrike" kern="1200" cap="none" spc="0" normalizeH="0" baseline="0" noProof="0">
                <a:ln>
                  <a:noFill/>
                </a:ln>
                <a:solidFill>
                  <a:prstClr val="black"/>
                </a:solidFill>
                <a:effectLst/>
                <a:uLnTx/>
                <a:uFillTx/>
                <a:latin typeface="Arial"/>
                <a:ea typeface="+mn-ea"/>
                <a:cs typeface="+mn-cs"/>
              </a:rPr>
              <a:t>av kunskap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Svara mot lokala behov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1"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ruta 6">
            <a:extLst>
              <a:ext uri="{FF2B5EF4-FFF2-40B4-BE49-F238E27FC236}">
                <a16:creationId xmlns:a16="http://schemas.microsoft.com/office/drawing/2014/main" id="{BB08F161-AA10-319E-2432-D36876C17224}"/>
              </a:ext>
            </a:extLst>
          </p:cNvPr>
          <p:cNvSpPr txBox="1"/>
          <p:nvPr/>
        </p:nvSpPr>
        <p:spPr>
          <a:xfrm>
            <a:off x="7626351" y="4049464"/>
            <a:ext cx="33909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F39325"/>
                </a:solidFill>
                <a:effectLst/>
                <a:uLnTx/>
                <a:uFillTx/>
                <a:latin typeface="Arial"/>
                <a:ea typeface="+mn-ea"/>
                <a:cs typeface="+mn-cs"/>
              </a:rPr>
              <a:t>Vård på mitt sätt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Personcentrerad vård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Patientmedverkan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Närståendemedverkan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err="1">
                <a:ln>
                  <a:noFill/>
                </a:ln>
                <a:solidFill>
                  <a:prstClr val="black"/>
                </a:solidFill>
                <a:effectLst/>
                <a:uLnTx/>
                <a:uFillTx/>
                <a:latin typeface="Arial"/>
                <a:ea typeface="+mn-ea"/>
                <a:cs typeface="+mn-cs"/>
              </a:rPr>
              <a:t>Patientkontrakt</a:t>
            </a:r>
            <a:r>
              <a:rPr kumimoji="0" lang="sv-SE" sz="1800" b="0" i="1" u="none" strike="noStrike" kern="1200" cap="none" spc="0" normalizeH="0" baseline="0" noProof="0">
                <a:ln>
                  <a:noFill/>
                </a:ln>
                <a:solidFill>
                  <a:prstClr val="black"/>
                </a:solidFill>
                <a:effectLst/>
                <a:uLnTx/>
                <a:uFillTx/>
                <a:latin typeface="Arial"/>
                <a:ea typeface="+mn-ea"/>
                <a:cs typeface="+mn-cs"/>
              </a:rPr>
              <a:t>, SIP mm.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1"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 name="Grupp 2">
            <a:extLst>
              <a:ext uri="{FF2B5EF4-FFF2-40B4-BE49-F238E27FC236}">
                <a16:creationId xmlns:a16="http://schemas.microsoft.com/office/drawing/2014/main" id="{6764A946-CACC-37C6-8DA9-5779E0F3ED2A}"/>
              </a:ext>
            </a:extLst>
          </p:cNvPr>
          <p:cNvGrpSpPr/>
          <p:nvPr/>
        </p:nvGrpSpPr>
        <p:grpSpPr>
          <a:xfrm>
            <a:off x="626133" y="1285875"/>
            <a:ext cx="10927692" cy="4839774"/>
            <a:chOff x="626133" y="1285875"/>
            <a:chExt cx="10927692" cy="4839774"/>
          </a:xfrm>
        </p:grpSpPr>
        <p:sp>
          <p:nvSpPr>
            <p:cNvPr id="8" name="Rulle: lodrät 7">
              <a:extLst>
                <a:ext uri="{FF2B5EF4-FFF2-40B4-BE49-F238E27FC236}">
                  <a16:creationId xmlns:a16="http://schemas.microsoft.com/office/drawing/2014/main" id="{057F5F5B-7154-5A55-EDB0-F82A3174E0CC}"/>
                </a:ext>
              </a:extLst>
            </p:cNvPr>
            <p:cNvSpPr/>
            <p:nvPr/>
          </p:nvSpPr>
          <p:spPr>
            <a:xfrm>
              <a:off x="10601325" y="1285875"/>
              <a:ext cx="952500" cy="1076325"/>
            </a:xfrm>
            <a:prstGeom prst="verticalScroll">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Nära vård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ÖK</a:t>
              </a:r>
            </a:p>
          </p:txBody>
        </p:sp>
        <p:sp>
          <p:nvSpPr>
            <p:cNvPr id="9" name="Rulle: lodrät 8">
              <a:extLst>
                <a:ext uri="{FF2B5EF4-FFF2-40B4-BE49-F238E27FC236}">
                  <a16:creationId xmlns:a16="http://schemas.microsoft.com/office/drawing/2014/main" id="{4342DE6E-8296-0ECE-A4A1-F418DA50DC88}"/>
                </a:ext>
              </a:extLst>
            </p:cNvPr>
            <p:cNvSpPr/>
            <p:nvPr/>
          </p:nvSpPr>
          <p:spPr>
            <a:xfrm>
              <a:off x="10601325" y="2525345"/>
              <a:ext cx="952500" cy="1076325"/>
            </a:xfrm>
            <a:prstGeom prst="verticalScroll">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Ökad </a:t>
              </a:r>
              <a:r>
                <a:rPr kumimoji="0" lang="sv-SE" sz="1200" b="0" i="0" u="none" strike="noStrike" kern="1200" cap="none" spc="0" normalizeH="0" baseline="0" noProof="0" err="1">
                  <a:ln>
                    <a:noFill/>
                  </a:ln>
                  <a:solidFill>
                    <a:prstClr val="black"/>
                  </a:solidFill>
                  <a:effectLst/>
                  <a:uLnTx/>
                  <a:uFillTx/>
                  <a:latin typeface="Arial"/>
                  <a:ea typeface="+mn-ea"/>
                  <a:cs typeface="+mn-cs"/>
                </a:rPr>
                <a:t>tillgäng-lighet</a:t>
              </a:r>
              <a:endParaRPr kumimoji="0" lang="sv-SE" sz="12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ÖK</a:t>
              </a:r>
            </a:p>
          </p:txBody>
        </p:sp>
        <p:sp>
          <p:nvSpPr>
            <p:cNvPr id="10" name="Rulle: lodrät 9">
              <a:extLst>
                <a:ext uri="{FF2B5EF4-FFF2-40B4-BE49-F238E27FC236}">
                  <a16:creationId xmlns:a16="http://schemas.microsoft.com/office/drawing/2014/main" id="{926EBB5D-F65A-830D-9C86-9621DB2012C8}"/>
                </a:ext>
              </a:extLst>
            </p:cNvPr>
            <p:cNvSpPr/>
            <p:nvPr/>
          </p:nvSpPr>
          <p:spPr>
            <a:xfrm>
              <a:off x="10553700" y="3794769"/>
              <a:ext cx="952500" cy="1076325"/>
            </a:xfrm>
            <a:prstGeom prst="verticalScroll">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Vision e-hälsa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ÖK</a:t>
              </a:r>
            </a:p>
          </p:txBody>
        </p:sp>
        <p:sp>
          <p:nvSpPr>
            <p:cNvPr id="11" name="Rulle: lodrät 10">
              <a:extLst>
                <a:ext uri="{FF2B5EF4-FFF2-40B4-BE49-F238E27FC236}">
                  <a16:creationId xmlns:a16="http://schemas.microsoft.com/office/drawing/2014/main" id="{7A66385C-EDE7-699F-A03C-F03C809A0ABE}"/>
                </a:ext>
              </a:extLst>
            </p:cNvPr>
            <p:cNvSpPr/>
            <p:nvPr/>
          </p:nvSpPr>
          <p:spPr>
            <a:xfrm>
              <a:off x="685799" y="1676685"/>
              <a:ext cx="952500" cy="1076325"/>
            </a:xfrm>
            <a:prstGeom prst="verticalScroll">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Styrning med kunskap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ÖK</a:t>
              </a:r>
            </a:p>
          </p:txBody>
        </p:sp>
        <p:sp>
          <p:nvSpPr>
            <p:cNvPr id="12" name="Rulle: lodrät 11">
              <a:extLst>
                <a:ext uri="{FF2B5EF4-FFF2-40B4-BE49-F238E27FC236}">
                  <a16:creationId xmlns:a16="http://schemas.microsoft.com/office/drawing/2014/main" id="{07F20911-C97B-4786-02E7-A42529CCD998}"/>
                </a:ext>
              </a:extLst>
            </p:cNvPr>
            <p:cNvSpPr/>
            <p:nvPr/>
          </p:nvSpPr>
          <p:spPr>
            <a:xfrm>
              <a:off x="666749" y="2915484"/>
              <a:ext cx="952500" cy="1076325"/>
            </a:xfrm>
            <a:prstGeom prst="verticalScroll">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Psykisk hälsa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ÖK</a:t>
              </a:r>
            </a:p>
          </p:txBody>
        </p:sp>
        <p:sp>
          <p:nvSpPr>
            <p:cNvPr id="13" name="Rulle: lodrät 12">
              <a:extLst>
                <a:ext uri="{FF2B5EF4-FFF2-40B4-BE49-F238E27FC236}">
                  <a16:creationId xmlns:a16="http://schemas.microsoft.com/office/drawing/2014/main" id="{B0A633A7-9BFF-9847-0E3E-9ADD0A805060}"/>
                </a:ext>
              </a:extLst>
            </p:cNvPr>
            <p:cNvSpPr/>
            <p:nvPr/>
          </p:nvSpPr>
          <p:spPr>
            <a:xfrm>
              <a:off x="626133" y="4154283"/>
              <a:ext cx="952500" cy="1076325"/>
            </a:xfrm>
            <a:prstGeom prst="verticalScroll">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ÖK</a:t>
              </a:r>
            </a:p>
          </p:txBody>
        </p:sp>
        <p:sp>
          <p:nvSpPr>
            <p:cNvPr id="14" name="Rulle: lodrät 13">
              <a:extLst>
                <a:ext uri="{FF2B5EF4-FFF2-40B4-BE49-F238E27FC236}">
                  <a16:creationId xmlns:a16="http://schemas.microsoft.com/office/drawing/2014/main" id="{D2FDE2BB-1A13-E199-95C5-7F1685657DFA}"/>
                </a:ext>
              </a:extLst>
            </p:cNvPr>
            <p:cNvSpPr/>
            <p:nvPr/>
          </p:nvSpPr>
          <p:spPr>
            <a:xfrm>
              <a:off x="1461160" y="5049324"/>
              <a:ext cx="952500" cy="1076325"/>
            </a:xfrm>
            <a:prstGeom prst="verticalScroll">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Kvinnors hälsa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ÖK</a:t>
              </a:r>
            </a:p>
          </p:txBody>
        </p:sp>
      </p:grpSp>
    </p:spTree>
    <p:extLst>
      <p:ext uri="{BB962C8B-B14F-4D97-AF65-F5344CB8AC3E}">
        <p14:creationId xmlns:p14="http://schemas.microsoft.com/office/powerpoint/2010/main" val="162336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C4810-56DD-C41A-4CE2-E5A2C4BD1B27}"/>
              </a:ext>
            </a:extLst>
          </p:cNvPr>
          <p:cNvSpPr>
            <a:spLocks noGrp="1"/>
          </p:cNvSpPr>
          <p:nvPr>
            <p:ph type="title"/>
          </p:nvPr>
        </p:nvSpPr>
        <p:spPr/>
        <p:txBody>
          <a:bodyPr/>
          <a:lstStyle/>
          <a:p>
            <a:r>
              <a:rPr lang="sv-SE" dirty="0"/>
              <a:t>Nya ledamöter</a:t>
            </a:r>
          </a:p>
        </p:txBody>
      </p:sp>
      <p:sp>
        <p:nvSpPr>
          <p:cNvPr id="5" name="Platshållare för innehåll 4">
            <a:extLst>
              <a:ext uri="{FF2B5EF4-FFF2-40B4-BE49-F238E27FC236}">
                <a16:creationId xmlns:a16="http://schemas.microsoft.com/office/drawing/2014/main" id="{090A2554-F103-B183-F88F-E191BDE48511}"/>
              </a:ext>
            </a:extLst>
          </p:cNvPr>
          <p:cNvSpPr>
            <a:spLocks noGrp="1"/>
          </p:cNvSpPr>
          <p:nvPr>
            <p:ph idx="1"/>
          </p:nvPr>
        </p:nvSpPr>
        <p:spPr/>
        <p:txBody>
          <a:bodyPr/>
          <a:lstStyle/>
          <a:p>
            <a:r>
              <a:rPr lang="sv-SE" dirty="0"/>
              <a:t>RSS Skåne</a:t>
            </a:r>
          </a:p>
          <a:p>
            <a:r>
              <a:rPr lang="sv-SE" dirty="0"/>
              <a:t>RSS Fyrbodal</a:t>
            </a:r>
          </a:p>
          <a:p>
            <a:endParaRPr lang="sv-SE" dirty="0"/>
          </a:p>
          <a:p>
            <a:pPr marL="30163" indent="0">
              <a:buNone/>
            </a:pPr>
            <a:r>
              <a:rPr lang="sv-SE" dirty="0"/>
              <a:t>Presentationsrunda</a:t>
            </a:r>
          </a:p>
        </p:txBody>
      </p:sp>
    </p:spTree>
    <p:extLst>
      <p:ext uri="{BB962C8B-B14F-4D97-AF65-F5344CB8AC3E}">
        <p14:creationId xmlns:p14="http://schemas.microsoft.com/office/powerpoint/2010/main" val="1538564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75D085-5406-A058-CBB8-6931545E5D5B}"/>
              </a:ext>
            </a:extLst>
          </p:cNvPr>
          <p:cNvSpPr>
            <a:spLocks noGrp="1"/>
          </p:cNvSpPr>
          <p:nvPr>
            <p:ph type="title"/>
          </p:nvPr>
        </p:nvSpPr>
        <p:spPr/>
        <p:txBody>
          <a:bodyPr/>
          <a:lstStyle/>
          <a:p>
            <a:r>
              <a:rPr lang="sv-SE"/>
              <a:t>Samarbete</a:t>
            </a:r>
          </a:p>
        </p:txBody>
      </p:sp>
      <p:sp>
        <p:nvSpPr>
          <p:cNvPr id="3" name="Platshållare för innehåll 2">
            <a:extLst>
              <a:ext uri="{FF2B5EF4-FFF2-40B4-BE49-F238E27FC236}">
                <a16:creationId xmlns:a16="http://schemas.microsoft.com/office/drawing/2014/main" id="{52385A24-5BAD-7261-25C9-3211DBA22ED3}"/>
              </a:ext>
            </a:extLst>
          </p:cNvPr>
          <p:cNvSpPr>
            <a:spLocks noGrp="1"/>
          </p:cNvSpPr>
          <p:nvPr>
            <p:ph sz="half" idx="1"/>
          </p:nvPr>
        </p:nvSpPr>
        <p:spPr/>
        <p:txBody>
          <a:bodyPr/>
          <a:lstStyle/>
          <a:p>
            <a:r>
              <a:rPr lang="sv-SE"/>
              <a:t>Samarbete med medlemmarna</a:t>
            </a:r>
          </a:p>
          <a:p>
            <a:r>
              <a:rPr lang="sv-SE"/>
              <a:t>Samarbete mellan sektionerna</a:t>
            </a:r>
          </a:p>
          <a:p>
            <a:r>
              <a:rPr lang="sv-SE"/>
              <a:t>Samarbete med myndigheter</a:t>
            </a:r>
          </a:p>
          <a:p>
            <a:r>
              <a:rPr lang="sv-SE"/>
              <a:t>Samarbete med patienter/brukare/närstående</a:t>
            </a:r>
          </a:p>
          <a:p>
            <a:r>
              <a:rPr lang="sv-SE"/>
              <a:t>Internationellt samarbete</a:t>
            </a:r>
          </a:p>
        </p:txBody>
      </p:sp>
      <p:pic>
        <p:nvPicPr>
          <p:cNvPr id="6" name="Bildobjekt 5">
            <a:extLst>
              <a:ext uri="{FF2B5EF4-FFF2-40B4-BE49-F238E27FC236}">
                <a16:creationId xmlns:a16="http://schemas.microsoft.com/office/drawing/2014/main" id="{748C7937-1FF4-7576-D7E4-B783825CA455}"/>
              </a:ext>
            </a:extLst>
          </p:cNvPr>
          <p:cNvPicPr>
            <a:picLocks noChangeAspect="1"/>
          </p:cNvPicPr>
          <p:nvPr/>
        </p:nvPicPr>
        <p:blipFill>
          <a:blip r:embed="rId3"/>
          <a:stretch>
            <a:fillRect/>
          </a:stretch>
        </p:blipFill>
        <p:spPr>
          <a:xfrm>
            <a:off x="6639579" y="1623412"/>
            <a:ext cx="4277322" cy="4058216"/>
          </a:xfrm>
          <a:prstGeom prst="rect">
            <a:avLst/>
          </a:prstGeom>
        </p:spPr>
      </p:pic>
      <p:sp>
        <p:nvSpPr>
          <p:cNvPr id="7" name="textruta 6">
            <a:extLst>
              <a:ext uri="{FF2B5EF4-FFF2-40B4-BE49-F238E27FC236}">
                <a16:creationId xmlns:a16="http://schemas.microsoft.com/office/drawing/2014/main" id="{99073D88-FBE6-F3F9-6C0F-07505CCF3799}"/>
              </a:ext>
            </a:extLst>
          </p:cNvPr>
          <p:cNvSpPr txBox="1"/>
          <p:nvPr/>
        </p:nvSpPr>
        <p:spPr>
          <a:xfrm>
            <a:off x="10708640" y="5958201"/>
            <a:ext cx="11240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Arial"/>
                <a:ea typeface="+mn-ea"/>
                <a:cs typeface="+mn-cs"/>
              </a:rPr>
              <a:t>Foto: </a:t>
            </a:r>
            <a:r>
              <a:rPr kumimoji="0" lang="sv-SE" sz="1200" b="0" i="1" u="none" strike="noStrike" kern="1200" cap="none" spc="0" normalizeH="0" baseline="0" noProof="0" err="1">
                <a:ln>
                  <a:noFill/>
                </a:ln>
                <a:solidFill>
                  <a:prstClr val="black"/>
                </a:solidFill>
                <a:effectLst/>
                <a:uLnTx/>
                <a:uFillTx/>
                <a:latin typeface="Arial"/>
                <a:ea typeface="+mn-ea"/>
                <a:cs typeface="+mn-cs"/>
              </a:rPr>
              <a:t>Pixabay</a:t>
            </a:r>
            <a:endParaRPr kumimoji="0" lang="sv-SE" sz="1200" b="0" i="1"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93961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C1FB5E5-777C-1C9C-E22C-70A95E9966D5}"/>
              </a:ext>
            </a:extLst>
          </p:cNvPr>
          <p:cNvSpPr>
            <a:spLocks noGrp="1"/>
          </p:cNvSpPr>
          <p:nvPr>
            <p:ph type="title"/>
          </p:nvPr>
        </p:nvSpPr>
        <p:spPr>
          <a:xfrm>
            <a:off x="664234" y="874602"/>
            <a:ext cx="5326992" cy="1228518"/>
          </a:xfrm>
        </p:spPr>
        <p:txBody>
          <a:bodyPr anchor="t">
            <a:normAutofit/>
          </a:bodyPr>
          <a:lstStyle/>
          <a:p>
            <a:r>
              <a:rPr lang="sv-SE" sz="3700"/>
              <a:t>Var står vi? </a:t>
            </a:r>
            <a:r>
              <a:rPr lang="sv-SE" sz="3700">
                <a:hlinkClick r:id="rId3"/>
              </a:rPr>
              <a:t>Positionspapperet</a:t>
            </a:r>
            <a:endParaRPr lang="sv-SE" sz="3700"/>
          </a:p>
        </p:txBody>
      </p:sp>
      <p:pic>
        <p:nvPicPr>
          <p:cNvPr id="6" name="Bildobjekt 5">
            <a:extLst>
              <a:ext uri="{FF2B5EF4-FFF2-40B4-BE49-F238E27FC236}">
                <a16:creationId xmlns:a16="http://schemas.microsoft.com/office/drawing/2014/main" id="{3514180C-BF36-992B-5C14-45C7288DB000}"/>
              </a:ext>
            </a:extLst>
          </p:cNvPr>
          <p:cNvPicPr>
            <a:picLocks noChangeAspect="1"/>
          </p:cNvPicPr>
          <p:nvPr/>
        </p:nvPicPr>
        <p:blipFill rotWithShape="1">
          <a:blip r:embed="rId4"/>
          <a:srcRect t="1498" r="-1" b="45998"/>
          <a:stretch/>
        </p:blipFill>
        <p:spPr>
          <a:xfrm>
            <a:off x="501613" y="2242998"/>
            <a:ext cx="5325226" cy="3740400"/>
          </a:xfrm>
          <a:prstGeom prst="rect">
            <a:avLst/>
          </a:prstGeom>
          <a:noFill/>
        </p:spPr>
      </p:pic>
      <p:sp>
        <p:nvSpPr>
          <p:cNvPr id="4" name="Platshållare för innehåll 3">
            <a:extLst>
              <a:ext uri="{FF2B5EF4-FFF2-40B4-BE49-F238E27FC236}">
                <a16:creationId xmlns:a16="http://schemas.microsoft.com/office/drawing/2014/main" id="{B1ADE86D-CE61-7093-0E88-65CB11C720B9}"/>
              </a:ext>
            </a:extLst>
          </p:cNvPr>
          <p:cNvSpPr>
            <a:spLocks noGrp="1"/>
          </p:cNvSpPr>
          <p:nvPr>
            <p:ph sz="half" idx="2"/>
          </p:nvPr>
        </p:nvSpPr>
        <p:spPr>
          <a:xfrm>
            <a:off x="6095999" y="874602"/>
            <a:ext cx="5430001" cy="5360598"/>
          </a:xfrm>
        </p:spPr>
        <p:txBody>
          <a:bodyPr>
            <a:normAutofit/>
          </a:bodyPr>
          <a:lstStyle/>
          <a:p>
            <a:pPr>
              <a:lnSpc>
                <a:spcPct val="90000"/>
              </a:lnSpc>
              <a:spcAft>
                <a:spcPts val="1000"/>
              </a:spcAft>
            </a:pPr>
            <a:r>
              <a:rPr lang="sv-SE" sz="1800"/>
              <a:t>Investeringar i psykiskt välbefinnande gynnar tillväxt och regional och lokal utveckling - avsaknad av investeringar får motsatt effekt </a:t>
            </a:r>
          </a:p>
          <a:p>
            <a:pPr>
              <a:lnSpc>
                <a:spcPct val="90000"/>
              </a:lnSpc>
              <a:spcAft>
                <a:spcPts val="1000"/>
              </a:spcAft>
            </a:pPr>
            <a:r>
              <a:rPr lang="sv-SE" sz="1800"/>
              <a:t>Hälsopanoramat förändras bland annat genom att psykisk ohälsa ökar vilket sätter press på välfärden som SKR:s medlemmar ansvarar för </a:t>
            </a:r>
          </a:p>
          <a:p>
            <a:pPr>
              <a:lnSpc>
                <a:spcPct val="90000"/>
              </a:lnSpc>
              <a:spcAft>
                <a:spcPts val="1000"/>
              </a:spcAft>
            </a:pPr>
            <a:r>
              <a:rPr lang="sv-SE" sz="1800"/>
              <a:t>Sjuktalen beror till stor del på psykiatriska diagnoser vilket påverkar kompetensförsörjningen, inte minst i vård- och omsorgssektorn </a:t>
            </a:r>
          </a:p>
          <a:p>
            <a:pPr>
              <a:lnSpc>
                <a:spcPct val="90000"/>
              </a:lnSpc>
              <a:spcAft>
                <a:spcPts val="1000"/>
              </a:spcAft>
            </a:pPr>
            <a:r>
              <a:rPr lang="sv-SE" sz="1800"/>
              <a:t>Särskilt stor är ökningen bland barn vilket påverkar många verksamheter inom vård och skola och riskerar att påverka hela samhället negativt i framtiden </a:t>
            </a:r>
          </a:p>
          <a:p>
            <a:pPr>
              <a:lnSpc>
                <a:spcPct val="90000"/>
              </a:lnSpc>
              <a:spcAft>
                <a:spcPts val="1000"/>
              </a:spcAft>
            </a:pPr>
            <a:r>
              <a:rPr lang="sv-SE" sz="1800"/>
              <a:t>Stuprör och gränser inom välfärden gör att personer med stora behov inte får dessa tillgodosedda och att resurserna används ineffektivt </a:t>
            </a:r>
          </a:p>
          <a:p>
            <a:pPr>
              <a:lnSpc>
                <a:spcPct val="90000"/>
              </a:lnSpc>
            </a:pPr>
            <a:endParaRPr lang="sv-SE" sz="1800"/>
          </a:p>
        </p:txBody>
      </p:sp>
    </p:spTree>
    <p:extLst>
      <p:ext uri="{BB962C8B-B14F-4D97-AF65-F5344CB8AC3E}">
        <p14:creationId xmlns:p14="http://schemas.microsoft.com/office/powerpoint/2010/main" val="30248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ktangel 53">
            <a:extLst>
              <a:ext uri="{FF2B5EF4-FFF2-40B4-BE49-F238E27FC236}">
                <a16:creationId xmlns:a16="http://schemas.microsoft.com/office/drawing/2014/main" id="{4CB41C8F-B873-E74D-0DB4-2135931D370C}"/>
              </a:ext>
            </a:extLst>
          </p:cNvPr>
          <p:cNvSpPr/>
          <p:nvPr/>
        </p:nvSpPr>
        <p:spPr>
          <a:xfrm>
            <a:off x="951460" y="404646"/>
            <a:ext cx="4109105" cy="583097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Rektangel 52">
            <a:extLst>
              <a:ext uri="{FF2B5EF4-FFF2-40B4-BE49-F238E27FC236}">
                <a16:creationId xmlns:a16="http://schemas.microsoft.com/office/drawing/2014/main" id="{E1CEF6F6-FFFB-C913-2788-C210D2C9BBFC}"/>
              </a:ext>
            </a:extLst>
          </p:cNvPr>
          <p:cNvSpPr/>
          <p:nvPr/>
        </p:nvSpPr>
        <p:spPr>
          <a:xfrm>
            <a:off x="3101466" y="404646"/>
            <a:ext cx="4555946" cy="58522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Rektangel 51">
            <a:extLst>
              <a:ext uri="{FF2B5EF4-FFF2-40B4-BE49-F238E27FC236}">
                <a16:creationId xmlns:a16="http://schemas.microsoft.com/office/drawing/2014/main" id="{40177126-441B-0E95-DEBC-998F836FEBAB}"/>
              </a:ext>
            </a:extLst>
          </p:cNvPr>
          <p:cNvSpPr/>
          <p:nvPr/>
        </p:nvSpPr>
        <p:spPr>
          <a:xfrm>
            <a:off x="7657412" y="394011"/>
            <a:ext cx="4109105" cy="58522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 name="Rak koppling 3">
            <a:extLst>
              <a:ext uri="{FF2B5EF4-FFF2-40B4-BE49-F238E27FC236}">
                <a16:creationId xmlns:a16="http://schemas.microsoft.com/office/drawing/2014/main" id="{8E50EBA2-5902-E67F-BA41-259A12533D32}"/>
              </a:ext>
            </a:extLst>
          </p:cNvPr>
          <p:cNvCxnSpPr>
            <a:cxnSpLocks/>
          </p:cNvCxnSpPr>
          <p:nvPr/>
        </p:nvCxnSpPr>
        <p:spPr>
          <a:xfrm>
            <a:off x="979293" y="6235618"/>
            <a:ext cx="10766322" cy="1994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2BB93CA7-B286-6924-33F2-99EF834DB844}"/>
              </a:ext>
            </a:extLst>
          </p:cNvPr>
          <p:cNvSpPr txBox="1"/>
          <p:nvPr/>
        </p:nvSpPr>
        <p:spPr>
          <a:xfrm>
            <a:off x="2007310" y="6372131"/>
            <a:ext cx="965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Psykiatri</a:t>
            </a:r>
          </a:p>
        </p:txBody>
      </p:sp>
      <p:sp>
        <p:nvSpPr>
          <p:cNvPr id="6" name="textruta 5">
            <a:extLst>
              <a:ext uri="{FF2B5EF4-FFF2-40B4-BE49-F238E27FC236}">
                <a16:creationId xmlns:a16="http://schemas.microsoft.com/office/drawing/2014/main" id="{75DDD3F7-0BB3-22E4-539B-E5A3DBE7137E}"/>
              </a:ext>
            </a:extLst>
          </p:cNvPr>
          <p:cNvSpPr txBox="1"/>
          <p:nvPr/>
        </p:nvSpPr>
        <p:spPr>
          <a:xfrm>
            <a:off x="5571490" y="6360515"/>
            <a:ext cx="12237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Primärvård</a:t>
            </a:r>
          </a:p>
        </p:txBody>
      </p:sp>
      <p:sp>
        <p:nvSpPr>
          <p:cNvPr id="7" name="textruta 6">
            <a:extLst>
              <a:ext uri="{FF2B5EF4-FFF2-40B4-BE49-F238E27FC236}">
                <a16:creationId xmlns:a16="http://schemas.microsoft.com/office/drawing/2014/main" id="{60B23A15-BB25-CB39-AA86-9B972662DAED}"/>
              </a:ext>
            </a:extLst>
          </p:cNvPr>
          <p:cNvSpPr txBox="1"/>
          <p:nvPr/>
        </p:nvSpPr>
        <p:spPr>
          <a:xfrm>
            <a:off x="9480775" y="6322352"/>
            <a:ext cx="10519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Folkhälsa</a:t>
            </a:r>
          </a:p>
        </p:txBody>
      </p:sp>
      <p:cxnSp>
        <p:nvCxnSpPr>
          <p:cNvPr id="8" name="Rak koppling 7">
            <a:extLst>
              <a:ext uri="{FF2B5EF4-FFF2-40B4-BE49-F238E27FC236}">
                <a16:creationId xmlns:a16="http://schemas.microsoft.com/office/drawing/2014/main" id="{B3C98E15-B39E-1D73-932E-4C870B14871A}"/>
              </a:ext>
            </a:extLst>
          </p:cNvPr>
          <p:cNvCxnSpPr>
            <a:cxnSpLocks/>
          </p:cNvCxnSpPr>
          <p:nvPr/>
        </p:nvCxnSpPr>
        <p:spPr>
          <a:xfrm flipH="1" flipV="1">
            <a:off x="936604" y="404646"/>
            <a:ext cx="42689" cy="5830972"/>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upp 2">
            <a:extLst>
              <a:ext uri="{FF2B5EF4-FFF2-40B4-BE49-F238E27FC236}">
                <a16:creationId xmlns:a16="http://schemas.microsoft.com/office/drawing/2014/main" id="{FC180EE1-56D7-E389-AE7C-2127ECCACD4D}"/>
              </a:ext>
            </a:extLst>
          </p:cNvPr>
          <p:cNvGrpSpPr/>
          <p:nvPr/>
        </p:nvGrpSpPr>
        <p:grpSpPr>
          <a:xfrm>
            <a:off x="920299" y="891290"/>
            <a:ext cx="10641672" cy="5227756"/>
            <a:chOff x="920299" y="891290"/>
            <a:chExt cx="10641672" cy="5227756"/>
          </a:xfrm>
        </p:grpSpPr>
        <p:sp>
          <p:nvSpPr>
            <p:cNvPr id="29" name="Ellips 28">
              <a:extLst>
                <a:ext uri="{FF2B5EF4-FFF2-40B4-BE49-F238E27FC236}">
                  <a16:creationId xmlns:a16="http://schemas.microsoft.com/office/drawing/2014/main" id="{41E03C28-9600-AE35-25B8-D1C929FDA8DA}"/>
                </a:ext>
              </a:extLst>
            </p:cNvPr>
            <p:cNvSpPr/>
            <p:nvPr/>
          </p:nvSpPr>
          <p:spPr>
            <a:xfrm>
              <a:off x="8706048" y="1613546"/>
              <a:ext cx="1329295" cy="938476"/>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Förebyggande främjande</a:t>
              </a:r>
            </a:p>
          </p:txBody>
        </p:sp>
        <p:sp>
          <p:nvSpPr>
            <p:cNvPr id="30" name="Ellips 29">
              <a:extLst>
                <a:ext uri="{FF2B5EF4-FFF2-40B4-BE49-F238E27FC236}">
                  <a16:creationId xmlns:a16="http://schemas.microsoft.com/office/drawing/2014/main" id="{9C017412-80CB-5A0C-BCAA-AD743B4E6D87}"/>
                </a:ext>
              </a:extLst>
            </p:cNvPr>
            <p:cNvSpPr/>
            <p:nvPr/>
          </p:nvSpPr>
          <p:spPr>
            <a:xfrm>
              <a:off x="5043480" y="5230319"/>
              <a:ext cx="994928" cy="707538"/>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Fokusera barn/ungas hälsa</a:t>
              </a:r>
            </a:p>
          </p:txBody>
        </p:sp>
        <p:sp>
          <p:nvSpPr>
            <p:cNvPr id="31" name="Ellips 30">
              <a:extLst>
                <a:ext uri="{FF2B5EF4-FFF2-40B4-BE49-F238E27FC236}">
                  <a16:creationId xmlns:a16="http://schemas.microsoft.com/office/drawing/2014/main" id="{BF847871-CA26-E9B9-56E5-BE06075D9046}"/>
                </a:ext>
              </a:extLst>
            </p:cNvPr>
            <p:cNvSpPr/>
            <p:nvPr/>
          </p:nvSpPr>
          <p:spPr>
            <a:xfrm>
              <a:off x="10109111" y="893749"/>
              <a:ext cx="1092781"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Arbetssätt/</a:t>
              </a:r>
              <a:br>
                <a:rPr kumimoji="0" lang="sv-SE" sz="800" b="0" i="0" u="none" strike="noStrike" kern="1200" cap="none" spc="0" normalizeH="0" baseline="0" noProof="0">
                  <a:ln>
                    <a:noFill/>
                  </a:ln>
                  <a:solidFill>
                    <a:prstClr val="white"/>
                  </a:solidFill>
                  <a:effectLst/>
                  <a:uLnTx/>
                  <a:uFillTx/>
                  <a:latin typeface="Arial"/>
                  <a:ea typeface="+mn-ea"/>
                  <a:cs typeface="+mn-cs"/>
                </a:rPr>
              </a:br>
              <a:r>
                <a:rPr kumimoji="0" lang="sv-SE" sz="800" b="0" i="0" u="none" strike="noStrike" kern="1200" cap="none" spc="0" normalizeH="0" baseline="0" noProof="0">
                  <a:ln>
                    <a:noFill/>
                  </a:ln>
                  <a:solidFill>
                    <a:prstClr val="white"/>
                  </a:solidFill>
                  <a:effectLst/>
                  <a:uLnTx/>
                  <a:uFillTx/>
                  <a:latin typeface="Arial"/>
                  <a:ea typeface="+mn-ea"/>
                  <a:cs typeface="+mn-cs"/>
                </a:rPr>
                <a:t>samarbets-former</a:t>
              </a:r>
            </a:p>
          </p:txBody>
        </p:sp>
        <p:sp>
          <p:nvSpPr>
            <p:cNvPr id="32" name="Ellips 31">
              <a:extLst>
                <a:ext uri="{FF2B5EF4-FFF2-40B4-BE49-F238E27FC236}">
                  <a16:creationId xmlns:a16="http://schemas.microsoft.com/office/drawing/2014/main" id="{715A9111-F4F2-C27E-C1E7-5FA3AF7B7F6A}"/>
                </a:ext>
              </a:extLst>
            </p:cNvPr>
            <p:cNvSpPr/>
            <p:nvPr/>
          </p:nvSpPr>
          <p:spPr>
            <a:xfrm>
              <a:off x="6740581" y="891290"/>
              <a:ext cx="975564" cy="844585"/>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Innovation</a:t>
              </a:r>
            </a:p>
          </p:txBody>
        </p:sp>
        <p:sp>
          <p:nvSpPr>
            <p:cNvPr id="34" name="Ellips 33">
              <a:extLst>
                <a:ext uri="{FF2B5EF4-FFF2-40B4-BE49-F238E27FC236}">
                  <a16:creationId xmlns:a16="http://schemas.microsoft.com/office/drawing/2014/main" id="{7A911193-7EB4-17A8-EF15-656369D7811D}"/>
                </a:ext>
              </a:extLst>
            </p:cNvPr>
            <p:cNvSpPr/>
            <p:nvPr/>
          </p:nvSpPr>
          <p:spPr>
            <a:xfrm>
              <a:off x="6311818" y="3219881"/>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Nya arbetssätt </a:t>
              </a:r>
              <a:r>
                <a:rPr kumimoji="0" lang="sv-SE" sz="800" b="0" i="0" u="none" strike="noStrike" kern="1200" cap="none" spc="0" normalizeH="0" baseline="0" noProof="0" err="1">
                  <a:ln>
                    <a:noFill/>
                  </a:ln>
                  <a:solidFill>
                    <a:prstClr val="white"/>
                  </a:solidFill>
                  <a:effectLst/>
                  <a:uLnTx/>
                  <a:uFillTx/>
                  <a:latin typeface="Arial"/>
                  <a:ea typeface="+mn-ea"/>
                  <a:cs typeface="+mn-cs"/>
                </a:rPr>
                <a:t>inkl</a:t>
              </a:r>
              <a:r>
                <a:rPr kumimoji="0" lang="sv-SE" sz="800" b="0" i="0" u="none" strike="noStrike" kern="1200" cap="none" spc="0" normalizeH="0" baseline="0" noProof="0">
                  <a:ln>
                    <a:noFill/>
                  </a:ln>
                  <a:solidFill>
                    <a:prstClr val="white"/>
                  </a:solidFill>
                  <a:effectLst/>
                  <a:uLnTx/>
                  <a:uFillTx/>
                  <a:latin typeface="Arial"/>
                  <a:ea typeface="+mn-ea"/>
                  <a:cs typeface="+mn-cs"/>
                </a:rPr>
                <a:t> digitalt</a:t>
              </a:r>
            </a:p>
          </p:txBody>
        </p:sp>
        <p:sp>
          <p:nvSpPr>
            <p:cNvPr id="35" name="Ellips 34">
              <a:extLst>
                <a:ext uri="{FF2B5EF4-FFF2-40B4-BE49-F238E27FC236}">
                  <a16:creationId xmlns:a16="http://schemas.microsoft.com/office/drawing/2014/main" id="{5CDE4212-7F81-F87A-2ED8-195CABEEBFDD}"/>
                </a:ext>
              </a:extLst>
            </p:cNvPr>
            <p:cNvSpPr/>
            <p:nvPr/>
          </p:nvSpPr>
          <p:spPr>
            <a:xfrm>
              <a:off x="6268894" y="5121993"/>
              <a:ext cx="1062177" cy="901227"/>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Minska sjukfrånvaro</a:t>
              </a:r>
            </a:p>
          </p:txBody>
        </p:sp>
        <p:sp>
          <p:nvSpPr>
            <p:cNvPr id="36" name="Ellips 35">
              <a:extLst>
                <a:ext uri="{FF2B5EF4-FFF2-40B4-BE49-F238E27FC236}">
                  <a16:creationId xmlns:a16="http://schemas.microsoft.com/office/drawing/2014/main" id="{2F03FA5E-040E-D323-85D2-0F7B66010C4C}"/>
                </a:ext>
              </a:extLst>
            </p:cNvPr>
            <p:cNvSpPr/>
            <p:nvPr/>
          </p:nvSpPr>
          <p:spPr>
            <a:xfrm>
              <a:off x="936604" y="4221072"/>
              <a:ext cx="964397"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Sysselsätt-</a:t>
              </a:r>
              <a:r>
                <a:rPr kumimoji="0" lang="sv-SE" sz="800" b="0" i="0" u="none" strike="noStrike" kern="1200" cap="none" spc="0" normalizeH="0" baseline="0" noProof="0" err="1">
                  <a:ln>
                    <a:noFill/>
                  </a:ln>
                  <a:solidFill>
                    <a:prstClr val="white"/>
                  </a:solidFill>
                  <a:effectLst/>
                  <a:uLnTx/>
                  <a:uFillTx/>
                  <a:latin typeface="Arial"/>
                  <a:ea typeface="+mn-ea"/>
                  <a:cs typeface="+mn-cs"/>
                </a:rPr>
                <a:t>ning</a:t>
              </a:r>
              <a:r>
                <a:rPr kumimoji="0" lang="sv-SE" sz="800" b="0" i="0" u="none" strike="noStrike" kern="1200" cap="none" spc="0" normalizeH="0" baseline="0" noProof="0">
                  <a:ln>
                    <a:noFill/>
                  </a:ln>
                  <a:solidFill>
                    <a:prstClr val="white"/>
                  </a:solidFill>
                  <a:effectLst/>
                  <a:uLnTx/>
                  <a:uFillTx/>
                  <a:latin typeface="Arial"/>
                  <a:ea typeface="+mn-ea"/>
                  <a:cs typeface="+mn-cs"/>
                </a:rPr>
                <a:t> PPF</a:t>
              </a:r>
            </a:p>
          </p:txBody>
        </p:sp>
        <p:sp>
          <p:nvSpPr>
            <p:cNvPr id="37" name="Ellips 36">
              <a:extLst>
                <a:ext uri="{FF2B5EF4-FFF2-40B4-BE49-F238E27FC236}">
                  <a16:creationId xmlns:a16="http://schemas.microsoft.com/office/drawing/2014/main" id="{4F331405-1C82-5F8A-A736-30A4D6DA65B5}"/>
                </a:ext>
              </a:extLst>
            </p:cNvPr>
            <p:cNvSpPr/>
            <p:nvPr/>
          </p:nvSpPr>
          <p:spPr>
            <a:xfrm>
              <a:off x="9427070" y="4668174"/>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Stärka förskolan</a:t>
              </a:r>
            </a:p>
          </p:txBody>
        </p:sp>
        <p:sp>
          <p:nvSpPr>
            <p:cNvPr id="38" name="Ellips 37">
              <a:extLst>
                <a:ext uri="{FF2B5EF4-FFF2-40B4-BE49-F238E27FC236}">
                  <a16:creationId xmlns:a16="http://schemas.microsoft.com/office/drawing/2014/main" id="{6346459D-ED96-D07B-A48D-B94CEF740A81}"/>
                </a:ext>
              </a:extLst>
            </p:cNvPr>
            <p:cNvSpPr/>
            <p:nvPr/>
          </p:nvSpPr>
          <p:spPr>
            <a:xfrm>
              <a:off x="8025657" y="4286037"/>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Ökad skol-närvaro</a:t>
              </a:r>
            </a:p>
          </p:txBody>
        </p:sp>
        <p:sp>
          <p:nvSpPr>
            <p:cNvPr id="39" name="Ellips 38">
              <a:extLst>
                <a:ext uri="{FF2B5EF4-FFF2-40B4-BE49-F238E27FC236}">
                  <a16:creationId xmlns:a16="http://schemas.microsoft.com/office/drawing/2014/main" id="{2EE89F1A-2B29-B75E-BFA9-ADCA157B041D}"/>
                </a:ext>
              </a:extLst>
            </p:cNvPr>
            <p:cNvSpPr/>
            <p:nvPr/>
          </p:nvSpPr>
          <p:spPr>
            <a:xfrm>
              <a:off x="9427070" y="2847912"/>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Ökad kunskap  om främjande/skola</a:t>
              </a:r>
            </a:p>
          </p:txBody>
        </p:sp>
        <p:sp>
          <p:nvSpPr>
            <p:cNvPr id="40" name="Ellips 39">
              <a:extLst>
                <a:ext uri="{FF2B5EF4-FFF2-40B4-BE49-F238E27FC236}">
                  <a16:creationId xmlns:a16="http://schemas.microsoft.com/office/drawing/2014/main" id="{5E56C303-51E0-6E44-F2A5-E45062C633F4}"/>
                </a:ext>
              </a:extLst>
            </p:cNvPr>
            <p:cNvSpPr/>
            <p:nvPr/>
          </p:nvSpPr>
          <p:spPr>
            <a:xfrm>
              <a:off x="5647026" y="4278935"/>
              <a:ext cx="987364" cy="841728"/>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Stödja samverkan runt barn</a:t>
              </a:r>
            </a:p>
          </p:txBody>
        </p:sp>
        <p:sp>
          <p:nvSpPr>
            <p:cNvPr id="41" name="Ellips 40">
              <a:extLst>
                <a:ext uri="{FF2B5EF4-FFF2-40B4-BE49-F238E27FC236}">
                  <a16:creationId xmlns:a16="http://schemas.microsoft.com/office/drawing/2014/main" id="{3E88D809-1609-BFEC-1111-A1F333B029B0}"/>
                </a:ext>
              </a:extLst>
            </p:cNvPr>
            <p:cNvSpPr/>
            <p:nvPr/>
          </p:nvSpPr>
          <p:spPr>
            <a:xfrm>
              <a:off x="10639289" y="5111947"/>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Fler </a:t>
              </a:r>
              <a:r>
                <a:rPr kumimoji="0" lang="sv-SE" sz="800" b="0" i="0" u="none" strike="noStrike" kern="1200" cap="none" spc="0" normalizeH="0" baseline="0" noProof="0" err="1">
                  <a:ln>
                    <a:noFill/>
                  </a:ln>
                  <a:solidFill>
                    <a:prstClr val="white"/>
                  </a:solidFill>
                  <a:effectLst/>
                  <a:uLnTx/>
                  <a:uFillTx/>
                  <a:latin typeface="Arial"/>
                  <a:ea typeface="+mn-ea"/>
                  <a:cs typeface="+mn-cs"/>
                </a:rPr>
                <a:t>fritidsakti-viteter</a:t>
              </a:r>
              <a:r>
                <a:rPr kumimoji="0" lang="sv-SE" sz="800" b="0" i="0" u="none" strike="noStrike" kern="1200" cap="none" spc="0" normalizeH="0" baseline="0" noProof="0">
                  <a:ln>
                    <a:noFill/>
                  </a:ln>
                  <a:solidFill>
                    <a:prstClr val="white"/>
                  </a:solidFill>
                  <a:effectLst/>
                  <a:uLnTx/>
                  <a:uFillTx/>
                  <a:latin typeface="Arial"/>
                  <a:ea typeface="+mn-ea"/>
                  <a:cs typeface="+mn-cs"/>
                </a:rPr>
                <a:t> barn</a:t>
              </a:r>
            </a:p>
          </p:txBody>
        </p:sp>
        <p:sp>
          <p:nvSpPr>
            <p:cNvPr id="42" name="Ellips 41">
              <a:extLst>
                <a:ext uri="{FF2B5EF4-FFF2-40B4-BE49-F238E27FC236}">
                  <a16:creationId xmlns:a16="http://schemas.microsoft.com/office/drawing/2014/main" id="{FC7852F6-9487-8FE2-7C28-6B210843AFF0}"/>
                </a:ext>
              </a:extLst>
            </p:cNvPr>
            <p:cNvSpPr/>
            <p:nvPr/>
          </p:nvSpPr>
          <p:spPr>
            <a:xfrm>
              <a:off x="2127759" y="4197429"/>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Stöd boende/</a:t>
              </a:r>
              <a:br>
                <a:rPr kumimoji="0" lang="sv-SE" sz="800" b="0" i="0" u="none" strike="noStrike" kern="1200" cap="none" spc="0" normalizeH="0" baseline="0" noProof="0">
                  <a:ln>
                    <a:noFill/>
                  </a:ln>
                  <a:solidFill>
                    <a:prstClr val="white"/>
                  </a:solidFill>
                  <a:effectLst/>
                  <a:uLnTx/>
                  <a:uFillTx/>
                  <a:latin typeface="Arial"/>
                  <a:ea typeface="+mn-ea"/>
                  <a:cs typeface="+mn-cs"/>
                </a:rPr>
              </a:br>
              <a:r>
                <a:rPr kumimoji="0" lang="sv-SE" sz="800" b="0" i="0" u="none" strike="noStrike" kern="1200" cap="none" spc="0" normalizeH="0" baseline="0" noProof="0">
                  <a:ln>
                    <a:noFill/>
                  </a:ln>
                  <a:solidFill>
                    <a:prstClr val="white"/>
                  </a:solidFill>
                  <a:effectLst/>
                  <a:uLnTx/>
                  <a:uFillTx/>
                  <a:latin typeface="Arial"/>
                  <a:ea typeface="+mn-ea"/>
                  <a:cs typeface="+mn-cs"/>
                </a:rPr>
                <a:t>sysselsätt-</a:t>
              </a:r>
              <a:r>
                <a:rPr kumimoji="0" lang="sv-SE" sz="800" b="0" i="0" u="none" strike="noStrike" kern="1200" cap="none" spc="0" normalizeH="0" baseline="0" noProof="0" err="1">
                  <a:ln>
                    <a:noFill/>
                  </a:ln>
                  <a:solidFill>
                    <a:prstClr val="white"/>
                  </a:solidFill>
                  <a:effectLst/>
                  <a:uLnTx/>
                  <a:uFillTx/>
                  <a:latin typeface="Arial"/>
                  <a:ea typeface="+mn-ea"/>
                  <a:cs typeface="+mn-cs"/>
                </a:rPr>
                <a:t>ning</a:t>
              </a:r>
              <a:endParaRPr kumimoji="0" lang="sv-SE" sz="800" b="0" i="0" u="none" strike="noStrike" kern="1200" cap="none" spc="0" normalizeH="0" baseline="0" noProof="0">
                <a:ln>
                  <a:noFill/>
                </a:ln>
                <a:solidFill>
                  <a:prstClr val="white"/>
                </a:solidFill>
                <a:effectLst/>
                <a:uLnTx/>
                <a:uFillTx/>
                <a:latin typeface="Arial"/>
                <a:ea typeface="+mn-ea"/>
                <a:cs typeface="+mn-cs"/>
              </a:endParaRPr>
            </a:p>
          </p:txBody>
        </p:sp>
        <p:sp>
          <p:nvSpPr>
            <p:cNvPr id="43" name="Ellips 42">
              <a:extLst>
                <a:ext uri="{FF2B5EF4-FFF2-40B4-BE49-F238E27FC236}">
                  <a16:creationId xmlns:a16="http://schemas.microsoft.com/office/drawing/2014/main" id="{A190B9F9-A72A-81F3-9E7E-E2E8CC208226}"/>
                </a:ext>
              </a:extLst>
            </p:cNvPr>
            <p:cNvSpPr/>
            <p:nvPr/>
          </p:nvSpPr>
          <p:spPr>
            <a:xfrm>
              <a:off x="3811542" y="5293136"/>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Resurs-effektiva metoder barn/unga</a:t>
              </a:r>
            </a:p>
          </p:txBody>
        </p:sp>
        <p:sp>
          <p:nvSpPr>
            <p:cNvPr id="44" name="Ellips 43">
              <a:extLst>
                <a:ext uri="{FF2B5EF4-FFF2-40B4-BE49-F238E27FC236}">
                  <a16:creationId xmlns:a16="http://schemas.microsoft.com/office/drawing/2014/main" id="{9DF583D5-CA75-2CE9-5BB1-F2ADF28E8A3A}"/>
                </a:ext>
              </a:extLst>
            </p:cNvPr>
            <p:cNvSpPr/>
            <p:nvPr/>
          </p:nvSpPr>
          <p:spPr>
            <a:xfrm>
              <a:off x="7234500" y="1855870"/>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Nå utsatta grupper</a:t>
              </a:r>
            </a:p>
          </p:txBody>
        </p:sp>
        <p:sp>
          <p:nvSpPr>
            <p:cNvPr id="45" name="Ellips 44">
              <a:extLst>
                <a:ext uri="{FF2B5EF4-FFF2-40B4-BE49-F238E27FC236}">
                  <a16:creationId xmlns:a16="http://schemas.microsoft.com/office/drawing/2014/main" id="{06E7DE68-C43D-DD33-04BB-C3CD2DC332C8}"/>
                </a:ext>
              </a:extLst>
            </p:cNvPr>
            <p:cNvSpPr/>
            <p:nvPr/>
          </p:nvSpPr>
          <p:spPr>
            <a:xfrm>
              <a:off x="920299" y="5143073"/>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Utveckla heldygns-vård</a:t>
              </a:r>
            </a:p>
          </p:txBody>
        </p:sp>
        <p:sp>
          <p:nvSpPr>
            <p:cNvPr id="46" name="Ellips 45">
              <a:extLst>
                <a:ext uri="{FF2B5EF4-FFF2-40B4-BE49-F238E27FC236}">
                  <a16:creationId xmlns:a16="http://schemas.microsoft.com/office/drawing/2014/main" id="{E98904D8-5F3D-2D1C-C761-1C3CAE5A3B12}"/>
                </a:ext>
              </a:extLst>
            </p:cNvPr>
            <p:cNvSpPr/>
            <p:nvPr/>
          </p:nvSpPr>
          <p:spPr>
            <a:xfrm>
              <a:off x="3218208" y="891291"/>
              <a:ext cx="1021205" cy="928042"/>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Innovation ledning o styrning</a:t>
              </a:r>
            </a:p>
          </p:txBody>
        </p:sp>
        <p:sp>
          <p:nvSpPr>
            <p:cNvPr id="47" name="Ellips 46">
              <a:extLst>
                <a:ext uri="{FF2B5EF4-FFF2-40B4-BE49-F238E27FC236}">
                  <a16:creationId xmlns:a16="http://schemas.microsoft.com/office/drawing/2014/main" id="{8462AE4E-FE16-E4EB-B8DF-D93E6D952B52}"/>
                </a:ext>
              </a:extLst>
            </p:cNvPr>
            <p:cNvSpPr/>
            <p:nvPr/>
          </p:nvSpPr>
          <p:spPr>
            <a:xfrm>
              <a:off x="5594321" y="2160827"/>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Öka </a:t>
              </a:r>
              <a:r>
                <a:rPr kumimoji="0" lang="sv-SE" sz="800" b="0" i="0" u="none" strike="noStrike" kern="1200" cap="none" spc="0" normalizeH="0" baseline="0" noProof="0" err="1">
                  <a:ln>
                    <a:noFill/>
                  </a:ln>
                  <a:solidFill>
                    <a:prstClr val="white"/>
                  </a:solidFill>
                  <a:effectLst/>
                  <a:uLnTx/>
                  <a:uFillTx/>
                  <a:latin typeface="Arial"/>
                  <a:ea typeface="+mn-ea"/>
                  <a:cs typeface="+mn-cs"/>
                </a:rPr>
                <a:t>impleme</a:t>
              </a:r>
              <a:r>
                <a:rPr kumimoji="0" lang="sv-SE" sz="800" b="0" i="0" u="none" strike="noStrike" kern="1200" cap="none" spc="0" normalizeH="0" baseline="0" noProof="0">
                  <a:ln>
                    <a:noFill/>
                  </a:ln>
                  <a:solidFill>
                    <a:prstClr val="white"/>
                  </a:solidFill>
                  <a:effectLst/>
                  <a:uLnTx/>
                  <a:uFillTx/>
                  <a:latin typeface="Arial"/>
                  <a:ea typeface="+mn-ea"/>
                  <a:cs typeface="+mn-cs"/>
                </a:rPr>
                <a:t>-</a:t>
              </a:r>
              <a:r>
                <a:rPr kumimoji="0" lang="sv-SE" sz="800" b="0" i="0" u="none" strike="noStrike" kern="1200" cap="none" spc="0" normalizeH="0" baseline="0" noProof="0" err="1">
                  <a:ln>
                    <a:noFill/>
                  </a:ln>
                  <a:solidFill>
                    <a:prstClr val="white"/>
                  </a:solidFill>
                  <a:effectLst/>
                  <a:uLnTx/>
                  <a:uFillTx/>
                  <a:latin typeface="Arial"/>
                  <a:ea typeface="+mn-ea"/>
                  <a:cs typeface="+mn-cs"/>
                </a:rPr>
                <a:t>terings</a:t>
              </a:r>
              <a:r>
                <a:rPr kumimoji="0" lang="sv-SE" sz="800" b="0" i="0" u="none" strike="noStrike" kern="1200" cap="none" spc="0" normalizeH="0" baseline="0" noProof="0">
                  <a:ln>
                    <a:noFill/>
                  </a:ln>
                  <a:solidFill>
                    <a:prstClr val="white"/>
                  </a:solidFill>
                  <a:effectLst/>
                  <a:uLnTx/>
                  <a:uFillTx/>
                  <a:latin typeface="Arial"/>
                  <a:ea typeface="+mn-ea"/>
                  <a:cs typeface="+mn-cs"/>
                </a:rPr>
                <a:t>-takten</a:t>
              </a:r>
            </a:p>
          </p:txBody>
        </p:sp>
        <p:sp>
          <p:nvSpPr>
            <p:cNvPr id="48" name="Ellips 47">
              <a:extLst>
                <a:ext uri="{FF2B5EF4-FFF2-40B4-BE49-F238E27FC236}">
                  <a16:creationId xmlns:a16="http://schemas.microsoft.com/office/drawing/2014/main" id="{D0493C3B-C494-06B5-A4E2-835EA2AE65A2}"/>
                </a:ext>
              </a:extLst>
            </p:cNvPr>
            <p:cNvSpPr/>
            <p:nvPr/>
          </p:nvSpPr>
          <p:spPr>
            <a:xfrm>
              <a:off x="2434542" y="2206418"/>
              <a:ext cx="922682" cy="82591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Brukar-inflytande</a:t>
              </a:r>
            </a:p>
          </p:txBody>
        </p:sp>
      </p:grpSp>
      <p:sp>
        <p:nvSpPr>
          <p:cNvPr id="68" name="Rektangel 67">
            <a:extLst>
              <a:ext uri="{FF2B5EF4-FFF2-40B4-BE49-F238E27FC236}">
                <a16:creationId xmlns:a16="http://schemas.microsoft.com/office/drawing/2014/main" id="{C41A264E-8333-45D9-6384-07BD78F3B4B8}"/>
              </a:ext>
            </a:extLst>
          </p:cNvPr>
          <p:cNvSpPr/>
          <p:nvPr/>
        </p:nvSpPr>
        <p:spPr>
          <a:xfrm>
            <a:off x="3894096" y="4644449"/>
            <a:ext cx="182979" cy="12099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Rektangel 68">
            <a:extLst>
              <a:ext uri="{FF2B5EF4-FFF2-40B4-BE49-F238E27FC236}">
                <a16:creationId xmlns:a16="http://schemas.microsoft.com/office/drawing/2014/main" id="{53AF3CA1-342D-BF99-DD13-5A5049E882E5}"/>
              </a:ext>
            </a:extLst>
          </p:cNvPr>
          <p:cNvSpPr/>
          <p:nvPr/>
        </p:nvSpPr>
        <p:spPr>
          <a:xfrm>
            <a:off x="3090842" y="5525887"/>
            <a:ext cx="182979" cy="1209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ktangel 73">
            <a:extLst>
              <a:ext uri="{FF2B5EF4-FFF2-40B4-BE49-F238E27FC236}">
                <a16:creationId xmlns:a16="http://schemas.microsoft.com/office/drawing/2014/main" id="{0C3FC9F4-C3ED-9720-3B81-3F89BE7F4F19}"/>
              </a:ext>
            </a:extLst>
          </p:cNvPr>
          <p:cNvSpPr/>
          <p:nvPr/>
        </p:nvSpPr>
        <p:spPr>
          <a:xfrm>
            <a:off x="5500289" y="3959883"/>
            <a:ext cx="182979" cy="1209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5" name="Rektangel 74">
            <a:extLst>
              <a:ext uri="{FF2B5EF4-FFF2-40B4-BE49-F238E27FC236}">
                <a16:creationId xmlns:a16="http://schemas.microsoft.com/office/drawing/2014/main" id="{873A56EE-915C-A5D1-434C-6DDD6E6CAEE8}"/>
              </a:ext>
            </a:extLst>
          </p:cNvPr>
          <p:cNvSpPr/>
          <p:nvPr/>
        </p:nvSpPr>
        <p:spPr>
          <a:xfrm>
            <a:off x="4880511" y="3967567"/>
            <a:ext cx="182979" cy="1209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ktangel 75">
            <a:extLst>
              <a:ext uri="{FF2B5EF4-FFF2-40B4-BE49-F238E27FC236}">
                <a16:creationId xmlns:a16="http://schemas.microsoft.com/office/drawing/2014/main" id="{689F80B2-FC99-C46F-77AB-2A1E307649EE}"/>
              </a:ext>
            </a:extLst>
          </p:cNvPr>
          <p:cNvSpPr/>
          <p:nvPr/>
        </p:nvSpPr>
        <p:spPr>
          <a:xfrm>
            <a:off x="2007310" y="6034116"/>
            <a:ext cx="182979" cy="1209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7" name="Rektangel 76">
            <a:extLst>
              <a:ext uri="{FF2B5EF4-FFF2-40B4-BE49-F238E27FC236}">
                <a16:creationId xmlns:a16="http://schemas.microsoft.com/office/drawing/2014/main" id="{9F5E0061-D32E-98D3-B4CE-FA91EB35DD10}"/>
              </a:ext>
            </a:extLst>
          </p:cNvPr>
          <p:cNvSpPr/>
          <p:nvPr/>
        </p:nvSpPr>
        <p:spPr>
          <a:xfrm>
            <a:off x="1961340" y="5303138"/>
            <a:ext cx="182979" cy="1209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upp 8">
            <a:extLst>
              <a:ext uri="{FF2B5EF4-FFF2-40B4-BE49-F238E27FC236}">
                <a16:creationId xmlns:a16="http://schemas.microsoft.com/office/drawing/2014/main" id="{D97F7A01-EF5C-CDD6-140D-B7D1E919E74A}"/>
              </a:ext>
            </a:extLst>
          </p:cNvPr>
          <p:cNvGrpSpPr/>
          <p:nvPr/>
        </p:nvGrpSpPr>
        <p:grpSpPr>
          <a:xfrm>
            <a:off x="1156759" y="958640"/>
            <a:ext cx="5362028" cy="5255708"/>
            <a:chOff x="1156759" y="958640"/>
            <a:chExt cx="5362028" cy="5255708"/>
          </a:xfrm>
        </p:grpSpPr>
        <p:sp>
          <p:nvSpPr>
            <p:cNvPr id="22" name="Ellips 21">
              <a:extLst>
                <a:ext uri="{FF2B5EF4-FFF2-40B4-BE49-F238E27FC236}">
                  <a16:creationId xmlns:a16="http://schemas.microsoft.com/office/drawing/2014/main" id="{950D1CD7-222C-6298-54F7-D8DF84803FCA}"/>
                </a:ext>
              </a:extLst>
            </p:cNvPr>
            <p:cNvSpPr/>
            <p:nvPr/>
          </p:nvSpPr>
          <p:spPr>
            <a:xfrm>
              <a:off x="3762046" y="2973273"/>
              <a:ext cx="964397" cy="696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Suicid-</a:t>
              </a:r>
              <a:br>
                <a:rPr kumimoji="0" lang="sv-SE" sz="800" b="0" i="0" u="none" strike="noStrike" kern="1200" cap="none" spc="0" normalizeH="0" baseline="0" noProof="0">
                  <a:ln>
                    <a:noFill/>
                  </a:ln>
                  <a:solidFill>
                    <a:prstClr val="white"/>
                  </a:solidFill>
                  <a:effectLst/>
                  <a:uLnTx/>
                  <a:uFillTx/>
                  <a:latin typeface="Arial"/>
                  <a:ea typeface="+mn-ea"/>
                  <a:cs typeface="+mn-cs"/>
                </a:rPr>
              </a:br>
              <a:r>
                <a:rPr kumimoji="0" lang="sv-SE" sz="800" b="0" i="0" u="none" strike="noStrike" kern="1200" cap="none" spc="0" normalizeH="0" baseline="0" noProof="0">
                  <a:ln>
                    <a:noFill/>
                  </a:ln>
                  <a:solidFill>
                    <a:prstClr val="white"/>
                  </a:solidFill>
                  <a:effectLst/>
                  <a:uLnTx/>
                  <a:uFillTx/>
                  <a:latin typeface="Arial"/>
                  <a:ea typeface="+mn-ea"/>
                  <a:cs typeface="+mn-cs"/>
                </a:rPr>
                <a:t>prevention</a:t>
              </a:r>
            </a:p>
          </p:txBody>
        </p:sp>
        <p:grpSp>
          <p:nvGrpSpPr>
            <p:cNvPr id="2" name="Grupp 1">
              <a:extLst>
                <a:ext uri="{FF2B5EF4-FFF2-40B4-BE49-F238E27FC236}">
                  <a16:creationId xmlns:a16="http://schemas.microsoft.com/office/drawing/2014/main" id="{21197C1D-4F54-F5EF-910E-A93F08C37DA2}"/>
                </a:ext>
              </a:extLst>
            </p:cNvPr>
            <p:cNvGrpSpPr/>
            <p:nvPr/>
          </p:nvGrpSpPr>
          <p:grpSpPr>
            <a:xfrm>
              <a:off x="1156759" y="958640"/>
              <a:ext cx="5362028" cy="5255708"/>
              <a:chOff x="1156759" y="958640"/>
              <a:chExt cx="5362028" cy="5255708"/>
            </a:xfrm>
          </p:grpSpPr>
          <p:sp>
            <p:nvSpPr>
              <p:cNvPr id="20" name="Ellips 19">
                <a:extLst>
                  <a:ext uri="{FF2B5EF4-FFF2-40B4-BE49-F238E27FC236}">
                    <a16:creationId xmlns:a16="http://schemas.microsoft.com/office/drawing/2014/main" id="{B120E90F-D501-32C1-591B-E0A9A3F17B57}"/>
                  </a:ext>
                </a:extLst>
              </p:cNvPr>
              <p:cNvSpPr/>
              <p:nvPr/>
            </p:nvSpPr>
            <p:spPr>
              <a:xfrm>
                <a:off x="4812473" y="3725442"/>
                <a:ext cx="964397" cy="696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Stödja medl. Barn/unga</a:t>
                </a:r>
              </a:p>
            </p:txBody>
          </p:sp>
          <p:sp>
            <p:nvSpPr>
              <p:cNvPr id="21" name="Ellips 20">
                <a:extLst>
                  <a:ext uri="{FF2B5EF4-FFF2-40B4-BE49-F238E27FC236}">
                    <a16:creationId xmlns:a16="http://schemas.microsoft.com/office/drawing/2014/main" id="{A1B9E95D-F0EF-02C2-0EC3-BBA92448D9FB}"/>
                  </a:ext>
                </a:extLst>
              </p:cNvPr>
              <p:cNvSpPr/>
              <p:nvPr/>
            </p:nvSpPr>
            <p:spPr>
              <a:xfrm>
                <a:off x="4252624" y="2122291"/>
                <a:ext cx="1042048" cy="747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Nära vård-omställning</a:t>
                </a:r>
              </a:p>
            </p:txBody>
          </p:sp>
          <p:sp>
            <p:nvSpPr>
              <p:cNvPr id="23" name="Ellips 22">
                <a:extLst>
                  <a:ext uri="{FF2B5EF4-FFF2-40B4-BE49-F238E27FC236}">
                    <a16:creationId xmlns:a16="http://schemas.microsoft.com/office/drawing/2014/main" id="{499E6832-59E4-276E-01B5-03C8E7651D76}"/>
                  </a:ext>
                </a:extLst>
              </p:cNvPr>
              <p:cNvSpPr/>
              <p:nvPr/>
            </p:nvSpPr>
            <p:spPr>
              <a:xfrm>
                <a:off x="1552711" y="5518223"/>
                <a:ext cx="964397" cy="696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Heldygns-vård</a:t>
                </a:r>
              </a:p>
            </p:txBody>
          </p:sp>
          <p:sp>
            <p:nvSpPr>
              <p:cNvPr id="24" name="Ellips 23">
                <a:extLst>
                  <a:ext uri="{FF2B5EF4-FFF2-40B4-BE49-F238E27FC236}">
                    <a16:creationId xmlns:a16="http://schemas.microsoft.com/office/drawing/2014/main" id="{B3D4A463-6519-2A61-1557-030E3995D020}"/>
                  </a:ext>
                </a:extLst>
              </p:cNvPr>
              <p:cNvSpPr/>
              <p:nvPr/>
            </p:nvSpPr>
            <p:spPr>
              <a:xfrm>
                <a:off x="2405124" y="5104725"/>
                <a:ext cx="1038033" cy="764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Prehospital psykiatri</a:t>
                </a:r>
              </a:p>
            </p:txBody>
          </p:sp>
          <p:sp>
            <p:nvSpPr>
              <p:cNvPr id="25" name="Ellips 24">
                <a:extLst>
                  <a:ext uri="{FF2B5EF4-FFF2-40B4-BE49-F238E27FC236}">
                    <a16:creationId xmlns:a16="http://schemas.microsoft.com/office/drawing/2014/main" id="{8B695811-16D8-F82F-BE92-EB45D23523BE}"/>
                  </a:ext>
                </a:extLst>
              </p:cNvPr>
              <p:cNvSpPr/>
              <p:nvPr/>
            </p:nvSpPr>
            <p:spPr>
              <a:xfrm>
                <a:off x="1588202" y="4797959"/>
                <a:ext cx="964397" cy="696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Krisstöd, </a:t>
                </a:r>
                <a:r>
                  <a:rPr kumimoji="0" lang="sv-SE" sz="800" b="0" i="0" u="none" strike="noStrike" kern="1200" cap="none" spc="0" normalizeH="0" baseline="0" noProof="0" err="1">
                    <a:ln>
                      <a:noFill/>
                    </a:ln>
                    <a:solidFill>
                      <a:prstClr val="white"/>
                    </a:solidFill>
                    <a:effectLst/>
                    <a:uLnTx/>
                    <a:uFillTx/>
                    <a:latin typeface="Arial"/>
                    <a:ea typeface="+mn-ea"/>
                    <a:cs typeface="+mn-cs"/>
                  </a:rPr>
                  <a:t>traumabeh</a:t>
                </a:r>
                <a:r>
                  <a:rPr kumimoji="0" lang="sv-SE" sz="800" b="0" i="0" u="none" strike="noStrike" kern="1200" cap="none" spc="0" normalizeH="0" baseline="0" noProof="0">
                    <a:ln>
                      <a:noFill/>
                    </a:ln>
                    <a:solidFill>
                      <a:prstClr val="white"/>
                    </a:solidFill>
                    <a:effectLst/>
                    <a:uLnTx/>
                    <a:uFillTx/>
                    <a:latin typeface="Arial"/>
                    <a:ea typeface="+mn-ea"/>
                    <a:cs typeface="+mn-cs"/>
                  </a:rPr>
                  <a:t>.</a:t>
                </a:r>
              </a:p>
            </p:txBody>
          </p:sp>
          <p:sp>
            <p:nvSpPr>
              <p:cNvPr id="26" name="Ellips 25">
                <a:extLst>
                  <a:ext uri="{FF2B5EF4-FFF2-40B4-BE49-F238E27FC236}">
                    <a16:creationId xmlns:a16="http://schemas.microsoft.com/office/drawing/2014/main" id="{D66ED300-E2D1-DED7-DA44-7ADA22564927}"/>
                  </a:ext>
                </a:extLst>
              </p:cNvPr>
              <p:cNvSpPr/>
              <p:nvPr/>
            </p:nvSpPr>
            <p:spPr>
              <a:xfrm>
                <a:off x="1156759" y="1230015"/>
                <a:ext cx="964397" cy="696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Stödja medl. PPF</a:t>
                </a:r>
              </a:p>
            </p:txBody>
          </p:sp>
          <p:sp>
            <p:nvSpPr>
              <p:cNvPr id="27" name="Ellips 26">
                <a:extLst>
                  <a:ext uri="{FF2B5EF4-FFF2-40B4-BE49-F238E27FC236}">
                    <a16:creationId xmlns:a16="http://schemas.microsoft.com/office/drawing/2014/main" id="{8695EA73-941F-8561-47C8-43FB7AD55128}"/>
                  </a:ext>
                </a:extLst>
              </p:cNvPr>
              <p:cNvSpPr/>
              <p:nvPr/>
            </p:nvSpPr>
            <p:spPr>
              <a:xfrm>
                <a:off x="3775075" y="4209926"/>
                <a:ext cx="964397" cy="696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Stödja </a:t>
                </a:r>
                <a:r>
                  <a:rPr kumimoji="0" lang="sv-SE" sz="800" b="0" i="0" u="none" strike="noStrike" kern="1200" cap="none" spc="0" normalizeH="0" baseline="0" noProof="0" err="1">
                    <a:ln>
                      <a:noFill/>
                    </a:ln>
                    <a:solidFill>
                      <a:prstClr val="white"/>
                    </a:solidFill>
                    <a:effectLst/>
                    <a:uLnTx/>
                    <a:uFillTx/>
                    <a:latin typeface="Arial"/>
                    <a:ea typeface="+mn-ea"/>
                    <a:cs typeface="+mn-cs"/>
                  </a:rPr>
                  <a:t>medl</a:t>
                </a:r>
                <a:r>
                  <a:rPr kumimoji="0" lang="sv-SE" sz="800" b="0" i="0" u="none" strike="noStrike" kern="1200" cap="none" spc="0" normalizeH="0" baseline="0" noProof="0">
                    <a:ln>
                      <a:noFill/>
                    </a:ln>
                    <a:solidFill>
                      <a:prstClr val="white"/>
                    </a:solidFill>
                    <a:effectLst/>
                    <a:uLnTx/>
                    <a:uFillTx/>
                    <a:latin typeface="Arial"/>
                    <a:ea typeface="+mn-ea"/>
                    <a:cs typeface="+mn-cs"/>
                  </a:rPr>
                  <a:t> kunskaps-</a:t>
                </a:r>
                <a:r>
                  <a:rPr kumimoji="0" lang="sv-SE" sz="800" b="0" i="0" u="none" strike="noStrike" kern="1200" cap="none" spc="0" normalizeH="0" baseline="0" noProof="0" err="1">
                    <a:ln>
                      <a:noFill/>
                    </a:ln>
                    <a:solidFill>
                      <a:prstClr val="white"/>
                    </a:solidFill>
                    <a:effectLst/>
                    <a:uLnTx/>
                    <a:uFillTx/>
                    <a:latin typeface="Arial"/>
                    <a:ea typeface="+mn-ea"/>
                    <a:cs typeface="+mn-cs"/>
                  </a:rPr>
                  <a:t>styrn</a:t>
                </a:r>
                <a:r>
                  <a:rPr kumimoji="0" lang="sv-SE" sz="800" b="0" i="0" u="none" strike="noStrike" kern="1200" cap="none" spc="0" normalizeH="0" baseline="0" noProof="0">
                    <a:ln>
                      <a:noFill/>
                    </a:ln>
                    <a:solidFill>
                      <a:prstClr val="white"/>
                    </a:solidFill>
                    <a:effectLst/>
                    <a:uLnTx/>
                    <a:uFillTx/>
                    <a:latin typeface="Arial"/>
                    <a:ea typeface="+mn-ea"/>
                    <a:cs typeface="+mn-cs"/>
                  </a:rPr>
                  <a:t>.</a:t>
                </a:r>
              </a:p>
            </p:txBody>
          </p:sp>
          <p:sp>
            <p:nvSpPr>
              <p:cNvPr id="28" name="Ellips 27">
                <a:extLst>
                  <a:ext uri="{FF2B5EF4-FFF2-40B4-BE49-F238E27FC236}">
                    <a16:creationId xmlns:a16="http://schemas.microsoft.com/office/drawing/2014/main" id="{2F03CE34-CAF1-17C2-F846-23A61DCE7396}"/>
                  </a:ext>
                </a:extLst>
              </p:cNvPr>
              <p:cNvSpPr/>
              <p:nvPr/>
            </p:nvSpPr>
            <p:spPr>
              <a:xfrm>
                <a:off x="5473201" y="958640"/>
                <a:ext cx="1045586" cy="7521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a:ea typeface="+mn-ea"/>
                    <a:cs typeface="+mn-cs"/>
                  </a:rPr>
                  <a:t>Bidra m. samordning/</a:t>
                </a:r>
                <a:r>
                  <a:rPr kumimoji="0" lang="sv-SE" sz="800" b="0" i="0" u="none" strike="noStrike" kern="1200" cap="none" spc="0" normalizeH="0" baseline="0" noProof="0" err="1">
                    <a:ln>
                      <a:noFill/>
                    </a:ln>
                    <a:solidFill>
                      <a:prstClr val="white"/>
                    </a:solidFill>
                    <a:effectLst/>
                    <a:uLnTx/>
                    <a:uFillTx/>
                    <a:latin typeface="Arial"/>
                    <a:ea typeface="+mn-ea"/>
                    <a:cs typeface="+mn-cs"/>
                  </a:rPr>
                  <a:t>erfarenhets-utbyte</a:t>
                </a:r>
                <a:endParaRPr kumimoji="0" lang="sv-SE" sz="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93" name="textruta 92">
            <a:extLst>
              <a:ext uri="{FF2B5EF4-FFF2-40B4-BE49-F238E27FC236}">
                <a16:creationId xmlns:a16="http://schemas.microsoft.com/office/drawing/2014/main" id="{A99DBBC8-2D7C-DC7B-E165-F97904EBFE2E}"/>
              </a:ext>
            </a:extLst>
          </p:cNvPr>
          <p:cNvSpPr txBox="1"/>
          <p:nvPr/>
        </p:nvSpPr>
        <p:spPr>
          <a:xfrm>
            <a:off x="34668" y="500635"/>
            <a:ext cx="7991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Abstrakt</a:t>
            </a:r>
          </a:p>
        </p:txBody>
      </p:sp>
      <p:sp>
        <p:nvSpPr>
          <p:cNvPr id="94" name="textruta 93">
            <a:extLst>
              <a:ext uri="{FF2B5EF4-FFF2-40B4-BE49-F238E27FC236}">
                <a16:creationId xmlns:a16="http://schemas.microsoft.com/office/drawing/2014/main" id="{6B51D5B6-6024-92FC-3A83-186991DE7432}"/>
              </a:ext>
            </a:extLst>
          </p:cNvPr>
          <p:cNvSpPr txBox="1"/>
          <p:nvPr/>
        </p:nvSpPr>
        <p:spPr>
          <a:xfrm>
            <a:off x="72738" y="5882480"/>
            <a:ext cx="75514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Konkret</a:t>
            </a:r>
          </a:p>
        </p:txBody>
      </p:sp>
    </p:spTree>
    <p:extLst>
      <p:ext uri="{BB962C8B-B14F-4D97-AF65-F5344CB8AC3E}">
        <p14:creationId xmlns:p14="http://schemas.microsoft.com/office/powerpoint/2010/main" val="344263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F89AC2-DA88-52A6-9A6C-785EC4720CD0}"/>
              </a:ext>
            </a:extLst>
          </p:cNvPr>
          <p:cNvSpPr>
            <a:spLocks noGrp="1"/>
          </p:cNvSpPr>
          <p:nvPr>
            <p:ph type="title"/>
          </p:nvPr>
        </p:nvSpPr>
        <p:spPr/>
        <p:txBody>
          <a:bodyPr/>
          <a:lstStyle/>
          <a:p>
            <a:r>
              <a:rPr lang="sv-SE"/>
              <a:t>På gång</a:t>
            </a:r>
          </a:p>
        </p:txBody>
      </p:sp>
      <p:sp>
        <p:nvSpPr>
          <p:cNvPr id="3" name="Platshållare för innehåll 2">
            <a:extLst>
              <a:ext uri="{FF2B5EF4-FFF2-40B4-BE49-F238E27FC236}">
                <a16:creationId xmlns:a16="http://schemas.microsoft.com/office/drawing/2014/main" id="{E859DE0D-58A8-DFAE-50A9-3D736095917F}"/>
              </a:ext>
            </a:extLst>
          </p:cNvPr>
          <p:cNvSpPr>
            <a:spLocks noGrp="1"/>
          </p:cNvSpPr>
          <p:nvPr>
            <p:ph sz="half" idx="1"/>
          </p:nvPr>
        </p:nvSpPr>
        <p:spPr>
          <a:xfrm>
            <a:off x="427875" y="1961400"/>
            <a:ext cx="5325226" cy="3740400"/>
          </a:xfrm>
        </p:spPr>
        <p:txBody>
          <a:bodyPr vert="horz" lIns="91440" tIns="45720" rIns="91440" bIns="45720" rtlCol="0" anchor="t">
            <a:noAutofit/>
          </a:bodyPr>
          <a:lstStyle/>
          <a:p>
            <a:pPr marL="258445"/>
            <a:r>
              <a:rPr lang="sv-SE" sz="2000"/>
              <a:t>Överenskommelser 2024</a:t>
            </a:r>
            <a:endParaRPr lang="en-US"/>
          </a:p>
          <a:p>
            <a:pPr marL="258445"/>
            <a:r>
              <a:rPr lang="sv-SE" sz="2000"/>
              <a:t>Hälsa som strategi</a:t>
            </a:r>
            <a:endParaRPr lang="sv-SE" sz="2000">
              <a:cs typeface="Arial"/>
            </a:endParaRPr>
          </a:p>
          <a:p>
            <a:pPr marL="258445"/>
            <a:r>
              <a:rPr lang="sv-SE" sz="2000"/>
              <a:t>Fritidskort </a:t>
            </a:r>
            <a:endParaRPr lang="sv-SE" sz="2000">
              <a:cs typeface="Arial"/>
            </a:endParaRPr>
          </a:p>
          <a:p>
            <a:pPr marL="258445"/>
            <a:r>
              <a:rPr lang="sv-SE" sz="2000"/>
              <a:t>Hälsoprogram barn och unga</a:t>
            </a:r>
            <a:endParaRPr lang="sv-SE" sz="2000">
              <a:cs typeface="Arial"/>
            </a:endParaRPr>
          </a:p>
          <a:p>
            <a:pPr marL="258445"/>
            <a:r>
              <a:rPr lang="sv-SE" sz="2000"/>
              <a:t>Primärvårdsutveckling</a:t>
            </a:r>
            <a:endParaRPr lang="sv-SE" sz="2000">
              <a:cs typeface="Arial"/>
            </a:endParaRPr>
          </a:p>
          <a:p>
            <a:pPr marL="258445"/>
            <a:r>
              <a:rPr lang="sv-SE" sz="2000"/>
              <a:t>Utveckla uppföljning</a:t>
            </a:r>
            <a:endParaRPr lang="sv-SE" sz="2000">
              <a:cs typeface="Arial"/>
            </a:endParaRPr>
          </a:p>
          <a:p>
            <a:pPr marL="258445"/>
            <a:r>
              <a:rPr lang="sv-SE" sz="2000">
                <a:hlinkClick r:id="rId3"/>
              </a:rPr>
              <a:t>Myndigheternas strategi</a:t>
            </a:r>
            <a:r>
              <a:rPr lang="sv-SE" sz="2000"/>
              <a:t> – följa och </a:t>
            </a:r>
            <a:br>
              <a:rPr lang="sv-SE" sz="2000"/>
            </a:br>
            <a:r>
              <a:rPr lang="sv-SE" sz="2000"/>
              <a:t>stödja med SKR:s  positionspapper</a:t>
            </a:r>
            <a:endParaRPr lang="sv-SE" sz="2000">
              <a:cs typeface="Arial"/>
            </a:endParaRPr>
          </a:p>
          <a:p>
            <a:pPr marL="258445"/>
            <a:endParaRPr lang="sv-SE" sz="2000">
              <a:cs typeface="Arial"/>
            </a:endParaRPr>
          </a:p>
        </p:txBody>
      </p:sp>
      <p:sp>
        <p:nvSpPr>
          <p:cNvPr id="4" name="Platshållare för innehåll 3">
            <a:extLst>
              <a:ext uri="{FF2B5EF4-FFF2-40B4-BE49-F238E27FC236}">
                <a16:creationId xmlns:a16="http://schemas.microsoft.com/office/drawing/2014/main" id="{3B1F364F-D1EE-8CA4-7EE1-2CC40826A0A9}"/>
              </a:ext>
            </a:extLst>
          </p:cNvPr>
          <p:cNvSpPr>
            <a:spLocks noGrp="1"/>
          </p:cNvSpPr>
          <p:nvPr>
            <p:ph sz="half" idx="2"/>
          </p:nvPr>
        </p:nvSpPr>
        <p:spPr>
          <a:xfrm>
            <a:off x="5369585" y="255476"/>
            <a:ext cx="5326992" cy="5979723"/>
          </a:xfrm>
          <a:solidFill>
            <a:schemeClr val="accent3">
              <a:lumMod val="75000"/>
            </a:schemeClr>
          </a:solidFill>
          <a:ln>
            <a:solidFill>
              <a:schemeClr val="accent2"/>
            </a:solidFill>
          </a:ln>
        </p:spPr>
        <p:txBody>
          <a:bodyPr/>
          <a:lstStyle/>
          <a:p>
            <a:pPr marL="30163" indent="0">
              <a:buNone/>
            </a:pPr>
            <a:r>
              <a:rPr lang="sv-SE" sz="3200" b="1" i="0" u="sng">
                <a:effectLst/>
                <a:latin typeface="Klavika"/>
              </a:rPr>
              <a:t>Det handlar om livet		    </a:t>
            </a:r>
          </a:p>
          <a:p>
            <a:pPr algn="l">
              <a:lnSpc>
                <a:spcPct val="150000"/>
              </a:lnSpc>
              <a:buFont typeface="+mj-lt"/>
              <a:buAutoNum type="arabicPeriod"/>
            </a:pPr>
            <a:r>
              <a:rPr lang="sv-SE" sz="1600" b="0" i="1">
                <a:solidFill>
                  <a:schemeClr val="bg1"/>
                </a:solidFill>
                <a:effectLst/>
                <a:latin typeface="Noto Sans Display"/>
              </a:rPr>
              <a:t>Psykisk hälsa ses som en resurs för individen och samhället</a:t>
            </a:r>
          </a:p>
          <a:p>
            <a:pPr algn="l">
              <a:lnSpc>
                <a:spcPct val="150000"/>
              </a:lnSpc>
              <a:buFont typeface="+mj-lt"/>
              <a:buAutoNum type="arabicPeriod"/>
            </a:pPr>
            <a:r>
              <a:rPr lang="sv-SE" sz="1600" b="0" i="1">
                <a:solidFill>
                  <a:schemeClr val="bg1"/>
                </a:solidFill>
                <a:effectLst/>
                <a:latin typeface="Noto Sans Display"/>
              </a:rPr>
              <a:t>Ökade investeringar i barn och unga för en god psykisk hälsa genom hela livet</a:t>
            </a:r>
          </a:p>
          <a:p>
            <a:pPr algn="l">
              <a:lnSpc>
                <a:spcPct val="150000"/>
              </a:lnSpc>
              <a:buFont typeface="+mj-lt"/>
              <a:buAutoNum type="arabicPeriod"/>
            </a:pPr>
            <a:r>
              <a:rPr lang="sv-SE" sz="1600" b="0" i="1">
                <a:solidFill>
                  <a:schemeClr val="bg1"/>
                </a:solidFill>
                <a:effectLst/>
                <a:latin typeface="Noto Sans Display"/>
              </a:rPr>
              <a:t>Ett inkluderande och hållbart arbetsliv som främjar psykisk hälsa</a:t>
            </a:r>
          </a:p>
          <a:p>
            <a:pPr algn="l">
              <a:lnSpc>
                <a:spcPct val="150000"/>
              </a:lnSpc>
              <a:buFont typeface="+mj-lt"/>
              <a:buAutoNum type="arabicPeriod"/>
            </a:pPr>
            <a:r>
              <a:rPr lang="sv-SE" sz="1600" b="0" i="1">
                <a:solidFill>
                  <a:schemeClr val="bg1"/>
                </a:solidFill>
                <a:effectLst/>
                <a:latin typeface="Noto Sans Display"/>
              </a:rPr>
              <a:t>Ett inkluderande samhälle med delaktiga invånare</a:t>
            </a:r>
          </a:p>
          <a:p>
            <a:pPr algn="l">
              <a:lnSpc>
                <a:spcPct val="150000"/>
              </a:lnSpc>
              <a:buFont typeface="+mj-lt"/>
              <a:buAutoNum type="arabicPeriod"/>
            </a:pPr>
            <a:r>
              <a:rPr lang="sv-SE" sz="1600" b="0" i="1">
                <a:solidFill>
                  <a:schemeClr val="bg1"/>
                </a:solidFill>
                <a:effectLst/>
                <a:latin typeface="Noto Sans Display"/>
              </a:rPr>
              <a:t>Vård och omsorg som möter individens behov</a:t>
            </a:r>
          </a:p>
          <a:p>
            <a:pPr algn="l">
              <a:lnSpc>
                <a:spcPct val="150000"/>
              </a:lnSpc>
              <a:buFont typeface="+mj-lt"/>
              <a:buAutoNum type="arabicPeriod"/>
            </a:pPr>
            <a:r>
              <a:rPr lang="sv-SE" sz="1600" b="0" i="1">
                <a:solidFill>
                  <a:schemeClr val="bg1"/>
                </a:solidFill>
                <a:effectLst/>
                <a:latin typeface="Noto Sans Display"/>
              </a:rPr>
              <a:t>Stärkt suicidpreventivt arbete</a:t>
            </a:r>
          </a:p>
          <a:p>
            <a:pPr algn="l">
              <a:lnSpc>
                <a:spcPct val="150000"/>
              </a:lnSpc>
              <a:buFont typeface="+mj-lt"/>
              <a:buAutoNum type="arabicPeriod"/>
            </a:pPr>
            <a:r>
              <a:rPr lang="sv-SE" sz="1600" b="0" i="1">
                <a:solidFill>
                  <a:schemeClr val="bg1"/>
                </a:solidFill>
                <a:effectLst/>
                <a:latin typeface="Noto Sans Display"/>
              </a:rPr>
              <a:t>Stärkt kunskapsutveckling inom området psykisk hälsa och suicidprevention</a:t>
            </a:r>
          </a:p>
          <a:p>
            <a:endParaRPr lang="sv-SE" sz="2000"/>
          </a:p>
        </p:txBody>
      </p:sp>
    </p:spTree>
    <p:extLst>
      <p:ext uri="{BB962C8B-B14F-4D97-AF65-F5344CB8AC3E}">
        <p14:creationId xmlns:p14="http://schemas.microsoft.com/office/powerpoint/2010/main" val="4177475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A994F34-381D-3BF1-F2B4-1AB4C180F52F}"/>
              </a:ext>
            </a:extLst>
          </p:cNvPr>
          <p:cNvPicPr>
            <a:picLocks noChangeAspect="1"/>
          </p:cNvPicPr>
          <p:nvPr/>
        </p:nvPicPr>
        <p:blipFill>
          <a:blip r:embed="rId3"/>
          <a:stretch>
            <a:fillRect/>
          </a:stretch>
        </p:blipFill>
        <p:spPr>
          <a:xfrm>
            <a:off x="1" y="-85725"/>
            <a:ext cx="11765280" cy="6448425"/>
          </a:xfrm>
          <a:prstGeom prst="rect">
            <a:avLst/>
          </a:prstGeom>
          <a:effectLst>
            <a:softEdge rad="190500"/>
          </a:effectLst>
        </p:spPr>
      </p:pic>
      <p:sp>
        <p:nvSpPr>
          <p:cNvPr id="2" name="Rubrik 1">
            <a:extLst>
              <a:ext uri="{FF2B5EF4-FFF2-40B4-BE49-F238E27FC236}">
                <a16:creationId xmlns:a16="http://schemas.microsoft.com/office/drawing/2014/main" id="{05AB9B77-2021-9768-33E6-CC63F701FFEF}"/>
              </a:ext>
            </a:extLst>
          </p:cNvPr>
          <p:cNvSpPr>
            <a:spLocks noGrp="1"/>
          </p:cNvSpPr>
          <p:nvPr>
            <p:ph type="title"/>
          </p:nvPr>
        </p:nvSpPr>
        <p:spPr>
          <a:xfrm>
            <a:off x="426719" y="1674702"/>
            <a:ext cx="5326992" cy="1228518"/>
          </a:xfrm>
        </p:spPr>
        <p:txBody>
          <a:bodyPr/>
          <a:lstStyle/>
          <a:p>
            <a:r>
              <a:rPr lang="sv-SE">
                <a:solidFill>
                  <a:schemeClr val="accent2">
                    <a:lumMod val="60000"/>
                    <a:lumOff val="40000"/>
                  </a:schemeClr>
                </a:solidFill>
              </a:rPr>
              <a:t>Frågor och medskick?</a:t>
            </a:r>
          </a:p>
        </p:txBody>
      </p:sp>
    </p:spTree>
    <p:extLst>
      <p:ext uri="{BB962C8B-B14F-4D97-AF65-F5344CB8AC3E}">
        <p14:creationId xmlns:p14="http://schemas.microsoft.com/office/powerpoint/2010/main" val="3844647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DF13BF-5B46-47E8-BAE1-A00039D4BE53}"/>
              </a:ext>
            </a:extLst>
          </p:cNvPr>
          <p:cNvSpPr>
            <a:spLocks noGrp="1"/>
          </p:cNvSpPr>
          <p:nvPr>
            <p:ph type="ctrTitle"/>
          </p:nvPr>
        </p:nvSpPr>
        <p:spPr>
          <a:xfrm>
            <a:off x="666000" y="2746800"/>
            <a:ext cx="9608400" cy="1965600"/>
          </a:xfrm>
        </p:spPr>
        <p:txBody>
          <a:bodyPr anchor="t">
            <a:normAutofit/>
          </a:bodyPr>
          <a:lstStyle/>
          <a:p>
            <a:r>
              <a:rPr lang="sv-SE" dirty="0"/>
              <a:t>Paus och kollegialt utbyte</a:t>
            </a:r>
          </a:p>
        </p:txBody>
      </p:sp>
      <p:sp>
        <p:nvSpPr>
          <p:cNvPr id="8" name="Subtitle 2">
            <a:extLst>
              <a:ext uri="{FF2B5EF4-FFF2-40B4-BE49-F238E27FC236}">
                <a16:creationId xmlns:a16="http://schemas.microsoft.com/office/drawing/2014/main" id="{FFD7D6C7-4E48-D9D2-1425-4A9AB0B9495B}"/>
              </a:ext>
            </a:extLst>
          </p:cNvPr>
          <p:cNvSpPr>
            <a:spLocks noGrp="1"/>
          </p:cNvSpPr>
          <p:nvPr>
            <p:ph type="subTitle" idx="1"/>
          </p:nvPr>
        </p:nvSpPr>
        <p:spPr>
          <a:xfrm>
            <a:off x="666000" y="4809600"/>
            <a:ext cx="9608400" cy="1425600"/>
          </a:xfrm>
        </p:spPr>
        <p:txBody>
          <a:bodyPr/>
          <a:lstStyle/>
          <a:p>
            <a:endParaRPr lang="en-US"/>
          </a:p>
        </p:txBody>
      </p:sp>
    </p:spTree>
    <p:extLst>
      <p:ext uri="{BB962C8B-B14F-4D97-AF65-F5344CB8AC3E}">
        <p14:creationId xmlns:p14="http://schemas.microsoft.com/office/powerpoint/2010/main" val="1400803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3A5355-529D-5F33-DD2B-440007C4FD8D}"/>
              </a:ext>
            </a:extLst>
          </p:cNvPr>
          <p:cNvSpPr>
            <a:spLocks noGrp="1"/>
          </p:cNvSpPr>
          <p:nvPr>
            <p:ph type="title"/>
          </p:nvPr>
        </p:nvSpPr>
        <p:spPr/>
        <p:txBody>
          <a:bodyPr/>
          <a:lstStyle/>
          <a:p>
            <a:r>
              <a:rPr lang="sv-SE" dirty="0"/>
              <a:t>Nationell samling för socialtjänstens medarbetare</a:t>
            </a:r>
          </a:p>
        </p:txBody>
      </p:sp>
      <p:sp>
        <p:nvSpPr>
          <p:cNvPr id="3" name="Platshållare för innehåll 2">
            <a:extLst>
              <a:ext uri="{FF2B5EF4-FFF2-40B4-BE49-F238E27FC236}">
                <a16:creationId xmlns:a16="http://schemas.microsoft.com/office/drawing/2014/main" id="{A716FFD6-C32B-CE74-C675-071DA27587B3}"/>
              </a:ext>
            </a:extLst>
          </p:cNvPr>
          <p:cNvSpPr>
            <a:spLocks noGrp="1"/>
          </p:cNvSpPr>
          <p:nvPr>
            <p:ph idx="1"/>
          </p:nvPr>
        </p:nvSpPr>
        <p:spPr/>
        <p:txBody>
          <a:bodyPr/>
          <a:lstStyle/>
          <a:p>
            <a:r>
              <a:rPr lang="sv-SE" dirty="0"/>
              <a:t>SKR och regeringen bjöd in alla socialtjänstens medarbetare till en digital sändning i förmiddags</a:t>
            </a:r>
          </a:p>
          <a:p>
            <a:r>
              <a:rPr lang="sv-SE" dirty="0"/>
              <a:t>Syfte att beskriva vad som görs nationellt och få in medarbetarnas perspektiv på situationen, tankar, frågor och inspel till hur man skulle vilja arbeta</a:t>
            </a:r>
          </a:p>
          <a:p>
            <a:r>
              <a:rPr lang="sv-SE" dirty="0"/>
              <a:t>Uppsala och Malmö</a:t>
            </a:r>
          </a:p>
        </p:txBody>
      </p:sp>
    </p:spTree>
    <p:extLst>
      <p:ext uri="{BB962C8B-B14F-4D97-AF65-F5344CB8AC3E}">
        <p14:creationId xmlns:p14="http://schemas.microsoft.com/office/powerpoint/2010/main" val="872198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049675-AD96-206B-9C6D-F63BB77B9179}"/>
              </a:ext>
            </a:extLst>
          </p:cNvPr>
          <p:cNvSpPr>
            <a:spLocks noGrp="1"/>
          </p:cNvSpPr>
          <p:nvPr>
            <p:ph type="title"/>
          </p:nvPr>
        </p:nvSpPr>
        <p:spPr/>
        <p:txBody>
          <a:bodyPr/>
          <a:lstStyle/>
          <a:p>
            <a:r>
              <a:rPr lang="sv-SE" dirty="0"/>
              <a:t>Kort rapport från referensgruppen för nya </a:t>
            </a:r>
            <a:r>
              <a:rPr lang="sv-SE" dirty="0" err="1"/>
              <a:t>SoL</a:t>
            </a:r>
            <a:endParaRPr lang="sv-SE" dirty="0"/>
          </a:p>
        </p:txBody>
      </p:sp>
      <p:sp>
        <p:nvSpPr>
          <p:cNvPr id="3" name="Platshållare för innehåll 2">
            <a:extLst>
              <a:ext uri="{FF2B5EF4-FFF2-40B4-BE49-F238E27FC236}">
                <a16:creationId xmlns:a16="http://schemas.microsoft.com/office/drawing/2014/main" id="{BAB1B6E8-7DE0-67C6-C5A9-7CB1A72E2FED}"/>
              </a:ext>
            </a:extLst>
          </p:cNvPr>
          <p:cNvSpPr>
            <a:spLocks noGrp="1"/>
          </p:cNvSpPr>
          <p:nvPr>
            <p:ph idx="1"/>
          </p:nvPr>
        </p:nvSpPr>
        <p:spPr/>
        <p:txBody>
          <a:bodyPr/>
          <a:lstStyle/>
          <a:p>
            <a:pPr>
              <a:buFont typeface="Arial" panose="020B0604020202020204" pitchFamily="34" charset="0"/>
              <a:buChar char="•"/>
            </a:pPr>
            <a:r>
              <a:rPr lang="sv-SE" sz="2000" dirty="0"/>
              <a:t>Camilla Valtersson Grönwall deltog under mötet</a:t>
            </a:r>
          </a:p>
          <a:p>
            <a:pPr marL="30163" indent="0">
              <a:buNone/>
            </a:pPr>
            <a:r>
              <a:rPr lang="sv-SE" sz="2000" dirty="0"/>
              <a:t>Tidplan:</a:t>
            </a:r>
          </a:p>
          <a:p>
            <a:pPr>
              <a:buFont typeface="Arial" panose="020B0604020202020204" pitchFamily="34" charset="0"/>
              <a:buChar char="•"/>
            </a:pPr>
            <a:r>
              <a:rPr lang="sv-SE" sz="2000" dirty="0"/>
              <a:t>Lagrådsremiss april 2024</a:t>
            </a:r>
          </a:p>
          <a:p>
            <a:pPr>
              <a:buFont typeface="Arial" panose="020B0604020202020204" pitchFamily="34" charset="0"/>
              <a:buChar char="•"/>
            </a:pPr>
            <a:r>
              <a:rPr lang="sv-SE" sz="2000" dirty="0"/>
              <a:t>Proposition september 2024</a:t>
            </a:r>
          </a:p>
          <a:p>
            <a:pPr>
              <a:buFont typeface="Arial" panose="020B0604020202020204" pitchFamily="34" charset="0"/>
              <a:buChar char="•"/>
            </a:pPr>
            <a:r>
              <a:rPr lang="sv-SE" sz="2000" dirty="0"/>
              <a:t>Ikraftträdande 1 juli 2025</a:t>
            </a:r>
          </a:p>
          <a:p>
            <a:pPr>
              <a:buFont typeface="Courier New" panose="02070309020205020404" pitchFamily="49" charset="0"/>
              <a:buChar char="o"/>
            </a:pPr>
            <a:r>
              <a:rPr lang="sv-SE" sz="2000" dirty="0"/>
              <a:t>Trycker på behov av att höja lägstanivån </a:t>
            </a:r>
          </a:p>
        </p:txBody>
      </p:sp>
    </p:spTree>
    <p:extLst>
      <p:ext uri="{BB962C8B-B14F-4D97-AF65-F5344CB8AC3E}">
        <p14:creationId xmlns:p14="http://schemas.microsoft.com/office/powerpoint/2010/main" val="818846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11CFC8-8208-5E31-E2DA-F60FED793AE7}"/>
              </a:ext>
            </a:extLst>
          </p:cNvPr>
          <p:cNvSpPr>
            <a:spLocks noGrp="1"/>
          </p:cNvSpPr>
          <p:nvPr>
            <p:ph type="title"/>
          </p:nvPr>
        </p:nvSpPr>
        <p:spPr>
          <a:xfrm>
            <a:off x="664233" y="433138"/>
            <a:ext cx="9609825" cy="753978"/>
          </a:xfrm>
        </p:spPr>
        <p:txBody>
          <a:bodyPr/>
          <a:lstStyle/>
          <a:p>
            <a:r>
              <a:rPr lang="sv-SE" dirty="0"/>
              <a:t>Övrigt som lyftes under mötet</a:t>
            </a:r>
          </a:p>
        </p:txBody>
      </p:sp>
      <p:sp>
        <p:nvSpPr>
          <p:cNvPr id="3" name="Platshållare för innehåll 2">
            <a:extLst>
              <a:ext uri="{FF2B5EF4-FFF2-40B4-BE49-F238E27FC236}">
                <a16:creationId xmlns:a16="http://schemas.microsoft.com/office/drawing/2014/main" id="{1D5FC1FD-E0C8-B43A-27B7-31E21F398A9A}"/>
              </a:ext>
            </a:extLst>
          </p:cNvPr>
          <p:cNvSpPr>
            <a:spLocks noGrp="1"/>
          </p:cNvSpPr>
          <p:nvPr>
            <p:ph idx="1"/>
          </p:nvPr>
        </p:nvSpPr>
        <p:spPr>
          <a:xfrm>
            <a:off x="664232" y="1187116"/>
            <a:ext cx="9609825" cy="5046685"/>
          </a:xfrm>
        </p:spPr>
        <p:txBody>
          <a:bodyPr/>
          <a:lstStyle/>
          <a:p>
            <a:pPr>
              <a:buFont typeface="Arial" panose="020B0604020202020204" pitchFamily="34" charset="0"/>
              <a:buChar char="•"/>
            </a:pPr>
            <a:r>
              <a:rPr lang="sv-SE" dirty="0"/>
              <a:t>Utredning om socialtjänstdataregister startad -  kommer senare men under </a:t>
            </a:r>
            <a:r>
              <a:rPr lang="sv-SE" dirty="0" err="1"/>
              <a:t>mandatperionden</a:t>
            </a:r>
            <a:r>
              <a:rPr lang="sv-SE" dirty="0"/>
              <a:t> (50 mkr avsatta i budget)</a:t>
            </a:r>
          </a:p>
          <a:p>
            <a:pPr>
              <a:buFont typeface="Arial" panose="020B0604020202020204" pitchFamily="34" charset="0"/>
              <a:buChar char="•"/>
            </a:pPr>
            <a:r>
              <a:rPr lang="sv-SE" dirty="0"/>
              <a:t>Utredning om sökbara orosanmälningar</a:t>
            </a:r>
          </a:p>
          <a:p>
            <a:pPr>
              <a:buFont typeface="Arial" panose="020B0604020202020204" pitchFamily="34" charset="0"/>
              <a:buChar char="•"/>
            </a:pPr>
            <a:r>
              <a:rPr lang="sv-SE" dirty="0"/>
              <a:t>Utredning om effektivare tillsyn</a:t>
            </a:r>
          </a:p>
          <a:p>
            <a:pPr>
              <a:buFont typeface="Arial" panose="020B0604020202020204" pitchFamily="34" charset="0"/>
              <a:buChar char="•"/>
            </a:pPr>
            <a:r>
              <a:rPr lang="sv-SE" dirty="0"/>
              <a:t>Utredning om incitament/verktyg för vårdnadshavares medverkan i insatser</a:t>
            </a:r>
          </a:p>
          <a:p>
            <a:pPr>
              <a:buFont typeface="Arial" panose="020B0604020202020204" pitchFamily="34" charset="0"/>
              <a:buChar char="•"/>
            </a:pPr>
            <a:r>
              <a:rPr lang="sv-SE" dirty="0"/>
              <a:t>Förstärkningsteam och skolsociala team</a:t>
            </a:r>
          </a:p>
          <a:p>
            <a:pPr>
              <a:buFont typeface="Arial" panose="020B0604020202020204" pitchFamily="34" charset="0"/>
              <a:buChar char="•"/>
            </a:pPr>
            <a:r>
              <a:rPr lang="sv-SE" sz="2400" dirty="0"/>
              <a:t>ÄOL inarbetas troligen i </a:t>
            </a:r>
            <a:r>
              <a:rPr lang="sv-SE" sz="2400" dirty="0" err="1"/>
              <a:t>SoL</a:t>
            </a:r>
            <a:r>
              <a:rPr lang="sv-SE" sz="2400" dirty="0"/>
              <a:t> (Anna </a:t>
            </a:r>
            <a:r>
              <a:rPr lang="sv-SE" sz="2400" dirty="0" err="1"/>
              <a:t>Tenje</a:t>
            </a:r>
            <a:r>
              <a:rPr lang="sv-SE" sz="2400" dirty="0"/>
              <a:t>)</a:t>
            </a:r>
          </a:p>
          <a:p>
            <a:pPr>
              <a:buFont typeface="Arial" panose="020B0604020202020204" pitchFamily="34" charset="0"/>
              <a:buChar char="•"/>
            </a:pPr>
            <a:r>
              <a:rPr lang="sv-SE" dirty="0"/>
              <a:t>Diskussioner kring insatser utan behovsprövning</a:t>
            </a:r>
            <a:endParaRPr lang="sv-SE" sz="2400" dirty="0"/>
          </a:p>
          <a:p>
            <a:r>
              <a:rPr lang="sv-SE" sz="2400" i="1" dirty="0"/>
              <a:t>Samsjuklighetsutredningens införande försenas troligen</a:t>
            </a:r>
          </a:p>
          <a:p>
            <a:endParaRPr lang="sv-SE" dirty="0"/>
          </a:p>
        </p:txBody>
      </p:sp>
    </p:spTree>
    <p:extLst>
      <p:ext uri="{BB962C8B-B14F-4D97-AF65-F5344CB8AC3E}">
        <p14:creationId xmlns:p14="http://schemas.microsoft.com/office/powerpoint/2010/main" val="2632854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E1AD30-83E4-88E4-67B2-F2FD735A8DBF}"/>
              </a:ext>
            </a:extLst>
          </p:cNvPr>
          <p:cNvSpPr>
            <a:spLocks noGrp="1"/>
          </p:cNvSpPr>
          <p:nvPr>
            <p:ph type="title"/>
          </p:nvPr>
        </p:nvSpPr>
        <p:spPr/>
        <p:txBody>
          <a:bodyPr/>
          <a:lstStyle/>
          <a:p>
            <a:r>
              <a:rPr lang="sv-SE" dirty="0"/>
              <a:t>Intressebevakning RSS</a:t>
            </a:r>
          </a:p>
        </p:txBody>
      </p:sp>
      <p:sp>
        <p:nvSpPr>
          <p:cNvPr id="3" name="Platshållare för innehåll 2">
            <a:extLst>
              <a:ext uri="{FF2B5EF4-FFF2-40B4-BE49-F238E27FC236}">
                <a16:creationId xmlns:a16="http://schemas.microsoft.com/office/drawing/2014/main" id="{06E98EAF-4946-9E57-0B0A-4E484446B841}"/>
              </a:ext>
            </a:extLst>
          </p:cNvPr>
          <p:cNvSpPr>
            <a:spLocks noGrp="1"/>
          </p:cNvSpPr>
          <p:nvPr>
            <p:ph idx="1"/>
          </p:nvPr>
        </p:nvSpPr>
        <p:spPr/>
        <p:txBody>
          <a:bodyPr/>
          <a:lstStyle/>
          <a:p>
            <a:r>
              <a:rPr lang="sv-SE" dirty="0"/>
              <a:t>Underlag skickades till departementet strax före sommaren</a:t>
            </a:r>
          </a:p>
          <a:p>
            <a:r>
              <a:rPr lang="sv-SE" dirty="0"/>
              <a:t>Inget i budget för 2024</a:t>
            </a:r>
          </a:p>
          <a:p>
            <a:r>
              <a:rPr lang="sv-SE" dirty="0"/>
              <a:t>Dialoger pågår fortfarande</a:t>
            </a:r>
          </a:p>
        </p:txBody>
      </p:sp>
    </p:spTree>
    <p:extLst>
      <p:ext uri="{BB962C8B-B14F-4D97-AF65-F5344CB8AC3E}">
        <p14:creationId xmlns:p14="http://schemas.microsoft.com/office/powerpoint/2010/main" val="3554950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a:xfrm>
            <a:off x="666000" y="2747964"/>
            <a:ext cx="10116300" cy="1966912"/>
          </a:xfrm>
        </p:spPr>
        <p:txBody>
          <a:bodyPr/>
          <a:lstStyle/>
          <a:p>
            <a:r>
              <a:rPr lang="sv-SE" sz="4800" dirty="0"/>
              <a:t>Kompetenskris i socialtjänsten</a:t>
            </a:r>
            <a:br>
              <a:rPr lang="sv-SE" sz="4800" dirty="0"/>
            </a:br>
            <a:r>
              <a:rPr lang="sv-SE" sz="4800" b="0" dirty="0"/>
              <a:t>Mob</a:t>
            </a:r>
            <a:r>
              <a:rPr lang="sv-SE" b="0" dirty="0"/>
              <a:t>ilisera handlingskraft</a:t>
            </a:r>
            <a:br>
              <a:rPr lang="sv-SE" b="0" dirty="0"/>
            </a:br>
            <a:r>
              <a:rPr lang="sv-SE" dirty="0"/>
              <a:t/>
            </a:r>
            <a:br>
              <a:rPr lang="sv-SE" dirty="0"/>
            </a:br>
            <a:r>
              <a:rPr lang="sv-SE" sz="2400" b="0"/>
              <a:t>RSS 4 </a:t>
            </a:r>
            <a:r>
              <a:rPr lang="sv-SE" sz="2400" b="0" dirty="0"/>
              <a:t>oktober 2023</a:t>
            </a:r>
          </a:p>
        </p:txBody>
      </p:sp>
      <p:pic>
        <p:nvPicPr>
          <p:cNvPr id="3" name="Bildobjekt 6" descr="Sveriges Kommuner och Regioner">
            <a:extLst>
              <a:ext uri="{FF2B5EF4-FFF2-40B4-BE49-F238E27FC236}">
                <a16:creationId xmlns:a16="http://schemas.microsoft.com/office/drawing/2014/main" id="{160AD630-C386-F9DD-B407-94937C69DAF2}"/>
              </a:ext>
              <a:ext uri="{C183D7F6-B498-43B3-948B-1728B52AA6E4}">
                <adec:decorative xmlns:adec="http://schemas.microsoft.com/office/drawing/2017/decorative" xmlns=""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1339901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CAA74E-80FD-64E0-E087-E4F0D7ADEED8}"/>
              </a:ext>
            </a:extLst>
          </p:cNvPr>
          <p:cNvSpPr>
            <a:spLocks noGrp="1"/>
          </p:cNvSpPr>
          <p:nvPr>
            <p:ph type="title"/>
          </p:nvPr>
        </p:nvSpPr>
        <p:spPr/>
        <p:txBody>
          <a:bodyPr/>
          <a:lstStyle/>
          <a:p>
            <a:r>
              <a:rPr lang="sv-SE" dirty="0"/>
              <a:t>RUNDA</a:t>
            </a:r>
          </a:p>
        </p:txBody>
      </p:sp>
      <p:sp>
        <p:nvSpPr>
          <p:cNvPr id="3" name="Platshållare för innehåll 2">
            <a:extLst>
              <a:ext uri="{FF2B5EF4-FFF2-40B4-BE49-F238E27FC236}">
                <a16:creationId xmlns:a16="http://schemas.microsoft.com/office/drawing/2014/main" id="{6CB1FD4C-6240-5580-4B78-FC6B05559872}"/>
              </a:ext>
            </a:extLst>
          </p:cNvPr>
          <p:cNvSpPr>
            <a:spLocks noGrp="1"/>
          </p:cNvSpPr>
          <p:nvPr>
            <p:ph idx="1"/>
          </p:nvPr>
        </p:nvSpPr>
        <p:spPr/>
        <p:txBody>
          <a:bodyPr/>
          <a:lstStyle/>
          <a:p>
            <a:r>
              <a:rPr lang="sv-SE" sz="3200" dirty="0"/>
              <a:t>Vad gör er RSS nu, givet läget?</a:t>
            </a:r>
          </a:p>
          <a:p>
            <a:r>
              <a:rPr lang="sv-SE" sz="3200" dirty="0"/>
              <a:t>Vad säger era kommuner att de behöver?</a:t>
            </a:r>
          </a:p>
          <a:p>
            <a:r>
              <a:rPr lang="sv-SE" sz="3200" dirty="0"/>
              <a:t>Hur tänker ni att ni kan bidra?</a:t>
            </a:r>
          </a:p>
          <a:p>
            <a:endParaRPr lang="sv-SE" sz="3200" dirty="0"/>
          </a:p>
          <a:p>
            <a:pPr marL="30163" indent="0">
              <a:buNone/>
            </a:pPr>
            <a:r>
              <a:rPr lang="sv-SE" sz="3200" dirty="0"/>
              <a:t>3 min per RSS</a:t>
            </a:r>
          </a:p>
          <a:p>
            <a:pPr marL="30163" indent="0">
              <a:buNone/>
            </a:pPr>
            <a:endParaRPr lang="sv-SE" dirty="0"/>
          </a:p>
        </p:txBody>
      </p:sp>
    </p:spTree>
    <p:extLst>
      <p:ext uri="{BB962C8B-B14F-4D97-AF65-F5344CB8AC3E}">
        <p14:creationId xmlns:p14="http://schemas.microsoft.com/office/powerpoint/2010/main" val="700645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1501" y="834853"/>
            <a:ext cx="2352504" cy="5353973"/>
          </a:xfrm>
          <a:prstGeom prst="rect">
            <a:avLst/>
          </a:prstGeom>
        </p:spPr>
      </p:pic>
      <p:pic>
        <p:nvPicPr>
          <p:cNvPr id="36" name="Bildobjekt 35" descr="En bild som visar text&#10;&#10;Automatiskt genererad beskrivning">
            <a:extLst>
              <a:ext uri="{FF2B5EF4-FFF2-40B4-BE49-F238E27FC236}">
                <a16:creationId xmlns:a16="http://schemas.microsoft.com/office/drawing/2014/main" id="{27E22AB1-065D-413F-937D-F4EBC4B058CF}"/>
              </a:ext>
            </a:extLst>
          </p:cNvPr>
          <p:cNvPicPr>
            <a:picLocks noChangeAspect="1"/>
          </p:cNvPicPr>
          <p:nvPr/>
        </p:nvPicPr>
        <p:blipFill rotWithShape="1">
          <a:blip r:embed="rId4">
            <a:extLst>
              <a:ext uri="{28A0092B-C50C-407E-A947-70E740481C1C}">
                <a14:useLocalDpi xmlns:a14="http://schemas.microsoft.com/office/drawing/2010/main" val="0"/>
              </a:ext>
            </a:extLst>
          </a:blip>
          <a:srcRect r="60949"/>
          <a:stretch/>
        </p:blipFill>
        <p:spPr>
          <a:xfrm>
            <a:off x="4126908" y="858739"/>
            <a:ext cx="2394634" cy="5325248"/>
          </a:xfrm>
          <a:prstGeom prst="rect">
            <a:avLst/>
          </a:prstGeom>
        </p:spPr>
      </p:pic>
      <p:sp>
        <p:nvSpPr>
          <p:cNvPr id="3" name="textruta 2"/>
          <p:cNvSpPr txBox="1"/>
          <p:nvPr/>
        </p:nvSpPr>
        <p:spPr>
          <a:xfrm>
            <a:off x="5644398" y="1651265"/>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4" name="textruta 3"/>
          <p:cNvSpPr txBox="1"/>
          <p:nvPr/>
        </p:nvSpPr>
        <p:spPr>
          <a:xfrm>
            <a:off x="5299392" y="2445040"/>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5" name="textruta 4"/>
          <p:cNvSpPr txBox="1"/>
          <p:nvPr/>
        </p:nvSpPr>
        <p:spPr>
          <a:xfrm>
            <a:off x="4590533" y="2998752"/>
            <a:ext cx="3325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6" name="textruta 5"/>
          <p:cNvSpPr txBox="1"/>
          <p:nvPr/>
        </p:nvSpPr>
        <p:spPr>
          <a:xfrm>
            <a:off x="5313384" y="2982301"/>
            <a:ext cx="2549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7" name="textruta 6"/>
          <p:cNvSpPr txBox="1"/>
          <p:nvPr/>
        </p:nvSpPr>
        <p:spPr>
          <a:xfrm>
            <a:off x="5120667" y="3668515"/>
            <a:ext cx="1787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8" name="textruta 7"/>
          <p:cNvSpPr txBox="1"/>
          <p:nvPr/>
        </p:nvSpPr>
        <p:spPr>
          <a:xfrm>
            <a:off x="4704396" y="3892972"/>
            <a:ext cx="1995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9" name="textruta 8"/>
          <p:cNvSpPr txBox="1"/>
          <p:nvPr/>
        </p:nvSpPr>
        <p:spPr>
          <a:xfrm>
            <a:off x="4547137" y="4274392"/>
            <a:ext cx="2576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10" name="textruta 9"/>
          <p:cNvSpPr txBox="1"/>
          <p:nvPr/>
        </p:nvSpPr>
        <p:spPr>
          <a:xfrm>
            <a:off x="4831492" y="4446092"/>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11" name="textruta 10"/>
          <p:cNvSpPr txBox="1"/>
          <p:nvPr/>
        </p:nvSpPr>
        <p:spPr>
          <a:xfrm>
            <a:off x="5066781" y="4299664"/>
            <a:ext cx="2854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2" name="textruta 11"/>
          <p:cNvSpPr txBox="1"/>
          <p:nvPr/>
        </p:nvSpPr>
        <p:spPr>
          <a:xfrm>
            <a:off x="5271105" y="4193726"/>
            <a:ext cx="6248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3" name="textruta 12"/>
          <p:cNvSpPr txBox="1"/>
          <p:nvPr/>
        </p:nvSpPr>
        <p:spPr>
          <a:xfrm>
            <a:off x="5417587" y="4461481"/>
            <a:ext cx="42947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panose="020F0502020204030204"/>
                <a:ea typeface="+mn-ea"/>
                <a:cs typeface="+mn-cs"/>
              </a:rPr>
              <a:t>11</a:t>
            </a:r>
          </a:p>
        </p:txBody>
      </p:sp>
      <p:sp>
        <p:nvSpPr>
          <p:cNvPr id="14" name="textruta 13"/>
          <p:cNvSpPr txBox="1"/>
          <p:nvPr/>
        </p:nvSpPr>
        <p:spPr>
          <a:xfrm>
            <a:off x="5144898" y="4578203"/>
            <a:ext cx="4433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15" name="textruta 14"/>
          <p:cNvSpPr txBox="1"/>
          <p:nvPr/>
        </p:nvSpPr>
        <p:spPr>
          <a:xfrm>
            <a:off x="4372092" y="4937430"/>
            <a:ext cx="5569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sp>
        <p:nvSpPr>
          <p:cNvPr id="16" name="textruta 15"/>
          <p:cNvSpPr txBox="1"/>
          <p:nvPr/>
        </p:nvSpPr>
        <p:spPr>
          <a:xfrm>
            <a:off x="4903902" y="4836053"/>
            <a:ext cx="4835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14</a:t>
            </a:r>
          </a:p>
        </p:txBody>
      </p:sp>
      <p:sp>
        <p:nvSpPr>
          <p:cNvPr id="17" name="textruta 16"/>
          <p:cNvSpPr txBox="1"/>
          <p:nvPr/>
        </p:nvSpPr>
        <p:spPr>
          <a:xfrm>
            <a:off x="4358708" y="5392477"/>
            <a:ext cx="5112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16</a:t>
            </a:r>
          </a:p>
        </p:txBody>
      </p:sp>
      <p:sp>
        <p:nvSpPr>
          <p:cNvPr id="18" name="textruta 17"/>
          <p:cNvSpPr txBox="1"/>
          <p:nvPr/>
        </p:nvSpPr>
        <p:spPr>
          <a:xfrm>
            <a:off x="4704396" y="5177306"/>
            <a:ext cx="4184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sp>
        <p:nvSpPr>
          <p:cNvPr id="19" name="textruta 18"/>
          <p:cNvSpPr txBox="1"/>
          <p:nvPr/>
        </p:nvSpPr>
        <p:spPr>
          <a:xfrm>
            <a:off x="4734133" y="5443190"/>
            <a:ext cx="4689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sp>
        <p:nvSpPr>
          <p:cNvPr id="20" name="textruta 19"/>
          <p:cNvSpPr txBox="1"/>
          <p:nvPr/>
        </p:nvSpPr>
        <p:spPr>
          <a:xfrm>
            <a:off x="5016959" y="5224381"/>
            <a:ext cx="4599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sp>
        <p:nvSpPr>
          <p:cNvPr id="21" name="textruta 20"/>
          <p:cNvSpPr txBox="1"/>
          <p:nvPr/>
        </p:nvSpPr>
        <p:spPr>
          <a:xfrm>
            <a:off x="4505900" y="5760491"/>
            <a:ext cx="4571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19</a:t>
            </a:r>
          </a:p>
        </p:txBody>
      </p:sp>
      <p:sp>
        <p:nvSpPr>
          <p:cNvPr id="22" name="textruta 21"/>
          <p:cNvSpPr txBox="1"/>
          <p:nvPr/>
        </p:nvSpPr>
        <p:spPr>
          <a:xfrm>
            <a:off x="4834525" y="5626795"/>
            <a:ext cx="4835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24" name="textruta 23"/>
          <p:cNvSpPr txBox="1"/>
          <p:nvPr/>
        </p:nvSpPr>
        <p:spPr>
          <a:xfrm>
            <a:off x="5505093" y="5177306"/>
            <a:ext cx="3384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21</a:t>
            </a:r>
          </a:p>
        </p:txBody>
      </p:sp>
      <p:sp>
        <p:nvSpPr>
          <p:cNvPr id="23" name="textruta 22"/>
          <p:cNvSpPr txBox="1"/>
          <p:nvPr/>
        </p:nvSpPr>
        <p:spPr>
          <a:xfrm>
            <a:off x="4039" y="679679"/>
            <a:ext cx="2427317" cy="78483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Norrbottens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Norrbottens kommun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Eva </a:t>
            </a:r>
            <a:r>
              <a:rPr kumimoji="0" lang="sv-SE" sz="900" b="0" i="0" u="none" strike="noStrike" kern="1200" cap="none" spc="0" normalizeH="0" baseline="0" noProof="0" dirty="0" err="1">
                <a:ln>
                  <a:noFill/>
                </a:ln>
                <a:solidFill>
                  <a:prstClr val="black"/>
                </a:solidFill>
                <a:effectLst/>
                <a:uLnTx/>
                <a:uFillTx/>
                <a:latin typeface="Calibri" panose="020F0502020204030204"/>
                <a:ea typeface="+mn-ea"/>
                <a:cs typeface="+mn-cs"/>
              </a:rPr>
              <a:t>Lakso</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Avdelningschef Social välfärd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ruta 24"/>
          <p:cNvSpPr txBox="1"/>
          <p:nvPr/>
        </p:nvSpPr>
        <p:spPr>
          <a:xfrm>
            <a:off x="0" y="1418817"/>
            <a:ext cx="2876204"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Västerbottens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Västerbotten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Monica Wahlström,</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Enhetschef FoU</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ruta 26"/>
          <p:cNvSpPr txBox="1"/>
          <p:nvPr/>
        </p:nvSpPr>
        <p:spPr>
          <a:xfrm>
            <a:off x="0" y="2204069"/>
            <a:ext cx="2876204" cy="92333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Jämtland Härjedalen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Jämtland Härjedalen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Regional Utveckling	</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Elin Ring</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Samordnare, Social välfärd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ruta 27"/>
          <p:cNvSpPr txBox="1"/>
          <p:nvPr/>
        </p:nvSpPr>
        <p:spPr>
          <a:xfrm>
            <a:off x="-10220" y="3036615"/>
            <a:ext cx="2876204"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Västernorrlands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Kommunförbundet Västernorrland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Sirpa Virtanen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Chef för Socialtjänstens samverkans- 	och stödstrukturer</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ruta 28"/>
          <p:cNvSpPr txBox="1"/>
          <p:nvPr/>
        </p:nvSpPr>
        <p:spPr>
          <a:xfrm>
            <a:off x="-1103" y="3894071"/>
            <a:ext cx="28762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Gävleborgs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Gävleborg</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Petra Hultén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Ledningsstöd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ruta 29"/>
          <p:cNvSpPr txBox="1"/>
          <p:nvPr/>
        </p:nvSpPr>
        <p:spPr>
          <a:xfrm>
            <a:off x="0" y="4670383"/>
            <a:ext cx="2876204"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Gävle kommun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Emelie Printz</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Strategisk Samordnare, Social välfärd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ruta 30"/>
          <p:cNvSpPr txBox="1"/>
          <p:nvPr/>
        </p:nvSpPr>
        <p:spPr>
          <a:xfrm>
            <a:off x="4039" y="5316966"/>
            <a:ext cx="3120065"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Dalarnas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Dalarna</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Tanja </a:t>
            </a:r>
            <a:r>
              <a:rPr kumimoji="0" lang="sv-SE" sz="900" b="0" i="0" u="none" strike="noStrike" kern="1200" cap="none" spc="0" normalizeH="0" baseline="0" noProof="0" dirty="0" err="1">
                <a:ln>
                  <a:noFill/>
                </a:ln>
                <a:solidFill>
                  <a:prstClr val="black"/>
                </a:solidFill>
                <a:effectLst/>
                <a:uLnTx/>
                <a:uFillTx/>
                <a:latin typeface="Calibri" panose="020F0502020204030204"/>
                <a:ea typeface="+mn-ea"/>
                <a:cs typeface="+mn-cs"/>
              </a:rPr>
              <a:t>Mårtenssson</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Enhetschef, Hälsa och välfärd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ruta 31"/>
          <p:cNvSpPr txBox="1"/>
          <p:nvPr/>
        </p:nvSpPr>
        <p:spPr>
          <a:xfrm>
            <a:off x="2218502" y="135199"/>
            <a:ext cx="2876204"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7.</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Värmlands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Värmland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Sandra Nätt</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Enhetschef Nya perspektiv</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FoU Välfärd Värmland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Anna </a:t>
            </a:r>
            <a:r>
              <a:rPr kumimoji="0" lang="sv-SE" sz="900" b="0" i="0" u="none" strike="noStrike" kern="1200" cap="none" spc="0" normalizeH="0" baseline="0" noProof="0" dirty="0" err="1">
                <a:ln>
                  <a:noFill/>
                </a:ln>
                <a:solidFill>
                  <a:prstClr val="black"/>
                </a:solidFill>
                <a:effectLst/>
                <a:uLnTx/>
                <a:uFillTx/>
                <a:latin typeface="Calibri" panose="020F0502020204030204"/>
                <a:ea typeface="+mn-ea"/>
                <a:cs typeface="+mn-cs"/>
              </a:rPr>
              <a:t>Gund</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Föreståndare </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ruta 32"/>
          <p:cNvSpPr txBox="1"/>
          <p:nvPr/>
        </p:nvSpPr>
        <p:spPr>
          <a:xfrm>
            <a:off x="2204404" y="1408075"/>
            <a:ext cx="28762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8.</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Örebro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Örebro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Ingmar </a:t>
            </a:r>
            <a:r>
              <a:rPr kumimoji="0" lang="sv-SE" sz="900" b="0" i="0" u="none" strike="noStrike" kern="1200" cap="none" spc="0" normalizeH="0" baseline="0" noProof="0" dirty="0" err="1">
                <a:ln>
                  <a:noFill/>
                </a:ln>
                <a:solidFill>
                  <a:prstClr val="black"/>
                </a:solidFill>
                <a:effectLst/>
                <a:uLnTx/>
                <a:uFillTx/>
                <a:latin typeface="Calibri" panose="020F0502020204030204"/>
                <a:ea typeface="+mn-ea"/>
                <a:cs typeface="+mn-cs"/>
              </a:rPr>
              <a:t>Ångman</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Områdeschef för välfärd och folkhälsa</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ruta 33"/>
          <p:cNvSpPr txBox="1"/>
          <p:nvPr/>
        </p:nvSpPr>
        <p:spPr>
          <a:xfrm>
            <a:off x="2172198" y="2284781"/>
            <a:ext cx="2179513"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9.</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Västmanlands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Västmanland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Lise-Lotte Eriksson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Verksamhetschef, Kunskapsutveckling 	och samverkan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ruta 34"/>
          <p:cNvSpPr txBox="1"/>
          <p:nvPr/>
        </p:nvSpPr>
        <p:spPr>
          <a:xfrm>
            <a:off x="2125194" y="3155349"/>
            <a:ext cx="287620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Uppsala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Uppsala</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Nima Najafi </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Verksamhetschef FoU socialtjänst</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ruta 36"/>
          <p:cNvSpPr txBox="1"/>
          <p:nvPr/>
        </p:nvSpPr>
        <p:spPr>
          <a:xfrm>
            <a:off x="9518073" y="211416"/>
            <a:ext cx="17789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9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ruta 37"/>
          <p:cNvSpPr txBox="1"/>
          <p:nvPr/>
        </p:nvSpPr>
        <p:spPr>
          <a:xfrm>
            <a:off x="8129147" y="903913"/>
            <a:ext cx="21368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ruta 38"/>
          <p:cNvSpPr txBox="1"/>
          <p:nvPr/>
        </p:nvSpPr>
        <p:spPr>
          <a:xfrm>
            <a:off x="9901159" y="895234"/>
            <a:ext cx="17537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ruta 39"/>
          <p:cNvSpPr txBox="1"/>
          <p:nvPr/>
        </p:nvSpPr>
        <p:spPr>
          <a:xfrm>
            <a:off x="8129146" y="1587731"/>
            <a:ext cx="22534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sv-SE" sz="9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ruta 40"/>
          <p:cNvSpPr txBox="1"/>
          <p:nvPr/>
        </p:nvSpPr>
        <p:spPr>
          <a:xfrm>
            <a:off x="10001821" y="1587730"/>
            <a:ext cx="179255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ruta 41"/>
          <p:cNvSpPr txBox="1"/>
          <p:nvPr/>
        </p:nvSpPr>
        <p:spPr>
          <a:xfrm>
            <a:off x="8142553" y="2231729"/>
            <a:ext cx="28762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ktangel med rundade hörn 44"/>
          <p:cNvSpPr/>
          <p:nvPr/>
        </p:nvSpPr>
        <p:spPr>
          <a:xfrm>
            <a:off x="9214404" y="1924"/>
            <a:ext cx="2710136" cy="683324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080"/>
              </a:lnSpc>
              <a:spcBef>
                <a:spcPts val="0"/>
              </a:spcBef>
              <a:spcAft>
                <a:spcPts val="0"/>
              </a:spcAft>
              <a:buClrTx/>
              <a:buSzTx/>
              <a:buFontTx/>
              <a:buNone/>
              <a:tabLst>
                <a:tab pos="216000" algn="l"/>
              </a:tabLst>
              <a:defRPr/>
            </a:pPr>
            <a:r>
              <a:rPr kumimoji="0" lang="sv-SE" sz="800" b="1" i="0"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 RSS Västra Götalands län</a:t>
            </a:r>
          </a:p>
          <a:p>
            <a:pPr marL="0" marR="0" lvl="0" indent="0" algn="l" defTabSz="914400" rtl="0" eaLnBrk="1" fontAlgn="auto" latinLnBrk="0" hangingPunct="1">
              <a:lnSpc>
                <a:spcPts val="1080"/>
              </a:lnSpc>
              <a:spcBef>
                <a:spcPts val="0"/>
              </a:spcBef>
              <a:spcAft>
                <a:spcPts val="0"/>
              </a:spcAft>
              <a:buClrTx/>
              <a:buSzTx/>
              <a:buFontTx/>
              <a:buNone/>
              <a:tabLst>
                <a:tab pos="216000" algn="l"/>
              </a:tabLst>
              <a:defRPr/>
            </a:pPr>
            <a:r>
              <a:rPr kumimoji="0" lang="sv-SE" sz="900" b="0" i="1" u="none" strike="noStrike" kern="1200" cap="none" spc="0" normalizeH="0" baseline="0" noProof="0" dirty="0" err="1">
                <a:ln>
                  <a:noFill/>
                </a:ln>
                <a:solidFill>
                  <a:prstClr val="black"/>
                </a:solidFill>
                <a:effectLst/>
                <a:uLnTx/>
                <a:uFillTx/>
                <a:latin typeface="Calibri" panose="020F0502020204030204"/>
                <a:ea typeface="+mn-ea"/>
                <a:cs typeface="+mn-cs"/>
              </a:rPr>
              <a:t>Västkom</a:t>
            </a:r>
            <a:r>
              <a:rPr kumimoji="0" lang="sv-SE" sz="900" b="0" i="1" u="none" strike="noStrike" kern="1200" cap="none" spc="0" normalizeH="0" baseline="0" noProof="0" dirty="0">
                <a:ln>
                  <a:noFill/>
                </a:ln>
                <a:solidFill>
                  <a:prstClr val="black"/>
                </a:solidFill>
                <a:effectLst/>
                <a:uLnTx/>
                <a:uFillTx/>
                <a:latin typeface="Calibri" panose="020F0502020204030204"/>
                <a:ea typeface="+mn-ea"/>
                <a:cs typeface="+mn-cs"/>
              </a:rPr>
              <a:t> – Kommunalförbundens samorganisation</a:t>
            </a:r>
          </a:p>
          <a:p>
            <a:pPr marL="0" marR="0" lvl="0" indent="0" algn="l" defTabSz="914400" rtl="0" eaLnBrk="1" fontAlgn="auto" latinLnBrk="0" hangingPunct="1">
              <a:lnSpc>
                <a:spcPts val="1080"/>
              </a:lnSpc>
              <a:spcBef>
                <a:spcPts val="0"/>
              </a:spcBef>
              <a:spcAft>
                <a:spcPts val="0"/>
              </a:spcAft>
              <a:buClrTx/>
              <a:buSzTx/>
              <a:buFontTx/>
              <a:buNone/>
              <a:tabLst>
                <a:tab pos="216000" algn="l"/>
              </a:tabLst>
              <a:defRPr/>
            </a:pPr>
            <a:r>
              <a:rPr lang="sv-SE" sz="900" dirty="0">
                <a:solidFill>
                  <a:prstClr val="black"/>
                </a:solidFill>
                <a:latin typeface="Calibri" panose="020F0502020204030204"/>
              </a:rPr>
              <a:t>Anneli Bjerde</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1080"/>
              </a:lnSpc>
              <a:spcBef>
                <a:spcPts val="0"/>
              </a:spcBef>
              <a:spcAft>
                <a:spcPts val="0"/>
              </a:spcAft>
              <a:buClrTx/>
              <a:buSzTx/>
              <a:buFontTx/>
              <a:buNone/>
              <a:tabLst>
                <a:tab pos="216000" algn="l"/>
              </a:tabLst>
              <a:defRPr/>
            </a:pPr>
            <a:r>
              <a:rPr lang="sv-SE" sz="900" dirty="0">
                <a:solidFill>
                  <a:prstClr val="black"/>
                </a:solidFill>
                <a:latin typeface="Calibri" panose="020F0502020204030204"/>
              </a:rPr>
              <a:t>Enhetschef</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Delregionala strukturer i Västra Götaland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Fyrbodals Kommunalförbund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lang="sv-SE" sz="900" dirty="0">
                <a:solidFill>
                  <a:prstClr val="black"/>
                </a:solidFill>
                <a:latin typeface="Calibri" panose="020F0502020204030204"/>
              </a:rPr>
              <a:t>Eva-Maria Persdotter</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Socialstrateg</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Boråsregionen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Helen Nordling </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Enhetschef Välfärdsutveckling</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Göteborgsregionen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Lena Holmlund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Avdelningschef Arbetsmarknad och social välfärd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Sara Nordenhielm</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Enhetschef</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Skaraborg</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Skaraborgs kommunalförbund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Anna-Lena Ludvigsson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Enhetschef Välfärd och folkhälsa</a:t>
            </a:r>
          </a:p>
        </p:txBody>
      </p:sp>
      <p:sp>
        <p:nvSpPr>
          <p:cNvPr id="46" name="textruta 45"/>
          <p:cNvSpPr txBox="1"/>
          <p:nvPr/>
        </p:nvSpPr>
        <p:spPr>
          <a:xfrm>
            <a:off x="2172198" y="5774862"/>
            <a:ext cx="1802063"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12.</a:t>
            </a:r>
            <a:r>
              <a:rPr kumimoji="0" lang="sv-SE"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Sörmlands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Sörmland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Titti Kendall</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Verksamhetschef, regionalt 	stöd Socialtjänst och vård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ruta 46"/>
          <p:cNvSpPr txBox="1"/>
          <p:nvPr/>
        </p:nvSpPr>
        <p:spPr>
          <a:xfrm>
            <a:off x="6626119" y="160690"/>
            <a:ext cx="226270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14.</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Östergötlands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Östergötlands kommuner och </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Östergötland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Camilla Salomonsson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Länssamordnare  Socialtjänst med 	angränsande  område hälso- och 	sjukvård och Socialtjänst</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ruta 47"/>
          <p:cNvSpPr txBox="1"/>
          <p:nvPr/>
        </p:nvSpPr>
        <p:spPr>
          <a:xfrm>
            <a:off x="6612430" y="1276855"/>
            <a:ext cx="28762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15.</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Jönköpings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Jönköping, Kommunal utveckling</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Ola Götesson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Chef för kommunal utveckling, </a:t>
            </a:r>
            <a:r>
              <a:rPr kumimoji="0" lang="sv-SE" sz="900" b="0" i="0" u="none" strike="noStrike" kern="1200" cap="none" spc="0" normalizeH="0" baseline="0" noProof="0" dirty="0" err="1">
                <a:ln>
                  <a:noFill/>
                </a:ln>
                <a:solidFill>
                  <a:prstClr val="black"/>
                </a:solidFill>
                <a:effectLst/>
                <a:uLnTx/>
                <a:uFillTx/>
                <a:latin typeface="Calibri" panose="020F0502020204030204"/>
                <a:ea typeface="+mn-ea"/>
                <a:cs typeface="+mn-cs"/>
              </a:rPr>
              <a:t>FoUrum</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ruta 48"/>
          <p:cNvSpPr txBox="1"/>
          <p:nvPr/>
        </p:nvSpPr>
        <p:spPr>
          <a:xfrm>
            <a:off x="6612702" y="1903334"/>
            <a:ext cx="1561516"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16.</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Hallands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Halland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Maria Nilsson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ruta 49"/>
          <p:cNvSpPr txBox="1"/>
          <p:nvPr/>
        </p:nvSpPr>
        <p:spPr>
          <a:xfrm>
            <a:off x="6582997" y="2398849"/>
            <a:ext cx="28119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17.</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Kronobergs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Kronoberg</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Marcus Johansson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Samordnare</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ruta 50"/>
          <p:cNvSpPr txBox="1"/>
          <p:nvPr/>
        </p:nvSpPr>
        <p:spPr>
          <a:xfrm>
            <a:off x="6626119" y="3173914"/>
            <a:ext cx="28762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18.</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Kalmar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Kommunförbundet Kalmar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Cecilia Frid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Verksamhetsledare hälsa och social välfärd </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ruta 51"/>
          <p:cNvSpPr txBox="1"/>
          <p:nvPr/>
        </p:nvSpPr>
        <p:spPr>
          <a:xfrm>
            <a:off x="6627139" y="3867130"/>
            <a:ext cx="28762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19.</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Skåne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Kommunförbundet Skåne</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sv-SE" sz="900" dirty="0">
                <a:solidFill>
                  <a:prstClr val="black"/>
                </a:solidFill>
                <a:latin typeface="Calibri" panose="020F0502020204030204"/>
              </a:rPr>
              <a:t>Sara Österberg</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sv-SE" sz="900" dirty="0">
                <a:solidFill>
                  <a:prstClr val="black"/>
                </a:solidFill>
                <a:latin typeface="Calibri" panose="020F0502020204030204"/>
              </a:rPr>
              <a:t>A</a:t>
            </a:r>
            <a:r>
              <a:rPr kumimoji="0" lang="sv-SE" sz="900" b="0" i="0" u="none" strike="noStrike" kern="1200" cap="none" spc="0" normalizeH="0" baseline="0" noProof="0" dirty="0" err="1">
                <a:ln>
                  <a:noFill/>
                </a:ln>
                <a:solidFill>
                  <a:prstClr val="black"/>
                </a:solidFill>
                <a:effectLst/>
                <a:uLnTx/>
                <a:uFillTx/>
                <a:latin typeface="Calibri" panose="020F0502020204030204"/>
                <a:ea typeface="+mn-ea"/>
                <a:cs typeface="+mn-cs"/>
              </a:rPr>
              <a:t>vdelningschef</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ruta 52"/>
          <p:cNvSpPr txBox="1"/>
          <p:nvPr/>
        </p:nvSpPr>
        <p:spPr>
          <a:xfrm>
            <a:off x="6628422" y="4774429"/>
            <a:ext cx="15445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20.</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Blekinge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Blekinge</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Birgitta Nilsson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FoU-strateg</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ruta 53"/>
          <p:cNvSpPr txBox="1"/>
          <p:nvPr/>
        </p:nvSpPr>
        <p:spPr>
          <a:xfrm>
            <a:off x="6582997" y="5621991"/>
            <a:ext cx="29548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21.</a:t>
            </a:r>
            <a:r>
              <a:rPr kumimoji="0" lang="sv-SE"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Gotlands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Region Gotland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800" b="0"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mn-cs"/>
              </a:rPr>
              <a:t>Öystein Berge </a:t>
            </a:r>
            <a:endPar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K</a:t>
            </a:r>
            <a:r>
              <a:rPr kumimoji="0" lang="sv-SE" sz="900" b="0" i="0" u="none" strike="noStrike" kern="1200" cap="none" spc="0" normalizeH="0" baseline="0" noProof="0" dirty="0" err="1">
                <a:ln>
                  <a:noFill/>
                </a:ln>
                <a:solidFill>
                  <a:prstClr val="black"/>
                </a:solidFill>
                <a:effectLst/>
                <a:uLnTx/>
                <a:uFillTx/>
                <a:latin typeface="Calibri" panose="020F0502020204030204"/>
                <a:ea typeface="+mn-ea"/>
                <a:cs typeface="+mn-cs"/>
              </a:rPr>
              <a:t>valitetsschef</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ruta 57">
            <a:extLst>
              <a:ext uri="{FF2B5EF4-FFF2-40B4-BE49-F238E27FC236}">
                <a16:creationId xmlns:a16="http://schemas.microsoft.com/office/drawing/2014/main" id="{DA9C7083-768E-4138-91F1-7C7888D7A331}"/>
              </a:ext>
            </a:extLst>
          </p:cNvPr>
          <p:cNvSpPr txBox="1"/>
          <p:nvPr/>
        </p:nvSpPr>
        <p:spPr>
          <a:xfrm>
            <a:off x="2204404" y="3948123"/>
            <a:ext cx="287620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11.</a:t>
            </a: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1" i="0" u="none" strike="noStrike" kern="1200" cap="none" spc="0" normalizeH="0" baseline="0" noProof="0" dirty="0">
                <a:ln>
                  <a:noFill/>
                </a:ln>
                <a:solidFill>
                  <a:prstClr val="black"/>
                </a:solidFill>
                <a:effectLst/>
                <a:uLnTx/>
                <a:uFillTx/>
                <a:latin typeface="Calibri" panose="020F0502020204030204"/>
                <a:ea typeface="+mn-ea"/>
                <a:cs typeface="+mn-cs"/>
              </a:rPr>
              <a:t>RSS Stockholms län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Stockholms Stad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Maria Karlsson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Enhetschef</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900" b="0" i="0" u="none" strike="noStrike" kern="1200" cap="none" spc="0" normalizeH="0" baseline="0" noProof="0" dirty="0" err="1">
                <a:ln>
                  <a:noFill/>
                </a:ln>
                <a:solidFill>
                  <a:prstClr val="black"/>
                </a:solidFill>
                <a:effectLst/>
                <a:uLnTx/>
                <a:uFillTx/>
                <a:latin typeface="Calibri" panose="020F0502020204030204"/>
                <a:ea typeface="+mn-ea"/>
                <a:cs typeface="+mn-cs"/>
              </a:rPr>
              <a:t>StorSthlm</a:t>
            </a: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Malin Carlsson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Processledare</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endPar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FoU Nordost</a:t>
            </a:r>
            <a:b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Emma Braconier</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Verksamhetschef</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3" name="Bildobjekt 42">
            <a:extLst>
              <a:ext uri="{FF2B5EF4-FFF2-40B4-BE49-F238E27FC236}">
                <a16:creationId xmlns:a16="http://schemas.microsoft.com/office/drawing/2014/main" id="{2AB47EA1-BD91-43ED-8790-94F9E284ABDE}"/>
              </a:ext>
            </a:extLst>
          </p:cNvPr>
          <p:cNvPicPr>
            <a:picLocks noChangeAspect="1"/>
          </p:cNvPicPr>
          <p:nvPr/>
        </p:nvPicPr>
        <p:blipFill>
          <a:blip r:embed="rId5"/>
          <a:stretch>
            <a:fillRect/>
          </a:stretch>
        </p:blipFill>
        <p:spPr>
          <a:xfrm>
            <a:off x="9567248" y="5914188"/>
            <a:ext cx="2380351" cy="809882"/>
          </a:xfrm>
          <a:prstGeom prst="rect">
            <a:avLst/>
          </a:prstGeom>
        </p:spPr>
      </p:pic>
    </p:spTree>
    <p:extLst>
      <p:ext uri="{BB962C8B-B14F-4D97-AF65-F5344CB8AC3E}">
        <p14:creationId xmlns:p14="http://schemas.microsoft.com/office/powerpoint/2010/main" val="2534396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104E59-AACB-60B0-0ED8-2127DE3FCD50}"/>
              </a:ext>
            </a:extLst>
          </p:cNvPr>
          <p:cNvGrpSpPr/>
          <p:nvPr/>
        </p:nvGrpSpPr>
        <p:grpSpPr>
          <a:xfrm>
            <a:off x="4806908" y="2393589"/>
            <a:ext cx="4511062" cy="2876243"/>
            <a:chOff x="3748129" y="2419705"/>
            <a:chExt cx="4511062" cy="2876243"/>
          </a:xfrm>
        </p:grpSpPr>
        <p:pic>
          <p:nvPicPr>
            <p:cNvPr id="3" name="Bild 8" descr="Kvinna med hel fyllning">
              <a:extLst>
                <a:ext uri="{FF2B5EF4-FFF2-40B4-BE49-F238E27FC236}">
                  <a16:creationId xmlns:a16="http://schemas.microsoft.com/office/drawing/2014/main" id="{36F61488-03E3-37F0-2B19-58523071C1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48129" y="2879796"/>
              <a:ext cx="2416152" cy="2416152"/>
            </a:xfrm>
            <a:prstGeom prst="rect">
              <a:avLst/>
            </a:prstGeom>
          </p:spPr>
        </p:pic>
        <p:pic>
          <p:nvPicPr>
            <p:cNvPr id="4" name="Bild 6" descr="Man med hel fyllning">
              <a:extLst>
                <a:ext uri="{FF2B5EF4-FFF2-40B4-BE49-F238E27FC236}">
                  <a16:creationId xmlns:a16="http://schemas.microsoft.com/office/drawing/2014/main" id="{17AC222A-5CC5-F911-F10D-A7631D0359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43039" y="2419705"/>
              <a:ext cx="2416152" cy="2416152"/>
            </a:xfrm>
            <a:prstGeom prst="rect">
              <a:avLst/>
            </a:prstGeom>
          </p:spPr>
        </p:pic>
        <p:sp>
          <p:nvSpPr>
            <p:cNvPr id="12" name="Rectangle 11">
              <a:extLst>
                <a:ext uri="{FF2B5EF4-FFF2-40B4-BE49-F238E27FC236}">
                  <a16:creationId xmlns:a16="http://schemas.microsoft.com/office/drawing/2014/main" id="{4A393DE9-4AED-6880-41F7-748E7C8D4C43}"/>
                </a:ext>
              </a:extLst>
            </p:cNvPr>
            <p:cNvSpPr/>
            <p:nvPr/>
          </p:nvSpPr>
          <p:spPr>
            <a:xfrm>
              <a:off x="5621802" y="3642102"/>
              <a:ext cx="686008" cy="216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Rubrik 1">
            <a:extLst>
              <a:ext uri="{FF2B5EF4-FFF2-40B4-BE49-F238E27FC236}">
                <a16:creationId xmlns:a16="http://schemas.microsoft.com/office/drawing/2014/main" id="{4B9873FE-7CAE-D0FC-933C-4EEECA2153D3}"/>
              </a:ext>
            </a:extLst>
          </p:cNvPr>
          <p:cNvSpPr>
            <a:spLocks noGrp="1"/>
          </p:cNvSpPr>
          <p:nvPr>
            <p:ph type="title"/>
          </p:nvPr>
        </p:nvSpPr>
        <p:spPr>
          <a:xfrm>
            <a:off x="450848" y="655088"/>
            <a:ext cx="9608400" cy="1966912"/>
          </a:xfrm>
        </p:spPr>
        <p:txBody>
          <a:bodyPr/>
          <a:lstStyle/>
          <a:p>
            <a:pPr algn="l"/>
            <a:r>
              <a:rPr lang="sv-SE" sz="4400" dirty="0"/>
              <a:t>MED ÖPPNA ÖGON</a:t>
            </a:r>
            <a:br>
              <a:rPr lang="sv-SE" sz="4400" dirty="0"/>
            </a:br>
            <a:r>
              <a:rPr lang="sv-SE" sz="4400" dirty="0"/>
              <a:t>Pilot för jämställd socialtjänst</a:t>
            </a:r>
            <a:r>
              <a:rPr lang="sv-SE" sz="2800" b="0" dirty="0"/>
              <a:t/>
            </a:r>
            <a:br>
              <a:rPr lang="sv-SE" sz="2800" b="0" dirty="0"/>
            </a:br>
            <a:r>
              <a:rPr lang="sv-SE" sz="2800" b="0" dirty="0"/>
              <a:t/>
            </a:r>
            <a:br>
              <a:rPr lang="sv-SE" sz="2800" b="0" dirty="0"/>
            </a:br>
            <a:r>
              <a:rPr lang="sv-SE" sz="2800" b="0" dirty="0"/>
              <a:t/>
            </a:r>
            <a:br>
              <a:rPr lang="sv-SE" sz="2800" b="0" dirty="0"/>
            </a:br>
            <a:endParaRPr lang="sv-SE" sz="2800" b="0" dirty="0"/>
          </a:p>
        </p:txBody>
      </p:sp>
      <p:sp>
        <p:nvSpPr>
          <p:cNvPr id="6" name="textruta 5">
            <a:extLst>
              <a:ext uri="{FF2B5EF4-FFF2-40B4-BE49-F238E27FC236}">
                <a16:creationId xmlns:a16="http://schemas.microsoft.com/office/drawing/2014/main" id="{9C1D317E-CCE3-2912-D804-D3272977F297}"/>
              </a:ext>
            </a:extLst>
          </p:cNvPr>
          <p:cNvSpPr txBox="1"/>
          <p:nvPr/>
        </p:nvSpPr>
        <p:spPr>
          <a:xfrm>
            <a:off x="841750" y="5269832"/>
            <a:ext cx="819807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222222"/>
                </a:solidFill>
                <a:effectLst/>
                <a:uLnTx/>
                <a:uFillTx/>
                <a:latin typeface="Arial"/>
                <a:ea typeface="open sans"/>
                <a:cs typeface="open sans"/>
              </a:rPr>
              <a:t>Maria Högkvist </a:t>
            </a:r>
            <a:r>
              <a:rPr kumimoji="0" lang="sv-SE" sz="2400" b="0" i="0" u="none" strike="noStrike" kern="1200" cap="none" spc="0" normalizeH="0" baseline="0" noProof="0" dirty="0">
                <a:ln>
                  <a:noFill/>
                </a:ln>
                <a:solidFill>
                  <a:prstClr val="black"/>
                </a:solidFill>
                <a:effectLst/>
                <a:uLnTx/>
                <a:uFillTx/>
                <a:latin typeface="Arial"/>
                <a:ea typeface="+mn-ea"/>
                <a:cs typeface="+mn-cs"/>
              </a:rPr>
              <a:t/>
            </a:r>
            <a:br>
              <a:rPr kumimoji="0" lang="sv-SE" sz="2400" b="0" i="0" u="none" strike="noStrike" kern="1200" cap="none" spc="0" normalizeH="0" baseline="0" noProof="0" dirty="0">
                <a:ln>
                  <a:noFill/>
                </a:ln>
                <a:solidFill>
                  <a:prstClr val="black"/>
                </a:solidFill>
                <a:effectLst/>
                <a:uLnTx/>
                <a:uFillTx/>
                <a:latin typeface="Arial"/>
                <a:ea typeface="+mn-ea"/>
                <a:cs typeface="+mn-cs"/>
              </a:rPr>
            </a:br>
            <a:r>
              <a:rPr kumimoji="0" lang="sv-SE" sz="2400" b="0" i="0" u="none" strike="noStrike" kern="1200" cap="none" spc="0" normalizeH="0" baseline="0" noProof="0" dirty="0">
                <a:ln>
                  <a:noFill/>
                </a:ln>
                <a:solidFill>
                  <a:srgbClr val="222222"/>
                </a:solidFill>
                <a:effectLst/>
                <a:uLnTx/>
                <a:uFillTx/>
                <a:latin typeface="Arial"/>
                <a:ea typeface="open sans"/>
                <a:cs typeface="open sans"/>
              </a:rPr>
              <a:t>delprojektledare, pilotprojekt för jämställd socialtjänst, SKR</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26423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5DDD32-1CE2-EA82-62D8-564962B7CC94}"/>
              </a:ext>
            </a:extLst>
          </p:cNvPr>
          <p:cNvSpPr>
            <a:spLocks noGrp="1"/>
          </p:cNvSpPr>
          <p:nvPr>
            <p:ph type="title"/>
          </p:nvPr>
        </p:nvSpPr>
        <p:spPr/>
        <p:txBody>
          <a:bodyPr/>
          <a:lstStyle/>
          <a:p>
            <a:r>
              <a:rPr lang="sv-SE"/>
              <a:t>Vi har ett uppdrag </a:t>
            </a:r>
            <a:br>
              <a:rPr lang="sv-SE"/>
            </a:br>
            <a:r>
              <a:rPr lang="sv-SE"/>
              <a:t>att integrera jämställdhet</a:t>
            </a:r>
          </a:p>
        </p:txBody>
      </p:sp>
      <p:sp>
        <p:nvSpPr>
          <p:cNvPr id="2" name="Platshållare för innehåll 1">
            <a:extLst>
              <a:ext uri="{FF2B5EF4-FFF2-40B4-BE49-F238E27FC236}">
                <a16:creationId xmlns:a16="http://schemas.microsoft.com/office/drawing/2014/main" id="{A9E8896C-B03D-151B-AB61-C68E6D060E40}"/>
              </a:ext>
            </a:extLst>
          </p:cNvPr>
          <p:cNvSpPr>
            <a:spLocks noGrp="1"/>
          </p:cNvSpPr>
          <p:nvPr>
            <p:ph idx="1"/>
          </p:nvPr>
        </p:nvSpPr>
        <p:spPr/>
        <p:txBody>
          <a:bodyPr vert="horz" lIns="91440" tIns="45720" rIns="91440" bIns="45720" rtlCol="0" anchor="t">
            <a:noAutofit/>
          </a:bodyPr>
          <a:lstStyle/>
          <a:p>
            <a:pPr marL="372745" indent="-342900">
              <a:buFont typeface="Wingdings" panose="05000000000000000000" pitchFamily="2" charset="2"/>
              <a:buChar char="§"/>
            </a:pPr>
            <a:r>
              <a:rPr lang="sv-SE"/>
              <a:t>Jämställdhet en statsrättslig norm i Sverige.</a:t>
            </a:r>
          </a:p>
          <a:p>
            <a:pPr marL="372745" indent="-342900">
              <a:buFont typeface="Wingdings" panose="05000000000000000000" pitchFamily="2" charset="2"/>
              <a:buChar char="§"/>
            </a:pPr>
            <a:r>
              <a:rPr lang="sv-SE"/>
              <a:t>Sverige har jämställdhetspolitiska mål.</a:t>
            </a:r>
            <a:endParaRPr lang="sv-SE">
              <a:cs typeface="Arial"/>
            </a:endParaRPr>
          </a:p>
          <a:p>
            <a:pPr marL="372745" indent="-342900">
              <a:buFont typeface="Wingdings" panose="05000000000000000000" pitchFamily="2" charset="2"/>
              <a:buChar char="§"/>
            </a:pPr>
            <a:r>
              <a:rPr lang="sv-SE"/>
              <a:t>Jämställdhetsintegrering är den huvudsakliga strategin för att uppnå de jämställdhetspolitiska målen.</a:t>
            </a:r>
            <a:endParaRPr lang="sv-SE">
              <a:cs typeface="Arial"/>
            </a:endParaRPr>
          </a:p>
          <a:p>
            <a:pPr marL="372745" indent="-342900">
              <a:buFont typeface="Wingdings" panose="05000000000000000000" pitchFamily="2" charset="2"/>
              <a:buChar char="§"/>
            </a:pPr>
            <a:r>
              <a:rPr lang="sv-SE">
                <a:cs typeface="Arial"/>
              </a:rPr>
              <a:t>Jämställdhet är både en rättighetsfråga och nödvändig i arbetet för ökad kvalitet.</a:t>
            </a:r>
            <a:endParaRPr lang="sv-SE"/>
          </a:p>
          <a:p>
            <a:pPr marL="29845" indent="0">
              <a:buNone/>
            </a:pPr>
            <a:endParaRPr lang="sv-SE">
              <a:cs typeface="Arial"/>
            </a:endParaRPr>
          </a:p>
        </p:txBody>
      </p:sp>
    </p:spTree>
    <p:extLst>
      <p:ext uri="{BB962C8B-B14F-4D97-AF65-F5344CB8AC3E}">
        <p14:creationId xmlns:p14="http://schemas.microsoft.com/office/powerpoint/2010/main" val="207796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SKR tillsammans </a:t>
            </a:r>
            <a:br>
              <a:rPr lang="sv-SE" dirty="0"/>
            </a:br>
            <a:r>
              <a:rPr lang="sv-SE" dirty="0"/>
              <a:t>med två piloter år 2021-2023</a:t>
            </a:r>
            <a:endParaRPr lang="sv-SE" dirty="0">
              <a:cs typeface="Arial"/>
            </a:endParaRPr>
          </a:p>
        </p:txBody>
      </p:sp>
      <p:sp>
        <p:nvSpPr>
          <p:cNvPr id="3" name="Platshållare för innehåll 2"/>
          <p:cNvSpPr>
            <a:spLocks noGrp="1"/>
          </p:cNvSpPr>
          <p:nvPr>
            <p:ph idx="1"/>
          </p:nvPr>
        </p:nvSpPr>
        <p:spPr/>
        <p:txBody>
          <a:bodyPr vert="horz" lIns="91440" tIns="45720" rIns="91440" bIns="45720" rtlCol="0" anchor="t">
            <a:noAutofit/>
          </a:bodyPr>
          <a:lstStyle/>
          <a:p>
            <a:pPr marL="29845" indent="0">
              <a:buNone/>
            </a:pPr>
            <a:r>
              <a:rPr lang="sv-SE" b="1" dirty="0"/>
              <a:t>RSS i Värmland</a:t>
            </a:r>
            <a:br>
              <a:rPr lang="sv-SE" b="1" dirty="0"/>
            </a:br>
            <a:r>
              <a:rPr lang="sv-SE" sz="1800" dirty="0"/>
              <a:t>Projektledare: Birgitta </a:t>
            </a:r>
            <a:r>
              <a:rPr lang="sv-SE" sz="1800" dirty="0" err="1"/>
              <a:t>Persdotter</a:t>
            </a:r>
            <a:r>
              <a:rPr lang="sv-SE" sz="1800" dirty="0"/>
              <a:t/>
            </a:r>
            <a:br>
              <a:rPr lang="sv-SE" sz="1800" dirty="0"/>
            </a:br>
            <a:r>
              <a:rPr lang="sv-SE" sz="1800" dirty="0"/>
              <a:t>universitetslektor socialt arbete samt vetenskaplig ledare </a:t>
            </a:r>
            <a:br>
              <a:rPr lang="sv-SE" sz="1800" dirty="0"/>
            </a:br>
            <a:r>
              <a:rPr lang="sv-SE" sz="1800" dirty="0"/>
              <a:t>FoU Välfärd Värmland</a:t>
            </a:r>
            <a:br>
              <a:rPr lang="sv-SE" sz="1800" dirty="0"/>
            </a:br>
            <a:endParaRPr lang="sv-SE" sz="1800" dirty="0">
              <a:cs typeface="Arial"/>
            </a:endParaRPr>
          </a:p>
          <a:p>
            <a:pPr marL="29845" indent="0">
              <a:buNone/>
            </a:pPr>
            <a:r>
              <a:rPr lang="sv-SE" b="1" dirty="0"/>
              <a:t>RSS i Västerbotten</a:t>
            </a:r>
            <a:br>
              <a:rPr lang="sv-SE" b="1" dirty="0"/>
            </a:br>
            <a:r>
              <a:rPr lang="sv-SE" sz="1800" dirty="0"/>
              <a:t>Projektledare: Anna Bohlin</a:t>
            </a:r>
            <a:br>
              <a:rPr lang="sv-SE" sz="1800" dirty="0"/>
            </a:br>
            <a:r>
              <a:rPr lang="sv-SE" sz="1800" dirty="0"/>
              <a:t>utvecklingsledare</a:t>
            </a:r>
            <a:br>
              <a:rPr lang="sv-SE" sz="1800" dirty="0"/>
            </a:br>
            <a:r>
              <a:rPr lang="sv-SE" sz="1800" dirty="0"/>
              <a:t>Ledningsstaben FoU Socialtjänst Västerbotten</a:t>
            </a:r>
            <a:endParaRPr lang="sv-SE" sz="1800" dirty="0">
              <a:cs typeface="Arial"/>
            </a:endParaRPr>
          </a:p>
        </p:txBody>
      </p:sp>
      <p:pic>
        <p:nvPicPr>
          <p:cNvPr id="11" name="Bildobjekt 10" descr="En bild som visar karta&#10;&#10;Automatiskt genererad beskrivning">
            <a:extLst>
              <a:ext uri="{FF2B5EF4-FFF2-40B4-BE49-F238E27FC236}">
                <a16:creationId xmlns:a16="http://schemas.microsoft.com/office/drawing/2014/main" id="{2423AF4C-9560-4C6C-BDA1-15443DCB0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6485" y="513373"/>
            <a:ext cx="2274787" cy="5177100"/>
          </a:xfrm>
          <a:prstGeom prst="rect">
            <a:avLst/>
          </a:prstGeom>
        </p:spPr>
      </p:pic>
      <p:sp>
        <p:nvSpPr>
          <p:cNvPr id="4" name="Rektangel: rundade hörn 3">
            <a:extLst>
              <a:ext uri="{FF2B5EF4-FFF2-40B4-BE49-F238E27FC236}">
                <a16:creationId xmlns:a16="http://schemas.microsoft.com/office/drawing/2014/main" id="{82C126B3-0FA9-63E2-CD20-B4808C1D24D9}"/>
              </a:ext>
            </a:extLst>
          </p:cNvPr>
          <p:cNvSpPr/>
          <p:nvPr/>
        </p:nvSpPr>
        <p:spPr>
          <a:xfrm>
            <a:off x="10352687" y="4855231"/>
            <a:ext cx="1612232" cy="110690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Lärprocess under 2022 - 2023</a:t>
            </a:r>
          </a:p>
        </p:txBody>
      </p:sp>
    </p:spTree>
    <p:extLst>
      <p:ext uri="{BB962C8B-B14F-4D97-AF65-F5344CB8AC3E}">
        <p14:creationId xmlns:p14="http://schemas.microsoft.com/office/powerpoint/2010/main" val="151720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E09E3DD-B22B-47AC-BE2E-0C8C6BB4687C}"/>
              </a:ext>
            </a:extLst>
          </p:cNvPr>
          <p:cNvGraphicFramePr/>
          <p:nvPr/>
        </p:nvGraphicFramePr>
        <p:xfrm>
          <a:off x="1917942" y="76782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69916889-AC4C-41E4-B1AE-B93209FA9875}"/>
              </a:ext>
            </a:extLst>
          </p:cNvPr>
          <p:cNvGraphicFramePr/>
          <p:nvPr/>
        </p:nvGraphicFramePr>
        <p:xfrm>
          <a:off x="198298" y="2826002"/>
          <a:ext cx="11710856" cy="53753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ktangel: rundade hörn 5">
            <a:extLst>
              <a:ext uri="{FF2B5EF4-FFF2-40B4-BE49-F238E27FC236}">
                <a16:creationId xmlns:a16="http://schemas.microsoft.com/office/drawing/2014/main" id="{FE81E11B-5167-4507-B160-B8D74D5A5D38}"/>
              </a:ext>
            </a:extLst>
          </p:cNvPr>
          <p:cNvSpPr/>
          <p:nvPr/>
        </p:nvSpPr>
        <p:spPr>
          <a:xfrm>
            <a:off x="56235" y="2183907"/>
            <a:ext cx="1772565" cy="25865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Träff: Förberedelse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ktangel: rundade hörn 6">
            <a:extLst>
              <a:ext uri="{FF2B5EF4-FFF2-40B4-BE49-F238E27FC236}">
                <a16:creationId xmlns:a16="http://schemas.microsoft.com/office/drawing/2014/main" id="{4B2BE91E-C221-42DE-BFFA-A1F7011EB5AE}"/>
              </a:ext>
            </a:extLst>
          </p:cNvPr>
          <p:cNvSpPr/>
          <p:nvPr/>
        </p:nvSpPr>
        <p:spPr>
          <a:xfrm>
            <a:off x="10135084" y="2183907"/>
            <a:ext cx="1772565" cy="25865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Träff: Slutsatser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5C26CD0A-CE09-C1D8-C835-7538073D919B}"/>
              </a:ext>
            </a:extLst>
          </p:cNvPr>
          <p:cNvSpPr>
            <a:spLocks noGrp="1"/>
          </p:cNvSpPr>
          <p:nvPr>
            <p:ph type="title"/>
          </p:nvPr>
        </p:nvSpPr>
        <p:spPr>
          <a:xfrm>
            <a:off x="664233" y="975186"/>
            <a:ext cx="9609825" cy="1112405"/>
          </a:xfrm>
        </p:spPr>
        <p:txBody>
          <a:bodyPr/>
          <a:lstStyle/>
          <a:p>
            <a:r>
              <a:rPr lang="sv-SE" dirty="0"/>
              <a:t>Lärprocess avslutad</a:t>
            </a:r>
            <a:endParaRPr lang="sv-SE" dirty="0">
              <a:cs typeface="Arial"/>
            </a:endParaRPr>
          </a:p>
        </p:txBody>
      </p:sp>
    </p:spTree>
    <p:extLst>
      <p:ext uri="{BB962C8B-B14F-4D97-AF65-F5344CB8AC3E}">
        <p14:creationId xmlns:p14="http://schemas.microsoft.com/office/powerpoint/2010/main" val="1121792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B6727D7-14B0-E123-6A04-1DBB8D7F6E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56" r="17727"/>
          <a:stretch/>
        </p:blipFill>
        <p:spPr bwMode="auto">
          <a:xfrm>
            <a:off x="7570381" y="0"/>
            <a:ext cx="4621619" cy="6251944"/>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6A42E21A-1845-28F0-5C0B-E0ADF4468869}"/>
              </a:ext>
            </a:extLst>
          </p:cNvPr>
          <p:cNvSpPr txBox="1"/>
          <p:nvPr/>
        </p:nvSpPr>
        <p:spPr>
          <a:xfrm>
            <a:off x="661750" y="2631057"/>
            <a:ext cx="6061779" cy="175432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Löneskillnader ökar - första gången på 15 år.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Män har ungefär dubbelt så mycket kapital som kvinnor.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De totala inkomstskillnaderna är lika stora idag som 1995 (23 %).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Det skiljer 28% mellan kvinnors och mäns pensioner. </a:t>
            </a:r>
          </a:p>
        </p:txBody>
      </p:sp>
      <p:sp>
        <p:nvSpPr>
          <p:cNvPr id="2" name="Rubrik 1">
            <a:extLst>
              <a:ext uri="{FF2B5EF4-FFF2-40B4-BE49-F238E27FC236}">
                <a16:creationId xmlns:a16="http://schemas.microsoft.com/office/drawing/2014/main" id="{67F0E6DC-A01A-6D76-3ADE-273E070D625C}"/>
              </a:ext>
            </a:extLst>
          </p:cNvPr>
          <p:cNvSpPr txBox="1">
            <a:spLocks/>
          </p:cNvSpPr>
          <p:nvPr/>
        </p:nvSpPr>
        <p:spPr>
          <a:xfrm>
            <a:off x="664234" y="975186"/>
            <a:ext cx="5688215" cy="1112405"/>
          </a:xfrm>
          <a:prstGeom prst="rect">
            <a:avLst/>
          </a:prstGeom>
        </p:spPr>
        <p:txBody>
          <a:bodyPr/>
          <a:lst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j-ea"/>
                <a:cs typeface="+mj-cs"/>
              </a:rPr>
              <a:t>Långt ifrån jämställt i plånboken</a:t>
            </a:r>
          </a:p>
        </p:txBody>
      </p:sp>
    </p:spTree>
    <p:extLst>
      <p:ext uri="{BB962C8B-B14F-4D97-AF65-F5344CB8AC3E}">
        <p14:creationId xmlns:p14="http://schemas.microsoft.com/office/powerpoint/2010/main" val="203193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65E876C-9E93-C4CC-7FEB-B4834F7C8779}"/>
              </a:ext>
            </a:extLst>
          </p:cNvPr>
          <p:cNvSpPr txBox="1"/>
          <p:nvPr/>
        </p:nvSpPr>
        <p:spPr>
          <a:xfrm>
            <a:off x="664234" y="2466494"/>
            <a:ext cx="5611060"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Kvinnor är sjukskrivna nästan dubbelt så mycket som män.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4 av 10 anställda anser att bemanningen i äldreomsorgen är så låg att den utgör en risk för de äldre minst någon dag per vecka.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Två tredjedelar av de som avled i suicid 2022 var män. Skillnaden mellan könen ökar med stigande ålder.</a:t>
            </a:r>
          </a:p>
        </p:txBody>
      </p:sp>
      <p:pic>
        <p:nvPicPr>
          <p:cNvPr id="2060" name="Picture 12">
            <a:extLst>
              <a:ext uri="{FF2B5EF4-FFF2-40B4-BE49-F238E27FC236}">
                <a16:creationId xmlns:a16="http://schemas.microsoft.com/office/drawing/2014/main" id="{C2B9118B-546A-C826-D1CD-531AA2D2B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442" y="0"/>
            <a:ext cx="4536558" cy="628830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2B8F6D9B-FA20-721C-E45F-12CFDDDB2AD7}"/>
              </a:ext>
            </a:extLst>
          </p:cNvPr>
          <p:cNvSpPr txBox="1">
            <a:spLocks/>
          </p:cNvSpPr>
          <p:nvPr/>
        </p:nvSpPr>
        <p:spPr>
          <a:xfrm>
            <a:off x="664234" y="975186"/>
            <a:ext cx="6653498" cy="1112405"/>
          </a:xfrm>
          <a:prstGeom prst="rect">
            <a:avLst/>
          </a:prstGeom>
        </p:spPr>
        <p:txBody>
          <a:bodyPr/>
          <a:lst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j-ea"/>
                <a:cs typeface="+mj-cs"/>
              </a:rPr>
              <a:t>Skillnader i hälsa mellan könen består</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sv-SE" sz="4400" b="1" i="0" u="none" strike="noStrike" kern="1200" cap="none" spc="0" normalizeH="0" baseline="0" noProof="0" dirty="0">
              <a:ln>
                <a:noFill/>
              </a:ln>
              <a:solidFill>
                <a:prstClr val="black"/>
              </a:solidFill>
              <a:effectLst/>
              <a:uLnTx/>
              <a:uFillTx/>
              <a:latin typeface="Arial"/>
              <a:ea typeface="+mj-ea"/>
              <a:cs typeface="+mj-cs"/>
            </a:endParaRPr>
          </a:p>
        </p:txBody>
      </p:sp>
    </p:spTree>
    <p:extLst>
      <p:ext uri="{BB962C8B-B14F-4D97-AF65-F5344CB8AC3E}">
        <p14:creationId xmlns:p14="http://schemas.microsoft.com/office/powerpoint/2010/main" val="377226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2BD8928-8242-6F10-C221-8AAAE784FE35}"/>
              </a:ext>
            </a:extLst>
          </p:cNvPr>
          <p:cNvSpPr txBox="1"/>
          <p:nvPr/>
        </p:nvSpPr>
        <p:spPr>
          <a:xfrm>
            <a:off x="664234" y="2405280"/>
            <a:ext cx="5575202" cy="258532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Hälften av alla 15-åriga tjejer har blivit kontaktade i sexuella syften av någon de tror är vuxen.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Mellan 7-20 procent av unga lever med hedersrelaterat våld och förtryck.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Varje år dödas i genomsnitt 16 kvinnor av en man de har eller har haft en nära relation med.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272829"/>
                </a:solidFill>
                <a:effectLst/>
                <a:uLnTx/>
                <a:uFillTx/>
                <a:latin typeface="Arial"/>
                <a:ea typeface="+mn-ea"/>
                <a:cs typeface="+mn-cs"/>
              </a:rPr>
              <a:t>Män anser i högre grad än kvinnor att vi lever i ett jämställt samhälle. </a:t>
            </a:r>
            <a:r>
              <a:rPr kumimoji="0" lang="sv-SE" sz="1800" b="0" i="0" u="none" strike="noStrike" kern="1200" cap="none" spc="0" normalizeH="0" baseline="0" noProof="0" dirty="0">
                <a:ln>
                  <a:noFill/>
                </a:ln>
                <a:solidFill>
                  <a:prstClr val="black"/>
                </a:solidFill>
                <a:effectLst/>
                <a:uLnTx/>
                <a:uFillTx/>
                <a:latin typeface="Arial"/>
                <a:ea typeface="+mn-ea"/>
                <a:cs typeface="+mn-cs"/>
              </a:rPr>
              <a:t>Unga män mest negativa till ökade rättigheter för kvinnor.</a:t>
            </a:r>
          </a:p>
        </p:txBody>
      </p:sp>
      <p:pic>
        <p:nvPicPr>
          <p:cNvPr id="3078" name="Picture 6">
            <a:extLst>
              <a:ext uri="{FF2B5EF4-FFF2-40B4-BE49-F238E27FC236}">
                <a16:creationId xmlns:a16="http://schemas.microsoft.com/office/drawing/2014/main" id="{5FBF27B2-D927-FD8D-DB69-744B8B44D8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86" r="26339"/>
          <a:stretch/>
        </p:blipFill>
        <p:spPr bwMode="auto">
          <a:xfrm>
            <a:off x="7389436" y="-7535"/>
            <a:ext cx="4802564" cy="6265524"/>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F8C1528D-97B3-2DF8-36A4-3A6A4D6645B5}"/>
              </a:ext>
            </a:extLst>
          </p:cNvPr>
          <p:cNvSpPr txBox="1">
            <a:spLocks/>
          </p:cNvSpPr>
          <p:nvPr/>
        </p:nvSpPr>
        <p:spPr>
          <a:xfrm>
            <a:off x="664234" y="975186"/>
            <a:ext cx="6653498" cy="1112405"/>
          </a:xfrm>
          <a:prstGeom prst="rect">
            <a:avLst/>
          </a:prstGeom>
        </p:spPr>
        <p:txBody>
          <a:bodyPr/>
          <a:lst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j-ea"/>
                <a:cs typeface="+mj-cs"/>
              </a:rPr>
              <a:t>Kvinnor lever fortfarande farligt</a:t>
            </a:r>
          </a:p>
        </p:txBody>
      </p:sp>
    </p:spTree>
    <p:extLst>
      <p:ext uri="{BB962C8B-B14F-4D97-AF65-F5344CB8AC3E}">
        <p14:creationId xmlns:p14="http://schemas.microsoft.com/office/powerpoint/2010/main" val="268220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4D25F0-0DCC-FDD5-829C-37F95C70EFA7}"/>
              </a:ext>
            </a:extLst>
          </p:cNvPr>
          <p:cNvSpPr/>
          <p:nvPr/>
        </p:nvSpPr>
        <p:spPr>
          <a:xfrm>
            <a:off x="-1" y="0"/>
            <a:ext cx="12192001" cy="629812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75712DFF-A107-3D9E-8B8F-0C8C53B98763}"/>
              </a:ext>
            </a:extLst>
          </p:cNvPr>
          <p:cNvSpPr>
            <a:spLocks noGrp="1"/>
          </p:cNvSpPr>
          <p:nvPr>
            <p:ph type="title"/>
          </p:nvPr>
        </p:nvSpPr>
        <p:spPr/>
        <p:txBody>
          <a:bodyPr/>
          <a:lstStyle/>
          <a:p>
            <a:r>
              <a:rPr lang="sv-SE" dirty="0"/>
              <a:t>Utgångspunkt – portalparagrafen §</a:t>
            </a:r>
          </a:p>
        </p:txBody>
      </p:sp>
      <p:sp>
        <p:nvSpPr>
          <p:cNvPr id="3" name="Platshållare för innehåll 2">
            <a:extLst>
              <a:ext uri="{FF2B5EF4-FFF2-40B4-BE49-F238E27FC236}">
                <a16:creationId xmlns:a16="http://schemas.microsoft.com/office/drawing/2014/main" id="{DC07BD1A-3334-CFC3-F79C-D0AD703D5201}"/>
              </a:ext>
            </a:extLst>
          </p:cNvPr>
          <p:cNvSpPr>
            <a:spLocks noGrp="1"/>
          </p:cNvSpPr>
          <p:nvPr>
            <p:ph idx="1"/>
          </p:nvPr>
        </p:nvSpPr>
        <p:spPr>
          <a:xfrm>
            <a:off x="1373195" y="2087590"/>
            <a:ext cx="8344546" cy="3795223"/>
          </a:xfrm>
        </p:spPr>
        <p:txBody>
          <a:bodyPr vert="horz" lIns="91440" tIns="45720" rIns="91440" bIns="45720" rtlCol="0" anchor="t">
            <a:noAutofit/>
          </a:bodyPr>
          <a:lstStyle/>
          <a:p>
            <a:pPr marL="29845" indent="0">
              <a:buNone/>
            </a:pPr>
            <a:r>
              <a:rPr lang="sv-SE" sz="2000" b="0" dirty="0">
                <a:effectLst/>
                <a:cs typeface="Calibri"/>
              </a:rPr>
              <a:t>”Socialtjänsten har som sin särskilda uppgift att på demokratins och solidaritetens grund främja människors ekonomiska och sociala trygghet</a:t>
            </a:r>
            <a:r>
              <a:rPr lang="sv-SE" sz="2000" b="1" dirty="0">
                <a:effectLst/>
                <a:cs typeface="Calibri"/>
              </a:rPr>
              <a:t>, </a:t>
            </a:r>
            <a:r>
              <a:rPr lang="sv-SE" sz="2000" b="1" dirty="0">
                <a:cs typeface="Calibri"/>
              </a:rPr>
              <a:t>jämställdhet och </a:t>
            </a:r>
            <a:r>
              <a:rPr lang="sv-SE" sz="2000" dirty="0">
                <a:cs typeface="Calibri"/>
              </a:rPr>
              <a:t>jämlikhet</a:t>
            </a:r>
            <a:r>
              <a:rPr lang="sv-SE" sz="2000" b="0" dirty="0">
                <a:effectLst/>
                <a:cs typeface="Calibri"/>
              </a:rPr>
              <a:t> i levnadsvillkor och aktiva deltagande i samhällslivet. Socialtjänsten ska under hänsynstagande till människans ansvar för sin och andras sociala situation inriktas på att frigöra och utveckla enskildas och gruppers egna resurser. Verksamheten ska bygga på respekt för människornas självbestämmanderätt och integritet.”</a:t>
            </a:r>
          </a:p>
          <a:p>
            <a:pPr marL="29845" indent="0">
              <a:buNone/>
            </a:pPr>
            <a:r>
              <a:rPr lang="sv-SE" sz="2000" dirty="0">
                <a:cs typeface="Calibri"/>
              </a:rPr>
              <a:t>							</a:t>
            </a:r>
            <a:r>
              <a:rPr lang="sv-SE" sz="2000" b="1" dirty="0" err="1">
                <a:effectLst/>
                <a:cs typeface="Calibri"/>
              </a:rPr>
              <a:t>SoL</a:t>
            </a:r>
            <a:r>
              <a:rPr lang="sv-SE" sz="2000" b="1" dirty="0">
                <a:effectLst/>
                <a:cs typeface="Calibri"/>
              </a:rPr>
              <a:t> 2001:453</a:t>
            </a:r>
            <a:endParaRPr lang="sv-SE" sz="2000" b="1" dirty="0">
              <a:cs typeface="Calibri"/>
            </a:endParaRPr>
          </a:p>
        </p:txBody>
      </p:sp>
    </p:spTree>
    <p:extLst>
      <p:ext uri="{BB962C8B-B14F-4D97-AF65-F5344CB8AC3E}">
        <p14:creationId xmlns:p14="http://schemas.microsoft.com/office/powerpoint/2010/main" val="356882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235BFC9-23CC-2926-0521-BD3B6E07D3EF}"/>
              </a:ext>
            </a:extLst>
          </p:cNvPr>
          <p:cNvSpPr>
            <a:spLocks noGrp="1"/>
          </p:cNvSpPr>
          <p:nvPr>
            <p:ph sz="half" idx="1"/>
          </p:nvPr>
        </p:nvSpPr>
        <p:spPr>
          <a:xfrm>
            <a:off x="666000" y="2494800"/>
            <a:ext cx="4716000" cy="3740400"/>
          </a:xfrm>
        </p:spPr>
        <p:txBody>
          <a:bodyPr>
            <a:normAutofit/>
          </a:bodyPr>
          <a:lstStyle/>
          <a:p>
            <a:r>
              <a:rPr lang="en-US" dirty="0" err="1"/>
              <a:t>Sommaren</a:t>
            </a:r>
            <a:r>
              <a:rPr lang="en-US" dirty="0"/>
              <a:t> 2022 var </a:t>
            </a:r>
            <a:r>
              <a:rPr lang="en-US" dirty="0" err="1"/>
              <a:t>starten</a:t>
            </a:r>
            <a:endParaRPr lang="en-US" dirty="0"/>
          </a:p>
          <a:p>
            <a:r>
              <a:rPr lang="en-US" dirty="0" err="1"/>
              <a:t>Känsla</a:t>
            </a:r>
            <a:r>
              <a:rPr lang="en-US" dirty="0"/>
              <a:t> av panik &amp; frustration</a:t>
            </a:r>
          </a:p>
          <a:p>
            <a:r>
              <a:rPr lang="en-US" dirty="0"/>
              <a:t>Svårt läge!</a:t>
            </a:r>
          </a:p>
          <a:p>
            <a:r>
              <a:rPr lang="en-US" dirty="0"/>
              <a:t>Ska det vara så här?</a:t>
            </a:r>
          </a:p>
          <a:p>
            <a:r>
              <a:rPr lang="en-US" dirty="0"/>
              <a:t>Finns </a:t>
            </a:r>
            <a:r>
              <a:rPr lang="en-US" dirty="0" err="1"/>
              <a:t>alternativ</a:t>
            </a:r>
            <a:r>
              <a:rPr lang="en-US" dirty="0"/>
              <a:t>?</a:t>
            </a:r>
          </a:p>
          <a:p>
            <a:endParaRPr lang="en-US" dirty="0"/>
          </a:p>
          <a:p>
            <a:endParaRPr lang="en-US" dirty="0"/>
          </a:p>
        </p:txBody>
      </p:sp>
      <p:sp>
        <p:nvSpPr>
          <p:cNvPr id="13" name="Title 3">
            <a:extLst>
              <a:ext uri="{FF2B5EF4-FFF2-40B4-BE49-F238E27FC236}">
                <a16:creationId xmlns:a16="http://schemas.microsoft.com/office/drawing/2014/main" id="{7DB426E9-3C86-8905-6A3E-93A237F9E0CF}"/>
              </a:ext>
            </a:extLst>
          </p:cNvPr>
          <p:cNvSpPr>
            <a:spLocks noGrp="1"/>
          </p:cNvSpPr>
          <p:nvPr>
            <p:ph type="title"/>
          </p:nvPr>
        </p:nvSpPr>
        <p:spPr>
          <a:xfrm>
            <a:off x="664233" y="874602"/>
            <a:ext cx="10996665" cy="1231392"/>
          </a:xfrm>
        </p:spPr>
        <p:txBody>
          <a:bodyPr anchor="t">
            <a:normAutofit/>
          </a:bodyPr>
          <a:lstStyle/>
          <a:p>
            <a:r>
              <a:rPr lang="en-US" dirty="0" err="1"/>
              <a:t>Socialchefsnätverket</a:t>
            </a:r>
            <a:r>
              <a:rPr lang="en-US" dirty="0"/>
              <a:t> </a:t>
            </a:r>
            <a:r>
              <a:rPr lang="en-US" dirty="0" err="1"/>
              <a:t>hösten</a:t>
            </a:r>
            <a:r>
              <a:rPr lang="en-US" dirty="0"/>
              <a:t> 2022</a:t>
            </a:r>
          </a:p>
        </p:txBody>
      </p:sp>
      <p:pic>
        <p:nvPicPr>
          <p:cNvPr id="18" name="Platshållare för innehåll 8" descr="Rivet rep">
            <a:extLst>
              <a:ext uri="{FF2B5EF4-FFF2-40B4-BE49-F238E27FC236}">
                <a16:creationId xmlns:a16="http://schemas.microsoft.com/office/drawing/2014/main" id="{7B082AB2-8F59-E25C-91B9-B5F929027B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48203" y="2207349"/>
            <a:ext cx="5912695" cy="3943871"/>
          </a:xfrm>
          <a:prstGeom prst="rect">
            <a:avLst/>
          </a:prstGeom>
        </p:spPr>
      </p:pic>
    </p:spTree>
    <p:extLst>
      <p:ext uri="{BB962C8B-B14F-4D97-AF65-F5344CB8AC3E}">
        <p14:creationId xmlns:p14="http://schemas.microsoft.com/office/powerpoint/2010/main" val="1476499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32156107-6302-CD40-B9FD-A68242B465DB}"/>
              </a:ext>
            </a:extLst>
          </p:cNvPr>
          <p:cNvSpPr/>
          <p:nvPr/>
        </p:nvSpPr>
        <p:spPr>
          <a:xfrm>
            <a:off x="-1" y="0"/>
            <a:ext cx="12192001" cy="629812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EAC07961-84F6-A431-43B2-1740D130A206}"/>
              </a:ext>
            </a:extLst>
          </p:cNvPr>
          <p:cNvSpPr>
            <a:spLocks noGrp="1"/>
          </p:cNvSpPr>
          <p:nvPr>
            <p:ph type="title"/>
          </p:nvPr>
        </p:nvSpPr>
        <p:spPr/>
        <p:txBody>
          <a:bodyPr/>
          <a:lstStyle/>
          <a:p>
            <a:r>
              <a:rPr lang="sv-SE" dirty="0"/>
              <a:t>Mer jämställdhet </a:t>
            </a:r>
            <a:br>
              <a:rPr lang="sv-SE" dirty="0"/>
            </a:br>
            <a:r>
              <a:rPr lang="sv-SE" dirty="0"/>
              <a:t>i nya socialtjänstlagen</a:t>
            </a:r>
          </a:p>
        </p:txBody>
      </p:sp>
      <p:sp>
        <p:nvSpPr>
          <p:cNvPr id="3" name="Platshållare för innehåll 2">
            <a:extLst>
              <a:ext uri="{FF2B5EF4-FFF2-40B4-BE49-F238E27FC236}">
                <a16:creationId xmlns:a16="http://schemas.microsoft.com/office/drawing/2014/main" id="{92C9AFD8-5F32-1242-1634-CBB7D9ACFDEC}"/>
              </a:ext>
            </a:extLst>
          </p:cNvPr>
          <p:cNvSpPr>
            <a:spLocks noGrp="1"/>
          </p:cNvSpPr>
          <p:nvPr>
            <p:ph idx="1"/>
          </p:nvPr>
        </p:nvSpPr>
        <p:spPr>
          <a:xfrm>
            <a:off x="664232" y="2618509"/>
            <a:ext cx="8700993" cy="3461179"/>
          </a:xfrm>
        </p:spPr>
        <p:txBody>
          <a:bodyPr/>
          <a:lstStyle/>
          <a:p>
            <a:pPr marL="30163" indent="0">
              <a:spcAft>
                <a:spcPts val="0"/>
              </a:spcAft>
              <a:buNone/>
            </a:pPr>
            <a:r>
              <a:rPr lang="sv-SE" dirty="0"/>
              <a:t>Utredningen om ny Socialtjänstlag (SOU 2020:47) föreslår ett tillägg om jämställdhet som mål i portalparagrafen. </a:t>
            </a:r>
          </a:p>
          <a:p>
            <a:pPr marL="30163" indent="0">
              <a:spcAft>
                <a:spcPts val="0"/>
              </a:spcAft>
              <a:buNone/>
            </a:pPr>
            <a:endParaRPr lang="sv-SE" dirty="0">
              <a:latin typeface="Calibri" panose="020F0502020204030204" pitchFamily="34" charset="0"/>
            </a:endParaRPr>
          </a:p>
          <a:p>
            <a:pPr marL="30163" indent="0" algn="ctr">
              <a:spcAft>
                <a:spcPts val="0"/>
              </a:spcAft>
              <a:buNone/>
            </a:pPr>
            <a:r>
              <a:rPr lang="sv-SE" sz="10000" b="1" dirty="0">
                <a:latin typeface="Bell MT" panose="02020503060305020303" pitchFamily="18" charset="77"/>
              </a:rPr>
              <a:t>§</a:t>
            </a:r>
          </a:p>
          <a:p>
            <a:pPr marL="30163" indent="0">
              <a:buNone/>
            </a:pPr>
            <a:endParaRPr lang="sv-SE" dirty="0"/>
          </a:p>
        </p:txBody>
      </p:sp>
    </p:spTree>
    <p:extLst>
      <p:ext uri="{BB962C8B-B14F-4D97-AF65-F5344CB8AC3E}">
        <p14:creationId xmlns:p14="http://schemas.microsoft.com/office/powerpoint/2010/main" val="1179950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9F39FF33-1D75-3B69-9617-A764FDDC3851}"/>
              </a:ext>
            </a:extLst>
          </p:cNvPr>
          <p:cNvSpPr/>
          <p:nvPr/>
        </p:nvSpPr>
        <p:spPr>
          <a:xfrm>
            <a:off x="-1" y="0"/>
            <a:ext cx="12192001" cy="629812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p:cNvSpPr>
            <a:spLocks noGrp="1"/>
          </p:cNvSpPr>
          <p:nvPr>
            <p:ph type="title"/>
          </p:nvPr>
        </p:nvSpPr>
        <p:spPr>
          <a:xfrm>
            <a:off x="664233" y="975186"/>
            <a:ext cx="11426167" cy="1112405"/>
          </a:xfrm>
        </p:spPr>
        <p:txBody>
          <a:bodyPr/>
          <a:lstStyle/>
          <a:p>
            <a:pPr marL="30163"/>
            <a:r>
              <a:rPr lang="sv-SE" dirty="0"/>
              <a:t>Utredningens förslag</a:t>
            </a:r>
          </a:p>
        </p:txBody>
      </p:sp>
      <p:sp>
        <p:nvSpPr>
          <p:cNvPr id="3" name="Platshållare för innehåll 2"/>
          <p:cNvSpPr>
            <a:spLocks noGrp="1"/>
          </p:cNvSpPr>
          <p:nvPr>
            <p:ph idx="1"/>
          </p:nvPr>
        </p:nvSpPr>
        <p:spPr>
          <a:xfrm>
            <a:off x="664232" y="2087591"/>
            <a:ext cx="9718633" cy="4146209"/>
          </a:xfrm>
        </p:spPr>
        <p:txBody>
          <a:bodyPr/>
          <a:lstStyle/>
          <a:p>
            <a:pPr marL="30163" indent="0">
              <a:buNone/>
            </a:pPr>
            <a:r>
              <a:rPr lang="sv-SE" u="sng" dirty="0"/>
              <a:t>Socialtjänst och socialnämnd ska:</a:t>
            </a:r>
          </a:p>
          <a:p>
            <a:pPr>
              <a:buSzPct val="120000"/>
              <a:buFont typeface="System Font Regular"/>
              <a:buChar char="§"/>
            </a:pPr>
            <a:r>
              <a:rPr lang="sv-SE" dirty="0"/>
              <a:t>Synliggöra skillnader mellan flickor, pojkar, kvinnor och män som är av betydelse för verksamhet på samhälls-, grupp- och individnivå.</a:t>
            </a:r>
          </a:p>
          <a:p>
            <a:pPr>
              <a:buSzPct val="120000"/>
              <a:buFont typeface="System Font Regular"/>
              <a:buChar char="§"/>
            </a:pPr>
            <a:r>
              <a:rPr lang="sv-SE" dirty="0"/>
              <a:t>Genomföra verksamheten så att omotiverade skillnader inte bevaras eller förstärks.</a:t>
            </a:r>
          </a:p>
          <a:p>
            <a:pPr>
              <a:buSzPct val="120000"/>
              <a:buFont typeface="System Font Regular"/>
              <a:buChar char="§"/>
            </a:pPr>
            <a:r>
              <a:rPr lang="sv-SE" dirty="0"/>
              <a:t>Vara medveten om risker för genusbias och att hantera dessa risker så att jämställdheten främjas.</a:t>
            </a:r>
          </a:p>
        </p:txBody>
      </p:sp>
    </p:spTree>
    <p:extLst>
      <p:ext uri="{BB962C8B-B14F-4D97-AF65-F5344CB8AC3E}">
        <p14:creationId xmlns:p14="http://schemas.microsoft.com/office/powerpoint/2010/main" val="196103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0A285-1634-141D-A369-188DD2F81CCA}"/>
              </a:ext>
            </a:extLst>
          </p:cNvPr>
          <p:cNvSpPr/>
          <p:nvPr/>
        </p:nvSpPr>
        <p:spPr>
          <a:xfrm>
            <a:off x="-1" y="0"/>
            <a:ext cx="12192001" cy="629812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3258C253-317A-76FC-32A1-1082A24A7B37}"/>
              </a:ext>
            </a:extLst>
          </p:cNvPr>
          <p:cNvSpPr>
            <a:spLocks noGrp="1"/>
          </p:cNvSpPr>
          <p:nvPr>
            <p:ph type="title"/>
          </p:nvPr>
        </p:nvSpPr>
        <p:spPr/>
        <p:txBody>
          <a:bodyPr/>
          <a:lstStyle/>
          <a:p>
            <a:r>
              <a:rPr lang="sv-SE" dirty="0"/>
              <a:t>Socialtjänstens omställning</a:t>
            </a:r>
            <a:br>
              <a:rPr lang="sv-SE" dirty="0"/>
            </a:br>
            <a:r>
              <a:rPr lang="sv-SE" dirty="0"/>
              <a:t/>
            </a:r>
            <a:br>
              <a:rPr lang="sv-SE" dirty="0"/>
            </a:br>
            <a:endParaRPr lang="sv-SE" dirty="0"/>
          </a:p>
        </p:txBody>
      </p:sp>
      <p:sp>
        <p:nvSpPr>
          <p:cNvPr id="3" name="Platshållare för innehåll 2">
            <a:extLst>
              <a:ext uri="{FF2B5EF4-FFF2-40B4-BE49-F238E27FC236}">
                <a16:creationId xmlns:a16="http://schemas.microsoft.com/office/drawing/2014/main" id="{CDD1DFB5-FE0D-23E8-2F65-FF65EF4E0C61}"/>
              </a:ext>
            </a:extLst>
          </p:cNvPr>
          <p:cNvSpPr>
            <a:spLocks noGrp="1"/>
          </p:cNvSpPr>
          <p:nvPr>
            <p:ph idx="1"/>
          </p:nvPr>
        </p:nvSpPr>
        <p:spPr>
          <a:xfrm>
            <a:off x="664234" y="1728668"/>
            <a:ext cx="6743732" cy="3738598"/>
          </a:xfrm>
        </p:spPr>
        <p:txBody>
          <a:bodyPr vert="horz" lIns="91440" tIns="45720" rIns="91440" bIns="45720" rtlCol="0" anchor="t">
            <a:noAutofit/>
          </a:bodyPr>
          <a:lstStyle/>
          <a:p>
            <a:pPr marL="372745" indent="-342900">
              <a:buFont typeface="Arial" panose="020B0604020202020204" pitchFamily="34" charset="0"/>
              <a:buChar char="•"/>
            </a:pPr>
            <a:endParaRPr lang="sv-SE" dirty="0">
              <a:solidFill>
                <a:srgbClr val="000000"/>
              </a:solidFill>
              <a:latin typeface="Calibri" panose="020F0502020204030204" pitchFamily="34" charset="0"/>
              <a:cs typeface="Calibri"/>
            </a:endParaRPr>
          </a:p>
          <a:p>
            <a:pPr marL="372745" indent="-342900">
              <a:buFont typeface="Arial" panose="020B0604020202020204" pitchFamily="34" charset="0"/>
              <a:buChar char="•"/>
            </a:pPr>
            <a:r>
              <a:rPr lang="sv-SE" dirty="0"/>
              <a:t>Främjar jämlika och jämställda levnadsvillkor. </a:t>
            </a:r>
          </a:p>
          <a:p>
            <a:pPr marL="372745" indent="-342900">
              <a:buFont typeface="Arial" panose="020B0604020202020204" pitchFamily="34" charset="0"/>
              <a:buChar char="•"/>
            </a:pPr>
            <a:r>
              <a:rPr lang="sv-SE" dirty="0"/>
              <a:t>Utgår från ett förebyggande perspektiv.</a:t>
            </a:r>
          </a:p>
          <a:p>
            <a:pPr marL="372745" indent="-342900">
              <a:buFont typeface="Arial" panose="020B0604020202020204" pitchFamily="34" charset="0"/>
              <a:buChar char="•"/>
            </a:pPr>
            <a:r>
              <a:rPr lang="sv-SE" dirty="0"/>
              <a:t>Är lättillgänglig för alla.</a:t>
            </a:r>
          </a:p>
          <a:p>
            <a:pPr marL="372745" indent="-342900">
              <a:buFont typeface="Arial" panose="020B0604020202020204" pitchFamily="34" charset="0"/>
              <a:buChar char="•"/>
            </a:pPr>
            <a:r>
              <a:rPr lang="sv-SE" dirty="0"/>
              <a:t>Är kunskapsbaserad utifrån vetenskap </a:t>
            </a:r>
            <a:r>
              <a:rPr lang="sv-SE" dirty="0">
                <a:solidFill>
                  <a:srgbClr val="000000"/>
                </a:solidFill>
              </a:rPr>
              <a:t>och beprövad erfarenhet.</a:t>
            </a:r>
            <a:endParaRPr lang="sv-SE" dirty="0">
              <a:solidFill>
                <a:srgbClr val="000000"/>
              </a:solidFill>
              <a:cs typeface="Calibri" panose="020F0502020204030204" pitchFamily="34" charset="0"/>
            </a:endParaRPr>
          </a:p>
          <a:p>
            <a:pPr marL="372745" indent="-342900">
              <a:buFont typeface="Arial" panose="020B0604020202020204" pitchFamily="34" charset="0"/>
              <a:buChar char="•"/>
            </a:pPr>
            <a:endParaRPr lang="sv-SE" dirty="0">
              <a:solidFill>
                <a:srgbClr val="0000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34BE439-FA72-4183-038B-1078011613D4}"/>
              </a:ext>
            </a:extLst>
          </p:cNvPr>
          <p:cNvPicPr>
            <a:picLocks noChangeAspect="1"/>
          </p:cNvPicPr>
          <p:nvPr/>
        </p:nvPicPr>
        <p:blipFill>
          <a:blip r:embed="rId3"/>
          <a:stretch>
            <a:fillRect/>
          </a:stretch>
        </p:blipFill>
        <p:spPr>
          <a:xfrm>
            <a:off x="7914134" y="4139316"/>
            <a:ext cx="2843705" cy="2158805"/>
          </a:xfrm>
          <a:prstGeom prst="rect">
            <a:avLst/>
          </a:prstGeom>
        </p:spPr>
      </p:pic>
    </p:spTree>
    <p:extLst>
      <p:ext uri="{BB962C8B-B14F-4D97-AF65-F5344CB8AC3E}">
        <p14:creationId xmlns:p14="http://schemas.microsoft.com/office/powerpoint/2010/main" val="125598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35DB-062B-6B38-E167-DC262B0D5130}"/>
              </a:ext>
            </a:extLst>
          </p:cNvPr>
          <p:cNvSpPr/>
          <p:nvPr/>
        </p:nvSpPr>
        <p:spPr>
          <a:xfrm>
            <a:off x="-1" y="0"/>
            <a:ext cx="12192001" cy="629812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572482C9-BB13-4A4F-85AC-45173BABDCC6}"/>
              </a:ext>
            </a:extLst>
          </p:cNvPr>
          <p:cNvSpPr>
            <a:spLocks noGrp="1"/>
          </p:cNvSpPr>
          <p:nvPr>
            <p:ph type="title"/>
          </p:nvPr>
        </p:nvSpPr>
        <p:spPr>
          <a:xfrm>
            <a:off x="664233" y="975186"/>
            <a:ext cx="10294919" cy="1112405"/>
          </a:xfrm>
        </p:spPr>
        <p:txBody>
          <a:bodyPr/>
          <a:lstStyle/>
          <a:p>
            <a:r>
              <a:rPr lang="sv-SE" dirty="0"/>
              <a:t>Varför behövs </a:t>
            </a:r>
            <a:br>
              <a:rPr lang="sv-SE" dirty="0"/>
            </a:br>
            <a:r>
              <a:rPr lang="sv-SE" dirty="0"/>
              <a:t>jämställdhet? </a:t>
            </a:r>
          </a:p>
        </p:txBody>
      </p:sp>
      <p:sp>
        <p:nvSpPr>
          <p:cNvPr id="3" name="Platshållare för innehåll 2">
            <a:extLst>
              <a:ext uri="{FF2B5EF4-FFF2-40B4-BE49-F238E27FC236}">
                <a16:creationId xmlns:a16="http://schemas.microsoft.com/office/drawing/2014/main" id="{6BF6FC93-2E79-4DBB-8BAB-890CEFC52D3F}"/>
              </a:ext>
            </a:extLst>
          </p:cNvPr>
          <p:cNvSpPr>
            <a:spLocks noGrp="1"/>
          </p:cNvSpPr>
          <p:nvPr>
            <p:ph idx="1"/>
          </p:nvPr>
        </p:nvSpPr>
        <p:spPr>
          <a:xfrm>
            <a:off x="664232" y="2495203"/>
            <a:ext cx="10967787" cy="3738598"/>
          </a:xfrm>
        </p:spPr>
        <p:txBody>
          <a:bodyPr vert="horz" lIns="91440" tIns="45720" rIns="91440" bIns="45720" rtlCol="0" anchor="t">
            <a:noAutofit/>
          </a:bodyPr>
          <a:lstStyle/>
          <a:p>
            <a:pPr marL="372745" indent="-342900">
              <a:buFont typeface="Arial" panose="020B0604020202020204" pitchFamily="34" charset="0"/>
              <a:buChar char="•"/>
            </a:pPr>
            <a:r>
              <a:rPr lang="sv-SE" dirty="0"/>
              <a:t>Minska omotiverade skillnader i bemötande, bedömning och insatser.</a:t>
            </a:r>
          </a:p>
          <a:p>
            <a:pPr marL="372745" indent="-342900">
              <a:buFont typeface="Arial" panose="020B0604020202020204" pitchFamily="34" charset="0"/>
              <a:buChar char="•"/>
            </a:pPr>
            <a:r>
              <a:rPr lang="sv-SE" dirty="0">
                <a:solidFill>
                  <a:srgbClr val="000000"/>
                </a:solidFill>
                <a:latin typeface="Arial" panose="020B0604020202020204" pitchFamily="34" charset="0"/>
              </a:rPr>
              <a:t>Ö</a:t>
            </a:r>
            <a:r>
              <a:rPr lang="sv-SE" sz="2400" b="0" i="0" u="none" strike="noStrike" dirty="0">
                <a:solidFill>
                  <a:srgbClr val="000000"/>
                </a:solidFill>
                <a:effectLst/>
                <a:latin typeface="Arial" panose="020B0604020202020204" pitchFamily="34" charset="0"/>
              </a:rPr>
              <a:t>ka medveten om att kön spelar roll i socialtjänstens handläggning. </a:t>
            </a:r>
          </a:p>
          <a:p>
            <a:pPr marL="372745" indent="-342900">
              <a:buFont typeface="Arial" panose="020B0604020202020204" pitchFamily="34" charset="0"/>
              <a:buChar char="•"/>
            </a:pPr>
            <a:r>
              <a:rPr lang="sv-SE" dirty="0"/>
              <a:t>Ge ett mer rättssäkert och träffsäkert stöd. </a:t>
            </a:r>
            <a:endParaRPr lang="sv-SE" dirty="0">
              <a:cs typeface="Arial"/>
            </a:endParaRPr>
          </a:p>
          <a:p>
            <a:pPr marL="372745" indent="-342900">
              <a:buFont typeface="Arial" panose="020B0604020202020204" pitchFamily="34" charset="0"/>
              <a:buChar char="•"/>
            </a:pPr>
            <a:r>
              <a:rPr lang="sv-SE" dirty="0"/>
              <a:t>Högre kvalitet och minskade kostnader. </a:t>
            </a:r>
            <a:endParaRPr lang="sv-SE" dirty="0">
              <a:cs typeface="Arial"/>
            </a:endParaRPr>
          </a:p>
          <a:p>
            <a:pPr marL="372745" indent="-342900">
              <a:buFont typeface="Arial" panose="020B0604020202020204" pitchFamily="34" charset="0"/>
              <a:buChar char="•"/>
            </a:pPr>
            <a:endParaRPr lang="sv-SE" dirty="0">
              <a:cs typeface="Arial"/>
            </a:endParaRPr>
          </a:p>
        </p:txBody>
      </p:sp>
    </p:spTree>
    <p:extLst>
      <p:ext uri="{BB962C8B-B14F-4D97-AF65-F5344CB8AC3E}">
        <p14:creationId xmlns:p14="http://schemas.microsoft.com/office/powerpoint/2010/main" val="16911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F21A21-9421-F7FA-97D6-0B39BA805F01}"/>
              </a:ext>
            </a:extLst>
          </p:cNvPr>
          <p:cNvSpPr/>
          <p:nvPr/>
        </p:nvSpPr>
        <p:spPr>
          <a:xfrm>
            <a:off x="0" y="0"/>
            <a:ext cx="12192000" cy="6262255"/>
          </a:xfrm>
          <a:prstGeom prst="rect">
            <a:avLst/>
          </a:prstGeom>
          <a:solidFill>
            <a:srgbClr val="FAD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2A48F768-605C-2F9B-7475-BD57C5ED7CE6}"/>
              </a:ext>
            </a:extLst>
          </p:cNvPr>
          <p:cNvSpPr>
            <a:spLocks noGrp="1"/>
          </p:cNvSpPr>
          <p:nvPr>
            <p:ph type="title"/>
          </p:nvPr>
        </p:nvSpPr>
        <p:spPr/>
        <p:txBody>
          <a:bodyPr/>
          <a:lstStyle/>
          <a:p>
            <a:r>
              <a:rPr lang="sv-SE" dirty="0"/>
              <a:t>Jämställdhetsintegrering </a:t>
            </a:r>
            <a:br>
              <a:rPr lang="sv-SE" dirty="0"/>
            </a:br>
            <a:r>
              <a:rPr lang="sv-SE" dirty="0"/>
              <a:t>som strategi</a:t>
            </a:r>
          </a:p>
        </p:txBody>
      </p:sp>
      <p:sp>
        <p:nvSpPr>
          <p:cNvPr id="3" name="Platshållare för innehåll 2">
            <a:extLst>
              <a:ext uri="{FF2B5EF4-FFF2-40B4-BE49-F238E27FC236}">
                <a16:creationId xmlns:a16="http://schemas.microsoft.com/office/drawing/2014/main" id="{D855A869-3A14-3904-8F33-3A75B433B387}"/>
              </a:ext>
            </a:extLst>
          </p:cNvPr>
          <p:cNvSpPr>
            <a:spLocks noGrp="1"/>
          </p:cNvSpPr>
          <p:nvPr>
            <p:ph idx="1"/>
          </p:nvPr>
        </p:nvSpPr>
        <p:spPr/>
        <p:txBody>
          <a:bodyPr vert="horz" lIns="91440" tIns="45720" rIns="91440" bIns="45720" rtlCol="0" anchor="t">
            <a:noAutofit/>
          </a:bodyPr>
          <a:lstStyle/>
          <a:p>
            <a:pPr marL="29845" indent="0">
              <a:buNone/>
            </a:pPr>
            <a:endParaRPr lang="sv-SE" dirty="0">
              <a:cs typeface="Arial"/>
            </a:endParaRPr>
          </a:p>
          <a:p>
            <a:pPr marL="29845" indent="0">
              <a:buNone/>
            </a:pPr>
            <a:endParaRPr lang="sv-SE" dirty="0">
              <a:cs typeface="Arial"/>
            </a:endParaRPr>
          </a:p>
        </p:txBody>
      </p:sp>
      <p:sp>
        <p:nvSpPr>
          <p:cNvPr id="4" name="Platshållare för innehåll 2">
            <a:extLst>
              <a:ext uri="{FF2B5EF4-FFF2-40B4-BE49-F238E27FC236}">
                <a16:creationId xmlns:a16="http://schemas.microsoft.com/office/drawing/2014/main" id="{BA67FBE8-12EC-F138-3AB4-CD30F3DBB95E}"/>
              </a:ext>
            </a:extLst>
          </p:cNvPr>
          <p:cNvSpPr txBox="1">
            <a:spLocks/>
          </p:cNvSpPr>
          <p:nvPr/>
        </p:nvSpPr>
        <p:spPr>
          <a:xfrm>
            <a:off x="664232" y="2912866"/>
            <a:ext cx="9609825" cy="3738598"/>
          </a:xfrm>
          <a:prstGeom prst="rect">
            <a:avLst/>
          </a:prstGeom>
        </p:spPr>
        <p:txBody>
          <a:bodyPr vert="horz" lIns="91440" tIns="45720" rIns="91440" bIns="45720" rtlCol="0" anchor="t">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2745"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Jämställdhetsintegrering är den internationellt och nationellt antagna strategin för att nå målet om jämställdhet. </a:t>
            </a:r>
          </a:p>
          <a:p>
            <a:pPr marL="372745"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Strategin syftar till att uppnå jämställdhet inom alla områden i en verksamhet. Det innebär att jämställdhet inte hanteras som en enskild fråga, utan som en naturlig del i alla processer.</a:t>
            </a:r>
          </a:p>
          <a:p>
            <a:pPr marL="372745"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prstClr val="black"/>
              </a:solidFill>
              <a:effectLst/>
              <a:uLnTx/>
              <a:uFillTx/>
              <a:latin typeface="Arial"/>
              <a:ea typeface="+mn-ea"/>
              <a:cs typeface="Arial"/>
            </a:endParaRPr>
          </a:p>
          <a:p>
            <a:pPr marL="372745"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85959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F21A21-9421-F7FA-97D6-0B39BA805F01}"/>
              </a:ext>
            </a:extLst>
          </p:cNvPr>
          <p:cNvSpPr/>
          <p:nvPr/>
        </p:nvSpPr>
        <p:spPr>
          <a:xfrm>
            <a:off x="0" y="0"/>
            <a:ext cx="12192000" cy="6262255"/>
          </a:xfrm>
          <a:prstGeom prst="rect">
            <a:avLst/>
          </a:prstGeom>
          <a:solidFill>
            <a:srgbClr val="FAD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2A48F768-605C-2F9B-7475-BD57C5ED7CE6}"/>
              </a:ext>
            </a:extLst>
          </p:cNvPr>
          <p:cNvSpPr>
            <a:spLocks noGrp="1"/>
          </p:cNvSpPr>
          <p:nvPr>
            <p:ph type="title"/>
          </p:nvPr>
        </p:nvSpPr>
        <p:spPr/>
        <p:txBody>
          <a:bodyPr/>
          <a:lstStyle/>
          <a:p>
            <a:r>
              <a:rPr lang="sv-SE" dirty="0"/>
              <a:t>Genusbias</a:t>
            </a:r>
          </a:p>
        </p:txBody>
      </p:sp>
      <p:sp>
        <p:nvSpPr>
          <p:cNvPr id="3" name="Platshållare för innehåll 2">
            <a:extLst>
              <a:ext uri="{FF2B5EF4-FFF2-40B4-BE49-F238E27FC236}">
                <a16:creationId xmlns:a16="http://schemas.microsoft.com/office/drawing/2014/main" id="{D855A869-3A14-3904-8F33-3A75B433B387}"/>
              </a:ext>
            </a:extLst>
          </p:cNvPr>
          <p:cNvSpPr>
            <a:spLocks noGrp="1"/>
          </p:cNvSpPr>
          <p:nvPr>
            <p:ph idx="1"/>
          </p:nvPr>
        </p:nvSpPr>
        <p:spPr>
          <a:xfrm>
            <a:off x="664233" y="2087591"/>
            <a:ext cx="9609825" cy="3738598"/>
          </a:xfrm>
        </p:spPr>
        <p:txBody>
          <a:bodyPr vert="horz" lIns="91440" tIns="45720" rIns="91440" bIns="45720" rtlCol="0" anchor="t">
            <a:noAutofit/>
          </a:bodyPr>
          <a:lstStyle/>
          <a:p>
            <a:pPr marL="372745" indent="-342900">
              <a:buFont typeface="Arial" panose="020B0604020202020204" pitchFamily="34" charset="0"/>
              <a:buChar char="•"/>
            </a:pPr>
            <a:r>
              <a:rPr lang="sv-SE" dirty="0"/>
              <a:t>Bias = partiskhet, snedvridning eller skevhet. </a:t>
            </a:r>
          </a:p>
          <a:p>
            <a:pPr marL="372745" indent="-342900">
              <a:buFont typeface="Arial" panose="020B0604020202020204" pitchFamily="34" charset="0"/>
              <a:buChar char="•"/>
            </a:pPr>
            <a:r>
              <a:rPr lang="sv-SE" dirty="0"/>
              <a:t>Det kan handla om att socialsekreteraren ser individen könsstereotypt, att könsskillnader förstärks eller att faktiska könsskillnader bortses från helt (könsblindhet). </a:t>
            </a:r>
            <a:endParaRPr lang="sv-SE" dirty="0">
              <a:cs typeface="Arial"/>
            </a:endParaRPr>
          </a:p>
          <a:p>
            <a:pPr marL="372745" indent="-342900">
              <a:buFont typeface="Arial" panose="020B0604020202020204" pitchFamily="34" charset="0"/>
              <a:buChar char="•"/>
            </a:pPr>
            <a:r>
              <a:rPr lang="sv-SE" dirty="0"/>
              <a:t>Det kan leda till omotiverade skillnader i bemötande, bedömning, insats och resultat.</a:t>
            </a:r>
            <a:endParaRPr lang="sv-SE" dirty="0">
              <a:cs typeface="Arial"/>
            </a:endParaRPr>
          </a:p>
          <a:p>
            <a:pPr marL="372745" indent="-342900">
              <a:buFont typeface="Arial" panose="020B0604020202020204" pitchFamily="34" charset="0"/>
              <a:buChar char="•"/>
            </a:pPr>
            <a:endParaRPr lang="sv-SE" dirty="0">
              <a:cs typeface="Arial"/>
            </a:endParaRPr>
          </a:p>
          <a:p>
            <a:pPr marL="372745" indent="-342900">
              <a:buFont typeface="Arial" panose="020B0604020202020204" pitchFamily="34" charset="0"/>
              <a:buChar char="•"/>
            </a:pPr>
            <a:endParaRPr lang="sv-SE" dirty="0">
              <a:cs typeface="Arial"/>
            </a:endParaRPr>
          </a:p>
        </p:txBody>
      </p:sp>
    </p:spTree>
    <p:extLst>
      <p:ext uri="{BB962C8B-B14F-4D97-AF65-F5344CB8AC3E}">
        <p14:creationId xmlns:p14="http://schemas.microsoft.com/office/powerpoint/2010/main" val="159471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53D4C2-C73A-FD67-EB18-D49AFE74F426}"/>
              </a:ext>
            </a:extLst>
          </p:cNvPr>
          <p:cNvSpPr/>
          <p:nvPr/>
        </p:nvSpPr>
        <p:spPr>
          <a:xfrm>
            <a:off x="0" y="0"/>
            <a:ext cx="12192000" cy="6262255"/>
          </a:xfrm>
          <a:prstGeom prst="rect">
            <a:avLst/>
          </a:prstGeom>
          <a:solidFill>
            <a:srgbClr val="FAD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D20C8558-DA0F-FDC3-3105-6D9D0501741A}"/>
              </a:ext>
            </a:extLst>
          </p:cNvPr>
          <p:cNvSpPr>
            <a:spLocks noGrp="1"/>
          </p:cNvSpPr>
          <p:nvPr>
            <p:ph type="title"/>
          </p:nvPr>
        </p:nvSpPr>
        <p:spPr/>
        <p:txBody>
          <a:bodyPr/>
          <a:lstStyle/>
          <a:p>
            <a:r>
              <a:rPr lang="sv-SE"/>
              <a:t>Omotiverade skillnader</a:t>
            </a:r>
          </a:p>
        </p:txBody>
      </p:sp>
      <p:sp>
        <p:nvSpPr>
          <p:cNvPr id="3" name="Platshållare för innehåll 2">
            <a:extLst>
              <a:ext uri="{FF2B5EF4-FFF2-40B4-BE49-F238E27FC236}">
                <a16:creationId xmlns:a16="http://schemas.microsoft.com/office/drawing/2014/main" id="{94D97271-F850-B921-D676-561D446DCE6C}"/>
              </a:ext>
            </a:extLst>
          </p:cNvPr>
          <p:cNvSpPr>
            <a:spLocks noGrp="1"/>
          </p:cNvSpPr>
          <p:nvPr>
            <p:ph idx="1"/>
          </p:nvPr>
        </p:nvSpPr>
        <p:spPr>
          <a:xfrm>
            <a:off x="664232" y="2495203"/>
            <a:ext cx="9879077" cy="3738598"/>
          </a:xfrm>
        </p:spPr>
        <p:txBody>
          <a:bodyPr/>
          <a:lstStyle/>
          <a:p>
            <a:pPr>
              <a:buFont typeface="Arial" panose="020B0604020202020204" pitchFamily="34" charset="0"/>
              <a:buChar char="•"/>
            </a:pPr>
            <a:r>
              <a:rPr lang="sv-SE" dirty="0"/>
              <a:t>När skillnader i handläggningen inte kan förklaras av faktiska reella skillnader avseende enskilda brukares behov, situation eller önskemål. </a:t>
            </a:r>
          </a:p>
          <a:p>
            <a:pPr>
              <a:buFont typeface="Arial" panose="020B0604020202020204" pitchFamily="34" charset="0"/>
              <a:buChar char="•"/>
            </a:pPr>
            <a:r>
              <a:rPr lang="sv-SE" dirty="0"/>
              <a:t>Det finns särskilda kriterier för att bedöma om omotiverade skillnader (Myndigheten för vård- och omsorgsanalys, 2018). </a:t>
            </a:r>
          </a:p>
          <a:p>
            <a:pPr>
              <a:buFont typeface="Arial" panose="020B0604020202020204" pitchFamily="34" charset="0"/>
              <a:buChar char="•"/>
            </a:pPr>
            <a:endParaRPr lang="sv-SE" dirty="0">
              <a:highlight>
                <a:srgbClr val="FFFF00"/>
              </a:highlight>
              <a:cs typeface="Arial"/>
            </a:endParaRPr>
          </a:p>
          <a:p>
            <a:pPr>
              <a:buFont typeface="Arial" panose="020B0604020202020204" pitchFamily="34" charset="0"/>
              <a:buChar char="•"/>
            </a:pPr>
            <a:endParaRPr lang="sv-SE" dirty="0"/>
          </a:p>
        </p:txBody>
      </p:sp>
    </p:spTree>
    <p:extLst>
      <p:ext uri="{BB962C8B-B14F-4D97-AF65-F5344CB8AC3E}">
        <p14:creationId xmlns:p14="http://schemas.microsoft.com/office/powerpoint/2010/main" val="273877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cknad serie, träd, klädsel, illustration&#10;&#10;Automatiskt genererad beskrivning">
            <a:extLst>
              <a:ext uri="{FF2B5EF4-FFF2-40B4-BE49-F238E27FC236}">
                <a16:creationId xmlns:a16="http://schemas.microsoft.com/office/drawing/2014/main" id="{74D06A71-03C2-2ACB-5F2A-819D8F96ECB4}"/>
              </a:ext>
            </a:extLst>
          </p:cNvPr>
          <p:cNvPicPr>
            <a:picLocks noChangeAspect="1"/>
          </p:cNvPicPr>
          <p:nvPr/>
        </p:nvPicPr>
        <p:blipFill rotWithShape="1">
          <a:blip r:embed="rId3">
            <a:extLst>
              <a:ext uri="{28A0092B-C50C-407E-A947-70E740481C1C}">
                <a14:useLocalDpi xmlns:a14="http://schemas.microsoft.com/office/drawing/2010/main" val="0"/>
              </a:ext>
            </a:extLst>
          </a:blip>
          <a:srcRect l="414" t="24243" r="44904" b="25414"/>
          <a:stretch/>
        </p:blipFill>
        <p:spPr>
          <a:xfrm>
            <a:off x="0" y="0"/>
            <a:ext cx="12207240" cy="6266329"/>
          </a:xfrm>
          <a:prstGeom prst="rect">
            <a:avLst/>
          </a:prstGeom>
        </p:spPr>
      </p:pic>
      <p:sp>
        <p:nvSpPr>
          <p:cNvPr id="2" name="textruta 1">
            <a:extLst>
              <a:ext uri="{FF2B5EF4-FFF2-40B4-BE49-F238E27FC236}">
                <a16:creationId xmlns:a16="http://schemas.microsoft.com/office/drawing/2014/main" id="{9E2CE9F8-58FB-DF5E-FC15-03C218F1DA87}"/>
              </a:ext>
            </a:extLst>
          </p:cNvPr>
          <p:cNvSpPr txBox="1"/>
          <p:nvPr/>
        </p:nvSpPr>
        <p:spPr>
          <a:xfrm>
            <a:off x="487342" y="113726"/>
            <a:ext cx="4048563"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n-ea"/>
                <a:cs typeface="+mn-cs"/>
              </a:rPr>
              <a:t>Vad säger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n-ea"/>
                <a:cs typeface="+mn-cs"/>
              </a:rPr>
              <a:t>forskningen?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4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4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243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3E2B97-4981-3DDD-7DEF-C4D236C85355}"/>
              </a:ext>
            </a:extLst>
          </p:cNvPr>
          <p:cNvSpPr/>
          <p:nvPr/>
        </p:nvSpPr>
        <p:spPr>
          <a:xfrm>
            <a:off x="0" y="0"/>
            <a:ext cx="12192000" cy="6262255"/>
          </a:xfrm>
          <a:prstGeom prst="rect">
            <a:avLst/>
          </a:prstGeom>
          <a:solidFill>
            <a:srgbClr val="E4E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A91A67A4-C757-BC3D-27C6-18534F5A041B}"/>
              </a:ext>
            </a:extLst>
          </p:cNvPr>
          <p:cNvSpPr>
            <a:spLocks noGrp="1"/>
          </p:cNvSpPr>
          <p:nvPr>
            <p:ph type="title"/>
          </p:nvPr>
        </p:nvSpPr>
        <p:spPr/>
        <p:txBody>
          <a:bodyPr/>
          <a:lstStyle/>
          <a:p>
            <a:r>
              <a:rPr lang="sv-SE" dirty="0"/>
              <a:t>Forskningen visar att</a:t>
            </a:r>
          </a:p>
        </p:txBody>
      </p:sp>
      <p:sp>
        <p:nvSpPr>
          <p:cNvPr id="3" name="Platshållare för innehåll 2">
            <a:extLst>
              <a:ext uri="{FF2B5EF4-FFF2-40B4-BE49-F238E27FC236}">
                <a16:creationId xmlns:a16="http://schemas.microsoft.com/office/drawing/2014/main" id="{59661D31-826D-4745-3691-E5CC3E17C5FF}"/>
              </a:ext>
            </a:extLst>
          </p:cNvPr>
          <p:cNvSpPr>
            <a:spLocks noGrp="1"/>
          </p:cNvSpPr>
          <p:nvPr>
            <p:ph idx="1"/>
          </p:nvPr>
        </p:nvSpPr>
        <p:spPr>
          <a:xfrm>
            <a:off x="575221" y="1841402"/>
            <a:ext cx="9609825" cy="3738598"/>
          </a:xfrm>
        </p:spPr>
        <p:txBody>
          <a:bodyPr/>
          <a:lstStyle/>
          <a:p>
            <a:pPr fontAlgn="base">
              <a:buFont typeface="Arial" panose="020B0604020202020204" pitchFamily="34" charset="0"/>
              <a:buChar char="•"/>
            </a:pPr>
            <a:endParaRPr lang="sv-SE" dirty="0">
              <a:solidFill>
                <a:srgbClr val="000000"/>
              </a:solidFill>
              <a:latin typeface="Calibri" panose="020F0502020204030204" pitchFamily="34" charset="0"/>
            </a:endParaRPr>
          </a:p>
          <a:p>
            <a:pPr fontAlgn="base">
              <a:buFont typeface="Arial" panose="020B0604020202020204" pitchFamily="34" charset="0"/>
              <a:buChar char="•"/>
            </a:pPr>
            <a:r>
              <a:rPr lang="sv-SE" dirty="0"/>
              <a:t>Samhällets könsnormer finns också i socialtjänsten. </a:t>
            </a:r>
          </a:p>
          <a:p>
            <a:pPr fontAlgn="base">
              <a:buFont typeface="Arial" panose="020B0604020202020204" pitchFamily="34" charset="0"/>
              <a:buChar char="•"/>
            </a:pPr>
            <a:r>
              <a:rPr lang="sv-SE"/>
              <a:t>Traditionella föreställningar om </a:t>
            </a:r>
            <a:r>
              <a:rPr lang="sv-SE">
                <a:solidFill>
                  <a:srgbClr val="000000"/>
                </a:solidFill>
              </a:rPr>
              <a:t>kvinnor som passiva, hjälpsökande omsorgsgivare och om män som aktiva, självständiga familjeförsörjare tycks vara mest framträdande.  </a:t>
            </a:r>
          </a:p>
          <a:p>
            <a:pPr>
              <a:buFont typeface="Arial" panose="020B0604020202020204" pitchFamily="34" charset="0"/>
              <a:buChar char="•"/>
            </a:pPr>
            <a:endParaRPr lang="sv-SE" dirty="0"/>
          </a:p>
        </p:txBody>
      </p:sp>
    </p:spTree>
    <p:extLst>
      <p:ext uri="{BB962C8B-B14F-4D97-AF65-F5344CB8AC3E}">
        <p14:creationId xmlns:p14="http://schemas.microsoft.com/office/powerpoint/2010/main" val="80136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212FFB-47CB-FC83-5F62-9CFB38069370}"/>
              </a:ext>
            </a:extLst>
          </p:cNvPr>
          <p:cNvSpPr/>
          <p:nvPr/>
        </p:nvSpPr>
        <p:spPr>
          <a:xfrm>
            <a:off x="0" y="0"/>
            <a:ext cx="12192000" cy="6262255"/>
          </a:xfrm>
          <a:prstGeom prst="rect">
            <a:avLst/>
          </a:prstGeom>
          <a:solidFill>
            <a:srgbClr val="E4E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D2DF49CD-B148-00FD-A13C-D16CDCB26EE8}"/>
              </a:ext>
            </a:extLst>
          </p:cNvPr>
          <p:cNvSpPr>
            <a:spLocks noGrp="1"/>
          </p:cNvSpPr>
          <p:nvPr>
            <p:ph type="title"/>
          </p:nvPr>
        </p:nvSpPr>
        <p:spPr/>
        <p:txBody>
          <a:bodyPr/>
          <a:lstStyle/>
          <a:p>
            <a:r>
              <a:rPr lang="sv-SE" dirty="0"/>
              <a:t>Könsstereotypa föreställningar</a:t>
            </a:r>
            <a:br>
              <a:rPr lang="sv-SE" dirty="0"/>
            </a:br>
            <a:r>
              <a:rPr lang="sv-SE" dirty="0"/>
              <a:t>får konsekvenser</a:t>
            </a:r>
          </a:p>
        </p:txBody>
      </p:sp>
      <p:sp>
        <p:nvSpPr>
          <p:cNvPr id="3" name="Platshållare för innehåll 2">
            <a:extLst>
              <a:ext uri="{FF2B5EF4-FFF2-40B4-BE49-F238E27FC236}">
                <a16:creationId xmlns:a16="http://schemas.microsoft.com/office/drawing/2014/main" id="{4F95EDAD-F134-CE17-9239-204D7465737F}"/>
              </a:ext>
            </a:extLst>
          </p:cNvPr>
          <p:cNvSpPr>
            <a:spLocks noGrp="1"/>
          </p:cNvSpPr>
          <p:nvPr>
            <p:ph idx="1"/>
          </p:nvPr>
        </p:nvSpPr>
        <p:spPr>
          <a:xfrm>
            <a:off x="664232" y="2664372"/>
            <a:ext cx="9609825" cy="3218442"/>
          </a:xfrm>
        </p:spPr>
        <p:txBody>
          <a:bodyPr/>
          <a:lstStyle/>
          <a:p>
            <a:pPr>
              <a:buFont typeface="Arial" panose="020B0604020202020204" pitchFamily="34" charset="0"/>
              <a:buChar char="•"/>
            </a:pPr>
            <a:r>
              <a:rPr lang="sv-SE" dirty="0"/>
              <a:t> Såväl kvinnor som män drabbas negativt, men på olika sätt. </a:t>
            </a:r>
          </a:p>
          <a:p>
            <a:pPr>
              <a:buFont typeface="Arial" panose="020B0604020202020204" pitchFamily="34" charset="0"/>
              <a:buChar char="•"/>
            </a:pPr>
            <a:r>
              <a:rPr lang="sv-SE" dirty="0"/>
              <a:t> Det motverkar utveckling av enskildas och gruppers egna resurser. </a:t>
            </a:r>
          </a:p>
          <a:p>
            <a:pPr>
              <a:buFont typeface="Arial" panose="020B0604020202020204" pitchFamily="34" charset="0"/>
              <a:buChar char="•"/>
            </a:pPr>
            <a:r>
              <a:rPr lang="sv-SE" dirty="0"/>
              <a:t> Hindrar jämställda och jämlika levnadsvillkor. </a:t>
            </a:r>
          </a:p>
          <a:p>
            <a:pPr>
              <a:buFont typeface="Arial" panose="020B0604020202020204" pitchFamily="34" charset="0"/>
              <a:buChar char="•"/>
            </a:pPr>
            <a:r>
              <a:rPr lang="sv-SE" dirty="0"/>
              <a:t> Socialtjänstens begränsade resurser används inte effektivt.</a:t>
            </a:r>
          </a:p>
        </p:txBody>
      </p:sp>
    </p:spTree>
    <p:extLst>
      <p:ext uri="{BB962C8B-B14F-4D97-AF65-F5344CB8AC3E}">
        <p14:creationId xmlns:p14="http://schemas.microsoft.com/office/powerpoint/2010/main" val="220910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F32E438F-78CA-66E3-617A-1BAB00F04FF3}"/>
              </a:ext>
            </a:extLst>
          </p:cNvPr>
          <p:cNvSpPr>
            <a:spLocks noGrp="1"/>
          </p:cNvSpPr>
          <p:nvPr>
            <p:ph idx="1"/>
          </p:nvPr>
        </p:nvSpPr>
        <p:spPr/>
        <p:txBody>
          <a:bodyPr/>
          <a:lstStyle/>
          <a:p>
            <a:r>
              <a:rPr lang="sv-SE" dirty="0"/>
              <a:t>Start 2017 – användningen av bemanningsföretag i socialtjänsten</a:t>
            </a:r>
          </a:p>
          <a:p>
            <a:r>
              <a:rPr lang="sv-SE" dirty="0"/>
              <a:t>Strategi 2019 – 2021, politiskt förankrad</a:t>
            </a:r>
          </a:p>
          <a:p>
            <a:r>
              <a:rPr lang="sv-SE" dirty="0"/>
              <a:t>Samarbete i ”huset” – inga extra resurser</a:t>
            </a:r>
          </a:p>
          <a:p>
            <a:r>
              <a:rPr lang="sv-SE" dirty="0"/>
              <a:t>Bl a Chefers förutsättningar och Verktygslåda för arbetsplatslärande</a:t>
            </a:r>
          </a:p>
          <a:p>
            <a:endParaRPr lang="sv-SE" dirty="0"/>
          </a:p>
          <a:p>
            <a:r>
              <a:rPr lang="sv-SE" dirty="0"/>
              <a:t>Därför fick vi frågan av Åsa FT.</a:t>
            </a:r>
          </a:p>
          <a:p>
            <a:endParaRPr lang="sv-SE" dirty="0"/>
          </a:p>
        </p:txBody>
      </p:sp>
      <p:sp>
        <p:nvSpPr>
          <p:cNvPr id="5" name="Rubrik 4">
            <a:extLst>
              <a:ext uri="{FF2B5EF4-FFF2-40B4-BE49-F238E27FC236}">
                <a16:creationId xmlns:a16="http://schemas.microsoft.com/office/drawing/2014/main" id="{FA054BDC-BB71-8785-2323-450D97853753}"/>
              </a:ext>
            </a:extLst>
          </p:cNvPr>
          <p:cNvSpPr>
            <a:spLocks noGrp="1"/>
          </p:cNvSpPr>
          <p:nvPr>
            <p:ph type="title"/>
          </p:nvPr>
        </p:nvSpPr>
        <p:spPr/>
        <p:txBody>
          <a:bodyPr/>
          <a:lstStyle/>
          <a:p>
            <a:r>
              <a:rPr lang="sv-SE" dirty="0"/>
              <a:t>Arbetet med kompetensförsörjning socialtjänst </a:t>
            </a:r>
          </a:p>
        </p:txBody>
      </p:sp>
    </p:spTree>
    <p:extLst>
      <p:ext uri="{BB962C8B-B14F-4D97-AF65-F5344CB8AC3E}">
        <p14:creationId xmlns:p14="http://schemas.microsoft.com/office/powerpoint/2010/main" val="8178354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20A8BC-38DD-B7F9-31F6-42CA08649808}"/>
              </a:ext>
            </a:extLst>
          </p:cNvPr>
          <p:cNvSpPr/>
          <p:nvPr/>
        </p:nvSpPr>
        <p:spPr>
          <a:xfrm>
            <a:off x="0" y="0"/>
            <a:ext cx="12192000" cy="6262255"/>
          </a:xfrm>
          <a:prstGeom prst="rect">
            <a:avLst/>
          </a:prstGeom>
          <a:solidFill>
            <a:srgbClr val="E4E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E8141C5E-F4BB-B5BB-C5B0-479D4E560E6B}"/>
              </a:ext>
            </a:extLst>
          </p:cNvPr>
          <p:cNvSpPr>
            <a:spLocks noGrp="1"/>
          </p:cNvSpPr>
          <p:nvPr>
            <p:ph type="title"/>
          </p:nvPr>
        </p:nvSpPr>
        <p:spPr/>
        <p:txBody>
          <a:bodyPr/>
          <a:lstStyle/>
          <a:p>
            <a:r>
              <a:rPr lang="sv-SE" dirty="0"/>
              <a:t>Kunskapsläget varierar</a:t>
            </a:r>
          </a:p>
        </p:txBody>
      </p:sp>
      <p:sp>
        <p:nvSpPr>
          <p:cNvPr id="3" name="Platshållare för innehåll 2">
            <a:extLst>
              <a:ext uri="{FF2B5EF4-FFF2-40B4-BE49-F238E27FC236}">
                <a16:creationId xmlns:a16="http://schemas.microsoft.com/office/drawing/2014/main" id="{01F8B75F-39B9-3D6B-26C1-F53D24C146E2}"/>
              </a:ext>
            </a:extLst>
          </p:cNvPr>
          <p:cNvSpPr>
            <a:spLocks noGrp="1"/>
          </p:cNvSpPr>
          <p:nvPr>
            <p:ph idx="1"/>
          </p:nvPr>
        </p:nvSpPr>
        <p:spPr>
          <a:xfrm>
            <a:off x="664232" y="2087590"/>
            <a:ext cx="9609825" cy="3550309"/>
          </a:xfrm>
        </p:spPr>
        <p:txBody>
          <a:bodyPr vert="horz" lIns="91440" tIns="45720" rIns="91440" bIns="45720" rtlCol="0" anchor="t">
            <a:noAutofit/>
          </a:bodyPr>
          <a:lstStyle/>
          <a:p>
            <a:pPr marL="29845" indent="0">
              <a:buNone/>
            </a:pPr>
            <a:r>
              <a:rPr lang="sv-SE" dirty="0"/>
              <a:t> </a:t>
            </a:r>
          </a:p>
          <a:p>
            <a:pPr marL="372745" indent="-342900">
              <a:buFont typeface="Arial" panose="020B0604020202020204" pitchFamily="34" charset="0"/>
              <a:buChar char="•"/>
            </a:pPr>
            <a:r>
              <a:rPr lang="sv-SE" b="0" i="0" dirty="0">
                <a:effectLst/>
              </a:rPr>
              <a:t>Flest studier rör ekonomiskt bistånd och den sociala barn- och ungdomsvården</a:t>
            </a:r>
            <a:endParaRPr lang="sv-SE" b="0" i="0" dirty="0">
              <a:effectLst/>
              <a:cs typeface="Arial"/>
            </a:endParaRPr>
          </a:p>
          <a:p>
            <a:pPr marL="372745" indent="-342900">
              <a:buFont typeface="Arial" panose="020B0604020202020204" pitchFamily="34" charset="0"/>
              <a:buChar char="•"/>
            </a:pPr>
            <a:r>
              <a:rPr lang="sv-SE" dirty="0"/>
              <a:t>F</a:t>
            </a:r>
            <a:r>
              <a:rPr lang="sv-SE" b="0" i="0" dirty="0">
                <a:effectLst/>
              </a:rPr>
              <a:t>ärre rör äldreomsorg och funktionshinderområdet. </a:t>
            </a:r>
            <a:endParaRPr lang="sv-SE" b="0" i="0" dirty="0">
              <a:effectLst/>
              <a:cs typeface="Arial"/>
            </a:endParaRPr>
          </a:p>
          <a:p>
            <a:pPr marL="372745" lvl="0" indent="-342900">
              <a:buFont typeface="Arial" panose="020B0604020202020204" pitchFamily="34" charset="0"/>
              <a:buChar char="•"/>
            </a:pPr>
            <a:r>
              <a:rPr lang="sv-SE" dirty="0"/>
              <a:t>Inom missbruksområdet har fokus varit på behandling snarare än handläggning.</a:t>
            </a:r>
            <a:endParaRPr lang="sv-SE" dirty="0">
              <a:cs typeface="Arial"/>
            </a:endParaRPr>
          </a:p>
          <a:p>
            <a:pPr marL="372745" indent="-342900">
              <a:buFont typeface="Arial" panose="020B0604020202020204" pitchFamily="34" charset="0"/>
              <a:buChar char="•"/>
            </a:pPr>
            <a:r>
              <a:rPr lang="sv-SE" b="0" i="0" dirty="0">
                <a:effectLst/>
              </a:rPr>
              <a:t>Det saknas studier om </a:t>
            </a:r>
            <a:r>
              <a:rPr lang="sv-SE" dirty="0"/>
              <a:t>handläggningen av</a:t>
            </a:r>
            <a:r>
              <a:rPr lang="sv-SE" b="0" i="0" dirty="0">
                <a:effectLst/>
              </a:rPr>
              <a:t> hedersrelaterat våld och förtryck.</a:t>
            </a:r>
            <a:endParaRPr lang="sv-SE" b="0" i="0" dirty="0">
              <a:effectLst/>
              <a:cs typeface="Arial"/>
            </a:endParaRPr>
          </a:p>
        </p:txBody>
      </p:sp>
    </p:spTree>
    <p:extLst>
      <p:ext uri="{BB962C8B-B14F-4D97-AF65-F5344CB8AC3E}">
        <p14:creationId xmlns:p14="http://schemas.microsoft.com/office/powerpoint/2010/main" val="3108344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grpSp>
        <p:nvGrpSpPr>
          <p:cNvPr id="686" name="Google Shape;686;p28"/>
          <p:cNvGrpSpPr/>
          <p:nvPr/>
        </p:nvGrpSpPr>
        <p:grpSpPr>
          <a:xfrm>
            <a:off x="-42942" y="0"/>
            <a:ext cx="12234942" cy="6265717"/>
            <a:chOff x="0" y="0"/>
            <a:chExt cx="12174072" cy="6234544"/>
          </a:xfrm>
        </p:grpSpPr>
        <p:pic>
          <p:nvPicPr>
            <p:cNvPr id="687" name="Google Shape;687;p28" descr="En bild som visar rita, illustration, stol, tecknad serie&#10;&#10;Automatiskt genererad beskrivning"/>
            <p:cNvPicPr preferRelativeResize="0"/>
            <p:nvPr/>
          </p:nvPicPr>
          <p:blipFill rotWithShape="1">
            <a:blip r:embed="rId3">
              <a:alphaModFix/>
            </a:blip>
            <a:srcRect l="149" b="19028"/>
            <a:stretch/>
          </p:blipFill>
          <p:spPr>
            <a:xfrm>
              <a:off x="0" y="681643"/>
              <a:ext cx="12174072" cy="5552901"/>
            </a:xfrm>
            <a:prstGeom prst="rect">
              <a:avLst/>
            </a:prstGeom>
            <a:noFill/>
            <a:ln>
              <a:noFill/>
            </a:ln>
          </p:spPr>
        </p:pic>
        <p:sp>
          <p:nvSpPr>
            <p:cNvPr id="688" name="Google Shape;688;p28"/>
            <p:cNvSpPr/>
            <p:nvPr/>
          </p:nvSpPr>
          <p:spPr>
            <a:xfrm>
              <a:off x="17930" y="0"/>
              <a:ext cx="12156140" cy="681643"/>
            </a:xfrm>
            <a:prstGeom prst="rect">
              <a:avLst/>
            </a:prstGeom>
            <a:solidFill>
              <a:srgbClr val="FCEFE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689" name="Google Shape;689;p28"/>
          <p:cNvSpPr txBox="1">
            <a:spLocks noGrp="1"/>
          </p:cNvSpPr>
          <p:nvPr>
            <p:ph type="title"/>
          </p:nvPr>
        </p:nvSpPr>
        <p:spPr>
          <a:xfrm>
            <a:off x="664233" y="359476"/>
            <a:ext cx="9609900" cy="12315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4400"/>
              <a:buFont typeface="Arial"/>
              <a:buNone/>
            </a:pPr>
            <a:r>
              <a:rPr lang="sv-SE" dirty="0"/>
              <a:t/>
            </a:r>
            <a:br>
              <a:rPr lang="sv-SE" dirty="0"/>
            </a:b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20A8BC-38DD-B7F9-31F6-42CA08649808}"/>
              </a:ext>
            </a:extLst>
          </p:cNvPr>
          <p:cNvSpPr/>
          <p:nvPr/>
        </p:nvSpPr>
        <p:spPr>
          <a:xfrm>
            <a:off x="0" y="0"/>
            <a:ext cx="12192000" cy="6262255"/>
          </a:xfrm>
          <a:prstGeom prst="rect">
            <a:avLst/>
          </a:prstGeom>
          <a:solidFill>
            <a:srgbClr val="E4E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E8141C5E-F4BB-B5BB-C5B0-479D4E560E6B}"/>
              </a:ext>
            </a:extLst>
          </p:cNvPr>
          <p:cNvSpPr>
            <a:spLocks noGrp="1"/>
          </p:cNvSpPr>
          <p:nvPr>
            <p:ph type="title"/>
          </p:nvPr>
        </p:nvSpPr>
        <p:spPr/>
        <p:txBody>
          <a:bodyPr/>
          <a:lstStyle/>
          <a:p>
            <a:r>
              <a:rPr lang="sv-SE" dirty="0"/>
              <a:t>Traditionella roller upprätthålls</a:t>
            </a:r>
          </a:p>
        </p:txBody>
      </p:sp>
      <p:sp>
        <p:nvSpPr>
          <p:cNvPr id="3" name="Platshållare för innehåll 2">
            <a:extLst>
              <a:ext uri="{FF2B5EF4-FFF2-40B4-BE49-F238E27FC236}">
                <a16:creationId xmlns:a16="http://schemas.microsoft.com/office/drawing/2014/main" id="{01F8B75F-39B9-3D6B-26C1-F53D24C146E2}"/>
              </a:ext>
            </a:extLst>
          </p:cNvPr>
          <p:cNvSpPr>
            <a:spLocks noGrp="1"/>
          </p:cNvSpPr>
          <p:nvPr>
            <p:ph idx="1"/>
          </p:nvPr>
        </p:nvSpPr>
        <p:spPr>
          <a:xfrm>
            <a:off x="664232" y="2087590"/>
            <a:ext cx="9609825" cy="3550309"/>
          </a:xfrm>
        </p:spPr>
        <p:txBody>
          <a:bodyPr vert="horz" lIns="91440" tIns="45720" rIns="91440" bIns="45720" rtlCol="0" anchor="t">
            <a:noAutofit/>
          </a:bodyPr>
          <a:lstStyle/>
          <a:p>
            <a:pPr marL="372745" indent="-342900">
              <a:buFont typeface="Wingdings" panose="05000000000000000000" pitchFamily="2" charset="2"/>
              <a:buChar char="§"/>
            </a:pPr>
            <a:r>
              <a:rPr lang="sv-SE" dirty="0">
                <a:solidFill>
                  <a:srgbClr val="000000"/>
                </a:solidFill>
                <a:ea typeface="Calibri" panose="020F0502020204030204" pitchFamily="34" charset="0"/>
              </a:rPr>
              <a:t>Män ses</a:t>
            </a:r>
            <a:r>
              <a:rPr lang="sv-SE" dirty="0">
                <a:ea typeface="Calibri" panose="020F0502020204030204" pitchFamily="34" charset="0"/>
              </a:rPr>
              <a:t> ofta</a:t>
            </a:r>
            <a:r>
              <a:rPr lang="sv-SE" dirty="0">
                <a:solidFill>
                  <a:srgbClr val="000000"/>
                </a:solidFill>
                <a:ea typeface="Calibri" panose="020F0502020204030204" pitchFamily="34" charset="0"/>
              </a:rPr>
              <a:t> som familjeförsörjare och kvinnor som omsorgsgivare, därför riktas aktiveringsinsatser främst till äldre, svenska män.   </a:t>
            </a:r>
            <a:endParaRPr lang="sv-SE" dirty="0">
              <a:ea typeface="Calibri" panose="020F0502020204030204" pitchFamily="34" charset="0"/>
            </a:endParaRPr>
          </a:p>
          <a:p>
            <a:pPr marL="372745" indent="-342900">
              <a:buFont typeface="Wingdings" panose="05000000000000000000" pitchFamily="2" charset="2"/>
              <a:buChar char="§"/>
            </a:pPr>
            <a:r>
              <a:rPr lang="sv-SE" dirty="0">
                <a:solidFill>
                  <a:srgbClr val="000000"/>
                </a:solidFill>
                <a:ea typeface="Calibri" panose="020F0502020204030204" pitchFamily="34" charset="0"/>
              </a:rPr>
              <a:t>Kvinnor förväntas ta hand om sina omsorgsbehövande män</a:t>
            </a:r>
            <a:r>
              <a:rPr lang="sv-SE" dirty="0">
                <a:ea typeface="Calibri" panose="020F0502020204030204" pitchFamily="34" charset="0"/>
              </a:rPr>
              <a:t>. Lägre f</a:t>
            </a:r>
            <a:r>
              <a:rPr lang="sv-SE" dirty="0">
                <a:solidFill>
                  <a:srgbClr val="000000"/>
                </a:solidFill>
                <a:ea typeface="Calibri" panose="020F0502020204030204" pitchFamily="34" charset="0"/>
              </a:rPr>
              <a:t>örväntningar</a:t>
            </a:r>
            <a:r>
              <a:rPr lang="sv-SE" dirty="0">
                <a:ea typeface="Calibri" panose="020F0502020204030204" pitchFamily="34" charset="0"/>
              </a:rPr>
              <a:t> </a:t>
            </a:r>
            <a:r>
              <a:rPr lang="sv-SE" dirty="0">
                <a:solidFill>
                  <a:srgbClr val="000000"/>
                </a:solidFill>
                <a:ea typeface="Calibri" panose="020F0502020204030204" pitchFamily="34" charset="0"/>
              </a:rPr>
              <a:t>på mäns förmåga att laga mat, diska och städa när kvinnan är i behov av omsorg.  </a:t>
            </a:r>
            <a:endParaRPr lang="sv-SE" dirty="0">
              <a:ea typeface="Calibri" panose="020F0502020204030204" pitchFamily="34" charset="0"/>
            </a:endParaRPr>
          </a:p>
          <a:p>
            <a:pPr marL="372745" indent="-342900">
              <a:buFont typeface="Wingdings" panose="05000000000000000000" pitchFamily="2" charset="2"/>
              <a:buChar char="§"/>
            </a:pPr>
            <a:r>
              <a:rPr lang="sv-SE" dirty="0">
                <a:solidFill>
                  <a:srgbClr val="000000"/>
                </a:solidFill>
                <a:ea typeface="Calibri" panose="020F0502020204030204" pitchFamily="34" charset="0"/>
              </a:rPr>
              <a:t>Mammors och pappors förmåga som föräldrar bedöms olika, förväntningarna på mammor är högre.  </a:t>
            </a:r>
            <a:endParaRPr lang="sv-SE" dirty="0">
              <a:ea typeface="Calibri" panose="020F0502020204030204" pitchFamily="34" charset="0"/>
            </a:endParaRPr>
          </a:p>
        </p:txBody>
      </p:sp>
    </p:spTree>
    <p:extLst>
      <p:ext uri="{BB962C8B-B14F-4D97-AF65-F5344CB8AC3E}">
        <p14:creationId xmlns:p14="http://schemas.microsoft.com/office/powerpoint/2010/main" val="192525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A006D9-8FD6-4204-BC72-BE2627A0ABB9}"/>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78479EB4-CB47-F458-3EAD-2EAD25E95878}"/>
              </a:ext>
            </a:extLst>
          </p:cNvPr>
          <p:cNvSpPr>
            <a:spLocks noGrp="1"/>
          </p:cNvSpPr>
          <p:nvPr>
            <p:ph idx="1"/>
          </p:nvPr>
        </p:nvSpPr>
        <p:spPr/>
        <p:txBody>
          <a:bodyPr/>
          <a:lstStyle/>
          <a:p>
            <a:endParaRPr lang="sv-SE"/>
          </a:p>
        </p:txBody>
      </p:sp>
      <p:grpSp>
        <p:nvGrpSpPr>
          <p:cNvPr id="4" name="Google Shape;666;p26">
            <a:extLst>
              <a:ext uri="{FF2B5EF4-FFF2-40B4-BE49-F238E27FC236}">
                <a16:creationId xmlns:a16="http://schemas.microsoft.com/office/drawing/2014/main" id="{4DC8154F-D77D-96DE-3ECE-01A5288A2BBF}"/>
              </a:ext>
            </a:extLst>
          </p:cNvPr>
          <p:cNvGrpSpPr/>
          <p:nvPr/>
        </p:nvGrpSpPr>
        <p:grpSpPr>
          <a:xfrm>
            <a:off x="0" y="0"/>
            <a:ext cx="12192000" cy="6290667"/>
            <a:chOff x="0" y="0"/>
            <a:chExt cx="12192000" cy="6290667"/>
          </a:xfrm>
        </p:grpSpPr>
        <p:pic>
          <p:nvPicPr>
            <p:cNvPr id="5" name="Google Shape;667;p26" descr="En bild som visar dator, Tecknade serier, illustration, clipart&#10;&#10;Automatiskt genererad beskrivning">
              <a:extLst>
                <a:ext uri="{FF2B5EF4-FFF2-40B4-BE49-F238E27FC236}">
                  <a16:creationId xmlns:a16="http://schemas.microsoft.com/office/drawing/2014/main" id="{D4011667-492B-4F77-D898-C2875C7E9B21}"/>
                </a:ext>
              </a:extLst>
            </p:cNvPr>
            <p:cNvPicPr preferRelativeResize="0"/>
            <p:nvPr/>
          </p:nvPicPr>
          <p:blipFill rotWithShape="1">
            <a:blip r:embed="rId3">
              <a:alphaModFix/>
            </a:blip>
            <a:srcRect b="25523"/>
            <a:stretch/>
          </p:blipFill>
          <p:spPr>
            <a:xfrm>
              <a:off x="0" y="1183029"/>
              <a:ext cx="12192000" cy="5107638"/>
            </a:xfrm>
            <a:prstGeom prst="rect">
              <a:avLst/>
            </a:prstGeom>
            <a:noFill/>
            <a:ln>
              <a:noFill/>
            </a:ln>
          </p:spPr>
        </p:pic>
        <p:sp>
          <p:nvSpPr>
            <p:cNvPr id="6" name="Google Shape;668;p26">
              <a:extLst>
                <a:ext uri="{FF2B5EF4-FFF2-40B4-BE49-F238E27FC236}">
                  <a16:creationId xmlns:a16="http://schemas.microsoft.com/office/drawing/2014/main" id="{036EC128-8B4F-6695-E593-8D1AAFC63918}"/>
                </a:ext>
              </a:extLst>
            </p:cNvPr>
            <p:cNvSpPr/>
            <p:nvPr/>
          </p:nvSpPr>
          <p:spPr>
            <a:xfrm>
              <a:off x="0" y="0"/>
              <a:ext cx="8786100" cy="1370100"/>
            </a:xfrm>
            <a:prstGeom prst="rect">
              <a:avLst/>
            </a:prstGeom>
            <a:solidFill>
              <a:srgbClr val="F2A28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7" name="Google Shape;669;p26">
              <a:extLst>
                <a:ext uri="{FF2B5EF4-FFF2-40B4-BE49-F238E27FC236}">
                  <a16:creationId xmlns:a16="http://schemas.microsoft.com/office/drawing/2014/main" id="{78B9D829-9446-EA81-E397-54139097176F}"/>
                </a:ext>
              </a:extLst>
            </p:cNvPr>
            <p:cNvSpPr/>
            <p:nvPr/>
          </p:nvSpPr>
          <p:spPr>
            <a:xfrm>
              <a:off x="8816452" y="0"/>
              <a:ext cx="3366000" cy="1231392"/>
            </a:xfrm>
            <a:prstGeom prst="rect">
              <a:avLst/>
            </a:prstGeom>
            <a:solidFill>
              <a:srgbClr val="67698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cxnSp>
          <p:nvCxnSpPr>
            <p:cNvPr id="8" name="Google Shape;670;p26">
              <a:extLst>
                <a:ext uri="{FF2B5EF4-FFF2-40B4-BE49-F238E27FC236}">
                  <a16:creationId xmlns:a16="http://schemas.microsoft.com/office/drawing/2014/main" id="{E338E559-2F90-861C-BF77-5A69D121D962}"/>
                </a:ext>
              </a:extLst>
            </p:cNvPr>
            <p:cNvCxnSpPr/>
            <p:nvPr/>
          </p:nvCxnSpPr>
          <p:spPr>
            <a:xfrm>
              <a:off x="8798186" y="20014"/>
              <a:ext cx="8718" cy="1211378"/>
            </a:xfrm>
            <a:prstGeom prst="straightConnector1">
              <a:avLst/>
            </a:prstGeom>
            <a:noFill/>
            <a:ln w="28575" cap="rnd" cmpd="sng">
              <a:solidFill>
                <a:srgbClr val="3F3F3F"/>
              </a:solidFill>
              <a:prstDash val="solid"/>
              <a:round/>
              <a:headEnd type="none" w="sm" len="sm"/>
              <a:tailEnd type="none" w="sm" len="sm"/>
            </a:ln>
          </p:spPr>
        </p:cxnSp>
      </p:grpSp>
    </p:spTree>
    <p:extLst>
      <p:ext uri="{BB962C8B-B14F-4D97-AF65-F5344CB8AC3E}">
        <p14:creationId xmlns:p14="http://schemas.microsoft.com/office/powerpoint/2010/main" val="2168591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20A8BC-38DD-B7F9-31F6-42CA08649808}"/>
              </a:ext>
            </a:extLst>
          </p:cNvPr>
          <p:cNvSpPr/>
          <p:nvPr/>
        </p:nvSpPr>
        <p:spPr>
          <a:xfrm>
            <a:off x="0" y="0"/>
            <a:ext cx="12192000" cy="6262255"/>
          </a:xfrm>
          <a:prstGeom prst="rect">
            <a:avLst/>
          </a:prstGeom>
          <a:solidFill>
            <a:srgbClr val="E4E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E8141C5E-F4BB-B5BB-C5B0-479D4E560E6B}"/>
              </a:ext>
            </a:extLst>
          </p:cNvPr>
          <p:cNvSpPr>
            <a:spLocks noGrp="1"/>
          </p:cNvSpPr>
          <p:nvPr>
            <p:ph type="title"/>
          </p:nvPr>
        </p:nvSpPr>
        <p:spPr/>
        <p:txBody>
          <a:bodyPr/>
          <a:lstStyle/>
          <a:p>
            <a:r>
              <a:rPr lang="sv-SE" dirty="0"/>
              <a:t>Pojkars utsatthet riskerar förbises</a:t>
            </a:r>
          </a:p>
        </p:txBody>
      </p:sp>
      <p:sp>
        <p:nvSpPr>
          <p:cNvPr id="3" name="Platshållare för innehåll 2">
            <a:extLst>
              <a:ext uri="{FF2B5EF4-FFF2-40B4-BE49-F238E27FC236}">
                <a16:creationId xmlns:a16="http://schemas.microsoft.com/office/drawing/2014/main" id="{01F8B75F-39B9-3D6B-26C1-F53D24C146E2}"/>
              </a:ext>
            </a:extLst>
          </p:cNvPr>
          <p:cNvSpPr>
            <a:spLocks noGrp="1"/>
          </p:cNvSpPr>
          <p:nvPr>
            <p:ph idx="1"/>
          </p:nvPr>
        </p:nvSpPr>
        <p:spPr>
          <a:xfrm>
            <a:off x="664232" y="2087590"/>
            <a:ext cx="9609825" cy="3550309"/>
          </a:xfrm>
        </p:spPr>
        <p:txBody>
          <a:bodyPr vert="horz" lIns="91440" tIns="45720" rIns="91440" bIns="45720" rtlCol="0" anchor="t">
            <a:noAutofit/>
          </a:bodyPr>
          <a:lstStyle/>
          <a:p>
            <a:pPr marL="742950" indent="-285750" fontAlgn="base">
              <a:spcBef>
                <a:spcPts val="500"/>
              </a:spcBef>
              <a:buFont typeface="Arial" panose="020B0604020202020204" pitchFamily="34" charset="0"/>
              <a:buChar char="•"/>
            </a:pPr>
            <a:r>
              <a:rPr lang="sv-SE" dirty="0"/>
              <a:t>Risk finns att pojkars utsatthet förbises och att flickors aktörskap och självständighet inte ges utrymme. </a:t>
            </a:r>
          </a:p>
          <a:p>
            <a:pPr marL="742950" indent="-285750" fontAlgn="base">
              <a:spcBef>
                <a:spcPts val="500"/>
              </a:spcBef>
              <a:buFont typeface="Arial" panose="020B0604020202020204" pitchFamily="34" charset="0"/>
              <a:buChar char="•"/>
            </a:pPr>
            <a:r>
              <a:rPr lang="sv-SE" dirty="0">
                <a:ea typeface="Calibri" panose="020F0502020204030204" pitchFamily="34" charset="0"/>
              </a:rPr>
              <a:t>En av tre pojkar med uppskattat allvarlig exponering för misshandel och/eller beteendeproblem blir aldrig föremål för utredning, stöd och insatser. </a:t>
            </a:r>
          </a:p>
          <a:p>
            <a:pPr marL="742950" indent="-285750" fontAlgn="base">
              <a:spcBef>
                <a:spcPts val="500"/>
              </a:spcBef>
              <a:buFont typeface="Arial" panose="020B0604020202020204" pitchFamily="34" charset="0"/>
              <a:buChar char="•"/>
            </a:pPr>
            <a:r>
              <a:rPr lang="sv-SE" dirty="0"/>
              <a:t>Betydligt vanligare att flickor och kvinnor utsätts inom HRV. Men pojkar utsatthet är betydligt mer omfattande än vad som tidigare antagits. </a:t>
            </a:r>
          </a:p>
          <a:p>
            <a:pPr marL="742950" indent="-285750" fontAlgn="base">
              <a:spcBef>
                <a:spcPts val="500"/>
              </a:spcBef>
              <a:buFont typeface="Arial" panose="020B0604020202020204" pitchFamily="34" charset="0"/>
              <a:buChar char="•"/>
            </a:pPr>
            <a:endParaRPr lang="sv-SE" dirty="0"/>
          </a:p>
        </p:txBody>
      </p:sp>
    </p:spTree>
    <p:extLst>
      <p:ext uri="{BB962C8B-B14F-4D97-AF65-F5344CB8AC3E}">
        <p14:creationId xmlns:p14="http://schemas.microsoft.com/office/powerpoint/2010/main" val="256604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C2805D-8973-FE8A-E3AA-79B3D74BDDA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16E9B83E-B57D-3B34-EB97-20F4FBF2418F}"/>
              </a:ext>
            </a:extLst>
          </p:cNvPr>
          <p:cNvSpPr>
            <a:spLocks noGrp="1"/>
          </p:cNvSpPr>
          <p:nvPr>
            <p:ph idx="1"/>
          </p:nvPr>
        </p:nvSpPr>
        <p:spPr/>
        <p:txBody>
          <a:bodyPr/>
          <a:lstStyle/>
          <a:p>
            <a:endParaRPr lang="sv-SE"/>
          </a:p>
        </p:txBody>
      </p:sp>
      <p:grpSp>
        <p:nvGrpSpPr>
          <p:cNvPr id="4" name="Google Shape;770;p38">
            <a:extLst>
              <a:ext uri="{FF2B5EF4-FFF2-40B4-BE49-F238E27FC236}">
                <a16:creationId xmlns:a16="http://schemas.microsoft.com/office/drawing/2014/main" id="{173395EA-3817-A12E-BCA3-69BE5067E2E6}"/>
              </a:ext>
            </a:extLst>
          </p:cNvPr>
          <p:cNvGrpSpPr/>
          <p:nvPr/>
        </p:nvGrpSpPr>
        <p:grpSpPr>
          <a:xfrm>
            <a:off x="-121653" y="0"/>
            <a:ext cx="12313920" cy="6265612"/>
            <a:chOff x="0" y="0"/>
            <a:chExt cx="12192000" cy="6203576"/>
          </a:xfrm>
        </p:grpSpPr>
        <p:sp>
          <p:nvSpPr>
            <p:cNvPr id="5" name="Google Shape;771;p38">
              <a:extLst>
                <a:ext uri="{FF2B5EF4-FFF2-40B4-BE49-F238E27FC236}">
                  <a16:creationId xmlns:a16="http://schemas.microsoft.com/office/drawing/2014/main" id="{8C5AC1BE-8D94-5C8A-5218-93A03CB34065}"/>
                </a:ext>
              </a:extLst>
            </p:cNvPr>
            <p:cNvSpPr/>
            <p:nvPr/>
          </p:nvSpPr>
          <p:spPr>
            <a:xfrm>
              <a:off x="0" y="5626609"/>
              <a:ext cx="2411895" cy="576967"/>
            </a:xfrm>
            <a:prstGeom prst="rect">
              <a:avLst/>
            </a:prstGeom>
            <a:solidFill>
              <a:srgbClr val="F1F4E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6" name="Google Shape;772;p38" descr="En bild som visar rita, klädsel, illustration, skiss&#10;&#10;Automatiskt genererad beskrivning">
              <a:extLst>
                <a:ext uri="{FF2B5EF4-FFF2-40B4-BE49-F238E27FC236}">
                  <a16:creationId xmlns:a16="http://schemas.microsoft.com/office/drawing/2014/main" id="{25DEC3A2-A9C9-F3C3-D04D-B011E6F60816}"/>
                </a:ext>
              </a:extLst>
            </p:cNvPr>
            <p:cNvPicPr preferRelativeResize="0"/>
            <p:nvPr/>
          </p:nvPicPr>
          <p:blipFill rotWithShape="1">
            <a:blip r:embed="rId3">
              <a:alphaModFix/>
            </a:blip>
            <a:srcRect t="3664" r="14041" b="19592"/>
            <a:stretch/>
          </p:blipFill>
          <p:spPr>
            <a:xfrm>
              <a:off x="1711871" y="0"/>
              <a:ext cx="10480129" cy="6203576"/>
            </a:xfrm>
            <a:prstGeom prst="rect">
              <a:avLst/>
            </a:prstGeom>
            <a:noFill/>
            <a:ln>
              <a:noFill/>
            </a:ln>
          </p:spPr>
        </p:pic>
        <p:sp>
          <p:nvSpPr>
            <p:cNvPr id="7" name="Google Shape;773;p38">
              <a:extLst>
                <a:ext uri="{FF2B5EF4-FFF2-40B4-BE49-F238E27FC236}">
                  <a16:creationId xmlns:a16="http://schemas.microsoft.com/office/drawing/2014/main" id="{4DC9C0D1-0B64-6F03-1391-12A2D29892BF}"/>
                </a:ext>
              </a:extLst>
            </p:cNvPr>
            <p:cNvSpPr/>
            <p:nvPr/>
          </p:nvSpPr>
          <p:spPr>
            <a:xfrm>
              <a:off x="0" y="0"/>
              <a:ext cx="1711871" cy="5773783"/>
            </a:xfrm>
            <a:prstGeom prst="rect">
              <a:avLst/>
            </a:prstGeom>
            <a:solidFill>
              <a:srgbClr val="FFE8A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grpSp>
    </p:spTree>
    <p:extLst>
      <p:ext uri="{BB962C8B-B14F-4D97-AF65-F5344CB8AC3E}">
        <p14:creationId xmlns:p14="http://schemas.microsoft.com/office/powerpoint/2010/main" val="4276606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20A8BC-38DD-B7F9-31F6-42CA08649808}"/>
              </a:ext>
            </a:extLst>
          </p:cNvPr>
          <p:cNvSpPr/>
          <p:nvPr/>
        </p:nvSpPr>
        <p:spPr>
          <a:xfrm>
            <a:off x="0" y="0"/>
            <a:ext cx="12192000" cy="6262255"/>
          </a:xfrm>
          <a:prstGeom prst="rect">
            <a:avLst/>
          </a:prstGeom>
          <a:solidFill>
            <a:srgbClr val="E4E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E8141C5E-F4BB-B5BB-C5B0-479D4E560E6B}"/>
              </a:ext>
            </a:extLst>
          </p:cNvPr>
          <p:cNvSpPr>
            <a:spLocks noGrp="1"/>
          </p:cNvSpPr>
          <p:nvPr>
            <p:ph type="title"/>
          </p:nvPr>
        </p:nvSpPr>
        <p:spPr/>
        <p:txBody>
          <a:bodyPr/>
          <a:lstStyle/>
          <a:p>
            <a:r>
              <a:rPr lang="sv-SE" dirty="0"/>
              <a:t>Bristande förtroende ett hinder</a:t>
            </a:r>
          </a:p>
        </p:txBody>
      </p:sp>
      <p:sp>
        <p:nvSpPr>
          <p:cNvPr id="3" name="Platshållare för innehåll 2">
            <a:extLst>
              <a:ext uri="{FF2B5EF4-FFF2-40B4-BE49-F238E27FC236}">
                <a16:creationId xmlns:a16="http://schemas.microsoft.com/office/drawing/2014/main" id="{01F8B75F-39B9-3D6B-26C1-F53D24C146E2}"/>
              </a:ext>
            </a:extLst>
          </p:cNvPr>
          <p:cNvSpPr>
            <a:spLocks noGrp="1"/>
          </p:cNvSpPr>
          <p:nvPr>
            <p:ph idx="1"/>
          </p:nvPr>
        </p:nvSpPr>
        <p:spPr>
          <a:xfrm>
            <a:off x="664232" y="2087590"/>
            <a:ext cx="9609825" cy="3550309"/>
          </a:xfrm>
        </p:spPr>
        <p:txBody>
          <a:bodyPr vert="horz" lIns="91440" tIns="45720" rIns="91440" bIns="45720" rtlCol="0" anchor="t">
            <a:noAutofit/>
          </a:bodyPr>
          <a:lstStyle/>
          <a:p>
            <a:pPr marL="742950" indent="-285750" fontAlgn="base">
              <a:spcBef>
                <a:spcPts val="500"/>
              </a:spcBef>
              <a:buFont typeface="Arial" panose="020B0604020202020204" pitchFamily="34" charset="0"/>
              <a:buChar char="•"/>
            </a:pPr>
            <a:r>
              <a:rPr lang="sv-SE" dirty="0"/>
              <a:t>Bristande förtroende för socialtjänsten är ett hinder för många familjer.</a:t>
            </a:r>
          </a:p>
          <a:p>
            <a:pPr marL="742950" indent="-285750" fontAlgn="base">
              <a:spcBef>
                <a:spcPts val="500"/>
              </a:spcBef>
              <a:buFont typeface="Arial" panose="020B0604020202020204" pitchFamily="34" charset="0"/>
              <a:buChar char="•"/>
            </a:pPr>
            <a:r>
              <a:rPr lang="sv-SE" dirty="0">
                <a:ea typeface="Calibri" panose="020F0502020204030204" pitchFamily="34" charset="0"/>
              </a:rPr>
              <a:t>Våld i ungas parrelationer riskerar hamna mellan stolarna trots att utsatthet och våld har samma mönster och allvarlighetsgrad som hos äldre. ​</a:t>
            </a:r>
          </a:p>
          <a:p>
            <a:pPr marL="742950" indent="-285750" fontAlgn="base">
              <a:spcBef>
                <a:spcPts val="500"/>
              </a:spcBef>
              <a:buFont typeface="Arial" panose="020B0604020202020204" pitchFamily="34" charset="0"/>
              <a:buChar char="•"/>
            </a:pPr>
            <a:r>
              <a:rPr lang="sv-SE" dirty="0"/>
              <a:t>Våldsutsatta män har generellt svårare att erkänna att de upplevt våld, söka hjälp och ta emot stöd. </a:t>
            </a:r>
          </a:p>
        </p:txBody>
      </p:sp>
    </p:spTree>
    <p:extLst>
      <p:ext uri="{BB962C8B-B14F-4D97-AF65-F5344CB8AC3E}">
        <p14:creationId xmlns:p14="http://schemas.microsoft.com/office/powerpoint/2010/main" val="78655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8826C8-9608-2858-1193-5A50A21276A1}"/>
              </a:ext>
            </a:extLst>
          </p:cNvPr>
          <p:cNvSpPr/>
          <p:nvPr/>
        </p:nvSpPr>
        <p:spPr>
          <a:xfrm>
            <a:off x="0" y="2460"/>
            <a:ext cx="12192000" cy="626225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750AF063-41CA-12CA-6E03-B509D7D462F4}"/>
              </a:ext>
            </a:extLst>
          </p:cNvPr>
          <p:cNvSpPr>
            <a:spLocks noGrp="1"/>
          </p:cNvSpPr>
          <p:nvPr>
            <p:ph type="title"/>
          </p:nvPr>
        </p:nvSpPr>
        <p:spPr>
          <a:xfrm>
            <a:off x="664233" y="874602"/>
            <a:ext cx="9970363" cy="1228518"/>
          </a:xfrm>
        </p:spPr>
        <p:txBody>
          <a:bodyPr anchor="t">
            <a:noAutofit/>
          </a:bodyPr>
          <a:lstStyle/>
          <a:p>
            <a:r>
              <a:rPr lang="sv-SE" dirty="0"/>
              <a:t>Kön </a:t>
            </a:r>
            <a:br>
              <a:rPr lang="sv-SE" dirty="0"/>
            </a:br>
            <a:r>
              <a:rPr lang="sv-SE" dirty="0"/>
              <a:t>spelar </a:t>
            </a:r>
            <a:br>
              <a:rPr lang="sv-SE" dirty="0"/>
            </a:br>
            <a:r>
              <a:rPr lang="sv-SE" dirty="0"/>
              <a:t>roll!</a:t>
            </a:r>
          </a:p>
        </p:txBody>
      </p:sp>
      <p:grpSp>
        <p:nvGrpSpPr>
          <p:cNvPr id="3" name="Group 2">
            <a:extLst>
              <a:ext uri="{FF2B5EF4-FFF2-40B4-BE49-F238E27FC236}">
                <a16:creationId xmlns:a16="http://schemas.microsoft.com/office/drawing/2014/main" id="{C0E9C667-D829-B6E2-5FCD-B2B38B8A644D}"/>
              </a:ext>
            </a:extLst>
          </p:cNvPr>
          <p:cNvGrpSpPr/>
          <p:nvPr/>
        </p:nvGrpSpPr>
        <p:grpSpPr>
          <a:xfrm>
            <a:off x="4728607" y="2776170"/>
            <a:ext cx="2734786" cy="1664444"/>
            <a:chOff x="3748129" y="2419705"/>
            <a:chExt cx="4511062" cy="2876243"/>
          </a:xfrm>
          <a:solidFill>
            <a:schemeClr val="tx1"/>
          </a:solidFill>
        </p:grpSpPr>
        <p:pic>
          <p:nvPicPr>
            <p:cNvPr id="4" name="Bild 8" descr="Kvinna med hel fyllning">
              <a:extLst>
                <a:ext uri="{FF2B5EF4-FFF2-40B4-BE49-F238E27FC236}">
                  <a16:creationId xmlns:a16="http://schemas.microsoft.com/office/drawing/2014/main" id="{45C697D8-D898-5FA8-1332-43511224D7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48129" y="2879796"/>
              <a:ext cx="2416152" cy="2416152"/>
            </a:xfrm>
            <a:prstGeom prst="rect">
              <a:avLst/>
            </a:prstGeom>
          </p:spPr>
        </p:pic>
        <p:pic>
          <p:nvPicPr>
            <p:cNvPr id="5" name="Bild 6" descr="Man med hel fyllning">
              <a:extLst>
                <a:ext uri="{FF2B5EF4-FFF2-40B4-BE49-F238E27FC236}">
                  <a16:creationId xmlns:a16="http://schemas.microsoft.com/office/drawing/2014/main" id="{245AAC52-A6CC-AD96-9E3B-51354B9240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43039" y="2419705"/>
              <a:ext cx="2416152" cy="2416152"/>
            </a:xfrm>
            <a:prstGeom prst="rect">
              <a:avLst/>
            </a:prstGeom>
          </p:spPr>
        </p:pic>
        <p:sp>
          <p:nvSpPr>
            <p:cNvPr id="6" name="Rectangle 5">
              <a:extLst>
                <a:ext uri="{FF2B5EF4-FFF2-40B4-BE49-F238E27FC236}">
                  <a16:creationId xmlns:a16="http://schemas.microsoft.com/office/drawing/2014/main" id="{63CA60FE-C209-0EC6-69A3-E8B5D793EB4A}"/>
                </a:ext>
              </a:extLst>
            </p:cNvPr>
            <p:cNvSpPr/>
            <p:nvPr/>
          </p:nvSpPr>
          <p:spPr>
            <a:xfrm>
              <a:off x="5621802" y="3642102"/>
              <a:ext cx="686008" cy="216977"/>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41AC7411-9101-44FB-69F3-5CC45DA8DAEC}"/>
              </a:ext>
            </a:extLst>
          </p:cNvPr>
          <p:cNvGrpSpPr/>
          <p:nvPr/>
        </p:nvGrpSpPr>
        <p:grpSpPr>
          <a:xfrm>
            <a:off x="5358016" y="3458551"/>
            <a:ext cx="1394795" cy="195495"/>
            <a:chOff x="5358016" y="3458551"/>
            <a:chExt cx="1394795" cy="195495"/>
          </a:xfrm>
        </p:grpSpPr>
        <p:sp>
          <p:nvSpPr>
            <p:cNvPr id="12" name="Oval 11">
              <a:extLst>
                <a:ext uri="{FF2B5EF4-FFF2-40B4-BE49-F238E27FC236}">
                  <a16:creationId xmlns:a16="http://schemas.microsoft.com/office/drawing/2014/main" id="{4807B2A4-3B0E-5219-1664-1266BD304533}"/>
                </a:ext>
              </a:extLst>
            </p:cNvPr>
            <p:cNvSpPr/>
            <p:nvPr/>
          </p:nvSpPr>
          <p:spPr>
            <a:xfrm rot="440562">
              <a:off x="5358016" y="3478475"/>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68A8FE48-B48B-7BFD-D0EF-DA87EB2BE28A}"/>
                </a:ext>
              </a:extLst>
            </p:cNvPr>
            <p:cNvSpPr/>
            <p:nvPr/>
          </p:nvSpPr>
          <p:spPr>
            <a:xfrm rot="440562">
              <a:off x="6560857" y="3458551"/>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29440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4773DB-250F-7919-C9F2-623D984E1926}"/>
              </a:ext>
            </a:extLst>
          </p:cNvPr>
          <p:cNvSpPr/>
          <p:nvPr/>
        </p:nvSpPr>
        <p:spPr>
          <a:xfrm>
            <a:off x="0" y="2460"/>
            <a:ext cx="12192000" cy="626225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F03DC605-0AE9-0E0C-CE64-339FF750B732}"/>
              </a:ext>
            </a:extLst>
          </p:cNvPr>
          <p:cNvGraphicFramePr/>
          <p:nvPr/>
        </p:nvGraphicFramePr>
        <p:xfrm>
          <a:off x="1616869" y="129305"/>
          <a:ext cx="8958261" cy="611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95F60B9B-60C4-36A6-3798-489E5BB35DDD}"/>
              </a:ext>
            </a:extLst>
          </p:cNvPr>
          <p:cNvGrpSpPr/>
          <p:nvPr/>
        </p:nvGrpSpPr>
        <p:grpSpPr>
          <a:xfrm>
            <a:off x="4728607" y="2776170"/>
            <a:ext cx="2734786" cy="1664444"/>
            <a:chOff x="3748129" y="2419705"/>
            <a:chExt cx="4511062" cy="2876243"/>
          </a:xfrm>
          <a:solidFill>
            <a:schemeClr val="tx1"/>
          </a:solidFill>
        </p:grpSpPr>
        <p:pic>
          <p:nvPicPr>
            <p:cNvPr id="8" name="Bild 8" descr="Kvinna med hel fyllning">
              <a:extLst>
                <a:ext uri="{FF2B5EF4-FFF2-40B4-BE49-F238E27FC236}">
                  <a16:creationId xmlns:a16="http://schemas.microsoft.com/office/drawing/2014/main" id="{5453DCA8-53D5-328B-681A-F7A5267516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748129" y="2879796"/>
              <a:ext cx="2416152" cy="2416152"/>
            </a:xfrm>
            <a:prstGeom prst="rect">
              <a:avLst/>
            </a:prstGeom>
          </p:spPr>
        </p:pic>
        <p:pic>
          <p:nvPicPr>
            <p:cNvPr id="9" name="Bild 6" descr="Man med hel fyllning">
              <a:extLst>
                <a:ext uri="{FF2B5EF4-FFF2-40B4-BE49-F238E27FC236}">
                  <a16:creationId xmlns:a16="http://schemas.microsoft.com/office/drawing/2014/main" id="{18C996CC-E319-30B4-12A0-06F867EB73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843039" y="2419705"/>
              <a:ext cx="2416152" cy="2416152"/>
            </a:xfrm>
            <a:prstGeom prst="rect">
              <a:avLst/>
            </a:prstGeom>
          </p:spPr>
        </p:pic>
        <p:sp>
          <p:nvSpPr>
            <p:cNvPr id="10" name="Rectangle 9">
              <a:extLst>
                <a:ext uri="{FF2B5EF4-FFF2-40B4-BE49-F238E27FC236}">
                  <a16:creationId xmlns:a16="http://schemas.microsoft.com/office/drawing/2014/main" id="{65C9BFFA-D31C-6A66-AD9C-9B02F0594558}"/>
                </a:ext>
              </a:extLst>
            </p:cNvPr>
            <p:cNvSpPr/>
            <p:nvPr/>
          </p:nvSpPr>
          <p:spPr>
            <a:xfrm>
              <a:off x="5621802" y="3642102"/>
              <a:ext cx="686008" cy="216977"/>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2" name="Rubrik 1">
            <a:extLst>
              <a:ext uri="{FF2B5EF4-FFF2-40B4-BE49-F238E27FC236}">
                <a16:creationId xmlns:a16="http://schemas.microsoft.com/office/drawing/2014/main" id="{8504D1B4-7916-F591-F176-A2360860305E}"/>
              </a:ext>
            </a:extLst>
          </p:cNvPr>
          <p:cNvSpPr>
            <a:spLocks noGrp="1"/>
          </p:cNvSpPr>
          <p:nvPr>
            <p:ph type="title"/>
          </p:nvPr>
        </p:nvSpPr>
        <p:spPr>
          <a:xfrm>
            <a:off x="664233" y="874602"/>
            <a:ext cx="9970363" cy="1228518"/>
          </a:xfrm>
        </p:spPr>
        <p:txBody>
          <a:bodyPr anchor="t">
            <a:noAutofit/>
          </a:bodyPr>
          <a:lstStyle/>
          <a:p>
            <a:r>
              <a:rPr lang="sv-SE" dirty="0"/>
              <a:t>Kön </a:t>
            </a:r>
            <a:br>
              <a:rPr lang="sv-SE" dirty="0"/>
            </a:br>
            <a:r>
              <a:rPr lang="sv-SE" dirty="0"/>
              <a:t>spelar </a:t>
            </a:r>
            <a:br>
              <a:rPr lang="sv-SE" dirty="0"/>
            </a:br>
            <a:r>
              <a:rPr lang="sv-SE" dirty="0"/>
              <a:t>roll!</a:t>
            </a:r>
          </a:p>
        </p:txBody>
      </p:sp>
      <p:grpSp>
        <p:nvGrpSpPr>
          <p:cNvPr id="19" name="Group 18">
            <a:extLst>
              <a:ext uri="{FF2B5EF4-FFF2-40B4-BE49-F238E27FC236}">
                <a16:creationId xmlns:a16="http://schemas.microsoft.com/office/drawing/2014/main" id="{EEC6CD24-6A88-DD6C-937A-D4FCBF440212}"/>
              </a:ext>
            </a:extLst>
          </p:cNvPr>
          <p:cNvGrpSpPr/>
          <p:nvPr/>
        </p:nvGrpSpPr>
        <p:grpSpPr>
          <a:xfrm>
            <a:off x="5358016" y="3458551"/>
            <a:ext cx="1394795" cy="195495"/>
            <a:chOff x="5358016" y="3458551"/>
            <a:chExt cx="1394795" cy="195495"/>
          </a:xfrm>
        </p:grpSpPr>
        <p:sp>
          <p:nvSpPr>
            <p:cNvPr id="14" name="Oval 13">
              <a:extLst>
                <a:ext uri="{FF2B5EF4-FFF2-40B4-BE49-F238E27FC236}">
                  <a16:creationId xmlns:a16="http://schemas.microsoft.com/office/drawing/2014/main" id="{BB43DEC6-D8F2-A006-6D8D-C6865409B0AA}"/>
                </a:ext>
              </a:extLst>
            </p:cNvPr>
            <p:cNvSpPr/>
            <p:nvPr/>
          </p:nvSpPr>
          <p:spPr>
            <a:xfrm rot="440562">
              <a:off x="5358016" y="3478475"/>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5EBAAE1B-05FC-9A09-A2FB-6DDE49EBE8B4}"/>
                </a:ext>
              </a:extLst>
            </p:cNvPr>
            <p:cNvSpPr/>
            <p:nvPr/>
          </p:nvSpPr>
          <p:spPr>
            <a:xfrm rot="440562">
              <a:off x="6560857" y="3458551"/>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804406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E109B5-73C0-AFEB-9B2B-A4EB295F9ECF}"/>
              </a:ext>
            </a:extLst>
          </p:cNvPr>
          <p:cNvSpPr/>
          <p:nvPr/>
        </p:nvSpPr>
        <p:spPr>
          <a:xfrm>
            <a:off x="0" y="2460"/>
            <a:ext cx="12192000" cy="626225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F03DC605-0AE9-0E0C-CE64-339FF750B732}"/>
              </a:ext>
            </a:extLst>
          </p:cNvPr>
          <p:cNvGraphicFramePr/>
          <p:nvPr/>
        </p:nvGraphicFramePr>
        <p:xfrm>
          <a:off x="1616868" y="111017"/>
          <a:ext cx="8958261" cy="611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C4F65609-7D8B-B67A-1E4B-C41533F82883}"/>
              </a:ext>
            </a:extLst>
          </p:cNvPr>
          <p:cNvGrpSpPr/>
          <p:nvPr/>
        </p:nvGrpSpPr>
        <p:grpSpPr>
          <a:xfrm>
            <a:off x="4728607" y="2776170"/>
            <a:ext cx="2734786" cy="1664444"/>
            <a:chOff x="3748129" y="2419705"/>
            <a:chExt cx="4511062" cy="2876243"/>
          </a:xfrm>
          <a:solidFill>
            <a:schemeClr val="tx1"/>
          </a:solidFill>
        </p:grpSpPr>
        <p:pic>
          <p:nvPicPr>
            <p:cNvPr id="3" name="Bild 8" descr="Kvinna med hel fyllning">
              <a:extLst>
                <a:ext uri="{FF2B5EF4-FFF2-40B4-BE49-F238E27FC236}">
                  <a16:creationId xmlns:a16="http://schemas.microsoft.com/office/drawing/2014/main" id="{AC55D5DF-DA74-90EA-F3FF-C8C01C92E7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748129" y="2879796"/>
              <a:ext cx="2416152" cy="2416152"/>
            </a:xfrm>
            <a:prstGeom prst="rect">
              <a:avLst/>
            </a:prstGeom>
          </p:spPr>
        </p:pic>
        <p:pic>
          <p:nvPicPr>
            <p:cNvPr id="4" name="Bild 6" descr="Man med hel fyllning">
              <a:extLst>
                <a:ext uri="{FF2B5EF4-FFF2-40B4-BE49-F238E27FC236}">
                  <a16:creationId xmlns:a16="http://schemas.microsoft.com/office/drawing/2014/main" id="{D2DCF214-F577-4F5D-D029-7FC689A07F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843039" y="2419705"/>
              <a:ext cx="2416152" cy="2416152"/>
            </a:xfrm>
            <a:prstGeom prst="rect">
              <a:avLst/>
            </a:prstGeom>
          </p:spPr>
        </p:pic>
        <p:sp>
          <p:nvSpPr>
            <p:cNvPr id="5" name="Rectangle 4">
              <a:extLst>
                <a:ext uri="{FF2B5EF4-FFF2-40B4-BE49-F238E27FC236}">
                  <a16:creationId xmlns:a16="http://schemas.microsoft.com/office/drawing/2014/main" id="{AE5939C1-3C55-86F5-8EB7-1B57A1F77DA5}"/>
                </a:ext>
              </a:extLst>
            </p:cNvPr>
            <p:cNvSpPr/>
            <p:nvPr/>
          </p:nvSpPr>
          <p:spPr>
            <a:xfrm>
              <a:off x="5621802" y="3642102"/>
              <a:ext cx="686008" cy="216977"/>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Rubrik 1">
            <a:extLst>
              <a:ext uri="{FF2B5EF4-FFF2-40B4-BE49-F238E27FC236}">
                <a16:creationId xmlns:a16="http://schemas.microsoft.com/office/drawing/2014/main" id="{60FF67DE-FFB1-F47E-168B-BB5B9036F769}"/>
              </a:ext>
            </a:extLst>
          </p:cNvPr>
          <p:cNvSpPr>
            <a:spLocks noGrp="1"/>
          </p:cNvSpPr>
          <p:nvPr>
            <p:ph type="title"/>
          </p:nvPr>
        </p:nvSpPr>
        <p:spPr>
          <a:xfrm>
            <a:off x="664233" y="874602"/>
            <a:ext cx="9970363" cy="1228518"/>
          </a:xfrm>
        </p:spPr>
        <p:txBody>
          <a:bodyPr anchor="t">
            <a:noAutofit/>
          </a:bodyPr>
          <a:lstStyle/>
          <a:p>
            <a:r>
              <a:rPr lang="sv-SE" dirty="0"/>
              <a:t>Kön </a:t>
            </a:r>
            <a:br>
              <a:rPr lang="sv-SE" dirty="0"/>
            </a:br>
            <a:r>
              <a:rPr lang="sv-SE" dirty="0"/>
              <a:t>spelar </a:t>
            </a:r>
            <a:br>
              <a:rPr lang="sv-SE" dirty="0"/>
            </a:br>
            <a:r>
              <a:rPr lang="sv-SE" dirty="0"/>
              <a:t>roll!</a:t>
            </a:r>
          </a:p>
        </p:txBody>
      </p:sp>
      <p:grpSp>
        <p:nvGrpSpPr>
          <p:cNvPr id="11" name="Group 10">
            <a:extLst>
              <a:ext uri="{FF2B5EF4-FFF2-40B4-BE49-F238E27FC236}">
                <a16:creationId xmlns:a16="http://schemas.microsoft.com/office/drawing/2014/main" id="{BEB2B395-0A2C-C414-8EEF-CEF0C656508D}"/>
              </a:ext>
            </a:extLst>
          </p:cNvPr>
          <p:cNvGrpSpPr/>
          <p:nvPr/>
        </p:nvGrpSpPr>
        <p:grpSpPr>
          <a:xfrm>
            <a:off x="5358016" y="3458551"/>
            <a:ext cx="1394795" cy="195495"/>
            <a:chOff x="5358016" y="3458551"/>
            <a:chExt cx="1394795" cy="195495"/>
          </a:xfrm>
        </p:grpSpPr>
        <p:sp>
          <p:nvSpPr>
            <p:cNvPr id="12" name="Oval 11">
              <a:extLst>
                <a:ext uri="{FF2B5EF4-FFF2-40B4-BE49-F238E27FC236}">
                  <a16:creationId xmlns:a16="http://schemas.microsoft.com/office/drawing/2014/main" id="{3676D096-8786-3B62-43DC-09F844F6B600}"/>
                </a:ext>
              </a:extLst>
            </p:cNvPr>
            <p:cNvSpPr/>
            <p:nvPr/>
          </p:nvSpPr>
          <p:spPr>
            <a:xfrm rot="440562">
              <a:off x="5358016" y="3478475"/>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BBAC4016-6AF4-788C-6F90-0FA172987713}"/>
                </a:ext>
              </a:extLst>
            </p:cNvPr>
            <p:cNvSpPr/>
            <p:nvPr/>
          </p:nvSpPr>
          <p:spPr>
            <a:xfrm rot="440562">
              <a:off x="6560857" y="3458551"/>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30548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vapen, svart, glasögon, solglasögon&#10;&#10;Automatiskt genererad beskrivning">
            <a:extLst>
              <a:ext uri="{FF2B5EF4-FFF2-40B4-BE49-F238E27FC236}">
                <a16:creationId xmlns:a16="http://schemas.microsoft.com/office/drawing/2014/main" id="{E9AB7FDB-7BFA-20F4-1D28-0EC25295BE00}"/>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7800974" y="2672382"/>
            <a:ext cx="3832908" cy="2546013"/>
          </a:xfrm>
        </p:spPr>
      </p:pic>
      <p:sp>
        <p:nvSpPr>
          <p:cNvPr id="5" name="Platshållare för innehåll 4">
            <a:extLst>
              <a:ext uri="{FF2B5EF4-FFF2-40B4-BE49-F238E27FC236}">
                <a16:creationId xmlns:a16="http://schemas.microsoft.com/office/drawing/2014/main" id="{17147414-63AF-9186-FE93-3F13005C4994}"/>
              </a:ext>
            </a:extLst>
          </p:cNvPr>
          <p:cNvSpPr>
            <a:spLocks noGrp="1"/>
          </p:cNvSpPr>
          <p:nvPr>
            <p:ph sz="half" idx="1"/>
          </p:nvPr>
        </p:nvSpPr>
        <p:spPr>
          <a:xfrm>
            <a:off x="654708" y="2012286"/>
            <a:ext cx="7039725" cy="4293263"/>
          </a:xfrm>
        </p:spPr>
        <p:txBody>
          <a:bodyPr/>
          <a:lstStyle/>
          <a:p>
            <a:pPr marL="30163" indent="0">
              <a:buNone/>
            </a:pPr>
            <a:r>
              <a:rPr lang="sv-SE" sz="2000" dirty="0">
                <a:solidFill>
                  <a:srgbClr val="000000"/>
                </a:solidFill>
                <a:cs typeface="Times New Roman" panose="02020603050405020304" pitchFamily="18" charset="0"/>
              </a:rPr>
              <a:t>December 2022</a:t>
            </a:r>
          </a:p>
          <a:p>
            <a:r>
              <a:rPr lang="sv-SE" sz="2000" dirty="0">
                <a:solidFill>
                  <a:srgbClr val="000000"/>
                </a:solidFill>
                <a:cs typeface="Times New Roman" panose="02020603050405020304" pitchFamily="18" charset="0"/>
              </a:rPr>
              <a:t>Möjligheten att mobilisera handlingskraft?  Vem behöver veta, vilja &amp; förstå?</a:t>
            </a:r>
          </a:p>
          <a:p>
            <a:r>
              <a:rPr lang="sv-SE" sz="2000" dirty="0">
                <a:solidFill>
                  <a:srgbClr val="000000"/>
                </a:solidFill>
                <a:cs typeface="Times New Roman" panose="02020603050405020304" pitchFamily="18" charset="0"/>
              </a:rPr>
              <a:t>Nya och gamla idéer </a:t>
            </a:r>
          </a:p>
          <a:p>
            <a:pPr marL="30163" indent="0">
              <a:buNone/>
            </a:pPr>
            <a:r>
              <a:rPr lang="sv-SE" sz="2000" dirty="0">
                <a:solidFill>
                  <a:srgbClr val="000000"/>
                </a:solidFill>
                <a:cs typeface="Times New Roman" panose="02020603050405020304" pitchFamily="18" charset="0"/>
              </a:rPr>
              <a:t>Juni 2023</a:t>
            </a:r>
          </a:p>
          <a:p>
            <a:r>
              <a:rPr lang="sv-SE" sz="2000" dirty="0">
                <a:solidFill>
                  <a:srgbClr val="000000"/>
                </a:solidFill>
                <a:cs typeface="Times New Roman" panose="02020603050405020304" pitchFamily="18" charset="0"/>
              </a:rPr>
              <a:t>Budskap som stödjer oss att mobilisera handlingskraft både på hemmaplan och tillsammans.</a:t>
            </a:r>
          </a:p>
          <a:p>
            <a:pPr lvl="1"/>
            <a:r>
              <a:rPr lang="sv-SE" dirty="0">
                <a:solidFill>
                  <a:srgbClr val="000000"/>
                </a:solidFill>
              </a:rPr>
              <a:t>vilken </a:t>
            </a:r>
            <a:r>
              <a:rPr lang="sv-SE" kern="1200" dirty="0">
                <a:solidFill>
                  <a:srgbClr val="000000"/>
                </a:solidFill>
              </a:rPr>
              <a:t>kris pratar vi om</a:t>
            </a:r>
          </a:p>
          <a:p>
            <a:pPr lvl="1"/>
            <a:r>
              <a:rPr lang="sv-SE" kern="1200" dirty="0">
                <a:solidFill>
                  <a:srgbClr val="000000"/>
                </a:solidFill>
              </a:rPr>
              <a:t>vilka konsekvenser leder den till </a:t>
            </a:r>
          </a:p>
          <a:p>
            <a:pPr lvl="1"/>
            <a:r>
              <a:rPr lang="sv-SE" kern="1200" dirty="0">
                <a:solidFill>
                  <a:srgbClr val="000000"/>
                </a:solidFill>
              </a:rPr>
              <a:t>hur kan den hanteras </a:t>
            </a:r>
            <a:endParaRPr lang="sv-SE" kern="1200" dirty="0">
              <a:solidFill>
                <a:srgbClr val="000000"/>
              </a:solidFill>
              <a:latin typeface="+mn-lt"/>
              <a:ea typeface="+mn-ea"/>
              <a:cs typeface="Times New Roman" panose="02020603050405020304" pitchFamily="18" charset="0"/>
            </a:endParaRPr>
          </a:p>
          <a:p>
            <a:pPr marL="30163" indent="0">
              <a:buNone/>
            </a:pPr>
            <a:r>
              <a:rPr lang="sv-SE" dirty="0">
                <a:solidFill>
                  <a:srgbClr val="000000"/>
                </a:solidFill>
                <a:cs typeface="Times New Roman" panose="02020603050405020304" pitchFamily="18" charset="0"/>
              </a:rPr>
              <a:t/>
            </a:r>
            <a:br>
              <a:rPr lang="sv-SE" dirty="0">
                <a:solidFill>
                  <a:srgbClr val="000000"/>
                </a:solidFill>
                <a:cs typeface="Times New Roman" panose="02020603050405020304" pitchFamily="18" charset="0"/>
              </a:rPr>
            </a:br>
            <a:endParaRPr lang="sv-SE" dirty="0"/>
          </a:p>
        </p:txBody>
      </p:sp>
      <p:sp>
        <p:nvSpPr>
          <p:cNvPr id="3" name="Rubrik 2">
            <a:extLst>
              <a:ext uri="{FF2B5EF4-FFF2-40B4-BE49-F238E27FC236}">
                <a16:creationId xmlns:a16="http://schemas.microsoft.com/office/drawing/2014/main" id="{B1C620F0-D5BE-D98C-6630-DD2BF16A6D45}"/>
              </a:ext>
            </a:extLst>
          </p:cNvPr>
          <p:cNvSpPr>
            <a:spLocks noGrp="1"/>
          </p:cNvSpPr>
          <p:nvPr>
            <p:ph type="title"/>
          </p:nvPr>
        </p:nvSpPr>
        <p:spPr>
          <a:xfrm>
            <a:off x="654708" y="411087"/>
            <a:ext cx="9822792" cy="1228518"/>
          </a:xfrm>
        </p:spPr>
        <p:txBody>
          <a:bodyPr/>
          <a:lstStyle/>
          <a:p>
            <a:r>
              <a:rPr lang="sv-SE" dirty="0">
                <a:solidFill>
                  <a:schemeClr val="accent3"/>
                </a:solidFill>
              </a:rPr>
              <a:t>2 workshops med socialchefsnätverket</a:t>
            </a:r>
          </a:p>
        </p:txBody>
      </p:sp>
      <p:sp>
        <p:nvSpPr>
          <p:cNvPr id="2" name="Rektangel 1">
            <a:extLst>
              <a:ext uri="{FF2B5EF4-FFF2-40B4-BE49-F238E27FC236}">
                <a16:creationId xmlns:a16="http://schemas.microsoft.com/office/drawing/2014/main" id="{91FF1BEA-CD42-02EF-3EDC-BFD01087EB92}"/>
              </a:ext>
            </a:extLst>
          </p:cNvPr>
          <p:cNvSpPr/>
          <p:nvPr/>
        </p:nvSpPr>
        <p:spPr>
          <a:xfrm>
            <a:off x="7800973" y="5591175"/>
            <a:ext cx="3832908" cy="71437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Haft bra stöd av Governo för att </a:t>
            </a:r>
            <a:r>
              <a:rPr kumimoji="0" lang="sv-SE" sz="1800" b="0" i="0" u="none" strike="noStrike" kern="1200" cap="none" spc="0" normalizeH="0" baseline="0" noProof="0" dirty="0" err="1">
                <a:ln>
                  <a:noFill/>
                </a:ln>
                <a:solidFill>
                  <a:prstClr val="white"/>
                </a:solidFill>
                <a:effectLst/>
                <a:uLnTx/>
                <a:uFillTx/>
                <a:latin typeface="Arial"/>
                <a:ea typeface="+mn-ea"/>
                <a:cs typeface="+mn-cs"/>
              </a:rPr>
              <a:t>facilitera</a:t>
            </a:r>
            <a:r>
              <a:rPr kumimoji="0" lang="sv-SE" sz="1800" b="0" i="0" u="none" strike="noStrike" kern="1200" cap="none" spc="0" normalizeH="0" baseline="0" noProof="0" dirty="0">
                <a:ln>
                  <a:noFill/>
                </a:ln>
                <a:solidFill>
                  <a:prstClr val="white"/>
                </a:solidFill>
                <a:effectLst/>
                <a:uLnTx/>
                <a:uFillTx/>
                <a:latin typeface="Arial"/>
                <a:ea typeface="+mn-ea"/>
                <a:cs typeface="+mn-cs"/>
              </a:rPr>
              <a:t> process &amp; ws.</a:t>
            </a:r>
          </a:p>
        </p:txBody>
      </p:sp>
    </p:spTree>
    <p:extLst>
      <p:ext uri="{BB962C8B-B14F-4D97-AF65-F5344CB8AC3E}">
        <p14:creationId xmlns:p14="http://schemas.microsoft.com/office/powerpoint/2010/main" val="27676360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DB5089-76FC-40D5-93B8-A4BF9F4D5DB3}"/>
              </a:ext>
            </a:extLst>
          </p:cNvPr>
          <p:cNvSpPr/>
          <p:nvPr/>
        </p:nvSpPr>
        <p:spPr>
          <a:xfrm>
            <a:off x="0" y="-15498"/>
            <a:ext cx="12192000" cy="626225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F03DC605-0AE9-0E0C-CE64-339FF750B732}"/>
              </a:ext>
            </a:extLst>
          </p:cNvPr>
          <p:cNvGraphicFramePr/>
          <p:nvPr/>
        </p:nvGraphicFramePr>
        <p:xfrm>
          <a:off x="1616869" y="111017"/>
          <a:ext cx="8958261" cy="611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ABFD7C00-CDF9-4ED6-7233-7ECFC2B67552}"/>
              </a:ext>
            </a:extLst>
          </p:cNvPr>
          <p:cNvGrpSpPr/>
          <p:nvPr/>
        </p:nvGrpSpPr>
        <p:grpSpPr>
          <a:xfrm>
            <a:off x="4728607" y="2776170"/>
            <a:ext cx="2734786" cy="1664444"/>
            <a:chOff x="3748129" y="2419705"/>
            <a:chExt cx="4511062" cy="2876243"/>
          </a:xfrm>
          <a:solidFill>
            <a:schemeClr val="tx1"/>
          </a:solidFill>
        </p:grpSpPr>
        <p:pic>
          <p:nvPicPr>
            <p:cNvPr id="3" name="Bild 8" descr="Kvinna med hel fyllning">
              <a:extLst>
                <a:ext uri="{FF2B5EF4-FFF2-40B4-BE49-F238E27FC236}">
                  <a16:creationId xmlns:a16="http://schemas.microsoft.com/office/drawing/2014/main" id="{8D72CBF1-0251-FC15-4862-6CD55DEA21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748129" y="2879796"/>
              <a:ext cx="2416152" cy="2416152"/>
            </a:xfrm>
            <a:prstGeom prst="rect">
              <a:avLst/>
            </a:prstGeom>
          </p:spPr>
        </p:pic>
        <p:pic>
          <p:nvPicPr>
            <p:cNvPr id="4" name="Bild 6" descr="Man med hel fyllning">
              <a:extLst>
                <a:ext uri="{FF2B5EF4-FFF2-40B4-BE49-F238E27FC236}">
                  <a16:creationId xmlns:a16="http://schemas.microsoft.com/office/drawing/2014/main" id="{7689AA4A-58A6-118C-72EC-5B2DD32F88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843039" y="2419705"/>
              <a:ext cx="2416152" cy="2416152"/>
            </a:xfrm>
            <a:prstGeom prst="rect">
              <a:avLst/>
            </a:prstGeom>
          </p:spPr>
        </p:pic>
        <p:sp>
          <p:nvSpPr>
            <p:cNvPr id="5" name="Rectangle 4">
              <a:extLst>
                <a:ext uri="{FF2B5EF4-FFF2-40B4-BE49-F238E27FC236}">
                  <a16:creationId xmlns:a16="http://schemas.microsoft.com/office/drawing/2014/main" id="{D7B9D232-4069-CA15-AA7F-286C3050040C}"/>
                </a:ext>
              </a:extLst>
            </p:cNvPr>
            <p:cNvSpPr/>
            <p:nvPr/>
          </p:nvSpPr>
          <p:spPr>
            <a:xfrm>
              <a:off x="5621802" y="3642102"/>
              <a:ext cx="686008" cy="216977"/>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Rubrik 1">
            <a:extLst>
              <a:ext uri="{FF2B5EF4-FFF2-40B4-BE49-F238E27FC236}">
                <a16:creationId xmlns:a16="http://schemas.microsoft.com/office/drawing/2014/main" id="{91A625FC-B8E3-4850-6A71-55D529BEDE64}"/>
              </a:ext>
            </a:extLst>
          </p:cNvPr>
          <p:cNvSpPr>
            <a:spLocks noGrp="1"/>
          </p:cNvSpPr>
          <p:nvPr>
            <p:ph type="title"/>
          </p:nvPr>
        </p:nvSpPr>
        <p:spPr>
          <a:xfrm>
            <a:off x="664233" y="874602"/>
            <a:ext cx="9970363" cy="1228518"/>
          </a:xfrm>
        </p:spPr>
        <p:txBody>
          <a:bodyPr anchor="t">
            <a:noAutofit/>
          </a:bodyPr>
          <a:lstStyle/>
          <a:p>
            <a:r>
              <a:rPr lang="sv-SE" dirty="0"/>
              <a:t>Kön </a:t>
            </a:r>
            <a:br>
              <a:rPr lang="sv-SE" dirty="0"/>
            </a:br>
            <a:r>
              <a:rPr lang="sv-SE" dirty="0"/>
              <a:t>spelar </a:t>
            </a:r>
            <a:br>
              <a:rPr lang="sv-SE" dirty="0"/>
            </a:br>
            <a:r>
              <a:rPr lang="sv-SE" dirty="0"/>
              <a:t>roll!</a:t>
            </a:r>
          </a:p>
        </p:txBody>
      </p:sp>
      <p:grpSp>
        <p:nvGrpSpPr>
          <p:cNvPr id="9" name="Group 8">
            <a:extLst>
              <a:ext uri="{FF2B5EF4-FFF2-40B4-BE49-F238E27FC236}">
                <a16:creationId xmlns:a16="http://schemas.microsoft.com/office/drawing/2014/main" id="{F552C0CB-9099-878D-28AD-6A2477E8A025}"/>
              </a:ext>
            </a:extLst>
          </p:cNvPr>
          <p:cNvGrpSpPr/>
          <p:nvPr/>
        </p:nvGrpSpPr>
        <p:grpSpPr>
          <a:xfrm>
            <a:off x="5358016" y="3458551"/>
            <a:ext cx="1394795" cy="195495"/>
            <a:chOff x="5358016" y="3458551"/>
            <a:chExt cx="1394795" cy="195495"/>
          </a:xfrm>
        </p:grpSpPr>
        <p:sp>
          <p:nvSpPr>
            <p:cNvPr id="10" name="Oval 9">
              <a:extLst>
                <a:ext uri="{FF2B5EF4-FFF2-40B4-BE49-F238E27FC236}">
                  <a16:creationId xmlns:a16="http://schemas.microsoft.com/office/drawing/2014/main" id="{3E44FA9A-7ED6-6070-A16B-919D31D7B7A6}"/>
                </a:ext>
              </a:extLst>
            </p:cNvPr>
            <p:cNvSpPr/>
            <p:nvPr/>
          </p:nvSpPr>
          <p:spPr>
            <a:xfrm rot="440562">
              <a:off x="5358016" y="3478475"/>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F564AFB9-E29A-8F57-EB5F-D532CBEDFB82}"/>
                </a:ext>
              </a:extLst>
            </p:cNvPr>
            <p:cNvSpPr/>
            <p:nvPr/>
          </p:nvSpPr>
          <p:spPr>
            <a:xfrm rot="440562">
              <a:off x="6560857" y="3458551"/>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2863668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3D6B3E-842B-E17C-B96F-96737C20D844}"/>
              </a:ext>
            </a:extLst>
          </p:cNvPr>
          <p:cNvSpPr/>
          <p:nvPr/>
        </p:nvSpPr>
        <p:spPr>
          <a:xfrm>
            <a:off x="0" y="0"/>
            <a:ext cx="12192000" cy="626225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F03DC605-0AE9-0E0C-CE64-339FF750B732}"/>
              </a:ext>
            </a:extLst>
          </p:cNvPr>
          <p:cNvGraphicFramePr/>
          <p:nvPr/>
        </p:nvGraphicFramePr>
        <p:xfrm>
          <a:off x="1616869" y="111017"/>
          <a:ext cx="8958261" cy="611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32B17FEC-AED0-9EE4-821B-0C76E7817E65}"/>
              </a:ext>
            </a:extLst>
          </p:cNvPr>
          <p:cNvGrpSpPr/>
          <p:nvPr/>
        </p:nvGrpSpPr>
        <p:grpSpPr>
          <a:xfrm>
            <a:off x="4728607" y="2776170"/>
            <a:ext cx="2734786" cy="1664444"/>
            <a:chOff x="3748129" y="2419705"/>
            <a:chExt cx="4511062" cy="2876243"/>
          </a:xfrm>
          <a:solidFill>
            <a:schemeClr val="tx1"/>
          </a:solidFill>
        </p:grpSpPr>
        <p:pic>
          <p:nvPicPr>
            <p:cNvPr id="3" name="Bild 8" descr="Kvinna med hel fyllning">
              <a:extLst>
                <a:ext uri="{FF2B5EF4-FFF2-40B4-BE49-F238E27FC236}">
                  <a16:creationId xmlns:a16="http://schemas.microsoft.com/office/drawing/2014/main" id="{C0F536A6-B7D5-F516-8188-3EE07F42C3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748129" y="2879796"/>
              <a:ext cx="2416152" cy="2416152"/>
            </a:xfrm>
            <a:prstGeom prst="rect">
              <a:avLst/>
            </a:prstGeom>
          </p:spPr>
        </p:pic>
        <p:pic>
          <p:nvPicPr>
            <p:cNvPr id="4" name="Bild 6" descr="Man med hel fyllning">
              <a:extLst>
                <a:ext uri="{FF2B5EF4-FFF2-40B4-BE49-F238E27FC236}">
                  <a16:creationId xmlns:a16="http://schemas.microsoft.com/office/drawing/2014/main" id="{BFCDBE97-A02B-7EDC-48FA-A9B70C40FEF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843039" y="2419705"/>
              <a:ext cx="2416152" cy="2416152"/>
            </a:xfrm>
            <a:prstGeom prst="rect">
              <a:avLst/>
            </a:prstGeom>
          </p:spPr>
        </p:pic>
        <p:sp>
          <p:nvSpPr>
            <p:cNvPr id="5" name="Rectangle 4">
              <a:extLst>
                <a:ext uri="{FF2B5EF4-FFF2-40B4-BE49-F238E27FC236}">
                  <a16:creationId xmlns:a16="http://schemas.microsoft.com/office/drawing/2014/main" id="{76FD9CAA-098A-A67D-BC65-79D7819C2D9D}"/>
                </a:ext>
              </a:extLst>
            </p:cNvPr>
            <p:cNvSpPr/>
            <p:nvPr/>
          </p:nvSpPr>
          <p:spPr>
            <a:xfrm>
              <a:off x="5621802" y="3642102"/>
              <a:ext cx="686008" cy="216977"/>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Rubrik 1">
            <a:extLst>
              <a:ext uri="{FF2B5EF4-FFF2-40B4-BE49-F238E27FC236}">
                <a16:creationId xmlns:a16="http://schemas.microsoft.com/office/drawing/2014/main" id="{10B2CCE3-13F3-FD4A-6CA5-8ABDD0FBD403}"/>
              </a:ext>
            </a:extLst>
          </p:cNvPr>
          <p:cNvSpPr>
            <a:spLocks noGrp="1"/>
          </p:cNvSpPr>
          <p:nvPr>
            <p:ph type="title"/>
          </p:nvPr>
        </p:nvSpPr>
        <p:spPr>
          <a:xfrm>
            <a:off x="664233" y="874602"/>
            <a:ext cx="9970363" cy="1228518"/>
          </a:xfrm>
        </p:spPr>
        <p:txBody>
          <a:bodyPr anchor="t">
            <a:noAutofit/>
          </a:bodyPr>
          <a:lstStyle/>
          <a:p>
            <a:r>
              <a:rPr lang="sv-SE" dirty="0"/>
              <a:t>Kön </a:t>
            </a:r>
            <a:br>
              <a:rPr lang="sv-SE" dirty="0"/>
            </a:br>
            <a:r>
              <a:rPr lang="sv-SE" dirty="0"/>
              <a:t>spelar </a:t>
            </a:r>
            <a:br>
              <a:rPr lang="sv-SE" dirty="0"/>
            </a:br>
            <a:r>
              <a:rPr lang="sv-SE" dirty="0"/>
              <a:t>roll!</a:t>
            </a:r>
          </a:p>
        </p:txBody>
      </p:sp>
      <p:grpSp>
        <p:nvGrpSpPr>
          <p:cNvPr id="9" name="Group 8">
            <a:extLst>
              <a:ext uri="{FF2B5EF4-FFF2-40B4-BE49-F238E27FC236}">
                <a16:creationId xmlns:a16="http://schemas.microsoft.com/office/drawing/2014/main" id="{4C354394-3AF2-E6E2-754F-4AC72652E7CF}"/>
              </a:ext>
            </a:extLst>
          </p:cNvPr>
          <p:cNvGrpSpPr/>
          <p:nvPr/>
        </p:nvGrpSpPr>
        <p:grpSpPr>
          <a:xfrm>
            <a:off x="5358016" y="3458551"/>
            <a:ext cx="1394795" cy="195495"/>
            <a:chOff x="5358016" y="3458551"/>
            <a:chExt cx="1394795" cy="195495"/>
          </a:xfrm>
        </p:grpSpPr>
        <p:sp>
          <p:nvSpPr>
            <p:cNvPr id="10" name="Oval 9">
              <a:extLst>
                <a:ext uri="{FF2B5EF4-FFF2-40B4-BE49-F238E27FC236}">
                  <a16:creationId xmlns:a16="http://schemas.microsoft.com/office/drawing/2014/main" id="{3945C013-8599-3828-3BCF-F06E988A8637}"/>
                </a:ext>
              </a:extLst>
            </p:cNvPr>
            <p:cNvSpPr/>
            <p:nvPr/>
          </p:nvSpPr>
          <p:spPr>
            <a:xfrm rot="440562">
              <a:off x="5358016" y="3478475"/>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6D707890-3D87-C7CB-B214-94BC62049E02}"/>
                </a:ext>
              </a:extLst>
            </p:cNvPr>
            <p:cNvSpPr/>
            <p:nvPr/>
          </p:nvSpPr>
          <p:spPr>
            <a:xfrm rot="440562">
              <a:off x="6560857" y="3458551"/>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880542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04E0AE-C090-CC20-1825-52FC91917607}"/>
              </a:ext>
            </a:extLst>
          </p:cNvPr>
          <p:cNvSpPr/>
          <p:nvPr/>
        </p:nvSpPr>
        <p:spPr>
          <a:xfrm>
            <a:off x="0" y="2930"/>
            <a:ext cx="12192000" cy="626225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F03DC605-0AE9-0E0C-CE64-339FF750B732}"/>
              </a:ext>
            </a:extLst>
          </p:cNvPr>
          <p:cNvGraphicFramePr/>
          <p:nvPr/>
        </p:nvGraphicFramePr>
        <p:xfrm>
          <a:off x="1616869" y="98308"/>
          <a:ext cx="8958261" cy="611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B11848DA-D7B2-78CC-EAB2-CD263E1AAA17}"/>
              </a:ext>
            </a:extLst>
          </p:cNvPr>
          <p:cNvGrpSpPr/>
          <p:nvPr/>
        </p:nvGrpSpPr>
        <p:grpSpPr>
          <a:xfrm>
            <a:off x="4728607" y="2776170"/>
            <a:ext cx="2734786" cy="1664444"/>
            <a:chOff x="3748129" y="2419705"/>
            <a:chExt cx="4511062" cy="2876243"/>
          </a:xfrm>
          <a:solidFill>
            <a:schemeClr val="tx1"/>
          </a:solidFill>
        </p:grpSpPr>
        <p:pic>
          <p:nvPicPr>
            <p:cNvPr id="5" name="Bild 8" descr="Kvinna med hel fyllning">
              <a:extLst>
                <a:ext uri="{FF2B5EF4-FFF2-40B4-BE49-F238E27FC236}">
                  <a16:creationId xmlns:a16="http://schemas.microsoft.com/office/drawing/2014/main" id="{B03479DB-9BC0-B7CF-CDC0-5DE7CB1C51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748129" y="2879796"/>
              <a:ext cx="2416152" cy="2416152"/>
            </a:xfrm>
            <a:prstGeom prst="rect">
              <a:avLst/>
            </a:prstGeom>
          </p:spPr>
        </p:pic>
        <p:pic>
          <p:nvPicPr>
            <p:cNvPr id="6" name="Bild 6" descr="Man med hel fyllning">
              <a:extLst>
                <a:ext uri="{FF2B5EF4-FFF2-40B4-BE49-F238E27FC236}">
                  <a16:creationId xmlns:a16="http://schemas.microsoft.com/office/drawing/2014/main" id="{3546BA84-8BAC-5912-99DD-32DA906A8F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843039" y="2419705"/>
              <a:ext cx="2416152" cy="2416152"/>
            </a:xfrm>
            <a:prstGeom prst="rect">
              <a:avLst/>
            </a:prstGeom>
          </p:spPr>
        </p:pic>
        <p:sp>
          <p:nvSpPr>
            <p:cNvPr id="8" name="Rectangle 7">
              <a:extLst>
                <a:ext uri="{FF2B5EF4-FFF2-40B4-BE49-F238E27FC236}">
                  <a16:creationId xmlns:a16="http://schemas.microsoft.com/office/drawing/2014/main" id="{C368508F-EA06-9520-41F1-D13F85053810}"/>
                </a:ext>
              </a:extLst>
            </p:cNvPr>
            <p:cNvSpPr/>
            <p:nvPr/>
          </p:nvSpPr>
          <p:spPr>
            <a:xfrm>
              <a:off x="5621802" y="3642102"/>
              <a:ext cx="686008" cy="216977"/>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0" name="Rubrik 1">
            <a:extLst>
              <a:ext uri="{FF2B5EF4-FFF2-40B4-BE49-F238E27FC236}">
                <a16:creationId xmlns:a16="http://schemas.microsoft.com/office/drawing/2014/main" id="{BCC4D6F7-76EE-1CA0-B586-13D64C0C482E}"/>
              </a:ext>
            </a:extLst>
          </p:cNvPr>
          <p:cNvSpPr>
            <a:spLocks noGrp="1"/>
          </p:cNvSpPr>
          <p:nvPr>
            <p:ph type="title"/>
          </p:nvPr>
        </p:nvSpPr>
        <p:spPr>
          <a:xfrm>
            <a:off x="664233" y="874602"/>
            <a:ext cx="9970363" cy="1228518"/>
          </a:xfrm>
        </p:spPr>
        <p:txBody>
          <a:bodyPr anchor="t">
            <a:noAutofit/>
          </a:bodyPr>
          <a:lstStyle/>
          <a:p>
            <a:r>
              <a:rPr lang="sv-SE" dirty="0"/>
              <a:t>Kön </a:t>
            </a:r>
            <a:br>
              <a:rPr lang="sv-SE" dirty="0"/>
            </a:br>
            <a:r>
              <a:rPr lang="sv-SE" dirty="0"/>
              <a:t>spelar </a:t>
            </a:r>
            <a:br>
              <a:rPr lang="sv-SE" dirty="0"/>
            </a:br>
            <a:r>
              <a:rPr lang="sv-SE" dirty="0"/>
              <a:t>roll!</a:t>
            </a:r>
          </a:p>
        </p:txBody>
      </p:sp>
      <p:grpSp>
        <p:nvGrpSpPr>
          <p:cNvPr id="11" name="Group 10">
            <a:extLst>
              <a:ext uri="{FF2B5EF4-FFF2-40B4-BE49-F238E27FC236}">
                <a16:creationId xmlns:a16="http://schemas.microsoft.com/office/drawing/2014/main" id="{4244760D-785B-7B15-95E9-0759B9624F8E}"/>
              </a:ext>
            </a:extLst>
          </p:cNvPr>
          <p:cNvGrpSpPr/>
          <p:nvPr/>
        </p:nvGrpSpPr>
        <p:grpSpPr>
          <a:xfrm>
            <a:off x="5358016" y="3458551"/>
            <a:ext cx="1394795" cy="195495"/>
            <a:chOff x="5358016" y="3458551"/>
            <a:chExt cx="1394795" cy="195495"/>
          </a:xfrm>
        </p:grpSpPr>
        <p:sp>
          <p:nvSpPr>
            <p:cNvPr id="12" name="Oval 11">
              <a:extLst>
                <a:ext uri="{FF2B5EF4-FFF2-40B4-BE49-F238E27FC236}">
                  <a16:creationId xmlns:a16="http://schemas.microsoft.com/office/drawing/2014/main" id="{AB3C16B8-41FE-59AF-96AA-AD38BAD5FECA}"/>
                </a:ext>
              </a:extLst>
            </p:cNvPr>
            <p:cNvSpPr/>
            <p:nvPr/>
          </p:nvSpPr>
          <p:spPr>
            <a:xfrm rot="440562">
              <a:off x="5358016" y="3478475"/>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70A6212A-6959-D8C1-9C52-8427316912DE}"/>
                </a:ext>
              </a:extLst>
            </p:cNvPr>
            <p:cNvSpPr/>
            <p:nvPr/>
          </p:nvSpPr>
          <p:spPr>
            <a:xfrm rot="440562">
              <a:off x="6560857" y="3458551"/>
              <a:ext cx="191954" cy="175571"/>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59913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4E63603-7B34-904A-4D7B-FAECBF960277}"/>
              </a:ext>
            </a:extLst>
          </p:cNvPr>
          <p:cNvGrpSpPr/>
          <p:nvPr/>
        </p:nvGrpSpPr>
        <p:grpSpPr>
          <a:xfrm>
            <a:off x="-4134" y="0"/>
            <a:ext cx="12196134" cy="6265333"/>
            <a:chOff x="-4134" y="0"/>
            <a:chExt cx="12196134" cy="6245525"/>
          </a:xfrm>
        </p:grpSpPr>
        <p:pic>
          <p:nvPicPr>
            <p:cNvPr id="7" name="Bildobjekt 6" descr="En bild som visar tecknad serie, träd, klädsel, illustration&#10;&#10;Automatiskt genererad beskrivning">
              <a:extLst>
                <a:ext uri="{FF2B5EF4-FFF2-40B4-BE49-F238E27FC236}">
                  <a16:creationId xmlns:a16="http://schemas.microsoft.com/office/drawing/2014/main" id="{74D06A71-03C2-2ACB-5F2A-819D8F96ECB4}"/>
                </a:ext>
              </a:extLst>
            </p:cNvPr>
            <p:cNvPicPr>
              <a:picLocks noChangeAspect="1"/>
            </p:cNvPicPr>
            <p:nvPr/>
          </p:nvPicPr>
          <p:blipFill rotWithShape="1">
            <a:blip r:embed="rId3">
              <a:extLst>
                <a:ext uri="{28A0092B-C50C-407E-A947-70E740481C1C}">
                  <a14:useLocalDpi xmlns:a14="http://schemas.microsoft.com/office/drawing/2010/main" val="0"/>
                </a:ext>
              </a:extLst>
            </a:blip>
            <a:srcRect b="21122"/>
            <a:stretch/>
          </p:blipFill>
          <p:spPr>
            <a:xfrm>
              <a:off x="-4134" y="834218"/>
              <a:ext cx="12196134" cy="5411307"/>
            </a:xfrm>
            <a:prstGeom prst="rect">
              <a:avLst/>
            </a:prstGeom>
          </p:spPr>
        </p:pic>
        <p:sp>
          <p:nvSpPr>
            <p:cNvPr id="3" name="Rectangle 2">
              <a:extLst>
                <a:ext uri="{FF2B5EF4-FFF2-40B4-BE49-F238E27FC236}">
                  <a16:creationId xmlns:a16="http://schemas.microsoft.com/office/drawing/2014/main" id="{A45A7453-CF68-EEE7-E2BF-14B7E1E82D53}"/>
                </a:ext>
              </a:extLst>
            </p:cNvPr>
            <p:cNvSpPr/>
            <p:nvPr/>
          </p:nvSpPr>
          <p:spPr>
            <a:xfrm>
              <a:off x="0" y="0"/>
              <a:ext cx="12192000" cy="834218"/>
            </a:xfrm>
            <a:prstGeom prst="rect">
              <a:avLst/>
            </a:prstGeom>
            <a:solidFill>
              <a:srgbClr val="F6F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extruta 1">
            <a:extLst>
              <a:ext uri="{FF2B5EF4-FFF2-40B4-BE49-F238E27FC236}">
                <a16:creationId xmlns:a16="http://schemas.microsoft.com/office/drawing/2014/main" id="{9E2CE9F8-58FB-DF5E-FC15-03C218F1DA87}"/>
              </a:ext>
            </a:extLst>
          </p:cNvPr>
          <p:cNvSpPr txBox="1"/>
          <p:nvPr/>
        </p:nvSpPr>
        <p:spPr>
          <a:xfrm>
            <a:off x="301056" y="288228"/>
            <a:ext cx="116459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dirty="0">
                <a:ln>
                  <a:noFill/>
                </a:ln>
                <a:solidFill>
                  <a:srgbClr val="222221"/>
                </a:solidFill>
                <a:effectLst/>
                <a:uLnTx/>
                <a:uFillTx/>
                <a:latin typeface="Arial"/>
                <a:ea typeface="+mn-ea"/>
                <a:cs typeface="+mn-cs"/>
              </a:rPr>
              <a:t>Hur jämställd är socialtjänsten?</a:t>
            </a:r>
            <a:endParaRPr kumimoji="0" lang="sv-SE" sz="4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348654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076E3F-0747-09C3-855A-85BDA6201DE9}"/>
              </a:ext>
            </a:extLst>
          </p:cNvPr>
          <p:cNvSpPr/>
          <p:nvPr/>
        </p:nvSpPr>
        <p:spPr>
          <a:xfrm>
            <a:off x="0" y="0"/>
            <a:ext cx="12192000" cy="6262255"/>
          </a:xfrm>
          <a:prstGeom prst="rect">
            <a:avLst/>
          </a:prstGeom>
          <a:solidFill>
            <a:srgbClr val="F7F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Platshållare för innehåll 2">
            <a:extLst>
              <a:ext uri="{FF2B5EF4-FFF2-40B4-BE49-F238E27FC236}">
                <a16:creationId xmlns:a16="http://schemas.microsoft.com/office/drawing/2014/main" id="{E5CDD06B-0736-4CBD-BB0D-20FCAC2F96F9}"/>
              </a:ext>
            </a:extLst>
          </p:cNvPr>
          <p:cNvSpPr>
            <a:spLocks noGrp="1"/>
          </p:cNvSpPr>
          <p:nvPr>
            <p:ph idx="1"/>
          </p:nvPr>
        </p:nvSpPr>
        <p:spPr>
          <a:xfrm>
            <a:off x="664233" y="2268845"/>
            <a:ext cx="10239988" cy="3773146"/>
          </a:xfrm>
        </p:spPr>
        <p:txBody>
          <a:bodyPr vert="horz" lIns="91440" tIns="45720" rIns="91440" bIns="45720" rtlCol="0" anchor="t">
            <a:noAutofit/>
          </a:bodyPr>
          <a:lstStyle/>
          <a:p>
            <a:pPr marL="29845" indent="0" fontAlgn="base">
              <a:buNone/>
            </a:pPr>
            <a:r>
              <a:rPr lang="sv-SE" b="1" dirty="0">
                <a:solidFill>
                  <a:srgbClr val="000000"/>
                </a:solidFill>
              </a:rPr>
              <a:t>Socialtjänst: </a:t>
            </a:r>
            <a:r>
              <a:rPr lang="sv-SE" dirty="0">
                <a:solidFill>
                  <a:srgbClr val="000000"/>
                </a:solidFill>
              </a:rPr>
              <a:t>Socialchefer, IFO-chefer, 1:a socialsekreterare,</a:t>
            </a:r>
          </a:p>
          <a:p>
            <a:pPr marL="29845" indent="0" fontAlgn="base">
              <a:buNone/>
            </a:pPr>
            <a:r>
              <a:rPr lang="sv-SE" dirty="0">
                <a:solidFill>
                  <a:srgbClr val="000000"/>
                </a:solidFill>
              </a:rPr>
              <a:t>handläggare, utförare, förtroendevalda</a:t>
            </a:r>
          </a:p>
          <a:p>
            <a:pPr marL="29845" indent="0" fontAlgn="base">
              <a:buNone/>
            </a:pPr>
            <a:endParaRPr lang="sv-SE" b="1" dirty="0">
              <a:solidFill>
                <a:srgbClr val="000000"/>
              </a:solidFill>
            </a:endParaRPr>
          </a:p>
          <a:p>
            <a:pPr marL="29845" indent="0" fontAlgn="base">
              <a:buNone/>
            </a:pPr>
            <a:r>
              <a:rPr lang="sv-SE" b="1" dirty="0">
                <a:solidFill>
                  <a:srgbClr val="000000"/>
                </a:solidFill>
              </a:rPr>
              <a:t>RSS: </a:t>
            </a:r>
            <a:r>
              <a:rPr lang="sv-SE" dirty="0">
                <a:solidFill>
                  <a:srgbClr val="000000"/>
                </a:solidFill>
              </a:rPr>
              <a:t>Chefer, utvecklingsledare för kvinnofrid, övriga</a:t>
            </a:r>
          </a:p>
          <a:p>
            <a:pPr marL="29845" indent="0" fontAlgn="base">
              <a:buNone/>
            </a:pPr>
            <a:r>
              <a:rPr lang="sv-SE" dirty="0">
                <a:solidFill>
                  <a:srgbClr val="000000"/>
                </a:solidFill>
              </a:rPr>
              <a:t>utvecklingsledare inom RSS</a:t>
            </a:r>
          </a:p>
          <a:p>
            <a:pPr marL="29845" indent="0" fontAlgn="base">
              <a:buNone/>
            </a:pPr>
            <a:endParaRPr lang="sv-SE" dirty="0">
              <a:highlight>
                <a:srgbClr val="FFFF00"/>
              </a:highlight>
              <a:ea typeface="+mn-lt"/>
              <a:cs typeface="+mn-lt"/>
            </a:endParaRPr>
          </a:p>
          <a:p>
            <a:pPr marL="315595" indent="-285750">
              <a:buFont typeface="Wingdings" pitchFamily="2" charset="2"/>
              <a:buChar char="§"/>
            </a:pPr>
            <a:endParaRPr lang="sv-SE" sz="1400" dirty="0">
              <a:cs typeface="Arial"/>
            </a:endParaRPr>
          </a:p>
        </p:txBody>
      </p:sp>
      <p:sp>
        <p:nvSpPr>
          <p:cNvPr id="2" name="Rubrik 1">
            <a:extLst>
              <a:ext uri="{FF2B5EF4-FFF2-40B4-BE49-F238E27FC236}">
                <a16:creationId xmlns:a16="http://schemas.microsoft.com/office/drawing/2014/main" id="{480E8865-3672-41E5-8E47-597CF3536880}"/>
              </a:ext>
            </a:extLst>
          </p:cNvPr>
          <p:cNvSpPr>
            <a:spLocks noGrp="1"/>
          </p:cNvSpPr>
          <p:nvPr>
            <p:ph type="title"/>
          </p:nvPr>
        </p:nvSpPr>
        <p:spPr/>
        <p:txBody>
          <a:bodyPr/>
          <a:lstStyle/>
          <a:p>
            <a:r>
              <a:rPr lang="sv-SE" dirty="0"/>
              <a:t>700 personer har gett input</a:t>
            </a:r>
          </a:p>
        </p:txBody>
      </p:sp>
    </p:spTree>
    <p:extLst>
      <p:ext uri="{BB962C8B-B14F-4D97-AF65-F5344CB8AC3E}">
        <p14:creationId xmlns:p14="http://schemas.microsoft.com/office/powerpoint/2010/main" val="24419721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DE0CCF-92CB-C77B-20EC-D7A7BD932A6A}"/>
              </a:ext>
            </a:extLst>
          </p:cNvPr>
          <p:cNvSpPr/>
          <p:nvPr/>
        </p:nvSpPr>
        <p:spPr>
          <a:xfrm>
            <a:off x="0" y="0"/>
            <a:ext cx="12192000" cy="6262255"/>
          </a:xfrm>
          <a:prstGeom prst="rect">
            <a:avLst/>
          </a:prstGeom>
          <a:solidFill>
            <a:srgbClr val="F7F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ruta 4">
            <a:extLst>
              <a:ext uri="{FF2B5EF4-FFF2-40B4-BE49-F238E27FC236}">
                <a16:creationId xmlns:a16="http://schemas.microsoft.com/office/drawing/2014/main" id="{E6929A15-8A28-4569-934F-D2D3FC21309F}"/>
              </a:ext>
            </a:extLst>
          </p:cNvPr>
          <p:cNvSpPr txBox="1"/>
          <p:nvPr/>
        </p:nvSpPr>
        <p:spPr>
          <a:xfrm>
            <a:off x="1133031" y="1951889"/>
            <a:ext cx="348615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”Arbetssätt så att jämställdhetsfrågorna blir </a:t>
            </a:r>
            <a:r>
              <a:rPr kumimoji="0" lang="sv-S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integrerade i det dagliga arbetet </a:t>
            </a: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så det inte blir arbeten parallellt”</a:t>
            </a:r>
          </a:p>
        </p:txBody>
      </p:sp>
      <p:sp>
        <p:nvSpPr>
          <p:cNvPr id="18" name="TextBox 17">
            <a:extLst>
              <a:ext uri="{FF2B5EF4-FFF2-40B4-BE49-F238E27FC236}">
                <a16:creationId xmlns:a16="http://schemas.microsoft.com/office/drawing/2014/main" id="{1D9099A9-DD2B-AC03-056B-53F251F80D0B}"/>
              </a:ext>
            </a:extLst>
          </p:cNvPr>
          <p:cNvSpPr txBox="1"/>
          <p:nvPr/>
        </p:nvSpPr>
        <p:spPr>
          <a:xfrm>
            <a:off x="6096000" y="1797784"/>
            <a:ext cx="479107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sv-S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Befintlig forskning </a:t>
            </a: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ger många aha-upplevelser. Vi behöver verkligen lyfta frågorna i det dagliga arbetet och ha dessa diskussioner </a:t>
            </a:r>
            <a:r>
              <a:rPr kumimoji="0" lang="sv-S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mer frekvent och systematiskt</a:t>
            </a: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19" name="textruta 9">
            <a:extLst>
              <a:ext uri="{FF2B5EF4-FFF2-40B4-BE49-F238E27FC236}">
                <a16:creationId xmlns:a16="http://schemas.microsoft.com/office/drawing/2014/main" id="{85CC954F-31F3-755F-1150-8FD3151BBC38}"/>
              </a:ext>
            </a:extLst>
          </p:cNvPr>
          <p:cNvSpPr txBox="1"/>
          <p:nvPr/>
        </p:nvSpPr>
        <p:spPr>
          <a:xfrm>
            <a:off x="1715150" y="4185489"/>
            <a:ext cx="438084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sv-S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 kan ge mer stöd </a:t>
            </a: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har dörr att öppna, inget tydligt uppdrag i nuläget” (RSS)​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textruta 9">
            <a:extLst>
              <a:ext uri="{FF2B5EF4-FFF2-40B4-BE49-F238E27FC236}">
                <a16:creationId xmlns:a16="http://schemas.microsoft.com/office/drawing/2014/main" id="{4D25191D-8EF9-B51B-C0A1-B0A67F050245}"/>
              </a:ext>
            </a:extLst>
          </p:cNvPr>
          <p:cNvSpPr txBox="1"/>
          <p:nvPr/>
        </p:nvSpPr>
        <p:spPr>
          <a:xfrm>
            <a:off x="6729413" y="4185489"/>
            <a:ext cx="458604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 jobbar mycket utifrån ett individuellt perspektiv. Men det är viktigt av vi blir </a:t>
            </a:r>
            <a:r>
              <a:rPr kumimoji="0" lang="sv-S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medvetna</a:t>
            </a: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och i</a:t>
            </a:r>
            <a:r>
              <a:rPr kumimoji="0" lang="sv-S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nte låter fördomar påverka </a:t>
            </a: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vårt arbete.”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Title 1">
            <a:extLst>
              <a:ext uri="{FF2B5EF4-FFF2-40B4-BE49-F238E27FC236}">
                <a16:creationId xmlns:a16="http://schemas.microsoft.com/office/drawing/2014/main" id="{4E6A5753-ACAC-90E6-B7A2-C6DF726390B0}"/>
              </a:ext>
            </a:extLst>
          </p:cNvPr>
          <p:cNvSpPr txBox="1">
            <a:spLocks/>
          </p:cNvSpPr>
          <p:nvPr/>
        </p:nvSpPr>
        <p:spPr>
          <a:xfrm>
            <a:off x="664233" y="874602"/>
            <a:ext cx="9609825" cy="1231392"/>
          </a:xfrm>
          <a:prstGeom prst="rect">
            <a:avLst/>
          </a:prstGeom>
        </p:spPr>
        <p:txBody>
          <a:bodyPr/>
          <a:lst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sv-SE" sz="4400" b="1" i="0" u="none" strike="noStrike" kern="1200" cap="none" spc="0" normalizeH="0" baseline="0" noProof="0" dirty="0">
                <a:ln>
                  <a:noFill/>
                </a:ln>
                <a:solidFill>
                  <a:srgbClr val="222221"/>
                </a:solidFill>
                <a:effectLst/>
                <a:uLnTx/>
                <a:uFillTx/>
                <a:latin typeface="Arial"/>
                <a:ea typeface="+mj-ea"/>
                <a:cs typeface="+mj-cs"/>
              </a:rPr>
              <a:t>Röster om jämställdhet</a:t>
            </a:r>
            <a:endParaRPr kumimoji="0" lang="sv-SE" sz="4400" b="1" i="0" u="none" strike="noStrike" kern="1200" cap="none" spc="0" normalizeH="0" baseline="0" noProof="0" dirty="0">
              <a:ln>
                <a:noFill/>
              </a:ln>
              <a:solidFill>
                <a:prstClr val="black"/>
              </a:solidFill>
              <a:effectLst/>
              <a:uLnTx/>
              <a:uFillTx/>
              <a:latin typeface="Arial"/>
              <a:ea typeface="+mj-ea"/>
              <a:cs typeface="+mj-cs"/>
            </a:endParaRPr>
          </a:p>
        </p:txBody>
      </p:sp>
    </p:spTree>
    <p:extLst>
      <p:ext uri="{BB962C8B-B14F-4D97-AF65-F5344CB8AC3E}">
        <p14:creationId xmlns:p14="http://schemas.microsoft.com/office/powerpoint/2010/main" val="320239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F82D52-65B7-D112-B9A5-F1EB4EACD8FE}"/>
              </a:ext>
            </a:extLst>
          </p:cNvPr>
          <p:cNvSpPr/>
          <p:nvPr/>
        </p:nvSpPr>
        <p:spPr>
          <a:xfrm>
            <a:off x="0" y="0"/>
            <a:ext cx="12192000" cy="6262255"/>
          </a:xfrm>
          <a:prstGeom prst="rect">
            <a:avLst/>
          </a:prstGeom>
          <a:solidFill>
            <a:srgbClr val="F7F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Platshållare för innehåll 2">
            <a:extLst>
              <a:ext uri="{FF2B5EF4-FFF2-40B4-BE49-F238E27FC236}">
                <a16:creationId xmlns:a16="http://schemas.microsoft.com/office/drawing/2014/main" id="{E5CDD06B-0736-4CBD-BB0D-20FCAC2F96F9}"/>
              </a:ext>
            </a:extLst>
          </p:cNvPr>
          <p:cNvSpPr>
            <a:spLocks noGrp="1"/>
          </p:cNvSpPr>
          <p:nvPr>
            <p:ph idx="1"/>
          </p:nvPr>
        </p:nvSpPr>
        <p:spPr>
          <a:xfrm>
            <a:off x="664232" y="2087592"/>
            <a:ext cx="10239988" cy="3773146"/>
          </a:xfrm>
        </p:spPr>
        <p:txBody>
          <a:bodyPr vert="horz" lIns="91440" tIns="45720" rIns="91440" bIns="45720" rtlCol="0" anchor="t">
            <a:noAutofit/>
          </a:bodyPr>
          <a:lstStyle/>
          <a:p>
            <a:pPr marL="372745" indent="-342900" fontAlgn="base">
              <a:buFont typeface="Arial" panose="020B0604020202020204" pitchFamily="34" charset="0"/>
              <a:buChar char="•"/>
            </a:pPr>
            <a:endParaRPr lang="sv-SE" dirty="0">
              <a:solidFill>
                <a:srgbClr val="000000"/>
              </a:solidFill>
            </a:endParaRPr>
          </a:p>
          <a:p>
            <a:pPr marL="372745" indent="-342900" fontAlgn="base">
              <a:buFont typeface="Arial" panose="020B0604020202020204" pitchFamily="34" charset="0"/>
              <a:buChar char="•"/>
            </a:pPr>
            <a:r>
              <a:rPr lang="sv-SE" dirty="0">
                <a:solidFill>
                  <a:srgbClr val="000000"/>
                </a:solidFill>
              </a:rPr>
              <a:t>Vill men saknar </a:t>
            </a:r>
            <a:r>
              <a:rPr lang="sv-SE" b="1" i="1" dirty="0">
                <a:solidFill>
                  <a:srgbClr val="000000"/>
                </a:solidFill>
              </a:rPr>
              <a:t>kunskap och vana</a:t>
            </a:r>
            <a:r>
              <a:rPr lang="sv-SE" i="1" dirty="0">
                <a:solidFill>
                  <a:srgbClr val="000000"/>
                </a:solidFill>
              </a:rPr>
              <a:t> </a:t>
            </a:r>
            <a:r>
              <a:rPr lang="sv-SE" dirty="0">
                <a:solidFill>
                  <a:srgbClr val="000000"/>
                </a:solidFill>
              </a:rPr>
              <a:t>att </a:t>
            </a:r>
            <a:r>
              <a:rPr lang="sv-SE" dirty="0">
                <a:solidFill>
                  <a:srgbClr val="000000"/>
                </a:solidFill>
                <a:ea typeface="+mn-lt"/>
                <a:cs typeface="+mn-lt"/>
              </a:rPr>
              <a:t>arbeta med jämställdhet</a:t>
            </a:r>
            <a:r>
              <a:rPr lang="sv-SE" dirty="0">
                <a:solidFill>
                  <a:srgbClr val="000000"/>
                </a:solidFill>
              </a:rPr>
              <a:t> praktiskt i verksamhet.</a:t>
            </a:r>
            <a:endParaRPr lang="sv-SE" dirty="0"/>
          </a:p>
          <a:p>
            <a:pPr marL="372745" indent="-342900" fontAlgn="base">
              <a:buFont typeface="Arial" panose="020B0604020202020204" pitchFamily="34" charset="0"/>
              <a:buChar char="•"/>
            </a:pPr>
            <a:r>
              <a:rPr lang="sv-SE" dirty="0">
                <a:solidFill>
                  <a:srgbClr val="000000"/>
                </a:solidFill>
              </a:rPr>
              <a:t>Saknar ofta </a:t>
            </a:r>
            <a:r>
              <a:rPr lang="sv-SE" b="1" i="1" dirty="0">
                <a:solidFill>
                  <a:srgbClr val="000000"/>
                </a:solidFill>
              </a:rPr>
              <a:t>statistik och analyser</a:t>
            </a:r>
            <a:r>
              <a:rPr lang="sv-SE" i="1" dirty="0">
                <a:solidFill>
                  <a:srgbClr val="000000"/>
                </a:solidFill>
              </a:rPr>
              <a:t> </a:t>
            </a:r>
            <a:r>
              <a:rPr lang="sv-SE" dirty="0">
                <a:solidFill>
                  <a:srgbClr val="000000"/>
                </a:solidFill>
              </a:rPr>
              <a:t>som tydliggör behov och nytta.</a:t>
            </a:r>
            <a:endParaRPr lang="sv-SE" dirty="0">
              <a:solidFill>
                <a:srgbClr val="000000"/>
              </a:solidFill>
              <a:cs typeface="Arial"/>
            </a:endParaRPr>
          </a:p>
          <a:p>
            <a:pPr marL="372745" indent="-342900" fontAlgn="base">
              <a:buFont typeface="Arial" panose="020B0604020202020204" pitchFamily="34" charset="0"/>
              <a:buChar char="•"/>
            </a:pPr>
            <a:r>
              <a:rPr lang="sv-SE" dirty="0">
                <a:solidFill>
                  <a:srgbClr val="000000"/>
                </a:solidFill>
              </a:rPr>
              <a:t>Behöver</a:t>
            </a:r>
            <a:r>
              <a:rPr lang="sv-SE" b="1" dirty="0">
                <a:solidFill>
                  <a:srgbClr val="000000"/>
                </a:solidFill>
              </a:rPr>
              <a:t> </a:t>
            </a:r>
            <a:r>
              <a:rPr lang="sv-SE" b="1" i="1" dirty="0">
                <a:solidFill>
                  <a:srgbClr val="000000"/>
                </a:solidFill>
              </a:rPr>
              <a:t>stöd och anpassade metoder</a:t>
            </a:r>
            <a:r>
              <a:rPr lang="sv-SE" dirty="0">
                <a:solidFill>
                  <a:srgbClr val="000000"/>
                </a:solidFill>
              </a:rPr>
              <a:t>.</a:t>
            </a:r>
            <a:endParaRPr lang="sv-SE" dirty="0">
              <a:solidFill>
                <a:srgbClr val="000000"/>
              </a:solidFill>
              <a:cs typeface="Arial"/>
            </a:endParaRPr>
          </a:p>
          <a:p>
            <a:pPr marL="372745" indent="-342900" fontAlgn="base">
              <a:buFont typeface="Arial" panose="020B0604020202020204" pitchFamily="34" charset="0"/>
              <a:buChar char="•"/>
            </a:pPr>
            <a:r>
              <a:rPr lang="sv-SE" dirty="0">
                <a:solidFill>
                  <a:srgbClr val="000000"/>
                </a:solidFill>
              </a:rPr>
              <a:t>Behöver </a:t>
            </a:r>
            <a:r>
              <a:rPr lang="sv-SE" b="1" i="1" dirty="0">
                <a:solidFill>
                  <a:srgbClr val="000000"/>
                </a:solidFill>
              </a:rPr>
              <a:t>långsiktiga förutsättningar</a:t>
            </a:r>
            <a:r>
              <a:rPr lang="sv-SE" b="1" dirty="0">
                <a:solidFill>
                  <a:srgbClr val="000000"/>
                </a:solidFill>
              </a:rPr>
              <a:t>.</a:t>
            </a:r>
            <a:endParaRPr lang="sv-SE" b="1" dirty="0">
              <a:solidFill>
                <a:srgbClr val="000000"/>
              </a:solidFill>
              <a:cs typeface="Arial"/>
            </a:endParaRPr>
          </a:p>
          <a:p>
            <a:pPr marL="372745" indent="-342900" fontAlgn="base">
              <a:buFont typeface="Arial" panose="020B0604020202020204" pitchFamily="34" charset="0"/>
              <a:buChar char="•"/>
            </a:pPr>
            <a:r>
              <a:rPr lang="sv-SE" dirty="0">
                <a:solidFill>
                  <a:srgbClr val="000000"/>
                </a:solidFill>
              </a:rPr>
              <a:t>Får inte stöd av RSS som saknar </a:t>
            </a:r>
            <a:r>
              <a:rPr lang="sv-SE" b="1" i="1" dirty="0">
                <a:solidFill>
                  <a:srgbClr val="000000"/>
                </a:solidFill>
              </a:rPr>
              <a:t>uppdrag på området</a:t>
            </a:r>
            <a:r>
              <a:rPr lang="sv-SE" dirty="0">
                <a:solidFill>
                  <a:srgbClr val="000000"/>
                </a:solidFill>
              </a:rPr>
              <a:t>.</a:t>
            </a:r>
            <a:endParaRPr lang="sv-SE" i="0" dirty="0">
              <a:solidFill>
                <a:srgbClr val="000000"/>
              </a:solidFill>
              <a:effectLst/>
              <a:cs typeface="Arial"/>
            </a:endParaRPr>
          </a:p>
          <a:p>
            <a:pPr marL="372745" indent="-342900">
              <a:buFont typeface="Arial" panose="020B0604020202020204" pitchFamily="34" charset="0"/>
              <a:buChar char="•"/>
            </a:pPr>
            <a:endParaRPr lang="sv-SE" dirty="0">
              <a:ea typeface="+mn-lt"/>
              <a:cs typeface="+mn-lt"/>
            </a:endParaRPr>
          </a:p>
          <a:p>
            <a:pPr marL="315595" indent="-285750">
              <a:buFont typeface="Arial" panose="020B0604020202020204" pitchFamily="34" charset="0"/>
              <a:buChar char="•"/>
            </a:pPr>
            <a:endParaRPr lang="sv-SE" sz="1400" dirty="0">
              <a:cs typeface="Arial"/>
            </a:endParaRPr>
          </a:p>
        </p:txBody>
      </p:sp>
      <p:sp>
        <p:nvSpPr>
          <p:cNvPr id="2" name="Rubrik 1">
            <a:extLst>
              <a:ext uri="{FF2B5EF4-FFF2-40B4-BE49-F238E27FC236}">
                <a16:creationId xmlns:a16="http://schemas.microsoft.com/office/drawing/2014/main" id="{480E8865-3672-41E5-8E47-597CF3536880}"/>
              </a:ext>
            </a:extLst>
          </p:cNvPr>
          <p:cNvSpPr>
            <a:spLocks noGrp="1"/>
          </p:cNvSpPr>
          <p:nvPr>
            <p:ph type="title"/>
          </p:nvPr>
        </p:nvSpPr>
        <p:spPr/>
        <p:txBody>
          <a:bodyPr/>
          <a:lstStyle/>
          <a:p>
            <a:r>
              <a:rPr lang="sv-SE" dirty="0"/>
              <a:t>Fem utmaningar för socialtjänsten</a:t>
            </a:r>
          </a:p>
        </p:txBody>
      </p:sp>
    </p:spTree>
    <p:extLst>
      <p:ext uri="{BB962C8B-B14F-4D97-AF65-F5344CB8AC3E}">
        <p14:creationId xmlns:p14="http://schemas.microsoft.com/office/powerpoint/2010/main" val="179808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154266-0885-E692-FF48-14AF6E49565C}"/>
              </a:ext>
            </a:extLst>
          </p:cNvPr>
          <p:cNvSpPr/>
          <p:nvPr/>
        </p:nvSpPr>
        <p:spPr>
          <a:xfrm>
            <a:off x="0" y="0"/>
            <a:ext cx="12192000" cy="6262255"/>
          </a:xfrm>
          <a:prstGeom prst="rect">
            <a:avLst/>
          </a:prstGeom>
          <a:solidFill>
            <a:srgbClr val="FAD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ruta 6">
            <a:extLst>
              <a:ext uri="{FF2B5EF4-FFF2-40B4-BE49-F238E27FC236}">
                <a16:creationId xmlns:a16="http://schemas.microsoft.com/office/drawing/2014/main" id="{3CFBD2AB-5479-4DB4-96BF-2E89B9165F54}"/>
              </a:ext>
            </a:extLst>
          </p:cNvPr>
          <p:cNvSpPr txBox="1"/>
          <p:nvPr/>
        </p:nvSpPr>
        <p:spPr>
          <a:xfrm>
            <a:off x="2726413" y="411079"/>
            <a:ext cx="302895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 </a:t>
            </a:r>
          </a:p>
        </p:txBody>
      </p:sp>
      <p:sp>
        <p:nvSpPr>
          <p:cNvPr id="25" name="textruta 24">
            <a:extLst>
              <a:ext uri="{FF2B5EF4-FFF2-40B4-BE49-F238E27FC236}">
                <a16:creationId xmlns:a16="http://schemas.microsoft.com/office/drawing/2014/main" id="{15B63685-5E24-4073-A2D2-28A441FC758B}"/>
              </a:ext>
            </a:extLst>
          </p:cNvPr>
          <p:cNvSpPr txBox="1"/>
          <p:nvPr/>
        </p:nvSpPr>
        <p:spPr>
          <a:xfrm>
            <a:off x="664233" y="4743195"/>
            <a:ext cx="3186912"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Förutsättningar</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7" name="textruta 24">
            <a:extLst>
              <a:ext uri="{FF2B5EF4-FFF2-40B4-BE49-F238E27FC236}">
                <a16:creationId xmlns:a16="http://schemas.microsoft.com/office/drawing/2014/main" id="{8971EB72-AC80-0BDD-181E-5C0B0BF67D58}"/>
              </a:ext>
            </a:extLst>
          </p:cNvPr>
          <p:cNvSpPr txBox="1"/>
          <p:nvPr/>
        </p:nvSpPr>
        <p:spPr>
          <a:xfrm>
            <a:off x="8588969" y="4743195"/>
            <a:ext cx="3395755"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Metoder och stöd</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8" name="textruta 24">
            <a:extLst>
              <a:ext uri="{FF2B5EF4-FFF2-40B4-BE49-F238E27FC236}">
                <a16:creationId xmlns:a16="http://schemas.microsoft.com/office/drawing/2014/main" id="{14D9A7D0-08DD-72AC-8CC3-54BC0DAB3A93}"/>
              </a:ext>
            </a:extLst>
          </p:cNvPr>
          <p:cNvSpPr txBox="1"/>
          <p:nvPr/>
        </p:nvSpPr>
        <p:spPr>
          <a:xfrm>
            <a:off x="4068558" y="4743195"/>
            <a:ext cx="4054884"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Kunskap och kompetens</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grpSp>
        <p:nvGrpSpPr>
          <p:cNvPr id="11" name="Group 10">
            <a:extLst>
              <a:ext uri="{FF2B5EF4-FFF2-40B4-BE49-F238E27FC236}">
                <a16:creationId xmlns:a16="http://schemas.microsoft.com/office/drawing/2014/main" id="{87B656DA-D3AA-6F0A-7A36-3EB7211EBA9C}"/>
              </a:ext>
            </a:extLst>
          </p:cNvPr>
          <p:cNvGrpSpPr/>
          <p:nvPr/>
        </p:nvGrpSpPr>
        <p:grpSpPr>
          <a:xfrm>
            <a:off x="5042095" y="2787194"/>
            <a:ext cx="1996187" cy="257038"/>
            <a:chOff x="4962815" y="2841541"/>
            <a:chExt cx="1996187" cy="257038"/>
          </a:xfrm>
        </p:grpSpPr>
        <p:sp>
          <p:nvSpPr>
            <p:cNvPr id="56" name="Oval 55">
              <a:extLst>
                <a:ext uri="{FF2B5EF4-FFF2-40B4-BE49-F238E27FC236}">
                  <a16:creationId xmlns:a16="http://schemas.microsoft.com/office/drawing/2014/main" id="{1329632B-99D3-8DB2-C5C1-104A1DEC29F5}"/>
                </a:ext>
              </a:extLst>
            </p:cNvPr>
            <p:cNvSpPr/>
            <p:nvPr/>
          </p:nvSpPr>
          <p:spPr>
            <a:xfrm rot="440562">
              <a:off x="4962815" y="2876759"/>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Oval 56">
              <a:extLst>
                <a:ext uri="{FF2B5EF4-FFF2-40B4-BE49-F238E27FC236}">
                  <a16:creationId xmlns:a16="http://schemas.microsoft.com/office/drawing/2014/main" id="{2771462D-7276-0821-2041-B9B159B95FFF}"/>
                </a:ext>
              </a:extLst>
            </p:cNvPr>
            <p:cNvSpPr/>
            <p:nvPr/>
          </p:nvSpPr>
          <p:spPr>
            <a:xfrm rot="440562">
              <a:off x="6692372" y="2841541"/>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60" name="Title 1">
            <a:extLst>
              <a:ext uri="{FF2B5EF4-FFF2-40B4-BE49-F238E27FC236}">
                <a16:creationId xmlns:a16="http://schemas.microsoft.com/office/drawing/2014/main" id="{077A263B-FECA-D091-DD11-6EB271AF7D3B}"/>
              </a:ext>
            </a:extLst>
          </p:cNvPr>
          <p:cNvSpPr txBox="1">
            <a:spLocks/>
          </p:cNvSpPr>
          <p:nvPr/>
        </p:nvSpPr>
        <p:spPr>
          <a:xfrm>
            <a:off x="664233" y="874602"/>
            <a:ext cx="10751912" cy="1231392"/>
          </a:xfrm>
          <a:prstGeom prst="rect">
            <a:avLst/>
          </a:prstGeom>
        </p:spPr>
        <p:txBody>
          <a:bodyPr/>
          <a:lst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j-ea"/>
                <a:cs typeface="+mj-cs"/>
              </a:rPr>
              <a:t>Hur stärker vi jämställdhetsarbetet?</a:t>
            </a:r>
          </a:p>
        </p:txBody>
      </p:sp>
      <p:grpSp>
        <p:nvGrpSpPr>
          <p:cNvPr id="4" name="Group 3">
            <a:extLst>
              <a:ext uri="{FF2B5EF4-FFF2-40B4-BE49-F238E27FC236}">
                <a16:creationId xmlns:a16="http://schemas.microsoft.com/office/drawing/2014/main" id="{2D5E3DBB-6FBB-DCCB-9CED-4ABA0CB2B030}"/>
              </a:ext>
            </a:extLst>
          </p:cNvPr>
          <p:cNvGrpSpPr/>
          <p:nvPr/>
        </p:nvGrpSpPr>
        <p:grpSpPr>
          <a:xfrm>
            <a:off x="3851146" y="1613296"/>
            <a:ext cx="3874096" cy="2391392"/>
            <a:chOff x="3748129" y="2419705"/>
            <a:chExt cx="4511062" cy="2876243"/>
          </a:xfrm>
          <a:solidFill>
            <a:schemeClr val="tx1"/>
          </a:solidFill>
        </p:grpSpPr>
        <p:pic>
          <p:nvPicPr>
            <p:cNvPr id="5" name="Bild 8" descr="Kvinna med hel fyllning">
              <a:extLst>
                <a:ext uri="{FF2B5EF4-FFF2-40B4-BE49-F238E27FC236}">
                  <a16:creationId xmlns:a16="http://schemas.microsoft.com/office/drawing/2014/main" id="{5A8817AC-47B1-D6A3-6B8C-6B29752577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48129" y="2879796"/>
              <a:ext cx="2416152" cy="2416152"/>
            </a:xfrm>
            <a:prstGeom prst="rect">
              <a:avLst/>
            </a:prstGeom>
          </p:spPr>
        </p:pic>
        <p:pic>
          <p:nvPicPr>
            <p:cNvPr id="6" name="Bild 6" descr="Man med hel fyllning">
              <a:extLst>
                <a:ext uri="{FF2B5EF4-FFF2-40B4-BE49-F238E27FC236}">
                  <a16:creationId xmlns:a16="http://schemas.microsoft.com/office/drawing/2014/main" id="{63970B01-945F-AE62-3457-0F07FDAF77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43039" y="2419705"/>
              <a:ext cx="2416152" cy="2416152"/>
            </a:xfrm>
            <a:prstGeom prst="rect">
              <a:avLst/>
            </a:prstGeom>
          </p:spPr>
        </p:pic>
        <p:sp>
          <p:nvSpPr>
            <p:cNvPr id="9" name="Rectangle 8">
              <a:extLst>
                <a:ext uri="{FF2B5EF4-FFF2-40B4-BE49-F238E27FC236}">
                  <a16:creationId xmlns:a16="http://schemas.microsoft.com/office/drawing/2014/main" id="{926654A1-9330-CE8B-3EB6-8E04CA8F2BDB}"/>
                </a:ext>
              </a:extLst>
            </p:cNvPr>
            <p:cNvSpPr/>
            <p:nvPr/>
          </p:nvSpPr>
          <p:spPr>
            <a:xfrm>
              <a:off x="5621802" y="3642102"/>
              <a:ext cx="686008" cy="216977"/>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CF71E0DE-F501-A85A-A1E0-166286561E8A}"/>
              </a:ext>
            </a:extLst>
          </p:cNvPr>
          <p:cNvGrpSpPr/>
          <p:nvPr/>
        </p:nvGrpSpPr>
        <p:grpSpPr>
          <a:xfrm>
            <a:off x="4756730" y="2633443"/>
            <a:ext cx="1996187" cy="257038"/>
            <a:chOff x="4962815" y="2841541"/>
            <a:chExt cx="1996187" cy="257038"/>
          </a:xfrm>
        </p:grpSpPr>
        <p:sp>
          <p:nvSpPr>
            <p:cNvPr id="13" name="Oval 12">
              <a:extLst>
                <a:ext uri="{FF2B5EF4-FFF2-40B4-BE49-F238E27FC236}">
                  <a16:creationId xmlns:a16="http://schemas.microsoft.com/office/drawing/2014/main" id="{5F155B43-DC5F-D685-D2E6-3399FFEF5443}"/>
                </a:ext>
              </a:extLst>
            </p:cNvPr>
            <p:cNvSpPr/>
            <p:nvPr/>
          </p:nvSpPr>
          <p:spPr>
            <a:xfrm rot="440562">
              <a:off x="4962815" y="2876759"/>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13995F24-1647-E13E-C4F0-993E0526F3C6}"/>
                </a:ext>
              </a:extLst>
            </p:cNvPr>
            <p:cNvSpPr/>
            <p:nvPr/>
          </p:nvSpPr>
          <p:spPr>
            <a:xfrm rot="440562">
              <a:off x="6692372" y="2841541"/>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21787BF2-D1ED-23A5-EAB4-05126E7A479F}"/>
              </a:ext>
            </a:extLst>
          </p:cNvPr>
          <p:cNvGrpSpPr/>
          <p:nvPr/>
        </p:nvGrpSpPr>
        <p:grpSpPr>
          <a:xfrm>
            <a:off x="4479241" y="2825412"/>
            <a:ext cx="1996187" cy="257038"/>
            <a:chOff x="4962815" y="2841541"/>
            <a:chExt cx="1996187" cy="257038"/>
          </a:xfrm>
        </p:grpSpPr>
        <p:sp>
          <p:nvSpPr>
            <p:cNvPr id="16" name="Oval 15">
              <a:extLst>
                <a:ext uri="{FF2B5EF4-FFF2-40B4-BE49-F238E27FC236}">
                  <a16:creationId xmlns:a16="http://schemas.microsoft.com/office/drawing/2014/main" id="{22E9C02C-9734-6D62-F7FC-4379D3A6AE6B}"/>
                </a:ext>
              </a:extLst>
            </p:cNvPr>
            <p:cNvSpPr/>
            <p:nvPr/>
          </p:nvSpPr>
          <p:spPr>
            <a:xfrm rot="440562">
              <a:off x="4962815" y="2876759"/>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616B886A-820F-4F7B-06D4-CEEFBF7727A4}"/>
                </a:ext>
              </a:extLst>
            </p:cNvPr>
            <p:cNvSpPr/>
            <p:nvPr/>
          </p:nvSpPr>
          <p:spPr>
            <a:xfrm rot="440562">
              <a:off x="6692372" y="2841541"/>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80A98C37-C1B8-B929-D1B3-D246988D6770}"/>
              </a:ext>
            </a:extLst>
          </p:cNvPr>
          <p:cNvGrpSpPr/>
          <p:nvPr/>
        </p:nvGrpSpPr>
        <p:grpSpPr>
          <a:xfrm>
            <a:off x="4763286" y="2944658"/>
            <a:ext cx="1996187" cy="257038"/>
            <a:chOff x="4962815" y="2841541"/>
            <a:chExt cx="1996187" cy="257038"/>
          </a:xfrm>
        </p:grpSpPr>
        <p:sp>
          <p:nvSpPr>
            <p:cNvPr id="19" name="Oval 18">
              <a:extLst>
                <a:ext uri="{FF2B5EF4-FFF2-40B4-BE49-F238E27FC236}">
                  <a16:creationId xmlns:a16="http://schemas.microsoft.com/office/drawing/2014/main" id="{79C95D1A-FD30-2CCB-9894-0EC040B482BC}"/>
                </a:ext>
              </a:extLst>
            </p:cNvPr>
            <p:cNvSpPr/>
            <p:nvPr/>
          </p:nvSpPr>
          <p:spPr>
            <a:xfrm rot="440562">
              <a:off x="4962815" y="2876759"/>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6BF35BCA-6D57-5D75-713D-ED21938AEF38}"/>
                </a:ext>
              </a:extLst>
            </p:cNvPr>
            <p:cNvSpPr/>
            <p:nvPr/>
          </p:nvSpPr>
          <p:spPr>
            <a:xfrm rot="440562">
              <a:off x="6692372" y="2841541"/>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9621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FA02E1-17CC-4156-B925-FF20BB5E367C}"/>
              </a:ext>
            </a:extLst>
          </p:cNvPr>
          <p:cNvSpPr>
            <a:spLocks noGrp="1"/>
          </p:cNvSpPr>
          <p:nvPr>
            <p:ph type="title"/>
          </p:nvPr>
        </p:nvSpPr>
        <p:spPr/>
        <p:txBody>
          <a:bodyPr/>
          <a:lstStyle/>
          <a:p>
            <a:r>
              <a:rPr lang="sv-SE" dirty="0"/>
              <a:t>SKR:s befintliga stöd </a:t>
            </a:r>
            <a:br>
              <a:rPr lang="sv-SE" dirty="0"/>
            </a:br>
            <a:r>
              <a:rPr lang="sv-SE" dirty="0"/>
              <a:t>till jämställd socialtjänst</a:t>
            </a:r>
            <a:br>
              <a:rPr lang="sv-SE" dirty="0"/>
            </a:br>
            <a:r>
              <a:rPr lang="sv-SE" dirty="0"/>
              <a:t> </a:t>
            </a:r>
          </a:p>
        </p:txBody>
      </p:sp>
      <p:sp>
        <p:nvSpPr>
          <p:cNvPr id="9" name="Content Placeholder 8">
            <a:extLst>
              <a:ext uri="{FF2B5EF4-FFF2-40B4-BE49-F238E27FC236}">
                <a16:creationId xmlns:a16="http://schemas.microsoft.com/office/drawing/2014/main" id="{8F7F3B0D-7CCB-9175-C8FC-68B9BE862262}"/>
              </a:ext>
            </a:extLst>
          </p:cNvPr>
          <p:cNvSpPr>
            <a:spLocks noGrp="1"/>
          </p:cNvSpPr>
          <p:nvPr>
            <p:ph idx="1"/>
          </p:nvPr>
        </p:nvSpPr>
        <p:spPr>
          <a:xfrm>
            <a:off x="664232" y="2495203"/>
            <a:ext cx="9609825" cy="1783760"/>
          </a:xfrm>
        </p:spPr>
        <p:txBody>
          <a:bodyPr/>
          <a:lstStyle/>
          <a:p>
            <a:pPr>
              <a:buFont typeface="Arial" panose="020B0604020202020204" pitchFamily="34" charset="0"/>
              <a:buChar char="•"/>
            </a:pPr>
            <a:r>
              <a:rPr lang="en-GB" dirty="0" err="1"/>
              <a:t>Gå</a:t>
            </a:r>
            <a:r>
              <a:rPr lang="en-GB" dirty="0"/>
              <a:t> </a:t>
            </a:r>
            <a:r>
              <a:rPr lang="en-GB" dirty="0" err="1"/>
              <a:t>gärna</a:t>
            </a:r>
            <a:r>
              <a:rPr lang="en-GB" dirty="0"/>
              <a:t> in </a:t>
            </a:r>
            <a:r>
              <a:rPr lang="en-GB" dirty="0" err="1"/>
              <a:t>på</a:t>
            </a:r>
            <a:r>
              <a:rPr lang="en-GB" dirty="0"/>
              <a:t> </a:t>
            </a:r>
            <a:r>
              <a:rPr lang="en-GB" dirty="0" err="1"/>
              <a:t>vår</a:t>
            </a:r>
            <a:r>
              <a:rPr lang="en-GB" dirty="0"/>
              <a:t> </a:t>
            </a:r>
            <a:r>
              <a:rPr lang="en-GB" dirty="0" err="1"/>
              <a:t>hemsida</a:t>
            </a:r>
            <a:r>
              <a:rPr lang="en-GB" dirty="0"/>
              <a:t>!</a:t>
            </a:r>
          </a:p>
          <a:p>
            <a:pPr>
              <a:buFont typeface="Arial" panose="020B0604020202020204" pitchFamily="34" charset="0"/>
              <a:buChar char="•"/>
            </a:pPr>
            <a:r>
              <a:rPr lang="en-GB" dirty="0" err="1"/>
              <a:t>Kunskapsöversikter</a:t>
            </a:r>
            <a:endParaRPr lang="en-GB" dirty="0"/>
          </a:p>
          <a:p>
            <a:pPr>
              <a:buFont typeface="Arial" panose="020B0604020202020204" pitchFamily="34" charset="0"/>
              <a:buChar char="•"/>
            </a:pPr>
            <a:r>
              <a:rPr lang="en-GB" dirty="0" err="1"/>
              <a:t>Lärande</a:t>
            </a:r>
            <a:r>
              <a:rPr lang="en-GB" dirty="0"/>
              <a:t> </a:t>
            </a:r>
            <a:r>
              <a:rPr lang="en-GB" dirty="0" err="1"/>
              <a:t>exempel</a:t>
            </a:r>
            <a:r>
              <a:rPr lang="en-GB" dirty="0"/>
              <a:t>​</a:t>
            </a:r>
          </a:p>
          <a:p>
            <a:pPr>
              <a:buFont typeface="Arial" panose="020B0604020202020204" pitchFamily="34" charset="0"/>
              <a:buChar char="•"/>
            </a:pPr>
            <a:r>
              <a:rPr lang="en-GB" dirty="0"/>
              <a:t>Filmer </a:t>
            </a:r>
          </a:p>
          <a:p>
            <a:pPr>
              <a:buFont typeface="Arial" panose="020B0604020202020204" pitchFamily="34" charset="0"/>
              <a:buChar char="•"/>
            </a:pPr>
            <a:r>
              <a:rPr kumimoji="0" lang="sv-SE" sz="2400" b="0" i="0" u="none" strike="noStrike" kern="1200" cap="none" spc="0" normalizeH="0" baseline="0" noProof="0" dirty="0">
                <a:ln>
                  <a:noFill/>
                </a:ln>
                <a:solidFill>
                  <a:prstClr val="black"/>
                </a:solidFill>
                <a:effectLst/>
                <a:uLnTx/>
                <a:uFillTx/>
                <a:latin typeface="Arial"/>
                <a:ea typeface="+mn-ea"/>
                <a:cs typeface="+mn-cs"/>
                <a:hlinkClick r:id="rId3"/>
              </a:rPr>
              <a:t>Pilotprojekt för Jämställd socialtjänst</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a:buFont typeface="Arial" panose="020B0604020202020204" pitchFamily="34" charset="0"/>
              <a:buChar char="•"/>
            </a:pPr>
            <a:r>
              <a:rPr kumimoji="0" lang="sv-SE" sz="2400" b="0" i="0" u="none" strike="noStrike" kern="1200" cap="none" spc="0" normalizeH="0" baseline="0" noProof="0" dirty="0">
                <a:ln>
                  <a:noFill/>
                </a:ln>
                <a:solidFill>
                  <a:prstClr val="black"/>
                </a:solidFill>
                <a:effectLst/>
                <a:uLnTx/>
                <a:uFillTx/>
                <a:latin typeface="Arial"/>
                <a:ea typeface="+mn-ea"/>
                <a:cs typeface="+mn-cs"/>
                <a:hlinkClick r:id="rId4"/>
              </a:rPr>
              <a:t>Jämställd socialtjänst</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30163" indent="0">
              <a:buNone/>
            </a:pP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a:buFont typeface="Arial" panose="020B0604020202020204" pitchFamily="34" charset="0"/>
              <a:buChar char="•"/>
            </a:pPr>
            <a:endParaRPr lang="en-GB" dirty="0"/>
          </a:p>
          <a:p>
            <a:pPr>
              <a:buFont typeface="Arial" panose="020B0604020202020204" pitchFamily="34" charset="0"/>
              <a:buChar char="•"/>
            </a:pPr>
            <a:endParaRPr lang="en-GB" dirty="0"/>
          </a:p>
          <a:p>
            <a:pPr>
              <a:buFont typeface="Arial" panose="020B0604020202020204" pitchFamily="34" charset="0"/>
              <a:buChar char="•"/>
            </a:pPr>
            <a:endParaRPr lang="en-SE" dirty="0"/>
          </a:p>
        </p:txBody>
      </p:sp>
      <p:pic>
        <p:nvPicPr>
          <p:cNvPr id="6" name="Platshållare för innehåll 5">
            <a:extLst>
              <a:ext uri="{FF2B5EF4-FFF2-40B4-BE49-F238E27FC236}">
                <a16:creationId xmlns:a16="http://schemas.microsoft.com/office/drawing/2014/main" id="{FBBFE61A-2529-B67A-2B85-3B73D2101B0F}"/>
              </a:ext>
            </a:extLst>
          </p:cNvPr>
          <p:cNvPicPr>
            <a:picLocks noChangeAspect="1"/>
          </p:cNvPicPr>
          <p:nvPr/>
        </p:nvPicPr>
        <p:blipFill>
          <a:blip r:embed="rId5"/>
          <a:stretch>
            <a:fillRect/>
          </a:stretch>
        </p:blipFill>
        <p:spPr>
          <a:xfrm>
            <a:off x="8638434" y="862036"/>
            <a:ext cx="2237202" cy="3266333"/>
          </a:xfrm>
          <a:prstGeom prst="rect">
            <a:avLst/>
          </a:prstGeom>
          <a:noFill/>
          <a:ln>
            <a:solidFill>
              <a:schemeClr val="accent1">
                <a:shade val="15000"/>
              </a:schemeClr>
            </a:solidFill>
          </a:ln>
        </p:spPr>
      </p:pic>
      <p:pic>
        <p:nvPicPr>
          <p:cNvPr id="3" name="Bildobjekt 2">
            <a:extLst>
              <a:ext uri="{FF2B5EF4-FFF2-40B4-BE49-F238E27FC236}">
                <a16:creationId xmlns:a16="http://schemas.microsoft.com/office/drawing/2014/main" id="{7128C48F-829F-C769-3231-86A1CCFC4A12}"/>
              </a:ext>
            </a:extLst>
          </p:cNvPr>
          <p:cNvPicPr>
            <a:picLocks noChangeAspect="1"/>
          </p:cNvPicPr>
          <p:nvPr/>
        </p:nvPicPr>
        <p:blipFill>
          <a:blip r:embed="rId6"/>
          <a:stretch>
            <a:fillRect/>
          </a:stretch>
        </p:blipFill>
        <p:spPr>
          <a:xfrm>
            <a:off x="8786689" y="4278963"/>
            <a:ext cx="1940691" cy="1940691"/>
          </a:xfrm>
          <a:prstGeom prst="rect">
            <a:avLst/>
          </a:prstGeom>
        </p:spPr>
      </p:pic>
    </p:spTree>
    <p:extLst>
      <p:ext uri="{BB962C8B-B14F-4D97-AF65-F5344CB8AC3E}">
        <p14:creationId xmlns:p14="http://schemas.microsoft.com/office/powerpoint/2010/main" val="20661297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D64D89-9C6B-4DCE-C4D5-AABDB9C887E7}"/>
              </a:ext>
            </a:extLst>
          </p:cNvPr>
          <p:cNvSpPr>
            <a:spLocks noGrp="1"/>
          </p:cNvSpPr>
          <p:nvPr>
            <p:ph type="title"/>
          </p:nvPr>
        </p:nvSpPr>
        <p:spPr>
          <a:xfrm>
            <a:off x="664232" y="664198"/>
            <a:ext cx="9609825" cy="1112405"/>
          </a:xfrm>
        </p:spPr>
        <p:txBody>
          <a:bodyPr/>
          <a:lstStyle/>
          <a:p>
            <a:r>
              <a:rPr lang="sv-SE" dirty="0"/>
              <a:t>Kommande material och stöd</a:t>
            </a:r>
            <a:br>
              <a:rPr lang="sv-SE" dirty="0"/>
            </a:br>
            <a:endParaRPr lang="sv-SE" dirty="0"/>
          </a:p>
        </p:txBody>
      </p:sp>
      <p:sp>
        <p:nvSpPr>
          <p:cNvPr id="3" name="Platshållare för innehåll 2">
            <a:extLst>
              <a:ext uri="{FF2B5EF4-FFF2-40B4-BE49-F238E27FC236}">
                <a16:creationId xmlns:a16="http://schemas.microsoft.com/office/drawing/2014/main" id="{F96AD8F1-703C-F001-9EBA-DE43DF38EDD8}"/>
              </a:ext>
            </a:extLst>
          </p:cNvPr>
          <p:cNvSpPr>
            <a:spLocks noGrp="1"/>
          </p:cNvSpPr>
          <p:nvPr>
            <p:ph idx="1"/>
          </p:nvPr>
        </p:nvSpPr>
        <p:spPr>
          <a:xfrm>
            <a:off x="664232" y="1776603"/>
            <a:ext cx="11083268" cy="4310098"/>
          </a:xfrm>
        </p:spPr>
        <p:txBody>
          <a:bodyPr/>
          <a:lstStyle/>
          <a:p>
            <a:pPr marL="30163" indent="0">
              <a:buNone/>
            </a:pPr>
            <a:r>
              <a:rPr lang="sv-SE" sz="1800" dirty="0"/>
              <a:t>Stödet ska ge kunskap och praktiska verktyg att jämställdhetsintegrera:</a:t>
            </a:r>
          </a:p>
          <a:p>
            <a:pPr lvl="1">
              <a:buFont typeface="Arial" panose="020B0604020202020204" pitchFamily="34" charset="0"/>
              <a:buChar char="•"/>
            </a:pPr>
            <a:r>
              <a:rPr lang="sv-SE" sz="1800" dirty="0"/>
              <a:t>styrning och ledning</a:t>
            </a:r>
          </a:p>
          <a:p>
            <a:pPr lvl="1">
              <a:buFont typeface="Arial" panose="020B0604020202020204" pitchFamily="34" charset="0"/>
              <a:buChar char="•"/>
            </a:pPr>
            <a:r>
              <a:rPr lang="sv-SE" sz="1800" dirty="0"/>
              <a:t>handläggningsprocessen (bemötande, bedömning, beslut, insatser, uppföljning) </a:t>
            </a:r>
          </a:p>
          <a:p>
            <a:pPr lvl="1">
              <a:buFont typeface="Arial" panose="020B0604020202020204" pitchFamily="34" charset="0"/>
              <a:buChar char="•"/>
            </a:pPr>
            <a:r>
              <a:rPr lang="sv-SE" sz="1800" dirty="0"/>
              <a:t>systematisk uppföljning</a:t>
            </a:r>
          </a:p>
          <a:p>
            <a:pPr marL="30163" indent="0">
              <a:buNone/>
            </a:pPr>
            <a:endParaRPr lang="sv-SE" sz="1800" dirty="0"/>
          </a:p>
          <a:p>
            <a:pPr marL="30163" indent="0">
              <a:buNone/>
            </a:pPr>
            <a:r>
              <a:rPr lang="sv-SE" sz="1800" dirty="0"/>
              <a:t>Materialet ska kunna användas av:</a:t>
            </a:r>
          </a:p>
          <a:p>
            <a:pPr lvl="1">
              <a:buFont typeface="Arial" panose="020B0604020202020204" pitchFamily="34" charset="0"/>
              <a:buChar char="•"/>
            </a:pPr>
            <a:r>
              <a:rPr lang="sv-SE" sz="1800" dirty="0"/>
              <a:t>RSS för att stödja socialtjänsten</a:t>
            </a:r>
          </a:p>
          <a:p>
            <a:pPr lvl="1">
              <a:buFont typeface="Arial" panose="020B0604020202020204" pitchFamily="34" charset="0"/>
              <a:buChar char="•"/>
            </a:pPr>
            <a:r>
              <a:rPr lang="sv-SE" sz="1800" dirty="0"/>
              <a:t>Socialtjänsterna själva </a:t>
            </a:r>
          </a:p>
          <a:p>
            <a:pPr lvl="1">
              <a:buFont typeface="Arial" panose="020B0604020202020204" pitchFamily="34" charset="0"/>
              <a:buChar char="•"/>
            </a:pPr>
            <a:r>
              <a:rPr lang="sv-SE" sz="1800" dirty="0"/>
              <a:t>RSS internt </a:t>
            </a:r>
          </a:p>
          <a:p>
            <a:endParaRPr lang="sv-SE" sz="1800" dirty="0"/>
          </a:p>
        </p:txBody>
      </p:sp>
    </p:spTree>
    <p:extLst>
      <p:ext uri="{BB962C8B-B14F-4D97-AF65-F5344CB8AC3E}">
        <p14:creationId xmlns:p14="http://schemas.microsoft.com/office/powerpoint/2010/main" val="1214936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232AC72C-707D-715C-45D7-A4500F1D7F61}"/>
              </a:ext>
            </a:extLst>
          </p:cNvPr>
          <p:cNvSpPr>
            <a:spLocks noGrp="1"/>
          </p:cNvSpPr>
          <p:nvPr>
            <p:ph sz="half" idx="2"/>
          </p:nvPr>
        </p:nvSpPr>
        <p:spPr>
          <a:xfrm>
            <a:off x="7445825" y="1817913"/>
            <a:ext cx="1985276" cy="4365173"/>
          </a:xfrm>
          <a:ln w="28575">
            <a:solidFill>
              <a:schemeClr val="accent3"/>
            </a:solidFill>
          </a:ln>
        </p:spPr>
        <p:txBody>
          <a:bodyPr lIns="108000" tIns="144000" rIns="108000" bIns="72000"/>
          <a:lstStyle/>
          <a:p>
            <a:pPr marL="30163" indent="0">
              <a:spcAft>
                <a:spcPts val="600"/>
              </a:spcAft>
              <a:buNone/>
            </a:pPr>
            <a:r>
              <a:rPr lang="sv-SE" sz="1200" b="1" dirty="0"/>
              <a:t>Delmål – genomföra förändring  </a:t>
            </a:r>
          </a:p>
          <a:p>
            <a:pPr marL="30163" indent="0">
              <a:spcAft>
                <a:spcPts val="600"/>
              </a:spcAft>
              <a:buNone/>
            </a:pPr>
            <a:r>
              <a:rPr lang="sv-SE" sz="1200" dirty="0"/>
              <a:t>Kompetenskrisen inom socialtjänsten hanteras som det samhällsproblem den utgör.</a:t>
            </a:r>
          </a:p>
          <a:p>
            <a:pPr marL="174625" indent="-174625">
              <a:spcAft>
                <a:spcPts val="600"/>
              </a:spcAft>
            </a:pPr>
            <a:r>
              <a:rPr lang="sv-SE" sz="1200" dirty="0"/>
              <a:t>Det finns samsyn om nuläge, önskat läge och vägen framåt. </a:t>
            </a:r>
          </a:p>
          <a:p>
            <a:pPr marL="174625" indent="-174625">
              <a:spcAft>
                <a:spcPts val="600"/>
              </a:spcAft>
            </a:pPr>
            <a:r>
              <a:rPr lang="sv-SE" sz="1200" dirty="0"/>
              <a:t>Det finns en plan som genomförs.</a:t>
            </a:r>
          </a:p>
          <a:p>
            <a:pPr marL="174625" indent="-174625"/>
            <a:r>
              <a:rPr lang="sv-SE" sz="1200" dirty="0"/>
              <a:t>Det sker löpande uppföljning, lärande och vidareutveckling.  </a:t>
            </a:r>
          </a:p>
        </p:txBody>
      </p:sp>
      <p:sp>
        <p:nvSpPr>
          <p:cNvPr id="3" name="Platshållare för innehåll 2">
            <a:extLst>
              <a:ext uri="{FF2B5EF4-FFF2-40B4-BE49-F238E27FC236}">
                <a16:creationId xmlns:a16="http://schemas.microsoft.com/office/drawing/2014/main" id="{FC8F9763-C657-BE6C-50AB-58FFD5946688}"/>
              </a:ext>
            </a:extLst>
          </p:cNvPr>
          <p:cNvSpPr>
            <a:spLocks noGrp="1"/>
          </p:cNvSpPr>
          <p:nvPr>
            <p:ph sz="half" idx="1"/>
          </p:nvPr>
        </p:nvSpPr>
        <p:spPr>
          <a:xfrm>
            <a:off x="461280" y="1830514"/>
            <a:ext cx="2707819" cy="4363149"/>
          </a:xfrm>
          <a:ln w="28575">
            <a:solidFill>
              <a:schemeClr val="accent3"/>
            </a:solidFill>
          </a:ln>
        </p:spPr>
        <p:txBody>
          <a:bodyPr lIns="108000" tIns="144000" rIns="108000" bIns="72000"/>
          <a:lstStyle/>
          <a:p>
            <a:pPr marL="30163" indent="0">
              <a:spcAft>
                <a:spcPts val="600"/>
              </a:spcAft>
              <a:buNone/>
            </a:pPr>
            <a:r>
              <a:rPr lang="sv-SE" sz="1200" b="1" dirty="0"/>
              <a:t>Aktiviteter för att förbereda förändring våren 2023</a:t>
            </a:r>
          </a:p>
          <a:p>
            <a:pPr>
              <a:spcAft>
                <a:spcPts val="600"/>
              </a:spcAft>
              <a:buFont typeface="+mj-lt"/>
              <a:buAutoNum type="arabicPeriod"/>
            </a:pPr>
            <a:r>
              <a:rPr lang="sv-SE" sz="1200" dirty="0">
                <a:solidFill>
                  <a:srgbClr val="000000"/>
                </a:solidFill>
                <a:effectLst/>
                <a:ea typeface="Century Gothic" panose="020B0502020202020204" pitchFamily="34" charset="0"/>
                <a:cs typeface="Times New Roman" panose="02020603050405020304" pitchFamily="18" charset="0"/>
              </a:rPr>
              <a:t>SKR och socialchefsnätverket tar </a:t>
            </a:r>
            <a:r>
              <a:rPr lang="sv-SE" sz="1200" dirty="0">
                <a:solidFill>
                  <a:srgbClr val="000000"/>
                </a:solidFill>
                <a:cs typeface="Times New Roman" panose="02020603050405020304" pitchFamily="18" charset="0"/>
              </a:rPr>
              <a:t>fram ett material som synliggör </a:t>
            </a:r>
            <a:r>
              <a:rPr lang="sv-SE" sz="1200" dirty="0">
                <a:solidFill>
                  <a:srgbClr val="000000"/>
                </a:solidFill>
                <a:ea typeface="Century Gothic" panose="020B0502020202020204" pitchFamily="34" charset="0"/>
                <a:cs typeface="Times New Roman" panose="02020603050405020304" pitchFamily="18" charset="0"/>
              </a:rPr>
              <a:t>kompetenskrisen inom socialtjänsten – </a:t>
            </a:r>
            <a:r>
              <a:rPr lang="sv-SE" sz="1200" dirty="0">
                <a:solidFill>
                  <a:srgbClr val="000000"/>
                </a:solidFill>
                <a:cs typeface="Times New Roman" panose="02020603050405020304" pitchFamily="18" charset="0"/>
              </a:rPr>
              <a:t>vilken kris pratar vi om, vilka konsekvenser leder den till och hur den kan hanteras. </a:t>
            </a:r>
          </a:p>
          <a:p>
            <a:pPr>
              <a:spcAft>
                <a:spcPts val="600"/>
              </a:spcAft>
              <a:buFont typeface="+mj-lt"/>
              <a:buAutoNum type="arabicPeriod"/>
            </a:pPr>
            <a:r>
              <a:rPr lang="sv-SE" sz="1200" dirty="0">
                <a:solidFill>
                  <a:srgbClr val="000000"/>
                </a:solidFill>
                <a:effectLst/>
                <a:ea typeface="Century Gothic" panose="020B0502020202020204" pitchFamily="34" charset="0"/>
                <a:cs typeface="Times New Roman" panose="02020603050405020304" pitchFamily="18" charset="0"/>
              </a:rPr>
              <a:t>SKR och socialchefsnätverket </a:t>
            </a:r>
            <a:r>
              <a:rPr lang="sv-SE" sz="1200" dirty="0">
                <a:solidFill>
                  <a:srgbClr val="000000"/>
                </a:solidFill>
                <a:ea typeface="Century Gothic" panose="020B0502020202020204" pitchFamily="34" charset="0"/>
                <a:cs typeface="Times New Roman" panose="02020603050405020304" pitchFamily="18" charset="0"/>
              </a:rPr>
              <a:t>kommunicerar, stämmer av och vidareutvecklar materialet så att landets socialtjänster kan stå bakom ett gemensamt budskap.</a:t>
            </a:r>
          </a:p>
        </p:txBody>
      </p:sp>
      <p:sp>
        <p:nvSpPr>
          <p:cNvPr id="8" name="Rubrik 7">
            <a:extLst>
              <a:ext uri="{FF2B5EF4-FFF2-40B4-BE49-F238E27FC236}">
                <a16:creationId xmlns:a16="http://schemas.microsoft.com/office/drawing/2014/main" id="{9D7FE3EA-B3D5-191D-6108-86A059A29D18}"/>
              </a:ext>
            </a:extLst>
          </p:cNvPr>
          <p:cNvSpPr>
            <a:spLocks noGrp="1"/>
          </p:cNvSpPr>
          <p:nvPr>
            <p:ph type="title"/>
          </p:nvPr>
        </p:nvSpPr>
        <p:spPr>
          <a:xfrm>
            <a:off x="461280" y="347042"/>
            <a:ext cx="8577941" cy="1231392"/>
          </a:xfrm>
        </p:spPr>
        <p:txBody>
          <a:bodyPr/>
          <a:lstStyle/>
          <a:p>
            <a:pPr>
              <a:spcBef>
                <a:spcPts val="600"/>
              </a:spcBef>
              <a:spcAft>
                <a:spcPts val="600"/>
              </a:spcAft>
            </a:pPr>
            <a:r>
              <a:rPr lang="sv-SE" sz="2800" dirty="0"/>
              <a:t>Övergripande plan: Mobilisera handlingskraft att </a:t>
            </a:r>
            <a:r>
              <a:rPr lang="sv-SE" sz="2800" dirty="0">
                <a:solidFill>
                  <a:srgbClr val="000000"/>
                </a:solidFill>
                <a:effectLst/>
                <a:ea typeface="Century Gothic" panose="020B0502020202020204" pitchFamily="34" charset="0"/>
                <a:cs typeface="Times New Roman" panose="02020603050405020304" pitchFamily="18" charset="0"/>
              </a:rPr>
              <a:t>hantera kompetenskrisen inom socialtjänsten</a:t>
            </a:r>
            <a:endParaRPr lang="sv-SE" sz="2800" dirty="0"/>
          </a:p>
        </p:txBody>
      </p:sp>
      <p:sp>
        <p:nvSpPr>
          <p:cNvPr id="2" name="Platshållare för innehåll 4">
            <a:extLst>
              <a:ext uri="{FF2B5EF4-FFF2-40B4-BE49-F238E27FC236}">
                <a16:creationId xmlns:a16="http://schemas.microsoft.com/office/drawing/2014/main" id="{49E20F09-4EF3-0CB1-ECA2-42EAB96A5597}"/>
              </a:ext>
            </a:extLst>
          </p:cNvPr>
          <p:cNvSpPr txBox="1">
            <a:spLocks/>
          </p:cNvSpPr>
          <p:nvPr/>
        </p:nvSpPr>
        <p:spPr>
          <a:xfrm>
            <a:off x="9716863" y="207592"/>
            <a:ext cx="1941739" cy="1370842"/>
          </a:xfrm>
          <a:prstGeom prst="rect">
            <a:avLst/>
          </a:prstGeom>
          <a:ln w="28575">
            <a:solidFill>
              <a:schemeClr val="accent2"/>
            </a:solidFill>
          </a:ln>
        </p:spPr>
        <p:txBody>
          <a:bodyPr vert="horz" lIns="108000" tIns="72000" rIns="108000" bIns="36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200" b="1" i="0" u="none" strike="noStrike" kern="1200" cap="none" spc="0" normalizeH="0" baseline="0" noProof="0" dirty="0">
                <a:ln>
                  <a:noFill/>
                </a:ln>
                <a:solidFill>
                  <a:prstClr val="black"/>
                </a:solidFill>
                <a:effectLst/>
                <a:uLnTx/>
                <a:uFillTx/>
                <a:latin typeface="Arial"/>
                <a:ea typeface="+mn-ea"/>
                <a:cs typeface="+mn-cs"/>
              </a:rPr>
              <a:t>Målgrupp nästa steg</a:t>
            </a:r>
          </a:p>
          <a:p>
            <a:pPr marL="174625" marR="0" lvl="0" indent="-144463"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Landets kommuner</a:t>
            </a:r>
          </a:p>
          <a:p>
            <a:pPr marL="358775" marR="0" lvl="1" indent="-1841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socialchefer</a:t>
            </a:r>
          </a:p>
          <a:p>
            <a:pPr marL="358775" marR="0" lvl="1" indent="-1841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HR</a:t>
            </a:r>
          </a:p>
          <a:p>
            <a:pPr marL="358775" marR="0" lvl="1" indent="-1841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nämndordföranden</a:t>
            </a:r>
          </a:p>
          <a:p>
            <a:pPr marL="358775" marR="0" lvl="1" indent="-1841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KSO</a:t>
            </a:r>
          </a:p>
        </p:txBody>
      </p:sp>
      <p:sp>
        <p:nvSpPr>
          <p:cNvPr id="6" name="Platshållare för innehåll 4">
            <a:extLst>
              <a:ext uri="{FF2B5EF4-FFF2-40B4-BE49-F238E27FC236}">
                <a16:creationId xmlns:a16="http://schemas.microsoft.com/office/drawing/2014/main" id="{451C7445-3566-12AB-E183-EA7EEA34C2E3}"/>
              </a:ext>
            </a:extLst>
          </p:cNvPr>
          <p:cNvSpPr txBox="1">
            <a:spLocks/>
          </p:cNvSpPr>
          <p:nvPr/>
        </p:nvSpPr>
        <p:spPr>
          <a:xfrm>
            <a:off x="9695092" y="1817911"/>
            <a:ext cx="1985276" cy="4365173"/>
          </a:xfrm>
          <a:prstGeom prst="rect">
            <a:avLst/>
          </a:prstGeom>
          <a:ln w="28575">
            <a:solidFill>
              <a:schemeClr val="accent3"/>
            </a:solidFill>
          </a:ln>
        </p:spPr>
        <p:txBody>
          <a:bodyPr vert="horz" lIns="108000" tIns="144000" rIns="108000" bIns="72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200" b="1" i="0" u="none" strike="noStrike" kern="1200" cap="none" spc="0" normalizeH="0" baseline="0" noProof="0" dirty="0">
                <a:ln>
                  <a:noFill/>
                </a:ln>
                <a:solidFill>
                  <a:prstClr val="black"/>
                </a:solidFill>
                <a:effectLst/>
                <a:uLnTx/>
                <a:uFillTx/>
                <a:latin typeface="Arial"/>
                <a:ea typeface="+mn-ea"/>
                <a:cs typeface="+mn-cs"/>
              </a:rPr>
              <a:t>Mål – önskat läge uppnås  </a:t>
            </a:r>
          </a:p>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Genom samarbete och nya arbetssätt säkerställs balans mellan utbud och efterfrågan på kompetens inom landets socialtjänst.</a:t>
            </a:r>
          </a:p>
          <a:p>
            <a:pPr marL="258763" marR="0" lvl="0" indent="-228600" algn="l" defTabSz="914400" rtl="0" eaLnBrk="1" fontAlgn="auto" latinLnBrk="0" hangingPunct="1">
              <a:lnSpc>
                <a:spcPct val="100000"/>
              </a:lnSpc>
              <a:spcBef>
                <a:spcPts val="0"/>
              </a:spcBef>
              <a:spcAft>
                <a:spcPts val="2400"/>
              </a:spcAft>
              <a:buClrTx/>
              <a:buSzTx/>
              <a:buFont typeface="Symbol" panose="05050102010706020507" pitchFamily="18" charset="2"/>
              <a:buChar char=""/>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a:p>
            <a:pPr marL="30163" marR="0" lvl="0" indent="0" algn="ctr"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En god och nära socialtjänst där medarbetare och chefer trivs och känner stolthet över en verksamhet som lever upp till krav och förväntningar. </a:t>
            </a:r>
          </a:p>
        </p:txBody>
      </p:sp>
      <p:sp>
        <p:nvSpPr>
          <p:cNvPr id="7" name="Platshållare för innehåll 2">
            <a:extLst>
              <a:ext uri="{FF2B5EF4-FFF2-40B4-BE49-F238E27FC236}">
                <a16:creationId xmlns:a16="http://schemas.microsoft.com/office/drawing/2014/main" id="{329AC64D-9D7A-05F8-309C-8F237402333F}"/>
              </a:ext>
            </a:extLst>
          </p:cNvPr>
          <p:cNvSpPr txBox="1">
            <a:spLocks/>
          </p:cNvSpPr>
          <p:nvPr/>
        </p:nvSpPr>
        <p:spPr>
          <a:xfrm>
            <a:off x="3407227" y="1819881"/>
            <a:ext cx="3785505" cy="4363149"/>
          </a:xfrm>
          <a:prstGeom prst="rect">
            <a:avLst/>
          </a:prstGeom>
          <a:ln w="28575">
            <a:solidFill>
              <a:schemeClr val="accent3"/>
            </a:solidFill>
          </a:ln>
        </p:spPr>
        <p:txBody>
          <a:bodyPr vert="horz" lIns="108000" tIns="144000" rIns="108000" bIns="7200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1200" b="1" i="0" u="none" strike="noStrike" kern="1200" cap="none" spc="0" normalizeH="0" baseline="0" noProof="0" dirty="0">
                <a:ln>
                  <a:noFill/>
                </a:ln>
                <a:solidFill>
                  <a:prstClr val="black"/>
                </a:solidFill>
                <a:effectLst/>
                <a:uLnTx/>
                <a:uFillTx/>
                <a:latin typeface="Arial"/>
                <a:ea typeface="+mn-ea"/>
                <a:cs typeface="+mn-cs"/>
              </a:rPr>
              <a:t>Delmål hösten 2023 – det finns gemensam förståelse och vilja att förändra (2023)</a:t>
            </a:r>
          </a:p>
          <a:p>
            <a:pPr marL="258763"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sv-SE" sz="1200" b="0" i="0" u="none" strike="noStrike" kern="1200" cap="none" spc="0" normalizeH="0" baseline="0" noProof="0" dirty="0">
                <a:ln>
                  <a:noFill/>
                </a:ln>
                <a:solidFill>
                  <a:srgbClr val="000000"/>
                </a:solidFill>
                <a:effectLst/>
                <a:uLnTx/>
                <a:uFillTx/>
                <a:latin typeface="Arial"/>
                <a:ea typeface="Century Gothic" panose="020B0502020202020204" pitchFamily="34" charset="0"/>
                <a:cs typeface="Times New Roman" panose="02020603050405020304" pitchFamily="18" charset="0"/>
              </a:rPr>
              <a:t>Landets kommuner och socialtjänster: </a:t>
            </a:r>
          </a:p>
          <a:p>
            <a:pPr marL="258763"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srgbClr val="000000"/>
                </a:solidFill>
                <a:effectLst/>
                <a:uLnTx/>
                <a:uFillTx/>
                <a:latin typeface="Arial"/>
                <a:ea typeface="Century Gothic" panose="020B0502020202020204" pitchFamily="34" charset="0"/>
                <a:cs typeface="Times New Roman" panose="02020603050405020304" pitchFamily="18" charset="0"/>
              </a:rPr>
              <a:t>har en gemensam bild av </a:t>
            </a:r>
            <a:r>
              <a:rPr kumimoji="0" lang="sv-SE" sz="12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vilken kris vi pratar om, vilka konsekvenser den leder till och hur den kan hanteras. </a:t>
            </a:r>
          </a:p>
          <a:p>
            <a:pPr marL="258763"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srgbClr val="000000"/>
                </a:solidFill>
                <a:effectLst/>
                <a:uLnTx/>
                <a:uFillTx/>
                <a:latin typeface="Arial"/>
                <a:ea typeface="Century Gothic" panose="020B0502020202020204" pitchFamily="34" charset="0"/>
                <a:cs typeface="Times New Roman" panose="02020603050405020304" pitchFamily="18" charset="0"/>
              </a:rPr>
              <a:t>förmedlar med gemensam röst bilden till alla som behöver vara involverade.</a:t>
            </a:r>
          </a:p>
          <a:p>
            <a:pPr marL="258763" marR="0" lvl="0" indent="-228600" algn="l" defTabSz="914400" rtl="0" eaLnBrk="1" fontAlgn="auto" latinLnBrk="0" hangingPunct="1">
              <a:lnSpc>
                <a:spcPct val="100000"/>
              </a:lnSpc>
              <a:spcBef>
                <a:spcPts val="0"/>
              </a:spcBef>
              <a:spcAft>
                <a:spcPts val="240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srgbClr val="000000"/>
                </a:solidFill>
                <a:effectLst/>
                <a:uLnTx/>
                <a:uFillTx/>
                <a:latin typeface="Arial"/>
                <a:ea typeface="Century Gothic" panose="020B0502020202020204" pitchFamily="34" charset="0"/>
                <a:cs typeface="Times New Roman" panose="02020603050405020304" pitchFamily="18" charset="0"/>
              </a:rPr>
              <a:t>tar en ledande roll i det förändringsarbete som behöver göras. </a:t>
            </a:r>
          </a:p>
          <a:p>
            <a:pPr marL="258763" marR="0" lvl="0" indent="-228600" algn="l" defTabSz="914400" rtl="0" eaLnBrk="1" fontAlgn="auto" latinLnBrk="0" hangingPunct="1">
              <a:lnSpc>
                <a:spcPct val="100000"/>
              </a:lnSpc>
              <a:spcBef>
                <a:spcPts val="0"/>
              </a:spcBef>
              <a:spcAft>
                <a:spcPts val="600"/>
              </a:spcAft>
              <a:buClrTx/>
              <a:buSzTx/>
              <a:buFont typeface="+mj-lt"/>
              <a:buAutoNum type="arabicPeriod" startAt="2"/>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Alla som behöver vara involverade:</a:t>
            </a:r>
          </a:p>
          <a:p>
            <a:pPr marL="258763"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är medvetna om kompetenskrisen inom socialtjänsten och vilka konsekvenser det får för samhället om den inte hanteras. </a:t>
            </a:r>
          </a:p>
          <a:p>
            <a:pPr marL="258763"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känner angelägenheten och vill göra det som krävs för att hantera kompetenskrisen inom socialtjänsten.</a:t>
            </a:r>
          </a:p>
          <a:p>
            <a:pPr marL="500063" marR="0" lvl="1" indent="-2286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sv-SE" sz="1200" b="0" i="0" u="none" strike="noStrike" kern="1200" cap="none" spc="0" normalizeH="0" baseline="0" noProof="0" dirty="0">
              <a:ln>
                <a:noFill/>
              </a:ln>
              <a:solidFill>
                <a:srgbClr val="000000"/>
              </a:solidFill>
              <a:effectLst/>
              <a:uLnTx/>
              <a:uFillTx/>
              <a:latin typeface="Arial"/>
              <a:ea typeface="Century Gothic" panose="020B0502020202020204" pitchFamily="34" charset="0"/>
              <a:cs typeface="Times New Roman" panose="02020603050405020304" pitchFamily="18" charset="0"/>
            </a:endParaRPr>
          </a:p>
        </p:txBody>
      </p:sp>
      <p:sp>
        <p:nvSpPr>
          <p:cNvPr id="11" name="Pil: höger 10">
            <a:extLst>
              <a:ext uri="{FF2B5EF4-FFF2-40B4-BE49-F238E27FC236}">
                <a16:creationId xmlns:a16="http://schemas.microsoft.com/office/drawing/2014/main" id="{BECFED4F-C2D3-CAA9-DAD9-86C1D7EF3C08}"/>
              </a:ext>
            </a:extLst>
          </p:cNvPr>
          <p:cNvSpPr/>
          <p:nvPr/>
        </p:nvSpPr>
        <p:spPr>
          <a:xfrm>
            <a:off x="3169099" y="3690255"/>
            <a:ext cx="227242" cy="32657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white"/>
              </a:solidFill>
              <a:effectLst/>
              <a:uLnTx/>
              <a:uFillTx/>
              <a:latin typeface="Arial"/>
              <a:ea typeface="+mn-ea"/>
              <a:cs typeface="+mn-cs"/>
            </a:endParaRPr>
          </a:p>
        </p:txBody>
      </p:sp>
      <p:sp>
        <p:nvSpPr>
          <p:cNvPr id="12" name="Pil: höger 11">
            <a:extLst>
              <a:ext uri="{FF2B5EF4-FFF2-40B4-BE49-F238E27FC236}">
                <a16:creationId xmlns:a16="http://schemas.microsoft.com/office/drawing/2014/main" id="{D3154CD0-9D74-1668-4E7B-D4A08C7F4D45}"/>
              </a:ext>
            </a:extLst>
          </p:cNvPr>
          <p:cNvSpPr/>
          <p:nvPr/>
        </p:nvSpPr>
        <p:spPr>
          <a:xfrm>
            <a:off x="7192732" y="3690255"/>
            <a:ext cx="227242" cy="32657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white"/>
              </a:solidFill>
              <a:effectLst/>
              <a:uLnTx/>
              <a:uFillTx/>
              <a:latin typeface="Arial"/>
              <a:ea typeface="+mn-ea"/>
              <a:cs typeface="+mn-cs"/>
            </a:endParaRPr>
          </a:p>
        </p:txBody>
      </p:sp>
      <p:sp>
        <p:nvSpPr>
          <p:cNvPr id="13" name="Pil: höger 12">
            <a:extLst>
              <a:ext uri="{FF2B5EF4-FFF2-40B4-BE49-F238E27FC236}">
                <a16:creationId xmlns:a16="http://schemas.microsoft.com/office/drawing/2014/main" id="{213BFABE-D2FE-31B1-21AB-666365F491FD}"/>
              </a:ext>
            </a:extLst>
          </p:cNvPr>
          <p:cNvSpPr/>
          <p:nvPr/>
        </p:nvSpPr>
        <p:spPr>
          <a:xfrm>
            <a:off x="9452873" y="3690255"/>
            <a:ext cx="227242" cy="32657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white"/>
              </a:solidFill>
              <a:effectLst/>
              <a:uLnTx/>
              <a:uFillTx/>
              <a:latin typeface="Arial"/>
              <a:ea typeface="+mn-ea"/>
              <a:cs typeface="+mn-cs"/>
            </a:endParaRPr>
          </a:p>
        </p:txBody>
      </p:sp>
      <p:sp>
        <p:nvSpPr>
          <p:cNvPr id="14" name="Pil: höger 13">
            <a:extLst>
              <a:ext uri="{FF2B5EF4-FFF2-40B4-BE49-F238E27FC236}">
                <a16:creationId xmlns:a16="http://schemas.microsoft.com/office/drawing/2014/main" id="{40D46DC3-B225-0644-BBFC-A4FEB4A45E66}"/>
              </a:ext>
            </a:extLst>
          </p:cNvPr>
          <p:cNvSpPr/>
          <p:nvPr/>
        </p:nvSpPr>
        <p:spPr>
          <a:xfrm rot="5400000">
            <a:off x="10519103" y="3436386"/>
            <a:ext cx="239484" cy="311805"/>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white"/>
              </a:solidFill>
              <a:effectLst/>
              <a:uLnTx/>
              <a:uFillTx/>
              <a:latin typeface="Arial"/>
              <a:ea typeface="+mn-ea"/>
              <a:cs typeface="+mn-cs"/>
            </a:endParaRPr>
          </a:p>
        </p:txBody>
      </p:sp>
      <p:sp>
        <p:nvSpPr>
          <p:cNvPr id="9" name="Pil: höger 8">
            <a:extLst>
              <a:ext uri="{FF2B5EF4-FFF2-40B4-BE49-F238E27FC236}">
                <a16:creationId xmlns:a16="http://schemas.microsoft.com/office/drawing/2014/main" id="{1F4F5EB7-BEE7-2286-4EFD-05404677E838}"/>
              </a:ext>
            </a:extLst>
          </p:cNvPr>
          <p:cNvSpPr/>
          <p:nvPr/>
        </p:nvSpPr>
        <p:spPr>
          <a:xfrm rot="5400000">
            <a:off x="5217766" y="4013326"/>
            <a:ext cx="239484" cy="311805"/>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432576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B530DFFA-BA8E-E3D0-33AF-FABFEAEB24D5}"/>
              </a:ext>
            </a:extLst>
          </p:cNvPr>
          <p:cNvSpPr txBox="1"/>
          <p:nvPr/>
        </p:nvSpPr>
        <p:spPr>
          <a:xfrm>
            <a:off x="937901" y="2271146"/>
            <a:ext cx="303530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rial"/>
                <a:ea typeface="+mn-ea"/>
                <a:cs typeface="+mn-cs"/>
              </a:rPr>
              <a:t>Guide</a:t>
            </a:r>
            <a:endParaRPr kumimoji="0" lang="sv-SE" sz="2800" b="1" i="0" u="none" strike="noStrike" kern="1200" cap="none" spc="0" normalizeH="0" baseline="0" noProof="0" dirty="0">
              <a:ln>
                <a:noFill/>
              </a:ln>
              <a:solidFill>
                <a:prstClr val="black"/>
              </a:solidFill>
              <a:effectLst/>
              <a:highlight>
                <a:srgbClr val="FF0000"/>
              </a:highlight>
              <a:uLnTx/>
              <a:uFillTx/>
              <a:latin typeface="Arial"/>
              <a:ea typeface="+mn-ea"/>
              <a:cs typeface="+mn-cs"/>
            </a:endParaRPr>
          </a:p>
        </p:txBody>
      </p:sp>
      <p:sp>
        <p:nvSpPr>
          <p:cNvPr id="5" name="textruta 4">
            <a:extLst>
              <a:ext uri="{FF2B5EF4-FFF2-40B4-BE49-F238E27FC236}">
                <a16:creationId xmlns:a16="http://schemas.microsoft.com/office/drawing/2014/main" id="{9D4AAEC2-C230-64C9-A058-F26A005BE261}"/>
              </a:ext>
            </a:extLst>
          </p:cNvPr>
          <p:cNvSpPr txBox="1"/>
          <p:nvPr/>
        </p:nvSpPr>
        <p:spPr>
          <a:xfrm>
            <a:off x="7558399" y="2255459"/>
            <a:ext cx="2667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rial"/>
                <a:ea typeface="+mn-ea"/>
                <a:cs typeface="+mn-cs"/>
              </a:rPr>
              <a:t>Målgrupp </a:t>
            </a:r>
          </a:p>
        </p:txBody>
      </p:sp>
      <p:grpSp>
        <p:nvGrpSpPr>
          <p:cNvPr id="21" name="Grupp 20">
            <a:extLst>
              <a:ext uri="{FF2B5EF4-FFF2-40B4-BE49-F238E27FC236}">
                <a16:creationId xmlns:a16="http://schemas.microsoft.com/office/drawing/2014/main" id="{AA88EBCA-0317-8075-7BAF-6A398E94AC21}"/>
              </a:ext>
            </a:extLst>
          </p:cNvPr>
          <p:cNvGrpSpPr/>
          <p:nvPr/>
        </p:nvGrpSpPr>
        <p:grpSpPr>
          <a:xfrm>
            <a:off x="937901" y="3035336"/>
            <a:ext cx="1658471" cy="2537786"/>
            <a:chOff x="4191000" y="635000"/>
            <a:chExt cx="3810000" cy="5588000"/>
          </a:xfrm>
          <a:effectLst>
            <a:outerShdw blurRad="50800" dist="38100" dir="2700000" algn="tl" rotWithShape="0">
              <a:prstClr val="black">
                <a:alpha val="40000"/>
              </a:prstClr>
            </a:outerShdw>
          </a:effectLst>
        </p:grpSpPr>
        <p:pic>
          <p:nvPicPr>
            <p:cNvPr id="8" name="Bildobjekt 7">
              <a:extLst>
                <a:ext uri="{FF2B5EF4-FFF2-40B4-BE49-F238E27FC236}">
                  <a16:creationId xmlns:a16="http://schemas.microsoft.com/office/drawing/2014/main" id="{78E8F278-3DBE-866C-80BA-70DAEB39C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35000"/>
              <a:ext cx="3810000" cy="5588000"/>
            </a:xfrm>
            <a:prstGeom prst="rect">
              <a:avLst/>
            </a:prstGeom>
          </p:spPr>
        </p:pic>
        <p:sp>
          <p:nvSpPr>
            <p:cNvPr id="9" name="textruta 8">
              <a:extLst>
                <a:ext uri="{FF2B5EF4-FFF2-40B4-BE49-F238E27FC236}">
                  <a16:creationId xmlns:a16="http://schemas.microsoft.com/office/drawing/2014/main" id="{5C709408-89B7-7B7F-873F-9FC31FC2D0F9}"/>
                </a:ext>
              </a:extLst>
            </p:cNvPr>
            <p:cNvSpPr txBox="1"/>
            <p:nvPr/>
          </p:nvSpPr>
          <p:spPr>
            <a:xfrm>
              <a:off x="4356100" y="5066966"/>
              <a:ext cx="2322606" cy="111820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a:ln>
                    <a:noFill/>
                  </a:ln>
                  <a:solidFill>
                    <a:prstClr val="black"/>
                  </a:solidFill>
                  <a:effectLst/>
                  <a:uLnTx/>
                  <a:uFillTx/>
                  <a:latin typeface="Arial"/>
                  <a:ea typeface="+mn-ea"/>
                  <a:cs typeface="+mn-cs"/>
                </a:rPr>
                <a:t>Jämställd Socialtjänst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1" i="0" u="none" strike="noStrike" kern="1200" cap="none" spc="0" normalizeH="0" baseline="0" noProof="0">
                <a:ln>
                  <a:noFill/>
                </a:ln>
                <a:solidFill>
                  <a:prstClr val="black"/>
                </a:solidFill>
                <a:effectLst/>
                <a:uLnTx/>
                <a:uFillTx/>
                <a:latin typeface="Arial"/>
                <a:ea typeface="+mn-ea"/>
                <a:cs typeface="+mn-cs"/>
              </a:endParaRPr>
            </a:p>
          </p:txBody>
        </p:sp>
        <p:sp>
          <p:nvSpPr>
            <p:cNvPr id="15" name="Rektangel 14">
              <a:extLst>
                <a:ext uri="{FF2B5EF4-FFF2-40B4-BE49-F238E27FC236}">
                  <a16:creationId xmlns:a16="http://schemas.microsoft.com/office/drawing/2014/main" id="{C7CE5E73-374E-8EAA-6823-F59907F1DB11}"/>
                </a:ext>
              </a:extLst>
            </p:cNvPr>
            <p:cNvSpPr/>
            <p:nvPr/>
          </p:nvSpPr>
          <p:spPr>
            <a:xfrm>
              <a:off x="4356100" y="693864"/>
              <a:ext cx="3479800" cy="3165440"/>
            </a:xfrm>
            <a:prstGeom prst="rect">
              <a:avLst/>
            </a:pr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ktangel 18">
              <a:extLst>
                <a:ext uri="{FF2B5EF4-FFF2-40B4-BE49-F238E27FC236}">
                  <a16:creationId xmlns:a16="http://schemas.microsoft.com/office/drawing/2014/main" id="{5252F94D-5EF5-FA66-F2BA-04CAB8A21227}"/>
                </a:ext>
              </a:extLst>
            </p:cNvPr>
            <p:cNvSpPr/>
            <p:nvPr/>
          </p:nvSpPr>
          <p:spPr>
            <a:xfrm>
              <a:off x="4982041" y="3429000"/>
              <a:ext cx="2322606" cy="851191"/>
            </a:xfrm>
            <a:prstGeom prst="rect">
              <a:avLst/>
            </a:pr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ktangel 19">
              <a:extLst>
                <a:ext uri="{FF2B5EF4-FFF2-40B4-BE49-F238E27FC236}">
                  <a16:creationId xmlns:a16="http://schemas.microsoft.com/office/drawing/2014/main" id="{440F4D8E-92BF-FCA0-BCF3-458E85A1B3E2}"/>
                </a:ext>
              </a:extLst>
            </p:cNvPr>
            <p:cNvSpPr/>
            <p:nvPr/>
          </p:nvSpPr>
          <p:spPr>
            <a:xfrm>
              <a:off x="5876365" y="3767740"/>
              <a:ext cx="1428282" cy="851191"/>
            </a:xfrm>
            <a:prstGeom prst="rect">
              <a:avLst/>
            </a:pr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0" name="textruta 29">
            <a:extLst>
              <a:ext uri="{FF2B5EF4-FFF2-40B4-BE49-F238E27FC236}">
                <a16:creationId xmlns:a16="http://schemas.microsoft.com/office/drawing/2014/main" id="{2DF738AF-FFFB-75CC-14B4-C10DB38E0A85}"/>
              </a:ext>
            </a:extLst>
          </p:cNvPr>
          <p:cNvSpPr txBox="1"/>
          <p:nvPr/>
        </p:nvSpPr>
        <p:spPr>
          <a:xfrm>
            <a:off x="3429001" y="3068697"/>
            <a:ext cx="3607918" cy="286232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Värmland: Handläggning BoU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Västerbotten: Uppföljning ISU/SU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Stöd till internt jämställdhetsarbete ”Blicka inåt”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lt"/>
                <a:cs typeface="Arial"/>
              </a:rPr>
              <a:t>Lärande exempel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lt"/>
                <a:cs typeface="Arial"/>
              </a:rPr>
              <a:t>Filmer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Rubrik 1">
            <a:extLst>
              <a:ext uri="{FF2B5EF4-FFF2-40B4-BE49-F238E27FC236}">
                <a16:creationId xmlns:a16="http://schemas.microsoft.com/office/drawing/2014/main" id="{08BECF0F-BFCC-0754-B136-7B456DE1F25F}"/>
              </a:ext>
            </a:extLst>
          </p:cNvPr>
          <p:cNvSpPr>
            <a:spLocks noGrp="1"/>
          </p:cNvSpPr>
          <p:nvPr>
            <p:ph type="title"/>
          </p:nvPr>
        </p:nvSpPr>
        <p:spPr>
          <a:xfrm>
            <a:off x="664233" y="975186"/>
            <a:ext cx="10505791" cy="1112405"/>
          </a:xfrm>
        </p:spPr>
        <p:txBody>
          <a:bodyPr/>
          <a:lstStyle/>
          <a:p>
            <a:r>
              <a:rPr lang="sv-SE" dirty="0">
                <a:cs typeface="Arial"/>
              </a:rPr>
              <a:t>Nytt stöd till kommuner och regioner</a:t>
            </a:r>
          </a:p>
        </p:txBody>
      </p:sp>
      <p:sp>
        <p:nvSpPr>
          <p:cNvPr id="4" name="textruta 3">
            <a:extLst>
              <a:ext uri="{FF2B5EF4-FFF2-40B4-BE49-F238E27FC236}">
                <a16:creationId xmlns:a16="http://schemas.microsoft.com/office/drawing/2014/main" id="{00EE6A8A-C7CC-08B3-E7C9-ED61FF19B0CE}"/>
              </a:ext>
            </a:extLst>
          </p:cNvPr>
          <p:cNvSpPr txBox="1"/>
          <p:nvPr/>
        </p:nvSpPr>
        <p:spPr>
          <a:xfrm>
            <a:off x="7470055" y="3043115"/>
            <a:ext cx="6106026" cy="1477328"/>
          </a:xfrm>
          <a:prstGeom prst="rect">
            <a:avLst/>
          </a:prstGeom>
          <a:noFill/>
        </p:spPr>
        <p:txBody>
          <a:bodyPr wrap="square">
            <a:spAutoFit/>
          </a:bodyPr>
          <a:lstStyle/>
          <a:p>
            <a:pPr marL="30163"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Materialet ska kunna användas av:</a:t>
            </a:r>
          </a:p>
          <a:p>
            <a:pPr marL="30163"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31591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RSS för att stödja socialtjänsten</a:t>
            </a:r>
          </a:p>
          <a:p>
            <a:pPr marL="31591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Socialtjänsterna själva </a:t>
            </a:r>
          </a:p>
          <a:p>
            <a:pPr marL="31591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RSS internt </a:t>
            </a:r>
          </a:p>
        </p:txBody>
      </p:sp>
      <p:sp>
        <p:nvSpPr>
          <p:cNvPr id="7" name="textruta 6">
            <a:extLst>
              <a:ext uri="{FF2B5EF4-FFF2-40B4-BE49-F238E27FC236}">
                <a16:creationId xmlns:a16="http://schemas.microsoft.com/office/drawing/2014/main" id="{DA3AC02F-1B31-8B5D-AA9A-A58A0881D2E3}"/>
              </a:ext>
            </a:extLst>
          </p:cNvPr>
          <p:cNvSpPr txBox="1"/>
          <p:nvPr/>
        </p:nvSpPr>
        <p:spPr>
          <a:xfrm>
            <a:off x="3785937" y="2255459"/>
            <a:ext cx="2667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rial"/>
                <a:ea typeface="+mn-ea"/>
                <a:cs typeface="+mn-cs"/>
              </a:rPr>
              <a:t>Stöd </a:t>
            </a:r>
          </a:p>
        </p:txBody>
      </p:sp>
    </p:spTree>
    <p:extLst>
      <p:ext uri="{BB962C8B-B14F-4D97-AF65-F5344CB8AC3E}">
        <p14:creationId xmlns:p14="http://schemas.microsoft.com/office/powerpoint/2010/main" val="103965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9A9C79-90A8-2231-211D-974FC3BF7982}"/>
              </a:ext>
            </a:extLst>
          </p:cNvPr>
          <p:cNvGrpSpPr/>
          <p:nvPr/>
        </p:nvGrpSpPr>
        <p:grpSpPr>
          <a:xfrm>
            <a:off x="-4134" y="0"/>
            <a:ext cx="12196134" cy="6239435"/>
            <a:chOff x="-4134" y="0"/>
            <a:chExt cx="12196134" cy="6239435"/>
          </a:xfrm>
        </p:grpSpPr>
        <p:pic>
          <p:nvPicPr>
            <p:cNvPr id="7" name="Bildobjekt 6" descr="En bild som visar tecknad serie, träd, klädsel, illustration&#10;&#10;Automatiskt genererad beskrivning">
              <a:extLst>
                <a:ext uri="{FF2B5EF4-FFF2-40B4-BE49-F238E27FC236}">
                  <a16:creationId xmlns:a16="http://schemas.microsoft.com/office/drawing/2014/main" id="{74D06A71-03C2-2ACB-5F2A-819D8F96ECB4}"/>
                </a:ext>
              </a:extLst>
            </p:cNvPr>
            <p:cNvPicPr>
              <a:picLocks noChangeAspect="1"/>
            </p:cNvPicPr>
            <p:nvPr/>
          </p:nvPicPr>
          <p:blipFill rotWithShape="1">
            <a:blip r:embed="rId3">
              <a:extLst>
                <a:ext uri="{28A0092B-C50C-407E-A947-70E740481C1C}">
                  <a14:useLocalDpi xmlns:a14="http://schemas.microsoft.com/office/drawing/2010/main" val="0"/>
                </a:ext>
              </a:extLst>
            </a:blip>
            <a:srcRect b="21210"/>
            <a:stretch/>
          </p:blipFill>
          <p:spPr>
            <a:xfrm>
              <a:off x="-4134" y="834218"/>
              <a:ext cx="12196134" cy="5405217"/>
            </a:xfrm>
            <a:prstGeom prst="rect">
              <a:avLst/>
            </a:prstGeom>
          </p:spPr>
        </p:pic>
        <p:sp>
          <p:nvSpPr>
            <p:cNvPr id="3" name="Rectangle 2">
              <a:extLst>
                <a:ext uri="{FF2B5EF4-FFF2-40B4-BE49-F238E27FC236}">
                  <a16:creationId xmlns:a16="http://schemas.microsoft.com/office/drawing/2014/main" id="{0E3B1561-16A5-0F0D-18A6-24B9C6F7D25A}"/>
                </a:ext>
              </a:extLst>
            </p:cNvPr>
            <p:cNvSpPr/>
            <p:nvPr/>
          </p:nvSpPr>
          <p:spPr>
            <a:xfrm>
              <a:off x="0" y="0"/>
              <a:ext cx="12192000" cy="834218"/>
            </a:xfrm>
            <a:prstGeom prst="rect">
              <a:avLst/>
            </a:prstGeom>
            <a:solidFill>
              <a:srgbClr val="F6F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extruta 1">
            <a:extLst>
              <a:ext uri="{FF2B5EF4-FFF2-40B4-BE49-F238E27FC236}">
                <a16:creationId xmlns:a16="http://schemas.microsoft.com/office/drawing/2014/main" id="{9E2CE9F8-58FB-DF5E-FC15-03C218F1DA87}"/>
              </a:ext>
            </a:extLst>
          </p:cNvPr>
          <p:cNvSpPr txBox="1"/>
          <p:nvPr/>
        </p:nvSpPr>
        <p:spPr>
          <a:xfrm>
            <a:off x="0" y="79853"/>
            <a:ext cx="1164593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dirty="0">
                <a:ln>
                  <a:noFill/>
                </a:ln>
                <a:solidFill>
                  <a:srgbClr val="222221"/>
                </a:solidFill>
                <a:effectLst/>
                <a:uLnTx/>
                <a:uFillTx/>
                <a:latin typeface="Arial"/>
                <a:ea typeface="+mn-ea"/>
                <a:cs typeface="+mn-cs"/>
              </a:rPr>
              <a:t>Hur kan RSS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dirty="0">
                <a:ln>
                  <a:noFill/>
                </a:ln>
                <a:solidFill>
                  <a:srgbClr val="222221"/>
                </a:solidFill>
                <a:effectLst/>
                <a:uLnTx/>
                <a:uFillTx/>
                <a:latin typeface="Arial"/>
                <a:ea typeface="+mn-ea"/>
                <a:cs typeface="+mn-cs"/>
              </a:rPr>
              <a:t>främja jämställdhet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dirty="0">
                <a:ln>
                  <a:noFill/>
                </a:ln>
                <a:solidFill>
                  <a:srgbClr val="222221"/>
                </a:solidFill>
                <a:effectLst/>
                <a:uLnTx/>
                <a:uFillTx/>
                <a:latin typeface="Arial"/>
                <a:ea typeface="+mn-ea"/>
                <a:cs typeface="+mn-cs"/>
              </a:rPr>
              <a:t>internt?</a:t>
            </a:r>
            <a:endParaRPr kumimoji="0" lang="sv-SE" sz="4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867105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219DB9-253D-B207-831A-E38900936B52}"/>
              </a:ext>
            </a:extLst>
          </p:cNvPr>
          <p:cNvSpPr>
            <a:spLocks noGrp="1"/>
          </p:cNvSpPr>
          <p:nvPr>
            <p:ph type="title"/>
          </p:nvPr>
        </p:nvSpPr>
        <p:spPr>
          <a:xfrm>
            <a:off x="664234" y="975186"/>
            <a:ext cx="5326992" cy="1112405"/>
          </a:xfrm>
        </p:spPr>
        <p:txBody>
          <a:bodyPr/>
          <a:lstStyle/>
          <a:p>
            <a:r>
              <a:rPr lang="en-US" dirty="0" err="1"/>
              <a:t>Blicka</a:t>
            </a:r>
            <a:r>
              <a:rPr lang="en-US" dirty="0"/>
              <a:t> </a:t>
            </a:r>
            <a:r>
              <a:rPr lang="en-US" dirty="0" err="1"/>
              <a:t>inåt</a:t>
            </a:r>
            <a:r>
              <a:rPr lang="en-US" dirty="0"/>
              <a:t/>
            </a:r>
            <a:br>
              <a:rPr lang="en-US" dirty="0"/>
            </a:br>
            <a:r>
              <a:rPr lang="en-US" b="0" dirty="0"/>
              <a:t>- </a:t>
            </a:r>
            <a:r>
              <a:rPr lang="sv-SE" sz="3200" b="0" dirty="0"/>
              <a:t>För ett jämställt stöd till kommuner och regioner</a:t>
            </a:r>
            <a:endParaRPr lang="en-US" dirty="0"/>
          </a:p>
        </p:txBody>
      </p:sp>
      <p:sp>
        <p:nvSpPr>
          <p:cNvPr id="3" name="Platshållare för innehåll 2">
            <a:extLst>
              <a:ext uri="{FF2B5EF4-FFF2-40B4-BE49-F238E27FC236}">
                <a16:creationId xmlns:a16="http://schemas.microsoft.com/office/drawing/2014/main" id="{0FF313CC-8A52-4028-14B6-F116A8D5D16C}"/>
              </a:ext>
            </a:extLst>
          </p:cNvPr>
          <p:cNvSpPr>
            <a:spLocks noGrp="1"/>
          </p:cNvSpPr>
          <p:nvPr>
            <p:ph sz="half" idx="1"/>
          </p:nvPr>
        </p:nvSpPr>
        <p:spPr>
          <a:xfrm>
            <a:off x="664234" y="2900210"/>
            <a:ext cx="5669486" cy="3740400"/>
          </a:xfrm>
        </p:spPr>
        <p:txBody>
          <a:bodyPr vert="horz" lIns="91440" tIns="45720" rIns="91440" bIns="45720" rtlCol="0">
            <a:normAutofit/>
          </a:bodyPr>
          <a:lstStyle/>
          <a:p>
            <a:pPr marL="30163" indent="0">
              <a:lnSpc>
                <a:spcPct val="90000"/>
              </a:lnSpc>
              <a:buNone/>
            </a:pPr>
            <a:r>
              <a:rPr lang="sv-SE" sz="2000" b="1" i="0" dirty="0">
                <a:effectLst/>
              </a:rPr>
              <a:t>Kommuner och regioner </a:t>
            </a:r>
            <a:r>
              <a:rPr lang="sv-SE" sz="2000" b="0" i="0" dirty="0">
                <a:effectLst/>
              </a:rPr>
              <a:t>ansvarar för en stor del av välfärden. För att säkerställa en hög kvalitet måste de välfärdstjänster som levereras vara både jämställda och jämlika. </a:t>
            </a:r>
          </a:p>
          <a:p>
            <a:pPr marL="30163" indent="0">
              <a:lnSpc>
                <a:spcPct val="90000"/>
              </a:lnSpc>
              <a:buNone/>
            </a:pPr>
            <a:r>
              <a:rPr lang="sv-SE" sz="2000" b="0" i="0" u="none" strike="noStrike" dirty="0">
                <a:effectLst/>
              </a:rPr>
              <a:t>Genom att integrera jämställdhet i </a:t>
            </a:r>
            <a:r>
              <a:rPr lang="sv-SE" sz="2000" b="0" i="0" u="none" strike="noStrike" dirty="0" err="1">
                <a:effectLst/>
              </a:rPr>
              <a:t>RSS:ernas</a:t>
            </a:r>
            <a:r>
              <a:rPr lang="sv-SE" sz="2000" b="0" i="0" u="none" strike="noStrike" dirty="0">
                <a:effectLst/>
              </a:rPr>
              <a:t> stöd, service och professionell rådgivning till kommuner och regioner bidrar det till </a:t>
            </a:r>
            <a:r>
              <a:rPr lang="sv-SE" sz="2000" dirty="0"/>
              <a:t>kommuners och regioners möjligheter att leverera jämställda välfärdstjänster.</a:t>
            </a:r>
            <a:r>
              <a:rPr lang="sv-SE" sz="2000" b="1" dirty="0"/>
              <a:t> </a:t>
            </a:r>
            <a:r>
              <a:rPr lang="sv-SE" sz="2000" i="0" dirty="0">
                <a:effectLst/>
              </a:rPr>
              <a:t>I</a:t>
            </a:r>
            <a:r>
              <a:rPr lang="sv-SE" sz="2000" b="1" i="0" dirty="0">
                <a:effectLst/>
              </a:rPr>
              <a:t> </a:t>
            </a:r>
            <a:r>
              <a:rPr lang="sv-SE" sz="2000" b="0" i="0" dirty="0">
                <a:effectLst/>
              </a:rPr>
              <a:t>förlängningen främjar det jämställdhet i samhället.   </a:t>
            </a:r>
          </a:p>
          <a:p>
            <a:pPr marL="258445">
              <a:lnSpc>
                <a:spcPct val="90000"/>
              </a:lnSpc>
            </a:pPr>
            <a:endParaRPr lang="sv-SE" sz="2000" dirty="0"/>
          </a:p>
        </p:txBody>
      </p:sp>
      <p:pic>
        <p:nvPicPr>
          <p:cNvPr id="4" name="Picture 6">
            <a:extLst>
              <a:ext uri="{FF2B5EF4-FFF2-40B4-BE49-F238E27FC236}">
                <a16:creationId xmlns:a16="http://schemas.microsoft.com/office/drawing/2014/main" id="{68803950-2642-A72E-3867-CAD6B65F14F8}"/>
              </a:ext>
            </a:extLst>
          </p:cNvPr>
          <p:cNvPicPr>
            <a:picLocks noChangeAspect="1"/>
          </p:cNvPicPr>
          <p:nvPr/>
        </p:nvPicPr>
        <p:blipFill rotWithShape="1">
          <a:blip r:embed="rId3"/>
          <a:srcRect l="37084" r="7788"/>
          <a:stretch/>
        </p:blipFill>
        <p:spPr>
          <a:xfrm>
            <a:off x="7206341" y="975186"/>
            <a:ext cx="4172325" cy="5260014"/>
          </a:xfrm>
          <a:prstGeom prst="rect">
            <a:avLst/>
          </a:prstGeom>
          <a:noFill/>
        </p:spPr>
      </p:pic>
    </p:spTree>
    <p:extLst>
      <p:ext uri="{BB962C8B-B14F-4D97-AF65-F5344CB8AC3E}">
        <p14:creationId xmlns:p14="http://schemas.microsoft.com/office/powerpoint/2010/main" val="42901176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EE4DCF-1098-0729-3F93-A5435DE01E8B}"/>
              </a:ext>
            </a:extLst>
          </p:cNvPr>
          <p:cNvSpPr/>
          <p:nvPr/>
        </p:nvSpPr>
        <p:spPr>
          <a:xfrm>
            <a:off x="0" y="0"/>
            <a:ext cx="12213714" cy="6295292"/>
          </a:xfrm>
          <a:prstGeom prst="rect">
            <a:avLst/>
          </a:prstGeom>
          <a:solidFill>
            <a:schemeClr val="accent1">
              <a:alpha val="510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Platshållare för innehåll 1">
            <a:extLst>
              <a:ext uri="{FF2B5EF4-FFF2-40B4-BE49-F238E27FC236}">
                <a16:creationId xmlns:a16="http://schemas.microsoft.com/office/drawing/2014/main" id="{A9E8896C-B03D-151B-AB61-C68E6D060E40}"/>
              </a:ext>
            </a:extLst>
          </p:cNvPr>
          <p:cNvSpPr>
            <a:spLocks noGrp="1"/>
          </p:cNvSpPr>
          <p:nvPr>
            <p:ph idx="4294967295"/>
          </p:nvPr>
        </p:nvSpPr>
        <p:spPr>
          <a:xfrm>
            <a:off x="680814" y="1926815"/>
            <a:ext cx="7634727" cy="3738562"/>
          </a:xfrm>
        </p:spPr>
        <p:txBody>
          <a:bodyPr vert="horz" lIns="91440" tIns="45720" rIns="91440" bIns="45720" rtlCol="0" anchor="t">
            <a:noAutofit/>
          </a:bodyPr>
          <a:lstStyle/>
          <a:p>
            <a:pPr marL="487045" indent="-457200">
              <a:buFont typeface="Wingdings" panose="05000000000000000000" pitchFamily="2" charset="2"/>
              <a:buChar char="§"/>
            </a:pPr>
            <a:r>
              <a:rPr lang="sv-SE" dirty="0"/>
              <a:t>Vilka jämställdhetsmål har din organisation? </a:t>
            </a:r>
            <a:endParaRPr lang="sv-SE" dirty="0">
              <a:cs typeface="Arial"/>
            </a:endParaRPr>
          </a:p>
          <a:p>
            <a:pPr marL="487045" indent="-457200">
              <a:buFont typeface="Wingdings" panose="05000000000000000000" pitchFamily="2" charset="2"/>
              <a:buChar char="§"/>
            </a:pPr>
            <a:r>
              <a:rPr lang="sv-SE" dirty="0"/>
              <a:t>Visa på vilka sätt kön spelar roll. </a:t>
            </a:r>
          </a:p>
          <a:p>
            <a:pPr marL="487045" indent="-457200">
              <a:buFont typeface="Wingdings" panose="05000000000000000000" pitchFamily="2" charset="2"/>
              <a:buChar char="§"/>
            </a:pPr>
            <a:r>
              <a:rPr lang="sv-SE" dirty="0">
                <a:cs typeface="Arial"/>
              </a:rPr>
              <a:t>Gör jämställdhet synligt i ert arbete.</a:t>
            </a:r>
            <a:endParaRPr lang="sv-SE" dirty="0"/>
          </a:p>
          <a:p>
            <a:pPr marL="487045" indent="-457200">
              <a:buFont typeface="Wingdings" panose="05000000000000000000" pitchFamily="2" charset="2"/>
              <a:buChar char="§"/>
            </a:pPr>
            <a:r>
              <a:rPr lang="sv-SE" dirty="0">
                <a:cs typeface="Arial"/>
              </a:rPr>
              <a:t>Använd könsuppdelad statistik som verktyg och analysera statistiken.</a:t>
            </a:r>
          </a:p>
          <a:p>
            <a:pPr marL="29845" indent="0">
              <a:buNone/>
            </a:pPr>
            <a:endParaRPr lang="sv-SE" dirty="0">
              <a:cs typeface="Arial"/>
            </a:endParaRPr>
          </a:p>
        </p:txBody>
      </p:sp>
      <p:sp>
        <p:nvSpPr>
          <p:cNvPr id="3" name="Rubrik 2">
            <a:extLst>
              <a:ext uri="{FF2B5EF4-FFF2-40B4-BE49-F238E27FC236}">
                <a16:creationId xmlns:a16="http://schemas.microsoft.com/office/drawing/2014/main" id="{775DDD32-1CE2-EA82-62D8-564962B7CC94}"/>
              </a:ext>
            </a:extLst>
          </p:cNvPr>
          <p:cNvSpPr>
            <a:spLocks noGrp="1"/>
          </p:cNvSpPr>
          <p:nvPr>
            <p:ph type="title" idx="4294967295"/>
          </p:nvPr>
        </p:nvSpPr>
        <p:spPr>
          <a:xfrm>
            <a:off x="681318" y="874713"/>
            <a:ext cx="8929407" cy="1231900"/>
          </a:xfrm>
        </p:spPr>
        <p:txBody>
          <a:bodyPr/>
          <a:lstStyle/>
          <a:p>
            <a:r>
              <a:rPr lang="sv-SE"/>
              <a:t>Kom igång! </a:t>
            </a:r>
          </a:p>
        </p:txBody>
      </p:sp>
      <p:sp>
        <p:nvSpPr>
          <p:cNvPr id="17" name="Oval 16">
            <a:extLst>
              <a:ext uri="{FF2B5EF4-FFF2-40B4-BE49-F238E27FC236}">
                <a16:creationId xmlns:a16="http://schemas.microsoft.com/office/drawing/2014/main" id="{1C965D98-6ED9-C2D0-1646-C344F4F5AF12}"/>
              </a:ext>
            </a:extLst>
          </p:cNvPr>
          <p:cNvSpPr/>
          <p:nvPr/>
        </p:nvSpPr>
        <p:spPr>
          <a:xfrm>
            <a:off x="8591828" y="2701002"/>
            <a:ext cx="237562" cy="2324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84155CD2-FBE9-B939-96AD-29E4D0346908}"/>
              </a:ext>
            </a:extLst>
          </p:cNvPr>
          <p:cNvSpPr/>
          <p:nvPr/>
        </p:nvSpPr>
        <p:spPr>
          <a:xfrm>
            <a:off x="10538032" y="2674733"/>
            <a:ext cx="237562" cy="2324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oup 4">
            <a:extLst>
              <a:ext uri="{FF2B5EF4-FFF2-40B4-BE49-F238E27FC236}">
                <a16:creationId xmlns:a16="http://schemas.microsoft.com/office/drawing/2014/main" id="{9CAEF751-764B-D143-2461-D1B2BBA911A3}"/>
              </a:ext>
            </a:extLst>
          </p:cNvPr>
          <p:cNvGrpSpPr/>
          <p:nvPr/>
        </p:nvGrpSpPr>
        <p:grpSpPr>
          <a:xfrm>
            <a:off x="7502533" y="1467777"/>
            <a:ext cx="4511062" cy="2876243"/>
            <a:chOff x="3748129" y="2419705"/>
            <a:chExt cx="4511062" cy="2876243"/>
          </a:xfrm>
        </p:grpSpPr>
        <p:pic>
          <p:nvPicPr>
            <p:cNvPr id="5" name="Bild 8" descr="Kvinna med hel fyllning">
              <a:extLst>
                <a:ext uri="{FF2B5EF4-FFF2-40B4-BE49-F238E27FC236}">
                  <a16:creationId xmlns:a16="http://schemas.microsoft.com/office/drawing/2014/main" id="{C380A701-D3BE-E4B9-164D-255229AEFA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48129" y="2879796"/>
              <a:ext cx="2416152" cy="2416152"/>
            </a:xfrm>
            <a:prstGeom prst="rect">
              <a:avLst/>
            </a:prstGeom>
          </p:spPr>
        </p:pic>
        <p:pic>
          <p:nvPicPr>
            <p:cNvPr id="6" name="Bild 5" descr="Man med hel fyllning">
              <a:extLst>
                <a:ext uri="{FF2B5EF4-FFF2-40B4-BE49-F238E27FC236}">
                  <a16:creationId xmlns:a16="http://schemas.microsoft.com/office/drawing/2014/main" id="{0DF0F06B-31C9-3695-EDE1-80CD96E07C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43039" y="2419705"/>
              <a:ext cx="2416152" cy="2416152"/>
            </a:xfrm>
            <a:prstGeom prst="rect">
              <a:avLst/>
            </a:prstGeom>
          </p:spPr>
        </p:pic>
        <p:sp>
          <p:nvSpPr>
            <p:cNvPr id="7" name="Rectangle 11">
              <a:extLst>
                <a:ext uri="{FF2B5EF4-FFF2-40B4-BE49-F238E27FC236}">
                  <a16:creationId xmlns:a16="http://schemas.microsoft.com/office/drawing/2014/main" id="{63A8F8EB-CBA0-BE40-86AE-E110E5DA1A32}"/>
                </a:ext>
              </a:extLst>
            </p:cNvPr>
            <p:cNvSpPr/>
            <p:nvPr/>
          </p:nvSpPr>
          <p:spPr>
            <a:xfrm>
              <a:off x="5621802" y="3642102"/>
              <a:ext cx="686008" cy="216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7327842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31FE61-378A-7E9B-F10B-3DAABB155FC7}"/>
              </a:ext>
            </a:extLst>
          </p:cNvPr>
          <p:cNvSpPr>
            <a:spLocks noGrp="1"/>
          </p:cNvSpPr>
          <p:nvPr>
            <p:ph type="title"/>
          </p:nvPr>
        </p:nvSpPr>
        <p:spPr>
          <a:xfrm>
            <a:off x="0" y="1995752"/>
            <a:ext cx="12192000" cy="2223321"/>
          </a:xfrm>
          <a:solidFill>
            <a:schemeClr val="accent3">
              <a:lumMod val="60000"/>
              <a:lumOff val="40000"/>
            </a:schemeClr>
          </a:solidFill>
        </p:spPr>
        <p:txBody>
          <a:bodyPr/>
          <a:lstStyle/>
          <a:p>
            <a:pPr algn="ctr"/>
            <a:r>
              <a:rPr lang="sv-SE" sz="4400" dirty="0">
                <a:solidFill>
                  <a:srgbClr val="000000"/>
                </a:solidFill>
                <a:latin typeface="Arial"/>
                <a:cs typeface="Arial"/>
              </a:rPr>
              <a:t/>
            </a:r>
            <a:br>
              <a:rPr lang="sv-SE" sz="4400" dirty="0">
                <a:solidFill>
                  <a:srgbClr val="000000"/>
                </a:solidFill>
                <a:latin typeface="Arial"/>
                <a:cs typeface="Arial"/>
              </a:rPr>
            </a:br>
            <a:r>
              <a:rPr lang="sv-SE" sz="4400" dirty="0">
                <a:solidFill>
                  <a:srgbClr val="000000"/>
                </a:solidFill>
                <a:latin typeface="Arial"/>
                <a:cs typeface="Arial"/>
              </a:rPr>
              <a:t>RSS behov angående nya </a:t>
            </a:r>
            <a:r>
              <a:rPr lang="sv-SE" sz="4400" dirty="0" err="1">
                <a:solidFill>
                  <a:srgbClr val="000000"/>
                </a:solidFill>
                <a:latin typeface="Arial"/>
                <a:cs typeface="Arial"/>
              </a:rPr>
              <a:t>SoL</a:t>
            </a:r>
            <a:r>
              <a:rPr lang="sv-SE" sz="4400" dirty="0">
                <a:solidFill>
                  <a:srgbClr val="000000"/>
                </a:solidFill>
                <a:latin typeface="Arial"/>
                <a:cs typeface="Arial"/>
              </a:rPr>
              <a:t> och jämställdhet? Vad är viktigast framåt?</a:t>
            </a:r>
            <a:br>
              <a:rPr lang="sv-SE" sz="4400" dirty="0">
                <a:solidFill>
                  <a:srgbClr val="000000"/>
                </a:solidFill>
                <a:latin typeface="Arial"/>
                <a:cs typeface="Arial"/>
              </a:rPr>
            </a:br>
            <a:endParaRPr lang="sv-SE" dirty="0"/>
          </a:p>
        </p:txBody>
      </p:sp>
    </p:spTree>
    <p:extLst>
      <p:ext uri="{BB962C8B-B14F-4D97-AF65-F5344CB8AC3E}">
        <p14:creationId xmlns:p14="http://schemas.microsoft.com/office/powerpoint/2010/main" val="39159793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54A3216-59EC-D19B-E352-67E903A33F69}"/>
              </a:ext>
            </a:extLst>
          </p:cNvPr>
          <p:cNvSpPr>
            <a:spLocks noGrp="1"/>
          </p:cNvSpPr>
          <p:nvPr>
            <p:ph type="title"/>
          </p:nvPr>
        </p:nvSpPr>
        <p:spPr>
          <a:xfrm>
            <a:off x="0" y="0"/>
            <a:ext cx="12192000" cy="6256421"/>
          </a:xfrm>
          <a:solidFill>
            <a:schemeClr val="accent3">
              <a:lumMod val="60000"/>
              <a:lumOff val="40000"/>
            </a:schemeClr>
          </a:solidFill>
        </p:spPr>
        <p:txBody>
          <a:bodyPr/>
          <a:lstStyle/>
          <a:p>
            <a:pPr algn="ctr"/>
            <a:r>
              <a:rPr lang="sv-SE" sz="4400" dirty="0">
                <a:solidFill>
                  <a:srgbClr val="000000"/>
                </a:solidFill>
                <a:latin typeface="Arial"/>
                <a:cs typeface="Arial"/>
              </a:rPr>
              <a:t/>
            </a:r>
            <a:br>
              <a:rPr lang="sv-SE" sz="4400" dirty="0">
                <a:solidFill>
                  <a:srgbClr val="000000"/>
                </a:solidFill>
                <a:latin typeface="Arial"/>
                <a:cs typeface="Arial"/>
              </a:rPr>
            </a:br>
            <a:endParaRPr lang="sv-SE" dirty="0"/>
          </a:p>
        </p:txBody>
      </p:sp>
      <p:sp>
        <p:nvSpPr>
          <p:cNvPr id="3" name="Platshållare för innehåll 2">
            <a:extLst>
              <a:ext uri="{FF2B5EF4-FFF2-40B4-BE49-F238E27FC236}">
                <a16:creationId xmlns:a16="http://schemas.microsoft.com/office/drawing/2014/main" id="{C6CAECED-FEA0-5555-6BED-B220B8695FA4}"/>
              </a:ext>
            </a:extLst>
          </p:cNvPr>
          <p:cNvSpPr>
            <a:spLocks noGrp="1"/>
          </p:cNvSpPr>
          <p:nvPr>
            <p:ph idx="1"/>
          </p:nvPr>
        </p:nvSpPr>
        <p:spPr>
          <a:xfrm>
            <a:off x="581497" y="1076825"/>
            <a:ext cx="11029005" cy="4102769"/>
          </a:xfrm>
        </p:spPr>
        <p:txBody>
          <a:bodyPr vert="horz" lIns="91440" tIns="45720" rIns="91440" bIns="45720" numCol="2" rtlCol="0" anchor="t">
            <a:noAutofit/>
          </a:bodyPr>
          <a:lstStyle/>
          <a:p>
            <a:pPr marL="258445"/>
            <a:r>
              <a:rPr lang="sv-SE" dirty="0">
                <a:cs typeface="Arial"/>
              </a:rPr>
              <a:t>RSS behöver </a:t>
            </a:r>
            <a:r>
              <a:rPr lang="sv-SE" b="1" i="1" dirty="0">
                <a:cs typeface="Arial"/>
              </a:rPr>
              <a:t>metoder och stöd</a:t>
            </a:r>
            <a:r>
              <a:rPr lang="sv-SE" i="1" dirty="0">
                <a:cs typeface="Arial"/>
              </a:rPr>
              <a:t> </a:t>
            </a:r>
            <a:r>
              <a:rPr lang="sv-SE" dirty="0">
                <a:cs typeface="Arial"/>
              </a:rPr>
              <a:t>då detta är ett nytt område. </a:t>
            </a:r>
          </a:p>
          <a:p>
            <a:pPr marL="258445"/>
            <a:r>
              <a:rPr lang="sv-SE" dirty="0">
                <a:cs typeface="Arial"/>
              </a:rPr>
              <a:t>RSS behöver</a:t>
            </a:r>
            <a:r>
              <a:rPr lang="sv-SE" b="1" dirty="0">
                <a:cs typeface="Arial"/>
              </a:rPr>
              <a:t> </a:t>
            </a:r>
            <a:r>
              <a:rPr lang="sv-SE" b="1" i="1" dirty="0">
                <a:cs typeface="Arial"/>
              </a:rPr>
              <a:t>förutsättningar</a:t>
            </a:r>
            <a:r>
              <a:rPr lang="sv-SE" dirty="0">
                <a:cs typeface="Arial"/>
              </a:rPr>
              <a:t> genom att jämställdhet integreras som en naturlig del i det nationella arbetet från SKR och myndigheter. </a:t>
            </a:r>
          </a:p>
          <a:p>
            <a:pPr marL="258445"/>
            <a:r>
              <a:rPr lang="sv-SE" dirty="0">
                <a:cs typeface="Arial"/>
              </a:rPr>
              <a:t>RSS behöver </a:t>
            </a:r>
            <a:r>
              <a:rPr lang="sv-SE" b="1" i="1" dirty="0">
                <a:cs typeface="Arial"/>
              </a:rPr>
              <a:t>kunskap och kompetens</a:t>
            </a:r>
            <a:r>
              <a:rPr lang="sv-SE" dirty="0">
                <a:cs typeface="Arial"/>
              </a:rPr>
              <a:t>. Förslag: "Gender coach program" för RSS chefer och utvecklingsledare som en start för att höja kompetensen.</a:t>
            </a:r>
          </a:p>
          <a:p>
            <a:pPr marL="258445"/>
            <a:endParaRPr lang="sv-SE" dirty="0">
              <a:cs typeface="Arial"/>
            </a:endParaRPr>
          </a:p>
          <a:p>
            <a:pPr marL="258445"/>
            <a:endParaRPr lang="sv-SE" dirty="0">
              <a:cs typeface="Arial"/>
            </a:endParaRPr>
          </a:p>
          <a:p>
            <a:pPr marL="258445"/>
            <a:r>
              <a:rPr lang="sv-SE" dirty="0">
                <a:cs typeface="Arial"/>
              </a:rPr>
              <a:t>RSS behöver</a:t>
            </a:r>
            <a:r>
              <a:rPr lang="sv-SE" b="1" dirty="0">
                <a:cs typeface="Arial"/>
              </a:rPr>
              <a:t> </a:t>
            </a:r>
            <a:r>
              <a:rPr lang="sv-SE" b="1" i="1" dirty="0">
                <a:cs typeface="Arial"/>
              </a:rPr>
              <a:t>stöd i implementering</a:t>
            </a:r>
            <a:r>
              <a:rPr lang="sv-SE" i="1" dirty="0">
                <a:cs typeface="Arial"/>
              </a:rPr>
              <a:t> </a:t>
            </a:r>
            <a:r>
              <a:rPr lang="sv-SE" dirty="0">
                <a:cs typeface="Arial"/>
              </a:rPr>
              <a:t>av olika stöd som lanseras inom piloten bl.a. Blicka inåt, Guiden och de olika metodstöden.</a:t>
            </a:r>
          </a:p>
          <a:p>
            <a:pPr marL="258445"/>
            <a:r>
              <a:rPr lang="sv-SE" dirty="0">
                <a:cs typeface="Arial"/>
              </a:rPr>
              <a:t>RSS chefer och socialchefer behöver </a:t>
            </a:r>
            <a:r>
              <a:rPr lang="sv-SE" b="1" i="1" dirty="0">
                <a:cs typeface="Arial"/>
              </a:rPr>
              <a:t>efterfråga resultat</a:t>
            </a:r>
            <a:r>
              <a:rPr lang="sv-SE" i="1" dirty="0">
                <a:cs typeface="Arial"/>
              </a:rPr>
              <a:t> </a:t>
            </a:r>
            <a:r>
              <a:rPr lang="sv-SE" dirty="0">
                <a:cs typeface="Arial"/>
              </a:rPr>
              <a:t>av jämställdhetsarbetet både internt och gentemot kommunerna. </a:t>
            </a:r>
          </a:p>
          <a:p>
            <a:pPr marL="258445"/>
            <a:endParaRPr lang="sv-SE" dirty="0">
              <a:cs typeface="Arial"/>
            </a:endParaRPr>
          </a:p>
          <a:p>
            <a:pPr marL="258445"/>
            <a:endParaRPr lang="sv-SE" dirty="0">
              <a:cs typeface="Arial"/>
            </a:endParaRPr>
          </a:p>
          <a:p>
            <a:pPr marL="258445"/>
            <a:endParaRPr lang="sv-SE" dirty="0">
              <a:cs typeface="Arial"/>
            </a:endParaRPr>
          </a:p>
        </p:txBody>
      </p:sp>
    </p:spTree>
    <p:extLst>
      <p:ext uri="{BB962C8B-B14F-4D97-AF65-F5344CB8AC3E}">
        <p14:creationId xmlns:p14="http://schemas.microsoft.com/office/powerpoint/2010/main" val="20530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154266-0885-E692-FF48-14AF6E49565C}"/>
              </a:ext>
            </a:extLst>
          </p:cNvPr>
          <p:cNvSpPr/>
          <p:nvPr/>
        </p:nvSpPr>
        <p:spPr>
          <a:xfrm>
            <a:off x="0" y="0"/>
            <a:ext cx="12192000" cy="6262255"/>
          </a:xfrm>
          <a:prstGeom prst="rect">
            <a:avLst/>
          </a:prstGeom>
          <a:solidFill>
            <a:srgbClr val="FAD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ruta 6">
            <a:extLst>
              <a:ext uri="{FF2B5EF4-FFF2-40B4-BE49-F238E27FC236}">
                <a16:creationId xmlns:a16="http://schemas.microsoft.com/office/drawing/2014/main" id="{3CFBD2AB-5479-4DB4-96BF-2E89B9165F54}"/>
              </a:ext>
            </a:extLst>
          </p:cNvPr>
          <p:cNvSpPr txBox="1"/>
          <p:nvPr/>
        </p:nvSpPr>
        <p:spPr>
          <a:xfrm>
            <a:off x="2726413" y="411079"/>
            <a:ext cx="302895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 </a:t>
            </a:r>
          </a:p>
        </p:txBody>
      </p:sp>
      <p:sp>
        <p:nvSpPr>
          <p:cNvPr id="25" name="textruta 24">
            <a:extLst>
              <a:ext uri="{FF2B5EF4-FFF2-40B4-BE49-F238E27FC236}">
                <a16:creationId xmlns:a16="http://schemas.microsoft.com/office/drawing/2014/main" id="{15B63685-5E24-4073-A2D2-28A441FC758B}"/>
              </a:ext>
            </a:extLst>
          </p:cNvPr>
          <p:cNvSpPr txBox="1"/>
          <p:nvPr/>
        </p:nvSpPr>
        <p:spPr>
          <a:xfrm>
            <a:off x="322488" y="4235195"/>
            <a:ext cx="3186912"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Förutsättningar</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7" name="textruta 24">
            <a:extLst>
              <a:ext uri="{FF2B5EF4-FFF2-40B4-BE49-F238E27FC236}">
                <a16:creationId xmlns:a16="http://schemas.microsoft.com/office/drawing/2014/main" id="{8971EB72-AC80-0BDD-181E-5C0B0BF67D58}"/>
              </a:ext>
            </a:extLst>
          </p:cNvPr>
          <p:cNvSpPr txBox="1"/>
          <p:nvPr/>
        </p:nvSpPr>
        <p:spPr>
          <a:xfrm>
            <a:off x="2153267" y="5020217"/>
            <a:ext cx="3395755"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Metoder och stöd</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8" name="textruta 24">
            <a:extLst>
              <a:ext uri="{FF2B5EF4-FFF2-40B4-BE49-F238E27FC236}">
                <a16:creationId xmlns:a16="http://schemas.microsoft.com/office/drawing/2014/main" id="{14D9A7D0-08DD-72AC-8CC3-54BC0DAB3A93}"/>
              </a:ext>
            </a:extLst>
          </p:cNvPr>
          <p:cNvSpPr txBox="1"/>
          <p:nvPr/>
        </p:nvSpPr>
        <p:spPr>
          <a:xfrm>
            <a:off x="3727382" y="4287226"/>
            <a:ext cx="4054884"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Kunskap och kompetens</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grpSp>
        <p:nvGrpSpPr>
          <p:cNvPr id="11" name="Group 10">
            <a:extLst>
              <a:ext uri="{FF2B5EF4-FFF2-40B4-BE49-F238E27FC236}">
                <a16:creationId xmlns:a16="http://schemas.microsoft.com/office/drawing/2014/main" id="{87B656DA-D3AA-6F0A-7A36-3EB7211EBA9C}"/>
              </a:ext>
            </a:extLst>
          </p:cNvPr>
          <p:cNvGrpSpPr/>
          <p:nvPr/>
        </p:nvGrpSpPr>
        <p:grpSpPr>
          <a:xfrm>
            <a:off x="5042095" y="2787194"/>
            <a:ext cx="1996187" cy="257038"/>
            <a:chOff x="4962815" y="2841541"/>
            <a:chExt cx="1996187" cy="257038"/>
          </a:xfrm>
        </p:grpSpPr>
        <p:sp>
          <p:nvSpPr>
            <p:cNvPr id="56" name="Oval 55">
              <a:extLst>
                <a:ext uri="{FF2B5EF4-FFF2-40B4-BE49-F238E27FC236}">
                  <a16:creationId xmlns:a16="http://schemas.microsoft.com/office/drawing/2014/main" id="{1329632B-99D3-8DB2-C5C1-104A1DEC29F5}"/>
                </a:ext>
              </a:extLst>
            </p:cNvPr>
            <p:cNvSpPr/>
            <p:nvPr/>
          </p:nvSpPr>
          <p:spPr>
            <a:xfrm rot="440562">
              <a:off x="4962815" y="2876759"/>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Oval 56">
              <a:extLst>
                <a:ext uri="{FF2B5EF4-FFF2-40B4-BE49-F238E27FC236}">
                  <a16:creationId xmlns:a16="http://schemas.microsoft.com/office/drawing/2014/main" id="{2771462D-7276-0821-2041-B9B159B95FFF}"/>
                </a:ext>
              </a:extLst>
            </p:cNvPr>
            <p:cNvSpPr/>
            <p:nvPr/>
          </p:nvSpPr>
          <p:spPr>
            <a:xfrm rot="440562">
              <a:off x="6692372" y="2841541"/>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60" name="Title 1">
            <a:extLst>
              <a:ext uri="{FF2B5EF4-FFF2-40B4-BE49-F238E27FC236}">
                <a16:creationId xmlns:a16="http://schemas.microsoft.com/office/drawing/2014/main" id="{077A263B-FECA-D091-DD11-6EB271AF7D3B}"/>
              </a:ext>
            </a:extLst>
          </p:cNvPr>
          <p:cNvSpPr txBox="1">
            <a:spLocks/>
          </p:cNvSpPr>
          <p:nvPr/>
        </p:nvSpPr>
        <p:spPr>
          <a:xfrm>
            <a:off x="664233" y="874602"/>
            <a:ext cx="10751912" cy="1231392"/>
          </a:xfrm>
          <a:prstGeom prst="rect">
            <a:avLst/>
          </a:prstGeom>
        </p:spPr>
        <p:txBody>
          <a:bodyPr/>
          <a:lst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sv-SE" sz="4400" b="1" i="0" u="none" strike="noStrike" kern="1200" cap="none" spc="0" normalizeH="0" baseline="0" noProof="0" dirty="0">
                <a:ln>
                  <a:noFill/>
                </a:ln>
                <a:solidFill>
                  <a:prstClr val="black"/>
                </a:solidFill>
                <a:effectLst/>
                <a:uLnTx/>
                <a:uFillTx/>
                <a:latin typeface="Arial"/>
                <a:ea typeface="+mj-ea"/>
                <a:cs typeface="+mj-cs"/>
              </a:rPr>
              <a:t>Känner ni igen er i beskrivningen?</a:t>
            </a:r>
          </a:p>
        </p:txBody>
      </p:sp>
      <p:grpSp>
        <p:nvGrpSpPr>
          <p:cNvPr id="4" name="Group 3">
            <a:extLst>
              <a:ext uri="{FF2B5EF4-FFF2-40B4-BE49-F238E27FC236}">
                <a16:creationId xmlns:a16="http://schemas.microsoft.com/office/drawing/2014/main" id="{2D5E3DBB-6FBB-DCCB-9CED-4ABA0CB2B030}"/>
              </a:ext>
            </a:extLst>
          </p:cNvPr>
          <p:cNvGrpSpPr/>
          <p:nvPr/>
        </p:nvGrpSpPr>
        <p:grpSpPr>
          <a:xfrm>
            <a:off x="3851145" y="1613296"/>
            <a:ext cx="3874095" cy="2391392"/>
            <a:chOff x="3748129" y="2419705"/>
            <a:chExt cx="4511062" cy="2876243"/>
          </a:xfrm>
          <a:solidFill>
            <a:schemeClr val="tx1"/>
          </a:solidFill>
        </p:grpSpPr>
        <p:pic>
          <p:nvPicPr>
            <p:cNvPr id="5" name="Bild 8" descr="Kvinna med hel fyllning">
              <a:extLst>
                <a:ext uri="{FF2B5EF4-FFF2-40B4-BE49-F238E27FC236}">
                  <a16:creationId xmlns:a16="http://schemas.microsoft.com/office/drawing/2014/main" id="{5A8817AC-47B1-D6A3-6B8C-6B29752577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48129" y="2879796"/>
              <a:ext cx="2416152" cy="2416152"/>
            </a:xfrm>
            <a:prstGeom prst="rect">
              <a:avLst/>
            </a:prstGeom>
          </p:spPr>
        </p:pic>
        <p:pic>
          <p:nvPicPr>
            <p:cNvPr id="6" name="Bild 6" descr="Man med hel fyllning">
              <a:extLst>
                <a:ext uri="{FF2B5EF4-FFF2-40B4-BE49-F238E27FC236}">
                  <a16:creationId xmlns:a16="http://schemas.microsoft.com/office/drawing/2014/main" id="{63970B01-945F-AE62-3457-0F07FDAF77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43039" y="2419705"/>
              <a:ext cx="2416152" cy="2416152"/>
            </a:xfrm>
            <a:prstGeom prst="rect">
              <a:avLst/>
            </a:prstGeom>
          </p:spPr>
        </p:pic>
        <p:sp>
          <p:nvSpPr>
            <p:cNvPr id="9" name="Rectangle 8">
              <a:extLst>
                <a:ext uri="{FF2B5EF4-FFF2-40B4-BE49-F238E27FC236}">
                  <a16:creationId xmlns:a16="http://schemas.microsoft.com/office/drawing/2014/main" id="{926654A1-9330-CE8B-3EB6-8E04CA8F2BDB}"/>
                </a:ext>
              </a:extLst>
            </p:cNvPr>
            <p:cNvSpPr/>
            <p:nvPr/>
          </p:nvSpPr>
          <p:spPr>
            <a:xfrm>
              <a:off x="5621802" y="3642102"/>
              <a:ext cx="686008" cy="216977"/>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CF71E0DE-F501-A85A-A1E0-166286561E8A}"/>
              </a:ext>
            </a:extLst>
          </p:cNvPr>
          <p:cNvGrpSpPr/>
          <p:nvPr/>
        </p:nvGrpSpPr>
        <p:grpSpPr>
          <a:xfrm>
            <a:off x="4756730" y="2633443"/>
            <a:ext cx="1996187" cy="257038"/>
            <a:chOff x="4962815" y="2841541"/>
            <a:chExt cx="1996187" cy="257038"/>
          </a:xfrm>
        </p:grpSpPr>
        <p:sp>
          <p:nvSpPr>
            <p:cNvPr id="13" name="Oval 12">
              <a:extLst>
                <a:ext uri="{FF2B5EF4-FFF2-40B4-BE49-F238E27FC236}">
                  <a16:creationId xmlns:a16="http://schemas.microsoft.com/office/drawing/2014/main" id="{5F155B43-DC5F-D685-D2E6-3399FFEF5443}"/>
                </a:ext>
              </a:extLst>
            </p:cNvPr>
            <p:cNvSpPr/>
            <p:nvPr/>
          </p:nvSpPr>
          <p:spPr>
            <a:xfrm rot="440562">
              <a:off x="4962815" y="2876759"/>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13995F24-1647-E13E-C4F0-993E0526F3C6}"/>
                </a:ext>
              </a:extLst>
            </p:cNvPr>
            <p:cNvSpPr/>
            <p:nvPr/>
          </p:nvSpPr>
          <p:spPr>
            <a:xfrm rot="440562">
              <a:off x="6692372" y="2841541"/>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21787BF2-D1ED-23A5-EAB4-05126E7A479F}"/>
              </a:ext>
            </a:extLst>
          </p:cNvPr>
          <p:cNvGrpSpPr/>
          <p:nvPr/>
        </p:nvGrpSpPr>
        <p:grpSpPr>
          <a:xfrm>
            <a:off x="4479241" y="2825412"/>
            <a:ext cx="1996187" cy="257038"/>
            <a:chOff x="4962815" y="2841541"/>
            <a:chExt cx="1996187" cy="257038"/>
          </a:xfrm>
        </p:grpSpPr>
        <p:sp>
          <p:nvSpPr>
            <p:cNvPr id="16" name="Oval 15">
              <a:extLst>
                <a:ext uri="{FF2B5EF4-FFF2-40B4-BE49-F238E27FC236}">
                  <a16:creationId xmlns:a16="http://schemas.microsoft.com/office/drawing/2014/main" id="{22E9C02C-9734-6D62-F7FC-4379D3A6AE6B}"/>
                </a:ext>
              </a:extLst>
            </p:cNvPr>
            <p:cNvSpPr/>
            <p:nvPr/>
          </p:nvSpPr>
          <p:spPr>
            <a:xfrm rot="440562">
              <a:off x="4962815" y="2876759"/>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616B886A-820F-4F7B-06D4-CEEFBF7727A4}"/>
                </a:ext>
              </a:extLst>
            </p:cNvPr>
            <p:cNvSpPr/>
            <p:nvPr/>
          </p:nvSpPr>
          <p:spPr>
            <a:xfrm rot="440562">
              <a:off x="6692372" y="2841541"/>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80A98C37-C1B8-B929-D1B3-D246988D6770}"/>
              </a:ext>
            </a:extLst>
          </p:cNvPr>
          <p:cNvGrpSpPr/>
          <p:nvPr/>
        </p:nvGrpSpPr>
        <p:grpSpPr>
          <a:xfrm>
            <a:off x="4763286" y="2944658"/>
            <a:ext cx="1996187" cy="257038"/>
            <a:chOff x="4962815" y="2841541"/>
            <a:chExt cx="1996187" cy="257038"/>
          </a:xfrm>
        </p:grpSpPr>
        <p:sp>
          <p:nvSpPr>
            <p:cNvPr id="19" name="Oval 18">
              <a:extLst>
                <a:ext uri="{FF2B5EF4-FFF2-40B4-BE49-F238E27FC236}">
                  <a16:creationId xmlns:a16="http://schemas.microsoft.com/office/drawing/2014/main" id="{79C95D1A-FD30-2CCB-9894-0EC040B482BC}"/>
                </a:ext>
              </a:extLst>
            </p:cNvPr>
            <p:cNvSpPr/>
            <p:nvPr/>
          </p:nvSpPr>
          <p:spPr>
            <a:xfrm rot="440562">
              <a:off x="4962815" y="2876759"/>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6BF35BCA-6D57-5D75-713D-ED21938AEF38}"/>
                </a:ext>
              </a:extLst>
            </p:cNvPr>
            <p:cNvSpPr/>
            <p:nvPr/>
          </p:nvSpPr>
          <p:spPr>
            <a:xfrm rot="440562">
              <a:off x="6692372" y="2841541"/>
              <a:ext cx="266630" cy="22182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extruta 24">
            <a:extLst>
              <a:ext uri="{FF2B5EF4-FFF2-40B4-BE49-F238E27FC236}">
                <a16:creationId xmlns:a16="http://schemas.microsoft.com/office/drawing/2014/main" id="{922769A1-FDE8-92B7-6945-632E5CDC34C2}"/>
              </a:ext>
            </a:extLst>
          </p:cNvPr>
          <p:cNvSpPr txBox="1"/>
          <p:nvPr/>
        </p:nvSpPr>
        <p:spPr>
          <a:xfrm>
            <a:off x="6497175" y="5012455"/>
            <a:ext cx="3395755"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Implementering</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3" name="textruta 24">
            <a:extLst>
              <a:ext uri="{FF2B5EF4-FFF2-40B4-BE49-F238E27FC236}">
                <a16:creationId xmlns:a16="http://schemas.microsoft.com/office/drawing/2014/main" id="{FCBEE5D6-B990-242E-E660-CDFDC7E5CA77}"/>
              </a:ext>
            </a:extLst>
          </p:cNvPr>
          <p:cNvSpPr txBox="1"/>
          <p:nvPr/>
        </p:nvSpPr>
        <p:spPr>
          <a:xfrm>
            <a:off x="8730419" y="4292343"/>
            <a:ext cx="3395755"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Efterfrågan</a:t>
            </a: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0517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8" grpId="0"/>
      <p:bldP spid="2" grpId="0"/>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A42A58-3AD6-A00A-A23C-E89FC7536ABC}"/>
              </a:ext>
            </a:extLst>
          </p:cNvPr>
          <p:cNvSpPr/>
          <p:nvPr/>
        </p:nvSpPr>
        <p:spPr>
          <a:xfrm>
            <a:off x="-1" y="0"/>
            <a:ext cx="12192001" cy="629812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FAD64D89-9C6B-4DCE-C4D5-AABDB9C887E7}"/>
              </a:ext>
            </a:extLst>
          </p:cNvPr>
          <p:cNvSpPr>
            <a:spLocks noGrp="1"/>
          </p:cNvSpPr>
          <p:nvPr>
            <p:ph type="title"/>
          </p:nvPr>
        </p:nvSpPr>
        <p:spPr>
          <a:xfrm>
            <a:off x="664232" y="664198"/>
            <a:ext cx="9609825" cy="1112405"/>
          </a:xfrm>
        </p:spPr>
        <p:txBody>
          <a:bodyPr/>
          <a:lstStyle/>
          <a:p>
            <a:r>
              <a:rPr lang="sv-SE" dirty="0"/>
              <a:t>Dagens slutsatser </a:t>
            </a:r>
          </a:p>
        </p:txBody>
      </p:sp>
      <p:sp>
        <p:nvSpPr>
          <p:cNvPr id="3" name="Platshållare för innehåll 2">
            <a:extLst>
              <a:ext uri="{FF2B5EF4-FFF2-40B4-BE49-F238E27FC236}">
                <a16:creationId xmlns:a16="http://schemas.microsoft.com/office/drawing/2014/main" id="{F96AD8F1-703C-F001-9EBA-DE43DF38EDD8}"/>
              </a:ext>
            </a:extLst>
          </p:cNvPr>
          <p:cNvSpPr>
            <a:spLocks noGrp="1"/>
          </p:cNvSpPr>
          <p:nvPr>
            <p:ph idx="1"/>
          </p:nvPr>
        </p:nvSpPr>
        <p:spPr>
          <a:xfrm>
            <a:off x="664232" y="1776603"/>
            <a:ext cx="11083268" cy="4310098"/>
          </a:xfrm>
        </p:spPr>
        <p:txBody>
          <a:bodyPr vert="horz" lIns="91440" tIns="45720" rIns="91440" bIns="45720" rtlCol="0" anchor="t">
            <a:noAutofit/>
          </a:bodyPr>
          <a:lstStyle/>
          <a:p>
            <a:pPr marL="372745" indent="-342900">
              <a:spcAft>
                <a:spcPts val="0"/>
              </a:spcAft>
              <a:buFont typeface="Arial" panose="020B0604020202020204" pitchFamily="34" charset="0"/>
              <a:buChar char="•"/>
            </a:pPr>
            <a:r>
              <a:rPr lang="sv-SE" dirty="0"/>
              <a:t>Kön spelar roll och får konsekvenser för både kvinnor, män, flickor och pojkar.</a:t>
            </a:r>
            <a:endParaRPr lang="sv-SE" dirty="0">
              <a:cs typeface="Arial"/>
            </a:endParaRPr>
          </a:p>
          <a:p>
            <a:pPr marL="372745" indent="-342900" fontAlgn="ctr">
              <a:spcAft>
                <a:spcPts val="0"/>
              </a:spcAft>
              <a:buFont typeface="Arial" panose="020B0604020202020204" pitchFamily="34" charset="0"/>
              <a:buChar char="•"/>
            </a:pPr>
            <a:r>
              <a:rPr lang="sv-SE" dirty="0"/>
              <a:t>Ni kan göra skillnad! RSS kan stötta socialtjänsten. </a:t>
            </a:r>
            <a:endParaRPr lang="sv-SE" dirty="0">
              <a:cs typeface="Arial"/>
            </a:endParaRPr>
          </a:p>
          <a:p>
            <a:pPr marL="372745" indent="-342900" fontAlgn="ctr">
              <a:spcAft>
                <a:spcPts val="0"/>
              </a:spcAft>
              <a:buFont typeface="Arial" panose="020B0604020202020204" pitchFamily="34" charset="0"/>
              <a:buChar char="•"/>
            </a:pPr>
            <a:r>
              <a:rPr lang="sv-SE" dirty="0"/>
              <a:t>Förbered er redan nu! En ny </a:t>
            </a:r>
            <a:r>
              <a:rPr lang="sv-SE" dirty="0" err="1"/>
              <a:t>SoL</a:t>
            </a:r>
            <a:r>
              <a:rPr lang="sv-SE" dirty="0"/>
              <a:t> - ett bra tillfälle att bygga in. </a:t>
            </a:r>
          </a:p>
          <a:p>
            <a:pPr marL="372745" indent="-342900">
              <a:spcBef>
                <a:spcPts val="0"/>
              </a:spcBef>
              <a:spcAft>
                <a:spcPts val="0"/>
              </a:spcAft>
              <a:buFont typeface="Arial" panose="020B0604020202020204" pitchFamily="34" charset="0"/>
              <a:buChar char="•"/>
            </a:pPr>
            <a:r>
              <a:rPr lang="sv-SE" dirty="0"/>
              <a:t>Det kommer lanseras fler SKR:s stöd i februari 2024.</a:t>
            </a:r>
            <a:endParaRPr lang="sv-SE" dirty="0">
              <a:cs typeface="Arial"/>
            </a:endParaRPr>
          </a:p>
          <a:p>
            <a:pPr marL="372745" indent="-342900">
              <a:spcAft>
                <a:spcPts val="0"/>
              </a:spcAft>
              <a:buFont typeface="Arial" panose="020B0604020202020204" pitchFamily="34" charset="0"/>
              <a:buChar char="•"/>
            </a:pPr>
            <a:r>
              <a:rPr lang="sv-SE" dirty="0">
                <a:cs typeface="Arial"/>
              </a:rPr>
              <a:t>Mer forskning behövs!</a:t>
            </a:r>
          </a:p>
          <a:p>
            <a:pPr marL="315595" indent="-285750">
              <a:buFont typeface="Arial" panose="020B0604020202020204" pitchFamily="34" charset="0"/>
              <a:buChar char="•"/>
            </a:pPr>
            <a:endParaRPr lang="sv-SE" sz="1800" dirty="0">
              <a:cs typeface="Arial"/>
            </a:endParaRPr>
          </a:p>
          <a:p>
            <a:pPr marL="315595" indent="-285750">
              <a:buFont typeface="Arial" panose="020B0604020202020204" pitchFamily="34" charset="0"/>
              <a:buChar char="•"/>
            </a:pPr>
            <a:endParaRPr lang="sv-SE" sz="1800" dirty="0">
              <a:cs typeface="Arial"/>
            </a:endParaRPr>
          </a:p>
        </p:txBody>
      </p:sp>
    </p:spTree>
    <p:extLst>
      <p:ext uri="{BB962C8B-B14F-4D97-AF65-F5344CB8AC3E}">
        <p14:creationId xmlns:p14="http://schemas.microsoft.com/office/powerpoint/2010/main" val="286017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104E59-AACB-60B0-0ED8-2127DE3FCD50}"/>
              </a:ext>
            </a:extLst>
          </p:cNvPr>
          <p:cNvGrpSpPr/>
          <p:nvPr/>
        </p:nvGrpSpPr>
        <p:grpSpPr>
          <a:xfrm>
            <a:off x="3748129" y="2419705"/>
            <a:ext cx="4511062" cy="2876243"/>
            <a:chOff x="3748129" y="2419705"/>
            <a:chExt cx="4511062" cy="2876243"/>
          </a:xfrm>
        </p:grpSpPr>
        <p:pic>
          <p:nvPicPr>
            <p:cNvPr id="3" name="Bild 8" descr="Kvinna med hel fyllning">
              <a:extLst>
                <a:ext uri="{FF2B5EF4-FFF2-40B4-BE49-F238E27FC236}">
                  <a16:creationId xmlns:a16="http://schemas.microsoft.com/office/drawing/2014/main" id="{36F61488-03E3-37F0-2B19-58523071C1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48129" y="2879796"/>
              <a:ext cx="2416152" cy="2416152"/>
            </a:xfrm>
            <a:prstGeom prst="rect">
              <a:avLst/>
            </a:prstGeom>
          </p:spPr>
        </p:pic>
        <p:pic>
          <p:nvPicPr>
            <p:cNvPr id="4" name="Bild 6" descr="Man med hel fyllning">
              <a:extLst>
                <a:ext uri="{FF2B5EF4-FFF2-40B4-BE49-F238E27FC236}">
                  <a16:creationId xmlns:a16="http://schemas.microsoft.com/office/drawing/2014/main" id="{17AC222A-5CC5-F911-F10D-A7631D0359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43039" y="2419705"/>
              <a:ext cx="2416152" cy="2416152"/>
            </a:xfrm>
            <a:prstGeom prst="rect">
              <a:avLst/>
            </a:prstGeom>
          </p:spPr>
        </p:pic>
        <p:sp>
          <p:nvSpPr>
            <p:cNvPr id="12" name="Rectangle 11">
              <a:extLst>
                <a:ext uri="{FF2B5EF4-FFF2-40B4-BE49-F238E27FC236}">
                  <a16:creationId xmlns:a16="http://schemas.microsoft.com/office/drawing/2014/main" id="{4A393DE9-4AED-6880-41F7-748E7C8D4C43}"/>
                </a:ext>
              </a:extLst>
            </p:cNvPr>
            <p:cNvSpPr/>
            <p:nvPr/>
          </p:nvSpPr>
          <p:spPr>
            <a:xfrm>
              <a:off x="5621802" y="3642102"/>
              <a:ext cx="686008" cy="216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Rubrik 1">
            <a:extLst>
              <a:ext uri="{FF2B5EF4-FFF2-40B4-BE49-F238E27FC236}">
                <a16:creationId xmlns:a16="http://schemas.microsoft.com/office/drawing/2014/main" id="{4B9873FE-7CAE-D0FC-933C-4EEECA2153D3}"/>
              </a:ext>
            </a:extLst>
          </p:cNvPr>
          <p:cNvSpPr>
            <a:spLocks noGrp="1"/>
          </p:cNvSpPr>
          <p:nvPr>
            <p:ph type="title"/>
          </p:nvPr>
        </p:nvSpPr>
        <p:spPr>
          <a:xfrm>
            <a:off x="450848" y="655088"/>
            <a:ext cx="9608400" cy="1966912"/>
          </a:xfrm>
        </p:spPr>
        <p:txBody>
          <a:bodyPr/>
          <a:lstStyle/>
          <a:p>
            <a:pPr algn="l"/>
            <a:r>
              <a:rPr lang="sv-SE" sz="4400" dirty="0"/>
              <a:t>MED ÖPPNA ÖGON</a:t>
            </a:r>
            <a:r>
              <a:rPr lang="sv-SE" sz="2800" b="0" dirty="0"/>
              <a:t/>
            </a:r>
            <a:br>
              <a:rPr lang="sv-SE" sz="2800" b="0" dirty="0"/>
            </a:br>
            <a:r>
              <a:rPr lang="sv-SE" sz="2800" b="0" dirty="0"/>
              <a:t/>
            </a:r>
            <a:br>
              <a:rPr lang="sv-SE" sz="2800" b="0" dirty="0"/>
            </a:br>
            <a:r>
              <a:rPr lang="sv-SE" sz="2800" b="0" dirty="0"/>
              <a:t/>
            </a:r>
            <a:br>
              <a:rPr lang="sv-SE" sz="2800" b="0" dirty="0"/>
            </a:br>
            <a:endParaRPr lang="sv-SE" sz="2800" b="0" dirty="0"/>
          </a:p>
        </p:txBody>
      </p:sp>
      <p:sp>
        <p:nvSpPr>
          <p:cNvPr id="6" name="Rubrik 1">
            <a:extLst>
              <a:ext uri="{FF2B5EF4-FFF2-40B4-BE49-F238E27FC236}">
                <a16:creationId xmlns:a16="http://schemas.microsoft.com/office/drawing/2014/main" id="{FCAC490C-9D75-5870-A674-538436735A39}"/>
              </a:ext>
            </a:extLst>
          </p:cNvPr>
          <p:cNvSpPr txBox="1">
            <a:spLocks/>
          </p:cNvSpPr>
          <p:nvPr/>
        </p:nvSpPr>
        <p:spPr>
          <a:xfrm>
            <a:off x="-2558710" y="5263131"/>
            <a:ext cx="9609825" cy="1112405"/>
          </a:xfrm>
          <a:prstGeom prst="rect">
            <a:avLst/>
          </a:prstGeom>
        </p:spPr>
        <p:txBody>
          <a:bodyPr vert="horz" lIns="91440" tIns="45720" rIns="91440" bIns="45720" rtlCol="0" anchor="t">
            <a:noAutofit/>
          </a:bodyPr>
          <a:lstStyle>
            <a:lvl1pPr algn="ctr" defTabSz="914400" rtl="0" eaLnBrk="1" latinLnBrk="0" hangingPunct="1">
              <a:lnSpc>
                <a:spcPct val="80000"/>
              </a:lnSpc>
              <a:spcBef>
                <a:spcPct val="0"/>
              </a:spcBef>
              <a:buNone/>
              <a:defRPr sz="5400" b="1" kern="1200">
                <a:solidFill>
                  <a:srgbClr val="22222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sv-SE" sz="5400" b="1" i="0" u="none" strike="noStrike" kern="1200" cap="none" spc="0" normalizeH="0" baseline="0" noProof="0">
                <a:ln>
                  <a:noFill/>
                </a:ln>
                <a:solidFill>
                  <a:srgbClr val="222221"/>
                </a:solidFill>
                <a:effectLst/>
                <a:uLnTx/>
                <a:uFillTx/>
                <a:latin typeface="Arial"/>
                <a:ea typeface="+mj-ea"/>
                <a:cs typeface="+mj-cs"/>
              </a:rPr>
              <a:t>Frågor?</a:t>
            </a:r>
            <a:endParaRPr kumimoji="0" lang="sv-SE" sz="5400" b="1" i="0" u="none" strike="noStrike" kern="1200" cap="none" spc="0" normalizeH="0" baseline="0" noProof="0" dirty="0">
              <a:ln>
                <a:noFill/>
              </a:ln>
              <a:solidFill>
                <a:srgbClr val="222221"/>
              </a:solidFill>
              <a:effectLst/>
              <a:uLnTx/>
              <a:uFillTx/>
              <a:latin typeface="Arial"/>
              <a:ea typeface="+mj-ea"/>
              <a:cs typeface="+mj-cs"/>
            </a:endParaRPr>
          </a:p>
        </p:txBody>
      </p:sp>
    </p:spTree>
    <p:extLst>
      <p:ext uri="{BB962C8B-B14F-4D97-AF65-F5344CB8AC3E}">
        <p14:creationId xmlns:p14="http://schemas.microsoft.com/office/powerpoint/2010/main" val="4530509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B1B1818-6F56-463E-A41C-210777DDA389}"/>
              </a:ext>
            </a:extLst>
          </p:cNvPr>
          <p:cNvPicPr>
            <a:picLocks noChangeAspect="1"/>
          </p:cNvPicPr>
          <p:nvPr/>
        </p:nvPicPr>
        <p:blipFill>
          <a:blip r:embed="rId3"/>
          <a:stretch>
            <a:fillRect/>
          </a:stretch>
        </p:blipFill>
        <p:spPr>
          <a:xfrm>
            <a:off x="4017787" y="381361"/>
            <a:ext cx="4071389" cy="3824230"/>
          </a:xfrm>
          <a:prstGeom prst="rect">
            <a:avLst/>
          </a:prstGeom>
        </p:spPr>
      </p:pic>
      <p:sp>
        <p:nvSpPr>
          <p:cNvPr id="5" name="textruta 4">
            <a:extLst>
              <a:ext uri="{FF2B5EF4-FFF2-40B4-BE49-F238E27FC236}">
                <a16:creationId xmlns:a16="http://schemas.microsoft.com/office/drawing/2014/main" id="{89504756-24BB-4AFD-BA57-E2B4EC0F4CEB}"/>
              </a:ext>
            </a:extLst>
          </p:cNvPr>
          <p:cNvSpPr txBox="1"/>
          <p:nvPr/>
        </p:nvSpPr>
        <p:spPr>
          <a:xfrm>
            <a:off x="1337653" y="4370269"/>
            <a:ext cx="951669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a:ln>
                  <a:noFill/>
                </a:ln>
                <a:solidFill>
                  <a:prstClr val="black"/>
                </a:solidFill>
                <a:effectLst/>
                <a:uLnTx/>
                <a:uFillTx/>
                <a:latin typeface="Arial"/>
                <a:ea typeface="+mn-ea"/>
                <a:cs typeface="+mn-cs"/>
              </a:rPr>
              <a:t>Tillsammans har vi kunskap,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a:ln>
                  <a:noFill/>
                </a:ln>
                <a:solidFill>
                  <a:prstClr val="black"/>
                </a:solidFill>
                <a:effectLst/>
                <a:uLnTx/>
                <a:uFillTx/>
                <a:latin typeface="Arial"/>
                <a:ea typeface="+mn-ea"/>
                <a:cs typeface="+mn-cs"/>
              </a:rPr>
              <a:t> kraft och kompetens att utveckla socialtjänsten</a:t>
            </a:r>
          </a:p>
        </p:txBody>
      </p:sp>
      <p:sp>
        <p:nvSpPr>
          <p:cNvPr id="6" name="textruta 5">
            <a:extLst>
              <a:ext uri="{FF2B5EF4-FFF2-40B4-BE49-F238E27FC236}">
                <a16:creationId xmlns:a16="http://schemas.microsoft.com/office/drawing/2014/main" id="{271D4BDD-B8DE-4380-A813-86189F2ACA99}"/>
              </a:ext>
            </a:extLst>
          </p:cNvPr>
          <p:cNvSpPr txBox="1"/>
          <p:nvPr/>
        </p:nvSpPr>
        <p:spPr>
          <a:xfrm>
            <a:off x="4588992" y="5714959"/>
            <a:ext cx="292900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RSS-nätverket 2023-10-04</a:t>
            </a:r>
          </a:p>
        </p:txBody>
      </p:sp>
    </p:spTree>
    <p:extLst>
      <p:ext uri="{BB962C8B-B14F-4D97-AF65-F5344CB8AC3E}">
        <p14:creationId xmlns:p14="http://schemas.microsoft.com/office/powerpoint/2010/main" val="3245845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innehåll 14">
            <a:extLst>
              <a:ext uri="{FF2B5EF4-FFF2-40B4-BE49-F238E27FC236}">
                <a16:creationId xmlns:a16="http://schemas.microsoft.com/office/drawing/2014/main" id="{A37EEFA4-76C6-1ED8-1495-828A8060009A}"/>
              </a:ext>
            </a:extLst>
          </p:cNvPr>
          <p:cNvSpPr>
            <a:spLocks noGrp="1"/>
          </p:cNvSpPr>
          <p:nvPr>
            <p:ph sz="half" idx="1"/>
          </p:nvPr>
        </p:nvSpPr>
        <p:spPr>
          <a:xfrm>
            <a:off x="666000" y="2287973"/>
            <a:ext cx="3987491" cy="3740400"/>
          </a:xfrm>
        </p:spPr>
        <p:txBody>
          <a:bodyPr/>
          <a:lstStyle/>
          <a:p>
            <a:pPr marL="30163" indent="0">
              <a:spcAft>
                <a:spcPts val="400"/>
              </a:spcAft>
              <a:buNone/>
            </a:pPr>
            <a:r>
              <a:rPr lang="sv-SE" sz="1400" dirty="0"/>
              <a:t>Kompetensförsörjning socialtjänst ställer höga krav på samarbete och samsyn om:</a:t>
            </a:r>
          </a:p>
          <a:p>
            <a:pPr>
              <a:spcAft>
                <a:spcPts val="400"/>
              </a:spcAft>
            </a:pPr>
            <a:r>
              <a:rPr lang="sv-SE" sz="1400" dirty="0"/>
              <a:t>efterfrågan av kompetens</a:t>
            </a:r>
          </a:p>
          <a:p>
            <a:pPr>
              <a:spcAft>
                <a:spcPts val="400"/>
              </a:spcAft>
            </a:pPr>
            <a:r>
              <a:rPr lang="sv-SE" sz="1400" dirty="0"/>
              <a:t>utbud av kompetens  </a:t>
            </a:r>
          </a:p>
          <a:p>
            <a:pPr>
              <a:spcAft>
                <a:spcPts val="400"/>
              </a:spcAft>
            </a:pPr>
            <a:r>
              <a:rPr lang="sv-SE" sz="1400" dirty="0"/>
              <a:t>analys av kompetensgap</a:t>
            </a:r>
          </a:p>
          <a:p>
            <a:pPr>
              <a:spcAft>
                <a:spcPts val="400"/>
              </a:spcAft>
            </a:pPr>
            <a:r>
              <a:rPr lang="sv-SE" sz="1400" dirty="0"/>
              <a:t>planering för hur kompetensgap ska hanteras </a:t>
            </a:r>
          </a:p>
          <a:p>
            <a:pPr>
              <a:spcAft>
                <a:spcPts val="400"/>
              </a:spcAft>
            </a:pPr>
            <a:r>
              <a:rPr lang="sv-SE" sz="1400" dirty="0"/>
              <a:t>genomförandet av planen</a:t>
            </a:r>
          </a:p>
          <a:p>
            <a:pPr>
              <a:spcAft>
                <a:spcPts val="1800"/>
              </a:spcAft>
            </a:pPr>
            <a:r>
              <a:rPr lang="sv-SE" sz="1400" dirty="0"/>
              <a:t>utvärdering och lärande</a:t>
            </a:r>
          </a:p>
          <a:p>
            <a:pPr marL="30163" indent="0">
              <a:spcAft>
                <a:spcPts val="600"/>
              </a:spcAft>
              <a:buNone/>
            </a:pPr>
            <a:r>
              <a:rPr lang="sv-SE" sz="1400" b="1" dirty="0">
                <a:solidFill>
                  <a:srgbClr val="0070C0"/>
                </a:solidFill>
              </a:rPr>
              <a:t>Diskutera</a:t>
            </a:r>
          </a:p>
          <a:p>
            <a:pPr marL="30163" indent="0">
              <a:spcAft>
                <a:spcPts val="600"/>
              </a:spcAft>
              <a:buNone/>
            </a:pPr>
            <a:r>
              <a:rPr lang="sv-SE" sz="1400" dirty="0">
                <a:solidFill>
                  <a:srgbClr val="0070C0"/>
                </a:solidFill>
              </a:rPr>
              <a:t>Hur samarbetar socialtjänst och HR kring kompetensförsörjning socialtjänst?</a:t>
            </a:r>
          </a:p>
        </p:txBody>
      </p:sp>
      <p:sp>
        <p:nvSpPr>
          <p:cNvPr id="5" name="Rubrik 4">
            <a:extLst>
              <a:ext uri="{FF2B5EF4-FFF2-40B4-BE49-F238E27FC236}">
                <a16:creationId xmlns:a16="http://schemas.microsoft.com/office/drawing/2014/main" id="{3146BE98-6E0D-0C82-3C72-AD0AF5A210CE}"/>
              </a:ext>
            </a:extLst>
          </p:cNvPr>
          <p:cNvSpPr>
            <a:spLocks noGrp="1"/>
          </p:cNvSpPr>
          <p:nvPr>
            <p:ph type="title"/>
          </p:nvPr>
        </p:nvSpPr>
        <p:spPr>
          <a:xfrm>
            <a:off x="664233" y="798400"/>
            <a:ext cx="9609825" cy="1231392"/>
          </a:xfrm>
        </p:spPr>
        <p:txBody>
          <a:bodyPr/>
          <a:lstStyle/>
          <a:p>
            <a:r>
              <a:rPr lang="sv-SE" sz="4000" dirty="0"/>
              <a:t>Kompetensförsörjningsprocessen socialtjänst</a:t>
            </a:r>
            <a:r>
              <a:rPr lang="sv-SE" dirty="0"/>
              <a:t/>
            </a:r>
            <a:br>
              <a:rPr lang="sv-SE" dirty="0"/>
            </a:br>
            <a:endParaRPr lang="sv-SE" sz="2800" dirty="0"/>
          </a:p>
        </p:txBody>
      </p:sp>
      <p:pic>
        <p:nvPicPr>
          <p:cNvPr id="2" name="Bildobjekt 1">
            <a:extLst>
              <a:ext uri="{FF2B5EF4-FFF2-40B4-BE49-F238E27FC236}">
                <a16:creationId xmlns:a16="http://schemas.microsoft.com/office/drawing/2014/main" id="{DB52CDEA-D236-91B3-3E24-D06E6C32C1AE}"/>
              </a:ext>
            </a:extLst>
          </p:cNvPr>
          <p:cNvPicPr>
            <a:picLocks noChangeAspect="1"/>
          </p:cNvPicPr>
          <p:nvPr/>
        </p:nvPicPr>
        <p:blipFill>
          <a:blip r:embed="rId3"/>
          <a:stretch>
            <a:fillRect/>
          </a:stretch>
        </p:blipFill>
        <p:spPr>
          <a:xfrm>
            <a:off x="5007427" y="2509611"/>
            <a:ext cx="6584413" cy="3017856"/>
          </a:xfrm>
          <a:prstGeom prst="rect">
            <a:avLst/>
          </a:prstGeom>
        </p:spPr>
      </p:pic>
    </p:spTree>
    <p:extLst>
      <p:ext uri="{BB962C8B-B14F-4D97-AF65-F5344CB8AC3E}">
        <p14:creationId xmlns:p14="http://schemas.microsoft.com/office/powerpoint/2010/main" val="911536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04753-0839-F44F-EB23-E8E224F281E1}"/>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8412508A-6353-01CC-F0EE-20526C7E3C36}"/>
              </a:ext>
            </a:extLst>
          </p:cNvPr>
          <p:cNvSpPr>
            <a:spLocks noGrp="1"/>
          </p:cNvSpPr>
          <p:nvPr>
            <p:ph idx="1"/>
          </p:nvPr>
        </p:nvSpPr>
        <p:spPr>
          <a:xfrm>
            <a:off x="944715" y="1928126"/>
            <a:ext cx="9609825" cy="3738598"/>
          </a:xfrm>
        </p:spPr>
        <p:txBody>
          <a:bodyPr/>
          <a:lstStyle/>
          <a:p>
            <a:r>
              <a:rPr lang="sv-SE" dirty="0"/>
              <a:t>Privata utförare </a:t>
            </a:r>
          </a:p>
          <a:p>
            <a:pPr lvl="1"/>
            <a:r>
              <a:rPr lang="sv-SE" dirty="0"/>
              <a:t>lägesrapport</a:t>
            </a:r>
          </a:p>
          <a:p>
            <a:pPr lvl="1"/>
            <a:r>
              <a:rPr lang="sv-SE" dirty="0"/>
              <a:t>två olika förslag på genomförande</a:t>
            </a:r>
          </a:p>
          <a:p>
            <a:r>
              <a:rPr lang="sv-SE" dirty="0"/>
              <a:t>Fundera enskilt </a:t>
            </a:r>
          </a:p>
          <a:p>
            <a:r>
              <a:rPr lang="sv-SE" dirty="0"/>
              <a:t>Samtal runt borden</a:t>
            </a:r>
          </a:p>
          <a:p>
            <a:r>
              <a:rPr lang="sv-SE" dirty="0"/>
              <a:t>Återkoppling</a:t>
            </a:r>
          </a:p>
          <a:p>
            <a:endParaRPr lang="sv-SE" dirty="0"/>
          </a:p>
        </p:txBody>
      </p:sp>
      <p:graphicFrame>
        <p:nvGraphicFramePr>
          <p:cNvPr id="4" name="Diagram 3">
            <a:extLst>
              <a:ext uri="{FF2B5EF4-FFF2-40B4-BE49-F238E27FC236}">
                <a16:creationId xmlns:a16="http://schemas.microsoft.com/office/drawing/2014/main" id="{488CCDF7-C8F7-8757-946B-E7BC5E9644FF}"/>
              </a:ext>
            </a:extLst>
          </p:cNvPr>
          <p:cNvGraphicFramePr>
            <a:graphicFrameLocks/>
          </p:cNvGraphicFramePr>
          <p:nvPr/>
        </p:nvGraphicFramePr>
        <p:xfrm>
          <a:off x="5464718" y="1290131"/>
          <a:ext cx="6063049" cy="38254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3272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1441DB0-C4D4-24F5-A399-91A7C03D1848}"/>
              </a:ext>
            </a:extLst>
          </p:cNvPr>
          <p:cNvSpPr>
            <a:spLocks noGrp="1"/>
          </p:cNvSpPr>
          <p:nvPr>
            <p:ph type="title"/>
          </p:nvPr>
        </p:nvSpPr>
        <p:spPr>
          <a:xfrm>
            <a:off x="664233" y="752764"/>
            <a:ext cx="9609825" cy="1112405"/>
          </a:xfrm>
        </p:spPr>
        <p:txBody>
          <a:bodyPr anchor="t">
            <a:normAutofit fontScale="90000"/>
          </a:bodyPr>
          <a:lstStyle/>
          <a:p>
            <a:r>
              <a:rPr lang="sv-SE" dirty="0"/>
              <a:t>Utreda förutsättningarna för privata utförare att ta del av Yrkesresan</a:t>
            </a:r>
          </a:p>
        </p:txBody>
      </p:sp>
      <p:sp>
        <p:nvSpPr>
          <p:cNvPr id="10" name="Content Placeholder 2">
            <a:extLst>
              <a:ext uri="{FF2B5EF4-FFF2-40B4-BE49-F238E27FC236}">
                <a16:creationId xmlns:a16="http://schemas.microsoft.com/office/drawing/2014/main" id="{2DDE21F3-D8C0-A515-6B75-DE8CB0D5015D}"/>
              </a:ext>
            </a:extLst>
          </p:cNvPr>
          <p:cNvSpPr>
            <a:spLocks noGrp="1"/>
          </p:cNvSpPr>
          <p:nvPr>
            <p:ph idx="1"/>
          </p:nvPr>
        </p:nvSpPr>
        <p:spPr>
          <a:xfrm>
            <a:off x="664233" y="2144216"/>
            <a:ext cx="9609825" cy="3738598"/>
          </a:xfrm>
        </p:spPr>
        <p:txBody>
          <a:bodyPr vert="horz" lIns="91440" tIns="45720" rIns="91440" bIns="45720" rtlCol="0" anchor="t">
            <a:noAutofit/>
          </a:bodyPr>
          <a:lstStyle/>
          <a:p>
            <a:pPr marL="29845" indent="0">
              <a:buNone/>
            </a:pPr>
            <a:r>
              <a:rPr lang="en-US" b="1" dirty="0" err="1"/>
              <a:t>Aktiviteter</a:t>
            </a:r>
            <a:endParaRPr lang="en-US" b="1" dirty="0">
              <a:cs typeface="Arial"/>
            </a:endParaRPr>
          </a:p>
          <a:p>
            <a:pPr marL="258445"/>
            <a:r>
              <a:rPr lang="sv-FI" dirty="0"/>
              <a:t>Utredning Affärsconcept</a:t>
            </a:r>
            <a:endParaRPr lang="sv-FI" dirty="0">
              <a:cs typeface="Arial"/>
            </a:endParaRPr>
          </a:p>
          <a:p>
            <a:pPr marL="258445"/>
            <a:r>
              <a:rPr lang="sv-FI" dirty="0"/>
              <a:t>Samtal med </a:t>
            </a:r>
          </a:p>
          <a:p>
            <a:pPr marL="685482" lvl="1"/>
            <a:r>
              <a:rPr lang="sv-FI" dirty="0"/>
              <a:t>socialchefer</a:t>
            </a:r>
            <a:endParaRPr lang="sv-FI" dirty="0">
              <a:cs typeface="Arial"/>
            </a:endParaRPr>
          </a:p>
          <a:p>
            <a:pPr marL="685482" lvl="1"/>
            <a:r>
              <a:rPr lang="sv-FI" dirty="0"/>
              <a:t>referensgrupp RSS-nätverket</a:t>
            </a:r>
            <a:endParaRPr lang="sv-FI" dirty="0">
              <a:cs typeface="Arial"/>
            </a:endParaRPr>
          </a:p>
          <a:p>
            <a:pPr marL="685482" lvl="1"/>
            <a:r>
              <a:rPr lang="sv-FI" dirty="0"/>
              <a:t>privata aktörer</a:t>
            </a:r>
            <a:endParaRPr lang="sv-FI" dirty="0">
              <a:cs typeface="Arial"/>
            </a:endParaRPr>
          </a:p>
          <a:p>
            <a:pPr marL="685482" lvl="1"/>
            <a:r>
              <a:rPr lang="sv-FI" dirty="0"/>
              <a:t>Adda</a:t>
            </a:r>
          </a:p>
          <a:p>
            <a:pPr marL="685482" lvl="1"/>
            <a:r>
              <a:rPr lang="sv-FI" dirty="0">
                <a:cs typeface="Arial"/>
              </a:rPr>
              <a:t>Sakkunniga SKR</a:t>
            </a:r>
          </a:p>
        </p:txBody>
      </p:sp>
      <p:pic>
        <p:nvPicPr>
          <p:cNvPr id="7" name="Bildobjekt 6">
            <a:extLst>
              <a:ext uri="{FF2B5EF4-FFF2-40B4-BE49-F238E27FC236}">
                <a16:creationId xmlns:a16="http://schemas.microsoft.com/office/drawing/2014/main" id="{06C31211-84D9-61CC-4581-58FFADF1D89B}"/>
              </a:ext>
            </a:extLst>
          </p:cNvPr>
          <p:cNvPicPr>
            <a:picLocks noChangeAspect="1"/>
          </p:cNvPicPr>
          <p:nvPr/>
        </p:nvPicPr>
        <p:blipFill>
          <a:blip r:embed="rId2"/>
          <a:stretch>
            <a:fillRect/>
          </a:stretch>
        </p:blipFill>
        <p:spPr>
          <a:xfrm>
            <a:off x="5804896" y="2045112"/>
            <a:ext cx="6264474" cy="3253485"/>
          </a:xfrm>
          <a:prstGeom prst="rect">
            <a:avLst/>
          </a:prstGeom>
        </p:spPr>
      </p:pic>
    </p:spTree>
    <p:extLst>
      <p:ext uri="{BB962C8B-B14F-4D97-AF65-F5344CB8AC3E}">
        <p14:creationId xmlns:p14="http://schemas.microsoft.com/office/powerpoint/2010/main" val="260869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A2952B1-8279-53AD-5044-2C484110DB2E}"/>
              </a:ext>
            </a:extLst>
          </p:cNvPr>
          <p:cNvSpPr>
            <a:spLocks noGrp="1"/>
          </p:cNvSpPr>
          <p:nvPr>
            <p:ph sz="half" idx="2"/>
          </p:nvPr>
        </p:nvSpPr>
        <p:spPr>
          <a:xfrm>
            <a:off x="5738304" y="2273567"/>
            <a:ext cx="4716000" cy="3740400"/>
          </a:xfrm>
        </p:spPr>
        <p:txBody>
          <a:bodyPr/>
          <a:lstStyle/>
          <a:p>
            <a:pPr marL="30163" indent="0">
              <a:buNone/>
            </a:pPr>
            <a:r>
              <a:rPr lang="sv-SE" sz="3200" b="1" dirty="0">
                <a:solidFill>
                  <a:srgbClr val="FF0000"/>
                </a:solidFill>
              </a:rPr>
              <a:t>2. </a:t>
            </a:r>
            <a:r>
              <a:rPr lang="sv-SE" dirty="0"/>
              <a:t>Den nationella avgiften som kommunerna betalar till SKR påverkas inte om privata utförare erbjuds delta, eftersom den baseras på antal invånare i kommunen och inte antal medarbetare.</a:t>
            </a:r>
          </a:p>
          <a:p>
            <a:pPr marL="30163" indent="0">
              <a:buNone/>
            </a:pPr>
            <a:endParaRPr lang="sv-SE" dirty="0"/>
          </a:p>
        </p:txBody>
      </p:sp>
      <p:sp>
        <p:nvSpPr>
          <p:cNvPr id="3" name="Platshållare för innehåll 2">
            <a:extLst>
              <a:ext uri="{FF2B5EF4-FFF2-40B4-BE49-F238E27FC236}">
                <a16:creationId xmlns:a16="http://schemas.microsoft.com/office/drawing/2014/main" id="{A7D6FF3B-160F-15E9-CC36-2D46CB448300}"/>
              </a:ext>
            </a:extLst>
          </p:cNvPr>
          <p:cNvSpPr>
            <a:spLocks noGrp="1"/>
          </p:cNvSpPr>
          <p:nvPr>
            <p:ph sz="half" idx="1"/>
          </p:nvPr>
        </p:nvSpPr>
        <p:spPr>
          <a:xfrm>
            <a:off x="664233" y="2273567"/>
            <a:ext cx="4716000" cy="3740400"/>
          </a:xfrm>
        </p:spPr>
        <p:txBody>
          <a:bodyPr/>
          <a:lstStyle/>
          <a:p>
            <a:pPr marL="30163" indent="0">
              <a:buNone/>
            </a:pPr>
            <a:r>
              <a:rPr lang="sv-SE" sz="3200" b="1">
                <a:solidFill>
                  <a:srgbClr val="FF0000"/>
                </a:solidFill>
              </a:rPr>
              <a:t>1. </a:t>
            </a:r>
            <a:r>
              <a:rPr lang="sv-SE"/>
              <a:t>Det finns ett brett stöd för att erbjuda Yrkesresan till privata utförare även om komplexiteten är stor med till viss del motstridiga önskemål.</a:t>
            </a:r>
          </a:p>
          <a:p>
            <a:endParaRPr lang="sv-SE"/>
          </a:p>
        </p:txBody>
      </p:sp>
      <p:sp>
        <p:nvSpPr>
          <p:cNvPr id="4" name="Rubrik 3">
            <a:extLst>
              <a:ext uri="{FF2B5EF4-FFF2-40B4-BE49-F238E27FC236}">
                <a16:creationId xmlns:a16="http://schemas.microsoft.com/office/drawing/2014/main" id="{5389C10F-D9B5-A6AC-D0B8-C16E77B9CC0F}"/>
              </a:ext>
            </a:extLst>
          </p:cNvPr>
          <p:cNvSpPr>
            <a:spLocks noGrp="1"/>
          </p:cNvSpPr>
          <p:nvPr>
            <p:ph type="title"/>
          </p:nvPr>
        </p:nvSpPr>
        <p:spPr/>
        <p:txBody>
          <a:bodyPr/>
          <a:lstStyle/>
          <a:p>
            <a:r>
              <a:rPr lang="sv-SE"/>
              <a:t>Slutsatser hittills</a:t>
            </a:r>
          </a:p>
        </p:txBody>
      </p:sp>
      <p:sp>
        <p:nvSpPr>
          <p:cNvPr id="6" name="Pratbubbla: rektangel med rundade hörn 5">
            <a:extLst>
              <a:ext uri="{FF2B5EF4-FFF2-40B4-BE49-F238E27FC236}">
                <a16:creationId xmlns:a16="http://schemas.microsoft.com/office/drawing/2014/main" id="{D1FC8A13-70A3-FD39-24A4-8689EFC217FC}"/>
              </a:ext>
            </a:extLst>
          </p:cNvPr>
          <p:cNvSpPr/>
          <p:nvPr/>
        </p:nvSpPr>
        <p:spPr>
          <a:xfrm>
            <a:off x="8635798" y="573905"/>
            <a:ext cx="2549236" cy="1339273"/>
          </a:xfrm>
          <a:prstGeom prst="wedgeRoundRectCallout">
            <a:avLst>
              <a:gd name="adj1" fmla="val -75317"/>
              <a:gd name="adj2" fmla="val -10267"/>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Presenterades för Nationella styrgruppen 7 juni</a:t>
            </a:r>
          </a:p>
        </p:txBody>
      </p:sp>
    </p:spTree>
    <p:extLst>
      <p:ext uri="{BB962C8B-B14F-4D97-AF65-F5344CB8AC3E}">
        <p14:creationId xmlns:p14="http://schemas.microsoft.com/office/powerpoint/2010/main" val="141173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175F570-4594-41E7-C0A5-B72717B7B673}"/>
              </a:ext>
            </a:extLst>
          </p:cNvPr>
          <p:cNvSpPr>
            <a:spLocks noGrp="1"/>
          </p:cNvSpPr>
          <p:nvPr>
            <p:ph sz="half" idx="2"/>
          </p:nvPr>
        </p:nvSpPr>
        <p:spPr>
          <a:xfrm>
            <a:off x="5558058" y="2242998"/>
            <a:ext cx="4716000" cy="3740400"/>
          </a:xfrm>
        </p:spPr>
        <p:txBody>
          <a:bodyPr/>
          <a:lstStyle/>
          <a:p>
            <a:pPr marL="30163" indent="0">
              <a:buNone/>
            </a:pPr>
            <a:r>
              <a:rPr lang="sv-SE" sz="3200" b="1" dirty="0">
                <a:solidFill>
                  <a:srgbClr val="FF0000"/>
                </a:solidFill>
              </a:rPr>
              <a:t>4. </a:t>
            </a:r>
            <a:r>
              <a:rPr lang="sv-SE" dirty="0"/>
              <a:t>Det är viktigt att bevara nuvarande organisationsstruktur där </a:t>
            </a:r>
            <a:r>
              <a:rPr lang="sv-SE" dirty="0" err="1"/>
              <a:t>RSS:erna</a:t>
            </a:r>
            <a:r>
              <a:rPr lang="sv-SE" dirty="0"/>
              <a:t> ansvarar för genomförandet av Yrkesresan – även om privata utförare ansluter.</a:t>
            </a:r>
          </a:p>
          <a:p>
            <a:pPr marL="30163" indent="0">
              <a:buNone/>
            </a:pPr>
            <a:endParaRPr lang="sv-SE" dirty="0"/>
          </a:p>
        </p:txBody>
      </p:sp>
      <p:sp>
        <p:nvSpPr>
          <p:cNvPr id="3" name="Platshållare för innehåll 2">
            <a:extLst>
              <a:ext uri="{FF2B5EF4-FFF2-40B4-BE49-F238E27FC236}">
                <a16:creationId xmlns:a16="http://schemas.microsoft.com/office/drawing/2014/main" id="{C2A95B61-6AEB-47F3-3DC7-E4DB61D4E00A}"/>
              </a:ext>
            </a:extLst>
          </p:cNvPr>
          <p:cNvSpPr>
            <a:spLocks noGrp="1"/>
          </p:cNvSpPr>
          <p:nvPr>
            <p:ph sz="half" idx="1"/>
          </p:nvPr>
        </p:nvSpPr>
        <p:spPr>
          <a:xfrm>
            <a:off x="664233" y="2242998"/>
            <a:ext cx="4716000" cy="3740400"/>
          </a:xfrm>
        </p:spPr>
        <p:txBody>
          <a:bodyPr/>
          <a:lstStyle/>
          <a:p>
            <a:pPr marL="30163" indent="0">
              <a:buNone/>
            </a:pPr>
            <a:r>
              <a:rPr lang="sv-SE" sz="3200" b="1" dirty="0">
                <a:solidFill>
                  <a:srgbClr val="FF0000"/>
                </a:solidFill>
              </a:rPr>
              <a:t>3. </a:t>
            </a:r>
            <a:r>
              <a:rPr lang="sv-SE" dirty="0"/>
              <a:t>SKRs stadgar gör det inte möjligt att sälja Yrkesresan till privata utförare.</a:t>
            </a:r>
          </a:p>
          <a:p>
            <a:pPr marL="30163" indent="0">
              <a:buNone/>
            </a:pPr>
            <a:endParaRPr lang="sv-SE" dirty="0"/>
          </a:p>
        </p:txBody>
      </p:sp>
      <p:sp>
        <p:nvSpPr>
          <p:cNvPr id="4" name="Rubrik 3">
            <a:extLst>
              <a:ext uri="{FF2B5EF4-FFF2-40B4-BE49-F238E27FC236}">
                <a16:creationId xmlns:a16="http://schemas.microsoft.com/office/drawing/2014/main" id="{E0ECBE54-D95C-428F-5E52-E18CD2726D64}"/>
              </a:ext>
            </a:extLst>
          </p:cNvPr>
          <p:cNvSpPr>
            <a:spLocks noGrp="1"/>
          </p:cNvSpPr>
          <p:nvPr>
            <p:ph type="title"/>
          </p:nvPr>
        </p:nvSpPr>
        <p:spPr/>
        <p:txBody>
          <a:bodyPr/>
          <a:lstStyle/>
          <a:p>
            <a:r>
              <a:rPr lang="sv-SE"/>
              <a:t>Slutsatser hittills</a:t>
            </a:r>
          </a:p>
        </p:txBody>
      </p:sp>
      <p:pic>
        <p:nvPicPr>
          <p:cNvPr id="5" name="Bildobjekt 4">
            <a:extLst>
              <a:ext uri="{FF2B5EF4-FFF2-40B4-BE49-F238E27FC236}">
                <a16:creationId xmlns:a16="http://schemas.microsoft.com/office/drawing/2014/main" id="{EBFFA99B-C170-8661-DEC1-2A43A37E44E7}"/>
              </a:ext>
            </a:extLst>
          </p:cNvPr>
          <p:cNvPicPr>
            <a:picLocks noChangeAspect="1"/>
          </p:cNvPicPr>
          <p:nvPr/>
        </p:nvPicPr>
        <p:blipFill>
          <a:blip r:embed="rId2"/>
          <a:stretch>
            <a:fillRect/>
          </a:stretch>
        </p:blipFill>
        <p:spPr>
          <a:xfrm>
            <a:off x="9661837" y="380543"/>
            <a:ext cx="2034352" cy="1910854"/>
          </a:xfrm>
          <a:prstGeom prst="rect">
            <a:avLst/>
          </a:prstGeom>
        </p:spPr>
      </p:pic>
    </p:spTree>
    <p:extLst>
      <p:ext uri="{BB962C8B-B14F-4D97-AF65-F5344CB8AC3E}">
        <p14:creationId xmlns:p14="http://schemas.microsoft.com/office/powerpoint/2010/main" val="283720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53437B6-F99A-D2F7-2903-014E44C3CF77}"/>
              </a:ext>
            </a:extLst>
          </p:cNvPr>
          <p:cNvSpPr>
            <a:spLocks noGrp="1"/>
          </p:cNvSpPr>
          <p:nvPr>
            <p:ph sz="half" idx="1"/>
          </p:nvPr>
        </p:nvSpPr>
        <p:spPr>
          <a:xfrm>
            <a:off x="664233" y="2105994"/>
            <a:ext cx="4716000" cy="3740400"/>
          </a:xfrm>
        </p:spPr>
        <p:txBody>
          <a:bodyPr/>
          <a:lstStyle/>
          <a:p>
            <a:pPr marL="30163" indent="0">
              <a:buNone/>
            </a:pPr>
            <a:r>
              <a:rPr lang="sv-SE" sz="3200" b="1" dirty="0">
                <a:solidFill>
                  <a:srgbClr val="FF0000"/>
                </a:solidFill>
              </a:rPr>
              <a:t>5.</a:t>
            </a:r>
            <a:r>
              <a:rPr lang="sv-SE" b="1" dirty="0">
                <a:solidFill>
                  <a:srgbClr val="FF0000"/>
                </a:solidFill>
              </a:rPr>
              <a:t> </a:t>
            </a:r>
            <a:r>
              <a:rPr lang="sv-SE" dirty="0"/>
              <a:t>Det återstår många praktiska detaljer att lösa bland annat  kommunikation, avtal, administration och ekonomi</a:t>
            </a:r>
            <a:endParaRPr lang="sv-SE" sz="3200" dirty="0"/>
          </a:p>
          <a:p>
            <a:pPr marL="30163" indent="0">
              <a:buNone/>
            </a:pPr>
            <a:endParaRPr lang="sv-SE" sz="3200" dirty="0"/>
          </a:p>
          <a:p>
            <a:pPr marL="30163" indent="0">
              <a:buNone/>
            </a:pPr>
            <a:r>
              <a:rPr lang="sv-SE" sz="3200" b="1" dirty="0">
                <a:solidFill>
                  <a:srgbClr val="FF0000"/>
                </a:solidFill>
              </a:rPr>
              <a:t> </a:t>
            </a:r>
            <a:endParaRPr lang="sv-SE" dirty="0"/>
          </a:p>
        </p:txBody>
      </p:sp>
      <p:sp>
        <p:nvSpPr>
          <p:cNvPr id="4" name="Rubrik 3">
            <a:extLst>
              <a:ext uri="{FF2B5EF4-FFF2-40B4-BE49-F238E27FC236}">
                <a16:creationId xmlns:a16="http://schemas.microsoft.com/office/drawing/2014/main" id="{82CF99AB-07FE-D050-10D7-91535789879F}"/>
              </a:ext>
            </a:extLst>
          </p:cNvPr>
          <p:cNvSpPr>
            <a:spLocks noGrp="1"/>
          </p:cNvSpPr>
          <p:nvPr>
            <p:ph type="title"/>
          </p:nvPr>
        </p:nvSpPr>
        <p:spPr/>
        <p:txBody>
          <a:bodyPr/>
          <a:lstStyle/>
          <a:p>
            <a:r>
              <a:rPr lang="sv-SE"/>
              <a:t>Slutsatser hittills</a:t>
            </a:r>
          </a:p>
        </p:txBody>
      </p:sp>
      <p:pic>
        <p:nvPicPr>
          <p:cNvPr id="5" name="Bildobjekt 4">
            <a:extLst>
              <a:ext uri="{FF2B5EF4-FFF2-40B4-BE49-F238E27FC236}">
                <a16:creationId xmlns:a16="http://schemas.microsoft.com/office/drawing/2014/main" id="{2AEB676E-2D45-71C9-2A13-F15962982243}"/>
              </a:ext>
            </a:extLst>
          </p:cNvPr>
          <p:cNvPicPr>
            <a:picLocks noChangeAspect="1"/>
          </p:cNvPicPr>
          <p:nvPr/>
        </p:nvPicPr>
        <p:blipFill>
          <a:blip r:embed="rId2"/>
          <a:stretch>
            <a:fillRect/>
          </a:stretch>
        </p:blipFill>
        <p:spPr>
          <a:xfrm>
            <a:off x="9661837" y="380543"/>
            <a:ext cx="2034352" cy="1910854"/>
          </a:xfrm>
          <a:prstGeom prst="rect">
            <a:avLst/>
          </a:prstGeom>
        </p:spPr>
      </p:pic>
      <p:sp>
        <p:nvSpPr>
          <p:cNvPr id="7" name="Platshållare för innehåll 6">
            <a:extLst>
              <a:ext uri="{FF2B5EF4-FFF2-40B4-BE49-F238E27FC236}">
                <a16:creationId xmlns:a16="http://schemas.microsoft.com/office/drawing/2014/main" id="{462BA19D-96F2-3CA3-7C6D-C3D573D34200}"/>
              </a:ext>
            </a:extLst>
          </p:cNvPr>
          <p:cNvSpPr>
            <a:spLocks noGrp="1"/>
          </p:cNvSpPr>
          <p:nvPr>
            <p:ph sz="half" idx="2"/>
          </p:nvPr>
        </p:nvSpPr>
        <p:spPr>
          <a:xfrm>
            <a:off x="5558058" y="2087591"/>
            <a:ext cx="4716000" cy="3740400"/>
          </a:xfrm>
        </p:spPr>
        <p:txBody>
          <a:bodyPr/>
          <a:lstStyle/>
          <a:p>
            <a:pPr marL="30163" indent="0">
              <a:buNone/>
            </a:pPr>
            <a:r>
              <a:rPr lang="sv-SE" sz="3200" b="1" dirty="0">
                <a:solidFill>
                  <a:srgbClr val="FF0000"/>
                </a:solidFill>
              </a:rPr>
              <a:t>6</a:t>
            </a:r>
            <a:r>
              <a:rPr lang="sv-SE" sz="2400" b="1" dirty="0">
                <a:solidFill>
                  <a:srgbClr val="FF0000"/>
                </a:solidFill>
              </a:rPr>
              <a:t>.</a:t>
            </a:r>
            <a:r>
              <a:rPr lang="sv-SE" b="1" dirty="0">
                <a:solidFill>
                  <a:srgbClr val="FF0000"/>
                </a:solidFill>
              </a:rPr>
              <a:t> </a:t>
            </a:r>
            <a:r>
              <a:rPr lang="sv-SE" dirty="0"/>
              <a:t>De privata utförarna ska betala för sitt deltagande </a:t>
            </a:r>
          </a:p>
          <a:p>
            <a:pPr marL="30163" indent="0">
              <a:buNone/>
            </a:pPr>
            <a:endParaRPr lang="sv-SE" dirty="0"/>
          </a:p>
          <a:p>
            <a:pPr marL="30163" indent="0">
              <a:buNone/>
            </a:pPr>
            <a:r>
              <a:rPr lang="sv-SE" sz="3200" b="1" dirty="0">
                <a:solidFill>
                  <a:srgbClr val="FF0000"/>
                </a:solidFill>
              </a:rPr>
              <a:t>7. </a:t>
            </a:r>
            <a:r>
              <a:rPr lang="sv-SE" dirty="0"/>
              <a:t>Börja i liten skala – göra en pilot</a:t>
            </a:r>
          </a:p>
          <a:p>
            <a:pPr marL="30163" indent="0">
              <a:buNone/>
            </a:pPr>
            <a:r>
              <a:rPr lang="sv-SE" dirty="0"/>
              <a:t>     </a:t>
            </a:r>
          </a:p>
          <a:p>
            <a:endParaRPr lang="sv-SE" dirty="0"/>
          </a:p>
        </p:txBody>
      </p:sp>
      <p:sp>
        <p:nvSpPr>
          <p:cNvPr id="2" name="Pratbubbla: rektangel med rundade hörn 1">
            <a:extLst>
              <a:ext uri="{FF2B5EF4-FFF2-40B4-BE49-F238E27FC236}">
                <a16:creationId xmlns:a16="http://schemas.microsoft.com/office/drawing/2014/main" id="{7FDE30CF-B24E-C27A-F9B4-768A65FFABCB}"/>
              </a:ext>
            </a:extLst>
          </p:cNvPr>
          <p:cNvSpPr/>
          <p:nvPr/>
        </p:nvSpPr>
        <p:spPr>
          <a:xfrm>
            <a:off x="7562045" y="4428457"/>
            <a:ext cx="2415984" cy="1104853"/>
          </a:xfrm>
          <a:prstGeom prst="wedgeRoundRectCallout">
            <a:avLst>
              <a:gd name="adj1" fmla="val -69229"/>
              <a:gd name="adj2" fmla="val -39940"/>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Låta processen ta tid!</a:t>
            </a:r>
          </a:p>
        </p:txBody>
      </p:sp>
    </p:spTree>
    <p:extLst>
      <p:ext uri="{BB962C8B-B14F-4D97-AF65-F5344CB8AC3E}">
        <p14:creationId xmlns:p14="http://schemas.microsoft.com/office/powerpoint/2010/main" val="344453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l: nedåt 7">
            <a:extLst>
              <a:ext uri="{FF2B5EF4-FFF2-40B4-BE49-F238E27FC236}">
                <a16:creationId xmlns:a16="http://schemas.microsoft.com/office/drawing/2014/main" id="{2D773CAB-B246-A86D-6EF4-BBCB8279ABA7}"/>
              </a:ext>
            </a:extLst>
          </p:cNvPr>
          <p:cNvSpPr/>
          <p:nvPr/>
        </p:nvSpPr>
        <p:spPr>
          <a:xfrm>
            <a:off x="5760720" y="1602740"/>
            <a:ext cx="670560" cy="341376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ktangel: rundade hörn 1">
            <a:extLst>
              <a:ext uri="{FF2B5EF4-FFF2-40B4-BE49-F238E27FC236}">
                <a16:creationId xmlns:a16="http://schemas.microsoft.com/office/drawing/2014/main" id="{D28F1DB0-730D-B23A-F635-EE3B6D8D876A}"/>
              </a:ext>
            </a:extLst>
          </p:cNvPr>
          <p:cNvSpPr/>
          <p:nvPr/>
        </p:nvSpPr>
        <p:spPr>
          <a:xfrm>
            <a:off x="1971040" y="477520"/>
            <a:ext cx="7934960" cy="100584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SKR och Nationella styrgruppen fattar principbeslut om att privata utförare ska erbjudas deltagande i Yrkesresan</a:t>
            </a:r>
          </a:p>
        </p:txBody>
      </p:sp>
      <p:sp>
        <p:nvSpPr>
          <p:cNvPr id="3" name="Rektangel: rundade hörn 2">
            <a:extLst>
              <a:ext uri="{FF2B5EF4-FFF2-40B4-BE49-F238E27FC236}">
                <a16:creationId xmlns:a16="http://schemas.microsoft.com/office/drawing/2014/main" id="{A2C03D89-9AE0-9F26-522B-06993E97B914}"/>
              </a:ext>
            </a:extLst>
          </p:cNvPr>
          <p:cNvSpPr/>
          <p:nvPr/>
        </p:nvSpPr>
        <p:spPr>
          <a:xfrm>
            <a:off x="1971040" y="5400766"/>
            <a:ext cx="7934960" cy="100584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Medarbetare i privata utförare får tillgång till Yrkesresan. Genomförandet sker på samma sätt som till medarbetare i kommunerna, dvs genom RSS</a:t>
            </a:r>
          </a:p>
        </p:txBody>
      </p:sp>
      <p:sp>
        <p:nvSpPr>
          <p:cNvPr id="4" name="Ellips 3">
            <a:extLst>
              <a:ext uri="{FF2B5EF4-FFF2-40B4-BE49-F238E27FC236}">
                <a16:creationId xmlns:a16="http://schemas.microsoft.com/office/drawing/2014/main" id="{07429E1C-61AD-1A2E-55B4-4654228E5A60}"/>
              </a:ext>
            </a:extLst>
          </p:cNvPr>
          <p:cNvSpPr/>
          <p:nvPr/>
        </p:nvSpPr>
        <p:spPr>
          <a:xfrm>
            <a:off x="4064000" y="2095500"/>
            <a:ext cx="4196082" cy="210312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Avtal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Information/kommunikation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Anmälan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Fakturering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Ekonomi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Stjärna: 7 punkter 5">
            <a:extLst>
              <a:ext uri="{FF2B5EF4-FFF2-40B4-BE49-F238E27FC236}">
                <a16:creationId xmlns:a16="http://schemas.microsoft.com/office/drawing/2014/main" id="{9692801C-4DC7-5BAA-8148-52DAA3E50BBB}"/>
              </a:ext>
            </a:extLst>
          </p:cNvPr>
          <p:cNvSpPr/>
          <p:nvPr/>
        </p:nvSpPr>
        <p:spPr>
          <a:xfrm>
            <a:off x="1763486" y="2188030"/>
            <a:ext cx="2168434" cy="1769290"/>
          </a:xfrm>
          <a:prstGeom prst="star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Arial"/>
                <a:ea typeface="+mn-ea"/>
                <a:cs typeface="+mn-cs"/>
              </a:rPr>
              <a:t>Alt 1 </a:t>
            </a:r>
            <a:r>
              <a:rPr kumimoji="0" lang="sv-SE" sz="1600" b="0" i="0" u="none" strike="noStrike" kern="1200" cap="none" spc="0" normalizeH="0" baseline="0" noProof="0" dirty="0" err="1">
                <a:ln>
                  <a:noFill/>
                </a:ln>
                <a:solidFill>
                  <a:prstClr val="white"/>
                </a:solidFill>
                <a:effectLst/>
                <a:uLnTx/>
                <a:uFillTx/>
                <a:latin typeface="Arial"/>
                <a:ea typeface="+mn-ea"/>
                <a:cs typeface="+mn-cs"/>
              </a:rPr>
              <a:t>Kommmun</a:t>
            </a:r>
            <a:r>
              <a:rPr kumimoji="0" lang="sv-SE" sz="1600" b="0" i="0" u="none" strike="noStrike" kern="1200" cap="none" spc="0" normalizeH="0" baseline="0" noProof="0" dirty="0">
                <a:ln>
                  <a:noFill/>
                </a:ln>
                <a:solidFill>
                  <a:prstClr val="white"/>
                </a:solidFill>
                <a:effectLst/>
                <a:uLnTx/>
                <a:uFillTx/>
                <a:latin typeface="Arial"/>
                <a:ea typeface="+mn-ea"/>
                <a:cs typeface="+mn-cs"/>
              </a:rPr>
              <a:t> ansvarig</a:t>
            </a:r>
          </a:p>
        </p:txBody>
      </p:sp>
      <p:sp>
        <p:nvSpPr>
          <p:cNvPr id="7" name="Stjärna: 7 punkter 6">
            <a:extLst>
              <a:ext uri="{FF2B5EF4-FFF2-40B4-BE49-F238E27FC236}">
                <a16:creationId xmlns:a16="http://schemas.microsoft.com/office/drawing/2014/main" id="{C46DDCB7-FA8A-6006-B789-E4F5A2129BC1}"/>
              </a:ext>
            </a:extLst>
          </p:cNvPr>
          <p:cNvSpPr/>
          <p:nvPr/>
        </p:nvSpPr>
        <p:spPr>
          <a:xfrm>
            <a:off x="8229600" y="2265680"/>
            <a:ext cx="2082800" cy="1762759"/>
          </a:xfrm>
          <a:prstGeom prst="star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Arial"/>
                <a:ea typeface="+mn-ea"/>
                <a:cs typeface="+mn-cs"/>
              </a:rPr>
              <a:t>Alt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Arial"/>
                <a:ea typeface="+mn-ea"/>
                <a:cs typeface="+mn-cs"/>
              </a:rPr>
              <a:t>RSS ansvarig </a:t>
            </a:r>
          </a:p>
        </p:txBody>
      </p:sp>
      <p:sp>
        <p:nvSpPr>
          <p:cNvPr id="9" name="Ellips 8">
            <a:extLst>
              <a:ext uri="{FF2B5EF4-FFF2-40B4-BE49-F238E27FC236}">
                <a16:creationId xmlns:a16="http://schemas.microsoft.com/office/drawing/2014/main" id="{8459E0DF-F267-1D56-7C8A-69C052FF2C17}"/>
              </a:ext>
            </a:extLst>
          </p:cNvPr>
          <p:cNvSpPr/>
          <p:nvPr/>
        </p:nvSpPr>
        <p:spPr>
          <a:xfrm>
            <a:off x="1427480" y="1344748"/>
            <a:ext cx="9337040" cy="4168503"/>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Pratbubbla: rektangel med rundade hörn 10">
            <a:extLst>
              <a:ext uri="{FF2B5EF4-FFF2-40B4-BE49-F238E27FC236}">
                <a16:creationId xmlns:a16="http://schemas.microsoft.com/office/drawing/2014/main" id="{6B7E9225-5ECE-D198-4AA6-07A4788EEA92}"/>
              </a:ext>
            </a:extLst>
          </p:cNvPr>
          <p:cNvSpPr/>
          <p:nvPr/>
        </p:nvSpPr>
        <p:spPr>
          <a:xfrm>
            <a:off x="101600" y="4047489"/>
            <a:ext cx="1778000" cy="988061"/>
          </a:xfrm>
          <a:prstGeom prst="wedgeRoundRectCallout">
            <a:avLst>
              <a:gd name="adj1" fmla="val 110383"/>
              <a:gd name="adj2" fmla="val -2678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Det kluriga!</a:t>
            </a:r>
          </a:p>
        </p:txBody>
      </p:sp>
    </p:spTree>
    <p:extLst>
      <p:ext uri="{BB962C8B-B14F-4D97-AF65-F5344CB8AC3E}">
        <p14:creationId xmlns:p14="http://schemas.microsoft.com/office/powerpoint/2010/main" val="114042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4" grpId="0" animBg="1"/>
      <p:bldP spid="6" grpId="0" animBg="1"/>
      <p:bldP spid="7" grpId="0" animBg="1"/>
      <p:bldP spid="9"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2C7448D-44EB-983E-D1F9-90FB2CB9F718}"/>
              </a:ext>
            </a:extLst>
          </p:cNvPr>
          <p:cNvSpPr>
            <a:spLocks noGrp="1"/>
          </p:cNvSpPr>
          <p:nvPr>
            <p:ph idx="1"/>
          </p:nvPr>
        </p:nvSpPr>
        <p:spPr>
          <a:xfrm>
            <a:off x="755672" y="1610551"/>
            <a:ext cx="6102327" cy="4757144"/>
          </a:xfrm>
        </p:spPr>
        <p:txBody>
          <a:bodyPr/>
          <a:lstStyle/>
          <a:p>
            <a:r>
              <a:rPr lang="sv-SE" sz="1800" dirty="0"/>
              <a:t>Omfattande komplexitet och motstridiga önskemål i den praktiska hanteringen av anmälan, avtal, fakturering mm</a:t>
            </a:r>
          </a:p>
          <a:p>
            <a:r>
              <a:rPr lang="sv-SE" sz="1800" dirty="0"/>
              <a:t>”Kommungränser gäller inte för privata utförare” </a:t>
            </a:r>
          </a:p>
          <a:p>
            <a:r>
              <a:rPr lang="sv-SE" sz="1800" dirty="0"/>
              <a:t>RSS:er olika organisationsformer = olika förutsättningar</a:t>
            </a:r>
          </a:p>
          <a:p>
            <a:r>
              <a:rPr lang="sv-SE" sz="1800" dirty="0"/>
              <a:t>Oprövat juridiskt att RSS säljer till privata utförare</a:t>
            </a:r>
          </a:p>
          <a:p>
            <a:r>
              <a:rPr lang="sv-SE" sz="1800" dirty="0"/>
              <a:t>Privata aktörers utbildningar och oro kring konkurrensutsättning. </a:t>
            </a:r>
          </a:p>
          <a:p>
            <a:r>
              <a:rPr lang="sv-SE" sz="1800" dirty="0"/>
              <a:t>Svårt att ta ställning så länge innehåll inte är färdigt </a:t>
            </a:r>
          </a:p>
          <a:p>
            <a:r>
              <a:rPr lang="sv-SE" sz="1800" dirty="0"/>
              <a:t>Prioritera leverans till kommunerna</a:t>
            </a:r>
          </a:p>
          <a:p>
            <a:pPr marL="30163" indent="0">
              <a:buNone/>
            </a:pPr>
            <a:r>
              <a:rPr lang="sv-SE" sz="2000" b="1" dirty="0"/>
              <a:t/>
            </a:r>
            <a:br>
              <a:rPr lang="sv-SE" sz="2000" b="1" dirty="0"/>
            </a:br>
            <a:endParaRPr lang="sv-SE" dirty="0"/>
          </a:p>
          <a:p>
            <a:endParaRPr lang="sv-SE" dirty="0"/>
          </a:p>
        </p:txBody>
      </p:sp>
      <p:sp>
        <p:nvSpPr>
          <p:cNvPr id="3" name="Rubrik 2">
            <a:extLst>
              <a:ext uri="{FF2B5EF4-FFF2-40B4-BE49-F238E27FC236}">
                <a16:creationId xmlns:a16="http://schemas.microsoft.com/office/drawing/2014/main" id="{B65032D3-96A6-CDB6-B6AD-D0FD7FF16343}"/>
              </a:ext>
            </a:extLst>
          </p:cNvPr>
          <p:cNvSpPr>
            <a:spLocks noGrp="1"/>
          </p:cNvSpPr>
          <p:nvPr>
            <p:ph type="title"/>
          </p:nvPr>
        </p:nvSpPr>
        <p:spPr>
          <a:xfrm>
            <a:off x="664233" y="576651"/>
            <a:ext cx="9609825" cy="1231392"/>
          </a:xfrm>
        </p:spPr>
        <p:txBody>
          <a:bodyPr/>
          <a:lstStyle/>
          <a:p>
            <a:r>
              <a:rPr lang="sv-SE" dirty="0"/>
              <a:t>Var står vi nu?</a:t>
            </a:r>
          </a:p>
        </p:txBody>
      </p:sp>
      <p:sp>
        <p:nvSpPr>
          <p:cNvPr id="5" name="textruta 4">
            <a:extLst>
              <a:ext uri="{FF2B5EF4-FFF2-40B4-BE49-F238E27FC236}">
                <a16:creationId xmlns:a16="http://schemas.microsoft.com/office/drawing/2014/main" id="{3C0AE1AF-2729-E961-9FDA-2DE46AB96DF7}"/>
              </a:ext>
            </a:extLst>
          </p:cNvPr>
          <p:cNvSpPr txBox="1"/>
          <p:nvPr/>
        </p:nvSpPr>
        <p:spPr>
          <a:xfrm>
            <a:off x="7616030" y="1712151"/>
            <a:ext cx="3683358" cy="3477875"/>
          </a:xfrm>
          <a:prstGeom prst="rect">
            <a:avLst/>
          </a:prstGeom>
          <a:solidFill>
            <a:schemeClr val="accent2">
              <a:lumMod val="60000"/>
              <a:lumOff val="40000"/>
            </a:schemeClr>
          </a:solidFill>
        </p:spPr>
        <p:txBody>
          <a:bodyPr wrap="square" rtlCol="0">
            <a:spAutoFit/>
          </a:bodyPr>
          <a:lstStyle/>
          <a:p>
            <a:pPr marL="30163"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Arial"/>
                <a:ea typeface="+mn-ea"/>
                <a:cs typeface="+mn-cs"/>
              </a:rPr>
              <a:t>Medskick från nationella </a:t>
            </a:r>
            <a:r>
              <a:rPr kumimoji="0" lang="sv-SE" sz="2000" b="1" i="0" u="none" strike="noStrike" kern="1200" cap="none" spc="0" normalizeH="0" baseline="0" noProof="0" dirty="0" err="1">
                <a:ln>
                  <a:noFill/>
                </a:ln>
                <a:solidFill>
                  <a:prstClr val="black"/>
                </a:solidFill>
                <a:effectLst/>
                <a:uLnTx/>
                <a:uFillTx/>
                <a:latin typeface="Arial"/>
                <a:ea typeface="+mn-ea"/>
                <a:cs typeface="+mn-cs"/>
              </a:rPr>
              <a:t>styrguppen</a:t>
            </a:r>
            <a:r>
              <a:rPr kumimoji="0" lang="sv-SE" sz="2000" b="1" i="0" u="none" strike="noStrike" kern="1200" cap="none" spc="0" normalizeH="0" baseline="0" noProof="0" dirty="0">
                <a:ln>
                  <a:noFill/>
                </a:ln>
                <a:solidFill>
                  <a:prstClr val="black"/>
                </a:solidFill>
                <a:effectLst/>
                <a:uLnTx/>
                <a:uFillTx/>
                <a:latin typeface="Arial"/>
                <a:ea typeface="+mn-ea"/>
                <a:cs typeface="+mn-cs"/>
              </a:rPr>
              <a:t> 14 september</a:t>
            </a:r>
          </a:p>
          <a:p>
            <a:pPr marL="30163"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Arial"/>
              <a:ea typeface="+mn-ea"/>
              <a:cs typeface="+mn-cs"/>
            </a:endParaRPr>
          </a:p>
          <a:p>
            <a:pPr marL="373063" marR="0" lvl="0" indent="-34290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att avvakta med att erbjuda privata utförare att ansluta till Yrkesresan</a:t>
            </a:r>
          </a:p>
          <a:p>
            <a:pPr marL="30163"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Arial"/>
              <a:ea typeface="+mn-ea"/>
              <a:cs typeface="+mn-cs"/>
            </a:endParaRPr>
          </a:p>
          <a:p>
            <a:pPr marL="373063" marR="0" lvl="0" indent="-34290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att invänta att vi har kommit längre med utveckling av innehåll och genomförande </a:t>
            </a:r>
          </a:p>
          <a:p>
            <a:pPr marL="373063" marR="0" lvl="0" indent="-342900" algn="l" defTabSz="914400" rtl="0" eaLnBrk="1" fontAlgn="auto" latinLnBrk="0" hangingPunct="1">
              <a:lnSpc>
                <a:spcPct val="100000"/>
              </a:lnSpc>
              <a:spcBef>
                <a:spcPts val="0"/>
              </a:spcBef>
              <a:spcAft>
                <a:spcPts val="0"/>
              </a:spcAft>
              <a:buClrTx/>
              <a:buSzTx/>
              <a:buFontTx/>
              <a:buChar char="-"/>
              <a:tabLst/>
              <a:defRPr/>
            </a:pPr>
            <a:endParaRPr kumimoji="0" lang="sv-SE"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2032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2E140930-5472-0F88-5506-F7D92E488686}"/>
              </a:ext>
            </a:extLst>
          </p:cNvPr>
          <p:cNvSpPr>
            <a:spLocks noGrp="1"/>
          </p:cNvSpPr>
          <p:nvPr>
            <p:ph idx="1"/>
          </p:nvPr>
        </p:nvSpPr>
        <p:spPr>
          <a:xfrm>
            <a:off x="664234" y="2105994"/>
            <a:ext cx="8037978" cy="3738598"/>
          </a:xfrm>
        </p:spPr>
        <p:txBody>
          <a:bodyPr/>
          <a:lstStyle/>
          <a:p>
            <a:r>
              <a:rPr lang="sv-SE" dirty="0"/>
              <a:t>Vilka fördelar och nackdelar ser ni med alternativ 2</a:t>
            </a:r>
          </a:p>
          <a:p>
            <a:r>
              <a:rPr lang="sv-SE" dirty="0"/>
              <a:t>Vilka är de två viktigaste frågorna att hitta lösningar på?</a:t>
            </a:r>
          </a:p>
          <a:p>
            <a:r>
              <a:rPr lang="sv-SE" dirty="0"/>
              <a:t>Hur angelägen är frågan om privata utförare är hos era kommuner?</a:t>
            </a:r>
          </a:p>
          <a:p>
            <a:r>
              <a:rPr lang="sv-SE" dirty="0"/>
              <a:t>Anteckna!</a:t>
            </a:r>
          </a:p>
          <a:p>
            <a:endParaRPr lang="sv-SE" dirty="0"/>
          </a:p>
          <a:p>
            <a:pPr marL="30163" indent="0">
              <a:buNone/>
            </a:pPr>
            <a:endParaRPr lang="sv-SE" dirty="0"/>
          </a:p>
          <a:p>
            <a:endParaRPr lang="sv-SE" dirty="0"/>
          </a:p>
          <a:p>
            <a:endParaRPr lang="sv-SE" dirty="0"/>
          </a:p>
        </p:txBody>
      </p:sp>
      <p:sp>
        <p:nvSpPr>
          <p:cNvPr id="3" name="Rubrik 2">
            <a:extLst>
              <a:ext uri="{FF2B5EF4-FFF2-40B4-BE49-F238E27FC236}">
                <a16:creationId xmlns:a16="http://schemas.microsoft.com/office/drawing/2014/main" id="{C78F12C2-034D-F3FE-2ADD-9ACF14BFA186}"/>
              </a:ext>
            </a:extLst>
          </p:cNvPr>
          <p:cNvSpPr>
            <a:spLocks noGrp="1"/>
          </p:cNvSpPr>
          <p:nvPr>
            <p:ph type="title"/>
          </p:nvPr>
        </p:nvSpPr>
        <p:spPr/>
        <p:txBody>
          <a:bodyPr/>
          <a:lstStyle/>
          <a:p>
            <a:r>
              <a:rPr lang="sv-SE" dirty="0"/>
              <a:t>Fundera enskilt och tillsammans</a:t>
            </a:r>
          </a:p>
        </p:txBody>
      </p:sp>
      <p:sp>
        <p:nvSpPr>
          <p:cNvPr id="6" name="Stjärna: 7 punkter 5">
            <a:extLst>
              <a:ext uri="{FF2B5EF4-FFF2-40B4-BE49-F238E27FC236}">
                <a16:creationId xmlns:a16="http://schemas.microsoft.com/office/drawing/2014/main" id="{AA9E4E05-A704-0731-E446-3EC2D4E2F412}"/>
              </a:ext>
            </a:extLst>
          </p:cNvPr>
          <p:cNvSpPr/>
          <p:nvPr/>
        </p:nvSpPr>
        <p:spPr>
          <a:xfrm>
            <a:off x="8815227" y="1762246"/>
            <a:ext cx="2082800" cy="1762759"/>
          </a:xfrm>
          <a:prstGeom prst="star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Arial"/>
                <a:ea typeface="+mn-ea"/>
                <a:cs typeface="+mn-cs"/>
              </a:rPr>
              <a:t>Alt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Arial"/>
                <a:ea typeface="+mn-ea"/>
                <a:cs typeface="+mn-cs"/>
              </a:rPr>
              <a:t>RSS ansvarig </a:t>
            </a:r>
          </a:p>
        </p:txBody>
      </p:sp>
    </p:spTree>
    <p:extLst>
      <p:ext uri="{BB962C8B-B14F-4D97-AF65-F5344CB8AC3E}">
        <p14:creationId xmlns:p14="http://schemas.microsoft.com/office/powerpoint/2010/main" val="359474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rundade hörn 1">
            <a:extLst>
              <a:ext uri="{FF2B5EF4-FFF2-40B4-BE49-F238E27FC236}">
                <a16:creationId xmlns:a16="http://schemas.microsoft.com/office/drawing/2014/main" id="{3EF95C45-BC79-449D-0604-92FF46BF3086}"/>
              </a:ext>
            </a:extLst>
          </p:cNvPr>
          <p:cNvSpPr/>
          <p:nvPr/>
        </p:nvSpPr>
        <p:spPr>
          <a:xfrm>
            <a:off x="3680749" y="879676"/>
            <a:ext cx="3314219" cy="170147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Vilka fördelar och nackdelar ser ni med alternativ 2? </a:t>
            </a:r>
          </a:p>
        </p:txBody>
      </p:sp>
      <p:sp>
        <p:nvSpPr>
          <p:cNvPr id="3" name="Rektangel: rundade hörn 2">
            <a:extLst>
              <a:ext uri="{FF2B5EF4-FFF2-40B4-BE49-F238E27FC236}">
                <a16:creationId xmlns:a16="http://schemas.microsoft.com/office/drawing/2014/main" id="{9C74C559-FF1C-5127-9D74-32FF0D069765}"/>
              </a:ext>
            </a:extLst>
          </p:cNvPr>
          <p:cNvSpPr/>
          <p:nvPr/>
        </p:nvSpPr>
        <p:spPr>
          <a:xfrm>
            <a:off x="6994968" y="3232229"/>
            <a:ext cx="3483980" cy="183748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Hur angelägen är frågan om privata utförare är hos era kommuner?</a:t>
            </a:r>
          </a:p>
        </p:txBody>
      </p:sp>
      <p:sp>
        <p:nvSpPr>
          <p:cNvPr id="4" name="Rektangel: rundade hörn 3">
            <a:extLst>
              <a:ext uri="{FF2B5EF4-FFF2-40B4-BE49-F238E27FC236}">
                <a16:creationId xmlns:a16="http://schemas.microsoft.com/office/drawing/2014/main" id="{BEBD9047-A52E-3A5E-C3C2-FBD23AC6EE12}"/>
              </a:ext>
            </a:extLst>
          </p:cNvPr>
          <p:cNvSpPr/>
          <p:nvPr/>
        </p:nvSpPr>
        <p:spPr>
          <a:xfrm>
            <a:off x="1018573" y="3703899"/>
            <a:ext cx="3229336" cy="170147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Vilka är de två viktigaste frågorna att hitta svar på? </a:t>
            </a:r>
          </a:p>
        </p:txBody>
      </p:sp>
    </p:spTree>
    <p:extLst>
      <p:ext uri="{BB962C8B-B14F-4D97-AF65-F5344CB8AC3E}">
        <p14:creationId xmlns:p14="http://schemas.microsoft.com/office/powerpoint/2010/main" val="42500237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tbubbla: rektangel med rundade hörn 2">
            <a:extLst>
              <a:ext uri="{FF2B5EF4-FFF2-40B4-BE49-F238E27FC236}">
                <a16:creationId xmlns:a16="http://schemas.microsoft.com/office/drawing/2014/main" id="{32D503CC-2760-7F69-E678-201B52BAC94F}"/>
              </a:ext>
            </a:extLst>
          </p:cNvPr>
          <p:cNvSpPr/>
          <p:nvPr/>
        </p:nvSpPr>
        <p:spPr>
          <a:xfrm>
            <a:off x="6596010" y="398802"/>
            <a:ext cx="5062744" cy="2767637"/>
          </a:xfrm>
          <a:prstGeom prst="wedgeRoundRectCallout">
            <a:avLst>
              <a:gd name="adj1" fmla="val -68108"/>
              <a:gd name="adj2" fmla="val -15285"/>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Yrkesresan Funktionshinder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1" i="0" u="none" strike="noStrike" kern="1200" cap="none" spc="0" normalizeH="0" baseline="0" noProof="0" dirty="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Första kursen lanseras 15 november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Material till regionala uppstarter förbereds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Anpassningar kontohantering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RSS i olika faser för genomförande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ratbubbla: rektangel med rundade hörn 4">
            <a:extLst>
              <a:ext uri="{FF2B5EF4-FFF2-40B4-BE49-F238E27FC236}">
                <a16:creationId xmlns:a16="http://schemas.microsoft.com/office/drawing/2014/main" id="{7A0093E3-8971-DB25-440F-552C553FDB0F}"/>
              </a:ext>
            </a:extLst>
          </p:cNvPr>
          <p:cNvSpPr/>
          <p:nvPr/>
        </p:nvSpPr>
        <p:spPr>
          <a:xfrm>
            <a:off x="141102" y="1308633"/>
            <a:ext cx="4673966" cy="2223907"/>
          </a:xfrm>
          <a:prstGeom prst="wedgeRoundRectCallout">
            <a:avLst>
              <a:gd name="adj1" fmla="val -16958"/>
              <a:gd name="adj2" fmla="val 73721"/>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Yrkesresan Missbruk och beroende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1" i="0" u="none" strike="noStrike" kern="1200" cap="none" spc="0" normalizeH="0" baseline="0" noProof="0" dirty="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Camilla Waern Nyström projektledare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Styrgrupp första möte 10 oktober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9A9EAB7A-745A-FE76-59B6-7E695E1029C5}"/>
              </a:ext>
            </a:extLst>
          </p:cNvPr>
          <p:cNvSpPr>
            <a:spLocks noGrp="1"/>
          </p:cNvSpPr>
          <p:nvPr>
            <p:ph type="title"/>
          </p:nvPr>
        </p:nvSpPr>
        <p:spPr>
          <a:xfrm>
            <a:off x="533246" y="398578"/>
            <a:ext cx="5254653" cy="1112405"/>
          </a:xfrm>
        </p:spPr>
        <p:txBody>
          <a:bodyPr/>
          <a:lstStyle/>
          <a:p>
            <a:pPr algn="l"/>
            <a:r>
              <a:rPr lang="sv-SE" sz="4400" dirty="0"/>
              <a:t>Arbete pågår</a:t>
            </a:r>
          </a:p>
        </p:txBody>
      </p:sp>
      <p:sp>
        <p:nvSpPr>
          <p:cNvPr id="6" name="Pratbubbla: rektangel med rundade hörn 5">
            <a:extLst>
              <a:ext uri="{FF2B5EF4-FFF2-40B4-BE49-F238E27FC236}">
                <a16:creationId xmlns:a16="http://schemas.microsoft.com/office/drawing/2014/main" id="{FFD2CCAE-4487-47E4-E61B-AF927CCCB1ED}"/>
              </a:ext>
            </a:extLst>
          </p:cNvPr>
          <p:cNvSpPr/>
          <p:nvPr/>
        </p:nvSpPr>
        <p:spPr>
          <a:xfrm>
            <a:off x="1911650" y="4080049"/>
            <a:ext cx="4184350" cy="2608557"/>
          </a:xfrm>
          <a:prstGeom prst="wedgeRoundRectCallout">
            <a:avLst>
              <a:gd name="adj1" fmla="val -75246"/>
              <a:gd name="adj2" fmla="val 6856"/>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Yrkesresan Äldre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1" i="0" u="none" strike="noStrike" kern="1200" cap="none" spc="0" normalizeH="0" baseline="0" noProof="0" dirty="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Förstudien redovisades 14 september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Förslag: producera en yrkesresa inom området</a:t>
            </a: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Beslut 11 oktober</a:t>
            </a:r>
          </a:p>
        </p:txBody>
      </p:sp>
      <p:sp>
        <p:nvSpPr>
          <p:cNvPr id="7" name="Pratbubbla: rektangel med rundade hörn 6">
            <a:extLst>
              <a:ext uri="{FF2B5EF4-FFF2-40B4-BE49-F238E27FC236}">
                <a16:creationId xmlns:a16="http://schemas.microsoft.com/office/drawing/2014/main" id="{0048D467-EE72-2D48-A676-7D764BFB84DF}"/>
              </a:ext>
            </a:extLst>
          </p:cNvPr>
          <p:cNvSpPr/>
          <p:nvPr/>
        </p:nvSpPr>
        <p:spPr>
          <a:xfrm>
            <a:off x="6693451" y="3691561"/>
            <a:ext cx="5062744" cy="2895253"/>
          </a:xfrm>
          <a:prstGeom prst="wedgeRoundRectCallout">
            <a:avLst>
              <a:gd name="adj1" fmla="val -66143"/>
              <a:gd name="adj2" fmla="val -52606"/>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Yrkesresan Barn och unga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1" i="0" u="none" strike="noStrike" kern="1200" cap="none" spc="0" normalizeH="0" baseline="0" noProof="0" dirty="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4 av 6 kurser i Ny-steget lanserade, övriga under hösten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Van-steget planeras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Arbete med lärplattformen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Stöd till RSS och utbildare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Ca 4 200 konton i lärplattformen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5164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0.xml><?xml version="1.0" encoding="utf-8"?>
<a:theme xmlns:a="http://schemas.openxmlformats.org/drawingml/2006/main" name="1_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6ABA7A87-D65F-407C-944F-2403548ED770}"/>
    </a:ext>
  </a:extLst>
</a:theme>
</file>

<file path=ppt/theme/theme11.xml><?xml version="1.0" encoding="utf-8"?>
<a:theme xmlns:a="http://schemas.openxmlformats.org/drawingml/2006/main" name="3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12.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ppt/theme/theme13.xml><?xml version="1.0" encoding="utf-8"?>
<a:theme xmlns:a="http://schemas.openxmlformats.org/drawingml/2006/main" name="2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ppt/theme/theme14.xml><?xml version="1.0" encoding="utf-8"?>
<a:theme xmlns:a="http://schemas.openxmlformats.org/drawingml/2006/main" name="3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01F93999-08CE-41FA-883E-1669D7EB9E7B}"/>
    </a:ext>
  </a:extLst>
</a:theme>
</file>

<file path=ppt/theme/theme15.xml><?xml version="1.0" encoding="utf-8"?>
<a:theme xmlns:a="http://schemas.openxmlformats.org/drawingml/2006/main" name="2_SKL PPT Mörk">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979E2BA5-51B9-49DB-B6F8-94675517DD24}"/>
    </a:ext>
  </a:extLst>
</a:theme>
</file>

<file path=ppt/theme/theme16.xml><?xml version="1.0" encoding="utf-8"?>
<a:theme xmlns:a="http://schemas.openxmlformats.org/drawingml/2006/main" name="4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17.xml><?xml version="1.0" encoding="utf-8"?>
<a:theme xmlns:a="http://schemas.openxmlformats.org/drawingml/2006/main" name="1_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1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708A3794-37D9-4803-84A9-AB78FBB36BC4}"/>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E78E39C-B60B-491F-A96D-3FDDC16DF557}"/>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5.xml><?xml version="1.0" encoding="utf-8"?>
<a:theme xmlns:a="http://schemas.openxmlformats.org/drawingml/2006/main" name="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87141482-60FB-45BC-B401-1519BD2D21BE}"/>
    </a:ext>
  </a:extLst>
</a:theme>
</file>

<file path=ppt/theme/theme6.xml><?xml version="1.0" encoding="utf-8"?>
<a:theme xmlns:a="http://schemas.openxmlformats.org/drawingml/2006/main" name="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7.xml><?xml version="1.0" encoding="utf-8"?>
<a:theme xmlns:a="http://schemas.openxmlformats.org/drawingml/2006/main" name="2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8.xml><?xml version="1.0" encoding="utf-8"?>
<a:theme xmlns:a="http://schemas.openxmlformats.org/drawingml/2006/main" name="11_Ram">
  <a:themeElements>
    <a:clrScheme name="Thought">
      <a:dk1>
        <a:sysClr val="windowText" lastClr="000000"/>
      </a:dk1>
      <a:lt1>
        <a:srgbClr val="FFFFFF"/>
      </a:lt1>
      <a:dk2>
        <a:srgbClr val="381825"/>
      </a:dk2>
      <a:lt2>
        <a:srgbClr val="FBF5E1"/>
      </a:lt2>
      <a:accent1>
        <a:srgbClr val="ECD078"/>
      </a:accent1>
      <a:accent2>
        <a:srgbClr val="D95B43"/>
      </a:accent2>
      <a:accent3>
        <a:srgbClr val="C02942"/>
      </a:accent3>
      <a:accent4>
        <a:srgbClr val="542437"/>
      </a:accent4>
      <a:accent5>
        <a:srgbClr val="53777A"/>
      </a:accent5>
      <a:accent6>
        <a:srgbClr val="94B4B6"/>
      </a:accent6>
      <a:hlink>
        <a:srgbClr val="0563C1"/>
      </a:hlink>
      <a:folHlink>
        <a:srgbClr val="954F7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mall" id="{D5F36740-F351-4B8E-AA15-C2D8D67CE660}" vid="{27B59069-6BAA-46F2-8B8A-CA1A0E82790F}"/>
    </a:ext>
  </a:extLst>
</a:theme>
</file>

<file path=ppt/theme/theme9.xml><?xml version="1.0" encoding="utf-8"?>
<a:theme xmlns:a="http://schemas.openxmlformats.org/drawingml/2006/main" name="1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A02260FF-F8BB-40F7-ADC8-3E0340951A3A}"/>
    </a:ext>
  </a:extLst>
</a:theme>
</file>

<file path=docProps/app.xml><?xml version="1.0" encoding="utf-8"?>
<Properties xmlns="http://schemas.openxmlformats.org/officeDocument/2006/extended-properties" xmlns:vt="http://schemas.openxmlformats.org/officeDocument/2006/docPropsVTypes">
  <Template>SKR</Template>
  <TotalTime>718</TotalTime>
  <Words>11148</Words>
  <Application>Microsoft Office PowerPoint</Application>
  <PresentationFormat>Bredbild</PresentationFormat>
  <Paragraphs>1480</Paragraphs>
  <Slides>118</Slides>
  <Notes>112</Notes>
  <HiddenSlides>4</HiddenSlides>
  <MMClips>0</MMClips>
  <ScaleCrop>false</ScaleCrop>
  <HeadingPairs>
    <vt:vector size="8" baseType="variant">
      <vt:variant>
        <vt:lpstr>Använt teckensnitt</vt:lpstr>
      </vt:variant>
      <vt:variant>
        <vt:i4>22</vt:i4>
      </vt:variant>
      <vt:variant>
        <vt:lpstr>Tema</vt:lpstr>
      </vt:variant>
      <vt:variant>
        <vt:i4>17</vt:i4>
      </vt:variant>
      <vt:variant>
        <vt:lpstr>Serverprogram för OLE-inbäddning</vt:lpstr>
      </vt:variant>
      <vt:variant>
        <vt:i4>1</vt:i4>
      </vt:variant>
      <vt:variant>
        <vt:lpstr>Bildrubriker</vt:lpstr>
      </vt:variant>
      <vt:variant>
        <vt:i4>118</vt:i4>
      </vt:variant>
    </vt:vector>
  </HeadingPairs>
  <TitlesOfParts>
    <vt:vector size="158" baseType="lpstr">
      <vt:lpstr>Arial</vt:lpstr>
      <vt:lpstr>Arial</vt:lpstr>
      <vt:lpstr>Arial,Sans-Serif</vt:lpstr>
      <vt:lpstr>Bell MT</vt:lpstr>
      <vt:lpstr>Calibri</vt:lpstr>
      <vt:lpstr>Calibri Light</vt:lpstr>
      <vt:lpstr>Century Gothic</vt:lpstr>
      <vt:lpstr>Corbel</vt:lpstr>
      <vt:lpstr>Courier New</vt:lpstr>
      <vt:lpstr>Geneva</vt:lpstr>
      <vt:lpstr>Georgia</vt:lpstr>
      <vt:lpstr>Klavika</vt:lpstr>
      <vt:lpstr>Noto Sans Display</vt:lpstr>
      <vt:lpstr>open sans</vt:lpstr>
      <vt:lpstr>Open Sans Extrabold</vt:lpstr>
      <vt:lpstr>open_sansregular</vt:lpstr>
      <vt:lpstr>Segoe UI</vt:lpstr>
      <vt:lpstr>Symbol</vt:lpstr>
      <vt:lpstr>System Font Regular</vt:lpstr>
      <vt:lpstr>Times New Roman</vt:lpstr>
      <vt:lpstr>Wingdings</vt:lpstr>
      <vt:lpstr>Wingdings 2</vt:lpstr>
      <vt:lpstr>SKL PPT Gul</vt:lpstr>
      <vt:lpstr>SKL PPT Röd</vt:lpstr>
      <vt:lpstr>Inledningsbilder</vt:lpstr>
      <vt:lpstr>SKL PPT Mörk</vt:lpstr>
      <vt:lpstr>SKL PPT Svart</vt:lpstr>
      <vt:lpstr>SKL PPT Vit</vt:lpstr>
      <vt:lpstr>2_SKL PPT Vit</vt:lpstr>
      <vt:lpstr>11_Ram</vt:lpstr>
      <vt:lpstr>1_Inledningsbilder</vt:lpstr>
      <vt:lpstr>1_SKL PPT Vit</vt:lpstr>
      <vt:lpstr>3_SKL PPT Vit</vt:lpstr>
      <vt:lpstr>1_SKL PPT Gul</vt:lpstr>
      <vt:lpstr>2_SKL PPT Gul</vt:lpstr>
      <vt:lpstr>3_SKL PPT Gul</vt:lpstr>
      <vt:lpstr>2_SKL PPT Mörk</vt:lpstr>
      <vt:lpstr>4_SKL PPT Vit</vt:lpstr>
      <vt:lpstr>1_SKL PPT Mörk</vt:lpstr>
      <vt:lpstr>Klipp</vt:lpstr>
      <vt:lpstr>Möte RSS-nätverket 4 oktober 2023</vt:lpstr>
      <vt:lpstr>Dagordning</vt:lpstr>
      <vt:lpstr>Nya ledamöter</vt:lpstr>
      <vt:lpstr>Kompetenskris i socialtjänsten Mobilisera handlingskraft  RSS 4 oktober 2023</vt:lpstr>
      <vt:lpstr>Socialchefsnätverket hösten 2022</vt:lpstr>
      <vt:lpstr>Arbetet med kompetensförsörjning socialtjänst </vt:lpstr>
      <vt:lpstr>2 workshops med socialchefsnätverket</vt:lpstr>
      <vt:lpstr>Övergripande plan: Mobilisera handlingskraft att hantera kompetenskrisen inom socialtjänsten</vt:lpstr>
      <vt:lpstr>Kompetensförsörjningsprocessen socialtjänst </vt:lpstr>
      <vt:lpstr>Hur synliggöra nuläget – vilken kompetens handlar krisen om och för vilka målgrupper får den konsekvenser? </vt:lpstr>
      <vt:lpstr>Mobilisera kraften tillsammans</vt:lpstr>
      <vt:lpstr>En samverkansresa för hälsa   Summering och avstamp, Strategi för hälsa 2017-2023 </vt:lpstr>
      <vt:lpstr>Fokus för stunden</vt:lpstr>
      <vt:lpstr>Hälsa som strategi för att klara välfärdsuppdraget</vt:lpstr>
      <vt:lpstr>15 september 2023: ”Regeringen banar väg för ny socialtjänstlag” - Pressmeddelande från Camilla Waltersson Grönvall </vt:lpstr>
      <vt:lpstr>PowerPoint-presentation</vt:lpstr>
      <vt:lpstr>PowerPoint-presentation</vt:lpstr>
      <vt:lpstr>Översikt måluppfyllelse</vt:lpstr>
      <vt:lpstr>Mind the gap! Nationellt mål uppfyllt, men lokala skillnader består </vt:lpstr>
      <vt:lpstr>Förverkliga potentialen</vt:lpstr>
      <vt:lpstr>Ett system av insatser – exemplet Gävleborg</vt:lpstr>
      <vt:lpstr>Salutsatsningen i Västerbotten</vt:lpstr>
      <vt:lpstr>Mer fokus på hälsa i ledningsstruktur och mål </vt:lpstr>
      <vt:lpstr>Förbättringsområden som ofta lyfts fram i samtalen </vt:lpstr>
      <vt:lpstr>Avstamp för fortsatt arbete</vt:lpstr>
      <vt:lpstr>Att hålla utkik efter</vt:lpstr>
      <vt:lpstr>Fokus för stunden</vt:lpstr>
      <vt:lpstr>  Vad händer inom  Folkhälsa och psykiatri ?   RSS nätverket   4 oktober 2023</vt:lpstr>
      <vt:lpstr>Vart ska vi?</vt:lpstr>
      <vt:lpstr>Samarbete</vt:lpstr>
      <vt:lpstr>Var står vi? Positionspapperet</vt:lpstr>
      <vt:lpstr>PowerPoint-presentation</vt:lpstr>
      <vt:lpstr>På gång</vt:lpstr>
      <vt:lpstr>Frågor och medskick?</vt:lpstr>
      <vt:lpstr>Paus och kollegialt utbyte</vt:lpstr>
      <vt:lpstr>Nationell samling för socialtjänstens medarbetare</vt:lpstr>
      <vt:lpstr>Kort rapport från referensgruppen för nya SoL</vt:lpstr>
      <vt:lpstr>Övrigt som lyftes under mötet</vt:lpstr>
      <vt:lpstr>Intressebevakning RSS</vt:lpstr>
      <vt:lpstr>RUNDA</vt:lpstr>
      <vt:lpstr>PowerPoint-presentation</vt:lpstr>
      <vt:lpstr>MED ÖPPNA ÖGON Pilot för jämställd socialtjänst   </vt:lpstr>
      <vt:lpstr>Vi har ett uppdrag  att integrera jämställdhet</vt:lpstr>
      <vt:lpstr>SKR tillsammans  med två piloter år 2021-2023</vt:lpstr>
      <vt:lpstr>Lärprocess avslutad</vt:lpstr>
      <vt:lpstr>PowerPoint-presentation</vt:lpstr>
      <vt:lpstr>PowerPoint-presentation</vt:lpstr>
      <vt:lpstr>PowerPoint-presentation</vt:lpstr>
      <vt:lpstr>Utgångspunkt – portalparagrafen §</vt:lpstr>
      <vt:lpstr>Mer jämställdhet  i nya socialtjänstlagen</vt:lpstr>
      <vt:lpstr>Utredningens förslag</vt:lpstr>
      <vt:lpstr>Socialtjänstens omställning  </vt:lpstr>
      <vt:lpstr>Varför behövs  jämställdhet? </vt:lpstr>
      <vt:lpstr>Jämställdhetsintegrering  som strategi</vt:lpstr>
      <vt:lpstr>Genusbias</vt:lpstr>
      <vt:lpstr>Omotiverade skillnader</vt:lpstr>
      <vt:lpstr>PowerPoint-presentation</vt:lpstr>
      <vt:lpstr>Forskningen visar att</vt:lpstr>
      <vt:lpstr>Könsstereotypa föreställningar får konsekvenser</vt:lpstr>
      <vt:lpstr>Kunskapsläget varierar</vt:lpstr>
      <vt:lpstr> </vt:lpstr>
      <vt:lpstr>Traditionella roller upprätthålls</vt:lpstr>
      <vt:lpstr>PowerPoint-presentation</vt:lpstr>
      <vt:lpstr>Pojkars utsatthet riskerar förbises</vt:lpstr>
      <vt:lpstr>PowerPoint-presentation</vt:lpstr>
      <vt:lpstr>Bristande förtroende ett hinder</vt:lpstr>
      <vt:lpstr>Kön  spelar  roll!</vt:lpstr>
      <vt:lpstr>Kön  spelar  roll!</vt:lpstr>
      <vt:lpstr>Kön  spelar  roll!</vt:lpstr>
      <vt:lpstr>Kön  spelar  roll!</vt:lpstr>
      <vt:lpstr>Kön  spelar  roll!</vt:lpstr>
      <vt:lpstr>Kön  spelar  roll!</vt:lpstr>
      <vt:lpstr>PowerPoint-presentation</vt:lpstr>
      <vt:lpstr>700 personer har gett input</vt:lpstr>
      <vt:lpstr>PowerPoint-presentation</vt:lpstr>
      <vt:lpstr>Fem utmaningar för socialtjänsten</vt:lpstr>
      <vt:lpstr>PowerPoint-presentation</vt:lpstr>
      <vt:lpstr>SKR:s befintliga stöd  till jämställd socialtjänst  </vt:lpstr>
      <vt:lpstr>Kommande material och stöd </vt:lpstr>
      <vt:lpstr>Nytt stöd till kommuner och regioner</vt:lpstr>
      <vt:lpstr>PowerPoint-presentation</vt:lpstr>
      <vt:lpstr>Blicka inåt - För ett jämställt stöd till kommuner och regioner</vt:lpstr>
      <vt:lpstr>Kom igång! </vt:lpstr>
      <vt:lpstr> RSS behov angående nya SoL och jämställdhet? Vad är viktigast framåt? </vt:lpstr>
      <vt:lpstr> </vt:lpstr>
      <vt:lpstr>PowerPoint-presentation</vt:lpstr>
      <vt:lpstr>Dagens slutsatser </vt:lpstr>
      <vt:lpstr>MED ÖPPNA ÖGON   </vt:lpstr>
      <vt:lpstr>PowerPoint-presentation</vt:lpstr>
      <vt:lpstr>Agenda</vt:lpstr>
      <vt:lpstr>Utreda förutsättningarna för privata utförare att ta del av Yrkesresan</vt:lpstr>
      <vt:lpstr>Slutsatser hittills</vt:lpstr>
      <vt:lpstr>Slutsatser hittills</vt:lpstr>
      <vt:lpstr>Slutsatser hittills</vt:lpstr>
      <vt:lpstr>PowerPoint-presentation</vt:lpstr>
      <vt:lpstr>Var står vi nu?</vt:lpstr>
      <vt:lpstr>Fundera enskilt och tillsammans</vt:lpstr>
      <vt:lpstr>PowerPoint-presentation</vt:lpstr>
      <vt:lpstr>Arbete pågår</vt:lpstr>
      <vt:lpstr>På gång</vt:lpstr>
      <vt:lpstr>Information från SKR och AU</vt:lpstr>
      <vt:lpstr>Fortsatt gemensamt arbete från 2025 för kunskapsbaserad socialtjänst och kommunal hälso- och sjukvård</vt:lpstr>
      <vt:lpstr>Utgångspunkter för SKRs arbete med den fortsatta rekommendationen</vt:lpstr>
      <vt:lpstr>PowerPoint-presentation</vt:lpstr>
      <vt:lpstr>Exempel på utvecklingsarbeten 2023 </vt:lpstr>
      <vt:lpstr>Ett informationsbrev om detta har skickats till alla kommuner 25 september</vt:lpstr>
      <vt:lpstr>AU möte ang. Nära vård </vt:lpstr>
      <vt:lpstr>Uppföljning av nationella sakområdesnätverk</vt:lpstr>
      <vt:lpstr>Personalförändringar på SKR</vt:lpstr>
      <vt:lpstr>Förberedelse inför start av ny omgång – Barn och unga</vt:lpstr>
      <vt:lpstr>Modellen som en arbetsprocess inom Partnerskapet</vt:lpstr>
      <vt:lpstr>PowerPoint-presentation</vt:lpstr>
      <vt:lpstr>PowerPoint-presentation</vt:lpstr>
      <vt:lpstr>Tidplan </vt:lpstr>
      <vt:lpstr>Annan viktig information</vt:lpstr>
      <vt:lpstr>Tack   Frågor till: helena.wiklund@skr.se</vt:lpstr>
      <vt:lpstr>Avslutning och summering</vt:lpstr>
      <vt:lpstr>Mötestider 2023</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Nielsen Anna</dc:creator>
  <cp:lastModifiedBy>Mårtensson Tanja /Ledningsstöd och strategi Hälso- och sjukvård Dalarna /Falun</cp:lastModifiedBy>
  <cp:revision>34</cp:revision>
  <cp:lastPrinted>2023-10-04T07:24:26Z</cp:lastPrinted>
  <dcterms:created xsi:type="dcterms:W3CDTF">2021-06-07T09:14:21Z</dcterms:created>
  <dcterms:modified xsi:type="dcterms:W3CDTF">2023-10-12T12:53:57Z</dcterms:modified>
</cp:coreProperties>
</file>