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0" r:id="rId4"/>
  </p:sldMasterIdLst>
  <p:notesMasterIdLst>
    <p:notesMasterId r:id="rId24"/>
  </p:notesMasterIdLst>
  <p:handoutMasterIdLst>
    <p:handoutMasterId r:id="rId25"/>
  </p:handoutMasterIdLst>
  <p:sldIdLst>
    <p:sldId id="496" r:id="rId5"/>
    <p:sldId id="498" r:id="rId6"/>
    <p:sldId id="507" r:id="rId7"/>
    <p:sldId id="508" r:id="rId8"/>
    <p:sldId id="499" r:id="rId9"/>
    <p:sldId id="509" r:id="rId10"/>
    <p:sldId id="512" r:id="rId11"/>
    <p:sldId id="511" r:id="rId12"/>
    <p:sldId id="513" r:id="rId13"/>
    <p:sldId id="430" r:id="rId14"/>
    <p:sldId id="510" r:id="rId15"/>
    <p:sldId id="514" r:id="rId16"/>
    <p:sldId id="515" r:id="rId17"/>
    <p:sldId id="516" r:id="rId18"/>
    <p:sldId id="517" r:id="rId19"/>
    <p:sldId id="519" r:id="rId20"/>
    <p:sldId id="520" r:id="rId21"/>
    <p:sldId id="523" r:id="rId22"/>
    <p:sldId id="52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676F-4DB5-46B8-8F00-05DB67D5471C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FD5B-C328-43D8-A4C7-929BECA315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BE5AB-3192-4552-A220-BA06EA9D867F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0E63-0F6A-47B0-8BD1-6E95B004C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33" descr="Tag=AccentColor&#10;Flavor=Light&#10;Target=Fill">
            <a:extLst>
              <a:ext uri="{FF2B5EF4-FFF2-40B4-BE49-F238E27FC236}">
                <a16:creationId xmlns:a16="http://schemas.microsoft.com/office/drawing/2014/main" id="{A4E7DAC5-621F-40E6-ACD2-590570CC84F8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960120"/>
            <a:ext cx="7077456" cy="2898648"/>
          </a:xfrm>
        </p:spPr>
        <p:txBody>
          <a:bodyPr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4"/>
            <a:ext cx="6931152" cy="94183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71B7A5D-C918-4744-A5FA-75C904B3B8D4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8608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17842"/>
            <a:ext cx="5157787" cy="25726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78608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617842"/>
            <a:ext cx="5183188" cy="257264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2578608"/>
            <a:ext cx="3200400" cy="71124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4" y="3339547"/>
            <a:ext cx="3200400" cy="29006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578608"/>
            <a:ext cx="3200400" cy="713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3339548"/>
            <a:ext cx="3200400" cy="28509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2AA5FD4-D71A-436D-B50A-84798062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328" y="2578608"/>
            <a:ext cx="3200400" cy="713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98877DB-362B-4B53-84A8-D53090240F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9328" y="3339548"/>
            <a:ext cx="3200400" cy="28509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06624"/>
            <a:ext cx="3931920" cy="33832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2336"/>
            <a:ext cx="10515600" cy="1344168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7CE2522-15B5-4BC5-91A9-523F325A8324}"/>
              </a:ext>
            </a:extLst>
          </p:cNvPr>
          <p:cNvSpPr/>
          <p:nvPr userDrawn="1"/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649224"/>
            <a:ext cx="4178808" cy="5568696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4" y="1307592"/>
            <a:ext cx="4992624" cy="4251960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228600">
              <a:defRPr sz="4000">
                <a:solidFill>
                  <a:schemeClr val="bg1"/>
                </a:solidFill>
              </a:defRPr>
            </a:lvl2pPr>
            <a:lvl3pPr marL="457200">
              <a:defRPr sz="3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157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688"/>
            <a:ext cx="10515600" cy="41056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552069 w 10515600"/>
              <a:gd name="connsiteY1" fmla="*/ 0 h 27432"/>
              <a:gd name="connsiteX2" fmla="*/ 893826 w 10515600"/>
              <a:gd name="connsiteY2" fmla="*/ 0 h 27432"/>
              <a:gd name="connsiteX3" fmla="*/ 1761363 w 10515600"/>
              <a:gd name="connsiteY3" fmla="*/ 0 h 27432"/>
              <a:gd name="connsiteX4" fmla="*/ 2313432 w 10515600"/>
              <a:gd name="connsiteY4" fmla="*/ 0 h 27432"/>
              <a:gd name="connsiteX5" fmla="*/ 2865501 w 10515600"/>
              <a:gd name="connsiteY5" fmla="*/ 0 h 27432"/>
              <a:gd name="connsiteX6" fmla="*/ 3733038 w 10515600"/>
              <a:gd name="connsiteY6" fmla="*/ 0 h 27432"/>
              <a:gd name="connsiteX7" fmla="*/ 4179951 w 10515600"/>
              <a:gd name="connsiteY7" fmla="*/ 0 h 27432"/>
              <a:gd name="connsiteX8" fmla="*/ 5047488 w 10515600"/>
              <a:gd name="connsiteY8" fmla="*/ 0 h 27432"/>
              <a:gd name="connsiteX9" fmla="*/ 5915025 w 10515600"/>
              <a:gd name="connsiteY9" fmla="*/ 0 h 27432"/>
              <a:gd name="connsiteX10" fmla="*/ 6572250 w 10515600"/>
              <a:gd name="connsiteY10" fmla="*/ 0 h 27432"/>
              <a:gd name="connsiteX11" fmla="*/ 7439787 w 10515600"/>
              <a:gd name="connsiteY11" fmla="*/ 0 h 27432"/>
              <a:gd name="connsiteX12" fmla="*/ 7991856 w 10515600"/>
              <a:gd name="connsiteY12" fmla="*/ 0 h 27432"/>
              <a:gd name="connsiteX13" fmla="*/ 8543925 w 10515600"/>
              <a:gd name="connsiteY13" fmla="*/ 0 h 27432"/>
              <a:gd name="connsiteX14" fmla="*/ 9306306 w 10515600"/>
              <a:gd name="connsiteY14" fmla="*/ 0 h 27432"/>
              <a:gd name="connsiteX15" fmla="*/ 9858375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9753219 w 10515600"/>
              <a:gd name="connsiteY18" fmla="*/ 27432 h 27432"/>
              <a:gd name="connsiteX19" fmla="*/ 9411462 w 10515600"/>
              <a:gd name="connsiteY19" fmla="*/ 27432 h 27432"/>
              <a:gd name="connsiteX20" fmla="*/ 8964549 w 10515600"/>
              <a:gd name="connsiteY20" fmla="*/ 27432 h 27432"/>
              <a:gd name="connsiteX21" fmla="*/ 8097012 w 10515600"/>
              <a:gd name="connsiteY21" fmla="*/ 27432 h 27432"/>
              <a:gd name="connsiteX22" fmla="*/ 7439787 w 10515600"/>
              <a:gd name="connsiteY22" fmla="*/ 27432 h 27432"/>
              <a:gd name="connsiteX23" fmla="*/ 6992874 w 10515600"/>
              <a:gd name="connsiteY23" fmla="*/ 27432 h 27432"/>
              <a:gd name="connsiteX24" fmla="*/ 6335649 w 10515600"/>
              <a:gd name="connsiteY24" fmla="*/ 27432 h 27432"/>
              <a:gd name="connsiteX25" fmla="*/ 5993892 w 10515600"/>
              <a:gd name="connsiteY25" fmla="*/ 27432 h 27432"/>
              <a:gd name="connsiteX26" fmla="*/ 5652135 w 10515600"/>
              <a:gd name="connsiteY26" fmla="*/ 27432 h 27432"/>
              <a:gd name="connsiteX27" fmla="*/ 4994910 w 10515600"/>
              <a:gd name="connsiteY27" fmla="*/ 27432 h 27432"/>
              <a:gd name="connsiteX28" fmla="*/ 4547997 w 10515600"/>
              <a:gd name="connsiteY28" fmla="*/ 27432 h 27432"/>
              <a:gd name="connsiteX29" fmla="*/ 3785616 w 10515600"/>
              <a:gd name="connsiteY29" fmla="*/ 27432 h 27432"/>
              <a:gd name="connsiteX30" fmla="*/ 3338703 w 10515600"/>
              <a:gd name="connsiteY30" fmla="*/ 27432 h 27432"/>
              <a:gd name="connsiteX31" fmla="*/ 2576322 w 10515600"/>
              <a:gd name="connsiteY31" fmla="*/ 27432 h 27432"/>
              <a:gd name="connsiteX32" fmla="*/ 2234565 w 10515600"/>
              <a:gd name="connsiteY32" fmla="*/ 27432 h 27432"/>
              <a:gd name="connsiteX33" fmla="*/ 1472184 w 10515600"/>
              <a:gd name="connsiteY33" fmla="*/ 27432 h 27432"/>
              <a:gd name="connsiteX34" fmla="*/ 1025271 w 10515600"/>
              <a:gd name="connsiteY34" fmla="*/ 27432 h 27432"/>
              <a:gd name="connsiteX35" fmla="*/ 683514 w 10515600"/>
              <a:gd name="connsiteY35" fmla="*/ 27432 h 27432"/>
              <a:gd name="connsiteX36" fmla="*/ 0 w 10515600"/>
              <a:gd name="connsiteY36" fmla="*/ 27432 h 27432"/>
              <a:gd name="connsiteX37" fmla="*/ 0 w 10515600"/>
              <a:gd name="connsiteY37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88952" cy="1325563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en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04288"/>
            <a:ext cx="10515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83465705-093A-460D-83A5-4A4F3275ADB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4288"/>
            <a:ext cx="5181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4288"/>
            <a:ext cx="5181600" cy="38770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23FEB8C5-87FB-41BA-B300-D935D5EEAEC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C18C1E5-FB55-42F5-BD6D-9CC153FCDB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4" r:id="rId5"/>
    <p:sldLayoutId id="2147483751" r:id="rId6"/>
    <p:sldLayoutId id="2147483752" r:id="rId7"/>
    <p:sldLayoutId id="2147483753" r:id="rId8"/>
    <p:sldLayoutId id="2147483724" r:id="rId9"/>
    <p:sldLayoutId id="2147483737" r:id="rId10"/>
    <p:sldLayoutId id="2147483755" r:id="rId11"/>
    <p:sldLayoutId id="2147483754" r:id="rId12"/>
    <p:sldLayoutId id="214748375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err="1" smtClean="0"/>
              <a:t>Gemensamt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kommunalt</a:t>
            </a:r>
            <a:r>
              <a:rPr lang="en-US" sz="4400" b="1" dirty="0" smtClean="0"/>
              <a:t> HVB-hem </a:t>
            </a:r>
            <a:r>
              <a:rPr lang="en-US" sz="4400" b="1" dirty="0" err="1"/>
              <a:t>i</a:t>
            </a:r>
            <a:r>
              <a:rPr lang="en-US" sz="4400" b="1" dirty="0" smtClean="0"/>
              <a:t> Dalarna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Ronnie Lundström, Toma</a:t>
            </a:r>
            <a:r>
              <a:rPr lang="en-US" b="1" dirty="0" smtClean="0"/>
              <a:t>s Ahlin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60EF-9F20-4E94-8801-8BA37007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Personella</a:t>
            </a:r>
            <a:r>
              <a:rPr lang="en-US" dirty="0" smtClean="0"/>
              <a:t> </a:t>
            </a:r>
            <a:r>
              <a:rPr lang="en-US" dirty="0" err="1" smtClean="0"/>
              <a:t>resurser</a:t>
            </a:r>
            <a:endParaRPr lang="en-US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DB4AF513-E7F4-417D-8A71-1466E66E1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308166"/>
              </p:ext>
            </p:extLst>
          </p:nvPr>
        </p:nvGraphicFramePr>
        <p:xfrm>
          <a:off x="768096" y="593557"/>
          <a:ext cx="1076618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545">
                  <a:extLst>
                    <a:ext uri="{9D8B030D-6E8A-4147-A177-3AD203B41FA5}">
                      <a16:colId xmlns:a16="http://schemas.microsoft.com/office/drawing/2014/main" val="4236101987"/>
                    </a:ext>
                  </a:extLst>
                </a:gridCol>
                <a:gridCol w="2691545">
                  <a:extLst>
                    <a:ext uri="{9D8B030D-6E8A-4147-A177-3AD203B41FA5}">
                      <a16:colId xmlns:a16="http://schemas.microsoft.com/office/drawing/2014/main" val="3759119048"/>
                    </a:ext>
                  </a:extLst>
                </a:gridCol>
                <a:gridCol w="2691545">
                  <a:extLst>
                    <a:ext uri="{9D8B030D-6E8A-4147-A177-3AD203B41FA5}">
                      <a16:colId xmlns:a16="http://schemas.microsoft.com/office/drawing/2014/main" val="1493095617"/>
                    </a:ext>
                  </a:extLst>
                </a:gridCol>
                <a:gridCol w="2691545">
                  <a:extLst>
                    <a:ext uri="{9D8B030D-6E8A-4147-A177-3AD203B41FA5}">
                      <a16:colId xmlns:a16="http://schemas.microsoft.com/office/drawing/2014/main" val="4039141651"/>
                    </a:ext>
                  </a:extLst>
                </a:gridCol>
              </a:tblGrid>
              <a:tr h="315820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Profession </a:t>
                      </a:r>
                      <a:endParaRPr lang="sv-SE" sz="28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Kompetens </a:t>
                      </a:r>
                      <a:endParaRPr lang="sv-SE" sz="28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Arbetsuppgifter</a:t>
                      </a:r>
                      <a:endParaRPr lang="sv-SE" sz="28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Antal tjänster </a:t>
                      </a:r>
                      <a:endParaRPr lang="sv-SE" sz="28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3168758"/>
                  </a:ext>
                </a:extLst>
              </a:tr>
              <a:tr h="1581579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Föreståndare</a:t>
                      </a:r>
                      <a:endParaRPr lang="sv-SE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Högskoleutbildning socionom/</a:t>
                      </a:r>
                      <a:endParaRPr lang="sv-SE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beteendevetare samt erfarenhet av att driva behandlingshem. </a:t>
                      </a:r>
                      <a:endParaRPr lang="sv-SE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Dagligstyrning, drift- arbetsmiljö-, personal-, budgetansvar och verksamhetsutveckling. </a:t>
                      </a:r>
                      <a:b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In- och utskrivningsansvar.</a:t>
                      </a:r>
                      <a:endParaRPr lang="sv-SE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Sammankallar och återrapporterar till styrgruppen.</a:t>
                      </a:r>
                      <a:endParaRPr lang="sv-SE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1x 100%</a:t>
                      </a:r>
                      <a:endParaRPr lang="sv-SE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(mån-fre)</a:t>
                      </a:r>
                      <a:endParaRPr lang="sv-SE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787693"/>
                  </a:ext>
                </a:extLst>
              </a:tr>
              <a:tr h="780103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Behandlings-</a:t>
                      </a:r>
                      <a:endParaRPr lang="sv-SE" sz="2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ansvarig </a:t>
                      </a:r>
                      <a:endParaRPr lang="sv-SE" sz="2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Högskoleutbildning och relevanta behandlingsmetoder.</a:t>
                      </a:r>
                      <a:endParaRPr lang="sv-SE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Utföra viss behandling i enlighet med vårdplan och i samråd med </a:t>
                      </a: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sykolog. Kontakt med regionen</a:t>
                      </a:r>
                      <a:endParaRPr lang="sv-SE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1x 100%</a:t>
                      </a:r>
                      <a:br>
                        <a:rPr lang="sv-SE" sz="1400" dirty="0"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(mån-fre)</a:t>
                      </a:r>
                      <a:endParaRPr lang="sv-SE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53489"/>
                  </a:ext>
                </a:extLst>
              </a:tr>
              <a:tr h="1314421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Samordnare</a:t>
                      </a:r>
                      <a:endParaRPr lang="sv-SE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Högskoleutbildning alternativt yrkesutbildning/ gedigen erfarenhet av  arbetsledning inom behandlingshem. </a:t>
                      </a:r>
                      <a:endParaRPr lang="sv-SE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Samordning och samverkan, övergripande dokumentationsansvar, kontakt med socialtjänst, region och ungdomar samt deras nätverk.</a:t>
                      </a:r>
                      <a:endParaRPr lang="sv-SE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1x 100%</a:t>
                      </a:r>
                      <a:br>
                        <a:rPr lang="sv-SE" sz="1400" dirty="0"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(mån-fre)</a:t>
                      </a:r>
                      <a:endParaRPr lang="sv-SE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404444"/>
                  </a:ext>
                </a:extLst>
              </a:tr>
              <a:tr h="169607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Behandlings-</a:t>
                      </a:r>
                      <a:endParaRPr lang="sv-SE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assistent</a:t>
                      </a:r>
                      <a:endParaRPr lang="sv-SE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Minst tvåårig yrkeshögskola med inriktning behandling, gärna högskoleutbildning. som beteendevetare eller socionom.</a:t>
                      </a:r>
                      <a:endParaRPr lang="sv-SE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Genomförandeplan, </a:t>
                      </a:r>
                      <a:r>
                        <a:rPr lang="sv-SE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kontaktmannaskap</a:t>
                      </a: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, behandlingsarbete, och SIP.</a:t>
                      </a:r>
                      <a:b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</a:br>
                      <a:endParaRPr lang="sv-SE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entury Gothic" panose="020B0502020202020204" pitchFamily="34" charset="0"/>
                          <a:cs typeface="Times New Roman" panose="02020603050405020304" pitchFamily="18" charset="0"/>
                        </a:rPr>
                        <a:t>8 x 100%</a:t>
                      </a:r>
                      <a:endParaRPr lang="sv-SE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0741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4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</a:rPr>
              <a:t>Ekonomi</a:t>
            </a:r>
            <a:r>
              <a:rPr lang="en-US" sz="8000" dirty="0" smtClean="0">
                <a:solidFill>
                  <a:schemeClr val="bg1"/>
                </a:solidFill>
              </a:rPr>
              <a:t>/budget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562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Budget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74" y="2582779"/>
            <a:ext cx="7024998" cy="377357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Uppstartskostnaden beräknas </a:t>
            </a:r>
            <a:r>
              <a:rPr lang="sv-SE" sz="2000" dirty="0"/>
              <a:t>till drygt en miljon kronor. Förslaget är att uppstartskostnaden fördelas enligt </a:t>
            </a:r>
            <a:r>
              <a:rPr lang="sv-SE" sz="2000" dirty="0" smtClean="0"/>
              <a:t>fördelningsnyckel </a:t>
            </a:r>
            <a:r>
              <a:rPr lang="sv-SE" sz="2000" dirty="0"/>
              <a:t>som utgår från </a:t>
            </a:r>
            <a:r>
              <a:rPr lang="sv-SE" sz="2000" dirty="0" smtClean="0"/>
              <a:t>befolkningsunderlaget</a:t>
            </a:r>
            <a:r>
              <a:rPr lang="sv-SE" dirty="0" smtClean="0"/>
              <a:t>.</a:t>
            </a: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Årsdrift </a:t>
            </a:r>
            <a:r>
              <a:rPr lang="sv-SE" sz="2000" dirty="0"/>
              <a:t>ca 10 135 074 </a:t>
            </a:r>
            <a:r>
              <a:rPr lang="sv-SE" sz="2000" dirty="0" smtClean="0"/>
              <a:t>kr (Personal </a:t>
            </a:r>
            <a:r>
              <a:rPr lang="sv-SE" sz="2000" dirty="0"/>
              <a:t>ca 7 600 </a:t>
            </a:r>
            <a:r>
              <a:rPr lang="sv-SE" sz="2000" dirty="0" smtClean="0"/>
              <a:t>000kr </a:t>
            </a:r>
            <a:r>
              <a:rPr lang="sv-SE" sz="2000" dirty="0"/>
              <a:t>och drift ca 2 535 074 </a:t>
            </a:r>
            <a:r>
              <a:rPr lang="sv-SE" sz="2000" dirty="0" smtClean="0"/>
              <a:t>kr)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Ca </a:t>
            </a:r>
            <a:r>
              <a:rPr lang="sv-SE" sz="2000" dirty="0"/>
              <a:t>3470 kr i dygnskostnad vid 80% beläggning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Högre </a:t>
            </a:r>
            <a:r>
              <a:rPr lang="sv-SE" sz="2000" dirty="0"/>
              <a:t>dygnskostnad första året ca </a:t>
            </a:r>
            <a:r>
              <a:rPr lang="sv-SE" sz="2000" dirty="0" smtClean="0"/>
              <a:t>3800 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De kommuner som väljer att inte vara en medverkande aktör i det regionala HVB-hemmet kommer ha en högre dygnsavgift</a:t>
            </a:r>
            <a:endParaRPr lang="sv-SE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1775" cy="3279805"/>
          </a:xfrm>
        </p:spPr>
      </p:pic>
    </p:spTree>
    <p:extLst>
      <p:ext uri="{BB962C8B-B14F-4D97-AF65-F5344CB8AC3E}">
        <p14:creationId xmlns:p14="http://schemas.microsoft.com/office/powerpoint/2010/main" val="16009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562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Budget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74" y="2582779"/>
            <a:ext cx="7024998" cy="377357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Eventuellt underskott </a:t>
            </a:r>
            <a:r>
              <a:rPr lang="sv-SE" dirty="0"/>
              <a:t>fördelas mellan kommunerna enligt en fördelningsnyckel som bygger på </a:t>
            </a:r>
            <a:r>
              <a:rPr lang="sv-SE" dirty="0" smtClean="0"/>
              <a:t>befolkningsunderlag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Hantering av eventuellt </a:t>
            </a:r>
            <a:r>
              <a:rPr lang="sv-SE" dirty="0"/>
              <a:t>överskott </a:t>
            </a:r>
            <a:r>
              <a:rPr lang="sv-SE" dirty="0" smtClean="0"/>
              <a:t>beslutas </a:t>
            </a:r>
            <a:r>
              <a:rPr lang="sv-SE" dirty="0"/>
              <a:t>av </a:t>
            </a:r>
            <a:r>
              <a:rPr lang="sv-SE" dirty="0" smtClean="0"/>
              <a:t>styrgrupp</a:t>
            </a:r>
            <a:endParaRPr lang="sv-SE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1775" cy="3279805"/>
          </a:xfrm>
        </p:spPr>
      </p:pic>
    </p:spTree>
    <p:extLst>
      <p:ext uri="{BB962C8B-B14F-4D97-AF65-F5344CB8AC3E}">
        <p14:creationId xmlns:p14="http://schemas.microsoft.com/office/powerpoint/2010/main" val="63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</a:rPr>
              <a:t>Organisation</a:t>
            </a:r>
            <a:r>
              <a:rPr lang="en-US" sz="5400" dirty="0" smtClean="0">
                <a:solidFill>
                  <a:schemeClr val="bg1"/>
                </a:solidFill>
              </a:rPr>
              <a:t> och </a:t>
            </a:r>
            <a:r>
              <a:rPr lang="en-US" sz="5400" dirty="0" err="1"/>
              <a:t>r</a:t>
            </a:r>
            <a:r>
              <a:rPr lang="en-US" sz="5400" dirty="0" err="1" smtClean="0">
                <a:solidFill>
                  <a:schemeClr val="bg1"/>
                </a:solidFill>
              </a:rPr>
              <a:t>eglering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av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samverkan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765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5629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Reglering</a:t>
            </a:r>
            <a:r>
              <a:rPr lang="en-US" sz="4800" dirty="0" smtClean="0"/>
              <a:t> </a:t>
            </a:r>
            <a:r>
              <a:rPr lang="en-US" sz="4800" dirty="0" err="1" smtClean="0"/>
              <a:t>av</a:t>
            </a:r>
            <a:r>
              <a:rPr lang="en-US" sz="4800" dirty="0" smtClean="0"/>
              <a:t> </a:t>
            </a:r>
            <a:r>
              <a:rPr lang="en-US" sz="4800" dirty="0" err="1" smtClean="0"/>
              <a:t>samverkan</a:t>
            </a:r>
            <a:endParaRPr lang="en-US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74" y="2582779"/>
            <a:ext cx="7024998" cy="377357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Utifrån förstudien är förslaget att samverkan regleras i ett samverkansavtal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Upprättande av samverkansavtal åläggs värdkommunen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Styrgrupp står för uppföljning </a:t>
            </a:r>
            <a:r>
              <a:rPr lang="sv-SE" dirty="0"/>
              <a:t>och revidering av </a:t>
            </a:r>
            <a:r>
              <a:rPr lang="sv-SE" dirty="0" smtClean="0"/>
              <a:t>samverkansavtalet.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1775" cy="3192378"/>
          </a:xfr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9" y="3192378"/>
            <a:ext cx="4060524" cy="36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5629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Organisation</a:t>
            </a:r>
            <a:endParaRPr lang="en-US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74" y="2495551"/>
            <a:ext cx="7024998" cy="3860800"/>
          </a:xfrm>
        </p:spPr>
        <p:txBody>
          <a:bodyPr>
            <a:noAutofit/>
          </a:bodyPr>
          <a:lstStyle/>
          <a:p>
            <a:r>
              <a:rPr lang="sv-SE" sz="2200" b="1" dirty="0" smtClean="0"/>
              <a:t>Styrgrupp</a:t>
            </a:r>
            <a:r>
              <a:rPr lang="sv-SE" sz="2200" dirty="0" smtClean="0"/>
              <a:t>: Representant från varje deltagande kommun. Ansvarig för att följa upp kvalitet och ekonomi på strategisk nivå, beslutar om inriktning och ansvarar för avtal. </a:t>
            </a:r>
          </a:p>
          <a:p>
            <a:r>
              <a:rPr lang="sv-SE" sz="2200" b="1" dirty="0" smtClean="0"/>
              <a:t>Värdkommun</a:t>
            </a:r>
            <a:r>
              <a:rPr lang="sv-SE" sz="2200" dirty="0" smtClean="0"/>
              <a:t>: Huvudman för HVB </a:t>
            </a:r>
            <a:r>
              <a:rPr lang="sv-SE" sz="2200" dirty="0" err="1" smtClean="0"/>
              <a:t>enl</a:t>
            </a:r>
            <a:r>
              <a:rPr lang="sv-SE" sz="2200" dirty="0" smtClean="0"/>
              <a:t> </a:t>
            </a:r>
            <a:r>
              <a:rPr lang="sv-SE" sz="2200" dirty="0" err="1" smtClean="0"/>
              <a:t>SoL</a:t>
            </a:r>
            <a:r>
              <a:rPr lang="sv-SE" sz="2200" dirty="0" smtClean="0"/>
              <a:t> och LVU, tillsätter föreståndare</a:t>
            </a:r>
          </a:p>
          <a:p>
            <a:r>
              <a:rPr lang="sv-SE" sz="2200" b="1" dirty="0" smtClean="0"/>
              <a:t>Föreståndare</a:t>
            </a:r>
            <a:r>
              <a:rPr lang="sv-SE" sz="2200" dirty="0" smtClean="0"/>
              <a:t>: Operativ funktion, ansvarar för daglig drift, personal budget samt in- och utskrivning. Sammankallande och återrapporteringsansvarig till styrgrupp</a:t>
            </a:r>
            <a:r>
              <a:rPr lang="sv-SE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4968" cy="3244917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4917"/>
            <a:ext cx="4094968" cy="36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/>
              <a:t>Nuläge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137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3016"/>
            <a:ext cx="4041336" cy="2804984"/>
          </a:xfrm>
        </p:spPr>
      </p:pic>
      <p:pic>
        <p:nvPicPr>
          <p:cNvPr id="7" name="Platshållare för bild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13"/>
            <a:ext cx="4041336" cy="4041336"/>
          </a:xfr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Nuläge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Borlänge kommun arbetar med att ta fram lämplig lokal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Det förs positiva samtal med Regionen kring en samverkan avseende det kommunala HVB-hemmet.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Kommunalråd och kommundirektörer är informerade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</a:t>
            </a:r>
            <a:r>
              <a:rPr lang="sv-SE" dirty="0" smtClean="0"/>
              <a:t>örslag till tjänsteskrivelse och dokument som </a:t>
            </a:r>
            <a:r>
              <a:rPr lang="sv-SE" dirty="0" smtClean="0"/>
              <a:t>beskriver det kommunala HVB-hemmet skickades </a:t>
            </a:r>
            <a:r>
              <a:rPr lang="sv-SE" dirty="0" smtClean="0"/>
              <a:t>ut till </a:t>
            </a:r>
            <a:r>
              <a:rPr lang="sv-SE" dirty="0" smtClean="0"/>
              <a:t>alla femton kommuner i Dalarna den sjätte mars.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Samverkansavtal arbetas fram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Frågor?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Kommun-HVB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63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56290"/>
          </a:xfrm>
        </p:spPr>
        <p:txBody>
          <a:bodyPr/>
          <a:lstStyle/>
          <a:p>
            <a:r>
              <a:rPr lang="en-US" sz="6000" dirty="0" err="1" smtClean="0"/>
              <a:t>Bakgrund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1336" cy="2891262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" y="2891262"/>
            <a:ext cx="4011256" cy="3966738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Under </a:t>
            </a:r>
            <a:r>
              <a:rPr lang="sv-SE" dirty="0"/>
              <a:t>våren 2019 </a:t>
            </a:r>
            <a:r>
              <a:rPr lang="sv-SE" dirty="0" smtClean="0"/>
              <a:t>fick socialchefsnätverket i uppdrag att </a:t>
            </a:r>
            <a:r>
              <a:rPr lang="sv-SE" dirty="0"/>
              <a:t>hitta möjliga samarbetsområden för att gemensamt möta utmaningar kring ekonomi och kompetensförsörjning. </a:t>
            </a:r>
            <a:endParaRPr lang="sv-SE" dirty="0" smtClean="0"/>
          </a:p>
          <a:p>
            <a:r>
              <a:rPr lang="sv-SE" dirty="0" smtClean="0"/>
              <a:t>Ett identifierat område </a:t>
            </a:r>
            <a:r>
              <a:rPr lang="sv-SE" dirty="0"/>
              <a:t>var ett gemensamt HVB-hem utifrån svårigheter att placera och höga placeringskostnader. </a:t>
            </a:r>
            <a:endParaRPr lang="sv-SE" dirty="0" smtClean="0"/>
          </a:p>
          <a:p>
            <a:r>
              <a:rPr lang="sv-SE" dirty="0" smtClean="0"/>
              <a:t>Borlänge </a:t>
            </a:r>
            <a:r>
              <a:rPr lang="sv-SE" dirty="0"/>
              <a:t>Kommun </a:t>
            </a:r>
            <a:r>
              <a:rPr lang="sv-SE" dirty="0" smtClean="0"/>
              <a:t>fick i uppdrag att </a:t>
            </a:r>
            <a:r>
              <a:rPr lang="sv-SE" dirty="0"/>
              <a:t>leda processen </a:t>
            </a:r>
            <a:r>
              <a:rPr lang="sv-SE" dirty="0" smtClean="0"/>
              <a:t>för att utreda möjlighet till gemensamt </a:t>
            </a:r>
            <a:r>
              <a:rPr lang="sv-SE" dirty="0"/>
              <a:t>behandlingshem/HVB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56290"/>
          </a:xfrm>
        </p:spPr>
        <p:txBody>
          <a:bodyPr/>
          <a:lstStyle/>
          <a:p>
            <a:r>
              <a:rPr lang="en-US" sz="6000" dirty="0" err="1" smtClean="0"/>
              <a:t>Bakgrund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1336" cy="2891262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" y="2891262"/>
            <a:ext cx="4011256" cy="3966738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582779"/>
            <a:ext cx="6894576" cy="3607709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En förstudie upprättades och resultatet av den utmynnade i ett uppdrag till Borlänge kommun att ansvara </a:t>
            </a:r>
            <a:r>
              <a:rPr lang="sv-SE" dirty="0"/>
              <a:t>för planering </a:t>
            </a:r>
            <a:r>
              <a:rPr lang="sv-SE" dirty="0" smtClean="0"/>
              <a:t>och </a:t>
            </a:r>
            <a:r>
              <a:rPr lang="sv-SE" dirty="0"/>
              <a:t>uppstart av ett regionalt </a:t>
            </a:r>
            <a:r>
              <a:rPr lang="sv-SE" dirty="0" smtClean="0"/>
              <a:t>HVB-hem </a:t>
            </a:r>
            <a:r>
              <a:rPr lang="sv-SE" dirty="0"/>
              <a:t>med utgångspunkt </a:t>
            </a:r>
            <a:r>
              <a:rPr lang="sv-SE" dirty="0" smtClean="0"/>
              <a:t>i förstudien. </a:t>
            </a:r>
          </a:p>
          <a:p>
            <a:r>
              <a:rPr lang="sv-SE" dirty="0" smtClean="0"/>
              <a:t>2021 meddelade </a:t>
            </a:r>
            <a:r>
              <a:rPr lang="sv-SE" dirty="0"/>
              <a:t>Region Dalarna </a:t>
            </a:r>
            <a:r>
              <a:rPr lang="sv-SE" dirty="0" smtClean="0"/>
              <a:t>att de ville delta i projektet som huvudman och projektbeställningen reviderades i enlighet med detta.</a:t>
            </a:r>
          </a:p>
          <a:p>
            <a:r>
              <a:rPr lang="sv-SE" dirty="0" smtClean="0"/>
              <a:t>Under våren 2024 meddelade regionen att huvudmannaskapet inte längre var aktuellt. Intresserade kommuner kallades till möte för dialog kring vidare arbete utifrån förändrade förutsättningar. </a:t>
            </a:r>
          </a:p>
          <a:p>
            <a:r>
              <a:rPr lang="sv-SE" dirty="0" smtClean="0"/>
              <a:t>. </a:t>
            </a:r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56290"/>
          </a:xfrm>
        </p:spPr>
        <p:txBody>
          <a:bodyPr/>
          <a:lstStyle/>
          <a:p>
            <a:r>
              <a:rPr lang="en-US" sz="6000" dirty="0" err="1" smtClean="0"/>
              <a:t>Bakgrund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1336" cy="2891262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D99CA7F-8B87-4431-852C-815754D1C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" y="2891262"/>
            <a:ext cx="4011256" cy="3966738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582779"/>
            <a:ext cx="6894576" cy="3607709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Under mötet med intresserade kommuner beslutades att fortsätta arbetet med gemensamt kommunalt HVB med utgångpunkt i redan framtaget underlag.</a:t>
            </a:r>
          </a:p>
          <a:p>
            <a:r>
              <a:rPr lang="sv-SE" dirty="0" smtClean="0"/>
              <a:t>Borlänge kommun utsågs att ansvara för vidare arbete tillsammans med en arbetsgrupp. </a:t>
            </a:r>
          </a:p>
          <a:p>
            <a:r>
              <a:rPr lang="sv-SE" dirty="0" smtClean="0"/>
              <a:t>Arbetsgruppen har framarbetat ett förslag till gemensamt kommunalt HVB-hem i Dalarna som nu ska presenteras. </a:t>
            </a:r>
          </a:p>
          <a:p>
            <a:endParaRPr lang="sv-SE" dirty="0" smtClean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err="1" smtClean="0">
                <a:solidFill>
                  <a:schemeClr val="bg1"/>
                </a:solidFill>
              </a:rPr>
              <a:t>Målgrupp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9879B-7534-4AE1-813D-DDCAD3281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Kommun</a:t>
            </a:r>
            <a:r>
              <a:rPr lang="en-US" dirty="0" smtClean="0"/>
              <a:t>-HVB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56290"/>
          </a:xfrm>
        </p:spPr>
        <p:txBody>
          <a:bodyPr/>
          <a:lstStyle/>
          <a:p>
            <a:r>
              <a:rPr lang="en-US" sz="6000" dirty="0" err="1" smtClean="0"/>
              <a:t>Målgrupp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582779"/>
            <a:ext cx="6894576" cy="3607709"/>
          </a:xfrm>
        </p:spPr>
        <p:txBody>
          <a:bodyPr>
            <a:normAutofit lnSpcReduction="10000"/>
          </a:bodyPr>
          <a:lstStyle/>
          <a:p>
            <a:r>
              <a:rPr lang="sv-SE" dirty="0"/>
              <a:t>Unga män och kvinnor samt icke-binära från 16 år till och med 20 år där det finns misstanke om samsjuklighet i form av riskbruk, skadligt bruk eller beroendeproblematik i kombination med neuropsykiatriska funktionsnedsättningar och- eller andra psykiska besvär.</a:t>
            </a:r>
          </a:p>
          <a:p>
            <a:r>
              <a:rPr lang="sv-SE" dirty="0" smtClean="0"/>
              <a:t>Placering kan ske enligt </a:t>
            </a:r>
            <a:r>
              <a:rPr lang="sv-SE" dirty="0"/>
              <a:t>socialtjänstlagen (</a:t>
            </a:r>
            <a:r>
              <a:rPr lang="sv-SE" dirty="0" err="1"/>
              <a:t>SoL</a:t>
            </a:r>
            <a:r>
              <a:rPr lang="sv-SE" dirty="0"/>
              <a:t>)  och  lagen om särskilda bestämmelser om vård av unga (LVU). </a:t>
            </a:r>
            <a:endParaRPr lang="sv-SE" dirty="0" smtClean="0"/>
          </a:p>
          <a:p>
            <a:endParaRPr lang="sv-SE" dirty="0" smtClean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" b="9721"/>
          <a:stretch>
            <a:fillRect/>
          </a:stretch>
        </p:blipFill>
        <p:spPr>
          <a:xfrm>
            <a:off x="0" y="1652337"/>
            <a:ext cx="4041775" cy="3765724"/>
          </a:xfrm>
        </p:spPr>
      </p:pic>
    </p:spTree>
    <p:extLst>
      <p:ext uri="{BB962C8B-B14F-4D97-AF65-F5344CB8AC3E}">
        <p14:creationId xmlns:p14="http://schemas.microsoft.com/office/powerpoint/2010/main" val="9997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err="1" smtClean="0">
                <a:solidFill>
                  <a:schemeClr val="bg1"/>
                </a:solidFill>
              </a:rPr>
              <a:t>Verksamhetens</a:t>
            </a:r>
            <a:r>
              <a:rPr lang="en-US" sz="8000" dirty="0" smtClean="0">
                <a:solidFill>
                  <a:schemeClr val="bg1"/>
                </a:solidFill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</a:rPr>
              <a:t>innehåll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56290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/>
              <a:t>Verksamhetens</a:t>
            </a:r>
            <a:r>
              <a:rPr lang="en-US" sz="6000" dirty="0" smtClean="0"/>
              <a:t> </a:t>
            </a:r>
            <a:r>
              <a:rPr lang="en-US" sz="6000" dirty="0" err="1" smtClean="0"/>
              <a:t>innehåll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74" y="2582779"/>
            <a:ext cx="7024998" cy="3773571"/>
          </a:xfrm>
        </p:spPr>
        <p:txBody>
          <a:bodyPr>
            <a:noAutofit/>
          </a:bodyPr>
          <a:lstStyle/>
          <a:p>
            <a:r>
              <a:rPr lang="sv-SE" sz="1700" dirty="0"/>
              <a:t>HVB-hemmet kommer att omfatta tio vårdplatser, vårdtiden beräknas vara mellan tolv till tjugofyra veckor. </a:t>
            </a:r>
            <a:endParaRPr lang="sv-SE" sz="1700" dirty="0" smtClean="0"/>
          </a:p>
          <a:p>
            <a:r>
              <a:rPr lang="sv-SE" sz="1700" b="1" dirty="0"/>
              <a:t>HVB-hemmet ska:</a:t>
            </a:r>
            <a:r>
              <a:rPr lang="sv-SE" sz="1700" dirty="0"/>
              <a:t/>
            </a:r>
            <a:br>
              <a:rPr lang="sv-SE" sz="1700" dirty="0"/>
            </a:br>
            <a:r>
              <a:rPr lang="sv-SE" sz="1700" dirty="0"/>
              <a:t>1. Behandla riskbruk, skadligt bruk och beroendesjukdom.</a:t>
            </a:r>
          </a:p>
          <a:p>
            <a:r>
              <a:rPr lang="sv-SE" sz="1700" dirty="0"/>
              <a:t>2. Kartlägga och initiera utredning och behandling av misstänkta neuropsykiatriska diagnoser samt andra psykiska sjukdomar såsom personlighetssyndrom, PTSD</a:t>
            </a:r>
            <a:r>
              <a:rPr lang="sv-SE" sz="1700" baseline="30000" dirty="0"/>
              <a:t>,</a:t>
            </a:r>
            <a:r>
              <a:rPr lang="sv-SE" sz="1700" dirty="0"/>
              <a:t> ångestsyndrom</a:t>
            </a:r>
            <a:r>
              <a:rPr lang="sv-SE" sz="1700" baseline="30000" dirty="0"/>
              <a:t> </a:t>
            </a:r>
            <a:r>
              <a:rPr lang="sv-SE" sz="1700" dirty="0"/>
              <a:t>och depression.</a:t>
            </a:r>
          </a:p>
          <a:p>
            <a:pPr marL="342900" indent="-342900">
              <a:buAutoNum type="arabicPeriod" startAt="3"/>
            </a:pPr>
            <a:r>
              <a:rPr lang="sv-SE" sz="1700" dirty="0" smtClean="0"/>
              <a:t>Erbjuda </a:t>
            </a:r>
            <a:r>
              <a:rPr lang="sv-SE" sz="1700" dirty="0"/>
              <a:t>sociala stödinsatser</a:t>
            </a:r>
            <a:r>
              <a:rPr lang="sv-SE" sz="1700" baseline="30000" dirty="0"/>
              <a:t>.</a:t>
            </a:r>
            <a:r>
              <a:rPr lang="sv-SE" sz="1700" dirty="0"/>
              <a:t> </a:t>
            </a:r>
            <a:endParaRPr lang="sv-SE" sz="1700" dirty="0" smtClean="0"/>
          </a:p>
          <a:p>
            <a:r>
              <a:rPr lang="sv-SE" sz="1600" dirty="0"/>
              <a:t>Två av de tio vårdplatserna ska vara avsedda för akutplaceringar</a:t>
            </a:r>
            <a:r>
              <a:rPr lang="sv-SE" sz="1800" dirty="0"/>
              <a:t>. </a:t>
            </a:r>
            <a:endParaRPr lang="sv-SE" sz="1400" dirty="0"/>
          </a:p>
          <a:p>
            <a:r>
              <a:rPr lang="sv-SE" sz="1700" dirty="0"/>
              <a:t>Alla frågor som avser </a:t>
            </a:r>
            <a:r>
              <a:rPr lang="sv-SE" sz="1700" dirty="0" smtClean="0"/>
              <a:t>”HUR”, exempelvis behandlingsmetoder,  framarbetas av föreståndare och återrapporteras till styrgrupp för beslut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latshållare för bild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04"/>
            <a:ext cx="4041775" cy="3229667"/>
          </a:xfr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4463"/>
            <a:ext cx="4041775" cy="363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err="1" smtClean="0">
                <a:solidFill>
                  <a:schemeClr val="bg1"/>
                </a:solidFill>
              </a:rPr>
              <a:t>Personella</a:t>
            </a:r>
            <a:r>
              <a:rPr lang="en-US" sz="8000" dirty="0" smtClean="0">
                <a:solidFill>
                  <a:schemeClr val="bg1"/>
                </a:solidFill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</a:rPr>
              <a:t>resurser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30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A49B05-820E-4F16-BCC1-12B2E13002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AD9EFA-E074-4C2F-8F25-BF862B8AB68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A595FF-F2D2-434C-A89B-B6A4364C4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TM00621257</Template>
  <TotalTime>0</TotalTime>
  <Words>762</Words>
  <Application>Microsoft Office PowerPoint</Application>
  <PresentationFormat>Bredbild</PresentationFormat>
  <Paragraphs>102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The Hand Black</vt:lpstr>
      <vt:lpstr>The Serif Hand Black</vt:lpstr>
      <vt:lpstr>Times New Roman</vt:lpstr>
      <vt:lpstr>SketchyVTI</vt:lpstr>
      <vt:lpstr>Gemensamt kommunalt HVB-hem i Dalarna</vt:lpstr>
      <vt:lpstr>Bakgrund</vt:lpstr>
      <vt:lpstr>Bakgrund</vt:lpstr>
      <vt:lpstr>Bakgrund</vt:lpstr>
      <vt:lpstr>Målgrupp</vt:lpstr>
      <vt:lpstr>Målgrupp</vt:lpstr>
      <vt:lpstr>Verksamhetens innehåll</vt:lpstr>
      <vt:lpstr>Verksamhetens innehåll</vt:lpstr>
      <vt:lpstr>Personella resurser</vt:lpstr>
      <vt:lpstr>Personella resurser</vt:lpstr>
      <vt:lpstr>Ekonomi/budget</vt:lpstr>
      <vt:lpstr>Budget</vt:lpstr>
      <vt:lpstr>Budget</vt:lpstr>
      <vt:lpstr>Organisation och reglering av samverkan</vt:lpstr>
      <vt:lpstr>Reglering av samverkan</vt:lpstr>
      <vt:lpstr>Organisation</vt:lpstr>
      <vt:lpstr>Nuläge</vt:lpstr>
      <vt:lpstr>Nuläge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2020-09-02T04:20:49Z</dcterms:created>
  <dcterms:modified xsi:type="dcterms:W3CDTF">2025-03-07T08:39:38Z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