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tags/tag4.xml" ContentType="application/vnd.openxmlformats-officedocument.presentationml.tags+xml"/>
  <Override PartName="/ppt/tags/tag5.xml" ContentType="application/vnd.openxmlformats-officedocument.presentationml.tags+xml"/>
  <Override PartName="/ppt/ink/ink5.xml" ContentType="application/inkml+xml"/>
  <Override PartName="/ppt/ink/ink6.xml" ContentType="application/inkml+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1.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2.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3.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5.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 id="2147483705" r:id="rId6"/>
    <p:sldMasterId id="2147483719" r:id="rId7"/>
    <p:sldMasterId id="2147483728" r:id="rId8"/>
    <p:sldMasterId id="2147483744" r:id="rId9"/>
    <p:sldMasterId id="2147483760" r:id="rId10"/>
    <p:sldMasterId id="2147483770" r:id="rId11"/>
    <p:sldMasterId id="2147483780" r:id="rId12"/>
    <p:sldMasterId id="2147483789" r:id="rId13"/>
    <p:sldMasterId id="2147483803" r:id="rId14"/>
    <p:sldMasterId id="2147483815" r:id="rId15"/>
    <p:sldMasterId id="2147483821" r:id="rId16"/>
  </p:sldMasterIdLst>
  <p:notesMasterIdLst>
    <p:notesMasterId r:id="rId98"/>
  </p:notesMasterIdLst>
  <p:sldIdLst>
    <p:sldId id="266" r:id="rId17"/>
    <p:sldId id="269" r:id="rId18"/>
    <p:sldId id="283" r:id="rId19"/>
    <p:sldId id="284" r:id="rId20"/>
    <p:sldId id="285" r:id="rId21"/>
    <p:sldId id="317" r:id="rId22"/>
    <p:sldId id="517" r:id="rId23"/>
    <p:sldId id="519" r:id="rId24"/>
    <p:sldId id="520" r:id="rId25"/>
    <p:sldId id="2248" r:id="rId26"/>
    <p:sldId id="262" r:id="rId27"/>
    <p:sldId id="263" r:id="rId28"/>
    <p:sldId id="261" r:id="rId29"/>
    <p:sldId id="2134959836" r:id="rId30"/>
    <p:sldId id="286" r:id="rId31"/>
    <p:sldId id="2134959839" r:id="rId32"/>
    <p:sldId id="2134959840" r:id="rId33"/>
    <p:sldId id="2134959841" r:id="rId34"/>
    <p:sldId id="2134959842" r:id="rId35"/>
    <p:sldId id="2134959843" r:id="rId36"/>
    <p:sldId id="278" r:id="rId37"/>
    <p:sldId id="2134959844" r:id="rId38"/>
    <p:sldId id="2134959845" r:id="rId39"/>
    <p:sldId id="365" r:id="rId40"/>
    <p:sldId id="363" r:id="rId41"/>
    <p:sldId id="330" r:id="rId42"/>
    <p:sldId id="332" r:id="rId43"/>
    <p:sldId id="337" r:id="rId44"/>
    <p:sldId id="366" r:id="rId45"/>
    <p:sldId id="361" r:id="rId46"/>
    <p:sldId id="364" r:id="rId47"/>
    <p:sldId id="322" r:id="rId48"/>
    <p:sldId id="257" r:id="rId49"/>
    <p:sldId id="353" r:id="rId50"/>
    <p:sldId id="2134959832" r:id="rId51"/>
    <p:sldId id="367" r:id="rId52"/>
    <p:sldId id="333" r:id="rId53"/>
    <p:sldId id="360" r:id="rId54"/>
    <p:sldId id="356" r:id="rId55"/>
    <p:sldId id="359" r:id="rId56"/>
    <p:sldId id="289" r:id="rId57"/>
    <p:sldId id="2134959833" r:id="rId58"/>
    <p:sldId id="270" r:id="rId59"/>
    <p:sldId id="2134959834" r:id="rId60"/>
    <p:sldId id="1864" r:id="rId61"/>
    <p:sldId id="2134959835" r:id="rId62"/>
    <p:sldId id="265" r:id="rId63"/>
    <p:sldId id="273" r:id="rId64"/>
    <p:sldId id="1862" r:id="rId65"/>
    <p:sldId id="275" r:id="rId66"/>
    <p:sldId id="290" r:id="rId67"/>
    <p:sldId id="291" r:id="rId68"/>
    <p:sldId id="256" r:id="rId69"/>
    <p:sldId id="2134959821" r:id="rId70"/>
    <p:sldId id="2134959488" r:id="rId71"/>
    <p:sldId id="2134959805" r:id="rId72"/>
    <p:sldId id="2134959807" r:id="rId73"/>
    <p:sldId id="2134959786" r:id="rId74"/>
    <p:sldId id="2134959413" r:id="rId75"/>
    <p:sldId id="2134959661" r:id="rId76"/>
    <p:sldId id="2134959754" r:id="rId77"/>
    <p:sldId id="2134959787" r:id="rId78"/>
    <p:sldId id="2134959822" r:id="rId79"/>
    <p:sldId id="2134959540" r:id="rId80"/>
    <p:sldId id="2134959561" r:id="rId81"/>
    <p:sldId id="2134959823" r:id="rId82"/>
    <p:sldId id="2134959846" r:id="rId83"/>
    <p:sldId id="2134959847" r:id="rId84"/>
    <p:sldId id="2134959848" r:id="rId85"/>
    <p:sldId id="280" r:id="rId86"/>
    <p:sldId id="282" r:id="rId87"/>
    <p:sldId id="258" r:id="rId88"/>
    <p:sldId id="2134959849" r:id="rId89"/>
    <p:sldId id="2134959850" r:id="rId90"/>
    <p:sldId id="2134959851" r:id="rId91"/>
    <p:sldId id="287" r:id="rId92"/>
    <p:sldId id="2134959852" r:id="rId93"/>
    <p:sldId id="2134959853" r:id="rId94"/>
    <p:sldId id="295" r:id="rId95"/>
    <p:sldId id="2134959838" r:id="rId96"/>
    <p:sldId id="281" r:id="rId9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66227" autoAdjust="0"/>
  </p:normalViewPr>
  <p:slideViewPr>
    <p:cSldViewPr snapToGrid="0">
      <p:cViewPr varScale="1">
        <p:scale>
          <a:sx n="42" d="100"/>
          <a:sy n="42" d="100"/>
        </p:scale>
        <p:origin x="13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slide" Target="slides/slide73.xml"/><Relationship Id="rId97"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slide" Target="slides/slide71.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FE78D2-B0A7-44ED-BF73-327743266B9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sv-SE"/>
        </a:p>
      </dgm:t>
    </dgm:pt>
    <dgm:pt modelId="{C6513C68-679C-49A5-9C58-D3445BF0868C}">
      <dgm:prSet phldrT="[Text]" phldr="0" custT="1"/>
      <dgm:spPr/>
      <dgm:t>
        <a:bodyPr/>
        <a:lstStyle/>
        <a:p>
          <a:pPr rtl="0"/>
          <a:r>
            <a:rPr lang="sv-SE" sz="1200" dirty="0">
              <a:latin typeface="Calibri Light" panose="020F0302020204030204"/>
            </a:rPr>
            <a:t>Steg 1 Identifiering och sammanställning av lokala behov (RSS + lokal nivå)</a:t>
          </a:r>
          <a:endParaRPr lang="sv-SE" sz="1200" dirty="0"/>
        </a:p>
      </dgm:t>
    </dgm:pt>
    <dgm:pt modelId="{3F5C7A6F-008E-45C8-A7B9-5C21719B919D}" type="parTrans" cxnId="{8B6962A7-8E38-41F4-9FE2-03B9062FD8EC}">
      <dgm:prSet/>
      <dgm:spPr/>
      <dgm:t>
        <a:bodyPr/>
        <a:lstStyle/>
        <a:p>
          <a:endParaRPr lang="sv-SE"/>
        </a:p>
      </dgm:t>
    </dgm:pt>
    <dgm:pt modelId="{ACEB865B-75C2-454A-93A5-7C4853F53516}" type="sibTrans" cxnId="{8B6962A7-8E38-41F4-9FE2-03B9062FD8EC}">
      <dgm:prSet/>
      <dgm:spPr/>
      <dgm:t>
        <a:bodyPr/>
        <a:lstStyle/>
        <a:p>
          <a:endParaRPr lang="sv-SE"/>
        </a:p>
      </dgm:t>
    </dgm:pt>
    <dgm:pt modelId="{73143ACF-6F68-45C1-B725-1BD4C752939D}">
      <dgm:prSet phldrT="[Text]" phldr="0" custT="1"/>
      <dgm:spPr/>
      <dgm:t>
        <a:bodyPr/>
        <a:lstStyle/>
        <a:p>
          <a:pPr rtl="0"/>
          <a:r>
            <a:rPr lang="sv-SE" sz="1200" dirty="0">
              <a:latin typeface="Calibri Light" panose="020F0302020204030204"/>
            </a:rPr>
            <a:t>Steg 2 Kvalitetssäkring av identifierade behov (RSS + lokal nivå)</a:t>
          </a:r>
          <a:endParaRPr lang="sv-SE" sz="1200" dirty="0"/>
        </a:p>
      </dgm:t>
    </dgm:pt>
    <dgm:pt modelId="{DA9525C7-AD69-45F9-B036-E33B812E9AC1}" type="parTrans" cxnId="{1AB42C32-EBDF-4E5D-B77B-A967565389C6}">
      <dgm:prSet/>
      <dgm:spPr/>
      <dgm:t>
        <a:bodyPr/>
        <a:lstStyle/>
        <a:p>
          <a:endParaRPr lang="sv-SE"/>
        </a:p>
      </dgm:t>
    </dgm:pt>
    <dgm:pt modelId="{1C8412CF-7D42-4791-B8AC-1BD950D7F587}" type="sibTrans" cxnId="{1AB42C32-EBDF-4E5D-B77B-A967565389C6}">
      <dgm:prSet/>
      <dgm:spPr/>
      <dgm:t>
        <a:bodyPr/>
        <a:lstStyle/>
        <a:p>
          <a:endParaRPr lang="sv-SE"/>
        </a:p>
      </dgm:t>
    </dgm:pt>
    <dgm:pt modelId="{790FC546-E9DC-474E-AB3A-2BFAAFC12779}">
      <dgm:prSet phldrT="[Text]" phldr="0" custT="1"/>
      <dgm:spPr/>
      <dgm:t>
        <a:bodyPr/>
        <a:lstStyle/>
        <a:p>
          <a:pPr rtl="0"/>
          <a:r>
            <a:rPr lang="sv-SE" sz="1200" dirty="0">
              <a:latin typeface="Calibri Light" panose="020F0302020204030204"/>
            </a:rPr>
            <a:t>Steg 3 Sortering utifrån vilka ”stöd” som redan finns (Nationell nivå)</a:t>
          </a:r>
          <a:endParaRPr lang="sv-SE" sz="1200" dirty="0"/>
        </a:p>
      </dgm:t>
    </dgm:pt>
    <dgm:pt modelId="{489B8708-DBB1-442E-AFE1-5ACB0330C964}" type="parTrans" cxnId="{D154080E-3C6C-441E-A43E-25CB52BB720E}">
      <dgm:prSet/>
      <dgm:spPr/>
      <dgm:t>
        <a:bodyPr/>
        <a:lstStyle/>
        <a:p>
          <a:endParaRPr lang="sv-SE"/>
        </a:p>
      </dgm:t>
    </dgm:pt>
    <dgm:pt modelId="{906B37F8-6718-4383-85B7-482C564E5164}" type="sibTrans" cxnId="{D154080E-3C6C-441E-A43E-25CB52BB720E}">
      <dgm:prSet/>
      <dgm:spPr/>
      <dgm:t>
        <a:bodyPr/>
        <a:lstStyle/>
        <a:p>
          <a:endParaRPr lang="sv-SE"/>
        </a:p>
      </dgm:t>
    </dgm:pt>
    <dgm:pt modelId="{CD77CB2D-26E4-4B4D-BB07-603F285F3183}">
      <dgm:prSet phldrT="[Text]" phldr="0" custT="1"/>
      <dgm:spPr/>
      <dgm:t>
        <a:bodyPr/>
        <a:lstStyle/>
        <a:p>
          <a:r>
            <a:rPr lang="sv-SE" sz="1200" dirty="0">
              <a:latin typeface="Calibri Light" panose="020F0302020204030204"/>
            </a:rPr>
            <a:t>Steg 4 Prioritering av NSK-S </a:t>
          </a:r>
          <a:endParaRPr lang="sv-SE" sz="1200" dirty="0"/>
        </a:p>
      </dgm:t>
    </dgm:pt>
    <dgm:pt modelId="{E682C046-9D4C-451B-959D-714C5A66CF1C}" type="parTrans" cxnId="{0D359918-283D-4F6B-87E9-DD433B727FB8}">
      <dgm:prSet/>
      <dgm:spPr/>
      <dgm:t>
        <a:bodyPr/>
        <a:lstStyle/>
        <a:p>
          <a:endParaRPr lang="sv-SE"/>
        </a:p>
      </dgm:t>
    </dgm:pt>
    <dgm:pt modelId="{61FE7E1E-7A5E-41B5-9A92-CFF85BE974D4}" type="sibTrans" cxnId="{0D359918-283D-4F6B-87E9-DD433B727FB8}">
      <dgm:prSet/>
      <dgm:spPr/>
      <dgm:t>
        <a:bodyPr/>
        <a:lstStyle/>
        <a:p>
          <a:endParaRPr lang="sv-SE"/>
        </a:p>
      </dgm:t>
    </dgm:pt>
    <dgm:pt modelId="{7AD00D28-BD64-44A3-A31F-04144DE144DB}">
      <dgm:prSet phldrT="[Text]" phldr="0" custT="1"/>
      <dgm:spPr/>
      <dgm:t>
        <a:bodyPr/>
        <a:lstStyle/>
        <a:p>
          <a:pPr rtl="0"/>
          <a:r>
            <a:rPr lang="sv-SE" sz="1200" dirty="0">
              <a:latin typeface="Calibri Light" panose="020F0302020204030204"/>
            </a:rPr>
            <a:t>Steg 5 Nationella aktörer tar emot behov</a:t>
          </a:r>
          <a:r>
            <a:rPr lang="sv-SE" sz="1300" dirty="0">
              <a:latin typeface="Calibri Light" panose="020F0302020204030204"/>
            </a:rPr>
            <a:t>.</a:t>
          </a:r>
          <a:endParaRPr lang="sv-SE" sz="1300" dirty="0"/>
        </a:p>
      </dgm:t>
    </dgm:pt>
    <dgm:pt modelId="{CC3CEB6C-FA90-4431-8241-520A5FDCDC59}" type="parTrans" cxnId="{0E96778F-B371-4CBC-B2EA-DC9287946585}">
      <dgm:prSet/>
      <dgm:spPr/>
      <dgm:t>
        <a:bodyPr/>
        <a:lstStyle/>
        <a:p>
          <a:endParaRPr lang="sv-SE"/>
        </a:p>
      </dgm:t>
    </dgm:pt>
    <dgm:pt modelId="{20AC1917-63BF-444A-9161-3D921509C808}" type="sibTrans" cxnId="{0E96778F-B371-4CBC-B2EA-DC9287946585}">
      <dgm:prSet/>
      <dgm:spPr/>
      <dgm:t>
        <a:bodyPr/>
        <a:lstStyle/>
        <a:p>
          <a:endParaRPr lang="sv-SE"/>
        </a:p>
      </dgm:t>
    </dgm:pt>
    <dgm:pt modelId="{1721EBAE-85B7-42D5-A184-0C1B56EBAE8C}">
      <dgm:prSet phldr="0" custT="1"/>
      <dgm:spPr/>
      <dgm:t>
        <a:bodyPr/>
        <a:lstStyle/>
        <a:p>
          <a:pPr rtl="0"/>
          <a:r>
            <a:rPr lang="sv-SE" sz="1200" dirty="0">
              <a:latin typeface="Calibri Light" panose="020F0302020204030204"/>
            </a:rPr>
            <a:t>Steg 6 Återkoppling till regional och lokal nivå.</a:t>
          </a:r>
        </a:p>
      </dgm:t>
    </dgm:pt>
    <dgm:pt modelId="{E008ABA6-5D70-4C38-AAAC-B7870A110C27}" type="parTrans" cxnId="{ACB301B6-E3C3-459A-BD20-EE31CB03ED58}">
      <dgm:prSet/>
      <dgm:spPr/>
      <dgm:t>
        <a:bodyPr/>
        <a:lstStyle/>
        <a:p>
          <a:endParaRPr lang="sv-SE"/>
        </a:p>
      </dgm:t>
    </dgm:pt>
    <dgm:pt modelId="{439A844E-877A-4BC8-923A-E0203FD9B03D}" type="sibTrans" cxnId="{ACB301B6-E3C3-459A-BD20-EE31CB03ED58}">
      <dgm:prSet/>
      <dgm:spPr/>
      <dgm:t>
        <a:bodyPr/>
        <a:lstStyle/>
        <a:p>
          <a:endParaRPr lang="sv-SE"/>
        </a:p>
      </dgm:t>
    </dgm:pt>
    <dgm:pt modelId="{A1653FB5-1283-4595-A744-DBB898BAE93F}" type="pres">
      <dgm:prSet presAssocID="{BDFE78D2-B0A7-44ED-BF73-327743266B99}" presName="cycle" presStyleCnt="0">
        <dgm:presLayoutVars>
          <dgm:dir/>
          <dgm:resizeHandles val="exact"/>
        </dgm:presLayoutVars>
      </dgm:prSet>
      <dgm:spPr/>
      <dgm:t>
        <a:bodyPr/>
        <a:lstStyle/>
        <a:p>
          <a:endParaRPr lang="sv-SE"/>
        </a:p>
      </dgm:t>
    </dgm:pt>
    <dgm:pt modelId="{7AFCA87E-2C89-4D3D-A5C0-EA76B7FD12A5}" type="pres">
      <dgm:prSet presAssocID="{C6513C68-679C-49A5-9C58-D3445BF0868C}" presName="dummy" presStyleCnt="0"/>
      <dgm:spPr/>
    </dgm:pt>
    <dgm:pt modelId="{4FFA6535-8D93-4081-99DE-92409CABB012}" type="pres">
      <dgm:prSet presAssocID="{C6513C68-679C-49A5-9C58-D3445BF0868C}" presName="node" presStyleLbl="revTx" presStyleIdx="0" presStyleCnt="6">
        <dgm:presLayoutVars>
          <dgm:bulletEnabled val="1"/>
        </dgm:presLayoutVars>
      </dgm:prSet>
      <dgm:spPr/>
      <dgm:t>
        <a:bodyPr/>
        <a:lstStyle/>
        <a:p>
          <a:endParaRPr lang="sv-SE"/>
        </a:p>
      </dgm:t>
    </dgm:pt>
    <dgm:pt modelId="{AC2658CF-9603-49A2-ACD4-A379CFDD432C}" type="pres">
      <dgm:prSet presAssocID="{ACEB865B-75C2-454A-93A5-7C4853F53516}" presName="sibTrans" presStyleLbl="node1" presStyleIdx="0" presStyleCnt="6"/>
      <dgm:spPr/>
      <dgm:t>
        <a:bodyPr/>
        <a:lstStyle/>
        <a:p>
          <a:endParaRPr lang="sv-SE"/>
        </a:p>
      </dgm:t>
    </dgm:pt>
    <dgm:pt modelId="{4DC9FE1C-A92E-4BDF-8984-A5F6CECBA6EA}" type="pres">
      <dgm:prSet presAssocID="{73143ACF-6F68-45C1-B725-1BD4C752939D}" presName="dummy" presStyleCnt="0"/>
      <dgm:spPr/>
    </dgm:pt>
    <dgm:pt modelId="{A5390653-0CF9-418E-BBB9-F6F763C08FC4}" type="pres">
      <dgm:prSet presAssocID="{73143ACF-6F68-45C1-B725-1BD4C752939D}" presName="node" presStyleLbl="revTx" presStyleIdx="1" presStyleCnt="6" custScaleX="166126" custScaleY="87980">
        <dgm:presLayoutVars>
          <dgm:bulletEnabled val="1"/>
        </dgm:presLayoutVars>
      </dgm:prSet>
      <dgm:spPr/>
      <dgm:t>
        <a:bodyPr/>
        <a:lstStyle/>
        <a:p>
          <a:endParaRPr lang="sv-SE"/>
        </a:p>
      </dgm:t>
    </dgm:pt>
    <dgm:pt modelId="{7B999A02-49C4-45C3-832E-C34AEA75C76E}" type="pres">
      <dgm:prSet presAssocID="{1C8412CF-7D42-4791-B8AC-1BD950D7F587}" presName="sibTrans" presStyleLbl="node1" presStyleIdx="1" presStyleCnt="6"/>
      <dgm:spPr/>
      <dgm:t>
        <a:bodyPr/>
        <a:lstStyle/>
        <a:p>
          <a:endParaRPr lang="sv-SE"/>
        </a:p>
      </dgm:t>
    </dgm:pt>
    <dgm:pt modelId="{D6887C8D-E9D2-4806-AB90-130B995C3F7F}" type="pres">
      <dgm:prSet presAssocID="{790FC546-E9DC-474E-AB3A-2BFAAFC12779}" presName="dummy" presStyleCnt="0"/>
      <dgm:spPr/>
    </dgm:pt>
    <dgm:pt modelId="{731DFDBD-5586-4F26-B886-448968867C55}" type="pres">
      <dgm:prSet presAssocID="{790FC546-E9DC-474E-AB3A-2BFAAFC12779}" presName="node" presStyleLbl="revTx" presStyleIdx="2" presStyleCnt="6">
        <dgm:presLayoutVars>
          <dgm:bulletEnabled val="1"/>
        </dgm:presLayoutVars>
      </dgm:prSet>
      <dgm:spPr/>
      <dgm:t>
        <a:bodyPr/>
        <a:lstStyle/>
        <a:p>
          <a:endParaRPr lang="sv-SE"/>
        </a:p>
      </dgm:t>
    </dgm:pt>
    <dgm:pt modelId="{936E0606-EA42-4B57-8E8B-F680C978761D}" type="pres">
      <dgm:prSet presAssocID="{906B37F8-6718-4383-85B7-482C564E5164}" presName="sibTrans" presStyleLbl="node1" presStyleIdx="2" presStyleCnt="6"/>
      <dgm:spPr/>
      <dgm:t>
        <a:bodyPr/>
        <a:lstStyle/>
        <a:p>
          <a:endParaRPr lang="sv-SE"/>
        </a:p>
      </dgm:t>
    </dgm:pt>
    <dgm:pt modelId="{78800BAA-737E-4593-9C59-72BA3B53E3AE}" type="pres">
      <dgm:prSet presAssocID="{CD77CB2D-26E4-4B4D-BB07-603F285F3183}" presName="dummy" presStyleCnt="0"/>
      <dgm:spPr/>
    </dgm:pt>
    <dgm:pt modelId="{FFB04540-D33D-4C58-9674-C37035FC728D}" type="pres">
      <dgm:prSet presAssocID="{CD77CB2D-26E4-4B4D-BB07-603F285F3183}" presName="node" presStyleLbl="revTx" presStyleIdx="3" presStyleCnt="6">
        <dgm:presLayoutVars>
          <dgm:bulletEnabled val="1"/>
        </dgm:presLayoutVars>
      </dgm:prSet>
      <dgm:spPr/>
      <dgm:t>
        <a:bodyPr/>
        <a:lstStyle/>
        <a:p>
          <a:endParaRPr lang="sv-SE"/>
        </a:p>
      </dgm:t>
    </dgm:pt>
    <dgm:pt modelId="{2673B47B-A1F0-4890-BD18-33321E11DCB2}" type="pres">
      <dgm:prSet presAssocID="{61FE7E1E-7A5E-41B5-9A92-CFF85BE974D4}" presName="sibTrans" presStyleLbl="node1" presStyleIdx="3" presStyleCnt="6"/>
      <dgm:spPr/>
      <dgm:t>
        <a:bodyPr/>
        <a:lstStyle/>
        <a:p>
          <a:endParaRPr lang="sv-SE"/>
        </a:p>
      </dgm:t>
    </dgm:pt>
    <dgm:pt modelId="{3F1CC80F-A0EE-4002-A1F7-84FBCABF79B1}" type="pres">
      <dgm:prSet presAssocID="{7AD00D28-BD64-44A3-A31F-04144DE144DB}" presName="dummy" presStyleCnt="0"/>
      <dgm:spPr/>
    </dgm:pt>
    <dgm:pt modelId="{7FF18B18-DE19-41D6-AD85-80FBAF1831F2}" type="pres">
      <dgm:prSet presAssocID="{7AD00D28-BD64-44A3-A31F-04144DE144DB}" presName="node" presStyleLbl="revTx" presStyleIdx="4" presStyleCnt="6">
        <dgm:presLayoutVars>
          <dgm:bulletEnabled val="1"/>
        </dgm:presLayoutVars>
      </dgm:prSet>
      <dgm:spPr/>
      <dgm:t>
        <a:bodyPr/>
        <a:lstStyle/>
        <a:p>
          <a:endParaRPr lang="sv-SE"/>
        </a:p>
      </dgm:t>
    </dgm:pt>
    <dgm:pt modelId="{CD19A036-2B65-4470-B128-6D4333ED9ABC}" type="pres">
      <dgm:prSet presAssocID="{20AC1917-63BF-444A-9161-3D921509C808}" presName="sibTrans" presStyleLbl="node1" presStyleIdx="4" presStyleCnt="6"/>
      <dgm:spPr/>
      <dgm:t>
        <a:bodyPr/>
        <a:lstStyle/>
        <a:p>
          <a:endParaRPr lang="sv-SE"/>
        </a:p>
      </dgm:t>
    </dgm:pt>
    <dgm:pt modelId="{DBA8A3E9-429A-4EE9-98AB-74491283CCA5}" type="pres">
      <dgm:prSet presAssocID="{1721EBAE-85B7-42D5-A184-0C1B56EBAE8C}" presName="dummy" presStyleCnt="0"/>
      <dgm:spPr/>
    </dgm:pt>
    <dgm:pt modelId="{D634F501-429F-483F-B5CF-B50D1C666F8D}" type="pres">
      <dgm:prSet presAssocID="{1721EBAE-85B7-42D5-A184-0C1B56EBAE8C}" presName="node" presStyleLbl="revTx" presStyleIdx="5" presStyleCnt="6">
        <dgm:presLayoutVars>
          <dgm:bulletEnabled val="1"/>
        </dgm:presLayoutVars>
      </dgm:prSet>
      <dgm:spPr/>
      <dgm:t>
        <a:bodyPr/>
        <a:lstStyle/>
        <a:p>
          <a:endParaRPr lang="sv-SE"/>
        </a:p>
      </dgm:t>
    </dgm:pt>
    <dgm:pt modelId="{BD23C4D6-2A17-45B5-AC28-8857F631B344}" type="pres">
      <dgm:prSet presAssocID="{439A844E-877A-4BC8-923A-E0203FD9B03D}" presName="sibTrans" presStyleLbl="node1" presStyleIdx="5" presStyleCnt="6" custLinFactNeighborX="0" custLinFactNeighborY="2309"/>
      <dgm:spPr/>
      <dgm:t>
        <a:bodyPr/>
        <a:lstStyle/>
        <a:p>
          <a:endParaRPr lang="sv-SE"/>
        </a:p>
      </dgm:t>
    </dgm:pt>
  </dgm:ptLst>
  <dgm:cxnLst>
    <dgm:cxn modelId="{1AB42C32-EBDF-4E5D-B77B-A967565389C6}" srcId="{BDFE78D2-B0A7-44ED-BF73-327743266B99}" destId="{73143ACF-6F68-45C1-B725-1BD4C752939D}" srcOrd="1" destOrd="0" parTransId="{DA9525C7-AD69-45F9-B036-E33B812E9AC1}" sibTransId="{1C8412CF-7D42-4791-B8AC-1BD950D7F587}"/>
    <dgm:cxn modelId="{0E96778F-B371-4CBC-B2EA-DC9287946585}" srcId="{BDFE78D2-B0A7-44ED-BF73-327743266B99}" destId="{7AD00D28-BD64-44A3-A31F-04144DE144DB}" srcOrd="4" destOrd="0" parTransId="{CC3CEB6C-FA90-4431-8241-520A5FDCDC59}" sibTransId="{20AC1917-63BF-444A-9161-3D921509C808}"/>
    <dgm:cxn modelId="{6383B3CA-09BF-4BB5-AF54-671F0500BA9F}" type="presOf" srcId="{73143ACF-6F68-45C1-B725-1BD4C752939D}" destId="{A5390653-0CF9-418E-BBB9-F6F763C08FC4}" srcOrd="0" destOrd="0" presId="urn:microsoft.com/office/officeart/2005/8/layout/cycle1"/>
    <dgm:cxn modelId="{04623C6F-2730-4AD9-A071-5669C71DBE45}" type="presOf" srcId="{C6513C68-679C-49A5-9C58-D3445BF0868C}" destId="{4FFA6535-8D93-4081-99DE-92409CABB012}" srcOrd="0" destOrd="0" presId="urn:microsoft.com/office/officeart/2005/8/layout/cycle1"/>
    <dgm:cxn modelId="{8B6962A7-8E38-41F4-9FE2-03B9062FD8EC}" srcId="{BDFE78D2-B0A7-44ED-BF73-327743266B99}" destId="{C6513C68-679C-49A5-9C58-D3445BF0868C}" srcOrd="0" destOrd="0" parTransId="{3F5C7A6F-008E-45C8-A7B9-5C21719B919D}" sibTransId="{ACEB865B-75C2-454A-93A5-7C4853F53516}"/>
    <dgm:cxn modelId="{221759EF-E71B-404F-8854-39CC6D3BC3E3}" type="presOf" srcId="{7AD00D28-BD64-44A3-A31F-04144DE144DB}" destId="{7FF18B18-DE19-41D6-AD85-80FBAF1831F2}" srcOrd="0" destOrd="0" presId="urn:microsoft.com/office/officeart/2005/8/layout/cycle1"/>
    <dgm:cxn modelId="{9A64FFEA-F58C-49A0-AE32-155C210B23EB}" type="presOf" srcId="{ACEB865B-75C2-454A-93A5-7C4853F53516}" destId="{AC2658CF-9603-49A2-ACD4-A379CFDD432C}" srcOrd="0" destOrd="0" presId="urn:microsoft.com/office/officeart/2005/8/layout/cycle1"/>
    <dgm:cxn modelId="{9FA69C1D-7623-4F35-9543-30FDEC712B63}" type="presOf" srcId="{61FE7E1E-7A5E-41B5-9A92-CFF85BE974D4}" destId="{2673B47B-A1F0-4890-BD18-33321E11DCB2}" srcOrd="0" destOrd="0" presId="urn:microsoft.com/office/officeart/2005/8/layout/cycle1"/>
    <dgm:cxn modelId="{3B1C61B4-B6D2-45BA-A34B-32EBEAB798DA}" type="presOf" srcId="{BDFE78D2-B0A7-44ED-BF73-327743266B99}" destId="{A1653FB5-1283-4595-A744-DBB898BAE93F}" srcOrd="0" destOrd="0" presId="urn:microsoft.com/office/officeart/2005/8/layout/cycle1"/>
    <dgm:cxn modelId="{EEBFADAA-A525-450A-A67F-3E4BE46BC1BF}" type="presOf" srcId="{790FC546-E9DC-474E-AB3A-2BFAAFC12779}" destId="{731DFDBD-5586-4F26-B886-448968867C55}" srcOrd="0" destOrd="0" presId="urn:microsoft.com/office/officeart/2005/8/layout/cycle1"/>
    <dgm:cxn modelId="{F352EF06-F747-459D-8C6E-4DEFE550EFA0}" type="presOf" srcId="{1721EBAE-85B7-42D5-A184-0C1B56EBAE8C}" destId="{D634F501-429F-483F-B5CF-B50D1C666F8D}" srcOrd="0" destOrd="0" presId="urn:microsoft.com/office/officeart/2005/8/layout/cycle1"/>
    <dgm:cxn modelId="{F318DFA5-4882-4D38-AE3A-6E155666EBF8}" type="presOf" srcId="{439A844E-877A-4BC8-923A-E0203FD9B03D}" destId="{BD23C4D6-2A17-45B5-AC28-8857F631B344}" srcOrd="0" destOrd="0" presId="urn:microsoft.com/office/officeart/2005/8/layout/cycle1"/>
    <dgm:cxn modelId="{ACB301B6-E3C3-459A-BD20-EE31CB03ED58}" srcId="{BDFE78D2-B0A7-44ED-BF73-327743266B99}" destId="{1721EBAE-85B7-42D5-A184-0C1B56EBAE8C}" srcOrd="5" destOrd="0" parTransId="{E008ABA6-5D70-4C38-AAAC-B7870A110C27}" sibTransId="{439A844E-877A-4BC8-923A-E0203FD9B03D}"/>
    <dgm:cxn modelId="{3E1962C6-6E8D-4EBF-AD9D-3A2DDBE72118}" type="presOf" srcId="{906B37F8-6718-4383-85B7-482C564E5164}" destId="{936E0606-EA42-4B57-8E8B-F680C978761D}" srcOrd="0" destOrd="0" presId="urn:microsoft.com/office/officeart/2005/8/layout/cycle1"/>
    <dgm:cxn modelId="{D154080E-3C6C-441E-A43E-25CB52BB720E}" srcId="{BDFE78D2-B0A7-44ED-BF73-327743266B99}" destId="{790FC546-E9DC-474E-AB3A-2BFAAFC12779}" srcOrd="2" destOrd="0" parTransId="{489B8708-DBB1-442E-AFE1-5ACB0330C964}" sibTransId="{906B37F8-6718-4383-85B7-482C564E5164}"/>
    <dgm:cxn modelId="{DE779961-5C78-4B78-AF03-C8003D47B3C4}" type="presOf" srcId="{20AC1917-63BF-444A-9161-3D921509C808}" destId="{CD19A036-2B65-4470-B128-6D4333ED9ABC}" srcOrd="0" destOrd="0" presId="urn:microsoft.com/office/officeart/2005/8/layout/cycle1"/>
    <dgm:cxn modelId="{578C3440-E8E0-449A-96FA-53583E99A93B}" type="presOf" srcId="{1C8412CF-7D42-4791-B8AC-1BD950D7F587}" destId="{7B999A02-49C4-45C3-832E-C34AEA75C76E}" srcOrd="0" destOrd="0" presId="urn:microsoft.com/office/officeart/2005/8/layout/cycle1"/>
    <dgm:cxn modelId="{0D359918-283D-4F6B-87E9-DD433B727FB8}" srcId="{BDFE78D2-B0A7-44ED-BF73-327743266B99}" destId="{CD77CB2D-26E4-4B4D-BB07-603F285F3183}" srcOrd="3" destOrd="0" parTransId="{E682C046-9D4C-451B-959D-714C5A66CF1C}" sibTransId="{61FE7E1E-7A5E-41B5-9A92-CFF85BE974D4}"/>
    <dgm:cxn modelId="{35FACD30-96E8-4880-BC21-629947B91FE8}" type="presOf" srcId="{CD77CB2D-26E4-4B4D-BB07-603F285F3183}" destId="{FFB04540-D33D-4C58-9674-C37035FC728D}" srcOrd="0" destOrd="0" presId="urn:microsoft.com/office/officeart/2005/8/layout/cycle1"/>
    <dgm:cxn modelId="{4346D27C-A3DB-4E0E-9721-37BBE80CD41F}" type="presParOf" srcId="{A1653FB5-1283-4595-A744-DBB898BAE93F}" destId="{7AFCA87E-2C89-4D3D-A5C0-EA76B7FD12A5}" srcOrd="0" destOrd="0" presId="urn:microsoft.com/office/officeart/2005/8/layout/cycle1"/>
    <dgm:cxn modelId="{EABF9D8E-EF40-46A7-9A86-88C50D8CCD82}" type="presParOf" srcId="{A1653FB5-1283-4595-A744-DBB898BAE93F}" destId="{4FFA6535-8D93-4081-99DE-92409CABB012}" srcOrd="1" destOrd="0" presId="urn:microsoft.com/office/officeart/2005/8/layout/cycle1"/>
    <dgm:cxn modelId="{FA257F72-BBB7-4B5B-9434-6ED9640E7B74}" type="presParOf" srcId="{A1653FB5-1283-4595-A744-DBB898BAE93F}" destId="{AC2658CF-9603-49A2-ACD4-A379CFDD432C}" srcOrd="2" destOrd="0" presId="urn:microsoft.com/office/officeart/2005/8/layout/cycle1"/>
    <dgm:cxn modelId="{0A90560D-BAF5-438E-AD3D-D49A631A1172}" type="presParOf" srcId="{A1653FB5-1283-4595-A744-DBB898BAE93F}" destId="{4DC9FE1C-A92E-4BDF-8984-A5F6CECBA6EA}" srcOrd="3" destOrd="0" presId="urn:microsoft.com/office/officeart/2005/8/layout/cycle1"/>
    <dgm:cxn modelId="{F52E9BEF-52D0-4DDA-A36F-2BD7C6DCAAA9}" type="presParOf" srcId="{A1653FB5-1283-4595-A744-DBB898BAE93F}" destId="{A5390653-0CF9-418E-BBB9-F6F763C08FC4}" srcOrd="4" destOrd="0" presId="urn:microsoft.com/office/officeart/2005/8/layout/cycle1"/>
    <dgm:cxn modelId="{E8E09FB3-69DA-48F1-A9B5-F3E2E61A0CAD}" type="presParOf" srcId="{A1653FB5-1283-4595-A744-DBB898BAE93F}" destId="{7B999A02-49C4-45C3-832E-C34AEA75C76E}" srcOrd="5" destOrd="0" presId="urn:microsoft.com/office/officeart/2005/8/layout/cycle1"/>
    <dgm:cxn modelId="{2AE3153C-D9DB-43EF-A1CB-ED7054628A95}" type="presParOf" srcId="{A1653FB5-1283-4595-A744-DBB898BAE93F}" destId="{D6887C8D-E9D2-4806-AB90-130B995C3F7F}" srcOrd="6" destOrd="0" presId="urn:microsoft.com/office/officeart/2005/8/layout/cycle1"/>
    <dgm:cxn modelId="{DF5CBBB4-5F60-4EDB-B23F-C2D584BFE03F}" type="presParOf" srcId="{A1653FB5-1283-4595-A744-DBB898BAE93F}" destId="{731DFDBD-5586-4F26-B886-448968867C55}" srcOrd="7" destOrd="0" presId="urn:microsoft.com/office/officeart/2005/8/layout/cycle1"/>
    <dgm:cxn modelId="{3E58CCE6-DB77-46D9-A076-D1BF89725B45}" type="presParOf" srcId="{A1653FB5-1283-4595-A744-DBB898BAE93F}" destId="{936E0606-EA42-4B57-8E8B-F680C978761D}" srcOrd="8" destOrd="0" presId="urn:microsoft.com/office/officeart/2005/8/layout/cycle1"/>
    <dgm:cxn modelId="{87B21205-27A2-482B-94F8-8121777E97C8}" type="presParOf" srcId="{A1653FB5-1283-4595-A744-DBB898BAE93F}" destId="{78800BAA-737E-4593-9C59-72BA3B53E3AE}" srcOrd="9" destOrd="0" presId="urn:microsoft.com/office/officeart/2005/8/layout/cycle1"/>
    <dgm:cxn modelId="{70CCBE14-2160-44AC-AC8A-E505365BC709}" type="presParOf" srcId="{A1653FB5-1283-4595-A744-DBB898BAE93F}" destId="{FFB04540-D33D-4C58-9674-C37035FC728D}" srcOrd="10" destOrd="0" presId="urn:microsoft.com/office/officeart/2005/8/layout/cycle1"/>
    <dgm:cxn modelId="{13F2A333-8058-491B-8DFB-2F2B9908DEEB}" type="presParOf" srcId="{A1653FB5-1283-4595-A744-DBB898BAE93F}" destId="{2673B47B-A1F0-4890-BD18-33321E11DCB2}" srcOrd="11" destOrd="0" presId="urn:microsoft.com/office/officeart/2005/8/layout/cycle1"/>
    <dgm:cxn modelId="{B608574A-01EF-4284-B424-515EA9D73637}" type="presParOf" srcId="{A1653FB5-1283-4595-A744-DBB898BAE93F}" destId="{3F1CC80F-A0EE-4002-A1F7-84FBCABF79B1}" srcOrd="12" destOrd="0" presId="urn:microsoft.com/office/officeart/2005/8/layout/cycle1"/>
    <dgm:cxn modelId="{718533E6-53DD-4485-AE26-7FD0CEA4221F}" type="presParOf" srcId="{A1653FB5-1283-4595-A744-DBB898BAE93F}" destId="{7FF18B18-DE19-41D6-AD85-80FBAF1831F2}" srcOrd="13" destOrd="0" presId="urn:microsoft.com/office/officeart/2005/8/layout/cycle1"/>
    <dgm:cxn modelId="{2ED442A3-3017-4C79-928B-5CCF94B7B4C1}" type="presParOf" srcId="{A1653FB5-1283-4595-A744-DBB898BAE93F}" destId="{CD19A036-2B65-4470-B128-6D4333ED9ABC}" srcOrd="14" destOrd="0" presId="urn:microsoft.com/office/officeart/2005/8/layout/cycle1"/>
    <dgm:cxn modelId="{2B95399C-2C51-431D-A256-22F93285C387}" type="presParOf" srcId="{A1653FB5-1283-4595-A744-DBB898BAE93F}" destId="{DBA8A3E9-429A-4EE9-98AB-74491283CCA5}" srcOrd="15" destOrd="0" presId="urn:microsoft.com/office/officeart/2005/8/layout/cycle1"/>
    <dgm:cxn modelId="{569033AB-9A05-4565-8F80-43E095F952D6}" type="presParOf" srcId="{A1653FB5-1283-4595-A744-DBB898BAE93F}" destId="{D634F501-429F-483F-B5CF-B50D1C666F8D}" srcOrd="16" destOrd="0" presId="urn:microsoft.com/office/officeart/2005/8/layout/cycle1"/>
    <dgm:cxn modelId="{66A30153-7F0F-4208-A003-A99954807214}" type="presParOf" srcId="{A1653FB5-1283-4595-A744-DBB898BAE93F}" destId="{BD23C4D6-2A17-45B5-AC28-8857F631B344}"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FE78D2-B0A7-44ED-BF73-327743266B9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sv-SE"/>
        </a:p>
      </dgm:t>
    </dgm:pt>
    <dgm:pt modelId="{C6513C68-679C-49A5-9C58-D3445BF0868C}">
      <dgm:prSet phldrT="[Text]" phldr="0" custT="1"/>
      <dgm:spPr/>
      <dgm:t>
        <a:bodyPr/>
        <a:lstStyle/>
        <a:p>
          <a:pPr rtl="0"/>
          <a:r>
            <a:rPr lang="sv-SE" sz="1200" dirty="0">
              <a:latin typeface="Calibri Light" panose="020F0302020204030204"/>
            </a:rPr>
            <a:t>Steg 1 Identifiering och sammanställning av lokala behov (RSS + lokal nivå)</a:t>
          </a:r>
          <a:endParaRPr lang="sv-SE" sz="1200" dirty="0"/>
        </a:p>
      </dgm:t>
    </dgm:pt>
    <dgm:pt modelId="{3F5C7A6F-008E-45C8-A7B9-5C21719B919D}" type="parTrans" cxnId="{8B6962A7-8E38-41F4-9FE2-03B9062FD8EC}">
      <dgm:prSet/>
      <dgm:spPr/>
      <dgm:t>
        <a:bodyPr/>
        <a:lstStyle/>
        <a:p>
          <a:endParaRPr lang="sv-SE"/>
        </a:p>
      </dgm:t>
    </dgm:pt>
    <dgm:pt modelId="{ACEB865B-75C2-454A-93A5-7C4853F53516}" type="sibTrans" cxnId="{8B6962A7-8E38-41F4-9FE2-03B9062FD8EC}">
      <dgm:prSet/>
      <dgm:spPr/>
      <dgm:t>
        <a:bodyPr/>
        <a:lstStyle/>
        <a:p>
          <a:endParaRPr lang="sv-SE"/>
        </a:p>
      </dgm:t>
    </dgm:pt>
    <dgm:pt modelId="{73143ACF-6F68-45C1-B725-1BD4C752939D}">
      <dgm:prSet phldrT="[Text]" phldr="0" custT="1"/>
      <dgm:spPr/>
      <dgm:t>
        <a:bodyPr/>
        <a:lstStyle/>
        <a:p>
          <a:pPr rtl="0"/>
          <a:r>
            <a:rPr lang="sv-SE" sz="1200" dirty="0">
              <a:latin typeface="Calibri Light" panose="020F0302020204030204"/>
            </a:rPr>
            <a:t>Steg 2 Kvalitetssäkring av identifierade behov (RSS + lokal nivå)</a:t>
          </a:r>
          <a:endParaRPr lang="sv-SE" sz="1200" dirty="0"/>
        </a:p>
      </dgm:t>
    </dgm:pt>
    <dgm:pt modelId="{DA9525C7-AD69-45F9-B036-E33B812E9AC1}" type="parTrans" cxnId="{1AB42C32-EBDF-4E5D-B77B-A967565389C6}">
      <dgm:prSet/>
      <dgm:spPr/>
      <dgm:t>
        <a:bodyPr/>
        <a:lstStyle/>
        <a:p>
          <a:endParaRPr lang="sv-SE"/>
        </a:p>
      </dgm:t>
    </dgm:pt>
    <dgm:pt modelId="{1C8412CF-7D42-4791-B8AC-1BD950D7F587}" type="sibTrans" cxnId="{1AB42C32-EBDF-4E5D-B77B-A967565389C6}">
      <dgm:prSet/>
      <dgm:spPr/>
      <dgm:t>
        <a:bodyPr/>
        <a:lstStyle/>
        <a:p>
          <a:endParaRPr lang="sv-SE"/>
        </a:p>
      </dgm:t>
    </dgm:pt>
    <dgm:pt modelId="{790FC546-E9DC-474E-AB3A-2BFAAFC12779}">
      <dgm:prSet phldrT="[Text]" phldr="0" custT="1"/>
      <dgm:spPr/>
      <dgm:t>
        <a:bodyPr/>
        <a:lstStyle/>
        <a:p>
          <a:pPr rtl="0"/>
          <a:r>
            <a:rPr lang="sv-SE" sz="1200" dirty="0">
              <a:latin typeface="Calibri Light" panose="020F0302020204030204"/>
            </a:rPr>
            <a:t>Steg 3 Sortering utifrån vilka ”stöd” som redan finns (Nationell nivå)</a:t>
          </a:r>
          <a:endParaRPr lang="sv-SE" sz="1200" dirty="0"/>
        </a:p>
      </dgm:t>
    </dgm:pt>
    <dgm:pt modelId="{489B8708-DBB1-442E-AFE1-5ACB0330C964}" type="parTrans" cxnId="{D154080E-3C6C-441E-A43E-25CB52BB720E}">
      <dgm:prSet/>
      <dgm:spPr/>
      <dgm:t>
        <a:bodyPr/>
        <a:lstStyle/>
        <a:p>
          <a:endParaRPr lang="sv-SE"/>
        </a:p>
      </dgm:t>
    </dgm:pt>
    <dgm:pt modelId="{906B37F8-6718-4383-85B7-482C564E5164}" type="sibTrans" cxnId="{D154080E-3C6C-441E-A43E-25CB52BB720E}">
      <dgm:prSet/>
      <dgm:spPr/>
      <dgm:t>
        <a:bodyPr/>
        <a:lstStyle/>
        <a:p>
          <a:endParaRPr lang="sv-SE"/>
        </a:p>
      </dgm:t>
    </dgm:pt>
    <dgm:pt modelId="{CD77CB2D-26E4-4B4D-BB07-603F285F3183}">
      <dgm:prSet phldrT="[Text]" phldr="0" custT="1"/>
      <dgm:spPr/>
      <dgm:t>
        <a:bodyPr/>
        <a:lstStyle/>
        <a:p>
          <a:r>
            <a:rPr lang="sv-SE" sz="1200" dirty="0">
              <a:latin typeface="Calibri Light" panose="020F0302020204030204"/>
            </a:rPr>
            <a:t>Steg 4 Prioritering av NSK-S </a:t>
          </a:r>
          <a:endParaRPr lang="sv-SE" sz="1200" dirty="0"/>
        </a:p>
      </dgm:t>
    </dgm:pt>
    <dgm:pt modelId="{E682C046-9D4C-451B-959D-714C5A66CF1C}" type="parTrans" cxnId="{0D359918-283D-4F6B-87E9-DD433B727FB8}">
      <dgm:prSet/>
      <dgm:spPr/>
      <dgm:t>
        <a:bodyPr/>
        <a:lstStyle/>
        <a:p>
          <a:endParaRPr lang="sv-SE"/>
        </a:p>
      </dgm:t>
    </dgm:pt>
    <dgm:pt modelId="{61FE7E1E-7A5E-41B5-9A92-CFF85BE974D4}" type="sibTrans" cxnId="{0D359918-283D-4F6B-87E9-DD433B727FB8}">
      <dgm:prSet/>
      <dgm:spPr/>
      <dgm:t>
        <a:bodyPr/>
        <a:lstStyle/>
        <a:p>
          <a:endParaRPr lang="sv-SE"/>
        </a:p>
      </dgm:t>
    </dgm:pt>
    <dgm:pt modelId="{7AD00D28-BD64-44A3-A31F-04144DE144DB}">
      <dgm:prSet phldrT="[Text]" phldr="0" custT="1"/>
      <dgm:spPr/>
      <dgm:t>
        <a:bodyPr/>
        <a:lstStyle/>
        <a:p>
          <a:pPr rtl="0"/>
          <a:r>
            <a:rPr lang="sv-SE" sz="1200" dirty="0">
              <a:latin typeface="Calibri Light" panose="020F0302020204030204"/>
            </a:rPr>
            <a:t>Steg 5 Nationella aktörer tar emot behov</a:t>
          </a:r>
          <a:r>
            <a:rPr lang="sv-SE" sz="1300" dirty="0">
              <a:latin typeface="Calibri Light" panose="020F0302020204030204"/>
            </a:rPr>
            <a:t>.</a:t>
          </a:r>
          <a:endParaRPr lang="sv-SE" sz="1300" dirty="0"/>
        </a:p>
      </dgm:t>
    </dgm:pt>
    <dgm:pt modelId="{CC3CEB6C-FA90-4431-8241-520A5FDCDC59}" type="parTrans" cxnId="{0E96778F-B371-4CBC-B2EA-DC9287946585}">
      <dgm:prSet/>
      <dgm:spPr/>
      <dgm:t>
        <a:bodyPr/>
        <a:lstStyle/>
        <a:p>
          <a:endParaRPr lang="sv-SE"/>
        </a:p>
      </dgm:t>
    </dgm:pt>
    <dgm:pt modelId="{20AC1917-63BF-444A-9161-3D921509C808}" type="sibTrans" cxnId="{0E96778F-B371-4CBC-B2EA-DC9287946585}">
      <dgm:prSet/>
      <dgm:spPr/>
      <dgm:t>
        <a:bodyPr/>
        <a:lstStyle/>
        <a:p>
          <a:endParaRPr lang="sv-SE"/>
        </a:p>
      </dgm:t>
    </dgm:pt>
    <dgm:pt modelId="{1721EBAE-85B7-42D5-A184-0C1B56EBAE8C}">
      <dgm:prSet phldr="0" custT="1"/>
      <dgm:spPr/>
      <dgm:t>
        <a:bodyPr/>
        <a:lstStyle/>
        <a:p>
          <a:pPr rtl="0"/>
          <a:r>
            <a:rPr lang="sv-SE" sz="1200" dirty="0">
              <a:latin typeface="Calibri Light" panose="020F0302020204030204"/>
            </a:rPr>
            <a:t>Steg 6 Återkoppling till regional och lokal nivå.</a:t>
          </a:r>
        </a:p>
      </dgm:t>
    </dgm:pt>
    <dgm:pt modelId="{E008ABA6-5D70-4C38-AAAC-B7870A110C27}" type="parTrans" cxnId="{ACB301B6-E3C3-459A-BD20-EE31CB03ED58}">
      <dgm:prSet/>
      <dgm:spPr/>
      <dgm:t>
        <a:bodyPr/>
        <a:lstStyle/>
        <a:p>
          <a:endParaRPr lang="sv-SE"/>
        </a:p>
      </dgm:t>
    </dgm:pt>
    <dgm:pt modelId="{439A844E-877A-4BC8-923A-E0203FD9B03D}" type="sibTrans" cxnId="{ACB301B6-E3C3-459A-BD20-EE31CB03ED58}">
      <dgm:prSet/>
      <dgm:spPr/>
      <dgm:t>
        <a:bodyPr/>
        <a:lstStyle/>
        <a:p>
          <a:endParaRPr lang="sv-SE"/>
        </a:p>
      </dgm:t>
    </dgm:pt>
    <dgm:pt modelId="{A1653FB5-1283-4595-A744-DBB898BAE93F}" type="pres">
      <dgm:prSet presAssocID="{BDFE78D2-B0A7-44ED-BF73-327743266B99}" presName="cycle" presStyleCnt="0">
        <dgm:presLayoutVars>
          <dgm:dir/>
          <dgm:resizeHandles val="exact"/>
        </dgm:presLayoutVars>
      </dgm:prSet>
      <dgm:spPr/>
      <dgm:t>
        <a:bodyPr/>
        <a:lstStyle/>
        <a:p>
          <a:endParaRPr lang="sv-SE"/>
        </a:p>
      </dgm:t>
    </dgm:pt>
    <dgm:pt modelId="{7AFCA87E-2C89-4D3D-A5C0-EA76B7FD12A5}" type="pres">
      <dgm:prSet presAssocID="{C6513C68-679C-49A5-9C58-D3445BF0868C}" presName="dummy" presStyleCnt="0"/>
      <dgm:spPr/>
    </dgm:pt>
    <dgm:pt modelId="{4FFA6535-8D93-4081-99DE-92409CABB012}" type="pres">
      <dgm:prSet presAssocID="{C6513C68-679C-49A5-9C58-D3445BF0868C}" presName="node" presStyleLbl="revTx" presStyleIdx="0" presStyleCnt="6">
        <dgm:presLayoutVars>
          <dgm:bulletEnabled val="1"/>
        </dgm:presLayoutVars>
      </dgm:prSet>
      <dgm:spPr/>
      <dgm:t>
        <a:bodyPr/>
        <a:lstStyle/>
        <a:p>
          <a:endParaRPr lang="sv-SE"/>
        </a:p>
      </dgm:t>
    </dgm:pt>
    <dgm:pt modelId="{AC2658CF-9603-49A2-ACD4-A379CFDD432C}" type="pres">
      <dgm:prSet presAssocID="{ACEB865B-75C2-454A-93A5-7C4853F53516}" presName="sibTrans" presStyleLbl="node1" presStyleIdx="0" presStyleCnt="6"/>
      <dgm:spPr/>
      <dgm:t>
        <a:bodyPr/>
        <a:lstStyle/>
        <a:p>
          <a:endParaRPr lang="sv-SE"/>
        </a:p>
      </dgm:t>
    </dgm:pt>
    <dgm:pt modelId="{4DC9FE1C-A92E-4BDF-8984-A5F6CECBA6EA}" type="pres">
      <dgm:prSet presAssocID="{73143ACF-6F68-45C1-B725-1BD4C752939D}" presName="dummy" presStyleCnt="0"/>
      <dgm:spPr/>
    </dgm:pt>
    <dgm:pt modelId="{A5390653-0CF9-418E-BBB9-F6F763C08FC4}" type="pres">
      <dgm:prSet presAssocID="{73143ACF-6F68-45C1-B725-1BD4C752939D}" presName="node" presStyleLbl="revTx" presStyleIdx="1" presStyleCnt="6" custScaleX="166126" custScaleY="87980">
        <dgm:presLayoutVars>
          <dgm:bulletEnabled val="1"/>
        </dgm:presLayoutVars>
      </dgm:prSet>
      <dgm:spPr/>
      <dgm:t>
        <a:bodyPr/>
        <a:lstStyle/>
        <a:p>
          <a:endParaRPr lang="sv-SE"/>
        </a:p>
      </dgm:t>
    </dgm:pt>
    <dgm:pt modelId="{7B999A02-49C4-45C3-832E-C34AEA75C76E}" type="pres">
      <dgm:prSet presAssocID="{1C8412CF-7D42-4791-B8AC-1BD950D7F587}" presName="sibTrans" presStyleLbl="node1" presStyleIdx="1" presStyleCnt="6"/>
      <dgm:spPr/>
      <dgm:t>
        <a:bodyPr/>
        <a:lstStyle/>
        <a:p>
          <a:endParaRPr lang="sv-SE"/>
        </a:p>
      </dgm:t>
    </dgm:pt>
    <dgm:pt modelId="{D6887C8D-E9D2-4806-AB90-130B995C3F7F}" type="pres">
      <dgm:prSet presAssocID="{790FC546-E9DC-474E-AB3A-2BFAAFC12779}" presName="dummy" presStyleCnt="0"/>
      <dgm:spPr/>
    </dgm:pt>
    <dgm:pt modelId="{731DFDBD-5586-4F26-B886-448968867C55}" type="pres">
      <dgm:prSet presAssocID="{790FC546-E9DC-474E-AB3A-2BFAAFC12779}" presName="node" presStyleLbl="revTx" presStyleIdx="2" presStyleCnt="6">
        <dgm:presLayoutVars>
          <dgm:bulletEnabled val="1"/>
        </dgm:presLayoutVars>
      </dgm:prSet>
      <dgm:spPr/>
      <dgm:t>
        <a:bodyPr/>
        <a:lstStyle/>
        <a:p>
          <a:endParaRPr lang="sv-SE"/>
        </a:p>
      </dgm:t>
    </dgm:pt>
    <dgm:pt modelId="{936E0606-EA42-4B57-8E8B-F680C978761D}" type="pres">
      <dgm:prSet presAssocID="{906B37F8-6718-4383-85B7-482C564E5164}" presName="sibTrans" presStyleLbl="node1" presStyleIdx="2" presStyleCnt="6"/>
      <dgm:spPr/>
      <dgm:t>
        <a:bodyPr/>
        <a:lstStyle/>
        <a:p>
          <a:endParaRPr lang="sv-SE"/>
        </a:p>
      </dgm:t>
    </dgm:pt>
    <dgm:pt modelId="{78800BAA-737E-4593-9C59-72BA3B53E3AE}" type="pres">
      <dgm:prSet presAssocID="{CD77CB2D-26E4-4B4D-BB07-603F285F3183}" presName="dummy" presStyleCnt="0"/>
      <dgm:spPr/>
    </dgm:pt>
    <dgm:pt modelId="{FFB04540-D33D-4C58-9674-C37035FC728D}" type="pres">
      <dgm:prSet presAssocID="{CD77CB2D-26E4-4B4D-BB07-603F285F3183}" presName="node" presStyleLbl="revTx" presStyleIdx="3" presStyleCnt="6">
        <dgm:presLayoutVars>
          <dgm:bulletEnabled val="1"/>
        </dgm:presLayoutVars>
      </dgm:prSet>
      <dgm:spPr/>
      <dgm:t>
        <a:bodyPr/>
        <a:lstStyle/>
        <a:p>
          <a:endParaRPr lang="sv-SE"/>
        </a:p>
      </dgm:t>
    </dgm:pt>
    <dgm:pt modelId="{2673B47B-A1F0-4890-BD18-33321E11DCB2}" type="pres">
      <dgm:prSet presAssocID="{61FE7E1E-7A5E-41B5-9A92-CFF85BE974D4}" presName="sibTrans" presStyleLbl="node1" presStyleIdx="3" presStyleCnt="6"/>
      <dgm:spPr/>
      <dgm:t>
        <a:bodyPr/>
        <a:lstStyle/>
        <a:p>
          <a:endParaRPr lang="sv-SE"/>
        </a:p>
      </dgm:t>
    </dgm:pt>
    <dgm:pt modelId="{3F1CC80F-A0EE-4002-A1F7-84FBCABF79B1}" type="pres">
      <dgm:prSet presAssocID="{7AD00D28-BD64-44A3-A31F-04144DE144DB}" presName="dummy" presStyleCnt="0"/>
      <dgm:spPr/>
    </dgm:pt>
    <dgm:pt modelId="{7FF18B18-DE19-41D6-AD85-80FBAF1831F2}" type="pres">
      <dgm:prSet presAssocID="{7AD00D28-BD64-44A3-A31F-04144DE144DB}" presName="node" presStyleLbl="revTx" presStyleIdx="4" presStyleCnt="6">
        <dgm:presLayoutVars>
          <dgm:bulletEnabled val="1"/>
        </dgm:presLayoutVars>
      </dgm:prSet>
      <dgm:spPr/>
      <dgm:t>
        <a:bodyPr/>
        <a:lstStyle/>
        <a:p>
          <a:endParaRPr lang="sv-SE"/>
        </a:p>
      </dgm:t>
    </dgm:pt>
    <dgm:pt modelId="{CD19A036-2B65-4470-B128-6D4333ED9ABC}" type="pres">
      <dgm:prSet presAssocID="{20AC1917-63BF-444A-9161-3D921509C808}" presName="sibTrans" presStyleLbl="node1" presStyleIdx="4" presStyleCnt="6"/>
      <dgm:spPr/>
      <dgm:t>
        <a:bodyPr/>
        <a:lstStyle/>
        <a:p>
          <a:endParaRPr lang="sv-SE"/>
        </a:p>
      </dgm:t>
    </dgm:pt>
    <dgm:pt modelId="{DBA8A3E9-429A-4EE9-98AB-74491283CCA5}" type="pres">
      <dgm:prSet presAssocID="{1721EBAE-85B7-42D5-A184-0C1B56EBAE8C}" presName="dummy" presStyleCnt="0"/>
      <dgm:spPr/>
    </dgm:pt>
    <dgm:pt modelId="{D634F501-429F-483F-B5CF-B50D1C666F8D}" type="pres">
      <dgm:prSet presAssocID="{1721EBAE-85B7-42D5-A184-0C1B56EBAE8C}" presName="node" presStyleLbl="revTx" presStyleIdx="5" presStyleCnt="6">
        <dgm:presLayoutVars>
          <dgm:bulletEnabled val="1"/>
        </dgm:presLayoutVars>
      </dgm:prSet>
      <dgm:spPr/>
      <dgm:t>
        <a:bodyPr/>
        <a:lstStyle/>
        <a:p>
          <a:endParaRPr lang="sv-SE"/>
        </a:p>
      </dgm:t>
    </dgm:pt>
    <dgm:pt modelId="{BD23C4D6-2A17-45B5-AC28-8857F631B344}" type="pres">
      <dgm:prSet presAssocID="{439A844E-877A-4BC8-923A-E0203FD9B03D}" presName="sibTrans" presStyleLbl="node1" presStyleIdx="5" presStyleCnt="6" custLinFactNeighborX="0" custLinFactNeighborY="2309"/>
      <dgm:spPr/>
      <dgm:t>
        <a:bodyPr/>
        <a:lstStyle/>
        <a:p>
          <a:endParaRPr lang="sv-SE"/>
        </a:p>
      </dgm:t>
    </dgm:pt>
  </dgm:ptLst>
  <dgm:cxnLst>
    <dgm:cxn modelId="{1AB42C32-EBDF-4E5D-B77B-A967565389C6}" srcId="{BDFE78D2-B0A7-44ED-BF73-327743266B99}" destId="{73143ACF-6F68-45C1-B725-1BD4C752939D}" srcOrd="1" destOrd="0" parTransId="{DA9525C7-AD69-45F9-B036-E33B812E9AC1}" sibTransId="{1C8412CF-7D42-4791-B8AC-1BD950D7F587}"/>
    <dgm:cxn modelId="{0E96778F-B371-4CBC-B2EA-DC9287946585}" srcId="{BDFE78D2-B0A7-44ED-BF73-327743266B99}" destId="{7AD00D28-BD64-44A3-A31F-04144DE144DB}" srcOrd="4" destOrd="0" parTransId="{CC3CEB6C-FA90-4431-8241-520A5FDCDC59}" sibTransId="{20AC1917-63BF-444A-9161-3D921509C808}"/>
    <dgm:cxn modelId="{6383B3CA-09BF-4BB5-AF54-671F0500BA9F}" type="presOf" srcId="{73143ACF-6F68-45C1-B725-1BD4C752939D}" destId="{A5390653-0CF9-418E-BBB9-F6F763C08FC4}" srcOrd="0" destOrd="0" presId="urn:microsoft.com/office/officeart/2005/8/layout/cycle1"/>
    <dgm:cxn modelId="{04623C6F-2730-4AD9-A071-5669C71DBE45}" type="presOf" srcId="{C6513C68-679C-49A5-9C58-D3445BF0868C}" destId="{4FFA6535-8D93-4081-99DE-92409CABB012}" srcOrd="0" destOrd="0" presId="urn:microsoft.com/office/officeart/2005/8/layout/cycle1"/>
    <dgm:cxn modelId="{8B6962A7-8E38-41F4-9FE2-03B9062FD8EC}" srcId="{BDFE78D2-B0A7-44ED-BF73-327743266B99}" destId="{C6513C68-679C-49A5-9C58-D3445BF0868C}" srcOrd="0" destOrd="0" parTransId="{3F5C7A6F-008E-45C8-A7B9-5C21719B919D}" sibTransId="{ACEB865B-75C2-454A-93A5-7C4853F53516}"/>
    <dgm:cxn modelId="{221759EF-E71B-404F-8854-39CC6D3BC3E3}" type="presOf" srcId="{7AD00D28-BD64-44A3-A31F-04144DE144DB}" destId="{7FF18B18-DE19-41D6-AD85-80FBAF1831F2}" srcOrd="0" destOrd="0" presId="urn:microsoft.com/office/officeart/2005/8/layout/cycle1"/>
    <dgm:cxn modelId="{9A64FFEA-F58C-49A0-AE32-155C210B23EB}" type="presOf" srcId="{ACEB865B-75C2-454A-93A5-7C4853F53516}" destId="{AC2658CF-9603-49A2-ACD4-A379CFDD432C}" srcOrd="0" destOrd="0" presId="urn:microsoft.com/office/officeart/2005/8/layout/cycle1"/>
    <dgm:cxn modelId="{9FA69C1D-7623-4F35-9543-30FDEC712B63}" type="presOf" srcId="{61FE7E1E-7A5E-41B5-9A92-CFF85BE974D4}" destId="{2673B47B-A1F0-4890-BD18-33321E11DCB2}" srcOrd="0" destOrd="0" presId="urn:microsoft.com/office/officeart/2005/8/layout/cycle1"/>
    <dgm:cxn modelId="{3B1C61B4-B6D2-45BA-A34B-32EBEAB798DA}" type="presOf" srcId="{BDFE78D2-B0A7-44ED-BF73-327743266B99}" destId="{A1653FB5-1283-4595-A744-DBB898BAE93F}" srcOrd="0" destOrd="0" presId="urn:microsoft.com/office/officeart/2005/8/layout/cycle1"/>
    <dgm:cxn modelId="{EEBFADAA-A525-450A-A67F-3E4BE46BC1BF}" type="presOf" srcId="{790FC546-E9DC-474E-AB3A-2BFAAFC12779}" destId="{731DFDBD-5586-4F26-B886-448968867C55}" srcOrd="0" destOrd="0" presId="urn:microsoft.com/office/officeart/2005/8/layout/cycle1"/>
    <dgm:cxn modelId="{F352EF06-F747-459D-8C6E-4DEFE550EFA0}" type="presOf" srcId="{1721EBAE-85B7-42D5-A184-0C1B56EBAE8C}" destId="{D634F501-429F-483F-B5CF-B50D1C666F8D}" srcOrd="0" destOrd="0" presId="urn:microsoft.com/office/officeart/2005/8/layout/cycle1"/>
    <dgm:cxn modelId="{F318DFA5-4882-4D38-AE3A-6E155666EBF8}" type="presOf" srcId="{439A844E-877A-4BC8-923A-E0203FD9B03D}" destId="{BD23C4D6-2A17-45B5-AC28-8857F631B344}" srcOrd="0" destOrd="0" presId="urn:microsoft.com/office/officeart/2005/8/layout/cycle1"/>
    <dgm:cxn modelId="{ACB301B6-E3C3-459A-BD20-EE31CB03ED58}" srcId="{BDFE78D2-B0A7-44ED-BF73-327743266B99}" destId="{1721EBAE-85B7-42D5-A184-0C1B56EBAE8C}" srcOrd="5" destOrd="0" parTransId="{E008ABA6-5D70-4C38-AAAC-B7870A110C27}" sibTransId="{439A844E-877A-4BC8-923A-E0203FD9B03D}"/>
    <dgm:cxn modelId="{3E1962C6-6E8D-4EBF-AD9D-3A2DDBE72118}" type="presOf" srcId="{906B37F8-6718-4383-85B7-482C564E5164}" destId="{936E0606-EA42-4B57-8E8B-F680C978761D}" srcOrd="0" destOrd="0" presId="urn:microsoft.com/office/officeart/2005/8/layout/cycle1"/>
    <dgm:cxn modelId="{D154080E-3C6C-441E-A43E-25CB52BB720E}" srcId="{BDFE78D2-B0A7-44ED-BF73-327743266B99}" destId="{790FC546-E9DC-474E-AB3A-2BFAAFC12779}" srcOrd="2" destOrd="0" parTransId="{489B8708-DBB1-442E-AFE1-5ACB0330C964}" sibTransId="{906B37F8-6718-4383-85B7-482C564E5164}"/>
    <dgm:cxn modelId="{DE779961-5C78-4B78-AF03-C8003D47B3C4}" type="presOf" srcId="{20AC1917-63BF-444A-9161-3D921509C808}" destId="{CD19A036-2B65-4470-B128-6D4333ED9ABC}" srcOrd="0" destOrd="0" presId="urn:microsoft.com/office/officeart/2005/8/layout/cycle1"/>
    <dgm:cxn modelId="{578C3440-E8E0-449A-96FA-53583E99A93B}" type="presOf" srcId="{1C8412CF-7D42-4791-B8AC-1BD950D7F587}" destId="{7B999A02-49C4-45C3-832E-C34AEA75C76E}" srcOrd="0" destOrd="0" presId="urn:microsoft.com/office/officeart/2005/8/layout/cycle1"/>
    <dgm:cxn modelId="{0D359918-283D-4F6B-87E9-DD433B727FB8}" srcId="{BDFE78D2-B0A7-44ED-BF73-327743266B99}" destId="{CD77CB2D-26E4-4B4D-BB07-603F285F3183}" srcOrd="3" destOrd="0" parTransId="{E682C046-9D4C-451B-959D-714C5A66CF1C}" sibTransId="{61FE7E1E-7A5E-41B5-9A92-CFF85BE974D4}"/>
    <dgm:cxn modelId="{35FACD30-96E8-4880-BC21-629947B91FE8}" type="presOf" srcId="{CD77CB2D-26E4-4B4D-BB07-603F285F3183}" destId="{FFB04540-D33D-4C58-9674-C37035FC728D}" srcOrd="0" destOrd="0" presId="urn:microsoft.com/office/officeart/2005/8/layout/cycle1"/>
    <dgm:cxn modelId="{4346D27C-A3DB-4E0E-9721-37BBE80CD41F}" type="presParOf" srcId="{A1653FB5-1283-4595-A744-DBB898BAE93F}" destId="{7AFCA87E-2C89-4D3D-A5C0-EA76B7FD12A5}" srcOrd="0" destOrd="0" presId="urn:microsoft.com/office/officeart/2005/8/layout/cycle1"/>
    <dgm:cxn modelId="{EABF9D8E-EF40-46A7-9A86-88C50D8CCD82}" type="presParOf" srcId="{A1653FB5-1283-4595-A744-DBB898BAE93F}" destId="{4FFA6535-8D93-4081-99DE-92409CABB012}" srcOrd="1" destOrd="0" presId="urn:microsoft.com/office/officeart/2005/8/layout/cycle1"/>
    <dgm:cxn modelId="{FA257F72-BBB7-4B5B-9434-6ED9640E7B74}" type="presParOf" srcId="{A1653FB5-1283-4595-A744-DBB898BAE93F}" destId="{AC2658CF-9603-49A2-ACD4-A379CFDD432C}" srcOrd="2" destOrd="0" presId="urn:microsoft.com/office/officeart/2005/8/layout/cycle1"/>
    <dgm:cxn modelId="{0A90560D-BAF5-438E-AD3D-D49A631A1172}" type="presParOf" srcId="{A1653FB5-1283-4595-A744-DBB898BAE93F}" destId="{4DC9FE1C-A92E-4BDF-8984-A5F6CECBA6EA}" srcOrd="3" destOrd="0" presId="urn:microsoft.com/office/officeart/2005/8/layout/cycle1"/>
    <dgm:cxn modelId="{F52E9BEF-52D0-4DDA-A36F-2BD7C6DCAAA9}" type="presParOf" srcId="{A1653FB5-1283-4595-A744-DBB898BAE93F}" destId="{A5390653-0CF9-418E-BBB9-F6F763C08FC4}" srcOrd="4" destOrd="0" presId="urn:microsoft.com/office/officeart/2005/8/layout/cycle1"/>
    <dgm:cxn modelId="{E8E09FB3-69DA-48F1-A9B5-F3E2E61A0CAD}" type="presParOf" srcId="{A1653FB5-1283-4595-A744-DBB898BAE93F}" destId="{7B999A02-49C4-45C3-832E-C34AEA75C76E}" srcOrd="5" destOrd="0" presId="urn:microsoft.com/office/officeart/2005/8/layout/cycle1"/>
    <dgm:cxn modelId="{2AE3153C-D9DB-43EF-A1CB-ED7054628A95}" type="presParOf" srcId="{A1653FB5-1283-4595-A744-DBB898BAE93F}" destId="{D6887C8D-E9D2-4806-AB90-130B995C3F7F}" srcOrd="6" destOrd="0" presId="urn:microsoft.com/office/officeart/2005/8/layout/cycle1"/>
    <dgm:cxn modelId="{DF5CBBB4-5F60-4EDB-B23F-C2D584BFE03F}" type="presParOf" srcId="{A1653FB5-1283-4595-A744-DBB898BAE93F}" destId="{731DFDBD-5586-4F26-B886-448968867C55}" srcOrd="7" destOrd="0" presId="urn:microsoft.com/office/officeart/2005/8/layout/cycle1"/>
    <dgm:cxn modelId="{3E58CCE6-DB77-46D9-A076-D1BF89725B45}" type="presParOf" srcId="{A1653FB5-1283-4595-A744-DBB898BAE93F}" destId="{936E0606-EA42-4B57-8E8B-F680C978761D}" srcOrd="8" destOrd="0" presId="urn:microsoft.com/office/officeart/2005/8/layout/cycle1"/>
    <dgm:cxn modelId="{87B21205-27A2-482B-94F8-8121777E97C8}" type="presParOf" srcId="{A1653FB5-1283-4595-A744-DBB898BAE93F}" destId="{78800BAA-737E-4593-9C59-72BA3B53E3AE}" srcOrd="9" destOrd="0" presId="urn:microsoft.com/office/officeart/2005/8/layout/cycle1"/>
    <dgm:cxn modelId="{70CCBE14-2160-44AC-AC8A-E505365BC709}" type="presParOf" srcId="{A1653FB5-1283-4595-A744-DBB898BAE93F}" destId="{FFB04540-D33D-4C58-9674-C37035FC728D}" srcOrd="10" destOrd="0" presId="urn:microsoft.com/office/officeart/2005/8/layout/cycle1"/>
    <dgm:cxn modelId="{13F2A333-8058-491B-8DFB-2F2B9908DEEB}" type="presParOf" srcId="{A1653FB5-1283-4595-A744-DBB898BAE93F}" destId="{2673B47B-A1F0-4890-BD18-33321E11DCB2}" srcOrd="11" destOrd="0" presId="urn:microsoft.com/office/officeart/2005/8/layout/cycle1"/>
    <dgm:cxn modelId="{B608574A-01EF-4284-B424-515EA9D73637}" type="presParOf" srcId="{A1653FB5-1283-4595-A744-DBB898BAE93F}" destId="{3F1CC80F-A0EE-4002-A1F7-84FBCABF79B1}" srcOrd="12" destOrd="0" presId="urn:microsoft.com/office/officeart/2005/8/layout/cycle1"/>
    <dgm:cxn modelId="{718533E6-53DD-4485-AE26-7FD0CEA4221F}" type="presParOf" srcId="{A1653FB5-1283-4595-A744-DBB898BAE93F}" destId="{7FF18B18-DE19-41D6-AD85-80FBAF1831F2}" srcOrd="13" destOrd="0" presId="urn:microsoft.com/office/officeart/2005/8/layout/cycle1"/>
    <dgm:cxn modelId="{2ED442A3-3017-4C79-928B-5CCF94B7B4C1}" type="presParOf" srcId="{A1653FB5-1283-4595-A744-DBB898BAE93F}" destId="{CD19A036-2B65-4470-B128-6D4333ED9ABC}" srcOrd="14" destOrd="0" presId="urn:microsoft.com/office/officeart/2005/8/layout/cycle1"/>
    <dgm:cxn modelId="{2B95399C-2C51-431D-A256-22F93285C387}" type="presParOf" srcId="{A1653FB5-1283-4595-A744-DBB898BAE93F}" destId="{DBA8A3E9-429A-4EE9-98AB-74491283CCA5}" srcOrd="15" destOrd="0" presId="urn:microsoft.com/office/officeart/2005/8/layout/cycle1"/>
    <dgm:cxn modelId="{569033AB-9A05-4565-8F80-43E095F952D6}" type="presParOf" srcId="{A1653FB5-1283-4595-A744-DBB898BAE93F}" destId="{D634F501-429F-483F-B5CF-B50D1C666F8D}" srcOrd="16" destOrd="0" presId="urn:microsoft.com/office/officeart/2005/8/layout/cycle1"/>
    <dgm:cxn modelId="{66A30153-7F0F-4208-A003-A99954807214}" type="presParOf" srcId="{A1653FB5-1283-4595-A744-DBB898BAE93F}" destId="{BD23C4D6-2A17-45B5-AC28-8857F631B344}"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6535-8D93-4081-99DE-92409CABB012}">
      <dsp:nvSpPr>
        <dsp:cNvPr id="0" name=""/>
        <dsp:cNvSpPr/>
      </dsp:nvSpPr>
      <dsp:spPr>
        <a:xfrm>
          <a:off x="6224970" y="10001"/>
          <a:ext cx="966576" cy="96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sv-SE" sz="1200" kern="1200" dirty="0">
              <a:latin typeface="Calibri Light" panose="020F0302020204030204"/>
            </a:rPr>
            <a:t>Steg 1 Identifiering och sammanställning av lokala behov (RSS + lokal nivå)</a:t>
          </a:r>
          <a:endParaRPr lang="sv-SE" sz="1200" kern="1200" dirty="0"/>
        </a:p>
      </dsp:txBody>
      <dsp:txXfrm>
        <a:off x="6224970" y="10001"/>
        <a:ext cx="966576" cy="966576"/>
      </dsp:txXfrm>
    </dsp:sp>
    <dsp:sp modelId="{AC2658CF-9603-49A2-ACD4-A379CFDD432C}">
      <dsp:nvSpPr>
        <dsp:cNvPr id="0" name=""/>
        <dsp:cNvSpPr/>
      </dsp:nvSpPr>
      <dsp:spPr>
        <a:xfrm>
          <a:off x="3264381" y="-257"/>
          <a:ext cx="4727962" cy="4727962"/>
        </a:xfrm>
        <a:prstGeom prst="circularArrow">
          <a:avLst>
            <a:gd name="adj1" fmla="val 3987"/>
            <a:gd name="adj2" fmla="val 250062"/>
            <a:gd name="adj3" fmla="val 20668701"/>
            <a:gd name="adj4" fmla="val 18981978"/>
            <a:gd name="adj5" fmla="val 46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90653-0CF9-418E-BBB9-F6F763C08FC4}">
      <dsp:nvSpPr>
        <dsp:cNvPr id="0" name=""/>
        <dsp:cNvSpPr/>
      </dsp:nvSpPr>
      <dsp:spPr>
        <a:xfrm>
          <a:off x="6985287" y="1938527"/>
          <a:ext cx="1605734" cy="850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sv-SE" sz="1200" kern="1200" dirty="0">
              <a:latin typeface="Calibri Light" panose="020F0302020204030204"/>
            </a:rPr>
            <a:t>Steg 2 Kvalitetssäkring av identifierade behov (RSS + lokal nivå)</a:t>
          </a:r>
          <a:endParaRPr lang="sv-SE" sz="1200" kern="1200" dirty="0"/>
        </a:p>
      </dsp:txBody>
      <dsp:txXfrm>
        <a:off x="6985287" y="1938527"/>
        <a:ext cx="1605734" cy="850393"/>
      </dsp:txXfrm>
    </dsp:sp>
    <dsp:sp modelId="{7B999A02-49C4-45C3-832E-C34AEA75C76E}">
      <dsp:nvSpPr>
        <dsp:cNvPr id="0" name=""/>
        <dsp:cNvSpPr/>
      </dsp:nvSpPr>
      <dsp:spPr>
        <a:xfrm>
          <a:off x="3264381" y="-257"/>
          <a:ext cx="4727962" cy="4727962"/>
        </a:xfrm>
        <a:prstGeom prst="circularArrow">
          <a:avLst>
            <a:gd name="adj1" fmla="val 3987"/>
            <a:gd name="adj2" fmla="val 250062"/>
            <a:gd name="adj3" fmla="val 2367961"/>
            <a:gd name="adj4" fmla="val 681237"/>
            <a:gd name="adj5" fmla="val 46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DFDBD-5586-4F26-B886-448968867C55}">
      <dsp:nvSpPr>
        <dsp:cNvPr id="0" name=""/>
        <dsp:cNvSpPr/>
      </dsp:nvSpPr>
      <dsp:spPr>
        <a:xfrm>
          <a:off x="6224970" y="3750870"/>
          <a:ext cx="966576" cy="96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sv-SE" sz="1200" kern="1200" dirty="0">
              <a:latin typeface="Calibri Light" panose="020F0302020204030204"/>
            </a:rPr>
            <a:t>Steg 3 Sortering utifrån vilka ”stöd” som redan finns (Nationell nivå)</a:t>
          </a:r>
          <a:endParaRPr lang="sv-SE" sz="1200" kern="1200" dirty="0"/>
        </a:p>
      </dsp:txBody>
      <dsp:txXfrm>
        <a:off x="6224970" y="3750870"/>
        <a:ext cx="966576" cy="966576"/>
      </dsp:txXfrm>
    </dsp:sp>
    <dsp:sp modelId="{936E0606-EA42-4B57-8E8B-F680C978761D}">
      <dsp:nvSpPr>
        <dsp:cNvPr id="0" name=""/>
        <dsp:cNvSpPr/>
      </dsp:nvSpPr>
      <dsp:spPr>
        <a:xfrm>
          <a:off x="3264381" y="-257"/>
          <a:ext cx="4727962" cy="4727962"/>
        </a:xfrm>
        <a:prstGeom prst="circularArrow">
          <a:avLst>
            <a:gd name="adj1" fmla="val 3987"/>
            <a:gd name="adj2" fmla="val 250062"/>
            <a:gd name="adj3" fmla="val 6112072"/>
            <a:gd name="adj4" fmla="val 4437866"/>
            <a:gd name="adj5" fmla="val 46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04540-D33D-4C58-9674-C37035FC728D}">
      <dsp:nvSpPr>
        <dsp:cNvPr id="0" name=""/>
        <dsp:cNvSpPr/>
      </dsp:nvSpPr>
      <dsp:spPr>
        <a:xfrm>
          <a:off x="4065178" y="3750870"/>
          <a:ext cx="966576" cy="96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v-SE" sz="1200" kern="1200" dirty="0">
              <a:latin typeface="Calibri Light" panose="020F0302020204030204"/>
            </a:rPr>
            <a:t>Steg 4 Prioritering av NSK-S </a:t>
          </a:r>
          <a:endParaRPr lang="sv-SE" sz="1200" kern="1200" dirty="0"/>
        </a:p>
      </dsp:txBody>
      <dsp:txXfrm>
        <a:off x="4065178" y="3750870"/>
        <a:ext cx="966576" cy="966576"/>
      </dsp:txXfrm>
    </dsp:sp>
    <dsp:sp modelId="{2673B47B-A1F0-4890-BD18-33321E11DCB2}">
      <dsp:nvSpPr>
        <dsp:cNvPr id="0" name=""/>
        <dsp:cNvSpPr/>
      </dsp:nvSpPr>
      <dsp:spPr>
        <a:xfrm>
          <a:off x="3264381" y="-257"/>
          <a:ext cx="4727962" cy="4727962"/>
        </a:xfrm>
        <a:prstGeom prst="circularArrow">
          <a:avLst>
            <a:gd name="adj1" fmla="val 3987"/>
            <a:gd name="adj2" fmla="val 250062"/>
            <a:gd name="adj3" fmla="val 9774119"/>
            <a:gd name="adj4" fmla="val 8181978"/>
            <a:gd name="adj5" fmla="val 46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18B18-DE19-41D6-AD85-80FBAF1831F2}">
      <dsp:nvSpPr>
        <dsp:cNvPr id="0" name=""/>
        <dsp:cNvSpPr/>
      </dsp:nvSpPr>
      <dsp:spPr>
        <a:xfrm>
          <a:off x="2985282" y="1880435"/>
          <a:ext cx="966576" cy="96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sv-SE" sz="1200" kern="1200" dirty="0">
              <a:latin typeface="Calibri Light" panose="020F0302020204030204"/>
            </a:rPr>
            <a:t>Steg 5 Nationella aktörer tar emot behov</a:t>
          </a:r>
          <a:r>
            <a:rPr lang="sv-SE" sz="1300" kern="1200" dirty="0">
              <a:latin typeface="Calibri Light" panose="020F0302020204030204"/>
            </a:rPr>
            <a:t>.</a:t>
          </a:r>
          <a:endParaRPr lang="sv-SE" sz="1300" kern="1200" dirty="0"/>
        </a:p>
      </dsp:txBody>
      <dsp:txXfrm>
        <a:off x="2985282" y="1880435"/>
        <a:ext cx="966576" cy="966576"/>
      </dsp:txXfrm>
    </dsp:sp>
    <dsp:sp modelId="{CD19A036-2B65-4470-B128-6D4333ED9ABC}">
      <dsp:nvSpPr>
        <dsp:cNvPr id="0" name=""/>
        <dsp:cNvSpPr/>
      </dsp:nvSpPr>
      <dsp:spPr>
        <a:xfrm>
          <a:off x="3264381" y="-257"/>
          <a:ext cx="4727962" cy="4727962"/>
        </a:xfrm>
        <a:prstGeom prst="circularArrow">
          <a:avLst>
            <a:gd name="adj1" fmla="val 3987"/>
            <a:gd name="adj2" fmla="val 250062"/>
            <a:gd name="adj3" fmla="val 13167961"/>
            <a:gd name="adj4" fmla="val 11575820"/>
            <a:gd name="adj5" fmla="val 46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4F501-429F-483F-B5CF-B50D1C666F8D}">
      <dsp:nvSpPr>
        <dsp:cNvPr id="0" name=""/>
        <dsp:cNvSpPr/>
      </dsp:nvSpPr>
      <dsp:spPr>
        <a:xfrm>
          <a:off x="4065178" y="10001"/>
          <a:ext cx="966576" cy="96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sv-SE" sz="1200" kern="1200" dirty="0">
              <a:latin typeface="Calibri Light" panose="020F0302020204030204"/>
            </a:rPr>
            <a:t>Steg 6 Återkoppling till regional och lokal nivå.</a:t>
          </a:r>
        </a:p>
      </dsp:txBody>
      <dsp:txXfrm>
        <a:off x="4065178" y="10001"/>
        <a:ext cx="966576" cy="966576"/>
      </dsp:txXfrm>
    </dsp:sp>
    <dsp:sp modelId="{BD23C4D6-2A17-45B5-AC28-8857F631B344}">
      <dsp:nvSpPr>
        <dsp:cNvPr id="0" name=""/>
        <dsp:cNvSpPr/>
      </dsp:nvSpPr>
      <dsp:spPr>
        <a:xfrm>
          <a:off x="3264381" y="108911"/>
          <a:ext cx="4727962" cy="4727962"/>
        </a:xfrm>
        <a:prstGeom prst="circularArrow">
          <a:avLst>
            <a:gd name="adj1" fmla="val 3987"/>
            <a:gd name="adj2" fmla="val 250062"/>
            <a:gd name="adj3" fmla="val 16912072"/>
            <a:gd name="adj4" fmla="val 15237866"/>
            <a:gd name="adj5" fmla="val 46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6535-8D93-4081-99DE-92409CABB012}">
      <dsp:nvSpPr>
        <dsp:cNvPr id="0" name=""/>
        <dsp:cNvSpPr/>
      </dsp:nvSpPr>
      <dsp:spPr>
        <a:xfrm>
          <a:off x="6224970" y="10001"/>
          <a:ext cx="966576" cy="96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sv-SE" sz="1200" kern="1200" dirty="0">
              <a:latin typeface="Calibri Light" panose="020F0302020204030204"/>
            </a:rPr>
            <a:t>Steg 1 Identifiering och sammanställning av lokala behov (RSS + lokal nivå)</a:t>
          </a:r>
          <a:endParaRPr lang="sv-SE" sz="1200" kern="1200" dirty="0"/>
        </a:p>
      </dsp:txBody>
      <dsp:txXfrm>
        <a:off x="6224970" y="10001"/>
        <a:ext cx="966576" cy="966576"/>
      </dsp:txXfrm>
    </dsp:sp>
    <dsp:sp modelId="{AC2658CF-9603-49A2-ACD4-A379CFDD432C}">
      <dsp:nvSpPr>
        <dsp:cNvPr id="0" name=""/>
        <dsp:cNvSpPr/>
      </dsp:nvSpPr>
      <dsp:spPr>
        <a:xfrm>
          <a:off x="3264381" y="-257"/>
          <a:ext cx="4727962" cy="4727962"/>
        </a:xfrm>
        <a:prstGeom prst="circularArrow">
          <a:avLst>
            <a:gd name="adj1" fmla="val 3987"/>
            <a:gd name="adj2" fmla="val 250062"/>
            <a:gd name="adj3" fmla="val 20668701"/>
            <a:gd name="adj4" fmla="val 18981978"/>
            <a:gd name="adj5" fmla="val 46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90653-0CF9-418E-BBB9-F6F763C08FC4}">
      <dsp:nvSpPr>
        <dsp:cNvPr id="0" name=""/>
        <dsp:cNvSpPr/>
      </dsp:nvSpPr>
      <dsp:spPr>
        <a:xfrm>
          <a:off x="6985287" y="1938527"/>
          <a:ext cx="1605734" cy="850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sv-SE" sz="1200" kern="1200" dirty="0">
              <a:latin typeface="Calibri Light" panose="020F0302020204030204"/>
            </a:rPr>
            <a:t>Steg 2 Kvalitetssäkring av identifierade behov (RSS + lokal nivå)</a:t>
          </a:r>
          <a:endParaRPr lang="sv-SE" sz="1200" kern="1200" dirty="0"/>
        </a:p>
      </dsp:txBody>
      <dsp:txXfrm>
        <a:off x="6985287" y="1938527"/>
        <a:ext cx="1605734" cy="850393"/>
      </dsp:txXfrm>
    </dsp:sp>
    <dsp:sp modelId="{7B999A02-49C4-45C3-832E-C34AEA75C76E}">
      <dsp:nvSpPr>
        <dsp:cNvPr id="0" name=""/>
        <dsp:cNvSpPr/>
      </dsp:nvSpPr>
      <dsp:spPr>
        <a:xfrm>
          <a:off x="3264381" y="-257"/>
          <a:ext cx="4727962" cy="4727962"/>
        </a:xfrm>
        <a:prstGeom prst="circularArrow">
          <a:avLst>
            <a:gd name="adj1" fmla="val 3987"/>
            <a:gd name="adj2" fmla="val 250062"/>
            <a:gd name="adj3" fmla="val 2367961"/>
            <a:gd name="adj4" fmla="val 681237"/>
            <a:gd name="adj5" fmla="val 46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DFDBD-5586-4F26-B886-448968867C55}">
      <dsp:nvSpPr>
        <dsp:cNvPr id="0" name=""/>
        <dsp:cNvSpPr/>
      </dsp:nvSpPr>
      <dsp:spPr>
        <a:xfrm>
          <a:off x="6224970" y="3750870"/>
          <a:ext cx="966576" cy="96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sv-SE" sz="1200" kern="1200" dirty="0">
              <a:latin typeface="Calibri Light" panose="020F0302020204030204"/>
            </a:rPr>
            <a:t>Steg 3 Sortering utifrån vilka ”stöd” som redan finns (Nationell nivå)</a:t>
          </a:r>
          <a:endParaRPr lang="sv-SE" sz="1200" kern="1200" dirty="0"/>
        </a:p>
      </dsp:txBody>
      <dsp:txXfrm>
        <a:off x="6224970" y="3750870"/>
        <a:ext cx="966576" cy="966576"/>
      </dsp:txXfrm>
    </dsp:sp>
    <dsp:sp modelId="{936E0606-EA42-4B57-8E8B-F680C978761D}">
      <dsp:nvSpPr>
        <dsp:cNvPr id="0" name=""/>
        <dsp:cNvSpPr/>
      </dsp:nvSpPr>
      <dsp:spPr>
        <a:xfrm>
          <a:off x="3264381" y="-257"/>
          <a:ext cx="4727962" cy="4727962"/>
        </a:xfrm>
        <a:prstGeom prst="circularArrow">
          <a:avLst>
            <a:gd name="adj1" fmla="val 3987"/>
            <a:gd name="adj2" fmla="val 250062"/>
            <a:gd name="adj3" fmla="val 6112072"/>
            <a:gd name="adj4" fmla="val 4437866"/>
            <a:gd name="adj5" fmla="val 46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04540-D33D-4C58-9674-C37035FC728D}">
      <dsp:nvSpPr>
        <dsp:cNvPr id="0" name=""/>
        <dsp:cNvSpPr/>
      </dsp:nvSpPr>
      <dsp:spPr>
        <a:xfrm>
          <a:off x="4065178" y="3750870"/>
          <a:ext cx="966576" cy="96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v-SE" sz="1200" kern="1200" dirty="0">
              <a:latin typeface="Calibri Light" panose="020F0302020204030204"/>
            </a:rPr>
            <a:t>Steg 4 Prioritering av NSK-S </a:t>
          </a:r>
          <a:endParaRPr lang="sv-SE" sz="1200" kern="1200" dirty="0"/>
        </a:p>
      </dsp:txBody>
      <dsp:txXfrm>
        <a:off x="4065178" y="3750870"/>
        <a:ext cx="966576" cy="966576"/>
      </dsp:txXfrm>
    </dsp:sp>
    <dsp:sp modelId="{2673B47B-A1F0-4890-BD18-33321E11DCB2}">
      <dsp:nvSpPr>
        <dsp:cNvPr id="0" name=""/>
        <dsp:cNvSpPr/>
      </dsp:nvSpPr>
      <dsp:spPr>
        <a:xfrm>
          <a:off x="3264381" y="-257"/>
          <a:ext cx="4727962" cy="4727962"/>
        </a:xfrm>
        <a:prstGeom prst="circularArrow">
          <a:avLst>
            <a:gd name="adj1" fmla="val 3987"/>
            <a:gd name="adj2" fmla="val 250062"/>
            <a:gd name="adj3" fmla="val 9774119"/>
            <a:gd name="adj4" fmla="val 8181978"/>
            <a:gd name="adj5" fmla="val 46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18B18-DE19-41D6-AD85-80FBAF1831F2}">
      <dsp:nvSpPr>
        <dsp:cNvPr id="0" name=""/>
        <dsp:cNvSpPr/>
      </dsp:nvSpPr>
      <dsp:spPr>
        <a:xfrm>
          <a:off x="2985282" y="1880435"/>
          <a:ext cx="966576" cy="96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sv-SE" sz="1200" kern="1200" dirty="0">
              <a:latin typeface="Calibri Light" panose="020F0302020204030204"/>
            </a:rPr>
            <a:t>Steg 5 Nationella aktörer tar emot behov</a:t>
          </a:r>
          <a:r>
            <a:rPr lang="sv-SE" sz="1300" kern="1200" dirty="0">
              <a:latin typeface="Calibri Light" panose="020F0302020204030204"/>
            </a:rPr>
            <a:t>.</a:t>
          </a:r>
          <a:endParaRPr lang="sv-SE" sz="1300" kern="1200" dirty="0"/>
        </a:p>
      </dsp:txBody>
      <dsp:txXfrm>
        <a:off x="2985282" y="1880435"/>
        <a:ext cx="966576" cy="966576"/>
      </dsp:txXfrm>
    </dsp:sp>
    <dsp:sp modelId="{CD19A036-2B65-4470-B128-6D4333ED9ABC}">
      <dsp:nvSpPr>
        <dsp:cNvPr id="0" name=""/>
        <dsp:cNvSpPr/>
      </dsp:nvSpPr>
      <dsp:spPr>
        <a:xfrm>
          <a:off x="3264381" y="-257"/>
          <a:ext cx="4727962" cy="4727962"/>
        </a:xfrm>
        <a:prstGeom prst="circularArrow">
          <a:avLst>
            <a:gd name="adj1" fmla="val 3987"/>
            <a:gd name="adj2" fmla="val 250062"/>
            <a:gd name="adj3" fmla="val 13167961"/>
            <a:gd name="adj4" fmla="val 11575820"/>
            <a:gd name="adj5" fmla="val 46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4F501-429F-483F-B5CF-B50D1C666F8D}">
      <dsp:nvSpPr>
        <dsp:cNvPr id="0" name=""/>
        <dsp:cNvSpPr/>
      </dsp:nvSpPr>
      <dsp:spPr>
        <a:xfrm>
          <a:off x="4065178" y="10001"/>
          <a:ext cx="966576" cy="96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sv-SE" sz="1200" kern="1200" dirty="0">
              <a:latin typeface="Calibri Light" panose="020F0302020204030204"/>
            </a:rPr>
            <a:t>Steg 6 Återkoppling till regional och lokal nivå.</a:t>
          </a:r>
        </a:p>
      </dsp:txBody>
      <dsp:txXfrm>
        <a:off x="4065178" y="10001"/>
        <a:ext cx="966576" cy="966576"/>
      </dsp:txXfrm>
    </dsp:sp>
    <dsp:sp modelId="{BD23C4D6-2A17-45B5-AC28-8857F631B344}">
      <dsp:nvSpPr>
        <dsp:cNvPr id="0" name=""/>
        <dsp:cNvSpPr/>
      </dsp:nvSpPr>
      <dsp:spPr>
        <a:xfrm>
          <a:off x="3264381" y="108911"/>
          <a:ext cx="4727962" cy="4727962"/>
        </a:xfrm>
        <a:prstGeom prst="circularArrow">
          <a:avLst>
            <a:gd name="adj1" fmla="val 3987"/>
            <a:gd name="adj2" fmla="val 250062"/>
            <a:gd name="adj3" fmla="val 16912072"/>
            <a:gd name="adj4" fmla="val 15237866"/>
            <a:gd name="adj5" fmla="val 46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0.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26T14:14:53.577"/>
    </inkml:context>
    <inkml:brush xml:id="br0">
      <inkml:brushProperty name="width" value="0.05" units="cm"/>
      <inkml:brushProperty name="height" value="0.05" units="cm"/>
    </inkml:brush>
  </inkml:definitions>
  <inkml:trace contextRef="#ctx0" brushRef="#br0">0 1 0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26T14:14:56.536"/>
    </inkml:context>
    <inkml:brush xml:id="br0">
      <inkml:brushProperty name="width" value="0.05" units="cm"/>
      <inkml:brushProperty name="height" value="0.05" units="cm"/>
    </inkml:brush>
  </inkml:definitions>
  <inkml:trace contextRef="#ctx0" brushRef="#br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26T14:14:53.577"/>
    </inkml:context>
    <inkml:brush xml:id="br0">
      <inkml:brushProperty name="width" value="0.05" units="cm"/>
      <inkml:brushProperty name="height" value="0.05" units="cm"/>
    </inkml:brush>
  </inkml:definitions>
  <inkml:trace contextRef="#ctx0" brushRef="#br0">0 1 0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26T14:14:56.536"/>
    </inkml:context>
    <inkml:brush xml:id="br0">
      <inkml:brushProperty name="width" value="0.05" units="cm"/>
      <inkml:brushProperty name="height" value="0.05" units="cm"/>
    </inkml:brush>
  </inkml:definitions>
  <inkml:trace contextRef="#ctx0" brushRef="#br0">0 1 0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26T14:14:53.577"/>
    </inkml:context>
    <inkml:brush xml:id="br0">
      <inkml:brushProperty name="width" value="0.05" units="cm"/>
      <inkml:brushProperty name="height" value="0.05" units="cm"/>
    </inkml:brush>
  </inkml:definitions>
  <inkml:trace contextRef="#ctx0" brushRef="#br0">0 1 0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0-26T14:14:56.536"/>
    </inkml:context>
    <inkml:brush xml:id="br0">
      <inkml:brushProperty name="width" value="0.05" units="cm"/>
      <inkml:brushProperty name="height" value="0.05" units="cm"/>
    </inkml:brush>
  </inkml:definitions>
  <inkml:trace contextRef="#ctx0" brushRef="#br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2F654A-0020-4FBF-A8D0-0F830D76BB17}" type="datetimeFigureOut">
              <a:rPr lang="sv-SE" smtClean="0"/>
              <a:t>2021-10-20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1A097C1-6DF7-4188-B2F4-52DE02540D2E}" type="slidenum">
              <a:rPr lang="sv-SE" smtClean="0"/>
              <a:t>‹#›</a:t>
            </a:fld>
            <a:endParaRPr lang="sv-SE"/>
          </a:p>
        </p:txBody>
      </p:sp>
    </p:spTree>
    <p:extLst>
      <p:ext uri="{BB962C8B-B14F-4D97-AF65-F5344CB8AC3E}">
        <p14:creationId xmlns:p14="http://schemas.microsoft.com/office/powerpoint/2010/main" val="226246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1</a:t>
            </a:fld>
            <a:endParaRPr lang="sv-SE"/>
          </a:p>
        </p:txBody>
      </p:sp>
    </p:spTree>
    <p:extLst>
      <p:ext uri="{BB962C8B-B14F-4D97-AF65-F5344CB8AC3E}">
        <p14:creationId xmlns:p14="http://schemas.microsoft.com/office/powerpoint/2010/main" val="4020303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10</a:t>
            </a:fld>
            <a:endParaRPr lang="sv-SE"/>
          </a:p>
        </p:txBody>
      </p:sp>
    </p:spTree>
    <p:extLst>
      <p:ext uri="{BB962C8B-B14F-4D97-AF65-F5344CB8AC3E}">
        <p14:creationId xmlns:p14="http://schemas.microsoft.com/office/powerpoint/2010/main" val="177152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även sedan förra årets prioriteringar:</a:t>
            </a:r>
            <a:br>
              <a:rPr lang="sv-SE" dirty="0"/>
            </a:br>
            <a:r>
              <a:rPr lang="sv-SE" dirty="0"/>
              <a:t>Jämlik</a:t>
            </a:r>
            <a:r>
              <a:rPr lang="sv-SE" baseline="0" dirty="0"/>
              <a:t> vård, Digitalisering, Kompetensförsörjning/rekrytering, psykisk hälsa, Arbetsliv/daglig verksamhet/ekonomisk trygghet</a:t>
            </a:r>
          </a:p>
          <a:p>
            <a:r>
              <a:rPr lang="sv-SE" baseline="0" dirty="0"/>
              <a:t>Fortsatt arbete kring kopplingen till samsjuklighetsutredningen, och nära vård.</a:t>
            </a:r>
          </a:p>
          <a:p>
            <a:endParaRPr lang="sv-SE" dirty="0"/>
          </a:p>
        </p:txBody>
      </p:sp>
      <p:sp>
        <p:nvSpPr>
          <p:cNvPr id="4" name="Platshållare för bildnummer 3"/>
          <p:cNvSpPr>
            <a:spLocks noGrp="1"/>
          </p:cNvSpPr>
          <p:nvPr>
            <p:ph type="sldNum" sz="quarter" idx="10"/>
          </p:nvPr>
        </p:nvSpPr>
        <p:spPr/>
        <p:txBody>
          <a:bodyPr/>
          <a:lstStyle/>
          <a:p>
            <a:fld id="{FF99F745-A935-4B39-A609-B96A99AAA798}" type="slidenum">
              <a:rPr lang="sv-SE" smtClean="0"/>
              <a:t>11</a:t>
            </a:fld>
            <a:endParaRPr lang="sv-SE"/>
          </a:p>
        </p:txBody>
      </p:sp>
    </p:spTree>
    <p:extLst>
      <p:ext uri="{BB962C8B-B14F-4D97-AF65-F5344CB8AC3E}">
        <p14:creationId xmlns:p14="http://schemas.microsoft.com/office/powerpoint/2010/main" val="201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F99F745-A935-4B39-A609-B96A99AAA798}" type="slidenum">
              <a:rPr lang="sv-SE" smtClean="0"/>
              <a:t>12</a:t>
            </a:fld>
            <a:endParaRPr lang="sv-SE"/>
          </a:p>
        </p:txBody>
      </p:sp>
    </p:spTree>
    <p:extLst>
      <p:ext uri="{BB962C8B-B14F-4D97-AF65-F5344CB8AC3E}">
        <p14:creationId xmlns:p14="http://schemas.microsoft.com/office/powerpoint/2010/main" val="3513658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Stärka förmågan att erbjuda en kunskapsbaserad verksamhet</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Följa diskussionerna och utvecklingen av föreslagen ny socialtjänst (föreslås träda i kraft 2023)</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Följa och diskutera en eventuellt ny </a:t>
            </a:r>
            <a:r>
              <a:rPr lang="sv-SE" sz="1200" kern="1200" dirty="0" err="1">
                <a:solidFill>
                  <a:schemeClr val="tx1"/>
                </a:solidFill>
                <a:effectLst/>
                <a:latin typeface="+mn-lt"/>
                <a:ea typeface="+mn-ea"/>
                <a:cs typeface="+mn-cs"/>
              </a:rPr>
              <a:t>äldrelag</a:t>
            </a:r>
            <a:r>
              <a:rPr lang="sv-SE" sz="1200" kern="1200" dirty="0">
                <a:solidFill>
                  <a:schemeClr val="tx1"/>
                </a:solidFill>
                <a:effectLst/>
                <a:latin typeface="+mn-lt"/>
                <a:ea typeface="+mn-ea"/>
                <a:cs typeface="+mn-cs"/>
              </a:rPr>
              <a:t>. Utredningen ska vara klar 30/6 2022.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Definiera centrala begrepp för att skapa gemensam syn.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Följa utvecklingen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kopplat till IBIC.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Samverka med berörda kvalitetsregister för att dels öka registreringen dels öka användningen av data från registren.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Utifrån nationella kunskapsstyrningen inom hälso- och sjukvården bevaka de personcentrerade och sammanhållna vårdförloppen inom äldres hälsa.</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Erfarenhetsutbyte kring hur kommunala huvudmän arbetar med implementering och samverkan gällande relevanta programområden (tex äldres hälsa, psykisk hälsa)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Stärkt kommunal vård och omsorg i omställningen till nära vård</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Nätverket ska under första halvåret 2022 undersöka möjligheten att skapa temagrupp tillsammans med andra relevanta RSS-nätverk, nationella grupperingar som administreras av SKR. Om möjligt även starta upp temagrupp kring detta område andra halvåret 2022 . (Om denna arbetsgrupp blir av så tänker jag att de får arbeta med förtydligande av ansvar för huvudmännen, </a:t>
            </a:r>
            <a:r>
              <a:rPr lang="sv-SE" sz="1200" kern="1200" dirty="0" err="1">
                <a:solidFill>
                  <a:schemeClr val="tx1"/>
                </a:solidFill>
                <a:effectLst/>
                <a:latin typeface="+mn-lt"/>
                <a:ea typeface="+mn-ea"/>
                <a:cs typeface="+mn-cs"/>
              </a:rPr>
              <a:t>patientkontrakt</a:t>
            </a:r>
            <a:r>
              <a:rPr lang="sv-SE" sz="1200" kern="1200" dirty="0">
                <a:solidFill>
                  <a:schemeClr val="tx1"/>
                </a:solidFill>
                <a:effectLst/>
                <a:latin typeface="+mn-lt"/>
                <a:ea typeface="+mn-ea"/>
                <a:cs typeface="+mn-cs"/>
              </a:rPr>
              <a:t> m.m. och återkoppling till hela nätverket. Om inte arbetsgrupp bildas behöver vi ta det i hela nätverket.)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Följa, sprida och bidra i arbetet med nära vård.</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Följa och bidra i utvecklingen av indikatorer för uppföljning.</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Stödja kommunerna i det hälsofrämjande och förebyggande arbetet.</a:t>
            </a:r>
            <a:r>
              <a:rPr lang="sv-SE" dirty="0">
                <a:effectLst/>
              </a:rPr>
              <a:t> </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Kompetensutveckling för yrkesgrupper inom äldreomsorg och kommunal hälso- och sjukvård</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Följa och bidra i arbetet med nationella yrkesresor inom vård och omsorg, specifikt äldreomsorg</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Sprida, ge information, ge input och delge varandra utbildningar inom äldreomsorgens områden.</a:t>
            </a:r>
            <a:br>
              <a:rPr lang="sv-SE" sz="1200" kern="1200" dirty="0">
                <a:solidFill>
                  <a:schemeClr val="tx1"/>
                </a:solidFill>
                <a:effectLst/>
                <a:latin typeface="+mn-lt"/>
                <a:ea typeface="+mn-ea"/>
                <a:cs typeface="+mn-cs"/>
              </a:rPr>
            </a:br>
            <a:endParaRPr lang="sv-SE" dirty="0"/>
          </a:p>
        </p:txBody>
      </p:sp>
      <p:sp>
        <p:nvSpPr>
          <p:cNvPr id="4" name="Platshållare för bildnummer 3"/>
          <p:cNvSpPr>
            <a:spLocks noGrp="1"/>
          </p:cNvSpPr>
          <p:nvPr>
            <p:ph type="sldNum" sz="quarter" idx="10"/>
          </p:nvPr>
        </p:nvSpPr>
        <p:spPr/>
        <p:txBody>
          <a:bodyPr/>
          <a:lstStyle/>
          <a:p>
            <a:fld id="{FF99F745-A935-4B39-A609-B96A99AAA798}" type="slidenum">
              <a:rPr lang="sv-SE" smtClean="0"/>
              <a:t>13</a:t>
            </a:fld>
            <a:endParaRPr lang="sv-SE"/>
          </a:p>
        </p:txBody>
      </p:sp>
    </p:spTree>
    <p:extLst>
      <p:ext uri="{BB962C8B-B14F-4D97-AF65-F5344CB8AC3E}">
        <p14:creationId xmlns:p14="http://schemas.microsoft.com/office/powerpoint/2010/main" val="78234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0AE23CB-64B7-4457-ABEE-2B16A3C24D41}" type="slidenum">
              <a:rPr lang="sv-SE" smtClean="0"/>
              <a:t>14</a:t>
            </a:fld>
            <a:endParaRPr lang="sv-SE"/>
          </a:p>
        </p:txBody>
      </p:sp>
    </p:spTree>
    <p:extLst>
      <p:ext uri="{BB962C8B-B14F-4D97-AF65-F5344CB8AC3E}">
        <p14:creationId xmlns:p14="http://schemas.microsoft.com/office/powerpoint/2010/main" val="1037651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15</a:t>
            </a:fld>
            <a:endParaRPr lang="sv-SE"/>
          </a:p>
        </p:txBody>
      </p:sp>
    </p:spTree>
    <p:extLst>
      <p:ext uri="{BB962C8B-B14F-4D97-AF65-F5344CB8AC3E}">
        <p14:creationId xmlns:p14="http://schemas.microsoft.com/office/powerpoint/2010/main" val="3172311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6CF30-D98D-4380-A214-0B6548FB076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502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0163" indent="0" algn="l">
              <a:buNone/>
            </a:pPr>
            <a:r>
              <a:rPr lang="sv-SE" sz="1200" b="1" i="0" dirty="0">
                <a:solidFill>
                  <a:srgbClr val="000000"/>
                </a:solidFill>
                <a:effectLst/>
                <a:latin typeface="open_sanslight"/>
              </a:rPr>
              <a:t>Förmedlingsinsatser </a:t>
            </a:r>
          </a:p>
          <a:p>
            <a:pPr marL="201613" indent="-171450" algn="l">
              <a:buFontTx/>
              <a:buChar char="-"/>
            </a:pPr>
            <a:r>
              <a:rPr lang="sv-SE" sz="1200" i="0" dirty="0">
                <a:solidFill>
                  <a:srgbClr val="000000"/>
                </a:solidFill>
                <a:effectLst/>
                <a:latin typeface="open_sanslight"/>
              </a:rPr>
              <a:t>En ny arbetsmarknadspolitisk insats</a:t>
            </a:r>
          </a:p>
          <a:p>
            <a:pPr marL="201613" indent="-171450" algn="l">
              <a:buFontTx/>
              <a:buChar char="-"/>
            </a:pPr>
            <a:r>
              <a:rPr lang="sv-SE" sz="1200" i="0" dirty="0">
                <a:solidFill>
                  <a:srgbClr val="000000"/>
                </a:solidFill>
                <a:effectLst/>
                <a:latin typeface="open_sanslight"/>
              </a:rPr>
              <a:t>Leverantörer</a:t>
            </a:r>
          </a:p>
          <a:p>
            <a:pPr marL="201613" indent="-171450" algn="l">
              <a:buFontTx/>
              <a:buChar char="-"/>
            </a:pPr>
            <a:r>
              <a:rPr lang="sv-SE" sz="1200" i="0" dirty="0">
                <a:solidFill>
                  <a:srgbClr val="000000"/>
                </a:solidFill>
                <a:effectLst/>
                <a:latin typeface="open_sanslight"/>
              </a:rPr>
              <a:t>Kvalitet och kontroll</a:t>
            </a:r>
          </a:p>
          <a:p>
            <a:pPr marL="201613" indent="-171450" algn="l">
              <a:buFontTx/>
              <a:buChar char="-"/>
            </a:pPr>
            <a:r>
              <a:rPr lang="sv-SE" sz="1200" i="0" dirty="0">
                <a:solidFill>
                  <a:srgbClr val="000000"/>
                </a:solidFill>
                <a:effectLst/>
                <a:latin typeface="open_sanslight"/>
              </a:rPr>
              <a:t>Konkurrens – leder till förbättringar</a:t>
            </a:r>
          </a:p>
          <a:p>
            <a:pPr marL="201613" indent="-171450" algn="l">
              <a:buFontTx/>
              <a:buChar char="-"/>
            </a:pPr>
            <a:r>
              <a:rPr lang="sv-SE" sz="1200" i="0" dirty="0">
                <a:solidFill>
                  <a:srgbClr val="000000"/>
                </a:solidFill>
                <a:effectLst/>
                <a:latin typeface="open_sanslight"/>
              </a:rPr>
              <a:t>Incitament genom ersättningar</a:t>
            </a:r>
          </a:p>
          <a:p>
            <a:pPr marL="201613" indent="-171450" algn="l">
              <a:buFontTx/>
              <a:buChar char="-"/>
            </a:pPr>
            <a:r>
              <a:rPr lang="sv-SE" sz="1200" i="0" dirty="0">
                <a:solidFill>
                  <a:srgbClr val="000000"/>
                </a:solidFill>
                <a:effectLst/>
                <a:latin typeface="open_sanslight"/>
              </a:rPr>
              <a:t>Så långt som möjligt – </a:t>
            </a:r>
            <a:r>
              <a:rPr lang="sv-SE" sz="1200" i="0" dirty="0" err="1">
                <a:solidFill>
                  <a:srgbClr val="000000"/>
                </a:solidFill>
                <a:effectLst/>
                <a:latin typeface="open_sanslight"/>
              </a:rPr>
              <a:t>valfrighet</a:t>
            </a:r>
            <a:endParaRPr lang="sv-SE" sz="1200" i="0" dirty="0">
              <a:solidFill>
                <a:srgbClr val="000000"/>
              </a:solidFill>
              <a:effectLst/>
              <a:latin typeface="open_sanslight"/>
            </a:endParaRPr>
          </a:p>
          <a:p>
            <a:pPr marL="30163" indent="0" algn="l">
              <a:buFontTx/>
              <a:buNone/>
            </a:pPr>
            <a:endParaRPr lang="sv-SE" sz="1200" b="1" i="0" dirty="0">
              <a:solidFill>
                <a:srgbClr val="000000"/>
              </a:solidFill>
              <a:effectLst/>
              <a:latin typeface="open_sanslight"/>
            </a:endParaRPr>
          </a:p>
          <a:p>
            <a:pPr marL="30163" indent="0" algn="l">
              <a:buNone/>
            </a:pPr>
            <a:r>
              <a:rPr lang="sv-SE" sz="1200" b="1" i="0" dirty="0">
                <a:solidFill>
                  <a:srgbClr val="000000"/>
                </a:solidFill>
                <a:latin typeface="open_sanslight"/>
              </a:rPr>
              <a:t>Bredd av andra arbetsmarknadspolitiska insatser</a:t>
            </a:r>
          </a:p>
          <a:p>
            <a:pPr marL="201613" indent="-171450" algn="l">
              <a:buFontTx/>
              <a:buChar char="-"/>
            </a:pPr>
            <a:r>
              <a:rPr lang="sv-SE" sz="1200" i="0" dirty="0">
                <a:solidFill>
                  <a:srgbClr val="000000"/>
                </a:solidFill>
                <a:latin typeface="open_sanslight"/>
              </a:rPr>
              <a:t>Genom fristående aktörer</a:t>
            </a:r>
          </a:p>
          <a:p>
            <a:pPr marL="201613" indent="-171450" algn="l">
              <a:buFontTx/>
              <a:buChar char="-"/>
            </a:pPr>
            <a:r>
              <a:rPr lang="sv-SE" sz="1200" i="0" dirty="0">
                <a:solidFill>
                  <a:srgbClr val="000000"/>
                </a:solidFill>
                <a:latin typeface="open_sanslight"/>
              </a:rPr>
              <a:t>Kan vara lev, K, AG, IBA, eller AF:s egen regi</a:t>
            </a:r>
          </a:p>
          <a:p>
            <a:pPr marL="30163" indent="0" algn="l">
              <a:buFontTx/>
              <a:buNone/>
            </a:pPr>
            <a:endParaRPr lang="sv-SE" sz="1200" i="0" dirty="0">
              <a:solidFill>
                <a:srgbClr val="000000"/>
              </a:solidFill>
              <a:latin typeface="open_sanslight"/>
            </a:endParaRPr>
          </a:p>
          <a:p>
            <a:pPr marL="30163" indent="0" algn="l">
              <a:buNone/>
            </a:pPr>
            <a:r>
              <a:rPr lang="sv-SE" sz="1200" i="0" dirty="0">
                <a:solidFill>
                  <a:srgbClr val="000000"/>
                </a:solidFill>
                <a:effectLst/>
                <a:latin typeface="open_sanslight"/>
              </a:rPr>
              <a:t>Utbyte av information och integritet</a:t>
            </a:r>
          </a:p>
          <a:p>
            <a:r>
              <a:rPr lang="sv-SE" b="0" i="0" dirty="0">
                <a:solidFill>
                  <a:srgbClr val="000000"/>
                </a:solidFill>
                <a:effectLst/>
                <a:latin typeface="open_sansregular"/>
              </a:rPr>
              <a:t>Konkreta lagförslag</a:t>
            </a:r>
          </a:p>
          <a:p>
            <a:endParaRPr lang="sv-SE" b="1" i="0" dirty="0">
              <a:solidFill>
                <a:srgbClr val="000000"/>
              </a:solidFill>
              <a:effectLst/>
              <a:latin typeface="open_sansregular"/>
            </a:endParaRPr>
          </a:p>
          <a:p>
            <a:r>
              <a:rPr lang="sv-SE" b="1" i="0" dirty="0">
                <a:solidFill>
                  <a:srgbClr val="000000"/>
                </a:solidFill>
                <a:effectLst/>
                <a:latin typeface="open_sansregular"/>
              </a:rPr>
              <a:t>I ÖVRIGT</a:t>
            </a:r>
          </a:p>
          <a:p>
            <a:pPr marL="171450" indent="-171450">
              <a:buFontTx/>
              <a:buChar char="-"/>
            </a:pPr>
            <a:r>
              <a:rPr lang="sv-SE" b="0" i="0" dirty="0">
                <a:solidFill>
                  <a:srgbClr val="000000"/>
                </a:solidFill>
                <a:effectLst/>
                <a:latin typeface="open_sansregular"/>
              </a:rPr>
              <a:t>Styrning genom förordningar</a:t>
            </a:r>
          </a:p>
          <a:p>
            <a:pPr marL="171450" indent="-171450">
              <a:buFontTx/>
              <a:buChar char="-"/>
            </a:pPr>
            <a:r>
              <a:rPr lang="sv-SE" b="0" i="0" dirty="0">
                <a:solidFill>
                  <a:srgbClr val="000000"/>
                </a:solidFill>
                <a:effectLst/>
                <a:latin typeface="open_sansregular"/>
              </a:rPr>
              <a:t>Styrning av AF genom budget och RB</a:t>
            </a:r>
          </a:p>
          <a:p>
            <a:pPr marL="171450" indent="-171450">
              <a:buFontTx/>
              <a:buChar char="-"/>
            </a:pPr>
            <a:endParaRPr lang="sv-SE" b="1" i="0" dirty="0">
              <a:solidFill>
                <a:srgbClr val="000000"/>
              </a:solidFill>
              <a:effectLst/>
              <a:latin typeface="open_sansregular"/>
            </a:endParaRPr>
          </a:p>
          <a:p>
            <a:pPr marL="171450" indent="-171450">
              <a:buFontTx/>
              <a:buChar char="-"/>
            </a:pPr>
            <a:r>
              <a:rPr lang="sv-SE" b="1" i="0" dirty="0">
                <a:solidFill>
                  <a:srgbClr val="000000"/>
                </a:solidFill>
                <a:effectLst/>
                <a:latin typeface="open_sansregular"/>
              </a:rPr>
              <a:t>PROP I VÅR</a:t>
            </a:r>
          </a:p>
          <a:p>
            <a:pPr marL="0" indent="0">
              <a:buFontTx/>
              <a:buNone/>
            </a:pPr>
            <a:r>
              <a:rPr lang="sv-SE" b="0" i="0" dirty="0">
                <a:solidFill>
                  <a:srgbClr val="000000"/>
                </a:solidFill>
                <a:effectLst/>
                <a:latin typeface="open_sansregular"/>
              </a:rPr>
              <a:t>I RK  bereds förslagen från utredningen om kommunernas medverkan i den statliga arbetsmarknadspolitiken.</a:t>
            </a:r>
          </a:p>
          <a:p>
            <a:pPr marL="0" indent="0">
              <a:buFontTx/>
              <a:buNone/>
            </a:pPr>
            <a:endParaRPr lang="sv-SE" b="0" i="0" dirty="0">
              <a:solidFill>
                <a:srgbClr val="000000"/>
              </a:solidFill>
              <a:effectLst/>
              <a:latin typeface="open_sansregular"/>
            </a:endParaRPr>
          </a:p>
          <a:p>
            <a:pPr marL="0" indent="0">
              <a:buFontTx/>
              <a:buNone/>
            </a:pPr>
            <a:r>
              <a:rPr lang="sv-SE" b="0" i="0" dirty="0">
                <a:solidFill>
                  <a:srgbClr val="000000"/>
                </a:solidFill>
                <a:effectLst/>
                <a:latin typeface="open_sansregular"/>
              </a:rPr>
              <a:t>Den </a:t>
            </a:r>
            <a:r>
              <a:rPr lang="sv-SE" b="0" i="0" dirty="0" err="1">
                <a:solidFill>
                  <a:srgbClr val="000000"/>
                </a:solidFill>
                <a:effectLst/>
                <a:latin typeface="open_sansregular"/>
              </a:rPr>
              <a:t>innhöll</a:t>
            </a:r>
            <a:r>
              <a:rPr lang="sv-SE" b="0" i="0" dirty="0">
                <a:solidFill>
                  <a:srgbClr val="000000"/>
                </a:solidFill>
                <a:effectLst/>
                <a:latin typeface="open_sansregular"/>
              </a:rPr>
              <a:t>: Förslag om innebär att ytterligare underlätta för K att delta i AF:s upphandlingar i konkurrens med privata leverantörer.</a:t>
            </a:r>
          </a:p>
          <a:p>
            <a:pPr marL="0" indent="0">
              <a:buFontTx/>
              <a:buNone/>
            </a:pPr>
            <a:r>
              <a:rPr lang="sv-SE" b="0" i="0" dirty="0">
                <a:solidFill>
                  <a:srgbClr val="000000"/>
                </a:solidFill>
                <a:effectLst/>
                <a:latin typeface="open_sansregular"/>
              </a:rPr>
              <a:t>Regeringen kommer inte gå vidare med dessa </a:t>
            </a:r>
            <a:r>
              <a:rPr lang="sv-SE" b="0" i="0" dirty="0" err="1">
                <a:solidFill>
                  <a:srgbClr val="000000"/>
                </a:solidFill>
                <a:effectLst/>
                <a:latin typeface="open_sansregular"/>
              </a:rPr>
              <a:t>försalg</a:t>
            </a:r>
            <a:endParaRPr lang="sv-SE" b="0" i="0" dirty="0">
              <a:solidFill>
                <a:srgbClr val="000000"/>
              </a:solidFill>
              <a:effectLst/>
              <a:latin typeface="open_sansregular"/>
            </a:endParaRPr>
          </a:p>
          <a:p>
            <a:pPr marL="0" indent="0">
              <a:buFontTx/>
              <a:buNone/>
            </a:pPr>
            <a:endParaRPr lang="sv-SE" b="0" i="0" dirty="0">
              <a:solidFill>
                <a:srgbClr val="000000"/>
              </a:solidFill>
              <a:effectLst/>
              <a:latin typeface="open_sansregular"/>
            </a:endParaRPr>
          </a:p>
          <a:p>
            <a:pPr marL="0" indent="0">
              <a:buFontTx/>
              <a:buNone/>
            </a:pPr>
            <a:endParaRPr lang="sv-SE" b="0" i="0" dirty="0">
              <a:solidFill>
                <a:srgbClr val="000000"/>
              </a:solidFill>
              <a:effectLst/>
              <a:latin typeface="open_sansregular"/>
            </a:endParaRPr>
          </a:p>
          <a:p>
            <a:pPr marL="0" indent="0">
              <a:buFontTx/>
              <a:buNone/>
            </a:pPr>
            <a:r>
              <a:rPr lang="sv-SE" b="0" i="0" dirty="0">
                <a:solidFill>
                  <a:srgbClr val="000000"/>
                </a:solidFill>
                <a:effectLst/>
                <a:latin typeface="open_sansregular"/>
              </a:rPr>
              <a:t>Däremot: </a:t>
            </a:r>
          </a:p>
          <a:p>
            <a:pPr marL="0" indent="0">
              <a:buFontTx/>
              <a:buNone/>
            </a:pPr>
            <a:r>
              <a:rPr lang="sv-SE" b="0" i="0" dirty="0">
                <a:solidFill>
                  <a:srgbClr val="000000"/>
                </a:solidFill>
                <a:effectLst/>
                <a:latin typeface="open_sansregular"/>
              </a:rPr>
              <a:t>Det andra </a:t>
            </a:r>
            <a:r>
              <a:rPr lang="sv-SE" b="0" i="0" dirty="0" err="1">
                <a:solidFill>
                  <a:srgbClr val="000000"/>
                </a:solidFill>
                <a:effectLst/>
                <a:latin typeface="open_sansregular"/>
              </a:rPr>
              <a:t>sppret</a:t>
            </a:r>
            <a:r>
              <a:rPr lang="sv-SE" b="0" i="0" dirty="0">
                <a:solidFill>
                  <a:srgbClr val="000000"/>
                </a:solidFill>
                <a:effectLst/>
                <a:latin typeface="open_sansregular"/>
              </a:rPr>
              <a:t>: Underlätta för kommuner att ingå olika typer av samarbeten med AF. KAN grunda sig överenskommelser som också omfattar statlig finansiering av kommunernas insatser.</a:t>
            </a:r>
          </a:p>
          <a:p>
            <a:pPr marL="0" indent="0">
              <a:buFontTx/>
              <a:buNone/>
            </a:pPr>
            <a:endParaRPr lang="sv-SE" b="1" i="0" dirty="0">
              <a:solidFill>
                <a:srgbClr val="000000"/>
              </a:solidFill>
              <a:effectLst/>
              <a:latin typeface="open_sansregular"/>
            </a:endParaRPr>
          </a:p>
          <a:p>
            <a:pPr marL="0" indent="0">
              <a:buFontTx/>
              <a:buNone/>
            </a:pPr>
            <a:r>
              <a:rPr lang="sv-SE" b="0" i="0" dirty="0">
                <a:solidFill>
                  <a:srgbClr val="000000"/>
                </a:solidFill>
                <a:effectLst/>
                <a:latin typeface="open_sansregular"/>
              </a:rPr>
              <a:t>Kommuners medverkan i dessa samarbetslösningar ska vara frivillig. </a:t>
            </a:r>
          </a:p>
          <a:p>
            <a:pPr marL="0" indent="0">
              <a:buFontTx/>
              <a:buNone/>
            </a:pPr>
            <a:r>
              <a:rPr lang="sv-SE" b="0" i="0" dirty="0">
                <a:solidFill>
                  <a:srgbClr val="000000"/>
                </a:solidFill>
                <a:effectLst/>
                <a:latin typeface="open_sansregular"/>
              </a:rPr>
              <a:t>Långtidsarbetslösa</a:t>
            </a:r>
          </a:p>
          <a:p>
            <a:endParaRPr lang="sv-SE" b="0" i="0" dirty="0">
              <a:solidFill>
                <a:srgbClr val="000000"/>
              </a:solidFill>
              <a:effectLst/>
              <a:latin typeface="open_sansregular"/>
            </a:endParaRPr>
          </a:p>
          <a:p>
            <a:r>
              <a:rPr lang="sv-SE" b="0" i="0" dirty="0">
                <a:solidFill>
                  <a:srgbClr val="000000"/>
                </a:solidFill>
                <a:effectLst/>
                <a:latin typeface="open_sansregular"/>
              </a:rPr>
              <a:t> Kommuner ska dessutom ha möjlighet att gå in med matchningsinsatser i det fall det under en tid fortfarande inte finns tillräckligt med fristående förmedlare av arbete.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6CF30-D98D-4380-A214-0B6548FB076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572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24</a:t>
            </a:fld>
            <a:endParaRPr lang="sv-SE"/>
          </a:p>
        </p:txBody>
      </p:sp>
    </p:spTree>
    <p:extLst>
      <p:ext uri="{BB962C8B-B14F-4D97-AF65-F5344CB8AC3E}">
        <p14:creationId xmlns:p14="http://schemas.microsoft.com/office/powerpoint/2010/main" val="251361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25</a:t>
            </a:fld>
            <a:endParaRPr lang="sv-SE"/>
          </a:p>
        </p:txBody>
      </p:sp>
    </p:spTree>
    <p:extLst>
      <p:ext uri="{BB962C8B-B14F-4D97-AF65-F5344CB8AC3E}">
        <p14:creationId xmlns:p14="http://schemas.microsoft.com/office/powerpoint/2010/main" val="1900957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2</a:t>
            </a:fld>
            <a:endParaRPr lang="sv-SE"/>
          </a:p>
        </p:txBody>
      </p:sp>
    </p:spTree>
    <p:extLst>
      <p:ext uri="{BB962C8B-B14F-4D97-AF65-F5344CB8AC3E}">
        <p14:creationId xmlns:p14="http://schemas.microsoft.com/office/powerpoint/2010/main" val="4087095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Ett kunskapsbehov kan utgöras av ett behov av kunskapsstöd, men också behov av ny forskning eller kompetensutveckling.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8F28E-516E-4E20-A5F4-1425DCB7092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013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27</a:t>
            </a:fld>
            <a:endParaRPr lang="sv-SE"/>
          </a:p>
        </p:txBody>
      </p:sp>
    </p:spTree>
    <p:extLst>
      <p:ext uri="{BB962C8B-B14F-4D97-AF65-F5344CB8AC3E}">
        <p14:creationId xmlns:p14="http://schemas.microsoft.com/office/powerpoint/2010/main" val="3914624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Det går! Men med variation</a:t>
            </a:r>
            <a:endParaRPr lang="sv-SE" baseline="0" dirty="0"/>
          </a:p>
          <a:p>
            <a:r>
              <a:rPr lang="sv-SE" baseline="0" dirty="0"/>
              <a:t>Styrkan med modellen är att det blir mer systematiskt, mer transparant men det kommer att finas </a:t>
            </a:r>
            <a:r>
              <a:rPr lang="sv-SE" baseline="0"/>
              <a:t>olikheter.</a:t>
            </a:r>
          </a:p>
          <a:p>
            <a:endParaRPr lang="sv-SE" baseline="0"/>
          </a:p>
          <a:p>
            <a:r>
              <a:rPr lang="sv-SE" baseline="0"/>
              <a:t>Modellen </a:t>
            </a:r>
            <a:r>
              <a:rPr lang="sv-SE" baseline="0" dirty="0"/>
              <a:t>kommer inte att fånga alla behov</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8F28E-516E-4E20-A5F4-1425DCB7092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255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ka</a:t>
            </a:r>
            <a:r>
              <a:rPr lang="sv-SE" baseline="0"/>
              <a:t> </a:t>
            </a:r>
            <a:r>
              <a:rPr lang="sv-SE" baseline="0" dirty="0"/>
              <a:t>inte skapa nya arbetssätt utan</a:t>
            </a:r>
            <a:r>
              <a:rPr lang="sv-SE" dirty="0"/>
              <a:t> hitta ett systematiskt</a:t>
            </a:r>
            <a:r>
              <a:rPr lang="sv-SE" baseline="0" dirty="0"/>
              <a:t> sätt att fånga upp detta på.</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BF436-E8B4-495B-8135-35CB57CB95B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302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87325" y="1389063"/>
            <a:ext cx="6661150" cy="37480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357" rtl="0" eaLnBrk="1" fontAlgn="auto" latinLnBrk="0" hangingPunct="1">
              <a:lnSpc>
                <a:spcPct val="100000"/>
              </a:lnSpc>
              <a:spcBef>
                <a:spcPts val="0"/>
              </a:spcBef>
              <a:spcAft>
                <a:spcPts val="0"/>
              </a:spcAft>
              <a:buClrTx/>
              <a:buSzTx/>
              <a:buFontTx/>
              <a:buNone/>
              <a:tabLst/>
              <a:defRPr/>
            </a:pPr>
            <a:fld id="{E7AC48B7-44F8-4CA2-BEFE-2D80FA17A0F2}"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7" rtl="0" eaLnBrk="1" fontAlgn="auto" latinLnBrk="0" hangingPunct="1">
                <a:lnSpc>
                  <a:spcPct val="100000"/>
                </a:lnSpc>
                <a:spcBef>
                  <a:spcPts val="0"/>
                </a:spcBef>
                <a:spcAft>
                  <a:spcPts val="0"/>
                </a:spcAft>
                <a:buClrTx/>
                <a:buSzTx/>
                <a:buFontTx/>
                <a:buNone/>
                <a:tabLst/>
                <a:defRPr/>
              </a:pPr>
              <a:t>30</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737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Malin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2B42B-D6F6-4C5F-8DD2-B8D8D260F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635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87325" y="1389063"/>
            <a:ext cx="6661150" cy="3748087"/>
          </a:xfrm>
        </p:spPr>
      </p:sp>
      <p:sp>
        <p:nvSpPr>
          <p:cNvPr id="3" name="Platshållare för anteckningar 2"/>
          <p:cNvSpPr>
            <a:spLocks noGrp="1"/>
          </p:cNvSpPr>
          <p:nvPr>
            <p:ph type="body" idx="1"/>
          </p:nvPr>
        </p:nvSpPr>
        <p:spPr/>
        <p:txBody>
          <a:bodyPr/>
          <a:lstStyle/>
          <a:p>
            <a:r>
              <a:rPr lang="sv-SE" dirty="0"/>
              <a:t>Steg 6 – återkoppling finns inte med här.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AC48B7-44F8-4CA2-BEFE-2D80FA17A0F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635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Ska</a:t>
            </a:r>
            <a:r>
              <a:rPr lang="sv-SE" baseline="0" dirty="0"/>
              <a:t> inte skapa nya arbetssätt utan</a:t>
            </a:r>
            <a:r>
              <a:rPr lang="sv-SE" dirty="0"/>
              <a:t> hitta ett systematiskt</a:t>
            </a:r>
            <a:r>
              <a:rPr lang="sv-SE" baseline="0" dirty="0"/>
              <a:t> sätt att fånga upp detta på.</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6BF436-E8B4-495B-8135-35CB57CB95B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891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Steg 1 innebär att </a:t>
            </a:r>
            <a:r>
              <a:rPr lang="sv-SE" baseline="0" dirty="0" err="1"/>
              <a:t>RSS:er</a:t>
            </a:r>
            <a:r>
              <a:rPr lang="sv-SE" baseline="0" dirty="0"/>
              <a:t> går igenom befintliga (skriftliga) underlag för att leta efter behov av kunskap eller ”utmaningar” där resultatet har sammanställs i en matris.</a:t>
            </a:r>
          </a:p>
          <a:p>
            <a:endParaRPr lang="sv-SE" baseline="0" dirty="0"/>
          </a:p>
          <a:p>
            <a:r>
              <a:rPr lang="sv-SE" baseline="0" dirty="0"/>
              <a:t>Steg 2 blir sedan att tillsammans med kommuner/verksamheter diskutera de behov som har identifierats. Har man tolkat rätt och stämmer detta fortfarande?</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Träffar vi rätt</a:t>
            </a:r>
            <a:r>
              <a:rPr lang="sv-SE" baseline="0" dirty="0"/>
              <a:t> med detta tillvägagångssätt.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I steg 2 gjordes också en bedömning av vilka behov som kan tas om hand på regional nivå och vilka som ska föras vidare till nationell nivå.</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8F28E-516E-4E20-A5F4-1425DCB7092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633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2B42B-D6F6-4C5F-8DD2-B8D8D260F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06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3</a:t>
            </a:fld>
            <a:endParaRPr lang="sv-SE"/>
          </a:p>
        </p:txBody>
      </p:sp>
    </p:spTree>
    <p:extLst>
      <p:ext uri="{BB962C8B-B14F-4D97-AF65-F5344CB8AC3E}">
        <p14:creationId xmlns:p14="http://schemas.microsoft.com/office/powerpoint/2010/main" val="839671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Anna?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2B42B-D6F6-4C5F-8DD2-B8D8D260F11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681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679A4-DB6A-49F8-AE12-F749D805431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326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87325" y="1389063"/>
            <a:ext cx="6661150" cy="3748087"/>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357" rtl="0" eaLnBrk="1" fontAlgn="auto" latinLnBrk="0" hangingPunct="1">
              <a:lnSpc>
                <a:spcPct val="100000"/>
              </a:lnSpc>
              <a:spcBef>
                <a:spcPts val="0"/>
              </a:spcBef>
              <a:spcAft>
                <a:spcPts val="0"/>
              </a:spcAft>
              <a:buClrTx/>
              <a:buSzTx/>
              <a:buFontTx/>
              <a:buNone/>
              <a:tabLst/>
              <a:defRPr/>
            </a:pPr>
            <a:fld id="{E7AC48B7-44F8-4CA2-BEFE-2D80FA17A0F2}"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57" rtl="0" eaLnBrk="1" fontAlgn="auto" latinLnBrk="0" hangingPunct="1">
                <a:lnSpc>
                  <a:spcPct val="100000"/>
                </a:lnSpc>
                <a:spcBef>
                  <a:spcPts val="0"/>
                </a:spcBef>
                <a:spcAft>
                  <a:spcPts val="0"/>
                </a:spcAft>
                <a:buClrTx/>
                <a:buSzTx/>
                <a:buFontTx/>
                <a:buNone/>
                <a:tabLst/>
                <a:defRPr/>
              </a:pPr>
              <a:t>38</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50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8F28E-516E-4E20-A5F4-1425DCB7092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115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40</a:t>
            </a:fld>
            <a:endParaRPr lang="sv-SE"/>
          </a:p>
        </p:txBody>
      </p:sp>
    </p:spTree>
    <p:extLst>
      <p:ext uri="{BB962C8B-B14F-4D97-AF65-F5344CB8AC3E}">
        <p14:creationId xmlns:p14="http://schemas.microsoft.com/office/powerpoint/2010/main" val="3622892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41</a:t>
            </a:fld>
            <a:endParaRPr lang="sv-SE"/>
          </a:p>
        </p:txBody>
      </p:sp>
    </p:spTree>
    <p:extLst>
      <p:ext uri="{BB962C8B-B14F-4D97-AF65-F5344CB8AC3E}">
        <p14:creationId xmlns:p14="http://schemas.microsoft.com/office/powerpoint/2010/main" val="440406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42</a:t>
            </a:fld>
            <a:endParaRPr lang="sv-SE"/>
          </a:p>
        </p:txBody>
      </p:sp>
    </p:spTree>
    <p:extLst>
      <p:ext uri="{BB962C8B-B14F-4D97-AF65-F5344CB8AC3E}">
        <p14:creationId xmlns:p14="http://schemas.microsoft.com/office/powerpoint/2010/main" val="1740622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43</a:t>
            </a:fld>
            <a:endParaRPr lang="sv-SE"/>
          </a:p>
        </p:txBody>
      </p:sp>
    </p:spTree>
    <p:extLst>
      <p:ext uri="{BB962C8B-B14F-4D97-AF65-F5344CB8AC3E}">
        <p14:creationId xmlns:p14="http://schemas.microsoft.com/office/powerpoint/2010/main" val="3557251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Jesper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FDC82B-34AE-4FBB-9DA5-5DA57C3E44A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55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45</a:t>
            </a:fld>
            <a:endParaRPr lang="sv-SE"/>
          </a:p>
        </p:txBody>
      </p:sp>
    </p:spTree>
    <p:extLst>
      <p:ext uri="{BB962C8B-B14F-4D97-AF65-F5344CB8AC3E}">
        <p14:creationId xmlns:p14="http://schemas.microsoft.com/office/powerpoint/2010/main" val="169533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4</a:t>
            </a:fld>
            <a:endParaRPr lang="sv-SE"/>
          </a:p>
        </p:txBody>
      </p:sp>
    </p:spTree>
    <p:extLst>
      <p:ext uri="{BB962C8B-B14F-4D97-AF65-F5344CB8AC3E}">
        <p14:creationId xmlns:p14="http://schemas.microsoft.com/office/powerpoint/2010/main" val="917753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327617">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4F960-D17F-4030-A967-F6ACC059533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179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47</a:t>
            </a:fld>
            <a:endParaRPr lang="sv-SE"/>
          </a:p>
        </p:txBody>
      </p:sp>
    </p:spTree>
    <p:extLst>
      <p:ext uri="{BB962C8B-B14F-4D97-AF65-F5344CB8AC3E}">
        <p14:creationId xmlns:p14="http://schemas.microsoft.com/office/powerpoint/2010/main" val="3119984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48</a:t>
            </a:fld>
            <a:endParaRPr lang="sv-SE"/>
          </a:p>
        </p:txBody>
      </p:sp>
    </p:spTree>
    <p:extLst>
      <p:ext uri="{BB962C8B-B14F-4D97-AF65-F5344CB8AC3E}">
        <p14:creationId xmlns:p14="http://schemas.microsoft.com/office/powerpoint/2010/main" val="1791430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49</a:t>
            </a:fld>
            <a:endParaRPr lang="sv-SE"/>
          </a:p>
        </p:txBody>
      </p:sp>
    </p:spTree>
    <p:extLst>
      <p:ext uri="{BB962C8B-B14F-4D97-AF65-F5344CB8AC3E}">
        <p14:creationId xmlns:p14="http://schemas.microsoft.com/office/powerpoint/2010/main" val="604018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50</a:t>
            </a:fld>
            <a:endParaRPr lang="sv-SE"/>
          </a:p>
        </p:txBody>
      </p:sp>
    </p:spTree>
    <p:extLst>
      <p:ext uri="{BB962C8B-B14F-4D97-AF65-F5344CB8AC3E}">
        <p14:creationId xmlns:p14="http://schemas.microsoft.com/office/powerpoint/2010/main" val="2620311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51</a:t>
            </a:fld>
            <a:endParaRPr lang="sv-SE"/>
          </a:p>
        </p:txBody>
      </p:sp>
    </p:spTree>
    <p:extLst>
      <p:ext uri="{BB962C8B-B14F-4D97-AF65-F5344CB8AC3E}">
        <p14:creationId xmlns:p14="http://schemas.microsoft.com/office/powerpoint/2010/main" val="408408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52</a:t>
            </a:fld>
            <a:endParaRPr lang="sv-SE"/>
          </a:p>
        </p:txBody>
      </p:sp>
    </p:spTree>
    <p:extLst>
      <p:ext uri="{BB962C8B-B14F-4D97-AF65-F5344CB8AC3E}">
        <p14:creationId xmlns:p14="http://schemas.microsoft.com/office/powerpoint/2010/main" val="2082095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A55486-C02B-4E06-9F80-0BF8BB06C0E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81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54</a:t>
            </a:fld>
            <a:endParaRPr lang="sv-SE"/>
          </a:p>
        </p:txBody>
      </p:sp>
    </p:spTree>
    <p:extLst>
      <p:ext uri="{BB962C8B-B14F-4D97-AF65-F5344CB8AC3E}">
        <p14:creationId xmlns:p14="http://schemas.microsoft.com/office/powerpoint/2010/main" val="20740639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69B8-2020-4B28-BDFB-8B2D420149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68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5</a:t>
            </a:fld>
            <a:endParaRPr lang="sv-SE"/>
          </a:p>
        </p:txBody>
      </p:sp>
    </p:spTree>
    <p:extLst>
      <p:ext uri="{BB962C8B-B14F-4D97-AF65-F5344CB8AC3E}">
        <p14:creationId xmlns:p14="http://schemas.microsoft.com/office/powerpoint/2010/main" val="3584133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69B8-2020-4B28-BDFB-8B2D420149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8394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69B8-2020-4B28-BDFB-8B2D420149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864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Innan vi går in på kopplingarna mellan det lokala och nationella vill vi bara visa på kopplingen mellan kunskapsstyrningssystemet för socialtjänsten och hälsosjukvården. …….. Idag fokuserar vi på den turkosa bilden </a:t>
            </a:r>
            <a:endParaRPr lang="en-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69B8-2020-4B28-BDFB-8B2D420149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212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69B8-2020-4B28-BDFB-8B2D420149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9925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69B8-2020-4B28-BDFB-8B2D420149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7024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61</a:t>
            </a:fld>
            <a:endParaRPr lang="sv-SE"/>
          </a:p>
        </p:txBody>
      </p:sp>
    </p:spTree>
    <p:extLst>
      <p:ext uri="{BB962C8B-B14F-4D97-AF65-F5344CB8AC3E}">
        <p14:creationId xmlns:p14="http://schemas.microsoft.com/office/powerpoint/2010/main" val="24433118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69B8-2020-4B28-BDFB-8B2D420149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8686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63</a:t>
            </a:fld>
            <a:endParaRPr lang="sv-SE"/>
          </a:p>
        </p:txBody>
      </p:sp>
    </p:spTree>
    <p:extLst>
      <p:ext uri="{BB962C8B-B14F-4D97-AF65-F5344CB8AC3E}">
        <p14:creationId xmlns:p14="http://schemas.microsoft.com/office/powerpoint/2010/main" val="7843034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D69B8-2020-4B28-BDFB-8B2D420149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9413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65</a:t>
            </a:fld>
            <a:endParaRPr lang="sv-SE"/>
          </a:p>
        </p:txBody>
      </p:sp>
    </p:spTree>
    <p:extLst>
      <p:ext uri="{BB962C8B-B14F-4D97-AF65-F5344CB8AC3E}">
        <p14:creationId xmlns:p14="http://schemas.microsoft.com/office/powerpoint/2010/main" val="75925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6</a:t>
            </a:fld>
            <a:endParaRPr lang="sv-SE"/>
          </a:p>
        </p:txBody>
      </p:sp>
    </p:spTree>
    <p:extLst>
      <p:ext uri="{BB962C8B-B14F-4D97-AF65-F5344CB8AC3E}">
        <p14:creationId xmlns:p14="http://schemas.microsoft.com/office/powerpoint/2010/main" val="41183996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66</a:t>
            </a:fld>
            <a:endParaRPr lang="sv-SE"/>
          </a:p>
        </p:txBody>
      </p:sp>
    </p:spTree>
    <p:extLst>
      <p:ext uri="{BB962C8B-B14F-4D97-AF65-F5344CB8AC3E}">
        <p14:creationId xmlns:p14="http://schemas.microsoft.com/office/powerpoint/2010/main" val="14782728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Enkät till 55 personer, några är samma, några har tillkommit, en är SKR  </a:t>
            </a:r>
          </a:p>
        </p:txBody>
      </p:sp>
      <p:sp>
        <p:nvSpPr>
          <p:cNvPr id="4" name="Platshållare för bildnummer 3"/>
          <p:cNvSpPr>
            <a:spLocks noGrp="1"/>
          </p:cNvSpPr>
          <p:nvPr>
            <p:ph type="sldNum" sz="quarter" idx="5"/>
          </p:nvPr>
        </p:nvSpPr>
        <p:spPr/>
        <p:txBody>
          <a:bodyPr/>
          <a:lstStyle/>
          <a:p>
            <a:fld id="{DA569156-4E4A-4126-81BF-B7880F9AD5AF}" type="slidenum">
              <a:rPr lang="sv-SE" smtClean="0"/>
              <a:t>71</a:t>
            </a:fld>
            <a:endParaRPr lang="sv-SE"/>
          </a:p>
        </p:txBody>
      </p:sp>
    </p:spTree>
    <p:extLst>
      <p:ext uri="{BB962C8B-B14F-4D97-AF65-F5344CB8AC3E}">
        <p14:creationId xmlns:p14="http://schemas.microsoft.com/office/powerpoint/2010/main" val="14171066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som saknas är Anneli, annars är det 64</a:t>
            </a:r>
          </a:p>
          <a:p>
            <a:endParaRPr lang="sv-SE" dirty="0"/>
          </a:p>
          <a:p>
            <a:r>
              <a:rPr lang="sv-SE" dirty="0"/>
              <a:t>Norra: Levnadsvanor samt Endokrina sjukdomar (osteoporos, diabetes </a:t>
            </a:r>
            <a:r>
              <a:rPr lang="sv-SE" dirty="0" err="1"/>
              <a:t>fotsår</a:t>
            </a:r>
            <a:r>
              <a:rPr lang="sv-SE" dirty="0"/>
              <a:t>)</a:t>
            </a:r>
          </a:p>
          <a:p>
            <a:r>
              <a:rPr lang="sv-SE" dirty="0"/>
              <a:t>Mellansverige: äldres hälsa </a:t>
            </a:r>
          </a:p>
          <a:p>
            <a:r>
              <a:rPr lang="sv-SE" dirty="0"/>
              <a:t>Stockholm/Gotland: (har inget av de prioriterade </a:t>
            </a:r>
            <a:r>
              <a:rPr lang="sv-SE" dirty="0" err="1"/>
              <a:t>NPO;erna</a:t>
            </a:r>
            <a:r>
              <a:rPr lang="sv-SE" dirty="0"/>
              <a:t>) NPO infektionssjukdomar, NPO Hud- och könssjukdomar, NPO sällsynta sjukdomar</a:t>
            </a:r>
          </a:p>
          <a:p>
            <a:r>
              <a:rPr lang="sv-SE" dirty="0"/>
              <a:t>Sydöstra: Rehab/</a:t>
            </a:r>
            <a:r>
              <a:rPr lang="sv-SE" dirty="0" err="1"/>
              <a:t>hab</a:t>
            </a:r>
            <a:r>
              <a:rPr lang="sv-SE" dirty="0"/>
              <a:t>/förs och barn och unga </a:t>
            </a:r>
          </a:p>
          <a:p>
            <a:r>
              <a:rPr lang="sv-SE" dirty="0"/>
              <a:t>Södra: Primärvårdsrådet, Nervsjukdomar (stroke 1 o 2)</a:t>
            </a:r>
          </a:p>
          <a:p>
            <a:r>
              <a:rPr lang="sv-SE" dirty="0"/>
              <a:t>Västra: Psykisk hälsa samt Lung- och allergisjukdomar (KOL steg 2 o matallergi) </a:t>
            </a:r>
          </a:p>
          <a:p>
            <a:endParaRPr lang="sv-SE" dirty="0"/>
          </a:p>
          <a:p>
            <a:r>
              <a:rPr lang="sv-SE" dirty="0"/>
              <a:t> </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81A7E7E5-26AC-4975-B664-3DC748EADA4C}" type="slidenum">
              <a:rPr lang="sv-SE" smtClean="0"/>
              <a:t>72</a:t>
            </a:fld>
            <a:endParaRPr lang="sv-SE"/>
          </a:p>
        </p:txBody>
      </p:sp>
    </p:spTree>
    <p:extLst>
      <p:ext uri="{BB962C8B-B14F-4D97-AF65-F5344CB8AC3E}">
        <p14:creationId xmlns:p14="http://schemas.microsoft.com/office/powerpoint/2010/main" val="27705108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t>
            </a:r>
            <a:r>
              <a:rPr lang="sv-SE" dirty="0" err="1"/>
              <a:t>KiS</a:t>
            </a:r>
            <a:r>
              <a:rPr lang="sv-SE" dirty="0"/>
              <a:t> beslutade i VP 2021 att skicka ut en enkät till samtliga kommunala ledamöter</a:t>
            </a:r>
          </a:p>
          <a:p>
            <a:r>
              <a:rPr lang="sv-SE" dirty="0"/>
              <a:t>Enkäten skickades den 24 maj till 55 respondenter varav 31 har svarat (57%)</a:t>
            </a:r>
          </a:p>
          <a:p>
            <a:endParaRPr lang="sv-SE" dirty="0"/>
          </a:p>
        </p:txBody>
      </p:sp>
      <p:sp>
        <p:nvSpPr>
          <p:cNvPr id="4" name="Platshållare för bildnummer 3"/>
          <p:cNvSpPr>
            <a:spLocks noGrp="1"/>
          </p:cNvSpPr>
          <p:nvPr>
            <p:ph type="sldNum" sz="quarter" idx="5"/>
          </p:nvPr>
        </p:nvSpPr>
        <p:spPr/>
        <p:txBody>
          <a:bodyPr/>
          <a:lstStyle/>
          <a:p>
            <a:fld id="{DA569156-4E4A-4126-81BF-B7880F9AD5AF}" type="slidenum">
              <a:rPr lang="sv-SE" smtClean="0"/>
              <a:t>73</a:t>
            </a:fld>
            <a:endParaRPr lang="sv-SE"/>
          </a:p>
        </p:txBody>
      </p:sp>
    </p:spTree>
    <p:extLst>
      <p:ext uri="{BB962C8B-B14F-4D97-AF65-F5344CB8AC3E}">
        <p14:creationId xmlns:p14="http://schemas.microsoft.com/office/powerpoint/2010/main" val="3270094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Senast den 11/10 ytterligare synpunkter. </a:t>
            </a:r>
          </a:p>
        </p:txBody>
      </p:sp>
      <p:sp>
        <p:nvSpPr>
          <p:cNvPr id="4" name="Platshållare för bildnummer 3"/>
          <p:cNvSpPr>
            <a:spLocks noGrp="1"/>
          </p:cNvSpPr>
          <p:nvPr>
            <p:ph type="sldNum" sz="quarter" idx="5"/>
          </p:nvPr>
        </p:nvSpPr>
        <p:spPr/>
        <p:txBody>
          <a:bodyPr/>
          <a:lstStyle/>
          <a:p>
            <a:fld id="{DA569156-4E4A-4126-81BF-B7880F9AD5AF}" type="slidenum">
              <a:rPr lang="sv-SE" smtClean="0"/>
              <a:t>77</a:t>
            </a:fld>
            <a:endParaRPr lang="sv-SE"/>
          </a:p>
        </p:txBody>
      </p:sp>
    </p:spTree>
    <p:extLst>
      <p:ext uri="{BB962C8B-B14F-4D97-AF65-F5344CB8AC3E}">
        <p14:creationId xmlns:p14="http://schemas.microsoft.com/office/powerpoint/2010/main" val="33504905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569156-4E4A-4126-81BF-B7880F9AD5AF}" type="slidenum">
              <a:rPr lang="sv-SE" smtClean="0"/>
              <a:t>78</a:t>
            </a:fld>
            <a:endParaRPr lang="sv-SE"/>
          </a:p>
        </p:txBody>
      </p:sp>
    </p:spTree>
    <p:extLst>
      <p:ext uri="{BB962C8B-B14F-4D97-AF65-F5344CB8AC3E}">
        <p14:creationId xmlns:p14="http://schemas.microsoft.com/office/powerpoint/2010/main" val="42525564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FB7F2EF-F1A0-4F0B-AEE7-4412044D72D3}" type="slidenum">
              <a:rPr lang="sv-SE" smtClean="0"/>
              <a:t>79</a:t>
            </a:fld>
            <a:endParaRPr lang="sv-SE"/>
          </a:p>
        </p:txBody>
      </p:sp>
    </p:spTree>
    <p:extLst>
      <p:ext uri="{BB962C8B-B14F-4D97-AF65-F5344CB8AC3E}">
        <p14:creationId xmlns:p14="http://schemas.microsoft.com/office/powerpoint/2010/main" val="6768703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FB7F2EF-F1A0-4F0B-AEE7-4412044D72D3}" type="slidenum">
              <a:rPr lang="sv-SE" smtClean="0"/>
              <a:t>80</a:t>
            </a:fld>
            <a:endParaRPr lang="sv-SE"/>
          </a:p>
        </p:txBody>
      </p:sp>
    </p:spTree>
    <p:extLst>
      <p:ext uri="{BB962C8B-B14F-4D97-AF65-F5344CB8AC3E}">
        <p14:creationId xmlns:p14="http://schemas.microsoft.com/office/powerpoint/2010/main" val="2376422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3B659D1-8C30-4E88-B2CF-1251ED8D097E}" type="slidenum">
              <a:rPr lang="sv-SE" smtClean="0"/>
              <a:t>81</a:t>
            </a:fld>
            <a:endParaRPr lang="sv-SE"/>
          </a:p>
        </p:txBody>
      </p:sp>
    </p:spTree>
    <p:extLst>
      <p:ext uri="{BB962C8B-B14F-4D97-AF65-F5344CB8AC3E}">
        <p14:creationId xmlns:p14="http://schemas.microsoft.com/office/powerpoint/2010/main" val="342944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Nätverket för digitalisering har som förslag att 2022 fortsätta prioritera digital infrastruktur och då speciellt samarbete med Socialstyrelsen och deras arbete med termer och begrepp. Övergripande arbete med välfärdens digitala infrastruktur, Hur uppkopplingen av den teknik som finns i hemmet ska gå till och </a:t>
            </a:r>
            <a:r>
              <a:rPr lang="sv-SE" dirty="0" err="1"/>
              <a:t>elektornisk</a:t>
            </a:r>
            <a:r>
              <a:rPr lang="sv-SE" dirty="0"/>
              <a:t> identifiering. </a:t>
            </a:r>
          </a:p>
          <a:p>
            <a:r>
              <a:rPr lang="sv-SE" dirty="0"/>
              <a:t>Kommunerna samäger sedan några år Inera tillsammans med SKR företag och regionerna. Hur Inera och kommunerna ska samverka för ökad nytta i kommunerna är en angelägen och central fråga för att socialtjänsten och den kommunala hälso och </a:t>
            </a:r>
            <a:r>
              <a:rPr lang="sv-SE" dirty="0" err="1"/>
              <a:t>shukvården</a:t>
            </a:r>
            <a:r>
              <a:rPr lang="sv-SE" dirty="0"/>
              <a:t> ska få bättre nytta av Ineras tjänster. </a:t>
            </a:r>
          </a:p>
          <a:p>
            <a:r>
              <a:rPr lang="sv-SE" dirty="0"/>
              <a:t>Videokommunikation – under pandemin har användning av video kommunikation ökat men är fortfarande på låga nivåer typ 20% av kommunerna har tillgång till säkra videolösningar. Nätverket vill prioritera att arbeta med metodstöd kopplat till videokommunikation, </a:t>
            </a:r>
          </a:p>
          <a:p>
            <a:r>
              <a:rPr lang="sv-SE" dirty="0"/>
              <a:t>Forskningen kring digitala lösningar i socialtjänsten är begränsad. Nätverket vill vara säkra på att kommunerna har tillgång till bästa möjliga kunskap och vice versa att kommunerna hittar vägar för att påtala behov </a:t>
            </a:r>
          </a:p>
          <a:p>
            <a:r>
              <a:rPr lang="sv-SE" dirty="0"/>
              <a:t>I samarbete med andra RSS nätverk</a:t>
            </a:r>
          </a:p>
          <a:p>
            <a:r>
              <a:rPr lang="sv-SE" dirty="0" err="1"/>
              <a:t>Digialiseringen</a:t>
            </a:r>
            <a:r>
              <a:rPr lang="sv-SE" dirty="0"/>
              <a:t> kopplat till Nära vård och informationsdelning, </a:t>
            </a:r>
          </a:p>
          <a:p>
            <a:r>
              <a:rPr lang="sv-SE" dirty="0"/>
              <a:t>Tillsammans med RSS nätverk lyfta effekter av juridiska begränsningar som hindrar att verksamhet och invånare får nytta av digitalisering</a:t>
            </a:r>
          </a:p>
          <a:p>
            <a:r>
              <a:rPr lang="sv-SE" dirty="0"/>
              <a:t>Hur kan vi använda data för att utveckla kompetens och arbetssätt, här inkluderas frågor </a:t>
            </a:r>
            <a:r>
              <a:rPr lang="sv-SE"/>
              <a:t>om dataanalys och AI</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EA6D99-96FC-481F-8076-2892373D2F8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26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8</a:t>
            </a:fld>
            <a:endParaRPr lang="sv-SE"/>
          </a:p>
        </p:txBody>
      </p:sp>
    </p:spTree>
    <p:extLst>
      <p:ext uri="{BB962C8B-B14F-4D97-AF65-F5344CB8AC3E}">
        <p14:creationId xmlns:p14="http://schemas.microsoft.com/office/powerpoint/2010/main" val="2296842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1A097C1-6DF7-4188-B2F4-52DE02540D2E}" type="slidenum">
              <a:rPr lang="sv-SE" smtClean="0"/>
              <a:t>9</a:t>
            </a:fld>
            <a:endParaRPr lang="sv-SE"/>
          </a:p>
        </p:txBody>
      </p:sp>
    </p:spTree>
    <p:extLst>
      <p:ext uri="{BB962C8B-B14F-4D97-AF65-F5344CB8AC3E}">
        <p14:creationId xmlns:p14="http://schemas.microsoft.com/office/powerpoint/2010/main" val="101253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image" Target="../media/image14.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Master" Target="../slideMasters/slideMaster8.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Master" Target="../slideMasters/slideMaster9.xml"/><Relationship Id="rId4" Type="http://schemas.openxmlformats.org/officeDocument/2006/relationships/image" Target="../media/image47.jp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Master" Target="../slideMasters/slideMaster9.xml"/><Relationship Id="rId1" Type="http://schemas.openxmlformats.org/officeDocument/2006/relationships/tags" Target="../tags/tag2.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Master" Target="../slideMasters/slideMaster9.xml"/><Relationship Id="rId1" Type="http://schemas.openxmlformats.org/officeDocument/2006/relationships/tags" Target="../tags/tag3.xml"/><Relationship Id="rId4" Type="http://schemas.openxmlformats.org/officeDocument/2006/relationships/image" Target="../media/image5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emf"/><Relationship Id="rId1" Type="http://schemas.openxmlformats.org/officeDocument/2006/relationships/slideMaster" Target="../slideMasters/slideMaster9.xml"/><Relationship Id="rId6" Type="http://schemas.openxmlformats.org/officeDocument/2006/relationships/customXml" Target="../ink/ink2.xml"/><Relationship Id="rId5" Type="http://schemas.openxmlformats.org/officeDocument/2006/relationships/image" Target="NULL"/><Relationship Id="rId4" Type="http://schemas.openxmlformats.org/officeDocument/2006/relationships/customXml" Target="../ink/ink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emf"/><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emf"/><Relationship Id="rId1" Type="http://schemas.openxmlformats.org/officeDocument/2006/relationships/slideMaster" Target="../slideMasters/slideMaster9.xml"/><Relationship Id="rId6" Type="http://schemas.openxmlformats.org/officeDocument/2006/relationships/customXml" Target="../ink/ink4.xml"/><Relationship Id="rId5" Type="http://schemas.openxmlformats.org/officeDocument/2006/relationships/image" Target="NULL"/><Relationship Id="rId4" Type="http://schemas.openxmlformats.org/officeDocument/2006/relationships/customXml" Target="../ink/ink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Master" Target="../slideMasters/slideMaster9.xml"/><Relationship Id="rId1" Type="http://schemas.openxmlformats.org/officeDocument/2006/relationships/tags" Target="../tags/tag4.xml"/><Relationship Id="rId4" Type="http://schemas.openxmlformats.org/officeDocument/2006/relationships/image" Target="../media/image5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customXml" Target="../ink/ink6.xml"/><Relationship Id="rId2" Type="http://schemas.openxmlformats.org/officeDocument/2006/relationships/slideMaster" Target="../slideMasters/slideMaster9.xml"/><Relationship Id="rId1" Type="http://schemas.openxmlformats.org/officeDocument/2006/relationships/tags" Target="../tags/tag5.xml"/><Relationship Id="rId6" Type="http://schemas.openxmlformats.org/officeDocument/2006/relationships/image" Target="NULL"/><Relationship Id="rId5" Type="http://schemas.openxmlformats.org/officeDocument/2006/relationships/customXml" Target="../ink/ink5.xml"/><Relationship Id="rId4" Type="http://schemas.openxmlformats.org/officeDocument/2006/relationships/image" Target="../media/image51.png"/></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6.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43.emf"/><Relationship Id="rId5" Type="http://schemas.openxmlformats.org/officeDocument/2006/relationships/oleObject" Target="../embeddings/oleObject2.bin"/><Relationship Id="rId4"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9.xml"/><Relationship Id="rId1" Type="http://schemas.openxmlformats.org/officeDocument/2006/relationships/tags" Target="../tags/tag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845592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0495911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306594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5410760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95831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6815954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64211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3311202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6"/>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11583069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96702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7"/>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6000"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3413661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1"/>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8285649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487148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1326118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2E5BFE-454F-42E5-B262-CFF0A66EBB0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6C73E7D-DF01-4F2E-AD5E-4A6B3196CF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72E10F0-89E3-4D68-9621-9D21660C97EA}"/>
              </a:ext>
            </a:extLst>
          </p:cNvPr>
          <p:cNvSpPr>
            <a:spLocks noGrp="1"/>
          </p:cNvSpPr>
          <p:nvPr>
            <p:ph type="dt" sz="half" idx="10"/>
          </p:nvPr>
        </p:nvSpPr>
        <p:spPr/>
        <p:txBody>
          <a:bodyPr/>
          <a:lstStyle/>
          <a:p>
            <a:fld id="{C404CD6D-F51A-4A87-954C-4C50B53CECF9}" type="datetimeFigureOut">
              <a:rPr lang="sv-SE" smtClean="0"/>
              <a:t>2021-10-20</a:t>
            </a:fld>
            <a:endParaRPr lang="sv-SE"/>
          </a:p>
        </p:txBody>
      </p:sp>
      <p:sp>
        <p:nvSpPr>
          <p:cNvPr id="5" name="Platshållare för sidfot 4">
            <a:extLst>
              <a:ext uri="{FF2B5EF4-FFF2-40B4-BE49-F238E27FC236}">
                <a16:creationId xmlns:a16="http://schemas.microsoft.com/office/drawing/2014/main" id="{7D95A44C-3846-41C1-B41B-65623AE056D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9631D2-0388-4B19-A0E7-43747374377C}"/>
              </a:ext>
            </a:extLst>
          </p:cNvPr>
          <p:cNvSpPr>
            <a:spLocks noGrp="1"/>
          </p:cNvSpPr>
          <p:nvPr>
            <p:ph type="sldNum" sz="quarter" idx="12"/>
          </p:nvPr>
        </p:nvSpPr>
        <p:spPr/>
        <p:txBody>
          <a:bodyPr/>
          <a:lstStyle/>
          <a:p>
            <a:fld id="{C7FE2237-7D4D-4049-87D5-577D24931153}" type="slidenum">
              <a:rPr lang="sv-SE" smtClean="0"/>
              <a:t>‹#›</a:t>
            </a:fld>
            <a:endParaRPr lang="sv-SE"/>
          </a:p>
        </p:txBody>
      </p:sp>
    </p:spTree>
    <p:extLst>
      <p:ext uri="{BB962C8B-B14F-4D97-AF65-F5344CB8AC3E}">
        <p14:creationId xmlns:p14="http://schemas.microsoft.com/office/powerpoint/2010/main" val="29048210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985C42-6F99-415D-98F7-1636F5712D3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7129699-1DD3-43F4-BDBD-76B1392D529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8A4BE6-0841-4959-8FDB-6AF004706443}"/>
              </a:ext>
            </a:extLst>
          </p:cNvPr>
          <p:cNvSpPr>
            <a:spLocks noGrp="1"/>
          </p:cNvSpPr>
          <p:nvPr>
            <p:ph type="dt" sz="half" idx="10"/>
          </p:nvPr>
        </p:nvSpPr>
        <p:spPr/>
        <p:txBody>
          <a:bodyPr/>
          <a:lstStyle/>
          <a:p>
            <a:fld id="{C404CD6D-F51A-4A87-954C-4C50B53CECF9}" type="datetimeFigureOut">
              <a:rPr lang="sv-SE" smtClean="0"/>
              <a:t>2021-10-20</a:t>
            </a:fld>
            <a:endParaRPr lang="sv-SE"/>
          </a:p>
        </p:txBody>
      </p:sp>
      <p:sp>
        <p:nvSpPr>
          <p:cNvPr id="5" name="Platshållare för sidfot 4">
            <a:extLst>
              <a:ext uri="{FF2B5EF4-FFF2-40B4-BE49-F238E27FC236}">
                <a16:creationId xmlns:a16="http://schemas.microsoft.com/office/drawing/2014/main" id="{008693D0-F345-4FF5-994E-EFA8FBBF772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3CBCC4-A5C5-45D0-9F5A-9C489B2C5900}"/>
              </a:ext>
            </a:extLst>
          </p:cNvPr>
          <p:cNvSpPr>
            <a:spLocks noGrp="1"/>
          </p:cNvSpPr>
          <p:nvPr>
            <p:ph type="sldNum" sz="quarter" idx="12"/>
          </p:nvPr>
        </p:nvSpPr>
        <p:spPr/>
        <p:txBody>
          <a:bodyPr/>
          <a:lstStyle/>
          <a:p>
            <a:fld id="{C7FE2237-7D4D-4049-87D5-577D24931153}" type="slidenum">
              <a:rPr lang="sv-SE" smtClean="0"/>
              <a:t>‹#›</a:t>
            </a:fld>
            <a:endParaRPr lang="sv-SE"/>
          </a:p>
        </p:txBody>
      </p:sp>
    </p:spTree>
    <p:extLst>
      <p:ext uri="{BB962C8B-B14F-4D97-AF65-F5344CB8AC3E}">
        <p14:creationId xmlns:p14="http://schemas.microsoft.com/office/powerpoint/2010/main" val="25395694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542F3C-97CB-4218-9782-E29A67C9224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D33B4D7-63FB-4C15-A6AB-42C065EB41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9C6ED44-9D40-401D-9647-3F4A73BD9931}"/>
              </a:ext>
            </a:extLst>
          </p:cNvPr>
          <p:cNvSpPr>
            <a:spLocks noGrp="1"/>
          </p:cNvSpPr>
          <p:nvPr>
            <p:ph type="dt" sz="half" idx="10"/>
          </p:nvPr>
        </p:nvSpPr>
        <p:spPr/>
        <p:txBody>
          <a:bodyPr/>
          <a:lstStyle/>
          <a:p>
            <a:fld id="{C404CD6D-F51A-4A87-954C-4C50B53CECF9}" type="datetimeFigureOut">
              <a:rPr lang="sv-SE" smtClean="0"/>
              <a:t>2021-10-20</a:t>
            </a:fld>
            <a:endParaRPr lang="sv-SE"/>
          </a:p>
        </p:txBody>
      </p:sp>
      <p:sp>
        <p:nvSpPr>
          <p:cNvPr id="5" name="Platshållare för sidfot 4">
            <a:extLst>
              <a:ext uri="{FF2B5EF4-FFF2-40B4-BE49-F238E27FC236}">
                <a16:creationId xmlns:a16="http://schemas.microsoft.com/office/drawing/2014/main" id="{09061844-CCA3-434D-AE32-3389DAFC626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B9642BC-4494-4972-9B0B-472E8BA56C81}"/>
              </a:ext>
            </a:extLst>
          </p:cNvPr>
          <p:cNvSpPr>
            <a:spLocks noGrp="1"/>
          </p:cNvSpPr>
          <p:nvPr>
            <p:ph type="sldNum" sz="quarter" idx="12"/>
          </p:nvPr>
        </p:nvSpPr>
        <p:spPr/>
        <p:txBody>
          <a:bodyPr/>
          <a:lstStyle/>
          <a:p>
            <a:fld id="{C7FE2237-7D4D-4049-87D5-577D24931153}" type="slidenum">
              <a:rPr lang="sv-SE" smtClean="0"/>
              <a:t>‹#›</a:t>
            </a:fld>
            <a:endParaRPr lang="sv-SE"/>
          </a:p>
        </p:txBody>
      </p:sp>
    </p:spTree>
    <p:extLst>
      <p:ext uri="{BB962C8B-B14F-4D97-AF65-F5344CB8AC3E}">
        <p14:creationId xmlns:p14="http://schemas.microsoft.com/office/powerpoint/2010/main" val="6415060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D6C87C-815B-4980-996A-6695017B62A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E11938C-8213-4FDF-9D85-03D384898DA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422AAA8-7DDC-423D-B26D-8FFFF5EAC3F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043D64-6C58-41A1-95FB-A74E4ECBF74F}"/>
              </a:ext>
            </a:extLst>
          </p:cNvPr>
          <p:cNvSpPr>
            <a:spLocks noGrp="1"/>
          </p:cNvSpPr>
          <p:nvPr>
            <p:ph type="dt" sz="half" idx="10"/>
          </p:nvPr>
        </p:nvSpPr>
        <p:spPr/>
        <p:txBody>
          <a:bodyPr/>
          <a:lstStyle/>
          <a:p>
            <a:fld id="{C404CD6D-F51A-4A87-954C-4C50B53CECF9}" type="datetimeFigureOut">
              <a:rPr lang="sv-SE" smtClean="0"/>
              <a:t>2021-10-20</a:t>
            </a:fld>
            <a:endParaRPr lang="sv-SE"/>
          </a:p>
        </p:txBody>
      </p:sp>
      <p:sp>
        <p:nvSpPr>
          <p:cNvPr id="6" name="Platshållare för sidfot 5">
            <a:extLst>
              <a:ext uri="{FF2B5EF4-FFF2-40B4-BE49-F238E27FC236}">
                <a16:creationId xmlns:a16="http://schemas.microsoft.com/office/drawing/2014/main" id="{76F904E2-B5FC-4A4A-A501-E0EAD9E2158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82D7700-5006-41FA-B096-D2C07B29C491}"/>
              </a:ext>
            </a:extLst>
          </p:cNvPr>
          <p:cNvSpPr>
            <a:spLocks noGrp="1"/>
          </p:cNvSpPr>
          <p:nvPr>
            <p:ph type="sldNum" sz="quarter" idx="12"/>
          </p:nvPr>
        </p:nvSpPr>
        <p:spPr/>
        <p:txBody>
          <a:bodyPr/>
          <a:lstStyle/>
          <a:p>
            <a:fld id="{C7FE2237-7D4D-4049-87D5-577D24931153}" type="slidenum">
              <a:rPr lang="sv-SE" smtClean="0"/>
              <a:t>‹#›</a:t>
            </a:fld>
            <a:endParaRPr lang="sv-SE"/>
          </a:p>
        </p:txBody>
      </p:sp>
    </p:spTree>
    <p:extLst>
      <p:ext uri="{BB962C8B-B14F-4D97-AF65-F5344CB8AC3E}">
        <p14:creationId xmlns:p14="http://schemas.microsoft.com/office/powerpoint/2010/main" val="9489173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9DA7B4-D4B3-48CD-B180-A5C90812079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55697DA-D252-4CDB-A519-6D61E87617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03C49A6-7FDB-4FED-B066-807BBB27803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5E33D02-0B26-40D2-BC96-F9C4A39575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E8F4984-44FF-4966-888D-648F5783BD5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E21724F-6023-4271-B89B-357B4DC4552C}"/>
              </a:ext>
            </a:extLst>
          </p:cNvPr>
          <p:cNvSpPr>
            <a:spLocks noGrp="1"/>
          </p:cNvSpPr>
          <p:nvPr>
            <p:ph type="dt" sz="half" idx="10"/>
          </p:nvPr>
        </p:nvSpPr>
        <p:spPr/>
        <p:txBody>
          <a:bodyPr/>
          <a:lstStyle/>
          <a:p>
            <a:fld id="{C404CD6D-F51A-4A87-954C-4C50B53CECF9}" type="datetimeFigureOut">
              <a:rPr lang="sv-SE" smtClean="0"/>
              <a:t>2021-10-20</a:t>
            </a:fld>
            <a:endParaRPr lang="sv-SE"/>
          </a:p>
        </p:txBody>
      </p:sp>
      <p:sp>
        <p:nvSpPr>
          <p:cNvPr id="8" name="Platshållare för sidfot 7">
            <a:extLst>
              <a:ext uri="{FF2B5EF4-FFF2-40B4-BE49-F238E27FC236}">
                <a16:creationId xmlns:a16="http://schemas.microsoft.com/office/drawing/2014/main" id="{5C805BD6-C5A4-4319-9EB8-9D2AF6927F2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1E8DFC9-68A8-4142-A259-10B859208E86}"/>
              </a:ext>
            </a:extLst>
          </p:cNvPr>
          <p:cNvSpPr>
            <a:spLocks noGrp="1"/>
          </p:cNvSpPr>
          <p:nvPr>
            <p:ph type="sldNum" sz="quarter" idx="12"/>
          </p:nvPr>
        </p:nvSpPr>
        <p:spPr/>
        <p:txBody>
          <a:bodyPr/>
          <a:lstStyle/>
          <a:p>
            <a:fld id="{C7FE2237-7D4D-4049-87D5-577D24931153}" type="slidenum">
              <a:rPr lang="sv-SE" smtClean="0"/>
              <a:t>‹#›</a:t>
            </a:fld>
            <a:endParaRPr lang="sv-SE"/>
          </a:p>
        </p:txBody>
      </p:sp>
    </p:spTree>
    <p:extLst>
      <p:ext uri="{BB962C8B-B14F-4D97-AF65-F5344CB8AC3E}">
        <p14:creationId xmlns:p14="http://schemas.microsoft.com/office/powerpoint/2010/main" val="35317482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FB25DE-1886-4706-81D2-D6E860D4331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B6DF073-E0FF-4901-BBC8-28F8BF344BF7}"/>
              </a:ext>
            </a:extLst>
          </p:cNvPr>
          <p:cNvSpPr>
            <a:spLocks noGrp="1"/>
          </p:cNvSpPr>
          <p:nvPr>
            <p:ph type="dt" sz="half" idx="10"/>
          </p:nvPr>
        </p:nvSpPr>
        <p:spPr/>
        <p:txBody>
          <a:bodyPr/>
          <a:lstStyle/>
          <a:p>
            <a:fld id="{C404CD6D-F51A-4A87-954C-4C50B53CECF9}" type="datetimeFigureOut">
              <a:rPr lang="sv-SE" smtClean="0"/>
              <a:t>2021-10-20</a:t>
            </a:fld>
            <a:endParaRPr lang="sv-SE"/>
          </a:p>
        </p:txBody>
      </p:sp>
      <p:sp>
        <p:nvSpPr>
          <p:cNvPr id="4" name="Platshållare för sidfot 3">
            <a:extLst>
              <a:ext uri="{FF2B5EF4-FFF2-40B4-BE49-F238E27FC236}">
                <a16:creationId xmlns:a16="http://schemas.microsoft.com/office/drawing/2014/main" id="{7E30DFDD-3CA7-4208-AE3E-8F782FE1B96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3BE2558-ABFC-490C-8A3B-45EF9C1AAE60}"/>
              </a:ext>
            </a:extLst>
          </p:cNvPr>
          <p:cNvSpPr>
            <a:spLocks noGrp="1"/>
          </p:cNvSpPr>
          <p:nvPr>
            <p:ph type="sldNum" sz="quarter" idx="12"/>
          </p:nvPr>
        </p:nvSpPr>
        <p:spPr/>
        <p:txBody>
          <a:bodyPr/>
          <a:lstStyle/>
          <a:p>
            <a:fld id="{C7FE2237-7D4D-4049-87D5-577D24931153}" type="slidenum">
              <a:rPr lang="sv-SE" smtClean="0"/>
              <a:t>‹#›</a:t>
            </a:fld>
            <a:endParaRPr lang="sv-SE"/>
          </a:p>
        </p:txBody>
      </p:sp>
    </p:spTree>
    <p:extLst>
      <p:ext uri="{BB962C8B-B14F-4D97-AF65-F5344CB8AC3E}">
        <p14:creationId xmlns:p14="http://schemas.microsoft.com/office/powerpoint/2010/main" val="168928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9D1D119-6A75-41DD-8C5E-7DB0FC2E8BFC}"/>
              </a:ext>
            </a:extLst>
          </p:cNvPr>
          <p:cNvSpPr>
            <a:spLocks noGrp="1"/>
          </p:cNvSpPr>
          <p:nvPr>
            <p:ph type="dt" sz="half" idx="10"/>
          </p:nvPr>
        </p:nvSpPr>
        <p:spPr/>
        <p:txBody>
          <a:bodyPr/>
          <a:lstStyle/>
          <a:p>
            <a:fld id="{C404CD6D-F51A-4A87-954C-4C50B53CECF9}" type="datetimeFigureOut">
              <a:rPr lang="sv-SE" smtClean="0"/>
              <a:t>2021-10-20</a:t>
            </a:fld>
            <a:endParaRPr lang="sv-SE"/>
          </a:p>
        </p:txBody>
      </p:sp>
      <p:sp>
        <p:nvSpPr>
          <p:cNvPr id="3" name="Platshållare för sidfot 2">
            <a:extLst>
              <a:ext uri="{FF2B5EF4-FFF2-40B4-BE49-F238E27FC236}">
                <a16:creationId xmlns:a16="http://schemas.microsoft.com/office/drawing/2014/main" id="{A4EBCC15-B587-488B-A9DA-87D749A632E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45FF945-2AEF-4179-BF46-5038B319A9EF}"/>
              </a:ext>
            </a:extLst>
          </p:cNvPr>
          <p:cNvSpPr>
            <a:spLocks noGrp="1"/>
          </p:cNvSpPr>
          <p:nvPr>
            <p:ph type="sldNum" sz="quarter" idx="12"/>
          </p:nvPr>
        </p:nvSpPr>
        <p:spPr/>
        <p:txBody>
          <a:bodyPr/>
          <a:lstStyle/>
          <a:p>
            <a:fld id="{C7FE2237-7D4D-4049-87D5-577D24931153}" type="slidenum">
              <a:rPr lang="sv-SE" smtClean="0"/>
              <a:t>‹#›</a:t>
            </a:fld>
            <a:endParaRPr lang="sv-SE"/>
          </a:p>
        </p:txBody>
      </p:sp>
    </p:spTree>
    <p:extLst>
      <p:ext uri="{BB962C8B-B14F-4D97-AF65-F5344CB8AC3E}">
        <p14:creationId xmlns:p14="http://schemas.microsoft.com/office/powerpoint/2010/main" val="7921606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A76E2A-C1CE-4CFC-B2BE-8C4BB28BB7B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9571A46-7309-4C06-824D-801ACD07D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B43BB07-6B72-4D11-9682-C6EF52641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36176D4-5626-4816-B6C4-DADAC35A1D9B}"/>
              </a:ext>
            </a:extLst>
          </p:cNvPr>
          <p:cNvSpPr>
            <a:spLocks noGrp="1"/>
          </p:cNvSpPr>
          <p:nvPr>
            <p:ph type="dt" sz="half" idx="10"/>
          </p:nvPr>
        </p:nvSpPr>
        <p:spPr/>
        <p:txBody>
          <a:bodyPr/>
          <a:lstStyle/>
          <a:p>
            <a:fld id="{C404CD6D-F51A-4A87-954C-4C50B53CECF9}" type="datetimeFigureOut">
              <a:rPr lang="sv-SE" smtClean="0"/>
              <a:t>2021-10-20</a:t>
            </a:fld>
            <a:endParaRPr lang="sv-SE"/>
          </a:p>
        </p:txBody>
      </p:sp>
      <p:sp>
        <p:nvSpPr>
          <p:cNvPr id="6" name="Platshållare för sidfot 5">
            <a:extLst>
              <a:ext uri="{FF2B5EF4-FFF2-40B4-BE49-F238E27FC236}">
                <a16:creationId xmlns:a16="http://schemas.microsoft.com/office/drawing/2014/main" id="{FB3A99BB-7600-4423-B2AA-4408AF948BA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2ABFD15-1CE2-46E2-A26E-D2BCE2826F91}"/>
              </a:ext>
            </a:extLst>
          </p:cNvPr>
          <p:cNvSpPr>
            <a:spLocks noGrp="1"/>
          </p:cNvSpPr>
          <p:nvPr>
            <p:ph type="sldNum" sz="quarter" idx="12"/>
          </p:nvPr>
        </p:nvSpPr>
        <p:spPr/>
        <p:txBody>
          <a:bodyPr/>
          <a:lstStyle/>
          <a:p>
            <a:fld id="{C7FE2237-7D4D-4049-87D5-577D24931153}" type="slidenum">
              <a:rPr lang="sv-SE" smtClean="0"/>
              <a:t>‹#›</a:t>
            </a:fld>
            <a:endParaRPr lang="sv-SE"/>
          </a:p>
        </p:txBody>
      </p:sp>
    </p:spTree>
    <p:extLst>
      <p:ext uri="{BB962C8B-B14F-4D97-AF65-F5344CB8AC3E}">
        <p14:creationId xmlns:p14="http://schemas.microsoft.com/office/powerpoint/2010/main" val="27853604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A00E7D-14A5-4D07-B7AF-2F253022578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DB33CD3-A76E-4666-BFF0-834B44A40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0FF70CF-BA46-42AB-A207-7DD91CA70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4292975-F133-4808-B7CD-BB8455BD05ED}"/>
              </a:ext>
            </a:extLst>
          </p:cNvPr>
          <p:cNvSpPr>
            <a:spLocks noGrp="1"/>
          </p:cNvSpPr>
          <p:nvPr>
            <p:ph type="dt" sz="half" idx="10"/>
          </p:nvPr>
        </p:nvSpPr>
        <p:spPr/>
        <p:txBody>
          <a:bodyPr/>
          <a:lstStyle/>
          <a:p>
            <a:fld id="{C404CD6D-F51A-4A87-954C-4C50B53CECF9}" type="datetimeFigureOut">
              <a:rPr lang="sv-SE" smtClean="0"/>
              <a:t>2021-10-20</a:t>
            </a:fld>
            <a:endParaRPr lang="sv-SE"/>
          </a:p>
        </p:txBody>
      </p:sp>
      <p:sp>
        <p:nvSpPr>
          <p:cNvPr id="6" name="Platshållare för sidfot 5">
            <a:extLst>
              <a:ext uri="{FF2B5EF4-FFF2-40B4-BE49-F238E27FC236}">
                <a16:creationId xmlns:a16="http://schemas.microsoft.com/office/drawing/2014/main" id="{2661828E-8302-4C6C-90D9-DFAD350323F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82CD54D-03DD-4F0E-916A-B57530683641}"/>
              </a:ext>
            </a:extLst>
          </p:cNvPr>
          <p:cNvSpPr>
            <a:spLocks noGrp="1"/>
          </p:cNvSpPr>
          <p:nvPr>
            <p:ph type="sldNum" sz="quarter" idx="12"/>
          </p:nvPr>
        </p:nvSpPr>
        <p:spPr/>
        <p:txBody>
          <a:bodyPr/>
          <a:lstStyle/>
          <a:p>
            <a:fld id="{C7FE2237-7D4D-4049-87D5-577D24931153}" type="slidenum">
              <a:rPr lang="sv-SE" smtClean="0"/>
              <a:t>‹#›</a:t>
            </a:fld>
            <a:endParaRPr lang="sv-SE"/>
          </a:p>
        </p:txBody>
      </p:sp>
    </p:spTree>
    <p:extLst>
      <p:ext uri="{BB962C8B-B14F-4D97-AF65-F5344CB8AC3E}">
        <p14:creationId xmlns:p14="http://schemas.microsoft.com/office/powerpoint/2010/main" val="11656558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484194-9D8E-484E-9848-D9B32F13F41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39B24E7-4A49-4DEB-88C9-698EAAB16FF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5E3E785-C0F3-426A-90C2-B7684E536716}"/>
              </a:ext>
            </a:extLst>
          </p:cNvPr>
          <p:cNvSpPr>
            <a:spLocks noGrp="1"/>
          </p:cNvSpPr>
          <p:nvPr>
            <p:ph type="dt" sz="half" idx="10"/>
          </p:nvPr>
        </p:nvSpPr>
        <p:spPr/>
        <p:txBody>
          <a:bodyPr/>
          <a:lstStyle/>
          <a:p>
            <a:fld id="{C404CD6D-F51A-4A87-954C-4C50B53CECF9}" type="datetimeFigureOut">
              <a:rPr lang="sv-SE" smtClean="0"/>
              <a:t>2021-10-20</a:t>
            </a:fld>
            <a:endParaRPr lang="sv-SE"/>
          </a:p>
        </p:txBody>
      </p:sp>
      <p:sp>
        <p:nvSpPr>
          <p:cNvPr id="5" name="Platshållare för sidfot 4">
            <a:extLst>
              <a:ext uri="{FF2B5EF4-FFF2-40B4-BE49-F238E27FC236}">
                <a16:creationId xmlns:a16="http://schemas.microsoft.com/office/drawing/2014/main" id="{F3E30F3B-6BBA-4437-B665-87E076CAAD4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313E45-2797-4884-B1AA-C0910107B661}"/>
              </a:ext>
            </a:extLst>
          </p:cNvPr>
          <p:cNvSpPr>
            <a:spLocks noGrp="1"/>
          </p:cNvSpPr>
          <p:nvPr>
            <p:ph type="sldNum" sz="quarter" idx="12"/>
          </p:nvPr>
        </p:nvSpPr>
        <p:spPr/>
        <p:txBody>
          <a:bodyPr/>
          <a:lstStyle/>
          <a:p>
            <a:fld id="{C7FE2237-7D4D-4049-87D5-577D24931153}" type="slidenum">
              <a:rPr lang="sv-SE" smtClean="0"/>
              <a:t>‹#›</a:t>
            </a:fld>
            <a:endParaRPr lang="sv-SE"/>
          </a:p>
        </p:txBody>
      </p:sp>
    </p:spTree>
    <p:extLst>
      <p:ext uri="{BB962C8B-B14F-4D97-AF65-F5344CB8AC3E}">
        <p14:creationId xmlns:p14="http://schemas.microsoft.com/office/powerpoint/2010/main" val="30226516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0FDEDDB-3EC7-4128-996D-5AFD6083C02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F460A20-C250-4722-844E-ED9B3716F4D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585DA70-BD00-4FAB-BCDF-683CF8F7F207}"/>
              </a:ext>
            </a:extLst>
          </p:cNvPr>
          <p:cNvSpPr>
            <a:spLocks noGrp="1"/>
          </p:cNvSpPr>
          <p:nvPr>
            <p:ph type="dt" sz="half" idx="10"/>
          </p:nvPr>
        </p:nvSpPr>
        <p:spPr/>
        <p:txBody>
          <a:bodyPr/>
          <a:lstStyle/>
          <a:p>
            <a:fld id="{C404CD6D-F51A-4A87-954C-4C50B53CECF9}" type="datetimeFigureOut">
              <a:rPr lang="sv-SE" smtClean="0"/>
              <a:t>2021-10-20</a:t>
            </a:fld>
            <a:endParaRPr lang="sv-SE"/>
          </a:p>
        </p:txBody>
      </p:sp>
      <p:sp>
        <p:nvSpPr>
          <p:cNvPr id="5" name="Platshållare för sidfot 4">
            <a:extLst>
              <a:ext uri="{FF2B5EF4-FFF2-40B4-BE49-F238E27FC236}">
                <a16:creationId xmlns:a16="http://schemas.microsoft.com/office/drawing/2014/main" id="{71AF77F2-6C2A-4126-8CF6-8CE1ADD7576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3964EEC-75D4-4E65-A464-7A5F866065A3}"/>
              </a:ext>
            </a:extLst>
          </p:cNvPr>
          <p:cNvSpPr>
            <a:spLocks noGrp="1"/>
          </p:cNvSpPr>
          <p:nvPr>
            <p:ph type="sldNum" sz="quarter" idx="12"/>
          </p:nvPr>
        </p:nvSpPr>
        <p:spPr/>
        <p:txBody>
          <a:bodyPr/>
          <a:lstStyle/>
          <a:p>
            <a:fld id="{C7FE2237-7D4D-4049-87D5-577D24931153}" type="slidenum">
              <a:rPr lang="sv-SE" smtClean="0"/>
              <a:t>‹#›</a:t>
            </a:fld>
            <a:endParaRPr lang="sv-SE"/>
          </a:p>
        </p:txBody>
      </p:sp>
    </p:spTree>
    <p:extLst>
      <p:ext uri="{BB962C8B-B14F-4D97-AF65-F5344CB8AC3E}">
        <p14:creationId xmlns:p14="http://schemas.microsoft.com/office/powerpoint/2010/main" val="39517172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Vit avsnitt">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91DB7D1E-37AF-4FA0-8FD2-F23EC80E0E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14657929"/>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cSld name="Rubrik med bild">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C07B919C-66BA-4EE9-B4B5-5D94DE20BC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976680910"/>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11769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366269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9454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933893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184266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983567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493693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1596501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Enkel textsida">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276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41"/>
            <a:ext cx="10972800" cy="3641725"/>
          </a:xfrm>
        </p:spPr>
        <p:txBody>
          <a:bodyPr/>
          <a:lstStyle>
            <a:lvl1pPr marL="320922" indent="-320922">
              <a:buFont typeface="Arial" panose="020B0604020202020204" pitchFamily="34" charset="0"/>
              <a:buChar char="•"/>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762364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4286662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Vit avsnitt">
    <p:bg>
      <p:bgRef idx="1001">
        <a:schemeClr val="bg1"/>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pic>
        <p:nvPicPr>
          <p:cNvPr id="8" name="Bildobjekt 7" descr="En bild som visar ritning&#10;&#10;Automatiskt genererad beskrivning">
            <a:extLst>
              <a:ext uri="{FF2B5EF4-FFF2-40B4-BE49-F238E27FC236}">
                <a16:creationId xmlns:a16="http://schemas.microsoft.com/office/drawing/2014/main" id="{91DB7D1E-37AF-4FA0-8FD2-F23EC80E0E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4171" y="388536"/>
            <a:ext cx="1175965" cy="486066"/>
          </a:xfrm>
          <a:prstGeom prst="rect">
            <a:avLst/>
          </a:prstGeom>
        </p:spPr>
      </p:pic>
    </p:spTree>
    <p:extLst>
      <p:ext uri="{BB962C8B-B14F-4D97-AF65-F5344CB8AC3E}">
        <p14:creationId xmlns:p14="http://schemas.microsoft.com/office/powerpoint/2010/main" val="2264319544"/>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2021-10-20</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1268986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2021-10-20</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69995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2021-10-20</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7992246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2021-10-20</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7483902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2021-10-20</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9336284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1297015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0708099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2021-10-20</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625737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9048002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566429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2645408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710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2021-10-20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150031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2021-10-20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2021-10-20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2021-10-20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87869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2021-10-20</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786134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2021-10-20</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9432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41093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849886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11355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85275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8304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61404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45389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22208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31946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866630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026611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74591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68622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51889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4964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336438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161135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2021-10-20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25754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51729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3145367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5285446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211202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2021-10-20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42700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C7D5DD"/>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11532" y="1218013"/>
            <a:ext cx="9766995" cy="973093"/>
          </a:xfrm>
        </p:spPr>
        <p:txBody>
          <a:bodyPr anchor="ctr"/>
          <a:lstStyle>
            <a:lvl1pPr>
              <a:defRPr sz="4800"/>
            </a:lvl1pPr>
          </a:lstStyle>
          <a:p>
            <a:r>
              <a:rPr lang="sv-SE"/>
              <a:t>Klicka här för att ändra mall för rubrikformat</a:t>
            </a:r>
            <a:endParaRPr lang="sv-SE" dirty="0"/>
          </a:p>
        </p:txBody>
      </p:sp>
      <p:sp>
        <p:nvSpPr>
          <p:cNvPr id="3" name="Underrubrik 2"/>
          <p:cNvSpPr>
            <a:spLocks noGrp="1"/>
          </p:cNvSpPr>
          <p:nvPr>
            <p:ph type="subTitle" idx="1"/>
          </p:nvPr>
        </p:nvSpPr>
        <p:spPr>
          <a:xfrm>
            <a:off x="1211532" y="2240489"/>
            <a:ext cx="9766995" cy="1253210"/>
          </a:xfrm>
        </p:spPr>
        <p:txBody>
          <a:bodyPr/>
          <a:lstStyle>
            <a:lvl1pPr marL="0" indent="0" algn="l">
              <a:buNone/>
              <a:defRPr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4DB05815-A89E-4367-A344-BA7FFCCB6CE5}" type="datetimeFigureOut">
              <a:rPr lang="sv-SE" smtClean="0"/>
              <a:t>2021-10-20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E2B0BD4-3F17-46AC-ADAA-923C6F857662}" type="slidenum">
              <a:rPr lang="sv-SE" smtClean="0"/>
              <a:t>‹#›</a:t>
            </a:fld>
            <a:endParaRPr lang="sv-SE"/>
          </a:p>
        </p:txBody>
      </p:sp>
      <p:pic>
        <p:nvPicPr>
          <p:cNvPr id="10" name="Bildobjekt 9">
            <a:extLst>
              <a:ext uri="{FF2B5EF4-FFF2-40B4-BE49-F238E27FC236}">
                <a16:creationId xmlns:a16="http://schemas.microsoft.com/office/drawing/2014/main" id="{425075F7-D729-42A8-972A-217B2732AC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7642" y="5297801"/>
            <a:ext cx="3696445" cy="971408"/>
          </a:xfrm>
          <a:prstGeom prst="rect">
            <a:avLst/>
          </a:prstGeom>
        </p:spPr>
      </p:pic>
      <p:sp>
        <p:nvSpPr>
          <p:cNvPr id="13" name="Rektangel 12" descr="TagShape">
            <a:extLst>
              <a:ext uri="{FF2B5EF4-FFF2-40B4-BE49-F238E27FC236}">
                <a16:creationId xmlns:a16="http://schemas.microsoft.com/office/drawing/2014/main" id="{C8A796C0-DE3B-4E8E-B941-05E5BB8E3845}"/>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03353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Kommuner i samverkan">
    <p:bg>
      <p:bgPr>
        <a:solidFill>
          <a:srgbClr val="C7D5DD"/>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DB05815-A89E-4367-A344-BA7FFCCB6CE5}" type="datetimeFigureOut">
              <a:rPr lang="sv-SE" smtClean="0"/>
              <a:t>2021-10-20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E2B0BD4-3F17-46AC-ADAA-923C6F857662}" type="slidenum">
              <a:rPr lang="sv-SE" smtClean="0"/>
              <a:t>‹#›</a:t>
            </a:fld>
            <a:endParaRPr lang="sv-SE"/>
          </a:p>
        </p:txBody>
      </p:sp>
      <p:pic>
        <p:nvPicPr>
          <p:cNvPr id="12" name="Bildobjekt 11">
            <a:extLst>
              <a:ext uri="{FF2B5EF4-FFF2-40B4-BE49-F238E27FC236}">
                <a16:creationId xmlns:a16="http://schemas.microsoft.com/office/drawing/2014/main" id="{8A9AD0E2-2807-4F5D-BCA8-4E0EC6DD5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1909" y="2404726"/>
            <a:ext cx="6530691" cy="1716231"/>
          </a:xfrm>
          <a:prstGeom prst="rect">
            <a:avLst/>
          </a:prstGeom>
        </p:spPr>
      </p:pic>
      <p:sp>
        <p:nvSpPr>
          <p:cNvPr id="14" name="Rektangel 13" descr="TagShape">
            <a:extLst>
              <a:ext uri="{FF2B5EF4-FFF2-40B4-BE49-F238E27FC236}">
                <a16:creationId xmlns:a16="http://schemas.microsoft.com/office/drawing/2014/main" id="{5D512A98-7BCB-49AA-9F96-67B326692A27}"/>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164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159346" y="975101"/>
            <a:ext cx="9873308" cy="1028484"/>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1159346" y="2003585"/>
            <a:ext cx="9873308" cy="31330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4DB05815-A89E-4367-A344-BA7FFCCB6CE5}" type="datetimeFigureOut">
              <a:rPr lang="sv-SE" smtClean="0"/>
              <a:t>2021-10-20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E2B0BD4-3F17-46AC-ADAA-923C6F857662}" type="slidenum">
              <a:rPr lang="sv-SE" smtClean="0"/>
              <a:t>‹#›</a:t>
            </a:fld>
            <a:endParaRPr lang="sv-SE"/>
          </a:p>
        </p:txBody>
      </p:sp>
      <p:sp>
        <p:nvSpPr>
          <p:cNvPr id="9" name="Rektangel 8" descr="TagShape">
            <a:extLst>
              <a:ext uri="{FF2B5EF4-FFF2-40B4-BE49-F238E27FC236}">
                <a16:creationId xmlns:a16="http://schemas.microsoft.com/office/drawing/2014/main" id="{6E1D3E6B-9317-48CC-BF70-77A584F6BC02}"/>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1112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ubrik och innehåll, stor bild">
    <p:spTree>
      <p:nvGrpSpPr>
        <p:cNvPr id="1" name=""/>
        <p:cNvGrpSpPr/>
        <p:nvPr/>
      </p:nvGrpSpPr>
      <p:grpSpPr>
        <a:xfrm>
          <a:off x="0" y="0"/>
          <a:ext cx="0" cy="0"/>
          <a:chOff x="0" y="0"/>
          <a:chExt cx="0" cy="0"/>
        </a:xfrm>
      </p:grpSpPr>
      <p:sp>
        <p:nvSpPr>
          <p:cNvPr id="2" name="Rubrik 1"/>
          <p:cNvSpPr>
            <a:spLocks noGrp="1"/>
          </p:cNvSpPr>
          <p:nvPr>
            <p:ph type="title"/>
          </p:nvPr>
        </p:nvSpPr>
        <p:spPr>
          <a:xfrm>
            <a:off x="6096000" y="975101"/>
            <a:ext cx="5170098" cy="1028484"/>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6095999" y="2003585"/>
            <a:ext cx="5170097" cy="31330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Rektangel 4" descr="TagShape">
            <a:extLst>
              <a:ext uri="{FF2B5EF4-FFF2-40B4-BE49-F238E27FC236}">
                <a16:creationId xmlns:a16="http://schemas.microsoft.com/office/drawing/2014/main" id="{A2383BCC-328E-49D4-BF1D-04DCF70223C9}"/>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a:extLst>
              <a:ext uri="{FF2B5EF4-FFF2-40B4-BE49-F238E27FC236}">
                <a16:creationId xmlns:a16="http://schemas.microsoft.com/office/drawing/2014/main" id="{D11C224C-50B6-4B58-8806-349491F24757}"/>
              </a:ext>
            </a:extLst>
          </p:cNvPr>
          <p:cNvSpPr>
            <a:spLocks noGrp="1"/>
          </p:cNvSpPr>
          <p:nvPr>
            <p:ph type="pic" sz="quarter" idx="10"/>
          </p:nvPr>
        </p:nvSpPr>
        <p:spPr>
          <a:xfrm>
            <a:off x="0" y="0"/>
            <a:ext cx="5322498" cy="6858000"/>
          </a:xfrm>
          <a:solidFill>
            <a:schemeClr val="accent6">
              <a:lumMod val="20000"/>
              <a:lumOff val="80000"/>
            </a:schemeClr>
          </a:solidFill>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16752393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ubrik och innehåll, stor bild 2">
    <p:spTree>
      <p:nvGrpSpPr>
        <p:cNvPr id="1" name=""/>
        <p:cNvGrpSpPr/>
        <p:nvPr/>
      </p:nvGrpSpPr>
      <p:grpSpPr>
        <a:xfrm>
          <a:off x="0" y="0"/>
          <a:ext cx="0" cy="0"/>
          <a:chOff x="0" y="0"/>
          <a:chExt cx="0" cy="0"/>
        </a:xfrm>
      </p:grpSpPr>
      <p:sp>
        <p:nvSpPr>
          <p:cNvPr id="2" name="Rubrik 1"/>
          <p:cNvSpPr>
            <a:spLocks noGrp="1"/>
          </p:cNvSpPr>
          <p:nvPr>
            <p:ph type="title"/>
          </p:nvPr>
        </p:nvSpPr>
        <p:spPr>
          <a:xfrm>
            <a:off x="969564" y="975101"/>
            <a:ext cx="5170096" cy="1028484"/>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968400" y="2003585"/>
            <a:ext cx="5170096" cy="313306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Rektangel 4" descr="TagShape">
            <a:extLst>
              <a:ext uri="{FF2B5EF4-FFF2-40B4-BE49-F238E27FC236}">
                <a16:creationId xmlns:a16="http://schemas.microsoft.com/office/drawing/2014/main" id="{25FCDD1D-53AF-4056-BA6E-704D9481707D}"/>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6">
            <a:extLst>
              <a:ext uri="{FF2B5EF4-FFF2-40B4-BE49-F238E27FC236}">
                <a16:creationId xmlns:a16="http://schemas.microsoft.com/office/drawing/2014/main" id="{91853EAF-570B-4CDE-A95B-F5507E1818E9}"/>
              </a:ext>
            </a:extLst>
          </p:cNvPr>
          <p:cNvSpPr>
            <a:spLocks noGrp="1"/>
          </p:cNvSpPr>
          <p:nvPr>
            <p:ph type="pic" sz="quarter" idx="10"/>
          </p:nvPr>
        </p:nvSpPr>
        <p:spPr>
          <a:xfrm>
            <a:off x="6869502" y="0"/>
            <a:ext cx="5322498" cy="6858000"/>
          </a:xfrm>
          <a:solidFill>
            <a:schemeClr val="accent6">
              <a:lumMod val="20000"/>
              <a:lumOff val="80000"/>
            </a:schemeClr>
          </a:solidFill>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645637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och innehåll, bi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82064" y="1900022"/>
            <a:ext cx="5746539" cy="34220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Rektangel 4" descr="TagShape">
            <a:extLst>
              <a:ext uri="{FF2B5EF4-FFF2-40B4-BE49-F238E27FC236}">
                <a16:creationId xmlns:a16="http://schemas.microsoft.com/office/drawing/2014/main" id="{25FCDD1D-53AF-4056-BA6E-704D9481707D}"/>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bild 6">
            <a:extLst>
              <a:ext uri="{FF2B5EF4-FFF2-40B4-BE49-F238E27FC236}">
                <a16:creationId xmlns:a16="http://schemas.microsoft.com/office/drawing/2014/main" id="{91853EAF-570B-4CDE-A95B-F5507E1818E9}"/>
              </a:ext>
            </a:extLst>
          </p:cNvPr>
          <p:cNvSpPr>
            <a:spLocks noGrp="1"/>
          </p:cNvSpPr>
          <p:nvPr>
            <p:ph type="pic" sz="quarter" idx="10"/>
          </p:nvPr>
        </p:nvSpPr>
        <p:spPr>
          <a:xfrm>
            <a:off x="7134226" y="871538"/>
            <a:ext cx="4250530" cy="4450556"/>
          </a:xfrm>
          <a:solidFill>
            <a:schemeClr val="accent6">
              <a:lumMod val="20000"/>
              <a:lumOff val="80000"/>
            </a:schemeClr>
          </a:solidFill>
        </p:spPr>
        <p:txBody>
          <a:bodyPr/>
          <a:lstStyle/>
          <a:p>
            <a:r>
              <a:rPr lang="sv-SE"/>
              <a:t>Klicka på ikonen för att lägga till en bild</a:t>
            </a:r>
            <a:endParaRPr lang="sv-SE" dirty="0"/>
          </a:p>
        </p:txBody>
      </p:sp>
      <p:sp>
        <p:nvSpPr>
          <p:cNvPr id="4" name="Rubrik 3">
            <a:extLst>
              <a:ext uri="{FF2B5EF4-FFF2-40B4-BE49-F238E27FC236}">
                <a16:creationId xmlns:a16="http://schemas.microsoft.com/office/drawing/2014/main" id="{727FC955-E04C-4FC4-BF7F-018FB5FEC80E}"/>
              </a:ext>
            </a:extLst>
          </p:cNvPr>
          <p:cNvSpPr>
            <a:spLocks noGrp="1"/>
          </p:cNvSpPr>
          <p:nvPr>
            <p:ph type="title"/>
          </p:nvPr>
        </p:nvSpPr>
        <p:spPr>
          <a:xfrm>
            <a:off x="982065" y="871538"/>
            <a:ext cx="5746538" cy="1028484"/>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9615014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och innehåll, bild 2">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871711" y="1900022"/>
            <a:ext cx="5513046" cy="34220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Rektangel 4" descr="TagShape">
            <a:extLst>
              <a:ext uri="{FF2B5EF4-FFF2-40B4-BE49-F238E27FC236}">
                <a16:creationId xmlns:a16="http://schemas.microsoft.com/office/drawing/2014/main" id="{A2383BCC-328E-49D4-BF1D-04DCF70223C9}"/>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a:extLst>
              <a:ext uri="{FF2B5EF4-FFF2-40B4-BE49-F238E27FC236}">
                <a16:creationId xmlns:a16="http://schemas.microsoft.com/office/drawing/2014/main" id="{D11C224C-50B6-4B58-8806-349491F24757}"/>
              </a:ext>
            </a:extLst>
          </p:cNvPr>
          <p:cNvSpPr>
            <a:spLocks noGrp="1"/>
          </p:cNvSpPr>
          <p:nvPr>
            <p:ph type="pic" sz="quarter" idx="10"/>
          </p:nvPr>
        </p:nvSpPr>
        <p:spPr>
          <a:xfrm>
            <a:off x="960410" y="871539"/>
            <a:ext cx="4250530" cy="4450556"/>
          </a:xfrm>
          <a:solidFill>
            <a:schemeClr val="accent6">
              <a:lumMod val="20000"/>
              <a:lumOff val="80000"/>
            </a:schemeClr>
          </a:solidFill>
        </p:spPr>
        <p:txBody>
          <a:bodyPr/>
          <a:lstStyle/>
          <a:p>
            <a:r>
              <a:rPr lang="sv-SE"/>
              <a:t>Klicka på ikonen för att lägga till en bild</a:t>
            </a:r>
            <a:endParaRPr lang="sv-SE" dirty="0"/>
          </a:p>
        </p:txBody>
      </p:sp>
      <p:sp>
        <p:nvSpPr>
          <p:cNvPr id="4" name="Rubrik 3">
            <a:extLst>
              <a:ext uri="{FF2B5EF4-FFF2-40B4-BE49-F238E27FC236}">
                <a16:creationId xmlns:a16="http://schemas.microsoft.com/office/drawing/2014/main" id="{F5B35A40-B2CD-43F4-9E61-B1DCEB821486}"/>
              </a:ext>
            </a:extLst>
          </p:cNvPr>
          <p:cNvSpPr>
            <a:spLocks noGrp="1"/>
          </p:cNvSpPr>
          <p:nvPr>
            <p:ph type="title"/>
          </p:nvPr>
        </p:nvSpPr>
        <p:spPr>
          <a:xfrm>
            <a:off x="5871710" y="871538"/>
            <a:ext cx="5513046" cy="1028484"/>
          </a:xfrm>
        </p:spPr>
        <p:txBody>
          <a:bodyPr/>
          <a:lstStyle/>
          <a:p>
            <a:r>
              <a:rPr lang="sv-SE"/>
              <a:t>Klicka här för att ändra mall för rubrikformat</a:t>
            </a:r>
          </a:p>
        </p:txBody>
      </p:sp>
    </p:spTree>
    <p:extLst>
      <p:ext uri="{BB962C8B-B14F-4D97-AF65-F5344CB8AC3E}">
        <p14:creationId xmlns:p14="http://schemas.microsoft.com/office/powerpoint/2010/main" val="16823638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rgbClr val="C7D5DD"/>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159347" y="4353339"/>
            <a:ext cx="8838667" cy="1222515"/>
          </a:xfrm>
        </p:spPr>
        <p:txBody>
          <a:bodyPr anchor="t">
            <a:noAutofit/>
          </a:bodyPr>
          <a:lstStyle>
            <a:lvl1pPr algn="l">
              <a:lnSpc>
                <a:spcPts val="3733"/>
              </a:lnSpc>
              <a:defRPr sz="2400" b="0" cap="none" baseline="0">
                <a:latin typeface="+mn-lt"/>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159348" y="3419062"/>
            <a:ext cx="8838667" cy="862055"/>
          </a:xfrm>
        </p:spPr>
        <p:txBody>
          <a:bodyPr anchor="b"/>
          <a:lstStyle>
            <a:lvl1pPr marL="0" indent="0">
              <a:buNone/>
              <a:defRPr sz="3200" baseline="0">
                <a:solidFill>
                  <a:schemeClr val="tx1"/>
                </a:solidFill>
                <a:latin typeface="+mj-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DB05815-A89E-4367-A344-BA7FFCCB6CE5}" type="datetimeFigureOut">
              <a:rPr lang="sv-SE" smtClean="0"/>
              <a:t>2021-10-20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E2B0BD4-3F17-46AC-ADAA-923C6F857662}" type="slidenum">
              <a:rPr lang="sv-SE" smtClean="0"/>
              <a:t>‹#›</a:t>
            </a:fld>
            <a:endParaRPr lang="sv-SE"/>
          </a:p>
        </p:txBody>
      </p:sp>
      <p:sp>
        <p:nvSpPr>
          <p:cNvPr id="8" name="Rektangel 7" descr="TagShape">
            <a:extLst>
              <a:ext uri="{FF2B5EF4-FFF2-40B4-BE49-F238E27FC236}">
                <a16:creationId xmlns:a16="http://schemas.microsoft.com/office/drawing/2014/main" id="{F78DA52B-A16F-48C2-979C-2C7237EA4A65}"/>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84719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1159346" y="2284322"/>
            <a:ext cx="4857406" cy="3133067"/>
          </a:xfrm>
        </p:spPr>
        <p:txBody>
          <a:bodyPr/>
          <a:lstStyle>
            <a:lvl1pPr>
              <a:lnSpc>
                <a:spcPts val="2667"/>
              </a:lnSpc>
              <a:defRPr sz="2133"/>
            </a:lvl1pPr>
            <a:lvl2pPr>
              <a:lnSpc>
                <a:spcPts val="2667"/>
              </a:lnSpc>
              <a:defRPr sz="2133"/>
            </a:lvl2pPr>
            <a:lvl3pPr>
              <a:lnSpc>
                <a:spcPts val="2667"/>
              </a:lnSpc>
              <a:defRPr sz="2133"/>
            </a:lvl3pPr>
            <a:lvl4pPr>
              <a:lnSpc>
                <a:spcPts val="2667"/>
              </a:lnSpc>
              <a:defRPr sz="2133"/>
            </a:lvl4pPr>
            <a:lvl5pPr>
              <a:lnSpc>
                <a:spcPts val="2667"/>
              </a:lnSpc>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5247" y="2284322"/>
            <a:ext cx="4857405" cy="3133067"/>
          </a:xfrm>
        </p:spPr>
        <p:txBody>
          <a:bodyPr/>
          <a:lstStyle>
            <a:lvl1pPr>
              <a:lnSpc>
                <a:spcPts val="2667"/>
              </a:lnSpc>
              <a:defRPr sz="2133"/>
            </a:lvl1pPr>
            <a:lvl2pPr>
              <a:lnSpc>
                <a:spcPts val="2667"/>
              </a:lnSpc>
              <a:defRPr sz="2133"/>
            </a:lvl2pPr>
            <a:lvl3pPr>
              <a:lnSpc>
                <a:spcPts val="2667"/>
              </a:lnSpc>
              <a:defRPr sz="2133"/>
            </a:lvl3pPr>
            <a:lvl4pPr>
              <a:lnSpc>
                <a:spcPts val="2667"/>
              </a:lnSpc>
              <a:defRPr sz="2133"/>
            </a:lvl4pPr>
            <a:lvl5pPr>
              <a:lnSpc>
                <a:spcPts val="2667"/>
              </a:lnSpc>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DB05815-A89E-4367-A344-BA7FFCCB6CE5}" type="datetimeFigureOut">
              <a:rPr lang="sv-SE" smtClean="0"/>
              <a:t>2021-10-20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E2B0BD4-3F17-46AC-ADAA-923C6F857662}" type="slidenum">
              <a:rPr lang="sv-SE" smtClean="0"/>
              <a:t>‹#›</a:t>
            </a:fld>
            <a:endParaRPr lang="sv-SE"/>
          </a:p>
        </p:txBody>
      </p:sp>
      <p:sp>
        <p:nvSpPr>
          <p:cNvPr id="9" name="Rektangel 8" descr="TagShape">
            <a:extLst>
              <a:ext uri="{FF2B5EF4-FFF2-40B4-BE49-F238E27FC236}">
                <a16:creationId xmlns:a16="http://schemas.microsoft.com/office/drawing/2014/main" id="{B7D269E8-1B97-4660-96C8-BBC65D7179D9}"/>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157748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159347" y="2284323"/>
            <a:ext cx="4857406" cy="662878"/>
          </a:xfrm>
        </p:spPr>
        <p:txBody>
          <a:bodyPr anchor="ctr"/>
          <a:lstStyle>
            <a:lvl1pPr marL="0" indent="0">
              <a:lnSpc>
                <a:spcPts val="2667"/>
              </a:lnSpc>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a:t>Klicka här för att ändra format på bakgrundstexten</a:t>
            </a:r>
          </a:p>
        </p:txBody>
      </p:sp>
      <p:sp>
        <p:nvSpPr>
          <p:cNvPr id="4" name="Platshållare för innehåll 3"/>
          <p:cNvSpPr>
            <a:spLocks noGrp="1"/>
          </p:cNvSpPr>
          <p:nvPr>
            <p:ph sz="half" idx="2"/>
          </p:nvPr>
        </p:nvSpPr>
        <p:spPr>
          <a:xfrm>
            <a:off x="1159345" y="2984501"/>
            <a:ext cx="4857406" cy="2432888"/>
          </a:xfrm>
        </p:spPr>
        <p:txBody>
          <a:bodyPr/>
          <a:lstStyle>
            <a:lvl1pPr>
              <a:lnSpc>
                <a:spcPts val="2667"/>
              </a:lnSpc>
              <a:defRPr sz="2133"/>
            </a:lvl1pPr>
            <a:lvl2pPr>
              <a:lnSpc>
                <a:spcPts val="2667"/>
              </a:lnSpc>
              <a:defRPr sz="2133"/>
            </a:lvl2pPr>
            <a:lvl3pPr>
              <a:lnSpc>
                <a:spcPts val="2667"/>
              </a:lnSpc>
              <a:defRPr sz="2133"/>
            </a:lvl3pPr>
            <a:lvl4pPr>
              <a:lnSpc>
                <a:spcPts val="2667"/>
              </a:lnSpc>
              <a:defRPr sz="2133"/>
            </a:lvl4pPr>
            <a:lvl5pPr>
              <a:lnSpc>
                <a:spcPts val="2667"/>
              </a:lnSpc>
              <a:defRPr sz="2133"/>
            </a:lvl5pPr>
            <a:lvl6pPr>
              <a:defRPr sz="2133"/>
            </a:lvl6pPr>
            <a:lvl7pPr>
              <a:defRPr sz="2133"/>
            </a:lvl7pPr>
            <a:lvl8pPr>
              <a:defRPr sz="2133"/>
            </a:lvl8pPr>
            <a:lvl9pPr>
              <a:defRPr sz="21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5246" y="2284323"/>
            <a:ext cx="4857406" cy="662878"/>
          </a:xfrm>
        </p:spPr>
        <p:txBody>
          <a:bodyPr anchor="ctr"/>
          <a:lstStyle>
            <a:lvl1pPr marL="0" indent="0">
              <a:lnSpc>
                <a:spcPts val="2667"/>
              </a:lnSpc>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5246" y="2984500"/>
            <a:ext cx="4857406" cy="2432887"/>
          </a:xfrm>
        </p:spPr>
        <p:txBody>
          <a:bodyPr/>
          <a:lstStyle>
            <a:lvl1pPr>
              <a:lnSpc>
                <a:spcPts val="2667"/>
              </a:lnSpc>
              <a:defRPr sz="2133"/>
            </a:lvl1pPr>
            <a:lvl2pPr>
              <a:lnSpc>
                <a:spcPts val="2667"/>
              </a:lnSpc>
              <a:defRPr sz="2133"/>
            </a:lvl2pPr>
            <a:lvl3pPr>
              <a:lnSpc>
                <a:spcPts val="2667"/>
              </a:lnSpc>
              <a:defRPr sz="2133"/>
            </a:lvl3pPr>
            <a:lvl4pPr>
              <a:lnSpc>
                <a:spcPts val="2667"/>
              </a:lnSpc>
              <a:defRPr sz="2133"/>
            </a:lvl4pPr>
            <a:lvl5pPr>
              <a:lnSpc>
                <a:spcPts val="2667"/>
              </a:lnSpc>
              <a:defRPr sz="2133"/>
            </a:lvl5pPr>
            <a:lvl6pPr>
              <a:defRPr sz="2133"/>
            </a:lvl6pPr>
            <a:lvl7pPr>
              <a:defRPr sz="2133"/>
            </a:lvl7pPr>
            <a:lvl8pPr>
              <a:defRPr sz="2133"/>
            </a:lvl8pPr>
            <a:lvl9pPr>
              <a:defRPr sz="21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DB05815-A89E-4367-A344-BA7FFCCB6CE5}" type="datetimeFigureOut">
              <a:rPr lang="sv-SE" smtClean="0"/>
              <a:t>2021-10-20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E2B0BD4-3F17-46AC-ADAA-923C6F857662}" type="slidenum">
              <a:rPr lang="sv-SE" smtClean="0"/>
              <a:t>‹#›</a:t>
            </a:fld>
            <a:endParaRPr lang="sv-SE"/>
          </a:p>
        </p:txBody>
      </p:sp>
      <p:sp>
        <p:nvSpPr>
          <p:cNvPr id="11" name="Rektangel 10" descr="TagShape">
            <a:extLst>
              <a:ext uri="{FF2B5EF4-FFF2-40B4-BE49-F238E27FC236}">
                <a16:creationId xmlns:a16="http://schemas.microsoft.com/office/drawing/2014/main" id="{FCA14E54-72E3-41AE-81A7-5BA4FFB223DC}"/>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78471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Rubrikbild flera logotyper">
    <p:bg>
      <p:bgPr>
        <a:solidFill>
          <a:srgbClr val="C7D5DD"/>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211532" y="1218013"/>
            <a:ext cx="9768936" cy="973093"/>
          </a:xfrm>
        </p:spPr>
        <p:txBody>
          <a:bodyPr anchor="ctr"/>
          <a:lstStyle>
            <a:lvl1pPr>
              <a:defRPr sz="4800"/>
            </a:lvl1pPr>
          </a:lstStyle>
          <a:p>
            <a:r>
              <a:rPr lang="sv-SE"/>
              <a:t>Klicka här för att ändra mall för rubrikformat</a:t>
            </a:r>
            <a:endParaRPr lang="sv-SE" dirty="0"/>
          </a:p>
        </p:txBody>
      </p:sp>
      <p:sp>
        <p:nvSpPr>
          <p:cNvPr id="3" name="Underrubrik 2"/>
          <p:cNvSpPr>
            <a:spLocks noGrp="1"/>
          </p:cNvSpPr>
          <p:nvPr>
            <p:ph type="subTitle" idx="1"/>
          </p:nvPr>
        </p:nvSpPr>
        <p:spPr>
          <a:xfrm>
            <a:off x="1211532" y="2240489"/>
            <a:ext cx="9768936" cy="1253210"/>
          </a:xfrm>
        </p:spPr>
        <p:txBody>
          <a:bodyPr/>
          <a:lstStyle>
            <a:lvl1pPr marL="0" indent="0" algn="l">
              <a:buNone/>
              <a:defRPr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2434480" y="6269209"/>
            <a:ext cx="1104000" cy="216000"/>
          </a:xfrm>
        </p:spPr>
        <p:txBody>
          <a:bodyPr/>
          <a:lstStyle/>
          <a:p>
            <a:fld id="{4DB05815-A89E-4367-A344-BA7FFCCB6CE5}" type="datetimeFigureOut">
              <a:rPr lang="sv-SE" smtClean="0"/>
              <a:t>2021-10-20</a:t>
            </a:fld>
            <a:endParaRPr lang="sv-SE" dirty="0"/>
          </a:p>
        </p:txBody>
      </p:sp>
      <p:sp>
        <p:nvSpPr>
          <p:cNvPr id="5" name="Platshållare för sidfot 4"/>
          <p:cNvSpPr>
            <a:spLocks noGrp="1"/>
          </p:cNvSpPr>
          <p:nvPr>
            <p:ph type="ftr" sz="quarter" idx="11"/>
          </p:nvPr>
        </p:nvSpPr>
        <p:spPr>
          <a:xfrm>
            <a:off x="3945429" y="6275694"/>
            <a:ext cx="1680000" cy="216000"/>
          </a:xfrm>
        </p:spPr>
        <p:txBody>
          <a:bodyPr/>
          <a:lstStyle/>
          <a:p>
            <a:endParaRPr lang="sv-SE" dirty="0"/>
          </a:p>
        </p:txBody>
      </p:sp>
      <p:sp>
        <p:nvSpPr>
          <p:cNvPr id="6" name="Platshållare för bildnummer 5"/>
          <p:cNvSpPr>
            <a:spLocks noGrp="1"/>
          </p:cNvSpPr>
          <p:nvPr>
            <p:ph type="sldNum" sz="quarter" idx="12"/>
          </p:nvPr>
        </p:nvSpPr>
        <p:spPr>
          <a:xfrm>
            <a:off x="1211532" y="6275694"/>
            <a:ext cx="816000" cy="216000"/>
          </a:xfrm>
        </p:spPr>
        <p:txBody>
          <a:bodyPr/>
          <a:lstStyle/>
          <a:p>
            <a:fld id="{AE2B0BD4-3F17-46AC-ADAA-923C6F857662}" type="slidenum">
              <a:rPr lang="sv-SE" smtClean="0"/>
              <a:t>‹#›</a:t>
            </a:fld>
            <a:endParaRPr lang="sv-SE" dirty="0"/>
          </a:p>
        </p:txBody>
      </p:sp>
      <p:pic>
        <p:nvPicPr>
          <p:cNvPr id="10" name="Bildobjekt 9">
            <a:extLst>
              <a:ext uri="{FF2B5EF4-FFF2-40B4-BE49-F238E27FC236}">
                <a16:creationId xmlns:a16="http://schemas.microsoft.com/office/drawing/2014/main" id="{425075F7-D729-42A8-972A-217B2732AC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7642" y="5297801"/>
            <a:ext cx="3696445" cy="971408"/>
          </a:xfrm>
          <a:prstGeom prst="rect">
            <a:avLst/>
          </a:prstGeom>
        </p:spPr>
      </p:pic>
      <p:sp>
        <p:nvSpPr>
          <p:cNvPr id="13" name="Rektangel 12" descr="TagShape">
            <a:extLst>
              <a:ext uri="{FF2B5EF4-FFF2-40B4-BE49-F238E27FC236}">
                <a16:creationId xmlns:a16="http://schemas.microsoft.com/office/drawing/2014/main" id="{C8A796C0-DE3B-4E8E-B941-05E5BB8E3845}"/>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bild 7">
            <a:extLst>
              <a:ext uri="{FF2B5EF4-FFF2-40B4-BE49-F238E27FC236}">
                <a16:creationId xmlns:a16="http://schemas.microsoft.com/office/drawing/2014/main" id="{E5EF3880-05D7-44A1-835A-74A5DCFB5DC7}"/>
              </a:ext>
            </a:extLst>
          </p:cNvPr>
          <p:cNvSpPr>
            <a:spLocks noGrp="1"/>
          </p:cNvSpPr>
          <p:nvPr>
            <p:ph type="pic" sz="quarter" idx="13" hasCustomPrompt="1"/>
          </p:nvPr>
        </p:nvSpPr>
        <p:spPr>
          <a:xfrm>
            <a:off x="3290861" y="5297801"/>
            <a:ext cx="1620000" cy="900000"/>
          </a:xfrm>
        </p:spPr>
        <p:txBody>
          <a:bodyPr/>
          <a:lstStyle>
            <a:lvl1pPr marL="0" indent="0" algn="ctr">
              <a:lnSpc>
                <a:spcPct val="150000"/>
              </a:lnSpc>
              <a:buNone/>
              <a:defRPr sz="1000"/>
            </a:lvl1pPr>
          </a:lstStyle>
          <a:p>
            <a:r>
              <a:rPr lang="sv-SE" dirty="0"/>
              <a:t>Klicka för att lägga till en logotyp</a:t>
            </a:r>
            <a:br>
              <a:rPr lang="sv-SE" dirty="0"/>
            </a:br>
            <a:r>
              <a:rPr lang="sv-SE" dirty="0"/>
              <a:t>Max 170x94 </a:t>
            </a:r>
            <a:r>
              <a:rPr lang="sv-SE" dirty="0" err="1"/>
              <a:t>px</a:t>
            </a:r>
            <a:r>
              <a:rPr lang="sv-SE" dirty="0"/>
              <a:t/>
            </a:r>
            <a:br>
              <a:rPr lang="sv-SE" dirty="0"/>
            </a:br>
            <a:r>
              <a:rPr lang="sv-SE" dirty="0"/>
              <a:t>(4,5 x 2,5 cm)</a:t>
            </a:r>
            <a:endParaRPr lang="en-US" dirty="0"/>
          </a:p>
        </p:txBody>
      </p:sp>
      <p:sp>
        <p:nvSpPr>
          <p:cNvPr id="16" name="Platshållare för bild 7">
            <a:extLst>
              <a:ext uri="{FF2B5EF4-FFF2-40B4-BE49-F238E27FC236}">
                <a16:creationId xmlns:a16="http://schemas.microsoft.com/office/drawing/2014/main" id="{704F67FF-68E2-4EB5-9F06-1B3817BECFB9}"/>
              </a:ext>
            </a:extLst>
          </p:cNvPr>
          <p:cNvSpPr>
            <a:spLocks noGrp="1"/>
          </p:cNvSpPr>
          <p:nvPr>
            <p:ph type="pic" sz="quarter" idx="14" hasCustomPrompt="1"/>
          </p:nvPr>
        </p:nvSpPr>
        <p:spPr>
          <a:xfrm>
            <a:off x="1211532" y="5297801"/>
            <a:ext cx="1620000" cy="900000"/>
          </a:xfrm>
        </p:spPr>
        <p:txBody>
          <a:bodyPr/>
          <a:lstStyle>
            <a:lvl1pPr marL="0" indent="0" algn="ctr">
              <a:lnSpc>
                <a:spcPct val="150000"/>
              </a:lnSpc>
              <a:buNone/>
              <a:defRPr sz="1000"/>
            </a:lvl1pPr>
          </a:lstStyle>
          <a:p>
            <a:r>
              <a:rPr lang="sv-SE" dirty="0"/>
              <a:t>Klicka för att lägga till en logotyp</a:t>
            </a:r>
            <a:br>
              <a:rPr lang="sv-SE" dirty="0"/>
            </a:br>
            <a:r>
              <a:rPr lang="sv-SE" dirty="0"/>
              <a:t>Max 170x94 </a:t>
            </a:r>
            <a:r>
              <a:rPr lang="sv-SE" dirty="0" err="1"/>
              <a:t>px</a:t>
            </a:r>
            <a:r>
              <a:rPr lang="sv-SE" dirty="0"/>
              <a:t/>
            </a:r>
            <a:br>
              <a:rPr lang="sv-SE" dirty="0"/>
            </a:br>
            <a:r>
              <a:rPr lang="sv-SE" dirty="0"/>
              <a:t>(4,5 x 2,5 cm)</a:t>
            </a:r>
            <a:endParaRPr lang="en-US" dirty="0"/>
          </a:p>
        </p:txBody>
      </p:sp>
      <p:sp>
        <p:nvSpPr>
          <p:cNvPr id="17" name="Platshållare för bild 7">
            <a:extLst>
              <a:ext uri="{FF2B5EF4-FFF2-40B4-BE49-F238E27FC236}">
                <a16:creationId xmlns:a16="http://schemas.microsoft.com/office/drawing/2014/main" id="{16C75A9D-D900-44B4-9A10-7AAEC8261632}"/>
              </a:ext>
            </a:extLst>
          </p:cNvPr>
          <p:cNvSpPr>
            <a:spLocks noGrp="1"/>
          </p:cNvSpPr>
          <p:nvPr>
            <p:ph type="pic" sz="quarter" idx="15" hasCustomPrompt="1"/>
          </p:nvPr>
        </p:nvSpPr>
        <p:spPr>
          <a:xfrm>
            <a:off x="5370190" y="5297801"/>
            <a:ext cx="1620000" cy="900000"/>
          </a:xfrm>
        </p:spPr>
        <p:txBody>
          <a:bodyPr/>
          <a:lstStyle>
            <a:lvl1pPr marL="0" indent="0" algn="ctr">
              <a:lnSpc>
                <a:spcPct val="150000"/>
              </a:lnSpc>
              <a:buNone/>
              <a:defRPr sz="1000"/>
            </a:lvl1pPr>
          </a:lstStyle>
          <a:p>
            <a:r>
              <a:rPr lang="sv-SE" dirty="0"/>
              <a:t>Klicka för att lägga till en logotyp</a:t>
            </a:r>
            <a:br>
              <a:rPr lang="sv-SE" dirty="0"/>
            </a:br>
            <a:r>
              <a:rPr lang="sv-SE" dirty="0"/>
              <a:t>Max 170x94 </a:t>
            </a:r>
            <a:r>
              <a:rPr lang="sv-SE" dirty="0" err="1"/>
              <a:t>px</a:t>
            </a:r>
            <a:r>
              <a:rPr lang="sv-SE" dirty="0"/>
              <a:t/>
            </a:r>
            <a:br>
              <a:rPr lang="sv-SE" dirty="0"/>
            </a:br>
            <a:r>
              <a:rPr lang="sv-SE" dirty="0"/>
              <a:t>(4,5 x 2,5 cm)</a:t>
            </a:r>
            <a:endParaRPr lang="en-US" dirty="0"/>
          </a:p>
        </p:txBody>
      </p:sp>
    </p:spTree>
    <p:extLst>
      <p:ext uri="{BB962C8B-B14F-4D97-AF65-F5344CB8AC3E}">
        <p14:creationId xmlns:p14="http://schemas.microsoft.com/office/powerpoint/2010/main" val="4171399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584599" y="1604830"/>
            <a:ext cx="9022802" cy="2544476"/>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4DB05815-A89E-4367-A344-BA7FFCCB6CE5}" type="datetimeFigureOut">
              <a:rPr lang="sv-SE" smtClean="0"/>
              <a:t>2021-10-20</a:t>
            </a:fld>
            <a:endParaRPr lang="sv-SE"/>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AE2B0BD4-3F17-46AC-ADAA-923C6F857662}" type="slidenum">
              <a:rPr lang="sv-SE" smtClean="0"/>
              <a:t>‹#›</a:t>
            </a:fld>
            <a:endParaRPr lang="sv-SE"/>
          </a:p>
        </p:txBody>
      </p:sp>
      <p:sp>
        <p:nvSpPr>
          <p:cNvPr id="7" name="Rektangel 6" descr="TagShape">
            <a:extLst>
              <a:ext uri="{FF2B5EF4-FFF2-40B4-BE49-F238E27FC236}">
                <a16:creationId xmlns:a16="http://schemas.microsoft.com/office/drawing/2014/main" id="{075B1405-25F1-4B79-BDC8-9214E097D409}"/>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8849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art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9F810B8-CF04-456B-B386-3ED6483CC5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960"/>
          <a:stretch/>
        </p:blipFill>
        <p:spPr>
          <a:xfrm>
            <a:off x="559960" y="-1"/>
            <a:ext cx="4943217" cy="6858001"/>
          </a:xfrm>
          <a:prstGeom prst="rect">
            <a:avLst/>
          </a:prstGeom>
        </p:spPr>
      </p:pic>
      <p:sp>
        <p:nvSpPr>
          <p:cNvPr id="2" name="Rubrik 1"/>
          <p:cNvSpPr>
            <a:spLocks noGrp="1"/>
          </p:cNvSpPr>
          <p:nvPr>
            <p:ph type="title"/>
          </p:nvPr>
        </p:nvSpPr>
        <p:spPr>
          <a:xfrm>
            <a:off x="6082750" y="708271"/>
            <a:ext cx="5367129" cy="1438028"/>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a:xfrm>
            <a:off x="5729344" y="6109643"/>
            <a:ext cx="1104000" cy="216000"/>
          </a:xfrm>
        </p:spPr>
        <p:txBody>
          <a:bodyPr/>
          <a:lstStyle/>
          <a:p>
            <a:fld id="{4DB05815-A89E-4367-A344-BA7FFCCB6CE5}" type="datetimeFigureOut">
              <a:rPr lang="sv-SE" smtClean="0"/>
              <a:t>2021-10-20</a:t>
            </a:fld>
            <a:endParaRPr lang="sv-SE" dirty="0"/>
          </a:p>
        </p:txBody>
      </p:sp>
      <p:sp>
        <p:nvSpPr>
          <p:cNvPr id="4" name="Platshållare för sidfot 3"/>
          <p:cNvSpPr>
            <a:spLocks noGrp="1"/>
          </p:cNvSpPr>
          <p:nvPr>
            <p:ph type="ftr" sz="quarter" idx="11"/>
          </p:nvPr>
        </p:nvSpPr>
        <p:spPr>
          <a:xfrm>
            <a:off x="7240293" y="6109643"/>
            <a:ext cx="1680000" cy="216000"/>
          </a:xfrm>
        </p:spPr>
        <p:txBody>
          <a:bodyPr/>
          <a:lstStyle/>
          <a:p>
            <a:endParaRPr lang="sv-SE" dirty="0"/>
          </a:p>
        </p:txBody>
      </p:sp>
      <p:sp>
        <p:nvSpPr>
          <p:cNvPr id="5" name="Platshållare för bildnummer 4"/>
          <p:cNvSpPr>
            <a:spLocks noGrp="1"/>
          </p:cNvSpPr>
          <p:nvPr>
            <p:ph type="sldNum" sz="quarter" idx="12"/>
          </p:nvPr>
        </p:nvSpPr>
        <p:spPr>
          <a:xfrm>
            <a:off x="4506396" y="6109643"/>
            <a:ext cx="816000" cy="216000"/>
          </a:xfrm>
        </p:spPr>
        <p:txBody>
          <a:bodyPr/>
          <a:lstStyle/>
          <a:p>
            <a:fld id="{AE2B0BD4-3F17-46AC-ADAA-923C6F857662}" type="slidenum">
              <a:rPr lang="sv-SE" smtClean="0"/>
              <a:t>‹#›</a:t>
            </a:fld>
            <a:endParaRPr lang="sv-SE" dirty="0"/>
          </a:p>
        </p:txBody>
      </p:sp>
      <p:sp>
        <p:nvSpPr>
          <p:cNvPr id="11" name="Rektangel 10" descr="TagShape">
            <a:extLst>
              <a:ext uri="{FF2B5EF4-FFF2-40B4-BE49-F238E27FC236}">
                <a16:creationId xmlns:a16="http://schemas.microsoft.com/office/drawing/2014/main" id="{9DE0BBA6-0B66-42BC-8D7C-D9C6AA98EA54}"/>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3">
            <a:extLst>
              <a:ext uri="{FF2B5EF4-FFF2-40B4-BE49-F238E27FC236}">
                <a16:creationId xmlns:a16="http://schemas.microsoft.com/office/drawing/2014/main" id="{93B7B7AD-42F6-4336-AE05-1A3AB2463709}"/>
              </a:ext>
            </a:extLst>
          </p:cNvPr>
          <p:cNvSpPr>
            <a:spLocks noGrp="1"/>
          </p:cNvSpPr>
          <p:nvPr>
            <p:ph sz="half" idx="2"/>
          </p:nvPr>
        </p:nvSpPr>
        <p:spPr>
          <a:xfrm>
            <a:off x="6082750" y="2284322"/>
            <a:ext cx="5367128" cy="3133067"/>
          </a:xfrm>
        </p:spPr>
        <p:txBody>
          <a:bodyPr/>
          <a:lstStyle>
            <a:lvl1pPr>
              <a:lnSpc>
                <a:spcPts val="2667"/>
              </a:lnSpc>
              <a:defRPr sz="2133"/>
            </a:lvl1pPr>
            <a:lvl2pPr>
              <a:lnSpc>
                <a:spcPts val="2667"/>
              </a:lnSpc>
              <a:defRPr sz="2133"/>
            </a:lvl2pPr>
            <a:lvl3pPr>
              <a:lnSpc>
                <a:spcPts val="2667"/>
              </a:lnSpc>
              <a:defRPr sz="2133"/>
            </a:lvl3pPr>
            <a:lvl4pPr>
              <a:lnSpc>
                <a:spcPts val="2667"/>
              </a:lnSpc>
              <a:defRPr sz="2133"/>
            </a:lvl4pPr>
            <a:lvl5pPr>
              <a:lnSpc>
                <a:spcPts val="2667"/>
              </a:lnSpc>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098960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Avslut">
    <p:bg>
      <p:bgPr>
        <a:solidFill>
          <a:srgbClr val="C7D5DD"/>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DB05815-A89E-4367-A344-BA7FFCCB6CE5}" type="datetimeFigureOut">
              <a:rPr lang="sv-SE" smtClean="0"/>
              <a:t>2021-10-20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E2B0BD4-3F17-46AC-ADAA-923C6F857662}" type="slidenum">
              <a:rPr lang="sv-SE" smtClean="0"/>
              <a:t>‹#›</a:t>
            </a:fld>
            <a:endParaRPr lang="sv-SE"/>
          </a:p>
        </p:txBody>
      </p:sp>
      <p:sp>
        <p:nvSpPr>
          <p:cNvPr id="6" name="Rektangel 5" descr="TagShape">
            <a:extLst>
              <a:ext uri="{FF2B5EF4-FFF2-40B4-BE49-F238E27FC236}">
                <a16:creationId xmlns:a16="http://schemas.microsoft.com/office/drawing/2014/main" id="{84D26A7B-5FB0-454F-B1BD-D72D38D8AA99}"/>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E6A1E0F-334E-4CB4-87DA-4844ED0761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7642" y="5297801"/>
            <a:ext cx="3696445" cy="971408"/>
          </a:xfrm>
          <a:prstGeom prst="rect">
            <a:avLst/>
          </a:prstGeom>
        </p:spPr>
      </p:pic>
      <p:pic>
        <p:nvPicPr>
          <p:cNvPr id="11" name="Bildobjekt 10">
            <a:extLst>
              <a:ext uri="{FF2B5EF4-FFF2-40B4-BE49-F238E27FC236}">
                <a16:creationId xmlns:a16="http://schemas.microsoft.com/office/drawing/2014/main" id="{54E08247-F446-4613-B151-7FF51222BB8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566" t="28491" r="9623"/>
          <a:stretch/>
        </p:blipFill>
        <p:spPr>
          <a:xfrm>
            <a:off x="5734770" y="3429000"/>
            <a:ext cx="732706" cy="820613"/>
          </a:xfrm>
          <a:prstGeom prst="rect">
            <a:avLst/>
          </a:prstGeom>
        </p:spPr>
      </p:pic>
      <p:pic>
        <p:nvPicPr>
          <p:cNvPr id="13" name="Bildobjekt 12" descr="En bild som visar ritning&#10;&#10;Automatiskt genererad beskrivning">
            <a:extLst>
              <a:ext uri="{FF2B5EF4-FFF2-40B4-BE49-F238E27FC236}">
                <a16:creationId xmlns:a16="http://schemas.microsoft.com/office/drawing/2014/main" id="{E5271B86-50AF-4E36-96E6-DEECA5199E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2118" y="2347487"/>
            <a:ext cx="675145" cy="860057"/>
          </a:xfrm>
          <a:prstGeom prst="rect">
            <a:avLst/>
          </a:prstGeom>
        </p:spPr>
      </p:pic>
      <p:pic>
        <p:nvPicPr>
          <p:cNvPr id="15" name="Bildobjekt 14" descr="En bild som visar hjul&#10;&#10;Automatiskt genererad beskrivning">
            <a:extLst>
              <a:ext uri="{FF2B5EF4-FFF2-40B4-BE49-F238E27FC236}">
                <a16:creationId xmlns:a16="http://schemas.microsoft.com/office/drawing/2014/main" id="{820BF5B6-F03A-444D-B5AE-353760AF648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0244" y="2347487"/>
            <a:ext cx="675145" cy="808557"/>
          </a:xfrm>
          <a:prstGeom prst="rect">
            <a:avLst/>
          </a:prstGeom>
        </p:spPr>
      </p:pic>
      <p:pic>
        <p:nvPicPr>
          <p:cNvPr id="17" name="Bildobjekt 16" descr="En bild som visar mat&#10;&#10;Automatiskt genererad beskrivning">
            <a:extLst>
              <a:ext uri="{FF2B5EF4-FFF2-40B4-BE49-F238E27FC236}">
                <a16:creationId xmlns:a16="http://schemas.microsoft.com/office/drawing/2014/main" id="{962C6026-1F5B-4CE3-AEDA-EE61E2A9EC5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30083" y="3440433"/>
            <a:ext cx="673312" cy="787499"/>
          </a:xfrm>
          <a:prstGeom prst="rect">
            <a:avLst/>
          </a:prstGeom>
        </p:spPr>
      </p:pic>
      <p:pic>
        <p:nvPicPr>
          <p:cNvPr id="19" name="Bildobjekt 18" descr="En bild som visar bord&#10;&#10;Automatiskt genererad beskrivning">
            <a:extLst>
              <a:ext uri="{FF2B5EF4-FFF2-40B4-BE49-F238E27FC236}">
                <a16:creationId xmlns:a16="http://schemas.microsoft.com/office/drawing/2014/main" id="{779646EA-3CC7-453A-92A6-1A1BD9DA272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529388" y="3359946"/>
            <a:ext cx="804862" cy="981931"/>
          </a:xfrm>
          <a:prstGeom prst="rect">
            <a:avLst/>
          </a:prstGeom>
        </p:spPr>
      </p:pic>
      <p:pic>
        <p:nvPicPr>
          <p:cNvPr id="21" name="Bildobjekt 20" descr="En bild som visar ritning, rum, tecken&#10;&#10;Automatiskt genererad beskrivning">
            <a:extLst>
              <a:ext uri="{FF2B5EF4-FFF2-40B4-BE49-F238E27FC236}">
                <a16:creationId xmlns:a16="http://schemas.microsoft.com/office/drawing/2014/main" id="{F45863A6-6CE2-4B88-9FCB-1AF68E1B971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598096" y="2347488"/>
            <a:ext cx="671042" cy="794132"/>
          </a:xfrm>
          <a:prstGeom prst="rect">
            <a:avLst/>
          </a:prstGeom>
        </p:spPr>
      </p:pic>
      <p:pic>
        <p:nvPicPr>
          <p:cNvPr id="23" name="Bildobjekt 22">
            <a:extLst>
              <a:ext uri="{FF2B5EF4-FFF2-40B4-BE49-F238E27FC236}">
                <a16:creationId xmlns:a16="http://schemas.microsoft.com/office/drawing/2014/main" id="{B3412DB5-DC13-41FF-AE90-4052825DEB0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71898" y="3336133"/>
            <a:ext cx="897445" cy="1037508"/>
          </a:xfrm>
          <a:prstGeom prst="rect">
            <a:avLst/>
          </a:prstGeom>
        </p:spPr>
      </p:pic>
      <p:pic>
        <p:nvPicPr>
          <p:cNvPr id="27" name="Bildobjekt 26" descr="En bild som visar mat, tecken&#10;&#10;Automatiskt genererad beskrivning">
            <a:extLst>
              <a:ext uri="{FF2B5EF4-FFF2-40B4-BE49-F238E27FC236}">
                <a16:creationId xmlns:a16="http://schemas.microsoft.com/office/drawing/2014/main" id="{63EAAF55-5969-47A8-AD09-F5D575048181}"/>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5584" r="25847" b="43661"/>
          <a:stretch/>
        </p:blipFill>
        <p:spPr>
          <a:xfrm>
            <a:off x="743105" y="2361772"/>
            <a:ext cx="676800" cy="828552"/>
          </a:xfrm>
          <a:prstGeom prst="rect">
            <a:avLst/>
          </a:prstGeom>
        </p:spPr>
      </p:pic>
      <p:pic>
        <p:nvPicPr>
          <p:cNvPr id="29" name="Bildobjekt 28" descr="En bild som visar tecken&#10;&#10;Automatiskt genererad beskrivning">
            <a:extLst>
              <a:ext uri="{FF2B5EF4-FFF2-40B4-BE49-F238E27FC236}">
                <a16:creationId xmlns:a16="http://schemas.microsoft.com/office/drawing/2014/main" id="{FF803111-A68B-48C4-8684-C3CF6886B4C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103294" y="3449957"/>
            <a:ext cx="668665" cy="775263"/>
          </a:xfrm>
          <a:prstGeom prst="rect">
            <a:avLst/>
          </a:prstGeom>
        </p:spPr>
      </p:pic>
      <p:pic>
        <p:nvPicPr>
          <p:cNvPr id="31" name="Bildobjekt 30" descr="En bild som visar mat&#10;&#10;Automatiskt genererad beskrivning">
            <a:extLst>
              <a:ext uri="{FF2B5EF4-FFF2-40B4-BE49-F238E27FC236}">
                <a16:creationId xmlns:a16="http://schemas.microsoft.com/office/drawing/2014/main" id="{B245DCC8-F875-4719-BF5A-F1F9C93EA21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71859" y="3359946"/>
            <a:ext cx="668664" cy="955235"/>
          </a:xfrm>
          <a:prstGeom prst="rect">
            <a:avLst/>
          </a:prstGeom>
        </p:spPr>
      </p:pic>
      <p:pic>
        <p:nvPicPr>
          <p:cNvPr id="33" name="Bildobjekt 32">
            <a:extLst>
              <a:ext uri="{FF2B5EF4-FFF2-40B4-BE49-F238E27FC236}">
                <a16:creationId xmlns:a16="http://schemas.microsoft.com/office/drawing/2014/main" id="{BA01D984-28C8-4665-A458-4656DFF5424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68250" y="2345106"/>
            <a:ext cx="671042" cy="782556"/>
          </a:xfrm>
          <a:prstGeom prst="rect">
            <a:avLst/>
          </a:prstGeom>
        </p:spPr>
      </p:pic>
      <p:pic>
        <p:nvPicPr>
          <p:cNvPr id="35" name="Bildobjekt 34" descr="En bild som visar rum&#10;&#10;Automatiskt genererad beskrivning">
            <a:extLst>
              <a:ext uri="{FF2B5EF4-FFF2-40B4-BE49-F238E27FC236}">
                <a16:creationId xmlns:a16="http://schemas.microsoft.com/office/drawing/2014/main" id="{10B81327-16E7-45D3-BBED-62941482E5E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32289" y="3449957"/>
            <a:ext cx="661558" cy="775263"/>
          </a:xfrm>
          <a:prstGeom prst="rect">
            <a:avLst/>
          </a:prstGeom>
        </p:spPr>
      </p:pic>
      <p:pic>
        <p:nvPicPr>
          <p:cNvPr id="37" name="Bildobjekt 36" descr="En bild som visar ritning&#10;&#10;Automatiskt genererad beskrivning">
            <a:extLst>
              <a:ext uri="{FF2B5EF4-FFF2-40B4-BE49-F238E27FC236}">
                <a16:creationId xmlns:a16="http://schemas.microsoft.com/office/drawing/2014/main" id="{730D3028-3B22-4FC0-9E6D-D6D300B6009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5391" y="2337934"/>
            <a:ext cx="1104000" cy="775384"/>
          </a:xfrm>
          <a:prstGeom prst="rect">
            <a:avLst/>
          </a:prstGeom>
        </p:spPr>
      </p:pic>
      <p:pic>
        <p:nvPicPr>
          <p:cNvPr id="39" name="Bildobjekt 38" descr="En bild som visar ritning&#10;&#10;Automatiskt genererad beskrivning">
            <a:extLst>
              <a:ext uri="{FF2B5EF4-FFF2-40B4-BE49-F238E27FC236}">
                <a16:creationId xmlns:a16="http://schemas.microsoft.com/office/drawing/2014/main" id="{449FD00B-5EFD-41E3-B3CF-51CC904328C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937387" y="3452339"/>
            <a:ext cx="665621" cy="821754"/>
          </a:xfrm>
          <a:prstGeom prst="rect">
            <a:avLst/>
          </a:prstGeom>
        </p:spPr>
      </p:pic>
      <p:pic>
        <p:nvPicPr>
          <p:cNvPr id="41" name="Bildobjekt 40" descr="En bild som visar tecken, flagga, ritning&#10;&#10;Automatiskt genererad beskrivning">
            <a:extLst>
              <a:ext uri="{FF2B5EF4-FFF2-40B4-BE49-F238E27FC236}">
                <a16:creationId xmlns:a16="http://schemas.microsoft.com/office/drawing/2014/main" id="{84C3B681-5D17-4610-BE3F-2A859DAFFE1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430323" y="2354629"/>
            <a:ext cx="671042" cy="832091"/>
          </a:xfrm>
          <a:prstGeom prst="rect">
            <a:avLst/>
          </a:prstGeom>
        </p:spPr>
      </p:pic>
      <p:pic>
        <p:nvPicPr>
          <p:cNvPr id="43" name="Bildobjekt 42" descr="En bild som visar ritning, skärm, dator, tangentbord&#10;&#10;Automatiskt genererad beskrivning">
            <a:extLst>
              <a:ext uri="{FF2B5EF4-FFF2-40B4-BE49-F238E27FC236}">
                <a16:creationId xmlns:a16="http://schemas.microsoft.com/office/drawing/2014/main" id="{E9E915B8-9697-4B5E-BD62-088235F26F06}"/>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55805" y="3359540"/>
            <a:ext cx="666881" cy="952687"/>
          </a:xfrm>
          <a:prstGeom prst="rect">
            <a:avLst/>
          </a:prstGeom>
        </p:spPr>
      </p:pic>
      <p:pic>
        <p:nvPicPr>
          <p:cNvPr id="45" name="Bildobjekt 44" descr="En bild som visar foto, tecken, svart, sitter&#10;&#10;Automatiskt genererad beskrivning">
            <a:extLst>
              <a:ext uri="{FF2B5EF4-FFF2-40B4-BE49-F238E27FC236}">
                <a16:creationId xmlns:a16="http://schemas.microsoft.com/office/drawing/2014/main" id="{B1DCC790-166B-4896-9DF9-B0E92281D47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21730" y="3454843"/>
            <a:ext cx="667042" cy="794098"/>
          </a:xfrm>
          <a:prstGeom prst="rect">
            <a:avLst/>
          </a:prstGeom>
        </p:spPr>
      </p:pic>
      <p:pic>
        <p:nvPicPr>
          <p:cNvPr id="47" name="Bildobjekt 46" descr="En bild som visar rum&#10;&#10;Automatiskt genererad beskrivning">
            <a:extLst>
              <a:ext uri="{FF2B5EF4-FFF2-40B4-BE49-F238E27FC236}">
                <a16:creationId xmlns:a16="http://schemas.microsoft.com/office/drawing/2014/main" id="{22C6F97D-B3C1-4A43-8A8D-FF8851BB2E54}"/>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l="25567" r="25364" b="33902"/>
          <a:stretch/>
        </p:blipFill>
        <p:spPr>
          <a:xfrm>
            <a:off x="10757708" y="2188916"/>
            <a:ext cx="691187" cy="1061035"/>
          </a:xfrm>
          <a:prstGeom prst="rect">
            <a:avLst/>
          </a:prstGeom>
        </p:spPr>
      </p:pic>
      <p:pic>
        <p:nvPicPr>
          <p:cNvPr id="49" name="Bildobjekt 48">
            <a:extLst>
              <a:ext uri="{FF2B5EF4-FFF2-40B4-BE49-F238E27FC236}">
                <a16:creationId xmlns:a16="http://schemas.microsoft.com/office/drawing/2014/main" id="{73E4BDE5-49CF-4BB3-9530-CCA003505AE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826726" y="2200216"/>
            <a:ext cx="853200" cy="1001656"/>
          </a:xfrm>
          <a:prstGeom prst="rect">
            <a:avLst/>
          </a:prstGeom>
        </p:spPr>
      </p:pic>
      <p:pic>
        <p:nvPicPr>
          <p:cNvPr id="51" name="Bildobjekt 50" descr="En bild som visar burk, ritning&#10;&#10;Automatiskt genererad beskrivning">
            <a:extLst>
              <a:ext uri="{FF2B5EF4-FFF2-40B4-BE49-F238E27FC236}">
                <a16:creationId xmlns:a16="http://schemas.microsoft.com/office/drawing/2014/main" id="{CBB33E5A-EEF6-48FD-8E7F-5A13D94A91B0}"/>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124379" y="3304211"/>
            <a:ext cx="882000" cy="1025204"/>
          </a:xfrm>
          <a:prstGeom prst="rect">
            <a:avLst/>
          </a:prstGeom>
        </p:spPr>
      </p:pic>
      <p:pic>
        <p:nvPicPr>
          <p:cNvPr id="53" name="Bildobjekt 52" descr="En bild som visar ritning, tecken&#10;&#10;Automatiskt genererad beskrivning">
            <a:extLst>
              <a:ext uri="{FF2B5EF4-FFF2-40B4-BE49-F238E27FC236}">
                <a16:creationId xmlns:a16="http://schemas.microsoft.com/office/drawing/2014/main" id="{151815DE-858B-4483-BD3D-6FBBB40B2669}"/>
              </a:ext>
            </a:extLst>
          </p:cNvPr>
          <p:cNvPicPr>
            <a:picLocks noChangeAspect="1"/>
          </p:cNvPicPr>
          <p:nvPr userDrawn="1"/>
        </p:nvPicPr>
        <p:blipFill rotWithShape="1">
          <a:blip r:embed="rId23" cstate="print">
            <a:extLst>
              <a:ext uri="{28A0092B-C50C-407E-A947-70E740481C1C}">
                <a14:useLocalDpi xmlns:a14="http://schemas.microsoft.com/office/drawing/2010/main" val="0"/>
              </a:ext>
            </a:extLst>
          </a:blip>
          <a:srcRect l="33812" t="1" r="34021" b="46943"/>
          <a:stretch/>
        </p:blipFill>
        <p:spPr>
          <a:xfrm>
            <a:off x="4084082" y="2351427"/>
            <a:ext cx="691187" cy="786253"/>
          </a:xfrm>
          <a:prstGeom prst="rect">
            <a:avLst/>
          </a:prstGeom>
        </p:spPr>
      </p:pic>
      <p:pic>
        <p:nvPicPr>
          <p:cNvPr id="57" name="Bildobjekt 56">
            <a:extLst>
              <a:ext uri="{FF2B5EF4-FFF2-40B4-BE49-F238E27FC236}">
                <a16:creationId xmlns:a16="http://schemas.microsoft.com/office/drawing/2014/main" id="{26C5207F-04EF-4C6E-982C-CD87CAD1C0F0}"/>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258502" y="2359704"/>
            <a:ext cx="672651" cy="860057"/>
          </a:xfrm>
          <a:prstGeom prst="rect">
            <a:avLst/>
          </a:prstGeom>
        </p:spPr>
      </p:pic>
      <p:pic>
        <p:nvPicPr>
          <p:cNvPr id="58" name="Bildobjekt 57" descr="En bild som visar tecken, ritning&#10;&#10;Automatiskt genererad beskrivning">
            <a:extLst>
              <a:ext uri="{FF2B5EF4-FFF2-40B4-BE49-F238E27FC236}">
                <a16:creationId xmlns:a16="http://schemas.microsoft.com/office/drawing/2014/main" id="{C7FF93A5-3C60-4908-A523-F80E808FEA1C}"/>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313985" y="2255743"/>
            <a:ext cx="856800" cy="977760"/>
          </a:xfrm>
          <a:prstGeom prst="rect">
            <a:avLst/>
          </a:prstGeom>
        </p:spPr>
      </p:pic>
      <p:pic>
        <p:nvPicPr>
          <p:cNvPr id="60" name="Bildobjekt 59" descr="En bild som visar ritning&#10;&#10;Automatiskt genererad beskrivning">
            <a:extLst>
              <a:ext uri="{FF2B5EF4-FFF2-40B4-BE49-F238E27FC236}">
                <a16:creationId xmlns:a16="http://schemas.microsoft.com/office/drawing/2014/main" id="{A64BD302-C884-4F81-9745-C977B86DDC0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098572" y="3453365"/>
            <a:ext cx="661558" cy="820332"/>
          </a:xfrm>
          <a:prstGeom prst="rect">
            <a:avLst/>
          </a:prstGeom>
        </p:spPr>
      </p:pic>
      <p:pic>
        <p:nvPicPr>
          <p:cNvPr id="62" name="Bildobjekt 61" descr="En bild som visar tecken, ritning&#10;&#10;Automatiskt genererad beskrivning">
            <a:extLst>
              <a:ext uri="{FF2B5EF4-FFF2-40B4-BE49-F238E27FC236}">
                <a16:creationId xmlns:a16="http://schemas.microsoft.com/office/drawing/2014/main" id="{70F1CC5C-C063-42DF-9B83-3135CC03100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103853" y="2354628"/>
            <a:ext cx="668106" cy="811465"/>
          </a:xfrm>
          <a:prstGeom prst="rect">
            <a:avLst/>
          </a:prstGeom>
        </p:spPr>
      </p:pic>
      <p:pic>
        <p:nvPicPr>
          <p:cNvPr id="7" name="Bildobjekt 6" descr="En bild som visar sitter, vit, klocka, tecken&#10;&#10;Automatiskt genererad beskrivning">
            <a:extLst>
              <a:ext uri="{FF2B5EF4-FFF2-40B4-BE49-F238E27FC236}">
                <a16:creationId xmlns:a16="http://schemas.microsoft.com/office/drawing/2014/main" id="{374DCE1D-0A09-4281-AE3E-5385E3D1723E}"/>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253418" y="3452598"/>
            <a:ext cx="679726" cy="772622"/>
          </a:xfrm>
          <a:prstGeom prst="rect">
            <a:avLst/>
          </a:prstGeom>
        </p:spPr>
      </p:pic>
    </p:spTree>
    <p:extLst>
      <p:ext uri="{BB962C8B-B14F-4D97-AF65-F5344CB8AC3E}">
        <p14:creationId xmlns:p14="http://schemas.microsoft.com/office/powerpoint/2010/main" val="1032197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DB05815-A89E-4367-A344-BA7FFCCB6CE5}" type="datetimeFigureOut">
              <a:rPr lang="sv-SE" smtClean="0"/>
              <a:t>2021-10-20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E2B0BD4-3F17-46AC-ADAA-923C6F857662}" type="slidenum">
              <a:rPr lang="sv-SE" smtClean="0"/>
              <a:t>‹#›</a:t>
            </a:fld>
            <a:endParaRPr lang="sv-SE"/>
          </a:p>
        </p:txBody>
      </p:sp>
      <p:sp>
        <p:nvSpPr>
          <p:cNvPr id="6" name="Rektangel 5" descr="TagShape">
            <a:extLst>
              <a:ext uri="{FF2B5EF4-FFF2-40B4-BE49-F238E27FC236}">
                <a16:creationId xmlns:a16="http://schemas.microsoft.com/office/drawing/2014/main" id="{84D26A7B-5FB0-454F-B1BD-D72D38D8AA99}"/>
              </a:ext>
            </a:extLst>
          </p:cNvPr>
          <p:cNvSpPr/>
          <p:nvPr userDrawn="1"/>
        </p:nvSpPr>
        <p:spPr>
          <a:xfrm>
            <a:off x="0" y="0"/>
            <a:ext cx="0" cy="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14034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ramsida color 1">
    <p:bg>
      <p:bgPr>
        <a:solidFill>
          <a:srgbClr val="5AA6C1">
            <a:alpha val="1000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14185-A73C-40BE-8726-FF5F9A66E150}"/>
              </a:ext>
            </a:extLst>
          </p:cNvPr>
          <p:cNvSpPr/>
          <p:nvPr userDrawn="1"/>
        </p:nvSpPr>
        <p:spPr>
          <a:xfrm>
            <a:off x="0" y="0"/>
            <a:ext cx="12198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127" name="AutoShape 57">
            <a:extLst>
              <a:ext uri="{FF2B5EF4-FFF2-40B4-BE49-F238E27FC236}">
                <a16:creationId xmlns:a16="http://schemas.microsoft.com/office/drawing/2014/main" id="{E1CBFAC4-CEDC-43CD-B124-6A5A2A8C3CC7}"/>
              </a:ext>
            </a:extLst>
          </p:cNvPr>
          <p:cNvSpPr>
            <a:spLocks noChangeAspect="1" noChangeArrowheads="1" noTextEdit="1"/>
          </p:cNvSpPr>
          <p:nvPr/>
        </p:nvSpPr>
        <p:spPr bwMode="auto">
          <a:xfrm>
            <a:off x="7183776" y="-3089275"/>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23" name="Picture 1">
            <a:extLst>
              <a:ext uri="{FF2B5EF4-FFF2-40B4-BE49-F238E27FC236}">
                <a16:creationId xmlns:a16="http://schemas.microsoft.com/office/drawing/2014/main" id="{ADDEAA1A-507A-47B2-BA21-DAA8240AE5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7382" y="163572"/>
            <a:ext cx="1289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a:extLst>
              <a:ext uri="{FF2B5EF4-FFF2-40B4-BE49-F238E27FC236}">
                <a16:creationId xmlns:a16="http://schemas.microsoft.com/office/drawing/2014/main" id="{F8D7EEF8-8A41-4805-8251-297E3373DCC3}"/>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693" t="12474" r="7439" b="15731"/>
          <a:stretch/>
        </p:blipFill>
        <p:spPr bwMode="auto">
          <a:xfrm>
            <a:off x="9478567" y="165281"/>
            <a:ext cx="1394618" cy="56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close-up of hands shaking&#10;&#10;Description automatically generated with medium confidence">
            <a:extLst>
              <a:ext uri="{FF2B5EF4-FFF2-40B4-BE49-F238E27FC236}">
                <a16:creationId xmlns:a16="http://schemas.microsoft.com/office/drawing/2014/main" id="{0748063A-43C3-4CBE-9C16-5E3687D6F70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19" t="15937" b="7635"/>
          <a:stretch/>
        </p:blipFill>
        <p:spPr>
          <a:xfrm>
            <a:off x="0" y="730429"/>
            <a:ext cx="12198486" cy="6291143"/>
          </a:xfrm>
          <a:prstGeom prst="rect">
            <a:avLst/>
          </a:prstGeom>
        </p:spPr>
      </p:pic>
      <p:sp>
        <p:nvSpPr>
          <p:cNvPr id="3" name="Rectangle 2">
            <a:extLst>
              <a:ext uri="{FF2B5EF4-FFF2-40B4-BE49-F238E27FC236}">
                <a16:creationId xmlns:a16="http://schemas.microsoft.com/office/drawing/2014/main" id="{FD91CC12-746C-4D5B-BC30-1077FE81500E}"/>
              </a:ext>
            </a:extLst>
          </p:cNvPr>
          <p:cNvSpPr/>
          <p:nvPr userDrawn="1"/>
        </p:nvSpPr>
        <p:spPr>
          <a:xfrm>
            <a:off x="0" y="727254"/>
            <a:ext cx="12198486" cy="6294318"/>
          </a:xfrm>
          <a:prstGeom prst="rect">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Title 1">
            <a:extLst>
              <a:ext uri="{FF2B5EF4-FFF2-40B4-BE49-F238E27FC236}">
                <a16:creationId xmlns:a16="http://schemas.microsoft.com/office/drawing/2014/main" id="{D5454DD1-D77E-422A-8FAB-40492B946D3F}"/>
              </a:ext>
            </a:extLst>
          </p:cNvPr>
          <p:cNvSpPr>
            <a:spLocks noGrp="1"/>
          </p:cNvSpPr>
          <p:nvPr>
            <p:ph type="ctrTitle"/>
          </p:nvPr>
        </p:nvSpPr>
        <p:spPr>
          <a:xfrm>
            <a:off x="5664832" y="1122363"/>
            <a:ext cx="6147857" cy="2387600"/>
          </a:xfrm>
        </p:spPr>
        <p:txBody>
          <a:bodyPr anchor="b">
            <a:normAutofit/>
          </a:bodyPr>
          <a:lstStyle>
            <a:lvl1pPr algn="l">
              <a:defRPr sz="2800" b="0" i="0" cap="all" baseline="0">
                <a:solidFill>
                  <a:srgbClr val="2F6679"/>
                </a:solidFill>
                <a:latin typeface="Franklin Gothic Demi Cond" panose="020B0706030402020204" pitchFamily="34" charset="0"/>
              </a:defRPr>
            </a:lvl1pPr>
          </a:lstStyle>
          <a:p>
            <a:r>
              <a:rPr lang="en-US"/>
              <a:t>Click to edit Master title style</a:t>
            </a:r>
            <a:endParaRPr lang="en-GB"/>
          </a:p>
        </p:txBody>
      </p:sp>
      <p:sp>
        <p:nvSpPr>
          <p:cNvPr id="20" name="Subtitle 2">
            <a:extLst>
              <a:ext uri="{FF2B5EF4-FFF2-40B4-BE49-F238E27FC236}">
                <a16:creationId xmlns:a16="http://schemas.microsoft.com/office/drawing/2014/main" id="{D34C4823-E98E-41C0-8857-EF519BEB0CFE}"/>
              </a:ext>
            </a:extLst>
          </p:cNvPr>
          <p:cNvSpPr>
            <a:spLocks noGrp="1"/>
          </p:cNvSpPr>
          <p:nvPr>
            <p:ph type="subTitle" idx="1" hasCustomPrompt="1"/>
          </p:nvPr>
        </p:nvSpPr>
        <p:spPr>
          <a:xfrm>
            <a:off x="5664833" y="3534306"/>
            <a:ext cx="6147856" cy="791667"/>
          </a:xfrm>
        </p:spPr>
        <p:txBody>
          <a:bodyPr lIns="0" anchor="ctr" anchorCtr="0">
            <a:normAutofit/>
          </a:bodyPr>
          <a:lstStyle>
            <a:lvl1pPr marL="0" indent="0" algn="l">
              <a:buNone/>
              <a:defRPr sz="2200" b="0" i="0">
                <a:solidFill>
                  <a:srgbClr val="2F6679"/>
                </a:solidFill>
                <a:latin typeface="Franklin Gothic Demi Cond" panose="020B0706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Kontext</a:t>
            </a:r>
            <a:endParaRPr lang="en-GB"/>
          </a:p>
        </p:txBody>
      </p:sp>
      <p:sp>
        <p:nvSpPr>
          <p:cNvPr id="21" name="Text Placeholder 4">
            <a:extLst>
              <a:ext uri="{FF2B5EF4-FFF2-40B4-BE49-F238E27FC236}">
                <a16:creationId xmlns:a16="http://schemas.microsoft.com/office/drawing/2014/main" id="{C2A08659-482A-481D-B596-583A972FA983}"/>
              </a:ext>
            </a:extLst>
          </p:cNvPr>
          <p:cNvSpPr>
            <a:spLocks noGrp="1"/>
          </p:cNvSpPr>
          <p:nvPr>
            <p:ph type="body" sz="quarter" idx="10" hasCustomPrompt="1"/>
          </p:nvPr>
        </p:nvSpPr>
        <p:spPr>
          <a:xfrm>
            <a:off x="5664200" y="4334346"/>
            <a:ext cx="6147856" cy="499749"/>
          </a:xfrm>
        </p:spPr>
        <p:txBody>
          <a:bodyPr lIns="0"/>
          <a:lstStyle>
            <a:lvl1pPr marL="0" indent="0">
              <a:buNone/>
              <a:defRPr sz="1600" b="0" i="0">
                <a:solidFill>
                  <a:srgbClr val="2F6679"/>
                </a:solidFill>
                <a:latin typeface="Franklin Gothic Medium Cond" panose="020B0606030402020204" pitchFamily="34" charset="0"/>
              </a:defRPr>
            </a:lvl1pPr>
          </a:lstStyle>
          <a:p>
            <a:pPr lvl="0"/>
            <a:r>
              <a:rPr lang="en-US"/>
              <a:t>Datum</a:t>
            </a:r>
          </a:p>
        </p:txBody>
      </p:sp>
    </p:spTree>
    <p:extLst>
      <p:ext uri="{BB962C8B-B14F-4D97-AF65-F5344CB8AC3E}">
        <p14:creationId xmlns:p14="http://schemas.microsoft.com/office/powerpoint/2010/main" val="17745799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Framsida color 1 + Bild">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FCE67C8D-FECD-42C8-BBDC-5A3D109035C2}"/>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7" name="AutoShape 57">
            <a:extLst>
              <a:ext uri="{FF2B5EF4-FFF2-40B4-BE49-F238E27FC236}">
                <a16:creationId xmlns:a16="http://schemas.microsoft.com/office/drawing/2014/main" id="{E1CBFAC4-CEDC-43CD-B124-6A5A2A8C3CC7}"/>
              </a:ext>
            </a:extLst>
          </p:cNvPr>
          <p:cNvSpPr>
            <a:spLocks noChangeAspect="1" noChangeArrowheads="1" noTextEdit="1"/>
          </p:cNvSpPr>
          <p:nvPr/>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8" name="Rectangle 59">
            <a:extLst>
              <a:ext uri="{FF2B5EF4-FFF2-40B4-BE49-F238E27FC236}">
                <a16:creationId xmlns:a16="http://schemas.microsoft.com/office/drawing/2014/main" id="{3C02F34B-A53A-4844-93FB-DAE32C8C99EB}"/>
              </a:ext>
            </a:extLst>
          </p:cNvPr>
          <p:cNvSpPr>
            <a:spLocks noChangeArrowheads="1"/>
          </p:cNvSpPr>
          <p:nvPr/>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9" name="Rectangle 60">
            <a:extLst>
              <a:ext uri="{FF2B5EF4-FFF2-40B4-BE49-F238E27FC236}">
                <a16:creationId xmlns:a16="http://schemas.microsoft.com/office/drawing/2014/main" id="{C09D172F-0734-4CE6-85FD-5588F54CBEC5}"/>
              </a:ext>
            </a:extLst>
          </p:cNvPr>
          <p:cNvSpPr>
            <a:spLocks noChangeArrowheads="1"/>
          </p:cNvSpPr>
          <p:nvPr/>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0" name="Rectangle 61">
            <a:extLst>
              <a:ext uri="{FF2B5EF4-FFF2-40B4-BE49-F238E27FC236}">
                <a16:creationId xmlns:a16="http://schemas.microsoft.com/office/drawing/2014/main" id="{6B6252D5-2A77-445D-9594-0011D421175D}"/>
              </a:ext>
            </a:extLst>
          </p:cNvPr>
          <p:cNvSpPr>
            <a:spLocks noChangeArrowheads="1"/>
          </p:cNvSpPr>
          <p:nvPr/>
        </p:nvSpPr>
        <p:spPr bwMode="auto">
          <a:xfrm>
            <a:off x="204788" y="204788"/>
            <a:ext cx="11780838" cy="6453188"/>
          </a:xfrm>
          <a:prstGeom prst="rect">
            <a:avLst/>
          </a:prstGeom>
          <a:solidFill>
            <a:srgbClr val="E8EEF0"/>
          </a:solidFill>
          <a:ln>
            <a:noFill/>
          </a:ln>
        </p:spPr>
        <p:txBody>
          <a:bodyPr vert="horz" wrap="square" lIns="91440" tIns="45720" rIns="91440" bIns="45720" numCol="1" anchor="t" anchorCtr="0" compatLnSpc="1">
            <a:prstTxWarp prst="textNoShape">
              <a:avLst/>
            </a:prstTxWarp>
          </a:bodyPr>
          <a:lstStyle/>
          <a:p>
            <a:endParaRPr lang="en-GB"/>
          </a:p>
        </p:txBody>
      </p:sp>
      <p:sp>
        <p:nvSpPr>
          <p:cNvPr id="4131" name="Rectangle 62">
            <a:extLst>
              <a:ext uri="{FF2B5EF4-FFF2-40B4-BE49-F238E27FC236}">
                <a16:creationId xmlns:a16="http://schemas.microsoft.com/office/drawing/2014/main" id="{5D039306-C429-4B7D-87C4-46C233459E24}"/>
              </a:ext>
            </a:extLst>
          </p:cNvPr>
          <p:cNvSpPr>
            <a:spLocks noChangeArrowheads="1"/>
          </p:cNvSpPr>
          <p:nvPr/>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59" name="Picture 63">
            <a:extLst>
              <a:ext uri="{FF2B5EF4-FFF2-40B4-BE49-F238E27FC236}">
                <a16:creationId xmlns:a16="http://schemas.microsoft.com/office/drawing/2014/main" id="{67742CB7-0DE9-455E-B317-82AD9FCE8A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888" y="339725"/>
            <a:ext cx="1466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a:extLst>
              <a:ext uri="{FF2B5EF4-FFF2-40B4-BE49-F238E27FC236}">
                <a16:creationId xmlns:a16="http://schemas.microsoft.com/office/drawing/2014/main" id="{13796265-5B38-4734-95EF-828167B5CF56}"/>
              </a:ext>
            </a:extLst>
          </p:cNvPr>
          <p:cNvSpPr>
            <a:spLocks noChangeAspect="1" noChangeArrowheads="1" noTextEdit="1"/>
          </p:cNvSpPr>
          <p:nvPr/>
        </p:nvSpPr>
        <p:spPr bwMode="auto">
          <a:xfrm>
            <a:off x="174625" y="-1801813"/>
            <a:ext cx="11811000" cy="882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BCEFDA87-F1BD-48A8-BC91-584FF85701E9}"/>
              </a:ext>
            </a:extLst>
          </p:cNvPr>
          <p:cNvSpPr>
            <a:spLocks noChangeArrowheads="1"/>
          </p:cNvSpPr>
          <p:nvPr/>
        </p:nvSpPr>
        <p:spPr bwMode="auto">
          <a:xfrm>
            <a:off x="201613" y="207962"/>
            <a:ext cx="11784013" cy="6451600"/>
          </a:xfrm>
          <a:prstGeom prst="rect">
            <a:avLst/>
          </a:prstGeom>
          <a:solidFill>
            <a:srgbClr val="E8E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23A1BF10-8916-4E91-9298-0F395640AC98}"/>
              </a:ext>
            </a:extLst>
          </p:cNvPr>
          <p:cNvSpPr>
            <a:spLocks noChangeArrowheads="1"/>
          </p:cNvSpPr>
          <p:nvPr/>
        </p:nvSpPr>
        <p:spPr bwMode="auto">
          <a:xfrm>
            <a:off x="201613" y="207962"/>
            <a:ext cx="11784013"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1272" name="Picture 8">
            <a:extLst>
              <a:ext uri="{FF2B5EF4-FFF2-40B4-BE49-F238E27FC236}">
                <a16:creationId xmlns:a16="http://schemas.microsoft.com/office/drawing/2014/main" id="{F0298E80-61DE-45BB-BBDA-E1A9D9C19E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0350" y="450850"/>
            <a:ext cx="1466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9">
            <a:extLst>
              <a:ext uri="{FF2B5EF4-FFF2-40B4-BE49-F238E27FC236}">
                <a16:creationId xmlns:a16="http://schemas.microsoft.com/office/drawing/2014/main" id="{BF3FC1B0-E825-40CD-9A1E-7EF027FAC355}"/>
              </a:ext>
            </a:extLst>
          </p:cNvPr>
          <p:cNvSpPr>
            <a:spLocks/>
          </p:cNvSpPr>
          <p:nvPr/>
        </p:nvSpPr>
        <p:spPr bwMode="auto">
          <a:xfrm>
            <a:off x="6926263" y="207962"/>
            <a:ext cx="2122488" cy="6151563"/>
          </a:xfrm>
          <a:custGeom>
            <a:avLst/>
            <a:gdLst>
              <a:gd name="T0" fmla="*/ 713 w 713"/>
              <a:gd name="T1" fmla="*/ 0 h 2067"/>
              <a:gd name="T2" fmla="*/ 502 w 713"/>
              <a:gd name="T3" fmla="*/ 0 h 2067"/>
              <a:gd name="T4" fmla="*/ 469 w 713"/>
              <a:gd name="T5" fmla="*/ 281 h 2067"/>
              <a:gd name="T6" fmla="*/ 420 w 713"/>
              <a:gd name="T7" fmla="*/ 1059 h 2067"/>
              <a:gd name="T8" fmla="*/ 331 w 713"/>
              <a:gd name="T9" fmla="*/ 1784 h 2067"/>
              <a:gd name="T10" fmla="*/ 236 w 713"/>
              <a:gd name="T11" fmla="*/ 1500 h 2067"/>
              <a:gd name="T12" fmla="*/ 150 w 713"/>
              <a:gd name="T13" fmla="*/ 1136 h 2067"/>
              <a:gd name="T14" fmla="*/ 0 w 713"/>
              <a:gd name="T15" fmla="*/ 532 h 2067"/>
              <a:gd name="T16" fmla="*/ 0 w 713"/>
              <a:gd name="T17" fmla="*/ 1428 h 2067"/>
              <a:gd name="T18" fmla="*/ 38 w 713"/>
              <a:gd name="T19" fmla="*/ 1589 h 2067"/>
              <a:gd name="T20" fmla="*/ 192 w 713"/>
              <a:gd name="T21" fmla="*/ 1966 h 2067"/>
              <a:gd name="T22" fmla="*/ 345 w 713"/>
              <a:gd name="T23" fmla="*/ 2067 h 2067"/>
              <a:gd name="T24" fmla="*/ 432 w 713"/>
              <a:gd name="T25" fmla="*/ 2031 h 2067"/>
              <a:gd name="T26" fmla="*/ 577 w 713"/>
              <a:gd name="T27" fmla="*/ 1638 h 2067"/>
              <a:gd name="T28" fmla="*/ 621 w 713"/>
              <a:gd name="T29" fmla="*/ 1153 h 2067"/>
              <a:gd name="T30" fmla="*/ 649 w 713"/>
              <a:gd name="T31" fmla="*/ 657 h 2067"/>
              <a:gd name="T32" fmla="*/ 713 w 713"/>
              <a:gd name="T33" fmla="*/ 0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3" h="2067">
                <a:moveTo>
                  <a:pt x="713" y="0"/>
                </a:moveTo>
                <a:cubicBezTo>
                  <a:pt x="502" y="0"/>
                  <a:pt x="502" y="0"/>
                  <a:pt x="502" y="0"/>
                </a:cubicBezTo>
                <a:cubicBezTo>
                  <a:pt x="487" y="93"/>
                  <a:pt x="479" y="188"/>
                  <a:pt x="469" y="281"/>
                </a:cubicBezTo>
                <a:cubicBezTo>
                  <a:pt x="444" y="539"/>
                  <a:pt x="433" y="799"/>
                  <a:pt x="420" y="1059"/>
                </a:cubicBezTo>
                <a:cubicBezTo>
                  <a:pt x="408" y="1301"/>
                  <a:pt x="411" y="1553"/>
                  <a:pt x="331" y="1784"/>
                </a:cubicBezTo>
                <a:cubicBezTo>
                  <a:pt x="293" y="1689"/>
                  <a:pt x="260" y="1601"/>
                  <a:pt x="236" y="1500"/>
                </a:cubicBezTo>
                <a:cubicBezTo>
                  <a:pt x="207" y="1379"/>
                  <a:pt x="178" y="1258"/>
                  <a:pt x="150" y="1136"/>
                </a:cubicBezTo>
                <a:cubicBezTo>
                  <a:pt x="102" y="934"/>
                  <a:pt x="53" y="732"/>
                  <a:pt x="0" y="532"/>
                </a:cubicBezTo>
                <a:cubicBezTo>
                  <a:pt x="0" y="1428"/>
                  <a:pt x="0" y="1428"/>
                  <a:pt x="0" y="1428"/>
                </a:cubicBezTo>
                <a:cubicBezTo>
                  <a:pt x="12" y="1482"/>
                  <a:pt x="25" y="1536"/>
                  <a:pt x="38" y="1589"/>
                </a:cubicBezTo>
                <a:cubicBezTo>
                  <a:pt x="72" y="1719"/>
                  <a:pt x="114" y="1854"/>
                  <a:pt x="192" y="1966"/>
                </a:cubicBezTo>
                <a:cubicBezTo>
                  <a:pt x="231" y="2022"/>
                  <a:pt x="286" y="2067"/>
                  <a:pt x="345" y="2067"/>
                </a:cubicBezTo>
                <a:cubicBezTo>
                  <a:pt x="374" y="2067"/>
                  <a:pt x="403" y="2056"/>
                  <a:pt x="432" y="2031"/>
                </a:cubicBezTo>
                <a:cubicBezTo>
                  <a:pt x="541" y="1936"/>
                  <a:pt x="553" y="1771"/>
                  <a:pt x="577" y="1638"/>
                </a:cubicBezTo>
                <a:cubicBezTo>
                  <a:pt x="606" y="1479"/>
                  <a:pt x="611" y="1315"/>
                  <a:pt x="621" y="1153"/>
                </a:cubicBezTo>
                <a:cubicBezTo>
                  <a:pt x="630" y="988"/>
                  <a:pt x="638" y="823"/>
                  <a:pt x="649" y="657"/>
                </a:cubicBezTo>
                <a:cubicBezTo>
                  <a:pt x="662" y="437"/>
                  <a:pt x="676" y="217"/>
                  <a:pt x="713" y="0"/>
                </a:cubicBezTo>
              </a:path>
            </a:pathLst>
          </a:custGeom>
          <a:solidFill>
            <a:srgbClr val="CDE0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a:extLst>
              <a:ext uri="{FF2B5EF4-FFF2-40B4-BE49-F238E27FC236}">
                <a16:creationId xmlns:a16="http://schemas.microsoft.com/office/drawing/2014/main" id="{20D7EF16-0956-44E4-8F16-CFBEF333C19F}"/>
              </a:ext>
            </a:extLst>
          </p:cNvPr>
          <p:cNvSpPr>
            <a:spLocks/>
          </p:cNvSpPr>
          <p:nvPr/>
        </p:nvSpPr>
        <p:spPr bwMode="auto">
          <a:xfrm>
            <a:off x="9450388" y="207962"/>
            <a:ext cx="2535238" cy="5178425"/>
          </a:xfrm>
          <a:custGeom>
            <a:avLst/>
            <a:gdLst>
              <a:gd name="T0" fmla="*/ 224 w 852"/>
              <a:gd name="T1" fmla="*/ 0 h 1740"/>
              <a:gd name="T2" fmla="*/ 0 w 852"/>
              <a:gd name="T3" fmla="*/ 0 h 1740"/>
              <a:gd name="T4" fmla="*/ 98 w 852"/>
              <a:gd name="T5" fmla="*/ 315 h 1740"/>
              <a:gd name="T6" fmla="*/ 246 w 852"/>
              <a:gd name="T7" fmla="*/ 899 h 1740"/>
              <a:gd name="T8" fmla="*/ 445 w 852"/>
              <a:gd name="T9" fmla="*/ 1387 h 1740"/>
              <a:gd name="T10" fmla="*/ 677 w 852"/>
              <a:gd name="T11" fmla="*/ 1664 h 1740"/>
              <a:gd name="T12" fmla="*/ 852 w 852"/>
              <a:gd name="T13" fmla="*/ 1740 h 1740"/>
              <a:gd name="T14" fmla="*/ 852 w 852"/>
              <a:gd name="T15" fmla="*/ 1473 h 1740"/>
              <a:gd name="T16" fmla="*/ 835 w 852"/>
              <a:gd name="T17" fmla="*/ 1466 h 1740"/>
              <a:gd name="T18" fmla="*/ 632 w 852"/>
              <a:gd name="T19" fmla="*/ 1270 h 1740"/>
              <a:gd name="T20" fmla="*/ 389 w 852"/>
              <a:gd name="T21" fmla="*/ 608 h 1740"/>
              <a:gd name="T22" fmla="*/ 224 w 852"/>
              <a:gd name="T23" fmla="*/ 0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2" h="1740">
                <a:moveTo>
                  <a:pt x="224" y="0"/>
                </a:moveTo>
                <a:cubicBezTo>
                  <a:pt x="0" y="0"/>
                  <a:pt x="0" y="0"/>
                  <a:pt x="0" y="0"/>
                </a:cubicBezTo>
                <a:cubicBezTo>
                  <a:pt x="36" y="104"/>
                  <a:pt x="70" y="208"/>
                  <a:pt x="98" y="315"/>
                </a:cubicBezTo>
                <a:cubicBezTo>
                  <a:pt x="149" y="509"/>
                  <a:pt x="190" y="706"/>
                  <a:pt x="246" y="899"/>
                </a:cubicBezTo>
                <a:cubicBezTo>
                  <a:pt x="295" y="1068"/>
                  <a:pt x="357" y="1234"/>
                  <a:pt x="445" y="1387"/>
                </a:cubicBezTo>
                <a:cubicBezTo>
                  <a:pt x="505" y="1491"/>
                  <a:pt x="577" y="1593"/>
                  <a:pt x="677" y="1664"/>
                </a:cubicBezTo>
                <a:cubicBezTo>
                  <a:pt x="730" y="1701"/>
                  <a:pt x="789" y="1726"/>
                  <a:pt x="852" y="1740"/>
                </a:cubicBezTo>
                <a:cubicBezTo>
                  <a:pt x="852" y="1473"/>
                  <a:pt x="852" y="1473"/>
                  <a:pt x="852" y="1473"/>
                </a:cubicBezTo>
                <a:cubicBezTo>
                  <a:pt x="846" y="1471"/>
                  <a:pt x="840" y="1468"/>
                  <a:pt x="835" y="1466"/>
                </a:cubicBezTo>
                <a:cubicBezTo>
                  <a:pt x="747" y="1425"/>
                  <a:pt x="684" y="1349"/>
                  <a:pt x="632" y="1270"/>
                </a:cubicBezTo>
                <a:cubicBezTo>
                  <a:pt x="502" y="1070"/>
                  <a:pt x="446" y="836"/>
                  <a:pt x="389" y="608"/>
                </a:cubicBezTo>
                <a:cubicBezTo>
                  <a:pt x="337" y="405"/>
                  <a:pt x="290" y="199"/>
                  <a:pt x="224" y="0"/>
                </a:cubicBezTo>
              </a:path>
            </a:pathLst>
          </a:custGeom>
          <a:solidFill>
            <a:srgbClr val="CDE0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AutoShape 57">
            <a:extLst>
              <a:ext uri="{FF2B5EF4-FFF2-40B4-BE49-F238E27FC236}">
                <a16:creationId xmlns:a16="http://schemas.microsoft.com/office/drawing/2014/main" id="{50BFA4CF-4BD8-4D66-A0C2-13AAAB59733C}"/>
              </a:ext>
            </a:extLst>
          </p:cNvPr>
          <p:cNvSpPr>
            <a:spLocks noChangeAspect="1" noChangeArrowheads="1" noTextEdit="1"/>
          </p:cNvSpPr>
          <p:nvPr userDrawn="1"/>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59">
            <a:extLst>
              <a:ext uri="{FF2B5EF4-FFF2-40B4-BE49-F238E27FC236}">
                <a16:creationId xmlns:a16="http://schemas.microsoft.com/office/drawing/2014/main" id="{DEE4B64E-1EB5-4BC6-95A2-214899DF35CE}"/>
              </a:ext>
            </a:extLst>
          </p:cNvPr>
          <p:cNvSpPr>
            <a:spLocks noChangeArrowheads="1"/>
          </p:cNvSpPr>
          <p:nvPr userDrawn="1"/>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60">
            <a:extLst>
              <a:ext uri="{FF2B5EF4-FFF2-40B4-BE49-F238E27FC236}">
                <a16:creationId xmlns:a16="http://schemas.microsoft.com/office/drawing/2014/main" id="{3BE2C2E8-5EEC-4223-819F-B183CF074F3C}"/>
              </a:ext>
            </a:extLst>
          </p:cNvPr>
          <p:cNvSpPr>
            <a:spLocks noChangeArrowheads="1"/>
          </p:cNvSpPr>
          <p:nvPr userDrawn="1"/>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62">
            <a:extLst>
              <a:ext uri="{FF2B5EF4-FFF2-40B4-BE49-F238E27FC236}">
                <a16:creationId xmlns:a16="http://schemas.microsoft.com/office/drawing/2014/main" id="{C51F0EBC-4A8D-4F2E-AE95-7C6B179F854A}"/>
              </a:ext>
            </a:extLst>
          </p:cNvPr>
          <p:cNvSpPr>
            <a:spLocks noChangeArrowheads="1"/>
          </p:cNvSpPr>
          <p:nvPr userDrawn="1"/>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AutoShape 4">
            <a:extLst>
              <a:ext uri="{FF2B5EF4-FFF2-40B4-BE49-F238E27FC236}">
                <a16:creationId xmlns:a16="http://schemas.microsoft.com/office/drawing/2014/main" id="{DCAADE80-A602-4146-982F-767FF701D2D1}"/>
              </a:ext>
            </a:extLst>
          </p:cNvPr>
          <p:cNvSpPr>
            <a:spLocks noChangeAspect="1" noChangeArrowheads="1" noTextEdit="1"/>
          </p:cNvSpPr>
          <p:nvPr userDrawn="1"/>
        </p:nvSpPr>
        <p:spPr bwMode="auto">
          <a:xfrm>
            <a:off x="174625" y="-1801813"/>
            <a:ext cx="11811000" cy="882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24">
            <a:extLst>
              <a:ext uri="{FF2B5EF4-FFF2-40B4-BE49-F238E27FC236}">
                <a16:creationId xmlns:a16="http://schemas.microsoft.com/office/drawing/2014/main" id="{30E9313B-4DBE-4EF9-A1C3-1538ABD89D06}"/>
              </a:ext>
            </a:extLst>
          </p:cNvPr>
          <p:cNvSpPr>
            <a:spLocks noChangeArrowheads="1"/>
          </p:cNvSpPr>
          <p:nvPr userDrawn="1"/>
        </p:nvSpPr>
        <p:spPr bwMode="auto">
          <a:xfrm>
            <a:off x="209550" y="204788"/>
            <a:ext cx="11784013" cy="7173827"/>
          </a:xfrm>
          <a:prstGeom prst="rect">
            <a:avLst/>
          </a:prstGeom>
          <a:solidFill>
            <a:srgbClr val="5AA6C1">
              <a:alpha val="8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Rectangle 25">
            <a:extLst>
              <a:ext uri="{FF2B5EF4-FFF2-40B4-BE49-F238E27FC236}">
                <a16:creationId xmlns:a16="http://schemas.microsoft.com/office/drawing/2014/main" id="{18B8E07E-A002-43DD-A77B-76B63156CA41}"/>
              </a:ext>
            </a:extLst>
          </p:cNvPr>
          <p:cNvSpPr>
            <a:spLocks noChangeArrowheads="1"/>
          </p:cNvSpPr>
          <p:nvPr userDrawn="1"/>
        </p:nvSpPr>
        <p:spPr bwMode="auto">
          <a:xfrm>
            <a:off x="201613" y="207962"/>
            <a:ext cx="11784013"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1" name="Picture Placeholder 4120">
            <a:extLst>
              <a:ext uri="{FF2B5EF4-FFF2-40B4-BE49-F238E27FC236}">
                <a16:creationId xmlns:a16="http://schemas.microsoft.com/office/drawing/2014/main" id="{CE9E473E-088F-41BF-B49F-33A40ED7468B}"/>
              </a:ext>
            </a:extLst>
          </p:cNvPr>
          <p:cNvSpPr>
            <a:spLocks noGrp="1"/>
          </p:cNvSpPr>
          <p:nvPr>
            <p:ph type="pic" sz="quarter" idx="10"/>
          </p:nvPr>
        </p:nvSpPr>
        <p:spPr>
          <a:xfrm>
            <a:off x="201613" y="207962"/>
            <a:ext cx="6721477" cy="6451600"/>
          </a:xfrm>
        </p:spPr>
        <p:txBody>
          <a:bodyPr/>
          <a:lstStyle>
            <a:lvl1pPr>
              <a:defRPr b="0"/>
            </a:lvl1pPr>
          </a:lstStyle>
          <a:p>
            <a:r>
              <a:rPr lang="en-US"/>
              <a:t>Click icon to add picture</a:t>
            </a:r>
            <a:endParaRPr lang="en-GB"/>
          </a:p>
        </p:txBody>
      </p:sp>
      <p:sp>
        <p:nvSpPr>
          <p:cNvPr id="47" name="Freeform 13">
            <a:extLst>
              <a:ext uri="{FF2B5EF4-FFF2-40B4-BE49-F238E27FC236}">
                <a16:creationId xmlns:a16="http://schemas.microsoft.com/office/drawing/2014/main" id="{1183EAFD-A1F2-40C3-BF4B-6D05EC1B4436}"/>
              </a:ext>
            </a:extLst>
          </p:cNvPr>
          <p:cNvSpPr>
            <a:spLocks/>
          </p:cNvSpPr>
          <p:nvPr userDrawn="1"/>
        </p:nvSpPr>
        <p:spPr bwMode="auto">
          <a:xfrm>
            <a:off x="6923090" y="452589"/>
            <a:ext cx="5062536" cy="6023657"/>
          </a:xfrm>
          <a:custGeom>
            <a:avLst/>
            <a:gdLst>
              <a:gd name="T0" fmla="*/ 1072 w 1301"/>
              <a:gd name="T1" fmla="*/ 1200 h 1548"/>
              <a:gd name="T2" fmla="*/ 971 w 1301"/>
              <a:gd name="T3" fmla="*/ 1178 h 1548"/>
              <a:gd name="T4" fmla="*/ 847 w 1301"/>
              <a:gd name="T5" fmla="*/ 1058 h 1548"/>
              <a:gd name="T6" fmla="*/ 696 w 1301"/>
              <a:gd name="T7" fmla="*/ 652 h 1548"/>
              <a:gd name="T8" fmla="*/ 569 w 1301"/>
              <a:gd name="T9" fmla="*/ 205 h 1548"/>
              <a:gd name="T10" fmla="*/ 475 w 1301"/>
              <a:gd name="T11" fmla="*/ 26 h 1548"/>
              <a:gd name="T12" fmla="*/ 405 w 1301"/>
              <a:gd name="T13" fmla="*/ 0 h 1548"/>
              <a:gd name="T14" fmla="*/ 330 w 1301"/>
              <a:gd name="T15" fmla="*/ 29 h 1548"/>
              <a:gd name="T16" fmla="*/ 289 w 1301"/>
              <a:gd name="T17" fmla="*/ 108 h 1548"/>
              <a:gd name="T18" fmla="*/ 258 w 1301"/>
              <a:gd name="T19" fmla="*/ 208 h 1548"/>
              <a:gd name="T20" fmla="*/ 225 w 1301"/>
              <a:gd name="T21" fmla="*/ 450 h 1548"/>
              <a:gd name="T22" fmla="*/ 195 w 1301"/>
              <a:gd name="T23" fmla="*/ 928 h 1548"/>
              <a:gd name="T24" fmla="*/ 139 w 1301"/>
              <a:gd name="T25" fmla="*/ 1374 h 1548"/>
              <a:gd name="T26" fmla="*/ 82 w 1301"/>
              <a:gd name="T27" fmla="*/ 1200 h 1548"/>
              <a:gd name="T28" fmla="*/ 29 w 1301"/>
              <a:gd name="T29" fmla="*/ 976 h 1548"/>
              <a:gd name="T30" fmla="*/ 0 w 1301"/>
              <a:gd name="T31" fmla="*/ 856 h 1548"/>
              <a:gd name="T32" fmla="*/ 0 w 1301"/>
              <a:gd name="T33" fmla="*/ 1383 h 1548"/>
              <a:gd name="T34" fmla="*/ 54 w 1301"/>
              <a:gd name="T35" fmla="*/ 1486 h 1548"/>
              <a:gd name="T36" fmla="*/ 148 w 1301"/>
              <a:gd name="T37" fmla="*/ 1548 h 1548"/>
              <a:gd name="T38" fmla="*/ 202 w 1301"/>
              <a:gd name="T39" fmla="*/ 1526 h 1548"/>
              <a:gd name="T40" fmla="*/ 292 w 1301"/>
              <a:gd name="T41" fmla="*/ 1284 h 1548"/>
              <a:gd name="T42" fmla="*/ 318 w 1301"/>
              <a:gd name="T43" fmla="*/ 986 h 1548"/>
              <a:gd name="T44" fmla="*/ 335 w 1301"/>
              <a:gd name="T45" fmla="*/ 681 h 1548"/>
              <a:gd name="T46" fmla="*/ 406 w 1301"/>
              <a:gd name="T47" fmla="*/ 133 h 1548"/>
              <a:gd name="T48" fmla="*/ 518 w 1301"/>
              <a:gd name="T49" fmla="*/ 471 h 1548"/>
              <a:gd name="T50" fmla="*/ 609 w 1301"/>
              <a:gd name="T51" fmla="*/ 830 h 1548"/>
              <a:gd name="T52" fmla="*/ 731 w 1301"/>
              <a:gd name="T53" fmla="*/ 1129 h 1548"/>
              <a:gd name="T54" fmla="*/ 873 w 1301"/>
              <a:gd name="T55" fmla="*/ 1300 h 1548"/>
              <a:gd name="T56" fmla="*/ 1065 w 1301"/>
              <a:gd name="T57" fmla="*/ 1355 h 1548"/>
              <a:gd name="T58" fmla="*/ 1301 w 1301"/>
              <a:gd name="T59" fmla="*/ 1299 h 1548"/>
              <a:gd name="T60" fmla="*/ 1301 w 1301"/>
              <a:gd name="T61" fmla="*/ 1133 h 1548"/>
              <a:gd name="T62" fmla="*/ 1145 w 1301"/>
              <a:gd name="T63" fmla="*/ 1192 h 1548"/>
              <a:gd name="T64" fmla="*/ 1072 w 1301"/>
              <a:gd name="T65" fmla="*/ 120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1" h="1548">
                <a:moveTo>
                  <a:pt x="1072" y="1200"/>
                </a:moveTo>
                <a:cubicBezTo>
                  <a:pt x="1037" y="1200"/>
                  <a:pt x="1003" y="1193"/>
                  <a:pt x="971" y="1178"/>
                </a:cubicBezTo>
                <a:cubicBezTo>
                  <a:pt x="917" y="1153"/>
                  <a:pt x="878" y="1107"/>
                  <a:pt x="847" y="1058"/>
                </a:cubicBezTo>
                <a:cubicBezTo>
                  <a:pt x="766" y="934"/>
                  <a:pt x="733" y="791"/>
                  <a:pt x="696" y="652"/>
                </a:cubicBezTo>
                <a:cubicBezTo>
                  <a:pt x="658" y="501"/>
                  <a:pt x="624" y="349"/>
                  <a:pt x="569" y="205"/>
                </a:cubicBezTo>
                <a:cubicBezTo>
                  <a:pt x="547" y="146"/>
                  <a:pt x="524" y="68"/>
                  <a:pt x="475" y="26"/>
                </a:cubicBezTo>
                <a:cubicBezTo>
                  <a:pt x="455" y="9"/>
                  <a:pt x="430" y="0"/>
                  <a:pt x="405" y="0"/>
                </a:cubicBezTo>
                <a:cubicBezTo>
                  <a:pt x="378" y="0"/>
                  <a:pt x="352" y="10"/>
                  <a:pt x="330" y="29"/>
                </a:cubicBezTo>
                <a:cubicBezTo>
                  <a:pt x="308" y="50"/>
                  <a:pt x="299" y="79"/>
                  <a:pt x="289" y="108"/>
                </a:cubicBezTo>
                <a:cubicBezTo>
                  <a:pt x="278" y="142"/>
                  <a:pt x="265" y="174"/>
                  <a:pt x="258" y="208"/>
                </a:cubicBezTo>
                <a:cubicBezTo>
                  <a:pt x="240" y="286"/>
                  <a:pt x="232" y="369"/>
                  <a:pt x="225" y="450"/>
                </a:cubicBezTo>
                <a:cubicBezTo>
                  <a:pt x="209" y="609"/>
                  <a:pt x="202" y="769"/>
                  <a:pt x="195" y="928"/>
                </a:cubicBezTo>
                <a:cubicBezTo>
                  <a:pt x="187" y="1076"/>
                  <a:pt x="188" y="1232"/>
                  <a:pt x="139" y="1374"/>
                </a:cubicBezTo>
                <a:cubicBezTo>
                  <a:pt x="117" y="1315"/>
                  <a:pt x="97" y="1261"/>
                  <a:pt x="82" y="1200"/>
                </a:cubicBezTo>
                <a:cubicBezTo>
                  <a:pt x="64" y="1125"/>
                  <a:pt x="47" y="1050"/>
                  <a:pt x="29" y="976"/>
                </a:cubicBezTo>
                <a:cubicBezTo>
                  <a:pt x="19" y="936"/>
                  <a:pt x="10" y="896"/>
                  <a:pt x="0" y="856"/>
                </a:cubicBezTo>
                <a:cubicBezTo>
                  <a:pt x="0" y="1383"/>
                  <a:pt x="0" y="1383"/>
                  <a:pt x="0" y="1383"/>
                </a:cubicBezTo>
                <a:cubicBezTo>
                  <a:pt x="15" y="1419"/>
                  <a:pt x="32" y="1454"/>
                  <a:pt x="54" y="1486"/>
                </a:cubicBezTo>
                <a:cubicBezTo>
                  <a:pt x="78" y="1520"/>
                  <a:pt x="112" y="1548"/>
                  <a:pt x="148" y="1548"/>
                </a:cubicBezTo>
                <a:cubicBezTo>
                  <a:pt x="166" y="1548"/>
                  <a:pt x="185" y="1541"/>
                  <a:pt x="202" y="1526"/>
                </a:cubicBezTo>
                <a:cubicBezTo>
                  <a:pt x="269" y="1467"/>
                  <a:pt x="276" y="1365"/>
                  <a:pt x="292" y="1284"/>
                </a:cubicBezTo>
                <a:cubicBezTo>
                  <a:pt x="309" y="1186"/>
                  <a:pt x="312" y="1085"/>
                  <a:pt x="318" y="986"/>
                </a:cubicBezTo>
                <a:cubicBezTo>
                  <a:pt x="324" y="884"/>
                  <a:pt x="329" y="782"/>
                  <a:pt x="335" y="681"/>
                </a:cubicBezTo>
                <a:cubicBezTo>
                  <a:pt x="347" y="497"/>
                  <a:pt x="358" y="313"/>
                  <a:pt x="406" y="133"/>
                </a:cubicBezTo>
                <a:cubicBezTo>
                  <a:pt x="446" y="245"/>
                  <a:pt x="488" y="355"/>
                  <a:pt x="518" y="471"/>
                </a:cubicBezTo>
                <a:cubicBezTo>
                  <a:pt x="549" y="590"/>
                  <a:pt x="574" y="711"/>
                  <a:pt x="609" y="830"/>
                </a:cubicBezTo>
                <a:cubicBezTo>
                  <a:pt x="640" y="934"/>
                  <a:pt x="677" y="1036"/>
                  <a:pt x="731" y="1129"/>
                </a:cubicBezTo>
                <a:cubicBezTo>
                  <a:pt x="768" y="1193"/>
                  <a:pt x="813" y="1256"/>
                  <a:pt x="873" y="1300"/>
                </a:cubicBezTo>
                <a:cubicBezTo>
                  <a:pt x="930" y="1339"/>
                  <a:pt x="996" y="1355"/>
                  <a:pt x="1065" y="1355"/>
                </a:cubicBezTo>
                <a:cubicBezTo>
                  <a:pt x="1147" y="1355"/>
                  <a:pt x="1230" y="1333"/>
                  <a:pt x="1301" y="1299"/>
                </a:cubicBezTo>
                <a:cubicBezTo>
                  <a:pt x="1301" y="1133"/>
                  <a:pt x="1301" y="1133"/>
                  <a:pt x="1301" y="1133"/>
                </a:cubicBezTo>
                <a:cubicBezTo>
                  <a:pt x="1252" y="1161"/>
                  <a:pt x="1201" y="1181"/>
                  <a:pt x="1145" y="1192"/>
                </a:cubicBezTo>
                <a:cubicBezTo>
                  <a:pt x="1121" y="1196"/>
                  <a:pt x="1096" y="1200"/>
                  <a:pt x="1072" y="1200"/>
                </a:cubicBezTo>
                <a:close/>
              </a:path>
            </a:pathLst>
          </a:custGeom>
          <a:solidFill>
            <a:srgbClr val="5AA6C1">
              <a:alpha val="15000"/>
            </a:srgbClr>
          </a:solidFill>
          <a:ln>
            <a:noFill/>
          </a:ln>
        </p:spPr>
        <p:txBody>
          <a:bodyPr vert="horz" wrap="square" lIns="0" tIns="45720" rIns="91440" bIns="45720" numCol="1" anchor="t" anchorCtr="0" compatLnSpc="1">
            <a:prstTxWarp prst="textNoShape">
              <a:avLst/>
            </a:prstTxWarp>
          </a:bodyPr>
          <a:lstStyle/>
          <a:p>
            <a:pPr lvl="0"/>
            <a:endParaRPr lang="en-US"/>
          </a:p>
        </p:txBody>
      </p:sp>
      <p:sp>
        <p:nvSpPr>
          <p:cNvPr id="2" name="Title 1">
            <a:extLst>
              <a:ext uri="{FF2B5EF4-FFF2-40B4-BE49-F238E27FC236}">
                <a16:creationId xmlns:a16="http://schemas.microsoft.com/office/drawing/2014/main" id="{DB651205-E96F-4995-86F3-575DF7394C9A}"/>
              </a:ext>
            </a:extLst>
          </p:cNvPr>
          <p:cNvSpPr>
            <a:spLocks noGrp="1"/>
          </p:cNvSpPr>
          <p:nvPr>
            <p:ph type="ctrTitle"/>
          </p:nvPr>
        </p:nvSpPr>
        <p:spPr>
          <a:xfrm>
            <a:off x="7097247" y="2498724"/>
            <a:ext cx="4774447" cy="2387600"/>
          </a:xfrm>
        </p:spPr>
        <p:txBody>
          <a:bodyPr anchor="b">
            <a:normAutofit/>
          </a:bodyPr>
          <a:lstStyle>
            <a:lvl1pPr algn="l">
              <a:defRPr sz="2600" b="0" i="0" cap="all" baseline="0">
                <a:solidFill>
                  <a:srgbClr val="2F6679"/>
                </a:solidFill>
                <a:latin typeface="Franklin Gothic Demi Cond" panose="020B07060304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596453C-0AB1-41D5-A84F-FBCE7B1C25DE}"/>
              </a:ext>
            </a:extLst>
          </p:cNvPr>
          <p:cNvSpPr>
            <a:spLocks noGrp="1"/>
          </p:cNvSpPr>
          <p:nvPr>
            <p:ph type="subTitle" idx="1" hasCustomPrompt="1"/>
          </p:nvPr>
        </p:nvSpPr>
        <p:spPr>
          <a:xfrm>
            <a:off x="7097247" y="4852989"/>
            <a:ext cx="4774446" cy="914765"/>
          </a:xfrm>
        </p:spPr>
        <p:txBody>
          <a:bodyPr lIns="0" anchor="ctr" anchorCtr="0">
            <a:normAutofit/>
          </a:bodyPr>
          <a:lstStyle>
            <a:lvl1pPr marL="0" indent="0" algn="l">
              <a:buNone/>
              <a:defRPr sz="1800" b="0" i="0">
                <a:solidFill>
                  <a:srgbClr val="2F6679"/>
                </a:solidFill>
                <a:latin typeface="Franklin Gothic Demi Cond" panose="020B0706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Kontext</a:t>
            </a:r>
            <a:endParaRPr lang="en-GB"/>
          </a:p>
        </p:txBody>
      </p:sp>
      <p:sp>
        <p:nvSpPr>
          <p:cNvPr id="69" name="Text Placeholder 4">
            <a:extLst>
              <a:ext uri="{FF2B5EF4-FFF2-40B4-BE49-F238E27FC236}">
                <a16:creationId xmlns:a16="http://schemas.microsoft.com/office/drawing/2014/main" id="{61E2F9C8-B5DD-460A-8BD1-68E8C5F36557}"/>
              </a:ext>
            </a:extLst>
          </p:cNvPr>
          <p:cNvSpPr>
            <a:spLocks noGrp="1"/>
          </p:cNvSpPr>
          <p:nvPr>
            <p:ph type="body" sz="quarter" idx="11" hasCustomPrompt="1"/>
          </p:nvPr>
        </p:nvSpPr>
        <p:spPr>
          <a:xfrm>
            <a:off x="7097247" y="5781841"/>
            <a:ext cx="4774448" cy="499749"/>
          </a:xfrm>
        </p:spPr>
        <p:txBody>
          <a:bodyPr lIns="0"/>
          <a:lstStyle>
            <a:lvl1pPr marL="0" indent="0">
              <a:buNone/>
              <a:defRPr sz="1400" b="0" i="0">
                <a:solidFill>
                  <a:srgbClr val="2F6679"/>
                </a:solidFill>
                <a:latin typeface="Franklin Gothic Medium Cond" panose="020B0606030402020204" pitchFamily="34" charset="0"/>
              </a:defRPr>
            </a:lvl1pPr>
          </a:lstStyle>
          <a:p>
            <a:pPr lvl="0"/>
            <a:r>
              <a:rPr lang="en-US"/>
              <a:t>Datum</a:t>
            </a:r>
          </a:p>
        </p:txBody>
      </p:sp>
      <p:pic>
        <p:nvPicPr>
          <p:cNvPr id="33" name="Picture 16">
            <a:extLst>
              <a:ext uri="{FF2B5EF4-FFF2-40B4-BE49-F238E27FC236}">
                <a16:creationId xmlns:a16="http://schemas.microsoft.com/office/drawing/2014/main" id="{97D3C04E-B60C-4337-B82C-1A80E5C9BE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75887" y="343608"/>
            <a:ext cx="1466850" cy="495858"/>
          </a:xfrm>
          <a:prstGeom prst="rect">
            <a:avLst/>
          </a:prstGeom>
        </p:spPr>
      </p:pic>
    </p:spTree>
    <p:extLst>
      <p:ext uri="{BB962C8B-B14F-4D97-AF65-F5344CB8AC3E}">
        <p14:creationId xmlns:p14="http://schemas.microsoft.com/office/powerpoint/2010/main" val="38652776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ramsida color 2">
    <p:bg>
      <p:bgPr>
        <a:solidFill>
          <a:srgbClr val="5AA6C1">
            <a:alpha val="10000"/>
          </a:srgbClr>
        </a:solidFill>
        <a:effectLst/>
      </p:bgPr>
    </p:bg>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21FD0942-7DB5-42C5-9BF2-E6F512151F48}"/>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27" name="AutoShape 57">
            <a:extLst>
              <a:ext uri="{FF2B5EF4-FFF2-40B4-BE49-F238E27FC236}">
                <a16:creationId xmlns:a16="http://schemas.microsoft.com/office/drawing/2014/main" id="{E1CBFAC4-CEDC-43CD-B124-6A5A2A8C3CC7}"/>
              </a:ext>
            </a:extLst>
          </p:cNvPr>
          <p:cNvSpPr>
            <a:spLocks noChangeAspect="1" noChangeArrowheads="1" noTextEdit="1"/>
          </p:cNvSpPr>
          <p:nvPr/>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8" name="Rectangle 59">
            <a:extLst>
              <a:ext uri="{FF2B5EF4-FFF2-40B4-BE49-F238E27FC236}">
                <a16:creationId xmlns:a16="http://schemas.microsoft.com/office/drawing/2014/main" id="{3C02F34B-A53A-4844-93FB-DAE32C8C99EB}"/>
              </a:ext>
            </a:extLst>
          </p:cNvPr>
          <p:cNvSpPr>
            <a:spLocks noChangeArrowheads="1"/>
          </p:cNvSpPr>
          <p:nvPr/>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9" name="Rectangle 60">
            <a:extLst>
              <a:ext uri="{FF2B5EF4-FFF2-40B4-BE49-F238E27FC236}">
                <a16:creationId xmlns:a16="http://schemas.microsoft.com/office/drawing/2014/main" id="{C09D172F-0734-4CE6-85FD-5588F54CBEC5}"/>
              </a:ext>
            </a:extLst>
          </p:cNvPr>
          <p:cNvSpPr>
            <a:spLocks noChangeArrowheads="1"/>
          </p:cNvSpPr>
          <p:nvPr/>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0" name="Rectangle 61">
            <a:extLst>
              <a:ext uri="{FF2B5EF4-FFF2-40B4-BE49-F238E27FC236}">
                <a16:creationId xmlns:a16="http://schemas.microsoft.com/office/drawing/2014/main" id="{6B6252D5-2A77-445D-9594-0011D421175D}"/>
              </a:ext>
            </a:extLst>
          </p:cNvPr>
          <p:cNvSpPr>
            <a:spLocks noChangeArrowheads="1"/>
          </p:cNvSpPr>
          <p:nvPr/>
        </p:nvSpPr>
        <p:spPr bwMode="auto">
          <a:xfrm>
            <a:off x="204788" y="204788"/>
            <a:ext cx="11780838" cy="6453188"/>
          </a:xfrm>
          <a:prstGeom prst="rect">
            <a:avLst/>
          </a:prstGeom>
          <a:solidFill>
            <a:srgbClr val="E8EEF0"/>
          </a:solidFill>
          <a:ln>
            <a:noFill/>
          </a:ln>
        </p:spPr>
        <p:txBody>
          <a:bodyPr vert="horz" wrap="square" lIns="91440" tIns="45720" rIns="91440" bIns="45720" numCol="1" anchor="t" anchorCtr="0" compatLnSpc="1">
            <a:prstTxWarp prst="textNoShape">
              <a:avLst/>
            </a:prstTxWarp>
          </a:bodyPr>
          <a:lstStyle/>
          <a:p>
            <a:endParaRPr lang="en-GB"/>
          </a:p>
        </p:txBody>
      </p:sp>
      <p:sp>
        <p:nvSpPr>
          <p:cNvPr id="4131" name="Rectangle 62">
            <a:extLst>
              <a:ext uri="{FF2B5EF4-FFF2-40B4-BE49-F238E27FC236}">
                <a16:creationId xmlns:a16="http://schemas.microsoft.com/office/drawing/2014/main" id="{5D039306-C429-4B7D-87C4-46C233459E24}"/>
              </a:ext>
            </a:extLst>
          </p:cNvPr>
          <p:cNvSpPr>
            <a:spLocks noChangeArrowheads="1"/>
          </p:cNvSpPr>
          <p:nvPr/>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59" name="Picture 63">
            <a:extLst>
              <a:ext uri="{FF2B5EF4-FFF2-40B4-BE49-F238E27FC236}">
                <a16:creationId xmlns:a16="http://schemas.microsoft.com/office/drawing/2014/main" id="{67742CB7-0DE9-455E-B317-82AD9FCE8A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888" y="339725"/>
            <a:ext cx="1466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8" name="Freeform 109">
            <a:extLst>
              <a:ext uri="{FF2B5EF4-FFF2-40B4-BE49-F238E27FC236}">
                <a16:creationId xmlns:a16="http://schemas.microsoft.com/office/drawing/2014/main" id="{AA2E76BE-915B-4FEB-BC6C-B82F144ED114}"/>
              </a:ext>
            </a:extLst>
          </p:cNvPr>
          <p:cNvSpPr>
            <a:spLocks/>
          </p:cNvSpPr>
          <p:nvPr/>
        </p:nvSpPr>
        <p:spPr bwMode="auto">
          <a:xfrm>
            <a:off x="204788" y="1911350"/>
            <a:ext cx="5351463" cy="3994150"/>
          </a:xfrm>
          <a:custGeom>
            <a:avLst/>
            <a:gdLst>
              <a:gd name="T0" fmla="*/ 339 w 1799"/>
              <a:gd name="T1" fmla="*/ 0 h 1342"/>
              <a:gd name="T2" fmla="*/ 275 w 1799"/>
              <a:gd name="T3" fmla="*/ 25 h 1342"/>
              <a:gd name="T4" fmla="*/ 238 w 1799"/>
              <a:gd name="T5" fmla="*/ 94 h 1342"/>
              <a:gd name="T6" fmla="*/ 212 w 1799"/>
              <a:gd name="T7" fmla="*/ 180 h 1342"/>
              <a:gd name="T8" fmla="*/ 183 w 1799"/>
              <a:gd name="T9" fmla="*/ 390 h 1342"/>
              <a:gd name="T10" fmla="*/ 157 w 1799"/>
              <a:gd name="T11" fmla="*/ 805 h 1342"/>
              <a:gd name="T12" fmla="*/ 110 w 1799"/>
              <a:gd name="T13" fmla="*/ 1191 h 1342"/>
              <a:gd name="T14" fmla="*/ 59 w 1799"/>
              <a:gd name="T15" fmla="*/ 1040 h 1342"/>
              <a:gd name="T16" fmla="*/ 13 w 1799"/>
              <a:gd name="T17" fmla="*/ 846 h 1342"/>
              <a:gd name="T18" fmla="*/ 0 w 1799"/>
              <a:gd name="T19" fmla="*/ 793 h 1342"/>
              <a:gd name="T20" fmla="*/ 0 w 1799"/>
              <a:gd name="T21" fmla="*/ 1226 h 1342"/>
              <a:gd name="T22" fmla="*/ 35 w 1799"/>
              <a:gd name="T23" fmla="*/ 1288 h 1342"/>
              <a:gd name="T24" fmla="*/ 117 w 1799"/>
              <a:gd name="T25" fmla="*/ 1342 h 1342"/>
              <a:gd name="T26" fmla="*/ 163 w 1799"/>
              <a:gd name="T27" fmla="*/ 1322 h 1342"/>
              <a:gd name="T28" fmla="*/ 241 w 1799"/>
              <a:gd name="T29" fmla="*/ 1113 h 1342"/>
              <a:gd name="T30" fmla="*/ 264 w 1799"/>
              <a:gd name="T31" fmla="*/ 855 h 1342"/>
              <a:gd name="T32" fmla="*/ 279 w 1799"/>
              <a:gd name="T33" fmla="*/ 591 h 1342"/>
              <a:gd name="T34" fmla="*/ 340 w 1799"/>
              <a:gd name="T35" fmla="*/ 116 h 1342"/>
              <a:gd name="T36" fmla="*/ 437 w 1799"/>
              <a:gd name="T37" fmla="*/ 408 h 1342"/>
              <a:gd name="T38" fmla="*/ 516 w 1799"/>
              <a:gd name="T39" fmla="*/ 720 h 1342"/>
              <a:gd name="T40" fmla="*/ 622 w 1799"/>
              <a:gd name="T41" fmla="*/ 979 h 1342"/>
              <a:gd name="T42" fmla="*/ 745 w 1799"/>
              <a:gd name="T43" fmla="*/ 1127 h 1342"/>
              <a:gd name="T44" fmla="*/ 912 w 1799"/>
              <a:gd name="T45" fmla="*/ 1175 h 1342"/>
              <a:gd name="T46" fmla="*/ 1140 w 1799"/>
              <a:gd name="T47" fmla="*/ 1114 h 1342"/>
              <a:gd name="T48" fmla="*/ 1343 w 1799"/>
              <a:gd name="T49" fmla="*/ 939 h 1342"/>
              <a:gd name="T50" fmla="*/ 1521 w 1799"/>
              <a:gd name="T51" fmla="*/ 708 h 1342"/>
              <a:gd name="T52" fmla="*/ 1674 w 1799"/>
              <a:gd name="T53" fmla="*/ 459 h 1342"/>
              <a:gd name="T54" fmla="*/ 1799 w 1799"/>
              <a:gd name="T55" fmla="*/ 205 h 1342"/>
              <a:gd name="T56" fmla="*/ 1682 w 1799"/>
              <a:gd name="T57" fmla="*/ 364 h 1342"/>
              <a:gd name="T58" fmla="*/ 1556 w 1799"/>
              <a:gd name="T59" fmla="*/ 540 h 1342"/>
              <a:gd name="T60" fmla="*/ 1269 w 1799"/>
              <a:gd name="T61" fmla="*/ 866 h 1342"/>
              <a:gd name="T62" fmla="*/ 980 w 1799"/>
              <a:gd name="T63" fmla="*/ 1033 h 1342"/>
              <a:gd name="T64" fmla="*/ 917 w 1799"/>
              <a:gd name="T65" fmla="*/ 1039 h 1342"/>
              <a:gd name="T66" fmla="*/ 829 w 1799"/>
              <a:gd name="T67" fmla="*/ 1021 h 1342"/>
              <a:gd name="T68" fmla="*/ 722 w 1799"/>
              <a:gd name="T69" fmla="*/ 917 h 1342"/>
              <a:gd name="T70" fmla="*/ 592 w 1799"/>
              <a:gd name="T71" fmla="*/ 565 h 1342"/>
              <a:gd name="T72" fmla="*/ 481 w 1799"/>
              <a:gd name="T73" fmla="*/ 177 h 1342"/>
              <a:gd name="T74" fmla="*/ 400 w 1799"/>
              <a:gd name="T75" fmla="*/ 23 h 1342"/>
              <a:gd name="T76" fmla="*/ 339 w 1799"/>
              <a:gd name="T77"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9" h="1342">
                <a:moveTo>
                  <a:pt x="339" y="0"/>
                </a:moveTo>
                <a:cubicBezTo>
                  <a:pt x="316" y="0"/>
                  <a:pt x="293" y="8"/>
                  <a:pt x="275" y="25"/>
                </a:cubicBezTo>
                <a:cubicBezTo>
                  <a:pt x="255" y="44"/>
                  <a:pt x="247" y="69"/>
                  <a:pt x="238" y="94"/>
                </a:cubicBezTo>
                <a:cubicBezTo>
                  <a:pt x="229" y="123"/>
                  <a:pt x="218" y="151"/>
                  <a:pt x="212" y="180"/>
                </a:cubicBezTo>
                <a:cubicBezTo>
                  <a:pt x="196" y="249"/>
                  <a:pt x="190" y="320"/>
                  <a:pt x="183" y="390"/>
                </a:cubicBezTo>
                <a:cubicBezTo>
                  <a:pt x="170" y="528"/>
                  <a:pt x="164" y="666"/>
                  <a:pt x="157" y="805"/>
                </a:cubicBezTo>
                <a:cubicBezTo>
                  <a:pt x="151" y="933"/>
                  <a:pt x="152" y="1068"/>
                  <a:pt x="110" y="1191"/>
                </a:cubicBezTo>
                <a:cubicBezTo>
                  <a:pt x="89" y="1140"/>
                  <a:pt x="72" y="1093"/>
                  <a:pt x="59" y="1040"/>
                </a:cubicBezTo>
                <a:cubicBezTo>
                  <a:pt x="43" y="975"/>
                  <a:pt x="28" y="910"/>
                  <a:pt x="13" y="846"/>
                </a:cubicBezTo>
                <a:cubicBezTo>
                  <a:pt x="9" y="828"/>
                  <a:pt x="5" y="811"/>
                  <a:pt x="0" y="793"/>
                </a:cubicBezTo>
                <a:cubicBezTo>
                  <a:pt x="0" y="1226"/>
                  <a:pt x="0" y="1226"/>
                  <a:pt x="0" y="1226"/>
                </a:cubicBezTo>
                <a:cubicBezTo>
                  <a:pt x="10" y="1247"/>
                  <a:pt x="22" y="1268"/>
                  <a:pt x="35" y="1288"/>
                </a:cubicBezTo>
                <a:cubicBezTo>
                  <a:pt x="56" y="1317"/>
                  <a:pt x="86" y="1342"/>
                  <a:pt x="117" y="1342"/>
                </a:cubicBezTo>
                <a:cubicBezTo>
                  <a:pt x="132" y="1342"/>
                  <a:pt x="148" y="1336"/>
                  <a:pt x="163" y="1322"/>
                </a:cubicBezTo>
                <a:cubicBezTo>
                  <a:pt x="221" y="1272"/>
                  <a:pt x="228" y="1184"/>
                  <a:pt x="241" y="1113"/>
                </a:cubicBezTo>
                <a:cubicBezTo>
                  <a:pt x="256" y="1028"/>
                  <a:pt x="259" y="941"/>
                  <a:pt x="264" y="855"/>
                </a:cubicBezTo>
                <a:cubicBezTo>
                  <a:pt x="269" y="767"/>
                  <a:pt x="273" y="679"/>
                  <a:pt x="279" y="591"/>
                </a:cubicBezTo>
                <a:cubicBezTo>
                  <a:pt x="288" y="431"/>
                  <a:pt x="298" y="271"/>
                  <a:pt x="340" y="116"/>
                </a:cubicBezTo>
                <a:cubicBezTo>
                  <a:pt x="375" y="213"/>
                  <a:pt x="411" y="308"/>
                  <a:pt x="437" y="408"/>
                </a:cubicBezTo>
                <a:cubicBezTo>
                  <a:pt x="464" y="512"/>
                  <a:pt x="486" y="617"/>
                  <a:pt x="516" y="720"/>
                </a:cubicBezTo>
                <a:cubicBezTo>
                  <a:pt x="542" y="810"/>
                  <a:pt x="575" y="898"/>
                  <a:pt x="622" y="979"/>
                </a:cubicBezTo>
                <a:cubicBezTo>
                  <a:pt x="654" y="1035"/>
                  <a:pt x="692" y="1089"/>
                  <a:pt x="745" y="1127"/>
                </a:cubicBezTo>
                <a:cubicBezTo>
                  <a:pt x="794" y="1161"/>
                  <a:pt x="852" y="1175"/>
                  <a:pt x="912" y="1175"/>
                </a:cubicBezTo>
                <a:cubicBezTo>
                  <a:pt x="991" y="1175"/>
                  <a:pt x="1074" y="1150"/>
                  <a:pt x="1140" y="1114"/>
                </a:cubicBezTo>
                <a:cubicBezTo>
                  <a:pt x="1219" y="1071"/>
                  <a:pt x="1283" y="1004"/>
                  <a:pt x="1343" y="939"/>
                </a:cubicBezTo>
                <a:cubicBezTo>
                  <a:pt x="1409" y="867"/>
                  <a:pt x="1467" y="789"/>
                  <a:pt x="1521" y="708"/>
                </a:cubicBezTo>
                <a:cubicBezTo>
                  <a:pt x="1576" y="627"/>
                  <a:pt x="1625" y="543"/>
                  <a:pt x="1674" y="459"/>
                </a:cubicBezTo>
                <a:cubicBezTo>
                  <a:pt x="1721" y="377"/>
                  <a:pt x="1769" y="295"/>
                  <a:pt x="1799" y="205"/>
                </a:cubicBezTo>
                <a:cubicBezTo>
                  <a:pt x="1747" y="249"/>
                  <a:pt x="1718" y="308"/>
                  <a:pt x="1682" y="364"/>
                </a:cubicBezTo>
                <a:cubicBezTo>
                  <a:pt x="1644" y="425"/>
                  <a:pt x="1600" y="483"/>
                  <a:pt x="1556" y="540"/>
                </a:cubicBezTo>
                <a:cubicBezTo>
                  <a:pt x="1469" y="655"/>
                  <a:pt x="1374" y="766"/>
                  <a:pt x="1269" y="866"/>
                </a:cubicBezTo>
                <a:cubicBezTo>
                  <a:pt x="1187" y="943"/>
                  <a:pt x="1093" y="1011"/>
                  <a:pt x="980" y="1033"/>
                </a:cubicBezTo>
                <a:cubicBezTo>
                  <a:pt x="959" y="1037"/>
                  <a:pt x="938" y="1039"/>
                  <a:pt x="917" y="1039"/>
                </a:cubicBezTo>
                <a:cubicBezTo>
                  <a:pt x="887" y="1039"/>
                  <a:pt x="857" y="1034"/>
                  <a:pt x="829" y="1021"/>
                </a:cubicBezTo>
                <a:cubicBezTo>
                  <a:pt x="783" y="999"/>
                  <a:pt x="749" y="959"/>
                  <a:pt x="722" y="917"/>
                </a:cubicBezTo>
                <a:cubicBezTo>
                  <a:pt x="652" y="811"/>
                  <a:pt x="623" y="686"/>
                  <a:pt x="592" y="565"/>
                </a:cubicBezTo>
                <a:cubicBezTo>
                  <a:pt x="559" y="434"/>
                  <a:pt x="530" y="303"/>
                  <a:pt x="481" y="177"/>
                </a:cubicBezTo>
                <a:cubicBezTo>
                  <a:pt x="462" y="127"/>
                  <a:pt x="442" y="59"/>
                  <a:pt x="400" y="23"/>
                </a:cubicBezTo>
                <a:cubicBezTo>
                  <a:pt x="383" y="8"/>
                  <a:pt x="361" y="0"/>
                  <a:pt x="339" y="0"/>
                </a:cubicBezTo>
              </a:path>
            </a:pathLst>
          </a:custGeom>
          <a:solidFill>
            <a:srgbClr val="CDE0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AutoShape 57">
            <a:extLst>
              <a:ext uri="{FF2B5EF4-FFF2-40B4-BE49-F238E27FC236}">
                <a16:creationId xmlns:a16="http://schemas.microsoft.com/office/drawing/2014/main" id="{073BA220-B161-475A-829E-4757759492AF}"/>
              </a:ext>
            </a:extLst>
          </p:cNvPr>
          <p:cNvSpPr>
            <a:spLocks noChangeAspect="1" noChangeArrowheads="1" noTextEdit="1"/>
          </p:cNvSpPr>
          <p:nvPr userDrawn="1"/>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59">
            <a:extLst>
              <a:ext uri="{FF2B5EF4-FFF2-40B4-BE49-F238E27FC236}">
                <a16:creationId xmlns:a16="http://schemas.microsoft.com/office/drawing/2014/main" id="{E99D1AAE-2DA7-4C02-9FCA-8298F5AAFC14}"/>
              </a:ext>
            </a:extLst>
          </p:cNvPr>
          <p:cNvSpPr>
            <a:spLocks noChangeArrowheads="1"/>
          </p:cNvSpPr>
          <p:nvPr userDrawn="1"/>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60">
            <a:extLst>
              <a:ext uri="{FF2B5EF4-FFF2-40B4-BE49-F238E27FC236}">
                <a16:creationId xmlns:a16="http://schemas.microsoft.com/office/drawing/2014/main" id="{D5FA3EFC-7F20-45A1-B6BF-F924A25733E1}"/>
              </a:ext>
            </a:extLst>
          </p:cNvPr>
          <p:cNvSpPr>
            <a:spLocks noChangeArrowheads="1"/>
          </p:cNvSpPr>
          <p:nvPr userDrawn="1"/>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61">
            <a:extLst>
              <a:ext uri="{FF2B5EF4-FFF2-40B4-BE49-F238E27FC236}">
                <a16:creationId xmlns:a16="http://schemas.microsoft.com/office/drawing/2014/main" id="{E56CE0BC-CA23-4E55-8D72-BDFE012F958B}"/>
              </a:ext>
            </a:extLst>
          </p:cNvPr>
          <p:cNvSpPr>
            <a:spLocks noChangeArrowheads="1"/>
          </p:cNvSpPr>
          <p:nvPr userDrawn="1"/>
        </p:nvSpPr>
        <p:spPr bwMode="auto">
          <a:xfrm>
            <a:off x="204788" y="204788"/>
            <a:ext cx="11780838" cy="6453189"/>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62">
            <a:extLst>
              <a:ext uri="{FF2B5EF4-FFF2-40B4-BE49-F238E27FC236}">
                <a16:creationId xmlns:a16="http://schemas.microsoft.com/office/drawing/2014/main" id="{DA80F85B-3651-4317-BA5D-610509CE00E0}"/>
              </a:ext>
            </a:extLst>
          </p:cNvPr>
          <p:cNvSpPr>
            <a:spLocks noChangeArrowheads="1"/>
          </p:cNvSpPr>
          <p:nvPr userDrawn="1"/>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9">
            <a:extLst>
              <a:ext uri="{FF2B5EF4-FFF2-40B4-BE49-F238E27FC236}">
                <a16:creationId xmlns:a16="http://schemas.microsoft.com/office/drawing/2014/main" id="{3D6EC125-A732-40FE-BB9A-C56922C53E2B}"/>
              </a:ext>
            </a:extLst>
          </p:cNvPr>
          <p:cNvSpPr>
            <a:spLocks/>
          </p:cNvSpPr>
          <p:nvPr userDrawn="1"/>
        </p:nvSpPr>
        <p:spPr bwMode="auto">
          <a:xfrm>
            <a:off x="204788" y="1911350"/>
            <a:ext cx="5351463" cy="3994150"/>
          </a:xfrm>
          <a:custGeom>
            <a:avLst/>
            <a:gdLst>
              <a:gd name="T0" fmla="*/ 339 w 1799"/>
              <a:gd name="T1" fmla="*/ 0 h 1342"/>
              <a:gd name="T2" fmla="*/ 275 w 1799"/>
              <a:gd name="T3" fmla="*/ 25 h 1342"/>
              <a:gd name="T4" fmla="*/ 238 w 1799"/>
              <a:gd name="T5" fmla="*/ 94 h 1342"/>
              <a:gd name="T6" fmla="*/ 212 w 1799"/>
              <a:gd name="T7" fmla="*/ 180 h 1342"/>
              <a:gd name="T8" fmla="*/ 183 w 1799"/>
              <a:gd name="T9" fmla="*/ 390 h 1342"/>
              <a:gd name="T10" fmla="*/ 157 w 1799"/>
              <a:gd name="T11" fmla="*/ 805 h 1342"/>
              <a:gd name="T12" fmla="*/ 110 w 1799"/>
              <a:gd name="T13" fmla="*/ 1191 h 1342"/>
              <a:gd name="T14" fmla="*/ 59 w 1799"/>
              <a:gd name="T15" fmla="*/ 1040 h 1342"/>
              <a:gd name="T16" fmla="*/ 13 w 1799"/>
              <a:gd name="T17" fmla="*/ 846 h 1342"/>
              <a:gd name="T18" fmla="*/ 0 w 1799"/>
              <a:gd name="T19" fmla="*/ 793 h 1342"/>
              <a:gd name="T20" fmla="*/ 0 w 1799"/>
              <a:gd name="T21" fmla="*/ 1226 h 1342"/>
              <a:gd name="T22" fmla="*/ 35 w 1799"/>
              <a:gd name="T23" fmla="*/ 1288 h 1342"/>
              <a:gd name="T24" fmla="*/ 117 w 1799"/>
              <a:gd name="T25" fmla="*/ 1342 h 1342"/>
              <a:gd name="T26" fmla="*/ 163 w 1799"/>
              <a:gd name="T27" fmla="*/ 1322 h 1342"/>
              <a:gd name="T28" fmla="*/ 241 w 1799"/>
              <a:gd name="T29" fmla="*/ 1113 h 1342"/>
              <a:gd name="T30" fmla="*/ 264 w 1799"/>
              <a:gd name="T31" fmla="*/ 855 h 1342"/>
              <a:gd name="T32" fmla="*/ 279 w 1799"/>
              <a:gd name="T33" fmla="*/ 591 h 1342"/>
              <a:gd name="T34" fmla="*/ 340 w 1799"/>
              <a:gd name="T35" fmla="*/ 116 h 1342"/>
              <a:gd name="T36" fmla="*/ 437 w 1799"/>
              <a:gd name="T37" fmla="*/ 408 h 1342"/>
              <a:gd name="T38" fmla="*/ 516 w 1799"/>
              <a:gd name="T39" fmla="*/ 720 h 1342"/>
              <a:gd name="T40" fmla="*/ 622 w 1799"/>
              <a:gd name="T41" fmla="*/ 979 h 1342"/>
              <a:gd name="T42" fmla="*/ 745 w 1799"/>
              <a:gd name="T43" fmla="*/ 1127 h 1342"/>
              <a:gd name="T44" fmla="*/ 912 w 1799"/>
              <a:gd name="T45" fmla="*/ 1175 h 1342"/>
              <a:gd name="T46" fmla="*/ 1140 w 1799"/>
              <a:gd name="T47" fmla="*/ 1114 h 1342"/>
              <a:gd name="T48" fmla="*/ 1343 w 1799"/>
              <a:gd name="T49" fmla="*/ 939 h 1342"/>
              <a:gd name="T50" fmla="*/ 1521 w 1799"/>
              <a:gd name="T51" fmla="*/ 708 h 1342"/>
              <a:gd name="T52" fmla="*/ 1674 w 1799"/>
              <a:gd name="T53" fmla="*/ 459 h 1342"/>
              <a:gd name="T54" fmla="*/ 1799 w 1799"/>
              <a:gd name="T55" fmla="*/ 205 h 1342"/>
              <a:gd name="T56" fmla="*/ 1682 w 1799"/>
              <a:gd name="T57" fmla="*/ 364 h 1342"/>
              <a:gd name="T58" fmla="*/ 1556 w 1799"/>
              <a:gd name="T59" fmla="*/ 540 h 1342"/>
              <a:gd name="T60" fmla="*/ 1269 w 1799"/>
              <a:gd name="T61" fmla="*/ 866 h 1342"/>
              <a:gd name="T62" fmla="*/ 980 w 1799"/>
              <a:gd name="T63" fmla="*/ 1033 h 1342"/>
              <a:gd name="T64" fmla="*/ 917 w 1799"/>
              <a:gd name="T65" fmla="*/ 1039 h 1342"/>
              <a:gd name="T66" fmla="*/ 829 w 1799"/>
              <a:gd name="T67" fmla="*/ 1021 h 1342"/>
              <a:gd name="T68" fmla="*/ 722 w 1799"/>
              <a:gd name="T69" fmla="*/ 917 h 1342"/>
              <a:gd name="T70" fmla="*/ 592 w 1799"/>
              <a:gd name="T71" fmla="*/ 565 h 1342"/>
              <a:gd name="T72" fmla="*/ 481 w 1799"/>
              <a:gd name="T73" fmla="*/ 177 h 1342"/>
              <a:gd name="T74" fmla="*/ 400 w 1799"/>
              <a:gd name="T75" fmla="*/ 23 h 1342"/>
              <a:gd name="T76" fmla="*/ 339 w 1799"/>
              <a:gd name="T77"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9" h="1342">
                <a:moveTo>
                  <a:pt x="339" y="0"/>
                </a:moveTo>
                <a:cubicBezTo>
                  <a:pt x="316" y="0"/>
                  <a:pt x="293" y="8"/>
                  <a:pt x="275" y="25"/>
                </a:cubicBezTo>
                <a:cubicBezTo>
                  <a:pt x="255" y="44"/>
                  <a:pt x="247" y="69"/>
                  <a:pt x="238" y="94"/>
                </a:cubicBezTo>
                <a:cubicBezTo>
                  <a:pt x="229" y="123"/>
                  <a:pt x="218" y="151"/>
                  <a:pt x="212" y="180"/>
                </a:cubicBezTo>
                <a:cubicBezTo>
                  <a:pt x="196" y="249"/>
                  <a:pt x="190" y="320"/>
                  <a:pt x="183" y="390"/>
                </a:cubicBezTo>
                <a:cubicBezTo>
                  <a:pt x="170" y="528"/>
                  <a:pt x="164" y="666"/>
                  <a:pt x="157" y="805"/>
                </a:cubicBezTo>
                <a:cubicBezTo>
                  <a:pt x="151" y="933"/>
                  <a:pt x="152" y="1068"/>
                  <a:pt x="110" y="1191"/>
                </a:cubicBezTo>
                <a:cubicBezTo>
                  <a:pt x="89" y="1140"/>
                  <a:pt x="72" y="1093"/>
                  <a:pt x="59" y="1040"/>
                </a:cubicBezTo>
                <a:cubicBezTo>
                  <a:pt x="43" y="975"/>
                  <a:pt x="28" y="910"/>
                  <a:pt x="13" y="846"/>
                </a:cubicBezTo>
                <a:cubicBezTo>
                  <a:pt x="9" y="828"/>
                  <a:pt x="5" y="811"/>
                  <a:pt x="0" y="793"/>
                </a:cubicBezTo>
                <a:cubicBezTo>
                  <a:pt x="0" y="1226"/>
                  <a:pt x="0" y="1226"/>
                  <a:pt x="0" y="1226"/>
                </a:cubicBezTo>
                <a:cubicBezTo>
                  <a:pt x="10" y="1247"/>
                  <a:pt x="22" y="1268"/>
                  <a:pt x="35" y="1288"/>
                </a:cubicBezTo>
                <a:cubicBezTo>
                  <a:pt x="56" y="1317"/>
                  <a:pt x="86" y="1342"/>
                  <a:pt x="117" y="1342"/>
                </a:cubicBezTo>
                <a:cubicBezTo>
                  <a:pt x="132" y="1342"/>
                  <a:pt x="148" y="1336"/>
                  <a:pt x="163" y="1322"/>
                </a:cubicBezTo>
                <a:cubicBezTo>
                  <a:pt x="221" y="1272"/>
                  <a:pt x="228" y="1184"/>
                  <a:pt x="241" y="1113"/>
                </a:cubicBezTo>
                <a:cubicBezTo>
                  <a:pt x="256" y="1028"/>
                  <a:pt x="259" y="941"/>
                  <a:pt x="264" y="855"/>
                </a:cubicBezTo>
                <a:cubicBezTo>
                  <a:pt x="269" y="767"/>
                  <a:pt x="273" y="679"/>
                  <a:pt x="279" y="591"/>
                </a:cubicBezTo>
                <a:cubicBezTo>
                  <a:pt x="288" y="431"/>
                  <a:pt x="298" y="271"/>
                  <a:pt x="340" y="116"/>
                </a:cubicBezTo>
                <a:cubicBezTo>
                  <a:pt x="375" y="213"/>
                  <a:pt x="411" y="308"/>
                  <a:pt x="437" y="408"/>
                </a:cubicBezTo>
                <a:cubicBezTo>
                  <a:pt x="464" y="512"/>
                  <a:pt x="486" y="617"/>
                  <a:pt x="516" y="720"/>
                </a:cubicBezTo>
                <a:cubicBezTo>
                  <a:pt x="542" y="810"/>
                  <a:pt x="575" y="898"/>
                  <a:pt x="622" y="979"/>
                </a:cubicBezTo>
                <a:cubicBezTo>
                  <a:pt x="654" y="1035"/>
                  <a:pt x="692" y="1089"/>
                  <a:pt x="745" y="1127"/>
                </a:cubicBezTo>
                <a:cubicBezTo>
                  <a:pt x="794" y="1161"/>
                  <a:pt x="852" y="1175"/>
                  <a:pt x="912" y="1175"/>
                </a:cubicBezTo>
                <a:cubicBezTo>
                  <a:pt x="991" y="1175"/>
                  <a:pt x="1074" y="1150"/>
                  <a:pt x="1140" y="1114"/>
                </a:cubicBezTo>
                <a:cubicBezTo>
                  <a:pt x="1219" y="1071"/>
                  <a:pt x="1283" y="1004"/>
                  <a:pt x="1343" y="939"/>
                </a:cubicBezTo>
                <a:cubicBezTo>
                  <a:pt x="1409" y="867"/>
                  <a:pt x="1467" y="789"/>
                  <a:pt x="1521" y="708"/>
                </a:cubicBezTo>
                <a:cubicBezTo>
                  <a:pt x="1576" y="627"/>
                  <a:pt x="1625" y="543"/>
                  <a:pt x="1674" y="459"/>
                </a:cubicBezTo>
                <a:cubicBezTo>
                  <a:pt x="1721" y="377"/>
                  <a:pt x="1769" y="295"/>
                  <a:pt x="1799" y="205"/>
                </a:cubicBezTo>
                <a:cubicBezTo>
                  <a:pt x="1747" y="249"/>
                  <a:pt x="1718" y="308"/>
                  <a:pt x="1682" y="364"/>
                </a:cubicBezTo>
                <a:cubicBezTo>
                  <a:pt x="1644" y="425"/>
                  <a:pt x="1600" y="483"/>
                  <a:pt x="1556" y="540"/>
                </a:cubicBezTo>
                <a:cubicBezTo>
                  <a:pt x="1469" y="655"/>
                  <a:pt x="1374" y="766"/>
                  <a:pt x="1269" y="866"/>
                </a:cubicBezTo>
                <a:cubicBezTo>
                  <a:pt x="1187" y="943"/>
                  <a:pt x="1093" y="1011"/>
                  <a:pt x="980" y="1033"/>
                </a:cubicBezTo>
                <a:cubicBezTo>
                  <a:pt x="959" y="1037"/>
                  <a:pt x="938" y="1039"/>
                  <a:pt x="917" y="1039"/>
                </a:cubicBezTo>
                <a:cubicBezTo>
                  <a:pt x="887" y="1039"/>
                  <a:pt x="857" y="1034"/>
                  <a:pt x="829" y="1021"/>
                </a:cubicBezTo>
                <a:cubicBezTo>
                  <a:pt x="783" y="999"/>
                  <a:pt x="749" y="959"/>
                  <a:pt x="722" y="917"/>
                </a:cubicBezTo>
                <a:cubicBezTo>
                  <a:pt x="652" y="811"/>
                  <a:pt x="623" y="686"/>
                  <a:pt x="592" y="565"/>
                </a:cubicBezTo>
                <a:cubicBezTo>
                  <a:pt x="559" y="434"/>
                  <a:pt x="530" y="303"/>
                  <a:pt x="481" y="177"/>
                </a:cubicBezTo>
                <a:cubicBezTo>
                  <a:pt x="462" y="127"/>
                  <a:pt x="442" y="59"/>
                  <a:pt x="400" y="23"/>
                </a:cubicBezTo>
                <a:cubicBezTo>
                  <a:pt x="383" y="8"/>
                  <a:pt x="361" y="0"/>
                  <a:pt x="339" y="0"/>
                </a:cubicBezTo>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Title 1">
            <a:extLst>
              <a:ext uri="{FF2B5EF4-FFF2-40B4-BE49-F238E27FC236}">
                <a16:creationId xmlns:a16="http://schemas.microsoft.com/office/drawing/2014/main" id="{D5454DD1-D77E-422A-8FAB-40492B946D3F}"/>
              </a:ext>
            </a:extLst>
          </p:cNvPr>
          <p:cNvSpPr>
            <a:spLocks noGrp="1"/>
          </p:cNvSpPr>
          <p:nvPr>
            <p:ph type="ctrTitle"/>
          </p:nvPr>
        </p:nvSpPr>
        <p:spPr>
          <a:xfrm>
            <a:off x="5664832" y="1122363"/>
            <a:ext cx="6147857" cy="2387600"/>
          </a:xfrm>
        </p:spPr>
        <p:txBody>
          <a:bodyPr anchor="b">
            <a:normAutofit/>
          </a:bodyPr>
          <a:lstStyle>
            <a:lvl1pPr algn="l">
              <a:defRPr sz="2800" b="0" i="0" cap="all" baseline="0">
                <a:solidFill>
                  <a:schemeClr val="bg1"/>
                </a:solidFill>
                <a:latin typeface="Franklin Gothic Demi Cond" panose="020B0706030402020204" pitchFamily="34" charset="0"/>
              </a:defRPr>
            </a:lvl1pPr>
          </a:lstStyle>
          <a:p>
            <a:r>
              <a:rPr lang="en-US"/>
              <a:t>Click to edit Master title style</a:t>
            </a:r>
            <a:endParaRPr lang="en-GB"/>
          </a:p>
        </p:txBody>
      </p:sp>
      <p:sp>
        <p:nvSpPr>
          <p:cNvPr id="20" name="Subtitle 2">
            <a:extLst>
              <a:ext uri="{FF2B5EF4-FFF2-40B4-BE49-F238E27FC236}">
                <a16:creationId xmlns:a16="http://schemas.microsoft.com/office/drawing/2014/main" id="{D34C4823-E98E-41C0-8857-EF519BEB0CFE}"/>
              </a:ext>
            </a:extLst>
          </p:cNvPr>
          <p:cNvSpPr>
            <a:spLocks noGrp="1"/>
          </p:cNvSpPr>
          <p:nvPr>
            <p:ph type="subTitle" idx="1" hasCustomPrompt="1"/>
          </p:nvPr>
        </p:nvSpPr>
        <p:spPr>
          <a:xfrm>
            <a:off x="5664833" y="3534306"/>
            <a:ext cx="6147856" cy="791667"/>
          </a:xfrm>
        </p:spPr>
        <p:txBody>
          <a:bodyPr lIns="0" anchor="ctr" anchorCtr="0">
            <a:normAutofit/>
          </a:bodyPr>
          <a:lstStyle>
            <a:lvl1pPr marL="0" indent="0" algn="l">
              <a:buNone/>
              <a:defRPr sz="2200" b="0" i="0">
                <a:solidFill>
                  <a:schemeClr val="bg1"/>
                </a:solidFill>
                <a:latin typeface="Franklin Gothic Demi Cond" panose="020B0706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Kontext</a:t>
            </a:r>
            <a:endParaRPr lang="en-GB"/>
          </a:p>
        </p:txBody>
      </p:sp>
      <p:sp>
        <p:nvSpPr>
          <p:cNvPr id="21" name="Text Placeholder 4">
            <a:extLst>
              <a:ext uri="{FF2B5EF4-FFF2-40B4-BE49-F238E27FC236}">
                <a16:creationId xmlns:a16="http://schemas.microsoft.com/office/drawing/2014/main" id="{C2A08659-482A-481D-B596-583A972FA983}"/>
              </a:ext>
            </a:extLst>
          </p:cNvPr>
          <p:cNvSpPr>
            <a:spLocks noGrp="1"/>
          </p:cNvSpPr>
          <p:nvPr>
            <p:ph type="body" sz="quarter" idx="10" hasCustomPrompt="1"/>
          </p:nvPr>
        </p:nvSpPr>
        <p:spPr>
          <a:xfrm>
            <a:off x="5664200" y="4334346"/>
            <a:ext cx="6147856" cy="499749"/>
          </a:xfrm>
        </p:spPr>
        <p:txBody>
          <a:bodyPr lIns="0"/>
          <a:lstStyle>
            <a:lvl1pPr marL="0" indent="0">
              <a:buNone/>
              <a:defRPr sz="1600" b="0" i="0">
                <a:solidFill>
                  <a:schemeClr val="bg1"/>
                </a:solidFill>
                <a:latin typeface="Franklin Gothic Medium Cond" panose="020B0606030402020204" pitchFamily="34" charset="0"/>
              </a:defRPr>
            </a:lvl1pPr>
          </a:lstStyle>
          <a:p>
            <a:pPr lvl="0"/>
            <a:r>
              <a:rPr lang="en-US"/>
              <a:t>Datum</a:t>
            </a:r>
          </a:p>
        </p:txBody>
      </p:sp>
      <p:pic>
        <p:nvPicPr>
          <p:cNvPr id="4" name="Bildobjekt 3">
            <a:extLst>
              <a:ext uri="{FF2B5EF4-FFF2-40B4-BE49-F238E27FC236}">
                <a16:creationId xmlns:a16="http://schemas.microsoft.com/office/drawing/2014/main" id="{404CF63A-0423-4BEB-B39F-F92A427BBB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13848" y="354942"/>
            <a:ext cx="1529931" cy="482106"/>
          </a:xfrm>
          <a:prstGeom prst="rect">
            <a:avLst/>
          </a:prstGeom>
        </p:spPr>
      </p:pic>
    </p:spTree>
    <p:extLst>
      <p:ext uri="{BB962C8B-B14F-4D97-AF65-F5344CB8AC3E}">
        <p14:creationId xmlns:p14="http://schemas.microsoft.com/office/powerpoint/2010/main" val="13408535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ramsida color 2 + Bild">
    <p:bg>
      <p:bgPr>
        <a:solidFill>
          <a:srgbClr val="5AA6C1">
            <a:alpha val="10000"/>
          </a:srgbClr>
        </a:solidFill>
        <a:effectLst/>
      </p:bgPr>
    </p:bg>
    <p:spTree>
      <p:nvGrpSpPr>
        <p:cNvPr id="1" name=""/>
        <p:cNvGrpSpPr/>
        <p:nvPr/>
      </p:nvGrpSpPr>
      <p:grpSpPr>
        <a:xfrm>
          <a:off x="0" y="0"/>
          <a:ext cx="0" cy="0"/>
          <a:chOff x="0" y="0"/>
          <a:chExt cx="0" cy="0"/>
        </a:xfrm>
      </p:grpSpPr>
      <p:sp>
        <p:nvSpPr>
          <p:cNvPr id="4127" name="AutoShape 57">
            <a:extLst>
              <a:ext uri="{FF2B5EF4-FFF2-40B4-BE49-F238E27FC236}">
                <a16:creationId xmlns:a16="http://schemas.microsoft.com/office/drawing/2014/main" id="{E1CBFAC4-CEDC-43CD-B124-6A5A2A8C3CC7}"/>
              </a:ext>
            </a:extLst>
          </p:cNvPr>
          <p:cNvSpPr>
            <a:spLocks noChangeAspect="1" noChangeArrowheads="1" noTextEdit="1"/>
          </p:cNvSpPr>
          <p:nvPr/>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8" name="Rectangle 59">
            <a:extLst>
              <a:ext uri="{FF2B5EF4-FFF2-40B4-BE49-F238E27FC236}">
                <a16:creationId xmlns:a16="http://schemas.microsoft.com/office/drawing/2014/main" id="{3C02F34B-A53A-4844-93FB-DAE32C8C99EB}"/>
              </a:ext>
            </a:extLst>
          </p:cNvPr>
          <p:cNvSpPr>
            <a:spLocks noChangeArrowheads="1"/>
          </p:cNvSpPr>
          <p:nvPr/>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9" name="Rectangle 60">
            <a:extLst>
              <a:ext uri="{FF2B5EF4-FFF2-40B4-BE49-F238E27FC236}">
                <a16:creationId xmlns:a16="http://schemas.microsoft.com/office/drawing/2014/main" id="{C09D172F-0734-4CE6-85FD-5588F54CBEC5}"/>
              </a:ext>
            </a:extLst>
          </p:cNvPr>
          <p:cNvSpPr>
            <a:spLocks noChangeArrowheads="1"/>
          </p:cNvSpPr>
          <p:nvPr/>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0" name="Rectangle 61">
            <a:extLst>
              <a:ext uri="{FF2B5EF4-FFF2-40B4-BE49-F238E27FC236}">
                <a16:creationId xmlns:a16="http://schemas.microsoft.com/office/drawing/2014/main" id="{6B6252D5-2A77-445D-9594-0011D421175D}"/>
              </a:ext>
            </a:extLst>
          </p:cNvPr>
          <p:cNvSpPr>
            <a:spLocks noChangeArrowheads="1"/>
          </p:cNvSpPr>
          <p:nvPr userDrawn="1"/>
        </p:nvSpPr>
        <p:spPr bwMode="auto">
          <a:xfrm>
            <a:off x="204788" y="204788"/>
            <a:ext cx="11780838" cy="6453188"/>
          </a:xfrm>
          <a:prstGeom prst="rect">
            <a:avLst/>
          </a:prstGeom>
          <a:solidFill>
            <a:srgbClr val="E8EEF0"/>
          </a:solidFill>
          <a:ln>
            <a:noFill/>
          </a:ln>
        </p:spPr>
        <p:txBody>
          <a:bodyPr vert="horz" wrap="square" lIns="91440" tIns="45720" rIns="91440" bIns="45720" numCol="1" anchor="t" anchorCtr="0" compatLnSpc="1">
            <a:prstTxWarp prst="textNoShape">
              <a:avLst/>
            </a:prstTxWarp>
          </a:bodyPr>
          <a:lstStyle/>
          <a:p>
            <a:endParaRPr lang="en-GB"/>
          </a:p>
        </p:txBody>
      </p:sp>
      <p:sp>
        <p:nvSpPr>
          <p:cNvPr id="4131" name="Rectangle 62">
            <a:extLst>
              <a:ext uri="{FF2B5EF4-FFF2-40B4-BE49-F238E27FC236}">
                <a16:creationId xmlns:a16="http://schemas.microsoft.com/office/drawing/2014/main" id="{5D039306-C429-4B7D-87C4-46C233459E24}"/>
              </a:ext>
            </a:extLst>
          </p:cNvPr>
          <p:cNvSpPr>
            <a:spLocks noChangeArrowheads="1"/>
          </p:cNvSpPr>
          <p:nvPr/>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59" name="Picture 63">
            <a:extLst>
              <a:ext uri="{FF2B5EF4-FFF2-40B4-BE49-F238E27FC236}">
                <a16:creationId xmlns:a16="http://schemas.microsoft.com/office/drawing/2014/main" id="{67742CB7-0DE9-455E-B317-82AD9FCE8A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888" y="339725"/>
            <a:ext cx="1466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8" name="Freeform 109">
            <a:extLst>
              <a:ext uri="{FF2B5EF4-FFF2-40B4-BE49-F238E27FC236}">
                <a16:creationId xmlns:a16="http://schemas.microsoft.com/office/drawing/2014/main" id="{AA2E76BE-915B-4FEB-BC6C-B82F144ED114}"/>
              </a:ext>
            </a:extLst>
          </p:cNvPr>
          <p:cNvSpPr>
            <a:spLocks/>
          </p:cNvSpPr>
          <p:nvPr/>
        </p:nvSpPr>
        <p:spPr bwMode="auto">
          <a:xfrm>
            <a:off x="204788" y="1911350"/>
            <a:ext cx="5351463" cy="3994150"/>
          </a:xfrm>
          <a:custGeom>
            <a:avLst/>
            <a:gdLst>
              <a:gd name="T0" fmla="*/ 339 w 1799"/>
              <a:gd name="T1" fmla="*/ 0 h 1342"/>
              <a:gd name="T2" fmla="*/ 275 w 1799"/>
              <a:gd name="T3" fmla="*/ 25 h 1342"/>
              <a:gd name="T4" fmla="*/ 238 w 1799"/>
              <a:gd name="T5" fmla="*/ 94 h 1342"/>
              <a:gd name="T6" fmla="*/ 212 w 1799"/>
              <a:gd name="T7" fmla="*/ 180 h 1342"/>
              <a:gd name="T8" fmla="*/ 183 w 1799"/>
              <a:gd name="T9" fmla="*/ 390 h 1342"/>
              <a:gd name="T10" fmla="*/ 157 w 1799"/>
              <a:gd name="T11" fmla="*/ 805 h 1342"/>
              <a:gd name="T12" fmla="*/ 110 w 1799"/>
              <a:gd name="T13" fmla="*/ 1191 h 1342"/>
              <a:gd name="T14" fmla="*/ 59 w 1799"/>
              <a:gd name="T15" fmla="*/ 1040 h 1342"/>
              <a:gd name="T16" fmla="*/ 13 w 1799"/>
              <a:gd name="T17" fmla="*/ 846 h 1342"/>
              <a:gd name="T18" fmla="*/ 0 w 1799"/>
              <a:gd name="T19" fmla="*/ 793 h 1342"/>
              <a:gd name="T20" fmla="*/ 0 w 1799"/>
              <a:gd name="T21" fmla="*/ 1226 h 1342"/>
              <a:gd name="T22" fmla="*/ 35 w 1799"/>
              <a:gd name="T23" fmla="*/ 1288 h 1342"/>
              <a:gd name="T24" fmla="*/ 117 w 1799"/>
              <a:gd name="T25" fmla="*/ 1342 h 1342"/>
              <a:gd name="T26" fmla="*/ 163 w 1799"/>
              <a:gd name="T27" fmla="*/ 1322 h 1342"/>
              <a:gd name="T28" fmla="*/ 241 w 1799"/>
              <a:gd name="T29" fmla="*/ 1113 h 1342"/>
              <a:gd name="T30" fmla="*/ 264 w 1799"/>
              <a:gd name="T31" fmla="*/ 855 h 1342"/>
              <a:gd name="T32" fmla="*/ 279 w 1799"/>
              <a:gd name="T33" fmla="*/ 591 h 1342"/>
              <a:gd name="T34" fmla="*/ 340 w 1799"/>
              <a:gd name="T35" fmla="*/ 116 h 1342"/>
              <a:gd name="T36" fmla="*/ 437 w 1799"/>
              <a:gd name="T37" fmla="*/ 408 h 1342"/>
              <a:gd name="T38" fmla="*/ 516 w 1799"/>
              <a:gd name="T39" fmla="*/ 720 h 1342"/>
              <a:gd name="T40" fmla="*/ 622 w 1799"/>
              <a:gd name="T41" fmla="*/ 979 h 1342"/>
              <a:gd name="T42" fmla="*/ 745 w 1799"/>
              <a:gd name="T43" fmla="*/ 1127 h 1342"/>
              <a:gd name="T44" fmla="*/ 912 w 1799"/>
              <a:gd name="T45" fmla="*/ 1175 h 1342"/>
              <a:gd name="T46" fmla="*/ 1140 w 1799"/>
              <a:gd name="T47" fmla="*/ 1114 h 1342"/>
              <a:gd name="T48" fmla="*/ 1343 w 1799"/>
              <a:gd name="T49" fmla="*/ 939 h 1342"/>
              <a:gd name="T50" fmla="*/ 1521 w 1799"/>
              <a:gd name="T51" fmla="*/ 708 h 1342"/>
              <a:gd name="T52" fmla="*/ 1674 w 1799"/>
              <a:gd name="T53" fmla="*/ 459 h 1342"/>
              <a:gd name="T54" fmla="*/ 1799 w 1799"/>
              <a:gd name="T55" fmla="*/ 205 h 1342"/>
              <a:gd name="T56" fmla="*/ 1682 w 1799"/>
              <a:gd name="T57" fmla="*/ 364 h 1342"/>
              <a:gd name="T58" fmla="*/ 1556 w 1799"/>
              <a:gd name="T59" fmla="*/ 540 h 1342"/>
              <a:gd name="T60" fmla="*/ 1269 w 1799"/>
              <a:gd name="T61" fmla="*/ 866 h 1342"/>
              <a:gd name="T62" fmla="*/ 980 w 1799"/>
              <a:gd name="T63" fmla="*/ 1033 h 1342"/>
              <a:gd name="T64" fmla="*/ 917 w 1799"/>
              <a:gd name="T65" fmla="*/ 1039 h 1342"/>
              <a:gd name="T66" fmla="*/ 829 w 1799"/>
              <a:gd name="T67" fmla="*/ 1021 h 1342"/>
              <a:gd name="T68" fmla="*/ 722 w 1799"/>
              <a:gd name="T69" fmla="*/ 917 h 1342"/>
              <a:gd name="T70" fmla="*/ 592 w 1799"/>
              <a:gd name="T71" fmla="*/ 565 h 1342"/>
              <a:gd name="T72" fmla="*/ 481 w 1799"/>
              <a:gd name="T73" fmla="*/ 177 h 1342"/>
              <a:gd name="T74" fmla="*/ 400 w 1799"/>
              <a:gd name="T75" fmla="*/ 23 h 1342"/>
              <a:gd name="T76" fmla="*/ 339 w 1799"/>
              <a:gd name="T77"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9" h="1342">
                <a:moveTo>
                  <a:pt x="339" y="0"/>
                </a:moveTo>
                <a:cubicBezTo>
                  <a:pt x="316" y="0"/>
                  <a:pt x="293" y="8"/>
                  <a:pt x="275" y="25"/>
                </a:cubicBezTo>
                <a:cubicBezTo>
                  <a:pt x="255" y="44"/>
                  <a:pt x="247" y="69"/>
                  <a:pt x="238" y="94"/>
                </a:cubicBezTo>
                <a:cubicBezTo>
                  <a:pt x="229" y="123"/>
                  <a:pt x="218" y="151"/>
                  <a:pt x="212" y="180"/>
                </a:cubicBezTo>
                <a:cubicBezTo>
                  <a:pt x="196" y="249"/>
                  <a:pt x="190" y="320"/>
                  <a:pt x="183" y="390"/>
                </a:cubicBezTo>
                <a:cubicBezTo>
                  <a:pt x="170" y="528"/>
                  <a:pt x="164" y="666"/>
                  <a:pt x="157" y="805"/>
                </a:cubicBezTo>
                <a:cubicBezTo>
                  <a:pt x="151" y="933"/>
                  <a:pt x="152" y="1068"/>
                  <a:pt x="110" y="1191"/>
                </a:cubicBezTo>
                <a:cubicBezTo>
                  <a:pt x="89" y="1140"/>
                  <a:pt x="72" y="1093"/>
                  <a:pt x="59" y="1040"/>
                </a:cubicBezTo>
                <a:cubicBezTo>
                  <a:pt x="43" y="975"/>
                  <a:pt x="28" y="910"/>
                  <a:pt x="13" y="846"/>
                </a:cubicBezTo>
                <a:cubicBezTo>
                  <a:pt x="9" y="828"/>
                  <a:pt x="5" y="811"/>
                  <a:pt x="0" y="793"/>
                </a:cubicBezTo>
                <a:cubicBezTo>
                  <a:pt x="0" y="1226"/>
                  <a:pt x="0" y="1226"/>
                  <a:pt x="0" y="1226"/>
                </a:cubicBezTo>
                <a:cubicBezTo>
                  <a:pt x="10" y="1247"/>
                  <a:pt x="22" y="1268"/>
                  <a:pt x="35" y="1288"/>
                </a:cubicBezTo>
                <a:cubicBezTo>
                  <a:pt x="56" y="1317"/>
                  <a:pt x="86" y="1342"/>
                  <a:pt x="117" y="1342"/>
                </a:cubicBezTo>
                <a:cubicBezTo>
                  <a:pt x="132" y="1342"/>
                  <a:pt x="148" y="1336"/>
                  <a:pt x="163" y="1322"/>
                </a:cubicBezTo>
                <a:cubicBezTo>
                  <a:pt x="221" y="1272"/>
                  <a:pt x="228" y="1184"/>
                  <a:pt x="241" y="1113"/>
                </a:cubicBezTo>
                <a:cubicBezTo>
                  <a:pt x="256" y="1028"/>
                  <a:pt x="259" y="941"/>
                  <a:pt x="264" y="855"/>
                </a:cubicBezTo>
                <a:cubicBezTo>
                  <a:pt x="269" y="767"/>
                  <a:pt x="273" y="679"/>
                  <a:pt x="279" y="591"/>
                </a:cubicBezTo>
                <a:cubicBezTo>
                  <a:pt x="288" y="431"/>
                  <a:pt x="298" y="271"/>
                  <a:pt x="340" y="116"/>
                </a:cubicBezTo>
                <a:cubicBezTo>
                  <a:pt x="375" y="213"/>
                  <a:pt x="411" y="308"/>
                  <a:pt x="437" y="408"/>
                </a:cubicBezTo>
                <a:cubicBezTo>
                  <a:pt x="464" y="512"/>
                  <a:pt x="486" y="617"/>
                  <a:pt x="516" y="720"/>
                </a:cubicBezTo>
                <a:cubicBezTo>
                  <a:pt x="542" y="810"/>
                  <a:pt x="575" y="898"/>
                  <a:pt x="622" y="979"/>
                </a:cubicBezTo>
                <a:cubicBezTo>
                  <a:pt x="654" y="1035"/>
                  <a:pt x="692" y="1089"/>
                  <a:pt x="745" y="1127"/>
                </a:cubicBezTo>
                <a:cubicBezTo>
                  <a:pt x="794" y="1161"/>
                  <a:pt x="852" y="1175"/>
                  <a:pt x="912" y="1175"/>
                </a:cubicBezTo>
                <a:cubicBezTo>
                  <a:pt x="991" y="1175"/>
                  <a:pt x="1074" y="1150"/>
                  <a:pt x="1140" y="1114"/>
                </a:cubicBezTo>
                <a:cubicBezTo>
                  <a:pt x="1219" y="1071"/>
                  <a:pt x="1283" y="1004"/>
                  <a:pt x="1343" y="939"/>
                </a:cubicBezTo>
                <a:cubicBezTo>
                  <a:pt x="1409" y="867"/>
                  <a:pt x="1467" y="789"/>
                  <a:pt x="1521" y="708"/>
                </a:cubicBezTo>
                <a:cubicBezTo>
                  <a:pt x="1576" y="627"/>
                  <a:pt x="1625" y="543"/>
                  <a:pt x="1674" y="459"/>
                </a:cubicBezTo>
                <a:cubicBezTo>
                  <a:pt x="1721" y="377"/>
                  <a:pt x="1769" y="295"/>
                  <a:pt x="1799" y="205"/>
                </a:cubicBezTo>
                <a:cubicBezTo>
                  <a:pt x="1747" y="249"/>
                  <a:pt x="1718" y="308"/>
                  <a:pt x="1682" y="364"/>
                </a:cubicBezTo>
                <a:cubicBezTo>
                  <a:pt x="1644" y="425"/>
                  <a:pt x="1600" y="483"/>
                  <a:pt x="1556" y="540"/>
                </a:cubicBezTo>
                <a:cubicBezTo>
                  <a:pt x="1469" y="655"/>
                  <a:pt x="1374" y="766"/>
                  <a:pt x="1269" y="866"/>
                </a:cubicBezTo>
                <a:cubicBezTo>
                  <a:pt x="1187" y="943"/>
                  <a:pt x="1093" y="1011"/>
                  <a:pt x="980" y="1033"/>
                </a:cubicBezTo>
                <a:cubicBezTo>
                  <a:pt x="959" y="1037"/>
                  <a:pt x="938" y="1039"/>
                  <a:pt x="917" y="1039"/>
                </a:cubicBezTo>
                <a:cubicBezTo>
                  <a:pt x="887" y="1039"/>
                  <a:pt x="857" y="1034"/>
                  <a:pt x="829" y="1021"/>
                </a:cubicBezTo>
                <a:cubicBezTo>
                  <a:pt x="783" y="999"/>
                  <a:pt x="749" y="959"/>
                  <a:pt x="722" y="917"/>
                </a:cubicBezTo>
                <a:cubicBezTo>
                  <a:pt x="652" y="811"/>
                  <a:pt x="623" y="686"/>
                  <a:pt x="592" y="565"/>
                </a:cubicBezTo>
                <a:cubicBezTo>
                  <a:pt x="559" y="434"/>
                  <a:pt x="530" y="303"/>
                  <a:pt x="481" y="177"/>
                </a:cubicBezTo>
                <a:cubicBezTo>
                  <a:pt x="462" y="127"/>
                  <a:pt x="442" y="59"/>
                  <a:pt x="400" y="23"/>
                </a:cubicBezTo>
                <a:cubicBezTo>
                  <a:pt x="383" y="8"/>
                  <a:pt x="361" y="0"/>
                  <a:pt x="339" y="0"/>
                </a:cubicBezTo>
              </a:path>
            </a:pathLst>
          </a:custGeom>
          <a:solidFill>
            <a:srgbClr val="CDE0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AutoShape 57">
            <a:extLst>
              <a:ext uri="{FF2B5EF4-FFF2-40B4-BE49-F238E27FC236}">
                <a16:creationId xmlns:a16="http://schemas.microsoft.com/office/drawing/2014/main" id="{073BA220-B161-475A-829E-4757759492AF}"/>
              </a:ext>
            </a:extLst>
          </p:cNvPr>
          <p:cNvSpPr>
            <a:spLocks noChangeAspect="1" noChangeArrowheads="1" noTextEdit="1"/>
          </p:cNvSpPr>
          <p:nvPr userDrawn="1"/>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59">
            <a:extLst>
              <a:ext uri="{FF2B5EF4-FFF2-40B4-BE49-F238E27FC236}">
                <a16:creationId xmlns:a16="http://schemas.microsoft.com/office/drawing/2014/main" id="{E99D1AAE-2DA7-4C02-9FCA-8298F5AAFC14}"/>
              </a:ext>
            </a:extLst>
          </p:cNvPr>
          <p:cNvSpPr>
            <a:spLocks noChangeArrowheads="1"/>
          </p:cNvSpPr>
          <p:nvPr userDrawn="1"/>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61">
            <a:extLst>
              <a:ext uri="{FF2B5EF4-FFF2-40B4-BE49-F238E27FC236}">
                <a16:creationId xmlns:a16="http://schemas.microsoft.com/office/drawing/2014/main" id="{E56CE0BC-CA23-4E55-8D72-BDFE012F958B}"/>
              </a:ext>
            </a:extLst>
          </p:cNvPr>
          <p:cNvSpPr>
            <a:spLocks noChangeArrowheads="1"/>
          </p:cNvSpPr>
          <p:nvPr userDrawn="1"/>
        </p:nvSpPr>
        <p:spPr bwMode="auto">
          <a:xfrm>
            <a:off x="204788" y="204788"/>
            <a:ext cx="11780838" cy="6453189"/>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60">
            <a:extLst>
              <a:ext uri="{FF2B5EF4-FFF2-40B4-BE49-F238E27FC236}">
                <a16:creationId xmlns:a16="http://schemas.microsoft.com/office/drawing/2014/main" id="{D5FA3EFC-7F20-45A1-B6BF-F924A25733E1}"/>
              </a:ext>
            </a:extLst>
          </p:cNvPr>
          <p:cNvSpPr>
            <a:spLocks noChangeArrowheads="1"/>
          </p:cNvSpPr>
          <p:nvPr userDrawn="1"/>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62">
            <a:extLst>
              <a:ext uri="{FF2B5EF4-FFF2-40B4-BE49-F238E27FC236}">
                <a16:creationId xmlns:a16="http://schemas.microsoft.com/office/drawing/2014/main" id="{DA80F85B-3651-4317-BA5D-610509CE00E0}"/>
              </a:ext>
            </a:extLst>
          </p:cNvPr>
          <p:cNvSpPr>
            <a:spLocks noChangeArrowheads="1"/>
          </p:cNvSpPr>
          <p:nvPr userDrawn="1"/>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 name="Bildobjekt 3">
            <a:extLst>
              <a:ext uri="{FF2B5EF4-FFF2-40B4-BE49-F238E27FC236}">
                <a16:creationId xmlns:a16="http://schemas.microsoft.com/office/drawing/2014/main" id="{404CF63A-0423-4BEB-B39F-F92A427BBB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3848" y="354942"/>
            <a:ext cx="1529931" cy="482106"/>
          </a:xfrm>
          <a:prstGeom prst="rect">
            <a:avLst/>
          </a:prstGeom>
        </p:spPr>
      </p:pic>
      <p:sp>
        <p:nvSpPr>
          <p:cNvPr id="26" name="Freeform 13">
            <a:extLst>
              <a:ext uri="{FF2B5EF4-FFF2-40B4-BE49-F238E27FC236}">
                <a16:creationId xmlns:a16="http://schemas.microsoft.com/office/drawing/2014/main" id="{522B8D93-1B52-4A19-8A11-1A004DFB47EE}"/>
              </a:ext>
            </a:extLst>
          </p:cNvPr>
          <p:cNvSpPr>
            <a:spLocks/>
          </p:cNvSpPr>
          <p:nvPr userDrawn="1"/>
        </p:nvSpPr>
        <p:spPr bwMode="auto">
          <a:xfrm>
            <a:off x="6923090" y="452589"/>
            <a:ext cx="5062536" cy="6023657"/>
          </a:xfrm>
          <a:custGeom>
            <a:avLst/>
            <a:gdLst>
              <a:gd name="T0" fmla="*/ 1072 w 1301"/>
              <a:gd name="T1" fmla="*/ 1200 h 1548"/>
              <a:gd name="T2" fmla="*/ 971 w 1301"/>
              <a:gd name="T3" fmla="*/ 1178 h 1548"/>
              <a:gd name="T4" fmla="*/ 847 w 1301"/>
              <a:gd name="T5" fmla="*/ 1058 h 1548"/>
              <a:gd name="T6" fmla="*/ 696 w 1301"/>
              <a:gd name="T7" fmla="*/ 652 h 1548"/>
              <a:gd name="T8" fmla="*/ 569 w 1301"/>
              <a:gd name="T9" fmla="*/ 205 h 1548"/>
              <a:gd name="T10" fmla="*/ 475 w 1301"/>
              <a:gd name="T11" fmla="*/ 26 h 1548"/>
              <a:gd name="T12" fmla="*/ 405 w 1301"/>
              <a:gd name="T13" fmla="*/ 0 h 1548"/>
              <a:gd name="T14" fmla="*/ 330 w 1301"/>
              <a:gd name="T15" fmla="*/ 29 h 1548"/>
              <a:gd name="T16" fmla="*/ 289 w 1301"/>
              <a:gd name="T17" fmla="*/ 108 h 1548"/>
              <a:gd name="T18" fmla="*/ 258 w 1301"/>
              <a:gd name="T19" fmla="*/ 208 h 1548"/>
              <a:gd name="T20" fmla="*/ 225 w 1301"/>
              <a:gd name="T21" fmla="*/ 450 h 1548"/>
              <a:gd name="T22" fmla="*/ 195 w 1301"/>
              <a:gd name="T23" fmla="*/ 928 h 1548"/>
              <a:gd name="T24" fmla="*/ 139 w 1301"/>
              <a:gd name="T25" fmla="*/ 1374 h 1548"/>
              <a:gd name="T26" fmla="*/ 82 w 1301"/>
              <a:gd name="T27" fmla="*/ 1200 h 1548"/>
              <a:gd name="T28" fmla="*/ 29 w 1301"/>
              <a:gd name="T29" fmla="*/ 976 h 1548"/>
              <a:gd name="T30" fmla="*/ 0 w 1301"/>
              <a:gd name="T31" fmla="*/ 856 h 1548"/>
              <a:gd name="T32" fmla="*/ 0 w 1301"/>
              <a:gd name="T33" fmla="*/ 1383 h 1548"/>
              <a:gd name="T34" fmla="*/ 54 w 1301"/>
              <a:gd name="T35" fmla="*/ 1486 h 1548"/>
              <a:gd name="T36" fmla="*/ 148 w 1301"/>
              <a:gd name="T37" fmla="*/ 1548 h 1548"/>
              <a:gd name="T38" fmla="*/ 202 w 1301"/>
              <a:gd name="T39" fmla="*/ 1526 h 1548"/>
              <a:gd name="T40" fmla="*/ 292 w 1301"/>
              <a:gd name="T41" fmla="*/ 1284 h 1548"/>
              <a:gd name="T42" fmla="*/ 318 w 1301"/>
              <a:gd name="T43" fmla="*/ 986 h 1548"/>
              <a:gd name="T44" fmla="*/ 335 w 1301"/>
              <a:gd name="T45" fmla="*/ 681 h 1548"/>
              <a:gd name="T46" fmla="*/ 406 w 1301"/>
              <a:gd name="T47" fmla="*/ 133 h 1548"/>
              <a:gd name="T48" fmla="*/ 518 w 1301"/>
              <a:gd name="T49" fmla="*/ 471 h 1548"/>
              <a:gd name="T50" fmla="*/ 609 w 1301"/>
              <a:gd name="T51" fmla="*/ 830 h 1548"/>
              <a:gd name="T52" fmla="*/ 731 w 1301"/>
              <a:gd name="T53" fmla="*/ 1129 h 1548"/>
              <a:gd name="T54" fmla="*/ 873 w 1301"/>
              <a:gd name="T55" fmla="*/ 1300 h 1548"/>
              <a:gd name="T56" fmla="*/ 1065 w 1301"/>
              <a:gd name="T57" fmla="*/ 1355 h 1548"/>
              <a:gd name="T58" fmla="*/ 1301 w 1301"/>
              <a:gd name="T59" fmla="*/ 1299 h 1548"/>
              <a:gd name="T60" fmla="*/ 1301 w 1301"/>
              <a:gd name="T61" fmla="*/ 1133 h 1548"/>
              <a:gd name="T62" fmla="*/ 1145 w 1301"/>
              <a:gd name="T63" fmla="*/ 1192 h 1548"/>
              <a:gd name="T64" fmla="*/ 1072 w 1301"/>
              <a:gd name="T65" fmla="*/ 120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1" h="1548">
                <a:moveTo>
                  <a:pt x="1072" y="1200"/>
                </a:moveTo>
                <a:cubicBezTo>
                  <a:pt x="1037" y="1200"/>
                  <a:pt x="1003" y="1193"/>
                  <a:pt x="971" y="1178"/>
                </a:cubicBezTo>
                <a:cubicBezTo>
                  <a:pt x="917" y="1153"/>
                  <a:pt x="878" y="1107"/>
                  <a:pt x="847" y="1058"/>
                </a:cubicBezTo>
                <a:cubicBezTo>
                  <a:pt x="766" y="934"/>
                  <a:pt x="733" y="791"/>
                  <a:pt x="696" y="652"/>
                </a:cubicBezTo>
                <a:cubicBezTo>
                  <a:pt x="658" y="501"/>
                  <a:pt x="624" y="349"/>
                  <a:pt x="569" y="205"/>
                </a:cubicBezTo>
                <a:cubicBezTo>
                  <a:pt x="547" y="146"/>
                  <a:pt x="524" y="68"/>
                  <a:pt x="475" y="26"/>
                </a:cubicBezTo>
                <a:cubicBezTo>
                  <a:pt x="455" y="9"/>
                  <a:pt x="430" y="0"/>
                  <a:pt x="405" y="0"/>
                </a:cubicBezTo>
                <a:cubicBezTo>
                  <a:pt x="378" y="0"/>
                  <a:pt x="352" y="10"/>
                  <a:pt x="330" y="29"/>
                </a:cubicBezTo>
                <a:cubicBezTo>
                  <a:pt x="308" y="50"/>
                  <a:pt x="299" y="79"/>
                  <a:pt x="289" y="108"/>
                </a:cubicBezTo>
                <a:cubicBezTo>
                  <a:pt x="278" y="142"/>
                  <a:pt x="265" y="174"/>
                  <a:pt x="258" y="208"/>
                </a:cubicBezTo>
                <a:cubicBezTo>
                  <a:pt x="240" y="286"/>
                  <a:pt x="232" y="369"/>
                  <a:pt x="225" y="450"/>
                </a:cubicBezTo>
                <a:cubicBezTo>
                  <a:pt x="209" y="609"/>
                  <a:pt x="202" y="769"/>
                  <a:pt x="195" y="928"/>
                </a:cubicBezTo>
                <a:cubicBezTo>
                  <a:pt x="187" y="1076"/>
                  <a:pt x="188" y="1232"/>
                  <a:pt x="139" y="1374"/>
                </a:cubicBezTo>
                <a:cubicBezTo>
                  <a:pt x="117" y="1315"/>
                  <a:pt x="97" y="1261"/>
                  <a:pt x="82" y="1200"/>
                </a:cubicBezTo>
                <a:cubicBezTo>
                  <a:pt x="64" y="1125"/>
                  <a:pt x="47" y="1050"/>
                  <a:pt x="29" y="976"/>
                </a:cubicBezTo>
                <a:cubicBezTo>
                  <a:pt x="19" y="936"/>
                  <a:pt x="10" y="896"/>
                  <a:pt x="0" y="856"/>
                </a:cubicBezTo>
                <a:cubicBezTo>
                  <a:pt x="0" y="1383"/>
                  <a:pt x="0" y="1383"/>
                  <a:pt x="0" y="1383"/>
                </a:cubicBezTo>
                <a:cubicBezTo>
                  <a:pt x="15" y="1419"/>
                  <a:pt x="32" y="1454"/>
                  <a:pt x="54" y="1486"/>
                </a:cubicBezTo>
                <a:cubicBezTo>
                  <a:pt x="78" y="1520"/>
                  <a:pt x="112" y="1548"/>
                  <a:pt x="148" y="1548"/>
                </a:cubicBezTo>
                <a:cubicBezTo>
                  <a:pt x="166" y="1548"/>
                  <a:pt x="185" y="1541"/>
                  <a:pt x="202" y="1526"/>
                </a:cubicBezTo>
                <a:cubicBezTo>
                  <a:pt x="269" y="1467"/>
                  <a:pt x="276" y="1365"/>
                  <a:pt x="292" y="1284"/>
                </a:cubicBezTo>
                <a:cubicBezTo>
                  <a:pt x="309" y="1186"/>
                  <a:pt x="312" y="1085"/>
                  <a:pt x="318" y="986"/>
                </a:cubicBezTo>
                <a:cubicBezTo>
                  <a:pt x="324" y="884"/>
                  <a:pt x="329" y="782"/>
                  <a:pt x="335" y="681"/>
                </a:cubicBezTo>
                <a:cubicBezTo>
                  <a:pt x="347" y="497"/>
                  <a:pt x="358" y="313"/>
                  <a:pt x="406" y="133"/>
                </a:cubicBezTo>
                <a:cubicBezTo>
                  <a:pt x="446" y="245"/>
                  <a:pt x="488" y="355"/>
                  <a:pt x="518" y="471"/>
                </a:cubicBezTo>
                <a:cubicBezTo>
                  <a:pt x="549" y="590"/>
                  <a:pt x="574" y="711"/>
                  <a:pt x="609" y="830"/>
                </a:cubicBezTo>
                <a:cubicBezTo>
                  <a:pt x="640" y="934"/>
                  <a:pt x="677" y="1036"/>
                  <a:pt x="731" y="1129"/>
                </a:cubicBezTo>
                <a:cubicBezTo>
                  <a:pt x="768" y="1193"/>
                  <a:pt x="813" y="1256"/>
                  <a:pt x="873" y="1300"/>
                </a:cubicBezTo>
                <a:cubicBezTo>
                  <a:pt x="930" y="1339"/>
                  <a:pt x="996" y="1355"/>
                  <a:pt x="1065" y="1355"/>
                </a:cubicBezTo>
                <a:cubicBezTo>
                  <a:pt x="1147" y="1355"/>
                  <a:pt x="1230" y="1333"/>
                  <a:pt x="1301" y="1299"/>
                </a:cubicBezTo>
                <a:cubicBezTo>
                  <a:pt x="1301" y="1133"/>
                  <a:pt x="1301" y="1133"/>
                  <a:pt x="1301" y="1133"/>
                </a:cubicBezTo>
                <a:cubicBezTo>
                  <a:pt x="1252" y="1161"/>
                  <a:pt x="1201" y="1181"/>
                  <a:pt x="1145" y="1192"/>
                </a:cubicBezTo>
                <a:cubicBezTo>
                  <a:pt x="1121" y="1196"/>
                  <a:pt x="1096" y="1200"/>
                  <a:pt x="1072" y="1200"/>
                </a:cubicBezTo>
                <a:close/>
              </a:path>
            </a:pathLst>
          </a:custGeom>
          <a:solidFill>
            <a:srgbClr val="5AA6C1">
              <a:alpha val="20000"/>
            </a:srgb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5" name="Picture Placeholder 4120">
            <a:extLst>
              <a:ext uri="{FF2B5EF4-FFF2-40B4-BE49-F238E27FC236}">
                <a16:creationId xmlns:a16="http://schemas.microsoft.com/office/drawing/2014/main" id="{BB90778C-1C57-4879-BAF7-D9535FC8B7A7}"/>
              </a:ext>
            </a:extLst>
          </p:cNvPr>
          <p:cNvSpPr>
            <a:spLocks noGrp="1"/>
          </p:cNvSpPr>
          <p:nvPr>
            <p:ph type="pic" sz="quarter" idx="10"/>
          </p:nvPr>
        </p:nvSpPr>
        <p:spPr>
          <a:xfrm>
            <a:off x="201168" y="207962"/>
            <a:ext cx="6721477" cy="6451600"/>
          </a:xfrm>
        </p:spPr>
        <p:txBody>
          <a:bodyPr/>
          <a:lstStyle>
            <a:lvl1pPr>
              <a:defRPr b="0">
                <a:solidFill>
                  <a:schemeClr val="bg1"/>
                </a:solidFill>
              </a:defRPr>
            </a:lvl1pPr>
          </a:lstStyle>
          <a:p>
            <a:r>
              <a:rPr lang="en-US"/>
              <a:t>Click icon to add picture</a:t>
            </a:r>
            <a:endParaRPr lang="en-GB"/>
          </a:p>
        </p:txBody>
      </p:sp>
      <mc:AlternateContent xmlns:mc="http://schemas.openxmlformats.org/markup-compatibility/2006" xmlns:p14="http://schemas.microsoft.com/office/powerpoint/2010/main">
        <mc:Choice Requires="p14">
          <p:contentPart p14:bwMode="auto" r:id="rId4">
            <p14:nvContentPartPr>
              <p14:cNvPr id="2" name="Pennanteckning 1">
                <a:extLst>
                  <a:ext uri="{FF2B5EF4-FFF2-40B4-BE49-F238E27FC236}">
                    <a16:creationId xmlns:a16="http://schemas.microsoft.com/office/drawing/2014/main" id="{9FB567AB-EA22-4C16-BEC3-979611216DD5}"/>
                  </a:ext>
                </a:extLst>
              </p14:cNvPr>
              <p14:cNvContentPartPr/>
              <p14:nvPr userDrawn="1"/>
            </p14:nvContentPartPr>
            <p14:xfrm>
              <a:off x="7076280" y="5507640"/>
              <a:ext cx="360" cy="360"/>
            </p14:xfrm>
          </p:contentPart>
        </mc:Choice>
        <mc:Fallback xmlns="">
          <p:pic>
            <p:nvPicPr>
              <p:cNvPr id="2" name="Pennanteckning 1">
                <a:extLst>
                  <a:ext uri="{FF2B5EF4-FFF2-40B4-BE49-F238E27FC236}">
                    <a16:creationId xmlns:a16="http://schemas.microsoft.com/office/drawing/2014/main" id="{9FB567AB-EA22-4C16-BEC3-979611216DD5}"/>
                  </a:ext>
                </a:extLst>
              </p:cNvPr>
              <p:cNvPicPr/>
              <p:nvPr/>
            </p:nvPicPr>
            <p:blipFill>
              <a:blip r:embed="rId5"/>
              <a:stretch>
                <a:fillRect/>
              </a:stretch>
            </p:blipFill>
            <p:spPr>
              <a:xfrm>
                <a:off x="7067280" y="5498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Pennanteckning 2">
                <a:extLst>
                  <a:ext uri="{FF2B5EF4-FFF2-40B4-BE49-F238E27FC236}">
                    <a16:creationId xmlns:a16="http://schemas.microsoft.com/office/drawing/2014/main" id="{259635E1-3428-440D-B83C-DA856F8C48E5}"/>
                  </a:ext>
                </a:extLst>
              </p14:cNvPr>
              <p14:cNvContentPartPr/>
              <p14:nvPr userDrawn="1"/>
            </p14:nvContentPartPr>
            <p14:xfrm>
              <a:off x="7533480" y="5964840"/>
              <a:ext cx="360" cy="360"/>
            </p14:xfrm>
          </p:contentPart>
        </mc:Choice>
        <mc:Fallback xmlns="">
          <p:pic>
            <p:nvPicPr>
              <p:cNvPr id="3" name="Pennanteckning 2">
                <a:extLst>
                  <a:ext uri="{FF2B5EF4-FFF2-40B4-BE49-F238E27FC236}">
                    <a16:creationId xmlns:a16="http://schemas.microsoft.com/office/drawing/2014/main" id="{259635E1-3428-440D-B83C-DA856F8C48E5}"/>
                  </a:ext>
                </a:extLst>
              </p:cNvPr>
              <p:cNvPicPr/>
              <p:nvPr/>
            </p:nvPicPr>
            <p:blipFill>
              <a:blip r:embed="rId5"/>
              <a:stretch>
                <a:fillRect/>
              </a:stretch>
            </p:blipFill>
            <p:spPr>
              <a:xfrm>
                <a:off x="7524480" y="5955840"/>
                <a:ext cx="18000" cy="18000"/>
              </a:xfrm>
              <a:prstGeom prst="rect">
                <a:avLst/>
              </a:prstGeom>
            </p:spPr>
          </p:pic>
        </mc:Fallback>
      </mc:AlternateContent>
      <p:sp>
        <p:nvSpPr>
          <p:cNvPr id="22" name="Title 1">
            <a:extLst>
              <a:ext uri="{FF2B5EF4-FFF2-40B4-BE49-F238E27FC236}">
                <a16:creationId xmlns:a16="http://schemas.microsoft.com/office/drawing/2014/main" id="{BD0BE79E-88E5-4B89-80C5-BC1438D83815}"/>
              </a:ext>
            </a:extLst>
          </p:cNvPr>
          <p:cNvSpPr>
            <a:spLocks noGrp="1"/>
          </p:cNvSpPr>
          <p:nvPr>
            <p:ph type="ctrTitle"/>
          </p:nvPr>
        </p:nvSpPr>
        <p:spPr>
          <a:xfrm>
            <a:off x="7097247" y="2498724"/>
            <a:ext cx="4774447" cy="2387600"/>
          </a:xfrm>
        </p:spPr>
        <p:txBody>
          <a:bodyPr anchor="b">
            <a:normAutofit/>
          </a:bodyPr>
          <a:lstStyle>
            <a:lvl1pPr algn="l">
              <a:defRPr sz="2600" b="0" i="0" cap="all" baseline="0">
                <a:solidFill>
                  <a:schemeClr val="bg1"/>
                </a:solidFill>
                <a:latin typeface="Franklin Gothic Demi Cond" panose="020B0706030402020204" pitchFamily="34" charset="0"/>
              </a:defRPr>
            </a:lvl1pPr>
          </a:lstStyle>
          <a:p>
            <a:r>
              <a:rPr lang="en-US"/>
              <a:t>Click to edit Master title style</a:t>
            </a:r>
            <a:endParaRPr lang="en-GB"/>
          </a:p>
        </p:txBody>
      </p:sp>
      <p:sp>
        <p:nvSpPr>
          <p:cNvPr id="23" name="Subtitle 2">
            <a:extLst>
              <a:ext uri="{FF2B5EF4-FFF2-40B4-BE49-F238E27FC236}">
                <a16:creationId xmlns:a16="http://schemas.microsoft.com/office/drawing/2014/main" id="{A07458D4-3B41-4BB8-A636-A3548E02B018}"/>
              </a:ext>
            </a:extLst>
          </p:cNvPr>
          <p:cNvSpPr>
            <a:spLocks noGrp="1"/>
          </p:cNvSpPr>
          <p:nvPr>
            <p:ph type="subTitle" idx="1" hasCustomPrompt="1"/>
          </p:nvPr>
        </p:nvSpPr>
        <p:spPr>
          <a:xfrm>
            <a:off x="7097247" y="4852989"/>
            <a:ext cx="4774446" cy="914765"/>
          </a:xfrm>
        </p:spPr>
        <p:txBody>
          <a:bodyPr lIns="0" anchor="ctr" anchorCtr="0">
            <a:normAutofit/>
          </a:bodyPr>
          <a:lstStyle>
            <a:lvl1pPr marL="0" indent="0" algn="l">
              <a:buNone/>
              <a:defRPr sz="1800" b="0" i="0">
                <a:solidFill>
                  <a:schemeClr val="bg1"/>
                </a:solidFill>
                <a:latin typeface="Franklin Gothic Demi Cond" panose="020B0706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Kontext</a:t>
            </a:r>
            <a:endParaRPr lang="en-GB"/>
          </a:p>
        </p:txBody>
      </p:sp>
      <p:sp>
        <p:nvSpPr>
          <p:cNvPr id="24" name="Text Placeholder 4">
            <a:extLst>
              <a:ext uri="{FF2B5EF4-FFF2-40B4-BE49-F238E27FC236}">
                <a16:creationId xmlns:a16="http://schemas.microsoft.com/office/drawing/2014/main" id="{FA112D3E-D8A5-457E-96B3-229D68ED3A15}"/>
              </a:ext>
            </a:extLst>
          </p:cNvPr>
          <p:cNvSpPr>
            <a:spLocks noGrp="1"/>
          </p:cNvSpPr>
          <p:nvPr>
            <p:ph type="body" sz="quarter" idx="11" hasCustomPrompt="1"/>
          </p:nvPr>
        </p:nvSpPr>
        <p:spPr>
          <a:xfrm>
            <a:off x="7097247" y="5781841"/>
            <a:ext cx="4774448" cy="499749"/>
          </a:xfrm>
        </p:spPr>
        <p:txBody>
          <a:bodyPr lIns="0"/>
          <a:lstStyle>
            <a:lvl1pPr marL="0" indent="0">
              <a:buNone/>
              <a:defRPr sz="1400" b="0" i="0">
                <a:solidFill>
                  <a:schemeClr val="bg1"/>
                </a:solidFill>
                <a:latin typeface="Franklin Gothic Medium Cond" panose="020B0606030402020204" pitchFamily="34" charset="0"/>
              </a:defRPr>
            </a:lvl1pPr>
          </a:lstStyle>
          <a:p>
            <a:pPr lvl="0"/>
            <a:r>
              <a:rPr lang="en-US"/>
              <a:t>Datum</a:t>
            </a:r>
          </a:p>
        </p:txBody>
      </p:sp>
    </p:spTree>
    <p:extLst>
      <p:ext uri="{BB962C8B-B14F-4D97-AF65-F5344CB8AC3E}">
        <p14:creationId xmlns:p14="http://schemas.microsoft.com/office/powerpoint/2010/main" val="40345199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ramsida color 3">
    <p:bg>
      <p:bgPr>
        <a:solidFill>
          <a:srgbClr val="5AA6C1">
            <a:alpha val="10000"/>
          </a:srgbClr>
        </a:solidFill>
        <a:effectLst/>
      </p:bgPr>
    </p:bg>
    <p:spTree>
      <p:nvGrpSpPr>
        <p:cNvPr id="1" name=""/>
        <p:cNvGrpSpPr/>
        <p:nvPr/>
      </p:nvGrpSpPr>
      <p:grpSpPr>
        <a:xfrm>
          <a:off x="0" y="0"/>
          <a:ext cx="0" cy="0"/>
          <a:chOff x="0" y="0"/>
          <a:chExt cx="0" cy="0"/>
        </a:xfrm>
      </p:grpSpPr>
      <p:sp>
        <p:nvSpPr>
          <p:cNvPr id="4127" name="AutoShape 57">
            <a:extLst>
              <a:ext uri="{FF2B5EF4-FFF2-40B4-BE49-F238E27FC236}">
                <a16:creationId xmlns:a16="http://schemas.microsoft.com/office/drawing/2014/main" id="{E1CBFAC4-CEDC-43CD-B124-6A5A2A8C3CC7}"/>
              </a:ext>
            </a:extLst>
          </p:cNvPr>
          <p:cNvSpPr>
            <a:spLocks noChangeAspect="1" noChangeArrowheads="1" noTextEdit="1"/>
          </p:cNvSpPr>
          <p:nvPr/>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8" name="Rectangle 59">
            <a:extLst>
              <a:ext uri="{FF2B5EF4-FFF2-40B4-BE49-F238E27FC236}">
                <a16:creationId xmlns:a16="http://schemas.microsoft.com/office/drawing/2014/main" id="{3C02F34B-A53A-4844-93FB-DAE32C8C99EB}"/>
              </a:ext>
            </a:extLst>
          </p:cNvPr>
          <p:cNvSpPr>
            <a:spLocks noChangeArrowheads="1"/>
          </p:cNvSpPr>
          <p:nvPr/>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9" name="Rectangle 60">
            <a:extLst>
              <a:ext uri="{FF2B5EF4-FFF2-40B4-BE49-F238E27FC236}">
                <a16:creationId xmlns:a16="http://schemas.microsoft.com/office/drawing/2014/main" id="{C09D172F-0734-4CE6-85FD-5588F54CBEC5}"/>
              </a:ext>
            </a:extLst>
          </p:cNvPr>
          <p:cNvSpPr>
            <a:spLocks noChangeArrowheads="1"/>
          </p:cNvSpPr>
          <p:nvPr/>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0" name="Rectangle 61">
            <a:extLst>
              <a:ext uri="{FF2B5EF4-FFF2-40B4-BE49-F238E27FC236}">
                <a16:creationId xmlns:a16="http://schemas.microsoft.com/office/drawing/2014/main" id="{6B6252D5-2A77-445D-9594-0011D421175D}"/>
              </a:ext>
            </a:extLst>
          </p:cNvPr>
          <p:cNvSpPr>
            <a:spLocks noChangeArrowheads="1"/>
          </p:cNvSpPr>
          <p:nvPr/>
        </p:nvSpPr>
        <p:spPr bwMode="auto">
          <a:xfrm>
            <a:off x="204788" y="204788"/>
            <a:ext cx="11780838" cy="6453188"/>
          </a:xfrm>
          <a:prstGeom prst="rect">
            <a:avLst/>
          </a:prstGeom>
          <a:solidFill>
            <a:srgbClr val="E8EEF0"/>
          </a:solidFill>
          <a:ln>
            <a:noFill/>
          </a:ln>
        </p:spPr>
        <p:txBody>
          <a:bodyPr vert="horz" wrap="square" lIns="91440" tIns="45720" rIns="91440" bIns="45720" numCol="1" anchor="t" anchorCtr="0" compatLnSpc="1">
            <a:prstTxWarp prst="textNoShape">
              <a:avLst/>
            </a:prstTxWarp>
          </a:bodyPr>
          <a:lstStyle/>
          <a:p>
            <a:endParaRPr lang="en-GB"/>
          </a:p>
        </p:txBody>
      </p:sp>
      <p:sp>
        <p:nvSpPr>
          <p:cNvPr id="4131" name="Rectangle 62">
            <a:extLst>
              <a:ext uri="{FF2B5EF4-FFF2-40B4-BE49-F238E27FC236}">
                <a16:creationId xmlns:a16="http://schemas.microsoft.com/office/drawing/2014/main" id="{5D039306-C429-4B7D-87C4-46C233459E24}"/>
              </a:ext>
            </a:extLst>
          </p:cNvPr>
          <p:cNvSpPr>
            <a:spLocks noChangeArrowheads="1"/>
          </p:cNvSpPr>
          <p:nvPr/>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59" name="Picture 63">
            <a:extLst>
              <a:ext uri="{FF2B5EF4-FFF2-40B4-BE49-F238E27FC236}">
                <a16:creationId xmlns:a16="http://schemas.microsoft.com/office/drawing/2014/main" id="{67742CB7-0DE9-455E-B317-82AD9FCE8A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888" y="339725"/>
            <a:ext cx="1466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8" name="Freeform 109">
            <a:extLst>
              <a:ext uri="{FF2B5EF4-FFF2-40B4-BE49-F238E27FC236}">
                <a16:creationId xmlns:a16="http://schemas.microsoft.com/office/drawing/2014/main" id="{AA2E76BE-915B-4FEB-BC6C-B82F144ED114}"/>
              </a:ext>
            </a:extLst>
          </p:cNvPr>
          <p:cNvSpPr>
            <a:spLocks/>
          </p:cNvSpPr>
          <p:nvPr/>
        </p:nvSpPr>
        <p:spPr bwMode="auto">
          <a:xfrm>
            <a:off x="204788" y="1911350"/>
            <a:ext cx="5351463" cy="3994150"/>
          </a:xfrm>
          <a:custGeom>
            <a:avLst/>
            <a:gdLst>
              <a:gd name="T0" fmla="*/ 339 w 1799"/>
              <a:gd name="T1" fmla="*/ 0 h 1342"/>
              <a:gd name="T2" fmla="*/ 275 w 1799"/>
              <a:gd name="T3" fmla="*/ 25 h 1342"/>
              <a:gd name="T4" fmla="*/ 238 w 1799"/>
              <a:gd name="T5" fmla="*/ 94 h 1342"/>
              <a:gd name="T6" fmla="*/ 212 w 1799"/>
              <a:gd name="T7" fmla="*/ 180 h 1342"/>
              <a:gd name="T8" fmla="*/ 183 w 1799"/>
              <a:gd name="T9" fmla="*/ 390 h 1342"/>
              <a:gd name="T10" fmla="*/ 157 w 1799"/>
              <a:gd name="T11" fmla="*/ 805 h 1342"/>
              <a:gd name="T12" fmla="*/ 110 w 1799"/>
              <a:gd name="T13" fmla="*/ 1191 h 1342"/>
              <a:gd name="T14" fmla="*/ 59 w 1799"/>
              <a:gd name="T15" fmla="*/ 1040 h 1342"/>
              <a:gd name="T16" fmla="*/ 13 w 1799"/>
              <a:gd name="T17" fmla="*/ 846 h 1342"/>
              <a:gd name="T18" fmla="*/ 0 w 1799"/>
              <a:gd name="T19" fmla="*/ 793 h 1342"/>
              <a:gd name="T20" fmla="*/ 0 w 1799"/>
              <a:gd name="T21" fmla="*/ 1226 h 1342"/>
              <a:gd name="T22" fmla="*/ 35 w 1799"/>
              <a:gd name="T23" fmla="*/ 1288 h 1342"/>
              <a:gd name="T24" fmla="*/ 117 w 1799"/>
              <a:gd name="T25" fmla="*/ 1342 h 1342"/>
              <a:gd name="T26" fmla="*/ 163 w 1799"/>
              <a:gd name="T27" fmla="*/ 1322 h 1342"/>
              <a:gd name="T28" fmla="*/ 241 w 1799"/>
              <a:gd name="T29" fmla="*/ 1113 h 1342"/>
              <a:gd name="T30" fmla="*/ 264 w 1799"/>
              <a:gd name="T31" fmla="*/ 855 h 1342"/>
              <a:gd name="T32" fmla="*/ 279 w 1799"/>
              <a:gd name="T33" fmla="*/ 591 h 1342"/>
              <a:gd name="T34" fmla="*/ 340 w 1799"/>
              <a:gd name="T35" fmla="*/ 116 h 1342"/>
              <a:gd name="T36" fmla="*/ 437 w 1799"/>
              <a:gd name="T37" fmla="*/ 408 h 1342"/>
              <a:gd name="T38" fmla="*/ 516 w 1799"/>
              <a:gd name="T39" fmla="*/ 720 h 1342"/>
              <a:gd name="T40" fmla="*/ 622 w 1799"/>
              <a:gd name="T41" fmla="*/ 979 h 1342"/>
              <a:gd name="T42" fmla="*/ 745 w 1799"/>
              <a:gd name="T43" fmla="*/ 1127 h 1342"/>
              <a:gd name="T44" fmla="*/ 912 w 1799"/>
              <a:gd name="T45" fmla="*/ 1175 h 1342"/>
              <a:gd name="T46" fmla="*/ 1140 w 1799"/>
              <a:gd name="T47" fmla="*/ 1114 h 1342"/>
              <a:gd name="T48" fmla="*/ 1343 w 1799"/>
              <a:gd name="T49" fmla="*/ 939 h 1342"/>
              <a:gd name="T50" fmla="*/ 1521 w 1799"/>
              <a:gd name="T51" fmla="*/ 708 h 1342"/>
              <a:gd name="T52" fmla="*/ 1674 w 1799"/>
              <a:gd name="T53" fmla="*/ 459 h 1342"/>
              <a:gd name="T54" fmla="*/ 1799 w 1799"/>
              <a:gd name="T55" fmla="*/ 205 h 1342"/>
              <a:gd name="T56" fmla="*/ 1682 w 1799"/>
              <a:gd name="T57" fmla="*/ 364 h 1342"/>
              <a:gd name="T58" fmla="*/ 1556 w 1799"/>
              <a:gd name="T59" fmla="*/ 540 h 1342"/>
              <a:gd name="T60" fmla="*/ 1269 w 1799"/>
              <a:gd name="T61" fmla="*/ 866 h 1342"/>
              <a:gd name="T62" fmla="*/ 980 w 1799"/>
              <a:gd name="T63" fmla="*/ 1033 h 1342"/>
              <a:gd name="T64" fmla="*/ 917 w 1799"/>
              <a:gd name="T65" fmla="*/ 1039 h 1342"/>
              <a:gd name="T66" fmla="*/ 829 w 1799"/>
              <a:gd name="T67" fmla="*/ 1021 h 1342"/>
              <a:gd name="T68" fmla="*/ 722 w 1799"/>
              <a:gd name="T69" fmla="*/ 917 h 1342"/>
              <a:gd name="T70" fmla="*/ 592 w 1799"/>
              <a:gd name="T71" fmla="*/ 565 h 1342"/>
              <a:gd name="T72" fmla="*/ 481 w 1799"/>
              <a:gd name="T73" fmla="*/ 177 h 1342"/>
              <a:gd name="T74" fmla="*/ 400 w 1799"/>
              <a:gd name="T75" fmla="*/ 23 h 1342"/>
              <a:gd name="T76" fmla="*/ 339 w 1799"/>
              <a:gd name="T77"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9" h="1342">
                <a:moveTo>
                  <a:pt x="339" y="0"/>
                </a:moveTo>
                <a:cubicBezTo>
                  <a:pt x="316" y="0"/>
                  <a:pt x="293" y="8"/>
                  <a:pt x="275" y="25"/>
                </a:cubicBezTo>
                <a:cubicBezTo>
                  <a:pt x="255" y="44"/>
                  <a:pt x="247" y="69"/>
                  <a:pt x="238" y="94"/>
                </a:cubicBezTo>
                <a:cubicBezTo>
                  <a:pt x="229" y="123"/>
                  <a:pt x="218" y="151"/>
                  <a:pt x="212" y="180"/>
                </a:cubicBezTo>
                <a:cubicBezTo>
                  <a:pt x="196" y="249"/>
                  <a:pt x="190" y="320"/>
                  <a:pt x="183" y="390"/>
                </a:cubicBezTo>
                <a:cubicBezTo>
                  <a:pt x="170" y="528"/>
                  <a:pt x="164" y="666"/>
                  <a:pt x="157" y="805"/>
                </a:cubicBezTo>
                <a:cubicBezTo>
                  <a:pt x="151" y="933"/>
                  <a:pt x="152" y="1068"/>
                  <a:pt x="110" y="1191"/>
                </a:cubicBezTo>
                <a:cubicBezTo>
                  <a:pt x="89" y="1140"/>
                  <a:pt x="72" y="1093"/>
                  <a:pt x="59" y="1040"/>
                </a:cubicBezTo>
                <a:cubicBezTo>
                  <a:pt x="43" y="975"/>
                  <a:pt x="28" y="910"/>
                  <a:pt x="13" y="846"/>
                </a:cubicBezTo>
                <a:cubicBezTo>
                  <a:pt x="9" y="828"/>
                  <a:pt x="5" y="811"/>
                  <a:pt x="0" y="793"/>
                </a:cubicBezTo>
                <a:cubicBezTo>
                  <a:pt x="0" y="1226"/>
                  <a:pt x="0" y="1226"/>
                  <a:pt x="0" y="1226"/>
                </a:cubicBezTo>
                <a:cubicBezTo>
                  <a:pt x="10" y="1247"/>
                  <a:pt x="22" y="1268"/>
                  <a:pt x="35" y="1288"/>
                </a:cubicBezTo>
                <a:cubicBezTo>
                  <a:pt x="56" y="1317"/>
                  <a:pt x="86" y="1342"/>
                  <a:pt x="117" y="1342"/>
                </a:cubicBezTo>
                <a:cubicBezTo>
                  <a:pt x="132" y="1342"/>
                  <a:pt x="148" y="1336"/>
                  <a:pt x="163" y="1322"/>
                </a:cubicBezTo>
                <a:cubicBezTo>
                  <a:pt x="221" y="1272"/>
                  <a:pt x="228" y="1184"/>
                  <a:pt x="241" y="1113"/>
                </a:cubicBezTo>
                <a:cubicBezTo>
                  <a:pt x="256" y="1028"/>
                  <a:pt x="259" y="941"/>
                  <a:pt x="264" y="855"/>
                </a:cubicBezTo>
                <a:cubicBezTo>
                  <a:pt x="269" y="767"/>
                  <a:pt x="273" y="679"/>
                  <a:pt x="279" y="591"/>
                </a:cubicBezTo>
                <a:cubicBezTo>
                  <a:pt x="288" y="431"/>
                  <a:pt x="298" y="271"/>
                  <a:pt x="340" y="116"/>
                </a:cubicBezTo>
                <a:cubicBezTo>
                  <a:pt x="375" y="213"/>
                  <a:pt x="411" y="308"/>
                  <a:pt x="437" y="408"/>
                </a:cubicBezTo>
                <a:cubicBezTo>
                  <a:pt x="464" y="512"/>
                  <a:pt x="486" y="617"/>
                  <a:pt x="516" y="720"/>
                </a:cubicBezTo>
                <a:cubicBezTo>
                  <a:pt x="542" y="810"/>
                  <a:pt x="575" y="898"/>
                  <a:pt x="622" y="979"/>
                </a:cubicBezTo>
                <a:cubicBezTo>
                  <a:pt x="654" y="1035"/>
                  <a:pt x="692" y="1089"/>
                  <a:pt x="745" y="1127"/>
                </a:cubicBezTo>
                <a:cubicBezTo>
                  <a:pt x="794" y="1161"/>
                  <a:pt x="852" y="1175"/>
                  <a:pt x="912" y="1175"/>
                </a:cubicBezTo>
                <a:cubicBezTo>
                  <a:pt x="991" y="1175"/>
                  <a:pt x="1074" y="1150"/>
                  <a:pt x="1140" y="1114"/>
                </a:cubicBezTo>
                <a:cubicBezTo>
                  <a:pt x="1219" y="1071"/>
                  <a:pt x="1283" y="1004"/>
                  <a:pt x="1343" y="939"/>
                </a:cubicBezTo>
                <a:cubicBezTo>
                  <a:pt x="1409" y="867"/>
                  <a:pt x="1467" y="789"/>
                  <a:pt x="1521" y="708"/>
                </a:cubicBezTo>
                <a:cubicBezTo>
                  <a:pt x="1576" y="627"/>
                  <a:pt x="1625" y="543"/>
                  <a:pt x="1674" y="459"/>
                </a:cubicBezTo>
                <a:cubicBezTo>
                  <a:pt x="1721" y="377"/>
                  <a:pt x="1769" y="295"/>
                  <a:pt x="1799" y="205"/>
                </a:cubicBezTo>
                <a:cubicBezTo>
                  <a:pt x="1747" y="249"/>
                  <a:pt x="1718" y="308"/>
                  <a:pt x="1682" y="364"/>
                </a:cubicBezTo>
                <a:cubicBezTo>
                  <a:pt x="1644" y="425"/>
                  <a:pt x="1600" y="483"/>
                  <a:pt x="1556" y="540"/>
                </a:cubicBezTo>
                <a:cubicBezTo>
                  <a:pt x="1469" y="655"/>
                  <a:pt x="1374" y="766"/>
                  <a:pt x="1269" y="866"/>
                </a:cubicBezTo>
                <a:cubicBezTo>
                  <a:pt x="1187" y="943"/>
                  <a:pt x="1093" y="1011"/>
                  <a:pt x="980" y="1033"/>
                </a:cubicBezTo>
                <a:cubicBezTo>
                  <a:pt x="959" y="1037"/>
                  <a:pt x="938" y="1039"/>
                  <a:pt x="917" y="1039"/>
                </a:cubicBezTo>
                <a:cubicBezTo>
                  <a:pt x="887" y="1039"/>
                  <a:pt x="857" y="1034"/>
                  <a:pt x="829" y="1021"/>
                </a:cubicBezTo>
                <a:cubicBezTo>
                  <a:pt x="783" y="999"/>
                  <a:pt x="749" y="959"/>
                  <a:pt x="722" y="917"/>
                </a:cubicBezTo>
                <a:cubicBezTo>
                  <a:pt x="652" y="811"/>
                  <a:pt x="623" y="686"/>
                  <a:pt x="592" y="565"/>
                </a:cubicBezTo>
                <a:cubicBezTo>
                  <a:pt x="559" y="434"/>
                  <a:pt x="530" y="303"/>
                  <a:pt x="481" y="177"/>
                </a:cubicBezTo>
                <a:cubicBezTo>
                  <a:pt x="462" y="127"/>
                  <a:pt x="442" y="59"/>
                  <a:pt x="400" y="23"/>
                </a:cubicBezTo>
                <a:cubicBezTo>
                  <a:pt x="383" y="8"/>
                  <a:pt x="361" y="0"/>
                  <a:pt x="339" y="0"/>
                </a:cubicBezTo>
              </a:path>
            </a:pathLst>
          </a:custGeom>
          <a:solidFill>
            <a:srgbClr val="CDE0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AutoShape 57">
            <a:extLst>
              <a:ext uri="{FF2B5EF4-FFF2-40B4-BE49-F238E27FC236}">
                <a16:creationId xmlns:a16="http://schemas.microsoft.com/office/drawing/2014/main" id="{073BA220-B161-475A-829E-4757759492AF}"/>
              </a:ext>
            </a:extLst>
          </p:cNvPr>
          <p:cNvSpPr>
            <a:spLocks noChangeAspect="1" noChangeArrowheads="1" noTextEdit="1"/>
          </p:cNvSpPr>
          <p:nvPr userDrawn="1"/>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59">
            <a:extLst>
              <a:ext uri="{FF2B5EF4-FFF2-40B4-BE49-F238E27FC236}">
                <a16:creationId xmlns:a16="http://schemas.microsoft.com/office/drawing/2014/main" id="{E99D1AAE-2DA7-4C02-9FCA-8298F5AAFC14}"/>
              </a:ext>
            </a:extLst>
          </p:cNvPr>
          <p:cNvSpPr>
            <a:spLocks noChangeArrowheads="1"/>
          </p:cNvSpPr>
          <p:nvPr userDrawn="1"/>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60">
            <a:extLst>
              <a:ext uri="{FF2B5EF4-FFF2-40B4-BE49-F238E27FC236}">
                <a16:creationId xmlns:a16="http://schemas.microsoft.com/office/drawing/2014/main" id="{D5FA3EFC-7F20-45A1-B6BF-F924A25733E1}"/>
              </a:ext>
            </a:extLst>
          </p:cNvPr>
          <p:cNvSpPr>
            <a:spLocks noChangeArrowheads="1"/>
          </p:cNvSpPr>
          <p:nvPr userDrawn="1"/>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61">
            <a:extLst>
              <a:ext uri="{FF2B5EF4-FFF2-40B4-BE49-F238E27FC236}">
                <a16:creationId xmlns:a16="http://schemas.microsoft.com/office/drawing/2014/main" id="{E56CE0BC-CA23-4E55-8D72-BDFE012F958B}"/>
              </a:ext>
            </a:extLst>
          </p:cNvPr>
          <p:cNvSpPr>
            <a:spLocks noChangeArrowheads="1"/>
          </p:cNvSpPr>
          <p:nvPr userDrawn="1"/>
        </p:nvSpPr>
        <p:spPr bwMode="auto">
          <a:xfrm>
            <a:off x="204788" y="204788"/>
            <a:ext cx="11780838" cy="6453189"/>
          </a:xfrm>
          <a:prstGeom prst="rect">
            <a:avLst/>
          </a:prstGeom>
          <a:solidFill>
            <a:srgbClr val="119DA4"/>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62">
            <a:extLst>
              <a:ext uri="{FF2B5EF4-FFF2-40B4-BE49-F238E27FC236}">
                <a16:creationId xmlns:a16="http://schemas.microsoft.com/office/drawing/2014/main" id="{DA80F85B-3651-4317-BA5D-610509CE00E0}"/>
              </a:ext>
            </a:extLst>
          </p:cNvPr>
          <p:cNvSpPr>
            <a:spLocks noChangeArrowheads="1"/>
          </p:cNvSpPr>
          <p:nvPr userDrawn="1"/>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9">
            <a:extLst>
              <a:ext uri="{FF2B5EF4-FFF2-40B4-BE49-F238E27FC236}">
                <a16:creationId xmlns:a16="http://schemas.microsoft.com/office/drawing/2014/main" id="{3D6EC125-A732-40FE-BB9A-C56922C53E2B}"/>
              </a:ext>
            </a:extLst>
          </p:cNvPr>
          <p:cNvSpPr>
            <a:spLocks/>
          </p:cNvSpPr>
          <p:nvPr userDrawn="1"/>
        </p:nvSpPr>
        <p:spPr bwMode="auto">
          <a:xfrm>
            <a:off x="204788" y="1911350"/>
            <a:ext cx="5351463" cy="3994150"/>
          </a:xfrm>
          <a:custGeom>
            <a:avLst/>
            <a:gdLst>
              <a:gd name="T0" fmla="*/ 339 w 1799"/>
              <a:gd name="T1" fmla="*/ 0 h 1342"/>
              <a:gd name="T2" fmla="*/ 275 w 1799"/>
              <a:gd name="T3" fmla="*/ 25 h 1342"/>
              <a:gd name="T4" fmla="*/ 238 w 1799"/>
              <a:gd name="T5" fmla="*/ 94 h 1342"/>
              <a:gd name="T6" fmla="*/ 212 w 1799"/>
              <a:gd name="T7" fmla="*/ 180 h 1342"/>
              <a:gd name="T8" fmla="*/ 183 w 1799"/>
              <a:gd name="T9" fmla="*/ 390 h 1342"/>
              <a:gd name="T10" fmla="*/ 157 w 1799"/>
              <a:gd name="T11" fmla="*/ 805 h 1342"/>
              <a:gd name="T12" fmla="*/ 110 w 1799"/>
              <a:gd name="T13" fmla="*/ 1191 h 1342"/>
              <a:gd name="T14" fmla="*/ 59 w 1799"/>
              <a:gd name="T15" fmla="*/ 1040 h 1342"/>
              <a:gd name="T16" fmla="*/ 13 w 1799"/>
              <a:gd name="T17" fmla="*/ 846 h 1342"/>
              <a:gd name="T18" fmla="*/ 0 w 1799"/>
              <a:gd name="T19" fmla="*/ 793 h 1342"/>
              <a:gd name="T20" fmla="*/ 0 w 1799"/>
              <a:gd name="T21" fmla="*/ 1226 h 1342"/>
              <a:gd name="T22" fmla="*/ 35 w 1799"/>
              <a:gd name="T23" fmla="*/ 1288 h 1342"/>
              <a:gd name="T24" fmla="*/ 117 w 1799"/>
              <a:gd name="T25" fmla="*/ 1342 h 1342"/>
              <a:gd name="T26" fmla="*/ 163 w 1799"/>
              <a:gd name="T27" fmla="*/ 1322 h 1342"/>
              <a:gd name="T28" fmla="*/ 241 w 1799"/>
              <a:gd name="T29" fmla="*/ 1113 h 1342"/>
              <a:gd name="T30" fmla="*/ 264 w 1799"/>
              <a:gd name="T31" fmla="*/ 855 h 1342"/>
              <a:gd name="T32" fmla="*/ 279 w 1799"/>
              <a:gd name="T33" fmla="*/ 591 h 1342"/>
              <a:gd name="T34" fmla="*/ 340 w 1799"/>
              <a:gd name="T35" fmla="*/ 116 h 1342"/>
              <a:gd name="T36" fmla="*/ 437 w 1799"/>
              <a:gd name="T37" fmla="*/ 408 h 1342"/>
              <a:gd name="T38" fmla="*/ 516 w 1799"/>
              <a:gd name="T39" fmla="*/ 720 h 1342"/>
              <a:gd name="T40" fmla="*/ 622 w 1799"/>
              <a:gd name="T41" fmla="*/ 979 h 1342"/>
              <a:gd name="T42" fmla="*/ 745 w 1799"/>
              <a:gd name="T43" fmla="*/ 1127 h 1342"/>
              <a:gd name="T44" fmla="*/ 912 w 1799"/>
              <a:gd name="T45" fmla="*/ 1175 h 1342"/>
              <a:gd name="T46" fmla="*/ 1140 w 1799"/>
              <a:gd name="T47" fmla="*/ 1114 h 1342"/>
              <a:gd name="T48" fmla="*/ 1343 w 1799"/>
              <a:gd name="T49" fmla="*/ 939 h 1342"/>
              <a:gd name="T50" fmla="*/ 1521 w 1799"/>
              <a:gd name="T51" fmla="*/ 708 h 1342"/>
              <a:gd name="T52" fmla="*/ 1674 w 1799"/>
              <a:gd name="T53" fmla="*/ 459 h 1342"/>
              <a:gd name="T54" fmla="*/ 1799 w 1799"/>
              <a:gd name="T55" fmla="*/ 205 h 1342"/>
              <a:gd name="T56" fmla="*/ 1682 w 1799"/>
              <a:gd name="T57" fmla="*/ 364 h 1342"/>
              <a:gd name="T58" fmla="*/ 1556 w 1799"/>
              <a:gd name="T59" fmla="*/ 540 h 1342"/>
              <a:gd name="T60" fmla="*/ 1269 w 1799"/>
              <a:gd name="T61" fmla="*/ 866 h 1342"/>
              <a:gd name="T62" fmla="*/ 980 w 1799"/>
              <a:gd name="T63" fmla="*/ 1033 h 1342"/>
              <a:gd name="T64" fmla="*/ 917 w 1799"/>
              <a:gd name="T65" fmla="*/ 1039 h 1342"/>
              <a:gd name="T66" fmla="*/ 829 w 1799"/>
              <a:gd name="T67" fmla="*/ 1021 h 1342"/>
              <a:gd name="T68" fmla="*/ 722 w 1799"/>
              <a:gd name="T69" fmla="*/ 917 h 1342"/>
              <a:gd name="T70" fmla="*/ 592 w 1799"/>
              <a:gd name="T71" fmla="*/ 565 h 1342"/>
              <a:gd name="T72" fmla="*/ 481 w 1799"/>
              <a:gd name="T73" fmla="*/ 177 h 1342"/>
              <a:gd name="T74" fmla="*/ 400 w 1799"/>
              <a:gd name="T75" fmla="*/ 23 h 1342"/>
              <a:gd name="T76" fmla="*/ 339 w 1799"/>
              <a:gd name="T77"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9" h="1342">
                <a:moveTo>
                  <a:pt x="339" y="0"/>
                </a:moveTo>
                <a:cubicBezTo>
                  <a:pt x="316" y="0"/>
                  <a:pt x="293" y="8"/>
                  <a:pt x="275" y="25"/>
                </a:cubicBezTo>
                <a:cubicBezTo>
                  <a:pt x="255" y="44"/>
                  <a:pt x="247" y="69"/>
                  <a:pt x="238" y="94"/>
                </a:cubicBezTo>
                <a:cubicBezTo>
                  <a:pt x="229" y="123"/>
                  <a:pt x="218" y="151"/>
                  <a:pt x="212" y="180"/>
                </a:cubicBezTo>
                <a:cubicBezTo>
                  <a:pt x="196" y="249"/>
                  <a:pt x="190" y="320"/>
                  <a:pt x="183" y="390"/>
                </a:cubicBezTo>
                <a:cubicBezTo>
                  <a:pt x="170" y="528"/>
                  <a:pt x="164" y="666"/>
                  <a:pt x="157" y="805"/>
                </a:cubicBezTo>
                <a:cubicBezTo>
                  <a:pt x="151" y="933"/>
                  <a:pt x="152" y="1068"/>
                  <a:pt x="110" y="1191"/>
                </a:cubicBezTo>
                <a:cubicBezTo>
                  <a:pt x="89" y="1140"/>
                  <a:pt x="72" y="1093"/>
                  <a:pt x="59" y="1040"/>
                </a:cubicBezTo>
                <a:cubicBezTo>
                  <a:pt x="43" y="975"/>
                  <a:pt x="28" y="910"/>
                  <a:pt x="13" y="846"/>
                </a:cubicBezTo>
                <a:cubicBezTo>
                  <a:pt x="9" y="828"/>
                  <a:pt x="5" y="811"/>
                  <a:pt x="0" y="793"/>
                </a:cubicBezTo>
                <a:cubicBezTo>
                  <a:pt x="0" y="1226"/>
                  <a:pt x="0" y="1226"/>
                  <a:pt x="0" y="1226"/>
                </a:cubicBezTo>
                <a:cubicBezTo>
                  <a:pt x="10" y="1247"/>
                  <a:pt x="22" y="1268"/>
                  <a:pt x="35" y="1288"/>
                </a:cubicBezTo>
                <a:cubicBezTo>
                  <a:pt x="56" y="1317"/>
                  <a:pt x="86" y="1342"/>
                  <a:pt x="117" y="1342"/>
                </a:cubicBezTo>
                <a:cubicBezTo>
                  <a:pt x="132" y="1342"/>
                  <a:pt x="148" y="1336"/>
                  <a:pt x="163" y="1322"/>
                </a:cubicBezTo>
                <a:cubicBezTo>
                  <a:pt x="221" y="1272"/>
                  <a:pt x="228" y="1184"/>
                  <a:pt x="241" y="1113"/>
                </a:cubicBezTo>
                <a:cubicBezTo>
                  <a:pt x="256" y="1028"/>
                  <a:pt x="259" y="941"/>
                  <a:pt x="264" y="855"/>
                </a:cubicBezTo>
                <a:cubicBezTo>
                  <a:pt x="269" y="767"/>
                  <a:pt x="273" y="679"/>
                  <a:pt x="279" y="591"/>
                </a:cubicBezTo>
                <a:cubicBezTo>
                  <a:pt x="288" y="431"/>
                  <a:pt x="298" y="271"/>
                  <a:pt x="340" y="116"/>
                </a:cubicBezTo>
                <a:cubicBezTo>
                  <a:pt x="375" y="213"/>
                  <a:pt x="411" y="308"/>
                  <a:pt x="437" y="408"/>
                </a:cubicBezTo>
                <a:cubicBezTo>
                  <a:pt x="464" y="512"/>
                  <a:pt x="486" y="617"/>
                  <a:pt x="516" y="720"/>
                </a:cubicBezTo>
                <a:cubicBezTo>
                  <a:pt x="542" y="810"/>
                  <a:pt x="575" y="898"/>
                  <a:pt x="622" y="979"/>
                </a:cubicBezTo>
                <a:cubicBezTo>
                  <a:pt x="654" y="1035"/>
                  <a:pt x="692" y="1089"/>
                  <a:pt x="745" y="1127"/>
                </a:cubicBezTo>
                <a:cubicBezTo>
                  <a:pt x="794" y="1161"/>
                  <a:pt x="852" y="1175"/>
                  <a:pt x="912" y="1175"/>
                </a:cubicBezTo>
                <a:cubicBezTo>
                  <a:pt x="991" y="1175"/>
                  <a:pt x="1074" y="1150"/>
                  <a:pt x="1140" y="1114"/>
                </a:cubicBezTo>
                <a:cubicBezTo>
                  <a:pt x="1219" y="1071"/>
                  <a:pt x="1283" y="1004"/>
                  <a:pt x="1343" y="939"/>
                </a:cubicBezTo>
                <a:cubicBezTo>
                  <a:pt x="1409" y="867"/>
                  <a:pt x="1467" y="789"/>
                  <a:pt x="1521" y="708"/>
                </a:cubicBezTo>
                <a:cubicBezTo>
                  <a:pt x="1576" y="627"/>
                  <a:pt x="1625" y="543"/>
                  <a:pt x="1674" y="459"/>
                </a:cubicBezTo>
                <a:cubicBezTo>
                  <a:pt x="1721" y="377"/>
                  <a:pt x="1769" y="295"/>
                  <a:pt x="1799" y="205"/>
                </a:cubicBezTo>
                <a:cubicBezTo>
                  <a:pt x="1747" y="249"/>
                  <a:pt x="1718" y="308"/>
                  <a:pt x="1682" y="364"/>
                </a:cubicBezTo>
                <a:cubicBezTo>
                  <a:pt x="1644" y="425"/>
                  <a:pt x="1600" y="483"/>
                  <a:pt x="1556" y="540"/>
                </a:cubicBezTo>
                <a:cubicBezTo>
                  <a:pt x="1469" y="655"/>
                  <a:pt x="1374" y="766"/>
                  <a:pt x="1269" y="866"/>
                </a:cubicBezTo>
                <a:cubicBezTo>
                  <a:pt x="1187" y="943"/>
                  <a:pt x="1093" y="1011"/>
                  <a:pt x="980" y="1033"/>
                </a:cubicBezTo>
                <a:cubicBezTo>
                  <a:pt x="959" y="1037"/>
                  <a:pt x="938" y="1039"/>
                  <a:pt x="917" y="1039"/>
                </a:cubicBezTo>
                <a:cubicBezTo>
                  <a:pt x="887" y="1039"/>
                  <a:pt x="857" y="1034"/>
                  <a:pt x="829" y="1021"/>
                </a:cubicBezTo>
                <a:cubicBezTo>
                  <a:pt x="783" y="999"/>
                  <a:pt x="749" y="959"/>
                  <a:pt x="722" y="917"/>
                </a:cubicBezTo>
                <a:cubicBezTo>
                  <a:pt x="652" y="811"/>
                  <a:pt x="623" y="686"/>
                  <a:pt x="592" y="565"/>
                </a:cubicBezTo>
                <a:cubicBezTo>
                  <a:pt x="559" y="434"/>
                  <a:pt x="530" y="303"/>
                  <a:pt x="481" y="177"/>
                </a:cubicBezTo>
                <a:cubicBezTo>
                  <a:pt x="462" y="127"/>
                  <a:pt x="442" y="59"/>
                  <a:pt x="400" y="23"/>
                </a:cubicBezTo>
                <a:cubicBezTo>
                  <a:pt x="383" y="8"/>
                  <a:pt x="361" y="0"/>
                  <a:pt x="339" y="0"/>
                </a:cubicBezTo>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Title 1">
            <a:extLst>
              <a:ext uri="{FF2B5EF4-FFF2-40B4-BE49-F238E27FC236}">
                <a16:creationId xmlns:a16="http://schemas.microsoft.com/office/drawing/2014/main" id="{D5454DD1-D77E-422A-8FAB-40492B946D3F}"/>
              </a:ext>
            </a:extLst>
          </p:cNvPr>
          <p:cNvSpPr>
            <a:spLocks noGrp="1"/>
          </p:cNvSpPr>
          <p:nvPr>
            <p:ph type="ctrTitle"/>
          </p:nvPr>
        </p:nvSpPr>
        <p:spPr>
          <a:xfrm>
            <a:off x="5664832" y="1122363"/>
            <a:ext cx="6147857" cy="2387600"/>
          </a:xfrm>
        </p:spPr>
        <p:txBody>
          <a:bodyPr anchor="b">
            <a:normAutofit/>
          </a:bodyPr>
          <a:lstStyle>
            <a:lvl1pPr algn="l">
              <a:defRPr sz="2800" b="0" i="0" cap="all" baseline="0">
                <a:solidFill>
                  <a:schemeClr val="bg1"/>
                </a:solidFill>
                <a:latin typeface="Franklin Gothic Demi Cond" panose="020B0706030402020204" pitchFamily="34" charset="0"/>
              </a:defRPr>
            </a:lvl1pPr>
          </a:lstStyle>
          <a:p>
            <a:r>
              <a:rPr lang="en-US"/>
              <a:t>Click to edit Master title style</a:t>
            </a:r>
            <a:endParaRPr lang="en-GB"/>
          </a:p>
        </p:txBody>
      </p:sp>
      <p:sp>
        <p:nvSpPr>
          <p:cNvPr id="20" name="Subtitle 2">
            <a:extLst>
              <a:ext uri="{FF2B5EF4-FFF2-40B4-BE49-F238E27FC236}">
                <a16:creationId xmlns:a16="http://schemas.microsoft.com/office/drawing/2014/main" id="{D34C4823-E98E-41C0-8857-EF519BEB0CFE}"/>
              </a:ext>
            </a:extLst>
          </p:cNvPr>
          <p:cNvSpPr>
            <a:spLocks noGrp="1"/>
          </p:cNvSpPr>
          <p:nvPr>
            <p:ph type="subTitle" idx="1" hasCustomPrompt="1"/>
          </p:nvPr>
        </p:nvSpPr>
        <p:spPr>
          <a:xfrm>
            <a:off x="5664833" y="3534306"/>
            <a:ext cx="6147856" cy="791667"/>
          </a:xfrm>
        </p:spPr>
        <p:txBody>
          <a:bodyPr lIns="0" anchor="ctr" anchorCtr="0">
            <a:normAutofit/>
          </a:bodyPr>
          <a:lstStyle>
            <a:lvl1pPr marL="0" indent="0" algn="l">
              <a:buNone/>
              <a:defRPr sz="2200" b="0" i="0">
                <a:solidFill>
                  <a:schemeClr val="bg1"/>
                </a:solidFill>
                <a:latin typeface="Franklin Gothic Demi Cond" panose="020B0706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Kontext</a:t>
            </a:r>
            <a:endParaRPr lang="en-GB"/>
          </a:p>
        </p:txBody>
      </p:sp>
      <p:sp>
        <p:nvSpPr>
          <p:cNvPr id="21" name="Text Placeholder 4">
            <a:extLst>
              <a:ext uri="{FF2B5EF4-FFF2-40B4-BE49-F238E27FC236}">
                <a16:creationId xmlns:a16="http://schemas.microsoft.com/office/drawing/2014/main" id="{C2A08659-482A-481D-B596-583A972FA983}"/>
              </a:ext>
            </a:extLst>
          </p:cNvPr>
          <p:cNvSpPr>
            <a:spLocks noGrp="1"/>
          </p:cNvSpPr>
          <p:nvPr>
            <p:ph type="body" sz="quarter" idx="10" hasCustomPrompt="1"/>
          </p:nvPr>
        </p:nvSpPr>
        <p:spPr>
          <a:xfrm>
            <a:off x="5664200" y="4334346"/>
            <a:ext cx="6147856" cy="499749"/>
          </a:xfrm>
        </p:spPr>
        <p:txBody>
          <a:bodyPr lIns="0"/>
          <a:lstStyle>
            <a:lvl1pPr marL="0" indent="0">
              <a:buNone/>
              <a:defRPr sz="1600" b="0" i="0">
                <a:solidFill>
                  <a:schemeClr val="bg1"/>
                </a:solidFill>
                <a:latin typeface="Franklin Gothic Medium Cond" panose="020B0606030402020204" pitchFamily="34" charset="0"/>
              </a:defRPr>
            </a:lvl1pPr>
          </a:lstStyle>
          <a:p>
            <a:pPr lvl="0"/>
            <a:r>
              <a:rPr lang="en-US"/>
              <a:t>Datum</a:t>
            </a:r>
          </a:p>
        </p:txBody>
      </p:sp>
      <p:pic>
        <p:nvPicPr>
          <p:cNvPr id="4" name="Bildobjekt 3">
            <a:extLst>
              <a:ext uri="{FF2B5EF4-FFF2-40B4-BE49-F238E27FC236}">
                <a16:creationId xmlns:a16="http://schemas.microsoft.com/office/drawing/2014/main" id="{404CF63A-0423-4BEB-B39F-F92A427BBB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3848" y="354942"/>
            <a:ext cx="1529931" cy="482106"/>
          </a:xfrm>
          <a:prstGeom prst="rect">
            <a:avLst/>
          </a:prstGeom>
        </p:spPr>
      </p:pic>
    </p:spTree>
    <p:extLst>
      <p:ext uri="{BB962C8B-B14F-4D97-AF65-F5344CB8AC3E}">
        <p14:creationId xmlns:p14="http://schemas.microsoft.com/office/powerpoint/2010/main" val="2828850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ramsida color 3 + Bild">
    <p:bg>
      <p:bgPr>
        <a:solidFill>
          <a:srgbClr val="5AA6C1">
            <a:alpha val="10000"/>
          </a:srgbClr>
        </a:solidFill>
        <a:effectLst/>
      </p:bgPr>
    </p:bg>
    <p:spTree>
      <p:nvGrpSpPr>
        <p:cNvPr id="1" name=""/>
        <p:cNvGrpSpPr/>
        <p:nvPr/>
      </p:nvGrpSpPr>
      <p:grpSpPr>
        <a:xfrm>
          <a:off x="0" y="0"/>
          <a:ext cx="0" cy="0"/>
          <a:chOff x="0" y="0"/>
          <a:chExt cx="0" cy="0"/>
        </a:xfrm>
      </p:grpSpPr>
      <p:sp>
        <p:nvSpPr>
          <p:cNvPr id="4127" name="AutoShape 57">
            <a:extLst>
              <a:ext uri="{FF2B5EF4-FFF2-40B4-BE49-F238E27FC236}">
                <a16:creationId xmlns:a16="http://schemas.microsoft.com/office/drawing/2014/main" id="{E1CBFAC4-CEDC-43CD-B124-6A5A2A8C3CC7}"/>
              </a:ext>
            </a:extLst>
          </p:cNvPr>
          <p:cNvSpPr>
            <a:spLocks noChangeAspect="1" noChangeArrowheads="1" noTextEdit="1"/>
          </p:cNvSpPr>
          <p:nvPr/>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8" name="Rectangle 59">
            <a:extLst>
              <a:ext uri="{FF2B5EF4-FFF2-40B4-BE49-F238E27FC236}">
                <a16:creationId xmlns:a16="http://schemas.microsoft.com/office/drawing/2014/main" id="{3C02F34B-A53A-4844-93FB-DAE32C8C99EB}"/>
              </a:ext>
            </a:extLst>
          </p:cNvPr>
          <p:cNvSpPr>
            <a:spLocks noChangeArrowheads="1"/>
          </p:cNvSpPr>
          <p:nvPr/>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9" name="Rectangle 60">
            <a:extLst>
              <a:ext uri="{FF2B5EF4-FFF2-40B4-BE49-F238E27FC236}">
                <a16:creationId xmlns:a16="http://schemas.microsoft.com/office/drawing/2014/main" id="{C09D172F-0734-4CE6-85FD-5588F54CBEC5}"/>
              </a:ext>
            </a:extLst>
          </p:cNvPr>
          <p:cNvSpPr>
            <a:spLocks noChangeArrowheads="1"/>
          </p:cNvSpPr>
          <p:nvPr/>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0" name="Rectangle 61">
            <a:extLst>
              <a:ext uri="{FF2B5EF4-FFF2-40B4-BE49-F238E27FC236}">
                <a16:creationId xmlns:a16="http://schemas.microsoft.com/office/drawing/2014/main" id="{6B6252D5-2A77-445D-9594-0011D421175D}"/>
              </a:ext>
            </a:extLst>
          </p:cNvPr>
          <p:cNvSpPr>
            <a:spLocks noChangeArrowheads="1"/>
          </p:cNvSpPr>
          <p:nvPr userDrawn="1"/>
        </p:nvSpPr>
        <p:spPr bwMode="auto">
          <a:xfrm>
            <a:off x="204788" y="204788"/>
            <a:ext cx="11780838" cy="6453188"/>
          </a:xfrm>
          <a:prstGeom prst="rect">
            <a:avLst/>
          </a:prstGeom>
          <a:solidFill>
            <a:srgbClr val="E8EEF0"/>
          </a:solidFill>
          <a:ln>
            <a:noFill/>
          </a:ln>
        </p:spPr>
        <p:txBody>
          <a:bodyPr vert="horz" wrap="square" lIns="91440" tIns="45720" rIns="91440" bIns="45720" numCol="1" anchor="t" anchorCtr="0" compatLnSpc="1">
            <a:prstTxWarp prst="textNoShape">
              <a:avLst/>
            </a:prstTxWarp>
          </a:bodyPr>
          <a:lstStyle/>
          <a:p>
            <a:endParaRPr lang="en-GB"/>
          </a:p>
        </p:txBody>
      </p:sp>
      <p:sp>
        <p:nvSpPr>
          <p:cNvPr id="4131" name="Rectangle 62">
            <a:extLst>
              <a:ext uri="{FF2B5EF4-FFF2-40B4-BE49-F238E27FC236}">
                <a16:creationId xmlns:a16="http://schemas.microsoft.com/office/drawing/2014/main" id="{5D039306-C429-4B7D-87C4-46C233459E24}"/>
              </a:ext>
            </a:extLst>
          </p:cNvPr>
          <p:cNvSpPr>
            <a:spLocks noChangeArrowheads="1"/>
          </p:cNvSpPr>
          <p:nvPr/>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59" name="Picture 63">
            <a:extLst>
              <a:ext uri="{FF2B5EF4-FFF2-40B4-BE49-F238E27FC236}">
                <a16:creationId xmlns:a16="http://schemas.microsoft.com/office/drawing/2014/main" id="{67742CB7-0DE9-455E-B317-82AD9FCE8A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888" y="339725"/>
            <a:ext cx="1466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8" name="Freeform 109">
            <a:extLst>
              <a:ext uri="{FF2B5EF4-FFF2-40B4-BE49-F238E27FC236}">
                <a16:creationId xmlns:a16="http://schemas.microsoft.com/office/drawing/2014/main" id="{AA2E76BE-915B-4FEB-BC6C-B82F144ED114}"/>
              </a:ext>
            </a:extLst>
          </p:cNvPr>
          <p:cNvSpPr>
            <a:spLocks/>
          </p:cNvSpPr>
          <p:nvPr/>
        </p:nvSpPr>
        <p:spPr bwMode="auto">
          <a:xfrm>
            <a:off x="204788" y="1911350"/>
            <a:ext cx="5351463" cy="3994150"/>
          </a:xfrm>
          <a:custGeom>
            <a:avLst/>
            <a:gdLst>
              <a:gd name="T0" fmla="*/ 339 w 1799"/>
              <a:gd name="T1" fmla="*/ 0 h 1342"/>
              <a:gd name="T2" fmla="*/ 275 w 1799"/>
              <a:gd name="T3" fmla="*/ 25 h 1342"/>
              <a:gd name="T4" fmla="*/ 238 w 1799"/>
              <a:gd name="T5" fmla="*/ 94 h 1342"/>
              <a:gd name="T6" fmla="*/ 212 w 1799"/>
              <a:gd name="T7" fmla="*/ 180 h 1342"/>
              <a:gd name="T8" fmla="*/ 183 w 1799"/>
              <a:gd name="T9" fmla="*/ 390 h 1342"/>
              <a:gd name="T10" fmla="*/ 157 w 1799"/>
              <a:gd name="T11" fmla="*/ 805 h 1342"/>
              <a:gd name="T12" fmla="*/ 110 w 1799"/>
              <a:gd name="T13" fmla="*/ 1191 h 1342"/>
              <a:gd name="T14" fmla="*/ 59 w 1799"/>
              <a:gd name="T15" fmla="*/ 1040 h 1342"/>
              <a:gd name="T16" fmla="*/ 13 w 1799"/>
              <a:gd name="T17" fmla="*/ 846 h 1342"/>
              <a:gd name="T18" fmla="*/ 0 w 1799"/>
              <a:gd name="T19" fmla="*/ 793 h 1342"/>
              <a:gd name="T20" fmla="*/ 0 w 1799"/>
              <a:gd name="T21" fmla="*/ 1226 h 1342"/>
              <a:gd name="T22" fmla="*/ 35 w 1799"/>
              <a:gd name="T23" fmla="*/ 1288 h 1342"/>
              <a:gd name="T24" fmla="*/ 117 w 1799"/>
              <a:gd name="T25" fmla="*/ 1342 h 1342"/>
              <a:gd name="T26" fmla="*/ 163 w 1799"/>
              <a:gd name="T27" fmla="*/ 1322 h 1342"/>
              <a:gd name="T28" fmla="*/ 241 w 1799"/>
              <a:gd name="T29" fmla="*/ 1113 h 1342"/>
              <a:gd name="T30" fmla="*/ 264 w 1799"/>
              <a:gd name="T31" fmla="*/ 855 h 1342"/>
              <a:gd name="T32" fmla="*/ 279 w 1799"/>
              <a:gd name="T33" fmla="*/ 591 h 1342"/>
              <a:gd name="T34" fmla="*/ 340 w 1799"/>
              <a:gd name="T35" fmla="*/ 116 h 1342"/>
              <a:gd name="T36" fmla="*/ 437 w 1799"/>
              <a:gd name="T37" fmla="*/ 408 h 1342"/>
              <a:gd name="T38" fmla="*/ 516 w 1799"/>
              <a:gd name="T39" fmla="*/ 720 h 1342"/>
              <a:gd name="T40" fmla="*/ 622 w 1799"/>
              <a:gd name="T41" fmla="*/ 979 h 1342"/>
              <a:gd name="T42" fmla="*/ 745 w 1799"/>
              <a:gd name="T43" fmla="*/ 1127 h 1342"/>
              <a:gd name="T44" fmla="*/ 912 w 1799"/>
              <a:gd name="T45" fmla="*/ 1175 h 1342"/>
              <a:gd name="T46" fmla="*/ 1140 w 1799"/>
              <a:gd name="T47" fmla="*/ 1114 h 1342"/>
              <a:gd name="T48" fmla="*/ 1343 w 1799"/>
              <a:gd name="T49" fmla="*/ 939 h 1342"/>
              <a:gd name="T50" fmla="*/ 1521 w 1799"/>
              <a:gd name="T51" fmla="*/ 708 h 1342"/>
              <a:gd name="T52" fmla="*/ 1674 w 1799"/>
              <a:gd name="T53" fmla="*/ 459 h 1342"/>
              <a:gd name="T54" fmla="*/ 1799 w 1799"/>
              <a:gd name="T55" fmla="*/ 205 h 1342"/>
              <a:gd name="T56" fmla="*/ 1682 w 1799"/>
              <a:gd name="T57" fmla="*/ 364 h 1342"/>
              <a:gd name="T58" fmla="*/ 1556 w 1799"/>
              <a:gd name="T59" fmla="*/ 540 h 1342"/>
              <a:gd name="T60" fmla="*/ 1269 w 1799"/>
              <a:gd name="T61" fmla="*/ 866 h 1342"/>
              <a:gd name="T62" fmla="*/ 980 w 1799"/>
              <a:gd name="T63" fmla="*/ 1033 h 1342"/>
              <a:gd name="T64" fmla="*/ 917 w 1799"/>
              <a:gd name="T65" fmla="*/ 1039 h 1342"/>
              <a:gd name="T66" fmla="*/ 829 w 1799"/>
              <a:gd name="T67" fmla="*/ 1021 h 1342"/>
              <a:gd name="T68" fmla="*/ 722 w 1799"/>
              <a:gd name="T69" fmla="*/ 917 h 1342"/>
              <a:gd name="T70" fmla="*/ 592 w 1799"/>
              <a:gd name="T71" fmla="*/ 565 h 1342"/>
              <a:gd name="T72" fmla="*/ 481 w 1799"/>
              <a:gd name="T73" fmla="*/ 177 h 1342"/>
              <a:gd name="T74" fmla="*/ 400 w 1799"/>
              <a:gd name="T75" fmla="*/ 23 h 1342"/>
              <a:gd name="T76" fmla="*/ 339 w 1799"/>
              <a:gd name="T77"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9" h="1342">
                <a:moveTo>
                  <a:pt x="339" y="0"/>
                </a:moveTo>
                <a:cubicBezTo>
                  <a:pt x="316" y="0"/>
                  <a:pt x="293" y="8"/>
                  <a:pt x="275" y="25"/>
                </a:cubicBezTo>
                <a:cubicBezTo>
                  <a:pt x="255" y="44"/>
                  <a:pt x="247" y="69"/>
                  <a:pt x="238" y="94"/>
                </a:cubicBezTo>
                <a:cubicBezTo>
                  <a:pt x="229" y="123"/>
                  <a:pt x="218" y="151"/>
                  <a:pt x="212" y="180"/>
                </a:cubicBezTo>
                <a:cubicBezTo>
                  <a:pt x="196" y="249"/>
                  <a:pt x="190" y="320"/>
                  <a:pt x="183" y="390"/>
                </a:cubicBezTo>
                <a:cubicBezTo>
                  <a:pt x="170" y="528"/>
                  <a:pt x="164" y="666"/>
                  <a:pt x="157" y="805"/>
                </a:cubicBezTo>
                <a:cubicBezTo>
                  <a:pt x="151" y="933"/>
                  <a:pt x="152" y="1068"/>
                  <a:pt x="110" y="1191"/>
                </a:cubicBezTo>
                <a:cubicBezTo>
                  <a:pt x="89" y="1140"/>
                  <a:pt x="72" y="1093"/>
                  <a:pt x="59" y="1040"/>
                </a:cubicBezTo>
                <a:cubicBezTo>
                  <a:pt x="43" y="975"/>
                  <a:pt x="28" y="910"/>
                  <a:pt x="13" y="846"/>
                </a:cubicBezTo>
                <a:cubicBezTo>
                  <a:pt x="9" y="828"/>
                  <a:pt x="5" y="811"/>
                  <a:pt x="0" y="793"/>
                </a:cubicBezTo>
                <a:cubicBezTo>
                  <a:pt x="0" y="1226"/>
                  <a:pt x="0" y="1226"/>
                  <a:pt x="0" y="1226"/>
                </a:cubicBezTo>
                <a:cubicBezTo>
                  <a:pt x="10" y="1247"/>
                  <a:pt x="22" y="1268"/>
                  <a:pt x="35" y="1288"/>
                </a:cubicBezTo>
                <a:cubicBezTo>
                  <a:pt x="56" y="1317"/>
                  <a:pt x="86" y="1342"/>
                  <a:pt x="117" y="1342"/>
                </a:cubicBezTo>
                <a:cubicBezTo>
                  <a:pt x="132" y="1342"/>
                  <a:pt x="148" y="1336"/>
                  <a:pt x="163" y="1322"/>
                </a:cubicBezTo>
                <a:cubicBezTo>
                  <a:pt x="221" y="1272"/>
                  <a:pt x="228" y="1184"/>
                  <a:pt x="241" y="1113"/>
                </a:cubicBezTo>
                <a:cubicBezTo>
                  <a:pt x="256" y="1028"/>
                  <a:pt x="259" y="941"/>
                  <a:pt x="264" y="855"/>
                </a:cubicBezTo>
                <a:cubicBezTo>
                  <a:pt x="269" y="767"/>
                  <a:pt x="273" y="679"/>
                  <a:pt x="279" y="591"/>
                </a:cubicBezTo>
                <a:cubicBezTo>
                  <a:pt x="288" y="431"/>
                  <a:pt x="298" y="271"/>
                  <a:pt x="340" y="116"/>
                </a:cubicBezTo>
                <a:cubicBezTo>
                  <a:pt x="375" y="213"/>
                  <a:pt x="411" y="308"/>
                  <a:pt x="437" y="408"/>
                </a:cubicBezTo>
                <a:cubicBezTo>
                  <a:pt x="464" y="512"/>
                  <a:pt x="486" y="617"/>
                  <a:pt x="516" y="720"/>
                </a:cubicBezTo>
                <a:cubicBezTo>
                  <a:pt x="542" y="810"/>
                  <a:pt x="575" y="898"/>
                  <a:pt x="622" y="979"/>
                </a:cubicBezTo>
                <a:cubicBezTo>
                  <a:pt x="654" y="1035"/>
                  <a:pt x="692" y="1089"/>
                  <a:pt x="745" y="1127"/>
                </a:cubicBezTo>
                <a:cubicBezTo>
                  <a:pt x="794" y="1161"/>
                  <a:pt x="852" y="1175"/>
                  <a:pt x="912" y="1175"/>
                </a:cubicBezTo>
                <a:cubicBezTo>
                  <a:pt x="991" y="1175"/>
                  <a:pt x="1074" y="1150"/>
                  <a:pt x="1140" y="1114"/>
                </a:cubicBezTo>
                <a:cubicBezTo>
                  <a:pt x="1219" y="1071"/>
                  <a:pt x="1283" y="1004"/>
                  <a:pt x="1343" y="939"/>
                </a:cubicBezTo>
                <a:cubicBezTo>
                  <a:pt x="1409" y="867"/>
                  <a:pt x="1467" y="789"/>
                  <a:pt x="1521" y="708"/>
                </a:cubicBezTo>
                <a:cubicBezTo>
                  <a:pt x="1576" y="627"/>
                  <a:pt x="1625" y="543"/>
                  <a:pt x="1674" y="459"/>
                </a:cubicBezTo>
                <a:cubicBezTo>
                  <a:pt x="1721" y="377"/>
                  <a:pt x="1769" y="295"/>
                  <a:pt x="1799" y="205"/>
                </a:cubicBezTo>
                <a:cubicBezTo>
                  <a:pt x="1747" y="249"/>
                  <a:pt x="1718" y="308"/>
                  <a:pt x="1682" y="364"/>
                </a:cubicBezTo>
                <a:cubicBezTo>
                  <a:pt x="1644" y="425"/>
                  <a:pt x="1600" y="483"/>
                  <a:pt x="1556" y="540"/>
                </a:cubicBezTo>
                <a:cubicBezTo>
                  <a:pt x="1469" y="655"/>
                  <a:pt x="1374" y="766"/>
                  <a:pt x="1269" y="866"/>
                </a:cubicBezTo>
                <a:cubicBezTo>
                  <a:pt x="1187" y="943"/>
                  <a:pt x="1093" y="1011"/>
                  <a:pt x="980" y="1033"/>
                </a:cubicBezTo>
                <a:cubicBezTo>
                  <a:pt x="959" y="1037"/>
                  <a:pt x="938" y="1039"/>
                  <a:pt x="917" y="1039"/>
                </a:cubicBezTo>
                <a:cubicBezTo>
                  <a:pt x="887" y="1039"/>
                  <a:pt x="857" y="1034"/>
                  <a:pt x="829" y="1021"/>
                </a:cubicBezTo>
                <a:cubicBezTo>
                  <a:pt x="783" y="999"/>
                  <a:pt x="749" y="959"/>
                  <a:pt x="722" y="917"/>
                </a:cubicBezTo>
                <a:cubicBezTo>
                  <a:pt x="652" y="811"/>
                  <a:pt x="623" y="686"/>
                  <a:pt x="592" y="565"/>
                </a:cubicBezTo>
                <a:cubicBezTo>
                  <a:pt x="559" y="434"/>
                  <a:pt x="530" y="303"/>
                  <a:pt x="481" y="177"/>
                </a:cubicBezTo>
                <a:cubicBezTo>
                  <a:pt x="462" y="127"/>
                  <a:pt x="442" y="59"/>
                  <a:pt x="400" y="23"/>
                </a:cubicBezTo>
                <a:cubicBezTo>
                  <a:pt x="383" y="8"/>
                  <a:pt x="361" y="0"/>
                  <a:pt x="339" y="0"/>
                </a:cubicBezTo>
              </a:path>
            </a:pathLst>
          </a:custGeom>
          <a:solidFill>
            <a:srgbClr val="CDE0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AutoShape 57">
            <a:extLst>
              <a:ext uri="{FF2B5EF4-FFF2-40B4-BE49-F238E27FC236}">
                <a16:creationId xmlns:a16="http://schemas.microsoft.com/office/drawing/2014/main" id="{073BA220-B161-475A-829E-4757759492AF}"/>
              </a:ext>
            </a:extLst>
          </p:cNvPr>
          <p:cNvSpPr>
            <a:spLocks noChangeAspect="1" noChangeArrowheads="1" noTextEdit="1"/>
          </p:cNvSpPr>
          <p:nvPr userDrawn="1"/>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59">
            <a:extLst>
              <a:ext uri="{FF2B5EF4-FFF2-40B4-BE49-F238E27FC236}">
                <a16:creationId xmlns:a16="http://schemas.microsoft.com/office/drawing/2014/main" id="{E99D1AAE-2DA7-4C02-9FCA-8298F5AAFC14}"/>
              </a:ext>
            </a:extLst>
          </p:cNvPr>
          <p:cNvSpPr>
            <a:spLocks noChangeArrowheads="1"/>
          </p:cNvSpPr>
          <p:nvPr userDrawn="1"/>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61">
            <a:extLst>
              <a:ext uri="{FF2B5EF4-FFF2-40B4-BE49-F238E27FC236}">
                <a16:creationId xmlns:a16="http://schemas.microsoft.com/office/drawing/2014/main" id="{E56CE0BC-CA23-4E55-8D72-BDFE012F958B}"/>
              </a:ext>
            </a:extLst>
          </p:cNvPr>
          <p:cNvSpPr>
            <a:spLocks noChangeArrowheads="1"/>
          </p:cNvSpPr>
          <p:nvPr userDrawn="1"/>
        </p:nvSpPr>
        <p:spPr bwMode="auto">
          <a:xfrm>
            <a:off x="204788" y="204788"/>
            <a:ext cx="11780838" cy="6453189"/>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60">
            <a:extLst>
              <a:ext uri="{FF2B5EF4-FFF2-40B4-BE49-F238E27FC236}">
                <a16:creationId xmlns:a16="http://schemas.microsoft.com/office/drawing/2014/main" id="{D5FA3EFC-7F20-45A1-B6BF-F924A25733E1}"/>
              </a:ext>
            </a:extLst>
          </p:cNvPr>
          <p:cNvSpPr>
            <a:spLocks noChangeArrowheads="1"/>
          </p:cNvSpPr>
          <p:nvPr userDrawn="1"/>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62">
            <a:extLst>
              <a:ext uri="{FF2B5EF4-FFF2-40B4-BE49-F238E27FC236}">
                <a16:creationId xmlns:a16="http://schemas.microsoft.com/office/drawing/2014/main" id="{DA80F85B-3651-4317-BA5D-610509CE00E0}"/>
              </a:ext>
            </a:extLst>
          </p:cNvPr>
          <p:cNvSpPr>
            <a:spLocks noChangeArrowheads="1"/>
          </p:cNvSpPr>
          <p:nvPr userDrawn="1"/>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 name="Bildobjekt 3">
            <a:extLst>
              <a:ext uri="{FF2B5EF4-FFF2-40B4-BE49-F238E27FC236}">
                <a16:creationId xmlns:a16="http://schemas.microsoft.com/office/drawing/2014/main" id="{404CF63A-0423-4BEB-B39F-F92A427BBB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3848" y="354942"/>
            <a:ext cx="1529931" cy="482106"/>
          </a:xfrm>
          <a:prstGeom prst="rect">
            <a:avLst/>
          </a:prstGeom>
        </p:spPr>
      </p:pic>
      <p:sp>
        <p:nvSpPr>
          <p:cNvPr id="26" name="Freeform 13">
            <a:extLst>
              <a:ext uri="{FF2B5EF4-FFF2-40B4-BE49-F238E27FC236}">
                <a16:creationId xmlns:a16="http://schemas.microsoft.com/office/drawing/2014/main" id="{522B8D93-1B52-4A19-8A11-1A004DFB47EE}"/>
              </a:ext>
            </a:extLst>
          </p:cNvPr>
          <p:cNvSpPr>
            <a:spLocks/>
          </p:cNvSpPr>
          <p:nvPr userDrawn="1"/>
        </p:nvSpPr>
        <p:spPr bwMode="auto">
          <a:xfrm>
            <a:off x="6923090" y="452589"/>
            <a:ext cx="5062536" cy="6023657"/>
          </a:xfrm>
          <a:custGeom>
            <a:avLst/>
            <a:gdLst>
              <a:gd name="T0" fmla="*/ 1072 w 1301"/>
              <a:gd name="T1" fmla="*/ 1200 h 1548"/>
              <a:gd name="T2" fmla="*/ 971 w 1301"/>
              <a:gd name="T3" fmla="*/ 1178 h 1548"/>
              <a:gd name="T4" fmla="*/ 847 w 1301"/>
              <a:gd name="T5" fmla="*/ 1058 h 1548"/>
              <a:gd name="T6" fmla="*/ 696 w 1301"/>
              <a:gd name="T7" fmla="*/ 652 h 1548"/>
              <a:gd name="T8" fmla="*/ 569 w 1301"/>
              <a:gd name="T9" fmla="*/ 205 h 1548"/>
              <a:gd name="T10" fmla="*/ 475 w 1301"/>
              <a:gd name="T11" fmla="*/ 26 h 1548"/>
              <a:gd name="T12" fmla="*/ 405 w 1301"/>
              <a:gd name="T13" fmla="*/ 0 h 1548"/>
              <a:gd name="T14" fmla="*/ 330 w 1301"/>
              <a:gd name="T15" fmla="*/ 29 h 1548"/>
              <a:gd name="T16" fmla="*/ 289 w 1301"/>
              <a:gd name="T17" fmla="*/ 108 h 1548"/>
              <a:gd name="T18" fmla="*/ 258 w 1301"/>
              <a:gd name="T19" fmla="*/ 208 h 1548"/>
              <a:gd name="T20" fmla="*/ 225 w 1301"/>
              <a:gd name="T21" fmla="*/ 450 h 1548"/>
              <a:gd name="T22" fmla="*/ 195 w 1301"/>
              <a:gd name="T23" fmla="*/ 928 h 1548"/>
              <a:gd name="T24" fmla="*/ 139 w 1301"/>
              <a:gd name="T25" fmla="*/ 1374 h 1548"/>
              <a:gd name="T26" fmla="*/ 82 w 1301"/>
              <a:gd name="T27" fmla="*/ 1200 h 1548"/>
              <a:gd name="T28" fmla="*/ 29 w 1301"/>
              <a:gd name="T29" fmla="*/ 976 h 1548"/>
              <a:gd name="T30" fmla="*/ 0 w 1301"/>
              <a:gd name="T31" fmla="*/ 856 h 1548"/>
              <a:gd name="T32" fmla="*/ 0 w 1301"/>
              <a:gd name="T33" fmla="*/ 1383 h 1548"/>
              <a:gd name="T34" fmla="*/ 54 w 1301"/>
              <a:gd name="T35" fmla="*/ 1486 h 1548"/>
              <a:gd name="T36" fmla="*/ 148 w 1301"/>
              <a:gd name="T37" fmla="*/ 1548 h 1548"/>
              <a:gd name="T38" fmla="*/ 202 w 1301"/>
              <a:gd name="T39" fmla="*/ 1526 h 1548"/>
              <a:gd name="T40" fmla="*/ 292 w 1301"/>
              <a:gd name="T41" fmla="*/ 1284 h 1548"/>
              <a:gd name="T42" fmla="*/ 318 w 1301"/>
              <a:gd name="T43" fmla="*/ 986 h 1548"/>
              <a:gd name="T44" fmla="*/ 335 w 1301"/>
              <a:gd name="T45" fmla="*/ 681 h 1548"/>
              <a:gd name="T46" fmla="*/ 406 w 1301"/>
              <a:gd name="T47" fmla="*/ 133 h 1548"/>
              <a:gd name="T48" fmla="*/ 518 w 1301"/>
              <a:gd name="T49" fmla="*/ 471 h 1548"/>
              <a:gd name="T50" fmla="*/ 609 w 1301"/>
              <a:gd name="T51" fmla="*/ 830 h 1548"/>
              <a:gd name="T52" fmla="*/ 731 w 1301"/>
              <a:gd name="T53" fmla="*/ 1129 h 1548"/>
              <a:gd name="T54" fmla="*/ 873 w 1301"/>
              <a:gd name="T55" fmla="*/ 1300 h 1548"/>
              <a:gd name="T56" fmla="*/ 1065 w 1301"/>
              <a:gd name="T57" fmla="*/ 1355 h 1548"/>
              <a:gd name="T58" fmla="*/ 1301 w 1301"/>
              <a:gd name="T59" fmla="*/ 1299 h 1548"/>
              <a:gd name="T60" fmla="*/ 1301 w 1301"/>
              <a:gd name="T61" fmla="*/ 1133 h 1548"/>
              <a:gd name="T62" fmla="*/ 1145 w 1301"/>
              <a:gd name="T63" fmla="*/ 1192 h 1548"/>
              <a:gd name="T64" fmla="*/ 1072 w 1301"/>
              <a:gd name="T65" fmla="*/ 120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1" h="1548">
                <a:moveTo>
                  <a:pt x="1072" y="1200"/>
                </a:moveTo>
                <a:cubicBezTo>
                  <a:pt x="1037" y="1200"/>
                  <a:pt x="1003" y="1193"/>
                  <a:pt x="971" y="1178"/>
                </a:cubicBezTo>
                <a:cubicBezTo>
                  <a:pt x="917" y="1153"/>
                  <a:pt x="878" y="1107"/>
                  <a:pt x="847" y="1058"/>
                </a:cubicBezTo>
                <a:cubicBezTo>
                  <a:pt x="766" y="934"/>
                  <a:pt x="733" y="791"/>
                  <a:pt x="696" y="652"/>
                </a:cubicBezTo>
                <a:cubicBezTo>
                  <a:pt x="658" y="501"/>
                  <a:pt x="624" y="349"/>
                  <a:pt x="569" y="205"/>
                </a:cubicBezTo>
                <a:cubicBezTo>
                  <a:pt x="547" y="146"/>
                  <a:pt x="524" y="68"/>
                  <a:pt x="475" y="26"/>
                </a:cubicBezTo>
                <a:cubicBezTo>
                  <a:pt x="455" y="9"/>
                  <a:pt x="430" y="0"/>
                  <a:pt x="405" y="0"/>
                </a:cubicBezTo>
                <a:cubicBezTo>
                  <a:pt x="378" y="0"/>
                  <a:pt x="352" y="10"/>
                  <a:pt x="330" y="29"/>
                </a:cubicBezTo>
                <a:cubicBezTo>
                  <a:pt x="308" y="50"/>
                  <a:pt x="299" y="79"/>
                  <a:pt x="289" y="108"/>
                </a:cubicBezTo>
                <a:cubicBezTo>
                  <a:pt x="278" y="142"/>
                  <a:pt x="265" y="174"/>
                  <a:pt x="258" y="208"/>
                </a:cubicBezTo>
                <a:cubicBezTo>
                  <a:pt x="240" y="286"/>
                  <a:pt x="232" y="369"/>
                  <a:pt x="225" y="450"/>
                </a:cubicBezTo>
                <a:cubicBezTo>
                  <a:pt x="209" y="609"/>
                  <a:pt x="202" y="769"/>
                  <a:pt x="195" y="928"/>
                </a:cubicBezTo>
                <a:cubicBezTo>
                  <a:pt x="187" y="1076"/>
                  <a:pt x="188" y="1232"/>
                  <a:pt x="139" y="1374"/>
                </a:cubicBezTo>
                <a:cubicBezTo>
                  <a:pt x="117" y="1315"/>
                  <a:pt x="97" y="1261"/>
                  <a:pt x="82" y="1200"/>
                </a:cubicBezTo>
                <a:cubicBezTo>
                  <a:pt x="64" y="1125"/>
                  <a:pt x="47" y="1050"/>
                  <a:pt x="29" y="976"/>
                </a:cubicBezTo>
                <a:cubicBezTo>
                  <a:pt x="19" y="936"/>
                  <a:pt x="10" y="896"/>
                  <a:pt x="0" y="856"/>
                </a:cubicBezTo>
                <a:cubicBezTo>
                  <a:pt x="0" y="1383"/>
                  <a:pt x="0" y="1383"/>
                  <a:pt x="0" y="1383"/>
                </a:cubicBezTo>
                <a:cubicBezTo>
                  <a:pt x="15" y="1419"/>
                  <a:pt x="32" y="1454"/>
                  <a:pt x="54" y="1486"/>
                </a:cubicBezTo>
                <a:cubicBezTo>
                  <a:pt x="78" y="1520"/>
                  <a:pt x="112" y="1548"/>
                  <a:pt x="148" y="1548"/>
                </a:cubicBezTo>
                <a:cubicBezTo>
                  <a:pt x="166" y="1548"/>
                  <a:pt x="185" y="1541"/>
                  <a:pt x="202" y="1526"/>
                </a:cubicBezTo>
                <a:cubicBezTo>
                  <a:pt x="269" y="1467"/>
                  <a:pt x="276" y="1365"/>
                  <a:pt x="292" y="1284"/>
                </a:cubicBezTo>
                <a:cubicBezTo>
                  <a:pt x="309" y="1186"/>
                  <a:pt x="312" y="1085"/>
                  <a:pt x="318" y="986"/>
                </a:cubicBezTo>
                <a:cubicBezTo>
                  <a:pt x="324" y="884"/>
                  <a:pt x="329" y="782"/>
                  <a:pt x="335" y="681"/>
                </a:cubicBezTo>
                <a:cubicBezTo>
                  <a:pt x="347" y="497"/>
                  <a:pt x="358" y="313"/>
                  <a:pt x="406" y="133"/>
                </a:cubicBezTo>
                <a:cubicBezTo>
                  <a:pt x="446" y="245"/>
                  <a:pt x="488" y="355"/>
                  <a:pt x="518" y="471"/>
                </a:cubicBezTo>
                <a:cubicBezTo>
                  <a:pt x="549" y="590"/>
                  <a:pt x="574" y="711"/>
                  <a:pt x="609" y="830"/>
                </a:cubicBezTo>
                <a:cubicBezTo>
                  <a:pt x="640" y="934"/>
                  <a:pt x="677" y="1036"/>
                  <a:pt x="731" y="1129"/>
                </a:cubicBezTo>
                <a:cubicBezTo>
                  <a:pt x="768" y="1193"/>
                  <a:pt x="813" y="1256"/>
                  <a:pt x="873" y="1300"/>
                </a:cubicBezTo>
                <a:cubicBezTo>
                  <a:pt x="930" y="1339"/>
                  <a:pt x="996" y="1355"/>
                  <a:pt x="1065" y="1355"/>
                </a:cubicBezTo>
                <a:cubicBezTo>
                  <a:pt x="1147" y="1355"/>
                  <a:pt x="1230" y="1333"/>
                  <a:pt x="1301" y="1299"/>
                </a:cubicBezTo>
                <a:cubicBezTo>
                  <a:pt x="1301" y="1133"/>
                  <a:pt x="1301" y="1133"/>
                  <a:pt x="1301" y="1133"/>
                </a:cubicBezTo>
                <a:cubicBezTo>
                  <a:pt x="1252" y="1161"/>
                  <a:pt x="1201" y="1181"/>
                  <a:pt x="1145" y="1192"/>
                </a:cubicBezTo>
                <a:cubicBezTo>
                  <a:pt x="1121" y="1196"/>
                  <a:pt x="1096" y="1200"/>
                  <a:pt x="1072" y="1200"/>
                </a:cubicBez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5" name="Picture Placeholder 4120">
            <a:extLst>
              <a:ext uri="{FF2B5EF4-FFF2-40B4-BE49-F238E27FC236}">
                <a16:creationId xmlns:a16="http://schemas.microsoft.com/office/drawing/2014/main" id="{BB90778C-1C57-4879-BAF7-D9535FC8B7A7}"/>
              </a:ext>
            </a:extLst>
          </p:cNvPr>
          <p:cNvSpPr>
            <a:spLocks noGrp="1"/>
          </p:cNvSpPr>
          <p:nvPr>
            <p:ph type="pic" sz="quarter" idx="10"/>
          </p:nvPr>
        </p:nvSpPr>
        <p:spPr>
          <a:xfrm>
            <a:off x="201168" y="207962"/>
            <a:ext cx="6721477" cy="6451600"/>
          </a:xfrm>
        </p:spPr>
        <p:txBody>
          <a:bodyPr/>
          <a:lstStyle>
            <a:lvl1pPr>
              <a:defRPr b="0">
                <a:solidFill>
                  <a:schemeClr val="bg1"/>
                </a:solidFill>
              </a:defRPr>
            </a:lvl1pPr>
          </a:lstStyle>
          <a:p>
            <a:r>
              <a:rPr lang="en-US"/>
              <a:t>Click icon to add picture</a:t>
            </a:r>
            <a:endParaRPr lang="en-GB"/>
          </a:p>
        </p:txBody>
      </p:sp>
      <mc:AlternateContent xmlns:mc="http://schemas.openxmlformats.org/markup-compatibility/2006" xmlns:p14="http://schemas.microsoft.com/office/powerpoint/2010/main">
        <mc:Choice Requires="p14">
          <p:contentPart p14:bwMode="auto" r:id="rId4">
            <p14:nvContentPartPr>
              <p14:cNvPr id="2" name="Pennanteckning 1">
                <a:extLst>
                  <a:ext uri="{FF2B5EF4-FFF2-40B4-BE49-F238E27FC236}">
                    <a16:creationId xmlns:a16="http://schemas.microsoft.com/office/drawing/2014/main" id="{9FB567AB-EA22-4C16-BEC3-979611216DD5}"/>
                  </a:ext>
                </a:extLst>
              </p14:cNvPr>
              <p14:cNvContentPartPr/>
              <p14:nvPr userDrawn="1"/>
            </p14:nvContentPartPr>
            <p14:xfrm>
              <a:off x="7076280" y="5507640"/>
              <a:ext cx="360" cy="360"/>
            </p14:xfrm>
          </p:contentPart>
        </mc:Choice>
        <mc:Fallback xmlns="">
          <p:pic>
            <p:nvPicPr>
              <p:cNvPr id="2" name="Pennanteckning 1">
                <a:extLst>
                  <a:ext uri="{FF2B5EF4-FFF2-40B4-BE49-F238E27FC236}">
                    <a16:creationId xmlns:a16="http://schemas.microsoft.com/office/drawing/2014/main" id="{9FB567AB-EA22-4C16-BEC3-979611216DD5}"/>
                  </a:ext>
                </a:extLst>
              </p:cNvPr>
              <p:cNvPicPr/>
              <p:nvPr/>
            </p:nvPicPr>
            <p:blipFill>
              <a:blip r:embed="rId5"/>
              <a:stretch>
                <a:fillRect/>
              </a:stretch>
            </p:blipFill>
            <p:spPr>
              <a:xfrm>
                <a:off x="7067280" y="5498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Pennanteckning 2">
                <a:extLst>
                  <a:ext uri="{FF2B5EF4-FFF2-40B4-BE49-F238E27FC236}">
                    <a16:creationId xmlns:a16="http://schemas.microsoft.com/office/drawing/2014/main" id="{259635E1-3428-440D-B83C-DA856F8C48E5}"/>
                  </a:ext>
                </a:extLst>
              </p14:cNvPr>
              <p14:cNvContentPartPr/>
              <p14:nvPr userDrawn="1"/>
            </p14:nvContentPartPr>
            <p14:xfrm>
              <a:off x="7533480" y="5964840"/>
              <a:ext cx="360" cy="360"/>
            </p14:xfrm>
          </p:contentPart>
        </mc:Choice>
        <mc:Fallback xmlns="">
          <p:pic>
            <p:nvPicPr>
              <p:cNvPr id="3" name="Pennanteckning 2">
                <a:extLst>
                  <a:ext uri="{FF2B5EF4-FFF2-40B4-BE49-F238E27FC236}">
                    <a16:creationId xmlns:a16="http://schemas.microsoft.com/office/drawing/2014/main" id="{259635E1-3428-440D-B83C-DA856F8C48E5}"/>
                  </a:ext>
                </a:extLst>
              </p:cNvPr>
              <p:cNvPicPr/>
              <p:nvPr/>
            </p:nvPicPr>
            <p:blipFill>
              <a:blip r:embed="rId5"/>
              <a:stretch>
                <a:fillRect/>
              </a:stretch>
            </p:blipFill>
            <p:spPr>
              <a:xfrm>
                <a:off x="7524480" y="5955840"/>
                <a:ext cx="18000" cy="18000"/>
              </a:xfrm>
              <a:prstGeom prst="rect">
                <a:avLst/>
              </a:prstGeom>
            </p:spPr>
          </p:pic>
        </mc:Fallback>
      </mc:AlternateContent>
      <p:sp>
        <p:nvSpPr>
          <p:cNvPr id="22" name="Title 1">
            <a:extLst>
              <a:ext uri="{FF2B5EF4-FFF2-40B4-BE49-F238E27FC236}">
                <a16:creationId xmlns:a16="http://schemas.microsoft.com/office/drawing/2014/main" id="{BD0BE79E-88E5-4B89-80C5-BC1438D83815}"/>
              </a:ext>
            </a:extLst>
          </p:cNvPr>
          <p:cNvSpPr>
            <a:spLocks noGrp="1"/>
          </p:cNvSpPr>
          <p:nvPr>
            <p:ph type="ctrTitle"/>
          </p:nvPr>
        </p:nvSpPr>
        <p:spPr>
          <a:xfrm>
            <a:off x="7097247" y="2498724"/>
            <a:ext cx="4774447" cy="2387600"/>
          </a:xfrm>
        </p:spPr>
        <p:txBody>
          <a:bodyPr anchor="b">
            <a:normAutofit/>
          </a:bodyPr>
          <a:lstStyle>
            <a:lvl1pPr algn="l">
              <a:defRPr sz="2600" b="0" i="0" cap="all" baseline="0">
                <a:solidFill>
                  <a:schemeClr val="bg1"/>
                </a:solidFill>
                <a:latin typeface="Franklin Gothic Demi Cond" panose="020B0706030402020204" pitchFamily="34" charset="0"/>
              </a:defRPr>
            </a:lvl1pPr>
          </a:lstStyle>
          <a:p>
            <a:r>
              <a:rPr lang="en-US"/>
              <a:t>Click to edit Master title style</a:t>
            </a:r>
            <a:endParaRPr lang="en-GB"/>
          </a:p>
        </p:txBody>
      </p:sp>
      <p:sp>
        <p:nvSpPr>
          <p:cNvPr id="23" name="Subtitle 2">
            <a:extLst>
              <a:ext uri="{FF2B5EF4-FFF2-40B4-BE49-F238E27FC236}">
                <a16:creationId xmlns:a16="http://schemas.microsoft.com/office/drawing/2014/main" id="{A07458D4-3B41-4BB8-A636-A3548E02B018}"/>
              </a:ext>
            </a:extLst>
          </p:cNvPr>
          <p:cNvSpPr>
            <a:spLocks noGrp="1"/>
          </p:cNvSpPr>
          <p:nvPr>
            <p:ph type="subTitle" idx="1" hasCustomPrompt="1"/>
          </p:nvPr>
        </p:nvSpPr>
        <p:spPr>
          <a:xfrm>
            <a:off x="7097247" y="4852989"/>
            <a:ext cx="4774446" cy="914765"/>
          </a:xfrm>
        </p:spPr>
        <p:txBody>
          <a:bodyPr lIns="0" anchor="ctr" anchorCtr="0">
            <a:normAutofit/>
          </a:bodyPr>
          <a:lstStyle>
            <a:lvl1pPr marL="0" indent="0" algn="l">
              <a:buNone/>
              <a:defRPr sz="1800" b="0" i="0">
                <a:solidFill>
                  <a:schemeClr val="bg1"/>
                </a:solidFill>
                <a:latin typeface="Franklin Gothic Demi Cond" panose="020B0706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Kontext</a:t>
            </a:r>
            <a:endParaRPr lang="en-GB"/>
          </a:p>
        </p:txBody>
      </p:sp>
      <p:sp>
        <p:nvSpPr>
          <p:cNvPr id="24" name="Text Placeholder 4">
            <a:extLst>
              <a:ext uri="{FF2B5EF4-FFF2-40B4-BE49-F238E27FC236}">
                <a16:creationId xmlns:a16="http://schemas.microsoft.com/office/drawing/2014/main" id="{FA112D3E-D8A5-457E-96B3-229D68ED3A15}"/>
              </a:ext>
            </a:extLst>
          </p:cNvPr>
          <p:cNvSpPr>
            <a:spLocks noGrp="1"/>
          </p:cNvSpPr>
          <p:nvPr>
            <p:ph type="body" sz="quarter" idx="11" hasCustomPrompt="1"/>
          </p:nvPr>
        </p:nvSpPr>
        <p:spPr>
          <a:xfrm>
            <a:off x="7097247" y="5781841"/>
            <a:ext cx="4774448" cy="499749"/>
          </a:xfrm>
        </p:spPr>
        <p:txBody>
          <a:bodyPr lIns="0"/>
          <a:lstStyle>
            <a:lvl1pPr marL="0" indent="0">
              <a:buNone/>
              <a:defRPr sz="1400" b="0" i="0">
                <a:solidFill>
                  <a:schemeClr val="bg1"/>
                </a:solidFill>
                <a:latin typeface="Franklin Gothic Medium Cond" panose="020B0606030402020204" pitchFamily="34" charset="0"/>
              </a:defRPr>
            </a:lvl1pPr>
          </a:lstStyle>
          <a:p>
            <a:pPr lvl="0"/>
            <a:r>
              <a:rPr lang="en-US"/>
              <a:t>Datum</a:t>
            </a:r>
          </a:p>
        </p:txBody>
      </p:sp>
    </p:spTree>
    <p:extLst>
      <p:ext uri="{BB962C8B-B14F-4D97-AF65-F5344CB8AC3E}">
        <p14:creationId xmlns:p14="http://schemas.microsoft.com/office/powerpoint/2010/main" val="15532029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Framsida color 4">
    <p:bg>
      <p:bgPr>
        <a:solidFill>
          <a:srgbClr val="5AA6C1">
            <a:alpha val="10000"/>
          </a:srgbClr>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75427FAA-9081-4D9D-9022-DBF9ADE4D6CA}"/>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127" name="AutoShape 57">
            <a:extLst>
              <a:ext uri="{FF2B5EF4-FFF2-40B4-BE49-F238E27FC236}">
                <a16:creationId xmlns:a16="http://schemas.microsoft.com/office/drawing/2014/main" id="{E1CBFAC4-CEDC-43CD-B124-6A5A2A8C3CC7}"/>
              </a:ext>
            </a:extLst>
          </p:cNvPr>
          <p:cNvSpPr>
            <a:spLocks noChangeAspect="1" noChangeArrowheads="1" noTextEdit="1"/>
          </p:cNvSpPr>
          <p:nvPr/>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8" name="Rectangle 59">
            <a:extLst>
              <a:ext uri="{FF2B5EF4-FFF2-40B4-BE49-F238E27FC236}">
                <a16:creationId xmlns:a16="http://schemas.microsoft.com/office/drawing/2014/main" id="{3C02F34B-A53A-4844-93FB-DAE32C8C99EB}"/>
              </a:ext>
            </a:extLst>
          </p:cNvPr>
          <p:cNvSpPr>
            <a:spLocks noChangeArrowheads="1"/>
          </p:cNvSpPr>
          <p:nvPr/>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9" name="Rectangle 60">
            <a:extLst>
              <a:ext uri="{FF2B5EF4-FFF2-40B4-BE49-F238E27FC236}">
                <a16:creationId xmlns:a16="http://schemas.microsoft.com/office/drawing/2014/main" id="{C09D172F-0734-4CE6-85FD-5588F54CBEC5}"/>
              </a:ext>
            </a:extLst>
          </p:cNvPr>
          <p:cNvSpPr>
            <a:spLocks noChangeArrowheads="1"/>
          </p:cNvSpPr>
          <p:nvPr/>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0" name="Rectangle 61">
            <a:extLst>
              <a:ext uri="{FF2B5EF4-FFF2-40B4-BE49-F238E27FC236}">
                <a16:creationId xmlns:a16="http://schemas.microsoft.com/office/drawing/2014/main" id="{6B6252D5-2A77-445D-9594-0011D421175D}"/>
              </a:ext>
            </a:extLst>
          </p:cNvPr>
          <p:cNvSpPr>
            <a:spLocks noChangeArrowheads="1"/>
          </p:cNvSpPr>
          <p:nvPr/>
        </p:nvSpPr>
        <p:spPr bwMode="auto">
          <a:xfrm>
            <a:off x="204788" y="204788"/>
            <a:ext cx="11780838" cy="6453188"/>
          </a:xfrm>
          <a:prstGeom prst="rect">
            <a:avLst/>
          </a:prstGeom>
          <a:solidFill>
            <a:srgbClr val="E8EEF0"/>
          </a:solidFill>
          <a:ln>
            <a:noFill/>
          </a:ln>
        </p:spPr>
        <p:txBody>
          <a:bodyPr vert="horz" wrap="square" lIns="91440" tIns="45720" rIns="91440" bIns="45720" numCol="1" anchor="t" anchorCtr="0" compatLnSpc="1">
            <a:prstTxWarp prst="textNoShape">
              <a:avLst/>
            </a:prstTxWarp>
          </a:bodyPr>
          <a:lstStyle/>
          <a:p>
            <a:endParaRPr lang="en-GB"/>
          </a:p>
        </p:txBody>
      </p:sp>
      <p:sp>
        <p:nvSpPr>
          <p:cNvPr id="4131" name="Rectangle 62">
            <a:extLst>
              <a:ext uri="{FF2B5EF4-FFF2-40B4-BE49-F238E27FC236}">
                <a16:creationId xmlns:a16="http://schemas.microsoft.com/office/drawing/2014/main" id="{5D039306-C429-4B7D-87C4-46C233459E24}"/>
              </a:ext>
            </a:extLst>
          </p:cNvPr>
          <p:cNvSpPr>
            <a:spLocks noChangeArrowheads="1"/>
          </p:cNvSpPr>
          <p:nvPr/>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59" name="Picture 63">
            <a:extLst>
              <a:ext uri="{FF2B5EF4-FFF2-40B4-BE49-F238E27FC236}">
                <a16:creationId xmlns:a16="http://schemas.microsoft.com/office/drawing/2014/main" id="{67742CB7-0DE9-455E-B317-82AD9FCE8A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888" y="339725"/>
            <a:ext cx="1466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8" name="Freeform 109">
            <a:extLst>
              <a:ext uri="{FF2B5EF4-FFF2-40B4-BE49-F238E27FC236}">
                <a16:creationId xmlns:a16="http://schemas.microsoft.com/office/drawing/2014/main" id="{AA2E76BE-915B-4FEB-BC6C-B82F144ED114}"/>
              </a:ext>
            </a:extLst>
          </p:cNvPr>
          <p:cNvSpPr>
            <a:spLocks/>
          </p:cNvSpPr>
          <p:nvPr/>
        </p:nvSpPr>
        <p:spPr bwMode="auto">
          <a:xfrm>
            <a:off x="204788" y="1911350"/>
            <a:ext cx="5351463" cy="3994150"/>
          </a:xfrm>
          <a:custGeom>
            <a:avLst/>
            <a:gdLst>
              <a:gd name="T0" fmla="*/ 339 w 1799"/>
              <a:gd name="T1" fmla="*/ 0 h 1342"/>
              <a:gd name="T2" fmla="*/ 275 w 1799"/>
              <a:gd name="T3" fmla="*/ 25 h 1342"/>
              <a:gd name="T4" fmla="*/ 238 w 1799"/>
              <a:gd name="T5" fmla="*/ 94 h 1342"/>
              <a:gd name="T6" fmla="*/ 212 w 1799"/>
              <a:gd name="T7" fmla="*/ 180 h 1342"/>
              <a:gd name="T8" fmla="*/ 183 w 1799"/>
              <a:gd name="T9" fmla="*/ 390 h 1342"/>
              <a:gd name="T10" fmla="*/ 157 w 1799"/>
              <a:gd name="T11" fmla="*/ 805 h 1342"/>
              <a:gd name="T12" fmla="*/ 110 w 1799"/>
              <a:gd name="T13" fmla="*/ 1191 h 1342"/>
              <a:gd name="T14" fmla="*/ 59 w 1799"/>
              <a:gd name="T15" fmla="*/ 1040 h 1342"/>
              <a:gd name="T16" fmla="*/ 13 w 1799"/>
              <a:gd name="T17" fmla="*/ 846 h 1342"/>
              <a:gd name="T18" fmla="*/ 0 w 1799"/>
              <a:gd name="T19" fmla="*/ 793 h 1342"/>
              <a:gd name="T20" fmla="*/ 0 w 1799"/>
              <a:gd name="T21" fmla="*/ 1226 h 1342"/>
              <a:gd name="T22" fmla="*/ 35 w 1799"/>
              <a:gd name="T23" fmla="*/ 1288 h 1342"/>
              <a:gd name="T24" fmla="*/ 117 w 1799"/>
              <a:gd name="T25" fmla="*/ 1342 h 1342"/>
              <a:gd name="T26" fmla="*/ 163 w 1799"/>
              <a:gd name="T27" fmla="*/ 1322 h 1342"/>
              <a:gd name="T28" fmla="*/ 241 w 1799"/>
              <a:gd name="T29" fmla="*/ 1113 h 1342"/>
              <a:gd name="T30" fmla="*/ 264 w 1799"/>
              <a:gd name="T31" fmla="*/ 855 h 1342"/>
              <a:gd name="T32" fmla="*/ 279 w 1799"/>
              <a:gd name="T33" fmla="*/ 591 h 1342"/>
              <a:gd name="T34" fmla="*/ 340 w 1799"/>
              <a:gd name="T35" fmla="*/ 116 h 1342"/>
              <a:gd name="T36" fmla="*/ 437 w 1799"/>
              <a:gd name="T37" fmla="*/ 408 h 1342"/>
              <a:gd name="T38" fmla="*/ 516 w 1799"/>
              <a:gd name="T39" fmla="*/ 720 h 1342"/>
              <a:gd name="T40" fmla="*/ 622 w 1799"/>
              <a:gd name="T41" fmla="*/ 979 h 1342"/>
              <a:gd name="T42" fmla="*/ 745 w 1799"/>
              <a:gd name="T43" fmla="*/ 1127 h 1342"/>
              <a:gd name="T44" fmla="*/ 912 w 1799"/>
              <a:gd name="T45" fmla="*/ 1175 h 1342"/>
              <a:gd name="T46" fmla="*/ 1140 w 1799"/>
              <a:gd name="T47" fmla="*/ 1114 h 1342"/>
              <a:gd name="T48" fmla="*/ 1343 w 1799"/>
              <a:gd name="T49" fmla="*/ 939 h 1342"/>
              <a:gd name="T50" fmla="*/ 1521 w 1799"/>
              <a:gd name="T51" fmla="*/ 708 h 1342"/>
              <a:gd name="T52" fmla="*/ 1674 w 1799"/>
              <a:gd name="T53" fmla="*/ 459 h 1342"/>
              <a:gd name="T54" fmla="*/ 1799 w 1799"/>
              <a:gd name="T55" fmla="*/ 205 h 1342"/>
              <a:gd name="T56" fmla="*/ 1682 w 1799"/>
              <a:gd name="T57" fmla="*/ 364 h 1342"/>
              <a:gd name="T58" fmla="*/ 1556 w 1799"/>
              <a:gd name="T59" fmla="*/ 540 h 1342"/>
              <a:gd name="T60" fmla="*/ 1269 w 1799"/>
              <a:gd name="T61" fmla="*/ 866 h 1342"/>
              <a:gd name="T62" fmla="*/ 980 w 1799"/>
              <a:gd name="T63" fmla="*/ 1033 h 1342"/>
              <a:gd name="T64" fmla="*/ 917 w 1799"/>
              <a:gd name="T65" fmla="*/ 1039 h 1342"/>
              <a:gd name="T66" fmla="*/ 829 w 1799"/>
              <a:gd name="T67" fmla="*/ 1021 h 1342"/>
              <a:gd name="T68" fmla="*/ 722 w 1799"/>
              <a:gd name="T69" fmla="*/ 917 h 1342"/>
              <a:gd name="T70" fmla="*/ 592 w 1799"/>
              <a:gd name="T71" fmla="*/ 565 h 1342"/>
              <a:gd name="T72" fmla="*/ 481 w 1799"/>
              <a:gd name="T73" fmla="*/ 177 h 1342"/>
              <a:gd name="T74" fmla="*/ 400 w 1799"/>
              <a:gd name="T75" fmla="*/ 23 h 1342"/>
              <a:gd name="T76" fmla="*/ 339 w 1799"/>
              <a:gd name="T77"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9" h="1342">
                <a:moveTo>
                  <a:pt x="339" y="0"/>
                </a:moveTo>
                <a:cubicBezTo>
                  <a:pt x="316" y="0"/>
                  <a:pt x="293" y="8"/>
                  <a:pt x="275" y="25"/>
                </a:cubicBezTo>
                <a:cubicBezTo>
                  <a:pt x="255" y="44"/>
                  <a:pt x="247" y="69"/>
                  <a:pt x="238" y="94"/>
                </a:cubicBezTo>
                <a:cubicBezTo>
                  <a:pt x="229" y="123"/>
                  <a:pt x="218" y="151"/>
                  <a:pt x="212" y="180"/>
                </a:cubicBezTo>
                <a:cubicBezTo>
                  <a:pt x="196" y="249"/>
                  <a:pt x="190" y="320"/>
                  <a:pt x="183" y="390"/>
                </a:cubicBezTo>
                <a:cubicBezTo>
                  <a:pt x="170" y="528"/>
                  <a:pt x="164" y="666"/>
                  <a:pt x="157" y="805"/>
                </a:cubicBezTo>
                <a:cubicBezTo>
                  <a:pt x="151" y="933"/>
                  <a:pt x="152" y="1068"/>
                  <a:pt x="110" y="1191"/>
                </a:cubicBezTo>
                <a:cubicBezTo>
                  <a:pt x="89" y="1140"/>
                  <a:pt x="72" y="1093"/>
                  <a:pt x="59" y="1040"/>
                </a:cubicBezTo>
                <a:cubicBezTo>
                  <a:pt x="43" y="975"/>
                  <a:pt x="28" y="910"/>
                  <a:pt x="13" y="846"/>
                </a:cubicBezTo>
                <a:cubicBezTo>
                  <a:pt x="9" y="828"/>
                  <a:pt x="5" y="811"/>
                  <a:pt x="0" y="793"/>
                </a:cubicBezTo>
                <a:cubicBezTo>
                  <a:pt x="0" y="1226"/>
                  <a:pt x="0" y="1226"/>
                  <a:pt x="0" y="1226"/>
                </a:cubicBezTo>
                <a:cubicBezTo>
                  <a:pt x="10" y="1247"/>
                  <a:pt x="22" y="1268"/>
                  <a:pt x="35" y="1288"/>
                </a:cubicBezTo>
                <a:cubicBezTo>
                  <a:pt x="56" y="1317"/>
                  <a:pt x="86" y="1342"/>
                  <a:pt x="117" y="1342"/>
                </a:cubicBezTo>
                <a:cubicBezTo>
                  <a:pt x="132" y="1342"/>
                  <a:pt x="148" y="1336"/>
                  <a:pt x="163" y="1322"/>
                </a:cubicBezTo>
                <a:cubicBezTo>
                  <a:pt x="221" y="1272"/>
                  <a:pt x="228" y="1184"/>
                  <a:pt x="241" y="1113"/>
                </a:cubicBezTo>
                <a:cubicBezTo>
                  <a:pt x="256" y="1028"/>
                  <a:pt x="259" y="941"/>
                  <a:pt x="264" y="855"/>
                </a:cubicBezTo>
                <a:cubicBezTo>
                  <a:pt x="269" y="767"/>
                  <a:pt x="273" y="679"/>
                  <a:pt x="279" y="591"/>
                </a:cubicBezTo>
                <a:cubicBezTo>
                  <a:pt x="288" y="431"/>
                  <a:pt x="298" y="271"/>
                  <a:pt x="340" y="116"/>
                </a:cubicBezTo>
                <a:cubicBezTo>
                  <a:pt x="375" y="213"/>
                  <a:pt x="411" y="308"/>
                  <a:pt x="437" y="408"/>
                </a:cubicBezTo>
                <a:cubicBezTo>
                  <a:pt x="464" y="512"/>
                  <a:pt x="486" y="617"/>
                  <a:pt x="516" y="720"/>
                </a:cubicBezTo>
                <a:cubicBezTo>
                  <a:pt x="542" y="810"/>
                  <a:pt x="575" y="898"/>
                  <a:pt x="622" y="979"/>
                </a:cubicBezTo>
                <a:cubicBezTo>
                  <a:pt x="654" y="1035"/>
                  <a:pt x="692" y="1089"/>
                  <a:pt x="745" y="1127"/>
                </a:cubicBezTo>
                <a:cubicBezTo>
                  <a:pt x="794" y="1161"/>
                  <a:pt x="852" y="1175"/>
                  <a:pt x="912" y="1175"/>
                </a:cubicBezTo>
                <a:cubicBezTo>
                  <a:pt x="991" y="1175"/>
                  <a:pt x="1074" y="1150"/>
                  <a:pt x="1140" y="1114"/>
                </a:cubicBezTo>
                <a:cubicBezTo>
                  <a:pt x="1219" y="1071"/>
                  <a:pt x="1283" y="1004"/>
                  <a:pt x="1343" y="939"/>
                </a:cubicBezTo>
                <a:cubicBezTo>
                  <a:pt x="1409" y="867"/>
                  <a:pt x="1467" y="789"/>
                  <a:pt x="1521" y="708"/>
                </a:cubicBezTo>
                <a:cubicBezTo>
                  <a:pt x="1576" y="627"/>
                  <a:pt x="1625" y="543"/>
                  <a:pt x="1674" y="459"/>
                </a:cubicBezTo>
                <a:cubicBezTo>
                  <a:pt x="1721" y="377"/>
                  <a:pt x="1769" y="295"/>
                  <a:pt x="1799" y="205"/>
                </a:cubicBezTo>
                <a:cubicBezTo>
                  <a:pt x="1747" y="249"/>
                  <a:pt x="1718" y="308"/>
                  <a:pt x="1682" y="364"/>
                </a:cubicBezTo>
                <a:cubicBezTo>
                  <a:pt x="1644" y="425"/>
                  <a:pt x="1600" y="483"/>
                  <a:pt x="1556" y="540"/>
                </a:cubicBezTo>
                <a:cubicBezTo>
                  <a:pt x="1469" y="655"/>
                  <a:pt x="1374" y="766"/>
                  <a:pt x="1269" y="866"/>
                </a:cubicBezTo>
                <a:cubicBezTo>
                  <a:pt x="1187" y="943"/>
                  <a:pt x="1093" y="1011"/>
                  <a:pt x="980" y="1033"/>
                </a:cubicBezTo>
                <a:cubicBezTo>
                  <a:pt x="959" y="1037"/>
                  <a:pt x="938" y="1039"/>
                  <a:pt x="917" y="1039"/>
                </a:cubicBezTo>
                <a:cubicBezTo>
                  <a:pt x="887" y="1039"/>
                  <a:pt x="857" y="1034"/>
                  <a:pt x="829" y="1021"/>
                </a:cubicBezTo>
                <a:cubicBezTo>
                  <a:pt x="783" y="999"/>
                  <a:pt x="749" y="959"/>
                  <a:pt x="722" y="917"/>
                </a:cubicBezTo>
                <a:cubicBezTo>
                  <a:pt x="652" y="811"/>
                  <a:pt x="623" y="686"/>
                  <a:pt x="592" y="565"/>
                </a:cubicBezTo>
                <a:cubicBezTo>
                  <a:pt x="559" y="434"/>
                  <a:pt x="530" y="303"/>
                  <a:pt x="481" y="177"/>
                </a:cubicBezTo>
                <a:cubicBezTo>
                  <a:pt x="462" y="127"/>
                  <a:pt x="442" y="59"/>
                  <a:pt x="400" y="23"/>
                </a:cubicBezTo>
                <a:cubicBezTo>
                  <a:pt x="383" y="8"/>
                  <a:pt x="361" y="0"/>
                  <a:pt x="339" y="0"/>
                </a:cubicBezTo>
              </a:path>
            </a:pathLst>
          </a:custGeom>
          <a:solidFill>
            <a:srgbClr val="CDE0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AutoShape 57">
            <a:extLst>
              <a:ext uri="{FF2B5EF4-FFF2-40B4-BE49-F238E27FC236}">
                <a16:creationId xmlns:a16="http://schemas.microsoft.com/office/drawing/2014/main" id="{073BA220-B161-475A-829E-4757759492AF}"/>
              </a:ext>
            </a:extLst>
          </p:cNvPr>
          <p:cNvSpPr>
            <a:spLocks noChangeAspect="1" noChangeArrowheads="1" noTextEdit="1"/>
          </p:cNvSpPr>
          <p:nvPr userDrawn="1"/>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59">
            <a:extLst>
              <a:ext uri="{FF2B5EF4-FFF2-40B4-BE49-F238E27FC236}">
                <a16:creationId xmlns:a16="http://schemas.microsoft.com/office/drawing/2014/main" id="{E99D1AAE-2DA7-4C02-9FCA-8298F5AAFC14}"/>
              </a:ext>
            </a:extLst>
          </p:cNvPr>
          <p:cNvSpPr>
            <a:spLocks noChangeArrowheads="1"/>
          </p:cNvSpPr>
          <p:nvPr userDrawn="1"/>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60">
            <a:extLst>
              <a:ext uri="{FF2B5EF4-FFF2-40B4-BE49-F238E27FC236}">
                <a16:creationId xmlns:a16="http://schemas.microsoft.com/office/drawing/2014/main" id="{D5FA3EFC-7F20-45A1-B6BF-F924A25733E1}"/>
              </a:ext>
            </a:extLst>
          </p:cNvPr>
          <p:cNvSpPr>
            <a:spLocks noChangeArrowheads="1"/>
          </p:cNvSpPr>
          <p:nvPr userDrawn="1"/>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61">
            <a:extLst>
              <a:ext uri="{FF2B5EF4-FFF2-40B4-BE49-F238E27FC236}">
                <a16:creationId xmlns:a16="http://schemas.microsoft.com/office/drawing/2014/main" id="{E56CE0BC-CA23-4E55-8D72-BDFE012F958B}"/>
              </a:ext>
            </a:extLst>
          </p:cNvPr>
          <p:cNvSpPr>
            <a:spLocks noChangeArrowheads="1"/>
          </p:cNvSpPr>
          <p:nvPr userDrawn="1"/>
        </p:nvSpPr>
        <p:spPr bwMode="auto">
          <a:xfrm>
            <a:off x="204788" y="204788"/>
            <a:ext cx="11780838" cy="6453189"/>
          </a:xfrm>
          <a:prstGeom prst="rect">
            <a:avLst/>
          </a:prstGeom>
          <a:solidFill>
            <a:srgbClr val="862B56"/>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62">
            <a:extLst>
              <a:ext uri="{FF2B5EF4-FFF2-40B4-BE49-F238E27FC236}">
                <a16:creationId xmlns:a16="http://schemas.microsoft.com/office/drawing/2014/main" id="{DA80F85B-3651-4317-BA5D-610509CE00E0}"/>
              </a:ext>
            </a:extLst>
          </p:cNvPr>
          <p:cNvSpPr>
            <a:spLocks noChangeArrowheads="1"/>
          </p:cNvSpPr>
          <p:nvPr userDrawn="1"/>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9">
            <a:extLst>
              <a:ext uri="{FF2B5EF4-FFF2-40B4-BE49-F238E27FC236}">
                <a16:creationId xmlns:a16="http://schemas.microsoft.com/office/drawing/2014/main" id="{3D6EC125-A732-40FE-BB9A-C56922C53E2B}"/>
              </a:ext>
            </a:extLst>
          </p:cNvPr>
          <p:cNvSpPr>
            <a:spLocks/>
          </p:cNvSpPr>
          <p:nvPr userDrawn="1"/>
        </p:nvSpPr>
        <p:spPr bwMode="auto">
          <a:xfrm>
            <a:off x="204788" y="1911350"/>
            <a:ext cx="5351463" cy="3994150"/>
          </a:xfrm>
          <a:custGeom>
            <a:avLst/>
            <a:gdLst>
              <a:gd name="T0" fmla="*/ 339 w 1799"/>
              <a:gd name="T1" fmla="*/ 0 h 1342"/>
              <a:gd name="T2" fmla="*/ 275 w 1799"/>
              <a:gd name="T3" fmla="*/ 25 h 1342"/>
              <a:gd name="T4" fmla="*/ 238 w 1799"/>
              <a:gd name="T5" fmla="*/ 94 h 1342"/>
              <a:gd name="T6" fmla="*/ 212 w 1799"/>
              <a:gd name="T7" fmla="*/ 180 h 1342"/>
              <a:gd name="T8" fmla="*/ 183 w 1799"/>
              <a:gd name="T9" fmla="*/ 390 h 1342"/>
              <a:gd name="T10" fmla="*/ 157 w 1799"/>
              <a:gd name="T11" fmla="*/ 805 h 1342"/>
              <a:gd name="T12" fmla="*/ 110 w 1799"/>
              <a:gd name="T13" fmla="*/ 1191 h 1342"/>
              <a:gd name="T14" fmla="*/ 59 w 1799"/>
              <a:gd name="T15" fmla="*/ 1040 h 1342"/>
              <a:gd name="T16" fmla="*/ 13 w 1799"/>
              <a:gd name="T17" fmla="*/ 846 h 1342"/>
              <a:gd name="T18" fmla="*/ 0 w 1799"/>
              <a:gd name="T19" fmla="*/ 793 h 1342"/>
              <a:gd name="T20" fmla="*/ 0 w 1799"/>
              <a:gd name="T21" fmla="*/ 1226 h 1342"/>
              <a:gd name="T22" fmla="*/ 35 w 1799"/>
              <a:gd name="T23" fmla="*/ 1288 h 1342"/>
              <a:gd name="T24" fmla="*/ 117 w 1799"/>
              <a:gd name="T25" fmla="*/ 1342 h 1342"/>
              <a:gd name="T26" fmla="*/ 163 w 1799"/>
              <a:gd name="T27" fmla="*/ 1322 h 1342"/>
              <a:gd name="T28" fmla="*/ 241 w 1799"/>
              <a:gd name="T29" fmla="*/ 1113 h 1342"/>
              <a:gd name="T30" fmla="*/ 264 w 1799"/>
              <a:gd name="T31" fmla="*/ 855 h 1342"/>
              <a:gd name="T32" fmla="*/ 279 w 1799"/>
              <a:gd name="T33" fmla="*/ 591 h 1342"/>
              <a:gd name="T34" fmla="*/ 340 w 1799"/>
              <a:gd name="T35" fmla="*/ 116 h 1342"/>
              <a:gd name="T36" fmla="*/ 437 w 1799"/>
              <a:gd name="T37" fmla="*/ 408 h 1342"/>
              <a:gd name="T38" fmla="*/ 516 w 1799"/>
              <a:gd name="T39" fmla="*/ 720 h 1342"/>
              <a:gd name="T40" fmla="*/ 622 w 1799"/>
              <a:gd name="T41" fmla="*/ 979 h 1342"/>
              <a:gd name="T42" fmla="*/ 745 w 1799"/>
              <a:gd name="T43" fmla="*/ 1127 h 1342"/>
              <a:gd name="T44" fmla="*/ 912 w 1799"/>
              <a:gd name="T45" fmla="*/ 1175 h 1342"/>
              <a:gd name="T46" fmla="*/ 1140 w 1799"/>
              <a:gd name="T47" fmla="*/ 1114 h 1342"/>
              <a:gd name="T48" fmla="*/ 1343 w 1799"/>
              <a:gd name="T49" fmla="*/ 939 h 1342"/>
              <a:gd name="T50" fmla="*/ 1521 w 1799"/>
              <a:gd name="T51" fmla="*/ 708 h 1342"/>
              <a:gd name="T52" fmla="*/ 1674 w 1799"/>
              <a:gd name="T53" fmla="*/ 459 h 1342"/>
              <a:gd name="T54" fmla="*/ 1799 w 1799"/>
              <a:gd name="T55" fmla="*/ 205 h 1342"/>
              <a:gd name="T56" fmla="*/ 1682 w 1799"/>
              <a:gd name="T57" fmla="*/ 364 h 1342"/>
              <a:gd name="T58" fmla="*/ 1556 w 1799"/>
              <a:gd name="T59" fmla="*/ 540 h 1342"/>
              <a:gd name="T60" fmla="*/ 1269 w 1799"/>
              <a:gd name="T61" fmla="*/ 866 h 1342"/>
              <a:gd name="T62" fmla="*/ 980 w 1799"/>
              <a:gd name="T63" fmla="*/ 1033 h 1342"/>
              <a:gd name="T64" fmla="*/ 917 w 1799"/>
              <a:gd name="T65" fmla="*/ 1039 h 1342"/>
              <a:gd name="T66" fmla="*/ 829 w 1799"/>
              <a:gd name="T67" fmla="*/ 1021 h 1342"/>
              <a:gd name="T68" fmla="*/ 722 w 1799"/>
              <a:gd name="T69" fmla="*/ 917 h 1342"/>
              <a:gd name="T70" fmla="*/ 592 w 1799"/>
              <a:gd name="T71" fmla="*/ 565 h 1342"/>
              <a:gd name="T72" fmla="*/ 481 w 1799"/>
              <a:gd name="T73" fmla="*/ 177 h 1342"/>
              <a:gd name="T74" fmla="*/ 400 w 1799"/>
              <a:gd name="T75" fmla="*/ 23 h 1342"/>
              <a:gd name="T76" fmla="*/ 339 w 1799"/>
              <a:gd name="T77"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9" h="1342">
                <a:moveTo>
                  <a:pt x="339" y="0"/>
                </a:moveTo>
                <a:cubicBezTo>
                  <a:pt x="316" y="0"/>
                  <a:pt x="293" y="8"/>
                  <a:pt x="275" y="25"/>
                </a:cubicBezTo>
                <a:cubicBezTo>
                  <a:pt x="255" y="44"/>
                  <a:pt x="247" y="69"/>
                  <a:pt x="238" y="94"/>
                </a:cubicBezTo>
                <a:cubicBezTo>
                  <a:pt x="229" y="123"/>
                  <a:pt x="218" y="151"/>
                  <a:pt x="212" y="180"/>
                </a:cubicBezTo>
                <a:cubicBezTo>
                  <a:pt x="196" y="249"/>
                  <a:pt x="190" y="320"/>
                  <a:pt x="183" y="390"/>
                </a:cubicBezTo>
                <a:cubicBezTo>
                  <a:pt x="170" y="528"/>
                  <a:pt x="164" y="666"/>
                  <a:pt x="157" y="805"/>
                </a:cubicBezTo>
                <a:cubicBezTo>
                  <a:pt x="151" y="933"/>
                  <a:pt x="152" y="1068"/>
                  <a:pt x="110" y="1191"/>
                </a:cubicBezTo>
                <a:cubicBezTo>
                  <a:pt x="89" y="1140"/>
                  <a:pt x="72" y="1093"/>
                  <a:pt x="59" y="1040"/>
                </a:cubicBezTo>
                <a:cubicBezTo>
                  <a:pt x="43" y="975"/>
                  <a:pt x="28" y="910"/>
                  <a:pt x="13" y="846"/>
                </a:cubicBezTo>
                <a:cubicBezTo>
                  <a:pt x="9" y="828"/>
                  <a:pt x="5" y="811"/>
                  <a:pt x="0" y="793"/>
                </a:cubicBezTo>
                <a:cubicBezTo>
                  <a:pt x="0" y="1226"/>
                  <a:pt x="0" y="1226"/>
                  <a:pt x="0" y="1226"/>
                </a:cubicBezTo>
                <a:cubicBezTo>
                  <a:pt x="10" y="1247"/>
                  <a:pt x="22" y="1268"/>
                  <a:pt x="35" y="1288"/>
                </a:cubicBezTo>
                <a:cubicBezTo>
                  <a:pt x="56" y="1317"/>
                  <a:pt x="86" y="1342"/>
                  <a:pt x="117" y="1342"/>
                </a:cubicBezTo>
                <a:cubicBezTo>
                  <a:pt x="132" y="1342"/>
                  <a:pt x="148" y="1336"/>
                  <a:pt x="163" y="1322"/>
                </a:cubicBezTo>
                <a:cubicBezTo>
                  <a:pt x="221" y="1272"/>
                  <a:pt x="228" y="1184"/>
                  <a:pt x="241" y="1113"/>
                </a:cubicBezTo>
                <a:cubicBezTo>
                  <a:pt x="256" y="1028"/>
                  <a:pt x="259" y="941"/>
                  <a:pt x="264" y="855"/>
                </a:cubicBezTo>
                <a:cubicBezTo>
                  <a:pt x="269" y="767"/>
                  <a:pt x="273" y="679"/>
                  <a:pt x="279" y="591"/>
                </a:cubicBezTo>
                <a:cubicBezTo>
                  <a:pt x="288" y="431"/>
                  <a:pt x="298" y="271"/>
                  <a:pt x="340" y="116"/>
                </a:cubicBezTo>
                <a:cubicBezTo>
                  <a:pt x="375" y="213"/>
                  <a:pt x="411" y="308"/>
                  <a:pt x="437" y="408"/>
                </a:cubicBezTo>
                <a:cubicBezTo>
                  <a:pt x="464" y="512"/>
                  <a:pt x="486" y="617"/>
                  <a:pt x="516" y="720"/>
                </a:cubicBezTo>
                <a:cubicBezTo>
                  <a:pt x="542" y="810"/>
                  <a:pt x="575" y="898"/>
                  <a:pt x="622" y="979"/>
                </a:cubicBezTo>
                <a:cubicBezTo>
                  <a:pt x="654" y="1035"/>
                  <a:pt x="692" y="1089"/>
                  <a:pt x="745" y="1127"/>
                </a:cubicBezTo>
                <a:cubicBezTo>
                  <a:pt x="794" y="1161"/>
                  <a:pt x="852" y="1175"/>
                  <a:pt x="912" y="1175"/>
                </a:cubicBezTo>
                <a:cubicBezTo>
                  <a:pt x="991" y="1175"/>
                  <a:pt x="1074" y="1150"/>
                  <a:pt x="1140" y="1114"/>
                </a:cubicBezTo>
                <a:cubicBezTo>
                  <a:pt x="1219" y="1071"/>
                  <a:pt x="1283" y="1004"/>
                  <a:pt x="1343" y="939"/>
                </a:cubicBezTo>
                <a:cubicBezTo>
                  <a:pt x="1409" y="867"/>
                  <a:pt x="1467" y="789"/>
                  <a:pt x="1521" y="708"/>
                </a:cubicBezTo>
                <a:cubicBezTo>
                  <a:pt x="1576" y="627"/>
                  <a:pt x="1625" y="543"/>
                  <a:pt x="1674" y="459"/>
                </a:cubicBezTo>
                <a:cubicBezTo>
                  <a:pt x="1721" y="377"/>
                  <a:pt x="1769" y="295"/>
                  <a:pt x="1799" y="205"/>
                </a:cubicBezTo>
                <a:cubicBezTo>
                  <a:pt x="1747" y="249"/>
                  <a:pt x="1718" y="308"/>
                  <a:pt x="1682" y="364"/>
                </a:cubicBezTo>
                <a:cubicBezTo>
                  <a:pt x="1644" y="425"/>
                  <a:pt x="1600" y="483"/>
                  <a:pt x="1556" y="540"/>
                </a:cubicBezTo>
                <a:cubicBezTo>
                  <a:pt x="1469" y="655"/>
                  <a:pt x="1374" y="766"/>
                  <a:pt x="1269" y="866"/>
                </a:cubicBezTo>
                <a:cubicBezTo>
                  <a:pt x="1187" y="943"/>
                  <a:pt x="1093" y="1011"/>
                  <a:pt x="980" y="1033"/>
                </a:cubicBezTo>
                <a:cubicBezTo>
                  <a:pt x="959" y="1037"/>
                  <a:pt x="938" y="1039"/>
                  <a:pt x="917" y="1039"/>
                </a:cubicBezTo>
                <a:cubicBezTo>
                  <a:pt x="887" y="1039"/>
                  <a:pt x="857" y="1034"/>
                  <a:pt x="829" y="1021"/>
                </a:cubicBezTo>
                <a:cubicBezTo>
                  <a:pt x="783" y="999"/>
                  <a:pt x="749" y="959"/>
                  <a:pt x="722" y="917"/>
                </a:cubicBezTo>
                <a:cubicBezTo>
                  <a:pt x="652" y="811"/>
                  <a:pt x="623" y="686"/>
                  <a:pt x="592" y="565"/>
                </a:cubicBezTo>
                <a:cubicBezTo>
                  <a:pt x="559" y="434"/>
                  <a:pt x="530" y="303"/>
                  <a:pt x="481" y="177"/>
                </a:cubicBezTo>
                <a:cubicBezTo>
                  <a:pt x="462" y="127"/>
                  <a:pt x="442" y="59"/>
                  <a:pt x="400" y="23"/>
                </a:cubicBezTo>
                <a:cubicBezTo>
                  <a:pt x="383" y="8"/>
                  <a:pt x="361" y="0"/>
                  <a:pt x="339" y="0"/>
                </a:cubicBezTo>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Title 1">
            <a:extLst>
              <a:ext uri="{FF2B5EF4-FFF2-40B4-BE49-F238E27FC236}">
                <a16:creationId xmlns:a16="http://schemas.microsoft.com/office/drawing/2014/main" id="{D5454DD1-D77E-422A-8FAB-40492B946D3F}"/>
              </a:ext>
            </a:extLst>
          </p:cNvPr>
          <p:cNvSpPr>
            <a:spLocks noGrp="1"/>
          </p:cNvSpPr>
          <p:nvPr>
            <p:ph type="ctrTitle"/>
          </p:nvPr>
        </p:nvSpPr>
        <p:spPr>
          <a:xfrm>
            <a:off x="5664832" y="1122363"/>
            <a:ext cx="6147857" cy="2387600"/>
          </a:xfrm>
        </p:spPr>
        <p:txBody>
          <a:bodyPr anchor="b">
            <a:normAutofit/>
          </a:bodyPr>
          <a:lstStyle>
            <a:lvl1pPr algn="l">
              <a:defRPr sz="2800" b="0" i="0" cap="all" baseline="0">
                <a:solidFill>
                  <a:schemeClr val="bg1"/>
                </a:solidFill>
                <a:latin typeface="Franklin Gothic Demi Cond" panose="020B0706030402020204" pitchFamily="34" charset="0"/>
              </a:defRPr>
            </a:lvl1pPr>
          </a:lstStyle>
          <a:p>
            <a:r>
              <a:rPr lang="en-US"/>
              <a:t>Click to edit Master title style</a:t>
            </a:r>
            <a:endParaRPr lang="en-GB"/>
          </a:p>
        </p:txBody>
      </p:sp>
      <p:sp>
        <p:nvSpPr>
          <p:cNvPr id="20" name="Subtitle 2">
            <a:extLst>
              <a:ext uri="{FF2B5EF4-FFF2-40B4-BE49-F238E27FC236}">
                <a16:creationId xmlns:a16="http://schemas.microsoft.com/office/drawing/2014/main" id="{D34C4823-E98E-41C0-8857-EF519BEB0CFE}"/>
              </a:ext>
            </a:extLst>
          </p:cNvPr>
          <p:cNvSpPr>
            <a:spLocks noGrp="1"/>
          </p:cNvSpPr>
          <p:nvPr>
            <p:ph type="subTitle" idx="1" hasCustomPrompt="1"/>
          </p:nvPr>
        </p:nvSpPr>
        <p:spPr>
          <a:xfrm>
            <a:off x="5664833" y="3534306"/>
            <a:ext cx="6147856" cy="791667"/>
          </a:xfrm>
        </p:spPr>
        <p:txBody>
          <a:bodyPr lIns="0" anchor="ctr" anchorCtr="0">
            <a:normAutofit/>
          </a:bodyPr>
          <a:lstStyle>
            <a:lvl1pPr marL="0" indent="0" algn="l">
              <a:buNone/>
              <a:defRPr sz="2200" b="0" i="0">
                <a:solidFill>
                  <a:schemeClr val="bg1"/>
                </a:solidFill>
                <a:latin typeface="Franklin Gothic Demi Cond" panose="020B0706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Kontext</a:t>
            </a:r>
            <a:endParaRPr lang="en-GB"/>
          </a:p>
        </p:txBody>
      </p:sp>
      <p:sp>
        <p:nvSpPr>
          <p:cNvPr id="21" name="Text Placeholder 4">
            <a:extLst>
              <a:ext uri="{FF2B5EF4-FFF2-40B4-BE49-F238E27FC236}">
                <a16:creationId xmlns:a16="http://schemas.microsoft.com/office/drawing/2014/main" id="{C2A08659-482A-481D-B596-583A972FA983}"/>
              </a:ext>
            </a:extLst>
          </p:cNvPr>
          <p:cNvSpPr>
            <a:spLocks noGrp="1"/>
          </p:cNvSpPr>
          <p:nvPr>
            <p:ph type="body" sz="quarter" idx="10" hasCustomPrompt="1"/>
          </p:nvPr>
        </p:nvSpPr>
        <p:spPr>
          <a:xfrm>
            <a:off x="5664200" y="4334346"/>
            <a:ext cx="6147856" cy="499749"/>
          </a:xfrm>
        </p:spPr>
        <p:txBody>
          <a:bodyPr lIns="0"/>
          <a:lstStyle>
            <a:lvl1pPr marL="0" indent="0">
              <a:buNone/>
              <a:defRPr sz="1600" b="0" i="0">
                <a:solidFill>
                  <a:schemeClr val="bg1"/>
                </a:solidFill>
                <a:latin typeface="Franklin Gothic Medium Cond" panose="020B0606030402020204" pitchFamily="34" charset="0"/>
              </a:defRPr>
            </a:lvl1pPr>
          </a:lstStyle>
          <a:p>
            <a:pPr lvl="0"/>
            <a:r>
              <a:rPr lang="en-US"/>
              <a:t>Datum</a:t>
            </a:r>
          </a:p>
        </p:txBody>
      </p:sp>
      <p:pic>
        <p:nvPicPr>
          <p:cNvPr id="4" name="Bildobjekt 3">
            <a:extLst>
              <a:ext uri="{FF2B5EF4-FFF2-40B4-BE49-F238E27FC236}">
                <a16:creationId xmlns:a16="http://schemas.microsoft.com/office/drawing/2014/main" id="{404CF63A-0423-4BEB-B39F-F92A427BBB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13848" y="354942"/>
            <a:ext cx="1529931" cy="482106"/>
          </a:xfrm>
          <a:prstGeom prst="rect">
            <a:avLst/>
          </a:prstGeom>
        </p:spPr>
      </p:pic>
    </p:spTree>
    <p:extLst>
      <p:ext uri="{BB962C8B-B14F-4D97-AF65-F5344CB8AC3E}">
        <p14:creationId xmlns:p14="http://schemas.microsoft.com/office/powerpoint/2010/main" val="299205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ramsida color 4 + Bild">
    <p:bg>
      <p:bgPr>
        <a:solidFill>
          <a:srgbClr val="5AA6C1">
            <a:alpha val="10000"/>
          </a:srgbClr>
        </a:solid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835D22FB-B8EB-4FCE-AF13-298769CC4B06}"/>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4127" name="AutoShape 57">
            <a:extLst>
              <a:ext uri="{FF2B5EF4-FFF2-40B4-BE49-F238E27FC236}">
                <a16:creationId xmlns:a16="http://schemas.microsoft.com/office/drawing/2014/main" id="{E1CBFAC4-CEDC-43CD-B124-6A5A2A8C3CC7}"/>
              </a:ext>
            </a:extLst>
          </p:cNvPr>
          <p:cNvSpPr>
            <a:spLocks noChangeAspect="1" noChangeArrowheads="1" noTextEdit="1"/>
          </p:cNvSpPr>
          <p:nvPr/>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8" name="Rectangle 59">
            <a:extLst>
              <a:ext uri="{FF2B5EF4-FFF2-40B4-BE49-F238E27FC236}">
                <a16:creationId xmlns:a16="http://schemas.microsoft.com/office/drawing/2014/main" id="{3C02F34B-A53A-4844-93FB-DAE32C8C99EB}"/>
              </a:ext>
            </a:extLst>
          </p:cNvPr>
          <p:cNvSpPr>
            <a:spLocks noChangeArrowheads="1"/>
          </p:cNvSpPr>
          <p:nvPr/>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9" name="Rectangle 60">
            <a:extLst>
              <a:ext uri="{FF2B5EF4-FFF2-40B4-BE49-F238E27FC236}">
                <a16:creationId xmlns:a16="http://schemas.microsoft.com/office/drawing/2014/main" id="{C09D172F-0734-4CE6-85FD-5588F54CBEC5}"/>
              </a:ext>
            </a:extLst>
          </p:cNvPr>
          <p:cNvSpPr>
            <a:spLocks noChangeArrowheads="1"/>
          </p:cNvSpPr>
          <p:nvPr/>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0" name="Rectangle 61">
            <a:extLst>
              <a:ext uri="{FF2B5EF4-FFF2-40B4-BE49-F238E27FC236}">
                <a16:creationId xmlns:a16="http://schemas.microsoft.com/office/drawing/2014/main" id="{6B6252D5-2A77-445D-9594-0011D421175D}"/>
              </a:ext>
            </a:extLst>
          </p:cNvPr>
          <p:cNvSpPr>
            <a:spLocks noChangeArrowheads="1"/>
          </p:cNvSpPr>
          <p:nvPr userDrawn="1"/>
        </p:nvSpPr>
        <p:spPr bwMode="auto">
          <a:xfrm>
            <a:off x="204788" y="204788"/>
            <a:ext cx="11780838" cy="6453188"/>
          </a:xfrm>
          <a:prstGeom prst="rect">
            <a:avLst/>
          </a:prstGeom>
          <a:solidFill>
            <a:srgbClr val="E8EEF0"/>
          </a:solidFill>
          <a:ln>
            <a:noFill/>
          </a:ln>
        </p:spPr>
        <p:txBody>
          <a:bodyPr vert="horz" wrap="square" lIns="91440" tIns="45720" rIns="91440" bIns="45720" numCol="1" anchor="t" anchorCtr="0" compatLnSpc="1">
            <a:prstTxWarp prst="textNoShape">
              <a:avLst/>
            </a:prstTxWarp>
          </a:bodyPr>
          <a:lstStyle/>
          <a:p>
            <a:endParaRPr lang="en-GB"/>
          </a:p>
        </p:txBody>
      </p:sp>
      <p:sp>
        <p:nvSpPr>
          <p:cNvPr id="4131" name="Rectangle 62">
            <a:extLst>
              <a:ext uri="{FF2B5EF4-FFF2-40B4-BE49-F238E27FC236}">
                <a16:creationId xmlns:a16="http://schemas.microsoft.com/office/drawing/2014/main" id="{5D039306-C429-4B7D-87C4-46C233459E24}"/>
              </a:ext>
            </a:extLst>
          </p:cNvPr>
          <p:cNvSpPr>
            <a:spLocks noChangeArrowheads="1"/>
          </p:cNvSpPr>
          <p:nvPr/>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59" name="Picture 63">
            <a:extLst>
              <a:ext uri="{FF2B5EF4-FFF2-40B4-BE49-F238E27FC236}">
                <a16:creationId xmlns:a16="http://schemas.microsoft.com/office/drawing/2014/main" id="{67742CB7-0DE9-455E-B317-82AD9FCE8A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5888" y="339725"/>
            <a:ext cx="14668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8" name="Freeform 109">
            <a:extLst>
              <a:ext uri="{FF2B5EF4-FFF2-40B4-BE49-F238E27FC236}">
                <a16:creationId xmlns:a16="http://schemas.microsoft.com/office/drawing/2014/main" id="{AA2E76BE-915B-4FEB-BC6C-B82F144ED114}"/>
              </a:ext>
            </a:extLst>
          </p:cNvPr>
          <p:cNvSpPr>
            <a:spLocks/>
          </p:cNvSpPr>
          <p:nvPr/>
        </p:nvSpPr>
        <p:spPr bwMode="auto">
          <a:xfrm>
            <a:off x="204788" y="1911350"/>
            <a:ext cx="5351463" cy="3994150"/>
          </a:xfrm>
          <a:custGeom>
            <a:avLst/>
            <a:gdLst>
              <a:gd name="T0" fmla="*/ 339 w 1799"/>
              <a:gd name="T1" fmla="*/ 0 h 1342"/>
              <a:gd name="T2" fmla="*/ 275 w 1799"/>
              <a:gd name="T3" fmla="*/ 25 h 1342"/>
              <a:gd name="T4" fmla="*/ 238 w 1799"/>
              <a:gd name="T5" fmla="*/ 94 h 1342"/>
              <a:gd name="T6" fmla="*/ 212 w 1799"/>
              <a:gd name="T7" fmla="*/ 180 h 1342"/>
              <a:gd name="T8" fmla="*/ 183 w 1799"/>
              <a:gd name="T9" fmla="*/ 390 h 1342"/>
              <a:gd name="T10" fmla="*/ 157 w 1799"/>
              <a:gd name="T11" fmla="*/ 805 h 1342"/>
              <a:gd name="T12" fmla="*/ 110 w 1799"/>
              <a:gd name="T13" fmla="*/ 1191 h 1342"/>
              <a:gd name="T14" fmla="*/ 59 w 1799"/>
              <a:gd name="T15" fmla="*/ 1040 h 1342"/>
              <a:gd name="T16" fmla="*/ 13 w 1799"/>
              <a:gd name="T17" fmla="*/ 846 h 1342"/>
              <a:gd name="T18" fmla="*/ 0 w 1799"/>
              <a:gd name="T19" fmla="*/ 793 h 1342"/>
              <a:gd name="T20" fmla="*/ 0 w 1799"/>
              <a:gd name="T21" fmla="*/ 1226 h 1342"/>
              <a:gd name="T22" fmla="*/ 35 w 1799"/>
              <a:gd name="T23" fmla="*/ 1288 h 1342"/>
              <a:gd name="T24" fmla="*/ 117 w 1799"/>
              <a:gd name="T25" fmla="*/ 1342 h 1342"/>
              <a:gd name="T26" fmla="*/ 163 w 1799"/>
              <a:gd name="T27" fmla="*/ 1322 h 1342"/>
              <a:gd name="T28" fmla="*/ 241 w 1799"/>
              <a:gd name="T29" fmla="*/ 1113 h 1342"/>
              <a:gd name="T30" fmla="*/ 264 w 1799"/>
              <a:gd name="T31" fmla="*/ 855 h 1342"/>
              <a:gd name="T32" fmla="*/ 279 w 1799"/>
              <a:gd name="T33" fmla="*/ 591 h 1342"/>
              <a:gd name="T34" fmla="*/ 340 w 1799"/>
              <a:gd name="T35" fmla="*/ 116 h 1342"/>
              <a:gd name="T36" fmla="*/ 437 w 1799"/>
              <a:gd name="T37" fmla="*/ 408 h 1342"/>
              <a:gd name="T38" fmla="*/ 516 w 1799"/>
              <a:gd name="T39" fmla="*/ 720 h 1342"/>
              <a:gd name="T40" fmla="*/ 622 w 1799"/>
              <a:gd name="T41" fmla="*/ 979 h 1342"/>
              <a:gd name="T42" fmla="*/ 745 w 1799"/>
              <a:gd name="T43" fmla="*/ 1127 h 1342"/>
              <a:gd name="T44" fmla="*/ 912 w 1799"/>
              <a:gd name="T45" fmla="*/ 1175 h 1342"/>
              <a:gd name="T46" fmla="*/ 1140 w 1799"/>
              <a:gd name="T47" fmla="*/ 1114 h 1342"/>
              <a:gd name="T48" fmla="*/ 1343 w 1799"/>
              <a:gd name="T49" fmla="*/ 939 h 1342"/>
              <a:gd name="T50" fmla="*/ 1521 w 1799"/>
              <a:gd name="T51" fmla="*/ 708 h 1342"/>
              <a:gd name="T52" fmla="*/ 1674 w 1799"/>
              <a:gd name="T53" fmla="*/ 459 h 1342"/>
              <a:gd name="T54" fmla="*/ 1799 w 1799"/>
              <a:gd name="T55" fmla="*/ 205 h 1342"/>
              <a:gd name="T56" fmla="*/ 1682 w 1799"/>
              <a:gd name="T57" fmla="*/ 364 h 1342"/>
              <a:gd name="T58" fmla="*/ 1556 w 1799"/>
              <a:gd name="T59" fmla="*/ 540 h 1342"/>
              <a:gd name="T60" fmla="*/ 1269 w 1799"/>
              <a:gd name="T61" fmla="*/ 866 h 1342"/>
              <a:gd name="T62" fmla="*/ 980 w 1799"/>
              <a:gd name="T63" fmla="*/ 1033 h 1342"/>
              <a:gd name="T64" fmla="*/ 917 w 1799"/>
              <a:gd name="T65" fmla="*/ 1039 h 1342"/>
              <a:gd name="T66" fmla="*/ 829 w 1799"/>
              <a:gd name="T67" fmla="*/ 1021 h 1342"/>
              <a:gd name="T68" fmla="*/ 722 w 1799"/>
              <a:gd name="T69" fmla="*/ 917 h 1342"/>
              <a:gd name="T70" fmla="*/ 592 w 1799"/>
              <a:gd name="T71" fmla="*/ 565 h 1342"/>
              <a:gd name="T72" fmla="*/ 481 w 1799"/>
              <a:gd name="T73" fmla="*/ 177 h 1342"/>
              <a:gd name="T74" fmla="*/ 400 w 1799"/>
              <a:gd name="T75" fmla="*/ 23 h 1342"/>
              <a:gd name="T76" fmla="*/ 339 w 1799"/>
              <a:gd name="T77"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9" h="1342">
                <a:moveTo>
                  <a:pt x="339" y="0"/>
                </a:moveTo>
                <a:cubicBezTo>
                  <a:pt x="316" y="0"/>
                  <a:pt x="293" y="8"/>
                  <a:pt x="275" y="25"/>
                </a:cubicBezTo>
                <a:cubicBezTo>
                  <a:pt x="255" y="44"/>
                  <a:pt x="247" y="69"/>
                  <a:pt x="238" y="94"/>
                </a:cubicBezTo>
                <a:cubicBezTo>
                  <a:pt x="229" y="123"/>
                  <a:pt x="218" y="151"/>
                  <a:pt x="212" y="180"/>
                </a:cubicBezTo>
                <a:cubicBezTo>
                  <a:pt x="196" y="249"/>
                  <a:pt x="190" y="320"/>
                  <a:pt x="183" y="390"/>
                </a:cubicBezTo>
                <a:cubicBezTo>
                  <a:pt x="170" y="528"/>
                  <a:pt x="164" y="666"/>
                  <a:pt x="157" y="805"/>
                </a:cubicBezTo>
                <a:cubicBezTo>
                  <a:pt x="151" y="933"/>
                  <a:pt x="152" y="1068"/>
                  <a:pt x="110" y="1191"/>
                </a:cubicBezTo>
                <a:cubicBezTo>
                  <a:pt x="89" y="1140"/>
                  <a:pt x="72" y="1093"/>
                  <a:pt x="59" y="1040"/>
                </a:cubicBezTo>
                <a:cubicBezTo>
                  <a:pt x="43" y="975"/>
                  <a:pt x="28" y="910"/>
                  <a:pt x="13" y="846"/>
                </a:cubicBezTo>
                <a:cubicBezTo>
                  <a:pt x="9" y="828"/>
                  <a:pt x="5" y="811"/>
                  <a:pt x="0" y="793"/>
                </a:cubicBezTo>
                <a:cubicBezTo>
                  <a:pt x="0" y="1226"/>
                  <a:pt x="0" y="1226"/>
                  <a:pt x="0" y="1226"/>
                </a:cubicBezTo>
                <a:cubicBezTo>
                  <a:pt x="10" y="1247"/>
                  <a:pt x="22" y="1268"/>
                  <a:pt x="35" y="1288"/>
                </a:cubicBezTo>
                <a:cubicBezTo>
                  <a:pt x="56" y="1317"/>
                  <a:pt x="86" y="1342"/>
                  <a:pt x="117" y="1342"/>
                </a:cubicBezTo>
                <a:cubicBezTo>
                  <a:pt x="132" y="1342"/>
                  <a:pt x="148" y="1336"/>
                  <a:pt x="163" y="1322"/>
                </a:cubicBezTo>
                <a:cubicBezTo>
                  <a:pt x="221" y="1272"/>
                  <a:pt x="228" y="1184"/>
                  <a:pt x="241" y="1113"/>
                </a:cubicBezTo>
                <a:cubicBezTo>
                  <a:pt x="256" y="1028"/>
                  <a:pt x="259" y="941"/>
                  <a:pt x="264" y="855"/>
                </a:cubicBezTo>
                <a:cubicBezTo>
                  <a:pt x="269" y="767"/>
                  <a:pt x="273" y="679"/>
                  <a:pt x="279" y="591"/>
                </a:cubicBezTo>
                <a:cubicBezTo>
                  <a:pt x="288" y="431"/>
                  <a:pt x="298" y="271"/>
                  <a:pt x="340" y="116"/>
                </a:cubicBezTo>
                <a:cubicBezTo>
                  <a:pt x="375" y="213"/>
                  <a:pt x="411" y="308"/>
                  <a:pt x="437" y="408"/>
                </a:cubicBezTo>
                <a:cubicBezTo>
                  <a:pt x="464" y="512"/>
                  <a:pt x="486" y="617"/>
                  <a:pt x="516" y="720"/>
                </a:cubicBezTo>
                <a:cubicBezTo>
                  <a:pt x="542" y="810"/>
                  <a:pt x="575" y="898"/>
                  <a:pt x="622" y="979"/>
                </a:cubicBezTo>
                <a:cubicBezTo>
                  <a:pt x="654" y="1035"/>
                  <a:pt x="692" y="1089"/>
                  <a:pt x="745" y="1127"/>
                </a:cubicBezTo>
                <a:cubicBezTo>
                  <a:pt x="794" y="1161"/>
                  <a:pt x="852" y="1175"/>
                  <a:pt x="912" y="1175"/>
                </a:cubicBezTo>
                <a:cubicBezTo>
                  <a:pt x="991" y="1175"/>
                  <a:pt x="1074" y="1150"/>
                  <a:pt x="1140" y="1114"/>
                </a:cubicBezTo>
                <a:cubicBezTo>
                  <a:pt x="1219" y="1071"/>
                  <a:pt x="1283" y="1004"/>
                  <a:pt x="1343" y="939"/>
                </a:cubicBezTo>
                <a:cubicBezTo>
                  <a:pt x="1409" y="867"/>
                  <a:pt x="1467" y="789"/>
                  <a:pt x="1521" y="708"/>
                </a:cubicBezTo>
                <a:cubicBezTo>
                  <a:pt x="1576" y="627"/>
                  <a:pt x="1625" y="543"/>
                  <a:pt x="1674" y="459"/>
                </a:cubicBezTo>
                <a:cubicBezTo>
                  <a:pt x="1721" y="377"/>
                  <a:pt x="1769" y="295"/>
                  <a:pt x="1799" y="205"/>
                </a:cubicBezTo>
                <a:cubicBezTo>
                  <a:pt x="1747" y="249"/>
                  <a:pt x="1718" y="308"/>
                  <a:pt x="1682" y="364"/>
                </a:cubicBezTo>
                <a:cubicBezTo>
                  <a:pt x="1644" y="425"/>
                  <a:pt x="1600" y="483"/>
                  <a:pt x="1556" y="540"/>
                </a:cubicBezTo>
                <a:cubicBezTo>
                  <a:pt x="1469" y="655"/>
                  <a:pt x="1374" y="766"/>
                  <a:pt x="1269" y="866"/>
                </a:cubicBezTo>
                <a:cubicBezTo>
                  <a:pt x="1187" y="943"/>
                  <a:pt x="1093" y="1011"/>
                  <a:pt x="980" y="1033"/>
                </a:cubicBezTo>
                <a:cubicBezTo>
                  <a:pt x="959" y="1037"/>
                  <a:pt x="938" y="1039"/>
                  <a:pt x="917" y="1039"/>
                </a:cubicBezTo>
                <a:cubicBezTo>
                  <a:pt x="887" y="1039"/>
                  <a:pt x="857" y="1034"/>
                  <a:pt x="829" y="1021"/>
                </a:cubicBezTo>
                <a:cubicBezTo>
                  <a:pt x="783" y="999"/>
                  <a:pt x="749" y="959"/>
                  <a:pt x="722" y="917"/>
                </a:cubicBezTo>
                <a:cubicBezTo>
                  <a:pt x="652" y="811"/>
                  <a:pt x="623" y="686"/>
                  <a:pt x="592" y="565"/>
                </a:cubicBezTo>
                <a:cubicBezTo>
                  <a:pt x="559" y="434"/>
                  <a:pt x="530" y="303"/>
                  <a:pt x="481" y="177"/>
                </a:cubicBezTo>
                <a:cubicBezTo>
                  <a:pt x="462" y="127"/>
                  <a:pt x="442" y="59"/>
                  <a:pt x="400" y="23"/>
                </a:cubicBezTo>
                <a:cubicBezTo>
                  <a:pt x="383" y="8"/>
                  <a:pt x="361" y="0"/>
                  <a:pt x="339" y="0"/>
                </a:cubicBezTo>
              </a:path>
            </a:pathLst>
          </a:custGeom>
          <a:solidFill>
            <a:srgbClr val="CDE0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AutoShape 57">
            <a:extLst>
              <a:ext uri="{FF2B5EF4-FFF2-40B4-BE49-F238E27FC236}">
                <a16:creationId xmlns:a16="http://schemas.microsoft.com/office/drawing/2014/main" id="{073BA220-B161-475A-829E-4757759492AF}"/>
              </a:ext>
            </a:extLst>
          </p:cNvPr>
          <p:cNvSpPr>
            <a:spLocks noChangeAspect="1" noChangeArrowheads="1" noTextEdit="1"/>
          </p:cNvSpPr>
          <p:nvPr userDrawn="1"/>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59">
            <a:extLst>
              <a:ext uri="{FF2B5EF4-FFF2-40B4-BE49-F238E27FC236}">
                <a16:creationId xmlns:a16="http://schemas.microsoft.com/office/drawing/2014/main" id="{E99D1AAE-2DA7-4C02-9FCA-8298F5AAFC14}"/>
              </a:ext>
            </a:extLst>
          </p:cNvPr>
          <p:cNvSpPr>
            <a:spLocks noChangeArrowheads="1"/>
          </p:cNvSpPr>
          <p:nvPr userDrawn="1"/>
        </p:nvSpPr>
        <p:spPr bwMode="auto">
          <a:xfrm>
            <a:off x="1588" y="3175"/>
            <a:ext cx="1218565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61">
            <a:extLst>
              <a:ext uri="{FF2B5EF4-FFF2-40B4-BE49-F238E27FC236}">
                <a16:creationId xmlns:a16="http://schemas.microsoft.com/office/drawing/2014/main" id="{E56CE0BC-CA23-4E55-8D72-BDFE012F958B}"/>
              </a:ext>
            </a:extLst>
          </p:cNvPr>
          <p:cNvSpPr>
            <a:spLocks noChangeArrowheads="1"/>
          </p:cNvSpPr>
          <p:nvPr userDrawn="1"/>
        </p:nvSpPr>
        <p:spPr bwMode="auto">
          <a:xfrm>
            <a:off x="204788" y="204788"/>
            <a:ext cx="11780838" cy="6453189"/>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60">
            <a:extLst>
              <a:ext uri="{FF2B5EF4-FFF2-40B4-BE49-F238E27FC236}">
                <a16:creationId xmlns:a16="http://schemas.microsoft.com/office/drawing/2014/main" id="{D5FA3EFC-7F20-45A1-B6BF-F924A25733E1}"/>
              </a:ext>
            </a:extLst>
          </p:cNvPr>
          <p:cNvSpPr>
            <a:spLocks noChangeArrowheads="1"/>
          </p:cNvSpPr>
          <p:nvPr userDrawn="1"/>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62">
            <a:extLst>
              <a:ext uri="{FF2B5EF4-FFF2-40B4-BE49-F238E27FC236}">
                <a16:creationId xmlns:a16="http://schemas.microsoft.com/office/drawing/2014/main" id="{DA80F85B-3651-4317-BA5D-610509CE00E0}"/>
              </a:ext>
            </a:extLst>
          </p:cNvPr>
          <p:cNvSpPr>
            <a:spLocks noChangeArrowheads="1"/>
          </p:cNvSpPr>
          <p:nvPr userDrawn="1"/>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 name="Bildobjekt 3">
            <a:extLst>
              <a:ext uri="{FF2B5EF4-FFF2-40B4-BE49-F238E27FC236}">
                <a16:creationId xmlns:a16="http://schemas.microsoft.com/office/drawing/2014/main" id="{404CF63A-0423-4BEB-B39F-F92A427BBB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13848" y="354942"/>
            <a:ext cx="1529931" cy="482106"/>
          </a:xfrm>
          <a:prstGeom prst="rect">
            <a:avLst/>
          </a:prstGeom>
        </p:spPr>
      </p:pic>
      <p:sp>
        <p:nvSpPr>
          <p:cNvPr id="26" name="Freeform 13">
            <a:extLst>
              <a:ext uri="{FF2B5EF4-FFF2-40B4-BE49-F238E27FC236}">
                <a16:creationId xmlns:a16="http://schemas.microsoft.com/office/drawing/2014/main" id="{522B8D93-1B52-4A19-8A11-1A004DFB47EE}"/>
              </a:ext>
            </a:extLst>
          </p:cNvPr>
          <p:cNvSpPr>
            <a:spLocks/>
          </p:cNvSpPr>
          <p:nvPr userDrawn="1"/>
        </p:nvSpPr>
        <p:spPr bwMode="auto">
          <a:xfrm>
            <a:off x="6923090" y="452589"/>
            <a:ext cx="5062536" cy="6023657"/>
          </a:xfrm>
          <a:custGeom>
            <a:avLst/>
            <a:gdLst>
              <a:gd name="T0" fmla="*/ 1072 w 1301"/>
              <a:gd name="T1" fmla="*/ 1200 h 1548"/>
              <a:gd name="T2" fmla="*/ 971 w 1301"/>
              <a:gd name="T3" fmla="*/ 1178 h 1548"/>
              <a:gd name="T4" fmla="*/ 847 w 1301"/>
              <a:gd name="T5" fmla="*/ 1058 h 1548"/>
              <a:gd name="T6" fmla="*/ 696 w 1301"/>
              <a:gd name="T7" fmla="*/ 652 h 1548"/>
              <a:gd name="T8" fmla="*/ 569 w 1301"/>
              <a:gd name="T9" fmla="*/ 205 h 1548"/>
              <a:gd name="T10" fmla="*/ 475 w 1301"/>
              <a:gd name="T11" fmla="*/ 26 h 1548"/>
              <a:gd name="T12" fmla="*/ 405 w 1301"/>
              <a:gd name="T13" fmla="*/ 0 h 1548"/>
              <a:gd name="T14" fmla="*/ 330 w 1301"/>
              <a:gd name="T15" fmla="*/ 29 h 1548"/>
              <a:gd name="T16" fmla="*/ 289 w 1301"/>
              <a:gd name="T17" fmla="*/ 108 h 1548"/>
              <a:gd name="T18" fmla="*/ 258 w 1301"/>
              <a:gd name="T19" fmla="*/ 208 h 1548"/>
              <a:gd name="T20" fmla="*/ 225 w 1301"/>
              <a:gd name="T21" fmla="*/ 450 h 1548"/>
              <a:gd name="T22" fmla="*/ 195 w 1301"/>
              <a:gd name="T23" fmla="*/ 928 h 1548"/>
              <a:gd name="T24" fmla="*/ 139 w 1301"/>
              <a:gd name="T25" fmla="*/ 1374 h 1548"/>
              <a:gd name="T26" fmla="*/ 82 w 1301"/>
              <a:gd name="T27" fmla="*/ 1200 h 1548"/>
              <a:gd name="T28" fmla="*/ 29 w 1301"/>
              <a:gd name="T29" fmla="*/ 976 h 1548"/>
              <a:gd name="T30" fmla="*/ 0 w 1301"/>
              <a:gd name="T31" fmla="*/ 856 h 1548"/>
              <a:gd name="T32" fmla="*/ 0 w 1301"/>
              <a:gd name="T33" fmla="*/ 1383 h 1548"/>
              <a:gd name="T34" fmla="*/ 54 w 1301"/>
              <a:gd name="T35" fmla="*/ 1486 h 1548"/>
              <a:gd name="T36" fmla="*/ 148 w 1301"/>
              <a:gd name="T37" fmla="*/ 1548 h 1548"/>
              <a:gd name="T38" fmla="*/ 202 w 1301"/>
              <a:gd name="T39" fmla="*/ 1526 h 1548"/>
              <a:gd name="T40" fmla="*/ 292 w 1301"/>
              <a:gd name="T41" fmla="*/ 1284 h 1548"/>
              <a:gd name="T42" fmla="*/ 318 w 1301"/>
              <a:gd name="T43" fmla="*/ 986 h 1548"/>
              <a:gd name="T44" fmla="*/ 335 w 1301"/>
              <a:gd name="T45" fmla="*/ 681 h 1548"/>
              <a:gd name="T46" fmla="*/ 406 w 1301"/>
              <a:gd name="T47" fmla="*/ 133 h 1548"/>
              <a:gd name="T48" fmla="*/ 518 w 1301"/>
              <a:gd name="T49" fmla="*/ 471 h 1548"/>
              <a:gd name="T50" fmla="*/ 609 w 1301"/>
              <a:gd name="T51" fmla="*/ 830 h 1548"/>
              <a:gd name="T52" fmla="*/ 731 w 1301"/>
              <a:gd name="T53" fmla="*/ 1129 h 1548"/>
              <a:gd name="T54" fmla="*/ 873 w 1301"/>
              <a:gd name="T55" fmla="*/ 1300 h 1548"/>
              <a:gd name="T56" fmla="*/ 1065 w 1301"/>
              <a:gd name="T57" fmla="*/ 1355 h 1548"/>
              <a:gd name="T58" fmla="*/ 1301 w 1301"/>
              <a:gd name="T59" fmla="*/ 1299 h 1548"/>
              <a:gd name="T60" fmla="*/ 1301 w 1301"/>
              <a:gd name="T61" fmla="*/ 1133 h 1548"/>
              <a:gd name="T62" fmla="*/ 1145 w 1301"/>
              <a:gd name="T63" fmla="*/ 1192 h 1548"/>
              <a:gd name="T64" fmla="*/ 1072 w 1301"/>
              <a:gd name="T65" fmla="*/ 1200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1" h="1548">
                <a:moveTo>
                  <a:pt x="1072" y="1200"/>
                </a:moveTo>
                <a:cubicBezTo>
                  <a:pt x="1037" y="1200"/>
                  <a:pt x="1003" y="1193"/>
                  <a:pt x="971" y="1178"/>
                </a:cubicBezTo>
                <a:cubicBezTo>
                  <a:pt x="917" y="1153"/>
                  <a:pt x="878" y="1107"/>
                  <a:pt x="847" y="1058"/>
                </a:cubicBezTo>
                <a:cubicBezTo>
                  <a:pt x="766" y="934"/>
                  <a:pt x="733" y="791"/>
                  <a:pt x="696" y="652"/>
                </a:cubicBezTo>
                <a:cubicBezTo>
                  <a:pt x="658" y="501"/>
                  <a:pt x="624" y="349"/>
                  <a:pt x="569" y="205"/>
                </a:cubicBezTo>
                <a:cubicBezTo>
                  <a:pt x="547" y="146"/>
                  <a:pt x="524" y="68"/>
                  <a:pt x="475" y="26"/>
                </a:cubicBezTo>
                <a:cubicBezTo>
                  <a:pt x="455" y="9"/>
                  <a:pt x="430" y="0"/>
                  <a:pt x="405" y="0"/>
                </a:cubicBezTo>
                <a:cubicBezTo>
                  <a:pt x="378" y="0"/>
                  <a:pt x="352" y="10"/>
                  <a:pt x="330" y="29"/>
                </a:cubicBezTo>
                <a:cubicBezTo>
                  <a:pt x="308" y="50"/>
                  <a:pt x="299" y="79"/>
                  <a:pt x="289" y="108"/>
                </a:cubicBezTo>
                <a:cubicBezTo>
                  <a:pt x="278" y="142"/>
                  <a:pt x="265" y="174"/>
                  <a:pt x="258" y="208"/>
                </a:cubicBezTo>
                <a:cubicBezTo>
                  <a:pt x="240" y="286"/>
                  <a:pt x="232" y="369"/>
                  <a:pt x="225" y="450"/>
                </a:cubicBezTo>
                <a:cubicBezTo>
                  <a:pt x="209" y="609"/>
                  <a:pt x="202" y="769"/>
                  <a:pt x="195" y="928"/>
                </a:cubicBezTo>
                <a:cubicBezTo>
                  <a:pt x="187" y="1076"/>
                  <a:pt x="188" y="1232"/>
                  <a:pt x="139" y="1374"/>
                </a:cubicBezTo>
                <a:cubicBezTo>
                  <a:pt x="117" y="1315"/>
                  <a:pt x="97" y="1261"/>
                  <a:pt x="82" y="1200"/>
                </a:cubicBezTo>
                <a:cubicBezTo>
                  <a:pt x="64" y="1125"/>
                  <a:pt x="47" y="1050"/>
                  <a:pt x="29" y="976"/>
                </a:cubicBezTo>
                <a:cubicBezTo>
                  <a:pt x="19" y="936"/>
                  <a:pt x="10" y="896"/>
                  <a:pt x="0" y="856"/>
                </a:cubicBezTo>
                <a:cubicBezTo>
                  <a:pt x="0" y="1383"/>
                  <a:pt x="0" y="1383"/>
                  <a:pt x="0" y="1383"/>
                </a:cubicBezTo>
                <a:cubicBezTo>
                  <a:pt x="15" y="1419"/>
                  <a:pt x="32" y="1454"/>
                  <a:pt x="54" y="1486"/>
                </a:cubicBezTo>
                <a:cubicBezTo>
                  <a:pt x="78" y="1520"/>
                  <a:pt x="112" y="1548"/>
                  <a:pt x="148" y="1548"/>
                </a:cubicBezTo>
                <a:cubicBezTo>
                  <a:pt x="166" y="1548"/>
                  <a:pt x="185" y="1541"/>
                  <a:pt x="202" y="1526"/>
                </a:cubicBezTo>
                <a:cubicBezTo>
                  <a:pt x="269" y="1467"/>
                  <a:pt x="276" y="1365"/>
                  <a:pt x="292" y="1284"/>
                </a:cubicBezTo>
                <a:cubicBezTo>
                  <a:pt x="309" y="1186"/>
                  <a:pt x="312" y="1085"/>
                  <a:pt x="318" y="986"/>
                </a:cubicBezTo>
                <a:cubicBezTo>
                  <a:pt x="324" y="884"/>
                  <a:pt x="329" y="782"/>
                  <a:pt x="335" y="681"/>
                </a:cubicBezTo>
                <a:cubicBezTo>
                  <a:pt x="347" y="497"/>
                  <a:pt x="358" y="313"/>
                  <a:pt x="406" y="133"/>
                </a:cubicBezTo>
                <a:cubicBezTo>
                  <a:pt x="446" y="245"/>
                  <a:pt x="488" y="355"/>
                  <a:pt x="518" y="471"/>
                </a:cubicBezTo>
                <a:cubicBezTo>
                  <a:pt x="549" y="590"/>
                  <a:pt x="574" y="711"/>
                  <a:pt x="609" y="830"/>
                </a:cubicBezTo>
                <a:cubicBezTo>
                  <a:pt x="640" y="934"/>
                  <a:pt x="677" y="1036"/>
                  <a:pt x="731" y="1129"/>
                </a:cubicBezTo>
                <a:cubicBezTo>
                  <a:pt x="768" y="1193"/>
                  <a:pt x="813" y="1256"/>
                  <a:pt x="873" y="1300"/>
                </a:cubicBezTo>
                <a:cubicBezTo>
                  <a:pt x="930" y="1339"/>
                  <a:pt x="996" y="1355"/>
                  <a:pt x="1065" y="1355"/>
                </a:cubicBezTo>
                <a:cubicBezTo>
                  <a:pt x="1147" y="1355"/>
                  <a:pt x="1230" y="1333"/>
                  <a:pt x="1301" y="1299"/>
                </a:cubicBezTo>
                <a:cubicBezTo>
                  <a:pt x="1301" y="1133"/>
                  <a:pt x="1301" y="1133"/>
                  <a:pt x="1301" y="1133"/>
                </a:cubicBezTo>
                <a:cubicBezTo>
                  <a:pt x="1252" y="1161"/>
                  <a:pt x="1201" y="1181"/>
                  <a:pt x="1145" y="1192"/>
                </a:cubicBezTo>
                <a:cubicBezTo>
                  <a:pt x="1121" y="1196"/>
                  <a:pt x="1096" y="1200"/>
                  <a:pt x="1072" y="1200"/>
                </a:cubicBez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5" name="Picture Placeholder 4120">
            <a:extLst>
              <a:ext uri="{FF2B5EF4-FFF2-40B4-BE49-F238E27FC236}">
                <a16:creationId xmlns:a16="http://schemas.microsoft.com/office/drawing/2014/main" id="{BB90778C-1C57-4879-BAF7-D9535FC8B7A7}"/>
              </a:ext>
            </a:extLst>
          </p:cNvPr>
          <p:cNvSpPr>
            <a:spLocks noGrp="1"/>
          </p:cNvSpPr>
          <p:nvPr>
            <p:ph type="pic" sz="quarter" idx="10"/>
          </p:nvPr>
        </p:nvSpPr>
        <p:spPr>
          <a:xfrm>
            <a:off x="201168" y="207962"/>
            <a:ext cx="6721477" cy="6451600"/>
          </a:xfrm>
        </p:spPr>
        <p:txBody>
          <a:bodyPr/>
          <a:lstStyle>
            <a:lvl1pPr>
              <a:defRPr b="0">
                <a:solidFill>
                  <a:schemeClr val="bg1"/>
                </a:solidFill>
              </a:defRPr>
            </a:lvl1pPr>
          </a:lstStyle>
          <a:p>
            <a:r>
              <a:rPr lang="en-US"/>
              <a:t>Click icon to add picture</a:t>
            </a:r>
            <a:endParaRPr lang="en-GB"/>
          </a:p>
        </p:txBody>
      </p:sp>
      <mc:AlternateContent xmlns:mc="http://schemas.openxmlformats.org/markup-compatibility/2006" xmlns:p14="http://schemas.microsoft.com/office/powerpoint/2010/main">
        <mc:Choice Requires="p14">
          <p:contentPart p14:bwMode="auto" r:id="rId5">
            <p14:nvContentPartPr>
              <p14:cNvPr id="2" name="Pennanteckning 1">
                <a:extLst>
                  <a:ext uri="{FF2B5EF4-FFF2-40B4-BE49-F238E27FC236}">
                    <a16:creationId xmlns:a16="http://schemas.microsoft.com/office/drawing/2014/main" id="{9FB567AB-EA22-4C16-BEC3-979611216DD5}"/>
                  </a:ext>
                </a:extLst>
              </p14:cNvPr>
              <p14:cNvContentPartPr/>
              <p14:nvPr userDrawn="1"/>
            </p14:nvContentPartPr>
            <p14:xfrm>
              <a:off x="7076280" y="5507640"/>
              <a:ext cx="360" cy="360"/>
            </p14:xfrm>
          </p:contentPart>
        </mc:Choice>
        <mc:Fallback xmlns="">
          <p:pic>
            <p:nvPicPr>
              <p:cNvPr id="2" name="Pennanteckning 1">
                <a:extLst>
                  <a:ext uri="{FF2B5EF4-FFF2-40B4-BE49-F238E27FC236}">
                    <a16:creationId xmlns:a16="http://schemas.microsoft.com/office/drawing/2014/main" id="{9FB567AB-EA22-4C16-BEC3-979611216DD5}"/>
                  </a:ext>
                </a:extLst>
              </p:cNvPr>
              <p:cNvPicPr/>
              <p:nvPr/>
            </p:nvPicPr>
            <p:blipFill>
              <a:blip r:embed="rId6"/>
              <a:stretch>
                <a:fillRect/>
              </a:stretch>
            </p:blipFill>
            <p:spPr>
              <a:xfrm>
                <a:off x="7067280" y="5498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Pennanteckning 2">
                <a:extLst>
                  <a:ext uri="{FF2B5EF4-FFF2-40B4-BE49-F238E27FC236}">
                    <a16:creationId xmlns:a16="http://schemas.microsoft.com/office/drawing/2014/main" id="{259635E1-3428-440D-B83C-DA856F8C48E5}"/>
                  </a:ext>
                </a:extLst>
              </p14:cNvPr>
              <p14:cNvContentPartPr/>
              <p14:nvPr userDrawn="1"/>
            </p14:nvContentPartPr>
            <p14:xfrm>
              <a:off x="7533480" y="5964840"/>
              <a:ext cx="360" cy="360"/>
            </p14:xfrm>
          </p:contentPart>
        </mc:Choice>
        <mc:Fallback xmlns="">
          <p:pic>
            <p:nvPicPr>
              <p:cNvPr id="3" name="Pennanteckning 2">
                <a:extLst>
                  <a:ext uri="{FF2B5EF4-FFF2-40B4-BE49-F238E27FC236}">
                    <a16:creationId xmlns:a16="http://schemas.microsoft.com/office/drawing/2014/main" id="{259635E1-3428-440D-B83C-DA856F8C48E5}"/>
                  </a:ext>
                </a:extLst>
              </p:cNvPr>
              <p:cNvPicPr/>
              <p:nvPr/>
            </p:nvPicPr>
            <p:blipFill>
              <a:blip r:embed="rId6"/>
              <a:stretch>
                <a:fillRect/>
              </a:stretch>
            </p:blipFill>
            <p:spPr>
              <a:xfrm>
                <a:off x="7524480" y="5955840"/>
                <a:ext cx="18000" cy="18000"/>
              </a:xfrm>
              <a:prstGeom prst="rect">
                <a:avLst/>
              </a:prstGeom>
            </p:spPr>
          </p:pic>
        </mc:Fallback>
      </mc:AlternateContent>
      <p:sp>
        <p:nvSpPr>
          <p:cNvPr id="22" name="Title 1">
            <a:extLst>
              <a:ext uri="{FF2B5EF4-FFF2-40B4-BE49-F238E27FC236}">
                <a16:creationId xmlns:a16="http://schemas.microsoft.com/office/drawing/2014/main" id="{BD0BE79E-88E5-4B89-80C5-BC1438D83815}"/>
              </a:ext>
            </a:extLst>
          </p:cNvPr>
          <p:cNvSpPr>
            <a:spLocks noGrp="1"/>
          </p:cNvSpPr>
          <p:nvPr>
            <p:ph type="ctrTitle"/>
          </p:nvPr>
        </p:nvSpPr>
        <p:spPr>
          <a:xfrm>
            <a:off x="7097247" y="2498724"/>
            <a:ext cx="4774447" cy="2387600"/>
          </a:xfrm>
        </p:spPr>
        <p:txBody>
          <a:bodyPr anchor="b">
            <a:normAutofit/>
          </a:bodyPr>
          <a:lstStyle>
            <a:lvl1pPr algn="l">
              <a:defRPr sz="2600" b="0" i="0" cap="all" baseline="0">
                <a:solidFill>
                  <a:schemeClr val="bg1"/>
                </a:solidFill>
                <a:latin typeface="Franklin Gothic Demi Cond" panose="020B0706030402020204" pitchFamily="34" charset="0"/>
              </a:defRPr>
            </a:lvl1pPr>
          </a:lstStyle>
          <a:p>
            <a:r>
              <a:rPr lang="en-US"/>
              <a:t>Click to edit Master title style</a:t>
            </a:r>
            <a:endParaRPr lang="en-GB"/>
          </a:p>
        </p:txBody>
      </p:sp>
      <p:sp>
        <p:nvSpPr>
          <p:cNvPr id="23" name="Subtitle 2">
            <a:extLst>
              <a:ext uri="{FF2B5EF4-FFF2-40B4-BE49-F238E27FC236}">
                <a16:creationId xmlns:a16="http://schemas.microsoft.com/office/drawing/2014/main" id="{A07458D4-3B41-4BB8-A636-A3548E02B018}"/>
              </a:ext>
            </a:extLst>
          </p:cNvPr>
          <p:cNvSpPr>
            <a:spLocks noGrp="1"/>
          </p:cNvSpPr>
          <p:nvPr>
            <p:ph type="subTitle" idx="1" hasCustomPrompt="1"/>
          </p:nvPr>
        </p:nvSpPr>
        <p:spPr>
          <a:xfrm>
            <a:off x="7097247" y="4852989"/>
            <a:ext cx="4774446" cy="914765"/>
          </a:xfrm>
        </p:spPr>
        <p:txBody>
          <a:bodyPr lIns="0" anchor="ctr" anchorCtr="0">
            <a:normAutofit/>
          </a:bodyPr>
          <a:lstStyle>
            <a:lvl1pPr marL="0" indent="0" algn="l">
              <a:buNone/>
              <a:defRPr sz="1800" b="0" i="0">
                <a:solidFill>
                  <a:schemeClr val="bg1"/>
                </a:solidFill>
                <a:latin typeface="Franklin Gothic Demi Cond" panose="020B07060304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Kontext</a:t>
            </a:r>
            <a:endParaRPr lang="en-GB"/>
          </a:p>
        </p:txBody>
      </p:sp>
      <p:sp>
        <p:nvSpPr>
          <p:cNvPr id="24" name="Text Placeholder 4">
            <a:extLst>
              <a:ext uri="{FF2B5EF4-FFF2-40B4-BE49-F238E27FC236}">
                <a16:creationId xmlns:a16="http://schemas.microsoft.com/office/drawing/2014/main" id="{FA112D3E-D8A5-457E-96B3-229D68ED3A15}"/>
              </a:ext>
            </a:extLst>
          </p:cNvPr>
          <p:cNvSpPr>
            <a:spLocks noGrp="1"/>
          </p:cNvSpPr>
          <p:nvPr>
            <p:ph type="body" sz="quarter" idx="11" hasCustomPrompt="1"/>
          </p:nvPr>
        </p:nvSpPr>
        <p:spPr>
          <a:xfrm>
            <a:off x="7097247" y="5781841"/>
            <a:ext cx="4774448" cy="499749"/>
          </a:xfrm>
        </p:spPr>
        <p:txBody>
          <a:bodyPr lIns="0" rIns="90000"/>
          <a:lstStyle>
            <a:lvl1pPr marL="0" indent="0">
              <a:buNone/>
              <a:defRPr sz="1400" b="0" i="0">
                <a:solidFill>
                  <a:schemeClr val="bg1"/>
                </a:solidFill>
                <a:latin typeface="Franklin Gothic Medium Cond" panose="020B0606030402020204" pitchFamily="34" charset="0"/>
              </a:defRPr>
            </a:lvl1pPr>
          </a:lstStyle>
          <a:p>
            <a:pPr lvl="0"/>
            <a:r>
              <a:rPr lang="en-US"/>
              <a:t>Datum</a:t>
            </a:r>
          </a:p>
        </p:txBody>
      </p:sp>
    </p:spTree>
    <p:extLst>
      <p:ext uri="{BB962C8B-B14F-4D97-AF65-F5344CB8AC3E}">
        <p14:creationId xmlns:p14="http://schemas.microsoft.com/office/powerpoint/2010/main" val="36884476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typ 1">
    <p:spTree>
      <p:nvGrpSpPr>
        <p:cNvPr id="1" name=""/>
        <p:cNvGrpSpPr/>
        <p:nvPr/>
      </p:nvGrpSpPr>
      <p:grpSpPr>
        <a:xfrm>
          <a:off x="0" y="0"/>
          <a:ext cx="0" cy="0"/>
          <a:chOff x="0" y="0"/>
          <a:chExt cx="0" cy="0"/>
        </a:xfrm>
      </p:grpSpPr>
      <p:sp>
        <p:nvSpPr>
          <p:cNvPr id="12" name="Do not remove" hidden="1">
            <a:extLst>
              <a:ext uri="{FF2B5EF4-FFF2-40B4-BE49-F238E27FC236}">
                <a16:creationId xmlns:a16="http://schemas.microsoft.com/office/drawing/2014/main" id="{3CAA5CE5-134F-462D-B739-594C0148E88D}"/>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A9B4BB7C-F06E-40C4-938A-CCC0356DF838}"/>
              </a:ext>
            </a:extLst>
          </p:cNvPr>
          <p:cNvSpPr>
            <a:spLocks noGrp="1"/>
          </p:cNvSpPr>
          <p:nvPr>
            <p:ph type="title"/>
          </p:nvPr>
        </p:nvSpPr>
        <p:spPr/>
        <p:txBody>
          <a:bodyPr/>
          <a:lstStyle>
            <a:lvl1pPr>
              <a:defRPr/>
            </a:lvl1pPr>
          </a:lstStyle>
          <a:p>
            <a:r>
              <a:rPr lang="en-US"/>
              <a:t>Click to edit Master title style</a:t>
            </a:r>
            <a:endParaRPr lang="sv-SE"/>
          </a:p>
        </p:txBody>
      </p:sp>
      <p:sp>
        <p:nvSpPr>
          <p:cNvPr id="3" name="Platshållare för sidfot 2">
            <a:extLst>
              <a:ext uri="{FF2B5EF4-FFF2-40B4-BE49-F238E27FC236}">
                <a16:creationId xmlns:a16="http://schemas.microsoft.com/office/drawing/2014/main" id="{7C23BF6D-4256-467D-B1B3-19B532E7889B}"/>
              </a:ext>
            </a:extLst>
          </p:cNvPr>
          <p:cNvSpPr>
            <a:spLocks noGrp="1"/>
          </p:cNvSpPr>
          <p:nvPr>
            <p:ph type="ftr" sz="quarter" idx="10"/>
          </p:nvPr>
        </p:nvSpPr>
        <p:spPr/>
        <p:txBody>
          <a:bodyPr/>
          <a:lstStyle/>
          <a:p>
            <a:endParaRPr lang="en-GB"/>
          </a:p>
        </p:txBody>
      </p:sp>
      <p:sp>
        <p:nvSpPr>
          <p:cNvPr id="4" name="Platshållare för bildnummer 3">
            <a:extLst>
              <a:ext uri="{FF2B5EF4-FFF2-40B4-BE49-F238E27FC236}">
                <a16:creationId xmlns:a16="http://schemas.microsoft.com/office/drawing/2014/main" id="{B97B4645-CD2A-4020-B3CD-F4D464D9C3F4}"/>
              </a:ext>
            </a:extLst>
          </p:cNvPr>
          <p:cNvSpPr>
            <a:spLocks noGrp="1"/>
          </p:cNvSpPr>
          <p:nvPr>
            <p:ph type="sldNum" sz="quarter" idx="11"/>
          </p:nvPr>
        </p:nvSpPr>
        <p:spPr/>
        <p:txBody>
          <a:bodyPr/>
          <a:lstStyle/>
          <a:p>
            <a:fld id="{67C98DB7-F40B-4F54-B72F-A408F6426B6E}" type="slidenum">
              <a:rPr lang="en-GB" smtClean="0"/>
              <a:pPr/>
              <a:t>‹#›</a:t>
            </a:fld>
            <a:endParaRPr lang="en-GB"/>
          </a:p>
        </p:txBody>
      </p:sp>
      <p:sp>
        <p:nvSpPr>
          <p:cNvPr id="5" name="Platshållare för datum 4">
            <a:extLst>
              <a:ext uri="{FF2B5EF4-FFF2-40B4-BE49-F238E27FC236}">
                <a16:creationId xmlns:a16="http://schemas.microsoft.com/office/drawing/2014/main" id="{59AC71BD-053E-4C74-8C84-E7B27130714D}"/>
              </a:ext>
            </a:extLst>
          </p:cNvPr>
          <p:cNvSpPr>
            <a:spLocks noGrp="1"/>
          </p:cNvSpPr>
          <p:nvPr>
            <p:ph type="dt" sz="half" idx="12"/>
          </p:nvPr>
        </p:nvSpPr>
        <p:spPr/>
        <p:txBody>
          <a:bodyPr/>
          <a:lstStyle/>
          <a:p>
            <a:fld id="{59B466CD-3BCF-4417-8111-9C81D09BE1AF}" type="datetime4">
              <a:rPr lang="sv-SE" smtClean="0"/>
              <a:t>20 oktober 2021</a:t>
            </a:fld>
            <a:endParaRPr lang="sv-SE"/>
          </a:p>
        </p:txBody>
      </p:sp>
      <p:sp>
        <p:nvSpPr>
          <p:cNvPr id="16" name="Platshållare för text 15">
            <a:extLst>
              <a:ext uri="{FF2B5EF4-FFF2-40B4-BE49-F238E27FC236}">
                <a16:creationId xmlns:a16="http://schemas.microsoft.com/office/drawing/2014/main" id="{7CE60B9D-CD35-4F01-82C7-77B800A18873}"/>
              </a:ext>
            </a:extLst>
          </p:cNvPr>
          <p:cNvSpPr>
            <a:spLocks noGrp="1"/>
          </p:cNvSpPr>
          <p:nvPr>
            <p:ph type="body" sz="quarter" idx="15"/>
          </p:nvPr>
        </p:nvSpPr>
        <p:spPr>
          <a:xfrm>
            <a:off x="91440" y="2380129"/>
            <a:ext cx="6004560" cy="438513"/>
          </a:xfrm>
          <a:solidFill>
            <a:schemeClr val="accent1">
              <a:lumMod val="20000"/>
              <a:lumOff val="80000"/>
            </a:schemeClr>
          </a:solidFill>
        </p:spPr>
        <p:txBody>
          <a:bodyPr/>
          <a:lstStyle>
            <a:lvl1pPr marL="0" indent="0">
              <a:buNone/>
              <a:defRPr>
                <a:noFill/>
              </a:defRPr>
            </a:lvl1pPr>
          </a:lstStyle>
          <a:p>
            <a:pPr lvl="0"/>
            <a:r>
              <a:rPr lang="en-US"/>
              <a:t>Click to edit Master text styles</a:t>
            </a:r>
          </a:p>
        </p:txBody>
      </p:sp>
      <p:sp>
        <p:nvSpPr>
          <p:cNvPr id="18" name="Platshållare för text 17">
            <a:extLst>
              <a:ext uri="{FF2B5EF4-FFF2-40B4-BE49-F238E27FC236}">
                <a16:creationId xmlns:a16="http://schemas.microsoft.com/office/drawing/2014/main" id="{1A6DB734-6F48-4408-B17D-66C3FA1A16E4}"/>
              </a:ext>
            </a:extLst>
          </p:cNvPr>
          <p:cNvSpPr>
            <a:spLocks noGrp="1"/>
          </p:cNvSpPr>
          <p:nvPr>
            <p:ph type="body" sz="quarter" idx="16" hasCustomPrompt="1"/>
          </p:nvPr>
        </p:nvSpPr>
        <p:spPr>
          <a:xfrm>
            <a:off x="91440" y="2380129"/>
            <a:ext cx="5623560" cy="1585049"/>
          </a:xfrm>
        </p:spPr>
        <p:txBody>
          <a:bodyPr>
            <a:spAutoFit/>
          </a:bodyPr>
          <a:lstStyle>
            <a:lvl1pPr marL="0" indent="0">
              <a:buNone/>
              <a:defRPr sz="2400">
                <a:solidFill>
                  <a:schemeClr val="accent2"/>
                </a:solidFill>
                <a:latin typeface="+mj-lt"/>
              </a:defRPr>
            </a:lvl1pPr>
            <a:lvl2pPr marL="0" indent="0">
              <a:lnSpc>
                <a:spcPct val="100000"/>
              </a:lnSpc>
              <a:spcBef>
                <a:spcPts val="1500"/>
              </a:spcBef>
              <a:buFontTx/>
              <a:buNone/>
              <a:defRPr sz="2400">
                <a:solidFill>
                  <a:schemeClr val="accent2"/>
                </a:solidFill>
                <a:latin typeface="+mj-lt"/>
              </a:defRPr>
            </a:lvl2pPr>
          </a:lstStyle>
          <a:p>
            <a:pPr lvl="0"/>
            <a:r>
              <a:rPr lang="sv-SE"/>
              <a:t>Agendapunkt 1</a:t>
            </a:r>
          </a:p>
          <a:p>
            <a:pPr lvl="0"/>
            <a:r>
              <a:rPr lang="sv-SE"/>
              <a:t>Agendapunkt 2</a:t>
            </a:r>
          </a:p>
          <a:p>
            <a:pPr lvl="0"/>
            <a:r>
              <a:rPr lang="sv-SE"/>
              <a:t>Agendapunkt 3</a:t>
            </a:r>
          </a:p>
        </p:txBody>
      </p:sp>
    </p:spTree>
    <p:extLst>
      <p:ext uri="{BB962C8B-B14F-4D97-AF65-F5344CB8AC3E}">
        <p14:creationId xmlns:p14="http://schemas.microsoft.com/office/powerpoint/2010/main" val="2909859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typ 2">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4FB938F9-0BBC-4E5C-9453-C1C89DB5640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Platshållare för text 15">
            <a:extLst>
              <a:ext uri="{FF2B5EF4-FFF2-40B4-BE49-F238E27FC236}">
                <a16:creationId xmlns:a16="http://schemas.microsoft.com/office/drawing/2014/main" id="{24789146-7B3F-4B98-B0DD-689A3E05D392}"/>
              </a:ext>
            </a:extLst>
          </p:cNvPr>
          <p:cNvSpPr>
            <a:spLocks noGrp="1"/>
          </p:cNvSpPr>
          <p:nvPr>
            <p:ph type="body" sz="quarter" idx="15"/>
          </p:nvPr>
        </p:nvSpPr>
        <p:spPr>
          <a:xfrm>
            <a:off x="89916" y="2380129"/>
            <a:ext cx="6004560" cy="438513"/>
          </a:xfrm>
          <a:solidFill>
            <a:schemeClr val="accent2"/>
          </a:solidFill>
        </p:spPr>
        <p:txBody>
          <a:bodyPr/>
          <a:lstStyle>
            <a:lvl1pPr marL="0" indent="0">
              <a:buNone/>
              <a:defRPr>
                <a:noFill/>
              </a:defRPr>
            </a:lvl1pPr>
          </a:lstStyle>
          <a:p>
            <a:pPr lvl="0"/>
            <a:r>
              <a:rPr lang="en-US"/>
              <a:t>Click to edit Master text styles</a:t>
            </a:r>
          </a:p>
        </p:txBody>
      </p:sp>
      <p:sp>
        <p:nvSpPr>
          <p:cNvPr id="3" name="Platshållare för sidfot 2">
            <a:extLst>
              <a:ext uri="{FF2B5EF4-FFF2-40B4-BE49-F238E27FC236}">
                <a16:creationId xmlns:a16="http://schemas.microsoft.com/office/drawing/2014/main" id="{7C23BF6D-4256-467D-B1B3-19B532E7889B}"/>
              </a:ext>
            </a:extLst>
          </p:cNvPr>
          <p:cNvSpPr>
            <a:spLocks noGrp="1"/>
          </p:cNvSpPr>
          <p:nvPr>
            <p:ph type="ftr" sz="quarter" idx="10"/>
          </p:nvPr>
        </p:nvSpPr>
        <p:spPr/>
        <p:txBody>
          <a:bodyPr/>
          <a:lstStyle/>
          <a:p>
            <a:endParaRPr lang="en-GB"/>
          </a:p>
        </p:txBody>
      </p:sp>
      <p:sp>
        <p:nvSpPr>
          <p:cNvPr id="4" name="Platshållare för bildnummer 3">
            <a:extLst>
              <a:ext uri="{FF2B5EF4-FFF2-40B4-BE49-F238E27FC236}">
                <a16:creationId xmlns:a16="http://schemas.microsoft.com/office/drawing/2014/main" id="{B97B4645-CD2A-4020-B3CD-F4D464D9C3F4}"/>
              </a:ext>
            </a:extLst>
          </p:cNvPr>
          <p:cNvSpPr>
            <a:spLocks noGrp="1"/>
          </p:cNvSpPr>
          <p:nvPr>
            <p:ph type="sldNum" sz="quarter" idx="11"/>
          </p:nvPr>
        </p:nvSpPr>
        <p:spPr/>
        <p:txBody>
          <a:bodyPr/>
          <a:lstStyle/>
          <a:p>
            <a:fld id="{67C98DB7-F40B-4F54-B72F-A408F6426B6E}" type="slidenum">
              <a:rPr lang="en-GB" smtClean="0"/>
              <a:pPr/>
              <a:t>‹#›</a:t>
            </a:fld>
            <a:endParaRPr lang="en-GB"/>
          </a:p>
        </p:txBody>
      </p:sp>
      <p:sp>
        <p:nvSpPr>
          <p:cNvPr id="5" name="Platshållare för datum 4">
            <a:extLst>
              <a:ext uri="{FF2B5EF4-FFF2-40B4-BE49-F238E27FC236}">
                <a16:creationId xmlns:a16="http://schemas.microsoft.com/office/drawing/2014/main" id="{59AC71BD-053E-4C74-8C84-E7B27130714D}"/>
              </a:ext>
            </a:extLst>
          </p:cNvPr>
          <p:cNvSpPr>
            <a:spLocks noGrp="1"/>
          </p:cNvSpPr>
          <p:nvPr>
            <p:ph type="dt" sz="half" idx="12"/>
          </p:nvPr>
        </p:nvSpPr>
        <p:spPr/>
        <p:txBody>
          <a:bodyPr/>
          <a:lstStyle/>
          <a:p>
            <a:fld id="{851CE29E-20ED-40FC-B229-615B09A42BA7}" type="datetime4">
              <a:rPr lang="sv-SE" smtClean="0"/>
              <a:t>20 oktober 2021</a:t>
            </a:fld>
            <a:endParaRPr lang="sv-SE"/>
          </a:p>
        </p:txBody>
      </p:sp>
      <p:sp>
        <p:nvSpPr>
          <p:cNvPr id="10" name="Platshållare för text 17">
            <a:extLst>
              <a:ext uri="{FF2B5EF4-FFF2-40B4-BE49-F238E27FC236}">
                <a16:creationId xmlns:a16="http://schemas.microsoft.com/office/drawing/2014/main" id="{04DA48B6-ABDE-412F-BAFE-74800AED471C}"/>
              </a:ext>
            </a:extLst>
          </p:cNvPr>
          <p:cNvSpPr>
            <a:spLocks noGrp="1"/>
          </p:cNvSpPr>
          <p:nvPr>
            <p:ph type="body" sz="quarter" idx="16" hasCustomPrompt="1"/>
          </p:nvPr>
        </p:nvSpPr>
        <p:spPr>
          <a:xfrm>
            <a:off x="91440" y="2380129"/>
            <a:ext cx="5623560" cy="1585049"/>
          </a:xfrm>
        </p:spPr>
        <p:txBody>
          <a:bodyPr>
            <a:spAutoFit/>
          </a:bodyPr>
          <a:lstStyle>
            <a:lvl1pPr marL="0" indent="0">
              <a:buNone/>
              <a:defRPr sz="2400">
                <a:solidFill>
                  <a:schemeClr val="bg1"/>
                </a:solidFill>
                <a:latin typeface="+mj-lt"/>
              </a:defRPr>
            </a:lvl1pPr>
            <a:lvl2pPr marL="0" indent="0">
              <a:lnSpc>
                <a:spcPct val="100000"/>
              </a:lnSpc>
              <a:spcBef>
                <a:spcPts val="1500"/>
              </a:spcBef>
              <a:buFontTx/>
              <a:buNone/>
              <a:defRPr sz="2400">
                <a:solidFill>
                  <a:schemeClr val="accent2"/>
                </a:solidFill>
                <a:latin typeface="+mj-lt"/>
              </a:defRPr>
            </a:lvl2pPr>
          </a:lstStyle>
          <a:p>
            <a:pPr lvl="0"/>
            <a:r>
              <a:rPr lang="sv-SE"/>
              <a:t>Agendapunkt 1</a:t>
            </a:r>
          </a:p>
          <a:p>
            <a:pPr lvl="1"/>
            <a:r>
              <a:rPr lang="sv-SE"/>
              <a:t>Agendapunkt 2</a:t>
            </a:r>
          </a:p>
          <a:p>
            <a:pPr lvl="1"/>
            <a:r>
              <a:rPr lang="sv-SE"/>
              <a:t>Agendapunkt 3</a:t>
            </a:r>
          </a:p>
        </p:txBody>
      </p:sp>
      <p:sp>
        <p:nvSpPr>
          <p:cNvPr id="8" name="Rubrik 1">
            <a:extLst>
              <a:ext uri="{FF2B5EF4-FFF2-40B4-BE49-F238E27FC236}">
                <a16:creationId xmlns:a16="http://schemas.microsoft.com/office/drawing/2014/main" id="{13C3E720-FB83-4D8B-9497-D3A86DE5EA7A}"/>
              </a:ext>
            </a:extLst>
          </p:cNvPr>
          <p:cNvSpPr>
            <a:spLocks noGrp="1"/>
          </p:cNvSpPr>
          <p:nvPr>
            <p:ph type="title"/>
          </p:nvPr>
        </p:nvSpPr>
        <p:spPr>
          <a:xfrm>
            <a:off x="203200" y="0"/>
            <a:ext cx="11894312" cy="767329"/>
          </a:xfrm>
        </p:spPr>
        <p:txBody>
          <a:bodyPr/>
          <a:lstStyle>
            <a:lvl1pPr>
              <a:defRPr/>
            </a:lvl1pPr>
          </a:lstStyle>
          <a:p>
            <a:r>
              <a:rPr lang="en-US"/>
              <a:t>Click to edit Master title style</a:t>
            </a:r>
            <a:endParaRPr lang="sv-SE"/>
          </a:p>
        </p:txBody>
      </p:sp>
    </p:spTree>
    <p:extLst>
      <p:ext uri="{BB962C8B-B14F-4D97-AF65-F5344CB8AC3E}">
        <p14:creationId xmlns:p14="http://schemas.microsoft.com/office/powerpoint/2010/main" val="1604813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andardsida">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33B4C3C8-4D4A-40E6-BF57-142BB7D72501}"/>
              </a:ext>
            </a:extLst>
          </p:cNvPr>
          <p:cNvSpPr/>
          <p:nvPr userDrawn="1">
            <p:custDataLst>
              <p:tags r:id="rId2"/>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aphicFrame>
        <p:nvGraphicFramePr>
          <p:cNvPr id="2" name="Object 1" hidden="1">
            <a:extLst>
              <a:ext uri="{FF2B5EF4-FFF2-40B4-BE49-F238E27FC236}">
                <a16:creationId xmlns:a16="http://schemas.microsoft.com/office/drawing/2014/main" id="{33F6543B-20A1-4798-9A23-C28CCC4CD0DA}"/>
              </a:ext>
            </a:extLst>
          </p:cNvPr>
          <p:cNvGraphicFramePr>
            <a:graphicFrameLocks noChangeAspect="1"/>
          </p:cNvGraphicFramePr>
          <p:nvPr userDrawn="1">
            <p:custDataLst>
              <p:tags r:id="rId3"/>
            </p:custDataLst>
            <p:extLst>
              <p:ext uri="{D42A27DB-BD31-4B8C-83A1-F6EECF244321}">
                <p14:modId xmlns:p14="http://schemas.microsoft.com/office/powerpoint/2010/main" val="3204985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395" imgH="394" progId="TCLayout.ActiveDocument.1">
                  <p:embed/>
                </p:oleObj>
              </mc:Choice>
              <mc:Fallback>
                <p:oleObj name="think-cell Slide" r:id="rId5" imgW="395" imgH="394" progId="TCLayout.ActiveDocument.1">
                  <p:embed/>
                  <p:pic>
                    <p:nvPicPr>
                      <p:cNvPr id="2" name="Object 1" hidden="1">
                        <a:extLst>
                          <a:ext uri="{FF2B5EF4-FFF2-40B4-BE49-F238E27FC236}">
                            <a16:creationId xmlns:a16="http://schemas.microsoft.com/office/drawing/2014/main" id="{33F6543B-20A1-4798-9A23-C28CCC4CD0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Platshållare för sidfot 2">
            <a:extLst>
              <a:ext uri="{FF2B5EF4-FFF2-40B4-BE49-F238E27FC236}">
                <a16:creationId xmlns:a16="http://schemas.microsoft.com/office/drawing/2014/main" id="{91847096-70DF-4ED0-A6C4-437046BD97CD}"/>
              </a:ext>
            </a:extLst>
          </p:cNvPr>
          <p:cNvSpPr>
            <a:spLocks noGrp="1"/>
          </p:cNvSpPr>
          <p:nvPr>
            <p:ph type="ftr" sz="quarter" idx="10"/>
          </p:nvPr>
        </p:nvSpPr>
        <p:spPr/>
        <p:txBody>
          <a:bodyPr/>
          <a:lstStyle/>
          <a:p>
            <a:endParaRPr lang="en-GB"/>
          </a:p>
        </p:txBody>
      </p:sp>
      <p:sp>
        <p:nvSpPr>
          <p:cNvPr id="4" name="Platshållare för bildnummer 3">
            <a:extLst>
              <a:ext uri="{FF2B5EF4-FFF2-40B4-BE49-F238E27FC236}">
                <a16:creationId xmlns:a16="http://schemas.microsoft.com/office/drawing/2014/main" id="{CDE4921C-2681-46EF-A790-A26B603F5FF3}"/>
              </a:ext>
            </a:extLst>
          </p:cNvPr>
          <p:cNvSpPr>
            <a:spLocks noGrp="1"/>
          </p:cNvSpPr>
          <p:nvPr>
            <p:ph type="sldNum" sz="quarter" idx="11"/>
          </p:nvPr>
        </p:nvSpPr>
        <p:spPr/>
        <p:txBody>
          <a:bodyPr/>
          <a:lstStyle/>
          <a:p>
            <a:fld id="{67C98DB7-F40B-4F54-B72F-A408F6426B6E}" type="slidenum">
              <a:rPr lang="en-GB" smtClean="0"/>
              <a:pPr/>
              <a:t>‹#›</a:t>
            </a:fld>
            <a:endParaRPr lang="en-GB"/>
          </a:p>
        </p:txBody>
      </p:sp>
      <p:sp>
        <p:nvSpPr>
          <p:cNvPr id="5" name="Platshållare för datum 4">
            <a:extLst>
              <a:ext uri="{FF2B5EF4-FFF2-40B4-BE49-F238E27FC236}">
                <a16:creationId xmlns:a16="http://schemas.microsoft.com/office/drawing/2014/main" id="{7C865F90-043F-49D1-8023-80FBCC7159BB}"/>
              </a:ext>
            </a:extLst>
          </p:cNvPr>
          <p:cNvSpPr>
            <a:spLocks noGrp="1"/>
          </p:cNvSpPr>
          <p:nvPr>
            <p:ph type="dt" sz="half" idx="12"/>
          </p:nvPr>
        </p:nvSpPr>
        <p:spPr/>
        <p:txBody>
          <a:bodyPr/>
          <a:lstStyle/>
          <a:p>
            <a:fld id="{8B8D0378-5F34-4FEE-BF83-5E9EDB5E3FAB}" type="datetime4">
              <a:rPr lang="sv-SE" smtClean="0"/>
              <a:t>20 oktober 2021</a:t>
            </a:fld>
            <a:endParaRPr lang="sv-SE"/>
          </a:p>
        </p:txBody>
      </p:sp>
      <p:sp>
        <p:nvSpPr>
          <p:cNvPr id="10" name="Platshållare för text 9">
            <a:extLst>
              <a:ext uri="{FF2B5EF4-FFF2-40B4-BE49-F238E27FC236}">
                <a16:creationId xmlns:a16="http://schemas.microsoft.com/office/drawing/2014/main" id="{DD8A65B9-4811-4EDD-ACA6-35F9E28ED8A6}"/>
              </a:ext>
            </a:extLst>
          </p:cNvPr>
          <p:cNvSpPr>
            <a:spLocks noGrp="1"/>
          </p:cNvSpPr>
          <p:nvPr>
            <p:ph type="body" sz="quarter" idx="13" hasCustomPrompt="1"/>
          </p:nvPr>
        </p:nvSpPr>
        <p:spPr>
          <a:xfrm>
            <a:off x="203199" y="914400"/>
            <a:ext cx="11894312" cy="426720"/>
          </a:xfrm>
        </p:spPr>
        <p:txBody>
          <a:bodyPr lIns="0">
            <a:noAutofit/>
          </a:bodyPr>
          <a:lstStyle>
            <a:lvl1pPr marL="0" indent="0">
              <a:buFontTx/>
              <a:buNone/>
              <a:defRPr/>
            </a:lvl1pPr>
            <a:lvl2pPr marL="0" indent="0">
              <a:buFontTx/>
              <a:buNone/>
              <a:defRPr/>
            </a:lvl2pPr>
            <a:lvl3pPr marL="0" indent="0">
              <a:buFontTx/>
              <a:buNone/>
              <a:defRPr/>
            </a:lvl3pPr>
            <a:lvl4pPr marL="115888" indent="-115888">
              <a:buFont typeface="Arial" panose="020B0604020202020204" pitchFamily="34" charset="0"/>
              <a:buChar char="•"/>
              <a:defRPr/>
            </a:lvl4pPr>
            <a:lvl5pPr marL="231775" indent="-115888">
              <a:buFont typeface="Calibri" panose="020F0502020204030204" pitchFamily="34" charset="0"/>
              <a:buChar char="-"/>
              <a:defRPr/>
            </a:lvl5pPr>
            <a:lvl6pPr marL="341313" indent="-111125">
              <a:buFont typeface="Arial" panose="020B0604020202020204" pitchFamily="34" charset="0"/>
              <a:buChar char="•"/>
              <a:defRPr/>
            </a:lvl6pPr>
          </a:lstStyle>
          <a:p>
            <a:pPr lvl="0"/>
            <a:r>
              <a:rPr lang="sv-SE"/>
              <a:t>Underrubrik</a:t>
            </a:r>
          </a:p>
        </p:txBody>
      </p:sp>
      <p:sp>
        <p:nvSpPr>
          <p:cNvPr id="16" name="Platshållare för text 12">
            <a:extLst>
              <a:ext uri="{FF2B5EF4-FFF2-40B4-BE49-F238E27FC236}">
                <a16:creationId xmlns:a16="http://schemas.microsoft.com/office/drawing/2014/main" id="{9F0C5144-B866-4E2B-9931-0B126E6F401B}"/>
              </a:ext>
            </a:extLst>
          </p:cNvPr>
          <p:cNvSpPr>
            <a:spLocks noGrp="1"/>
          </p:cNvSpPr>
          <p:nvPr>
            <p:ph type="body" sz="quarter" idx="16" hasCustomPrompt="1"/>
          </p:nvPr>
        </p:nvSpPr>
        <p:spPr>
          <a:xfrm>
            <a:off x="91438" y="6126480"/>
            <a:ext cx="12006071" cy="246221"/>
          </a:xfrm>
        </p:spPr>
        <p:txBody>
          <a:bodyPr wrap="square" anchor="b" anchorCtr="0">
            <a:spAutoFit/>
          </a:bodyPr>
          <a:lstStyle>
            <a:lvl1pPr marL="0" indent="0">
              <a:spcBef>
                <a:spcPts val="300"/>
              </a:spcBef>
              <a:buSzPct val="50000"/>
              <a:buFontTx/>
              <a:buNone/>
              <a:tabLst>
                <a:tab pos="448056" algn="r"/>
                <a:tab pos="630936" algn="l"/>
              </a:tabLst>
              <a:defRPr sz="1000" baseline="0">
                <a:solidFill>
                  <a:schemeClr val="tx1"/>
                </a:solidFill>
                <a:latin typeface="+mn-lt"/>
              </a:defRPr>
            </a:lvl1pPr>
            <a:lvl2pPr marL="0" indent="0">
              <a:spcBef>
                <a:spcPts val="300"/>
              </a:spcBef>
              <a:buNone/>
              <a:defRPr sz="1000" baseline="0">
                <a:solidFill>
                  <a:schemeClr val="tx1"/>
                </a:solidFill>
                <a:latin typeface="+mn-lt"/>
              </a:defRPr>
            </a:lvl2pPr>
          </a:lstStyle>
          <a:p>
            <a:pPr lvl="0"/>
            <a:r>
              <a:rPr lang="sv-SE"/>
              <a:t>	Not:	Källhänvisning</a:t>
            </a:r>
          </a:p>
        </p:txBody>
      </p:sp>
      <p:sp>
        <p:nvSpPr>
          <p:cNvPr id="11" name="Rubrik 1">
            <a:extLst>
              <a:ext uri="{FF2B5EF4-FFF2-40B4-BE49-F238E27FC236}">
                <a16:creationId xmlns:a16="http://schemas.microsoft.com/office/drawing/2014/main" id="{8A31558E-9B3B-4B5A-A0FA-E18D5ADBDBAB}"/>
              </a:ext>
            </a:extLst>
          </p:cNvPr>
          <p:cNvSpPr>
            <a:spLocks noGrp="1"/>
          </p:cNvSpPr>
          <p:nvPr>
            <p:ph type="title" hasCustomPrompt="1"/>
          </p:nvPr>
        </p:nvSpPr>
        <p:spPr>
          <a:xfrm>
            <a:off x="203200" y="0"/>
            <a:ext cx="11894312" cy="767329"/>
          </a:xfrm>
        </p:spPr>
        <p:txBody>
          <a:bodyPr/>
          <a:lstStyle>
            <a:lvl1pPr>
              <a:defRPr>
                <a:solidFill>
                  <a:srgbClr val="2F6679"/>
                </a:solidFill>
              </a:defRPr>
            </a:lvl1pPr>
          </a:lstStyle>
          <a:p>
            <a:r>
              <a:rPr lang="en-US" err="1"/>
              <a:t>Huvudrubrik</a:t>
            </a:r>
            <a:endParaRPr lang="sv-SE"/>
          </a:p>
        </p:txBody>
      </p:sp>
    </p:spTree>
    <p:extLst>
      <p:ext uri="{BB962C8B-B14F-4D97-AF65-F5344CB8AC3E}">
        <p14:creationId xmlns:p14="http://schemas.microsoft.com/office/powerpoint/2010/main" val="39168281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aksida color 1">
    <p:spTree>
      <p:nvGrpSpPr>
        <p:cNvPr id="1" name=""/>
        <p:cNvGrpSpPr/>
        <p:nvPr/>
      </p:nvGrpSpPr>
      <p:grpSpPr>
        <a:xfrm>
          <a:off x="0" y="0"/>
          <a:ext cx="0" cy="0"/>
          <a:chOff x="0" y="0"/>
          <a:chExt cx="0" cy="0"/>
        </a:xfrm>
      </p:grpSpPr>
      <p:sp>
        <p:nvSpPr>
          <p:cNvPr id="4128" name="Rectangle 59">
            <a:extLst>
              <a:ext uri="{FF2B5EF4-FFF2-40B4-BE49-F238E27FC236}">
                <a16:creationId xmlns:a16="http://schemas.microsoft.com/office/drawing/2014/main" id="{3C02F34B-A53A-4844-93FB-DAE32C8C99EB}"/>
              </a:ext>
            </a:extLst>
          </p:cNvPr>
          <p:cNvSpPr>
            <a:spLocks noChangeArrowheads="1"/>
          </p:cNvSpPr>
          <p:nvPr userDrawn="1"/>
        </p:nvSpPr>
        <p:spPr bwMode="auto">
          <a:xfrm>
            <a:off x="-32490" y="3175"/>
            <a:ext cx="12219728"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9" name="Rectangle 60">
            <a:extLst>
              <a:ext uri="{FF2B5EF4-FFF2-40B4-BE49-F238E27FC236}">
                <a16:creationId xmlns:a16="http://schemas.microsoft.com/office/drawing/2014/main" id="{C09D172F-0734-4CE6-85FD-5588F54CBEC5}"/>
              </a:ext>
            </a:extLst>
          </p:cNvPr>
          <p:cNvSpPr>
            <a:spLocks noChangeArrowheads="1"/>
          </p:cNvSpPr>
          <p:nvPr/>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1" name="Rectangle 62">
            <a:extLst>
              <a:ext uri="{FF2B5EF4-FFF2-40B4-BE49-F238E27FC236}">
                <a16:creationId xmlns:a16="http://schemas.microsoft.com/office/drawing/2014/main" id="{5D039306-C429-4B7D-87C4-46C233459E24}"/>
              </a:ext>
            </a:extLst>
          </p:cNvPr>
          <p:cNvSpPr>
            <a:spLocks noChangeArrowheads="1"/>
          </p:cNvSpPr>
          <p:nvPr/>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AutoShape 57">
            <a:extLst>
              <a:ext uri="{FF2B5EF4-FFF2-40B4-BE49-F238E27FC236}">
                <a16:creationId xmlns:a16="http://schemas.microsoft.com/office/drawing/2014/main" id="{C672370C-2A01-4EFD-BF3C-DFF422A021C5}"/>
              </a:ext>
            </a:extLst>
          </p:cNvPr>
          <p:cNvSpPr>
            <a:spLocks noChangeAspect="1" noChangeArrowheads="1" noTextEdit="1"/>
          </p:cNvSpPr>
          <p:nvPr userDrawn="1"/>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60">
            <a:extLst>
              <a:ext uri="{FF2B5EF4-FFF2-40B4-BE49-F238E27FC236}">
                <a16:creationId xmlns:a16="http://schemas.microsoft.com/office/drawing/2014/main" id="{7CE4A488-88AE-4D2C-AD8D-34A167E3F7FB}"/>
              </a:ext>
            </a:extLst>
          </p:cNvPr>
          <p:cNvSpPr>
            <a:spLocks noChangeArrowheads="1"/>
          </p:cNvSpPr>
          <p:nvPr userDrawn="1"/>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61">
            <a:extLst>
              <a:ext uri="{FF2B5EF4-FFF2-40B4-BE49-F238E27FC236}">
                <a16:creationId xmlns:a16="http://schemas.microsoft.com/office/drawing/2014/main" id="{45C6603A-1161-4ED2-B9EF-A201495E347A}"/>
              </a:ext>
            </a:extLst>
          </p:cNvPr>
          <p:cNvSpPr>
            <a:spLocks noChangeArrowheads="1"/>
          </p:cNvSpPr>
          <p:nvPr userDrawn="1"/>
        </p:nvSpPr>
        <p:spPr bwMode="auto">
          <a:xfrm>
            <a:off x="190500" y="196849"/>
            <a:ext cx="11795126" cy="6461128"/>
          </a:xfrm>
          <a:prstGeom prst="rect">
            <a:avLst/>
          </a:prstGeom>
          <a:solidFill>
            <a:srgbClr val="5AA6C1">
              <a:alpha val="8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62">
            <a:extLst>
              <a:ext uri="{FF2B5EF4-FFF2-40B4-BE49-F238E27FC236}">
                <a16:creationId xmlns:a16="http://schemas.microsoft.com/office/drawing/2014/main" id="{836DB9DE-F4F3-4CFF-9532-5E1C0AA6168A}"/>
              </a:ext>
            </a:extLst>
          </p:cNvPr>
          <p:cNvSpPr>
            <a:spLocks noChangeArrowheads="1"/>
          </p:cNvSpPr>
          <p:nvPr userDrawn="1"/>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F0BAB77F-5456-497C-94E5-EA37E2D7DA50}"/>
              </a:ext>
            </a:extLst>
          </p:cNvPr>
          <p:cNvSpPr>
            <a:spLocks noGrp="1"/>
          </p:cNvSpPr>
          <p:nvPr>
            <p:ph type="body" sz="quarter" idx="11"/>
          </p:nvPr>
        </p:nvSpPr>
        <p:spPr>
          <a:xfrm>
            <a:off x="437972" y="2684463"/>
            <a:ext cx="5151796" cy="1493838"/>
          </a:xfrm>
        </p:spPr>
        <p:txBody>
          <a:bodyPr anchor="ctr" anchorCtr="0"/>
          <a:lstStyle>
            <a:lvl1pPr marL="0" indent="0">
              <a:buNone/>
              <a:defRPr sz="3000">
                <a:latin typeface="+mj-lt"/>
              </a:defRPr>
            </a:lvl1pPr>
          </a:lstStyle>
          <a:p>
            <a:pPr lvl="0"/>
            <a:r>
              <a:rPr lang="en-US"/>
              <a:t>Click to edit Master text styles</a:t>
            </a:r>
          </a:p>
        </p:txBody>
      </p:sp>
      <p:sp>
        <p:nvSpPr>
          <p:cNvPr id="23" name="Text Placeholder 2">
            <a:extLst>
              <a:ext uri="{FF2B5EF4-FFF2-40B4-BE49-F238E27FC236}">
                <a16:creationId xmlns:a16="http://schemas.microsoft.com/office/drawing/2014/main" id="{2C46100A-55A4-4468-B745-32D2CB546A69}"/>
              </a:ext>
            </a:extLst>
          </p:cNvPr>
          <p:cNvSpPr>
            <a:spLocks noGrp="1"/>
          </p:cNvSpPr>
          <p:nvPr>
            <p:ph type="body" sz="quarter" idx="12"/>
          </p:nvPr>
        </p:nvSpPr>
        <p:spPr>
          <a:xfrm>
            <a:off x="437972" y="4178301"/>
            <a:ext cx="5151796" cy="1371436"/>
          </a:xfrm>
        </p:spPr>
        <p:txBody>
          <a:bodyPr anchor="b" anchorCtr="0"/>
          <a:lstStyle>
            <a:lvl1pPr marL="0" indent="0">
              <a:buNone/>
              <a:defRPr sz="1600" b="0">
                <a:latin typeface="Franklin Gothic Medium Cond" panose="020B0606030402020204" pitchFamily="34" charset="0"/>
              </a:defRPr>
            </a:lvl1pPr>
          </a:lstStyle>
          <a:p>
            <a:pPr lvl="0"/>
            <a:r>
              <a:rPr lang="en-US"/>
              <a:t>Click to edit Master text styles</a:t>
            </a:r>
          </a:p>
        </p:txBody>
      </p:sp>
      <p:sp>
        <p:nvSpPr>
          <p:cNvPr id="10" name="Freeform 5">
            <a:extLst>
              <a:ext uri="{FF2B5EF4-FFF2-40B4-BE49-F238E27FC236}">
                <a16:creationId xmlns:a16="http://schemas.microsoft.com/office/drawing/2014/main" id="{175022D9-5501-4B84-8225-AED4613DE065}"/>
              </a:ext>
            </a:extLst>
          </p:cNvPr>
          <p:cNvSpPr>
            <a:spLocks/>
          </p:cNvSpPr>
          <p:nvPr userDrawn="1"/>
        </p:nvSpPr>
        <p:spPr bwMode="auto">
          <a:xfrm>
            <a:off x="7650287" y="293769"/>
            <a:ext cx="4335340" cy="6367382"/>
          </a:xfrm>
          <a:custGeom>
            <a:avLst/>
            <a:gdLst>
              <a:gd name="T0" fmla="*/ 306 w 1113"/>
              <a:gd name="T1" fmla="*/ 513 h 1636"/>
              <a:gd name="T2" fmla="*/ 354 w 1113"/>
              <a:gd name="T3" fmla="*/ 678 h 1636"/>
              <a:gd name="T4" fmla="*/ 437 w 1113"/>
              <a:gd name="T5" fmla="*/ 1013 h 1636"/>
              <a:gd name="T6" fmla="*/ 503 w 1113"/>
              <a:gd name="T7" fmla="*/ 1297 h 1636"/>
              <a:gd name="T8" fmla="*/ 600 w 1113"/>
              <a:gd name="T9" fmla="*/ 1536 h 1636"/>
              <a:gd name="T10" fmla="*/ 697 w 1113"/>
              <a:gd name="T11" fmla="*/ 1600 h 1636"/>
              <a:gd name="T12" fmla="*/ 752 w 1113"/>
              <a:gd name="T13" fmla="*/ 1578 h 1636"/>
              <a:gd name="T14" fmla="*/ 844 w 1113"/>
              <a:gd name="T15" fmla="*/ 1329 h 1636"/>
              <a:gd name="T16" fmla="*/ 872 w 1113"/>
              <a:gd name="T17" fmla="*/ 1020 h 1636"/>
              <a:gd name="T18" fmla="*/ 890 w 1113"/>
              <a:gd name="T19" fmla="*/ 704 h 1636"/>
              <a:gd name="T20" fmla="*/ 964 w 1113"/>
              <a:gd name="T21" fmla="*/ 139 h 1636"/>
              <a:gd name="T22" fmla="*/ 1079 w 1113"/>
              <a:gd name="T23" fmla="*/ 488 h 1636"/>
              <a:gd name="T24" fmla="*/ 1113 w 1113"/>
              <a:gd name="T25" fmla="*/ 621 h 1636"/>
              <a:gd name="T26" fmla="*/ 1113 w 1113"/>
              <a:gd name="T27" fmla="*/ 160 h 1636"/>
              <a:gd name="T28" fmla="*/ 1035 w 1113"/>
              <a:gd name="T29" fmla="*/ 27 h 1636"/>
              <a:gd name="T30" fmla="*/ 962 w 1113"/>
              <a:gd name="T31" fmla="*/ 0 h 1636"/>
              <a:gd name="T32" fmla="*/ 886 w 1113"/>
              <a:gd name="T33" fmla="*/ 30 h 1636"/>
              <a:gd name="T34" fmla="*/ 842 w 1113"/>
              <a:gd name="T35" fmla="*/ 113 h 1636"/>
              <a:gd name="T36" fmla="*/ 811 w 1113"/>
              <a:gd name="T37" fmla="*/ 216 h 1636"/>
              <a:gd name="T38" fmla="*/ 777 w 1113"/>
              <a:gd name="T39" fmla="*/ 465 h 1636"/>
              <a:gd name="T40" fmla="*/ 745 w 1113"/>
              <a:gd name="T41" fmla="*/ 959 h 1636"/>
              <a:gd name="T42" fmla="*/ 689 w 1113"/>
              <a:gd name="T43" fmla="*/ 1421 h 1636"/>
              <a:gd name="T44" fmla="*/ 628 w 1113"/>
              <a:gd name="T45" fmla="*/ 1241 h 1636"/>
              <a:gd name="T46" fmla="*/ 574 w 1113"/>
              <a:gd name="T47" fmla="*/ 1009 h 1636"/>
              <a:gd name="T48" fmla="*/ 458 w 1113"/>
              <a:gd name="T49" fmla="*/ 552 h 1636"/>
              <a:gd name="T50" fmla="*/ 397 w 1113"/>
              <a:gd name="T51" fmla="*/ 370 h 1636"/>
              <a:gd name="T52" fmla="*/ 299 w 1113"/>
              <a:gd name="T53" fmla="*/ 208 h 1636"/>
              <a:gd name="T54" fmla="*/ 245 w 1113"/>
              <a:gd name="T55" fmla="*/ 183 h 1636"/>
              <a:gd name="T56" fmla="*/ 114 w 1113"/>
              <a:gd name="T57" fmla="*/ 381 h 1636"/>
              <a:gd name="T58" fmla="*/ 94 w 1113"/>
              <a:gd name="T59" fmla="*/ 593 h 1636"/>
              <a:gd name="T60" fmla="*/ 74 w 1113"/>
              <a:gd name="T61" fmla="*/ 812 h 1636"/>
              <a:gd name="T62" fmla="*/ 35 w 1113"/>
              <a:gd name="T63" fmla="*/ 1250 h 1636"/>
              <a:gd name="T64" fmla="*/ 0 w 1113"/>
              <a:gd name="T65" fmla="*/ 1636 h 1636"/>
              <a:gd name="T66" fmla="*/ 115 w 1113"/>
              <a:gd name="T67" fmla="*/ 1636 h 1636"/>
              <a:gd name="T68" fmla="*/ 245 w 1113"/>
              <a:gd name="T69" fmla="*/ 400 h 1636"/>
              <a:gd name="T70" fmla="*/ 306 w 1113"/>
              <a:gd name="T71" fmla="*/ 513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3" h="1636">
                <a:moveTo>
                  <a:pt x="306" y="513"/>
                </a:moveTo>
                <a:cubicBezTo>
                  <a:pt x="323" y="568"/>
                  <a:pt x="340" y="623"/>
                  <a:pt x="354" y="678"/>
                </a:cubicBezTo>
                <a:cubicBezTo>
                  <a:pt x="385" y="789"/>
                  <a:pt x="412" y="901"/>
                  <a:pt x="437" y="1013"/>
                </a:cubicBezTo>
                <a:cubicBezTo>
                  <a:pt x="458" y="1107"/>
                  <a:pt x="478" y="1203"/>
                  <a:pt x="503" y="1297"/>
                </a:cubicBezTo>
                <a:cubicBezTo>
                  <a:pt x="524" y="1379"/>
                  <a:pt x="550" y="1465"/>
                  <a:pt x="600" y="1536"/>
                </a:cubicBezTo>
                <a:cubicBezTo>
                  <a:pt x="624" y="1572"/>
                  <a:pt x="659" y="1600"/>
                  <a:pt x="697" y="1600"/>
                </a:cubicBezTo>
                <a:cubicBezTo>
                  <a:pt x="715" y="1600"/>
                  <a:pt x="734" y="1594"/>
                  <a:pt x="752" y="1578"/>
                </a:cubicBezTo>
                <a:cubicBezTo>
                  <a:pt x="821" y="1518"/>
                  <a:pt x="830" y="1412"/>
                  <a:pt x="844" y="1329"/>
                </a:cubicBezTo>
                <a:cubicBezTo>
                  <a:pt x="864" y="1227"/>
                  <a:pt x="867" y="1122"/>
                  <a:pt x="872" y="1020"/>
                </a:cubicBezTo>
                <a:cubicBezTo>
                  <a:pt x="878" y="915"/>
                  <a:pt x="884" y="810"/>
                  <a:pt x="890" y="704"/>
                </a:cubicBezTo>
                <a:cubicBezTo>
                  <a:pt x="902" y="514"/>
                  <a:pt x="913" y="324"/>
                  <a:pt x="964" y="139"/>
                </a:cubicBezTo>
                <a:cubicBezTo>
                  <a:pt x="1005" y="254"/>
                  <a:pt x="1049" y="368"/>
                  <a:pt x="1079" y="488"/>
                </a:cubicBezTo>
                <a:cubicBezTo>
                  <a:pt x="1091" y="532"/>
                  <a:pt x="1102" y="577"/>
                  <a:pt x="1113" y="621"/>
                </a:cubicBezTo>
                <a:cubicBezTo>
                  <a:pt x="1113" y="160"/>
                  <a:pt x="1113" y="160"/>
                  <a:pt x="1113" y="160"/>
                </a:cubicBezTo>
                <a:cubicBezTo>
                  <a:pt x="1094" y="111"/>
                  <a:pt x="1071" y="59"/>
                  <a:pt x="1035" y="27"/>
                </a:cubicBezTo>
                <a:cubicBezTo>
                  <a:pt x="1015" y="10"/>
                  <a:pt x="988" y="0"/>
                  <a:pt x="962" y="0"/>
                </a:cubicBezTo>
                <a:cubicBezTo>
                  <a:pt x="934" y="0"/>
                  <a:pt x="907" y="11"/>
                  <a:pt x="886" y="30"/>
                </a:cubicBezTo>
                <a:cubicBezTo>
                  <a:pt x="861" y="52"/>
                  <a:pt x="853" y="82"/>
                  <a:pt x="842" y="113"/>
                </a:cubicBezTo>
                <a:cubicBezTo>
                  <a:pt x="831" y="147"/>
                  <a:pt x="818" y="181"/>
                  <a:pt x="811" y="216"/>
                </a:cubicBezTo>
                <a:cubicBezTo>
                  <a:pt x="792" y="297"/>
                  <a:pt x="784" y="383"/>
                  <a:pt x="777" y="465"/>
                </a:cubicBezTo>
                <a:cubicBezTo>
                  <a:pt x="760" y="629"/>
                  <a:pt x="753" y="795"/>
                  <a:pt x="745" y="959"/>
                </a:cubicBezTo>
                <a:cubicBezTo>
                  <a:pt x="738" y="1114"/>
                  <a:pt x="739" y="1274"/>
                  <a:pt x="689" y="1421"/>
                </a:cubicBezTo>
                <a:cubicBezTo>
                  <a:pt x="663" y="1360"/>
                  <a:pt x="643" y="1304"/>
                  <a:pt x="628" y="1241"/>
                </a:cubicBezTo>
                <a:cubicBezTo>
                  <a:pt x="610" y="1164"/>
                  <a:pt x="592" y="1086"/>
                  <a:pt x="574" y="1009"/>
                </a:cubicBezTo>
                <a:cubicBezTo>
                  <a:pt x="536" y="856"/>
                  <a:pt x="499" y="703"/>
                  <a:pt x="458" y="552"/>
                </a:cubicBezTo>
                <a:cubicBezTo>
                  <a:pt x="441" y="490"/>
                  <a:pt x="421" y="428"/>
                  <a:pt x="397" y="370"/>
                </a:cubicBezTo>
                <a:cubicBezTo>
                  <a:pt x="372" y="315"/>
                  <a:pt x="344" y="250"/>
                  <a:pt x="299" y="208"/>
                </a:cubicBezTo>
                <a:cubicBezTo>
                  <a:pt x="280" y="190"/>
                  <a:pt x="262" y="183"/>
                  <a:pt x="245" y="183"/>
                </a:cubicBezTo>
                <a:cubicBezTo>
                  <a:pt x="173" y="183"/>
                  <a:pt x="126" y="320"/>
                  <a:pt x="114" y="381"/>
                </a:cubicBezTo>
                <a:cubicBezTo>
                  <a:pt x="103" y="450"/>
                  <a:pt x="100" y="523"/>
                  <a:pt x="94" y="593"/>
                </a:cubicBezTo>
                <a:cubicBezTo>
                  <a:pt x="87" y="666"/>
                  <a:pt x="80" y="739"/>
                  <a:pt x="74" y="812"/>
                </a:cubicBezTo>
                <a:cubicBezTo>
                  <a:pt x="60" y="958"/>
                  <a:pt x="48" y="1104"/>
                  <a:pt x="35" y="1250"/>
                </a:cubicBezTo>
                <a:cubicBezTo>
                  <a:pt x="23" y="1379"/>
                  <a:pt x="12" y="1507"/>
                  <a:pt x="0" y="1636"/>
                </a:cubicBezTo>
                <a:cubicBezTo>
                  <a:pt x="115" y="1636"/>
                  <a:pt x="115" y="1636"/>
                  <a:pt x="115" y="1636"/>
                </a:cubicBezTo>
                <a:cubicBezTo>
                  <a:pt x="162" y="1224"/>
                  <a:pt x="203" y="812"/>
                  <a:pt x="245" y="400"/>
                </a:cubicBezTo>
                <a:cubicBezTo>
                  <a:pt x="278" y="433"/>
                  <a:pt x="292" y="471"/>
                  <a:pt x="306" y="513"/>
                </a:cubicBezTo>
                <a:close/>
              </a:path>
            </a:pathLst>
          </a:custGeom>
          <a:solidFill>
            <a:srgbClr val="5AA6C1">
              <a:alpha val="15000"/>
            </a:srgb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83633806"/>
      </p:ext>
    </p:extLst>
  </p:cSld>
  <p:clrMapOvr>
    <a:masterClrMapping/>
  </p:clrMapOvr>
  <p:extLst>
    <p:ext uri="{DCECCB84-F9BA-43D5-87BE-67443E8EF086}">
      <p15:sldGuideLst xmlns:p15="http://schemas.microsoft.com/office/powerpoint/2012/main">
        <p15:guide id="1" pos="12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aksida color 2">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12D786A3-A8E6-42B8-A0F0-5C0F5161C571}"/>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28" name="Rectangle 59">
            <a:extLst>
              <a:ext uri="{FF2B5EF4-FFF2-40B4-BE49-F238E27FC236}">
                <a16:creationId xmlns:a16="http://schemas.microsoft.com/office/drawing/2014/main" id="{3C02F34B-A53A-4844-93FB-DAE32C8C99EB}"/>
              </a:ext>
            </a:extLst>
          </p:cNvPr>
          <p:cNvSpPr>
            <a:spLocks noChangeArrowheads="1"/>
          </p:cNvSpPr>
          <p:nvPr userDrawn="1"/>
        </p:nvSpPr>
        <p:spPr bwMode="auto">
          <a:xfrm>
            <a:off x="-32490" y="3175"/>
            <a:ext cx="12219728"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9" name="Rectangle 60">
            <a:extLst>
              <a:ext uri="{FF2B5EF4-FFF2-40B4-BE49-F238E27FC236}">
                <a16:creationId xmlns:a16="http://schemas.microsoft.com/office/drawing/2014/main" id="{C09D172F-0734-4CE6-85FD-5588F54CBEC5}"/>
              </a:ext>
            </a:extLst>
          </p:cNvPr>
          <p:cNvSpPr>
            <a:spLocks noChangeArrowheads="1"/>
          </p:cNvSpPr>
          <p:nvPr/>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1" name="Rectangle 62">
            <a:extLst>
              <a:ext uri="{FF2B5EF4-FFF2-40B4-BE49-F238E27FC236}">
                <a16:creationId xmlns:a16="http://schemas.microsoft.com/office/drawing/2014/main" id="{5D039306-C429-4B7D-87C4-46C233459E24}"/>
              </a:ext>
            </a:extLst>
          </p:cNvPr>
          <p:cNvSpPr>
            <a:spLocks noChangeArrowheads="1"/>
          </p:cNvSpPr>
          <p:nvPr/>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AutoShape 57">
            <a:extLst>
              <a:ext uri="{FF2B5EF4-FFF2-40B4-BE49-F238E27FC236}">
                <a16:creationId xmlns:a16="http://schemas.microsoft.com/office/drawing/2014/main" id="{C672370C-2A01-4EFD-BF3C-DFF422A021C5}"/>
              </a:ext>
            </a:extLst>
          </p:cNvPr>
          <p:cNvSpPr>
            <a:spLocks noChangeAspect="1" noChangeArrowheads="1" noTextEdit="1"/>
          </p:cNvSpPr>
          <p:nvPr userDrawn="1"/>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60">
            <a:extLst>
              <a:ext uri="{FF2B5EF4-FFF2-40B4-BE49-F238E27FC236}">
                <a16:creationId xmlns:a16="http://schemas.microsoft.com/office/drawing/2014/main" id="{7CE4A488-88AE-4D2C-AD8D-34A167E3F7FB}"/>
              </a:ext>
            </a:extLst>
          </p:cNvPr>
          <p:cNvSpPr>
            <a:spLocks noChangeArrowheads="1"/>
          </p:cNvSpPr>
          <p:nvPr userDrawn="1"/>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61">
            <a:extLst>
              <a:ext uri="{FF2B5EF4-FFF2-40B4-BE49-F238E27FC236}">
                <a16:creationId xmlns:a16="http://schemas.microsoft.com/office/drawing/2014/main" id="{45C6603A-1161-4ED2-B9EF-A201495E347A}"/>
              </a:ext>
            </a:extLst>
          </p:cNvPr>
          <p:cNvSpPr>
            <a:spLocks noChangeArrowheads="1"/>
          </p:cNvSpPr>
          <p:nvPr userDrawn="1"/>
        </p:nvSpPr>
        <p:spPr bwMode="auto">
          <a:xfrm>
            <a:off x="190500" y="196849"/>
            <a:ext cx="11795126" cy="6461128"/>
          </a:xfrm>
          <a:prstGeom prst="rect">
            <a:avLst/>
          </a:prstGeom>
          <a:solidFill>
            <a:srgbClr val="2D6679"/>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62">
            <a:extLst>
              <a:ext uri="{FF2B5EF4-FFF2-40B4-BE49-F238E27FC236}">
                <a16:creationId xmlns:a16="http://schemas.microsoft.com/office/drawing/2014/main" id="{836DB9DE-F4F3-4CFF-9532-5E1C0AA6168A}"/>
              </a:ext>
            </a:extLst>
          </p:cNvPr>
          <p:cNvSpPr>
            <a:spLocks noChangeArrowheads="1"/>
          </p:cNvSpPr>
          <p:nvPr userDrawn="1"/>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5">
            <a:extLst>
              <a:ext uri="{FF2B5EF4-FFF2-40B4-BE49-F238E27FC236}">
                <a16:creationId xmlns:a16="http://schemas.microsoft.com/office/drawing/2014/main" id="{175022D9-5501-4B84-8225-AED4613DE065}"/>
              </a:ext>
            </a:extLst>
          </p:cNvPr>
          <p:cNvSpPr>
            <a:spLocks/>
          </p:cNvSpPr>
          <p:nvPr userDrawn="1"/>
        </p:nvSpPr>
        <p:spPr bwMode="auto">
          <a:xfrm>
            <a:off x="7650287" y="293769"/>
            <a:ext cx="4335340" cy="6367382"/>
          </a:xfrm>
          <a:custGeom>
            <a:avLst/>
            <a:gdLst>
              <a:gd name="T0" fmla="*/ 306 w 1113"/>
              <a:gd name="T1" fmla="*/ 513 h 1636"/>
              <a:gd name="T2" fmla="*/ 354 w 1113"/>
              <a:gd name="T3" fmla="*/ 678 h 1636"/>
              <a:gd name="T4" fmla="*/ 437 w 1113"/>
              <a:gd name="T5" fmla="*/ 1013 h 1636"/>
              <a:gd name="T6" fmla="*/ 503 w 1113"/>
              <a:gd name="T7" fmla="*/ 1297 h 1636"/>
              <a:gd name="T8" fmla="*/ 600 w 1113"/>
              <a:gd name="T9" fmla="*/ 1536 h 1636"/>
              <a:gd name="T10" fmla="*/ 697 w 1113"/>
              <a:gd name="T11" fmla="*/ 1600 h 1636"/>
              <a:gd name="T12" fmla="*/ 752 w 1113"/>
              <a:gd name="T13" fmla="*/ 1578 h 1636"/>
              <a:gd name="T14" fmla="*/ 844 w 1113"/>
              <a:gd name="T15" fmla="*/ 1329 h 1636"/>
              <a:gd name="T16" fmla="*/ 872 w 1113"/>
              <a:gd name="T17" fmla="*/ 1020 h 1636"/>
              <a:gd name="T18" fmla="*/ 890 w 1113"/>
              <a:gd name="T19" fmla="*/ 704 h 1636"/>
              <a:gd name="T20" fmla="*/ 964 w 1113"/>
              <a:gd name="T21" fmla="*/ 139 h 1636"/>
              <a:gd name="T22" fmla="*/ 1079 w 1113"/>
              <a:gd name="T23" fmla="*/ 488 h 1636"/>
              <a:gd name="T24" fmla="*/ 1113 w 1113"/>
              <a:gd name="T25" fmla="*/ 621 h 1636"/>
              <a:gd name="T26" fmla="*/ 1113 w 1113"/>
              <a:gd name="T27" fmla="*/ 160 h 1636"/>
              <a:gd name="T28" fmla="*/ 1035 w 1113"/>
              <a:gd name="T29" fmla="*/ 27 h 1636"/>
              <a:gd name="T30" fmla="*/ 962 w 1113"/>
              <a:gd name="T31" fmla="*/ 0 h 1636"/>
              <a:gd name="T32" fmla="*/ 886 w 1113"/>
              <a:gd name="T33" fmla="*/ 30 h 1636"/>
              <a:gd name="T34" fmla="*/ 842 w 1113"/>
              <a:gd name="T35" fmla="*/ 113 h 1636"/>
              <a:gd name="T36" fmla="*/ 811 w 1113"/>
              <a:gd name="T37" fmla="*/ 216 h 1636"/>
              <a:gd name="T38" fmla="*/ 777 w 1113"/>
              <a:gd name="T39" fmla="*/ 465 h 1636"/>
              <a:gd name="T40" fmla="*/ 745 w 1113"/>
              <a:gd name="T41" fmla="*/ 959 h 1636"/>
              <a:gd name="T42" fmla="*/ 689 w 1113"/>
              <a:gd name="T43" fmla="*/ 1421 h 1636"/>
              <a:gd name="T44" fmla="*/ 628 w 1113"/>
              <a:gd name="T45" fmla="*/ 1241 h 1636"/>
              <a:gd name="T46" fmla="*/ 574 w 1113"/>
              <a:gd name="T47" fmla="*/ 1009 h 1636"/>
              <a:gd name="T48" fmla="*/ 458 w 1113"/>
              <a:gd name="T49" fmla="*/ 552 h 1636"/>
              <a:gd name="T50" fmla="*/ 397 w 1113"/>
              <a:gd name="T51" fmla="*/ 370 h 1636"/>
              <a:gd name="T52" fmla="*/ 299 w 1113"/>
              <a:gd name="T53" fmla="*/ 208 h 1636"/>
              <a:gd name="T54" fmla="*/ 245 w 1113"/>
              <a:gd name="T55" fmla="*/ 183 h 1636"/>
              <a:gd name="T56" fmla="*/ 114 w 1113"/>
              <a:gd name="T57" fmla="*/ 381 h 1636"/>
              <a:gd name="T58" fmla="*/ 94 w 1113"/>
              <a:gd name="T59" fmla="*/ 593 h 1636"/>
              <a:gd name="T60" fmla="*/ 74 w 1113"/>
              <a:gd name="T61" fmla="*/ 812 h 1636"/>
              <a:gd name="T62" fmla="*/ 35 w 1113"/>
              <a:gd name="T63" fmla="*/ 1250 h 1636"/>
              <a:gd name="T64" fmla="*/ 0 w 1113"/>
              <a:gd name="T65" fmla="*/ 1636 h 1636"/>
              <a:gd name="T66" fmla="*/ 115 w 1113"/>
              <a:gd name="T67" fmla="*/ 1636 h 1636"/>
              <a:gd name="T68" fmla="*/ 245 w 1113"/>
              <a:gd name="T69" fmla="*/ 400 h 1636"/>
              <a:gd name="T70" fmla="*/ 306 w 1113"/>
              <a:gd name="T71" fmla="*/ 513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3" h="1636">
                <a:moveTo>
                  <a:pt x="306" y="513"/>
                </a:moveTo>
                <a:cubicBezTo>
                  <a:pt x="323" y="568"/>
                  <a:pt x="340" y="623"/>
                  <a:pt x="354" y="678"/>
                </a:cubicBezTo>
                <a:cubicBezTo>
                  <a:pt x="385" y="789"/>
                  <a:pt x="412" y="901"/>
                  <a:pt x="437" y="1013"/>
                </a:cubicBezTo>
                <a:cubicBezTo>
                  <a:pt x="458" y="1107"/>
                  <a:pt x="478" y="1203"/>
                  <a:pt x="503" y="1297"/>
                </a:cubicBezTo>
                <a:cubicBezTo>
                  <a:pt x="524" y="1379"/>
                  <a:pt x="550" y="1465"/>
                  <a:pt x="600" y="1536"/>
                </a:cubicBezTo>
                <a:cubicBezTo>
                  <a:pt x="624" y="1572"/>
                  <a:pt x="659" y="1600"/>
                  <a:pt x="697" y="1600"/>
                </a:cubicBezTo>
                <a:cubicBezTo>
                  <a:pt x="715" y="1600"/>
                  <a:pt x="734" y="1594"/>
                  <a:pt x="752" y="1578"/>
                </a:cubicBezTo>
                <a:cubicBezTo>
                  <a:pt x="821" y="1518"/>
                  <a:pt x="830" y="1412"/>
                  <a:pt x="844" y="1329"/>
                </a:cubicBezTo>
                <a:cubicBezTo>
                  <a:pt x="864" y="1227"/>
                  <a:pt x="867" y="1122"/>
                  <a:pt x="872" y="1020"/>
                </a:cubicBezTo>
                <a:cubicBezTo>
                  <a:pt x="878" y="915"/>
                  <a:pt x="884" y="810"/>
                  <a:pt x="890" y="704"/>
                </a:cubicBezTo>
                <a:cubicBezTo>
                  <a:pt x="902" y="514"/>
                  <a:pt x="913" y="324"/>
                  <a:pt x="964" y="139"/>
                </a:cubicBezTo>
                <a:cubicBezTo>
                  <a:pt x="1005" y="254"/>
                  <a:pt x="1049" y="368"/>
                  <a:pt x="1079" y="488"/>
                </a:cubicBezTo>
                <a:cubicBezTo>
                  <a:pt x="1091" y="532"/>
                  <a:pt x="1102" y="577"/>
                  <a:pt x="1113" y="621"/>
                </a:cubicBezTo>
                <a:cubicBezTo>
                  <a:pt x="1113" y="160"/>
                  <a:pt x="1113" y="160"/>
                  <a:pt x="1113" y="160"/>
                </a:cubicBezTo>
                <a:cubicBezTo>
                  <a:pt x="1094" y="111"/>
                  <a:pt x="1071" y="59"/>
                  <a:pt x="1035" y="27"/>
                </a:cubicBezTo>
                <a:cubicBezTo>
                  <a:pt x="1015" y="10"/>
                  <a:pt x="988" y="0"/>
                  <a:pt x="962" y="0"/>
                </a:cubicBezTo>
                <a:cubicBezTo>
                  <a:pt x="934" y="0"/>
                  <a:pt x="907" y="11"/>
                  <a:pt x="886" y="30"/>
                </a:cubicBezTo>
                <a:cubicBezTo>
                  <a:pt x="861" y="52"/>
                  <a:pt x="853" y="82"/>
                  <a:pt x="842" y="113"/>
                </a:cubicBezTo>
                <a:cubicBezTo>
                  <a:pt x="831" y="147"/>
                  <a:pt x="818" y="181"/>
                  <a:pt x="811" y="216"/>
                </a:cubicBezTo>
                <a:cubicBezTo>
                  <a:pt x="792" y="297"/>
                  <a:pt x="784" y="383"/>
                  <a:pt x="777" y="465"/>
                </a:cubicBezTo>
                <a:cubicBezTo>
                  <a:pt x="760" y="629"/>
                  <a:pt x="753" y="795"/>
                  <a:pt x="745" y="959"/>
                </a:cubicBezTo>
                <a:cubicBezTo>
                  <a:pt x="738" y="1114"/>
                  <a:pt x="739" y="1274"/>
                  <a:pt x="689" y="1421"/>
                </a:cubicBezTo>
                <a:cubicBezTo>
                  <a:pt x="663" y="1360"/>
                  <a:pt x="643" y="1304"/>
                  <a:pt x="628" y="1241"/>
                </a:cubicBezTo>
                <a:cubicBezTo>
                  <a:pt x="610" y="1164"/>
                  <a:pt x="592" y="1086"/>
                  <a:pt x="574" y="1009"/>
                </a:cubicBezTo>
                <a:cubicBezTo>
                  <a:pt x="536" y="856"/>
                  <a:pt x="499" y="703"/>
                  <a:pt x="458" y="552"/>
                </a:cubicBezTo>
                <a:cubicBezTo>
                  <a:pt x="441" y="490"/>
                  <a:pt x="421" y="428"/>
                  <a:pt x="397" y="370"/>
                </a:cubicBezTo>
                <a:cubicBezTo>
                  <a:pt x="372" y="315"/>
                  <a:pt x="344" y="250"/>
                  <a:pt x="299" y="208"/>
                </a:cubicBezTo>
                <a:cubicBezTo>
                  <a:pt x="280" y="190"/>
                  <a:pt x="262" y="183"/>
                  <a:pt x="245" y="183"/>
                </a:cubicBezTo>
                <a:cubicBezTo>
                  <a:pt x="173" y="183"/>
                  <a:pt x="126" y="320"/>
                  <a:pt x="114" y="381"/>
                </a:cubicBezTo>
                <a:cubicBezTo>
                  <a:pt x="103" y="450"/>
                  <a:pt x="100" y="523"/>
                  <a:pt x="94" y="593"/>
                </a:cubicBezTo>
                <a:cubicBezTo>
                  <a:pt x="87" y="666"/>
                  <a:pt x="80" y="739"/>
                  <a:pt x="74" y="812"/>
                </a:cubicBezTo>
                <a:cubicBezTo>
                  <a:pt x="60" y="958"/>
                  <a:pt x="48" y="1104"/>
                  <a:pt x="35" y="1250"/>
                </a:cubicBezTo>
                <a:cubicBezTo>
                  <a:pt x="23" y="1379"/>
                  <a:pt x="12" y="1507"/>
                  <a:pt x="0" y="1636"/>
                </a:cubicBezTo>
                <a:cubicBezTo>
                  <a:pt x="115" y="1636"/>
                  <a:pt x="115" y="1636"/>
                  <a:pt x="115" y="1636"/>
                </a:cubicBezTo>
                <a:cubicBezTo>
                  <a:pt x="162" y="1224"/>
                  <a:pt x="203" y="812"/>
                  <a:pt x="245" y="400"/>
                </a:cubicBezTo>
                <a:cubicBezTo>
                  <a:pt x="278" y="433"/>
                  <a:pt x="292" y="471"/>
                  <a:pt x="306" y="513"/>
                </a:cubicBezTo>
                <a:close/>
              </a:path>
            </a:pathLst>
          </a:custGeom>
          <a:solidFill>
            <a:srgbClr val="5BA6C1">
              <a:alpha val="2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F0BAB77F-5456-497C-94E5-EA37E2D7DA50}"/>
              </a:ext>
            </a:extLst>
          </p:cNvPr>
          <p:cNvSpPr>
            <a:spLocks noGrp="1"/>
          </p:cNvSpPr>
          <p:nvPr>
            <p:ph type="body" sz="quarter" idx="11"/>
          </p:nvPr>
        </p:nvSpPr>
        <p:spPr>
          <a:xfrm>
            <a:off x="437972" y="2684463"/>
            <a:ext cx="5151796" cy="1493838"/>
          </a:xfrm>
        </p:spPr>
        <p:txBody>
          <a:bodyPr anchor="ctr" anchorCtr="0"/>
          <a:lstStyle>
            <a:lvl1pPr marL="0" indent="0">
              <a:buNone/>
              <a:defRPr sz="3000">
                <a:solidFill>
                  <a:schemeClr val="bg1"/>
                </a:solidFill>
                <a:latin typeface="+mj-lt"/>
              </a:defRPr>
            </a:lvl1pPr>
          </a:lstStyle>
          <a:p>
            <a:pPr lvl="0"/>
            <a:r>
              <a:rPr lang="en-US"/>
              <a:t>Click to edit Master text styles</a:t>
            </a:r>
          </a:p>
        </p:txBody>
      </p:sp>
      <p:sp>
        <p:nvSpPr>
          <p:cNvPr id="23" name="Text Placeholder 2">
            <a:extLst>
              <a:ext uri="{FF2B5EF4-FFF2-40B4-BE49-F238E27FC236}">
                <a16:creationId xmlns:a16="http://schemas.microsoft.com/office/drawing/2014/main" id="{2C46100A-55A4-4468-B745-32D2CB546A69}"/>
              </a:ext>
            </a:extLst>
          </p:cNvPr>
          <p:cNvSpPr>
            <a:spLocks noGrp="1"/>
          </p:cNvSpPr>
          <p:nvPr>
            <p:ph type="body" sz="quarter" idx="12"/>
          </p:nvPr>
        </p:nvSpPr>
        <p:spPr>
          <a:xfrm>
            <a:off x="437972" y="4178301"/>
            <a:ext cx="5151796" cy="1371436"/>
          </a:xfrm>
        </p:spPr>
        <p:txBody>
          <a:bodyPr anchor="b" anchorCtr="0"/>
          <a:lstStyle>
            <a:lvl1pPr marL="0" indent="0">
              <a:buNone/>
              <a:defRPr sz="1600" b="0">
                <a:solidFill>
                  <a:schemeClr val="bg1"/>
                </a:solidFill>
                <a:latin typeface="Franklin Gothic Medium Cond" panose="020B0606030402020204" pitchFamily="34" charset="0"/>
              </a:defRPr>
            </a:lvl1pPr>
          </a:lstStyle>
          <a:p>
            <a:pPr lvl="0"/>
            <a:r>
              <a:rPr lang="en-US"/>
              <a:t>Click to edit Master text styles</a:t>
            </a:r>
          </a:p>
        </p:txBody>
      </p:sp>
      <p:pic>
        <p:nvPicPr>
          <p:cNvPr id="4" name="Bildobjekt 3">
            <a:extLst>
              <a:ext uri="{FF2B5EF4-FFF2-40B4-BE49-F238E27FC236}">
                <a16:creationId xmlns:a16="http://schemas.microsoft.com/office/drawing/2014/main" id="{9D8D48C9-2AE0-4285-99BF-2E97E1B3AD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6888" y="5648432"/>
            <a:ext cx="2807244" cy="884608"/>
          </a:xfrm>
          <a:prstGeom prst="rect">
            <a:avLst/>
          </a:prstGeom>
        </p:spPr>
      </p:pic>
    </p:spTree>
    <p:extLst>
      <p:ext uri="{BB962C8B-B14F-4D97-AF65-F5344CB8AC3E}">
        <p14:creationId xmlns:p14="http://schemas.microsoft.com/office/powerpoint/2010/main" val="3205181070"/>
      </p:ext>
    </p:extLst>
  </p:cSld>
  <p:clrMapOvr>
    <a:masterClrMapping/>
  </p:clrMapOvr>
  <p:extLst>
    <p:ext uri="{DCECCB84-F9BA-43D5-87BE-67443E8EF086}">
      <p15:sldGuideLst xmlns:p15="http://schemas.microsoft.com/office/powerpoint/2012/main">
        <p15:guide id="1" pos="12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aksida color 3">
    <p:spTree>
      <p:nvGrpSpPr>
        <p:cNvPr id="1" name=""/>
        <p:cNvGrpSpPr/>
        <p:nvPr/>
      </p:nvGrpSpPr>
      <p:grpSpPr>
        <a:xfrm>
          <a:off x="0" y="0"/>
          <a:ext cx="0" cy="0"/>
          <a:chOff x="0" y="0"/>
          <a:chExt cx="0" cy="0"/>
        </a:xfrm>
      </p:grpSpPr>
      <p:sp>
        <p:nvSpPr>
          <p:cNvPr id="4128" name="Rectangle 59">
            <a:extLst>
              <a:ext uri="{FF2B5EF4-FFF2-40B4-BE49-F238E27FC236}">
                <a16:creationId xmlns:a16="http://schemas.microsoft.com/office/drawing/2014/main" id="{3C02F34B-A53A-4844-93FB-DAE32C8C99EB}"/>
              </a:ext>
            </a:extLst>
          </p:cNvPr>
          <p:cNvSpPr>
            <a:spLocks noChangeArrowheads="1"/>
          </p:cNvSpPr>
          <p:nvPr userDrawn="1"/>
        </p:nvSpPr>
        <p:spPr bwMode="auto">
          <a:xfrm>
            <a:off x="-32490" y="3175"/>
            <a:ext cx="12219728"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9" name="Rectangle 60">
            <a:extLst>
              <a:ext uri="{FF2B5EF4-FFF2-40B4-BE49-F238E27FC236}">
                <a16:creationId xmlns:a16="http://schemas.microsoft.com/office/drawing/2014/main" id="{C09D172F-0734-4CE6-85FD-5588F54CBEC5}"/>
              </a:ext>
            </a:extLst>
          </p:cNvPr>
          <p:cNvSpPr>
            <a:spLocks noChangeArrowheads="1"/>
          </p:cNvSpPr>
          <p:nvPr/>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1" name="Rectangle 62">
            <a:extLst>
              <a:ext uri="{FF2B5EF4-FFF2-40B4-BE49-F238E27FC236}">
                <a16:creationId xmlns:a16="http://schemas.microsoft.com/office/drawing/2014/main" id="{5D039306-C429-4B7D-87C4-46C233459E24}"/>
              </a:ext>
            </a:extLst>
          </p:cNvPr>
          <p:cNvSpPr>
            <a:spLocks noChangeArrowheads="1"/>
          </p:cNvSpPr>
          <p:nvPr/>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AutoShape 57">
            <a:extLst>
              <a:ext uri="{FF2B5EF4-FFF2-40B4-BE49-F238E27FC236}">
                <a16:creationId xmlns:a16="http://schemas.microsoft.com/office/drawing/2014/main" id="{C672370C-2A01-4EFD-BF3C-DFF422A021C5}"/>
              </a:ext>
            </a:extLst>
          </p:cNvPr>
          <p:cNvSpPr>
            <a:spLocks noChangeAspect="1" noChangeArrowheads="1" noTextEdit="1"/>
          </p:cNvSpPr>
          <p:nvPr userDrawn="1"/>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60">
            <a:extLst>
              <a:ext uri="{FF2B5EF4-FFF2-40B4-BE49-F238E27FC236}">
                <a16:creationId xmlns:a16="http://schemas.microsoft.com/office/drawing/2014/main" id="{7CE4A488-88AE-4D2C-AD8D-34A167E3F7FB}"/>
              </a:ext>
            </a:extLst>
          </p:cNvPr>
          <p:cNvSpPr>
            <a:spLocks noChangeArrowheads="1"/>
          </p:cNvSpPr>
          <p:nvPr userDrawn="1"/>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61">
            <a:extLst>
              <a:ext uri="{FF2B5EF4-FFF2-40B4-BE49-F238E27FC236}">
                <a16:creationId xmlns:a16="http://schemas.microsoft.com/office/drawing/2014/main" id="{45C6603A-1161-4ED2-B9EF-A201495E347A}"/>
              </a:ext>
            </a:extLst>
          </p:cNvPr>
          <p:cNvSpPr>
            <a:spLocks noChangeArrowheads="1"/>
          </p:cNvSpPr>
          <p:nvPr userDrawn="1"/>
        </p:nvSpPr>
        <p:spPr bwMode="auto">
          <a:xfrm>
            <a:off x="190500" y="196849"/>
            <a:ext cx="11795126" cy="6461128"/>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62">
            <a:extLst>
              <a:ext uri="{FF2B5EF4-FFF2-40B4-BE49-F238E27FC236}">
                <a16:creationId xmlns:a16="http://schemas.microsoft.com/office/drawing/2014/main" id="{836DB9DE-F4F3-4CFF-9532-5E1C0AA6168A}"/>
              </a:ext>
            </a:extLst>
          </p:cNvPr>
          <p:cNvSpPr>
            <a:spLocks noChangeArrowheads="1"/>
          </p:cNvSpPr>
          <p:nvPr userDrawn="1"/>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5">
            <a:extLst>
              <a:ext uri="{FF2B5EF4-FFF2-40B4-BE49-F238E27FC236}">
                <a16:creationId xmlns:a16="http://schemas.microsoft.com/office/drawing/2014/main" id="{175022D9-5501-4B84-8225-AED4613DE065}"/>
              </a:ext>
            </a:extLst>
          </p:cNvPr>
          <p:cNvSpPr>
            <a:spLocks/>
          </p:cNvSpPr>
          <p:nvPr userDrawn="1"/>
        </p:nvSpPr>
        <p:spPr bwMode="auto">
          <a:xfrm>
            <a:off x="7650287" y="293769"/>
            <a:ext cx="4335340" cy="6367382"/>
          </a:xfrm>
          <a:custGeom>
            <a:avLst/>
            <a:gdLst>
              <a:gd name="T0" fmla="*/ 306 w 1113"/>
              <a:gd name="T1" fmla="*/ 513 h 1636"/>
              <a:gd name="T2" fmla="*/ 354 w 1113"/>
              <a:gd name="T3" fmla="*/ 678 h 1636"/>
              <a:gd name="T4" fmla="*/ 437 w 1113"/>
              <a:gd name="T5" fmla="*/ 1013 h 1636"/>
              <a:gd name="T6" fmla="*/ 503 w 1113"/>
              <a:gd name="T7" fmla="*/ 1297 h 1636"/>
              <a:gd name="T8" fmla="*/ 600 w 1113"/>
              <a:gd name="T9" fmla="*/ 1536 h 1636"/>
              <a:gd name="T10" fmla="*/ 697 w 1113"/>
              <a:gd name="T11" fmla="*/ 1600 h 1636"/>
              <a:gd name="T12" fmla="*/ 752 w 1113"/>
              <a:gd name="T13" fmla="*/ 1578 h 1636"/>
              <a:gd name="T14" fmla="*/ 844 w 1113"/>
              <a:gd name="T15" fmla="*/ 1329 h 1636"/>
              <a:gd name="T16" fmla="*/ 872 w 1113"/>
              <a:gd name="T17" fmla="*/ 1020 h 1636"/>
              <a:gd name="T18" fmla="*/ 890 w 1113"/>
              <a:gd name="T19" fmla="*/ 704 h 1636"/>
              <a:gd name="T20" fmla="*/ 964 w 1113"/>
              <a:gd name="T21" fmla="*/ 139 h 1636"/>
              <a:gd name="T22" fmla="*/ 1079 w 1113"/>
              <a:gd name="T23" fmla="*/ 488 h 1636"/>
              <a:gd name="T24" fmla="*/ 1113 w 1113"/>
              <a:gd name="T25" fmla="*/ 621 h 1636"/>
              <a:gd name="T26" fmla="*/ 1113 w 1113"/>
              <a:gd name="T27" fmla="*/ 160 h 1636"/>
              <a:gd name="T28" fmla="*/ 1035 w 1113"/>
              <a:gd name="T29" fmla="*/ 27 h 1636"/>
              <a:gd name="T30" fmla="*/ 962 w 1113"/>
              <a:gd name="T31" fmla="*/ 0 h 1636"/>
              <a:gd name="T32" fmla="*/ 886 w 1113"/>
              <a:gd name="T33" fmla="*/ 30 h 1636"/>
              <a:gd name="T34" fmla="*/ 842 w 1113"/>
              <a:gd name="T35" fmla="*/ 113 h 1636"/>
              <a:gd name="T36" fmla="*/ 811 w 1113"/>
              <a:gd name="T37" fmla="*/ 216 h 1636"/>
              <a:gd name="T38" fmla="*/ 777 w 1113"/>
              <a:gd name="T39" fmla="*/ 465 h 1636"/>
              <a:gd name="T40" fmla="*/ 745 w 1113"/>
              <a:gd name="T41" fmla="*/ 959 h 1636"/>
              <a:gd name="T42" fmla="*/ 689 w 1113"/>
              <a:gd name="T43" fmla="*/ 1421 h 1636"/>
              <a:gd name="T44" fmla="*/ 628 w 1113"/>
              <a:gd name="T45" fmla="*/ 1241 h 1636"/>
              <a:gd name="T46" fmla="*/ 574 w 1113"/>
              <a:gd name="T47" fmla="*/ 1009 h 1636"/>
              <a:gd name="T48" fmla="*/ 458 w 1113"/>
              <a:gd name="T49" fmla="*/ 552 h 1636"/>
              <a:gd name="T50" fmla="*/ 397 w 1113"/>
              <a:gd name="T51" fmla="*/ 370 h 1636"/>
              <a:gd name="T52" fmla="*/ 299 w 1113"/>
              <a:gd name="T53" fmla="*/ 208 h 1636"/>
              <a:gd name="T54" fmla="*/ 245 w 1113"/>
              <a:gd name="T55" fmla="*/ 183 h 1636"/>
              <a:gd name="T56" fmla="*/ 114 w 1113"/>
              <a:gd name="T57" fmla="*/ 381 h 1636"/>
              <a:gd name="T58" fmla="*/ 94 w 1113"/>
              <a:gd name="T59" fmla="*/ 593 h 1636"/>
              <a:gd name="T60" fmla="*/ 74 w 1113"/>
              <a:gd name="T61" fmla="*/ 812 h 1636"/>
              <a:gd name="T62" fmla="*/ 35 w 1113"/>
              <a:gd name="T63" fmla="*/ 1250 h 1636"/>
              <a:gd name="T64" fmla="*/ 0 w 1113"/>
              <a:gd name="T65" fmla="*/ 1636 h 1636"/>
              <a:gd name="T66" fmla="*/ 115 w 1113"/>
              <a:gd name="T67" fmla="*/ 1636 h 1636"/>
              <a:gd name="T68" fmla="*/ 245 w 1113"/>
              <a:gd name="T69" fmla="*/ 400 h 1636"/>
              <a:gd name="T70" fmla="*/ 306 w 1113"/>
              <a:gd name="T71" fmla="*/ 513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3" h="1636">
                <a:moveTo>
                  <a:pt x="306" y="513"/>
                </a:moveTo>
                <a:cubicBezTo>
                  <a:pt x="323" y="568"/>
                  <a:pt x="340" y="623"/>
                  <a:pt x="354" y="678"/>
                </a:cubicBezTo>
                <a:cubicBezTo>
                  <a:pt x="385" y="789"/>
                  <a:pt x="412" y="901"/>
                  <a:pt x="437" y="1013"/>
                </a:cubicBezTo>
                <a:cubicBezTo>
                  <a:pt x="458" y="1107"/>
                  <a:pt x="478" y="1203"/>
                  <a:pt x="503" y="1297"/>
                </a:cubicBezTo>
                <a:cubicBezTo>
                  <a:pt x="524" y="1379"/>
                  <a:pt x="550" y="1465"/>
                  <a:pt x="600" y="1536"/>
                </a:cubicBezTo>
                <a:cubicBezTo>
                  <a:pt x="624" y="1572"/>
                  <a:pt x="659" y="1600"/>
                  <a:pt x="697" y="1600"/>
                </a:cubicBezTo>
                <a:cubicBezTo>
                  <a:pt x="715" y="1600"/>
                  <a:pt x="734" y="1594"/>
                  <a:pt x="752" y="1578"/>
                </a:cubicBezTo>
                <a:cubicBezTo>
                  <a:pt x="821" y="1518"/>
                  <a:pt x="830" y="1412"/>
                  <a:pt x="844" y="1329"/>
                </a:cubicBezTo>
                <a:cubicBezTo>
                  <a:pt x="864" y="1227"/>
                  <a:pt x="867" y="1122"/>
                  <a:pt x="872" y="1020"/>
                </a:cubicBezTo>
                <a:cubicBezTo>
                  <a:pt x="878" y="915"/>
                  <a:pt x="884" y="810"/>
                  <a:pt x="890" y="704"/>
                </a:cubicBezTo>
                <a:cubicBezTo>
                  <a:pt x="902" y="514"/>
                  <a:pt x="913" y="324"/>
                  <a:pt x="964" y="139"/>
                </a:cubicBezTo>
                <a:cubicBezTo>
                  <a:pt x="1005" y="254"/>
                  <a:pt x="1049" y="368"/>
                  <a:pt x="1079" y="488"/>
                </a:cubicBezTo>
                <a:cubicBezTo>
                  <a:pt x="1091" y="532"/>
                  <a:pt x="1102" y="577"/>
                  <a:pt x="1113" y="621"/>
                </a:cubicBezTo>
                <a:cubicBezTo>
                  <a:pt x="1113" y="160"/>
                  <a:pt x="1113" y="160"/>
                  <a:pt x="1113" y="160"/>
                </a:cubicBezTo>
                <a:cubicBezTo>
                  <a:pt x="1094" y="111"/>
                  <a:pt x="1071" y="59"/>
                  <a:pt x="1035" y="27"/>
                </a:cubicBezTo>
                <a:cubicBezTo>
                  <a:pt x="1015" y="10"/>
                  <a:pt x="988" y="0"/>
                  <a:pt x="962" y="0"/>
                </a:cubicBezTo>
                <a:cubicBezTo>
                  <a:pt x="934" y="0"/>
                  <a:pt x="907" y="11"/>
                  <a:pt x="886" y="30"/>
                </a:cubicBezTo>
                <a:cubicBezTo>
                  <a:pt x="861" y="52"/>
                  <a:pt x="853" y="82"/>
                  <a:pt x="842" y="113"/>
                </a:cubicBezTo>
                <a:cubicBezTo>
                  <a:pt x="831" y="147"/>
                  <a:pt x="818" y="181"/>
                  <a:pt x="811" y="216"/>
                </a:cubicBezTo>
                <a:cubicBezTo>
                  <a:pt x="792" y="297"/>
                  <a:pt x="784" y="383"/>
                  <a:pt x="777" y="465"/>
                </a:cubicBezTo>
                <a:cubicBezTo>
                  <a:pt x="760" y="629"/>
                  <a:pt x="753" y="795"/>
                  <a:pt x="745" y="959"/>
                </a:cubicBezTo>
                <a:cubicBezTo>
                  <a:pt x="738" y="1114"/>
                  <a:pt x="739" y="1274"/>
                  <a:pt x="689" y="1421"/>
                </a:cubicBezTo>
                <a:cubicBezTo>
                  <a:pt x="663" y="1360"/>
                  <a:pt x="643" y="1304"/>
                  <a:pt x="628" y="1241"/>
                </a:cubicBezTo>
                <a:cubicBezTo>
                  <a:pt x="610" y="1164"/>
                  <a:pt x="592" y="1086"/>
                  <a:pt x="574" y="1009"/>
                </a:cubicBezTo>
                <a:cubicBezTo>
                  <a:pt x="536" y="856"/>
                  <a:pt x="499" y="703"/>
                  <a:pt x="458" y="552"/>
                </a:cubicBezTo>
                <a:cubicBezTo>
                  <a:pt x="441" y="490"/>
                  <a:pt x="421" y="428"/>
                  <a:pt x="397" y="370"/>
                </a:cubicBezTo>
                <a:cubicBezTo>
                  <a:pt x="372" y="315"/>
                  <a:pt x="344" y="250"/>
                  <a:pt x="299" y="208"/>
                </a:cubicBezTo>
                <a:cubicBezTo>
                  <a:pt x="280" y="190"/>
                  <a:pt x="262" y="183"/>
                  <a:pt x="245" y="183"/>
                </a:cubicBezTo>
                <a:cubicBezTo>
                  <a:pt x="173" y="183"/>
                  <a:pt x="126" y="320"/>
                  <a:pt x="114" y="381"/>
                </a:cubicBezTo>
                <a:cubicBezTo>
                  <a:pt x="103" y="450"/>
                  <a:pt x="100" y="523"/>
                  <a:pt x="94" y="593"/>
                </a:cubicBezTo>
                <a:cubicBezTo>
                  <a:pt x="87" y="666"/>
                  <a:pt x="80" y="739"/>
                  <a:pt x="74" y="812"/>
                </a:cubicBezTo>
                <a:cubicBezTo>
                  <a:pt x="60" y="958"/>
                  <a:pt x="48" y="1104"/>
                  <a:pt x="35" y="1250"/>
                </a:cubicBezTo>
                <a:cubicBezTo>
                  <a:pt x="23" y="1379"/>
                  <a:pt x="12" y="1507"/>
                  <a:pt x="0" y="1636"/>
                </a:cubicBezTo>
                <a:cubicBezTo>
                  <a:pt x="115" y="1636"/>
                  <a:pt x="115" y="1636"/>
                  <a:pt x="115" y="1636"/>
                </a:cubicBezTo>
                <a:cubicBezTo>
                  <a:pt x="162" y="1224"/>
                  <a:pt x="203" y="812"/>
                  <a:pt x="245" y="400"/>
                </a:cubicBezTo>
                <a:cubicBezTo>
                  <a:pt x="278" y="433"/>
                  <a:pt x="292" y="471"/>
                  <a:pt x="306" y="513"/>
                </a:cubicBez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F0BAB77F-5456-497C-94E5-EA37E2D7DA50}"/>
              </a:ext>
            </a:extLst>
          </p:cNvPr>
          <p:cNvSpPr>
            <a:spLocks noGrp="1"/>
          </p:cNvSpPr>
          <p:nvPr>
            <p:ph type="body" sz="quarter" idx="11"/>
          </p:nvPr>
        </p:nvSpPr>
        <p:spPr>
          <a:xfrm>
            <a:off x="437972" y="2684463"/>
            <a:ext cx="5151796" cy="1493838"/>
          </a:xfrm>
        </p:spPr>
        <p:txBody>
          <a:bodyPr anchor="ctr" anchorCtr="0"/>
          <a:lstStyle>
            <a:lvl1pPr marL="0" indent="0">
              <a:buNone/>
              <a:defRPr sz="3000">
                <a:solidFill>
                  <a:schemeClr val="bg1"/>
                </a:solidFill>
                <a:latin typeface="+mj-lt"/>
              </a:defRPr>
            </a:lvl1pPr>
          </a:lstStyle>
          <a:p>
            <a:pPr lvl="0"/>
            <a:r>
              <a:rPr lang="en-US"/>
              <a:t>Click to edit Master text styles</a:t>
            </a:r>
          </a:p>
        </p:txBody>
      </p:sp>
      <p:sp>
        <p:nvSpPr>
          <p:cNvPr id="23" name="Text Placeholder 2">
            <a:extLst>
              <a:ext uri="{FF2B5EF4-FFF2-40B4-BE49-F238E27FC236}">
                <a16:creationId xmlns:a16="http://schemas.microsoft.com/office/drawing/2014/main" id="{2C46100A-55A4-4468-B745-32D2CB546A69}"/>
              </a:ext>
            </a:extLst>
          </p:cNvPr>
          <p:cNvSpPr>
            <a:spLocks noGrp="1"/>
          </p:cNvSpPr>
          <p:nvPr>
            <p:ph type="body" sz="quarter" idx="12"/>
          </p:nvPr>
        </p:nvSpPr>
        <p:spPr>
          <a:xfrm>
            <a:off x="437972" y="4178301"/>
            <a:ext cx="5151796" cy="1371436"/>
          </a:xfrm>
        </p:spPr>
        <p:txBody>
          <a:bodyPr anchor="b" anchorCtr="0"/>
          <a:lstStyle>
            <a:lvl1pPr marL="0" indent="0">
              <a:buNone/>
              <a:defRPr sz="1600" b="0">
                <a:solidFill>
                  <a:schemeClr val="bg1"/>
                </a:solidFill>
                <a:latin typeface="Franklin Gothic Medium Cond" panose="020B0606030402020204" pitchFamily="34" charset="0"/>
              </a:defRPr>
            </a:lvl1pPr>
          </a:lstStyle>
          <a:p>
            <a:pPr lvl="0"/>
            <a:r>
              <a:rPr lang="en-US"/>
              <a:t>Click to edit Master text styles</a:t>
            </a:r>
          </a:p>
        </p:txBody>
      </p:sp>
      <p:pic>
        <p:nvPicPr>
          <p:cNvPr id="4" name="Bildobjekt 3">
            <a:extLst>
              <a:ext uri="{FF2B5EF4-FFF2-40B4-BE49-F238E27FC236}">
                <a16:creationId xmlns:a16="http://schemas.microsoft.com/office/drawing/2014/main" id="{9D8D48C9-2AE0-4285-99BF-2E97E1B3AD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888" y="5648432"/>
            <a:ext cx="2807244" cy="884608"/>
          </a:xfrm>
          <a:prstGeom prst="rect">
            <a:avLst/>
          </a:prstGeom>
        </p:spPr>
      </p:pic>
    </p:spTree>
    <p:extLst>
      <p:ext uri="{BB962C8B-B14F-4D97-AF65-F5344CB8AC3E}">
        <p14:creationId xmlns:p14="http://schemas.microsoft.com/office/powerpoint/2010/main" val="965736017"/>
      </p:ext>
    </p:extLst>
  </p:cSld>
  <p:clrMapOvr>
    <a:masterClrMapping/>
  </p:clrMapOvr>
  <p:extLst>
    <p:ext uri="{DCECCB84-F9BA-43D5-87BE-67443E8EF086}">
      <p15:sldGuideLst xmlns:p15="http://schemas.microsoft.com/office/powerpoint/2012/main">
        <p15:guide id="1" pos="12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aksida color 4">
    <p:spTree>
      <p:nvGrpSpPr>
        <p:cNvPr id="1" name=""/>
        <p:cNvGrpSpPr/>
        <p:nvPr/>
      </p:nvGrpSpPr>
      <p:grpSpPr>
        <a:xfrm>
          <a:off x="0" y="0"/>
          <a:ext cx="0" cy="0"/>
          <a:chOff x="0" y="0"/>
          <a:chExt cx="0" cy="0"/>
        </a:xfrm>
      </p:grpSpPr>
      <p:sp>
        <p:nvSpPr>
          <p:cNvPr id="4128" name="Rectangle 59">
            <a:extLst>
              <a:ext uri="{FF2B5EF4-FFF2-40B4-BE49-F238E27FC236}">
                <a16:creationId xmlns:a16="http://schemas.microsoft.com/office/drawing/2014/main" id="{3C02F34B-A53A-4844-93FB-DAE32C8C99EB}"/>
              </a:ext>
            </a:extLst>
          </p:cNvPr>
          <p:cNvSpPr>
            <a:spLocks noChangeArrowheads="1"/>
          </p:cNvSpPr>
          <p:nvPr userDrawn="1"/>
        </p:nvSpPr>
        <p:spPr bwMode="auto">
          <a:xfrm>
            <a:off x="-32490" y="3175"/>
            <a:ext cx="12219728"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9" name="Rectangle 60">
            <a:extLst>
              <a:ext uri="{FF2B5EF4-FFF2-40B4-BE49-F238E27FC236}">
                <a16:creationId xmlns:a16="http://schemas.microsoft.com/office/drawing/2014/main" id="{C09D172F-0734-4CE6-85FD-5588F54CBEC5}"/>
              </a:ext>
            </a:extLst>
          </p:cNvPr>
          <p:cNvSpPr>
            <a:spLocks noChangeArrowheads="1"/>
          </p:cNvSpPr>
          <p:nvPr/>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1" name="Rectangle 62">
            <a:extLst>
              <a:ext uri="{FF2B5EF4-FFF2-40B4-BE49-F238E27FC236}">
                <a16:creationId xmlns:a16="http://schemas.microsoft.com/office/drawing/2014/main" id="{5D039306-C429-4B7D-87C4-46C233459E24}"/>
              </a:ext>
            </a:extLst>
          </p:cNvPr>
          <p:cNvSpPr>
            <a:spLocks noChangeArrowheads="1"/>
          </p:cNvSpPr>
          <p:nvPr/>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AutoShape 57">
            <a:extLst>
              <a:ext uri="{FF2B5EF4-FFF2-40B4-BE49-F238E27FC236}">
                <a16:creationId xmlns:a16="http://schemas.microsoft.com/office/drawing/2014/main" id="{C672370C-2A01-4EFD-BF3C-DFF422A021C5}"/>
              </a:ext>
            </a:extLst>
          </p:cNvPr>
          <p:cNvSpPr>
            <a:spLocks noChangeAspect="1" noChangeArrowheads="1" noTextEdit="1"/>
          </p:cNvSpPr>
          <p:nvPr userDrawn="1"/>
        </p:nvSpPr>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60">
            <a:extLst>
              <a:ext uri="{FF2B5EF4-FFF2-40B4-BE49-F238E27FC236}">
                <a16:creationId xmlns:a16="http://schemas.microsoft.com/office/drawing/2014/main" id="{7CE4A488-88AE-4D2C-AD8D-34A167E3F7FB}"/>
              </a:ext>
            </a:extLst>
          </p:cNvPr>
          <p:cNvSpPr>
            <a:spLocks noChangeArrowheads="1"/>
          </p:cNvSpPr>
          <p:nvPr userDrawn="1"/>
        </p:nvSpPr>
        <p:spPr bwMode="auto">
          <a:xfrm>
            <a:off x="1588" y="3175"/>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61">
            <a:extLst>
              <a:ext uri="{FF2B5EF4-FFF2-40B4-BE49-F238E27FC236}">
                <a16:creationId xmlns:a16="http://schemas.microsoft.com/office/drawing/2014/main" id="{45C6603A-1161-4ED2-B9EF-A201495E347A}"/>
              </a:ext>
            </a:extLst>
          </p:cNvPr>
          <p:cNvSpPr>
            <a:spLocks noChangeArrowheads="1"/>
          </p:cNvSpPr>
          <p:nvPr userDrawn="1"/>
        </p:nvSpPr>
        <p:spPr bwMode="auto">
          <a:xfrm>
            <a:off x="190500" y="196849"/>
            <a:ext cx="11795126" cy="646112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Rectangle 62">
            <a:extLst>
              <a:ext uri="{FF2B5EF4-FFF2-40B4-BE49-F238E27FC236}">
                <a16:creationId xmlns:a16="http://schemas.microsoft.com/office/drawing/2014/main" id="{836DB9DE-F4F3-4CFF-9532-5E1C0AA6168A}"/>
              </a:ext>
            </a:extLst>
          </p:cNvPr>
          <p:cNvSpPr>
            <a:spLocks noChangeArrowheads="1"/>
          </p:cNvSpPr>
          <p:nvPr userDrawn="1"/>
        </p:nvSpPr>
        <p:spPr bwMode="auto">
          <a:xfrm>
            <a:off x="204788" y="204788"/>
            <a:ext cx="117808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5">
            <a:extLst>
              <a:ext uri="{FF2B5EF4-FFF2-40B4-BE49-F238E27FC236}">
                <a16:creationId xmlns:a16="http://schemas.microsoft.com/office/drawing/2014/main" id="{175022D9-5501-4B84-8225-AED4613DE065}"/>
              </a:ext>
            </a:extLst>
          </p:cNvPr>
          <p:cNvSpPr>
            <a:spLocks/>
          </p:cNvSpPr>
          <p:nvPr userDrawn="1"/>
        </p:nvSpPr>
        <p:spPr bwMode="auto">
          <a:xfrm>
            <a:off x="7650287" y="293769"/>
            <a:ext cx="4335340" cy="6367382"/>
          </a:xfrm>
          <a:custGeom>
            <a:avLst/>
            <a:gdLst>
              <a:gd name="T0" fmla="*/ 306 w 1113"/>
              <a:gd name="T1" fmla="*/ 513 h 1636"/>
              <a:gd name="T2" fmla="*/ 354 w 1113"/>
              <a:gd name="T3" fmla="*/ 678 h 1636"/>
              <a:gd name="T4" fmla="*/ 437 w 1113"/>
              <a:gd name="T5" fmla="*/ 1013 h 1636"/>
              <a:gd name="T6" fmla="*/ 503 w 1113"/>
              <a:gd name="T7" fmla="*/ 1297 h 1636"/>
              <a:gd name="T8" fmla="*/ 600 w 1113"/>
              <a:gd name="T9" fmla="*/ 1536 h 1636"/>
              <a:gd name="T10" fmla="*/ 697 w 1113"/>
              <a:gd name="T11" fmla="*/ 1600 h 1636"/>
              <a:gd name="T12" fmla="*/ 752 w 1113"/>
              <a:gd name="T13" fmla="*/ 1578 h 1636"/>
              <a:gd name="T14" fmla="*/ 844 w 1113"/>
              <a:gd name="T15" fmla="*/ 1329 h 1636"/>
              <a:gd name="T16" fmla="*/ 872 w 1113"/>
              <a:gd name="T17" fmla="*/ 1020 h 1636"/>
              <a:gd name="T18" fmla="*/ 890 w 1113"/>
              <a:gd name="T19" fmla="*/ 704 h 1636"/>
              <a:gd name="T20" fmla="*/ 964 w 1113"/>
              <a:gd name="T21" fmla="*/ 139 h 1636"/>
              <a:gd name="T22" fmla="*/ 1079 w 1113"/>
              <a:gd name="T23" fmla="*/ 488 h 1636"/>
              <a:gd name="T24" fmla="*/ 1113 w 1113"/>
              <a:gd name="T25" fmla="*/ 621 h 1636"/>
              <a:gd name="T26" fmla="*/ 1113 w 1113"/>
              <a:gd name="T27" fmla="*/ 160 h 1636"/>
              <a:gd name="T28" fmla="*/ 1035 w 1113"/>
              <a:gd name="T29" fmla="*/ 27 h 1636"/>
              <a:gd name="T30" fmla="*/ 962 w 1113"/>
              <a:gd name="T31" fmla="*/ 0 h 1636"/>
              <a:gd name="T32" fmla="*/ 886 w 1113"/>
              <a:gd name="T33" fmla="*/ 30 h 1636"/>
              <a:gd name="T34" fmla="*/ 842 w 1113"/>
              <a:gd name="T35" fmla="*/ 113 h 1636"/>
              <a:gd name="T36" fmla="*/ 811 w 1113"/>
              <a:gd name="T37" fmla="*/ 216 h 1636"/>
              <a:gd name="T38" fmla="*/ 777 w 1113"/>
              <a:gd name="T39" fmla="*/ 465 h 1636"/>
              <a:gd name="T40" fmla="*/ 745 w 1113"/>
              <a:gd name="T41" fmla="*/ 959 h 1636"/>
              <a:gd name="T42" fmla="*/ 689 w 1113"/>
              <a:gd name="T43" fmla="*/ 1421 h 1636"/>
              <a:gd name="T44" fmla="*/ 628 w 1113"/>
              <a:gd name="T45" fmla="*/ 1241 h 1636"/>
              <a:gd name="T46" fmla="*/ 574 w 1113"/>
              <a:gd name="T47" fmla="*/ 1009 h 1636"/>
              <a:gd name="T48" fmla="*/ 458 w 1113"/>
              <a:gd name="T49" fmla="*/ 552 h 1636"/>
              <a:gd name="T50" fmla="*/ 397 w 1113"/>
              <a:gd name="T51" fmla="*/ 370 h 1636"/>
              <a:gd name="T52" fmla="*/ 299 w 1113"/>
              <a:gd name="T53" fmla="*/ 208 h 1636"/>
              <a:gd name="T54" fmla="*/ 245 w 1113"/>
              <a:gd name="T55" fmla="*/ 183 h 1636"/>
              <a:gd name="T56" fmla="*/ 114 w 1113"/>
              <a:gd name="T57" fmla="*/ 381 h 1636"/>
              <a:gd name="T58" fmla="*/ 94 w 1113"/>
              <a:gd name="T59" fmla="*/ 593 h 1636"/>
              <a:gd name="T60" fmla="*/ 74 w 1113"/>
              <a:gd name="T61" fmla="*/ 812 h 1636"/>
              <a:gd name="T62" fmla="*/ 35 w 1113"/>
              <a:gd name="T63" fmla="*/ 1250 h 1636"/>
              <a:gd name="T64" fmla="*/ 0 w 1113"/>
              <a:gd name="T65" fmla="*/ 1636 h 1636"/>
              <a:gd name="T66" fmla="*/ 115 w 1113"/>
              <a:gd name="T67" fmla="*/ 1636 h 1636"/>
              <a:gd name="T68" fmla="*/ 245 w 1113"/>
              <a:gd name="T69" fmla="*/ 400 h 1636"/>
              <a:gd name="T70" fmla="*/ 306 w 1113"/>
              <a:gd name="T71" fmla="*/ 513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3" h="1636">
                <a:moveTo>
                  <a:pt x="306" y="513"/>
                </a:moveTo>
                <a:cubicBezTo>
                  <a:pt x="323" y="568"/>
                  <a:pt x="340" y="623"/>
                  <a:pt x="354" y="678"/>
                </a:cubicBezTo>
                <a:cubicBezTo>
                  <a:pt x="385" y="789"/>
                  <a:pt x="412" y="901"/>
                  <a:pt x="437" y="1013"/>
                </a:cubicBezTo>
                <a:cubicBezTo>
                  <a:pt x="458" y="1107"/>
                  <a:pt x="478" y="1203"/>
                  <a:pt x="503" y="1297"/>
                </a:cubicBezTo>
                <a:cubicBezTo>
                  <a:pt x="524" y="1379"/>
                  <a:pt x="550" y="1465"/>
                  <a:pt x="600" y="1536"/>
                </a:cubicBezTo>
                <a:cubicBezTo>
                  <a:pt x="624" y="1572"/>
                  <a:pt x="659" y="1600"/>
                  <a:pt x="697" y="1600"/>
                </a:cubicBezTo>
                <a:cubicBezTo>
                  <a:pt x="715" y="1600"/>
                  <a:pt x="734" y="1594"/>
                  <a:pt x="752" y="1578"/>
                </a:cubicBezTo>
                <a:cubicBezTo>
                  <a:pt x="821" y="1518"/>
                  <a:pt x="830" y="1412"/>
                  <a:pt x="844" y="1329"/>
                </a:cubicBezTo>
                <a:cubicBezTo>
                  <a:pt x="864" y="1227"/>
                  <a:pt x="867" y="1122"/>
                  <a:pt x="872" y="1020"/>
                </a:cubicBezTo>
                <a:cubicBezTo>
                  <a:pt x="878" y="915"/>
                  <a:pt x="884" y="810"/>
                  <a:pt x="890" y="704"/>
                </a:cubicBezTo>
                <a:cubicBezTo>
                  <a:pt x="902" y="514"/>
                  <a:pt x="913" y="324"/>
                  <a:pt x="964" y="139"/>
                </a:cubicBezTo>
                <a:cubicBezTo>
                  <a:pt x="1005" y="254"/>
                  <a:pt x="1049" y="368"/>
                  <a:pt x="1079" y="488"/>
                </a:cubicBezTo>
                <a:cubicBezTo>
                  <a:pt x="1091" y="532"/>
                  <a:pt x="1102" y="577"/>
                  <a:pt x="1113" y="621"/>
                </a:cubicBezTo>
                <a:cubicBezTo>
                  <a:pt x="1113" y="160"/>
                  <a:pt x="1113" y="160"/>
                  <a:pt x="1113" y="160"/>
                </a:cubicBezTo>
                <a:cubicBezTo>
                  <a:pt x="1094" y="111"/>
                  <a:pt x="1071" y="59"/>
                  <a:pt x="1035" y="27"/>
                </a:cubicBezTo>
                <a:cubicBezTo>
                  <a:pt x="1015" y="10"/>
                  <a:pt x="988" y="0"/>
                  <a:pt x="962" y="0"/>
                </a:cubicBezTo>
                <a:cubicBezTo>
                  <a:pt x="934" y="0"/>
                  <a:pt x="907" y="11"/>
                  <a:pt x="886" y="30"/>
                </a:cubicBezTo>
                <a:cubicBezTo>
                  <a:pt x="861" y="52"/>
                  <a:pt x="853" y="82"/>
                  <a:pt x="842" y="113"/>
                </a:cubicBezTo>
                <a:cubicBezTo>
                  <a:pt x="831" y="147"/>
                  <a:pt x="818" y="181"/>
                  <a:pt x="811" y="216"/>
                </a:cubicBezTo>
                <a:cubicBezTo>
                  <a:pt x="792" y="297"/>
                  <a:pt x="784" y="383"/>
                  <a:pt x="777" y="465"/>
                </a:cubicBezTo>
                <a:cubicBezTo>
                  <a:pt x="760" y="629"/>
                  <a:pt x="753" y="795"/>
                  <a:pt x="745" y="959"/>
                </a:cubicBezTo>
                <a:cubicBezTo>
                  <a:pt x="738" y="1114"/>
                  <a:pt x="739" y="1274"/>
                  <a:pt x="689" y="1421"/>
                </a:cubicBezTo>
                <a:cubicBezTo>
                  <a:pt x="663" y="1360"/>
                  <a:pt x="643" y="1304"/>
                  <a:pt x="628" y="1241"/>
                </a:cubicBezTo>
                <a:cubicBezTo>
                  <a:pt x="610" y="1164"/>
                  <a:pt x="592" y="1086"/>
                  <a:pt x="574" y="1009"/>
                </a:cubicBezTo>
                <a:cubicBezTo>
                  <a:pt x="536" y="856"/>
                  <a:pt x="499" y="703"/>
                  <a:pt x="458" y="552"/>
                </a:cubicBezTo>
                <a:cubicBezTo>
                  <a:pt x="441" y="490"/>
                  <a:pt x="421" y="428"/>
                  <a:pt x="397" y="370"/>
                </a:cubicBezTo>
                <a:cubicBezTo>
                  <a:pt x="372" y="315"/>
                  <a:pt x="344" y="250"/>
                  <a:pt x="299" y="208"/>
                </a:cubicBezTo>
                <a:cubicBezTo>
                  <a:pt x="280" y="190"/>
                  <a:pt x="262" y="183"/>
                  <a:pt x="245" y="183"/>
                </a:cubicBezTo>
                <a:cubicBezTo>
                  <a:pt x="173" y="183"/>
                  <a:pt x="126" y="320"/>
                  <a:pt x="114" y="381"/>
                </a:cubicBezTo>
                <a:cubicBezTo>
                  <a:pt x="103" y="450"/>
                  <a:pt x="100" y="523"/>
                  <a:pt x="94" y="593"/>
                </a:cubicBezTo>
                <a:cubicBezTo>
                  <a:pt x="87" y="666"/>
                  <a:pt x="80" y="739"/>
                  <a:pt x="74" y="812"/>
                </a:cubicBezTo>
                <a:cubicBezTo>
                  <a:pt x="60" y="958"/>
                  <a:pt x="48" y="1104"/>
                  <a:pt x="35" y="1250"/>
                </a:cubicBezTo>
                <a:cubicBezTo>
                  <a:pt x="23" y="1379"/>
                  <a:pt x="12" y="1507"/>
                  <a:pt x="0" y="1636"/>
                </a:cubicBezTo>
                <a:cubicBezTo>
                  <a:pt x="115" y="1636"/>
                  <a:pt x="115" y="1636"/>
                  <a:pt x="115" y="1636"/>
                </a:cubicBezTo>
                <a:cubicBezTo>
                  <a:pt x="162" y="1224"/>
                  <a:pt x="203" y="812"/>
                  <a:pt x="245" y="400"/>
                </a:cubicBezTo>
                <a:cubicBezTo>
                  <a:pt x="278" y="433"/>
                  <a:pt x="292" y="471"/>
                  <a:pt x="306" y="513"/>
                </a:cubicBezTo>
                <a:close/>
              </a:path>
            </a:pathLst>
          </a:custGeom>
          <a:solidFill>
            <a:schemeClr val="bg1">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F0BAB77F-5456-497C-94E5-EA37E2D7DA50}"/>
              </a:ext>
            </a:extLst>
          </p:cNvPr>
          <p:cNvSpPr>
            <a:spLocks noGrp="1"/>
          </p:cNvSpPr>
          <p:nvPr>
            <p:ph type="body" sz="quarter" idx="11"/>
          </p:nvPr>
        </p:nvSpPr>
        <p:spPr>
          <a:xfrm>
            <a:off x="437972" y="2684463"/>
            <a:ext cx="5151796" cy="1493838"/>
          </a:xfrm>
        </p:spPr>
        <p:txBody>
          <a:bodyPr anchor="ctr" anchorCtr="0"/>
          <a:lstStyle>
            <a:lvl1pPr marL="0" indent="0">
              <a:buNone/>
              <a:defRPr sz="3000">
                <a:solidFill>
                  <a:schemeClr val="bg1"/>
                </a:solidFill>
                <a:latin typeface="+mj-lt"/>
              </a:defRPr>
            </a:lvl1pPr>
          </a:lstStyle>
          <a:p>
            <a:pPr lvl="0"/>
            <a:r>
              <a:rPr lang="en-US"/>
              <a:t>Click to edit Master text styles</a:t>
            </a:r>
          </a:p>
        </p:txBody>
      </p:sp>
      <p:sp>
        <p:nvSpPr>
          <p:cNvPr id="23" name="Text Placeholder 2">
            <a:extLst>
              <a:ext uri="{FF2B5EF4-FFF2-40B4-BE49-F238E27FC236}">
                <a16:creationId xmlns:a16="http://schemas.microsoft.com/office/drawing/2014/main" id="{2C46100A-55A4-4468-B745-32D2CB546A69}"/>
              </a:ext>
            </a:extLst>
          </p:cNvPr>
          <p:cNvSpPr>
            <a:spLocks noGrp="1"/>
          </p:cNvSpPr>
          <p:nvPr>
            <p:ph type="body" sz="quarter" idx="12"/>
          </p:nvPr>
        </p:nvSpPr>
        <p:spPr>
          <a:xfrm>
            <a:off x="437972" y="4178301"/>
            <a:ext cx="5151796" cy="1371436"/>
          </a:xfrm>
        </p:spPr>
        <p:txBody>
          <a:bodyPr anchor="b" anchorCtr="0"/>
          <a:lstStyle>
            <a:lvl1pPr marL="0" indent="0">
              <a:buNone/>
              <a:defRPr sz="1600" b="0">
                <a:solidFill>
                  <a:schemeClr val="bg1"/>
                </a:solidFill>
                <a:latin typeface="Franklin Gothic Medium Cond" panose="020B0606030402020204" pitchFamily="34" charset="0"/>
              </a:defRPr>
            </a:lvl1pPr>
          </a:lstStyle>
          <a:p>
            <a:pPr lvl="0"/>
            <a:r>
              <a:rPr lang="en-US"/>
              <a:t>Click to edit Master text styles</a:t>
            </a:r>
          </a:p>
        </p:txBody>
      </p:sp>
      <p:pic>
        <p:nvPicPr>
          <p:cNvPr id="4" name="Bildobjekt 3">
            <a:extLst>
              <a:ext uri="{FF2B5EF4-FFF2-40B4-BE49-F238E27FC236}">
                <a16:creationId xmlns:a16="http://schemas.microsoft.com/office/drawing/2014/main" id="{9D8D48C9-2AE0-4285-99BF-2E97E1B3AD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888" y="5648432"/>
            <a:ext cx="2807244" cy="884608"/>
          </a:xfrm>
          <a:prstGeom prst="rect">
            <a:avLst/>
          </a:prstGeom>
        </p:spPr>
      </p:pic>
    </p:spTree>
    <p:extLst>
      <p:ext uri="{BB962C8B-B14F-4D97-AF65-F5344CB8AC3E}">
        <p14:creationId xmlns:p14="http://schemas.microsoft.com/office/powerpoint/2010/main" val="1124631005"/>
      </p:ext>
    </p:extLst>
  </p:cSld>
  <p:clrMapOvr>
    <a:masterClrMapping/>
  </p:clrMapOvr>
  <p:extLst>
    <p:ext uri="{DCECCB84-F9BA-43D5-87BE-67443E8EF086}">
      <p15:sldGuideLst xmlns:p15="http://schemas.microsoft.com/office/powerpoint/2012/main">
        <p15:guide id="1" pos="12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438813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1038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2021-10-20</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7009158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70374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7474653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9905712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2212711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0659286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2021-10-20</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40015670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394393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2021-10-20</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710372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2021-10-20</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6683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image" Target="../media/image10.png"/><Relationship Id="rId5" Type="http://schemas.openxmlformats.org/officeDocument/2006/relationships/slideLayout" Target="../slideLayouts/slideLayout92.xml"/><Relationship Id="rId10" Type="http://schemas.openxmlformats.org/officeDocument/2006/relationships/theme" Target="../theme/theme10.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image" Target="../media/image1.png"/><Relationship Id="rId5" Type="http://schemas.openxmlformats.org/officeDocument/2006/relationships/slideLayout" Target="../slideLayouts/slideLayout101.xml"/><Relationship Id="rId10" Type="http://schemas.openxmlformats.org/officeDocument/2006/relationships/theme" Target="../theme/theme11.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10" Type="http://schemas.openxmlformats.org/officeDocument/2006/relationships/image" Target="../media/image11.png"/><Relationship Id="rId4" Type="http://schemas.openxmlformats.org/officeDocument/2006/relationships/slideLayout" Target="../slideLayouts/slideLayout109.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54.jpe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4.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40.xml"/><Relationship Id="rId7" Type="http://schemas.openxmlformats.org/officeDocument/2006/relationships/image" Target="../media/image3.emf"/><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theme" Target="../theme/theme15.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5" Type="http://schemas.openxmlformats.org/officeDocument/2006/relationships/slideLayout" Target="../slideLayouts/slideLayout147.xml"/><Relationship Id="rId10" Type="http://schemas.openxmlformats.org/officeDocument/2006/relationships/image" Target="../media/image1.png"/><Relationship Id="rId4" Type="http://schemas.openxmlformats.org/officeDocument/2006/relationships/slideLayout" Target="../slideLayouts/slideLayout146.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4.jpeg"/><Relationship Id="rId4" Type="http://schemas.openxmlformats.org/officeDocument/2006/relationships/slideLayout" Target="../slideLayouts/slideLayout22.xml"/><Relationship Id="rId9"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0.png"/><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1.png"/><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2.jpeg"/><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13.jpeg"/><Relationship Id="rId4" Type="http://schemas.openxmlformats.org/officeDocument/2006/relationships/slideLayout" Target="../slideLayouts/slideLayout5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14.png"/><Relationship Id="rId2" Type="http://schemas.openxmlformats.org/officeDocument/2006/relationships/slideLayout" Target="../slideLayouts/slideLayout59.xml"/><Relationship Id="rId16" Type="http://schemas.openxmlformats.org/officeDocument/2006/relationships/theme" Target="../theme/theme8.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ags" Target="../tags/tag1.xml"/><Relationship Id="rId3" Type="http://schemas.openxmlformats.org/officeDocument/2006/relationships/slideLayout" Target="../slideLayouts/slideLayout75.xml"/><Relationship Id="rId21" Type="http://schemas.openxmlformats.org/officeDocument/2006/relationships/image" Target="../media/image44.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vmlDrawing" Target="../drawings/vmlDrawing1.vml"/><Relationship Id="rId2" Type="http://schemas.openxmlformats.org/officeDocument/2006/relationships/slideLayout" Target="../slideLayouts/slideLayout74.xml"/><Relationship Id="rId16" Type="http://schemas.openxmlformats.org/officeDocument/2006/relationships/theme" Target="../theme/theme9.xml"/><Relationship Id="rId20" Type="http://schemas.openxmlformats.org/officeDocument/2006/relationships/image" Target="../media/image43.emf"/><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oleObject" Target="../embeddings/oleObject1.bin"/><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image" Target="../media/image4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2021-10-20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xmlns="" val="1"/>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2021-10-20</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02360636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2021-10-20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50978710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7"/>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1"/>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2021-10-20</a:t>
            </a:fld>
            <a:endParaRPr lang="sv-SE" dirty="0"/>
          </a:p>
        </p:txBody>
      </p:sp>
      <p:sp>
        <p:nvSpPr>
          <p:cNvPr id="5" name="Platshållare för sidfot 4"/>
          <p:cNvSpPr>
            <a:spLocks noGrp="1"/>
          </p:cNvSpPr>
          <p:nvPr>
            <p:ph type="ftr" sz="quarter" idx="3"/>
          </p:nvPr>
        </p:nvSpPr>
        <p:spPr>
          <a:xfrm>
            <a:off x="2457449" y="6356351"/>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1"/>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Bildobjekt 10" descr="En bild som visar ritning&#10;&#10;Automatiskt genererad beskrivning">
            <a:extLst>
              <a:ext uri="{FF2B5EF4-FFF2-40B4-BE49-F238E27FC236}">
                <a16:creationId xmlns:a16="http://schemas.microsoft.com/office/drawing/2014/main" id="{FBF56087-D006-4AE0-B04E-26938F3EF59F}"/>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1"/>
            <a:ext cx="975640" cy="403961"/>
          </a:xfrm>
          <a:prstGeom prst="rect">
            <a:avLst/>
          </a:prstGeom>
        </p:spPr>
      </p:pic>
    </p:spTree>
    <p:extLst>
      <p:ext uri="{BB962C8B-B14F-4D97-AF65-F5344CB8AC3E}">
        <p14:creationId xmlns:p14="http://schemas.microsoft.com/office/powerpoint/2010/main" val="8419148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E0445EB-F157-4683-A8B2-9EA84338AC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80B11C2-73C8-4CA0-9054-AF63EA44D2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9EFDEE4-92AC-4F2C-8AAF-5BCC959EC5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4CD6D-F51A-4A87-954C-4C50B53CECF9}" type="datetimeFigureOut">
              <a:rPr lang="sv-SE" smtClean="0"/>
              <a:t>2021-10-20</a:t>
            </a:fld>
            <a:endParaRPr lang="sv-SE"/>
          </a:p>
        </p:txBody>
      </p:sp>
      <p:sp>
        <p:nvSpPr>
          <p:cNvPr id="5" name="Platshållare för sidfot 4">
            <a:extLst>
              <a:ext uri="{FF2B5EF4-FFF2-40B4-BE49-F238E27FC236}">
                <a16:creationId xmlns:a16="http://schemas.microsoft.com/office/drawing/2014/main" id="{27F5DD86-DA6F-4122-9337-EC0344288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9E60FE-11B2-4DD2-8EF9-BBE471446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2237-7D4D-4049-87D5-577D24931153}" type="slidenum">
              <a:rPr lang="sv-SE" smtClean="0"/>
              <a:t>‹#›</a:t>
            </a:fld>
            <a:endParaRPr lang="sv-SE"/>
          </a:p>
        </p:txBody>
      </p:sp>
    </p:spTree>
    <p:extLst>
      <p:ext uri="{BB962C8B-B14F-4D97-AF65-F5344CB8AC3E}">
        <p14:creationId xmlns:p14="http://schemas.microsoft.com/office/powerpoint/2010/main" val="145781873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2021-10-20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02821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2021-10-20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60862379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2021-10-20</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28626060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88DC57B8-96C9-401F-BEB2-987CD6ADD88C}"/>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2021-10-20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2021-10-20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 id="2147483717" r:id="rId6"/>
    <p:sldLayoutId id="2147483718" r:id="rId7"/>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1E141CC-09B0-40DE-8689-3F3B027583FA}"/>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2021-10-20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2021-10-20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0" name="Bildobjekt 9" descr="En bild som visar ritning&#10;&#10;Automatiskt genererad beskrivning">
            <a:extLst>
              <a:ext uri="{FF2B5EF4-FFF2-40B4-BE49-F238E27FC236}">
                <a16:creationId xmlns:a16="http://schemas.microsoft.com/office/drawing/2014/main" id="{3E467AC3-6FEB-43D1-B07B-53D7F2F674EB}"/>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178970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2021-10-20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665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2021-10-20</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73152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567D323-7DAD-4DAA-A52F-73A1E26C7DD9}"/>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b="30855"/>
          <a:stretch/>
        </p:blipFill>
        <p:spPr>
          <a:xfrm>
            <a:off x="9614871" y="6022210"/>
            <a:ext cx="2151063" cy="390867"/>
          </a:xfrm>
          <a:prstGeom prst="rect">
            <a:avLst/>
          </a:prstGeom>
        </p:spPr>
      </p:pic>
      <p:sp>
        <p:nvSpPr>
          <p:cNvPr id="2" name="Platshållare för rubrik 1"/>
          <p:cNvSpPr>
            <a:spLocks noGrp="1"/>
          </p:cNvSpPr>
          <p:nvPr>
            <p:ph type="title"/>
          </p:nvPr>
        </p:nvSpPr>
        <p:spPr>
          <a:xfrm>
            <a:off x="1159346" y="975101"/>
            <a:ext cx="9873307" cy="1171200"/>
          </a:xfrm>
          <a:prstGeom prst="rect">
            <a:avLst/>
          </a:prstGeom>
        </p:spPr>
        <p:txBody>
          <a:bodyPr vert="horz" lIns="0" tIns="0" rIns="0" bIns="0" rtlCol="0" anchor="t">
            <a:noAutofit/>
          </a:bodyPr>
          <a:lstStyle/>
          <a:p>
            <a:r>
              <a:rPr lang="sv-SE" dirty="0"/>
              <a:t>Klicka här för att ändra format</a:t>
            </a:r>
          </a:p>
        </p:txBody>
      </p:sp>
      <p:sp>
        <p:nvSpPr>
          <p:cNvPr id="3" name="Platshållare för text 2"/>
          <p:cNvSpPr>
            <a:spLocks noGrp="1"/>
          </p:cNvSpPr>
          <p:nvPr>
            <p:ph type="body" idx="1"/>
          </p:nvPr>
        </p:nvSpPr>
        <p:spPr>
          <a:xfrm>
            <a:off x="1159347" y="2284322"/>
            <a:ext cx="9873306" cy="3133067"/>
          </a:xfrm>
          <a:prstGeom prst="rect">
            <a:avLst/>
          </a:prstGeom>
        </p:spPr>
        <p:txBody>
          <a:bodyPr vert="horz" lIns="0" tIns="0" rIns="0" bIns="0" rtlCol="0">
            <a:no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2382295" y="6103158"/>
            <a:ext cx="1104000" cy="216000"/>
          </a:xfrm>
          <a:prstGeom prst="rect">
            <a:avLst/>
          </a:prstGeom>
        </p:spPr>
        <p:txBody>
          <a:bodyPr vert="horz" lIns="0" tIns="0" rIns="0" bIns="0" rtlCol="0" anchor="b"/>
          <a:lstStyle>
            <a:lvl1pPr algn="l">
              <a:defRPr sz="1333" baseline="0">
                <a:solidFill>
                  <a:schemeClr val="tx1"/>
                </a:solidFill>
              </a:defRPr>
            </a:lvl1pPr>
          </a:lstStyle>
          <a:p>
            <a:fld id="{4DB05815-A89E-4367-A344-BA7FFCCB6CE5}" type="datetimeFigureOut">
              <a:rPr lang="sv-SE" smtClean="0"/>
              <a:pPr/>
              <a:t>2021-10-20</a:t>
            </a:fld>
            <a:endParaRPr lang="sv-SE"/>
          </a:p>
        </p:txBody>
      </p:sp>
      <p:sp>
        <p:nvSpPr>
          <p:cNvPr id="5" name="Platshållare för sidfot 4"/>
          <p:cNvSpPr>
            <a:spLocks noGrp="1"/>
          </p:cNvSpPr>
          <p:nvPr>
            <p:ph type="ftr" sz="quarter" idx="3"/>
          </p:nvPr>
        </p:nvSpPr>
        <p:spPr>
          <a:xfrm>
            <a:off x="3893244" y="6109643"/>
            <a:ext cx="1680000" cy="216000"/>
          </a:xfrm>
          <a:prstGeom prst="rect">
            <a:avLst/>
          </a:prstGeom>
        </p:spPr>
        <p:txBody>
          <a:bodyPr vert="horz" lIns="0" tIns="0" rIns="0" bIns="0" rtlCol="0" anchor="b"/>
          <a:lstStyle>
            <a:lvl1pPr algn="l">
              <a:defRPr sz="1333" baseline="0">
                <a:solidFill>
                  <a:schemeClr val="tx1"/>
                </a:solidFill>
              </a:defRPr>
            </a:lvl1pPr>
          </a:lstStyle>
          <a:p>
            <a:endParaRPr lang="sv-SE" dirty="0"/>
          </a:p>
        </p:txBody>
      </p:sp>
      <p:sp>
        <p:nvSpPr>
          <p:cNvPr id="6" name="Platshållare för bildnummer 5"/>
          <p:cNvSpPr>
            <a:spLocks noGrp="1"/>
          </p:cNvSpPr>
          <p:nvPr>
            <p:ph type="sldNum" sz="quarter" idx="4"/>
          </p:nvPr>
        </p:nvSpPr>
        <p:spPr>
          <a:xfrm>
            <a:off x="1159347" y="6109643"/>
            <a:ext cx="816000" cy="216000"/>
          </a:xfrm>
          <a:prstGeom prst="rect">
            <a:avLst/>
          </a:prstGeom>
        </p:spPr>
        <p:txBody>
          <a:bodyPr vert="horz" lIns="0" tIns="0" rIns="0" bIns="0" rtlCol="0" anchor="b"/>
          <a:lstStyle>
            <a:lvl1pPr algn="l">
              <a:defRPr sz="1333" baseline="0">
                <a:solidFill>
                  <a:schemeClr val="tx1"/>
                </a:solidFill>
              </a:defRPr>
            </a:lvl1pPr>
          </a:lstStyle>
          <a:p>
            <a:fld id="{AE2B0BD4-3F17-46AC-ADAA-923C6F857662}" type="slidenum">
              <a:rPr lang="sv-SE" smtClean="0"/>
              <a:pPr/>
              <a:t>‹#›</a:t>
            </a:fld>
            <a:endParaRPr lang="sv-SE"/>
          </a:p>
        </p:txBody>
      </p:sp>
    </p:spTree>
    <p:extLst>
      <p:ext uri="{BB962C8B-B14F-4D97-AF65-F5344CB8AC3E}">
        <p14:creationId xmlns:p14="http://schemas.microsoft.com/office/powerpoint/2010/main" val="177660406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xStyles>
    <p:titleStyle>
      <a:lvl1pPr algn="l" defTabSz="1219170" rtl="0" eaLnBrk="1" latinLnBrk="0" hangingPunct="1">
        <a:spcBef>
          <a:spcPct val="0"/>
        </a:spcBef>
        <a:buNone/>
        <a:defRPr sz="3600" b="0" i="0" kern="1200" cap="none" baseline="0">
          <a:solidFill>
            <a:schemeClr val="tx1"/>
          </a:solidFill>
          <a:latin typeface="+mj-lt"/>
          <a:ea typeface="+mj-ea"/>
          <a:cs typeface="+mj-cs"/>
        </a:defRPr>
      </a:lvl1pPr>
    </p:titleStyle>
    <p:bodyStyle>
      <a:lvl1pPr marL="0" indent="0" algn="l" defTabSz="1219170" rtl="0" eaLnBrk="1" latinLnBrk="0" hangingPunct="1">
        <a:lnSpc>
          <a:spcPct val="100000"/>
        </a:lnSpc>
        <a:spcBef>
          <a:spcPts val="1600"/>
        </a:spcBef>
        <a:buFont typeface="Arial" panose="020B0604020202020204" pitchFamily="34" charset="0"/>
        <a:buNone/>
        <a:defRPr sz="2133" kern="1200">
          <a:solidFill>
            <a:schemeClr val="tx1"/>
          </a:solidFill>
          <a:latin typeface="+mn-lt"/>
          <a:ea typeface="+mn-ea"/>
          <a:cs typeface="+mn-cs"/>
        </a:defRPr>
      </a:lvl1pPr>
      <a:lvl2pPr marL="277200" indent="-277200" algn="l" defTabSz="1219170" rtl="0" eaLnBrk="1" latinLnBrk="0" hangingPunct="1">
        <a:lnSpc>
          <a:spcPct val="100000"/>
        </a:lnSpc>
        <a:spcBef>
          <a:spcPts val="0"/>
        </a:spcBef>
        <a:buFont typeface="Arial" panose="020B0604020202020204" pitchFamily="34" charset="0"/>
        <a:buChar char="•"/>
        <a:defRPr sz="2133" kern="1200">
          <a:solidFill>
            <a:schemeClr val="tx1"/>
          </a:solidFill>
          <a:latin typeface="+mn-lt"/>
          <a:ea typeface="+mn-ea"/>
          <a:cs typeface="+mn-cs"/>
        </a:defRPr>
      </a:lvl2pPr>
      <a:lvl3pPr marL="820800" indent="-356400" algn="l" defTabSz="1219170" rtl="0" eaLnBrk="1" latinLnBrk="0" hangingPunct="1">
        <a:lnSpc>
          <a:spcPct val="100000"/>
        </a:lnSpc>
        <a:spcBef>
          <a:spcPts val="0"/>
        </a:spcBef>
        <a:buFont typeface="Arial" panose="020B0604020202020204" pitchFamily="34" charset="0"/>
        <a:buChar char="–"/>
        <a:defRPr sz="2133" kern="1200">
          <a:solidFill>
            <a:schemeClr val="tx1"/>
          </a:solidFill>
          <a:latin typeface="+mn-lt"/>
          <a:ea typeface="+mn-ea"/>
          <a:cs typeface="+mn-cs"/>
        </a:defRPr>
      </a:lvl3pPr>
      <a:lvl4pPr marL="1126800" indent="-237600" algn="l" defTabSz="1219170" rtl="0" eaLnBrk="1" latinLnBrk="0" hangingPunct="1">
        <a:lnSpc>
          <a:spcPct val="100000"/>
        </a:lnSpc>
        <a:spcBef>
          <a:spcPts val="0"/>
        </a:spcBef>
        <a:buFont typeface="Arial" panose="020B0604020202020204" pitchFamily="34" charset="0"/>
        <a:buChar char="•"/>
        <a:defRPr sz="2133" kern="1200">
          <a:solidFill>
            <a:schemeClr val="tx1"/>
          </a:solidFill>
          <a:latin typeface="+mn-lt"/>
          <a:ea typeface="+mn-ea"/>
          <a:cs typeface="+mn-cs"/>
        </a:defRPr>
      </a:lvl4pPr>
      <a:lvl5pPr marL="1551600" indent="-306000" algn="l" defTabSz="1219170" rtl="0" eaLnBrk="1" latinLnBrk="0" hangingPunct="1">
        <a:lnSpc>
          <a:spcPct val="100000"/>
        </a:lnSpc>
        <a:spcBef>
          <a:spcPts val="0"/>
        </a:spcBef>
        <a:buFont typeface="Arial" panose="020B0604020202020204"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A822540-04A3-49A4-A645-7EEBE350117A}"/>
              </a:ext>
            </a:extLst>
          </p:cNvPr>
          <p:cNvGraphicFramePr>
            <a:graphicFrameLocks noChangeAspect="1"/>
          </p:cNvGraphicFramePr>
          <p:nvPr userDrawn="1">
            <p:custDataLst>
              <p:tags r:id="rId18"/>
            </p:custDataLst>
            <p:extLst>
              <p:ext uri="{D42A27DB-BD31-4B8C-83A1-F6EECF244321}">
                <p14:modId xmlns:p14="http://schemas.microsoft.com/office/powerpoint/2010/main" val="3899981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9" imgW="395" imgH="394" progId="TCLayout.ActiveDocument.1">
                  <p:embed/>
                </p:oleObj>
              </mc:Choice>
              <mc:Fallback>
                <p:oleObj name="think-cell Slide" r:id="rId19" imgW="395" imgH="394" progId="TCLayout.ActiveDocument.1">
                  <p:embed/>
                  <p:pic>
                    <p:nvPicPr>
                      <p:cNvPr id="7" name="Object 6" hidden="1">
                        <a:extLst>
                          <a:ext uri="{FF2B5EF4-FFF2-40B4-BE49-F238E27FC236}">
                            <a16:creationId xmlns:a16="http://schemas.microsoft.com/office/drawing/2014/main" id="{BA822540-04A3-49A4-A645-7EEBE350117A}"/>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60E8BA8-508D-40D1-817B-451AA694C71B}"/>
              </a:ext>
            </a:extLst>
          </p:cNvPr>
          <p:cNvSpPr>
            <a:spLocks noGrp="1"/>
          </p:cNvSpPr>
          <p:nvPr>
            <p:ph type="title"/>
          </p:nvPr>
        </p:nvSpPr>
        <p:spPr>
          <a:xfrm>
            <a:off x="203200" y="0"/>
            <a:ext cx="11894312" cy="767329"/>
          </a:xfrm>
          <a:prstGeom prst="rect">
            <a:avLst/>
          </a:prstGeom>
        </p:spPr>
        <p:txBody>
          <a:bodyPr vert="horz" lIns="0" tIns="0" rIns="91440" bIns="0" rtlCol="0" anchor="b" anchorCtr="0">
            <a:normAutofit/>
          </a:bodyPr>
          <a:lstStyle/>
          <a:p>
            <a:endParaRPr lang="en-GB"/>
          </a:p>
        </p:txBody>
      </p:sp>
      <p:sp>
        <p:nvSpPr>
          <p:cNvPr id="3" name="Text Placeholder 2">
            <a:extLst>
              <a:ext uri="{FF2B5EF4-FFF2-40B4-BE49-F238E27FC236}">
                <a16:creationId xmlns:a16="http://schemas.microsoft.com/office/drawing/2014/main" id="{2972D7EC-393A-45D8-8EFA-FF854D0A937D}"/>
              </a:ext>
            </a:extLst>
          </p:cNvPr>
          <p:cNvSpPr>
            <a:spLocks noGrp="1"/>
          </p:cNvSpPr>
          <p:nvPr>
            <p:ph type="body" idx="1"/>
          </p:nvPr>
        </p:nvSpPr>
        <p:spPr>
          <a:xfrm>
            <a:off x="91440" y="914400"/>
            <a:ext cx="12006072" cy="5456755"/>
          </a:xfrm>
          <a:prstGeom prst="rect">
            <a:avLst/>
          </a:prstGeom>
        </p:spPr>
        <p:txBody>
          <a:bodyPr vert="horz" lIns="91440" tIns="45720" rIns="91440" bIns="45720" rtlCol="0">
            <a:noAutofit/>
          </a:bodyPr>
          <a:lstStyle/>
          <a:p>
            <a:pPr lvl="0"/>
            <a:r>
              <a:rPr lang="en-US" err="1"/>
              <a:t>Nivå</a:t>
            </a:r>
            <a:r>
              <a:rPr lang="en-US"/>
              <a:t> 1</a:t>
            </a:r>
          </a:p>
          <a:p>
            <a:pPr lvl="1"/>
            <a:r>
              <a:rPr lang="en-US" err="1"/>
              <a:t>Nivå</a:t>
            </a:r>
            <a:r>
              <a:rPr lang="en-US"/>
              <a:t> 2</a:t>
            </a:r>
          </a:p>
          <a:p>
            <a:pPr lvl="2"/>
            <a:r>
              <a:rPr lang="en-US" err="1"/>
              <a:t>Nivå</a:t>
            </a:r>
            <a:r>
              <a:rPr lang="en-US"/>
              <a:t> 3</a:t>
            </a:r>
          </a:p>
          <a:p>
            <a:pPr lvl="3"/>
            <a:r>
              <a:rPr lang="en-US" err="1"/>
              <a:t>Nivå</a:t>
            </a:r>
            <a:r>
              <a:rPr lang="en-US"/>
              <a:t> 4</a:t>
            </a:r>
          </a:p>
          <a:p>
            <a:pPr lvl="4"/>
            <a:r>
              <a:rPr lang="en-US" err="1"/>
              <a:t>Nivå</a:t>
            </a:r>
            <a:r>
              <a:rPr lang="en-US"/>
              <a:t> 5</a:t>
            </a:r>
          </a:p>
        </p:txBody>
      </p:sp>
      <p:sp>
        <p:nvSpPr>
          <p:cNvPr id="5" name="Footer Placeholder 4">
            <a:extLst>
              <a:ext uri="{FF2B5EF4-FFF2-40B4-BE49-F238E27FC236}">
                <a16:creationId xmlns:a16="http://schemas.microsoft.com/office/drawing/2014/main" id="{988298E3-686E-4AF0-A725-CB604922D082}"/>
              </a:ext>
            </a:extLst>
          </p:cNvPr>
          <p:cNvSpPr>
            <a:spLocks noGrp="1"/>
          </p:cNvSpPr>
          <p:nvPr>
            <p:ph type="ftr" sz="quarter" idx="3"/>
          </p:nvPr>
        </p:nvSpPr>
        <p:spPr>
          <a:xfrm>
            <a:off x="91440" y="6539535"/>
            <a:ext cx="3024000" cy="309998"/>
          </a:xfrm>
          <a:prstGeom prst="rect">
            <a:avLst/>
          </a:prstGeom>
        </p:spPr>
        <p:txBody>
          <a:bodyPr vert="horz" lIns="90000" tIns="45720" rIns="91440" bIns="0" rtlCol="0" anchor="ctr"/>
          <a:lstStyle>
            <a:lvl1pPr algn="l">
              <a:defRPr sz="1050" spc="20" baseline="0">
                <a:solidFill>
                  <a:schemeClr val="accent2"/>
                </a:solidFill>
                <a:latin typeface="Franklin Gothic Medium Cond" panose="020B0606030402020204" pitchFamily="34" charset="0"/>
              </a:defRPr>
            </a:lvl1pPr>
          </a:lstStyle>
          <a:p>
            <a:endParaRPr lang="en-GB"/>
          </a:p>
        </p:txBody>
      </p:sp>
      <p:sp>
        <p:nvSpPr>
          <p:cNvPr id="6" name="Slide Number Placeholder 5">
            <a:extLst>
              <a:ext uri="{FF2B5EF4-FFF2-40B4-BE49-F238E27FC236}">
                <a16:creationId xmlns:a16="http://schemas.microsoft.com/office/drawing/2014/main" id="{FF623D7D-7DDC-4CE6-B3FD-38F64E9901B2}"/>
              </a:ext>
            </a:extLst>
          </p:cNvPr>
          <p:cNvSpPr>
            <a:spLocks noGrp="1"/>
          </p:cNvSpPr>
          <p:nvPr>
            <p:ph type="sldNum" sz="quarter" idx="4"/>
          </p:nvPr>
        </p:nvSpPr>
        <p:spPr>
          <a:xfrm>
            <a:off x="11260537" y="6539535"/>
            <a:ext cx="481914" cy="309998"/>
          </a:xfrm>
          <a:prstGeom prst="rect">
            <a:avLst/>
          </a:prstGeom>
        </p:spPr>
        <p:txBody>
          <a:bodyPr vert="horz" lIns="91440" tIns="45720" rIns="91440" bIns="0" rtlCol="0" anchor="ctr"/>
          <a:lstStyle>
            <a:lvl1pPr algn="ctr">
              <a:defRPr sz="1050" spc="20" baseline="0">
                <a:solidFill>
                  <a:schemeClr val="accent2"/>
                </a:solidFill>
                <a:latin typeface="Franklin Gothic Medium Cond" panose="020B0606030402020204" pitchFamily="34" charset="0"/>
              </a:defRPr>
            </a:lvl1pPr>
          </a:lstStyle>
          <a:p>
            <a:fld id="{67C98DB7-F40B-4F54-B72F-A408F6426B6E}" type="slidenum">
              <a:rPr lang="en-GB" smtClean="0"/>
              <a:pPr/>
              <a:t>‹#›</a:t>
            </a:fld>
            <a:endParaRPr lang="en-GB"/>
          </a:p>
        </p:txBody>
      </p:sp>
      <p:grpSp>
        <p:nvGrpSpPr>
          <p:cNvPr id="12" name="Group 4">
            <a:extLst>
              <a:ext uri="{FF2B5EF4-FFF2-40B4-BE49-F238E27FC236}">
                <a16:creationId xmlns:a16="http://schemas.microsoft.com/office/drawing/2014/main" id="{0C82DEFA-58AF-4D70-AB40-F5695F1A80BA}"/>
              </a:ext>
            </a:extLst>
          </p:cNvPr>
          <p:cNvGrpSpPr>
            <a:grpSpLocks noChangeAspect="1"/>
          </p:cNvGrpSpPr>
          <p:nvPr/>
        </p:nvGrpSpPr>
        <p:grpSpPr bwMode="auto">
          <a:xfrm flipH="1">
            <a:off x="91440" y="777240"/>
            <a:ext cx="12006072" cy="86205"/>
            <a:chOff x="2262" y="2160"/>
            <a:chExt cx="3064" cy="22"/>
          </a:xfrm>
        </p:grpSpPr>
        <p:sp>
          <p:nvSpPr>
            <p:cNvPr id="14" name="Line 5">
              <a:extLst>
                <a:ext uri="{FF2B5EF4-FFF2-40B4-BE49-F238E27FC236}">
                  <a16:creationId xmlns:a16="http://schemas.microsoft.com/office/drawing/2014/main" id="{9DB83603-8FBF-4157-87CD-CC6AAD54174B}"/>
                </a:ext>
              </a:extLst>
            </p:cNvPr>
            <p:cNvSpPr>
              <a:spLocks noChangeShapeType="1"/>
            </p:cNvSpPr>
            <p:nvPr/>
          </p:nvSpPr>
          <p:spPr bwMode="auto">
            <a:xfrm flipH="1">
              <a:off x="2262" y="2182"/>
              <a:ext cx="3064" cy="0"/>
            </a:xfrm>
            <a:prstGeom prst="line">
              <a:avLst/>
            </a:prstGeom>
            <a:noFill/>
            <a:ln w="19050" cap="flat">
              <a:solidFill>
                <a:srgbClr val="E8EE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6">
              <a:extLst>
                <a:ext uri="{FF2B5EF4-FFF2-40B4-BE49-F238E27FC236}">
                  <a16:creationId xmlns:a16="http://schemas.microsoft.com/office/drawing/2014/main" id="{DC6F06BE-A21B-4F75-876C-D7C1B18044F4}"/>
                </a:ext>
              </a:extLst>
            </p:cNvPr>
            <p:cNvSpPr>
              <a:spLocks noChangeShapeType="1"/>
            </p:cNvSpPr>
            <p:nvPr/>
          </p:nvSpPr>
          <p:spPr bwMode="auto">
            <a:xfrm>
              <a:off x="5249" y="2160"/>
              <a:ext cx="0" cy="22"/>
            </a:xfrm>
            <a:prstGeom prst="line">
              <a:avLst/>
            </a:prstGeom>
            <a:noFill/>
            <a:ln w="19050" cap="flat">
              <a:solidFill>
                <a:srgbClr val="E8EE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lvl="0"/>
              <a:endParaRPr lang="en-GB"/>
            </a:p>
          </p:txBody>
        </p:sp>
      </p:grpSp>
      <p:sp>
        <p:nvSpPr>
          <p:cNvPr id="4" name="Date Placeholder 3">
            <a:extLst>
              <a:ext uri="{FF2B5EF4-FFF2-40B4-BE49-F238E27FC236}">
                <a16:creationId xmlns:a16="http://schemas.microsoft.com/office/drawing/2014/main" id="{50539846-EE75-4419-886D-5BE5CEEBE0EB}"/>
              </a:ext>
            </a:extLst>
          </p:cNvPr>
          <p:cNvSpPr>
            <a:spLocks noGrp="1"/>
          </p:cNvSpPr>
          <p:nvPr>
            <p:ph type="dt" sz="half" idx="2"/>
          </p:nvPr>
        </p:nvSpPr>
        <p:spPr>
          <a:xfrm>
            <a:off x="9405938" y="6539535"/>
            <a:ext cx="1785937" cy="309998"/>
          </a:xfrm>
          <a:prstGeom prst="rect">
            <a:avLst/>
          </a:prstGeom>
        </p:spPr>
        <p:txBody>
          <a:bodyPr vert="horz" lIns="90000" tIns="45720" rIns="91440" bIns="0" rtlCol="0" anchor="ctr"/>
          <a:lstStyle>
            <a:lvl1pPr algn="r">
              <a:defRPr lang="en-GB" sz="1050" spc="20" baseline="0" smtClean="0">
                <a:solidFill>
                  <a:schemeClr val="accent2"/>
                </a:solidFill>
                <a:latin typeface="Franklin Gothic Medium Cond" panose="020B0606030402020204" pitchFamily="34" charset="0"/>
              </a:defRPr>
            </a:lvl1pPr>
          </a:lstStyle>
          <a:p>
            <a:fld id="{03D74205-311F-40DA-8762-F6A652E7653B}" type="datetime4">
              <a:rPr lang="sv-SE" smtClean="0"/>
              <a:t>20 oktober 2021</a:t>
            </a:fld>
            <a:endParaRPr lang="sv-SE"/>
          </a:p>
        </p:txBody>
      </p:sp>
      <p:grpSp>
        <p:nvGrpSpPr>
          <p:cNvPr id="18" name="Group 4">
            <a:extLst>
              <a:ext uri="{FF2B5EF4-FFF2-40B4-BE49-F238E27FC236}">
                <a16:creationId xmlns:a16="http://schemas.microsoft.com/office/drawing/2014/main" id="{69044352-85F6-4AC2-9A89-0A824482DE69}"/>
              </a:ext>
            </a:extLst>
          </p:cNvPr>
          <p:cNvGrpSpPr>
            <a:grpSpLocks noChangeAspect="1"/>
          </p:cNvGrpSpPr>
          <p:nvPr userDrawn="1"/>
        </p:nvGrpSpPr>
        <p:grpSpPr bwMode="auto">
          <a:xfrm flipV="1">
            <a:off x="91440" y="6502527"/>
            <a:ext cx="12006072" cy="74015"/>
            <a:chOff x="2254" y="2163"/>
            <a:chExt cx="3082" cy="19"/>
          </a:xfrm>
        </p:grpSpPr>
        <p:sp>
          <p:nvSpPr>
            <p:cNvPr id="19" name="Line 5">
              <a:extLst>
                <a:ext uri="{FF2B5EF4-FFF2-40B4-BE49-F238E27FC236}">
                  <a16:creationId xmlns:a16="http://schemas.microsoft.com/office/drawing/2014/main" id="{D9E2C8B4-3685-4DF8-A18C-7B95775324B9}"/>
                </a:ext>
              </a:extLst>
            </p:cNvPr>
            <p:cNvSpPr>
              <a:spLocks noChangeShapeType="1"/>
            </p:cNvSpPr>
            <p:nvPr userDrawn="1"/>
          </p:nvSpPr>
          <p:spPr bwMode="auto">
            <a:xfrm flipH="1">
              <a:off x="2254" y="2182"/>
              <a:ext cx="3082" cy="0"/>
            </a:xfrm>
            <a:prstGeom prst="line">
              <a:avLst/>
            </a:prstGeom>
            <a:noFill/>
            <a:ln w="19050" cap="flat">
              <a:solidFill>
                <a:srgbClr val="E8EE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lvl="0"/>
              <a:endParaRPr lang="en-GB"/>
            </a:p>
          </p:txBody>
        </p:sp>
        <p:sp>
          <p:nvSpPr>
            <p:cNvPr id="20" name="Line 6">
              <a:extLst>
                <a:ext uri="{FF2B5EF4-FFF2-40B4-BE49-F238E27FC236}">
                  <a16:creationId xmlns:a16="http://schemas.microsoft.com/office/drawing/2014/main" id="{F7661667-C185-48A3-BBAB-9B51D51192B4}"/>
                </a:ext>
              </a:extLst>
            </p:cNvPr>
            <p:cNvSpPr>
              <a:spLocks noChangeShapeType="1"/>
            </p:cNvSpPr>
            <p:nvPr userDrawn="1"/>
          </p:nvSpPr>
          <p:spPr bwMode="auto">
            <a:xfrm>
              <a:off x="5183" y="2163"/>
              <a:ext cx="0" cy="19"/>
            </a:xfrm>
            <a:prstGeom prst="line">
              <a:avLst/>
            </a:prstGeom>
            <a:noFill/>
            <a:ln w="19050" cap="flat">
              <a:solidFill>
                <a:srgbClr val="E8EE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lvl="0"/>
              <a:endParaRPr lang="en-GB"/>
            </a:p>
          </p:txBody>
        </p:sp>
      </p:grpSp>
      <p:pic>
        <p:nvPicPr>
          <p:cNvPr id="16" name="Picture 1">
            <a:extLst>
              <a:ext uri="{FF2B5EF4-FFF2-40B4-BE49-F238E27FC236}">
                <a16:creationId xmlns:a16="http://schemas.microsoft.com/office/drawing/2014/main" id="{C2BD12D5-E53F-4F45-B540-98FB7F332288}"/>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094476" y="6510001"/>
            <a:ext cx="880439" cy="31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8576F475-5A2E-4CB5-897F-3390B6A7B8B4}"/>
              </a:ext>
            </a:extLst>
          </p:cNvPr>
          <p:cNvPicPr>
            <a:picLocks noChangeAspect="1" noChangeArrowheads="1"/>
          </p:cNvPicPr>
          <p:nvPr userDrawn="1"/>
        </p:nvPicPr>
        <p:blipFill rotWithShape="1">
          <a:blip r:embed="rId22" cstate="print">
            <a:extLst>
              <a:ext uri="{28A0092B-C50C-407E-A947-70E740481C1C}">
                <a14:useLocalDpi xmlns:a14="http://schemas.microsoft.com/office/drawing/2010/main" val="0"/>
              </a:ext>
            </a:extLst>
          </a:blip>
          <a:srcRect l="7693" t="12474" r="7439" b="15731"/>
          <a:stretch/>
        </p:blipFill>
        <p:spPr bwMode="auto">
          <a:xfrm>
            <a:off x="5228528" y="6507086"/>
            <a:ext cx="865948" cy="35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59696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hf hdr="0"/>
  <p:txStyles>
    <p:titleStyle>
      <a:lvl1pPr algn="l" defTabSz="914400" rtl="0" eaLnBrk="1" latinLnBrk="0" hangingPunct="1">
        <a:lnSpc>
          <a:spcPct val="90000"/>
        </a:lnSpc>
        <a:spcBef>
          <a:spcPct val="0"/>
        </a:spcBef>
        <a:buNone/>
        <a:defRPr sz="2800" b="0" kern="1200" cap="none" baseline="0">
          <a:solidFill>
            <a:srgbClr val="2F6679"/>
          </a:solidFill>
          <a:latin typeface="+mj-lt"/>
          <a:ea typeface="+mj-ea"/>
          <a:cs typeface="+mj-cs"/>
        </a:defRPr>
      </a:lvl1pPr>
    </p:titleStyle>
    <p:bodyStyle>
      <a:lvl1pPr marL="171450" indent="-171450" algn="l" defTabSz="914400" rtl="0" eaLnBrk="1" latinLnBrk="0" hangingPunct="1">
        <a:lnSpc>
          <a:spcPct val="100000"/>
        </a:lnSpc>
        <a:spcBef>
          <a:spcPts val="1500"/>
        </a:spcBef>
        <a:buFont typeface="Arial" panose="020B0604020202020204" pitchFamily="34" charset="0"/>
        <a:buChar char="•"/>
        <a:defRPr sz="2000" b="0" kern="1200">
          <a:solidFill>
            <a:srgbClr val="5AA6C1"/>
          </a:solidFill>
          <a:latin typeface="Franklin Gothic Medium Cond" panose="020B0606030402020204" pitchFamily="34" charset="0"/>
          <a:ea typeface="+mn-ea"/>
          <a:cs typeface="+mn-cs"/>
        </a:defRPr>
      </a:lvl1pPr>
      <a:lvl2pPr marL="342900" indent="-17145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2pPr>
      <a:lvl3pPr marL="514350" indent="-173038"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688975" indent="-173038" algn="l" defTabSz="914400" rtl="0" eaLnBrk="1" latinLnBrk="0" hangingPunct="1">
        <a:lnSpc>
          <a:spcPct val="100000"/>
        </a:lnSpc>
        <a:spcBef>
          <a:spcPts val="300"/>
        </a:spcBef>
        <a:buFont typeface="Arial" panose="020B0604020202020204" pitchFamily="34" charset="0"/>
        <a:buChar char="•"/>
        <a:defRPr sz="1400" kern="1200">
          <a:solidFill>
            <a:schemeClr val="tx1"/>
          </a:solidFill>
          <a:latin typeface="+mn-lt"/>
          <a:ea typeface="+mn-ea"/>
          <a:cs typeface="+mn-cs"/>
        </a:defRPr>
      </a:lvl4pPr>
      <a:lvl5pPr marL="857250" marR="0" indent="-168275" algn="l" defTabSz="1373188" rtl="0" eaLnBrk="1" fontAlgn="auto" latinLnBrk="0" hangingPunct="1">
        <a:lnSpc>
          <a:spcPct val="100000"/>
        </a:lnSpc>
        <a:spcBef>
          <a:spcPts val="200"/>
        </a:spcBef>
        <a:spcAft>
          <a:spcPts val="0"/>
        </a:spcAft>
        <a:buClrTx/>
        <a:buSzTx/>
        <a:buFont typeface="Calibri" panose="020F0502020204030204" pitchFamily="34" charset="0"/>
        <a:buChar char="-"/>
        <a:tabLst/>
        <a:defRPr sz="1400" kern="1200">
          <a:solidFill>
            <a:schemeClr val="tx1"/>
          </a:solidFill>
          <a:latin typeface="+mn-lt"/>
          <a:ea typeface="+mn-ea"/>
          <a:cs typeface="+mn-cs"/>
        </a:defRPr>
      </a:lvl5pPr>
      <a:lvl6pPr marL="971550" indent="-112713" algn="l" defTabSz="914400" rtl="0" eaLnBrk="1" latinLnBrk="0" hangingPunct="1">
        <a:lnSpc>
          <a:spcPct val="100000"/>
        </a:lnSpc>
        <a:spcBef>
          <a:spcPts val="200"/>
        </a:spcBef>
        <a:buFont typeface="Georgia" panose="02040502050405020303" pitchFamily="18" charset="0"/>
        <a:buChar char="-"/>
        <a:defRPr sz="1400" kern="1200">
          <a:solidFill>
            <a:schemeClr val="tx1"/>
          </a:solidFill>
          <a:latin typeface="+mn-lt"/>
          <a:ea typeface="+mn-ea"/>
          <a:cs typeface="+mn-cs"/>
        </a:defRPr>
      </a:lvl6pPr>
      <a:lvl7pPr marL="182880" indent="-18288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274320" indent="-91440" algn="l" defTabSz="914400" rtl="0" eaLnBrk="1" latinLnBrk="0" hangingPunct="1">
        <a:lnSpc>
          <a:spcPct val="100000"/>
        </a:lnSpc>
        <a:spcBef>
          <a:spcPts val="200"/>
        </a:spcBef>
        <a:buFont typeface="Arial" panose="020B0604020202020204" pitchFamily="34" charset="0"/>
        <a:buChar char="•"/>
        <a:defRPr sz="1200" kern="1200">
          <a:solidFill>
            <a:schemeClr val="tx1"/>
          </a:solidFill>
          <a:latin typeface="+mn-lt"/>
          <a:ea typeface="+mn-ea"/>
          <a:cs typeface="+mn-cs"/>
        </a:defRPr>
      </a:lvl8pPr>
      <a:lvl9pPr marL="365760" indent="-91440" algn="l" defTabSz="914400"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6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9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9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125.xml"/></Relationships>
</file>

<file path=ppt/slides/_rels/slide4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www.kolada.se/" TargetMode="External"/><Relationship Id="rId7"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128.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jpeg"/><Relationship Id="rId4" Type="http://schemas.openxmlformats.org/officeDocument/2006/relationships/image" Target="../media/image59.png"/><Relationship Id="rId9" Type="http://schemas.openxmlformats.org/officeDocument/2006/relationships/image" Target="../media/image64.jpe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128.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128.xml"/><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67.png"/><Relationship Id="rId3" Type="http://schemas.openxmlformats.org/officeDocument/2006/relationships/notesSlide" Target="../notesSlides/notesSlide40.xml"/><Relationship Id="rId7" Type="http://schemas.openxmlformats.org/officeDocument/2006/relationships/oleObject" Target="../embeddings/oleObject4.bin"/><Relationship Id="rId12" Type="http://schemas.openxmlformats.org/officeDocument/2006/relationships/image" Target="../media/image75.jpeg"/><Relationship Id="rId2" Type="http://schemas.openxmlformats.org/officeDocument/2006/relationships/slideLayout" Target="../slideLayouts/slideLayout128.xml"/><Relationship Id="rId1" Type="http://schemas.openxmlformats.org/officeDocument/2006/relationships/vmlDrawing" Target="../drawings/vmlDrawing3.vml"/><Relationship Id="rId6" Type="http://schemas.openxmlformats.org/officeDocument/2006/relationships/image" Target="../media/image70.wmf"/><Relationship Id="rId11" Type="http://schemas.openxmlformats.org/officeDocument/2006/relationships/image" Target="../media/image74.png"/><Relationship Id="rId5" Type="http://schemas.openxmlformats.org/officeDocument/2006/relationships/oleObject" Target="../embeddings/oleObject3.bin"/><Relationship Id="rId10" Type="http://schemas.openxmlformats.org/officeDocument/2006/relationships/image" Target="../media/image73.png"/><Relationship Id="rId4" Type="http://schemas.openxmlformats.org/officeDocument/2006/relationships/image" Target="../media/image60.png"/><Relationship Id="rId9" Type="http://schemas.openxmlformats.org/officeDocument/2006/relationships/image" Target="../media/image72.png"/><Relationship Id="rId14" Type="http://schemas.openxmlformats.org/officeDocument/2006/relationships/image" Target="../media/image7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8.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8.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26" Type="http://schemas.openxmlformats.org/officeDocument/2006/relationships/image" Target="../media/image102.jpeg"/><Relationship Id="rId39" Type="http://schemas.openxmlformats.org/officeDocument/2006/relationships/image" Target="../media/image115.png"/><Relationship Id="rId3" Type="http://schemas.openxmlformats.org/officeDocument/2006/relationships/image" Target="../media/image79.png"/><Relationship Id="rId21" Type="http://schemas.openxmlformats.org/officeDocument/2006/relationships/image" Target="../media/image97.png"/><Relationship Id="rId34" Type="http://schemas.openxmlformats.org/officeDocument/2006/relationships/image" Target="../media/image110.png"/><Relationship Id="rId7" Type="http://schemas.openxmlformats.org/officeDocument/2006/relationships/image" Target="../media/image83.png"/><Relationship Id="rId12" Type="http://schemas.openxmlformats.org/officeDocument/2006/relationships/image" Target="../media/image88.jpeg"/><Relationship Id="rId17" Type="http://schemas.openxmlformats.org/officeDocument/2006/relationships/image" Target="../media/image93.png"/><Relationship Id="rId25" Type="http://schemas.openxmlformats.org/officeDocument/2006/relationships/image" Target="../media/image101.png"/><Relationship Id="rId33" Type="http://schemas.openxmlformats.org/officeDocument/2006/relationships/image" Target="../media/image109.png"/><Relationship Id="rId38" Type="http://schemas.openxmlformats.org/officeDocument/2006/relationships/image" Target="../media/image114.jpeg"/><Relationship Id="rId2" Type="http://schemas.openxmlformats.org/officeDocument/2006/relationships/notesSlide" Target="../notesSlides/notesSlide49.xml"/><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105.jpeg"/><Relationship Id="rId1" Type="http://schemas.openxmlformats.org/officeDocument/2006/relationships/slideLayout" Target="../slideLayouts/slideLayout83.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png"/><Relationship Id="rId32" Type="http://schemas.openxmlformats.org/officeDocument/2006/relationships/image" Target="../media/image108.png"/><Relationship Id="rId37" Type="http://schemas.openxmlformats.org/officeDocument/2006/relationships/image" Target="../media/image113.png"/><Relationship Id="rId40" Type="http://schemas.openxmlformats.org/officeDocument/2006/relationships/image" Target="../media/image116.jpeg"/><Relationship Id="rId5" Type="http://schemas.openxmlformats.org/officeDocument/2006/relationships/image" Target="../media/image81.gif"/><Relationship Id="rId15" Type="http://schemas.openxmlformats.org/officeDocument/2006/relationships/image" Target="../media/image91.png"/><Relationship Id="rId23" Type="http://schemas.openxmlformats.org/officeDocument/2006/relationships/image" Target="../media/image99.png"/><Relationship Id="rId28" Type="http://schemas.openxmlformats.org/officeDocument/2006/relationships/image" Target="../media/image104.png"/><Relationship Id="rId36" Type="http://schemas.openxmlformats.org/officeDocument/2006/relationships/image" Target="../media/image112.png"/><Relationship Id="rId10" Type="http://schemas.openxmlformats.org/officeDocument/2006/relationships/image" Target="../media/image86.png"/><Relationship Id="rId19" Type="http://schemas.openxmlformats.org/officeDocument/2006/relationships/image" Target="../media/image95.png"/><Relationship Id="rId31" Type="http://schemas.openxmlformats.org/officeDocument/2006/relationships/image" Target="../media/image107.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103.jpeg"/><Relationship Id="rId30" Type="http://schemas.openxmlformats.org/officeDocument/2006/relationships/image" Target="../media/image106.png"/><Relationship Id="rId35" Type="http://schemas.openxmlformats.org/officeDocument/2006/relationships/image" Target="../media/image111.png"/></Relationships>
</file>

<file path=ppt/slides/_rels/slide56.xml.rels><?xml version="1.0" encoding="UTF-8" standalone="yes"?>
<Relationships xmlns="http://schemas.openxmlformats.org/package/2006/relationships"><Relationship Id="rId8" Type="http://schemas.openxmlformats.org/officeDocument/2006/relationships/image" Target="../media/image123.svg"/><Relationship Id="rId3" Type="http://schemas.openxmlformats.org/officeDocument/2006/relationships/image" Target="../media/image117.png"/><Relationship Id="rId7" Type="http://schemas.openxmlformats.org/officeDocument/2006/relationships/image" Target="../media/image119.png"/><Relationship Id="rId2" Type="http://schemas.openxmlformats.org/officeDocument/2006/relationships/notesSlide" Target="../notesSlides/notesSlide50.xml"/><Relationship Id="rId1" Type="http://schemas.openxmlformats.org/officeDocument/2006/relationships/slideLayout" Target="../slideLayouts/slideLayout83.xml"/><Relationship Id="rId6" Type="http://schemas.openxmlformats.org/officeDocument/2006/relationships/image" Target="../media/image121.svg"/><Relationship Id="rId5" Type="http://schemas.openxmlformats.org/officeDocument/2006/relationships/image" Target="../media/image118.png"/><Relationship Id="rId4" Type="http://schemas.openxmlformats.org/officeDocument/2006/relationships/image" Target="../media/image119.svg"/></Relationships>
</file>

<file path=ppt/slides/_rels/slide57.xml.rels><?xml version="1.0" encoding="UTF-8" standalone="yes"?>
<Relationships xmlns="http://schemas.openxmlformats.org/package/2006/relationships"><Relationship Id="rId8" Type="http://schemas.openxmlformats.org/officeDocument/2006/relationships/image" Target="../media/image129.svg"/><Relationship Id="rId13"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2.png"/><Relationship Id="rId12" Type="http://schemas.openxmlformats.org/officeDocument/2006/relationships/image" Target="../media/image133.svg"/><Relationship Id="rId2" Type="http://schemas.openxmlformats.org/officeDocument/2006/relationships/notesSlide" Target="../notesSlides/notesSlide51.xml"/><Relationship Id="rId1" Type="http://schemas.openxmlformats.org/officeDocument/2006/relationships/slideLayout" Target="../slideLayouts/slideLayout83.xml"/><Relationship Id="rId6" Type="http://schemas.openxmlformats.org/officeDocument/2006/relationships/image" Target="../media/image127.svg"/><Relationship Id="rId11" Type="http://schemas.openxmlformats.org/officeDocument/2006/relationships/image" Target="../media/image124.png"/><Relationship Id="rId5" Type="http://schemas.openxmlformats.org/officeDocument/2006/relationships/image" Target="../media/image121.png"/><Relationship Id="rId10" Type="http://schemas.openxmlformats.org/officeDocument/2006/relationships/image" Target="../media/image131.svg"/><Relationship Id="rId4" Type="http://schemas.openxmlformats.org/officeDocument/2006/relationships/image" Target="../media/image125.svg"/><Relationship Id="rId9" Type="http://schemas.openxmlformats.org/officeDocument/2006/relationships/image" Target="../media/image123.png"/><Relationship Id="rId14" Type="http://schemas.openxmlformats.org/officeDocument/2006/relationships/image" Target="../media/image135.svg"/></Relationships>
</file>

<file path=ppt/slides/_rels/slide5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2.xml"/><Relationship Id="rId1" Type="http://schemas.openxmlformats.org/officeDocument/2006/relationships/slideLayout" Target="../slideLayouts/slideLayout83.xml"/><Relationship Id="rId6" Type="http://schemas.openxmlformats.org/officeDocument/2006/relationships/image" Target="../media/image139.svg"/><Relationship Id="rId5" Type="http://schemas.openxmlformats.org/officeDocument/2006/relationships/image" Target="../media/image127.png"/><Relationship Id="rId4" Type="http://schemas.openxmlformats.org/officeDocument/2006/relationships/image" Target="../media/image137.svg"/></Relationships>
</file>

<file path=ppt/slides/_rels/slide5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3.xml"/><Relationship Id="rId1" Type="http://schemas.openxmlformats.org/officeDocument/2006/relationships/slideLayout" Target="../slideLayouts/slideLayout83.xml"/><Relationship Id="rId4" Type="http://schemas.openxmlformats.org/officeDocument/2006/relationships/image" Target="../media/image141.svg"/></Relationships>
</file>

<file path=ppt/slides/_rels/slide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54.xml"/><Relationship Id="rId1" Type="http://schemas.openxmlformats.org/officeDocument/2006/relationships/slideLayout" Target="../slideLayouts/slideLayout83.xml"/></Relationships>
</file>

<file path=ppt/slides/_rels/slide6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5.xml"/><Relationship Id="rId1" Type="http://schemas.openxmlformats.org/officeDocument/2006/relationships/slideLayout" Target="../slideLayouts/slideLayout83.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6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6.xml"/><Relationship Id="rId1" Type="http://schemas.openxmlformats.org/officeDocument/2006/relationships/slideLayout" Target="../slideLayouts/slideLayout83.xml"/><Relationship Id="rId4" Type="http://schemas.openxmlformats.org/officeDocument/2006/relationships/image" Target="../media/image148.sv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8" Type="http://schemas.openxmlformats.org/officeDocument/2006/relationships/image" Target="../media/image154.svg"/><Relationship Id="rId3" Type="http://schemas.openxmlformats.org/officeDocument/2006/relationships/image" Target="../media/image135.png"/><Relationship Id="rId7" Type="http://schemas.openxmlformats.org/officeDocument/2006/relationships/image" Target="../media/image137.png"/><Relationship Id="rId2" Type="http://schemas.openxmlformats.org/officeDocument/2006/relationships/notesSlide" Target="../notesSlides/notesSlide58.xml"/><Relationship Id="rId1" Type="http://schemas.openxmlformats.org/officeDocument/2006/relationships/slideLayout" Target="../slideLayouts/slideLayout83.xml"/><Relationship Id="rId6" Type="http://schemas.openxmlformats.org/officeDocument/2006/relationships/image" Target="../media/image152.svg"/><Relationship Id="rId5" Type="http://schemas.openxmlformats.org/officeDocument/2006/relationships/image" Target="../media/image136.png"/><Relationship Id="rId10" Type="http://schemas.openxmlformats.org/officeDocument/2006/relationships/image" Target="../media/image156.svg"/><Relationship Id="rId4" Type="http://schemas.openxmlformats.org/officeDocument/2006/relationships/image" Target="../media/image150.svg"/><Relationship Id="rId9" Type="http://schemas.openxmlformats.org/officeDocument/2006/relationships/image" Target="../media/image138.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0.xml"/></Relationships>
</file>

<file path=ppt/slides/_rels/slide66.xml.rels><?xml version="1.0" encoding="UTF-8" standalone="yes"?>
<Relationships xmlns="http://schemas.openxmlformats.org/package/2006/relationships"><Relationship Id="rId3" Type="http://schemas.openxmlformats.org/officeDocument/2006/relationships/hyperlink" Target="mailto:Helena.wiklund@storsthlm.se" TargetMode="External"/><Relationship Id="rId2" Type="http://schemas.openxmlformats.org/officeDocument/2006/relationships/notesSlide" Target="../notesSlides/notesSlide60.xml"/><Relationship Id="rId1" Type="http://schemas.openxmlformats.org/officeDocument/2006/relationships/slideLayout" Target="../slideLayouts/slideLayout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9.xml.rels><?xml version="1.0" encoding="UTF-8" standalone="yes"?>
<Relationships xmlns="http://schemas.openxmlformats.org/package/2006/relationships"><Relationship Id="rId3" Type="http://schemas.openxmlformats.org/officeDocument/2006/relationships/hyperlink" Target="mailto:charlotta.wilhelmsson@skr.se" TargetMode="External"/><Relationship Id="rId2" Type="http://schemas.openxmlformats.org/officeDocument/2006/relationships/image" Target="../media/image139.jpeg"/><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9.xml"/></Relationships>
</file>

<file path=ppt/slides/_rels/slide7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2.xml"/><Relationship Id="rId1" Type="http://schemas.openxmlformats.org/officeDocument/2006/relationships/slideLayout" Target="../slideLayouts/slideLayout88.xml"/><Relationship Id="rId4" Type="http://schemas.openxmlformats.org/officeDocument/2006/relationships/image" Target="../media/image14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7.xml.rels><?xml version="1.0" encoding="UTF-8" standalone="yes"?>
<Relationships xmlns="http://schemas.openxmlformats.org/package/2006/relationships"><Relationship Id="rId3" Type="http://schemas.openxmlformats.org/officeDocument/2006/relationships/hyperlink" Target="mailto:charlotta.wilhelmsson@skr.se" TargetMode="External"/><Relationship Id="rId2" Type="http://schemas.openxmlformats.org/officeDocument/2006/relationships/notesSlide" Target="../notesSlides/notesSlide64.xml"/><Relationship Id="rId1" Type="http://schemas.openxmlformats.org/officeDocument/2006/relationships/slideLayout" Target="../slideLayouts/slideLayout8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p:txBody>
          <a:bodyPr/>
          <a:lstStyle/>
          <a:p>
            <a:r>
              <a:rPr lang="sv-SE" dirty="0"/>
              <a:t>Välkomna till RSS-nätverksmöte</a:t>
            </a:r>
          </a:p>
        </p:txBody>
      </p:sp>
    </p:spTree>
    <p:extLst>
      <p:ext uri="{BB962C8B-B14F-4D97-AF65-F5344CB8AC3E}">
        <p14:creationId xmlns:p14="http://schemas.microsoft.com/office/powerpoint/2010/main" val="220750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10495848" y="4320198"/>
            <a:ext cx="1371109" cy="1626255"/>
          </a:xfrm>
          <a:prstGeom prst="rect">
            <a:avLst/>
          </a:prstGeom>
        </p:spPr>
      </p:pic>
      <p:sp>
        <p:nvSpPr>
          <p:cNvPr id="2" name="Rubrik 1"/>
          <p:cNvSpPr>
            <a:spLocks noGrp="1"/>
          </p:cNvSpPr>
          <p:nvPr>
            <p:ph type="title"/>
          </p:nvPr>
        </p:nvSpPr>
        <p:spPr>
          <a:xfrm>
            <a:off x="712957" y="911547"/>
            <a:ext cx="10561955" cy="1231392"/>
          </a:xfrm>
        </p:spPr>
        <p:txBody>
          <a:bodyPr/>
          <a:lstStyle/>
          <a:p>
            <a:r>
              <a:rPr lang="sv-SE" dirty="0"/>
              <a:t>Nätverket Barn och unga</a:t>
            </a:r>
          </a:p>
        </p:txBody>
      </p:sp>
      <p:sp>
        <p:nvSpPr>
          <p:cNvPr id="3" name="Platshållare för innehåll 2"/>
          <p:cNvSpPr>
            <a:spLocks noGrp="1"/>
          </p:cNvSpPr>
          <p:nvPr>
            <p:ph sz="half" idx="1"/>
          </p:nvPr>
        </p:nvSpPr>
        <p:spPr/>
        <p:txBody>
          <a:bodyPr/>
          <a:lstStyle/>
          <a:p>
            <a:pPr>
              <a:buFont typeface="Wingdings" panose="05000000000000000000" pitchFamily="2" charset="2"/>
              <a:buChar char="Ø"/>
            </a:pPr>
            <a:r>
              <a:rPr lang="sv-SE" sz="2000" b="1" dirty="0"/>
              <a:t>Barnrättsperspektivet </a:t>
            </a:r>
            <a:endParaRPr lang="sv-SE" sz="2000" dirty="0"/>
          </a:p>
          <a:p>
            <a:pPr>
              <a:buFont typeface="Wingdings" panose="05000000000000000000" pitchFamily="2" charset="2"/>
              <a:buChar char="Ø"/>
            </a:pPr>
            <a:r>
              <a:rPr lang="sv-SE" sz="2000" b="1" dirty="0"/>
              <a:t>Barns hälsa och skolgång</a:t>
            </a:r>
            <a:endParaRPr lang="sv-SE" sz="2000" dirty="0"/>
          </a:p>
          <a:p>
            <a:pPr lvl="1">
              <a:buFont typeface="Wingdings" panose="05000000000000000000" pitchFamily="2" charset="2"/>
              <a:buChar char="Ø"/>
            </a:pPr>
            <a:r>
              <a:rPr lang="sv-SE" sz="1600" dirty="0"/>
              <a:t>barn som utsätts för eller upplever våld</a:t>
            </a:r>
          </a:p>
          <a:p>
            <a:pPr>
              <a:buFont typeface="Wingdings" panose="05000000000000000000" pitchFamily="2" charset="2"/>
              <a:buChar char="Ø"/>
            </a:pPr>
            <a:r>
              <a:rPr lang="sv-SE" sz="2000" b="1" dirty="0"/>
              <a:t>Placerade barn </a:t>
            </a:r>
          </a:p>
          <a:p>
            <a:pPr>
              <a:buFont typeface="Wingdings" panose="05000000000000000000" pitchFamily="2" charset="2"/>
              <a:buChar char="Ø"/>
            </a:pPr>
            <a:r>
              <a:rPr lang="sv-SE" sz="2000" b="1" dirty="0"/>
              <a:t>Förbättrade arbetssätt</a:t>
            </a:r>
            <a:endParaRPr lang="sv-SE" sz="2000" dirty="0"/>
          </a:p>
          <a:p>
            <a:pPr lvl="1">
              <a:buFont typeface="Wingdings" panose="05000000000000000000" pitchFamily="2" charset="2"/>
              <a:buChar char="Ø"/>
            </a:pPr>
            <a:r>
              <a:rPr lang="sv-SE" sz="1600" dirty="0"/>
              <a:t>digitalisering</a:t>
            </a:r>
          </a:p>
          <a:p>
            <a:pPr lvl="1">
              <a:buFont typeface="Wingdings" panose="05000000000000000000" pitchFamily="2" charset="2"/>
              <a:buChar char="Ø"/>
            </a:pPr>
            <a:r>
              <a:rPr lang="sv-SE" sz="1600" dirty="0"/>
              <a:t>handläggning och dokumentation</a:t>
            </a:r>
          </a:p>
          <a:p>
            <a:pPr>
              <a:buFont typeface="Wingdings" panose="05000000000000000000" pitchFamily="2" charset="2"/>
              <a:buChar char="Ø"/>
            </a:pPr>
            <a:r>
              <a:rPr lang="sv-SE" sz="2000" b="1" dirty="0"/>
              <a:t>Kvalitet och uppföljning </a:t>
            </a:r>
            <a:endParaRPr lang="sv-SE" sz="2000" dirty="0"/>
          </a:p>
          <a:p>
            <a:pPr lvl="1">
              <a:buFont typeface="Wingdings" panose="05000000000000000000" pitchFamily="2" charset="2"/>
              <a:buChar char="Ø"/>
            </a:pPr>
            <a:r>
              <a:rPr lang="sv-SE" sz="1600" dirty="0"/>
              <a:t>systematisk uppföljning</a:t>
            </a:r>
          </a:p>
          <a:p>
            <a:pPr>
              <a:buFont typeface="Wingdings" panose="05000000000000000000" pitchFamily="2" charset="2"/>
              <a:buChar char="Ø"/>
            </a:pPr>
            <a:endParaRPr lang="sv-SE" dirty="0"/>
          </a:p>
        </p:txBody>
      </p:sp>
      <p:sp>
        <p:nvSpPr>
          <p:cNvPr id="4" name="Platshållare för innehåll 3"/>
          <p:cNvSpPr>
            <a:spLocks noGrp="1"/>
          </p:cNvSpPr>
          <p:nvPr>
            <p:ph sz="half" idx="2"/>
          </p:nvPr>
        </p:nvSpPr>
        <p:spPr>
          <a:xfrm>
            <a:off x="5552325" y="2494800"/>
            <a:ext cx="5045902" cy="3740400"/>
          </a:xfrm>
        </p:spPr>
        <p:txBody>
          <a:bodyPr/>
          <a:lstStyle/>
          <a:p>
            <a:pPr>
              <a:buFont typeface="Wingdings" panose="05000000000000000000" pitchFamily="2" charset="2"/>
              <a:buChar char="Ø"/>
            </a:pPr>
            <a:r>
              <a:rPr lang="sv-SE" sz="2000" b="1" dirty="0"/>
              <a:t>Lätt tillgängliga kunskapsbaserade öppenvårdsinsatser</a:t>
            </a:r>
          </a:p>
          <a:p>
            <a:pPr lvl="1">
              <a:buFont typeface="Wingdings" panose="05000000000000000000" pitchFamily="2" charset="2"/>
              <a:buChar char="Ø"/>
            </a:pPr>
            <a:r>
              <a:rPr lang="sv-SE" sz="1600" dirty="0"/>
              <a:t>förebyggande arbete kring ungdoms- och gängkriminalitet</a:t>
            </a:r>
          </a:p>
          <a:p>
            <a:pPr lvl="1">
              <a:buFont typeface="Wingdings" panose="05000000000000000000" pitchFamily="2" charset="2"/>
              <a:buChar char="Ø"/>
            </a:pPr>
            <a:r>
              <a:rPr lang="sv-SE" sz="1600" dirty="0"/>
              <a:t>förberedande arbete kring SoL-utredningens förslag om serviceinsatser</a:t>
            </a:r>
          </a:p>
          <a:p>
            <a:pPr lvl="1">
              <a:buFont typeface="Wingdings" panose="05000000000000000000" pitchFamily="2" charset="2"/>
              <a:buChar char="Ø"/>
            </a:pPr>
            <a:r>
              <a:rPr lang="sv-SE" sz="1600" dirty="0"/>
              <a:t>TSI Tidiga samordnade insatser</a:t>
            </a:r>
          </a:p>
          <a:p>
            <a:pPr>
              <a:buFont typeface="Wingdings" panose="05000000000000000000" pitchFamily="2" charset="2"/>
              <a:buChar char="Ø"/>
            </a:pPr>
            <a:r>
              <a:rPr lang="sv-SE" sz="2000" b="1" dirty="0"/>
              <a:t>Personal- och kompetensförsörjning </a:t>
            </a:r>
          </a:p>
          <a:p>
            <a:pPr lvl="1">
              <a:buFont typeface="Wingdings" panose="05000000000000000000" pitchFamily="2" charset="2"/>
              <a:buChar char="Ø"/>
            </a:pPr>
            <a:r>
              <a:rPr lang="sv-SE" sz="1600" dirty="0"/>
              <a:t>Yrkesresan för barn och unga</a:t>
            </a:r>
          </a:p>
          <a:p>
            <a:pPr marL="30163" indent="0">
              <a:buNone/>
            </a:pPr>
            <a:endParaRPr lang="sv-SE" sz="1600" dirty="0"/>
          </a:p>
          <a:p>
            <a:endParaRPr lang="sv-SE" dirty="0"/>
          </a:p>
        </p:txBody>
      </p:sp>
    </p:spTree>
    <p:extLst>
      <p:ext uri="{BB962C8B-B14F-4D97-AF65-F5344CB8AC3E}">
        <p14:creationId xmlns:p14="http://schemas.microsoft.com/office/powerpoint/2010/main" val="175751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638C4B-C191-42A1-BBA1-0B796F511D13}"/>
              </a:ext>
            </a:extLst>
          </p:cNvPr>
          <p:cNvSpPr>
            <a:spLocks noGrp="1"/>
          </p:cNvSpPr>
          <p:nvPr>
            <p:ph type="title"/>
          </p:nvPr>
        </p:nvSpPr>
        <p:spPr>
          <a:xfrm>
            <a:off x="664231" y="874602"/>
            <a:ext cx="9609825" cy="813521"/>
          </a:xfrm>
        </p:spPr>
        <p:txBody>
          <a:bodyPr/>
          <a:lstStyle/>
          <a:p>
            <a:r>
              <a:rPr lang="sv-SE" sz="4000" dirty="0"/>
              <a:t>Nätverket Funktionshinder</a:t>
            </a:r>
          </a:p>
        </p:txBody>
      </p:sp>
      <p:sp>
        <p:nvSpPr>
          <p:cNvPr id="3" name="Platshållare för innehåll 2">
            <a:extLst>
              <a:ext uri="{FF2B5EF4-FFF2-40B4-BE49-F238E27FC236}">
                <a16:creationId xmlns:a16="http://schemas.microsoft.com/office/drawing/2014/main" id="{5D84FB9E-DC96-453B-BC7D-26B05BFE7F1F}"/>
              </a:ext>
            </a:extLst>
          </p:cNvPr>
          <p:cNvSpPr>
            <a:spLocks noGrp="1"/>
          </p:cNvSpPr>
          <p:nvPr>
            <p:ph idx="1"/>
          </p:nvPr>
        </p:nvSpPr>
        <p:spPr>
          <a:xfrm>
            <a:off x="664232" y="1600200"/>
            <a:ext cx="9609825" cy="4383198"/>
          </a:xfrm>
        </p:spPr>
        <p:txBody>
          <a:bodyPr/>
          <a:lstStyle/>
          <a:p>
            <a:r>
              <a:rPr lang="sv-SE" b="1" dirty="0"/>
              <a:t>Brukarinflytande/delaktighet</a:t>
            </a:r>
          </a:p>
          <a:p>
            <a:pPr marL="30163" indent="0">
              <a:buNone/>
            </a:pPr>
            <a:r>
              <a:rPr lang="sv-SE" dirty="0"/>
              <a:t>På flera nivåer, sprita metoder och arbetssätt för att skapa bättre förutsättningar för detta. </a:t>
            </a:r>
            <a:r>
              <a:rPr lang="sv-SE" dirty="0" err="1"/>
              <a:t>Exv</a:t>
            </a:r>
            <a:r>
              <a:rPr lang="sv-SE" dirty="0"/>
              <a:t> Socialstyrelsens arbete med AKK, </a:t>
            </a:r>
          </a:p>
          <a:p>
            <a:r>
              <a:rPr lang="sv-SE" b="1" dirty="0"/>
              <a:t>Kompetens, kompetensförsörjning</a:t>
            </a:r>
          </a:p>
          <a:p>
            <a:pPr marL="30163" indent="0">
              <a:buNone/>
            </a:pPr>
            <a:r>
              <a:rPr lang="sv-SE" dirty="0"/>
              <a:t>Hos personal och chefer- Samarbetena med NKR, Yrkesresan. Rekrytering av ny personal, med rätt kompetens, Kompetens om funktionsnedsättning inom andra områden som möter dem</a:t>
            </a:r>
          </a:p>
          <a:p>
            <a:r>
              <a:rPr lang="sv-SE" b="1" dirty="0"/>
              <a:t>Jämlik vård/</a:t>
            </a:r>
            <a:r>
              <a:rPr lang="sv-SE" b="1" baseline="0" dirty="0"/>
              <a:t>psykisk hälsa</a:t>
            </a:r>
          </a:p>
          <a:p>
            <a:r>
              <a:rPr lang="sv-SE" dirty="0"/>
              <a:t>Hur kan vi arbeta för en mer jämlik hälsa för målgruppen, koppling till nära vård såklart. Samsjuklighet, psykisk ohälsa </a:t>
            </a:r>
          </a:p>
        </p:txBody>
      </p:sp>
    </p:spTree>
    <p:extLst>
      <p:ext uri="{BB962C8B-B14F-4D97-AF65-F5344CB8AC3E}">
        <p14:creationId xmlns:p14="http://schemas.microsoft.com/office/powerpoint/2010/main" val="323934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43615F1-85BB-4E29-B065-B2283C7308FD}"/>
              </a:ext>
            </a:extLst>
          </p:cNvPr>
          <p:cNvSpPr>
            <a:spLocks noGrp="1"/>
          </p:cNvSpPr>
          <p:nvPr>
            <p:ph idx="1"/>
          </p:nvPr>
        </p:nvSpPr>
        <p:spPr>
          <a:xfrm>
            <a:off x="664232" y="967154"/>
            <a:ext cx="9609825" cy="5266647"/>
          </a:xfrm>
        </p:spPr>
        <p:txBody>
          <a:bodyPr/>
          <a:lstStyle/>
          <a:p>
            <a:r>
              <a:rPr lang="sv-SE" b="1" baseline="0" dirty="0"/>
              <a:t>Digitalisering</a:t>
            </a:r>
          </a:p>
          <a:p>
            <a:pPr marL="30163" indent="0">
              <a:buNone/>
            </a:pPr>
            <a:r>
              <a:rPr lang="sv-SE" dirty="0"/>
              <a:t>Både personalens användande av digitala verktyg och målgruppens användande/tillgång av digitala hjälpmedel</a:t>
            </a:r>
            <a:endParaRPr lang="sv-SE" baseline="0" dirty="0"/>
          </a:p>
          <a:p>
            <a:r>
              <a:rPr lang="sv-SE" b="1" baseline="0" dirty="0"/>
              <a:t>Arbetsliv/daglig verksamhet/ekonomisk trygghet</a:t>
            </a:r>
          </a:p>
          <a:p>
            <a:pPr marL="30163" indent="0">
              <a:buNone/>
            </a:pPr>
            <a:r>
              <a:rPr lang="sv-SE" dirty="0"/>
              <a:t>Möjligheten till att komma ut i arbete för målgruppen och arbetssätt kring detta</a:t>
            </a:r>
            <a:endParaRPr lang="sv-SE" baseline="0" dirty="0"/>
          </a:p>
          <a:p>
            <a:r>
              <a:rPr lang="sv-SE" b="1" dirty="0"/>
              <a:t>Våldsutsatthet</a:t>
            </a:r>
          </a:p>
        </p:txBody>
      </p:sp>
    </p:spTree>
    <p:extLst>
      <p:ext uri="{BB962C8B-B14F-4D97-AF65-F5344CB8AC3E}">
        <p14:creationId xmlns:p14="http://schemas.microsoft.com/office/powerpoint/2010/main" val="368225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75DB7-1514-4C4D-B931-224B803191BA}"/>
              </a:ext>
            </a:extLst>
          </p:cNvPr>
          <p:cNvSpPr>
            <a:spLocks noGrp="1"/>
          </p:cNvSpPr>
          <p:nvPr>
            <p:ph type="title"/>
          </p:nvPr>
        </p:nvSpPr>
        <p:spPr>
          <a:xfrm>
            <a:off x="553397" y="594986"/>
            <a:ext cx="9609825" cy="1128305"/>
          </a:xfrm>
        </p:spPr>
        <p:txBody>
          <a:bodyPr/>
          <a:lstStyle/>
          <a:p>
            <a:r>
              <a:rPr lang="sv-SE" dirty="0"/>
              <a:t>Nätverket Äldreomsorg och kommunal hälso- och sjukvård</a:t>
            </a:r>
          </a:p>
        </p:txBody>
      </p:sp>
      <p:sp>
        <p:nvSpPr>
          <p:cNvPr id="3" name="Platshållare för innehåll 2">
            <a:extLst>
              <a:ext uri="{FF2B5EF4-FFF2-40B4-BE49-F238E27FC236}">
                <a16:creationId xmlns:a16="http://schemas.microsoft.com/office/drawing/2014/main" id="{7E51F1C3-7629-48F6-86E2-69DB5574D778}"/>
              </a:ext>
            </a:extLst>
          </p:cNvPr>
          <p:cNvSpPr>
            <a:spLocks noGrp="1"/>
          </p:cNvSpPr>
          <p:nvPr>
            <p:ph idx="1"/>
          </p:nvPr>
        </p:nvSpPr>
        <p:spPr>
          <a:xfrm>
            <a:off x="553396" y="1875692"/>
            <a:ext cx="9609825" cy="4387321"/>
          </a:xfrm>
        </p:spPr>
        <p:txBody>
          <a:bodyPr/>
          <a:lstStyle/>
          <a:p>
            <a:r>
              <a:rPr lang="sv-SE" sz="2000" b="1" dirty="0"/>
              <a:t>Stärka förmågan att erbjuda en kunskapsbaserad verksamhet</a:t>
            </a:r>
            <a:r>
              <a:rPr lang="sv-SE" sz="2000" dirty="0"/>
              <a:t/>
            </a:r>
            <a:br>
              <a:rPr lang="sv-SE" sz="2000" dirty="0"/>
            </a:br>
            <a:r>
              <a:rPr lang="sv-SE" sz="2000" dirty="0"/>
              <a:t>Innebär bland annat; Ny socialtjänstlag, Ny </a:t>
            </a:r>
            <a:r>
              <a:rPr lang="sv-SE" sz="2000" dirty="0" err="1"/>
              <a:t>äldrelag</a:t>
            </a:r>
            <a:r>
              <a:rPr lang="sv-SE" sz="2000" dirty="0"/>
              <a:t>, Samverkan med berörda kvalitetsregister, Erfarenhetsutbyte </a:t>
            </a:r>
            <a:r>
              <a:rPr lang="sv-SE" sz="2000" dirty="0" err="1"/>
              <a:t>ang</a:t>
            </a:r>
            <a:r>
              <a:rPr lang="sv-SE" sz="2000" dirty="0"/>
              <a:t> implementering gällande relevanta programområden</a:t>
            </a:r>
          </a:p>
          <a:p>
            <a:r>
              <a:rPr lang="sv-SE" sz="2000" b="1" dirty="0"/>
              <a:t>Stärkt kommunal vård och omsorg i omställningen till nära vård</a:t>
            </a:r>
            <a:r>
              <a:rPr lang="sv-SE" sz="2000" dirty="0"/>
              <a:t/>
            </a:r>
            <a:br>
              <a:rPr lang="sv-SE" sz="2000" dirty="0"/>
            </a:br>
            <a:r>
              <a:rPr lang="sv-SE" sz="2000" dirty="0"/>
              <a:t>Under första halvåret undersöka möjlighet att skapa temagrupp. Följa, sprida, bidra i arbetet med Nära vård samt utveckling av indikatorer för uppföljning, Stödja kommunerna i det hälsofrämjande och förebyggande arbetet</a:t>
            </a:r>
          </a:p>
          <a:p>
            <a:r>
              <a:rPr lang="sv-SE" sz="2000" b="1" dirty="0"/>
              <a:t>Kompetensutveckling för yrkesgrupper inom äldreomsorg och kommunal hälso- och sjukvård</a:t>
            </a:r>
            <a:r>
              <a:rPr lang="sv-SE" sz="2000" dirty="0"/>
              <a:t/>
            </a:r>
            <a:br>
              <a:rPr lang="sv-SE" sz="2000" dirty="0"/>
            </a:br>
            <a:r>
              <a:rPr lang="sv-SE" sz="2000" dirty="0"/>
              <a:t>Följa, bidra, sprida arbetet med Yrkesresor</a:t>
            </a:r>
          </a:p>
        </p:txBody>
      </p:sp>
    </p:spTree>
    <p:extLst>
      <p:ext uri="{BB962C8B-B14F-4D97-AF65-F5344CB8AC3E}">
        <p14:creationId xmlns:p14="http://schemas.microsoft.com/office/powerpoint/2010/main" val="88787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34FB88-8B14-4ACE-94A0-0D0C2AB87110}"/>
              </a:ext>
            </a:extLst>
          </p:cNvPr>
          <p:cNvSpPr>
            <a:spLocks noGrp="1"/>
          </p:cNvSpPr>
          <p:nvPr>
            <p:ph type="title"/>
          </p:nvPr>
        </p:nvSpPr>
        <p:spPr>
          <a:xfrm>
            <a:off x="703475" y="189197"/>
            <a:ext cx="9609825" cy="1231392"/>
          </a:xfrm>
        </p:spPr>
        <p:txBody>
          <a:bodyPr/>
          <a:lstStyle/>
          <a:p>
            <a:r>
              <a:rPr lang="sv-SE" dirty="0">
                <a:ea typeface="+mj-lt"/>
                <a:cs typeface="+mj-lt"/>
              </a:rPr>
              <a:t>Kvinnofridsnätverket</a:t>
            </a:r>
            <a:endParaRPr lang="sv-SE" dirty="0"/>
          </a:p>
        </p:txBody>
      </p:sp>
      <p:sp>
        <p:nvSpPr>
          <p:cNvPr id="7" name="Ellips 6"/>
          <p:cNvSpPr/>
          <p:nvPr/>
        </p:nvSpPr>
        <p:spPr>
          <a:xfrm>
            <a:off x="36995" y="1310964"/>
            <a:ext cx="3086223" cy="2865592"/>
          </a:xfrm>
          <a:prstGeom prst="ellipse">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Stödja/Utveckla arbetet mot HRV</a:t>
            </a:r>
          </a:p>
        </p:txBody>
      </p:sp>
      <p:sp>
        <p:nvSpPr>
          <p:cNvPr id="8" name="Platshållare för innehåll 7"/>
          <p:cNvSpPr>
            <a:spLocks noGrp="1"/>
          </p:cNvSpPr>
          <p:nvPr>
            <p:ph idx="1"/>
          </p:nvPr>
        </p:nvSpPr>
        <p:spPr>
          <a:xfrm>
            <a:off x="2727767" y="1351177"/>
            <a:ext cx="3368233" cy="2993511"/>
          </a:xfrm>
          <a:prstGeom prst="ellipse">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163" indent="0" algn="ctr">
              <a:buNone/>
            </a:pPr>
            <a:r>
              <a:rPr lang="sv-SE" sz="2000" dirty="0"/>
              <a:t>Integrera kvinnofridsområdet inom ordinarie RSS -struktur</a:t>
            </a:r>
          </a:p>
        </p:txBody>
      </p:sp>
      <p:sp>
        <p:nvSpPr>
          <p:cNvPr id="10" name="Platshållare för innehåll 7"/>
          <p:cNvSpPr txBox="1">
            <a:spLocks/>
          </p:cNvSpPr>
          <p:nvPr/>
        </p:nvSpPr>
        <p:spPr>
          <a:xfrm>
            <a:off x="5763763" y="1206195"/>
            <a:ext cx="3368233" cy="3178706"/>
          </a:xfrm>
          <a:prstGeom prst="ellipse">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lt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lt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lt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lt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30163" indent="0" algn="ctr">
              <a:buFont typeface="Symbol" panose="05050102010706020507" pitchFamily="18" charset="2"/>
              <a:buNone/>
            </a:pPr>
            <a:r>
              <a:rPr lang="sv-SE" sz="2000" dirty="0"/>
              <a:t>Stödja/utveckla arbetet med  kvinnofrid utifrån ett barnperspektiv</a:t>
            </a:r>
          </a:p>
        </p:txBody>
      </p:sp>
      <p:sp>
        <p:nvSpPr>
          <p:cNvPr id="11" name="Platshållare för innehåll 7"/>
          <p:cNvSpPr txBox="1">
            <a:spLocks/>
          </p:cNvSpPr>
          <p:nvPr/>
        </p:nvSpPr>
        <p:spPr>
          <a:xfrm>
            <a:off x="8629183" y="1195217"/>
            <a:ext cx="3368233" cy="3178706"/>
          </a:xfrm>
          <a:prstGeom prst="ellipse">
            <a:avLst/>
          </a:prstGeom>
          <a:solidFill>
            <a:schemeClr val="accent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lt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lt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lt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lt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30163" indent="0" algn="ctr">
              <a:buFont typeface="Symbol" panose="05050102010706020507" pitchFamily="18" charset="2"/>
              <a:buNone/>
            </a:pPr>
            <a:r>
              <a:rPr lang="sv-SE" sz="2000" dirty="0"/>
              <a:t>Stödja/utveckla arbetet med SU -kvinnofrid</a:t>
            </a:r>
          </a:p>
        </p:txBody>
      </p:sp>
      <p:sp>
        <p:nvSpPr>
          <p:cNvPr id="3" name="Rektangel 2">
            <a:extLst>
              <a:ext uri="{FF2B5EF4-FFF2-40B4-BE49-F238E27FC236}">
                <a16:creationId xmlns:a16="http://schemas.microsoft.com/office/drawing/2014/main" id="{3BEDC776-1AE7-408A-8D39-405D26482C6E}"/>
              </a:ext>
            </a:extLst>
          </p:cNvPr>
          <p:cNvSpPr/>
          <p:nvPr/>
        </p:nvSpPr>
        <p:spPr>
          <a:xfrm>
            <a:off x="1776284" y="4729913"/>
            <a:ext cx="7974957" cy="11126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Fokus på ökad samverkan med övriga RSS- strukturer</a:t>
            </a:r>
          </a:p>
        </p:txBody>
      </p:sp>
    </p:spTree>
    <p:extLst>
      <p:ext uri="{BB962C8B-B14F-4D97-AF65-F5344CB8AC3E}">
        <p14:creationId xmlns:p14="http://schemas.microsoft.com/office/powerpoint/2010/main" val="187896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4A07C-8EDF-4656-8C1A-3EC68E61FCEC}"/>
              </a:ext>
            </a:extLst>
          </p:cNvPr>
          <p:cNvSpPr>
            <a:spLocks noGrp="1"/>
          </p:cNvSpPr>
          <p:nvPr>
            <p:ph type="ctrTitle"/>
          </p:nvPr>
        </p:nvSpPr>
        <p:spPr/>
        <p:txBody>
          <a:bodyPr/>
          <a:lstStyle/>
          <a:p>
            <a:r>
              <a:rPr lang="sv-SE" dirty="0"/>
              <a:t>Paus</a:t>
            </a:r>
          </a:p>
        </p:txBody>
      </p:sp>
      <p:sp>
        <p:nvSpPr>
          <p:cNvPr id="3" name="Underrubrik 2">
            <a:extLst>
              <a:ext uri="{FF2B5EF4-FFF2-40B4-BE49-F238E27FC236}">
                <a16:creationId xmlns:a16="http://schemas.microsoft.com/office/drawing/2014/main" id="{63F1C96A-1C44-4287-AAF6-A49E46B5E0E6}"/>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08867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B4FA41-87CA-4508-A4B9-73E9785C6589}"/>
              </a:ext>
            </a:extLst>
          </p:cNvPr>
          <p:cNvSpPr>
            <a:spLocks noGrp="1"/>
          </p:cNvSpPr>
          <p:nvPr>
            <p:ph type="title"/>
          </p:nvPr>
        </p:nvSpPr>
        <p:spPr>
          <a:xfrm>
            <a:off x="666000" y="2747964"/>
            <a:ext cx="9608400" cy="1966912"/>
          </a:xfrm>
        </p:spPr>
        <p:txBody>
          <a:bodyPr/>
          <a:lstStyle/>
          <a:p>
            <a:r>
              <a:rPr lang="en-US" dirty="0"/>
              <a:t>Om AF:s </a:t>
            </a:r>
            <a:r>
              <a:rPr lang="en-US" dirty="0" err="1"/>
              <a:t>nya</a:t>
            </a:r>
            <a:r>
              <a:rPr lang="en-US" dirty="0"/>
              <a:t> </a:t>
            </a:r>
            <a:r>
              <a:rPr lang="en-US" dirty="0" err="1"/>
              <a:t>uppdrag</a:t>
            </a:r>
            <a:r>
              <a:rPr lang="en-US" dirty="0"/>
              <a:t> </a:t>
            </a:r>
            <a:r>
              <a:rPr lang="en-US" dirty="0" err="1"/>
              <a:t>och</a:t>
            </a:r>
            <a:r>
              <a:rPr lang="en-US" dirty="0"/>
              <a:t> </a:t>
            </a:r>
            <a:r>
              <a:rPr lang="en-US" dirty="0" err="1"/>
              <a:t>vad</a:t>
            </a:r>
            <a:r>
              <a:rPr lang="en-US" dirty="0"/>
              <a:t> det </a:t>
            </a:r>
            <a:r>
              <a:rPr lang="en-US" dirty="0" err="1"/>
              <a:t>innebär</a:t>
            </a:r>
            <a:r>
              <a:rPr lang="en-US" dirty="0"/>
              <a:t> </a:t>
            </a:r>
            <a:r>
              <a:rPr lang="en-US" dirty="0" err="1"/>
              <a:t>för</a:t>
            </a:r>
            <a:r>
              <a:rPr lang="en-US" dirty="0"/>
              <a:t> </a:t>
            </a:r>
            <a:r>
              <a:rPr lang="en-US" dirty="0" err="1"/>
              <a:t>kommunerna</a:t>
            </a:r>
            <a:r>
              <a:rPr lang="en-US" dirty="0"/>
              <a:t/>
            </a:r>
            <a:br>
              <a:rPr lang="en-US" dirty="0"/>
            </a:br>
            <a:r>
              <a:rPr lang="en-US" sz="1800" dirty="0"/>
              <a:t>2021-09-22</a:t>
            </a:r>
          </a:p>
        </p:txBody>
      </p:sp>
    </p:spTree>
    <p:extLst>
      <p:ext uri="{BB962C8B-B14F-4D97-AF65-F5344CB8AC3E}">
        <p14:creationId xmlns:p14="http://schemas.microsoft.com/office/powerpoint/2010/main" val="367539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0CC342-81A6-4A86-B2CE-360B2735A2FD}"/>
              </a:ext>
            </a:extLst>
          </p:cNvPr>
          <p:cNvSpPr>
            <a:spLocks noGrp="1"/>
          </p:cNvSpPr>
          <p:nvPr>
            <p:ph idx="1"/>
          </p:nvPr>
        </p:nvSpPr>
        <p:spPr>
          <a:xfrm>
            <a:off x="494659" y="1493780"/>
            <a:ext cx="9948972" cy="4325488"/>
          </a:xfrm>
        </p:spPr>
        <p:txBody>
          <a:bodyPr/>
          <a:lstStyle/>
          <a:p>
            <a:r>
              <a:rPr lang="sv-SE" dirty="0"/>
              <a:t>Två tidsperspektiv: Här och nu och efter 2022</a:t>
            </a:r>
          </a:p>
          <a:p>
            <a:endParaRPr lang="sv-SE" dirty="0"/>
          </a:p>
          <a:p>
            <a:r>
              <a:rPr lang="sv-SE" dirty="0"/>
              <a:t>AME, EKBI, VUX, etableringen, näringsliv och kompetensförsörjning</a:t>
            </a:r>
          </a:p>
          <a:p>
            <a:pPr marL="30163" indent="0">
              <a:buNone/>
            </a:pPr>
            <a:endParaRPr lang="sv-SE" dirty="0"/>
          </a:p>
          <a:p>
            <a:r>
              <a:rPr lang="sv-SE" dirty="0"/>
              <a:t>Att bevaka</a:t>
            </a:r>
          </a:p>
          <a:p>
            <a:pPr lvl="1"/>
            <a:r>
              <a:rPr lang="sv-SE" sz="2400" dirty="0"/>
              <a:t>Kommunernas roll </a:t>
            </a:r>
          </a:p>
          <a:p>
            <a:pPr lvl="1"/>
            <a:r>
              <a:rPr lang="sv-SE" sz="2400" dirty="0"/>
              <a:t>Samarbete AF, kommun och leverantörer</a:t>
            </a:r>
          </a:p>
          <a:p>
            <a:pPr lvl="1"/>
            <a:r>
              <a:rPr lang="sv-SE" sz="2400" dirty="0"/>
              <a:t>Vilka resultat kommer nås?</a:t>
            </a:r>
            <a:endParaRPr lang="sv-SE" dirty="0"/>
          </a:p>
        </p:txBody>
      </p:sp>
      <p:sp>
        <p:nvSpPr>
          <p:cNvPr id="3" name="Rubrik 2">
            <a:extLst>
              <a:ext uri="{FF2B5EF4-FFF2-40B4-BE49-F238E27FC236}">
                <a16:creationId xmlns:a16="http://schemas.microsoft.com/office/drawing/2014/main" id="{C2D05C7E-5423-4D71-AC9D-19BD873DDEDC}"/>
              </a:ext>
            </a:extLst>
          </p:cNvPr>
          <p:cNvSpPr>
            <a:spLocks noGrp="1"/>
          </p:cNvSpPr>
          <p:nvPr>
            <p:ph type="title"/>
          </p:nvPr>
        </p:nvSpPr>
        <p:spPr/>
        <p:txBody>
          <a:bodyPr/>
          <a:lstStyle/>
          <a:p>
            <a:r>
              <a:rPr lang="sv-SE" dirty="0"/>
              <a:t>Perspektiv på AF:s reformering</a:t>
            </a:r>
          </a:p>
        </p:txBody>
      </p:sp>
    </p:spTree>
    <p:extLst>
      <p:ext uri="{BB962C8B-B14F-4D97-AF65-F5344CB8AC3E}">
        <p14:creationId xmlns:p14="http://schemas.microsoft.com/office/powerpoint/2010/main" val="380460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44CB8A9-4131-4C88-B24F-263FEBD64CB7}"/>
              </a:ext>
            </a:extLst>
          </p:cNvPr>
          <p:cNvSpPr>
            <a:spLocks noGrp="1"/>
          </p:cNvSpPr>
          <p:nvPr>
            <p:ph idx="1"/>
          </p:nvPr>
        </p:nvSpPr>
        <p:spPr>
          <a:xfrm>
            <a:off x="664232" y="2105994"/>
            <a:ext cx="9609825" cy="4127807"/>
          </a:xfrm>
        </p:spPr>
        <p:txBody>
          <a:bodyPr/>
          <a:lstStyle/>
          <a:p>
            <a:pPr>
              <a:buFont typeface="Arial" panose="020B0604020202020204" pitchFamily="34" charset="0"/>
              <a:buChar char="•"/>
            </a:pPr>
            <a:r>
              <a:rPr lang="sv-SE" dirty="0"/>
              <a:t>Övergång till digitala kanaler</a:t>
            </a:r>
          </a:p>
          <a:p>
            <a:pPr>
              <a:buFont typeface="Arial" panose="020B0604020202020204" pitchFamily="34" charset="0"/>
              <a:buChar char="•"/>
            </a:pPr>
            <a:r>
              <a:rPr lang="sv-SE" dirty="0"/>
              <a:t>Minskat antal kontor</a:t>
            </a:r>
          </a:p>
          <a:p>
            <a:pPr>
              <a:buFont typeface="Arial" panose="020B0604020202020204" pitchFamily="34" charset="0"/>
              <a:buChar char="•"/>
            </a:pPr>
            <a:r>
              <a:rPr lang="sv-SE" dirty="0"/>
              <a:t>Samverkanslösningar med andra, Statens servicecenter och kommuner</a:t>
            </a:r>
          </a:p>
          <a:p>
            <a:pPr>
              <a:buFont typeface="Arial" panose="020B0604020202020204" pitchFamily="34" charset="0"/>
              <a:buChar char="•"/>
            </a:pPr>
            <a:r>
              <a:rPr lang="sv-SE" dirty="0"/>
              <a:t>SKR menar att en ändamålsenlig lokal närvaro behöver säkras i hela landet, den lokala närvaron både för individer och för samverkan med kommuner.</a:t>
            </a:r>
          </a:p>
        </p:txBody>
      </p:sp>
      <p:sp>
        <p:nvSpPr>
          <p:cNvPr id="3" name="Rubrik 2">
            <a:extLst>
              <a:ext uri="{FF2B5EF4-FFF2-40B4-BE49-F238E27FC236}">
                <a16:creationId xmlns:a16="http://schemas.microsoft.com/office/drawing/2014/main" id="{3D5DF608-770F-4D4A-AC17-33847CA23852}"/>
              </a:ext>
            </a:extLst>
          </p:cNvPr>
          <p:cNvSpPr>
            <a:spLocks noGrp="1"/>
          </p:cNvSpPr>
          <p:nvPr>
            <p:ph type="title"/>
          </p:nvPr>
        </p:nvSpPr>
        <p:spPr/>
        <p:txBody>
          <a:bodyPr/>
          <a:lstStyle/>
          <a:p>
            <a:r>
              <a:rPr lang="sv-SE" dirty="0"/>
              <a:t>Lokal närvaro</a:t>
            </a:r>
          </a:p>
        </p:txBody>
      </p:sp>
    </p:spTree>
    <p:extLst>
      <p:ext uri="{BB962C8B-B14F-4D97-AF65-F5344CB8AC3E}">
        <p14:creationId xmlns:p14="http://schemas.microsoft.com/office/powerpoint/2010/main" val="1145880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BD073E6-5D09-484B-A37E-D29142D59585}"/>
              </a:ext>
            </a:extLst>
          </p:cNvPr>
          <p:cNvSpPr>
            <a:spLocks noGrp="1"/>
          </p:cNvSpPr>
          <p:nvPr>
            <p:ph idx="1"/>
          </p:nvPr>
        </p:nvSpPr>
        <p:spPr>
          <a:xfrm>
            <a:off x="664232" y="1800225"/>
            <a:ext cx="9609825" cy="4433576"/>
          </a:xfrm>
        </p:spPr>
        <p:txBody>
          <a:bodyPr/>
          <a:lstStyle/>
          <a:p>
            <a:pPr marL="30163" indent="0" algn="ctr">
              <a:buNone/>
            </a:pPr>
            <a:r>
              <a:rPr lang="sv-SE" sz="2800" i="1" dirty="0">
                <a:solidFill>
                  <a:srgbClr val="000000"/>
                </a:solidFill>
                <a:effectLst/>
                <a:latin typeface="open_sanslight"/>
              </a:rPr>
              <a:t>”Vissa lagförslag med anledning av en reformerad arbetsmarknadspolitisk verksamhet (DS 2021:27)”</a:t>
            </a:r>
          </a:p>
          <a:p>
            <a:pPr marL="30163" indent="0" algn="ctr">
              <a:buNone/>
            </a:pPr>
            <a:endParaRPr lang="sv-SE" sz="2800" i="1" dirty="0">
              <a:solidFill>
                <a:srgbClr val="000000"/>
              </a:solidFill>
              <a:latin typeface="open_sanslight"/>
            </a:endParaRPr>
          </a:p>
          <a:p>
            <a:pPr marL="30163" indent="0" algn="ctr">
              <a:buNone/>
            </a:pPr>
            <a:r>
              <a:rPr lang="sv-SE" sz="2800" dirty="0">
                <a:solidFill>
                  <a:srgbClr val="000000"/>
                </a:solidFill>
                <a:effectLst/>
                <a:latin typeface="open_sanslight"/>
              </a:rPr>
              <a:t>Förmedlingsinsatser </a:t>
            </a:r>
          </a:p>
          <a:p>
            <a:pPr marL="30163" indent="0" algn="ctr">
              <a:buNone/>
            </a:pPr>
            <a:r>
              <a:rPr lang="sv-SE" sz="2800" dirty="0">
                <a:solidFill>
                  <a:srgbClr val="000000"/>
                </a:solidFill>
                <a:latin typeface="open_sanslight"/>
              </a:rPr>
              <a:t>Bredd av andra arbetsmarknadspolitiska insatser</a:t>
            </a:r>
          </a:p>
          <a:p>
            <a:pPr marL="30163" indent="0" algn="ctr">
              <a:buNone/>
            </a:pPr>
            <a:r>
              <a:rPr lang="sv-SE" sz="2800" dirty="0">
                <a:solidFill>
                  <a:srgbClr val="000000"/>
                </a:solidFill>
                <a:effectLst/>
                <a:latin typeface="open_sanslight"/>
              </a:rPr>
              <a:t>Utbyte av information och integritet</a:t>
            </a:r>
          </a:p>
          <a:p>
            <a:pPr marL="30163" indent="0">
              <a:buNone/>
            </a:pPr>
            <a:endParaRPr lang="sv-SE" dirty="0"/>
          </a:p>
        </p:txBody>
      </p:sp>
      <p:sp>
        <p:nvSpPr>
          <p:cNvPr id="3" name="Rubrik 2">
            <a:extLst>
              <a:ext uri="{FF2B5EF4-FFF2-40B4-BE49-F238E27FC236}">
                <a16:creationId xmlns:a16="http://schemas.microsoft.com/office/drawing/2014/main" id="{28D409F8-E964-422C-B247-48057C6014B6}"/>
              </a:ext>
            </a:extLst>
          </p:cNvPr>
          <p:cNvSpPr>
            <a:spLocks noGrp="1"/>
          </p:cNvSpPr>
          <p:nvPr>
            <p:ph type="title"/>
          </p:nvPr>
        </p:nvSpPr>
        <p:spPr>
          <a:xfrm>
            <a:off x="664233" y="457200"/>
            <a:ext cx="10666376" cy="910424"/>
          </a:xfrm>
        </p:spPr>
        <p:txBody>
          <a:bodyPr/>
          <a:lstStyle/>
          <a:p>
            <a:r>
              <a:rPr lang="sv-SE" dirty="0"/>
              <a:t>Efterlängtad departementsskrivelse</a:t>
            </a:r>
          </a:p>
        </p:txBody>
      </p:sp>
    </p:spTree>
    <p:extLst>
      <p:ext uri="{BB962C8B-B14F-4D97-AF65-F5344CB8AC3E}">
        <p14:creationId xmlns:p14="http://schemas.microsoft.com/office/powerpoint/2010/main" val="159591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6733" y="975186"/>
            <a:ext cx="9609825" cy="1112405"/>
          </a:xfrm>
        </p:spPr>
        <p:txBody>
          <a:bodyPr/>
          <a:lstStyle/>
          <a:p>
            <a:r>
              <a:rPr lang="sv-SE" dirty="0"/>
              <a:t>Dagordning</a:t>
            </a:r>
          </a:p>
        </p:txBody>
      </p:sp>
      <p:sp>
        <p:nvSpPr>
          <p:cNvPr id="3" name="Platshållare för innehåll 2"/>
          <p:cNvSpPr>
            <a:spLocks noGrp="1"/>
          </p:cNvSpPr>
          <p:nvPr>
            <p:ph sz="half" idx="1"/>
          </p:nvPr>
        </p:nvSpPr>
        <p:spPr>
          <a:xfrm>
            <a:off x="664233" y="1913775"/>
            <a:ext cx="4716000" cy="3740400"/>
          </a:xfrm>
        </p:spPr>
        <p:txBody>
          <a:bodyPr/>
          <a:lstStyle/>
          <a:p>
            <a:pPr marL="30163" indent="0">
              <a:buNone/>
            </a:pPr>
            <a:r>
              <a:rPr lang="sv-SE" sz="2000" dirty="0"/>
              <a:t>13:00 Välkomna</a:t>
            </a:r>
          </a:p>
          <a:p>
            <a:pPr marL="30163" indent="0">
              <a:buNone/>
            </a:pPr>
            <a:r>
              <a:rPr lang="sv-SE" sz="2000" dirty="0"/>
              <a:t>13:15 Dialog inför förhandlingar om nya överenskommelser Nära vård</a:t>
            </a:r>
          </a:p>
          <a:p>
            <a:pPr marL="30163" indent="0">
              <a:buNone/>
            </a:pPr>
            <a:r>
              <a:rPr lang="sv-SE" sz="2000" dirty="0"/>
              <a:t>13:40 Dialog inför förhandlingar om nya överenskommelser Psykisk hälsa</a:t>
            </a:r>
          </a:p>
          <a:p>
            <a:pPr marL="30163" indent="0">
              <a:buNone/>
            </a:pPr>
            <a:r>
              <a:rPr lang="sv-SE" sz="2000" dirty="0"/>
              <a:t>14.10 Verksamhetsplanering för SKRs nationella sakområdesnätverk</a:t>
            </a:r>
          </a:p>
          <a:p>
            <a:pPr marL="30163" indent="0">
              <a:buNone/>
            </a:pPr>
            <a:r>
              <a:rPr lang="sv-SE" sz="2000" dirty="0"/>
              <a:t>14.20 Paus (10 minuter)</a:t>
            </a:r>
          </a:p>
          <a:p>
            <a:pPr marL="30163" indent="0">
              <a:buNone/>
            </a:pPr>
            <a:r>
              <a:rPr lang="sv-SE" sz="2000" dirty="0"/>
              <a:t>14.30 Om arbetsförmedlingens nya uppdrag</a:t>
            </a:r>
          </a:p>
          <a:p>
            <a:pPr marL="30163" indent="0">
              <a:buNone/>
            </a:pPr>
            <a:endParaRPr lang="sv-SE" dirty="0"/>
          </a:p>
        </p:txBody>
      </p:sp>
      <p:sp>
        <p:nvSpPr>
          <p:cNvPr id="5" name="Platshållare för innehåll 4">
            <a:extLst>
              <a:ext uri="{FF2B5EF4-FFF2-40B4-BE49-F238E27FC236}">
                <a16:creationId xmlns:a16="http://schemas.microsoft.com/office/drawing/2014/main" id="{15F0EBB3-1FD6-4584-98DB-3D6668208185}"/>
              </a:ext>
            </a:extLst>
          </p:cNvPr>
          <p:cNvSpPr>
            <a:spLocks noGrp="1"/>
          </p:cNvSpPr>
          <p:nvPr>
            <p:ph sz="half" idx="2"/>
          </p:nvPr>
        </p:nvSpPr>
        <p:spPr>
          <a:xfrm>
            <a:off x="5550558" y="1913775"/>
            <a:ext cx="4716000" cy="3740400"/>
          </a:xfrm>
        </p:spPr>
        <p:txBody>
          <a:bodyPr/>
          <a:lstStyle/>
          <a:p>
            <a:pPr marL="30163" indent="0">
              <a:buNone/>
            </a:pPr>
            <a:r>
              <a:rPr lang="sv-SE" sz="2000" dirty="0"/>
              <a:t>15.00 Pilot: Lokala behov av kunskap</a:t>
            </a:r>
          </a:p>
          <a:p>
            <a:pPr marL="30163" indent="0">
              <a:buNone/>
            </a:pPr>
            <a:r>
              <a:rPr lang="sv-SE" sz="2000" dirty="0"/>
              <a:t>15.30 Strategi för hälsa</a:t>
            </a:r>
          </a:p>
          <a:p>
            <a:pPr marL="30163" indent="0">
              <a:buNone/>
            </a:pPr>
            <a:r>
              <a:rPr lang="sv-SE" sz="2000" dirty="0"/>
              <a:t>15.45 Ny projektledare för Yrkesresan</a:t>
            </a:r>
          </a:p>
          <a:p>
            <a:pPr marL="30163" indent="0">
              <a:buNone/>
            </a:pPr>
            <a:r>
              <a:rPr lang="sv-SE" sz="2000" dirty="0"/>
              <a:t>15.55 Paus (10 minuter)</a:t>
            </a:r>
          </a:p>
          <a:p>
            <a:pPr marL="30163" indent="0">
              <a:buNone/>
            </a:pPr>
            <a:r>
              <a:rPr lang="sv-SE" sz="2000" dirty="0"/>
              <a:t>16.05 RSS Storstockholm</a:t>
            </a:r>
          </a:p>
          <a:p>
            <a:pPr marL="30163" indent="0">
              <a:buNone/>
            </a:pPr>
            <a:r>
              <a:rPr lang="sv-SE" sz="2000" dirty="0"/>
              <a:t>16.20 Nationellt sammanhållet system för kunskapsstyrning hälso- och sjukvård</a:t>
            </a:r>
          </a:p>
          <a:p>
            <a:pPr marL="30163" indent="0">
              <a:buNone/>
            </a:pPr>
            <a:r>
              <a:rPr lang="sv-SE" sz="2000" dirty="0"/>
              <a:t>16.50 Sammanfattning och avslut </a:t>
            </a:r>
          </a:p>
          <a:p>
            <a:endParaRPr lang="sv-SE" sz="2000" dirty="0"/>
          </a:p>
        </p:txBody>
      </p:sp>
    </p:spTree>
    <p:extLst>
      <p:ext uri="{BB962C8B-B14F-4D97-AF65-F5344CB8AC3E}">
        <p14:creationId xmlns:p14="http://schemas.microsoft.com/office/powerpoint/2010/main" val="345537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8E52A5D-7F5D-428A-9938-D8349A699A40}"/>
              </a:ext>
            </a:extLst>
          </p:cNvPr>
          <p:cNvSpPr>
            <a:spLocks noGrp="1"/>
          </p:cNvSpPr>
          <p:nvPr>
            <p:ph idx="1"/>
          </p:nvPr>
        </p:nvSpPr>
        <p:spPr>
          <a:xfrm>
            <a:off x="664232" y="2417735"/>
            <a:ext cx="9609825" cy="3816065"/>
          </a:xfrm>
        </p:spPr>
        <p:txBody>
          <a:bodyPr/>
          <a:lstStyle/>
          <a:p>
            <a:pPr>
              <a:buFont typeface="Arial" panose="020B0604020202020204" pitchFamily="34" charset="0"/>
              <a:buChar char="•"/>
            </a:pPr>
            <a:r>
              <a:rPr lang="sv-SE" dirty="0"/>
              <a:t>24/9 webbsändning skr.se</a:t>
            </a:r>
          </a:p>
          <a:p>
            <a:pPr>
              <a:buFont typeface="Arial" panose="020B0604020202020204" pitchFamily="34" charset="0"/>
              <a:buChar char="•"/>
            </a:pPr>
            <a:r>
              <a:rPr lang="sv-SE" dirty="0"/>
              <a:t>Remisskonferenser</a:t>
            </a:r>
          </a:p>
          <a:p>
            <a:pPr>
              <a:buFont typeface="Arial" panose="020B0604020202020204" pitchFamily="34" charset="0"/>
              <a:buChar char="•"/>
            </a:pPr>
            <a:r>
              <a:rPr lang="sv-SE" dirty="0"/>
              <a:t>Fortsatt arbete mot proposition</a:t>
            </a:r>
          </a:p>
          <a:p>
            <a:pPr>
              <a:buFont typeface="Arial" panose="020B0604020202020204" pitchFamily="34" charset="0"/>
              <a:buChar char="•"/>
            </a:pPr>
            <a:r>
              <a:rPr lang="sv-SE" dirty="0"/>
              <a:t>Möjligt för andra som inte är remissinstanser att svara</a:t>
            </a:r>
          </a:p>
          <a:p>
            <a:pPr>
              <a:buFont typeface="Arial" panose="020B0604020202020204" pitchFamily="34" charset="0"/>
              <a:buChar char="•"/>
            </a:pPr>
            <a:r>
              <a:rPr lang="sv-SE" dirty="0"/>
              <a:t>Fortsatt arbete proposition presenteras våren 2022, med bland annat kommunernas roll</a:t>
            </a:r>
          </a:p>
        </p:txBody>
      </p:sp>
      <p:sp>
        <p:nvSpPr>
          <p:cNvPr id="3" name="Rubrik 2">
            <a:extLst>
              <a:ext uri="{FF2B5EF4-FFF2-40B4-BE49-F238E27FC236}">
                <a16:creationId xmlns:a16="http://schemas.microsoft.com/office/drawing/2014/main" id="{FF455071-8910-47B3-9253-547DF1EBBFF3}"/>
              </a:ext>
            </a:extLst>
          </p:cNvPr>
          <p:cNvSpPr>
            <a:spLocks noGrp="1"/>
          </p:cNvSpPr>
          <p:nvPr>
            <p:ph type="title"/>
          </p:nvPr>
        </p:nvSpPr>
        <p:spPr>
          <a:xfrm>
            <a:off x="664233" y="514350"/>
            <a:ext cx="9609825" cy="790575"/>
          </a:xfrm>
        </p:spPr>
        <p:txBody>
          <a:bodyPr/>
          <a:lstStyle/>
          <a:p>
            <a:r>
              <a:rPr lang="sv-SE" dirty="0"/>
              <a:t>Hur har vi arbetet med remissförfarandet</a:t>
            </a:r>
          </a:p>
        </p:txBody>
      </p:sp>
    </p:spTree>
    <p:extLst>
      <p:ext uri="{BB962C8B-B14F-4D97-AF65-F5344CB8AC3E}">
        <p14:creationId xmlns:p14="http://schemas.microsoft.com/office/powerpoint/2010/main" val="253488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4F627F1-9B54-4377-8D04-EF3650B57297}"/>
              </a:ext>
            </a:extLst>
          </p:cNvPr>
          <p:cNvSpPr>
            <a:spLocks noGrp="1"/>
          </p:cNvSpPr>
          <p:nvPr>
            <p:ph idx="1"/>
          </p:nvPr>
        </p:nvSpPr>
        <p:spPr>
          <a:xfrm>
            <a:off x="664232" y="2464231"/>
            <a:ext cx="9609825" cy="3769570"/>
          </a:xfrm>
        </p:spPr>
        <p:txBody>
          <a:bodyPr/>
          <a:lstStyle/>
          <a:p>
            <a:r>
              <a:rPr lang="sv-SE" dirty="0"/>
              <a:t>Kundval Rusta och matcha ska rullas ut brett över landet</a:t>
            </a:r>
          </a:p>
          <a:p>
            <a:r>
              <a:rPr lang="sv-SE" dirty="0"/>
              <a:t>Nätverk för de 32 första kommunerna ersätts med…</a:t>
            </a:r>
          </a:p>
          <a:p>
            <a:r>
              <a:rPr lang="sv-SE" dirty="0"/>
              <a:t>Nytt nätverk 40 kommuner – AF:s organisering, kommuntyp </a:t>
            </a:r>
            <a:r>
              <a:rPr lang="sv-SE" dirty="0" err="1"/>
              <a:t>etc</a:t>
            </a:r>
            <a:endParaRPr lang="sv-SE" dirty="0"/>
          </a:p>
          <a:p>
            <a:r>
              <a:rPr lang="sv-SE" dirty="0"/>
              <a:t>IFAU, A-</a:t>
            </a:r>
            <a:r>
              <a:rPr lang="sv-SE" dirty="0" err="1"/>
              <a:t>dep</a:t>
            </a:r>
            <a:r>
              <a:rPr lang="sv-SE" dirty="0"/>
              <a:t>, DUA och Af</a:t>
            </a:r>
          </a:p>
        </p:txBody>
      </p:sp>
      <p:sp>
        <p:nvSpPr>
          <p:cNvPr id="3" name="Rubrik 2">
            <a:extLst>
              <a:ext uri="{FF2B5EF4-FFF2-40B4-BE49-F238E27FC236}">
                <a16:creationId xmlns:a16="http://schemas.microsoft.com/office/drawing/2014/main" id="{1E5EC231-83A9-4545-98C7-A2C993B91C9C}"/>
              </a:ext>
            </a:extLst>
          </p:cNvPr>
          <p:cNvSpPr>
            <a:spLocks noGrp="1"/>
          </p:cNvSpPr>
          <p:nvPr>
            <p:ph type="title"/>
          </p:nvPr>
        </p:nvSpPr>
        <p:spPr>
          <a:xfrm>
            <a:off x="664233" y="428625"/>
            <a:ext cx="9609825" cy="790575"/>
          </a:xfrm>
        </p:spPr>
        <p:txBody>
          <a:bodyPr/>
          <a:lstStyle/>
          <a:p>
            <a:r>
              <a:rPr lang="sv-SE" dirty="0"/>
              <a:t>KROM</a:t>
            </a:r>
          </a:p>
        </p:txBody>
      </p:sp>
    </p:spTree>
    <p:extLst>
      <p:ext uri="{BB962C8B-B14F-4D97-AF65-F5344CB8AC3E}">
        <p14:creationId xmlns:p14="http://schemas.microsoft.com/office/powerpoint/2010/main" val="3636014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8E52A5D-7F5D-428A-9938-D8349A699A40}"/>
              </a:ext>
            </a:extLst>
          </p:cNvPr>
          <p:cNvSpPr>
            <a:spLocks noGrp="1"/>
          </p:cNvSpPr>
          <p:nvPr>
            <p:ph idx="1"/>
          </p:nvPr>
        </p:nvSpPr>
        <p:spPr>
          <a:xfrm>
            <a:off x="664232" y="1419225"/>
            <a:ext cx="9609825" cy="4814576"/>
          </a:xfrm>
        </p:spPr>
        <p:txBody>
          <a:bodyPr/>
          <a:lstStyle/>
          <a:p>
            <a:pPr>
              <a:buFont typeface="Arial" panose="020B0604020202020204" pitchFamily="34" charset="0"/>
              <a:buChar char="•"/>
            </a:pPr>
            <a:r>
              <a:rPr lang="sv-SE" dirty="0"/>
              <a:t>Rapport kommunala arbetsmarknadsstatistiken</a:t>
            </a:r>
          </a:p>
          <a:p>
            <a:pPr>
              <a:buFont typeface="Arial" panose="020B0604020202020204" pitchFamily="34" charset="0"/>
              <a:buChar char="•"/>
            </a:pPr>
            <a:r>
              <a:rPr lang="sv-SE" dirty="0"/>
              <a:t>Enkät ute om feriearbeten och jobb för unga</a:t>
            </a:r>
          </a:p>
          <a:p>
            <a:pPr>
              <a:buFont typeface="Arial" panose="020B0604020202020204" pitchFamily="34" charset="0"/>
              <a:buChar char="•"/>
            </a:pPr>
            <a:r>
              <a:rPr lang="sv-SE" dirty="0"/>
              <a:t>DUA dialoger i höst</a:t>
            </a:r>
          </a:p>
          <a:p>
            <a:pPr>
              <a:buFont typeface="Arial" panose="020B0604020202020204" pitchFamily="34" charset="0"/>
              <a:buChar char="•"/>
            </a:pPr>
            <a:r>
              <a:rPr lang="sv-SE" dirty="0"/>
              <a:t>Våra zoom-sändningar</a:t>
            </a:r>
          </a:p>
          <a:p>
            <a:pPr>
              <a:buFont typeface="Arial" panose="020B0604020202020204" pitchFamily="34" charset="0"/>
              <a:buChar char="•"/>
            </a:pPr>
            <a:r>
              <a:rPr lang="sv-SE" dirty="0"/>
              <a:t>Agenda för integration-sändningar</a:t>
            </a:r>
          </a:p>
        </p:txBody>
      </p:sp>
      <p:sp>
        <p:nvSpPr>
          <p:cNvPr id="3" name="Rubrik 2">
            <a:extLst>
              <a:ext uri="{FF2B5EF4-FFF2-40B4-BE49-F238E27FC236}">
                <a16:creationId xmlns:a16="http://schemas.microsoft.com/office/drawing/2014/main" id="{FF455071-8910-47B3-9253-547DF1EBBFF3}"/>
              </a:ext>
            </a:extLst>
          </p:cNvPr>
          <p:cNvSpPr>
            <a:spLocks noGrp="1"/>
          </p:cNvSpPr>
          <p:nvPr>
            <p:ph type="title"/>
          </p:nvPr>
        </p:nvSpPr>
        <p:spPr>
          <a:xfrm>
            <a:off x="664233" y="514350"/>
            <a:ext cx="9609825" cy="790575"/>
          </a:xfrm>
        </p:spPr>
        <p:txBody>
          <a:bodyPr/>
          <a:lstStyle/>
          <a:p>
            <a:r>
              <a:rPr lang="sv-SE" dirty="0"/>
              <a:t>Andra axplock från hösten</a:t>
            </a:r>
          </a:p>
        </p:txBody>
      </p:sp>
    </p:spTree>
    <p:extLst>
      <p:ext uri="{BB962C8B-B14F-4D97-AF65-F5344CB8AC3E}">
        <p14:creationId xmlns:p14="http://schemas.microsoft.com/office/powerpoint/2010/main" val="2684549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78715B1-8C76-4B87-B26D-12C533B36D1B}"/>
              </a:ext>
            </a:extLst>
          </p:cNvPr>
          <p:cNvSpPr>
            <a:spLocks noGrp="1"/>
          </p:cNvSpPr>
          <p:nvPr>
            <p:ph idx="1"/>
          </p:nvPr>
        </p:nvSpPr>
        <p:spPr>
          <a:xfrm>
            <a:off x="664232" y="2479729"/>
            <a:ext cx="9609825" cy="3146156"/>
          </a:xfrm>
        </p:spPr>
        <p:txBody>
          <a:bodyPr/>
          <a:lstStyle/>
          <a:p>
            <a:pPr>
              <a:buFont typeface="Arial" panose="020B0604020202020204" pitchFamily="34" charset="0"/>
              <a:buChar char="•"/>
            </a:pPr>
            <a:r>
              <a:rPr lang="sv-SE" dirty="0"/>
              <a:t>Samverkansuppdraget</a:t>
            </a:r>
          </a:p>
          <a:p>
            <a:pPr>
              <a:buFont typeface="Arial" panose="020B0604020202020204" pitchFamily="34" charset="0"/>
              <a:buChar char="•"/>
            </a:pPr>
            <a:r>
              <a:rPr lang="sv-SE" dirty="0"/>
              <a:t>Stödja individer i digitaliseringen</a:t>
            </a:r>
          </a:p>
          <a:p>
            <a:pPr>
              <a:buFont typeface="Arial" panose="020B0604020202020204" pitchFamily="34" charset="0"/>
              <a:buChar char="•"/>
            </a:pPr>
            <a:r>
              <a:rPr lang="sv-SE" dirty="0"/>
              <a:t>Förändring av kommunala arbetsmarknadsinsatser- gentemot försörjningsstödstagare</a:t>
            </a:r>
          </a:p>
          <a:p>
            <a:pPr marL="30163" indent="0">
              <a:buNone/>
            </a:pPr>
            <a:endParaRPr lang="sv-SE" dirty="0"/>
          </a:p>
          <a:p>
            <a:endParaRPr lang="sv-SE" dirty="0"/>
          </a:p>
        </p:txBody>
      </p:sp>
      <p:sp>
        <p:nvSpPr>
          <p:cNvPr id="3" name="Rubrik 2">
            <a:extLst>
              <a:ext uri="{FF2B5EF4-FFF2-40B4-BE49-F238E27FC236}">
                <a16:creationId xmlns:a16="http://schemas.microsoft.com/office/drawing/2014/main" id="{2DF03770-2AFA-401B-92DA-3DBCD4FEF8D3}"/>
              </a:ext>
            </a:extLst>
          </p:cNvPr>
          <p:cNvSpPr>
            <a:spLocks noGrp="1"/>
          </p:cNvSpPr>
          <p:nvPr>
            <p:ph type="title"/>
          </p:nvPr>
        </p:nvSpPr>
        <p:spPr>
          <a:xfrm>
            <a:off x="664233" y="309966"/>
            <a:ext cx="9609825" cy="1410346"/>
          </a:xfrm>
        </p:spPr>
        <p:txBody>
          <a:bodyPr/>
          <a:lstStyle/>
          <a:p>
            <a:r>
              <a:rPr lang="sv-SE" dirty="0"/>
              <a:t>Hur påverkar AF:s förändring kommunala verksamheter</a:t>
            </a:r>
          </a:p>
        </p:txBody>
      </p:sp>
    </p:spTree>
    <p:extLst>
      <p:ext uri="{BB962C8B-B14F-4D97-AF65-F5344CB8AC3E}">
        <p14:creationId xmlns:p14="http://schemas.microsoft.com/office/powerpoint/2010/main" val="3755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7CEB34-1112-4C6D-A578-FE85099C68CD}"/>
              </a:ext>
            </a:extLst>
          </p:cNvPr>
          <p:cNvSpPr>
            <a:spLocks noGrp="1"/>
          </p:cNvSpPr>
          <p:nvPr>
            <p:ph type="ctrTitle"/>
          </p:nvPr>
        </p:nvSpPr>
        <p:spPr/>
        <p:txBody>
          <a:bodyPr/>
          <a:lstStyle/>
          <a:p>
            <a:r>
              <a:rPr lang="sv-SE" dirty="0"/>
              <a:t>Nationell modell för att identifiera lokala behov av kunskap</a:t>
            </a:r>
          </a:p>
        </p:txBody>
      </p:sp>
      <p:sp>
        <p:nvSpPr>
          <p:cNvPr id="3" name="Underrubrik 2">
            <a:extLst>
              <a:ext uri="{FF2B5EF4-FFF2-40B4-BE49-F238E27FC236}">
                <a16:creationId xmlns:a16="http://schemas.microsoft.com/office/drawing/2014/main" id="{604B100E-EBAF-4B4D-B9EA-A97CA50AC86A}"/>
              </a:ext>
            </a:extLst>
          </p:cNvPr>
          <p:cNvSpPr>
            <a:spLocks noGrp="1"/>
          </p:cNvSpPr>
          <p:nvPr>
            <p:ph type="subTitle" idx="1"/>
          </p:nvPr>
        </p:nvSpPr>
        <p:spPr/>
        <p:txBody>
          <a:bodyPr/>
          <a:lstStyle/>
          <a:p>
            <a:r>
              <a:rPr lang="sv-SE" dirty="0"/>
              <a:t>RSS-nätverksmöte 5 okt 2021</a:t>
            </a:r>
          </a:p>
        </p:txBody>
      </p:sp>
    </p:spTree>
    <p:extLst>
      <p:ext uri="{BB962C8B-B14F-4D97-AF65-F5344CB8AC3E}">
        <p14:creationId xmlns:p14="http://schemas.microsoft.com/office/powerpoint/2010/main" val="3031925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DFF87-6BF9-4146-AA0D-9B2D2E4E70D4}"/>
              </a:ext>
            </a:extLst>
          </p:cNvPr>
          <p:cNvSpPr>
            <a:spLocks noGrp="1"/>
          </p:cNvSpPr>
          <p:nvPr>
            <p:ph type="title"/>
          </p:nvPr>
        </p:nvSpPr>
        <p:spPr/>
        <p:txBody>
          <a:bodyPr/>
          <a:lstStyle/>
          <a:p>
            <a:r>
              <a:rPr lang="sv-SE" dirty="0"/>
              <a:t>Syftet idag</a:t>
            </a:r>
          </a:p>
        </p:txBody>
      </p:sp>
      <p:sp>
        <p:nvSpPr>
          <p:cNvPr id="3" name="Platshållare för innehåll 2">
            <a:extLst>
              <a:ext uri="{FF2B5EF4-FFF2-40B4-BE49-F238E27FC236}">
                <a16:creationId xmlns:a16="http://schemas.microsoft.com/office/drawing/2014/main" id="{2B7298E5-CA49-4615-951A-4AD53241C249}"/>
              </a:ext>
            </a:extLst>
          </p:cNvPr>
          <p:cNvSpPr>
            <a:spLocks noGrp="1"/>
          </p:cNvSpPr>
          <p:nvPr>
            <p:ph idx="1"/>
          </p:nvPr>
        </p:nvSpPr>
        <p:spPr/>
        <p:txBody>
          <a:bodyPr/>
          <a:lstStyle/>
          <a:p>
            <a:r>
              <a:rPr lang="sv-SE" dirty="0"/>
              <a:t>Ge er en lägesrapport och beskriva modellen utifrån RSS roll efter revidering utifrån pilottest.</a:t>
            </a:r>
          </a:p>
          <a:p>
            <a:endParaRPr lang="sv-SE" dirty="0"/>
          </a:p>
          <a:p>
            <a:r>
              <a:rPr lang="sv-SE" dirty="0"/>
              <a:t>Diskutera deltagande i nationell test 2022.</a:t>
            </a:r>
          </a:p>
        </p:txBody>
      </p:sp>
    </p:spTree>
    <p:extLst>
      <p:ext uri="{BB962C8B-B14F-4D97-AF65-F5344CB8AC3E}">
        <p14:creationId xmlns:p14="http://schemas.microsoft.com/office/powerpoint/2010/main" val="419542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6282" y="247878"/>
            <a:ext cx="10164729" cy="1231392"/>
          </a:xfrm>
        </p:spPr>
        <p:txBody>
          <a:bodyPr/>
          <a:lstStyle/>
          <a:p>
            <a:r>
              <a:rPr lang="sv-SE" dirty="0"/>
              <a:t>Behov av systematisk arbete med att inventera lokala behov av kunskap</a:t>
            </a:r>
          </a:p>
        </p:txBody>
      </p:sp>
      <p:sp>
        <p:nvSpPr>
          <p:cNvPr id="3" name="Platshållare för innehåll 2"/>
          <p:cNvSpPr>
            <a:spLocks noGrp="1"/>
          </p:cNvSpPr>
          <p:nvPr>
            <p:ph idx="1"/>
          </p:nvPr>
        </p:nvSpPr>
        <p:spPr>
          <a:xfrm>
            <a:off x="366283" y="1555783"/>
            <a:ext cx="6864696" cy="4349245"/>
          </a:xfrm>
        </p:spPr>
        <p:txBody>
          <a:bodyPr/>
          <a:lstStyle/>
          <a:p>
            <a:pPr marL="30163" indent="0">
              <a:buNone/>
            </a:pPr>
            <a:endParaRPr lang="sv-SE" dirty="0"/>
          </a:p>
          <a:p>
            <a:pPr marL="30163" indent="0">
              <a:buNone/>
            </a:pPr>
            <a:r>
              <a:rPr lang="sv-SE" dirty="0"/>
              <a:t>NSK-S beslutade i samband med prioritering av aktiviteter för 2017 att genomföra en kartläggning av befintliga inventeringar av socialtjänstens och den kommunala kommunal hälso- sjukvårdens behov av kunskapsstöd och verksamma arbetssätt.</a:t>
            </a:r>
          </a:p>
          <a:p>
            <a:pPr marL="30163" indent="0">
              <a:buNone/>
            </a:pPr>
            <a:endParaRPr lang="sv-SE" dirty="0"/>
          </a:p>
          <a:p>
            <a:pPr marL="30163" indent="0">
              <a:buNone/>
            </a:pPr>
            <a:r>
              <a:rPr lang="sv-SE" dirty="0"/>
              <a:t>Kartläggningen, som genomfördes av två forskare Maria Klamas och Theresa Larsen, presenterades 2019.</a:t>
            </a:r>
          </a:p>
        </p:txBody>
      </p:sp>
      <p:sp>
        <p:nvSpPr>
          <p:cNvPr id="4" name="Kommentar i oval 3"/>
          <p:cNvSpPr/>
          <p:nvPr/>
        </p:nvSpPr>
        <p:spPr>
          <a:xfrm>
            <a:off x="7495674" y="1956475"/>
            <a:ext cx="4442897" cy="3229135"/>
          </a:xfrm>
          <a:prstGeom prst="wedgeEllipseCallout">
            <a:avLst>
              <a:gd name="adj1" fmla="val -84330"/>
              <a:gd name="adj2" fmla="val 29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Målet är att bidra till en behovsanpassad kunskapsutveckling utifrån systematiskt insamlade lokala behov</a:t>
            </a:r>
          </a:p>
        </p:txBody>
      </p:sp>
    </p:spTree>
    <p:extLst>
      <p:ext uri="{BB962C8B-B14F-4D97-AF65-F5344CB8AC3E}">
        <p14:creationId xmlns:p14="http://schemas.microsoft.com/office/powerpoint/2010/main" val="3234756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Nationell modell</a:t>
            </a:r>
          </a:p>
        </p:txBody>
      </p:sp>
      <p:sp>
        <p:nvSpPr>
          <p:cNvPr id="3" name="Platshållare för innehåll 2"/>
          <p:cNvSpPr>
            <a:spLocks noGrp="1"/>
          </p:cNvSpPr>
          <p:nvPr>
            <p:ph idx="1"/>
          </p:nvPr>
        </p:nvSpPr>
        <p:spPr>
          <a:xfrm>
            <a:off x="664233" y="2200235"/>
            <a:ext cx="9609825" cy="3738598"/>
          </a:xfrm>
        </p:spPr>
        <p:txBody>
          <a:bodyPr/>
          <a:lstStyle/>
          <a:p>
            <a:pPr marL="30163" indent="0">
              <a:buNone/>
            </a:pPr>
            <a:r>
              <a:rPr lang="sv-SE" dirty="0"/>
              <a:t>Utifrån kartläggningen presenterades en modell för att på ett mer systematiskt och strategiskt sätt ta reda på lokala behov av kunskap och utifrån sortering och prioriteringar lyfta dessa till nationell nivå (NSK-S)</a:t>
            </a:r>
          </a:p>
          <a:p>
            <a:pPr marL="30163" indent="0">
              <a:buNone/>
            </a:pPr>
            <a:endParaRPr lang="sv-SE" dirty="0"/>
          </a:p>
          <a:p>
            <a:endParaRPr lang="sv-SE" dirty="0"/>
          </a:p>
        </p:txBody>
      </p:sp>
    </p:spTree>
    <p:extLst>
      <p:ext uri="{BB962C8B-B14F-4D97-AF65-F5344CB8AC3E}">
        <p14:creationId xmlns:p14="http://schemas.microsoft.com/office/powerpoint/2010/main" val="69738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 från piloten 2020-2021</a:t>
            </a:r>
          </a:p>
        </p:txBody>
      </p:sp>
      <p:sp>
        <p:nvSpPr>
          <p:cNvPr id="3" name="Platshållare för innehåll 2"/>
          <p:cNvSpPr>
            <a:spLocks noGrp="1"/>
          </p:cNvSpPr>
          <p:nvPr>
            <p:ph idx="1"/>
          </p:nvPr>
        </p:nvSpPr>
        <p:spPr>
          <a:xfrm>
            <a:off x="664233" y="1844867"/>
            <a:ext cx="10170345" cy="3738598"/>
          </a:xfrm>
        </p:spPr>
        <p:txBody>
          <a:bodyPr/>
          <a:lstStyle/>
          <a:p>
            <a:r>
              <a:rPr lang="sv-SE" dirty="0"/>
              <a:t>Det går! </a:t>
            </a:r>
          </a:p>
          <a:p>
            <a:r>
              <a:rPr lang="sv-SE" dirty="0">
                <a:solidFill>
                  <a:srgbClr val="222221"/>
                </a:solidFill>
              </a:rPr>
              <a:t>Det finns en efterfrågad nytta med att lyfta lokala behov och få stöd</a:t>
            </a:r>
          </a:p>
          <a:p>
            <a:r>
              <a:rPr lang="sv-SE" dirty="0"/>
              <a:t>Finns en osäkerhet i att man har hittat ”rätt” behov. Att det finns behov som inte kommit fram, </a:t>
            </a:r>
            <a:r>
              <a:rPr lang="sv-SE" dirty="0" err="1"/>
              <a:t>t.ex</a:t>
            </a:r>
            <a:r>
              <a:rPr lang="sv-SE" dirty="0"/>
              <a:t> de som inte finns dokumenterade som man har kännedom om, enskilda kommuners behov?</a:t>
            </a:r>
          </a:p>
          <a:p>
            <a:r>
              <a:rPr lang="sv-SE" dirty="0"/>
              <a:t>God överensstämmelse mellan identifierade behov och vad nätverken tyckte</a:t>
            </a:r>
          </a:p>
          <a:p>
            <a:r>
              <a:rPr lang="sv-SE" dirty="0"/>
              <a:t>Olika upplevelser av sorteringen </a:t>
            </a:r>
          </a:p>
          <a:p>
            <a:r>
              <a:rPr lang="sv-SE" dirty="0"/>
              <a:t>RSS-er upplever en egen nytta av processen</a:t>
            </a:r>
          </a:p>
          <a:p>
            <a:endParaRPr lang="sv-SE" dirty="0"/>
          </a:p>
          <a:p>
            <a:endParaRPr lang="sv-SE" dirty="0"/>
          </a:p>
          <a:p>
            <a:endParaRPr lang="sv-SE" dirty="0"/>
          </a:p>
        </p:txBody>
      </p:sp>
    </p:spTree>
    <p:extLst>
      <p:ext uri="{BB962C8B-B14F-4D97-AF65-F5344CB8AC3E}">
        <p14:creationId xmlns:p14="http://schemas.microsoft.com/office/powerpoint/2010/main" val="3641596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A5CDCD-973B-47CE-A952-1E447FD609DC}"/>
              </a:ext>
            </a:extLst>
          </p:cNvPr>
          <p:cNvSpPr>
            <a:spLocks noGrp="1"/>
          </p:cNvSpPr>
          <p:nvPr>
            <p:ph type="title"/>
          </p:nvPr>
        </p:nvSpPr>
        <p:spPr>
          <a:xfrm>
            <a:off x="664233" y="238847"/>
            <a:ext cx="10613367" cy="1231392"/>
          </a:xfrm>
        </p:spPr>
        <p:txBody>
          <a:bodyPr/>
          <a:lstStyle/>
          <a:p>
            <a:r>
              <a:rPr lang="sv-SE" dirty="0">
                <a:cs typeface="Calibri Light"/>
              </a:rPr>
              <a:t>Nationell modell</a:t>
            </a:r>
            <a:endParaRPr lang="sv-SE" dirty="0"/>
          </a:p>
        </p:txBody>
      </p:sp>
      <p:graphicFrame>
        <p:nvGraphicFramePr>
          <p:cNvPr id="4" name="Diagram 4">
            <a:extLst>
              <a:ext uri="{FF2B5EF4-FFF2-40B4-BE49-F238E27FC236}">
                <a16:creationId xmlns:a16="http://schemas.microsoft.com/office/drawing/2014/main" id="{71798317-C924-42EE-9BC4-807774D9948F}"/>
              </a:ext>
            </a:extLst>
          </p:cNvPr>
          <p:cNvGraphicFramePr>
            <a:graphicFrameLocks noGrp="1"/>
          </p:cNvGraphicFramePr>
          <p:nvPr>
            <p:ph idx="1"/>
          </p:nvPr>
        </p:nvGraphicFramePr>
        <p:xfrm>
          <a:off x="411480" y="1179576"/>
          <a:ext cx="11576304" cy="4727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09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C65C2E-239D-4BBA-83DD-A78D902AA83B}"/>
              </a:ext>
            </a:extLst>
          </p:cNvPr>
          <p:cNvSpPr>
            <a:spLocks noGrp="1"/>
          </p:cNvSpPr>
          <p:nvPr>
            <p:ph type="ctrTitle"/>
          </p:nvPr>
        </p:nvSpPr>
        <p:spPr>
          <a:xfrm>
            <a:off x="666000" y="2746800"/>
            <a:ext cx="9608400" cy="1965600"/>
          </a:xfrm>
        </p:spPr>
        <p:txBody>
          <a:bodyPr anchor="t">
            <a:normAutofit/>
          </a:bodyPr>
          <a:lstStyle/>
          <a:p>
            <a:r>
              <a:rPr lang="sv-SE" dirty="0"/>
              <a:t>Dialog inför förhandlingar om nya överenskommelser Nära vård</a:t>
            </a:r>
          </a:p>
        </p:txBody>
      </p:sp>
      <p:sp>
        <p:nvSpPr>
          <p:cNvPr id="8" name="Subtitle 2">
            <a:extLst>
              <a:ext uri="{FF2B5EF4-FFF2-40B4-BE49-F238E27FC236}">
                <a16:creationId xmlns:a16="http://schemas.microsoft.com/office/drawing/2014/main" id="{CF15212C-F482-4BDA-8F08-F92E92190429}"/>
              </a:ext>
            </a:extLst>
          </p:cNvPr>
          <p:cNvSpPr>
            <a:spLocks noGrp="1"/>
          </p:cNvSpPr>
          <p:nvPr>
            <p:ph type="subTitle" idx="1"/>
          </p:nvPr>
        </p:nvSpPr>
        <p:spPr>
          <a:xfrm>
            <a:off x="666000" y="4809600"/>
            <a:ext cx="9608400" cy="1425600"/>
          </a:xfrm>
        </p:spPr>
        <p:txBody>
          <a:bodyPr/>
          <a:lstStyle/>
          <a:p>
            <a:r>
              <a:rPr lang="en-US" dirty="0"/>
              <a:t>Lisbeth Löpare, Carin Renger och Helena </a:t>
            </a:r>
            <a:r>
              <a:rPr lang="en-US" dirty="0" err="1"/>
              <a:t>Henningsson</a:t>
            </a:r>
            <a:endParaRPr lang="en-US" dirty="0"/>
          </a:p>
        </p:txBody>
      </p:sp>
    </p:spTree>
    <p:extLst>
      <p:ext uri="{BB962C8B-B14F-4D97-AF65-F5344CB8AC3E}">
        <p14:creationId xmlns:p14="http://schemas.microsoft.com/office/powerpoint/2010/main" val="810941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 2"/>
          <p:cNvSpPr/>
          <p:nvPr/>
        </p:nvSpPr>
        <p:spPr>
          <a:xfrm rot="19466801">
            <a:off x="5686558" y="2326027"/>
            <a:ext cx="2558081" cy="2558081"/>
          </a:xfrm>
          <a:prstGeom prst="ellips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Ellips 3"/>
          <p:cNvSpPr/>
          <p:nvPr/>
        </p:nvSpPr>
        <p:spPr>
          <a:xfrm>
            <a:off x="6010109" y="2649578"/>
            <a:ext cx="1910974" cy="19109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13"/>
          <p:cNvSpPr txBox="1"/>
          <p:nvPr/>
        </p:nvSpPr>
        <p:spPr>
          <a:xfrm>
            <a:off x="6010108" y="3108258"/>
            <a:ext cx="1910975" cy="1323439"/>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Modell för att lyfta/synliggöra lokala behov av kunskap</a:t>
            </a:r>
          </a:p>
        </p:txBody>
      </p:sp>
      <p:sp>
        <p:nvSpPr>
          <p:cNvPr id="6" name="Ellips 5"/>
          <p:cNvSpPr/>
          <p:nvPr/>
        </p:nvSpPr>
        <p:spPr>
          <a:xfrm>
            <a:off x="5880164" y="2519633"/>
            <a:ext cx="2170869" cy="2170869"/>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ruta 15"/>
          <p:cNvSpPr txBox="1"/>
          <p:nvPr/>
        </p:nvSpPr>
        <p:spPr>
          <a:xfrm>
            <a:off x="8247767" y="642557"/>
            <a:ext cx="3053532" cy="646331"/>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Bättre underlag och förankring</a:t>
            </a:r>
          </a:p>
        </p:txBody>
      </p:sp>
      <p:sp>
        <p:nvSpPr>
          <p:cNvPr id="8" name="Tår 7"/>
          <p:cNvSpPr/>
          <p:nvPr/>
        </p:nvSpPr>
        <p:spPr>
          <a:xfrm>
            <a:off x="4323741" y="4408878"/>
            <a:ext cx="1752659" cy="1752659"/>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Ellips 8"/>
          <p:cNvSpPr/>
          <p:nvPr/>
        </p:nvSpPr>
        <p:spPr>
          <a:xfrm>
            <a:off x="4429127" y="4514264"/>
            <a:ext cx="1541885" cy="1541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år 9"/>
          <p:cNvSpPr/>
          <p:nvPr/>
        </p:nvSpPr>
        <p:spPr>
          <a:xfrm rot="4320000">
            <a:off x="3923921" y="1589668"/>
            <a:ext cx="1752659" cy="1752659"/>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Ellips 10"/>
          <p:cNvSpPr/>
          <p:nvPr/>
        </p:nvSpPr>
        <p:spPr>
          <a:xfrm rot="4320000">
            <a:off x="4029309" y="1695054"/>
            <a:ext cx="1541885" cy="1541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år 11"/>
          <p:cNvSpPr/>
          <p:nvPr/>
        </p:nvSpPr>
        <p:spPr>
          <a:xfrm rot="17280000">
            <a:off x="7314288" y="4839253"/>
            <a:ext cx="1752659" cy="1752659"/>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Ellips 12"/>
          <p:cNvSpPr/>
          <p:nvPr/>
        </p:nvSpPr>
        <p:spPr>
          <a:xfrm rot="17280000">
            <a:off x="7419674" y="4944641"/>
            <a:ext cx="1541885" cy="1541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år 13"/>
          <p:cNvSpPr/>
          <p:nvPr/>
        </p:nvSpPr>
        <p:spPr>
          <a:xfrm rot="12960000">
            <a:off x="8494948" y="2306520"/>
            <a:ext cx="1752659" cy="175265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Ellips 14"/>
          <p:cNvSpPr/>
          <p:nvPr/>
        </p:nvSpPr>
        <p:spPr>
          <a:xfrm rot="12960000">
            <a:off x="8605202" y="2423264"/>
            <a:ext cx="1541885" cy="1541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Tår 15"/>
          <p:cNvSpPr/>
          <p:nvPr/>
        </p:nvSpPr>
        <p:spPr>
          <a:xfrm rot="8640000">
            <a:off x="6435735" y="297116"/>
            <a:ext cx="1752659" cy="1752659"/>
          </a:xfrm>
          <a:prstGeom prst="teardrop">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Ellips 16"/>
          <p:cNvSpPr/>
          <p:nvPr/>
        </p:nvSpPr>
        <p:spPr>
          <a:xfrm rot="8640000">
            <a:off x="6541123" y="402503"/>
            <a:ext cx="1541885" cy="1541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extruta 39"/>
          <p:cNvSpPr txBox="1"/>
          <p:nvPr/>
        </p:nvSpPr>
        <p:spPr>
          <a:xfrm>
            <a:off x="6943856" y="953039"/>
            <a:ext cx="736412" cy="369332"/>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SKR</a:t>
            </a:r>
          </a:p>
        </p:txBody>
      </p:sp>
      <p:sp>
        <p:nvSpPr>
          <p:cNvPr id="19" name="textruta 40"/>
          <p:cNvSpPr txBox="1"/>
          <p:nvPr/>
        </p:nvSpPr>
        <p:spPr>
          <a:xfrm>
            <a:off x="8713340" y="2950424"/>
            <a:ext cx="1345174" cy="369332"/>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Kommuner</a:t>
            </a:r>
          </a:p>
        </p:txBody>
      </p:sp>
      <p:sp>
        <p:nvSpPr>
          <p:cNvPr id="20" name="textruta 41"/>
          <p:cNvSpPr txBox="1"/>
          <p:nvPr/>
        </p:nvSpPr>
        <p:spPr>
          <a:xfrm>
            <a:off x="7518027" y="5546209"/>
            <a:ext cx="1345174" cy="369332"/>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RSS</a:t>
            </a:r>
          </a:p>
        </p:txBody>
      </p:sp>
      <p:sp>
        <p:nvSpPr>
          <p:cNvPr id="21" name="textruta 42"/>
          <p:cNvSpPr txBox="1"/>
          <p:nvPr/>
        </p:nvSpPr>
        <p:spPr>
          <a:xfrm>
            <a:off x="4527480" y="5100538"/>
            <a:ext cx="1345174" cy="369332"/>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NSK-S</a:t>
            </a:r>
          </a:p>
        </p:txBody>
      </p:sp>
      <p:sp>
        <p:nvSpPr>
          <p:cNvPr id="22" name="textruta 43"/>
          <p:cNvSpPr txBox="1"/>
          <p:nvPr/>
        </p:nvSpPr>
        <p:spPr>
          <a:xfrm>
            <a:off x="4028790" y="2250298"/>
            <a:ext cx="1464161" cy="369332"/>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Myndigheter</a:t>
            </a:r>
          </a:p>
        </p:txBody>
      </p:sp>
      <p:sp>
        <p:nvSpPr>
          <p:cNvPr id="23" name="textruta 45"/>
          <p:cNvSpPr txBox="1"/>
          <p:nvPr/>
        </p:nvSpPr>
        <p:spPr>
          <a:xfrm>
            <a:off x="9162056" y="4925313"/>
            <a:ext cx="2940236" cy="646331"/>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Modell för egen utvecklingsprocess</a:t>
            </a:r>
          </a:p>
        </p:txBody>
      </p:sp>
      <p:sp>
        <p:nvSpPr>
          <p:cNvPr id="24" name="textruta 47"/>
          <p:cNvSpPr txBox="1"/>
          <p:nvPr/>
        </p:nvSpPr>
        <p:spPr>
          <a:xfrm>
            <a:off x="1446824" y="2304093"/>
            <a:ext cx="3053532" cy="2308324"/>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Behovsanpassade kunskapsstöd som används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Ökad </a:t>
            </a:r>
            <a:r>
              <a:rPr kumimoji="0" lang="sv-SE" sz="1800" b="0" i="0" u="none" strike="noStrike" kern="1200" cap="none" spc="0" normalizeH="0" baseline="0" noProof="0" dirty="0" err="1">
                <a:ln>
                  <a:noFill/>
                </a:ln>
                <a:solidFill>
                  <a:prstClr val="white"/>
                </a:solidFill>
                <a:effectLst/>
                <a:uLnTx/>
                <a:uFillTx/>
                <a:latin typeface="Arial"/>
                <a:ea typeface="+mn-ea"/>
                <a:cs typeface="+mn-cs"/>
              </a:rPr>
              <a:t>använding</a:t>
            </a:r>
            <a:r>
              <a:rPr kumimoji="0" lang="sv-SE" sz="1800" b="0" i="0" u="none" strike="noStrike" kern="1200" cap="none" spc="0" normalizeH="0" baseline="0" noProof="0" dirty="0">
                <a:ln>
                  <a:noFill/>
                </a:ln>
                <a:solidFill>
                  <a:prstClr val="white"/>
                </a:solidFill>
                <a:effectLst/>
                <a:uLnTx/>
                <a:uFillTx/>
                <a:latin typeface="Arial"/>
                <a:ea typeface="+mn-ea"/>
                <a:cs typeface="+mn-cs"/>
              </a:rPr>
              <a:t> av </a:t>
            </a:r>
            <a:r>
              <a:rPr kumimoji="0" lang="sv-SE" sz="1800" b="0" i="0" u="none" strike="noStrike" kern="1200" cap="none" spc="0" normalizeH="0" baseline="0" noProof="0" dirty="0" err="1">
                <a:ln>
                  <a:noFill/>
                </a:ln>
                <a:solidFill>
                  <a:prstClr val="white"/>
                </a:solidFill>
                <a:effectLst/>
                <a:uLnTx/>
                <a:uFillTx/>
                <a:latin typeface="Arial"/>
                <a:ea typeface="+mn-ea"/>
                <a:cs typeface="+mn-cs"/>
              </a:rPr>
              <a:t>kunsapsstöd</a:t>
            </a: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Ökad legitimitet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Synliggör </a:t>
            </a:r>
            <a:r>
              <a:rPr kumimoji="0" lang="sv-SE" sz="1800" b="0" i="0" u="none" strike="noStrike" kern="1200" cap="none" spc="0" normalizeH="0" baseline="0" noProof="0" dirty="0" err="1">
                <a:ln>
                  <a:noFill/>
                </a:ln>
                <a:solidFill>
                  <a:prstClr val="white"/>
                </a:solidFill>
                <a:effectLst/>
                <a:uLnTx/>
                <a:uFillTx/>
                <a:latin typeface="Arial"/>
                <a:ea typeface="+mn-ea"/>
                <a:cs typeface="+mn-cs"/>
              </a:rPr>
              <a:t>kunskapssluckor</a:t>
            </a: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textruta 24"/>
          <p:cNvSpPr txBox="1"/>
          <p:nvPr/>
        </p:nvSpPr>
        <p:spPr>
          <a:xfrm>
            <a:off x="657546" y="504502"/>
            <a:ext cx="3171261" cy="1569660"/>
          </a:xfrm>
          <a:prstGeom prst="rect">
            <a:avLst/>
          </a:prstGeom>
          <a:solidFill>
            <a:schemeClr val="bg1"/>
          </a:solidFill>
          <a:ln>
            <a:solidFill>
              <a:schemeClr val="accent3"/>
            </a:solidFill>
          </a:ln>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Arial"/>
                <a:ea typeface="+mn-ea"/>
                <a:cs typeface="+mn-cs"/>
              </a:rPr>
              <a:t>Nyttan med modellen för aktörer</a:t>
            </a:r>
          </a:p>
        </p:txBody>
      </p:sp>
      <p:sp>
        <p:nvSpPr>
          <p:cNvPr id="26" name="textruta 45"/>
          <p:cNvSpPr txBox="1"/>
          <p:nvPr/>
        </p:nvSpPr>
        <p:spPr>
          <a:xfrm>
            <a:off x="10180281" y="2361290"/>
            <a:ext cx="1995129" cy="1200329"/>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Mer behovs-anpassade kunskapsstöd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textruta 45"/>
          <p:cNvSpPr txBox="1"/>
          <p:nvPr/>
        </p:nvSpPr>
        <p:spPr>
          <a:xfrm>
            <a:off x="2454494" y="4966239"/>
            <a:ext cx="1995129" cy="923330"/>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Gemensam bild av behov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8133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7F5136-5D24-478B-BB48-0932CDFACA48}"/>
              </a:ext>
            </a:extLst>
          </p:cNvPr>
          <p:cNvSpPr>
            <a:spLocks noGrp="1"/>
          </p:cNvSpPr>
          <p:nvPr>
            <p:ph type="title"/>
          </p:nvPr>
        </p:nvSpPr>
        <p:spPr/>
        <p:txBody>
          <a:bodyPr/>
          <a:lstStyle/>
          <a:p>
            <a:r>
              <a:rPr lang="sv-SE" dirty="0"/>
              <a:t>Var står vi nu?</a:t>
            </a:r>
          </a:p>
        </p:txBody>
      </p:sp>
      <p:sp>
        <p:nvSpPr>
          <p:cNvPr id="3" name="Platshållare för innehåll 2">
            <a:extLst>
              <a:ext uri="{FF2B5EF4-FFF2-40B4-BE49-F238E27FC236}">
                <a16:creationId xmlns:a16="http://schemas.microsoft.com/office/drawing/2014/main" id="{C5B536D6-A8E2-48A0-8CE9-C01B984AE277}"/>
              </a:ext>
            </a:extLst>
          </p:cNvPr>
          <p:cNvSpPr>
            <a:spLocks noGrp="1"/>
          </p:cNvSpPr>
          <p:nvPr>
            <p:ph idx="1"/>
          </p:nvPr>
        </p:nvSpPr>
        <p:spPr/>
        <p:txBody>
          <a:bodyPr/>
          <a:lstStyle/>
          <a:p>
            <a:r>
              <a:rPr lang="sv-SE" dirty="0"/>
              <a:t>Reviderar modell utifrån resultat av pilot</a:t>
            </a:r>
          </a:p>
          <a:p>
            <a:r>
              <a:rPr lang="sv-SE" dirty="0"/>
              <a:t>Kvarstående steg 5 och steg 6 prövas under hösten 2021</a:t>
            </a:r>
          </a:p>
          <a:p>
            <a:r>
              <a:rPr lang="sv-SE" dirty="0"/>
              <a:t>Planerar och förbereder nationell test 2022</a:t>
            </a:r>
          </a:p>
          <a:p>
            <a:r>
              <a:rPr lang="sv-SE" dirty="0"/>
              <a:t>Målet är att modellens alla steg har prövats under 2021 och att det finns ett beslutsunderlag för en nationell test</a:t>
            </a:r>
          </a:p>
          <a:p>
            <a:endParaRPr lang="sv-SE" dirty="0"/>
          </a:p>
        </p:txBody>
      </p:sp>
    </p:spTree>
    <p:extLst>
      <p:ext uri="{BB962C8B-B14F-4D97-AF65-F5344CB8AC3E}">
        <p14:creationId xmlns:p14="http://schemas.microsoft.com/office/powerpoint/2010/main" val="998867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p:cNvSpPr>
          <p:nvPr/>
        </p:nvSpPr>
        <p:spPr>
          <a:xfrm>
            <a:off x="664235" y="874602"/>
            <a:ext cx="9609825" cy="1231392"/>
          </a:xfrm>
          <a:prstGeom prst="rect">
            <a:avLst/>
          </a:prstGeom>
        </p:spPr>
        <p:txBody>
          <a:bodyPr lIns="91440" tIns="45720" rIns="91440" bIns="45720" anchor="t"/>
          <a:lst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sv-SE" sz="4400" b="1" i="0" u="none" strike="noStrike" kern="1200" cap="none" spc="0" normalizeH="0" baseline="0" noProof="0">
                <a:ln>
                  <a:noFill/>
                </a:ln>
                <a:solidFill>
                  <a:srgbClr val="222221"/>
                </a:solidFill>
                <a:effectLst/>
                <a:uLnTx/>
                <a:uFillTx/>
                <a:latin typeface="Arial"/>
                <a:ea typeface="+mj-ea"/>
                <a:cs typeface="+mj-cs"/>
              </a:rPr>
              <a:t>Aktiviteter okt-dec 2021</a:t>
            </a:r>
          </a:p>
        </p:txBody>
      </p:sp>
      <p:cxnSp>
        <p:nvCxnSpPr>
          <p:cNvPr id="3" name="Rak koppling 2"/>
          <p:cNvCxnSpPr/>
          <p:nvPr/>
        </p:nvCxnSpPr>
        <p:spPr>
          <a:xfrm flipH="1">
            <a:off x="1104668" y="3417145"/>
            <a:ext cx="1" cy="88441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 name="Rak koppling 3"/>
          <p:cNvCxnSpPr>
            <a:cxnSpLocks/>
          </p:cNvCxnSpPr>
          <p:nvPr/>
        </p:nvCxnSpPr>
        <p:spPr>
          <a:xfrm flipH="1">
            <a:off x="2560932" y="3520521"/>
            <a:ext cx="2477" cy="76238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 name="Rak koppling 4"/>
          <p:cNvCxnSpPr/>
          <p:nvPr/>
        </p:nvCxnSpPr>
        <p:spPr>
          <a:xfrm flipH="1">
            <a:off x="3962533" y="3417145"/>
            <a:ext cx="1" cy="88441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6" name="Rak koppling 5"/>
          <p:cNvCxnSpPr/>
          <p:nvPr/>
        </p:nvCxnSpPr>
        <p:spPr>
          <a:xfrm flipH="1">
            <a:off x="5255209" y="3398491"/>
            <a:ext cx="1" cy="88441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 name="Rak koppling 6"/>
          <p:cNvCxnSpPr/>
          <p:nvPr/>
        </p:nvCxnSpPr>
        <p:spPr>
          <a:xfrm flipH="1">
            <a:off x="6588695" y="3438809"/>
            <a:ext cx="1" cy="88441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8" name="Rak koppling 7"/>
          <p:cNvCxnSpPr/>
          <p:nvPr/>
        </p:nvCxnSpPr>
        <p:spPr>
          <a:xfrm flipH="1">
            <a:off x="8014270" y="3417145"/>
            <a:ext cx="1" cy="88441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9" name="Rak koppling 8"/>
          <p:cNvCxnSpPr/>
          <p:nvPr/>
        </p:nvCxnSpPr>
        <p:spPr>
          <a:xfrm flipH="1">
            <a:off x="10926799" y="3438809"/>
            <a:ext cx="1" cy="88441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2" name="Rak koppling 21"/>
          <p:cNvCxnSpPr/>
          <p:nvPr/>
        </p:nvCxnSpPr>
        <p:spPr>
          <a:xfrm>
            <a:off x="598459" y="4425917"/>
            <a:ext cx="101242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ktangel 22"/>
          <p:cNvSpPr/>
          <p:nvPr/>
        </p:nvSpPr>
        <p:spPr>
          <a:xfrm>
            <a:off x="454871" y="2400052"/>
            <a:ext cx="1301848" cy="1193599"/>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Arial"/>
              </a:rPr>
              <a:t>28 </a:t>
            </a:r>
            <a:r>
              <a:rPr kumimoji="0" lang="sv-SE" sz="1600" b="0" i="0" u="none" strike="noStrike" kern="1200" cap="none" spc="0" normalizeH="0" baseline="0" noProof="0" dirty="0" err="1">
                <a:ln>
                  <a:noFill/>
                </a:ln>
                <a:solidFill>
                  <a:prstClr val="black"/>
                </a:solidFill>
                <a:effectLst/>
                <a:uLnTx/>
                <a:uFillTx/>
                <a:latin typeface="Arial"/>
                <a:ea typeface="+mn-ea"/>
                <a:cs typeface="Arial"/>
              </a:rPr>
              <a:t>sept</a:t>
            </a:r>
            <a:r>
              <a:rPr kumimoji="0" lang="sv-SE" sz="1600" b="0" i="0" u="none" strike="noStrike" kern="1200" cap="none" spc="0" normalizeH="0" baseline="0" noProof="0" dirty="0">
                <a:ln>
                  <a:noFill/>
                </a:ln>
                <a:solidFill>
                  <a:prstClr val="black"/>
                </a:solidFill>
                <a:effectLst/>
                <a:uLnTx/>
                <a:uFillTx/>
                <a:latin typeface="Arial"/>
                <a:ea typeface="+mn-ea"/>
                <a:cs typeface="Arial"/>
              </a:rPr>
              <a:t> PG-möte. Avstämning inför RSS-nätverk</a:t>
            </a: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Rektangel 23"/>
          <p:cNvSpPr/>
          <p:nvPr/>
        </p:nvSpPr>
        <p:spPr>
          <a:xfrm>
            <a:off x="1881554" y="2404022"/>
            <a:ext cx="1291823" cy="1183572"/>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5 okt</a:t>
            </a:r>
            <a:endParaRPr kumimoji="0" lang="sv-SE" sz="1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RSS-nätverk</a:t>
            </a:r>
            <a:endParaRPr kumimoji="0" lang="sv-SE"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25" name="Rektangel 24"/>
          <p:cNvSpPr/>
          <p:nvPr/>
        </p:nvSpPr>
        <p:spPr>
          <a:xfrm>
            <a:off x="3284344" y="2391791"/>
            <a:ext cx="1201587" cy="1183572"/>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Arial"/>
              </a:rPr>
              <a:t>NSK-S 6 okt</a:t>
            </a:r>
          </a:p>
        </p:txBody>
      </p:sp>
      <p:sp>
        <p:nvSpPr>
          <p:cNvPr id="26" name="Rektangel 25"/>
          <p:cNvSpPr/>
          <p:nvPr/>
        </p:nvSpPr>
        <p:spPr>
          <a:xfrm>
            <a:off x="4631555" y="2408296"/>
            <a:ext cx="1211613" cy="1193599"/>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lt"/>
                <a:cs typeface="Arial"/>
              </a:rPr>
              <a:t>18 okt WS med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lt"/>
                <a:cs typeface="Arial"/>
              </a:rPr>
              <a:t>nationella aktörer</a:t>
            </a: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Rektangel 26"/>
          <p:cNvSpPr/>
          <p:nvPr/>
        </p:nvSpPr>
        <p:spPr>
          <a:xfrm>
            <a:off x="6001040" y="2416733"/>
            <a:ext cx="1221639" cy="1193600"/>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Arial"/>
              </a:rPr>
              <a:t>21 okt S- Kis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28" name="Rektangel 27"/>
          <p:cNvSpPr/>
          <p:nvPr/>
        </p:nvSpPr>
        <p:spPr>
          <a:xfrm>
            <a:off x="7438585" y="2400052"/>
            <a:ext cx="1221639" cy="1223679"/>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Arial"/>
              </a:rPr>
              <a:t>"Remiss-runda" ang. reviderad modell</a:t>
            </a:r>
            <a:endParaRPr kumimoji="0" lang="sv-SE"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Rektangel 28"/>
          <p:cNvSpPr/>
          <p:nvPr/>
        </p:nvSpPr>
        <p:spPr>
          <a:xfrm>
            <a:off x="10337347" y="2405285"/>
            <a:ext cx="1231665" cy="1213652"/>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Arial"/>
              </a:rPr>
              <a:t>9 dec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Arial"/>
              </a:rPr>
              <a:t>S-Kis Beslut om medel 2022</a:t>
            </a:r>
          </a:p>
        </p:txBody>
      </p:sp>
      <p:graphicFrame>
        <p:nvGraphicFramePr>
          <p:cNvPr id="30" name="Tabell 29"/>
          <p:cNvGraphicFramePr>
            <a:graphicFrameLocks noGrp="1"/>
          </p:cNvGraphicFramePr>
          <p:nvPr/>
        </p:nvGraphicFramePr>
        <p:xfrm>
          <a:off x="598454" y="4425915"/>
          <a:ext cx="10124240" cy="280820"/>
        </p:xfrm>
        <a:graphic>
          <a:graphicData uri="http://schemas.openxmlformats.org/drawingml/2006/table">
            <a:tbl>
              <a:tblPr firstRow="1" bandRow="1">
                <a:tableStyleId>{2D5ABB26-0587-4C30-8999-92F81FD0307C}</a:tableStyleId>
              </a:tblPr>
              <a:tblGrid>
                <a:gridCol w="1012424">
                  <a:extLst>
                    <a:ext uri="{9D8B030D-6E8A-4147-A177-3AD203B41FA5}">
                      <a16:colId xmlns:a16="http://schemas.microsoft.com/office/drawing/2014/main" val="3802407140"/>
                    </a:ext>
                  </a:extLst>
                </a:gridCol>
                <a:gridCol w="1012424">
                  <a:extLst>
                    <a:ext uri="{9D8B030D-6E8A-4147-A177-3AD203B41FA5}">
                      <a16:colId xmlns:a16="http://schemas.microsoft.com/office/drawing/2014/main" val="1850762394"/>
                    </a:ext>
                  </a:extLst>
                </a:gridCol>
                <a:gridCol w="1012424">
                  <a:extLst>
                    <a:ext uri="{9D8B030D-6E8A-4147-A177-3AD203B41FA5}">
                      <a16:colId xmlns:a16="http://schemas.microsoft.com/office/drawing/2014/main" val="1254652604"/>
                    </a:ext>
                  </a:extLst>
                </a:gridCol>
                <a:gridCol w="1012424">
                  <a:extLst>
                    <a:ext uri="{9D8B030D-6E8A-4147-A177-3AD203B41FA5}">
                      <a16:colId xmlns:a16="http://schemas.microsoft.com/office/drawing/2014/main" val="918192241"/>
                    </a:ext>
                  </a:extLst>
                </a:gridCol>
                <a:gridCol w="1012424">
                  <a:extLst>
                    <a:ext uri="{9D8B030D-6E8A-4147-A177-3AD203B41FA5}">
                      <a16:colId xmlns:a16="http://schemas.microsoft.com/office/drawing/2014/main" val="1468855171"/>
                    </a:ext>
                  </a:extLst>
                </a:gridCol>
                <a:gridCol w="1012424">
                  <a:extLst>
                    <a:ext uri="{9D8B030D-6E8A-4147-A177-3AD203B41FA5}">
                      <a16:colId xmlns:a16="http://schemas.microsoft.com/office/drawing/2014/main" val="809767663"/>
                    </a:ext>
                  </a:extLst>
                </a:gridCol>
                <a:gridCol w="1012424">
                  <a:extLst>
                    <a:ext uri="{9D8B030D-6E8A-4147-A177-3AD203B41FA5}">
                      <a16:colId xmlns:a16="http://schemas.microsoft.com/office/drawing/2014/main" val="3499457301"/>
                    </a:ext>
                  </a:extLst>
                </a:gridCol>
                <a:gridCol w="1012424">
                  <a:extLst>
                    <a:ext uri="{9D8B030D-6E8A-4147-A177-3AD203B41FA5}">
                      <a16:colId xmlns:a16="http://schemas.microsoft.com/office/drawing/2014/main" val="3430973520"/>
                    </a:ext>
                  </a:extLst>
                </a:gridCol>
                <a:gridCol w="1012424">
                  <a:extLst>
                    <a:ext uri="{9D8B030D-6E8A-4147-A177-3AD203B41FA5}">
                      <a16:colId xmlns:a16="http://schemas.microsoft.com/office/drawing/2014/main" val="4274174807"/>
                    </a:ext>
                  </a:extLst>
                </a:gridCol>
                <a:gridCol w="1012424">
                  <a:extLst>
                    <a:ext uri="{9D8B030D-6E8A-4147-A177-3AD203B41FA5}">
                      <a16:colId xmlns:a16="http://schemas.microsoft.com/office/drawing/2014/main" val="2716639029"/>
                    </a:ext>
                  </a:extLst>
                </a:gridCol>
              </a:tblGrid>
              <a:tr h="280820">
                <a:tc>
                  <a:txBody>
                    <a:bodyPr/>
                    <a:lstStyle/>
                    <a:p>
                      <a:pPr algn="ctr"/>
                      <a:r>
                        <a:rPr lang="sv-SE" sz="1200" err="1">
                          <a:solidFill>
                            <a:srgbClr val="222221"/>
                          </a:solidFill>
                        </a:rPr>
                        <a:t>Sept</a:t>
                      </a:r>
                      <a:endParaRPr lang="sv-SE" sz="1200">
                        <a:solidFill>
                          <a:srgbClr val="222221"/>
                        </a:solidFill>
                      </a:endParaRPr>
                    </a:p>
                  </a:txBody>
                  <a:tcPr/>
                </a:tc>
                <a:tc>
                  <a:txBody>
                    <a:bodyPr/>
                    <a:lstStyle/>
                    <a:p>
                      <a:pPr algn="ctr"/>
                      <a:endParaRPr lang="sv-SE" sz="1200">
                        <a:solidFill>
                          <a:srgbClr val="222221"/>
                        </a:solidFill>
                      </a:endParaRPr>
                    </a:p>
                  </a:txBody>
                  <a:tcPr/>
                </a:tc>
                <a:tc>
                  <a:txBody>
                    <a:bodyPr/>
                    <a:lstStyle/>
                    <a:p>
                      <a:pPr algn="ctr"/>
                      <a:r>
                        <a:rPr lang="sv-SE" sz="1200">
                          <a:solidFill>
                            <a:srgbClr val="222221"/>
                          </a:solidFill>
                        </a:rPr>
                        <a:t>Okt</a:t>
                      </a:r>
                    </a:p>
                  </a:txBody>
                  <a:tcPr/>
                </a:tc>
                <a:tc>
                  <a:txBody>
                    <a:bodyPr/>
                    <a:lstStyle/>
                    <a:p>
                      <a:pPr algn="ctr"/>
                      <a:endParaRPr lang="sv-SE" sz="1200">
                        <a:solidFill>
                          <a:srgbClr val="222221"/>
                        </a:solidFill>
                      </a:endParaRPr>
                    </a:p>
                  </a:txBody>
                  <a:tcPr/>
                </a:tc>
                <a:tc>
                  <a:txBody>
                    <a:bodyPr/>
                    <a:lstStyle/>
                    <a:p>
                      <a:pPr algn="ctr"/>
                      <a:endParaRPr lang="sv-SE" sz="1200">
                        <a:solidFill>
                          <a:srgbClr val="222221"/>
                        </a:solidFill>
                      </a:endParaRPr>
                    </a:p>
                  </a:txBody>
                  <a:tcPr/>
                </a:tc>
                <a:tc>
                  <a:txBody>
                    <a:bodyPr/>
                    <a:lstStyle/>
                    <a:p>
                      <a:pPr algn="ctr"/>
                      <a:endParaRPr lang="sv-SE" sz="1200">
                        <a:solidFill>
                          <a:srgbClr val="222221"/>
                        </a:solidFill>
                      </a:endParaRPr>
                    </a:p>
                  </a:txBody>
                  <a:tcPr/>
                </a:tc>
                <a:tc>
                  <a:txBody>
                    <a:bodyPr/>
                    <a:lstStyle/>
                    <a:p>
                      <a:pPr algn="ctr"/>
                      <a:endParaRPr lang="sv-SE" sz="1200">
                        <a:solidFill>
                          <a:srgbClr val="222221"/>
                        </a:solidFill>
                      </a:endParaRPr>
                    </a:p>
                  </a:txBody>
                  <a:tcPr/>
                </a:tc>
                <a:tc>
                  <a:txBody>
                    <a:bodyPr/>
                    <a:lstStyle/>
                    <a:p>
                      <a:pPr algn="ctr"/>
                      <a:r>
                        <a:rPr lang="sv-SE" sz="1200">
                          <a:solidFill>
                            <a:srgbClr val="222221"/>
                          </a:solidFill>
                        </a:rPr>
                        <a:t>Nov</a:t>
                      </a:r>
                    </a:p>
                  </a:txBody>
                  <a:tcPr/>
                </a:tc>
                <a:tc>
                  <a:txBody>
                    <a:bodyPr/>
                    <a:lstStyle/>
                    <a:p>
                      <a:pPr algn="ctr"/>
                      <a:r>
                        <a:rPr lang="sv-SE" sz="1200" dirty="0">
                          <a:solidFill>
                            <a:srgbClr val="222221"/>
                          </a:solidFill>
                        </a:rPr>
                        <a:t>Dec</a:t>
                      </a:r>
                    </a:p>
                  </a:txBody>
                  <a:tcPr/>
                </a:tc>
                <a:tc>
                  <a:txBody>
                    <a:bodyPr/>
                    <a:lstStyle/>
                    <a:p>
                      <a:pPr algn="ctr"/>
                      <a:endParaRPr lang="sv-SE" sz="1200" dirty="0">
                        <a:solidFill>
                          <a:srgbClr val="222221"/>
                        </a:solidFill>
                      </a:endParaRPr>
                    </a:p>
                  </a:txBody>
                  <a:tcPr/>
                </a:tc>
                <a:extLst>
                  <a:ext uri="{0D108BD9-81ED-4DB2-BD59-A6C34878D82A}">
                    <a16:rowId xmlns:a16="http://schemas.microsoft.com/office/drawing/2014/main" val="262245962"/>
                  </a:ext>
                </a:extLst>
              </a:tr>
            </a:tbl>
          </a:graphicData>
        </a:graphic>
      </p:graphicFrame>
      <p:sp>
        <p:nvSpPr>
          <p:cNvPr id="12" name="textruta 11">
            <a:extLst>
              <a:ext uri="{FF2B5EF4-FFF2-40B4-BE49-F238E27FC236}">
                <a16:creationId xmlns:a16="http://schemas.microsoft.com/office/drawing/2014/main" id="{5C143FEE-52F7-429C-B121-D0EC94C11993}"/>
              </a:ext>
            </a:extLst>
          </p:cNvPr>
          <p:cNvSpPr txBox="1"/>
          <p:nvPr/>
        </p:nvSpPr>
        <p:spPr>
          <a:xfrm>
            <a:off x="8849226" y="4788371"/>
            <a:ext cx="128938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Arial"/>
              </a:rPr>
              <a:t>Beskrivning av nationell modell samt instruktion klar</a:t>
            </a:r>
          </a:p>
        </p:txBody>
      </p:sp>
      <p:sp>
        <p:nvSpPr>
          <p:cNvPr id="13" name="textruta 12">
            <a:extLst>
              <a:ext uri="{FF2B5EF4-FFF2-40B4-BE49-F238E27FC236}">
                <a16:creationId xmlns:a16="http://schemas.microsoft.com/office/drawing/2014/main" id="{A1B02662-FCF8-490E-81CF-6F211F418CF0}"/>
              </a:ext>
            </a:extLst>
          </p:cNvPr>
          <p:cNvSpPr txBox="1"/>
          <p:nvPr/>
        </p:nvSpPr>
        <p:spPr>
          <a:xfrm>
            <a:off x="2338137" y="4788371"/>
            <a:ext cx="130943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Arial"/>
              </a:rPr>
              <a:t>Diskutera/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Arial"/>
              </a:rPr>
              <a:t>förankra deltagande i nationell test 2022</a:t>
            </a:r>
          </a:p>
        </p:txBody>
      </p:sp>
      <p:sp>
        <p:nvSpPr>
          <p:cNvPr id="31" name="Rektangel 30">
            <a:extLst>
              <a:ext uri="{FF2B5EF4-FFF2-40B4-BE49-F238E27FC236}">
                <a16:creationId xmlns:a16="http://schemas.microsoft.com/office/drawing/2014/main" id="{FF177785-710A-4719-A516-E17CA09A40FA}"/>
              </a:ext>
            </a:extLst>
          </p:cNvPr>
          <p:cNvSpPr/>
          <p:nvPr/>
        </p:nvSpPr>
        <p:spPr>
          <a:xfrm>
            <a:off x="8810956" y="2402594"/>
            <a:ext cx="1231665" cy="1213652"/>
          </a:xfrm>
          <a:prstGeom prst="rect">
            <a:avLst/>
          </a:prstGeom>
          <a:solidFill>
            <a:schemeClr val="accent2">
              <a:lumMod val="60000"/>
              <a:lumOff val="4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Arial"/>
              </a:rPr>
              <a:t>2-3 dec NSK-S RSS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Arial"/>
              </a:rPr>
              <a:t>nätverk</a:t>
            </a:r>
          </a:p>
        </p:txBody>
      </p:sp>
      <p:cxnSp>
        <p:nvCxnSpPr>
          <p:cNvPr id="33" name="Rak koppling 32">
            <a:extLst>
              <a:ext uri="{FF2B5EF4-FFF2-40B4-BE49-F238E27FC236}">
                <a16:creationId xmlns:a16="http://schemas.microsoft.com/office/drawing/2014/main" id="{F913E26B-DD9C-4C90-BC8C-4A95A34938AE}"/>
              </a:ext>
            </a:extLst>
          </p:cNvPr>
          <p:cNvCxnSpPr/>
          <p:nvPr/>
        </p:nvCxnSpPr>
        <p:spPr>
          <a:xfrm flipH="1">
            <a:off x="9426787" y="3408584"/>
            <a:ext cx="1" cy="88441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34" name="textruta 33">
            <a:extLst>
              <a:ext uri="{FF2B5EF4-FFF2-40B4-BE49-F238E27FC236}">
                <a16:creationId xmlns:a16="http://schemas.microsoft.com/office/drawing/2014/main" id="{234FDC2D-226B-4926-9BA8-FC3E67D2E6BA}"/>
              </a:ext>
            </a:extLst>
          </p:cNvPr>
          <p:cNvSpPr txBox="1"/>
          <p:nvPr/>
        </p:nvSpPr>
        <p:spPr>
          <a:xfrm>
            <a:off x="6257544" y="4782285"/>
            <a:ext cx="128938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Inriktnings-beslut för 2022.</a:t>
            </a:r>
            <a:endParaRPr kumimoji="0" lang="sv-SE" sz="1600" b="1"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414168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A5CDCD-973B-47CE-A952-1E447FD609DC}"/>
              </a:ext>
            </a:extLst>
          </p:cNvPr>
          <p:cNvSpPr>
            <a:spLocks noGrp="1"/>
          </p:cNvSpPr>
          <p:nvPr>
            <p:ph type="title"/>
          </p:nvPr>
        </p:nvSpPr>
        <p:spPr>
          <a:xfrm>
            <a:off x="664233" y="238847"/>
            <a:ext cx="10613367" cy="1231392"/>
          </a:xfrm>
        </p:spPr>
        <p:txBody>
          <a:bodyPr/>
          <a:lstStyle/>
          <a:p>
            <a:r>
              <a:rPr lang="sv-SE" dirty="0">
                <a:cs typeface="Calibri Light"/>
              </a:rPr>
              <a:t>Steg 1 och 2 sker regionalt/lokalt</a:t>
            </a:r>
            <a:endParaRPr lang="sv-SE" dirty="0"/>
          </a:p>
        </p:txBody>
      </p:sp>
      <p:graphicFrame>
        <p:nvGraphicFramePr>
          <p:cNvPr id="4" name="Diagram 4">
            <a:extLst>
              <a:ext uri="{FF2B5EF4-FFF2-40B4-BE49-F238E27FC236}">
                <a16:creationId xmlns:a16="http://schemas.microsoft.com/office/drawing/2014/main" id="{71798317-C924-42EE-9BC4-807774D9948F}"/>
              </a:ext>
            </a:extLst>
          </p:cNvPr>
          <p:cNvGraphicFramePr>
            <a:graphicFrameLocks noGrp="1"/>
          </p:cNvGraphicFramePr>
          <p:nvPr>
            <p:ph idx="1"/>
          </p:nvPr>
        </p:nvGraphicFramePr>
        <p:xfrm>
          <a:off x="411480" y="1179576"/>
          <a:ext cx="11576304" cy="4727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ruta 2">
            <a:extLst>
              <a:ext uri="{FF2B5EF4-FFF2-40B4-BE49-F238E27FC236}">
                <a16:creationId xmlns:a16="http://schemas.microsoft.com/office/drawing/2014/main" id="{C5C7EB29-8A2B-4DA7-B2C6-7A1EE10A6324}"/>
              </a:ext>
            </a:extLst>
          </p:cNvPr>
          <p:cNvSpPr txBox="1"/>
          <p:nvPr/>
        </p:nvSpPr>
        <p:spPr>
          <a:xfrm>
            <a:off x="9420225" y="3223736"/>
            <a:ext cx="1857375" cy="73866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Sammanställning från RSS skickas till SKR</a:t>
            </a:r>
          </a:p>
        </p:txBody>
      </p:sp>
      <p:cxnSp>
        <p:nvCxnSpPr>
          <p:cNvPr id="7" name="Rak pilkoppling 6">
            <a:extLst>
              <a:ext uri="{FF2B5EF4-FFF2-40B4-BE49-F238E27FC236}">
                <a16:creationId xmlns:a16="http://schemas.microsoft.com/office/drawing/2014/main" id="{E66DF383-0A6B-4595-98B0-EE163F22CFF7}"/>
              </a:ext>
            </a:extLst>
          </p:cNvPr>
          <p:cNvCxnSpPr>
            <a:cxnSpLocks/>
          </p:cNvCxnSpPr>
          <p:nvPr/>
        </p:nvCxnSpPr>
        <p:spPr>
          <a:xfrm flipH="1">
            <a:off x="8294914" y="3908754"/>
            <a:ext cx="936172" cy="325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93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2" y="429106"/>
            <a:ext cx="10286797" cy="811865"/>
          </a:xfrm>
        </p:spPr>
        <p:txBody>
          <a:bodyPr/>
          <a:lstStyle/>
          <a:p>
            <a:r>
              <a:rPr lang="sv-SE" dirty="0"/>
              <a:t>RSS ansvar i modellen - steg 1 och 2</a:t>
            </a:r>
          </a:p>
        </p:txBody>
      </p:sp>
      <p:sp>
        <p:nvSpPr>
          <p:cNvPr id="3" name="Platshållare för innehåll 2"/>
          <p:cNvSpPr>
            <a:spLocks noGrp="1"/>
          </p:cNvSpPr>
          <p:nvPr>
            <p:ph idx="1"/>
          </p:nvPr>
        </p:nvSpPr>
        <p:spPr>
          <a:xfrm>
            <a:off x="664232" y="1524000"/>
            <a:ext cx="10468056" cy="4800600"/>
          </a:xfrm>
        </p:spPr>
        <p:txBody>
          <a:bodyPr/>
          <a:lstStyle/>
          <a:p>
            <a:pPr marL="30163" lvl="0" indent="0">
              <a:buNone/>
            </a:pPr>
            <a:r>
              <a:rPr lang="sv-SE" dirty="0"/>
              <a:t>Steg 1       </a:t>
            </a:r>
            <a:r>
              <a:rPr lang="sv-SE" b="1" i="1" dirty="0"/>
              <a:t>Identifiera och sammanställa lokala kunskapsbehov</a:t>
            </a:r>
          </a:p>
          <a:p>
            <a:pPr marL="30163" indent="0">
              <a:buNone/>
            </a:pPr>
            <a:r>
              <a:rPr lang="sv-SE" dirty="0"/>
              <a:t>RSS använder nätverksmöten och andra relevanta möten, för det aktuella verksamhetsområdet och dokumenterar i mall allt eftersom.</a:t>
            </a:r>
          </a:p>
          <a:p>
            <a:pPr marL="30163" indent="0">
              <a:buNone/>
            </a:pPr>
            <a:r>
              <a:rPr lang="sv-SE" dirty="0"/>
              <a:t>RSS använder också material/rapporter från lokal och regional nivå där lokala behov framträder som är från den beslutade materialinsamlingstiden</a:t>
            </a:r>
          </a:p>
          <a:p>
            <a:pPr marL="30163" indent="0">
              <a:buNone/>
            </a:pPr>
            <a:r>
              <a:rPr lang="sv-SE" dirty="0"/>
              <a:t>Sammanställning i mall görs</a:t>
            </a:r>
          </a:p>
          <a:p>
            <a:pPr marL="30163" indent="0">
              <a:buNone/>
            </a:pPr>
            <a:r>
              <a:rPr lang="sv-SE" dirty="0"/>
              <a:t>Steg 2       </a:t>
            </a:r>
            <a:r>
              <a:rPr lang="sv-SE" b="1" i="1" dirty="0"/>
              <a:t>Identifierade behov kvalitetssäkras/valideras</a:t>
            </a:r>
          </a:p>
          <a:p>
            <a:pPr marL="30163" indent="0">
              <a:buNone/>
            </a:pPr>
            <a:r>
              <a:rPr lang="sv-SE" dirty="0"/>
              <a:t>RSS stämmer av identifierade behov tillsammans med relevant nätverk. Vid behov justeras sammanställningen. Justerad sammanställning skickas till SKR</a:t>
            </a:r>
          </a:p>
          <a:p>
            <a:pPr marL="30163" indent="0">
              <a:buNone/>
            </a:pPr>
            <a:endParaRPr lang="sv-SE" dirty="0"/>
          </a:p>
          <a:p>
            <a:pPr marL="30163" indent="0">
              <a:buNone/>
            </a:pPr>
            <a:endParaRPr lang="sv-SE" dirty="0"/>
          </a:p>
        </p:txBody>
      </p:sp>
      <p:sp>
        <p:nvSpPr>
          <p:cNvPr id="4" name="Pil: höger 3">
            <a:extLst>
              <a:ext uri="{FF2B5EF4-FFF2-40B4-BE49-F238E27FC236}">
                <a16:creationId xmlns:a16="http://schemas.microsoft.com/office/drawing/2014/main" id="{B64B41B2-4F27-4170-9BA4-25C31C41F684}"/>
              </a:ext>
            </a:extLst>
          </p:cNvPr>
          <p:cNvSpPr/>
          <p:nvPr/>
        </p:nvSpPr>
        <p:spPr>
          <a:xfrm>
            <a:off x="1737360" y="1600308"/>
            <a:ext cx="393192"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Pil: höger 4">
            <a:extLst>
              <a:ext uri="{FF2B5EF4-FFF2-40B4-BE49-F238E27FC236}">
                <a16:creationId xmlns:a16="http://schemas.microsoft.com/office/drawing/2014/main" id="{21312130-1121-4020-972F-1D6CB785A788}"/>
              </a:ext>
            </a:extLst>
          </p:cNvPr>
          <p:cNvSpPr/>
          <p:nvPr/>
        </p:nvSpPr>
        <p:spPr>
          <a:xfrm>
            <a:off x="1737360" y="4451169"/>
            <a:ext cx="393192"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85018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D0D2ED-01E6-44A1-AD61-5FFC8CC21C31}"/>
              </a:ext>
            </a:extLst>
          </p:cNvPr>
          <p:cNvSpPr>
            <a:spLocks noGrp="1"/>
          </p:cNvSpPr>
          <p:nvPr>
            <p:ph type="title"/>
          </p:nvPr>
        </p:nvSpPr>
        <p:spPr/>
        <p:txBody>
          <a:bodyPr/>
          <a:lstStyle/>
          <a:p>
            <a:r>
              <a:rPr lang="sv-SE" dirty="0"/>
              <a:t>Nationell prövning av modellen</a:t>
            </a:r>
          </a:p>
        </p:txBody>
      </p:sp>
      <p:sp>
        <p:nvSpPr>
          <p:cNvPr id="3" name="Platshållare för innehåll 2">
            <a:extLst>
              <a:ext uri="{FF2B5EF4-FFF2-40B4-BE49-F238E27FC236}">
                <a16:creationId xmlns:a16="http://schemas.microsoft.com/office/drawing/2014/main" id="{BF776201-CA57-4327-B52A-2F1D06ECC17B}"/>
              </a:ext>
            </a:extLst>
          </p:cNvPr>
          <p:cNvSpPr>
            <a:spLocks noGrp="1"/>
          </p:cNvSpPr>
          <p:nvPr>
            <p:ph idx="1"/>
          </p:nvPr>
        </p:nvSpPr>
        <p:spPr>
          <a:xfrm>
            <a:off x="664232" y="1845979"/>
            <a:ext cx="9609825" cy="3738598"/>
          </a:xfrm>
        </p:spPr>
        <p:txBody>
          <a:bodyPr/>
          <a:lstStyle/>
          <a:p>
            <a:r>
              <a:rPr lang="sv-SE" dirty="0"/>
              <a:t>Utgångspunkt för prövning/genomförande nationellt är att inte alla verksamhetsområden görs samtidigt, vi testar ett.</a:t>
            </a:r>
          </a:p>
          <a:p>
            <a:r>
              <a:rPr lang="sv-SE" dirty="0"/>
              <a:t>Funktionshinderområdet lämpar sig väl utifrån pågående arbete med Yrkesresan</a:t>
            </a:r>
          </a:p>
          <a:p>
            <a:r>
              <a:rPr lang="sv-SE" dirty="0"/>
              <a:t>Modell utifrån </a:t>
            </a:r>
            <a:r>
              <a:rPr lang="sv-SE" dirty="0" err="1"/>
              <a:t>årshjul</a:t>
            </a:r>
            <a:r>
              <a:rPr lang="sv-SE" dirty="0"/>
              <a:t>, men inte kalenderbundet.</a:t>
            </a:r>
          </a:p>
          <a:p>
            <a:r>
              <a:rPr lang="sv-SE" dirty="0"/>
              <a:t>Förslag på materialinsamlingsperiod: 2-3 möten med relevant nätverk, under ca 6-8 mån.</a:t>
            </a:r>
          </a:p>
          <a:p>
            <a:r>
              <a:rPr lang="sv-SE" dirty="0"/>
              <a:t>Instruktioner och stöd från projektgrupp kommer att finnas under prövningen.</a:t>
            </a:r>
          </a:p>
        </p:txBody>
      </p:sp>
    </p:spTree>
    <p:extLst>
      <p:ext uri="{BB962C8B-B14F-4D97-AF65-F5344CB8AC3E}">
        <p14:creationId xmlns:p14="http://schemas.microsoft.com/office/powerpoint/2010/main" val="3655243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8EC2DA-7661-45E3-895C-578C3BF02DBB}"/>
              </a:ext>
            </a:extLst>
          </p:cNvPr>
          <p:cNvSpPr>
            <a:spLocks noGrp="1"/>
          </p:cNvSpPr>
          <p:nvPr>
            <p:ph type="title"/>
          </p:nvPr>
        </p:nvSpPr>
        <p:spPr/>
        <p:txBody>
          <a:bodyPr/>
          <a:lstStyle/>
          <a:p>
            <a:r>
              <a:rPr lang="sv-SE" dirty="0"/>
              <a:t>Hur ser ni på deltagande i ett nationellt test?</a:t>
            </a:r>
          </a:p>
        </p:txBody>
      </p:sp>
      <p:sp>
        <p:nvSpPr>
          <p:cNvPr id="3" name="Platshållare för innehåll 2">
            <a:extLst>
              <a:ext uri="{FF2B5EF4-FFF2-40B4-BE49-F238E27FC236}">
                <a16:creationId xmlns:a16="http://schemas.microsoft.com/office/drawing/2014/main" id="{6827DF7A-DE34-4A2B-85CF-A4B5C973F01A}"/>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844182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ska vi göra så här? </a:t>
            </a:r>
          </a:p>
        </p:txBody>
      </p:sp>
      <p:sp>
        <p:nvSpPr>
          <p:cNvPr id="3" name="Platshållare för innehåll 2"/>
          <p:cNvSpPr>
            <a:spLocks noGrp="1"/>
          </p:cNvSpPr>
          <p:nvPr>
            <p:ph idx="1"/>
          </p:nvPr>
        </p:nvSpPr>
        <p:spPr/>
        <p:txBody>
          <a:bodyPr/>
          <a:lstStyle/>
          <a:p>
            <a:pPr>
              <a:buFont typeface="Arial" panose="020B0604020202020204" pitchFamily="34" charset="0"/>
              <a:buChar char="•"/>
            </a:pPr>
            <a:r>
              <a:rPr lang="sv-SE" sz="2800" dirty="0"/>
              <a:t>Ett gemensamt arbetssätt underlättar och skapar systematik</a:t>
            </a:r>
          </a:p>
          <a:p>
            <a:pPr>
              <a:buFont typeface="Arial" panose="020B0604020202020204" pitchFamily="34" charset="0"/>
              <a:buChar char="•"/>
            </a:pPr>
            <a:r>
              <a:rPr lang="sv-SE" sz="2800" dirty="0"/>
              <a:t>Vi tror att vi kan hitta behov i befintliga underlag</a:t>
            </a:r>
          </a:p>
          <a:p>
            <a:pPr>
              <a:buFont typeface="Arial" panose="020B0604020202020204" pitchFamily="34" charset="0"/>
              <a:buChar char="•"/>
            </a:pPr>
            <a:r>
              <a:rPr lang="sv-SE" sz="2800" dirty="0"/>
              <a:t>Underlätta prioritering och sortering </a:t>
            </a:r>
          </a:p>
          <a:p>
            <a:pPr>
              <a:buFont typeface="Arial" panose="020B0604020202020204" pitchFamily="34" charset="0"/>
              <a:buChar char="•"/>
            </a:pPr>
            <a:r>
              <a:rPr lang="sv-SE" sz="2800" dirty="0"/>
              <a:t>Behovsanpassad kunskapsutveckling</a:t>
            </a:r>
          </a:p>
        </p:txBody>
      </p:sp>
    </p:spTree>
    <p:extLst>
      <p:ext uri="{BB962C8B-B14F-4D97-AF65-F5344CB8AC3E}">
        <p14:creationId xmlns:p14="http://schemas.microsoft.com/office/powerpoint/2010/main" val="2576596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llips 2"/>
          <p:cNvSpPr/>
          <p:nvPr/>
        </p:nvSpPr>
        <p:spPr>
          <a:xfrm rot="19466801">
            <a:off x="5686558" y="2326027"/>
            <a:ext cx="2558081" cy="2558081"/>
          </a:xfrm>
          <a:prstGeom prst="ellips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Ellips 3"/>
          <p:cNvSpPr/>
          <p:nvPr/>
        </p:nvSpPr>
        <p:spPr>
          <a:xfrm>
            <a:off x="6010109" y="2649578"/>
            <a:ext cx="1910974" cy="191097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13"/>
          <p:cNvSpPr txBox="1"/>
          <p:nvPr/>
        </p:nvSpPr>
        <p:spPr>
          <a:xfrm>
            <a:off x="6010108" y="3108258"/>
            <a:ext cx="1910975" cy="1015663"/>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Modell för att lyfta/synliggöra lokala behov</a:t>
            </a:r>
          </a:p>
        </p:txBody>
      </p:sp>
      <p:sp>
        <p:nvSpPr>
          <p:cNvPr id="6" name="Ellips 5"/>
          <p:cNvSpPr/>
          <p:nvPr/>
        </p:nvSpPr>
        <p:spPr>
          <a:xfrm>
            <a:off x="5880164" y="2519633"/>
            <a:ext cx="2170869" cy="2170869"/>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ruta 15"/>
          <p:cNvSpPr txBox="1"/>
          <p:nvPr/>
        </p:nvSpPr>
        <p:spPr>
          <a:xfrm>
            <a:off x="8247767" y="642557"/>
            <a:ext cx="3053532" cy="1200329"/>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Ansvar: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Projektägare - administrerar processen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Nationell samordning</a:t>
            </a:r>
          </a:p>
        </p:txBody>
      </p:sp>
      <p:sp>
        <p:nvSpPr>
          <p:cNvPr id="8" name="Tår 7"/>
          <p:cNvSpPr/>
          <p:nvPr/>
        </p:nvSpPr>
        <p:spPr>
          <a:xfrm>
            <a:off x="4323741" y="4408878"/>
            <a:ext cx="1752659" cy="1752659"/>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Ellips 8"/>
          <p:cNvSpPr/>
          <p:nvPr/>
        </p:nvSpPr>
        <p:spPr>
          <a:xfrm>
            <a:off x="4429127" y="4514264"/>
            <a:ext cx="1541885" cy="1541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år 9"/>
          <p:cNvSpPr/>
          <p:nvPr/>
        </p:nvSpPr>
        <p:spPr>
          <a:xfrm rot="4320000">
            <a:off x="3923921" y="1589668"/>
            <a:ext cx="1752659" cy="1752659"/>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Ellips 10"/>
          <p:cNvSpPr/>
          <p:nvPr/>
        </p:nvSpPr>
        <p:spPr>
          <a:xfrm rot="4320000">
            <a:off x="4029309" y="1695054"/>
            <a:ext cx="1541885" cy="1541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år 11"/>
          <p:cNvSpPr/>
          <p:nvPr/>
        </p:nvSpPr>
        <p:spPr>
          <a:xfrm rot="17280000">
            <a:off x="7314288" y="4839253"/>
            <a:ext cx="1752659" cy="1752659"/>
          </a:xfrm>
          <a:prstGeom prst="teardrop">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Ellips 12"/>
          <p:cNvSpPr/>
          <p:nvPr/>
        </p:nvSpPr>
        <p:spPr>
          <a:xfrm rot="17280000">
            <a:off x="7419674" y="4944641"/>
            <a:ext cx="1541885" cy="1541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år 13"/>
          <p:cNvSpPr/>
          <p:nvPr/>
        </p:nvSpPr>
        <p:spPr>
          <a:xfrm rot="12960000">
            <a:off x="8494948" y="2306520"/>
            <a:ext cx="1752659" cy="175265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Ellips 14"/>
          <p:cNvSpPr/>
          <p:nvPr/>
        </p:nvSpPr>
        <p:spPr>
          <a:xfrm rot="12960000">
            <a:off x="8605202" y="2423264"/>
            <a:ext cx="1541885" cy="1541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Tår 15"/>
          <p:cNvSpPr/>
          <p:nvPr/>
        </p:nvSpPr>
        <p:spPr>
          <a:xfrm rot="8640000">
            <a:off x="6435735" y="297116"/>
            <a:ext cx="1752659" cy="1752659"/>
          </a:xfrm>
          <a:prstGeom prst="teardrop">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Ellips 16"/>
          <p:cNvSpPr/>
          <p:nvPr/>
        </p:nvSpPr>
        <p:spPr>
          <a:xfrm rot="8640000">
            <a:off x="6541123" y="402503"/>
            <a:ext cx="1541885" cy="15418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textruta 39"/>
          <p:cNvSpPr txBox="1"/>
          <p:nvPr/>
        </p:nvSpPr>
        <p:spPr>
          <a:xfrm>
            <a:off x="6943856" y="953039"/>
            <a:ext cx="736412" cy="369332"/>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SKR</a:t>
            </a:r>
          </a:p>
        </p:txBody>
      </p:sp>
      <p:sp>
        <p:nvSpPr>
          <p:cNvPr id="19" name="textruta 40"/>
          <p:cNvSpPr txBox="1"/>
          <p:nvPr/>
        </p:nvSpPr>
        <p:spPr>
          <a:xfrm>
            <a:off x="8713340" y="2950424"/>
            <a:ext cx="1345174" cy="369332"/>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Kommuner</a:t>
            </a:r>
          </a:p>
        </p:txBody>
      </p:sp>
      <p:sp>
        <p:nvSpPr>
          <p:cNvPr id="20" name="textruta 41"/>
          <p:cNvSpPr txBox="1"/>
          <p:nvPr/>
        </p:nvSpPr>
        <p:spPr>
          <a:xfrm>
            <a:off x="7516957" y="5519319"/>
            <a:ext cx="1345174" cy="400110"/>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0000"/>
                </a:solidFill>
                <a:effectLst/>
                <a:uLnTx/>
                <a:uFillTx/>
                <a:latin typeface="Arial"/>
                <a:ea typeface="+mn-ea"/>
                <a:cs typeface="+mn-cs"/>
              </a:rPr>
              <a:t>RSS</a:t>
            </a:r>
          </a:p>
        </p:txBody>
      </p:sp>
      <p:sp>
        <p:nvSpPr>
          <p:cNvPr id="21" name="textruta 42"/>
          <p:cNvSpPr txBox="1"/>
          <p:nvPr/>
        </p:nvSpPr>
        <p:spPr>
          <a:xfrm>
            <a:off x="4527480" y="5100538"/>
            <a:ext cx="1345174" cy="369332"/>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NSK-S</a:t>
            </a:r>
          </a:p>
        </p:txBody>
      </p:sp>
      <p:sp>
        <p:nvSpPr>
          <p:cNvPr id="22" name="textruta 43"/>
          <p:cNvSpPr txBox="1"/>
          <p:nvPr/>
        </p:nvSpPr>
        <p:spPr>
          <a:xfrm>
            <a:off x="4028790" y="2250298"/>
            <a:ext cx="1464161" cy="369332"/>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Myndigheter</a:t>
            </a:r>
          </a:p>
        </p:txBody>
      </p:sp>
      <p:sp>
        <p:nvSpPr>
          <p:cNvPr id="23" name="textruta 45"/>
          <p:cNvSpPr txBox="1"/>
          <p:nvPr/>
        </p:nvSpPr>
        <p:spPr>
          <a:xfrm>
            <a:off x="9162056" y="4925313"/>
            <a:ext cx="2940236" cy="1477328"/>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Ansvar: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Identifierar behov regionalt och </a:t>
            </a:r>
            <a:r>
              <a:rPr kumimoji="0" lang="sv-SE" sz="1800" b="0" i="0" u="none" strike="noStrike" kern="1200" cap="none" spc="0" normalizeH="0" baseline="0" noProof="0" dirty="0" err="1">
                <a:ln>
                  <a:noFill/>
                </a:ln>
                <a:solidFill>
                  <a:prstClr val="white"/>
                </a:solidFill>
                <a:effectLst/>
                <a:uLnTx/>
                <a:uFillTx/>
                <a:latin typeface="Arial"/>
                <a:ea typeface="+mn-ea"/>
                <a:cs typeface="+mn-cs"/>
              </a:rPr>
              <a:t>förankar</a:t>
            </a:r>
            <a:r>
              <a:rPr kumimoji="0" lang="sv-SE" sz="1800" b="0" i="0" u="none" strike="noStrike" kern="1200" cap="none" spc="0" normalizeH="0" baseline="0" noProof="0" dirty="0">
                <a:ln>
                  <a:noFill/>
                </a:ln>
                <a:solidFill>
                  <a:prstClr val="white"/>
                </a:solidFill>
                <a:effectLst/>
                <a:uLnTx/>
                <a:uFillTx/>
                <a:latin typeface="Arial"/>
                <a:ea typeface="+mn-ea"/>
                <a:cs typeface="+mn-cs"/>
              </a:rPr>
              <a:t> med lokal nivå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4" name="textruta 47"/>
          <p:cNvSpPr txBox="1"/>
          <p:nvPr/>
        </p:nvSpPr>
        <p:spPr>
          <a:xfrm>
            <a:off x="1201084" y="2369595"/>
            <a:ext cx="3053532" cy="1754326"/>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Ansvar: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Lokala behov tas hänsyn till i kunskapsstyrningsprocessen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Återkoppling</a:t>
            </a:r>
          </a:p>
        </p:txBody>
      </p:sp>
      <p:sp>
        <p:nvSpPr>
          <p:cNvPr id="25" name="textruta 24"/>
          <p:cNvSpPr txBox="1"/>
          <p:nvPr/>
        </p:nvSpPr>
        <p:spPr>
          <a:xfrm>
            <a:off x="657546" y="504502"/>
            <a:ext cx="3171261" cy="1077218"/>
          </a:xfrm>
          <a:prstGeom prst="rect">
            <a:avLst/>
          </a:prstGeom>
          <a:solidFill>
            <a:schemeClr val="bg1"/>
          </a:solidFill>
          <a:ln>
            <a:solidFill>
              <a:schemeClr val="accent3"/>
            </a:solidFill>
          </a:ln>
        </p:spPr>
        <p:txBody>
          <a:bodyPr wrap="square" rtlCol="0">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Arial"/>
                <a:ea typeface="+mn-ea"/>
                <a:cs typeface="+mn-cs"/>
              </a:rPr>
              <a:t>Aktörers roller i modellen</a:t>
            </a:r>
          </a:p>
        </p:txBody>
      </p:sp>
      <p:sp>
        <p:nvSpPr>
          <p:cNvPr id="26" name="textruta 45"/>
          <p:cNvSpPr txBox="1"/>
          <p:nvPr/>
        </p:nvSpPr>
        <p:spPr>
          <a:xfrm>
            <a:off x="10180281" y="2361290"/>
            <a:ext cx="1995129" cy="1754326"/>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Ansvar: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Identifierar och lyfter lokala behov till regional nivå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textruta 45"/>
          <p:cNvSpPr txBox="1"/>
          <p:nvPr/>
        </p:nvSpPr>
        <p:spPr>
          <a:xfrm>
            <a:off x="2089206" y="5253917"/>
            <a:ext cx="2241563" cy="923330"/>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Ansvar: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Prioriterar behov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19669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754124" y="404177"/>
            <a:ext cx="9609825" cy="1231392"/>
          </a:xfrm>
        </p:spPr>
        <p:txBody>
          <a:bodyPr/>
          <a:lstStyle/>
          <a:p>
            <a:r>
              <a:rPr lang="sv-SE" dirty="0"/>
              <a:t>Hur upplevde piloterna modellen - SWOT-analys</a:t>
            </a:r>
          </a:p>
        </p:txBody>
      </p:sp>
      <p:sp>
        <p:nvSpPr>
          <p:cNvPr id="3" name="Platshållare för innehåll 2"/>
          <p:cNvSpPr>
            <a:spLocks noGrp="1"/>
          </p:cNvSpPr>
          <p:nvPr>
            <p:ph sz="half" idx="1"/>
          </p:nvPr>
        </p:nvSpPr>
        <p:spPr>
          <a:xfrm>
            <a:off x="754124" y="1931889"/>
            <a:ext cx="4902177" cy="1642860"/>
          </a:xfrm>
        </p:spPr>
        <p:txBody>
          <a:bodyPr/>
          <a:lstStyle/>
          <a:p>
            <a:pPr marL="30163" indent="0">
              <a:buNone/>
            </a:pPr>
            <a:r>
              <a:rPr lang="sv-SE" b="1" dirty="0"/>
              <a:t>Styrkor</a:t>
            </a:r>
          </a:p>
          <a:p>
            <a:pPr marL="30163" indent="0">
              <a:buNone/>
            </a:pPr>
            <a:r>
              <a:rPr lang="sv-SE" sz="2000" dirty="0"/>
              <a:t>Skapar engagemang lokalt och mervärde på alla nivåer</a:t>
            </a:r>
          </a:p>
          <a:p>
            <a:pPr marL="30163" indent="0">
              <a:buNone/>
            </a:pPr>
            <a:r>
              <a:rPr lang="sv-SE" sz="2000" dirty="0"/>
              <a:t>Tar tillvara sådant som redan identifierats</a:t>
            </a:r>
          </a:p>
          <a:p>
            <a:pPr marL="30163" indent="0">
              <a:buNone/>
            </a:pPr>
            <a:r>
              <a:rPr lang="sv-SE" sz="2000" dirty="0"/>
              <a:t>Gemensamt tankesätt, skapar systematik</a:t>
            </a:r>
          </a:p>
        </p:txBody>
      </p:sp>
      <p:sp>
        <p:nvSpPr>
          <p:cNvPr id="4" name="Platshållare för innehåll 3"/>
          <p:cNvSpPr>
            <a:spLocks noGrp="1"/>
          </p:cNvSpPr>
          <p:nvPr>
            <p:ph sz="half" idx="2"/>
          </p:nvPr>
        </p:nvSpPr>
        <p:spPr>
          <a:xfrm>
            <a:off x="6189363" y="1931889"/>
            <a:ext cx="4564755" cy="1448550"/>
          </a:xfrm>
        </p:spPr>
        <p:txBody>
          <a:bodyPr/>
          <a:lstStyle/>
          <a:p>
            <a:pPr marL="30163" indent="0">
              <a:buNone/>
            </a:pPr>
            <a:r>
              <a:rPr lang="sv-SE" b="1" dirty="0"/>
              <a:t>Svagheter</a:t>
            </a:r>
          </a:p>
          <a:p>
            <a:pPr marL="30163" indent="0">
              <a:buNone/>
            </a:pPr>
            <a:r>
              <a:rPr lang="sv-SE" sz="2000" dirty="0"/>
              <a:t>Förutsätter skriftlig dokumentation</a:t>
            </a:r>
          </a:p>
          <a:p>
            <a:pPr marL="30163" indent="0">
              <a:buNone/>
            </a:pPr>
            <a:r>
              <a:rPr lang="sv-SE" sz="2000" dirty="0"/>
              <a:t>Tidskrävande</a:t>
            </a:r>
          </a:p>
          <a:p>
            <a:pPr marL="30163" indent="0">
              <a:buNone/>
            </a:pPr>
            <a:r>
              <a:rPr lang="sv-SE" sz="2000" dirty="0"/>
              <a:t>Identifierar inte framtida behov</a:t>
            </a:r>
          </a:p>
          <a:p>
            <a:pPr marL="30163" indent="0">
              <a:buNone/>
            </a:pPr>
            <a:r>
              <a:rPr lang="sv-SE" sz="2000" dirty="0"/>
              <a:t>Missar brukarnas behov</a:t>
            </a:r>
          </a:p>
        </p:txBody>
      </p:sp>
      <p:sp>
        <p:nvSpPr>
          <p:cNvPr id="5" name="Platshållare för innehåll 2"/>
          <p:cNvSpPr txBox="1">
            <a:spLocks/>
          </p:cNvSpPr>
          <p:nvPr/>
        </p:nvSpPr>
        <p:spPr>
          <a:xfrm>
            <a:off x="754123" y="4247400"/>
            <a:ext cx="4902177" cy="1642860"/>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Möjligheter</a:t>
            </a: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Behov som lyfts till NSK-S har en bredare förankring</a:t>
            </a: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Delaktighet från börjar skapar goda förutsättningar för lyckad implementering</a:t>
            </a:r>
          </a:p>
        </p:txBody>
      </p:sp>
      <p:sp>
        <p:nvSpPr>
          <p:cNvPr id="6" name="Platshållare för innehåll 2"/>
          <p:cNvSpPr txBox="1">
            <a:spLocks/>
          </p:cNvSpPr>
          <p:nvPr/>
        </p:nvSpPr>
        <p:spPr>
          <a:xfrm>
            <a:off x="6189363" y="4247400"/>
            <a:ext cx="4660380" cy="1642860"/>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Hot</a:t>
            </a: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Att modellen brister i återkoppling till regional och lokal nivå</a:t>
            </a: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Riskerar att fastna i det vi redan vet istället för att tänka innovativt</a:t>
            </a:r>
          </a:p>
        </p:txBody>
      </p:sp>
    </p:spTree>
    <p:extLst>
      <p:ext uri="{BB962C8B-B14F-4D97-AF65-F5344CB8AC3E}">
        <p14:creationId xmlns:p14="http://schemas.microsoft.com/office/powerpoint/2010/main" val="1170958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4ABE38-A367-47F7-AEFA-5F3B3B3CACD2}"/>
              </a:ext>
            </a:extLst>
          </p:cNvPr>
          <p:cNvSpPr>
            <a:spLocks noGrp="1"/>
          </p:cNvSpPr>
          <p:nvPr>
            <p:ph type="ctrTitle"/>
          </p:nvPr>
        </p:nvSpPr>
        <p:spPr>
          <a:xfrm>
            <a:off x="666000" y="2746800"/>
            <a:ext cx="9608400" cy="1965600"/>
          </a:xfrm>
        </p:spPr>
        <p:txBody>
          <a:bodyPr/>
          <a:lstStyle/>
          <a:p>
            <a:r>
              <a:rPr lang="sv-SE" dirty="0"/>
              <a:t>Dialog inför förhandlingar om nya överenskommelser Psykisk hälsa</a:t>
            </a:r>
            <a:br>
              <a:rPr lang="sv-SE" dirty="0"/>
            </a:br>
            <a:endParaRPr lang="en-US" dirty="0"/>
          </a:p>
        </p:txBody>
      </p:sp>
      <p:sp>
        <p:nvSpPr>
          <p:cNvPr id="10" name="Subtitle 2">
            <a:extLst>
              <a:ext uri="{FF2B5EF4-FFF2-40B4-BE49-F238E27FC236}">
                <a16:creationId xmlns:a16="http://schemas.microsoft.com/office/drawing/2014/main" id="{B1419244-818F-4779-9D01-7951B1670DCB}"/>
              </a:ext>
            </a:extLst>
          </p:cNvPr>
          <p:cNvSpPr>
            <a:spLocks noGrp="1"/>
          </p:cNvSpPr>
          <p:nvPr>
            <p:ph type="subTitle" idx="1"/>
          </p:nvPr>
        </p:nvSpPr>
        <p:spPr>
          <a:xfrm>
            <a:off x="666000" y="4809600"/>
            <a:ext cx="9608400" cy="1425600"/>
          </a:xfrm>
        </p:spPr>
        <p:txBody>
          <a:bodyPr/>
          <a:lstStyle/>
          <a:p>
            <a:r>
              <a:rPr lang="en-US" dirty="0"/>
              <a:t>Ing-Marie Wieselgren</a:t>
            </a:r>
          </a:p>
        </p:txBody>
      </p:sp>
    </p:spTree>
    <p:extLst>
      <p:ext uri="{BB962C8B-B14F-4D97-AF65-F5344CB8AC3E}">
        <p14:creationId xmlns:p14="http://schemas.microsoft.com/office/powerpoint/2010/main" val="1632688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2" y="467097"/>
            <a:ext cx="9609825" cy="1231392"/>
          </a:xfrm>
        </p:spPr>
        <p:txBody>
          <a:bodyPr/>
          <a:lstStyle/>
          <a:p>
            <a:r>
              <a:rPr lang="sv-SE" dirty="0"/>
              <a:t>Resultat från WS av steg 3 med NSK-S</a:t>
            </a:r>
          </a:p>
        </p:txBody>
      </p:sp>
      <p:sp>
        <p:nvSpPr>
          <p:cNvPr id="3" name="Platshållare för innehåll 2"/>
          <p:cNvSpPr>
            <a:spLocks noGrp="1"/>
          </p:cNvSpPr>
          <p:nvPr>
            <p:ph idx="1"/>
          </p:nvPr>
        </p:nvSpPr>
        <p:spPr>
          <a:xfrm>
            <a:off x="664232" y="2226846"/>
            <a:ext cx="9609825" cy="3738598"/>
          </a:xfrm>
        </p:spPr>
        <p:txBody>
          <a:bodyPr/>
          <a:lstStyle/>
          <a:p>
            <a:pPr marL="30163" indent="0">
              <a:buNone/>
            </a:pPr>
            <a:r>
              <a:rPr lang="sv-SE" sz="2000" dirty="0"/>
              <a:t>NSK-S fick utifrån ett exempel diskutera om materialet är relevant och kan användas för dialoger om prioritering på nationell nivå</a:t>
            </a:r>
          </a:p>
          <a:p>
            <a:r>
              <a:rPr lang="sv-SE" sz="2000" dirty="0"/>
              <a:t>Det finns ett klart stöd för modellen och ett fortsatt arbete, ”enkel och tydlig”. </a:t>
            </a:r>
          </a:p>
          <a:p>
            <a:r>
              <a:rPr lang="sv-SE" sz="2000" dirty="0"/>
              <a:t>Igenkänning från lokal nivå i gruppdiskussioner – kändes trovärdigt.</a:t>
            </a:r>
          </a:p>
          <a:p>
            <a:r>
              <a:rPr lang="sv-SE" sz="2000" dirty="0"/>
              <a:t>Intresse från nationella myndigheter. Man jobbar på olika sätt med lokala behov men såg ändå modellen som ett viktigt bidrag.</a:t>
            </a:r>
          </a:p>
          <a:p>
            <a:r>
              <a:rPr lang="sv-SE" sz="2000" dirty="0"/>
              <a:t>WS visade behov av revidering av modellens steg 1 och 2. Processen för att identifiera lokala behov behöver avgränsas och förtydligas</a:t>
            </a:r>
          </a:p>
          <a:p>
            <a:r>
              <a:rPr lang="sv-SE" sz="2000" dirty="0"/>
              <a:t>Förslag på mellansteg (SoS) som underlättar för prioritering av NSK-S</a:t>
            </a:r>
          </a:p>
        </p:txBody>
      </p:sp>
    </p:spTree>
    <p:extLst>
      <p:ext uri="{BB962C8B-B14F-4D97-AF65-F5344CB8AC3E}">
        <p14:creationId xmlns:p14="http://schemas.microsoft.com/office/powerpoint/2010/main" val="3644181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E38FE3-8B9D-4564-B8A8-19183420CB76}"/>
              </a:ext>
            </a:extLst>
          </p:cNvPr>
          <p:cNvSpPr>
            <a:spLocks noGrp="1"/>
          </p:cNvSpPr>
          <p:nvPr>
            <p:ph type="ctrTitle"/>
          </p:nvPr>
        </p:nvSpPr>
        <p:spPr/>
        <p:txBody>
          <a:bodyPr/>
          <a:lstStyle/>
          <a:p>
            <a:r>
              <a:rPr lang="sv-SE" dirty="0"/>
              <a:t>Strategi för hälsa</a:t>
            </a:r>
            <a:br>
              <a:rPr lang="sv-SE" dirty="0"/>
            </a:br>
            <a:endParaRPr lang="sv-SE" dirty="0"/>
          </a:p>
        </p:txBody>
      </p:sp>
      <p:sp>
        <p:nvSpPr>
          <p:cNvPr id="3" name="Underrubrik 2">
            <a:extLst>
              <a:ext uri="{FF2B5EF4-FFF2-40B4-BE49-F238E27FC236}">
                <a16:creationId xmlns:a16="http://schemas.microsoft.com/office/drawing/2014/main" id="{5BD7F7CE-DCCC-4B65-B48E-05CF65EC0AA4}"/>
              </a:ext>
            </a:extLst>
          </p:cNvPr>
          <p:cNvSpPr>
            <a:spLocks noGrp="1"/>
          </p:cNvSpPr>
          <p:nvPr>
            <p:ph type="subTitle" idx="1"/>
          </p:nvPr>
        </p:nvSpPr>
        <p:spPr/>
        <p:txBody>
          <a:bodyPr/>
          <a:lstStyle/>
          <a:p>
            <a:r>
              <a:rPr lang="sv-SE" dirty="0"/>
              <a:t>Jesper Eklund</a:t>
            </a:r>
          </a:p>
        </p:txBody>
      </p:sp>
    </p:spTree>
    <p:extLst>
      <p:ext uri="{BB962C8B-B14F-4D97-AF65-F5344CB8AC3E}">
        <p14:creationId xmlns:p14="http://schemas.microsoft.com/office/powerpoint/2010/main" val="1219517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txBox="1">
            <a:spLocks/>
          </p:cNvSpPr>
          <p:nvPr/>
        </p:nvSpPr>
        <p:spPr>
          <a:xfrm>
            <a:off x="572792" y="2346912"/>
            <a:ext cx="5828008" cy="37385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4072" marR="0" lvl="0" indent="-171450" algn="l" defTabSz="685800" rtl="0" eaLnBrk="0" fontAlgn="auto" latinLnBrk="0" hangingPunct="0">
              <a:lnSpc>
                <a:spcPct val="90000"/>
              </a:lnSpc>
              <a:spcBef>
                <a:spcPct val="50000"/>
              </a:spcBef>
              <a:spcAft>
                <a:spcPts val="900"/>
              </a:spcAft>
              <a:buClrTx/>
              <a:buSzTx/>
              <a:buFont typeface="Arial" panose="020B0604020202020204" pitchFamily="34" charset="0"/>
              <a:buChar char="•"/>
              <a:tabLst/>
              <a:defRPr/>
            </a:pPr>
            <a:r>
              <a:rPr kumimoji="0" lang="sv-SE" sz="1800" b="0" i="1" u="none" strike="noStrike" kern="1200" cap="none" spc="0" normalizeH="0" baseline="0" noProof="0" dirty="0">
                <a:ln>
                  <a:noFill/>
                </a:ln>
                <a:solidFill>
                  <a:prstClr val="black"/>
                </a:solidFill>
                <a:effectLst/>
                <a:uLnTx/>
                <a:uFillTx/>
                <a:latin typeface="Calibri Light" panose="020F0302020204030204"/>
                <a:ea typeface="Geneva" pitchFamily="1" charset="-128"/>
                <a:cs typeface="Calibri" panose="020F0502020204030204" pitchFamily="34" charset="0"/>
              </a:rPr>
              <a:t>Strategi för hälsa </a:t>
            </a:r>
            <a:r>
              <a:rPr kumimoji="0" lang="sv-SE" sz="1800" b="0" i="0" u="none" strike="noStrike" kern="1200" cap="none" spc="0" normalizeH="0" baseline="0" noProof="0" dirty="0">
                <a:ln>
                  <a:noFill/>
                </a:ln>
                <a:solidFill>
                  <a:prstClr val="black"/>
                </a:solidFill>
                <a:effectLst/>
                <a:uLnTx/>
                <a:uFillTx/>
                <a:latin typeface="Calibri Light" panose="020F0302020204030204"/>
                <a:ea typeface="Geneva" pitchFamily="1" charset="-128"/>
                <a:cs typeface="Calibri" panose="020F0502020204030204" pitchFamily="34" charset="0"/>
              </a:rPr>
              <a:t>bidrar till en förbättrad och mer jämlik hälsa i befolkningen genom att kommuner och regioner jobbar tillsammans med förebyggande och hälsofrämjande insatser</a:t>
            </a:r>
          </a:p>
          <a:p>
            <a:pPr marL="194072" marR="0" lvl="0" indent="-171450" algn="l" defTabSz="685800" rtl="0" eaLnBrk="0" fontAlgn="auto" latinLnBrk="0" hangingPunct="0">
              <a:lnSpc>
                <a:spcPct val="90000"/>
              </a:lnSpc>
              <a:spcBef>
                <a:spcPct val="50000"/>
              </a:spcBef>
              <a:spcAft>
                <a:spcPts val="9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Light" panose="020F0302020204030204"/>
                <a:ea typeface="Geneva" pitchFamily="1" charset="-128"/>
                <a:cs typeface="+mn-cs"/>
              </a:rPr>
              <a:t>Vi behöver bli ännu bättre på att gemensamt utveckla arbetsmetoder, sätta konkreta mål, mäta och följa upp resultaten.</a:t>
            </a:r>
          </a:p>
          <a:p>
            <a:pPr marL="194072" marR="0" lvl="0" indent="-171450" algn="l" defTabSz="685800" rtl="0" eaLnBrk="0" fontAlgn="auto" latinLnBrk="0" hangingPunct="0">
              <a:lnSpc>
                <a:spcPct val="90000"/>
              </a:lnSpc>
              <a:spcBef>
                <a:spcPct val="50000"/>
              </a:spcBef>
              <a:spcAft>
                <a:spcPts val="9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Light" panose="020F0302020204030204"/>
                <a:ea typeface="Geneva" pitchFamily="1" charset="-128"/>
                <a:cs typeface="+mn-cs"/>
              </a:rPr>
              <a:t>Det finns 22 mål med indikatorer som har tagits fram tillsammans med kommuner och regioner.</a:t>
            </a:r>
            <a:endParaRPr kumimoji="0" lang="sv-SE"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016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016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l="10258" t="20018" r="16489" b="14502"/>
          <a:stretch/>
        </p:blipFill>
        <p:spPr>
          <a:xfrm>
            <a:off x="6797435" y="2126255"/>
            <a:ext cx="4374871" cy="3421800"/>
          </a:xfrm>
          <a:prstGeom prst="rect">
            <a:avLst/>
          </a:prstGeom>
        </p:spPr>
      </p:pic>
      <p:sp>
        <p:nvSpPr>
          <p:cNvPr id="7" name="Rubrik 1"/>
          <p:cNvSpPr txBox="1">
            <a:spLocks/>
          </p:cNvSpPr>
          <p:nvPr/>
        </p:nvSpPr>
        <p:spPr>
          <a:xfrm>
            <a:off x="672994" y="653986"/>
            <a:ext cx="9609825" cy="12220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Hälsa som strategi för att klara välfärdsuppdraget</a:t>
            </a:r>
          </a:p>
        </p:txBody>
      </p:sp>
    </p:spTree>
    <p:extLst>
      <p:ext uri="{BB962C8B-B14F-4D97-AF65-F5344CB8AC3E}">
        <p14:creationId xmlns:p14="http://schemas.microsoft.com/office/powerpoint/2010/main" val="1883422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a:spLocks noGrp="1"/>
          </p:cNvSpPr>
          <p:nvPr>
            <p:ph sz="half" idx="1"/>
          </p:nvPr>
        </p:nvSpPr>
        <p:spPr>
          <a:xfrm>
            <a:off x="666000" y="2483983"/>
            <a:ext cx="4716000" cy="3740400"/>
          </a:xfrm>
        </p:spPr>
        <p:txBody>
          <a:bodyPr/>
          <a:lstStyle/>
          <a:p>
            <a:pPr marL="30163" indent="0">
              <a:buNone/>
            </a:pPr>
            <a:endParaRPr lang="sv-SE" dirty="0"/>
          </a:p>
          <a:p>
            <a:endParaRPr lang="sv-SE" dirty="0"/>
          </a:p>
          <a:p>
            <a:endParaRPr lang="sv-SE" dirty="0"/>
          </a:p>
          <a:p>
            <a:endParaRPr lang="sv-SE" dirty="0"/>
          </a:p>
          <a:p>
            <a:pPr marL="30163" indent="0">
              <a:buNone/>
            </a:pPr>
            <a:endParaRPr lang="sv-SE" dirty="0">
              <a:hlinkClick r:id="rId3"/>
            </a:endParaRPr>
          </a:p>
          <a:p>
            <a:pPr marL="30163" indent="0">
              <a:buNone/>
            </a:pPr>
            <a:endParaRPr lang="sv-SE" dirty="0">
              <a:hlinkClick r:id="rId3"/>
            </a:endParaRPr>
          </a:p>
          <a:p>
            <a:pPr marL="30163" indent="0">
              <a:buNone/>
            </a:pPr>
            <a:r>
              <a:rPr lang="sv-SE" dirty="0"/>
              <a:t> </a:t>
            </a:r>
          </a:p>
        </p:txBody>
      </p:sp>
      <p:pic>
        <p:nvPicPr>
          <p:cNvPr id="6" name="Bildobjekt 5"/>
          <p:cNvPicPr>
            <a:picLocks noChangeAspect="1"/>
          </p:cNvPicPr>
          <p:nvPr/>
        </p:nvPicPr>
        <p:blipFill rotWithShape="1">
          <a:blip r:embed="rId4"/>
          <a:srcRect r="45771"/>
          <a:stretch/>
        </p:blipFill>
        <p:spPr>
          <a:xfrm>
            <a:off x="412997" y="2026351"/>
            <a:ext cx="2715099" cy="1720114"/>
          </a:xfrm>
          <a:prstGeom prst="rect">
            <a:avLst/>
          </a:prstGeom>
          <a:solidFill>
            <a:schemeClr val="bg1"/>
          </a:solidFill>
          <a:ln>
            <a:noFill/>
          </a:ln>
          <a:effectLst>
            <a:outerShdw blurRad="292100" dist="139700" dir="2700000" algn="tl" rotWithShape="0">
              <a:srgbClr val="333333">
                <a:alpha val="65000"/>
              </a:srgbClr>
            </a:outerShdw>
          </a:effectLst>
        </p:spPr>
      </p:pic>
      <p:pic>
        <p:nvPicPr>
          <p:cNvPr id="7" name="Bildobjekt 6"/>
          <p:cNvPicPr>
            <a:picLocks noChangeAspect="1"/>
          </p:cNvPicPr>
          <p:nvPr/>
        </p:nvPicPr>
        <p:blipFill>
          <a:blip r:embed="rId5"/>
          <a:stretch>
            <a:fillRect/>
          </a:stretch>
        </p:blipFill>
        <p:spPr>
          <a:xfrm>
            <a:off x="400687" y="3805636"/>
            <a:ext cx="4440012" cy="2241460"/>
          </a:xfrm>
          <a:prstGeom prst="rect">
            <a:avLst/>
          </a:prstGeom>
          <a:solidFill>
            <a:schemeClr val="bg1"/>
          </a:solidFill>
          <a:ln>
            <a:noFill/>
          </a:ln>
          <a:effectLst>
            <a:outerShdw blurRad="292100" dist="139700" dir="2700000" algn="tl" rotWithShape="0">
              <a:srgbClr val="333333">
                <a:alpha val="65000"/>
              </a:srgbClr>
            </a:outerShdw>
          </a:effectLst>
        </p:spPr>
      </p:pic>
      <p:sp>
        <p:nvSpPr>
          <p:cNvPr id="8" name="textruta 7"/>
          <p:cNvSpPr txBox="1"/>
          <p:nvPr/>
        </p:nvSpPr>
        <p:spPr>
          <a:xfrm>
            <a:off x="431350" y="1414273"/>
            <a:ext cx="49506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Gemensam baslinjemätning – 22 indikatorer</a:t>
            </a:r>
          </a:p>
        </p:txBody>
      </p:sp>
      <p:pic>
        <p:nvPicPr>
          <p:cNvPr id="11" name="Bildobjekt 10"/>
          <p:cNvPicPr>
            <a:picLocks noChangeAspect="1"/>
          </p:cNvPicPr>
          <p:nvPr/>
        </p:nvPicPr>
        <p:blipFill rotWithShape="1">
          <a:blip r:embed="rId6"/>
          <a:srcRect t="9744"/>
          <a:stretch/>
        </p:blipFill>
        <p:spPr>
          <a:xfrm>
            <a:off x="2458189" y="2070390"/>
            <a:ext cx="2471606" cy="1735246"/>
          </a:xfrm>
          <a:prstGeom prst="rect">
            <a:avLst/>
          </a:prstGeom>
        </p:spPr>
      </p:pic>
      <p:sp>
        <p:nvSpPr>
          <p:cNvPr id="23" name="textruta 22"/>
          <p:cNvSpPr txBox="1"/>
          <p:nvPr/>
        </p:nvSpPr>
        <p:spPr>
          <a:xfrm>
            <a:off x="7010326" y="1380020"/>
            <a:ext cx="49506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Lärande exempel/studiebesök och </a:t>
            </a:r>
            <a:r>
              <a:rPr kumimoji="0" lang="sv-SE" sz="1800" b="0" i="0" u="none" strike="noStrike" kern="1200" cap="none" spc="0" normalizeH="0" baseline="0" noProof="0" dirty="0" err="1">
                <a:ln>
                  <a:noFill/>
                </a:ln>
                <a:solidFill>
                  <a:prstClr val="black"/>
                </a:solidFill>
                <a:effectLst/>
                <a:uLnTx/>
                <a:uFillTx/>
                <a:latin typeface="Arial"/>
                <a:ea typeface="+mn-ea"/>
                <a:cs typeface="+mn-cs"/>
              </a:rPr>
              <a:t>webbinarier</a:t>
            </a:r>
            <a:r>
              <a:rPr kumimoji="0" lang="sv-SE" sz="1800" b="0" i="0" u="none" strike="noStrike" kern="1200" cap="none" spc="0" normalizeH="0" baseline="0" noProof="0" dirty="0">
                <a:ln>
                  <a:noFill/>
                </a:ln>
                <a:solidFill>
                  <a:prstClr val="black"/>
                </a:solidFill>
                <a:effectLst/>
                <a:uLnTx/>
                <a:uFillTx/>
                <a:latin typeface="Arial"/>
                <a:ea typeface="+mn-ea"/>
                <a:cs typeface="+mn-cs"/>
              </a:rPr>
              <a:t> till platser där samverkan gör skillnad</a:t>
            </a:r>
          </a:p>
        </p:txBody>
      </p:sp>
      <p:sp>
        <p:nvSpPr>
          <p:cNvPr id="25" name="Vänster-höger-pil 24"/>
          <p:cNvSpPr/>
          <p:nvPr/>
        </p:nvSpPr>
        <p:spPr>
          <a:xfrm>
            <a:off x="5062451" y="3192090"/>
            <a:ext cx="1388225" cy="590940"/>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36" name="Bildobjekt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16180" y="3617373"/>
            <a:ext cx="2044796" cy="1151397"/>
          </a:xfrm>
          <a:prstGeom prst="rect">
            <a:avLst/>
          </a:prstGeom>
        </p:spPr>
      </p:pic>
      <p:pic>
        <p:nvPicPr>
          <p:cNvPr id="37" name="Platshållare för innehåll 4"/>
          <p:cNvPicPr>
            <a:picLocks noChangeAspect="1"/>
          </p:cNvPicPr>
          <p:nvPr/>
        </p:nvPicPr>
        <p:blipFill>
          <a:blip r:embed="rId8" cstate="print">
            <a:extLst>
              <a:ext uri="{28A0092B-C50C-407E-A947-70E740481C1C}">
                <a14:useLocalDpi xmlns:a14="http://schemas.microsoft.com/office/drawing/2010/main" val="0"/>
              </a:ext>
            </a:extLst>
          </a:blip>
          <a:srcRect l="-3999" t="-4036" r="2" b="2"/>
          <a:stretch>
            <a:fillRect/>
          </a:stretch>
        </p:blipFill>
        <p:spPr bwMode="auto">
          <a:xfrm>
            <a:off x="8165306" y="3569914"/>
            <a:ext cx="1597067" cy="119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descr="\\kommun.skelleftea.se\Users$\SOKMSUU\Documents\Mina bilder\DSC_8621-3.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554" t="14211" r="12578" b="10780"/>
          <a:stretch/>
        </p:blipFill>
        <p:spPr bwMode="auto">
          <a:xfrm>
            <a:off x="8574874" y="2329007"/>
            <a:ext cx="1636048" cy="1075363"/>
          </a:xfrm>
          <a:prstGeom prst="rect">
            <a:avLst/>
          </a:prstGeom>
          <a:noFill/>
          <a:extLst>
            <a:ext uri="{909E8E84-426E-40DD-AFC4-6F175D3DCCD1}">
              <a14:hiddenFill xmlns:a14="http://schemas.microsoft.com/office/drawing/2010/main">
                <a:solidFill>
                  <a:srgbClr val="FFFFFF"/>
                </a:solidFill>
              </a14:hiddenFill>
            </a:ext>
          </a:extLst>
        </p:spPr>
      </p:pic>
      <p:pic>
        <p:nvPicPr>
          <p:cNvPr id="39" name="Bildobjekt 38"/>
          <p:cNvPicPr>
            <a:picLocks noChangeAspect="1"/>
          </p:cNvPicPr>
          <p:nvPr/>
        </p:nvPicPr>
        <p:blipFill rotWithShape="1">
          <a:blip r:embed="rId10" cstate="print">
            <a:extLst>
              <a:ext uri="{28A0092B-C50C-407E-A947-70E740481C1C}">
                <a14:useLocalDpi xmlns:a14="http://schemas.microsoft.com/office/drawing/2010/main" val="0"/>
              </a:ext>
            </a:extLst>
          </a:blip>
          <a:srcRect t="20901"/>
          <a:stretch/>
        </p:blipFill>
        <p:spPr>
          <a:xfrm>
            <a:off x="8230405" y="4888212"/>
            <a:ext cx="1869560" cy="1109105"/>
          </a:xfrm>
          <a:prstGeom prst="rect">
            <a:avLst/>
          </a:prstGeom>
        </p:spPr>
      </p:pic>
      <p:sp>
        <p:nvSpPr>
          <p:cNvPr id="3" name="textruta 2"/>
          <p:cNvSpPr txBox="1"/>
          <p:nvPr/>
        </p:nvSpPr>
        <p:spPr>
          <a:xfrm>
            <a:off x="551120" y="398664"/>
            <a:ext cx="125358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Arial"/>
                <a:ea typeface="+mn-ea"/>
                <a:cs typeface="+mn-cs"/>
              </a:rPr>
              <a:t>Systematiskt samverkansarbete</a:t>
            </a:r>
          </a:p>
        </p:txBody>
      </p:sp>
      <p:pic>
        <p:nvPicPr>
          <p:cNvPr id="2" name="Bildobjekt 1"/>
          <p:cNvPicPr>
            <a:picLocks noChangeAspect="1"/>
          </p:cNvPicPr>
          <p:nvPr/>
        </p:nvPicPr>
        <p:blipFill>
          <a:blip r:embed="rId11"/>
          <a:stretch>
            <a:fillRect/>
          </a:stretch>
        </p:blipFill>
        <p:spPr>
          <a:xfrm>
            <a:off x="6491648" y="2190278"/>
            <a:ext cx="1632686" cy="3807039"/>
          </a:xfrm>
          <a:prstGeom prst="rect">
            <a:avLst/>
          </a:prstGeom>
        </p:spPr>
      </p:pic>
    </p:spTree>
    <p:extLst>
      <p:ext uri="{BB962C8B-B14F-4D97-AF65-F5344CB8AC3E}">
        <p14:creationId xmlns:p14="http://schemas.microsoft.com/office/powerpoint/2010/main" val="367252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27" y="415414"/>
            <a:ext cx="9609825" cy="1231392"/>
          </a:xfrm>
        </p:spPr>
        <p:txBody>
          <a:bodyPr/>
          <a:lstStyle/>
          <a:p>
            <a:r>
              <a:rPr lang="sv-SE" dirty="0"/>
              <a:t>Ekonomirapporten (SKR) </a:t>
            </a:r>
            <a:br>
              <a:rPr lang="sv-SE" dirty="0"/>
            </a:br>
            <a:r>
              <a:rPr lang="sv-SE" dirty="0"/>
              <a:t>- vikten av förebyggande arbete </a:t>
            </a:r>
          </a:p>
        </p:txBody>
      </p:sp>
      <p:sp>
        <p:nvSpPr>
          <p:cNvPr id="3" name="Platshållare för innehåll 2"/>
          <p:cNvSpPr>
            <a:spLocks noGrp="1"/>
          </p:cNvSpPr>
          <p:nvPr>
            <p:ph idx="1"/>
          </p:nvPr>
        </p:nvSpPr>
        <p:spPr>
          <a:xfrm>
            <a:off x="664227" y="1926049"/>
            <a:ext cx="7106996" cy="4189930"/>
          </a:xfrm>
        </p:spPr>
        <p:txBody>
          <a:bodyPr/>
          <a:lstStyle/>
          <a:p>
            <a:pPr marL="30163" indent="0">
              <a:buNone/>
            </a:pPr>
            <a:r>
              <a:rPr lang="sv-SE" sz="1800" b="1" i="1" dirty="0"/>
              <a:t>Okt 2021	Kostnadseffektiva arbetssätt för barn och 		ungas hälsa</a:t>
            </a:r>
          </a:p>
          <a:p>
            <a:pPr marL="30163" indent="0">
              <a:buNone/>
            </a:pPr>
            <a:r>
              <a:rPr lang="sv-SE" sz="1800" b="1" i="1" dirty="0"/>
              <a:t>		</a:t>
            </a:r>
            <a:r>
              <a:rPr lang="sv-SE" sz="1800" i="1" dirty="0"/>
              <a:t>- Salutsatsningen i Västerbotten</a:t>
            </a:r>
            <a:br>
              <a:rPr lang="sv-SE" sz="1800" i="1" dirty="0"/>
            </a:br>
            <a:r>
              <a:rPr lang="sv-SE" sz="1800" i="1" dirty="0"/>
              <a:t>		- Digitalt stöd för unga med ADHD (Gävleborg) </a:t>
            </a:r>
          </a:p>
          <a:p>
            <a:pPr marL="30163" indent="0">
              <a:buNone/>
            </a:pPr>
            <a:r>
              <a:rPr lang="sv-SE" sz="1800" dirty="0"/>
              <a:t>Maj 2021	Geografiska befolkningsuppdrag i primärvården</a:t>
            </a:r>
          </a:p>
          <a:p>
            <a:pPr marL="30163" indent="0">
              <a:buNone/>
            </a:pPr>
            <a:r>
              <a:rPr lang="sv-SE" sz="1800" dirty="0"/>
              <a:t>Okt 2020	Befolkningens hälsa och </a:t>
            </a:r>
            <a:r>
              <a:rPr lang="sv-SE" sz="1800" dirty="0" err="1"/>
              <a:t>coronapandemin</a:t>
            </a:r>
            <a:endParaRPr lang="sv-SE" sz="1800" dirty="0"/>
          </a:p>
          <a:p>
            <a:pPr marL="30163" indent="0">
              <a:buNone/>
            </a:pPr>
            <a:r>
              <a:rPr lang="sv-SE" sz="1800" dirty="0"/>
              <a:t>Maj 2020	Den psykiska ohälsan och den psykiatriska 			vården - samverkansformer för psykisk hälsa</a:t>
            </a:r>
          </a:p>
          <a:p>
            <a:pPr marL="30163" indent="0">
              <a:buNone/>
            </a:pPr>
            <a:r>
              <a:rPr lang="sv-SE" sz="1800" dirty="0"/>
              <a:t>Okt 2019	Riktade förebyggande insatser i samverkan – 		fallförebyggande och fullföljda studier</a:t>
            </a:r>
          </a:p>
          <a:p>
            <a:pPr marL="30163" indent="0">
              <a:buNone/>
            </a:pPr>
            <a:r>
              <a:rPr lang="sv-SE" sz="1800" dirty="0"/>
              <a:t>Maj 2019	Hälsoekonomi – tandhälsa, äldreomsorg</a:t>
            </a:r>
          </a:p>
          <a:p>
            <a:pPr marL="30163" indent="0">
              <a:buNone/>
            </a:pPr>
            <a:r>
              <a:rPr lang="sv-SE" sz="1800" dirty="0"/>
              <a:t/>
            </a:r>
            <a:br>
              <a:rPr lang="sv-SE" sz="1800" dirty="0"/>
            </a:br>
            <a:r>
              <a:rPr lang="sv-SE" sz="1800" dirty="0"/>
              <a:t/>
            </a:r>
            <a:br>
              <a:rPr lang="sv-SE" sz="1800" dirty="0"/>
            </a:br>
            <a:r>
              <a:rPr lang="sv-SE" sz="1800" b="1" dirty="0"/>
              <a:t/>
            </a:r>
            <a:br>
              <a:rPr lang="sv-SE" sz="1800" b="1" dirty="0"/>
            </a:br>
            <a:r>
              <a:rPr lang="sv-SE" sz="1800" b="1" dirty="0"/>
              <a:t>		</a:t>
            </a:r>
            <a:r>
              <a:rPr lang="sv-SE" sz="1800" dirty="0"/>
              <a:t> </a:t>
            </a:r>
          </a:p>
        </p:txBody>
      </p:sp>
      <p:pic>
        <p:nvPicPr>
          <p:cNvPr id="4" name="Bildobjekt 3">
            <a:extLst>
              <a:ext uri="{FF2B5EF4-FFF2-40B4-BE49-F238E27FC236}">
                <a16:creationId xmlns:a16="http://schemas.microsoft.com/office/drawing/2014/main" id="{E60AB918-4101-4590-A17D-649E31795864}"/>
              </a:ext>
            </a:extLst>
          </p:cNvPr>
          <p:cNvPicPr>
            <a:picLocks noChangeAspect="1"/>
          </p:cNvPicPr>
          <p:nvPr/>
        </p:nvPicPr>
        <p:blipFill rotWithShape="1">
          <a:blip r:embed="rId3"/>
          <a:srcRect l="17484" t="6013" r="14930" b="5836"/>
          <a:stretch/>
        </p:blipFill>
        <p:spPr>
          <a:xfrm>
            <a:off x="7972425" y="2143125"/>
            <a:ext cx="3727394" cy="3581400"/>
          </a:xfrm>
          <a:prstGeom prst="rect">
            <a:avLst/>
          </a:prstGeom>
        </p:spPr>
      </p:pic>
    </p:spTree>
    <p:extLst>
      <p:ext uri="{BB962C8B-B14F-4D97-AF65-F5344CB8AC3E}">
        <p14:creationId xmlns:p14="http://schemas.microsoft.com/office/powerpoint/2010/main" val="274267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997849E-82F4-4533-9535-E6FA589D7374}"/>
              </a:ext>
            </a:extLst>
          </p:cNvPr>
          <p:cNvPicPr>
            <a:picLocks noChangeAspect="1"/>
          </p:cNvPicPr>
          <p:nvPr/>
        </p:nvPicPr>
        <p:blipFill rotWithShape="1">
          <a:blip r:embed="rId3"/>
          <a:srcRect t="12917" r="37343" b="9028"/>
          <a:stretch/>
        </p:blipFill>
        <p:spPr>
          <a:xfrm>
            <a:off x="762246" y="366926"/>
            <a:ext cx="6462982" cy="4528924"/>
          </a:xfrm>
          <a:prstGeom prst="rect">
            <a:avLst/>
          </a:prstGeom>
          <a:ln>
            <a:solidFill>
              <a:schemeClr val="accent1"/>
            </a:solidFill>
          </a:ln>
        </p:spPr>
      </p:pic>
      <p:pic>
        <p:nvPicPr>
          <p:cNvPr id="9" name="Bildobjekt 8">
            <a:extLst>
              <a:ext uri="{FF2B5EF4-FFF2-40B4-BE49-F238E27FC236}">
                <a16:creationId xmlns:a16="http://schemas.microsoft.com/office/drawing/2014/main" id="{685C56B8-161C-4048-A83E-B575937464F5}"/>
              </a:ext>
            </a:extLst>
          </p:cNvPr>
          <p:cNvPicPr>
            <a:picLocks noChangeAspect="1"/>
          </p:cNvPicPr>
          <p:nvPr/>
        </p:nvPicPr>
        <p:blipFill rotWithShape="1">
          <a:blip r:embed="rId4"/>
          <a:srcRect t="15278" r="37421" b="14166"/>
          <a:stretch/>
        </p:blipFill>
        <p:spPr>
          <a:xfrm>
            <a:off x="3998738" y="2271464"/>
            <a:ext cx="6160081" cy="3906768"/>
          </a:xfrm>
          <a:prstGeom prst="rect">
            <a:avLst/>
          </a:prstGeom>
          <a:ln>
            <a:solidFill>
              <a:schemeClr val="accent1"/>
            </a:solidFill>
          </a:ln>
        </p:spPr>
      </p:pic>
    </p:spTree>
    <p:extLst>
      <p:ext uri="{BB962C8B-B14F-4D97-AF65-F5344CB8AC3E}">
        <p14:creationId xmlns:p14="http://schemas.microsoft.com/office/powerpoint/2010/main" val="1134464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Bildobjekt 32"/>
          <p:cNvPicPr>
            <a:picLocks noChangeAspect="1"/>
          </p:cNvPicPr>
          <p:nvPr/>
        </p:nvPicPr>
        <p:blipFill rotWithShape="1">
          <a:blip r:embed="rId4"/>
          <a:srcRect r="24599"/>
          <a:stretch/>
        </p:blipFill>
        <p:spPr>
          <a:xfrm>
            <a:off x="1787197" y="2350336"/>
            <a:ext cx="1786787" cy="1173440"/>
          </a:xfrm>
          <a:prstGeom prst="rect">
            <a:avLst/>
          </a:prstGeom>
          <a:solidFill>
            <a:schemeClr val="bg1"/>
          </a:solidFill>
          <a:ln>
            <a:noFill/>
          </a:ln>
          <a:effectLst>
            <a:outerShdw blurRad="292100" dist="139700" dir="2700000" algn="tl" rotWithShape="0">
              <a:srgbClr val="333333">
                <a:alpha val="65000"/>
              </a:srgbClr>
            </a:outerShdw>
          </a:effectLst>
        </p:spPr>
      </p:pic>
      <p:sp>
        <p:nvSpPr>
          <p:cNvPr id="5" name="Rektangel 4"/>
          <p:cNvSpPr/>
          <p:nvPr/>
        </p:nvSpPr>
        <p:spPr>
          <a:xfrm>
            <a:off x="110632" y="-12545"/>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Freeform 6"/>
          <p:cNvSpPr>
            <a:spLocks/>
          </p:cNvSpPr>
          <p:nvPr/>
        </p:nvSpPr>
        <p:spPr bwMode="auto">
          <a:xfrm>
            <a:off x="2760775" y="893728"/>
            <a:ext cx="6918802" cy="4858086"/>
          </a:xfrm>
          <a:custGeom>
            <a:avLst/>
            <a:gdLst>
              <a:gd name="T0" fmla="*/ 0 w 4556"/>
              <a:gd name="T1" fmla="*/ 2773 h 2795"/>
              <a:gd name="T2" fmla="*/ 678 w 4556"/>
              <a:gd name="T3" fmla="*/ 2795 h 2795"/>
              <a:gd name="T4" fmla="*/ 989 w 4556"/>
              <a:gd name="T5" fmla="*/ 2784 h 2795"/>
              <a:gd name="T6" fmla="*/ 1078 w 4556"/>
              <a:gd name="T7" fmla="*/ 2740 h 2795"/>
              <a:gd name="T8" fmla="*/ 1278 w 4556"/>
              <a:gd name="T9" fmla="*/ 2529 h 2795"/>
              <a:gd name="T10" fmla="*/ 1222 w 4556"/>
              <a:gd name="T11" fmla="*/ 2306 h 2795"/>
              <a:gd name="T12" fmla="*/ 1200 w 4556"/>
              <a:gd name="T13" fmla="*/ 2262 h 2795"/>
              <a:gd name="T14" fmla="*/ 1034 w 4556"/>
              <a:gd name="T15" fmla="*/ 2162 h 2795"/>
              <a:gd name="T16" fmla="*/ 967 w 4556"/>
              <a:gd name="T17" fmla="*/ 2095 h 2795"/>
              <a:gd name="T18" fmla="*/ 889 w 4556"/>
              <a:gd name="T19" fmla="*/ 1962 h 2795"/>
              <a:gd name="T20" fmla="*/ 867 w 4556"/>
              <a:gd name="T21" fmla="*/ 1873 h 2795"/>
              <a:gd name="T22" fmla="*/ 878 w 4556"/>
              <a:gd name="T23" fmla="*/ 1740 h 2795"/>
              <a:gd name="T24" fmla="*/ 956 w 4556"/>
              <a:gd name="T25" fmla="*/ 1706 h 2795"/>
              <a:gd name="T26" fmla="*/ 1122 w 4556"/>
              <a:gd name="T27" fmla="*/ 1695 h 2795"/>
              <a:gd name="T28" fmla="*/ 1378 w 4556"/>
              <a:gd name="T29" fmla="*/ 1662 h 2795"/>
              <a:gd name="T30" fmla="*/ 2000 w 4556"/>
              <a:gd name="T31" fmla="*/ 1662 h 2795"/>
              <a:gd name="T32" fmla="*/ 2367 w 4556"/>
              <a:gd name="T33" fmla="*/ 1595 h 2795"/>
              <a:gd name="T34" fmla="*/ 2523 w 4556"/>
              <a:gd name="T35" fmla="*/ 1551 h 2795"/>
              <a:gd name="T36" fmla="*/ 2523 w 4556"/>
              <a:gd name="T37" fmla="*/ 1384 h 2795"/>
              <a:gd name="T38" fmla="*/ 2200 w 4556"/>
              <a:gd name="T39" fmla="*/ 1229 h 2795"/>
              <a:gd name="T40" fmla="*/ 2023 w 4556"/>
              <a:gd name="T41" fmla="*/ 1084 h 2795"/>
              <a:gd name="T42" fmla="*/ 1967 w 4556"/>
              <a:gd name="T43" fmla="*/ 1029 h 2795"/>
              <a:gd name="T44" fmla="*/ 1945 w 4556"/>
              <a:gd name="T45" fmla="*/ 1006 h 2795"/>
              <a:gd name="T46" fmla="*/ 1800 w 4556"/>
              <a:gd name="T47" fmla="*/ 795 h 2795"/>
              <a:gd name="T48" fmla="*/ 1778 w 4556"/>
              <a:gd name="T49" fmla="*/ 729 h 2795"/>
              <a:gd name="T50" fmla="*/ 1767 w 4556"/>
              <a:gd name="T51" fmla="*/ 695 h 2795"/>
              <a:gd name="T52" fmla="*/ 1778 w 4556"/>
              <a:gd name="T53" fmla="*/ 584 h 2795"/>
              <a:gd name="T54" fmla="*/ 1878 w 4556"/>
              <a:gd name="T55" fmla="*/ 507 h 2795"/>
              <a:gd name="T56" fmla="*/ 1945 w 4556"/>
              <a:gd name="T57" fmla="*/ 462 h 2795"/>
              <a:gd name="T58" fmla="*/ 2011 w 4556"/>
              <a:gd name="T59" fmla="*/ 440 h 2795"/>
              <a:gd name="T60" fmla="*/ 2211 w 4556"/>
              <a:gd name="T61" fmla="*/ 351 h 2795"/>
              <a:gd name="T62" fmla="*/ 2645 w 4556"/>
              <a:gd name="T63" fmla="*/ 184 h 2795"/>
              <a:gd name="T64" fmla="*/ 2789 w 4556"/>
              <a:gd name="T65" fmla="*/ 151 h 2795"/>
              <a:gd name="T66" fmla="*/ 2900 w 4556"/>
              <a:gd name="T67" fmla="*/ 118 h 2795"/>
              <a:gd name="T68" fmla="*/ 3201 w 4556"/>
              <a:gd name="T69" fmla="*/ 62 h 2795"/>
              <a:gd name="T70" fmla="*/ 4556 w 4556"/>
              <a:gd name="T71" fmla="*/ 40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56" h="2795">
                <a:moveTo>
                  <a:pt x="0" y="2773"/>
                </a:moveTo>
                <a:cubicBezTo>
                  <a:pt x="225" y="2736"/>
                  <a:pt x="453" y="2778"/>
                  <a:pt x="678" y="2795"/>
                </a:cubicBezTo>
                <a:cubicBezTo>
                  <a:pt x="782" y="2791"/>
                  <a:pt x="885" y="2791"/>
                  <a:pt x="989" y="2784"/>
                </a:cubicBezTo>
                <a:cubicBezTo>
                  <a:pt x="1016" y="2782"/>
                  <a:pt x="1062" y="2749"/>
                  <a:pt x="1078" y="2740"/>
                </a:cubicBezTo>
                <a:cubicBezTo>
                  <a:pt x="1166" y="2691"/>
                  <a:pt x="1233" y="2619"/>
                  <a:pt x="1278" y="2529"/>
                </a:cubicBezTo>
                <a:cubicBezTo>
                  <a:pt x="1307" y="2412"/>
                  <a:pt x="1276" y="2391"/>
                  <a:pt x="1222" y="2306"/>
                </a:cubicBezTo>
                <a:cubicBezTo>
                  <a:pt x="1213" y="2292"/>
                  <a:pt x="1212" y="2274"/>
                  <a:pt x="1200" y="2262"/>
                </a:cubicBezTo>
                <a:cubicBezTo>
                  <a:pt x="1152" y="2213"/>
                  <a:pt x="1088" y="2198"/>
                  <a:pt x="1034" y="2162"/>
                </a:cubicBezTo>
                <a:cubicBezTo>
                  <a:pt x="946" y="2036"/>
                  <a:pt x="1097" y="2245"/>
                  <a:pt x="967" y="2095"/>
                </a:cubicBezTo>
                <a:cubicBezTo>
                  <a:pt x="933" y="2056"/>
                  <a:pt x="920" y="2004"/>
                  <a:pt x="889" y="1962"/>
                </a:cubicBezTo>
                <a:cubicBezTo>
                  <a:pt x="880" y="1935"/>
                  <a:pt x="867" y="1901"/>
                  <a:pt x="867" y="1873"/>
                </a:cubicBezTo>
                <a:cubicBezTo>
                  <a:pt x="867" y="1829"/>
                  <a:pt x="866" y="1783"/>
                  <a:pt x="878" y="1740"/>
                </a:cubicBezTo>
                <a:cubicBezTo>
                  <a:pt x="883" y="1722"/>
                  <a:pt x="946" y="1707"/>
                  <a:pt x="956" y="1706"/>
                </a:cubicBezTo>
                <a:cubicBezTo>
                  <a:pt x="1011" y="1700"/>
                  <a:pt x="1067" y="1699"/>
                  <a:pt x="1122" y="1695"/>
                </a:cubicBezTo>
                <a:cubicBezTo>
                  <a:pt x="1207" y="1678"/>
                  <a:pt x="1291" y="1670"/>
                  <a:pt x="1378" y="1662"/>
                </a:cubicBezTo>
                <a:cubicBezTo>
                  <a:pt x="1591" y="1680"/>
                  <a:pt x="1787" y="1683"/>
                  <a:pt x="2000" y="1662"/>
                </a:cubicBezTo>
                <a:cubicBezTo>
                  <a:pt x="2116" y="1624"/>
                  <a:pt x="2246" y="1612"/>
                  <a:pt x="2367" y="1595"/>
                </a:cubicBezTo>
                <a:cubicBezTo>
                  <a:pt x="2418" y="1578"/>
                  <a:pt x="2471" y="1568"/>
                  <a:pt x="2523" y="1551"/>
                </a:cubicBezTo>
                <a:cubicBezTo>
                  <a:pt x="2585" y="1509"/>
                  <a:pt x="2582" y="1436"/>
                  <a:pt x="2523" y="1384"/>
                </a:cubicBezTo>
                <a:cubicBezTo>
                  <a:pt x="2436" y="1307"/>
                  <a:pt x="2310" y="1256"/>
                  <a:pt x="2200" y="1229"/>
                </a:cubicBezTo>
                <a:cubicBezTo>
                  <a:pt x="2145" y="1173"/>
                  <a:pt x="2082" y="1135"/>
                  <a:pt x="2023" y="1084"/>
                </a:cubicBezTo>
                <a:cubicBezTo>
                  <a:pt x="2003" y="1067"/>
                  <a:pt x="1986" y="1048"/>
                  <a:pt x="1967" y="1029"/>
                </a:cubicBezTo>
                <a:cubicBezTo>
                  <a:pt x="1959" y="1021"/>
                  <a:pt x="1945" y="1006"/>
                  <a:pt x="1945" y="1006"/>
                </a:cubicBezTo>
                <a:cubicBezTo>
                  <a:pt x="1915" y="931"/>
                  <a:pt x="1859" y="854"/>
                  <a:pt x="1800" y="795"/>
                </a:cubicBezTo>
                <a:cubicBezTo>
                  <a:pt x="1793" y="773"/>
                  <a:pt x="1785" y="751"/>
                  <a:pt x="1778" y="729"/>
                </a:cubicBezTo>
                <a:cubicBezTo>
                  <a:pt x="1774" y="718"/>
                  <a:pt x="1767" y="695"/>
                  <a:pt x="1767" y="695"/>
                </a:cubicBezTo>
                <a:cubicBezTo>
                  <a:pt x="1771" y="658"/>
                  <a:pt x="1770" y="620"/>
                  <a:pt x="1778" y="584"/>
                </a:cubicBezTo>
                <a:cubicBezTo>
                  <a:pt x="1788" y="540"/>
                  <a:pt x="1846" y="526"/>
                  <a:pt x="1878" y="507"/>
                </a:cubicBezTo>
                <a:cubicBezTo>
                  <a:pt x="1901" y="493"/>
                  <a:pt x="1919" y="471"/>
                  <a:pt x="1945" y="462"/>
                </a:cubicBezTo>
                <a:cubicBezTo>
                  <a:pt x="1967" y="455"/>
                  <a:pt x="2011" y="440"/>
                  <a:pt x="2011" y="440"/>
                </a:cubicBezTo>
                <a:cubicBezTo>
                  <a:pt x="2062" y="392"/>
                  <a:pt x="2148" y="386"/>
                  <a:pt x="2211" y="351"/>
                </a:cubicBezTo>
                <a:cubicBezTo>
                  <a:pt x="2334" y="284"/>
                  <a:pt x="2506" y="218"/>
                  <a:pt x="2645" y="184"/>
                </a:cubicBezTo>
                <a:cubicBezTo>
                  <a:pt x="2693" y="172"/>
                  <a:pt x="2742" y="165"/>
                  <a:pt x="2789" y="151"/>
                </a:cubicBezTo>
                <a:cubicBezTo>
                  <a:pt x="2934" y="108"/>
                  <a:pt x="2758" y="146"/>
                  <a:pt x="2900" y="118"/>
                </a:cubicBezTo>
                <a:cubicBezTo>
                  <a:pt x="2999" y="77"/>
                  <a:pt x="3095" y="77"/>
                  <a:pt x="3201" y="62"/>
                </a:cubicBezTo>
                <a:cubicBezTo>
                  <a:pt x="3639" y="0"/>
                  <a:pt x="4109" y="40"/>
                  <a:pt x="4556" y="40"/>
                </a:cubicBezTo>
              </a:path>
            </a:pathLst>
          </a:custGeom>
          <a:noFill/>
          <a:ln w="57150" cmpd="sng">
            <a:solidFill>
              <a:schemeClr val="tx1"/>
            </a:solidFill>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5" name="Object 13"/>
          <p:cNvGraphicFramePr>
            <a:graphicFrameLocks noChangeAspect="1"/>
          </p:cNvGraphicFramePr>
          <p:nvPr/>
        </p:nvGraphicFramePr>
        <p:xfrm>
          <a:off x="6771568" y="2633273"/>
          <a:ext cx="792162" cy="725488"/>
        </p:xfrm>
        <a:graphic>
          <a:graphicData uri="http://schemas.openxmlformats.org/presentationml/2006/ole">
            <mc:AlternateContent xmlns:mc="http://schemas.openxmlformats.org/markup-compatibility/2006">
              <mc:Choice xmlns:v="urn:schemas-microsoft-com:vml" Requires="v">
                <p:oleObj spid="_x0000_s3074" name="Klipp" r:id="rId5" imgW="7037280" imgH="6438960" progId="MS_ClipArt_Gallery.2">
                  <p:embed/>
                </p:oleObj>
              </mc:Choice>
              <mc:Fallback>
                <p:oleObj name="Klipp" r:id="rId5" imgW="7037280" imgH="6438960" progId="MS_ClipArt_Gallery.2">
                  <p:embed/>
                  <p:pic>
                    <p:nvPicPr>
                      <p:cNvPr id="1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1568" y="2633273"/>
                        <a:ext cx="792162" cy="725488"/>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4"/>
          <p:cNvGraphicFramePr>
            <a:graphicFrameLocks noChangeAspect="1"/>
          </p:cNvGraphicFramePr>
          <p:nvPr/>
        </p:nvGraphicFramePr>
        <p:xfrm>
          <a:off x="4713548" y="5535899"/>
          <a:ext cx="768449" cy="703345"/>
        </p:xfrm>
        <a:graphic>
          <a:graphicData uri="http://schemas.openxmlformats.org/presentationml/2006/ole">
            <mc:AlternateContent xmlns:mc="http://schemas.openxmlformats.org/markup-compatibility/2006">
              <mc:Choice xmlns:v="urn:schemas-microsoft-com:vml" Requires="v">
                <p:oleObj spid="_x0000_s3075" name="Klipp" r:id="rId7" imgW="7037280" imgH="6438960" progId="MS_ClipArt_Gallery.2">
                  <p:embed/>
                </p:oleObj>
              </mc:Choice>
              <mc:Fallback>
                <p:oleObj name="Klipp" r:id="rId7" imgW="7037280" imgH="6438960" progId="MS_ClipArt_Gallery.2">
                  <p:embed/>
                  <p:pic>
                    <p:nvPicPr>
                      <p:cNvPr id="16"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548" y="5535899"/>
                        <a:ext cx="768449" cy="703345"/>
                      </a:xfrm>
                      <a:prstGeom prst="rect">
                        <a:avLst/>
                      </a:prstGeom>
                      <a:solidFill>
                        <a:schemeClr val="bg1">
                          <a:alpha val="50000"/>
                        </a:schemeClr>
                      </a:solidFill>
                      <a:ln>
                        <a:noFill/>
                      </a:ln>
                      <a:effectLst/>
                    </p:spPr>
                  </p:pic>
                </p:oleObj>
              </mc:Fallback>
            </mc:AlternateContent>
          </a:graphicData>
        </a:graphic>
      </p:graphicFrame>
      <p:sp>
        <p:nvSpPr>
          <p:cNvPr id="17" name="Text Box 11"/>
          <p:cNvSpPr txBox="1">
            <a:spLocks noChangeArrowheads="1"/>
          </p:cNvSpPr>
          <p:nvPr/>
        </p:nvSpPr>
        <p:spPr bwMode="auto">
          <a:xfrm>
            <a:off x="2909514" y="5110483"/>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Arial"/>
                <a:ea typeface="+mn-ea"/>
                <a:cs typeface="+mn-cs"/>
              </a:rPr>
              <a:t>2015</a:t>
            </a:r>
          </a:p>
        </p:txBody>
      </p:sp>
      <p:pic>
        <p:nvPicPr>
          <p:cNvPr id="18" name="Bildobjekt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91974" y="477573"/>
            <a:ext cx="230606" cy="379403"/>
          </a:xfrm>
          <a:prstGeom prst="rect">
            <a:avLst/>
          </a:prstGeom>
        </p:spPr>
      </p:pic>
      <p:pic>
        <p:nvPicPr>
          <p:cNvPr id="19" name="Bildobjekt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04686" y="5892500"/>
            <a:ext cx="216890" cy="356837"/>
          </a:xfrm>
          <a:prstGeom prst="rect">
            <a:avLst/>
          </a:prstGeom>
        </p:spPr>
      </p:pic>
      <p:pic>
        <p:nvPicPr>
          <p:cNvPr id="20" name="Bildobjekt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87193" y="3423026"/>
            <a:ext cx="231154" cy="380305"/>
          </a:xfrm>
          <a:prstGeom prst="rect">
            <a:avLst/>
          </a:prstGeom>
        </p:spPr>
      </p:pic>
      <p:pic>
        <p:nvPicPr>
          <p:cNvPr id="21" name="Bildobjekt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43750" y="2823495"/>
            <a:ext cx="196295" cy="322953"/>
          </a:xfrm>
          <a:prstGeom prst="rect">
            <a:avLst/>
          </a:prstGeom>
        </p:spPr>
      </p:pic>
      <p:sp>
        <p:nvSpPr>
          <p:cNvPr id="23" name="textruta 22"/>
          <p:cNvSpPr txBox="1"/>
          <p:nvPr/>
        </p:nvSpPr>
        <p:spPr>
          <a:xfrm>
            <a:off x="537937" y="215963"/>
            <a:ext cx="70795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Arial"/>
                <a:ea typeface="+mn-ea"/>
                <a:cs typeface="+mn-cs"/>
              </a:rPr>
              <a:t>Strategi för hälsa – resan fortsätter</a:t>
            </a:r>
          </a:p>
        </p:txBody>
      </p:sp>
      <p:sp>
        <p:nvSpPr>
          <p:cNvPr id="24" name="Rektangel 23"/>
          <p:cNvSpPr/>
          <p:nvPr/>
        </p:nvSpPr>
        <p:spPr>
          <a:xfrm>
            <a:off x="3980305" y="4225662"/>
            <a:ext cx="2443298" cy="954107"/>
          </a:xfrm>
          <a:prstGeom prst="rect">
            <a:avLst/>
          </a:prstGeom>
          <a:solidFill>
            <a:schemeClr val="accent2">
              <a:lumMod val="20000"/>
              <a:lumOff val="8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Regionala workshopar</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Fysiska besök till länen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Ledningssystem samverkan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Politiker och tjänstepersoner</a:t>
            </a:r>
          </a:p>
        </p:txBody>
      </p:sp>
      <p:sp>
        <p:nvSpPr>
          <p:cNvPr id="25" name="Rektangel 24"/>
          <p:cNvSpPr/>
          <p:nvPr/>
        </p:nvSpPr>
        <p:spPr>
          <a:xfrm>
            <a:off x="358829" y="4391981"/>
            <a:ext cx="2539890" cy="1169551"/>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SKR:s kongress, beslut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Sammanhållen långsiktig strategi för framtidens hälsa, hälso- och sjukvård, socialtjänst, vård och omsorg</a:t>
            </a: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9" name="Rektangel 28"/>
          <p:cNvSpPr/>
          <p:nvPr/>
        </p:nvSpPr>
        <p:spPr>
          <a:xfrm>
            <a:off x="7064849" y="1169050"/>
            <a:ext cx="2614727" cy="954107"/>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Länsdialoger med 21 län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Dialog med kommuner och region utifrån respektive läns förutsättningar.</a:t>
            </a:r>
          </a:p>
        </p:txBody>
      </p:sp>
      <p:sp>
        <p:nvSpPr>
          <p:cNvPr id="2" name="textruta 1"/>
          <p:cNvSpPr txBox="1"/>
          <p:nvPr/>
        </p:nvSpPr>
        <p:spPr>
          <a:xfrm>
            <a:off x="4621602" y="3852632"/>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C000"/>
                </a:solidFill>
                <a:effectLst/>
                <a:uLnTx/>
                <a:uFillTx/>
                <a:latin typeface="Arial"/>
                <a:ea typeface="+mn-ea"/>
                <a:cs typeface="+mn-cs"/>
              </a:rPr>
              <a:t>2017</a:t>
            </a:r>
          </a:p>
        </p:txBody>
      </p:sp>
      <p:sp>
        <p:nvSpPr>
          <p:cNvPr id="35" name="Rektangel 34"/>
          <p:cNvSpPr/>
          <p:nvPr/>
        </p:nvSpPr>
        <p:spPr>
          <a:xfrm>
            <a:off x="3202414" y="1895527"/>
            <a:ext cx="3308919" cy="954107"/>
          </a:xfrm>
          <a:prstGeom prst="rect">
            <a:avLst/>
          </a:prstGeom>
          <a:solidFill>
            <a:schemeClr val="accent2">
              <a:lumMod val="20000"/>
              <a:lumOff val="80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Utvecklat medlemsstöd</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Utdatarapporter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Studiebesök, </a:t>
            </a:r>
            <a:r>
              <a:rPr kumimoji="0" lang="sv-SE" sz="1400" b="0" i="0" u="none" strike="noStrike" kern="1200" cap="none" spc="0" normalizeH="0" baseline="0" noProof="0" dirty="0" err="1">
                <a:ln>
                  <a:noFill/>
                </a:ln>
                <a:solidFill>
                  <a:prstClr val="black"/>
                </a:solidFill>
                <a:effectLst/>
                <a:uLnTx/>
                <a:uFillTx/>
                <a:latin typeface="Arial"/>
                <a:ea typeface="+mn-ea"/>
                <a:cs typeface="+mn-cs"/>
              </a:rPr>
              <a:t>webbinarier</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Samverkan Nära vård och Kraftsamling</a:t>
            </a:r>
          </a:p>
        </p:txBody>
      </p:sp>
      <p:sp>
        <p:nvSpPr>
          <p:cNvPr id="82" name="textruta 81"/>
          <p:cNvSpPr txBox="1"/>
          <p:nvPr/>
        </p:nvSpPr>
        <p:spPr>
          <a:xfrm>
            <a:off x="4461310" y="1489443"/>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C000"/>
                </a:solidFill>
                <a:effectLst/>
                <a:uLnTx/>
                <a:uFillTx/>
                <a:latin typeface="Arial"/>
                <a:ea typeface="+mn-ea"/>
                <a:cs typeface="+mn-cs"/>
              </a:rPr>
              <a:t>2019</a:t>
            </a:r>
          </a:p>
        </p:txBody>
      </p:sp>
      <p:sp>
        <p:nvSpPr>
          <p:cNvPr id="83" name="textruta 82"/>
          <p:cNvSpPr txBox="1"/>
          <p:nvPr/>
        </p:nvSpPr>
        <p:spPr>
          <a:xfrm>
            <a:off x="6716036" y="657506"/>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C000"/>
                </a:solidFill>
                <a:effectLst/>
                <a:uLnTx/>
                <a:uFillTx/>
                <a:latin typeface="Arial"/>
                <a:ea typeface="+mn-ea"/>
                <a:cs typeface="+mn-cs"/>
              </a:rPr>
              <a:t>2021</a:t>
            </a:r>
          </a:p>
        </p:txBody>
      </p:sp>
      <p:pic>
        <p:nvPicPr>
          <p:cNvPr id="31" name="Bildobjekt 30"/>
          <p:cNvPicPr>
            <a:picLocks noChangeAspect="1"/>
          </p:cNvPicPr>
          <p:nvPr/>
        </p:nvPicPr>
        <p:blipFill rotWithShape="1">
          <a:blip r:embed="rId12" cstate="print">
            <a:extLst>
              <a:ext uri="{28A0092B-C50C-407E-A947-70E740481C1C}">
                <a14:useLocalDpi xmlns:a14="http://schemas.microsoft.com/office/drawing/2010/main" val="0"/>
              </a:ext>
            </a:extLst>
          </a:blip>
          <a:srcRect l="10258" t="20018" r="16489" b="14502"/>
          <a:stretch/>
        </p:blipFill>
        <p:spPr>
          <a:xfrm>
            <a:off x="6598792" y="3993778"/>
            <a:ext cx="1812793" cy="1417874"/>
          </a:xfrm>
          <a:prstGeom prst="rect">
            <a:avLst/>
          </a:prstGeom>
        </p:spPr>
      </p:pic>
      <p:pic>
        <p:nvPicPr>
          <p:cNvPr id="32" name="Bildobjekt 31"/>
          <p:cNvPicPr>
            <a:picLocks noChangeAspect="1"/>
          </p:cNvPicPr>
          <p:nvPr/>
        </p:nvPicPr>
        <p:blipFill>
          <a:blip r:embed="rId13"/>
          <a:stretch>
            <a:fillRect/>
          </a:stretch>
        </p:blipFill>
        <p:spPr>
          <a:xfrm>
            <a:off x="1946689" y="1132996"/>
            <a:ext cx="1561875" cy="1150608"/>
          </a:xfrm>
          <a:prstGeom prst="rect">
            <a:avLst/>
          </a:prstGeom>
        </p:spPr>
      </p:pic>
      <p:pic>
        <p:nvPicPr>
          <p:cNvPr id="34" name="Bildobjekt 33"/>
          <p:cNvPicPr>
            <a:picLocks noChangeAspect="1"/>
          </p:cNvPicPr>
          <p:nvPr/>
        </p:nvPicPr>
        <p:blipFill>
          <a:blip r:embed="rId14"/>
          <a:stretch>
            <a:fillRect/>
          </a:stretch>
        </p:blipFill>
        <p:spPr>
          <a:xfrm>
            <a:off x="993943" y="1172265"/>
            <a:ext cx="1045111" cy="2440913"/>
          </a:xfrm>
          <a:prstGeom prst="rect">
            <a:avLst/>
          </a:prstGeom>
        </p:spPr>
      </p:pic>
      <p:sp>
        <p:nvSpPr>
          <p:cNvPr id="7" name="Rektangel 6"/>
          <p:cNvSpPr/>
          <p:nvPr/>
        </p:nvSpPr>
        <p:spPr>
          <a:xfrm>
            <a:off x="9832075" y="225055"/>
            <a:ext cx="2275746"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a:ln>
                  <a:noFill/>
                </a:ln>
                <a:solidFill>
                  <a:prstClr val="black"/>
                </a:solidFill>
                <a:effectLst/>
                <a:uLnTx/>
                <a:uFillTx/>
                <a:latin typeface="Arial"/>
                <a:ea typeface="+mn-ea"/>
                <a:cs typeface="+mn-cs"/>
              </a:rPr>
              <a:t>2022 har Strategi för hälsa bidragit till en förbättrad och mer jämlik hälsa i befolkningen genom att kommuner och regioner jobbar tillsammans med förebyggande och hälsofrämjande insatser</a:t>
            </a:r>
          </a:p>
        </p:txBody>
      </p:sp>
    </p:spTree>
    <p:extLst>
      <p:ext uri="{BB962C8B-B14F-4D97-AF65-F5344CB8AC3E}">
        <p14:creationId xmlns:p14="http://schemas.microsoft.com/office/powerpoint/2010/main" val="62099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715258"/>
            <a:ext cx="10350131" cy="1231392"/>
          </a:xfrm>
        </p:spPr>
        <p:txBody>
          <a:bodyPr/>
          <a:lstStyle/>
          <a:p>
            <a:r>
              <a:rPr lang="sv-SE" dirty="0"/>
              <a:t>Länsdialoger med Strategi för hälsa</a:t>
            </a:r>
          </a:p>
        </p:txBody>
      </p:sp>
      <p:sp>
        <p:nvSpPr>
          <p:cNvPr id="3" name="Platshållare för innehåll 2"/>
          <p:cNvSpPr>
            <a:spLocks noGrp="1"/>
          </p:cNvSpPr>
          <p:nvPr>
            <p:ph idx="1"/>
          </p:nvPr>
        </p:nvSpPr>
        <p:spPr>
          <a:xfrm>
            <a:off x="664233" y="1788448"/>
            <a:ext cx="10251418" cy="3738598"/>
          </a:xfrm>
        </p:spPr>
        <p:txBody>
          <a:bodyPr/>
          <a:lstStyle/>
          <a:p>
            <a:pPr lvl="0"/>
            <a:r>
              <a:rPr lang="sv-SE" dirty="0"/>
              <a:t> Syfte</a:t>
            </a:r>
          </a:p>
          <a:p>
            <a:pPr lvl="1"/>
            <a:r>
              <a:rPr lang="sv-SE" sz="2000" dirty="0">
                <a:solidFill>
                  <a:prstClr val="black"/>
                </a:solidFill>
                <a:ea typeface="Geneva" pitchFamily="1" charset="-128"/>
                <a:cs typeface="Calibri" panose="020F0502020204030204" pitchFamily="34" charset="0"/>
              </a:rPr>
              <a:t>Föra dialog om utvecklad samverkan för främjande och förebyggande arbete</a:t>
            </a:r>
            <a:endParaRPr lang="sv-SE" dirty="0"/>
          </a:p>
          <a:p>
            <a:pPr lvl="1"/>
            <a:r>
              <a:rPr lang="sv-SE" dirty="0"/>
              <a:t>Identifiera prioriterade förbättringsområden</a:t>
            </a:r>
          </a:p>
          <a:p>
            <a:pPr lvl="1"/>
            <a:r>
              <a:rPr lang="sv-SE" dirty="0"/>
              <a:t>Utbyta erfarenheter och lyfta fram lärande exempel.</a:t>
            </a:r>
            <a:br>
              <a:rPr lang="sv-SE" dirty="0"/>
            </a:br>
            <a:endParaRPr lang="sv-SE" dirty="0"/>
          </a:p>
          <a:p>
            <a:r>
              <a:rPr lang="sv-SE" dirty="0"/>
              <a:t>Målgrupp</a:t>
            </a:r>
          </a:p>
          <a:p>
            <a:pPr lvl="1"/>
            <a:r>
              <a:rPr lang="sv-SE" dirty="0"/>
              <a:t>förtroendevalda och chefer i ledande ställning inom region och kommun med ansvar för folkhälsa, skola, socialtjänst, omsorg och hälso- och sjukvård. </a:t>
            </a:r>
            <a:br>
              <a:rPr lang="sv-SE" dirty="0"/>
            </a:br>
            <a:endParaRPr lang="sv-SE" dirty="0"/>
          </a:p>
          <a:p>
            <a:r>
              <a:rPr lang="sv-SE" dirty="0"/>
              <a:t>Tid och format anpassas utifrån förutsättningarna i respektive län</a:t>
            </a:r>
          </a:p>
          <a:p>
            <a:pPr marL="30163" indent="0">
              <a:buNone/>
            </a:pPr>
            <a:r>
              <a:rPr lang="sv-SE" dirty="0"/>
              <a:t> </a:t>
            </a:r>
          </a:p>
        </p:txBody>
      </p:sp>
    </p:spTree>
    <p:extLst>
      <p:ext uri="{BB962C8B-B14F-4D97-AF65-F5344CB8AC3E}">
        <p14:creationId xmlns:p14="http://schemas.microsoft.com/office/powerpoint/2010/main" val="2055201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882116-B8F1-4A48-A5C5-6DC8A8989CF5}"/>
              </a:ext>
            </a:extLst>
          </p:cNvPr>
          <p:cNvSpPr>
            <a:spLocks noGrp="1"/>
          </p:cNvSpPr>
          <p:nvPr>
            <p:ph type="title"/>
          </p:nvPr>
        </p:nvSpPr>
        <p:spPr>
          <a:xfrm>
            <a:off x="533401" y="458781"/>
            <a:ext cx="9609825" cy="522922"/>
          </a:xfrm>
        </p:spPr>
        <p:txBody>
          <a:bodyPr/>
          <a:lstStyle/>
          <a:p>
            <a:r>
              <a:rPr lang="sv-SE" sz="3200" dirty="0"/>
              <a:t>Länsdialoger hösten 2021</a:t>
            </a:r>
          </a:p>
        </p:txBody>
      </p:sp>
      <p:graphicFrame>
        <p:nvGraphicFramePr>
          <p:cNvPr id="4" name="Tabell 4">
            <a:extLst>
              <a:ext uri="{FF2B5EF4-FFF2-40B4-BE49-F238E27FC236}">
                <a16:creationId xmlns:a16="http://schemas.microsoft.com/office/drawing/2014/main" id="{2C69096E-AD6A-4D94-B603-015AE1887BF7}"/>
              </a:ext>
            </a:extLst>
          </p:cNvPr>
          <p:cNvGraphicFramePr>
            <a:graphicFrameLocks noGrp="1"/>
          </p:cNvGraphicFramePr>
          <p:nvPr/>
        </p:nvGraphicFramePr>
        <p:xfrm>
          <a:off x="533401" y="1425696"/>
          <a:ext cx="10953750" cy="4213457"/>
        </p:xfrm>
        <a:graphic>
          <a:graphicData uri="http://schemas.openxmlformats.org/drawingml/2006/table">
            <a:tbl>
              <a:tblPr firstRow="1" bandRow="1">
                <a:tableStyleId>{5C22544A-7EE6-4342-B048-85BDC9FD1C3A}</a:tableStyleId>
              </a:tblPr>
              <a:tblGrid>
                <a:gridCol w="3015651">
                  <a:extLst>
                    <a:ext uri="{9D8B030D-6E8A-4147-A177-3AD203B41FA5}">
                      <a16:colId xmlns:a16="http://schemas.microsoft.com/office/drawing/2014/main" val="1976227979"/>
                    </a:ext>
                  </a:extLst>
                </a:gridCol>
                <a:gridCol w="3589092">
                  <a:extLst>
                    <a:ext uri="{9D8B030D-6E8A-4147-A177-3AD203B41FA5}">
                      <a16:colId xmlns:a16="http://schemas.microsoft.com/office/drawing/2014/main" val="1116679233"/>
                    </a:ext>
                  </a:extLst>
                </a:gridCol>
                <a:gridCol w="4349007">
                  <a:extLst>
                    <a:ext uri="{9D8B030D-6E8A-4147-A177-3AD203B41FA5}">
                      <a16:colId xmlns:a16="http://schemas.microsoft.com/office/drawing/2014/main" val="3194865118"/>
                    </a:ext>
                  </a:extLst>
                </a:gridCol>
              </a:tblGrid>
              <a:tr h="459337">
                <a:tc>
                  <a:txBody>
                    <a:bodyPr/>
                    <a:lstStyle/>
                    <a:p>
                      <a:r>
                        <a:rPr lang="sv-SE" dirty="0"/>
                        <a:t>Datum och län</a:t>
                      </a:r>
                    </a:p>
                  </a:txBody>
                  <a:tcPr/>
                </a:tc>
                <a:tc>
                  <a:txBody>
                    <a:bodyPr/>
                    <a:lstStyle/>
                    <a:p>
                      <a:r>
                        <a:rPr lang="sv-SE" dirty="0"/>
                        <a:t>Fysiskt/digitalt</a:t>
                      </a:r>
                    </a:p>
                  </a:txBody>
                  <a:tcPr/>
                </a:tc>
                <a:tc>
                  <a:txBody>
                    <a:bodyPr/>
                    <a:lstStyle/>
                    <a:p>
                      <a:r>
                        <a:rPr lang="sv-SE" dirty="0"/>
                        <a:t>Målgrupp/fokus</a:t>
                      </a:r>
                    </a:p>
                  </a:txBody>
                  <a:tcPr/>
                </a:tc>
                <a:extLst>
                  <a:ext uri="{0D108BD9-81ED-4DB2-BD59-A6C34878D82A}">
                    <a16:rowId xmlns:a16="http://schemas.microsoft.com/office/drawing/2014/main" val="33397784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effectLst/>
                          <a:ea typeface="Calibri" panose="020F0502020204030204" pitchFamily="34" charset="0"/>
                        </a:rPr>
                        <a:t>15 oktober Kalmar län</a:t>
                      </a:r>
                    </a:p>
                    <a:p>
                      <a:endParaRPr lang="sv-SE" sz="1600" dirty="0"/>
                    </a:p>
                  </a:txBody>
                  <a:tcPr/>
                </a:tc>
                <a:tc>
                  <a:txBody>
                    <a:bodyPr/>
                    <a:lstStyle/>
                    <a:p>
                      <a:r>
                        <a:rPr lang="sv-SE" sz="1600" dirty="0"/>
                        <a:t>Kl.10:00-12:00. Digitalt</a:t>
                      </a:r>
                    </a:p>
                  </a:txBody>
                  <a:tcPr/>
                </a:tc>
                <a:tc>
                  <a:txBody>
                    <a:bodyPr/>
                    <a:lstStyle/>
                    <a:p>
                      <a:r>
                        <a:rPr lang="sv-SE" sz="1600" dirty="0"/>
                        <a:t>Länsgemensam ledning. Uppföljning av indikatorer, fördjupning hälsoskillnader.</a:t>
                      </a:r>
                    </a:p>
                  </a:txBody>
                  <a:tcPr/>
                </a:tc>
                <a:extLst>
                  <a:ext uri="{0D108BD9-81ED-4DB2-BD59-A6C34878D82A}">
                    <a16:rowId xmlns:a16="http://schemas.microsoft.com/office/drawing/2014/main" val="557097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effectLst/>
                          <a:ea typeface="Calibri" panose="020F0502020204030204" pitchFamily="34" charset="0"/>
                        </a:rPr>
                        <a:t>28 oktober Västerbottens län</a:t>
                      </a:r>
                    </a:p>
                    <a:p>
                      <a:endParaRPr lang="sv-SE" sz="1600" dirty="0"/>
                    </a:p>
                  </a:txBody>
                  <a:tcPr/>
                </a:tc>
                <a:tc>
                  <a:txBody>
                    <a:bodyPr/>
                    <a:lstStyle/>
                    <a:p>
                      <a:r>
                        <a:rPr lang="sv-SE" sz="1600" dirty="0"/>
                        <a:t>Halvdag </a:t>
                      </a:r>
                      <a:r>
                        <a:rPr lang="sv-SE" sz="1600" dirty="0" err="1"/>
                        <a:t>em</a:t>
                      </a:r>
                      <a:r>
                        <a:rPr lang="sv-SE" sz="1600" dirty="0"/>
                        <a:t>, digitalt</a:t>
                      </a:r>
                    </a:p>
                  </a:txBody>
                  <a:tcPr/>
                </a:tc>
                <a:tc>
                  <a:txBody>
                    <a:bodyPr/>
                    <a:lstStyle/>
                    <a:p>
                      <a:r>
                        <a:rPr lang="sv-SE" sz="1600" dirty="0"/>
                        <a:t>Utökat regionledningsmöte tillsammans med kommunledningar, skolan, socialtjänst. Fokus främja </a:t>
                      </a:r>
                      <a:r>
                        <a:rPr lang="sv-SE" sz="1600" dirty="0" err="1"/>
                        <a:t>bu:s</a:t>
                      </a:r>
                      <a:r>
                        <a:rPr lang="sv-SE" sz="1600" dirty="0"/>
                        <a:t> psykiska hälsa</a:t>
                      </a:r>
                    </a:p>
                  </a:txBody>
                  <a:tcPr/>
                </a:tc>
                <a:extLst>
                  <a:ext uri="{0D108BD9-81ED-4DB2-BD59-A6C34878D82A}">
                    <a16:rowId xmlns:a16="http://schemas.microsoft.com/office/drawing/2014/main" val="1182527489"/>
                  </a:ext>
                </a:extLst>
              </a:tr>
              <a:tr h="370840">
                <a:tc>
                  <a:txBody>
                    <a:bodyPr/>
                    <a:lstStyle/>
                    <a:p>
                      <a:r>
                        <a:rPr lang="sv-SE" sz="1600" dirty="0"/>
                        <a:t>29 oktober Jönköpings län</a:t>
                      </a:r>
                    </a:p>
                  </a:txBody>
                  <a:tcPr/>
                </a:tc>
                <a:tc>
                  <a:txBody>
                    <a:bodyPr/>
                    <a:lstStyle/>
                    <a:p>
                      <a:r>
                        <a:rPr lang="sv-SE" sz="1600" dirty="0"/>
                        <a:t>Kl.08:30-13:00, fysiskt Jönköping</a:t>
                      </a:r>
                    </a:p>
                  </a:txBody>
                  <a:tcPr/>
                </a:tc>
                <a:tc>
                  <a:txBody>
                    <a:bodyPr/>
                    <a:lstStyle/>
                    <a:p>
                      <a:r>
                        <a:rPr lang="sv-SE" sz="1600" dirty="0"/>
                        <a:t>Utökat Kommunalt forum. Bästa platsen att växa upp, leva och åldras på.</a:t>
                      </a:r>
                    </a:p>
                  </a:txBody>
                  <a:tcPr/>
                </a:tc>
                <a:extLst>
                  <a:ext uri="{0D108BD9-81ED-4DB2-BD59-A6C34878D82A}">
                    <a16:rowId xmlns:a16="http://schemas.microsoft.com/office/drawing/2014/main" val="2339949155"/>
                  </a:ext>
                </a:extLst>
              </a:tr>
              <a:tr h="370840">
                <a:tc>
                  <a:txBody>
                    <a:bodyPr/>
                    <a:lstStyle/>
                    <a:p>
                      <a:r>
                        <a:rPr lang="sv-SE" sz="1600" dirty="0"/>
                        <a:t>3 november Hallands län</a:t>
                      </a:r>
                    </a:p>
                  </a:txBody>
                  <a:tcPr/>
                </a:tc>
                <a:tc>
                  <a:txBody>
                    <a:bodyPr/>
                    <a:lstStyle/>
                    <a:p>
                      <a:r>
                        <a:rPr lang="sv-SE" sz="1600" dirty="0"/>
                        <a:t>Kl.15:00-17:00, digitalt</a:t>
                      </a:r>
                    </a:p>
                  </a:txBody>
                  <a:tcPr/>
                </a:tc>
                <a:tc>
                  <a:txBody>
                    <a:bodyPr/>
                    <a:lstStyle/>
                    <a:p>
                      <a:r>
                        <a:rPr lang="sv-SE" sz="1600" dirty="0"/>
                        <a:t>Chefsgrupp Halland utökat med Regionala utvecklingsuppdrag Nära vård + skola</a:t>
                      </a:r>
                    </a:p>
                  </a:txBody>
                  <a:tcPr/>
                </a:tc>
                <a:extLst>
                  <a:ext uri="{0D108BD9-81ED-4DB2-BD59-A6C34878D82A}">
                    <a16:rowId xmlns:a16="http://schemas.microsoft.com/office/drawing/2014/main" val="3612104421"/>
                  </a:ext>
                </a:extLst>
              </a:tr>
              <a:tr h="370840">
                <a:tc>
                  <a:txBody>
                    <a:bodyPr/>
                    <a:lstStyle/>
                    <a:p>
                      <a:r>
                        <a:rPr lang="sv-SE" sz="1600" dirty="0"/>
                        <a:t>17 december Örebro län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Fysiskt Örebro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Region, kommuner, RF-SISU och bildningsförbunden. Uppföljningsdag av länets överenskommelser för folkhälsoarbetet.</a:t>
                      </a:r>
                    </a:p>
                  </a:txBody>
                  <a:tcPr/>
                </a:tc>
                <a:extLst>
                  <a:ext uri="{0D108BD9-81ED-4DB2-BD59-A6C34878D82A}">
                    <a16:rowId xmlns:a16="http://schemas.microsoft.com/office/drawing/2014/main" val="1859660286"/>
                  </a:ext>
                </a:extLst>
              </a:tr>
              <a:tr h="370840">
                <a:tc>
                  <a:txBody>
                    <a:bodyPr/>
                    <a:lstStyle/>
                    <a:p>
                      <a:r>
                        <a:rPr lang="sv-SE" sz="1600" dirty="0"/>
                        <a:t>8 el 9 mars Östergötlands län</a:t>
                      </a:r>
                    </a:p>
                  </a:txBody>
                  <a:tcPr/>
                </a:tc>
                <a:tc>
                  <a:txBody>
                    <a:bodyPr/>
                    <a:lstStyle/>
                    <a:p>
                      <a:endParaRPr lang="sv-SE" sz="1600" dirty="0"/>
                    </a:p>
                  </a:txBody>
                  <a:tcPr/>
                </a:tc>
                <a:tc>
                  <a:txBody>
                    <a:bodyPr/>
                    <a:lstStyle/>
                    <a:p>
                      <a:endParaRPr lang="sv-SE" sz="1600" dirty="0"/>
                    </a:p>
                  </a:txBody>
                  <a:tcPr/>
                </a:tc>
                <a:extLst>
                  <a:ext uri="{0D108BD9-81ED-4DB2-BD59-A6C34878D82A}">
                    <a16:rowId xmlns:a16="http://schemas.microsoft.com/office/drawing/2014/main" val="2092141633"/>
                  </a:ext>
                </a:extLst>
              </a:tr>
            </a:tbl>
          </a:graphicData>
        </a:graphic>
      </p:graphicFrame>
    </p:spTree>
    <p:extLst>
      <p:ext uri="{BB962C8B-B14F-4D97-AF65-F5344CB8AC3E}">
        <p14:creationId xmlns:p14="http://schemas.microsoft.com/office/powerpoint/2010/main" val="1043638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9C1B60-CEC2-45A7-ABC7-8A5277864EC5}"/>
              </a:ext>
            </a:extLst>
          </p:cNvPr>
          <p:cNvSpPr>
            <a:spLocks noGrp="1"/>
          </p:cNvSpPr>
          <p:nvPr>
            <p:ph type="title"/>
          </p:nvPr>
        </p:nvSpPr>
        <p:spPr>
          <a:xfrm>
            <a:off x="769008" y="603711"/>
            <a:ext cx="10432392" cy="1112405"/>
          </a:xfrm>
        </p:spPr>
        <p:txBody>
          <a:bodyPr/>
          <a:lstStyle/>
          <a:p>
            <a:r>
              <a:rPr lang="sv-SE" dirty="0"/>
              <a:t>Många kommuner och regioner har förväntningar om…  </a:t>
            </a:r>
          </a:p>
        </p:txBody>
      </p:sp>
      <p:sp>
        <p:nvSpPr>
          <p:cNvPr id="3" name="Platshållare för innehåll 2">
            <a:extLst>
              <a:ext uri="{FF2B5EF4-FFF2-40B4-BE49-F238E27FC236}">
                <a16:creationId xmlns:a16="http://schemas.microsoft.com/office/drawing/2014/main" id="{586CDDBE-1724-44C5-847D-77EECC22A3DF}"/>
              </a:ext>
            </a:extLst>
          </p:cNvPr>
          <p:cNvSpPr>
            <a:spLocks noGrp="1"/>
          </p:cNvSpPr>
          <p:nvPr>
            <p:ph idx="1"/>
          </p:nvPr>
        </p:nvSpPr>
        <p:spPr>
          <a:xfrm>
            <a:off x="5887192" y="2096590"/>
            <a:ext cx="6427390" cy="3738598"/>
          </a:xfrm>
        </p:spPr>
        <p:txBody>
          <a:bodyPr/>
          <a:lstStyle/>
          <a:p>
            <a:r>
              <a:rPr lang="sv-SE" b="1" dirty="0"/>
              <a:t>Att få ihop det… </a:t>
            </a:r>
          </a:p>
          <a:p>
            <a:pPr lvl="1"/>
            <a:r>
              <a:rPr lang="sv-SE" dirty="0"/>
              <a:t>Omställning Nära vård, proaktivt och hälsofrämjande</a:t>
            </a:r>
          </a:p>
          <a:p>
            <a:pPr lvl="1"/>
            <a:r>
              <a:rPr lang="sv-SE" dirty="0"/>
              <a:t>Regional utveckling, sysselsättning, utbildning, tillväxt</a:t>
            </a:r>
          </a:p>
          <a:p>
            <a:pPr lvl="1"/>
            <a:r>
              <a:rPr lang="sv-SE" dirty="0"/>
              <a:t>Folkhälsa, minska hälsoskillnaderna</a:t>
            </a:r>
          </a:p>
          <a:p>
            <a:pPr lvl="1"/>
            <a:r>
              <a:rPr lang="sv-SE" dirty="0"/>
              <a:t>Psykisk hälsa, suicidprevention</a:t>
            </a:r>
          </a:p>
          <a:p>
            <a:pPr lvl="1"/>
            <a:endParaRPr lang="sv-SE" dirty="0"/>
          </a:p>
          <a:p>
            <a:r>
              <a:rPr lang="sv-SE" b="1" dirty="0"/>
              <a:t>…och få kraft i fortsatt samverkansarbete</a:t>
            </a:r>
          </a:p>
          <a:p>
            <a:pPr marL="457200" lvl="1" indent="0">
              <a:buNone/>
            </a:pPr>
            <a:endParaRPr lang="sv-SE" dirty="0"/>
          </a:p>
        </p:txBody>
      </p:sp>
      <p:pic>
        <p:nvPicPr>
          <p:cNvPr id="1026" name="Picture 2" descr="Vad finns det för saker som du har varit riktigt bra på men som du inte är  bra på längre? - Quora">
            <a:extLst>
              <a:ext uri="{FF2B5EF4-FFF2-40B4-BE49-F238E27FC236}">
                <a16:creationId xmlns:a16="http://schemas.microsoft.com/office/drawing/2014/main" id="{4945C136-D8BB-4E67-81B2-E9893D629E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81" r="15296"/>
          <a:stretch/>
        </p:blipFill>
        <p:spPr bwMode="auto">
          <a:xfrm>
            <a:off x="0" y="3299791"/>
            <a:ext cx="5255919" cy="2954497"/>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B3CD3E48-190D-47C0-98FD-030C9D3858C9}"/>
              </a:ext>
            </a:extLst>
          </p:cNvPr>
          <p:cNvSpPr txBox="1"/>
          <p:nvPr/>
        </p:nvSpPr>
        <p:spPr>
          <a:xfrm>
            <a:off x="4196160" y="6023456"/>
            <a:ext cx="178904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Foto: </a:t>
            </a:r>
            <a:r>
              <a:rPr kumimoji="0" lang="sv-SE" sz="900" b="0" i="0" u="none" strike="noStrike" kern="1200" cap="none" spc="0" normalizeH="0" baseline="0" noProof="0" dirty="0" err="1">
                <a:ln>
                  <a:noFill/>
                </a:ln>
                <a:solidFill>
                  <a:prstClr val="black"/>
                </a:solidFill>
                <a:effectLst/>
                <a:uLnTx/>
                <a:uFillTx/>
                <a:latin typeface="Arial"/>
                <a:ea typeface="+mn-ea"/>
                <a:cs typeface="+mn-cs"/>
              </a:rPr>
              <a:t>Quora</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78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6FD820-13E3-4501-86C2-E3CBF9C889B5}"/>
              </a:ext>
            </a:extLst>
          </p:cNvPr>
          <p:cNvSpPr>
            <a:spLocks noGrp="1"/>
          </p:cNvSpPr>
          <p:nvPr>
            <p:ph type="title"/>
          </p:nvPr>
        </p:nvSpPr>
        <p:spPr/>
        <p:txBody>
          <a:bodyPr/>
          <a:lstStyle/>
          <a:p>
            <a:r>
              <a:rPr lang="sv-SE" dirty="0">
                <a:solidFill>
                  <a:schemeClr val="tx1"/>
                </a:solidFill>
              </a:rPr>
              <a:t>Verksamhetsplanering för SKRs nationella sakområdesnätverk</a:t>
            </a:r>
            <a:br>
              <a:rPr lang="sv-SE" dirty="0">
                <a:solidFill>
                  <a:schemeClr val="tx1"/>
                </a:solidFill>
              </a:rPr>
            </a:br>
            <a:endParaRPr lang="sv-SE" dirty="0">
              <a:solidFill>
                <a:schemeClr val="tx1"/>
              </a:solidFill>
            </a:endParaRPr>
          </a:p>
        </p:txBody>
      </p:sp>
      <p:sp>
        <p:nvSpPr>
          <p:cNvPr id="3" name="Platshållare för text 2">
            <a:extLst>
              <a:ext uri="{FF2B5EF4-FFF2-40B4-BE49-F238E27FC236}">
                <a16:creationId xmlns:a16="http://schemas.microsoft.com/office/drawing/2014/main" id="{FA14FD87-9734-4A3C-A050-4752BBB094B0}"/>
              </a:ext>
            </a:extLst>
          </p:cNvPr>
          <p:cNvSpPr>
            <a:spLocks noGrp="1"/>
          </p:cNvSpPr>
          <p:nvPr>
            <p:ph type="body" idx="1"/>
          </p:nvPr>
        </p:nvSpPr>
        <p:spPr/>
        <p:txBody>
          <a:bodyPr/>
          <a:lstStyle/>
          <a:p>
            <a:r>
              <a:rPr lang="sv-SE" dirty="0">
                <a:solidFill>
                  <a:schemeClr val="tx1"/>
                </a:solidFill>
              </a:rPr>
              <a:t>Camilla Wiberg</a:t>
            </a:r>
          </a:p>
        </p:txBody>
      </p:sp>
    </p:spTree>
    <p:extLst>
      <p:ext uri="{BB962C8B-B14F-4D97-AF65-F5344CB8AC3E}">
        <p14:creationId xmlns:p14="http://schemas.microsoft.com/office/powerpoint/2010/main" val="3456336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125B8C-37DC-4DC8-AC6F-502BA16DE8B4}"/>
              </a:ext>
            </a:extLst>
          </p:cNvPr>
          <p:cNvSpPr>
            <a:spLocks noGrp="1"/>
          </p:cNvSpPr>
          <p:nvPr>
            <p:ph type="title"/>
          </p:nvPr>
        </p:nvSpPr>
        <p:spPr>
          <a:xfrm>
            <a:off x="433112" y="556728"/>
            <a:ext cx="11194394" cy="1112405"/>
          </a:xfrm>
        </p:spPr>
        <p:txBody>
          <a:bodyPr/>
          <a:lstStyle/>
          <a:p>
            <a:r>
              <a:rPr lang="sv-SE" dirty="0"/>
              <a:t>Förslag på ingående delar</a:t>
            </a:r>
          </a:p>
        </p:txBody>
      </p:sp>
      <p:sp>
        <p:nvSpPr>
          <p:cNvPr id="3" name="Platshållare för innehåll 2">
            <a:extLst>
              <a:ext uri="{FF2B5EF4-FFF2-40B4-BE49-F238E27FC236}">
                <a16:creationId xmlns:a16="http://schemas.microsoft.com/office/drawing/2014/main" id="{E702989F-571B-485A-A185-AD673B4A5B18}"/>
              </a:ext>
            </a:extLst>
          </p:cNvPr>
          <p:cNvSpPr>
            <a:spLocks noGrp="1"/>
          </p:cNvSpPr>
          <p:nvPr>
            <p:ph idx="1"/>
          </p:nvPr>
        </p:nvSpPr>
        <p:spPr>
          <a:xfrm>
            <a:off x="356912" y="1559701"/>
            <a:ext cx="5528813" cy="3738598"/>
          </a:xfrm>
        </p:spPr>
        <p:txBody>
          <a:bodyPr/>
          <a:lstStyle/>
          <a:p>
            <a:pPr marL="30163" indent="0">
              <a:buNone/>
            </a:pPr>
            <a:r>
              <a:rPr lang="sv-SE" dirty="0"/>
              <a:t>1. Varför?</a:t>
            </a:r>
          </a:p>
          <a:p>
            <a:pPr lvl="1"/>
            <a:r>
              <a:rPr lang="sv-SE" sz="1800" dirty="0"/>
              <a:t>Främjande och förebyggande alltmer nödvändigt – samhällsutmaningar</a:t>
            </a:r>
          </a:p>
          <a:p>
            <a:pPr lvl="1"/>
            <a:r>
              <a:rPr lang="sv-SE" sz="1800" dirty="0"/>
              <a:t>Samordning – Strategi för hälsa, Nära vård, Kraftsamling psykisk hälsa</a:t>
            </a:r>
            <a:br>
              <a:rPr lang="sv-SE" sz="1800" dirty="0"/>
            </a:br>
            <a:endParaRPr lang="sv-SE" sz="1800" dirty="0"/>
          </a:p>
          <a:p>
            <a:pPr marL="30163" indent="0">
              <a:buNone/>
            </a:pPr>
            <a:r>
              <a:rPr lang="sv-SE" dirty="0"/>
              <a:t>2. Lägesbild</a:t>
            </a:r>
          </a:p>
          <a:p>
            <a:pPr lvl="1"/>
            <a:r>
              <a:rPr lang="sv-SE" sz="1800" dirty="0"/>
              <a:t>Hälsoläget – 22 indikatorer tillsammans med regional och lokal data</a:t>
            </a:r>
          </a:p>
          <a:p>
            <a:pPr lvl="1"/>
            <a:r>
              <a:rPr lang="sv-SE" sz="1800" dirty="0"/>
              <a:t>Förutsättningar att göra skillnad – organisation för samverkan, pågående arbete</a:t>
            </a:r>
          </a:p>
          <a:p>
            <a:pPr marL="457200" lvl="1" indent="0">
              <a:buNone/>
            </a:pPr>
            <a:endParaRPr lang="sv-SE" dirty="0"/>
          </a:p>
        </p:txBody>
      </p:sp>
      <p:sp>
        <p:nvSpPr>
          <p:cNvPr id="4" name="Platshållare för innehåll 2">
            <a:extLst>
              <a:ext uri="{FF2B5EF4-FFF2-40B4-BE49-F238E27FC236}">
                <a16:creationId xmlns:a16="http://schemas.microsoft.com/office/drawing/2014/main" id="{1C6760CF-0E9D-42D0-938E-3B286182ED03}"/>
              </a:ext>
            </a:extLst>
          </p:cNvPr>
          <p:cNvSpPr txBox="1">
            <a:spLocks/>
          </p:cNvSpPr>
          <p:nvPr/>
        </p:nvSpPr>
        <p:spPr>
          <a:xfrm>
            <a:off x="6396487" y="1559701"/>
            <a:ext cx="5528813" cy="4479149"/>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3. Fördjupningsområden och prioritet för utvecklad samverkan</a:t>
            </a:r>
          </a:p>
          <a:p>
            <a:pPr marL="6858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SKR kan ge inspel utifrån valda förbättringsområden</a:t>
            </a:r>
          </a:p>
          <a:p>
            <a:pPr marL="6858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Möjlighet till interaktiv workshop/gruppsamtal</a:t>
            </a:r>
            <a:r>
              <a:rPr kumimoji="0" lang="sv-SE" sz="2000" b="0" i="0" u="none" strike="noStrike" kern="1200" cap="none" spc="0" normalizeH="0" baseline="0" noProof="0" dirty="0">
                <a:ln>
                  <a:noFill/>
                </a:ln>
                <a:solidFill>
                  <a:prstClr val="black"/>
                </a:solidFill>
                <a:effectLst/>
                <a:uLnTx/>
                <a:uFillTx/>
                <a:latin typeface="Arial"/>
                <a:ea typeface="+mn-ea"/>
                <a:cs typeface="+mn-cs"/>
              </a:rPr>
              <a:t/>
            </a:r>
            <a:br>
              <a:rPr kumimoji="0" lang="sv-SE" sz="2000" b="0" i="0" u="none" strike="noStrike" kern="1200" cap="none" spc="0" normalizeH="0" baseline="0" noProof="0" dirty="0">
                <a:ln>
                  <a:noFill/>
                </a:ln>
                <a:solidFill>
                  <a:prstClr val="black"/>
                </a:solidFill>
                <a:effectLst/>
                <a:uLnTx/>
                <a:uFillTx/>
                <a:latin typeface="Arial"/>
                <a:ea typeface="+mn-ea"/>
                <a:cs typeface="+mn-cs"/>
              </a:rPr>
            </a:b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4. Summering och fortsatt process</a:t>
            </a:r>
          </a:p>
          <a:p>
            <a:pPr marL="6858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Möjlighet till stöd från SKR i prioriterade förbättringsområden. Tillgång till coachning från experter inom olika kunskapsfält.</a:t>
            </a:r>
          </a:p>
          <a:p>
            <a:pPr marL="457200" marR="0" lvl="1"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685800" marR="0" lvl="1" indent="-2286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18707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A3D53A-47D5-45B9-BC2D-85BB4EFF614C}"/>
              </a:ext>
            </a:extLst>
          </p:cNvPr>
          <p:cNvSpPr>
            <a:spLocks noGrp="1"/>
          </p:cNvSpPr>
          <p:nvPr>
            <p:ph type="ctrTitle"/>
          </p:nvPr>
        </p:nvSpPr>
        <p:spPr/>
        <p:txBody>
          <a:bodyPr/>
          <a:lstStyle/>
          <a:p>
            <a:r>
              <a:rPr lang="sv-SE" dirty="0"/>
              <a:t>Ny projektledare för Yrkesresan</a:t>
            </a:r>
            <a:br>
              <a:rPr lang="sv-SE" dirty="0"/>
            </a:br>
            <a:endParaRPr lang="sv-SE" dirty="0"/>
          </a:p>
        </p:txBody>
      </p:sp>
      <p:sp>
        <p:nvSpPr>
          <p:cNvPr id="3" name="Underrubrik 2">
            <a:extLst>
              <a:ext uri="{FF2B5EF4-FFF2-40B4-BE49-F238E27FC236}">
                <a16:creationId xmlns:a16="http://schemas.microsoft.com/office/drawing/2014/main" id="{E924D5C7-0928-46D0-A057-8C427B11242B}"/>
              </a:ext>
            </a:extLst>
          </p:cNvPr>
          <p:cNvSpPr>
            <a:spLocks noGrp="1"/>
          </p:cNvSpPr>
          <p:nvPr>
            <p:ph type="subTitle" idx="1"/>
          </p:nvPr>
        </p:nvSpPr>
        <p:spPr/>
        <p:txBody>
          <a:bodyPr/>
          <a:lstStyle/>
          <a:p>
            <a:r>
              <a:rPr lang="sv-SE" dirty="0"/>
              <a:t>Ulrika Freiholtz</a:t>
            </a:r>
          </a:p>
        </p:txBody>
      </p:sp>
    </p:spTree>
    <p:extLst>
      <p:ext uri="{BB962C8B-B14F-4D97-AF65-F5344CB8AC3E}">
        <p14:creationId xmlns:p14="http://schemas.microsoft.com/office/powerpoint/2010/main" val="1069190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4A07C-8EDF-4656-8C1A-3EC68E61FCEC}"/>
              </a:ext>
            </a:extLst>
          </p:cNvPr>
          <p:cNvSpPr>
            <a:spLocks noGrp="1"/>
          </p:cNvSpPr>
          <p:nvPr>
            <p:ph type="ctrTitle"/>
          </p:nvPr>
        </p:nvSpPr>
        <p:spPr/>
        <p:txBody>
          <a:bodyPr/>
          <a:lstStyle/>
          <a:p>
            <a:r>
              <a:rPr lang="sv-SE" dirty="0"/>
              <a:t>Paus</a:t>
            </a:r>
          </a:p>
        </p:txBody>
      </p:sp>
      <p:sp>
        <p:nvSpPr>
          <p:cNvPr id="3" name="Underrubrik 2">
            <a:extLst>
              <a:ext uri="{FF2B5EF4-FFF2-40B4-BE49-F238E27FC236}">
                <a16:creationId xmlns:a16="http://schemas.microsoft.com/office/drawing/2014/main" id="{63F1C96A-1C44-4287-AAF6-A49E46B5E0E6}"/>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92291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8FB2D8-6B11-49FB-B698-7AC710D0DEE9}"/>
              </a:ext>
            </a:extLst>
          </p:cNvPr>
          <p:cNvSpPr>
            <a:spLocks noGrp="1"/>
          </p:cNvSpPr>
          <p:nvPr>
            <p:ph type="ctrTitle"/>
          </p:nvPr>
        </p:nvSpPr>
        <p:spPr/>
        <p:txBody>
          <a:bodyPr/>
          <a:lstStyle/>
          <a:p>
            <a:r>
              <a:rPr lang="sv-SE" sz="4000" dirty="0"/>
              <a:t>Stockholms läns regionala samverkans- och stödstruktur (RSS)</a:t>
            </a:r>
          </a:p>
        </p:txBody>
      </p:sp>
      <p:sp>
        <p:nvSpPr>
          <p:cNvPr id="3" name="Underrubrik 2">
            <a:extLst>
              <a:ext uri="{FF2B5EF4-FFF2-40B4-BE49-F238E27FC236}">
                <a16:creationId xmlns:a16="http://schemas.microsoft.com/office/drawing/2014/main" id="{64020F11-9EE3-46CB-A313-2F66EFBFF12C}"/>
              </a:ext>
            </a:extLst>
          </p:cNvPr>
          <p:cNvSpPr>
            <a:spLocks noGrp="1"/>
          </p:cNvSpPr>
          <p:nvPr>
            <p:ph type="subTitle" idx="1"/>
          </p:nvPr>
        </p:nvSpPr>
        <p:spPr>
          <a:xfrm>
            <a:off x="1211531" y="2802395"/>
            <a:ext cx="9766995" cy="1253210"/>
          </a:xfrm>
        </p:spPr>
        <p:txBody>
          <a:bodyPr/>
          <a:lstStyle/>
          <a:p>
            <a:r>
              <a:rPr lang="sv-SE" dirty="0"/>
              <a:t>Kort om vårt eget utvecklingsarbete inom RSS Stockholms län och en fråga till er</a:t>
            </a:r>
          </a:p>
        </p:txBody>
      </p:sp>
    </p:spTree>
    <p:extLst>
      <p:ext uri="{BB962C8B-B14F-4D97-AF65-F5344CB8AC3E}">
        <p14:creationId xmlns:p14="http://schemas.microsoft.com/office/powerpoint/2010/main" val="1501015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B0EA013-6246-47AB-B83C-28409EA64603}"/>
              </a:ext>
            </a:extLst>
          </p:cNvPr>
          <p:cNvSpPr>
            <a:spLocks noGrp="1"/>
          </p:cNvSpPr>
          <p:nvPr>
            <p:ph sz="half" idx="2"/>
          </p:nvPr>
        </p:nvSpPr>
        <p:spPr>
          <a:xfrm>
            <a:off x="5881582" y="4297680"/>
            <a:ext cx="5063786" cy="1631482"/>
          </a:xfrm>
          <a:solidFill>
            <a:schemeClr val="accent2">
              <a:lumMod val="40000"/>
              <a:lumOff val="60000"/>
            </a:schemeClr>
          </a:solidFill>
        </p:spPr>
        <p:txBody>
          <a:bodyPr lIns="180000" anchor="ctr"/>
          <a:lstStyle/>
          <a:p>
            <a:r>
              <a:rPr lang="sv-SE" sz="1600" dirty="0"/>
              <a:t>Invånare i länet: 2 402 609</a:t>
            </a:r>
          </a:p>
          <a:p>
            <a:r>
              <a:rPr lang="sv-SE" sz="1600" dirty="0"/>
              <a:t>Invånare i Stockholms stad: 975 819</a:t>
            </a:r>
          </a:p>
          <a:p>
            <a:r>
              <a:rPr lang="sv-SE" sz="1600" dirty="0"/>
              <a:t>Invånare i den minsta kommunen, Nykvarn: 11 363</a:t>
            </a:r>
          </a:p>
        </p:txBody>
      </p:sp>
      <p:pic>
        <p:nvPicPr>
          <p:cNvPr id="5" name="Bildobjekt 4">
            <a:extLst>
              <a:ext uri="{FF2B5EF4-FFF2-40B4-BE49-F238E27FC236}">
                <a16:creationId xmlns:a16="http://schemas.microsoft.com/office/drawing/2014/main" id="{F631C76F-05C3-4C04-86FC-5AAED253266B}"/>
              </a:ext>
            </a:extLst>
          </p:cNvPr>
          <p:cNvPicPr>
            <a:picLocks noChangeAspect="1"/>
          </p:cNvPicPr>
          <p:nvPr/>
        </p:nvPicPr>
        <p:blipFill>
          <a:blip r:embed="rId3"/>
          <a:stretch>
            <a:fillRect/>
          </a:stretch>
        </p:blipFill>
        <p:spPr>
          <a:xfrm>
            <a:off x="5669400" y="649224"/>
            <a:ext cx="5407130" cy="3521678"/>
          </a:xfrm>
          <a:prstGeom prst="rect">
            <a:avLst/>
          </a:prstGeom>
        </p:spPr>
      </p:pic>
    </p:spTree>
    <p:extLst>
      <p:ext uri="{BB962C8B-B14F-4D97-AF65-F5344CB8AC3E}">
        <p14:creationId xmlns:p14="http://schemas.microsoft.com/office/powerpoint/2010/main" val="41505225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Nestor FoU-center - Home | Facebook">
            <a:extLst>
              <a:ext uri="{FF2B5EF4-FFF2-40B4-BE49-F238E27FC236}">
                <a16:creationId xmlns:a16="http://schemas.microsoft.com/office/drawing/2014/main" id="{D71FEAD0-F32F-4397-B661-19FD00A0C0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823" y="2310391"/>
            <a:ext cx="510945" cy="510945"/>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Origo Stockholm - Home | Facebook">
            <a:extLst>
              <a:ext uri="{FF2B5EF4-FFF2-40B4-BE49-F238E27FC236}">
                <a16:creationId xmlns:a16="http://schemas.microsoft.com/office/drawing/2014/main" id="{08B2CCD0-1892-4CFA-8E85-3392FB8EC8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254" b="21260"/>
          <a:stretch/>
        </p:blipFill>
        <p:spPr bwMode="auto">
          <a:xfrm>
            <a:off x="5927075" y="2957594"/>
            <a:ext cx="1121155" cy="6108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EDA0C0A-EB8C-4DCE-B977-8B697E480F4A}"/>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98DB7-F40B-4F54-B72F-A408F6426B6E}" type="slidenum">
              <a:rPr kumimoji="0" lang="en-GB"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GB"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4" name="Date Placeholder 3">
            <a:extLst>
              <a:ext uri="{FF2B5EF4-FFF2-40B4-BE49-F238E27FC236}">
                <a16:creationId xmlns:a16="http://schemas.microsoft.com/office/drawing/2014/main" id="{95D05DCD-A479-42F4-917B-D2B7ABE8C620}"/>
              </a:ext>
            </a:extLst>
          </p:cNvPr>
          <p:cNvSpPr>
            <a:spLocks noGrp="1"/>
          </p:cNvSpPr>
          <p:nvPr>
            <p:ph type="dt" sz="half"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D0378-5F34-4FEE-BF83-5E9EDB5E3FAB}" type="datetime4">
              <a:rPr kumimoji="0" lang="sv-SE"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 oktober 2021</a:t>
            </a:fld>
            <a:endParaRPr kumimoji="0" lang="sv-SE" sz="1050" b="0" i="0" u="none" strike="noStrike" kern="1200" cap="none" spc="20" normalizeH="0" baseline="0" noProof="0" dirty="0">
              <a:ln>
                <a:noFill/>
              </a:ln>
              <a:solidFill>
                <a:srgbClr val="2D6679"/>
              </a:solidFill>
              <a:effectLst/>
              <a:uLnTx/>
              <a:uFillTx/>
              <a:latin typeface="Franklin Gothic Medium Cond" panose="020B0606030402020204" pitchFamily="34" charset="0"/>
              <a:ea typeface="+mn-ea"/>
              <a:cs typeface="+mn-cs"/>
            </a:endParaRPr>
          </a:p>
        </p:txBody>
      </p:sp>
      <p:pic>
        <p:nvPicPr>
          <p:cNvPr id="3106" name="Picture 34" descr="Startsida – Danderyds kommun">
            <a:extLst>
              <a:ext uri="{FF2B5EF4-FFF2-40B4-BE49-F238E27FC236}">
                <a16:creationId xmlns:a16="http://schemas.microsoft.com/office/drawing/2014/main" id="{72B0C399-6B8C-4EA6-8425-161DAC3A9C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1492" y="1420880"/>
            <a:ext cx="1464479" cy="444308"/>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Ekerö kommun">
            <a:extLst>
              <a:ext uri="{FF2B5EF4-FFF2-40B4-BE49-F238E27FC236}">
                <a16:creationId xmlns:a16="http://schemas.microsoft.com/office/drawing/2014/main" id="{A2D97E97-284C-45F7-BB83-4AA68E3B63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2115" y="1472183"/>
            <a:ext cx="925114" cy="402327"/>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Solceller i söderläge &amp;amp; supernärodlad honung – ALLT OM BIODLING">
            <a:extLst>
              <a:ext uri="{FF2B5EF4-FFF2-40B4-BE49-F238E27FC236}">
                <a16:creationId xmlns:a16="http://schemas.microsoft.com/office/drawing/2014/main" id="{2DB0F491-C6D9-4883-AED3-8FA571CDA4F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7609"/>
          <a:stretch/>
        </p:blipFill>
        <p:spPr bwMode="auto">
          <a:xfrm>
            <a:off x="2568447" y="1952475"/>
            <a:ext cx="1343592" cy="529565"/>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Modersmålslärare i makedonska till Modersmålsenheten Tomtbergaskolan -  Huddinge kommun - Platsbanken">
            <a:extLst>
              <a:ext uri="{FF2B5EF4-FFF2-40B4-BE49-F238E27FC236}">
                <a16:creationId xmlns:a16="http://schemas.microsoft.com/office/drawing/2014/main" id="{521D695A-4C6D-40B0-B585-6AD69F72FED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8982" y="1536926"/>
            <a:ext cx="782643" cy="782643"/>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descr="Lidingö stad | Expofy">
            <a:extLst>
              <a:ext uri="{FF2B5EF4-FFF2-40B4-BE49-F238E27FC236}">
                <a16:creationId xmlns:a16="http://schemas.microsoft.com/office/drawing/2014/main" id="{43B3C3B9-2061-4BE4-8537-94623CA898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455" y="1667482"/>
            <a:ext cx="1509926" cy="15099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oU Nordost | DANDERYD, LIDINGÖ, NORRTÄLJE, TÄBY, VALLENTUNA, VAXHOLM OCH  ÖSTERÅKER">
            <a:extLst>
              <a:ext uri="{FF2B5EF4-FFF2-40B4-BE49-F238E27FC236}">
                <a16:creationId xmlns:a16="http://schemas.microsoft.com/office/drawing/2014/main" id="{DCC7C4C3-661D-4242-8EFA-3EF46B4BA6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6722" y="2535161"/>
            <a:ext cx="1428750" cy="461963"/>
          </a:xfrm>
          <a:prstGeom prst="rect">
            <a:avLst/>
          </a:prstGeom>
          <a:noFill/>
          <a:extLst>
            <a:ext uri="{909E8E84-426E-40DD-AFC4-6F175D3DCCD1}">
              <a14:hiddenFill xmlns:a14="http://schemas.microsoft.com/office/drawing/2010/main">
                <a:solidFill>
                  <a:srgbClr val="FFFFFF"/>
                </a:solidFill>
              </a14:hiddenFill>
            </a:ext>
          </a:extLst>
        </p:spPr>
      </p:pic>
      <p:pic>
        <p:nvPicPr>
          <p:cNvPr id="3124" name="Picture 52" descr="Nynäshamns Kommun - Stadshusplatsen 1, Nynäshamn | hitta.se">
            <a:extLst>
              <a:ext uri="{FF2B5EF4-FFF2-40B4-BE49-F238E27FC236}">
                <a16:creationId xmlns:a16="http://schemas.microsoft.com/office/drawing/2014/main" id="{D35E05E1-BD6C-403D-92EC-81464A9E48C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11438" y="2719490"/>
            <a:ext cx="1066875" cy="429392"/>
          </a:xfrm>
          <a:prstGeom prst="rect">
            <a:avLst/>
          </a:prstGeom>
          <a:noFill/>
          <a:extLst>
            <a:ext uri="{909E8E84-426E-40DD-AFC4-6F175D3DCCD1}">
              <a14:hiddenFill xmlns:a14="http://schemas.microsoft.com/office/drawing/2010/main">
                <a:solidFill>
                  <a:srgbClr val="FFFFFF"/>
                </a:solidFill>
              </a14:hiddenFill>
            </a:ext>
          </a:extLst>
        </p:spPr>
      </p:pic>
      <p:pic>
        <p:nvPicPr>
          <p:cNvPr id="3126" name="Picture 54" descr="Facebook">
            <a:extLst>
              <a:ext uri="{FF2B5EF4-FFF2-40B4-BE49-F238E27FC236}">
                <a16:creationId xmlns:a16="http://schemas.microsoft.com/office/drawing/2014/main" id="{DA08733E-E01C-46EC-A8F6-2312C40FA7E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72679" y="2739205"/>
            <a:ext cx="1220145" cy="529565"/>
          </a:xfrm>
          <a:prstGeom prst="rect">
            <a:avLst/>
          </a:prstGeom>
          <a:noFill/>
          <a:extLst>
            <a:ext uri="{909E8E84-426E-40DD-AFC4-6F175D3DCCD1}">
              <a14:hiddenFill xmlns:a14="http://schemas.microsoft.com/office/drawing/2010/main">
                <a:solidFill>
                  <a:srgbClr val="FFFFFF"/>
                </a:solidFill>
              </a14:hiddenFill>
            </a:ext>
          </a:extLst>
        </p:spPr>
      </p:pic>
      <p:pic>
        <p:nvPicPr>
          <p:cNvPr id="3132" name="Picture 60" descr="Solna stad | LinkedIn">
            <a:extLst>
              <a:ext uri="{FF2B5EF4-FFF2-40B4-BE49-F238E27FC236}">
                <a16:creationId xmlns:a16="http://schemas.microsoft.com/office/drawing/2014/main" id="{1DDBDBCA-8F1C-479F-934A-2E50213CF97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77551" y="3210272"/>
            <a:ext cx="650570" cy="65057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8B1F14CB-36A5-4067-BCFA-64CD486A8237}"/>
              </a:ext>
            </a:extLst>
          </p:cNvPr>
          <p:cNvSpPr>
            <a:spLocks noGrp="1"/>
          </p:cNvSpPr>
          <p:nvPr>
            <p:ph type="title"/>
          </p:nvPr>
        </p:nvSpPr>
        <p:spPr>
          <a:xfrm>
            <a:off x="203200" y="0"/>
            <a:ext cx="11894312" cy="767329"/>
          </a:xfrm>
        </p:spPr>
        <p:txBody>
          <a:bodyPr>
            <a:normAutofit/>
          </a:bodyPr>
          <a:lstStyle/>
          <a:p>
            <a:r>
              <a:rPr lang="sv-SE" dirty="0"/>
              <a:t>Aktörer inom RSS Stockholms län 2021</a:t>
            </a:r>
            <a:endParaRPr lang="en-GB" dirty="0"/>
          </a:p>
        </p:txBody>
      </p:sp>
      <p:pic>
        <p:nvPicPr>
          <p:cNvPr id="3134" name="Picture 62" descr="Följ kommunfullmäktige på webb-tv - Sundbybergs stad">
            <a:extLst>
              <a:ext uri="{FF2B5EF4-FFF2-40B4-BE49-F238E27FC236}">
                <a16:creationId xmlns:a16="http://schemas.microsoft.com/office/drawing/2014/main" id="{AFF27163-2736-441F-9A52-C9C42AAC31B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3762" y="3884469"/>
            <a:ext cx="2004936" cy="445541"/>
          </a:xfrm>
          <a:prstGeom prst="rect">
            <a:avLst/>
          </a:prstGeom>
          <a:noFill/>
          <a:extLst>
            <a:ext uri="{909E8E84-426E-40DD-AFC4-6F175D3DCCD1}">
              <a14:hiddenFill xmlns:a14="http://schemas.microsoft.com/office/drawing/2010/main">
                <a:solidFill>
                  <a:srgbClr val="FFFFFF"/>
                </a:solidFill>
              </a14:hiddenFill>
            </a:ext>
          </a:extLst>
        </p:spPr>
      </p:pic>
      <p:pic>
        <p:nvPicPr>
          <p:cNvPr id="3136" name="Picture 64" descr="Byt språk/Other languages - Södertälje kommun">
            <a:extLst>
              <a:ext uri="{FF2B5EF4-FFF2-40B4-BE49-F238E27FC236}">
                <a16:creationId xmlns:a16="http://schemas.microsoft.com/office/drawing/2014/main" id="{F9905349-789E-48EF-999F-CECC1B3EE94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2693" y="3494965"/>
            <a:ext cx="942762" cy="320539"/>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Palliativt kunskapscentrum - YouTube">
            <a:extLst>
              <a:ext uri="{FF2B5EF4-FFF2-40B4-BE49-F238E27FC236}">
                <a16:creationId xmlns:a16="http://schemas.microsoft.com/office/drawing/2014/main" id="{3E811524-C077-41D9-9AE7-A432AEF46A3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27427" y="1788857"/>
            <a:ext cx="782643" cy="782643"/>
          </a:xfrm>
          <a:prstGeom prst="rect">
            <a:avLst/>
          </a:prstGeom>
          <a:noFill/>
          <a:extLst>
            <a:ext uri="{909E8E84-426E-40DD-AFC4-6F175D3DCCD1}">
              <a14:hiddenFill xmlns:a14="http://schemas.microsoft.com/office/drawing/2010/main">
                <a:solidFill>
                  <a:srgbClr val="FFFFFF"/>
                </a:solidFill>
              </a14:hiddenFill>
            </a:ext>
          </a:extLst>
        </p:spPr>
      </p:pic>
      <p:pic>
        <p:nvPicPr>
          <p:cNvPr id="3152" name="Picture 80" descr="Upplands Väsby kommun - Karriärföretagen">
            <a:extLst>
              <a:ext uri="{FF2B5EF4-FFF2-40B4-BE49-F238E27FC236}">
                <a16:creationId xmlns:a16="http://schemas.microsoft.com/office/drawing/2014/main" id="{1332B92C-1995-4413-BC83-4CE0A394843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95688" y="3959930"/>
            <a:ext cx="1057917" cy="728402"/>
          </a:xfrm>
          <a:prstGeom prst="rect">
            <a:avLst/>
          </a:prstGeom>
          <a:noFill/>
          <a:extLst>
            <a:ext uri="{909E8E84-426E-40DD-AFC4-6F175D3DCCD1}">
              <a14:hiddenFill xmlns:a14="http://schemas.microsoft.com/office/drawing/2010/main">
                <a:solidFill>
                  <a:srgbClr val="FFFFFF"/>
                </a:solidFill>
              </a14:hiddenFill>
            </a:ext>
          </a:extLst>
        </p:spPr>
      </p:pic>
      <p:pic>
        <p:nvPicPr>
          <p:cNvPr id="3154" name="Picture 82" descr="Nyheter - Upplands-Bro">
            <a:extLst>
              <a:ext uri="{FF2B5EF4-FFF2-40B4-BE49-F238E27FC236}">
                <a16:creationId xmlns:a16="http://schemas.microsoft.com/office/drawing/2014/main" id="{E72FE17C-1DC4-4A00-AB57-C69F907E8F2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8904" y="4388213"/>
            <a:ext cx="1212209" cy="311891"/>
          </a:xfrm>
          <a:prstGeom prst="rect">
            <a:avLst/>
          </a:prstGeom>
          <a:noFill/>
          <a:extLst>
            <a:ext uri="{909E8E84-426E-40DD-AFC4-6F175D3DCCD1}">
              <a14:hiddenFill xmlns:a14="http://schemas.microsoft.com/office/drawing/2010/main">
                <a:solidFill>
                  <a:srgbClr val="FFFFFF"/>
                </a:solidFill>
              </a14:hiddenFill>
            </a:ext>
          </a:extLst>
        </p:spPr>
      </p:pic>
      <p:pic>
        <p:nvPicPr>
          <p:cNvPr id="3156" name="Picture 84" descr="Vallentuna kommun | Naturkartan">
            <a:extLst>
              <a:ext uri="{FF2B5EF4-FFF2-40B4-BE49-F238E27FC236}">
                <a16:creationId xmlns:a16="http://schemas.microsoft.com/office/drawing/2014/main" id="{C0D00516-77F2-40BA-BF82-FBAE1139424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44547" y="4301338"/>
            <a:ext cx="617513" cy="559012"/>
          </a:xfrm>
          <a:prstGeom prst="rect">
            <a:avLst/>
          </a:prstGeom>
          <a:noFill/>
          <a:extLst>
            <a:ext uri="{909E8E84-426E-40DD-AFC4-6F175D3DCCD1}">
              <a14:hiddenFill xmlns:a14="http://schemas.microsoft.com/office/drawing/2010/main">
                <a:solidFill>
                  <a:srgbClr val="FFFFFF"/>
                </a:solidFill>
              </a14:hiddenFill>
            </a:ext>
          </a:extLst>
        </p:spPr>
      </p:pic>
      <p:pic>
        <p:nvPicPr>
          <p:cNvPr id="3158" name="Picture 86" descr="Historia - Vaxholms stad">
            <a:extLst>
              <a:ext uri="{FF2B5EF4-FFF2-40B4-BE49-F238E27FC236}">
                <a16:creationId xmlns:a16="http://schemas.microsoft.com/office/drawing/2014/main" id="{E327A5E4-DC9D-4985-85F1-0FC60DD05B7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54988" y="4284324"/>
            <a:ext cx="413836" cy="606435"/>
          </a:xfrm>
          <a:prstGeom prst="rect">
            <a:avLst/>
          </a:prstGeom>
          <a:noFill/>
          <a:extLst>
            <a:ext uri="{909E8E84-426E-40DD-AFC4-6F175D3DCCD1}">
              <a14:hiddenFill xmlns:a14="http://schemas.microsoft.com/office/drawing/2010/main">
                <a:solidFill>
                  <a:srgbClr val="FFFFFF"/>
                </a:solidFill>
              </a14:hiddenFill>
            </a:ext>
          </a:extLst>
        </p:spPr>
      </p:pic>
      <p:pic>
        <p:nvPicPr>
          <p:cNvPr id="3160" name="Picture 88" descr="Kommunstyrelsen">
            <a:extLst>
              <a:ext uri="{FF2B5EF4-FFF2-40B4-BE49-F238E27FC236}">
                <a16:creationId xmlns:a16="http://schemas.microsoft.com/office/drawing/2014/main" id="{235DD05A-C8DB-4DCD-8826-20EF3A3A55C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0192" y="4745359"/>
            <a:ext cx="1321143" cy="337967"/>
          </a:xfrm>
          <a:prstGeom prst="rect">
            <a:avLst/>
          </a:prstGeom>
          <a:noFill/>
          <a:extLst>
            <a:ext uri="{909E8E84-426E-40DD-AFC4-6F175D3DCCD1}">
              <a14:hiddenFill xmlns:a14="http://schemas.microsoft.com/office/drawing/2010/main">
                <a:solidFill>
                  <a:srgbClr val="FFFFFF"/>
                </a:solidFill>
              </a14:hiddenFill>
            </a:ext>
          </a:extLst>
        </p:spPr>
      </p:pic>
      <p:pic>
        <p:nvPicPr>
          <p:cNvPr id="3128" name="Picture 56" descr="Sigtuna kommuns logotyp | Sigtuna kommun">
            <a:extLst>
              <a:ext uri="{FF2B5EF4-FFF2-40B4-BE49-F238E27FC236}">
                <a16:creationId xmlns:a16="http://schemas.microsoft.com/office/drawing/2014/main" id="{6A8E8EB6-E0F7-40ED-81C8-8FAD9E21BDB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72644" y="3068613"/>
            <a:ext cx="934232" cy="304965"/>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Ramavtal med Region Stockholm | HRM AB">
            <a:extLst>
              <a:ext uri="{FF2B5EF4-FFF2-40B4-BE49-F238E27FC236}">
                <a16:creationId xmlns:a16="http://schemas.microsoft.com/office/drawing/2014/main" id="{51332DB1-C67E-40E2-B758-98C2510FA5D3}"/>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53542" y="3060143"/>
            <a:ext cx="2117942" cy="435225"/>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Haninge kommun - Haninge Kommun">
            <a:extLst>
              <a:ext uri="{FF2B5EF4-FFF2-40B4-BE49-F238E27FC236}">
                <a16:creationId xmlns:a16="http://schemas.microsoft.com/office/drawing/2014/main" id="{C4335C0B-00FB-4FBB-809D-1E3E66E0658F}"/>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47376" y="1894258"/>
            <a:ext cx="1016095" cy="311101"/>
          </a:xfrm>
          <a:prstGeom prst="rect">
            <a:avLst/>
          </a:prstGeom>
          <a:noFill/>
          <a:extLst>
            <a:ext uri="{909E8E84-426E-40DD-AFC4-6F175D3DCCD1}">
              <a14:hiddenFill xmlns:a14="http://schemas.microsoft.com/office/drawing/2010/main">
                <a:solidFill>
                  <a:srgbClr val="FFFFFF"/>
                </a:solidFill>
              </a14:hiddenFill>
            </a:ext>
          </a:extLst>
        </p:spPr>
      </p:pic>
      <p:pic>
        <p:nvPicPr>
          <p:cNvPr id="3122" name="Picture 50" descr="Startsida - Nykvarns kommun">
            <a:extLst>
              <a:ext uri="{FF2B5EF4-FFF2-40B4-BE49-F238E27FC236}">
                <a16:creationId xmlns:a16="http://schemas.microsoft.com/office/drawing/2014/main" id="{D03C478A-463D-41F6-A593-37E18A4C40C2}"/>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63440" y="2628841"/>
            <a:ext cx="1049765" cy="3571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u slutför vi vårt namnbyte till Storsthlm | Storsthlm">
            <a:extLst>
              <a:ext uri="{FF2B5EF4-FFF2-40B4-BE49-F238E27FC236}">
                <a16:creationId xmlns:a16="http://schemas.microsoft.com/office/drawing/2014/main" id="{EE71155E-78AE-4509-83D3-E95CD99D416D}"/>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68331" y="5069916"/>
            <a:ext cx="905567" cy="47542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Stiftelsen Stockholms läns Äldrecentrum (@Aldrecentrum) | Twitter">
            <a:extLst>
              <a:ext uri="{FF2B5EF4-FFF2-40B4-BE49-F238E27FC236}">
                <a16:creationId xmlns:a16="http://schemas.microsoft.com/office/drawing/2014/main" id="{17CE6191-D701-4508-AD25-8E3FEAB9FE88}"/>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28090" b="20897"/>
          <a:stretch/>
        </p:blipFill>
        <p:spPr bwMode="auto">
          <a:xfrm>
            <a:off x="5876790" y="4157231"/>
            <a:ext cx="905568" cy="461963"/>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Stockholm | Länsstyrelsen Stockholm">
            <a:extLst>
              <a:ext uri="{FF2B5EF4-FFF2-40B4-BE49-F238E27FC236}">
                <a16:creationId xmlns:a16="http://schemas.microsoft.com/office/drawing/2014/main" id="{C2FF313D-2095-4DED-909C-5DF9C13088B0}"/>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339554" y="2804800"/>
            <a:ext cx="1730724" cy="945909"/>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Botkyrka kommun | LinkedIn">
            <a:extLst>
              <a:ext uri="{FF2B5EF4-FFF2-40B4-BE49-F238E27FC236}">
                <a16:creationId xmlns:a16="http://schemas.microsoft.com/office/drawing/2014/main" id="{B8B8DF70-9273-4D60-BC78-B8FF54578677}"/>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03886" y="1457423"/>
            <a:ext cx="663710" cy="663710"/>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48" descr="Norrtälje vuxenutbildning - Campus Roslagen">
            <a:extLst>
              <a:ext uri="{FF2B5EF4-FFF2-40B4-BE49-F238E27FC236}">
                <a16:creationId xmlns:a16="http://schemas.microsoft.com/office/drawing/2014/main" id="{C498D089-2D16-4E5A-AF68-1393478B5A85}"/>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036990" y="2300751"/>
            <a:ext cx="1121031" cy="416738"/>
          </a:xfrm>
          <a:prstGeom prst="rect">
            <a:avLst/>
          </a:prstGeom>
          <a:noFill/>
          <a:extLst>
            <a:ext uri="{909E8E84-426E-40DD-AFC4-6F175D3DCCD1}">
              <a14:hiddenFill xmlns:a14="http://schemas.microsoft.com/office/drawing/2010/main">
                <a:solidFill>
                  <a:srgbClr val="FFFFFF"/>
                </a:solidFill>
              </a14:hiddenFill>
            </a:ext>
          </a:extLst>
        </p:spPr>
      </p:pic>
      <p:pic>
        <p:nvPicPr>
          <p:cNvPr id="3150" name="Picture 78" descr="Täby Kommun - Adestia">
            <a:extLst>
              <a:ext uri="{FF2B5EF4-FFF2-40B4-BE49-F238E27FC236}">
                <a16:creationId xmlns:a16="http://schemas.microsoft.com/office/drawing/2014/main" id="{C890F2A7-0FCE-40D8-BFF4-F523AD2B2CE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982506" y="3668391"/>
            <a:ext cx="1397577" cy="782643"/>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55D9C60C-37BB-49E5-9AF9-0BEDF4D2F48F}"/>
              </a:ext>
            </a:extLst>
          </p:cNvPr>
          <p:cNvSpPr txBox="1"/>
          <p:nvPr/>
        </p:nvSpPr>
        <p:spPr>
          <a:xfrm>
            <a:off x="203200" y="955514"/>
            <a:ext cx="37251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Kommuner och kommunföreträdare </a:t>
            </a:r>
            <a:endParaRPr kumimoji="0" lang="en-GB" sz="1800" b="1" i="0" u="none" strike="noStrike" kern="1200" cap="none" spc="0" normalizeH="0" baseline="0" noProof="0" dirty="0" err="1">
              <a:ln>
                <a:noFill/>
              </a:ln>
              <a:solidFill>
                <a:prstClr val="black"/>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D0F2D8F2-DC9B-484A-9757-6F9258DD9AC5}"/>
              </a:ext>
            </a:extLst>
          </p:cNvPr>
          <p:cNvSpPr txBox="1"/>
          <p:nvPr/>
        </p:nvSpPr>
        <p:spPr>
          <a:xfrm>
            <a:off x="4928239" y="966092"/>
            <a:ext cx="2165188" cy="369332"/>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FOU:er med flera*</a:t>
            </a:r>
            <a:endParaRPr kumimoji="0" lang="en-GB" sz="1800" b="1" i="0" u="none" strike="noStrike" kern="1200" cap="none" spc="0" normalizeH="0" baseline="0" noProof="0" dirty="0" err="1">
              <a:ln>
                <a:noFill/>
              </a:ln>
              <a:solidFill>
                <a:prstClr val="black"/>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9EB2B57E-D5B4-4F84-8D92-A7BEBEA87278}"/>
              </a:ext>
            </a:extLst>
          </p:cNvPr>
          <p:cNvSpPr txBox="1"/>
          <p:nvPr/>
        </p:nvSpPr>
        <p:spPr>
          <a:xfrm>
            <a:off x="7753542" y="949286"/>
            <a:ext cx="2117942" cy="369332"/>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Region Stockholm</a:t>
            </a:r>
            <a:endParaRPr kumimoji="0" lang="en-GB" sz="1800" b="1" i="0" u="none" strike="noStrike" kern="1200" cap="none" spc="0" normalizeH="0" baseline="0" noProof="0" dirty="0" err="1">
              <a:ln>
                <a:noFill/>
              </a:ln>
              <a:solidFill>
                <a:prstClr val="black"/>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9F08D02E-D297-41E0-87CA-F2F6B4EFDAF4}"/>
              </a:ext>
            </a:extLst>
          </p:cNvPr>
          <p:cNvSpPr txBox="1"/>
          <p:nvPr/>
        </p:nvSpPr>
        <p:spPr>
          <a:xfrm>
            <a:off x="10401509" y="949286"/>
            <a:ext cx="1606814" cy="369332"/>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Övriga aktörer</a:t>
            </a:r>
            <a:endParaRPr kumimoji="0" lang="en-GB" sz="1800" b="1" i="0" u="none" strike="noStrike" kern="1200" cap="none" spc="0" normalizeH="0" baseline="0" noProof="0" dirty="0" err="1">
              <a:ln>
                <a:noFill/>
              </a:ln>
              <a:solidFill>
                <a:prstClr val="black"/>
              </a:solidFill>
              <a:effectLst/>
              <a:uLnTx/>
              <a:uFillTx/>
              <a:latin typeface="Calibri"/>
              <a:ea typeface="+mn-ea"/>
              <a:cs typeface="+mn-cs"/>
            </a:endParaRPr>
          </a:p>
        </p:txBody>
      </p:sp>
      <p:pic>
        <p:nvPicPr>
          <p:cNvPr id="3084" name="Picture 12" descr="FOU nu">
            <a:extLst>
              <a:ext uri="{FF2B5EF4-FFF2-40B4-BE49-F238E27FC236}">
                <a16:creationId xmlns:a16="http://schemas.microsoft.com/office/drawing/2014/main" id="{4A1F5145-5603-4C2C-9FFF-68F0734B98D3}"/>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699213" y="3750709"/>
            <a:ext cx="1070475" cy="66528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Forum Carpe - Home | Facebook">
            <a:extLst>
              <a:ext uri="{FF2B5EF4-FFF2-40B4-BE49-F238E27FC236}">
                <a16:creationId xmlns:a16="http://schemas.microsoft.com/office/drawing/2014/main" id="{B6ABEACA-6385-4632-844D-7E3C3040B65C}"/>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t="18150" b="19746"/>
          <a:stretch/>
        </p:blipFill>
        <p:spPr bwMode="auto">
          <a:xfrm>
            <a:off x="6137175" y="3568472"/>
            <a:ext cx="948011" cy="588759"/>
          </a:xfrm>
          <a:prstGeom prst="rect">
            <a:avLst/>
          </a:prstGeom>
          <a:noFill/>
          <a:extLst>
            <a:ext uri="{909E8E84-426E-40DD-AFC4-6F175D3DCCD1}">
              <a14:hiddenFill xmlns:a14="http://schemas.microsoft.com/office/drawing/2010/main">
                <a:solidFill>
                  <a:srgbClr val="FFFFFF"/>
                </a:solidFill>
              </a14:hiddenFill>
            </a:ext>
          </a:extLst>
        </p:spPr>
      </p:pic>
      <p:pic>
        <p:nvPicPr>
          <p:cNvPr id="3146" name="Picture 74" descr="AKOA | Another Kind of Automation">
            <a:extLst>
              <a:ext uri="{FF2B5EF4-FFF2-40B4-BE49-F238E27FC236}">
                <a16:creationId xmlns:a16="http://schemas.microsoft.com/office/drawing/2014/main" id="{9A3B8C97-EE7A-4CD2-8A37-C58764C3BC1F}"/>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594180" y="3348698"/>
            <a:ext cx="1673945" cy="876206"/>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Connector 55">
            <a:extLst>
              <a:ext uri="{FF2B5EF4-FFF2-40B4-BE49-F238E27FC236}">
                <a16:creationId xmlns:a16="http://schemas.microsoft.com/office/drawing/2014/main" id="{CF0FCD94-5C07-455C-81F0-A08A67E84247}"/>
              </a:ext>
            </a:extLst>
          </p:cNvPr>
          <p:cNvCxnSpPr>
            <a:cxnSpLocks/>
          </p:cNvCxnSpPr>
          <p:nvPr/>
        </p:nvCxnSpPr>
        <p:spPr>
          <a:xfrm>
            <a:off x="203200" y="1289124"/>
            <a:ext cx="1173567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 Placeholder 5">
            <a:extLst>
              <a:ext uri="{FF2B5EF4-FFF2-40B4-BE49-F238E27FC236}">
                <a16:creationId xmlns:a16="http://schemas.microsoft.com/office/drawing/2014/main" id="{BEB90042-03DB-4CCD-A898-C636676ECCC4}"/>
              </a:ext>
            </a:extLst>
          </p:cNvPr>
          <p:cNvSpPr>
            <a:spLocks noGrp="1"/>
          </p:cNvSpPr>
          <p:nvPr>
            <p:ph type="body" sz="quarter" idx="16"/>
          </p:nvPr>
        </p:nvSpPr>
        <p:spPr>
          <a:xfrm>
            <a:off x="91438" y="6156605"/>
            <a:ext cx="10248116" cy="240966"/>
          </a:xfrm>
        </p:spPr>
        <p:txBody>
          <a:bodyPr/>
          <a:lstStyle/>
          <a:p>
            <a:r>
              <a:rPr lang="sv-SE" sz="1000" dirty="0">
                <a:solidFill>
                  <a:schemeClr val="tx1"/>
                </a:solidFill>
                <a:latin typeface="+mn-lt"/>
              </a:rPr>
              <a:t>	* 	Aktörer som kommunerna finansierar helt eller delvis för att bedriva kunskapsstyrning inom socialtjänsten</a:t>
            </a:r>
            <a:endParaRPr lang="en-GB" dirty="0"/>
          </a:p>
        </p:txBody>
      </p:sp>
      <p:pic>
        <p:nvPicPr>
          <p:cNvPr id="3094" name="Picture 22" descr="Uppdrag psykisk hälsa Stockholms län: Lagar och sekretess – utmaningar och  möjligheter för samverkan – ifous.se">
            <a:extLst>
              <a:ext uri="{FF2B5EF4-FFF2-40B4-BE49-F238E27FC236}">
                <a16:creationId xmlns:a16="http://schemas.microsoft.com/office/drawing/2014/main" id="{6488BB48-9982-4977-B51F-D55AB2E7F698}"/>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825092" y="1681272"/>
            <a:ext cx="1188013" cy="665287"/>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descr="Svensk Markservice utökar sitt skötseluppdrag i Nacka - Svensk Markservice">
            <a:extLst>
              <a:ext uri="{FF2B5EF4-FFF2-40B4-BE49-F238E27FC236}">
                <a16:creationId xmlns:a16="http://schemas.microsoft.com/office/drawing/2014/main" id="{863F329A-4ED5-41CB-93C0-6E6BEB2BC2D9}"/>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953411" y="2347601"/>
            <a:ext cx="954732" cy="302208"/>
          </a:xfrm>
          <a:prstGeom prst="rect">
            <a:avLst/>
          </a:prstGeom>
          <a:noFill/>
          <a:extLst>
            <a:ext uri="{909E8E84-426E-40DD-AFC4-6F175D3DCCD1}">
              <a14:hiddenFill xmlns:a14="http://schemas.microsoft.com/office/drawing/2010/main">
                <a:solidFill>
                  <a:srgbClr val="FFFFFF"/>
                </a:solidFill>
              </a14:hiddenFill>
            </a:ext>
          </a:extLst>
        </p:spPr>
      </p:pic>
      <p:pic>
        <p:nvPicPr>
          <p:cNvPr id="3162" name="Picture 90" descr="Österåkers kommun - Österåkers kommun">
            <a:extLst>
              <a:ext uri="{FF2B5EF4-FFF2-40B4-BE49-F238E27FC236}">
                <a16:creationId xmlns:a16="http://schemas.microsoft.com/office/drawing/2014/main" id="{0094B1EE-8034-4256-9CB2-2659386D4CBB}"/>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888935" y="4772311"/>
            <a:ext cx="1139886" cy="244849"/>
          </a:xfrm>
          <a:prstGeom prst="rect">
            <a:avLst/>
          </a:prstGeom>
          <a:noFill/>
          <a:extLst>
            <a:ext uri="{909E8E84-426E-40DD-AFC4-6F175D3DCCD1}">
              <a14:hiddenFill xmlns:a14="http://schemas.microsoft.com/office/drawing/2010/main">
                <a:solidFill>
                  <a:srgbClr val="FFFFFF"/>
                </a:solidFill>
              </a14:hiddenFill>
            </a:ext>
          </a:extLst>
        </p:spPr>
      </p:pic>
      <p:pic>
        <p:nvPicPr>
          <p:cNvPr id="3130" name="Picture 58" descr="Sollentuna kommun | Lava">
            <a:extLst>
              <a:ext uri="{FF2B5EF4-FFF2-40B4-BE49-F238E27FC236}">
                <a16:creationId xmlns:a16="http://schemas.microsoft.com/office/drawing/2014/main" id="{FC82A382-EC82-4361-9EC3-B23D77F8983E}"/>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237441" y="3106271"/>
            <a:ext cx="682185" cy="6638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85A44F3-BC0A-49F0-8C83-E38434325C2F}"/>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582807" y="3311981"/>
            <a:ext cx="993790" cy="35584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oU Nordväst fyller 20 år – FoU Nordväst">
            <a:extLst>
              <a:ext uri="{FF2B5EF4-FFF2-40B4-BE49-F238E27FC236}">
                <a16:creationId xmlns:a16="http://schemas.microsoft.com/office/drawing/2014/main" id="{435A6D0A-FF96-4F1F-8370-C1131E45E2D1}"/>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864121" y="2819403"/>
            <a:ext cx="905567" cy="91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16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F9AA34-B309-4964-A5F0-6EE263029F59}"/>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98DB7-F40B-4F54-B72F-A408F6426B6E}" type="slidenum">
              <a:rPr kumimoji="0" lang="en-GB"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GB"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4" name="Date Placeholder 3">
            <a:extLst>
              <a:ext uri="{FF2B5EF4-FFF2-40B4-BE49-F238E27FC236}">
                <a16:creationId xmlns:a16="http://schemas.microsoft.com/office/drawing/2014/main" id="{76EDE430-B414-4AEE-94E0-10B01131A3FA}"/>
              </a:ext>
            </a:extLst>
          </p:cNvPr>
          <p:cNvSpPr>
            <a:spLocks noGrp="1"/>
          </p:cNvSpPr>
          <p:nvPr>
            <p:ph type="dt" sz="half"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BE4185-C1DD-427D-AB35-9E16F481B175}" type="datetime4">
              <a:rPr kumimoji="0" lang="sv-SE"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 oktober 2021</a:t>
            </a:fld>
            <a:endParaRPr kumimoji="0" lang="sv-SE"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6" name="Text Placeholder 5">
            <a:extLst>
              <a:ext uri="{FF2B5EF4-FFF2-40B4-BE49-F238E27FC236}">
                <a16:creationId xmlns:a16="http://schemas.microsoft.com/office/drawing/2014/main" id="{3628C8FF-3081-434C-8F0C-466FFBBFDA60}"/>
              </a:ext>
            </a:extLst>
          </p:cNvPr>
          <p:cNvSpPr>
            <a:spLocks noGrp="1"/>
          </p:cNvSpPr>
          <p:nvPr>
            <p:ph type="body" sz="quarter" idx="16"/>
          </p:nvPr>
        </p:nvSpPr>
        <p:spPr/>
        <p:txBody>
          <a:bodyPr/>
          <a:lstStyle/>
          <a:p>
            <a:r>
              <a:rPr lang="sv-SE" dirty="0"/>
              <a:t>	Not:	Beslut har tagits i strategiska nätverket för socialtjänsten, i styrgruppen för utvecklingsarbetet kring RSS samt i </a:t>
            </a:r>
            <a:r>
              <a:rPr lang="sv-SE" dirty="0" err="1"/>
              <a:t>Storsthlms</a:t>
            </a:r>
            <a:r>
              <a:rPr lang="sv-SE" dirty="0"/>
              <a:t> styrelse i november och december 2020</a:t>
            </a:r>
            <a:endParaRPr lang="en-SE" dirty="0"/>
          </a:p>
        </p:txBody>
      </p:sp>
      <p:sp>
        <p:nvSpPr>
          <p:cNvPr id="7" name="Title 6">
            <a:extLst>
              <a:ext uri="{FF2B5EF4-FFF2-40B4-BE49-F238E27FC236}">
                <a16:creationId xmlns:a16="http://schemas.microsoft.com/office/drawing/2014/main" id="{0C192EB2-45AD-4136-82BD-07395AB5AD33}"/>
              </a:ext>
            </a:extLst>
          </p:cNvPr>
          <p:cNvSpPr>
            <a:spLocks noGrp="1"/>
          </p:cNvSpPr>
          <p:nvPr>
            <p:ph type="title"/>
          </p:nvPr>
        </p:nvSpPr>
        <p:spPr/>
        <p:txBody>
          <a:bodyPr>
            <a:normAutofit/>
          </a:bodyPr>
          <a:lstStyle/>
          <a:p>
            <a:r>
              <a:rPr lang="sv-SE" dirty="0"/>
              <a:t>För RSS Stockholms län har Storsthlm samordningsansvar</a:t>
            </a:r>
            <a:endParaRPr lang="en-SE" dirty="0"/>
          </a:p>
        </p:txBody>
      </p:sp>
      <p:sp>
        <p:nvSpPr>
          <p:cNvPr id="10" name="Rectangle 9">
            <a:extLst>
              <a:ext uri="{FF2B5EF4-FFF2-40B4-BE49-F238E27FC236}">
                <a16:creationId xmlns:a16="http://schemas.microsoft.com/office/drawing/2014/main" id="{D55B5553-6836-4424-8BF2-504772F6A89E}"/>
              </a:ext>
            </a:extLst>
          </p:cNvPr>
          <p:cNvSpPr/>
          <p:nvPr/>
        </p:nvSpPr>
        <p:spPr>
          <a:xfrm>
            <a:off x="1194905" y="1767979"/>
            <a:ext cx="10148007" cy="4088538"/>
          </a:xfrm>
          <a:prstGeom prst="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4FE0784E-6559-4FC8-AAF4-BEDF14C2183E}"/>
              </a:ext>
            </a:extLst>
          </p:cNvPr>
          <p:cNvSpPr/>
          <p:nvPr/>
        </p:nvSpPr>
        <p:spPr>
          <a:xfrm>
            <a:off x="1517992" y="2270090"/>
            <a:ext cx="1851941" cy="3368710"/>
          </a:xfrm>
          <a:prstGeom prst="rect">
            <a:avLst/>
          </a:prstGeom>
          <a:solidFill>
            <a:schemeClr val="accent5">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A126406A-5A93-477E-907B-86EEFC6191D9}"/>
              </a:ext>
            </a:extLst>
          </p:cNvPr>
          <p:cNvSpPr/>
          <p:nvPr/>
        </p:nvSpPr>
        <p:spPr>
          <a:xfrm>
            <a:off x="3995082" y="2270090"/>
            <a:ext cx="4595576" cy="3368710"/>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A00E0121-B9CC-4DDD-8990-DCA6DF6588A8}"/>
              </a:ext>
            </a:extLst>
          </p:cNvPr>
          <p:cNvSpPr txBox="1"/>
          <p:nvPr/>
        </p:nvSpPr>
        <p:spPr>
          <a:xfrm>
            <a:off x="3944064" y="1949895"/>
            <a:ext cx="4646594" cy="307777"/>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a:ea typeface="+mn-ea"/>
                <a:cs typeface="+mn-cs"/>
              </a:rPr>
              <a:t>Regionalt</a:t>
            </a:r>
            <a:endParaRPr kumimoji="0" lang="en-GB" sz="1400" b="1" i="0" u="none" strike="noStrike" kern="1200" cap="none" spc="0" normalizeH="0" baseline="0" noProof="0" dirty="0" err="1">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3811B1A8-4A5B-4CB9-9187-0A007161AA87}"/>
              </a:ext>
            </a:extLst>
          </p:cNvPr>
          <p:cNvSpPr/>
          <p:nvPr/>
        </p:nvSpPr>
        <p:spPr>
          <a:xfrm>
            <a:off x="9215807" y="2266586"/>
            <a:ext cx="1851941" cy="3361501"/>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D8DF1185-DB61-4F82-B183-21AC5ABC64E3}"/>
              </a:ext>
            </a:extLst>
          </p:cNvPr>
          <p:cNvSpPr txBox="1"/>
          <p:nvPr/>
        </p:nvSpPr>
        <p:spPr>
          <a:xfrm>
            <a:off x="1509661" y="1949895"/>
            <a:ext cx="1949991" cy="307777"/>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a:ea typeface="+mn-ea"/>
                <a:cs typeface="+mn-cs"/>
              </a:rPr>
              <a:t>Lokalt/delregionalt </a:t>
            </a:r>
            <a:endParaRPr kumimoji="0" lang="en-GB" sz="1400" b="1" i="0" u="none" strike="noStrike" kern="1200" cap="none" spc="0" normalizeH="0" baseline="0" noProof="0" dirty="0" err="1">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A0E2AB37-4D46-4D46-B773-E14B610163B6}"/>
              </a:ext>
            </a:extLst>
          </p:cNvPr>
          <p:cNvSpPr txBox="1"/>
          <p:nvPr/>
        </p:nvSpPr>
        <p:spPr>
          <a:xfrm>
            <a:off x="9117757" y="1949895"/>
            <a:ext cx="1949991" cy="307777"/>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a:ea typeface="+mn-ea"/>
                <a:cs typeface="+mn-cs"/>
              </a:rPr>
              <a:t>Nationellt</a:t>
            </a:r>
            <a:endParaRPr kumimoji="0" lang="en-GB" sz="1400" b="1" i="0" u="none" strike="noStrike" kern="1200" cap="none" spc="0" normalizeH="0" baseline="0" noProof="0" dirty="0" err="1">
              <a:ln>
                <a:noFill/>
              </a:ln>
              <a:solidFill>
                <a:prstClr val="black"/>
              </a:solidFill>
              <a:effectLst/>
              <a:uLnTx/>
              <a:uFillTx/>
              <a:latin typeface="Calibri"/>
              <a:ea typeface="+mn-ea"/>
              <a:cs typeface="+mn-cs"/>
            </a:endParaRPr>
          </a:p>
        </p:txBody>
      </p:sp>
      <p:sp>
        <p:nvSpPr>
          <p:cNvPr id="8" name="Arrow: Right 7">
            <a:extLst>
              <a:ext uri="{FF2B5EF4-FFF2-40B4-BE49-F238E27FC236}">
                <a16:creationId xmlns:a16="http://schemas.microsoft.com/office/drawing/2014/main" id="{3FDBE91A-CBD7-406E-A493-75161CF0CE9D}"/>
              </a:ext>
            </a:extLst>
          </p:cNvPr>
          <p:cNvSpPr/>
          <p:nvPr/>
        </p:nvSpPr>
        <p:spPr>
          <a:xfrm>
            <a:off x="3499653" y="2220681"/>
            <a:ext cx="5653766" cy="920346"/>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Arrow: Right 23">
            <a:extLst>
              <a:ext uri="{FF2B5EF4-FFF2-40B4-BE49-F238E27FC236}">
                <a16:creationId xmlns:a16="http://schemas.microsoft.com/office/drawing/2014/main" id="{39FF9B7F-5DCB-4380-B137-98A0BB0AB7FA}"/>
              </a:ext>
            </a:extLst>
          </p:cNvPr>
          <p:cNvSpPr/>
          <p:nvPr/>
        </p:nvSpPr>
        <p:spPr>
          <a:xfrm flipH="1" flipV="1">
            <a:off x="3456112" y="3047986"/>
            <a:ext cx="5653766" cy="920346"/>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1D8F7DAA-CE5F-4D03-924E-B758B7E87E12}"/>
              </a:ext>
            </a:extLst>
          </p:cNvPr>
          <p:cNvSpPr txBox="1"/>
          <p:nvPr/>
        </p:nvSpPr>
        <p:spPr>
          <a:xfrm>
            <a:off x="1480668" y="3348229"/>
            <a:ext cx="2043861" cy="738664"/>
          </a:xfrm>
          <a:prstGeom prst="rect">
            <a:avLst/>
          </a:prstGeom>
        </p:spPr>
        <p:txBody>
          <a:bodyPr vert="horz" wrap="square" lIns="91440" tIns="45720" rIns="91440" bIns="45720" rtlCol="0" anchor="t" anchorCtr="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Kommuner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Delregionala aktörer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Nätverk</a:t>
            </a:r>
            <a:endParaRPr kumimoji="0" lang="en-GB" sz="14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483DD0BE-5A1E-4B73-BD8C-206FE47AE200}"/>
              </a:ext>
            </a:extLst>
          </p:cNvPr>
          <p:cNvSpPr txBox="1"/>
          <p:nvPr/>
        </p:nvSpPr>
        <p:spPr>
          <a:xfrm>
            <a:off x="9234920" y="3132786"/>
            <a:ext cx="1949991" cy="1169551"/>
          </a:xfrm>
          <a:prstGeom prst="rect">
            <a:avLst/>
          </a:prstGeom>
        </p:spPr>
        <p:txBody>
          <a:bodyPr vert="horz" wrap="square" lIns="91440" tIns="45720" rIns="91440" bIns="45720" rtlCol="0" anchor="t" anchorCtr="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Nationella RSS nätverk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Nationella nätverk, organisationer och myndigheter</a:t>
            </a:r>
            <a:endParaRPr kumimoji="0" lang="en-GB" sz="1400" b="0" i="0" u="none" strike="noStrike" kern="1200" cap="none" spc="0" normalizeH="0" baseline="0" noProof="0" dirty="0" err="1">
              <a:ln>
                <a:noFill/>
              </a:ln>
              <a:solidFill>
                <a:prstClr val="black"/>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DE36DCE9-BE1F-4303-A63B-FF0594535AF5}"/>
              </a:ext>
            </a:extLst>
          </p:cNvPr>
          <p:cNvGrpSpPr/>
          <p:nvPr/>
        </p:nvGrpSpPr>
        <p:grpSpPr>
          <a:xfrm>
            <a:off x="3657057" y="3908242"/>
            <a:ext cx="4964980" cy="1728299"/>
            <a:chOff x="3493777" y="1947845"/>
            <a:chExt cx="4964980" cy="1728299"/>
          </a:xfrm>
        </p:grpSpPr>
        <p:sp>
          <p:nvSpPr>
            <p:cNvPr id="26" name="TextBox 25">
              <a:extLst>
                <a:ext uri="{FF2B5EF4-FFF2-40B4-BE49-F238E27FC236}">
                  <a16:creationId xmlns:a16="http://schemas.microsoft.com/office/drawing/2014/main" id="{A8A27D2C-975C-452B-B60B-789B872855A0}"/>
                </a:ext>
              </a:extLst>
            </p:cNvPr>
            <p:cNvSpPr txBox="1"/>
            <p:nvPr/>
          </p:nvSpPr>
          <p:spPr>
            <a:xfrm>
              <a:off x="3493777" y="2937480"/>
              <a:ext cx="201748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Samverkan</a:t>
              </a:r>
            </a:p>
          </p:txBody>
        </p:sp>
        <p:sp>
          <p:nvSpPr>
            <p:cNvPr id="27" name="TextBox 26">
              <a:extLst>
                <a:ext uri="{FF2B5EF4-FFF2-40B4-BE49-F238E27FC236}">
                  <a16:creationId xmlns:a16="http://schemas.microsoft.com/office/drawing/2014/main" id="{A4968378-1A07-49BF-B93A-259B0553B506}"/>
                </a:ext>
              </a:extLst>
            </p:cNvPr>
            <p:cNvSpPr txBox="1"/>
            <p:nvPr/>
          </p:nvSpPr>
          <p:spPr>
            <a:xfrm>
              <a:off x="5091585" y="2937480"/>
              <a:ext cx="201748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Dialog</a:t>
              </a:r>
            </a:p>
          </p:txBody>
        </p:sp>
        <p:sp>
          <p:nvSpPr>
            <p:cNvPr id="28" name="TextBox 27">
              <a:extLst>
                <a:ext uri="{FF2B5EF4-FFF2-40B4-BE49-F238E27FC236}">
                  <a16:creationId xmlns:a16="http://schemas.microsoft.com/office/drawing/2014/main" id="{2186098F-10BE-4970-83DC-CC9357ACC716}"/>
                </a:ext>
              </a:extLst>
            </p:cNvPr>
            <p:cNvSpPr txBox="1"/>
            <p:nvPr/>
          </p:nvSpPr>
          <p:spPr>
            <a:xfrm>
              <a:off x="6789834" y="2937480"/>
              <a:ext cx="1668923"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Utveckling av evidensbaserad praktik</a:t>
              </a:r>
              <a:endParaRPr kumimoji="0" lang="en-SE"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9" name="Graphic 28">
              <a:extLst>
                <a:ext uri="{FF2B5EF4-FFF2-40B4-BE49-F238E27FC236}">
                  <a16:creationId xmlns:a16="http://schemas.microsoft.com/office/drawing/2014/main" id="{A54C81A5-BCCA-44AD-A527-786CD7243AF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233422" y="2376370"/>
              <a:ext cx="530133" cy="530133"/>
            </a:xfrm>
            <a:prstGeom prst="rect">
              <a:avLst/>
            </a:prstGeom>
          </p:spPr>
        </p:pic>
        <p:pic>
          <p:nvPicPr>
            <p:cNvPr id="30" name="Graphic 29">
              <a:extLst>
                <a:ext uri="{FF2B5EF4-FFF2-40B4-BE49-F238E27FC236}">
                  <a16:creationId xmlns:a16="http://schemas.microsoft.com/office/drawing/2014/main" id="{96143A2D-D93E-45E0-9E00-C31BB4730DC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76363" y="2387499"/>
              <a:ext cx="488783" cy="488783"/>
            </a:xfrm>
            <a:prstGeom prst="rect">
              <a:avLst/>
            </a:prstGeom>
          </p:spPr>
        </p:pic>
        <p:pic>
          <p:nvPicPr>
            <p:cNvPr id="31" name="Graphic 30">
              <a:extLst>
                <a:ext uri="{FF2B5EF4-FFF2-40B4-BE49-F238E27FC236}">
                  <a16:creationId xmlns:a16="http://schemas.microsoft.com/office/drawing/2014/main" id="{F2296374-5F78-4F11-9733-3683C28F3EA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841307" y="2400820"/>
              <a:ext cx="508434" cy="508434"/>
            </a:xfrm>
            <a:prstGeom prst="rect">
              <a:avLst/>
            </a:prstGeom>
          </p:spPr>
        </p:pic>
        <p:sp>
          <p:nvSpPr>
            <p:cNvPr id="32" name="TextBox 31">
              <a:extLst>
                <a:ext uri="{FF2B5EF4-FFF2-40B4-BE49-F238E27FC236}">
                  <a16:creationId xmlns:a16="http://schemas.microsoft.com/office/drawing/2014/main" id="{D2DB8A70-591B-49AC-8C3A-1E0198DBD251}"/>
                </a:ext>
              </a:extLst>
            </p:cNvPr>
            <p:cNvSpPr txBox="1"/>
            <p:nvPr/>
          </p:nvSpPr>
          <p:spPr>
            <a:xfrm>
              <a:off x="3780780" y="1947845"/>
              <a:ext cx="4646594" cy="307777"/>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RSS Stockholms län – Storsthlm har samordningsansvar</a:t>
              </a:r>
              <a:endParaRPr kumimoji="0" lang="en-GB" sz="1400" b="0" i="0" u="none" strike="noStrike" kern="1200" cap="none" spc="0" normalizeH="0" baseline="0" noProof="0" dirty="0" err="1">
                <a:ln>
                  <a:noFill/>
                </a:ln>
                <a:solidFill>
                  <a:prstClr val="black"/>
                </a:solidFill>
                <a:effectLst/>
                <a:uLnTx/>
                <a:uFillTx/>
                <a:latin typeface="Calibri"/>
                <a:ea typeface="+mn-ea"/>
                <a:cs typeface="+mn-cs"/>
              </a:endParaRPr>
            </a:p>
          </p:txBody>
        </p:sp>
      </p:grpSp>
      <p:sp>
        <p:nvSpPr>
          <p:cNvPr id="33" name="TextBox 32">
            <a:extLst>
              <a:ext uri="{FF2B5EF4-FFF2-40B4-BE49-F238E27FC236}">
                <a16:creationId xmlns:a16="http://schemas.microsoft.com/office/drawing/2014/main" id="{F6C8F112-DEC0-40BF-B766-4E04FE80BB03}"/>
              </a:ext>
            </a:extLst>
          </p:cNvPr>
          <p:cNvSpPr txBox="1"/>
          <p:nvPr/>
        </p:nvSpPr>
        <p:spPr>
          <a:xfrm>
            <a:off x="1204860" y="1494259"/>
            <a:ext cx="6067491" cy="307777"/>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a:ea typeface="+mn-ea"/>
                <a:cs typeface="+mn-cs"/>
              </a:rPr>
              <a:t>Kunskapsstyrning för socialtjänsten och kommunala hälso- och sjukvården</a:t>
            </a:r>
            <a:endParaRPr kumimoji="0" lang="en-GB" sz="1400" b="1" i="0" u="none" strike="noStrike" kern="1200" cap="none" spc="0" normalizeH="0" baseline="0" noProof="0" dirty="0" err="1">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90BCD4E8-FE02-4E6D-BA8E-1A0105A6C8C9}"/>
              </a:ext>
            </a:extLst>
          </p:cNvPr>
          <p:cNvSpPr txBox="1"/>
          <p:nvPr/>
        </p:nvSpPr>
        <p:spPr>
          <a:xfrm>
            <a:off x="3382490" y="2421232"/>
            <a:ext cx="5653765" cy="738664"/>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Lokala behov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Information, kunskap och stöd för implementering och förankring</a:t>
            </a:r>
            <a:endParaRPr kumimoji="0" lang="en-GB" sz="1400" b="1"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err="1">
              <a:ln>
                <a:noFill/>
              </a:ln>
              <a:solidFill>
                <a:prstClr val="white"/>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005BCB21-D6F0-423C-A24C-CEAE686D8DBC}"/>
              </a:ext>
            </a:extLst>
          </p:cNvPr>
          <p:cNvSpPr txBox="1"/>
          <p:nvPr/>
        </p:nvSpPr>
        <p:spPr>
          <a:xfrm>
            <a:off x="3690233" y="3242783"/>
            <a:ext cx="5124972" cy="523220"/>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Nationellt gemensamma behov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Information, kunskap och stöd för implementering och förankring</a:t>
            </a:r>
            <a:endParaRPr kumimoji="0" lang="en-GB" sz="1400" b="1" i="0" u="none" strike="noStrike" kern="1200" cap="none" spc="0" normalizeH="0" baseline="0" noProof="0" dirty="0" err="1">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70785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F35720-3AFC-4816-B3DD-75CA77C6CF0C}"/>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98DB7-F40B-4F54-B72F-A408F6426B6E}" type="slidenum">
              <a:rPr kumimoji="0" lang="en-GB"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GB"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4" name="Date Placeholder 3">
            <a:extLst>
              <a:ext uri="{FF2B5EF4-FFF2-40B4-BE49-F238E27FC236}">
                <a16:creationId xmlns:a16="http://schemas.microsoft.com/office/drawing/2014/main" id="{3FE470F6-2F52-47DD-832C-6EAB5C5B2205}"/>
              </a:ext>
            </a:extLst>
          </p:cNvPr>
          <p:cNvSpPr>
            <a:spLocks noGrp="1"/>
          </p:cNvSpPr>
          <p:nvPr>
            <p:ph type="dt" sz="half"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D0378-5F34-4FEE-BF83-5E9EDB5E3FAB}" type="datetime4">
              <a:rPr kumimoji="0" lang="sv-SE"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 oktober 2021</a:t>
            </a:fld>
            <a:endParaRPr kumimoji="0" lang="sv-SE"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7" name="Title 6">
            <a:extLst>
              <a:ext uri="{FF2B5EF4-FFF2-40B4-BE49-F238E27FC236}">
                <a16:creationId xmlns:a16="http://schemas.microsoft.com/office/drawing/2014/main" id="{5E2B68E0-89E0-4D75-B0F7-11E9C4435979}"/>
              </a:ext>
            </a:extLst>
          </p:cNvPr>
          <p:cNvSpPr>
            <a:spLocks noGrp="1"/>
          </p:cNvSpPr>
          <p:nvPr>
            <p:ph type="title"/>
          </p:nvPr>
        </p:nvSpPr>
        <p:spPr/>
        <p:txBody>
          <a:bodyPr>
            <a:normAutofit/>
          </a:bodyPr>
          <a:lstStyle/>
          <a:p>
            <a:r>
              <a:rPr lang="sv-SE" dirty="0"/>
              <a:t>Storsthlms samordningsansvar</a:t>
            </a:r>
            <a:endParaRPr lang="en-GB" dirty="0"/>
          </a:p>
        </p:txBody>
      </p:sp>
      <p:sp>
        <p:nvSpPr>
          <p:cNvPr id="32" name="Rectangle 31">
            <a:extLst>
              <a:ext uri="{FF2B5EF4-FFF2-40B4-BE49-F238E27FC236}">
                <a16:creationId xmlns:a16="http://schemas.microsoft.com/office/drawing/2014/main" id="{33964307-6242-4D31-815C-299729E7F0B4}"/>
              </a:ext>
            </a:extLst>
          </p:cNvPr>
          <p:cNvSpPr/>
          <p:nvPr/>
        </p:nvSpPr>
        <p:spPr>
          <a:xfrm>
            <a:off x="203199" y="1630792"/>
            <a:ext cx="11894310" cy="11310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Graphic 17">
            <a:extLst>
              <a:ext uri="{FF2B5EF4-FFF2-40B4-BE49-F238E27FC236}">
                <a16:creationId xmlns:a16="http://schemas.microsoft.com/office/drawing/2014/main" id="{A219F83D-A0B9-43B7-966A-3D52BC05FF0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675505" y="1763368"/>
            <a:ext cx="865909" cy="865909"/>
          </a:xfrm>
          <a:prstGeom prst="rect">
            <a:avLst/>
          </a:prstGeom>
        </p:spPr>
      </p:pic>
      <p:sp>
        <p:nvSpPr>
          <p:cNvPr id="19" name="TextBox 18">
            <a:extLst>
              <a:ext uri="{FF2B5EF4-FFF2-40B4-BE49-F238E27FC236}">
                <a16:creationId xmlns:a16="http://schemas.microsoft.com/office/drawing/2014/main" id="{37532DE9-FAC8-4C31-8119-528046BE3142}"/>
              </a:ext>
            </a:extLst>
          </p:cNvPr>
          <p:cNvSpPr txBox="1"/>
          <p:nvPr/>
        </p:nvSpPr>
        <p:spPr>
          <a:xfrm>
            <a:off x="2123836" y="2799140"/>
            <a:ext cx="1969246" cy="954107"/>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Ansvarar för alla ärenden som kommer in till länets funktionsbrevlåda</a:t>
            </a:r>
            <a:endParaRPr kumimoji="0" lang="en-SE" sz="1400" b="0" i="0" u="none" strike="noStrike" kern="1200" cap="none" spc="0" normalizeH="0" baseline="0" noProof="0" dirty="0" err="1">
              <a:ln>
                <a:noFill/>
              </a:ln>
              <a:solidFill>
                <a:prstClr val="black"/>
              </a:solidFill>
              <a:effectLst/>
              <a:uLnTx/>
              <a:uFillTx/>
              <a:latin typeface="Calibri"/>
              <a:ea typeface="+mn-ea"/>
              <a:cs typeface="+mn-cs"/>
            </a:endParaRPr>
          </a:p>
        </p:txBody>
      </p:sp>
      <p:pic>
        <p:nvPicPr>
          <p:cNvPr id="21" name="Graphic 20">
            <a:extLst>
              <a:ext uri="{FF2B5EF4-FFF2-40B4-BE49-F238E27FC236}">
                <a16:creationId xmlns:a16="http://schemas.microsoft.com/office/drawing/2014/main" id="{D4ED88F4-51D8-477D-A0C9-D85C4913ABF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901805" y="1810886"/>
            <a:ext cx="770872" cy="770872"/>
          </a:xfrm>
          <a:prstGeom prst="rect">
            <a:avLst/>
          </a:prstGeom>
        </p:spPr>
      </p:pic>
      <p:sp>
        <p:nvSpPr>
          <p:cNvPr id="22" name="TextBox 21">
            <a:extLst>
              <a:ext uri="{FF2B5EF4-FFF2-40B4-BE49-F238E27FC236}">
                <a16:creationId xmlns:a16="http://schemas.microsoft.com/office/drawing/2014/main" id="{C8A88C81-84C7-4BD2-B6E8-003F17EADF08}"/>
              </a:ext>
            </a:extLst>
          </p:cNvPr>
          <p:cNvSpPr txBox="1"/>
          <p:nvPr/>
        </p:nvSpPr>
        <p:spPr>
          <a:xfrm>
            <a:off x="4302618" y="2799140"/>
            <a:ext cx="1969246" cy="1815882"/>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Administrerar länets statliga stimulansmedel inom statliga överenskommelser och planerar och samordnar arbetet med  länsgemensamma insatser</a:t>
            </a:r>
            <a:endParaRPr kumimoji="0" lang="en-SE" sz="1400" b="0" i="0" u="none" strike="noStrike" kern="1200" cap="none" spc="0" normalizeH="0" baseline="0" noProof="0" dirty="0" err="1">
              <a:ln>
                <a:noFill/>
              </a:ln>
              <a:solidFill>
                <a:prstClr val="black"/>
              </a:solidFill>
              <a:effectLst/>
              <a:uLnTx/>
              <a:uFillTx/>
              <a:latin typeface="Calibri"/>
              <a:ea typeface="+mn-ea"/>
              <a:cs typeface="+mn-cs"/>
            </a:endParaRPr>
          </a:p>
        </p:txBody>
      </p:sp>
      <p:pic>
        <p:nvPicPr>
          <p:cNvPr id="26" name="Graphic 25">
            <a:extLst>
              <a:ext uri="{FF2B5EF4-FFF2-40B4-BE49-F238E27FC236}">
                <a16:creationId xmlns:a16="http://schemas.microsoft.com/office/drawing/2014/main" id="{44BF2A48-3637-4AAF-B749-CA3B76F38FB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957439" y="1838509"/>
            <a:ext cx="715627" cy="715627"/>
          </a:xfrm>
          <a:prstGeom prst="rect">
            <a:avLst/>
          </a:prstGeom>
        </p:spPr>
      </p:pic>
      <p:sp>
        <p:nvSpPr>
          <p:cNvPr id="28" name="TextBox 27">
            <a:extLst>
              <a:ext uri="{FF2B5EF4-FFF2-40B4-BE49-F238E27FC236}">
                <a16:creationId xmlns:a16="http://schemas.microsoft.com/office/drawing/2014/main" id="{80073973-3A01-40CE-94CA-63719CEE9DA1}"/>
              </a:ext>
            </a:extLst>
          </p:cNvPr>
          <p:cNvSpPr txBox="1"/>
          <p:nvPr/>
        </p:nvSpPr>
        <p:spPr>
          <a:xfrm>
            <a:off x="8330630" y="2799140"/>
            <a:ext cx="1969246"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Utser representanter i olika nationella och regionala nätverk/arbetsgrupper inom kunskapsstyrnings-systemen</a:t>
            </a:r>
            <a:endParaRPr kumimoji="0" lang="en-SE"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Graphic 29">
            <a:extLst>
              <a:ext uri="{FF2B5EF4-FFF2-40B4-BE49-F238E27FC236}">
                <a16:creationId xmlns:a16="http://schemas.microsoft.com/office/drawing/2014/main" id="{8A9F90E4-F698-4396-8D62-7BA9624748E2}"/>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990161" y="1838509"/>
            <a:ext cx="715627" cy="715627"/>
          </a:xfrm>
          <a:prstGeom prst="rect">
            <a:avLst/>
          </a:prstGeom>
        </p:spPr>
      </p:pic>
      <p:sp>
        <p:nvSpPr>
          <p:cNvPr id="31" name="TextBox 30">
            <a:extLst>
              <a:ext uri="{FF2B5EF4-FFF2-40B4-BE49-F238E27FC236}">
                <a16:creationId xmlns:a16="http://schemas.microsoft.com/office/drawing/2014/main" id="{EB516015-9C6A-412C-BA51-455F56D70641}"/>
              </a:ext>
            </a:extLst>
          </p:cNvPr>
          <p:cNvSpPr txBox="1"/>
          <p:nvPr/>
        </p:nvSpPr>
        <p:spPr>
          <a:xfrm>
            <a:off x="10363352" y="2799140"/>
            <a:ext cx="196924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Samordnar Yrkesresan</a:t>
            </a:r>
            <a:endParaRPr kumimoji="0" lang="en-SE"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DB81155F-F122-4D9E-BB94-FCAED29781B2}"/>
              </a:ext>
            </a:extLst>
          </p:cNvPr>
          <p:cNvSpPr txBox="1"/>
          <p:nvPr/>
        </p:nvSpPr>
        <p:spPr>
          <a:xfrm>
            <a:off x="203199" y="1323014"/>
            <a:ext cx="2129933" cy="307777"/>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err="1">
                <a:ln>
                  <a:noFill/>
                </a:ln>
                <a:solidFill>
                  <a:prstClr val="black"/>
                </a:solidFill>
                <a:effectLst/>
                <a:uLnTx/>
                <a:uFillTx/>
                <a:latin typeface="Calibri"/>
                <a:ea typeface="+mn-ea"/>
                <a:cs typeface="+mn-cs"/>
              </a:rPr>
              <a:t>Storsthlm</a:t>
            </a:r>
            <a:endParaRPr kumimoji="0" lang="en-SE" sz="1400" b="1" i="0" u="none" strike="noStrike" kern="1200" cap="none" spc="0" normalizeH="0" baseline="0" noProof="0" dirty="0" err="1">
              <a:ln>
                <a:noFill/>
              </a:ln>
              <a:solidFill>
                <a:prstClr val="black"/>
              </a:solidFill>
              <a:effectLst/>
              <a:uLnTx/>
              <a:uFillTx/>
              <a:latin typeface="Calibri"/>
              <a:ea typeface="+mn-ea"/>
              <a:cs typeface="+mn-cs"/>
            </a:endParaRPr>
          </a:p>
        </p:txBody>
      </p:sp>
      <p:pic>
        <p:nvPicPr>
          <p:cNvPr id="35" name="Graphic 34">
            <a:extLst>
              <a:ext uri="{FF2B5EF4-FFF2-40B4-BE49-F238E27FC236}">
                <a16:creationId xmlns:a16="http://schemas.microsoft.com/office/drawing/2014/main" id="{999E2E3F-8232-43DB-AAC3-538DD4ED89B9}"/>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63705" y="1838509"/>
            <a:ext cx="715627" cy="715627"/>
          </a:xfrm>
          <a:prstGeom prst="rect">
            <a:avLst/>
          </a:prstGeom>
        </p:spPr>
      </p:pic>
      <p:sp>
        <p:nvSpPr>
          <p:cNvPr id="36" name="TextBox 35">
            <a:extLst>
              <a:ext uri="{FF2B5EF4-FFF2-40B4-BE49-F238E27FC236}">
                <a16:creationId xmlns:a16="http://schemas.microsoft.com/office/drawing/2014/main" id="{E524157D-2DB7-406F-AE65-B8C6206DAAA1}"/>
              </a:ext>
            </a:extLst>
          </p:cNvPr>
          <p:cNvSpPr txBox="1"/>
          <p:nvPr/>
        </p:nvSpPr>
        <p:spPr>
          <a:xfrm>
            <a:off x="-63105" y="2799140"/>
            <a:ext cx="1969246" cy="954107"/>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Administrerar och samordnar utvecklingsarbetet via styrgruppen för RSS</a:t>
            </a:r>
          </a:p>
        </p:txBody>
      </p:sp>
      <p:pic>
        <p:nvPicPr>
          <p:cNvPr id="38" name="Graphic 37">
            <a:extLst>
              <a:ext uri="{FF2B5EF4-FFF2-40B4-BE49-F238E27FC236}">
                <a16:creationId xmlns:a16="http://schemas.microsoft.com/office/drawing/2014/main" id="{4729A04F-B90A-4DEC-A9F8-BCDB3BEA1DB2}"/>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989773" y="1871037"/>
            <a:ext cx="650570" cy="650570"/>
          </a:xfrm>
          <a:prstGeom prst="rect">
            <a:avLst/>
          </a:prstGeom>
        </p:spPr>
      </p:pic>
      <p:sp>
        <p:nvSpPr>
          <p:cNvPr id="40" name="TextBox 39">
            <a:extLst>
              <a:ext uri="{FF2B5EF4-FFF2-40B4-BE49-F238E27FC236}">
                <a16:creationId xmlns:a16="http://schemas.microsoft.com/office/drawing/2014/main" id="{2F95282E-81F7-4200-A00C-302356555062}"/>
              </a:ext>
            </a:extLst>
          </p:cNvPr>
          <p:cNvSpPr txBox="1"/>
          <p:nvPr/>
        </p:nvSpPr>
        <p:spPr>
          <a:xfrm>
            <a:off x="6330435" y="2799140"/>
            <a:ext cx="1969246" cy="738664"/>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Har representanter i nationella nätverk som leds av SKR</a:t>
            </a:r>
            <a:endParaRPr kumimoji="0" lang="en-SE" sz="14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8" name="Speech Bubble: Rectangle 7">
            <a:extLst>
              <a:ext uri="{FF2B5EF4-FFF2-40B4-BE49-F238E27FC236}">
                <a16:creationId xmlns:a16="http://schemas.microsoft.com/office/drawing/2014/main" id="{B7C459D6-2CBB-4B1B-8F31-6A5EC6EA51C0}"/>
              </a:ext>
            </a:extLst>
          </p:cNvPr>
          <p:cNvSpPr/>
          <p:nvPr/>
        </p:nvSpPr>
        <p:spPr>
          <a:xfrm>
            <a:off x="2876679" y="5002510"/>
            <a:ext cx="6409944" cy="843949"/>
          </a:xfrm>
          <a:prstGeom prst="wedgeRectCallout">
            <a:avLst>
              <a:gd name="adj1" fmla="val -17695"/>
              <a:gd name="adj2" fmla="val -9027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För att genomföra uppdrag, till exempel behovskartläggning, kan arbetet genomföras av Storsthlm, kommun, delregional aktör eller extern aktör med relevant kompetens.</a:t>
            </a:r>
            <a:endParaRPr kumimoji="0" lang="en-S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792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5A5A70DA-4E14-40EF-96B1-1AA5D2A48B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550188" y="865427"/>
            <a:ext cx="5367777" cy="5367777"/>
          </a:xfrm>
          <a:prstGeom prst="rect">
            <a:avLst/>
          </a:prstGeom>
        </p:spPr>
      </p:pic>
      <p:sp>
        <p:nvSpPr>
          <p:cNvPr id="15" name="Arrow: Pentagon 14">
            <a:extLst>
              <a:ext uri="{FF2B5EF4-FFF2-40B4-BE49-F238E27FC236}">
                <a16:creationId xmlns:a16="http://schemas.microsoft.com/office/drawing/2014/main" id="{FDD0548A-5144-4416-9D14-EE406A7F8507}"/>
              </a:ext>
            </a:extLst>
          </p:cNvPr>
          <p:cNvSpPr/>
          <p:nvPr/>
        </p:nvSpPr>
        <p:spPr>
          <a:xfrm>
            <a:off x="3647405" y="1526934"/>
            <a:ext cx="314927" cy="4119504"/>
          </a:xfrm>
          <a:prstGeom prst="homePlate">
            <a:avLst>
              <a:gd name="adj" fmla="val 9636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1CCCCC6C-A82D-4E25-9DDF-CD74DCD674B7}"/>
              </a:ext>
            </a:extLst>
          </p:cNvPr>
          <p:cNvSpPr/>
          <p:nvPr/>
        </p:nvSpPr>
        <p:spPr>
          <a:xfrm>
            <a:off x="1288898" y="1532421"/>
            <a:ext cx="2360968" cy="41195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Arrow: Pentagon 28">
            <a:extLst>
              <a:ext uri="{FF2B5EF4-FFF2-40B4-BE49-F238E27FC236}">
                <a16:creationId xmlns:a16="http://schemas.microsoft.com/office/drawing/2014/main" id="{72175DAF-3966-480A-B832-28D335F26128}"/>
              </a:ext>
            </a:extLst>
          </p:cNvPr>
          <p:cNvSpPr/>
          <p:nvPr/>
        </p:nvSpPr>
        <p:spPr>
          <a:xfrm flipH="1">
            <a:off x="8498141" y="1526934"/>
            <a:ext cx="314927" cy="4119504"/>
          </a:xfrm>
          <a:prstGeom prst="homePlate">
            <a:avLst>
              <a:gd name="adj" fmla="val 9636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6EA0F243-DF82-4CE2-8F8F-51E2FFF0205A}"/>
              </a:ext>
            </a:extLst>
          </p:cNvPr>
          <p:cNvSpPr/>
          <p:nvPr/>
        </p:nvSpPr>
        <p:spPr>
          <a:xfrm>
            <a:off x="8813069" y="1526934"/>
            <a:ext cx="2090034" cy="4119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Graphic 19">
            <a:extLst>
              <a:ext uri="{FF2B5EF4-FFF2-40B4-BE49-F238E27FC236}">
                <a16:creationId xmlns:a16="http://schemas.microsoft.com/office/drawing/2014/main" id="{BF657700-E971-48F3-B00C-7295E45BE8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45521" t="49831" r="42461" b="47675"/>
          <a:stretch>
            <a:fillRect/>
          </a:stretch>
        </p:blipFill>
        <p:spPr>
          <a:xfrm>
            <a:off x="6005478" y="3549316"/>
            <a:ext cx="637674" cy="132347"/>
          </a:xfrm>
          <a:custGeom>
            <a:avLst/>
            <a:gdLst>
              <a:gd name="connsiteX0" fmla="*/ 0 w 637674"/>
              <a:gd name="connsiteY0" fmla="*/ 0 h 132347"/>
              <a:gd name="connsiteX1" fmla="*/ 637674 w 637674"/>
              <a:gd name="connsiteY1" fmla="*/ 0 h 132347"/>
              <a:gd name="connsiteX2" fmla="*/ 637674 w 637674"/>
              <a:gd name="connsiteY2" fmla="*/ 132347 h 132347"/>
              <a:gd name="connsiteX3" fmla="*/ 0 w 637674"/>
              <a:gd name="connsiteY3" fmla="*/ 132347 h 132347"/>
            </a:gdLst>
            <a:ahLst/>
            <a:cxnLst>
              <a:cxn ang="0">
                <a:pos x="connsiteX0" y="connsiteY0"/>
              </a:cxn>
              <a:cxn ang="0">
                <a:pos x="connsiteX1" y="connsiteY1"/>
              </a:cxn>
              <a:cxn ang="0">
                <a:pos x="connsiteX2" y="connsiteY2"/>
              </a:cxn>
              <a:cxn ang="0">
                <a:pos x="connsiteX3" y="connsiteY3"/>
              </a:cxn>
            </a:cxnLst>
            <a:rect l="l" t="t" r="r" b="b"/>
            <a:pathLst>
              <a:path w="637674" h="132347">
                <a:moveTo>
                  <a:pt x="0" y="0"/>
                </a:moveTo>
                <a:lnTo>
                  <a:pt x="637674" y="0"/>
                </a:lnTo>
                <a:lnTo>
                  <a:pt x="637674" y="132347"/>
                </a:lnTo>
                <a:lnTo>
                  <a:pt x="0" y="132347"/>
                </a:lnTo>
                <a:close/>
              </a:path>
            </a:pathLst>
          </a:custGeom>
        </p:spPr>
      </p:pic>
      <p:sp>
        <p:nvSpPr>
          <p:cNvPr id="3" name="Slide Number Placeholder 2">
            <a:extLst>
              <a:ext uri="{FF2B5EF4-FFF2-40B4-BE49-F238E27FC236}">
                <a16:creationId xmlns:a16="http://schemas.microsoft.com/office/drawing/2014/main" id="{E1815066-10B6-4ED0-9E43-2E19C88837E4}"/>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98DB7-F40B-4F54-B72F-A408F6426B6E}" type="slidenum">
              <a:rPr kumimoji="0" lang="en-GB"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GB"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4" name="Date Placeholder 3">
            <a:extLst>
              <a:ext uri="{FF2B5EF4-FFF2-40B4-BE49-F238E27FC236}">
                <a16:creationId xmlns:a16="http://schemas.microsoft.com/office/drawing/2014/main" id="{174B981D-D22C-4D79-9036-89DA642BEC59}"/>
              </a:ext>
            </a:extLst>
          </p:cNvPr>
          <p:cNvSpPr>
            <a:spLocks noGrp="1"/>
          </p:cNvSpPr>
          <p:nvPr>
            <p:ph type="dt" sz="half"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D0378-5F34-4FEE-BF83-5E9EDB5E3FAB}" type="datetime4">
              <a:rPr kumimoji="0" lang="sv-SE"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 oktober 2021</a:t>
            </a:fld>
            <a:endParaRPr kumimoji="0" lang="sv-SE"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6" name="Text Placeholder 5">
            <a:extLst>
              <a:ext uri="{FF2B5EF4-FFF2-40B4-BE49-F238E27FC236}">
                <a16:creationId xmlns:a16="http://schemas.microsoft.com/office/drawing/2014/main" id="{1E16DAF1-B7E6-4B29-9746-C157B6067C37}"/>
              </a:ext>
            </a:extLst>
          </p:cNvPr>
          <p:cNvSpPr>
            <a:spLocks noGrp="1"/>
          </p:cNvSpPr>
          <p:nvPr>
            <p:ph type="body" sz="quarter" idx="16"/>
          </p:nvPr>
        </p:nvSpPr>
        <p:spPr>
          <a:xfrm>
            <a:off x="91438" y="5934119"/>
            <a:ext cx="12006071" cy="438582"/>
          </a:xfrm>
        </p:spPr>
        <p:txBody>
          <a:bodyPr/>
          <a:lstStyle/>
          <a:p>
            <a:r>
              <a:rPr lang="sv-SE" dirty="0"/>
              <a:t>	</a:t>
            </a:r>
            <a:r>
              <a:rPr lang="sv-SE" baseline="30000" dirty="0"/>
              <a:t>1</a:t>
            </a:r>
            <a:r>
              <a:rPr lang="sv-SE" dirty="0"/>
              <a:t>	Exempel på samrådsgrupper är BUSSAM och det regionala samrådet för psykiatri- och beroendefrågor. Under 2021 pågår ett arbete med utveckling av samverkansstrukturerna i regionen.</a:t>
            </a:r>
          </a:p>
          <a:p>
            <a:r>
              <a:rPr lang="sv-SE" baseline="30000" dirty="0"/>
              <a:t>	2	</a:t>
            </a:r>
            <a:r>
              <a:rPr lang="sv-SE" dirty="0"/>
              <a:t>Kopplar in till den nationella nivån för socialtjänsten och den kommunala hälso- och sjukvården</a:t>
            </a:r>
            <a:endParaRPr lang="en-SE" dirty="0"/>
          </a:p>
        </p:txBody>
      </p:sp>
      <p:sp>
        <p:nvSpPr>
          <p:cNvPr id="7" name="Title 6">
            <a:extLst>
              <a:ext uri="{FF2B5EF4-FFF2-40B4-BE49-F238E27FC236}">
                <a16:creationId xmlns:a16="http://schemas.microsoft.com/office/drawing/2014/main" id="{9030D7D9-A230-47C1-B0AF-5611FBF2395B}"/>
              </a:ext>
            </a:extLst>
          </p:cNvPr>
          <p:cNvSpPr>
            <a:spLocks noGrp="1"/>
          </p:cNvSpPr>
          <p:nvPr>
            <p:ph type="title"/>
          </p:nvPr>
        </p:nvSpPr>
        <p:spPr>
          <a:xfrm>
            <a:off x="203199" y="47625"/>
            <a:ext cx="11894310" cy="767329"/>
          </a:xfrm>
        </p:spPr>
        <p:txBody>
          <a:bodyPr>
            <a:normAutofit/>
          </a:bodyPr>
          <a:lstStyle/>
          <a:p>
            <a:r>
              <a:rPr lang="sv-SE" dirty="0"/>
              <a:t>RSS Stockholms län kommer att länka in till samverkansstrukturerna i länet</a:t>
            </a:r>
            <a:endParaRPr lang="en-SE" dirty="0"/>
          </a:p>
        </p:txBody>
      </p:sp>
      <p:pic>
        <p:nvPicPr>
          <p:cNvPr id="16" name="Graphic 15">
            <a:extLst>
              <a:ext uri="{FF2B5EF4-FFF2-40B4-BE49-F238E27FC236}">
                <a16:creationId xmlns:a16="http://schemas.microsoft.com/office/drawing/2014/main" id="{81A3EDDD-8FFB-41C4-BC8C-3009B5BF4F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7958" t="52254" r="27967" b="5035"/>
          <a:stretch>
            <a:fillRect/>
          </a:stretch>
        </p:blipFill>
        <p:spPr>
          <a:xfrm>
            <a:off x="5067014" y="3681663"/>
            <a:ext cx="2334126" cy="2277983"/>
          </a:xfrm>
          <a:custGeom>
            <a:avLst/>
            <a:gdLst>
              <a:gd name="connsiteX0" fmla="*/ 0 w 2334126"/>
              <a:gd name="connsiteY0" fmla="*/ 0 h 2261937"/>
              <a:gd name="connsiteX1" fmla="*/ 2334126 w 2334126"/>
              <a:gd name="connsiteY1" fmla="*/ 0 h 2261937"/>
              <a:gd name="connsiteX2" fmla="*/ 2334126 w 2334126"/>
              <a:gd name="connsiteY2" fmla="*/ 2261937 h 2261937"/>
              <a:gd name="connsiteX3" fmla="*/ 0 w 2334126"/>
              <a:gd name="connsiteY3" fmla="*/ 2261937 h 2261937"/>
            </a:gdLst>
            <a:ahLst/>
            <a:cxnLst>
              <a:cxn ang="0">
                <a:pos x="connsiteX0" y="connsiteY0"/>
              </a:cxn>
              <a:cxn ang="0">
                <a:pos x="connsiteX1" y="connsiteY1"/>
              </a:cxn>
              <a:cxn ang="0">
                <a:pos x="connsiteX2" y="connsiteY2"/>
              </a:cxn>
              <a:cxn ang="0">
                <a:pos x="connsiteX3" y="connsiteY3"/>
              </a:cxn>
            </a:cxnLst>
            <a:rect l="l" t="t" r="r" b="b"/>
            <a:pathLst>
              <a:path w="2334126" h="2261937">
                <a:moveTo>
                  <a:pt x="0" y="0"/>
                </a:moveTo>
                <a:lnTo>
                  <a:pt x="2334126" y="0"/>
                </a:lnTo>
                <a:lnTo>
                  <a:pt x="2334126" y="2261937"/>
                </a:lnTo>
                <a:lnTo>
                  <a:pt x="0" y="2261937"/>
                </a:lnTo>
                <a:close/>
              </a:path>
            </a:pathLst>
          </a:custGeom>
        </p:spPr>
      </p:pic>
      <p:sp>
        <p:nvSpPr>
          <p:cNvPr id="23" name="Rectangle 22">
            <a:extLst>
              <a:ext uri="{FF2B5EF4-FFF2-40B4-BE49-F238E27FC236}">
                <a16:creationId xmlns:a16="http://schemas.microsoft.com/office/drawing/2014/main" id="{C5F903FE-0855-4601-89D3-009F155BCD8F}"/>
              </a:ext>
            </a:extLst>
          </p:cNvPr>
          <p:cNvSpPr/>
          <p:nvPr/>
        </p:nvSpPr>
        <p:spPr>
          <a:xfrm>
            <a:off x="5725886" y="3684813"/>
            <a:ext cx="14804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BB935168-6367-4ED9-AEAF-4D14F67F5271}"/>
              </a:ext>
            </a:extLst>
          </p:cNvPr>
          <p:cNvSpPr/>
          <p:nvPr/>
        </p:nvSpPr>
        <p:spPr>
          <a:xfrm>
            <a:off x="7207876" y="3672954"/>
            <a:ext cx="14804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5C81F355-D581-49D4-9768-7E7595E116A9}"/>
              </a:ext>
            </a:extLst>
          </p:cNvPr>
          <p:cNvSpPr txBox="1"/>
          <p:nvPr/>
        </p:nvSpPr>
        <p:spPr>
          <a:xfrm>
            <a:off x="5417804" y="1883955"/>
            <a:ext cx="1632544" cy="738664"/>
          </a:xfrm>
          <a:prstGeom prst="rect">
            <a:avLst/>
          </a:prstGeom>
          <a:solidFill>
            <a:srgbClr val="F1F1EB">
              <a:alpha val="50196"/>
            </a:srgbClr>
          </a:solidFill>
          <a:ln>
            <a:solidFill>
              <a:schemeClr val="accent2"/>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Politiskt styrgrupp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Vård i samverkan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a:ea typeface="+mn-ea"/>
                <a:cs typeface="+mn-cs"/>
              </a:rPr>
              <a:t>VIS</a:t>
            </a:r>
          </a:p>
        </p:txBody>
      </p:sp>
      <p:sp>
        <p:nvSpPr>
          <p:cNvPr id="28" name="TextBox 27">
            <a:extLst>
              <a:ext uri="{FF2B5EF4-FFF2-40B4-BE49-F238E27FC236}">
                <a16:creationId xmlns:a16="http://schemas.microsoft.com/office/drawing/2014/main" id="{7638D407-B2CC-4FD5-B691-DA36242FF55C}"/>
              </a:ext>
            </a:extLst>
          </p:cNvPr>
          <p:cNvSpPr txBox="1"/>
          <p:nvPr/>
        </p:nvSpPr>
        <p:spPr>
          <a:xfrm>
            <a:off x="4644131" y="2746508"/>
            <a:ext cx="3179890" cy="523220"/>
          </a:xfrm>
          <a:prstGeom prst="rect">
            <a:avLst/>
          </a:prstGeom>
          <a:solidFill>
            <a:srgbClr val="F1F1EB">
              <a:alpha val="50196"/>
            </a:srgbClr>
          </a:solidFill>
          <a:ln>
            <a:solidFill>
              <a:schemeClr val="accent2"/>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Tjänstemannastyrgrupp för sammanhållen vård och omsorg</a:t>
            </a:r>
          </a:p>
        </p:txBody>
      </p:sp>
      <p:sp>
        <p:nvSpPr>
          <p:cNvPr id="31" name="TextBox 30">
            <a:extLst>
              <a:ext uri="{FF2B5EF4-FFF2-40B4-BE49-F238E27FC236}">
                <a16:creationId xmlns:a16="http://schemas.microsoft.com/office/drawing/2014/main" id="{7A94E9B1-B730-429A-8D8E-ABC18A90EFD7}"/>
              </a:ext>
            </a:extLst>
          </p:cNvPr>
          <p:cNvSpPr txBox="1"/>
          <p:nvPr/>
        </p:nvSpPr>
        <p:spPr>
          <a:xfrm>
            <a:off x="8671419" y="3100326"/>
            <a:ext cx="2334038" cy="738664"/>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Kunskapsstyrningssystemet </a:t>
            </a:r>
            <a:r>
              <a:rPr kumimoji="0" lang="sv-SE" sz="1400" b="1" i="0" u="none" strike="noStrike" kern="1200" cap="none" spc="0" normalizeH="0" baseline="0" noProof="0" dirty="0">
                <a:ln>
                  <a:noFill/>
                </a:ln>
                <a:solidFill>
                  <a:prstClr val="black"/>
                </a:solidFill>
                <a:effectLst/>
                <a:uLnTx/>
                <a:uFillTx/>
                <a:latin typeface="Calibri"/>
                <a:ea typeface="+mn-ea"/>
                <a:cs typeface="+mn-cs"/>
              </a:rPr>
              <a:t>för den regionala hälso- och sjukvården</a:t>
            </a:r>
            <a:r>
              <a:rPr kumimoji="0" lang="sv-SE" sz="1400" b="0" i="0" u="none" strike="noStrike" kern="1200" cap="none" spc="0" normalizeH="0" baseline="0" noProof="0" dirty="0">
                <a:ln>
                  <a:noFill/>
                </a:ln>
                <a:solidFill>
                  <a:prstClr val="black"/>
                </a:solidFill>
                <a:effectLst/>
                <a:uLnTx/>
                <a:uFillTx/>
                <a:latin typeface="Calibri"/>
                <a:ea typeface="+mn-ea"/>
                <a:cs typeface="+mn-cs"/>
              </a:rPr>
              <a:t> i Stockholm</a:t>
            </a:r>
            <a:r>
              <a:rPr kumimoji="0" lang="sv-SE" sz="1400" b="0" i="0" u="none" strike="noStrike" kern="1200" cap="none" spc="0" normalizeH="0" baseline="30000" noProof="0" dirty="0">
                <a:ln>
                  <a:noFill/>
                </a:ln>
                <a:solidFill>
                  <a:prstClr val="black"/>
                </a:solidFill>
                <a:effectLst/>
                <a:uLnTx/>
                <a:uFillTx/>
                <a:latin typeface="Calibri"/>
                <a:ea typeface="+mn-ea"/>
                <a:cs typeface="+mn-cs"/>
              </a:rPr>
              <a:t>2</a:t>
            </a:r>
            <a:endParaRPr kumimoji="0" lang="en-SE" sz="14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F0A69966-4FEC-4ECF-AFF3-40EB42DCA33C}"/>
              </a:ext>
            </a:extLst>
          </p:cNvPr>
          <p:cNvSpPr txBox="1"/>
          <p:nvPr/>
        </p:nvSpPr>
        <p:spPr>
          <a:xfrm>
            <a:off x="4241388" y="3357694"/>
            <a:ext cx="1199366" cy="523220"/>
          </a:xfrm>
          <a:prstGeom prst="rect">
            <a:avLst/>
          </a:prstGeom>
          <a:solidFill>
            <a:srgbClr val="F1F1EB">
              <a:alpha val="50196"/>
            </a:srgbClr>
          </a:solidFill>
          <a:ln>
            <a:solidFill>
              <a:schemeClr val="accent2"/>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Samråds-grupp</a:t>
            </a:r>
            <a:r>
              <a:rPr kumimoji="0" lang="sv-SE" sz="1400" b="0" i="0" u="none" strike="noStrike" kern="1200" cap="none" spc="0" normalizeH="0" baseline="30000" noProof="0" dirty="0">
                <a:ln>
                  <a:noFill/>
                </a:ln>
                <a:solidFill>
                  <a:prstClr val="black"/>
                </a:solidFill>
                <a:effectLst/>
                <a:uLnTx/>
                <a:uFillTx/>
                <a:latin typeface="Calibri"/>
                <a:ea typeface="+mn-ea"/>
                <a:cs typeface="+mn-cs"/>
              </a:rPr>
              <a:t>1</a:t>
            </a:r>
            <a:endParaRPr kumimoji="0" lang="sv-SE" sz="1400" b="1" i="0" u="none" strike="noStrike" kern="1200" cap="none" spc="0" normalizeH="0" baseline="3000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CECE2914-03EB-4454-8144-CA2806A88516}"/>
              </a:ext>
            </a:extLst>
          </p:cNvPr>
          <p:cNvSpPr txBox="1"/>
          <p:nvPr/>
        </p:nvSpPr>
        <p:spPr>
          <a:xfrm>
            <a:off x="5596650" y="3357694"/>
            <a:ext cx="1199366" cy="523220"/>
          </a:xfrm>
          <a:prstGeom prst="rect">
            <a:avLst/>
          </a:prstGeom>
          <a:solidFill>
            <a:srgbClr val="F1F1EB">
              <a:alpha val="50196"/>
            </a:srgbClr>
          </a:solidFill>
          <a:ln>
            <a:solidFill>
              <a:schemeClr val="accent2"/>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Samråds-grupp</a:t>
            </a:r>
            <a:r>
              <a:rPr kumimoji="0" lang="sv-SE" sz="1400" b="0" i="0" u="none" strike="noStrike" kern="1200" cap="none" spc="0" normalizeH="0" baseline="30000" noProof="0" dirty="0">
                <a:ln>
                  <a:noFill/>
                </a:ln>
                <a:solidFill>
                  <a:prstClr val="black"/>
                </a:solidFill>
                <a:effectLst/>
                <a:uLnTx/>
                <a:uFillTx/>
                <a:latin typeface="Calibri"/>
                <a:ea typeface="+mn-ea"/>
                <a:cs typeface="+mn-cs"/>
              </a:rPr>
              <a:t>1</a:t>
            </a:r>
            <a:endParaRPr kumimoji="0" lang="sv-SE"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EC86271A-9070-4206-8762-CA7E787EDDB6}"/>
              </a:ext>
            </a:extLst>
          </p:cNvPr>
          <p:cNvSpPr txBox="1"/>
          <p:nvPr/>
        </p:nvSpPr>
        <p:spPr>
          <a:xfrm>
            <a:off x="6951911" y="3357694"/>
            <a:ext cx="1199366" cy="523220"/>
          </a:xfrm>
          <a:prstGeom prst="rect">
            <a:avLst/>
          </a:prstGeom>
          <a:solidFill>
            <a:srgbClr val="F1F1EB">
              <a:alpha val="50196"/>
            </a:srgbClr>
          </a:solidFill>
          <a:ln>
            <a:solidFill>
              <a:schemeClr val="accent2"/>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Samråds-grupp</a:t>
            </a:r>
            <a:r>
              <a:rPr kumimoji="0" lang="sv-SE" sz="1400" b="0" i="0" u="none" strike="noStrike" kern="1200" cap="none" spc="0" normalizeH="0" baseline="30000" noProof="0" dirty="0">
                <a:ln>
                  <a:noFill/>
                </a:ln>
                <a:solidFill>
                  <a:prstClr val="black"/>
                </a:solidFill>
                <a:effectLst/>
                <a:uLnTx/>
                <a:uFillTx/>
                <a:latin typeface="Calibri"/>
                <a:ea typeface="+mn-ea"/>
                <a:cs typeface="+mn-cs"/>
              </a:rPr>
              <a:t>1</a:t>
            </a:r>
            <a:endParaRPr kumimoji="0" lang="sv-SE"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73B86877-E6F8-404A-92AE-44D5B4D32E85}"/>
              </a:ext>
            </a:extLst>
          </p:cNvPr>
          <p:cNvSpPr txBox="1"/>
          <p:nvPr/>
        </p:nvSpPr>
        <p:spPr>
          <a:xfrm>
            <a:off x="10744202" y="968772"/>
            <a:ext cx="1132114" cy="307777"/>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ILLUSTRATIV</a:t>
            </a:r>
            <a:endParaRPr kumimoji="0" lang="en-GB" sz="1400" b="0" i="0" u="none" strike="noStrike" kern="1200" cap="none" spc="0" normalizeH="0" baseline="0" noProof="0" dirty="0" err="1">
              <a:ln>
                <a:noFill/>
              </a:ln>
              <a:solidFill>
                <a:prstClr val="black"/>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5443D401-8F91-47CC-AE79-946EFC21B3EE}"/>
              </a:ext>
            </a:extLst>
          </p:cNvPr>
          <p:cNvCxnSpPr/>
          <p:nvPr/>
        </p:nvCxnSpPr>
        <p:spPr>
          <a:xfrm>
            <a:off x="10792002" y="1251018"/>
            <a:ext cx="1014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EA0E4C8-BFD2-44C4-BCF0-EF1331FB6F20}"/>
              </a:ext>
            </a:extLst>
          </p:cNvPr>
          <p:cNvCxnSpPr/>
          <p:nvPr/>
        </p:nvCxnSpPr>
        <p:spPr>
          <a:xfrm>
            <a:off x="10792002" y="968772"/>
            <a:ext cx="1014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2ECED6A-5D6F-4512-8B4A-9D7B0F258616}"/>
              </a:ext>
            </a:extLst>
          </p:cNvPr>
          <p:cNvSpPr txBox="1"/>
          <p:nvPr/>
        </p:nvSpPr>
        <p:spPr>
          <a:xfrm>
            <a:off x="1367697" y="3100326"/>
            <a:ext cx="2181045" cy="954107"/>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Kunskapsstyrningssystemet för </a:t>
            </a:r>
            <a:r>
              <a:rPr kumimoji="0" lang="sv-SE" sz="1400" b="1" i="0" u="none" strike="noStrike" kern="1200" cap="none" spc="0" normalizeH="0" baseline="0" noProof="0" dirty="0">
                <a:ln>
                  <a:noFill/>
                </a:ln>
                <a:solidFill>
                  <a:prstClr val="black"/>
                </a:solidFill>
                <a:effectLst/>
                <a:uLnTx/>
                <a:uFillTx/>
                <a:latin typeface="Calibri"/>
                <a:ea typeface="+mn-ea"/>
                <a:cs typeface="+mn-cs"/>
              </a:rPr>
              <a:t>socialtjänsten och den kommunala hälso- och sjukvården </a:t>
            </a:r>
            <a:r>
              <a:rPr kumimoji="0" lang="sv-SE" sz="1400" b="0" i="0" u="none" strike="noStrike" kern="1200" cap="none" spc="0" normalizeH="0" baseline="0" noProof="0" dirty="0">
                <a:ln>
                  <a:noFill/>
                </a:ln>
                <a:solidFill>
                  <a:prstClr val="black"/>
                </a:solidFill>
                <a:effectLst/>
                <a:uLnTx/>
                <a:uFillTx/>
                <a:latin typeface="Calibri"/>
                <a:ea typeface="+mn-ea"/>
                <a:cs typeface="+mn-cs"/>
              </a:rPr>
              <a:t>i Stockholm</a:t>
            </a:r>
            <a:r>
              <a:rPr kumimoji="0" lang="sv-SE" sz="1400" b="0" i="0" u="none" strike="noStrike" kern="1200" cap="none" spc="0" normalizeH="0" baseline="30000" noProof="0" dirty="0">
                <a:ln>
                  <a:noFill/>
                </a:ln>
                <a:solidFill>
                  <a:prstClr val="black"/>
                </a:solidFill>
                <a:effectLst/>
                <a:uLnTx/>
                <a:uFillTx/>
                <a:latin typeface="Calibri"/>
                <a:ea typeface="+mn-ea"/>
                <a:cs typeface="+mn-cs"/>
              </a:rPr>
              <a:t>2</a:t>
            </a:r>
            <a:endParaRPr kumimoji="0" lang="en-SE" sz="1400" b="0" i="0" u="none" strike="noStrike" kern="1200" cap="none" spc="0" normalizeH="0" baseline="30000" noProof="0" dirty="0" err="1">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2796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D0C6491-15B4-4E69-AAF8-EC7D1347DB5E}"/>
              </a:ext>
            </a:extLst>
          </p:cNvPr>
          <p:cNvSpPr/>
          <p:nvPr/>
        </p:nvSpPr>
        <p:spPr>
          <a:xfrm>
            <a:off x="7198451" y="4069059"/>
            <a:ext cx="4899058" cy="2478763"/>
          </a:xfrm>
          <a:prstGeom prst="rect">
            <a:avLst/>
          </a:prstGeom>
          <a:solidFill>
            <a:schemeClr val="accent1">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6DC12E68-A7FD-44D0-8520-E6E02078A571}"/>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98DB7-F40B-4F54-B72F-A408F6426B6E}" type="slidenum">
              <a:rPr kumimoji="0" lang="en-GB"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GB"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6" name="Text Placeholder 5">
            <a:extLst>
              <a:ext uri="{FF2B5EF4-FFF2-40B4-BE49-F238E27FC236}">
                <a16:creationId xmlns:a16="http://schemas.microsoft.com/office/drawing/2014/main" id="{18503525-9AC0-47AA-8B23-6272F1EC00E7}"/>
              </a:ext>
            </a:extLst>
          </p:cNvPr>
          <p:cNvSpPr>
            <a:spLocks noGrp="1"/>
          </p:cNvSpPr>
          <p:nvPr>
            <p:ph type="body" sz="quarter" idx="16"/>
          </p:nvPr>
        </p:nvSpPr>
        <p:spPr/>
        <p:txBody>
          <a:bodyPr/>
          <a:lstStyle/>
          <a:p>
            <a:r>
              <a:rPr lang="sv-SE" dirty="0"/>
              <a:t>	Källa:	Nulägesanalys OBS </a:t>
            </a:r>
            <a:endParaRPr lang="en-SE" dirty="0"/>
          </a:p>
        </p:txBody>
      </p:sp>
      <p:sp>
        <p:nvSpPr>
          <p:cNvPr id="7" name="Title 6">
            <a:extLst>
              <a:ext uri="{FF2B5EF4-FFF2-40B4-BE49-F238E27FC236}">
                <a16:creationId xmlns:a16="http://schemas.microsoft.com/office/drawing/2014/main" id="{9F838991-4941-4ACD-961D-5912FD435552}"/>
              </a:ext>
            </a:extLst>
          </p:cNvPr>
          <p:cNvSpPr>
            <a:spLocks noGrp="1"/>
          </p:cNvSpPr>
          <p:nvPr>
            <p:ph type="title"/>
          </p:nvPr>
        </p:nvSpPr>
        <p:spPr/>
        <p:txBody>
          <a:bodyPr>
            <a:normAutofit/>
          </a:bodyPr>
          <a:lstStyle/>
          <a:p>
            <a:r>
              <a:rPr lang="sv-SE" dirty="0"/>
              <a:t>Arbetet med utvecklingen av RSS Stockholms län pågår för att bidra till målet</a:t>
            </a:r>
            <a:endParaRPr lang="en-SE" dirty="0"/>
          </a:p>
        </p:txBody>
      </p:sp>
      <p:sp>
        <p:nvSpPr>
          <p:cNvPr id="8" name="Arc 14">
            <a:extLst>
              <a:ext uri="{FF2B5EF4-FFF2-40B4-BE49-F238E27FC236}">
                <a16:creationId xmlns:a16="http://schemas.microsoft.com/office/drawing/2014/main" id="{00530D5B-B15B-43A3-BF02-BBBEC17ABFD3}"/>
              </a:ext>
            </a:extLst>
          </p:cNvPr>
          <p:cNvSpPr>
            <a:spLocks/>
          </p:cNvSpPr>
          <p:nvPr/>
        </p:nvSpPr>
        <p:spPr bwMode="auto">
          <a:xfrm>
            <a:off x="344015" y="3719718"/>
            <a:ext cx="2883600" cy="1220975"/>
          </a:xfrm>
          <a:custGeom>
            <a:avLst/>
            <a:gdLst>
              <a:gd name="T0" fmla="*/ 0 w 20829"/>
              <a:gd name="T1" fmla="*/ 0 h 21600"/>
              <a:gd name="T2" fmla="*/ 0 w 20829"/>
              <a:gd name="T3" fmla="*/ 0 h 21600"/>
              <a:gd name="T4" fmla="*/ 0 w 20829"/>
              <a:gd name="T5" fmla="*/ 0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close/>
              </a:path>
            </a:pathLst>
          </a:custGeom>
          <a:noFill/>
          <a:ln w="57150">
            <a:solidFill>
              <a:schemeClr val="accent2"/>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Franklin Gothic Demi Cond"/>
              <a:ea typeface="+mn-ea"/>
              <a:cs typeface="+mn-cs"/>
            </a:endParaRPr>
          </a:p>
        </p:txBody>
      </p:sp>
      <p:sp>
        <p:nvSpPr>
          <p:cNvPr id="9" name="Arc 14">
            <a:extLst>
              <a:ext uri="{FF2B5EF4-FFF2-40B4-BE49-F238E27FC236}">
                <a16:creationId xmlns:a16="http://schemas.microsoft.com/office/drawing/2014/main" id="{0357BDAB-2ECA-4C50-B95A-B18FDE9FB36C}"/>
              </a:ext>
            </a:extLst>
          </p:cNvPr>
          <p:cNvSpPr>
            <a:spLocks/>
          </p:cNvSpPr>
          <p:nvPr/>
        </p:nvSpPr>
        <p:spPr bwMode="auto">
          <a:xfrm>
            <a:off x="3178036" y="2902122"/>
            <a:ext cx="2883600" cy="1220975"/>
          </a:xfrm>
          <a:custGeom>
            <a:avLst/>
            <a:gdLst>
              <a:gd name="T0" fmla="*/ 0 w 20829"/>
              <a:gd name="T1" fmla="*/ 0 h 21600"/>
              <a:gd name="T2" fmla="*/ 0 w 20829"/>
              <a:gd name="T3" fmla="*/ 0 h 21600"/>
              <a:gd name="T4" fmla="*/ 0 w 20829"/>
              <a:gd name="T5" fmla="*/ 0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close/>
              </a:path>
            </a:pathLst>
          </a:custGeom>
          <a:noFill/>
          <a:ln w="57150">
            <a:solidFill>
              <a:schemeClr val="accent2"/>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Franklin Gothic Demi Cond"/>
              <a:ea typeface="+mn-ea"/>
              <a:cs typeface="+mn-cs"/>
            </a:endParaRPr>
          </a:p>
        </p:txBody>
      </p:sp>
      <p:sp>
        <p:nvSpPr>
          <p:cNvPr id="11" name="TextBox 10">
            <a:extLst>
              <a:ext uri="{FF2B5EF4-FFF2-40B4-BE49-F238E27FC236}">
                <a16:creationId xmlns:a16="http://schemas.microsoft.com/office/drawing/2014/main" id="{CD5E4272-7833-47C2-AEDB-9BCDDBD31477}"/>
              </a:ext>
            </a:extLst>
          </p:cNvPr>
          <p:cNvSpPr txBox="1"/>
          <p:nvPr/>
        </p:nvSpPr>
        <p:spPr>
          <a:xfrm>
            <a:off x="877765" y="3215103"/>
            <a:ext cx="1816100" cy="369332"/>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2019</a:t>
            </a:r>
            <a:endParaRPr kumimoji="0" lang="en-SE" sz="1800" b="1" i="0" u="none" strike="noStrike" kern="1200" cap="none" spc="0" normalizeH="0" baseline="0" noProof="0" dirty="0" err="1">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D406875C-89A8-4D41-AAA8-B68B4C6A12B2}"/>
              </a:ext>
            </a:extLst>
          </p:cNvPr>
          <p:cNvSpPr txBox="1"/>
          <p:nvPr/>
        </p:nvSpPr>
        <p:spPr>
          <a:xfrm>
            <a:off x="377633" y="4049838"/>
            <a:ext cx="3035510" cy="2031325"/>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Fas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Synliggöra, förstärka och definiera RSS Stockholms län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Beslut om att bedriva ett fortsatt utvecklingsarbete</a:t>
            </a:r>
            <a:endParaRPr kumimoji="0" lang="en-SE"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344D4C2-676C-46B5-AC75-51168A54C48F}"/>
              </a:ext>
            </a:extLst>
          </p:cNvPr>
          <p:cNvSpPr txBox="1"/>
          <p:nvPr/>
        </p:nvSpPr>
        <p:spPr>
          <a:xfrm>
            <a:off x="3711786" y="2494641"/>
            <a:ext cx="1816100" cy="369332"/>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2020</a:t>
            </a:r>
            <a:endParaRPr kumimoji="0" lang="en-SE" sz="1800" b="1" i="0" u="none" strike="noStrike" kern="1200" cap="none" spc="0" normalizeH="0" baseline="0" noProof="0" dirty="0" err="1">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5334E8A0-AB69-4F03-8BE9-89ACFE0BF1E0}"/>
              </a:ext>
            </a:extLst>
          </p:cNvPr>
          <p:cNvSpPr txBox="1"/>
          <p:nvPr/>
        </p:nvSpPr>
        <p:spPr>
          <a:xfrm>
            <a:off x="3380517" y="3315577"/>
            <a:ext cx="3035510" cy="2585323"/>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Fas 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Kartläggning av aktörer inom RSS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err="1">
                <a:ln>
                  <a:noFill/>
                </a:ln>
                <a:solidFill>
                  <a:prstClr val="black"/>
                </a:solidFill>
                <a:effectLst/>
                <a:uLnTx/>
                <a:uFillTx/>
                <a:latin typeface="Calibri"/>
                <a:ea typeface="+mn-ea"/>
                <a:cs typeface="+mn-cs"/>
              </a:rPr>
              <a:t>Storsthlm</a:t>
            </a:r>
            <a:r>
              <a:rPr kumimoji="0" lang="sv-SE" sz="1800" b="0" i="0" u="none" strike="noStrike" kern="1200" cap="none" spc="0" normalizeH="0" baseline="0" noProof="0" dirty="0">
                <a:ln>
                  <a:noFill/>
                </a:ln>
                <a:solidFill>
                  <a:prstClr val="black"/>
                </a:solidFill>
                <a:effectLst/>
                <a:uLnTx/>
                <a:uFillTx/>
                <a:latin typeface="Calibri"/>
                <a:ea typeface="+mn-ea"/>
                <a:cs typeface="+mn-cs"/>
              </a:rPr>
              <a:t> utses som samordnare för RSS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Beslut om att bedriva ett fortsatt utvecklingsarbete även 2021</a:t>
            </a:r>
            <a:endParaRPr kumimoji="0" lang="en-SE"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16" name="Arc 14">
            <a:extLst>
              <a:ext uri="{FF2B5EF4-FFF2-40B4-BE49-F238E27FC236}">
                <a16:creationId xmlns:a16="http://schemas.microsoft.com/office/drawing/2014/main" id="{5B87F762-4ABA-402C-8650-6475E1349B51}"/>
              </a:ext>
            </a:extLst>
          </p:cNvPr>
          <p:cNvSpPr>
            <a:spLocks/>
          </p:cNvSpPr>
          <p:nvPr/>
        </p:nvSpPr>
        <p:spPr bwMode="auto">
          <a:xfrm>
            <a:off x="5978439" y="2094602"/>
            <a:ext cx="2883600" cy="1220975"/>
          </a:xfrm>
          <a:custGeom>
            <a:avLst/>
            <a:gdLst>
              <a:gd name="T0" fmla="*/ 0 w 20829"/>
              <a:gd name="T1" fmla="*/ 0 h 21600"/>
              <a:gd name="T2" fmla="*/ 0 w 20829"/>
              <a:gd name="T3" fmla="*/ 0 h 21600"/>
              <a:gd name="T4" fmla="*/ 0 w 20829"/>
              <a:gd name="T5" fmla="*/ 0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close/>
              </a:path>
            </a:pathLst>
          </a:custGeom>
          <a:noFill/>
          <a:ln w="57150">
            <a:solidFill>
              <a:schemeClr val="accent2"/>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Franklin Gothic Demi Cond"/>
              <a:ea typeface="+mn-ea"/>
              <a:cs typeface="+mn-cs"/>
            </a:endParaRPr>
          </a:p>
        </p:txBody>
      </p:sp>
      <p:sp>
        <p:nvSpPr>
          <p:cNvPr id="18" name="TextBox 17">
            <a:extLst>
              <a:ext uri="{FF2B5EF4-FFF2-40B4-BE49-F238E27FC236}">
                <a16:creationId xmlns:a16="http://schemas.microsoft.com/office/drawing/2014/main" id="{EB941839-87A5-4F2F-9B25-003E5CD70342}"/>
              </a:ext>
            </a:extLst>
          </p:cNvPr>
          <p:cNvSpPr txBox="1"/>
          <p:nvPr/>
        </p:nvSpPr>
        <p:spPr>
          <a:xfrm>
            <a:off x="6512189" y="1625860"/>
            <a:ext cx="1816100" cy="369332"/>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2021</a:t>
            </a:r>
            <a:endParaRPr kumimoji="0" lang="en-SE" sz="1800" b="1" i="0" u="none" strike="noStrike" kern="1200" cap="none" spc="0" normalizeH="0" baseline="0" noProof="0" dirty="0" err="1">
              <a:ln>
                <a:noFill/>
              </a:ln>
              <a:solidFill>
                <a:srgbClr val="000000"/>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7C7D74CF-3497-4E65-8684-D14B4204C6F4}"/>
              </a:ext>
            </a:extLst>
          </p:cNvPr>
          <p:cNvSpPr txBox="1"/>
          <p:nvPr/>
        </p:nvSpPr>
        <p:spPr>
          <a:xfrm>
            <a:off x="6137655" y="2360477"/>
            <a:ext cx="3035509" cy="2031325"/>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Fas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Konkretisera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vad den regionala plattformen ska göra och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hur vi ska samverka inom RSS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20" name="Arc 14">
            <a:extLst>
              <a:ext uri="{FF2B5EF4-FFF2-40B4-BE49-F238E27FC236}">
                <a16:creationId xmlns:a16="http://schemas.microsoft.com/office/drawing/2014/main" id="{7D046DCB-A02D-4D39-8ED2-677C2EE8B2A1}"/>
              </a:ext>
            </a:extLst>
          </p:cNvPr>
          <p:cNvSpPr>
            <a:spLocks/>
          </p:cNvSpPr>
          <p:nvPr/>
        </p:nvSpPr>
        <p:spPr bwMode="auto">
          <a:xfrm>
            <a:off x="8821095" y="1281160"/>
            <a:ext cx="2883600" cy="1220975"/>
          </a:xfrm>
          <a:custGeom>
            <a:avLst/>
            <a:gdLst>
              <a:gd name="T0" fmla="*/ 0 w 20829"/>
              <a:gd name="T1" fmla="*/ 0 h 21600"/>
              <a:gd name="T2" fmla="*/ 0 w 20829"/>
              <a:gd name="T3" fmla="*/ 0 h 21600"/>
              <a:gd name="T4" fmla="*/ 0 w 20829"/>
              <a:gd name="T5" fmla="*/ 0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close/>
              </a:path>
            </a:pathLst>
          </a:custGeom>
          <a:noFill/>
          <a:ln w="57150">
            <a:solidFill>
              <a:schemeClr val="accent2"/>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Franklin Gothic Demi Cond"/>
              <a:ea typeface="+mn-ea"/>
              <a:cs typeface="+mn-cs"/>
            </a:endParaRPr>
          </a:p>
        </p:txBody>
      </p:sp>
      <p:sp>
        <p:nvSpPr>
          <p:cNvPr id="21" name="TextBox 20">
            <a:extLst>
              <a:ext uri="{FF2B5EF4-FFF2-40B4-BE49-F238E27FC236}">
                <a16:creationId xmlns:a16="http://schemas.microsoft.com/office/drawing/2014/main" id="{1A568781-BC1C-4120-9C7C-47047711C623}"/>
              </a:ext>
            </a:extLst>
          </p:cNvPr>
          <p:cNvSpPr txBox="1"/>
          <p:nvPr/>
        </p:nvSpPr>
        <p:spPr>
          <a:xfrm>
            <a:off x="9395789" y="812418"/>
            <a:ext cx="1816100" cy="369332"/>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a:ea typeface="+mn-ea"/>
                <a:cs typeface="+mn-cs"/>
              </a:rPr>
              <a:t>2022</a:t>
            </a:r>
            <a:endParaRPr kumimoji="0" lang="en-SE" sz="1800" b="1" i="0" u="none" strike="noStrike" kern="1200" cap="none" spc="0" normalizeH="0" baseline="0" noProof="0" dirty="0" err="1">
              <a:ln>
                <a:noFill/>
              </a:ln>
              <a:solidFill>
                <a:srgbClr val="000000"/>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DC979451-FAD6-4CCF-BE5B-B4C0B10A6080}"/>
              </a:ext>
            </a:extLst>
          </p:cNvPr>
          <p:cNvSpPr txBox="1"/>
          <p:nvPr/>
        </p:nvSpPr>
        <p:spPr>
          <a:xfrm>
            <a:off x="9021255" y="1547035"/>
            <a:ext cx="3035509" cy="2308324"/>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Fas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Arbetet utifrån den utvecklade samverkansorganisation för kunskapsstyrningen påbörjas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82D7F747-D056-4995-8B6F-3B2DB907AAB0}"/>
              </a:ext>
            </a:extLst>
          </p:cNvPr>
          <p:cNvSpPr txBox="1"/>
          <p:nvPr/>
        </p:nvSpPr>
        <p:spPr>
          <a:xfrm>
            <a:off x="7490742" y="4140099"/>
            <a:ext cx="4566022"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Målet: en kunskapsbaserad, jämlik och effektiv socialtjänst (inklusive kommunal hälso- och sjukvård) för invånarna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Vilket bland annat innebär att: ha förutsättningarna för att i varje möte med brukare tillhandahålla ett stöd som bygger på bästa tillgängliga kunskap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1E4652"/>
                </a:solidFill>
                <a:effectLst/>
                <a:uLnTx/>
                <a:uFillTx/>
                <a:latin typeface="Calibri"/>
                <a:ea typeface="+mn-ea"/>
                <a:cs typeface="+mn-cs"/>
              </a:rPr>
              <a:t> </a:t>
            </a:r>
          </a:p>
        </p:txBody>
      </p:sp>
      <p:sp>
        <p:nvSpPr>
          <p:cNvPr id="28" name="Oval 27">
            <a:extLst>
              <a:ext uri="{FF2B5EF4-FFF2-40B4-BE49-F238E27FC236}">
                <a16:creationId xmlns:a16="http://schemas.microsoft.com/office/drawing/2014/main" id="{31C8A7AA-A139-4D5A-8815-361551399A26}"/>
              </a:ext>
            </a:extLst>
          </p:cNvPr>
          <p:cNvSpPr/>
          <p:nvPr/>
        </p:nvSpPr>
        <p:spPr>
          <a:xfrm>
            <a:off x="6428977" y="4671705"/>
            <a:ext cx="1247400" cy="1273470"/>
          </a:xfrm>
          <a:prstGeom prst="ellipse">
            <a:avLst/>
          </a:prstGeom>
          <a:solidFill>
            <a:schemeClr val="accent1">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Graphic 13">
            <a:extLst>
              <a:ext uri="{FF2B5EF4-FFF2-40B4-BE49-F238E27FC236}">
                <a16:creationId xmlns:a16="http://schemas.microsoft.com/office/drawing/2014/main" id="{19CA6718-17E6-4DAA-AF78-AF86EEAB6A5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19723" y="4875486"/>
            <a:ext cx="865909" cy="865909"/>
          </a:xfrm>
          <a:prstGeom prst="rect">
            <a:avLst/>
          </a:prstGeom>
        </p:spPr>
      </p:pic>
    </p:spTree>
    <p:extLst>
      <p:ext uri="{BB962C8B-B14F-4D97-AF65-F5344CB8AC3E}">
        <p14:creationId xmlns:p14="http://schemas.microsoft.com/office/powerpoint/2010/main" val="379312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577273"/>
            <a:ext cx="9609825" cy="1528721"/>
          </a:xfrm>
        </p:spPr>
        <p:txBody>
          <a:bodyPr/>
          <a:lstStyle/>
          <a:p>
            <a:r>
              <a:rPr lang="sv-SE"/>
              <a:t>BIRK-nätverket förslag VP </a:t>
            </a:r>
            <a:r>
              <a:rPr lang="sv-SE" dirty="0"/>
              <a:t>2022</a:t>
            </a:r>
          </a:p>
        </p:txBody>
      </p:sp>
      <p:sp>
        <p:nvSpPr>
          <p:cNvPr id="3" name="Platshållare för innehåll 2"/>
          <p:cNvSpPr>
            <a:spLocks noGrp="1"/>
          </p:cNvSpPr>
          <p:nvPr>
            <p:ph idx="1"/>
          </p:nvPr>
        </p:nvSpPr>
        <p:spPr>
          <a:xfrm>
            <a:off x="664234" y="1514007"/>
            <a:ext cx="9963792" cy="4766719"/>
          </a:xfrm>
        </p:spPr>
        <p:txBody>
          <a:bodyPr/>
          <a:lstStyle/>
          <a:p>
            <a:pPr marL="30163" indent="0">
              <a:buNone/>
            </a:pPr>
            <a:r>
              <a:rPr lang="sv-SE" sz="2000" dirty="0"/>
              <a:t>Under 2022 kommer </a:t>
            </a:r>
            <a:r>
              <a:rPr lang="sv-SE" sz="2000" b="1" dirty="0"/>
              <a:t>BIRK-nätverket </a:t>
            </a:r>
            <a:r>
              <a:rPr lang="sv-SE" sz="2000" dirty="0"/>
              <a:t>att hålla fast vid aktivt arbete med att spridning och implementering av handlingsplanen utifrån </a:t>
            </a:r>
            <a:r>
              <a:rPr lang="sv-SE" sz="2000" b="1" dirty="0"/>
              <a:t>de sex områdena, man haft tidigare men med tydligare fokus på målgrupperna barn och unga, samt personer med samsjuklighet. </a:t>
            </a:r>
          </a:p>
          <a:p>
            <a:pPr marL="487363" indent="-457200">
              <a:buFont typeface="+mj-lt"/>
              <a:buAutoNum type="arabicPeriod"/>
            </a:pPr>
            <a:r>
              <a:rPr lang="sv-SE" sz="2000" dirty="0"/>
              <a:t>Det ska vara lätt att söka hjälp – utveckling av lättillgängligt och jämlikt stöd</a:t>
            </a:r>
          </a:p>
          <a:p>
            <a:pPr marL="487363" indent="-457200">
              <a:buFont typeface="+mj-lt"/>
              <a:buAutoNum type="arabicPeriod"/>
            </a:pPr>
            <a:r>
              <a:rPr lang="sv-SE" sz="2000" dirty="0"/>
              <a:t>Bättre samordning, samverkan och delaktighet</a:t>
            </a:r>
          </a:p>
          <a:p>
            <a:pPr marL="487363" indent="-457200">
              <a:buFont typeface="+mj-lt"/>
              <a:buAutoNum type="arabicPeriod"/>
            </a:pPr>
            <a:r>
              <a:rPr lang="sv-SE" sz="2000" dirty="0"/>
              <a:t>Arbeta med tidig upptäckt, riskbeteenden och tidiga samordnade insatser</a:t>
            </a:r>
          </a:p>
          <a:p>
            <a:pPr marL="487363" indent="-457200">
              <a:buFont typeface="+mj-lt"/>
              <a:buAutoNum type="arabicPeriod"/>
            </a:pPr>
            <a:r>
              <a:rPr lang="sv-SE" sz="2000" dirty="0"/>
              <a:t>Tydliggöra ansvar och utveckla målgruppsanpassade stöd- och behandlingsinsatser</a:t>
            </a:r>
          </a:p>
          <a:p>
            <a:pPr marL="487363" indent="-457200">
              <a:buFont typeface="+mj-lt"/>
              <a:buAutoNum type="arabicPeriod"/>
            </a:pPr>
            <a:r>
              <a:rPr lang="sv-SE" sz="2000" dirty="0"/>
              <a:t>Satsning på kunskapsutveckling – en förutsättning för bättre resultat</a:t>
            </a:r>
          </a:p>
          <a:p>
            <a:pPr marL="487363" indent="-457200">
              <a:buFont typeface="+mj-lt"/>
              <a:buAutoNum type="arabicPeriod"/>
            </a:pPr>
            <a:r>
              <a:rPr lang="sv-SE" sz="2000" dirty="0"/>
              <a:t>Barnrättsperspektivet</a:t>
            </a:r>
          </a:p>
          <a:p>
            <a:pPr>
              <a:buFont typeface="Wingdings" panose="05000000000000000000" pitchFamily="2" charset="2"/>
              <a:buChar char="§"/>
            </a:pPr>
            <a:endParaRPr lang="sv-SE" sz="2000"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2021-10-04</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Bildobjekt 7" descr="En bild som visar text&#10;&#10;Automatiskt genererad beskrivning">
            <a:extLst>
              <a:ext uri="{FF2B5EF4-FFF2-40B4-BE49-F238E27FC236}">
                <a16:creationId xmlns:a16="http://schemas.microsoft.com/office/drawing/2014/main" id="{2B3C16C4-EC0E-45AF-8323-AF37A498F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538" y="3964821"/>
            <a:ext cx="2152650" cy="2124075"/>
          </a:xfrm>
          <a:prstGeom prst="rect">
            <a:avLst/>
          </a:prstGeom>
        </p:spPr>
      </p:pic>
    </p:spTree>
    <p:extLst>
      <p:ext uri="{BB962C8B-B14F-4D97-AF65-F5344CB8AC3E}">
        <p14:creationId xmlns:p14="http://schemas.microsoft.com/office/powerpoint/2010/main" val="31489512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A6B43-CB67-436F-BCF1-9294A7567458}"/>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98DB7-F40B-4F54-B72F-A408F6426B6E}" type="slidenum">
              <a:rPr kumimoji="0" lang="en-GB"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GB"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4" name="Date Placeholder 3">
            <a:extLst>
              <a:ext uri="{FF2B5EF4-FFF2-40B4-BE49-F238E27FC236}">
                <a16:creationId xmlns:a16="http://schemas.microsoft.com/office/drawing/2014/main" id="{AF0AAA1C-AE87-4323-8877-31FF6BD71B40}"/>
              </a:ext>
            </a:extLst>
          </p:cNvPr>
          <p:cNvSpPr>
            <a:spLocks noGrp="1"/>
          </p:cNvSpPr>
          <p:nvPr>
            <p:ph type="dt" sz="half"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D0378-5F34-4FEE-BF83-5E9EDB5E3FAB}" type="datetime4">
              <a:rPr kumimoji="0" lang="sv-SE"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 oktober 2021</a:t>
            </a:fld>
            <a:endParaRPr kumimoji="0" lang="sv-SE"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5" name="Text Placeholder 4">
            <a:extLst>
              <a:ext uri="{FF2B5EF4-FFF2-40B4-BE49-F238E27FC236}">
                <a16:creationId xmlns:a16="http://schemas.microsoft.com/office/drawing/2014/main" id="{C4A4B28F-CD5B-4564-8FB9-8D523E3996BA}"/>
              </a:ext>
            </a:extLst>
          </p:cNvPr>
          <p:cNvSpPr>
            <a:spLocks noGrp="1"/>
          </p:cNvSpPr>
          <p:nvPr>
            <p:ph type="body" sz="quarter" idx="13"/>
          </p:nvPr>
        </p:nvSpPr>
        <p:spPr/>
        <p:txBody>
          <a:bodyPr/>
          <a:lstStyle/>
          <a:p>
            <a:r>
              <a:rPr lang="sv-SE" dirty="0"/>
              <a:t>RSS (Regionala samverkans- och stödstrukturer)</a:t>
            </a:r>
            <a:endParaRPr lang="en-GB" dirty="0"/>
          </a:p>
        </p:txBody>
      </p:sp>
      <p:sp>
        <p:nvSpPr>
          <p:cNvPr id="8" name="Rubrik 6">
            <a:extLst>
              <a:ext uri="{FF2B5EF4-FFF2-40B4-BE49-F238E27FC236}">
                <a16:creationId xmlns:a16="http://schemas.microsoft.com/office/drawing/2014/main" id="{303930D6-CD7B-4990-99B2-E179F0266BB3}"/>
              </a:ext>
            </a:extLst>
          </p:cNvPr>
          <p:cNvSpPr>
            <a:spLocks noGrp="1"/>
          </p:cNvSpPr>
          <p:nvPr>
            <p:ph type="title"/>
          </p:nvPr>
        </p:nvSpPr>
        <p:spPr>
          <a:xfrm>
            <a:off x="203200" y="0"/>
            <a:ext cx="11893550" cy="766763"/>
          </a:xfrm>
        </p:spPr>
        <p:txBody>
          <a:bodyPr>
            <a:normAutofit/>
          </a:bodyPr>
          <a:lstStyle/>
          <a:p>
            <a:r>
              <a:rPr lang="sv-SE" dirty="0"/>
              <a:t>Syfte med workshopserie</a:t>
            </a:r>
          </a:p>
        </p:txBody>
      </p:sp>
      <p:sp>
        <p:nvSpPr>
          <p:cNvPr id="11" name="TextBox 10">
            <a:extLst>
              <a:ext uri="{FF2B5EF4-FFF2-40B4-BE49-F238E27FC236}">
                <a16:creationId xmlns:a16="http://schemas.microsoft.com/office/drawing/2014/main" id="{4EC54A78-F13A-4DFF-B5C5-3C148668ADE0}"/>
              </a:ext>
            </a:extLst>
          </p:cNvPr>
          <p:cNvSpPr txBox="1"/>
          <p:nvPr/>
        </p:nvSpPr>
        <p:spPr>
          <a:xfrm>
            <a:off x="203199" y="1418250"/>
            <a:ext cx="7208254" cy="4524315"/>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Syftet är att med utgångspunkt i det pågående arbetet med att utveckla RSS Stockholms län </a:t>
            </a:r>
            <a:r>
              <a:rPr kumimoji="0" lang="sv-SE" sz="1800" b="1" i="0" u="none" strike="noStrike" kern="1200" cap="none" spc="0" normalizeH="0" baseline="0" noProof="0" dirty="0">
                <a:ln>
                  <a:noFill/>
                </a:ln>
                <a:solidFill>
                  <a:prstClr val="black"/>
                </a:solidFill>
                <a:effectLst/>
                <a:uLnTx/>
                <a:uFillTx/>
                <a:latin typeface="Calibri"/>
                <a:ea typeface="+mn-ea"/>
                <a:cs typeface="+mn-cs"/>
              </a:rPr>
              <a:t>förankra utvecklingsarbetet </a:t>
            </a:r>
            <a:r>
              <a:rPr kumimoji="0" lang="sv-SE" sz="1800" b="0" i="0" u="none" strike="noStrike" kern="1200" cap="none" spc="0" normalizeH="0" baseline="0" noProof="0" dirty="0">
                <a:ln>
                  <a:noFill/>
                </a:ln>
                <a:solidFill>
                  <a:prstClr val="black"/>
                </a:solidFill>
                <a:effectLst/>
                <a:uLnTx/>
                <a:uFillTx/>
                <a:latin typeface="Calibri"/>
                <a:ea typeface="+mn-ea"/>
                <a:cs typeface="+mn-cs"/>
              </a:rPr>
              <a:t>i länet och att ta fram förslag till socialtjänstnätverket och styrgruppen för RSS avseende: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Calibri"/>
                <a:ea typeface="+mn-ea"/>
                <a:cs typeface="+mn-cs"/>
              </a:rPr>
              <a:t>Vad den regionala plattformen ska göra </a:t>
            </a:r>
            <a:r>
              <a:rPr kumimoji="0" lang="sv-SE" sz="1800" b="0" i="0" u="none" strike="noStrike" kern="1200" cap="none" spc="0" normalizeH="0" baseline="0" noProof="0" dirty="0">
                <a:ln>
                  <a:noFill/>
                </a:ln>
                <a:solidFill>
                  <a:prstClr val="black"/>
                </a:solidFill>
                <a:effectLst/>
                <a:uLnTx/>
                <a:uFillTx/>
                <a:latin typeface="Calibri"/>
                <a:ea typeface="+mn-ea"/>
                <a:cs typeface="+mn-cs"/>
              </a:rPr>
              <a:t>och </a:t>
            </a:r>
            <a:r>
              <a:rPr kumimoji="0" lang="sv-SE" sz="1800" b="1" i="0" u="none" strike="noStrike" kern="1200" cap="none" spc="0" normalizeH="0" baseline="0" noProof="0" dirty="0">
                <a:ln>
                  <a:noFill/>
                </a:ln>
                <a:solidFill>
                  <a:prstClr val="black"/>
                </a:solidFill>
                <a:effectLst/>
                <a:uLnTx/>
                <a:uFillTx/>
                <a:latin typeface="Calibri"/>
                <a:ea typeface="+mn-ea"/>
                <a:cs typeface="+mn-cs"/>
              </a:rPr>
              <a:t>hur vi ska samverka </a:t>
            </a:r>
            <a:r>
              <a:rPr kumimoji="0" lang="sv-SE" sz="1800" b="0" i="0" u="none" strike="noStrike" kern="1200" cap="none" spc="0" normalizeH="0" baseline="0" noProof="0" dirty="0">
                <a:ln>
                  <a:noFill/>
                </a:ln>
                <a:solidFill>
                  <a:prstClr val="black"/>
                </a:solidFill>
                <a:effectLst/>
                <a:uLnTx/>
                <a:uFillTx/>
                <a:latin typeface="Calibri"/>
                <a:ea typeface="+mn-ea"/>
                <a:cs typeface="+mn-cs"/>
              </a:rPr>
              <a:t>inom RSS för att nå målet att kunna erbjuda invånarna en kunskapsbaserad, jämlik och effektiv socialtjänst (inklusive kommunal hälso- och sjukvård).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Med andra ord vad kan vi (kommuner, regioner och aktörer inom RSS) göra tillsammans och på vilket sätt?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a:ea typeface="+mn-ea"/>
                <a:cs typeface="+mn-cs"/>
              </a:rPr>
              <a:t>Slutsatserna kommer att ingå som underlag i presentation för </a:t>
            </a:r>
            <a:r>
              <a:rPr kumimoji="0" lang="sv-SE" sz="1800" b="0" i="0" u="none" strike="noStrike" kern="1200" cap="none" spc="0" normalizeH="0" baseline="0" noProof="0" dirty="0">
                <a:ln>
                  <a:noFill/>
                </a:ln>
                <a:solidFill>
                  <a:srgbClr val="000000"/>
                </a:solidFill>
                <a:effectLst/>
                <a:uLnTx/>
                <a:uFillTx/>
                <a:latin typeface="Calibri"/>
                <a:ea typeface="+mn-ea"/>
                <a:cs typeface="+mn-cs"/>
              </a:rPr>
              <a:t>strategiska  nätverket för socialtjänsten </a:t>
            </a:r>
            <a:r>
              <a:rPr kumimoji="0" lang="sv-SE" sz="1800" b="1" i="0" u="none" strike="noStrike" kern="1200" cap="none" spc="0" normalizeH="0" baseline="0" noProof="0" dirty="0">
                <a:ln>
                  <a:noFill/>
                </a:ln>
                <a:solidFill>
                  <a:srgbClr val="000000"/>
                </a:solidFill>
                <a:effectLst/>
                <a:uLnTx/>
                <a:uFillTx/>
                <a:latin typeface="Calibri"/>
                <a:ea typeface="+mn-ea"/>
                <a:cs typeface="+mn-cs"/>
              </a:rPr>
              <a:t>den 29 oktober </a:t>
            </a:r>
            <a:endParaRPr kumimoji="0" lang="sv-SE" sz="18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4" descr="black and brown dart board">
            <a:extLst>
              <a:ext uri="{FF2B5EF4-FFF2-40B4-BE49-F238E27FC236}">
                <a16:creationId xmlns:a16="http://schemas.microsoft.com/office/drawing/2014/main" id="{8B498A65-A376-4521-AFCC-DCF7633E8D5A}"/>
              </a:ext>
            </a:extLst>
          </p:cNvPr>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174"/>
          <a:stretch/>
        </p:blipFill>
        <p:spPr bwMode="auto">
          <a:xfrm>
            <a:off x="7962451" y="919268"/>
            <a:ext cx="3779999" cy="545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31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AF8E49-F2DF-446E-9373-79804E45DFDB}"/>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98DB7-F40B-4F54-B72F-A408F6426B6E}" type="slidenum">
              <a:rPr kumimoji="0" lang="en-GB"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GB"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4" name="Date Placeholder 3">
            <a:extLst>
              <a:ext uri="{FF2B5EF4-FFF2-40B4-BE49-F238E27FC236}">
                <a16:creationId xmlns:a16="http://schemas.microsoft.com/office/drawing/2014/main" id="{EC9029F8-DADC-4750-9CDD-392E5EC84328}"/>
              </a:ext>
            </a:extLst>
          </p:cNvPr>
          <p:cNvSpPr>
            <a:spLocks noGrp="1"/>
          </p:cNvSpPr>
          <p:nvPr>
            <p:ph type="dt" sz="half"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D0378-5F34-4FEE-BF83-5E9EDB5E3FAB}" type="datetime4">
              <a:rPr kumimoji="0" lang="sv-SE"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 oktober 2021</a:t>
            </a:fld>
            <a:endParaRPr kumimoji="0" lang="sv-SE"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7" name="Title 6">
            <a:extLst>
              <a:ext uri="{FF2B5EF4-FFF2-40B4-BE49-F238E27FC236}">
                <a16:creationId xmlns:a16="http://schemas.microsoft.com/office/drawing/2014/main" id="{736B1C40-E660-4EC8-A252-481BAECB5AC7}"/>
              </a:ext>
            </a:extLst>
          </p:cNvPr>
          <p:cNvSpPr>
            <a:spLocks noGrp="1"/>
          </p:cNvSpPr>
          <p:nvPr>
            <p:ph type="title"/>
          </p:nvPr>
        </p:nvSpPr>
        <p:spPr>
          <a:xfrm>
            <a:off x="203200" y="20920"/>
            <a:ext cx="11894312" cy="767329"/>
          </a:xfrm>
        </p:spPr>
        <p:txBody>
          <a:bodyPr/>
          <a:lstStyle/>
          <a:p>
            <a:r>
              <a:rPr lang="sv-SE" dirty="0"/>
              <a:t>Bidrag under workshop I och II</a:t>
            </a:r>
            <a:endParaRPr lang="en-GB" dirty="0"/>
          </a:p>
        </p:txBody>
      </p:sp>
      <p:sp>
        <p:nvSpPr>
          <p:cNvPr id="8" name="Rectangle 7">
            <a:extLst>
              <a:ext uri="{FF2B5EF4-FFF2-40B4-BE49-F238E27FC236}">
                <a16:creationId xmlns:a16="http://schemas.microsoft.com/office/drawing/2014/main" id="{D8B3D2BF-7627-408C-A255-AB213DF85740}"/>
              </a:ext>
            </a:extLst>
          </p:cNvPr>
          <p:cNvSpPr/>
          <p:nvPr/>
        </p:nvSpPr>
        <p:spPr>
          <a:xfrm>
            <a:off x="243069" y="1689905"/>
            <a:ext cx="5058136" cy="4334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228601A-86B5-4A1F-A31D-BD2DDF5DEE2B}"/>
              </a:ext>
            </a:extLst>
          </p:cNvPr>
          <p:cNvSpPr/>
          <p:nvPr/>
        </p:nvSpPr>
        <p:spPr>
          <a:xfrm>
            <a:off x="6441247" y="1689905"/>
            <a:ext cx="5058136" cy="4334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5EC16AA7-765D-4AFF-A604-744A270E19BB}"/>
              </a:ext>
            </a:extLst>
          </p:cNvPr>
          <p:cNvSpPr txBox="1"/>
          <p:nvPr/>
        </p:nvSpPr>
        <p:spPr>
          <a:xfrm>
            <a:off x="243069" y="1341120"/>
            <a:ext cx="5058136" cy="307777"/>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a:ea typeface="+mn-ea"/>
                <a:cs typeface="+mn-cs"/>
              </a:rPr>
              <a:t>Workshop I 31 augusti– 450 post-its</a:t>
            </a:r>
            <a:endParaRPr kumimoji="0" lang="en-GB" sz="1400" b="1" i="0" u="none" strike="noStrike" kern="1200" cap="none" spc="0" normalizeH="0" baseline="0" noProof="0" dirty="0" err="1">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F9341EA-1A04-4658-8782-439E97481923}"/>
              </a:ext>
            </a:extLst>
          </p:cNvPr>
          <p:cNvSpPr txBox="1"/>
          <p:nvPr/>
        </p:nvSpPr>
        <p:spPr>
          <a:xfrm>
            <a:off x="6441247" y="1341120"/>
            <a:ext cx="5058136" cy="307777"/>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alibri"/>
                <a:ea typeface="+mn-ea"/>
                <a:cs typeface="+mn-cs"/>
              </a:rPr>
              <a:t>Workshop II 22 september – 500 post-</a:t>
            </a:r>
            <a:r>
              <a:rPr kumimoji="0" lang="sv-SE" sz="1400" b="1" i="0" u="none" strike="noStrike" kern="1200" cap="none" spc="0" normalizeH="0" baseline="0" noProof="0" dirty="0" err="1">
                <a:ln>
                  <a:noFill/>
                </a:ln>
                <a:solidFill>
                  <a:prstClr val="black"/>
                </a:solidFill>
                <a:effectLst/>
                <a:uLnTx/>
                <a:uFillTx/>
                <a:latin typeface="Calibri"/>
                <a:ea typeface="+mn-ea"/>
                <a:cs typeface="+mn-cs"/>
              </a:rPr>
              <a:t>its</a:t>
            </a:r>
            <a:endParaRPr kumimoji="0" lang="en-GB" sz="1400" b="1" i="0" u="none" strike="noStrike" kern="1200" cap="none" spc="0" normalizeH="0" baseline="0" noProof="0" dirty="0" err="1">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A506145F-7CE7-47FA-A1FE-0AB117F801E5}"/>
              </a:ext>
            </a:extLst>
          </p:cNvPr>
          <p:cNvPicPr>
            <a:picLocks noChangeAspect="1"/>
          </p:cNvPicPr>
          <p:nvPr/>
        </p:nvPicPr>
        <p:blipFill>
          <a:blip r:embed="rId3"/>
          <a:stretch>
            <a:fillRect/>
          </a:stretch>
        </p:blipFill>
        <p:spPr>
          <a:xfrm>
            <a:off x="6932181" y="1815731"/>
            <a:ext cx="4099842" cy="1908103"/>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5B035533-7944-4125-AA2E-5FBF507F6853}"/>
              </a:ext>
            </a:extLst>
          </p:cNvPr>
          <p:cNvPicPr>
            <a:picLocks noChangeAspect="1"/>
          </p:cNvPicPr>
          <p:nvPr/>
        </p:nvPicPr>
        <p:blipFill>
          <a:blip r:embed="rId4"/>
          <a:stretch>
            <a:fillRect/>
          </a:stretch>
        </p:blipFill>
        <p:spPr>
          <a:xfrm>
            <a:off x="6932181" y="3941036"/>
            <a:ext cx="4099842" cy="1908103"/>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3EB1CE7D-A472-4B6E-83DB-C00CC520DD8A}"/>
              </a:ext>
            </a:extLst>
          </p:cNvPr>
          <p:cNvPicPr>
            <a:picLocks noChangeAspect="1"/>
          </p:cNvPicPr>
          <p:nvPr/>
        </p:nvPicPr>
        <p:blipFill>
          <a:blip r:embed="rId5"/>
          <a:stretch>
            <a:fillRect/>
          </a:stretch>
        </p:blipFill>
        <p:spPr>
          <a:xfrm>
            <a:off x="692617" y="1824875"/>
            <a:ext cx="4053465" cy="1908103"/>
          </a:xfrm>
          <a:prstGeom prst="rect">
            <a:avLst/>
          </a:prstGeom>
        </p:spPr>
      </p:pic>
      <p:pic>
        <p:nvPicPr>
          <p:cNvPr id="24" name="Picture 23">
            <a:extLst>
              <a:ext uri="{FF2B5EF4-FFF2-40B4-BE49-F238E27FC236}">
                <a16:creationId xmlns:a16="http://schemas.microsoft.com/office/drawing/2014/main" id="{70797183-8FD4-42C1-855B-61BE3F518283}"/>
              </a:ext>
            </a:extLst>
          </p:cNvPr>
          <p:cNvPicPr>
            <a:picLocks noChangeAspect="1"/>
          </p:cNvPicPr>
          <p:nvPr/>
        </p:nvPicPr>
        <p:blipFill>
          <a:blip r:embed="rId6"/>
          <a:stretch>
            <a:fillRect/>
          </a:stretch>
        </p:blipFill>
        <p:spPr>
          <a:xfrm>
            <a:off x="692617" y="3950181"/>
            <a:ext cx="4080560" cy="1908103"/>
          </a:xfrm>
          <a:prstGeom prst="rect">
            <a:avLst/>
          </a:prstGeom>
        </p:spPr>
      </p:pic>
    </p:spTree>
    <p:extLst>
      <p:ext uri="{BB962C8B-B14F-4D97-AF65-F5344CB8AC3E}">
        <p14:creationId xmlns:p14="http://schemas.microsoft.com/office/powerpoint/2010/main" val="3586057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1">
            <a:extLst>
              <a:ext uri="{FF2B5EF4-FFF2-40B4-BE49-F238E27FC236}">
                <a16:creationId xmlns:a16="http://schemas.microsoft.com/office/drawing/2014/main" id="{D2B1A389-1955-48B4-883F-AEC5A1357C7E}"/>
              </a:ext>
            </a:extLst>
          </p:cNvPr>
          <p:cNvSpPr/>
          <p:nvPr/>
        </p:nvSpPr>
        <p:spPr>
          <a:xfrm>
            <a:off x="7747649" y="928993"/>
            <a:ext cx="3502343" cy="4518581"/>
          </a:xfrm>
          <a:prstGeom prst="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9A634F9F-7965-47C4-997E-6CD75F9BA564}"/>
              </a:ext>
            </a:extLst>
          </p:cNvPr>
          <p:cNvSpPr/>
          <p:nvPr/>
        </p:nvSpPr>
        <p:spPr>
          <a:xfrm>
            <a:off x="686186" y="2677874"/>
            <a:ext cx="3240000" cy="45359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FC77346E-F95D-464C-A053-F8F5E99B41DE}"/>
              </a:ext>
            </a:extLst>
          </p:cNvPr>
          <p:cNvSpPr/>
          <p:nvPr/>
        </p:nvSpPr>
        <p:spPr>
          <a:xfrm>
            <a:off x="4295367" y="2677874"/>
            <a:ext cx="3240000" cy="45359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2FD8072F-43DE-4568-A274-117E2E4C066C}"/>
              </a:ext>
            </a:extLst>
          </p:cNvPr>
          <p:cNvSpPr/>
          <p:nvPr/>
        </p:nvSpPr>
        <p:spPr>
          <a:xfrm>
            <a:off x="7904547" y="2677874"/>
            <a:ext cx="3240000" cy="45359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513F3670-5788-4654-BC3A-D9577FEB41CB}"/>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98DB7-F40B-4F54-B72F-A408F6426B6E}" type="slidenum">
              <a:rPr kumimoji="0" lang="en-GB"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GB"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5" name="Date Placeholder 4">
            <a:extLst>
              <a:ext uri="{FF2B5EF4-FFF2-40B4-BE49-F238E27FC236}">
                <a16:creationId xmlns:a16="http://schemas.microsoft.com/office/drawing/2014/main" id="{C2618937-603D-43E4-949A-0692D1AD990C}"/>
              </a:ext>
            </a:extLst>
          </p:cNvPr>
          <p:cNvSpPr>
            <a:spLocks noGrp="1"/>
          </p:cNvSpPr>
          <p:nvPr>
            <p:ph type="dt" sz="half"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CE29E-20ED-40FC-B229-615B09A42BA7}" type="datetime4">
              <a:rPr kumimoji="0" lang="sv-SE"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 oktober 2021</a:t>
            </a:fld>
            <a:endParaRPr kumimoji="0" lang="sv-SE"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8" name="Title 7">
            <a:extLst>
              <a:ext uri="{FF2B5EF4-FFF2-40B4-BE49-F238E27FC236}">
                <a16:creationId xmlns:a16="http://schemas.microsoft.com/office/drawing/2014/main" id="{DF2B67DD-199D-4DEA-82BA-4FAF0659FD70}"/>
              </a:ext>
            </a:extLst>
          </p:cNvPr>
          <p:cNvSpPr>
            <a:spLocks noGrp="1"/>
          </p:cNvSpPr>
          <p:nvPr>
            <p:ph type="title"/>
          </p:nvPr>
        </p:nvSpPr>
        <p:spPr/>
        <p:txBody>
          <a:bodyPr/>
          <a:lstStyle/>
          <a:p>
            <a:r>
              <a:rPr lang="sv-SE" dirty="0"/>
              <a:t>Teman för workshops</a:t>
            </a:r>
            <a:endParaRPr lang="en-GB" dirty="0"/>
          </a:p>
        </p:txBody>
      </p:sp>
      <p:cxnSp>
        <p:nvCxnSpPr>
          <p:cNvPr id="11" name="Straight Connector 10">
            <a:extLst>
              <a:ext uri="{FF2B5EF4-FFF2-40B4-BE49-F238E27FC236}">
                <a16:creationId xmlns:a16="http://schemas.microsoft.com/office/drawing/2014/main" id="{F996BB79-326F-459A-AD9E-3D6282473267}"/>
              </a:ext>
            </a:extLst>
          </p:cNvPr>
          <p:cNvCxnSpPr>
            <a:cxnSpLocks/>
          </p:cNvCxnSpPr>
          <p:nvPr/>
        </p:nvCxnSpPr>
        <p:spPr>
          <a:xfrm>
            <a:off x="637199" y="2574083"/>
            <a:ext cx="10574351" cy="0"/>
          </a:xfrm>
          <a:prstGeom prst="line">
            <a:avLst/>
          </a:prstGeom>
          <a:noFill/>
          <a:ln w="19050" cap="flat" cmpd="sng" algn="ctr">
            <a:solidFill>
              <a:schemeClr val="accent2"/>
            </a:solidFill>
            <a:prstDash val="solid"/>
            <a:headEnd type="none" w="med" len="med"/>
            <a:tailEnd type="triangle" w="med" len="med"/>
          </a:ln>
          <a:effectLst/>
        </p:spPr>
      </p:cxnSp>
      <p:sp>
        <p:nvSpPr>
          <p:cNvPr id="17" name="format_text_box_24">
            <a:extLst>
              <a:ext uri="{FF2B5EF4-FFF2-40B4-BE49-F238E27FC236}">
                <a16:creationId xmlns:a16="http://schemas.microsoft.com/office/drawing/2014/main" id="{EBC97F37-980B-4A7C-A95E-CD8C4E3D4367}"/>
              </a:ext>
            </a:extLst>
          </p:cNvPr>
          <p:cNvSpPr txBox="1"/>
          <p:nvPr/>
        </p:nvSpPr>
        <p:spPr>
          <a:xfrm>
            <a:off x="686186" y="2716559"/>
            <a:ext cx="3240000" cy="369332"/>
          </a:xfrm>
          <a:prstGeom prst="rect">
            <a:avLst/>
          </a:prstGeom>
          <a:noFill/>
        </p:spPr>
        <p:txBody>
          <a:bodyPr vert="horz"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a:ea typeface="+mn-ea"/>
                <a:cs typeface="+mn-cs"/>
              </a:rPr>
              <a:t>Workshop 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alibri"/>
                <a:ea typeface="+mn-ea"/>
                <a:cs typeface="+mn-cs"/>
              </a:rPr>
              <a:t>31/8</a:t>
            </a:r>
          </a:p>
        </p:txBody>
      </p:sp>
      <p:sp>
        <p:nvSpPr>
          <p:cNvPr id="20" name="format_text_box_24">
            <a:extLst>
              <a:ext uri="{FF2B5EF4-FFF2-40B4-BE49-F238E27FC236}">
                <a16:creationId xmlns:a16="http://schemas.microsoft.com/office/drawing/2014/main" id="{4CA29EBA-541C-4AF3-8C26-C66803572834}"/>
              </a:ext>
            </a:extLst>
          </p:cNvPr>
          <p:cNvSpPr txBox="1"/>
          <p:nvPr/>
        </p:nvSpPr>
        <p:spPr>
          <a:xfrm>
            <a:off x="7904547" y="2716559"/>
            <a:ext cx="3240000" cy="369332"/>
          </a:xfrm>
          <a:prstGeom prst="rect">
            <a:avLst/>
          </a:prstGeom>
          <a:noFill/>
        </p:spPr>
        <p:txBody>
          <a:bodyPr vert="horz"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a:ea typeface="+mn-ea"/>
                <a:cs typeface="+mn-cs"/>
              </a:rPr>
              <a:t>Workshop III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alibri"/>
                <a:ea typeface="+mn-ea"/>
                <a:cs typeface="+mn-cs"/>
              </a:rPr>
              <a:t>7/10</a:t>
            </a:r>
          </a:p>
        </p:txBody>
      </p:sp>
      <p:sp>
        <p:nvSpPr>
          <p:cNvPr id="31" name="format_text_box_24">
            <a:extLst>
              <a:ext uri="{FF2B5EF4-FFF2-40B4-BE49-F238E27FC236}">
                <a16:creationId xmlns:a16="http://schemas.microsoft.com/office/drawing/2014/main" id="{55C07E13-00E7-492F-975D-EDCC89A53505}"/>
              </a:ext>
            </a:extLst>
          </p:cNvPr>
          <p:cNvSpPr txBox="1"/>
          <p:nvPr/>
        </p:nvSpPr>
        <p:spPr>
          <a:xfrm>
            <a:off x="4295367" y="2716559"/>
            <a:ext cx="3240000" cy="369332"/>
          </a:xfrm>
          <a:prstGeom prst="rect">
            <a:avLst/>
          </a:prstGeom>
          <a:noFill/>
        </p:spPr>
        <p:txBody>
          <a:bodyPr vert="horz"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a:ea typeface="+mn-ea"/>
                <a:cs typeface="+mn-cs"/>
              </a:rPr>
              <a:t>Workshop II</a:t>
            </a:r>
            <a:br>
              <a:rPr kumimoji="0" lang="sv-SE" sz="1200" b="1" i="0" u="none" strike="noStrike" kern="1200" cap="none" spc="0" normalizeH="0" baseline="0" noProof="0" dirty="0">
                <a:ln>
                  <a:noFill/>
                </a:ln>
                <a:solidFill>
                  <a:srgbClr val="000000"/>
                </a:solidFill>
                <a:effectLst/>
                <a:uLnTx/>
                <a:uFillTx/>
                <a:latin typeface="Calibri"/>
                <a:ea typeface="+mn-ea"/>
                <a:cs typeface="+mn-cs"/>
              </a:rPr>
            </a:br>
            <a:r>
              <a:rPr kumimoji="0" lang="sv-SE" sz="1200" b="0" i="0" u="none" strike="noStrike" kern="1200" cap="none" spc="0" normalizeH="0" baseline="0" noProof="0" dirty="0">
                <a:ln>
                  <a:noFill/>
                </a:ln>
                <a:solidFill>
                  <a:srgbClr val="000000"/>
                </a:solidFill>
                <a:effectLst/>
                <a:uLnTx/>
                <a:uFillTx/>
                <a:latin typeface="Calibri"/>
                <a:ea typeface="+mn-ea"/>
                <a:cs typeface="+mn-cs"/>
              </a:rPr>
              <a:t>22/9</a:t>
            </a:r>
          </a:p>
        </p:txBody>
      </p:sp>
      <p:sp>
        <p:nvSpPr>
          <p:cNvPr id="45" name="Rectangle 44">
            <a:extLst>
              <a:ext uri="{FF2B5EF4-FFF2-40B4-BE49-F238E27FC236}">
                <a16:creationId xmlns:a16="http://schemas.microsoft.com/office/drawing/2014/main" id="{10F14079-DB1E-426D-928E-72BFFD5DFB60}"/>
              </a:ext>
            </a:extLst>
          </p:cNvPr>
          <p:cNvSpPr/>
          <p:nvPr/>
        </p:nvSpPr>
        <p:spPr>
          <a:xfrm>
            <a:off x="686186" y="3139997"/>
            <a:ext cx="3240000" cy="21828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5FD293C8-7BBE-4FF7-A6BE-709C13A3EA69}"/>
              </a:ext>
            </a:extLst>
          </p:cNvPr>
          <p:cNvSpPr/>
          <p:nvPr/>
        </p:nvSpPr>
        <p:spPr>
          <a:xfrm>
            <a:off x="4295367" y="3139997"/>
            <a:ext cx="3240000" cy="21828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01008BDC-8603-42AB-ABEF-ECD80C9FF18E}"/>
              </a:ext>
            </a:extLst>
          </p:cNvPr>
          <p:cNvSpPr/>
          <p:nvPr/>
        </p:nvSpPr>
        <p:spPr>
          <a:xfrm>
            <a:off x="7904547" y="3139997"/>
            <a:ext cx="3240000" cy="21828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1" name="Group 50">
            <a:extLst>
              <a:ext uri="{FF2B5EF4-FFF2-40B4-BE49-F238E27FC236}">
                <a16:creationId xmlns:a16="http://schemas.microsoft.com/office/drawing/2014/main" id="{7DEFFE8B-6A6F-4C2E-BE8B-820C341F0F34}"/>
              </a:ext>
            </a:extLst>
          </p:cNvPr>
          <p:cNvGrpSpPr/>
          <p:nvPr/>
        </p:nvGrpSpPr>
        <p:grpSpPr>
          <a:xfrm>
            <a:off x="1786211" y="1107057"/>
            <a:ext cx="971549" cy="1528938"/>
            <a:chOff x="1786211" y="1743874"/>
            <a:chExt cx="971549" cy="1528938"/>
          </a:xfrm>
        </p:grpSpPr>
        <p:sp>
          <p:nvSpPr>
            <p:cNvPr id="52" name="Oval 51">
              <a:extLst>
                <a:ext uri="{FF2B5EF4-FFF2-40B4-BE49-F238E27FC236}">
                  <a16:creationId xmlns:a16="http://schemas.microsoft.com/office/drawing/2014/main" id="{2A4362EE-203B-46AC-9277-F43E35509446}"/>
                </a:ext>
              </a:extLst>
            </p:cNvPr>
            <p:cNvSpPr/>
            <p:nvPr/>
          </p:nvSpPr>
          <p:spPr>
            <a:xfrm>
              <a:off x="2210073" y="3148987"/>
              <a:ext cx="123825" cy="123825"/>
            </a:xfrm>
            <a:prstGeom prst="ellipse">
              <a:avLst/>
            </a:prstGeom>
            <a:solidFill>
              <a:schemeClr val="accent2"/>
            </a:solidFill>
            <a:ln w="12700" cap="flat" cmpd="sng" algn="ctr">
              <a:no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prstClr val="black"/>
                </a:solidFill>
                <a:effectLst/>
                <a:uLnTx/>
                <a:uFillTx/>
                <a:latin typeface="Arial" panose="020B0604020202020204"/>
                <a:ea typeface="+mn-ea"/>
                <a:cs typeface="Calibri" pitchFamily="34" charset="0"/>
              </a:endParaRPr>
            </a:p>
          </p:txBody>
        </p:sp>
        <p:sp>
          <p:nvSpPr>
            <p:cNvPr id="53" name="Oval 52">
              <a:extLst>
                <a:ext uri="{FF2B5EF4-FFF2-40B4-BE49-F238E27FC236}">
                  <a16:creationId xmlns:a16="http://schemas.microsoft.com/office/drawing/2014/main" id="{BA9ADF45-0923-460E-9960-C9D45DA3249A}"/>
                </a:ext>
              </a:extLst>
            </p:cNvPr>
            <p:cNvSpPr/>
            <p:nvPr/>
          </p:nvSpPr>
          <p:spPr>
            <a:xfrm>
              <a:off x="1786211" y="1743874"/>
              <a:ext cx="971549" cy="971549"/>
            </a:xfrm>
            <a:prstGeom prst="ellipse">
              <a:avLst/>
            </a:prstGeom>
            <a:noFill/>
            <a:ln w="76200" cap="flat" cmpd="sng" algn="ctr">
              <a:solidFill>
                <a:schemeClr val="accent2"/>
              </a:solid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prstClr val="black"/>
                </a:solidFill>
                <a:effectLst/>
                <a:uLnTx/>
                <a:uFillTx/>
                <a:latin typeface="Arial" panose="020B0604020202020204"/>
                <a:ea typeface="+mn-ea"/>
                <a:cs typeface="Calibri" pitchFamily="34" charset="0"/>
              </a:endParaRPr>
            </a:p>
          </p:txBody>
        </p:sp>
        <p:sp>
          <p:nvSpPr>
            <p:cNvPr id="54" name="Oval 53">
              <a:extLst>
                <a:ext uri="{FF2B5EF4-FFF2-40B4-BE49-F238E27FC236}">
                  <a16:creationId xmlns:a16="http://schemas.microsoft.com/office/drawing/2014/main" id="{2186A9C1-8B67-49EF-80DB-51F599EAC51D}"/>
                </a:ext>
              </a:extLst>
            </p:cNvPr>
            <p:cNvSpPr/>
            <p:nvPr/>
          </p:nvSpPr>
          <p:spPr>
            <a:xfrm>
              <a:off x="2210073" y="2681984"/>
              <a:ext cx="123825" cy="123825"/>
            </a:xfrm>
            <a:prstGeom prst="ellipse">
              <a:avLst/>
            </a:prstGeom>
            <a:solidFill>
              <a:schemeClr val="accent2"/>
            </a:solidFill>
            <a:ln w="12700" cap="flat" cmpd="sng" algn="ctr">
              <a:no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prstClr val="black"/>
                </a:solidFill>
                <a:effectLst/>
                <a:uLnTx/>
                <a:uFillTx/>
                <a:latin typeface="Arial" panose="020B0604020202020204"/>
                <a:ea typeface="+mn-ea"/>
                <a:cs typeface="Calibri" pitchFamily="34" charset="0"/>
              </a:endParaRPr>
            </a:p>
          </p:txBody>
        </p:sp>
        <p:cxnSp>
          <p:nvCxnSpPr>
            <p:cNvPr id="55" name="Straight Connector 54">
              <a:extLst>
                <a:ext uri="{FF2B5EF4-FFF2-40B4-BE49-F238E27FC236}">
                  <a16:creationId xmlns:a16="http://schemas.microsoft.com/office/drawing/2014/main" id="{9F29FBB9-ABFD-4635-A01D-3B91610FD7A5}"/>
                </a:ext>
              </a:extLst>
            </p:cNvPr>
            <p:cNvCxnSpPr>
              <a:cxnSpLocks/>
            </p:cNvCxnSpPr>
            <p:nvPr/>
          </p:nvCxnSpPr>
          <p:spPr>
            <a:xfrm>
              <a:off x="2271983" y="2734371"/>
              <a:ext cx="0" cy="495300"/>
            </a:xfrm>
            <a:prstGeom prst="line">
              <a:avLst/>
            </a:prstGeom>
            <a:solidFill>
              <a:schemeClr val="bg1">
                <a:lumMod val="65000"/>
              </a:schemeClr>
            </a:solidFill>
            <a:ln w="38100" cap="flat" cmpd="sng" algn="ctr">
              <a:solidFill>
                <a:schemeClr val="accent2"/>
              </a:solidFill>
              <a:prstDash val="solid"/>
            </a:ln>
            <a:effectLst/>
          </p:spPr>
        </p:cxnSp>
        <p:pic>
          <p:nvPicPr>
            <p:cNvPr id="56" name="Bild 60">
              <a:extLst>
                <a:ext uri="{FF2B5EF4-FFF2-40B4-BE49-F238E27FC236}">
                  <a16:creationId xmlns:a16="http://schemas.microsoft.com/office/drawing/2014/main" id="{A735D977-A1C9-4DE2-BDF0-A98D0677CE4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970716" y="1938005"/>
              <a:ext cx="577849" cy="577849"/>
            </a:xfrm>
            <a:prstGeom prst="rect">
              <a:avLst/>
            </a:prstGeom>
          </p:spPr>
        </p:pic>
      </p:grpSp>
      <p:grpSp>
        <p:nvGrpSpPr>
          <p:cNvPr id="57" name="Group 56">
            <a:extLst>
              <a:ext uri="{FF2B5EF4-FFF2-40B4-BE49-F238E27FC236}">
                <a16:creationId xmlns:a16="http://schemas.microsoft.com/office/drawing/2014/main" id="{29D94615-BF0B-4201-960B-180D748DB3F6}"/>
              </a:ext>
            </a:extLst>
          </p:cNvPr>
          <p:cNvGrpSpPr/>
          <p:nvPr/>
        </p:nvGrpSpPr>
        <p:grpSpPr>
          <a:xfrm>
            <a:off x="5389612" y="1107057"/>
            <a:ext cx="971549" cy="1528938"/>
            <a:chOff x="1786211" y="1743874"/>
            <a:chExt cx="971549" cy="1528938"/>
          </a:xfrm>
        </p:grpSpPr>
        <p:sp>
          <p:nvSpPr>
            <p:cNvPr id="58" name="Oval 57">
              <a:extLst>
                <a:ext uri="{FF2B5EF4-FFF2-40B4-BE49-F238E27FC236}">
                  <a16:creationId xmlns:a16="http://schemas.microsoft.com/office/drawing/2014/main" id="{7EAED184-2E88-4BAA-BEBC-8C5A22D1B72B}"/>
                </a:ext>
              </a:extLst>
            </p:cNvPr>
            <p:cNvSpPr/>
            <p:nvPr/>
          </p:nvSpPr>
          <p:spPr>
            <a:xfrm>
              <a:off x="2210073" y="3148987"/>
              <a:ext cx="123825" cy="123825"/>
            </a:xfrm>
            <a:prstGeom prst="ellipse">
              <a:avLst/>
            </a:prstGeom>
            <a:solidFill>
              <a:schemeClr val="accent2"/>
            </a:solidFill>
            <a:ln w="12700" cap="flat" cmpd="sng" algn="ctr">
              <a:no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prstClr val="black"/>
                </a:solidFill>
                <a:effectLst/>
                <a:uLnTx/>
                <a:uFillTx/>
                <a:latin typeface="Arial" panose="020B0604020202020204"/>
                <a:ea typeface="+mn-ea"/>
                <a:cs typeface="Calibri" pitchFamily="34" charset="0"/>
              </a:endParaRPr>
            </a:p>
          </p:txBody>
        </p:sp>
        <p:sp>
          <p:nvSpPr>
            <p:cNvPr id="59" name="Oval 58">
              <a:extLst>
                <a:ext uri="{FF2B5EF4-FFF2-40B4-BE49-F238E27FC236}">
                  <a16:creationId xmlns:a16="http://schemas.microsoft.com/office/drawing/2014/main" id="{171B5E1F-81A1-48AB-A59D-CFFD932EA664}"/>
                </a:ext>
              </a:extLst>
            </p:cNvPr>
            <p:cNvSpPr/>
            <p:nvPr/>
          </p:nvSpPr>
          <p:spPr>
            <a:xfrm>
              <a:off x="1786211" y="1743874"/>
              <a:ext cx="971549" cy="971549"/>
            </a:xfrm>
            <a:prstGeom prst="ellipse">
              <a:avLst/>
            </a:prstGeom>
            <a:noFill/>
            <a:ln w="76200" cap="flat" cmpd="sng" algn="ctr">
              <a:solidFill>
                <a:schemeClr val="accent2"/>
              </a:solid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prstClr val="black"/>
                </a:solidFill>
                <a:effectLst/>
                <a:uLnTx/>
                <a:uFillTx/>
                <a:latin typeface="Arial" panose="020B0604020202020204"/>
                <a:ea typeface="+mn-ea"/>
                <a:cs typeface="Calibri" pitchFamily="34" charset="0"/>
              </a:endParaRPr>
            </a:p>
          </p:txBody>
        </p:sp>
        <p:sp>
          <p:nvSpPr>
            <p:cNvPr id="60" name="Oval 59">
              <a:extLst>
                <a:ext uri="{FF2B5EF4-FFF2-40B4-BE49-F238E27FC236}">
                  <a16:creationId xmlns:a16="http://schemas.microsoft.com/office/drawing/2014/main" id="{307D836F-CAD2-4A05-8B3E-E624B9AC22D4}"/>
                </a:ext>
              </a:extLst>
            </p:cNvPr>
            <p:cNvSpPr/>
            <p:nvPr/>
          </p:nvSpPr>
          <p:spPr>
            <a:xfrm>
              <a:off x="2210073" y="2681984"/>
              <a:ext cx="123825" cy="123825"/>
            </a:xfrm>
            <a:prstGeom prst="ellipse">
              <a:avLst/>
            </a:prstGeom>
            <a:solidFill>
              <a:schemeClr val="accent2"/>
            </a:solidFill>
            <a:ln w="12700" cap="flat" cmpd="sng" algn="ctr">
              <a:no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prstClr val="black"/>
                </a:solidFill>
                <a:effectLst/>
                <a:uLnTx/>
                <a:uFillTx/>
                <a:latin typeface="Arial" panose="020B0604020202020204"/>
                <a:ea typeface="+mn-ea"/>
                <a:cs typeface="Calibri" pitchFamily="34" charset="0"/>
              </a:endParaRPr>
            </a:p>
          </p:txBody>
        </p:sp>
        <p:cxnSp>
          <p:nvCxnSpPr>
            <p:cNvPr id="61" name="Straight Connector 60">
              <a:extLst>
                <a:ext uri="{FF2B5EF4-FFF2-40B4-BE49-F238E27FC236}">
                  <a16:creationId xmlns:a16="http://schemas.microsoft.com/office/drawing/2014/main" id="{7D8E0F1A-EC9E-4E52-88C1-1FC80173B7E0}"/>
                </a:ext>
              </a:extLst>
            </p:cNvPr>
            <p:cNvCxnSpPr>
              <a:cxnSpLocks/>
            </p:cNvCxnSpPr>
            <p:nvPr/>
          </p:nvCxnSpPr>
          <p:spPr>
            <a:xfrm>
              <a:off x="2271983" y="2734371"/>
              <a:ext cx="0" cy="495300"/>
            </a:xfrm>
            <a:prstGeom prst="line">
              <a:avLst/>
            </a:prstGeom>
            <a:solidFill>
              <a:schemeClr val="bg1">
                <a:lumMod val="65000"/>
              </a:schemeClr>
            </a:solidFill>
            <a:ln w="38100" cap="flat" cmpd="sng" algn="ctr">
              <a:solidFill>
                <a:schemeClr val="accent2"/>
              </a:solidFill>
              <a:prstDash val="solid"/>
            </a:ln>
            <a:effectLst/>
          </p:spPr>
        </p:cxnSp>
        <p:pic>
          <p:nvPicPr>
            <p:cNvPr id="62" name="Bild 60">
              <a:extLst>
                <a:ext uri="{FF2B5EF4-FFF2-40B4-BE49-F238E27FC236}">
                  <a16:creationId xmlns:a16="http://schemas.microsoft.com/office/drawing/2014/main" id="{F888D597-0702-481B-A196-F1D6330A878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970716" y="1938005"/>
              <a:ext cx="577849" cy="577849"/>
            </a:xfrm>
            <a:prstGeom prst="rect">
              <a:avLst/>
            </a:prstGeom>
          </p:spPr>
        </p:pic>
      </p:grpSp>
      <p:grpSp>
        <p:nvGrpSpPr>
          <p:cNvPr id="63" name="Group 62">
            <a:extLst>
              <a:ext uri="{FF2B5EF4-FFF2-40B4-BE49-F238E27FC236}">
                <a16:creationId xmlns:a16="http://schemas.microsoft.com/office/drawing/2014/main" id="{1C654A5D-7BBC-4DC2-B24E-4C89373F0215}"/>
              </a:ext>
            </a:extLst>
          </p:cNvPr>
          <p:cNvGrpSpPr/>
          <p:nvPr/>
        </p:nvGrpSpPr>
        <p:grpSpPr>
          <a:xfrm>
            <a:off x="9001808" y="1107057"/>
            <a:ext cx="971549" cy="1528938"/>
            <a:chOff x="1786211" y="1743874"/>
            <a:chExt cx="971549" cy="1528938"/>
          </a:xfrm>
        </p:grpSpPr>
        <p:sp>
          <p:nvSpPr>
            <p:cNvPr id="64" name="Oval 63">
              <a:extLst>
                <a:ext uri="{FF2B5EF4-FFF2-40B4-BE49-F238E27FC236}">
                  <a16:creationId xmlns:a16="http://schemas.microsoft.com/office/drawing/2014/main" id="{88EA4B10-4366-4065-BB40-36140B717A88}"/>
                </a:ext>
              </a:extLst>
            </p:cNvPr>
            <p:cNvSpPr/>
            <p:nvPr/>
          </p:nvSpPr>
          <p:spPr>
            <a:xfrm>
              <a:off x="2210073" y="3148987"/>
              <a:ext cx="123825" cy="123825"/>
            </a:xfrm>
            <a:prstGeom prst="ellipse">
              <a:avLst/>
            </a:prstGeom>
            <a:solidFill>
              <a:schemeClr val="accent2"/>
            </a:solidFill>
            <a:ln w="12700" cap="flat" cmpd="sng" algn="ctr">
              <a:no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prstClr val="black"/>
                </a:solidFill>
                <a:effectLst/>
                <a:uLnTx/>
                <a:uFillTx/>
                <a:latin typeface="Arial" panose="020B0604020202020204"/>
                <a:ea typeface="+mn-ea"/>
                <a:cs typeface="Calibri" pitchFamily="34" charset="0"/>
              </a:endParaRPr>
            </a:p>
          </p:txBody>
        </p:sp>
        <p:sp>
          <p:nvSpPr>
            <p:cNvPr id="65" name="Oval 64">
              <a:extLst>
                <a:ext uri="{FF2B5EF4-FFF2-40B4-BE49-F238E27FC236}">
                  <a16:creationId xmlns:a16="http://schemas.microsoft.com/office/drawing/2014/main" id="{1778506C-FECB-41AA-BB49-6AAB144E99EE}"/>
                </a:ext>
              </a:extLst>
            </p:cNvPr>
            <p:cNvSpPr/>
            <p:nvPr/>
          </p:nvSpPr>
          <p:spPr>
            <a:xfrm>
              <a:off x="1786211" y="1743874"/>
              <a:ext cx="971549" cy="971549"/>
            </a:xfrm>
            <a:prstGeom prst="ellipse">
              <a:avLst/>
            </a:prstGeom>
            <a:noFill/>
            <a:ln w="76200" cap="flat" cmpd="sng" algn="ctr">
              <a:solidFill>
                <a:schemeClr val="accent2"/>
              </a:solid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prstClr val="black"/>
                </a:solidFill>
                <a:effectLst/>
                <a:uLnTx/>
                <a:uFillTx/>
                <a:latin typeface="Arial" panose="020B0604020202020204"/>
                <a:ea typeface="+mn-ea"/>
                <a:cs typeface="Calibri" pitchFamily="34" charset="0"/>
              </a:endParaRPr>
            </a:p>
          </p:txBody>
        </p:sp>
        <p:sp>
          <p:nvSpPr>
            <p:cNvPr id="66" name="Oval 65">
              <a:extLst>
                <a:ext uri="{FF2B5EF4-FFF2-40B4-BE49-F238E27FC236}">
                  <a16:creationId xmlns:a16="http://schemas.microsoft.com/office/drawing/2014/main" id="{CECE1360-E32D-4B76-A832-6A04E2EC59BF}"/>
                </a:ext>
              </a:extLst>
            </p:cNvPr>
            <p:cNvSpPr/>
            <p:nvPr/>
          </p:nvSpPr>
          <p:spPr>
            <a:xfrm>
              <a:off x="2210073" y="2681984"/>
              <a:ext cx="123825" cy="123825"/>
            </a:xfrm>
            <a:prstGeom prst="ellipse">
              <a:avLst/>
            </a:prstGeom>
            <a:solidFill>
              <a:schemeClr val="accent2"/>
            </a:solidFill>
            <a:ln w="12700" cap="flat" cmpd="sng" algn="ctr">
              <a:no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a:ln>
                  <a:noFill/>
                </a:ln>
                <a:solidFill>
                  <a:prstClr val="black"/>
                </a:solidFill>
                <a:effectLst/>
                <a:uLnTx/>
                <a:uFillTx/>
                <a:latin typeface="Arial" panose="020B0604020202020204"/>
                <a:ea typeface="+mn-ea"/>
                <a:cs typeface="Calibri" pitchFamily="34" charset="0"/>
              </a:endParaRPr>
            </a:p>
          </p:txBody>
        </p:sp>
        <p:cxnSp>
          <p:nvCxnSpPr>
            <p:cNvPr id="67" name="Straight Connector 66">
              <a:extLst>
                <a:ext uri="{FF2B5EF4-FFF2-40B4-BE49-F238E27FC236}">
                  <a16:creationId xmlns:a16="http://schemas.microsoft.com/office/drawing/2014/main" id="{F430654B-9663-4359-BC6E-3F23FC799945}"/>
                </a:ext>
              </a:extLst>
            </p:cNvPr>
            <p:cNvCxnSpPr>
              <a:cxnSpLocks/>
            </p:cNvCxnSpPr>
            <p:nvPr/>
          </p:nvCxnSpPr>
          <p:spPr>
            <a:xfrm>
              <a:off x="2271983" y="2734371"/>
              <a:ext cx="0" cy="495300"/>
            </a:xfrm>
            <a:prstGeom prst="line">
              <a:avLst/>
            </a:prstGeom>
            <a:solidFill>
              <a:schemeClr val="bg1">
                <a:lumMod val="65000"/>
              </a:schemeClr>
            </a:solidFill>
            <a:ln w="38100" cap="flat" cmpd="sng" algn="ctr">
              <a:solidFill>
                <a:schemeClr val="accent2"/>
              </a:solidFill>
              <a:prstDash val="solid"/>
            </a:ln>
            <a:effectLst/>
          </p:spPr>
        </p:cxnSp>
        <p:pic>
          <p:nvPicPr>
            <p:cNvPr id="68" name="Bild 60">
              <a:extLst>
                <a:ext uri="{FF2B5EF4-FFF2-40B4-BE49-F238E27FC236}">
                  <a16:creationId xmlns:a16="http://schemas.microsoft.com/office/drawing/2014/main" id="{7D4938E3-A879-40C4-9289-E5009F53C5E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970716" y="1938005"/>
              <a:ext cx="577849" cy="577849"/>
            </a:xfrm>
            <a:prstGeom prst="rect">
              <a:avLst/>
            </a:prstGeom>
          </p:spPr>
        </p:pic>
      </p:grpSp>
      <p:sp>
        <p:nvSpPr>
          <p:cNvPr id="44" name="format_text_box_24">
            <a:extLst>
              <a:ext uri="{FF2B5EF4-FFF2-40B4-BE49-F238E27FC236}">
                <a16:creationId xmlns:a16="http://schemas.microsoft.com/office/drawing/2014/main" id="{BC70190F-7060-486B-827C-E8CBC3398173}"/>
              </a:ext>
            </a:extLst>
          </p:cNvPr>
          <p:cNvSpPr txBox="1"/>
          <p:nvPr/>
        </p:nvSpPr>
        <p:spPr>
          <a:xfrm>
            <a:off x="755057" y="3293129"/>
            <a:ext cx="3124181" cy="630942"/>
          </a:xfrm>
          <a:prstGeom prst="rect">
            <a:avLst/>
          </a:prstGeom>
          <a:noFill/>
        </p:spPr>
        <p:txBody>
          <a:bodyPr vert="horz" wrap="square" lIns="0" tIns="0" rIns="0" bIns="0" rtlCol="0" anchor="t">
            <a:spAutoFit/>
          </a:bodyPr>
          <a:lstStyle/>
          <a:p>
            <a:pPr marL="179959" marR="0" lvl="0" indent="-179959" algn="l" defTabSz="914400" rtl="0" eaLnBrk="1" fontAlgn="auto" latinLnBrk="0" hangingPunct="1">
              <a:lnSpc>
                <a:spcPct val="100000"/>
              </a:lnSpc>
              <a:spcBef>
                <a:spcPts val="600"/>
              </a:spcBef>
              <a:spcAft>
                <a:spcPts val="0"/>
              </a:spcAft>
              <a:buClrTx/>
              <a:buSzTx/>
              <a:buFont typeface="+mj-lt"/>
              <a:buAutoNum type="arabicPeriod"/>
              <a:tabLst/>
              <a:defRPr/>
            </a:pPr>
            <a:r>
              <a:rPr kumimoji="0" lang="sv-SE" sz="1200" b="0" i="0" u="none" strike="noStrike" kern="1200" cap="none" spc="0" normalizeH="0" baseline="0" noProof="0" dirty="0">
                <a:ln>
                  <a:noFill/>
                </a:ln>
                <a:solidFill>
                  <a:srgbClr val="000000"/>
                </a:solidFill>
                <a:effectLst/>
                <a:uLnTx/>
                <a:uFillTx/>
                <a:latin typeface="Calibri"/>
                <a:ea typeface="+mn-ea"/>
                <a:cs typeface="+mn-cs"/>
              </a:rPr>
              <a:t>Hur ser nuläget ut och vilken skulle kunna vara vägen framåt?</a:t>
            </a:r>
          </a:p>
          <a:p>
            <a:pPr marL="179959" marR="0" lvl="0" indent="-179959" algn="l" defTabSz="914400" rtl="0" eaLnBrk="1" fontAlgn="auto" latinLnBrk="0" hangingPunct="1">
              <a:lnSpc>
                <a:spcPct val="100000"/>
              </a:lnSpc>
              <a:spcBef>
                <a:spcPts val="600"/>
              </a:spcBef>
              <a:spcAft>
                <a:spcPts val="0"/>
              </a:spcAft>
              <a:buClrTx/>
              <a:buSzTx/>
              <a:buFont typeface="+mj-lt"/>
              <a:buAutoNum type="arabicPeriod"/>
              <a:tabLst/>
              <a:defRPr/>
            </a:pPr>
            <a:r>
              <a:rPr kumimoji="0" lang="sv-SE" sz="1200" b="0" i="0" u="none" strike="noStrike" kern="1200" cap="none" spc="0" normalizeH="0" baseline="0" noProof="0" dirty="0">
                <a:ln>
                  <a:noFill/>
                </a:ln>
                <a:solidFill>
                  <a:srgbClr val="000000"/>
                </a:solidFill>
                <a:effectLst/>
                <a:uLnTx/>
                <a:uFillTx/>
                <a:latin typeface="Calibri"/>
                <a:ea typeface="+mn-ea"/>
                <a:cs typeface="+mn-cs"/>
              </a:rPr>
              <a:t>Råder samsyn mellan olika aktörer?</a:t>
            </a:r>
          </a:p>
        </p:txBody>
      </p:sp>
      <p:sp>
        <p:nvSpPr>
          <p:cNvPr id="48" name="format_text_box_24">
            <a:extLst>
              <a:ext uri="{FF2B5EF4-FFF2-40B4-BE49-F238E27FC236}">
                <a16:creationId xmlns:a16="http://schemas.microsoft.com/office/drawing/2014/main" id="{E8B2AA89-8F5D-4A21-9CDD-3C4BE4369448}"/>
              </a:ext>
            </a:extLst>
          </p:cNvPr>
          <p:cNvSpPr txBox="1"/>
          <p:nvPr/>
        </p:nvSpPr>
        <p:spPr>
          <a:xfrm>
            <a:off x="7958977" y="3293129"/>
            <a:ext cx="3133567" cy="1000274"/>
          </a:xfrm>
          <a:prstGeom prst="rect">
            <a:avLst/>
          </a:prstGeom>
          <a:noFill/>
        </p:spPr>
        <p:txBody>
          <a:bodyPr vert="horz" wrap="square" lIns="0" tIns="0" rIns="0" bIns="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alibri"/>
                <a:ea typeface="+mn-ea"/>
                <a:cs typeface="+mn-cs"/>
              </a:rPr>
              <a:t>Gå igenom f</a:t>
            </a:r>
            <a:r>
              <a:rPr kumimoji="0" lang="sv-SE" sz="1200" b="0" i="0" u="none" strike="noStrike" kern="1200" cap="none" spc="0" normalizeH="0" baseline="0" noProof="0" dirty="0">
                <a:ln>
                  <a:noFill/>
                </a:ln>
                <a:solidFill>
                  <a:prstClr val="black"/>
                </a:solidFill>
                <a:effectLst/>
                <a:uLnTx/>
                <a:uFillTx/>
                <a:latin typeface="Calibri"/>
                <a:ea typeface="+mn-ea"/>
                <a:cs typeface="+mn-cs"/>
              </a:rPr>
              <a:t>örslag på vad den regionala plattformen ska göra och hur vi ska samverka inom RSS – utifrån workshop I och II och återkoppla på förslagen</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9" name="format_text_box_24">
            <a:extLst>
              <a:ext uri="{FF2B5EF4-FFF2-40B4-BE49-F238E27FC236}">
                <a16:creationId xmlns:a16="http://schemas.microsoft.com/office/drawing/2014/main" id="{A89B5642-7B86-405A-AF01-F61DCCD39593}"/>
              </a:ext>
            </a:extLst>
          </p:cNvPr>
          <p:cNvSpPr txBox="1"/>
          <p:nvPr/>
        </p:nvSpPr>
        <p:spPr>
          <a:xfrm>
            <a:off x="4338904" y="3293129"/>
            <a:ext cx="3090547" cy="1631216"/>
          </a:xfrm>
          <a:prstGeom prst="rect">
            <a:avLst/>
          </a:prstGeom>
          <a:noFill/>
        </p:spPr>
        <p:txBody>
          <a:bodyPr vert="horz" wrap="square" lIns="0" tIns="0" rIns="0" bIns="0" rtlCol="0" anchor="t">
            <a:spAutoFit/>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alibri"/>
                <a:ea typeface="+mn-ea"/>
                <a:cs typeface="+mn-cs"/>
              </a:rPr>
              <a:t>Med utgångspunkt i resultatet från workshop I:</a:t>
            </a:r>
          </a:p>
          <a:p>
            <a:pPr marL="179959" marR="0" lvl="0" indent="-179959" algn="l" defTabSz="914400" rtl="0" eaLnBrk="1" fontAlgn="auto" latinLnBrk="0" hangingPunct="1">
              <a:lnSpc>
                <a:spcPct val="100000"/>
              </a:lnSpc>
              <a:spcBef>
                <a:spcPts val="600"/>
              </a:spcBef>
              <a:spcAft>
                <a:spcPts val="0"/>
              </a:spcAft>
              <a:buClrTx/>
              <a:buSzTx/>
              <a:buFont typeface="+mj-lt"/>
              <a:buAutoNum type="arabicPeriod"/>
              <a:tabLst/>
              <a:defRPr/>
            </a:pPr>
            <a:r>
              <a:rPr kumimoji="0" lang="sv-SE" sz="1200" b="0" i="0" u="none" strike="noStrike" kern="1200" cap="none" spc="0" normalizeH="0" baseline="0" noProof="0" dirty="0">
                <a:ln>
                  <a:noFill/>
                </a:ln>
                <a:solidFill>
                  <a:srgbClr val="000000"/>
                </a:solidFill>
                <a:effectLst/>
                <a:uLnTx/>
                <a:uFillTx/>
                <a:latin typeface="Calibri"/>
                <a:ea typeface="+mn-ea"/>
                <a:cs typeface="+mn-cs"/>
              </a:rPr>
              <a:t>Hur organiserar vi praktiskt kopplingen mellan den lokala, den regionala och den nationella nivån? </a:t>
            </a:r>
          </a:p>
          <a:p>
            <a:pPr marL="179959" marR="0" lvl="0" indent="-179959" algn="l" defTabSz="914400" rtl="0" eaLnBrk="1" fontAlgn="auto" latinLnBrk="0" hangingPunct="1">
              <a:lnSpc>
                <a:spcPct val="100000"/>
              </a:lnSpc>
              <a:spcBef>
                <a:spcPts val="600"/>
              </a:spcBef>
              <a:spcAft>
                <a:spcPts val="0"/>
              </a:spcAft>
              <a:buClrTx/>
              <a:buSzTx/>
              <a:buFont typeface="+mj-lt"/>
              <a:buAutoNum type="arabicPeriod"/>
              <a:tabLst/>
              <a:defRPr/>
            </a:pPr>
            <a:endParaRPr kumimoji="0" lang="sv-SE" sz="1200" b="0" i="0" u="none" strike="noStrike" kern="1200" cap="none" spc="0" normalizeH="0" baseline="0" noProof="0" dirty="0">
              <a:ln>
                <a:noFill/>
              </a:ln>
              <a:solidFill>
                <a:srgbClr val="000000"/>
              </a:solidFill>
              <a:effectLst/>
              <a:uLnTx/>
              <a:uFillTx/>
              <a:latin typeface="Calibri"/>
              <a:ea typeface="+mn-ea"/>
              <a:cs typeface="+mn-cs"/>
            </a:endParaRPr>
          </a:p>
          <a:p>
            <a:pPr marL="359918" marR="0" lvl="1" indent="-179959" algn="l" defTabSz="914400" rtl="0" eaLnBrk="1" fontAlgn="auto" latinLnBrk="0" hangingPunct="1">
              <a:lnSpc>
                <a:spcPct val="100000"/>
              </a:lnSpc>
              <a:spcBef>
                <a:spcPts val="0"/>
              </a:spcBef>
              <a:spcAft>
                <a:spcPts val="0"/>
              </a:spcAft>
              <a:buClrTx/>
              <a:buSzTx/>
              <a:buFont typeface="+mj-lt"/>
              <a:buAutoNum type="alphaLcPeriod"/>
              <a:tabLst/>
              <a:defRPr/>
            </a:pPr>
            <a:endParaRPr kumimoji="0" lang="sv-SE" sz="1200" b="0" i="0" u="none" strike="noStrike" kern="1200" cap="none" spc="0" normalizeH="0" baseline="0" noProof="0" dirty="0">
              <a:ln>
                <a:noFill/>
              </a:ln>
              <a:solidFill>
                <a:srgbClr val="000000"/>
              </a:solidFill>
              <a:effectLst/>
              <a:uLnTx/>
              <a:uFillTx/>
              <a:latin typeface="Calibri"/>
              <a:ea typeface="+mn-ea"/>
              <a:cs typeface="+mn-cs"/>
            </a:endParaRPr>
          </a:p>
          <a:p>
            <a:pPr marL="359918" marR="0" lvl="1" indent="-179959" algn="l" defTabSz="914400" rtl="0" eaLnBrk="1" fontAlgn="auto" latinLnBrk="0" hangingPunct="1">
              <a:lnSpc>
                <a:spcPct val="100000"/>
              </a:lnSpc>
              <a:spcBef>
                <a:spcPts val="0"/>
              </a:spcBef>
              <a:spcAft>
                <a:spcPts val="0"/>
              </a:spcAft>
              <a:buClrTx/>
              <a:buSzTx/>
              <a:buFont typeface="+mj-lt"/>
              <a:buAutoNum type="alphaLcPeriod"/>
              <a:tabLst/>
              <a:defRPr/>
            </a:pPr>
            <a:endParaRPr kumimoji="0" lang="sv-SE" sz="1200" b="0" i="0" u="none" strike="noStrike" kern="1200" cap="none" spc="0" normalizeH="0" baseline="0" noProof="0" dirty="0">
              <a:ln>
                <a:noFill/>
              </a:ln>
              <a:solidFill>
                <a:srgbClr val="000000"/>
              </a:solidFill>
              <a:effectLst/>
              <a:uLnTx/>
              <a:uFillTx/>
              <a:latin typeface="Calibri"/>
              <a:ea typeface="+mn-ea"/>
              <a:cs typeface="+mn-cs"/>
            </a:endParaRPr>
          </a:p>
          <a:p>
            <a:pPr marL="179959" marR="0" lvl="0" indent="-179959" algn="l" defTabSz="914400" rtl="0" eaLnBrk="1" fontAlgn="auto" latinLnBrk="0" hangingPunct="1">
              <a:lnSpc>
                <a:spcPct val="100000"/>
              </a:lnSpc>
              <a:spcBef>
                <a:spcPts val="0"/>
              </a:spcBef>
              <a:spcAft>
                <a:spcPts val="0"/>
              </a:spcAft>
              <a:buClrTx/>
              <a:buSzTx/>
              <a:buFont typeface="+mj-lt"/>
              <a:buAutoNum type="alphaLcPeriod"/>
              <a:tabLst/>
              <a:defRPr/>
            </a:pPr>
            <a:endParaRPr kumimoji="0" lang="sv-SE"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624C9C56-40C5-49A9-B584-5ED4D39B87A2}"/>
              </a:ext>
            </a:extLst>
          </p:cNvPr>
          <p:cNvSpPr txBox="1"/>
          <p:nvPr/>
        </p:nvSpPr>
        <p:spPr>
          <a:xfrm>
            <a:off x="10539160" y="160548"/>
            <a:ext cx="1480605" cy="523220"/>
          </a:xfrm>
          <a:prstGeom prst="rect">
            <a:avLst/>
          </a:prstGeom>
        </p:spPr>
        <p:txBody>
          <a:bodyPr vert="horz" wrap="square" lIns="91440" tIns="45720" rIns="91440" bIns="4572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a:ea typeface="+mn-ea"/>
                <a:cs typeface="+mn-cs"/>
              </a:rPr>
              <a:t>STATUS 7 OKTOBER 2021</a:t>
            </a:r>
            <a:endParaRPr kumimoji="0" lang="en-GB" sz="1400" b="0" i="0" u="none" strike="noStrike" kern="1200" cap="none" spc="0" normalizeH="0" baseline="0" noProof="0" dirty="0" err="1">
              <a:ln>
                <a:noFill/>
              </a:ln>
              <a:solidFill>
                <a:prstClr val="black"/>
              </a:solidFill>
              <a:effectLst/>
              <a:uLnTx/>
              <a:uFillTx/>
              <a:latin typeface="Calibri"/>
              <a:ea typeface="+mn-ea"/>
              <a:cs typeface="+mn-cs"/>
            </a:endParaRPr>
          </a:p>
        </p:txBody>
      </p:sp>
      <p:cxnSp>
        <p:nvCxnSpPr>
          <p:cNvPr id="69" name="Straight Connector 68">
            <a:extLst>
              <a:ext uri="{FF2B5EF4-FFF2-40B4-BE49-F238E27FC236}">
                <a16:creationId xmlns:a16="http://schemas.microsoft.com/office/drawing/2014/main" id="{F44D1ED0-07C7-482C-84B7-3D4E7E3F0963}"/>
              </a:ext>
            </a:extLst>
          </p:cNvPr>
          <p:cNvCxnSpPr/>
          <p:nvPr/>
        </p:nvCxnSpPr>
        <p:spPr>
          <a:xfrm>
            <a:off x="10649709" y="164514"/>
            <a:ext cx="1259508"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7F3FE472-1D7E-4403-82C6-E743C6AF7E44}"/>
              </a:ext>
            </a:extLst>
          </p:cNvPr>
          <p:cNvCxnSpPr/>
          <p:nvPr/>
        </p:nvCxnSpPr>
        <p:spPr>
          <a:xfrm>
            <a:off x="10649709" y="676848"/>
            <a:ext cx="125950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8767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568B74-B1FD-4A03-AD53-245088F503D3}"/>
              </a:ext>
            </a:extLst>
          </p:cNvPr>
          <p:cNvSpPr>
            <a:spLocks noGrp="1"/>
          </p:cNvSpPr>
          <p:nvPr>
            <p:ph type="title"/>
          </p:nvPr>
        </p:nvSpPr>
        <p:spPr/>
        <p:txBody>
          <a:bodyPr/>
          <a:lstStyle/>
          <a:p>
            <a:r>
              <a:rPr lang="sv-SE" dirty="0"/>
              <a:t>Om uppföljning </a:t>
            </a:r>
            <a:r>
              <a:rPr lang="sv-SE"/>
              <a:t>och analys</a:t>
            </a:r>
            <a:endParaRPr lang="sv-SE" dirty="0"/>
          </a:p>
        </p:txBody>
      </p:sp>
      <p:sp>
        <p:nvSpPr>
          <p:cNvPr id="3" name="Platshållare för text 2">
            <a:extLst>
              <a:ext uri="{FF2B5EF4-FFF2-40B4-BE49-F238E27FC236}">
                <a16:creationId xmlns:a16="http://schemas.microsoft.com/office/drawing/2014/main" id="{C1D09435-0BA5-4F62-B661-D546A16EAEBE}"/>
              </a:ext>
            </a:extLst>
          </p:cNvPr>
          <p:cNvSpPr>
            <a:spLocks noGrp="1"/>
          </p:cNvSpPr>
          <p:nvPr>
            <p:ph type="body" idx="1"/>
          </p:nvPr>
        </p:nvSpPr>
        <p:spPr/>
        <p:txBody>
          <a:bodyPr/>
          <a:lstStyle/>
          <a:p>
            <a:r>
              <a:rPr lang="sv-SE" dirty="0"/>
              <a:t>Fråga till er andra</a:t>
            </a:r>
          </a:p>
        </p:txBody>
      </p:sp>
    </p:spTree>
    <p:extLst>
      <p:ext uri="{BB962C8B-B14F-4D97-AF65-F5344CB8AC3E}">
        <p14:creationId xmlns:p14="http://schemas.microsoft.com/office/powerpoint/2010/main" val="518022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CD7E8E-C866-4852-80F7-2F4FDFDD08BB}"/>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7C98DB7-F40B-4F54-B72F-A408F6426B6E}" type="slidenum">
              <a:rPr kumimoji="0" lang="en-GB"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GB"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4" name="Date Placeholder 3">
            <a:extLst>
              <a:ext uri="{FF2B5EF4-FFF2-40B4-BE49-F238E27FC236}">
                <a16:creationId xmlns:a16="http://schemas.microsoft.com/office/drawing/2014/main" id="{0C8FE76C-6615-460D-8029-C5D8130531A9}"/>
              </a:ext>
            </a:extLst>
          </p:cNvPr>
          <p:cNvSpPr>
            <a:spLocks noGrp="1"/>
          </p:cNvSpPr>
          <p:nvPr>
            <p:ph type="dt" sz="half"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D0378-5F34-4FEE-BF83-5E9EDB5E3FAB}" type="datetime4">
              <a:rPr kumimoji="0" lang="sv-SE" sz="1050" b="0" i="0" u="none" strike="noStrike" kern="1200" cap="none" spc="20" normalizeH="0" baseline="0" noProof="0" smtClean="0">
                <a:ln>
                  <a:noFill/>
                </a:ln>
                <a:solidFill>
                  <a:srgbClr val="2D6679"/>
                </a:solidFill>
                <a:effectLst/>
                <a:uLnTx/>
                <a:uFillTx/>
                <a:latin typeface="Franklin Gothic Medium Cond" panose="020B06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 oktober 2021</a:t>
            </a:fld>
            <a:endParaRPr kumimoji="0" lang="sv-SE" sz="1050" b="0" i="0" u="none" strike="noStrike" kern="1200" cap="none" spc="20" normalizeH="0" baseline="0" noProof="0">
              <a:ln>
                <a:noFill/>
              </a:ln>
              <a:solidFill>
                <a:srgbClr val="2D6679"/>
              </a:solidFill>
              <a:effectLst/>
              <a:uLnTx/>
              <a:uFillTx/>
              <a:latin typeface="Franklin Gothic Medium Cond" panose="020B0606030402020204" pitchFamily="34" charset="0"/>
              <a:ea typeface="+mn-ea"/>
              <a:cs typeface="+mn-cs"/>
            </a:endParaRPr>
          </a:p>
        </p:txBody>
      </p:sp>
      <p:sp>
        <p:nvSpPr>
          <p:cNvPr id="23" name="Rectangle 22">
            <a:extLst>
              <a:ext uri="{FF2B5EF4-FFF2-40B4-BE49-F238E27FC236}">
                <a16:creationId xmlns:a16="http://schemas.microsoft.com/office/drawing/2014/main" id="{1317941D-DE01-4958-B7D5-57D189FBCBED}"/>
              </a:ext>
            </a:extLst>
          </p:cNvPr>
          <p:cNvSpPr/>
          <p:nvPr/>
        </p:nvSpPr>
        <p:spPr>
          <a:xfrm>
            <a:off x="434384" y="1455482"/>
            <a:ext cx="3439784" cy="1015992"/>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le 6">
            <a:extLst>
              <a:ext uri="{FF2B5EF4-FFF2-40B4-BE49-F238E27FC236}">
                <a16:creationId xmlns:a16="http://schemas.microsoft.com/office/drawing/2014/main" id="{BB29BFA3-AAE5-48FA-AC33-E4A5C384BD74}"/>
              </a:ext>
            </a:extLst>
          </p:cNvPr>
          <p:cNvSpPr>
            <a:spLocks noGrp="1"/>
          </p:cNvSpPr>
          <p:nvPr>
            <p:ph type="title"/>
          </p:nvPr>
        </p:nvSpPr>
        <p:spPr>
          <a:xfrm>
            <a:off x="203200" y="0"/>
            <a:ext cx="11894312" cy="767329"/>
          </a:xfrm>
        </p:spPr>
        <p:txBody>
          <a:bodyPr>
            <a:normAutofit fontScale="90000"/>
          </a:bodyPr>
          <a:lstStyle/>
          <a:p>
            <a:r>
              <a:rPr lang="sv-SE" dirty="0"/>
              <a:t>Utveckling av evidensbaserad praktik består av fyra områden inom vilka RSS har i uppdrag att stötta den lokala nivån (2/4)</a:t>
            </a:r>
            <a:endParaRPr lang="en-SE" dirty="0"/>
          </a:p>
        </p:txBody>
      </p:sp>
      <p:sp>
        <p:nvSpPr>
          <p:cNvPr id="24" name="Rectangle 23">
            <a:extLst>
              <a:ext uri="{FF2B5EF4-FFF2-40B4-BE49-F238E27FC236}">
                <a16:creationId xmlns:a16="http://schemas.microsoft.com/office/drawing/2014/main" id="{A29074A6-82C6-47B7-AB16-F89ABDDADC85}"/>
              </a:ext>
            </a:extLst>
          </p:cNvPr>
          <p:cNvSpPr/>
          <p:nvPr/>
        </p:nvSpPr>
        <p:spPr>
          <a:xfrm>
            <a:off x="434384" y="2551866"/>
            <a:ext cx="3439784" cy="1015992"/>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EDE5ABA9-F04D-4F5D-A062-285D9ED08390}"/>
              </a:ext>
            </a:extLst>
          </p:cNvPr>
          <p:cNvSpPr txBox="1"/>
          <p:nvPr/>
        </p:nvSpPr>
        <p:spPr>
          <a:xfrm>
            <a:off x="1619575" y="1786218"/>
            <a:ext cx="1640243" cy="369332"/>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Kunskapsstöd</a:t>
            </a:r>
            <a:endParaRPr kumimoji="0" lang="en-SE" sz="1800" b="1" i="0" u="none" strike="noStrike" kern="1200" cap="none" spc="0" normalizeH="0" baseline="0" noProof="0" err="1">
              <a:ln>
                <a:noFill/>
              </a:ln>
              <a:solidFill>
                <a:prstClr val="black"/>
              </a:solidFill>
              <a:effectLst/>
              <a:uLnTx/>
              <a:uFillTx/>
              <a:latin typeface="Calibri"/>
              <a:ea typeface="+mn-ea"/>
              <a:cs typeface="+mn-cs"/>
            </a:endParaRPr>
          </a:p>
        </p:txBody>
      </p:sp>
      <p:pic>
        <p:nvPicPr>
          <p:cNvPr id="10" name="Graphic 9">
            <a:extLst>
              <a:ext uri="{FF2B5EF4-FFF2-40B4-BE49-F238E27FC236}">
                <a16:creationId xmlns:a16="http://schemas.microsoft.com/office/drawing/2014/main" id="{04206926-6733-46A6-9179-80D8F00A697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34384" y="1494634"/>
            <a:ext cx="952500" cy="952500"/>
          </a:xfrm>
          <a:prstGeom prst="rect">
            <a:avLst/>
          </a:prstGeom>
        </p:spPr>
      </p:pic>
      <p:sp>
        <p:nvSpPr>
          <p:cNvPr id="25" name="Rectangle 24">
            <a:extLst>
              <a:ext uri="{FF2B5EF4-FFF2-40B4-BE49-F238E27FC236}">
                <a16:creationId xmlns:a16="http://schemas.microsoft.com/office/drawing/2014/main" id="{71EB6E15-9DBD-4901-8651-C7A94FF6024A}"/>
              </a:ext>
            </a:extLst>
          </p:cNvPr>
          <p:cNvSpPr/>
          <p:nvPr/>
        </p:nvSpPr>
        <p:spPr>
          <a:xfrm>
            <a:off x="434384" y="3648250"/>
            <a:ext cx="3439784" cy="1015992"/>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14A4657-300C-49B8-AB3E-CA7F1BDF9902}"/>
              </a:ext>
            </a:extLst>
          </p:cNvPr>
          <p:cNvSpPr txBox="1"/>
          <p:nvPr/>
        </p:nvSpPr>
        <p:spPr>
          <a:xfrm>
            <a:off x="1200444" y="2606579"/>
            <a:ext cx="247850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1E4652"/>
                </a:solidFill>
                <a:effectLst/>
                <a:uLnTx/>
                <a:uFillTx/>
                <a:latin typeface="Calibri"/>
                <a:ea typeface="+mn-ea"/>
                <a:cs typeface="+mn-cs"/>
              </a:rPr>
              <a:t>Uppföljning &amp; analys på individ- och verksamhetsnivå</a:t>
            </a:r>
          </a:p>
        </p:txBody>
      </p:sp>
      <p:pic>
        <p:nvPicPr>
          <p:cNvPr id="14" name="Graphic 13">
            <a:extLst>
              <a:ext uri="{FF2B5EF4-FFF2-40B4-BE49-F238E27FC236}">
                <a16:creationId xmlns:a16="http://schemas.microsoft.com/office/drawing/2014/main" id="{7BD434CD-7ADB-4E1C-BA5C-5482328BF89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17039" y="2674649"/>
            <a:ext cx="787190" cy="787190"/>
          </a:xfrm>
          <a:prstGeom prst="rect">
            <a:avLst/>
          </a:prstGeom>
        </p:spPr>
      </p:pic>
      <p:sp>
        <p:nvSpPr>
          <p:cNvPr id="26" name="Rectangle 25">
            <a:extLst>
              <a:ext uri="{FF2B5EF4-FFF2-40B4-BE49-F238E27FC236}">
                <a16:creationId xmlns:a16="http://schemas.microsoft.com/office/drawing/2014/main" id="{CF82D3DD-7331-4879-BF31-35201ECDCA05}"/>
              </a:ext>
            </a:extLst>
          </p:cNvPr>
          <p:cNvSpPr/>
          <p:nvPr/>
        </p:nvSpPr>
        <p:spPr>
          <a:xfrm>
            <a:off x="443701" y="4744633"/>
            <a:ext cx="3439784" cy="1015992"/>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Graphic 17">
            <a:extLst>
              <a:ext uri="{FF2B5EF4-FFF2-40B4-BE49-F238E27FC236}">
                <a16:creationId xmlns:a16="http://schemas.microsoft.com/office/drawing/2014/main" id="{742AEA27-451E-4299-9704-AC868075F29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17039" y="3762651"/>
            <a:ext cx="787190" cy="787190"/>
          </a:xfrm>
          <a:prstGeom prst="rect">
            <a:avLst/>
          </a:prstGeom>
        </p:spPr>
      </p:pic>
      <p:sp>
        <p:nvSpPr>
          <p:cNvPr id="19" name="TextBox 18">
            <a:extLst>
              <a:ext uri="{FF2B5EF4-FFF2-40B4-BE49-F238E27FC236}">
                <a16:creationId xmlns:a16="http://schemas.microsoft.com/office/drawing/2014/main" id="{23D6FCAC-1B81-473C-815E-2A73A338AEDB}"/>
              </a:ext>
            </a:extLst>
          </p:cNvPr>
          <p:cNvSpPr txBox="1"/>
          <p:nvPr/>
        </p:nvSpPr>
        <p:spPr>
          <a:xfrm>
            <a:off x="1200444" y="3971580"/>
            <a:ext cx="247850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Verksamhetsutveckling</a:t>
            </a:r>
          </a:p>
        </p:txBody>
      </p:sp>
      <p:sp>
        <p:nvSpPr>
          <p:cNvPr id="20" name="TextBox 19">
            <a:extLst>
              <a:ext uri="{FF2B5EF4-FFF2-40B4-BE49-F238E27FC236}">
                <a16:creationId xmlns:a16="http://schemas.microsoft.com/office/drawing/2014/main" id="{057FCAA1-07AC-4CC8-8EAE-60CF1B6A2302}"/>
              </a:ext>
            </a:extLst>
          </p:cNvPr>
          <p:cNvSpPr txBox="1"/>
          <p:nvPr/>
        </p:nvSpPr>
        <p:spPr>
          <a:xfrm>
            <a:off x="1849143" y="5067963"/>
            <a:ext cx="118110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Calibri"/>
                <a:ea typeface="+mn-ea"/>
                <a:cs typeface="+mn-cs"/>
              </a:rPr>
              <a:t>Ledarskap</a:t>
            </a:r>
          </a:p>
        </p:txBody>
      </p:sp>
      <p:pic>
        <p:nvPicPr>
          <p:cNvPr id="22" name="Graphic 21">
            <a:extLst>
              <a:ext uri="{FF2B5EF4-FFF2-40B4-BE49-F238E27FC236}">
                <a16:creationId xmlns:a16="http://schemas.microsoft.com/office/drawing/2014/main" id="{2BFD6855-78B1-49FB-9FD1-222B3F90002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34384" y="4776379"/>
            <a:ext cx="952500" cy="952500"/>
          </a:xfrm>
          <a:prstGeom prst="rect">
            <a:avLst/>
          </a:prstGeom>
        </p:spPr>
      </p:pic>
      <p:sp>
        <p:nvSpPr>
          <p:cNvPr id="8" name="Rectangle 7">
            <a:extLst>
              <a:ext uri="{FF2B5EF4-FFF2-40B4-BE49-F238E27FC236}">
                <a16:creationId xmlns:a16="http://schemas.microsoft.com/office/drawing/2014/main" id="{DE6E0BE7-346B-4FBC-A5BF-E0E48EFB443B}"/>
              </a:ext>
            </a:extLst>
          </p:cNvPr>
          <p:cNvSpPr/>
          <p:nvPr/>
        </p:nvSpPr>
        <p:spPr>
          <a:xfrm>
            <a:off x="203199" y="3597978"/>
            <a:ext cx="3887538" cy="22666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47653B22-5754-4723-9F87-CAA1DB533867}"/>
              </a:ext>
            </a:extLst>
          </p:cNvPr>
          <p:cNvSpPr txBox="1"/>
          <p:nvPr/>
        </p:nvSpPr>
        <p:spPr>
          <a:xfrm>
            <a:off x="4170353" y="2571321"/>
            <a:ext cx="6402071" cy="2646878"/>
          </a:xfrm>
          <a:prstGeom prst="rect">
            <a:avLst/>
          </a:prstGeom>
        </p:spPr>
        <p:txBody>
          <a:bodyPr vert="horz" wrap="square" lIns="91440" tIns="45720" rIns="91440" bIns="45720" rtlCol="0" anchor="t" anchorCtr="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1E4652"/>
                </a:solidFill>
                <a:effectLst/>
                <a:uLnTx/>
                <a:uFillTx/>
                <a:latin typeface="Calibri"/>
                <a:ea typeface="+mn-ea"/>
                <a:cs typeface="+mn-cs"/>
              </a:rPr>
              <a:t>Stödja och bidra med statistisk kompetens och analys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1E4652"/>
                </a:solidFill>
                <a:effectLst/>
                <a:uLnTx/>
                <a:uFillTx/>
                <a:latin typeface="Calibri"/>
                <a:ea typeface="+mn-ea"/>
                <a:cs typeface="+mn-cs"/>
              </a:rPr>
              <a:t>Ta fram sammanställningar och aggregera resultat till länsnivå så att kommuner kan jämföra sig</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1E4652"/>
                </a:solidFill>
                <a:effectLst/>
                <a:uLnTx/>
                <a:uFillTx/>
                <a:latin typeface="Calibri"/>
                <a:ea typeface="+mn-ea"/>
                <a:cs typeface="+mn-cs"/>
              </a:rPr>
              <a:t>Bistå med databehandlingar och ge stöd till analysgrupper</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1E4652"/>
                </a:solidFill>
                <a:effectLst/>
                <a:uLnTx/>
                <a:uFillTx/>
                <a:latin typeface="Calibri"/>
                <a:ea typeface="+mn-ea"/>
                <a:cs typeface="+mn-cs"/>
              </a:rPr>
              <a:t>Ge metodstöd i systematisk uppföljning och i individbaserad systematisk uppföljning</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S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FDB38AB0-B1C1-4346-A91C-12C95B10C6C2}"/>
              </a:ext>
            </a:extLst>
          </p:cNvPr>
          <p:cNvSpPr/>
          <p:nvPr/>
        </p:nvSpPr>
        <p:spPr>
          <a:xfrm>
            <a:off x="282816" y="1312545"/>
            <a:ext cx="3887538" cy="119091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4451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17281E-BFBF-4A0A-90D6-70CDEDCEB183}"/>
              </a:ext>
            </a:extLst>
          </p:cNvPr>
          <p:cNvSpPr>
            <a:spLocks noGrp="1"/>
          </p:cNvSpPr>
          <p:nvPr>
            <p:ph type="title"/>
          </p:nvPr>
        </p:nvSpPr>
        <p:spPr/>
        <p:txBody>
          <a:bodyPr/>
          <a:lstStyle/>
          <a:p>
            <a:r>
              <a:rPr lang="sv-SE" dirty="0"/>
              <a:t>Uppföljning och analys</a:t>
            </a:r>
          </a:p>
        </p:txBody>
      </p:sp>
      <p:sp>
        <p:nvSpPr>
          <p:cNvPr id="3" name="Platshållare för innehåll 2">
            <a:extLst>
              <a:ext uri="{FF2B5EF4-FFF2-40B4-BE49-F238E27FC236}">
                <a16:creationId xmlns:a16="http://schemas.microsoft.com/office/drawing/2014/main" id="{D18DED67-AD91-41D9-9171-36FB53B19FCA}"/>
              </a:ext>
            </a:extLst>
          </p:cNvPr>
          <p:cNvSpPr>
            <a:spLocks noGrp="1"/>
          </p:cNvSpPr>
          <p:nvPr>
            <p:ph idx="1"/>
          </p:nvPr>
        </p:nvSpPr>
        <p:spPr/>
        <p:txBody>
          <a:bodyPr/>
          <a:lstStyle/>
          <a:p>
            <a:r>
              <a:rPr lang="sv-SE" sz="1800" dirty="0">
                <a:solidFill>
                  <a:srgbClr val="222222"/>
                </a:solidFill>
                <a:effectLst/>
                <a:latin typeface="Arial" panose="020B0604020202020204" pitchFamily="34" charset="0"/>
                <a:ea typeface="Calibri" panose="020F0502020204030204" pitchFamily="34" charset="0"/>
              </a:rPr>
              <a:t>Vi har nu fått önskemål om att bland annat börja följa upp mer på länsnivå och bland annat då vad gäller: </a:t>
            </a:r>
            <a:endParaRPr lang="sv-SE" sz="1800" dirty="0">
              <a:effectLst/>
              <a:latin typeface="Calibri" panose="020F0502020204030204" pitchFamily="34" charset="0"/>
              <a:ea typeface="Calibri" panose="020F0502020204030204" pitchFamily="34" charset="0"/>
            </a:endParaRPr>
          </a:p>
          <a:p>
            <a:pPr marL="285750" lvl="0" indent="-285750">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rPr>
              <a:t>biståndsbedömning i länet</a:t>
            </a:r>
            <a:endParaRPr lang="sv-SE" sz="1800" dirty="0">
              <a:effectLst/>
              <a:latin typeface="Calibri" panose="020F0502020204030204" pitchFamily="34" charset="0"/>
              <a:ea typeface="Calibri" panose="020F0502020204030204" pitchFamily="34" charset="0"/>
            </a:endParaRPr>
          </a:p>
          <a:p>
            <a:pPr marL="285750" lvl="0" indent="-285750">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rPr>
              <a:t>statistik kring hemtjänst och särskilt boende</a:t>
            </a:r>
            <a:endParaRPr lang="sv-SE" sz="1800" dirty="0">
              <a:effectLst/>
              <a:latin typeface="Calibri" panose="020F0502020204030204" pitchFamily="34" charset="0"/>
              <a:ea typeface="Calibri" panose="020F0502020204030204" pitchFamily="34" charset="0"/>
            </a:endParaRPr>
          </a:p>
          <a:p>
            <a:pPr marL="285750" lvl="0" indent="-285750">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rPr>
              <a:t>analys av äldreomsorgens olika områden i länet</a:t>
            </a:r>
            <a:endParaRPr lang="sv-SE" sz="1800" dirty="0">
              <a:effectLst/>
              <a:latin typeface="Calibri" panose="020F0502020204030204" pitchFamily="34" charset="0"/>
              <a:ea typeface="Calibri" panose="020F0502020204030204" pitchFamily="34" charset="0"/>
            </a:endParaRPr>
          </a:p>
          <a:p>
            <a:pPr marL="285750" lvl="0" indent="-285750">
              <a:buFont typeface="Arial" panose="020B0604020202020204" pitchFamily="34" charset="0"/>
              <a:buChar char="•"/>
            </a:pPr>
            <a:r>
              <a:rPr lang="sv-SE" sz="1800" dirty="0">
                <a:effectLst/>
                <a:latin typeface="Calibri" panose="020F0502020204030204" pitchFamily="34" charset="0"/>
                <a:ea typeface="Times New Roman" panose="02020603050405020304" pitchFamily="18" charset="0"/>
              </a:rPr>
              <a:t>”Nära vård” nyckeltal</a:t>
            </a:r>
          </a:p>
          <a:p>
            <a:pPr lvl="0"/>
            <a:r>
              <a:rPr lang="sv-SE" sz="1800" dirty="0">
                <a:effectLst/>
                <a:latin typeface="Calibri" panose="020F0502020204030204" pitchFamily="34" charset="0"/>
                <a:ea typeface="Calibri" panose="020F0502020204030204" pitchFamily="34" charset="0"/>
              </a:rPr>
              <a:t>Vi är nu nyfikna på att höra med </a:t>
            </a:r>
            <a:r>
              <a:rPr lang="sv-SE" sz="1800" dirty="0">
                <a:latin typeface="Calibri" panose="020F0502020204030204" pitchFamily="34" charset="0"/>
                <a:ea typeface="Calibri" panose="020F0502020204030204" pitchFamily="34" charset="0"/>
              </a:rPr>
              <a:t>er</a:t>
            </a:r>
            <a:r>
              <a:rPr lang="sv-SE" sz="1800" dirty="0">
                <a:effectLst/>
                <a:latin typeface="Calibri" panose="020F0502020204030204" pitchFamily="34" charset="0"/>
                <a:ea typeface="Calibri" panose="020F0502020204030204" pitchFamily="34" charset="0"/>
              </a:rPr>
              <a:t> andra </a:t>
            </a:r>
            <a:r>
              <a:rPr lang="sv-SE" sz="1800" dirty="0" err="1">
                <a:effectLst/>
                <a:latin typeface="Calibri" panose="020F0502020204030204" pitchFamily="34" charset="0"/>
                <a:ea typeface="Calibri" panose="020F0502020204030204" pitchFamily="34" charset="0"/>
              </a:rPr>
              <a:t>RSS:er</a:t>
            </a:r>
            <a:r>
              <a:rPr lang="sv-SE" sz="1800" dirty="0">
                <a:effectLst/>
                <a:latin typeface="Calibri" panose="020F0502020204030204" pitchFamily="34" charset="0"/>
                <a:ea typeface="Calibri" panose="020F0502020204030204" pitchFamily="34" charset="0"/>
              </a:rPr>
              <a:t> vad ni följer upp för ert län. </a:t>
            </a:r>
          </a:p>
          <a:p>
            <a:pPr lvl="0"/>
            <a:r>
              <a:rPr lang="sv-SE" sz="2000" b="1" dirty="0">
                <a:effectLst/>
                <a:latin typeface="Calibri" panose="020F0502020204030204" pitchFamily="34" charset="0"/>
                <a:ea typeface="Calibri" panose="020F0502020204030204" pitchFamily="34" charset="0"/>
              </a:rPr>
              <a:t>Vore toppen om ni vill bidra med goda exempel eller sprida bra rapporter via </a:t>
            </a:r>
            <a:r>
              <a:rPr lang="sv-SE" sz="2000" b="1" dirty="0" err="1">
                <a:effectLst/>
                <a:latin typeface="Calibri" panose="020F0502020204030204" pitchFamily="34" charset="0"/>
                <a:ea typeface="Calibri" panose="020F0502020204030204" pitchFamily="34" charset="0"/>
              </a:rPr>
              <a:t>projectplace</a:t>
            </a:r>
            <a:r>
              <a:rPr lang="sv-SE" sz="2000" b="1" dirty="0">
                <a:latin typeface="Calibri" panose="020F0502020204030204" pitchFamily="34" charset="0"/>
                <a:ea typeface="Calibri" panose="020F0502020204030204" pitchFamily="34" charset="0"/>
              </a:rPr>
              <a:t>!</a:t>
            </a:r>
            <a:endParaRPr lang="sv-SE" sz="2000" b="1" dirty="0"/>
          </a:p>
        </p:txBody>
      </p:sp>
    </p:spTree>
    <p:extLst>
      <p:ext uri="{BB962C8B-B14F-4D97-AF65-F5344CB8AC3E}">
        <p14:creationId xmlns:p14="http://schemas.microsoft.com/office/powerpoint/2010/main" val="3115906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6EB158-DC1E-4EB5-B076-43FD282C61B7}"/>
              </a:ext>
            </a:extLst>
          </p:cNvPr>
          <p:cNvSpPr>
            <a:spLocks noGrp="1"/>
          </p:cNvSpPr>
          <p:nvPr>
            <p:ph type="title"/>
          </p:nvPr>
        </p:nvSpPr>
        <p:spPr/>
        <p:txBody>
          <a:bodyPr/>
          <a:lstStyle/>
          <a:p>
            <a:r>
              <a:rPr lang="sv-SE" dirty="0"/>
              <a:t>Mejla gärna om ni vill till</a:t>
            </a:r>
          </a:p>
        </p:txBody>
      </p:sp>
      <p:sp>
        <p:nvSpPr>
          <p:cNvPr id="3" name="Platshållare för innehåll 2">
            <a:extLst>
              <a:ext uri="{FF2B5EF4-FFF2-40B4-BE49-F238E27FC236}">
                <a16:creationId xmlns:a16="http://schemas.microsoft.com/office/drawing/2014/main" id="{725D33C1-AF84-4572-8C20-886D22BECD70}"/>
              </a:ext>
            </a:extLst>
          </p:cNvPr>
          <p:cNvSpPr>
            <a:spLocks noGrp="1"/>
          </p:cNvSpPr>
          <p:nvPr>
            <p:ph idx="1"/>
          </p:nvPr>
        </p:nvSpPr>
        <p:spPr/>
        <p:txBody>
          <a:bodyPr/>
          <a:lstStyle/>
          <a:p>
            <a:r>
              <a:rPr lang="sv-SE" dirty="0">
                <a:hlinkClick r:id="rId3"/>
              </a:rPr>
              <a:t>Helena.wiklund@storsthlm.se</a:t>
            </a:r>
            <a:endParaRPr lang="sv-SE" dirty="0"/>
          </a:p>
          <a:p>
            <a:endParaRPr lang="sv-SE" dirty="0"/>
          </a:p>
          <a:p>
            <a:r>
              <a:rPr lang="sv-SE" dirty="0"/>
              <a:t>Eller dela i </a:t>
            </a:r>
            <a:r>
              <a:rPr lang="sv-SE" dirty="0" err="1"/>
              <a:t>projectplace</a:t>
            </a:r>
            <a:r>
              <a:rPr lang="sv-SE" dirty="0"/>
              <a:t> så att alla kan ta del av vad vi inom </a:t>
            </a:r>
            <a:r>
              <a:rPr lang="sv-SE" dirty="0" err="1"/>
              <a:t>RSS:erna</a:t>
            </a:r>
            <a:r>
              <a:rPr lang="sv-SE" dirty="0"/>
              <a:t> i landet stödjer kommunerna med vad gäller uppföljning och analys</a:t>
            </a:r>
          </a:p>
          <a:p>
            <a:endParaRPr lang="sv-SE" dirty="0"/>
          </a:p>
          <a:p>
            <a:r>
              <a:rPr lang="sv-SE" dirty="0"/>
              <a:t>Tack </a:t>
            </a:r>
            <a:r>
              <a:rPr lang="sv-SE" dirty="0">
                <a:sym typeface="Wingdings" panose="05000000000000000000" pitchFamily="2" charset="2"/>
              </a:rPr>
              <a:t></a:t>
            </a:r>
            <a:endParaRPr lang="sv-SE" dirty="0"/>
          </a:p>
        </p:txBody>
      </p:sp>
    </p:spTree>
    <p:extLst>
      <p:ext uri="{BB962C8B-B14F-4D97-AF65-F5344CB8AC3E}">
        <p14:creationId xmlns:p14="http://schemas.microsoft.com/office/powerpoint/2010/main" val="1717150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F25867BC-6516-42B7-AB5C-9434776DECF2}"/>
              </a:ext>
            </a:extLst>
          </p:cNvPr>
          <p:cNvSpPr>
            <a:spLocks noGrp="1"/>
          </p:cNvSpPr>
          <p:nvPr>
            <p:ph type="subTitle" idx="1"/>
          </p:nvPr>
        </p:nvSpPr>
        <p:spPr>
          <a:xfrm>
            <a:off x="666000" y="3895200"/>
            <a:ext cx="9608400" cy="1425600"/>
          </a:xfrm>
        </p:spPr>
        <p:txBody>
          <a:bodyPr/>
          <a:lstStyle/>
          <a:p>
            <a:r>
              <a:rPr lang="sv-SE" dirty="0"/>
              <a:t>Nätverksträff med regionala samverkans- och stödstrukturer (RSS)</a:t>
            </a:r>
          </a:p>
          <a:p>
            <a:r>
              <a:rPr lang="sv-SE" dirty="0"/>
              <a:t>2021-10-05</a:t>
            </a:r>
          </a:p>
        </p:txBody>
      </p:sp>
      <p:sp>
        <p:nvSpPr>
          <p:cNvPr id="2" name="Rubrik 1">
            <a:extLst>
              <a:ext uri="{FF2B5EF4-FFF2-40B4-BE49-F238E27FC236}">
                <a16:creationId xmlns:a16="http://schemas.microsoft.com/office/drawing/2014/main" id="{B7E1CE0D-1BB1-47FC-A45E-C23385E1FFBC}"/>
              </a:ext>
            </a:extLst>
          </p:cNvPr>
          <p:cNvSpPr>
            <a:spLocks noGrp="1"/>
          </p:cNvSpPr>
          <p:nvPr>
            <p:ph type="ctrTitle"/>
          </p:nvPr>
        </p:nvSpPr>
        <p:spPr>
          <a:xfrm>
            <a:off x="666000" y="1682498"/>
            <a:ext cx="9608400" cy="1965600"/>
          </a:xfrm>
        </p:spPr>
        <p:txBody>
          <a:bodyPr/>
          <a:lstStyle/>
          <a:p>
            <a:r>
              <a:rPr lang="sv-SE" dirty="0"/>
              <a:t>Utveckling av kommunernas medverkan i kunskapsstyrning </a:t>
            </a:r>
            <a:br>
              <a:rPr lang="sv-SE" dirty="0"/>
            </a:br>
            <a:r>
              <a:rPr lang="sv-SE" dirty="0"/>
              <a:t>för hälso- och sjukvård</a:t>
            </a:r>
          </a:p>
        </p:txBody>
      </p:sp>
    </p:spTree>
    <p:extLst>
      <p:ext uri="{BB962C8B-B14F-4D97-AF65-F5344CB8AC3E}">
        <p14:creationId xmlns:p14="http://schemas.microsoft.com/office/powerpoint/2010/main" val="536707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9A457F5-CB2E-4E83-9307-FA7B7882640B}"/>
              </a:ext>
            </a:extLst>
          </p:cNvPr>
          <p:cNvSpPr>
            <a:spLocks noGrp="1"/>
          </p:cNvSpPr>
          <p:nvPr>
            <p:ph idx="1"/>
          </p:nvPr>
        </p:nvSpPr>
        <p:spPr/>
        <p:txBody>
          <a:bodyPr/>
          <a:lstStyle/>
          <a:p>
            <a:r>
              <a:rPr lang="sv-SE" dirty="0"/>
              <a:t>Beslut i S-</a:t>
            </a:r>
            <a:r>
              <a:rPr lang="sv-SE" dirty="0" err="1"/>
              <a:t>KiS</a:t>
            </a:r>
            <a:r>
              <a:rPr lang="sv-SE" dirty="0"/>
              <a:t> </a:t>
            </a:r>
          </a:p>
          <a:p>
            <a:r>
              <a:rPr lang="sv-SE" dirty="0"/>
              <a:t>50% handläggare </a:t>
            </a:r>
          </a:p>
          <a:p>
            <a:r>
              <a:rPr lang="sv-SE" dirty="0"/>
              <a:t>2021-09-01 till 2022-12-31 </a:t>
            </a:r>
          </a:p>
          <a:p>
            <a:r>
              <a:rPr lang="sv-SE" dirty="0"/>
              <a:t>Handlingsplan för utveckling av kommunernas medverkan i kunskapsstyrning</a:t>
            </a:r>
          </a:p>
        </p:txBody>
      </p:sp>
      <p:sp>
        <p:nvSpPr>
          <p:cNvPr id="3" name="Rubrik 2">
            <a:extLst>
              <a:ext uri="{FF2B5EF4-FFF2-40B4-BE49-F238E27FC236}">
                <a16:creationId xmlns:a16="http://schemas.microsoft.com/office/drawing/2014/main" id="{EAFF1829-BF3A-416F-8703-E9B48F661111}"/>
              </a:ext>
            </a:extLst>
          </p:cNvPr>
          <p:cNvSpPr>
            <a:spLocks noGrp="1"/>
          </p:cNvSpPr>
          <p:nvPr>
            <p:ph type="title"/>
          </p:nvPr>
        </p:nvSpPr>
        <p:spPr/>
        <p:txBody>
          <a:bodyPr/>
          <a:lstStyle/>
          <a:p>
            <a:r>
              <a:rPr lang="sv-SE" dirty="0"/>
              <a:t>Förstärkning av arbetet med kommunernas medverkan </a:t>
            </a:r>
          </a:p>
        </p:txBody>
      </p:sp>
    </p:spTree>
    <p:extLst>
      <p:ext uri="{BB962C8B-B14F-4D97-AF65-F5344CB8AC3E}">
        <p14:creationId xmlns:p14="http://schemas.microsoft.com/office/powerpoint/2010/main" val="14289403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person, glasögon&#10;&#10;Automatiskt genererad beskrivning">
            <a:extLst>
              <a:ext uri="{FF2B5EF4-FFF2-40B4-BE49-F238E27FC236}">
                <a16:creationId xmlns:a16="http://schemas.microsoft.com/office/drawing/2014/main" id="{7A9CF7BD-1B69-4173-9C71-9F2FCB07B366}"/>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6095999" y="1990279"/>
            <a:ext cx="4172325" cy="3129243"/>
          </a:xfrm>
          <a:noFill/>
        </p:spPr>
      </p:pic>
      <p:sp>
        <p:nvSpPr>
          <p:cNvPr id="10" name="Content Placeholder 2">
            <a:extLst>
              <a:ext uri="{FF2B5EF4-FFF2-40B4-BE49-F238E27FC236}">
                <a16:creationId xmlns:a16="http://schemas.microsoft.com/office/drawing/2014/main" id="{86698F84-2627-4B80-8652-89287D0490E4}"/>
              </a:ext>
            </a:extLst>
          </p:cNvPr>
          <p:cNvSpPr>
            <a:spLocks noGrp="1"/>
          </p:cNvSpPr>
          <p:nvPr>
            <p:ph sz="half" idx="1"/>
          </p:nvPr>
        </p:nvSpPr>
        <p:spPr>
          <a:xfrm>
            <a:off x="666000" y="3345180"/>
            <a:ext cx="5325226" cy="2890020"/>
          </a:xfrm>
        </p:spPr>
        <p:txBody>
          <a:bodyPr/>
          <a:lstStyle/>
          <a:p>
            <a:pPr marL="30163" indent="0">
              <a:buNone/>
            </a:pPr>
            <a:r>
              <a:rPr lang="sv-SE" dirty="0">
                <a:solidFill>
                  <a:schemeClr val="tx1"/>
                </a:solidFill>
                <a:hlinkClick r:id="rId3"/>
              </a:rPr>
              <a:t>charlotta.wilhelmsson@skr.se</a:t>
            </a:r>
            <a:endParaRPr lang="sv-SE" dirty="0">
              <a:solidFill>
                <a:schemeClr val="tx1"/>
              </a:solidFill>
            </a:endParaRPr>
          </a:p>
          <a:p>
            <a:pPr marL="30163" indent="0">
              <a:buNone/>
            </a:pPr>
            <a:r>
              <a:rPr lang="sv-SE" dirty="0"/>
              <a:t>070-342 81 77</a:t>
            </a:r>
            <a:endParaRPr lang="en-US" dirty="0"/>
          </a:p>
        </p:txBody>
      </p:sp>
      <p:sp>
        <p:nvSpPr>
          <p:cNvPr id="3" name="Rubrik 2">
            <a:extLst>
              <a:ext uri="{FF2B5EF4-FFF2-40B4-BE49-F238E27FC236}">
                <a16:creationId xmlns:a16="http://schemas.microsoft.com/office/drawing/2014/main" id="{2F0651E0-CFC5-4000-BE34-50BF78ABFB2A}"/>
              </a:ext>
            </a:extLst>
          </p:cNvPr>
          <p:cNvSpPr>
            <a:spLocks noGrp="1"/>
          </p:cNvSpPr>
          <p:nvPr>
            <p:ph type="title"/>
          </p:nvPr>
        </p:nvSpPr>
        <p:spPr>
          <a:xfrm>
            <a:off x="664234" y="874602"/>
            <a:ext cx="5326992" cy="1228518"/>
          </a:xfrm>
        </p:spPr>
        <p:txBody>
          <a:bodyPr anchor="t">
            <a:normAutofit/>
          </a:bodyPr>
          <a:lstStyle/>
          <a:p>
            <a:r>
              <a:rPr lang="sv-SE" sz="3700"/>
              <a:t>Känslan när man är ny på jobbet…;)</a:t>
            </a:r>
          </a:p>
        </p:txBody>
      </p:sp>
      <p:sp>
        <p:nvSpPr>
          <p:cNvPr id="6" name="Tankebubbla: moln 5">
            <a:extLst>
              <a:ext uri="{FF2B5EF4-FFF2-40B4-BE49-F238E27FC236}">
                <a16:creationId xmlns:a16="http://schemas.microsoft.com/office/drawing/2014/main" id="{07B05A88-ED35-4490-80CC-4C0CBEAAB5AE}"/>
              </a:ext>
            </a:extLst>
          </p:cNvPr>
          <p:cNvSpPr/>
          <p:nvPr/>
        </p:nvSpPr>
        <p:spPr>
          <a:xfrm>
            <a:off x="9584666" y="1288510"/>
            <a:ext cx="1943100" cy="1158240"/>
          </a:xfrm>
          <a:prstGeom prst="cloudCallout">
            <a:avLst>
              <a:gd name="adj1" fmla="val -61617"/>
              <a:gd name="adj2" fmla="val 6578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dirty="0">
                <a:solidFill>
                  <a:schemeClr val="tx1"/>
                </a:solidFill>
              </a:rPr>
              <a:t>!!</a:t>
            </a:r>
          </a:p>
        </p:txBody>
      </p:sp>
      <p:sp>
        <p:nvSpPr>
          <p:cNvPr id="8" name="Tankebubbla: moln 7">
            <a:extLst>
              <a:ext uri="{FF2B5EF4-FFF2-40B4-BE49-F238E27FC236}">
                <a16:creationId xmlns:a16="http://schemas.microsoft.com/office/drawing/2014/main" id="{004703BF-5362-4229-89BF-6BD51D69B43B}"/>
              </a:ext>
            </a:extLst>
          </p:cNvPr>
          <p:cNvSpPr/>
          <p:nvPr/>
        </p:nvSpPr>
        <p:spPr>
          <a:xfrm>
            <a:off x="5504498" y="1744980"/>
            <a:ext cx="1943100" cy="1158240"/>
          </a:xfrm>
          <a:prstGeom prst="cloudCallout">
            <a:avLst>
              <a:gd name="adj1" fmla="val 55245"/>
              <a:gd name="adj2" fmla="val 6250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dirty="0">
                <a:solidFill>
                  <a:schemeClr val="tx1"/>
                </a:solidFill>
              </a:rPr>
              <a:t>??</a:t>
            </a:r>
          </a:p>
        </p:txBody>
      </p:sp>
      <p:sp>
        <p:nvSpPr>
          <p:cNvPr id="9" name="Tankebubbla: moln 8">
            <a:extLst>
              <a:ext uri="{FF2B5EF4-FFF2-40B4-BE49-F238E27FC236}">
                <a16:creationId xmlns:a16="http://schemas.microsoft.com/office/drawing/2014/main" id="{BC2FDBDE-78A6-40FB-9863-09231E7B121F}"/>
              </a:ext>
            </a:extLst>
          </p:cNvPr>
          <p:cNvSpPr/>
          <p:nvPr/>
        </p:nvSpPr>
        <p:spPr>
          <a:xfrm>
            <a:off x="7331206" y="874602"/>
            <a:ext cx="1943100" cy="1158240"/>
          </a:xfrm>
          <a:prstGeom prst="cloudCallout">
            <a:avLst>
              <a:gd name="adj1" fmla="val 19167"/>
              <a:gd name="adj2" fmla="val 7500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dirty="0">
                <a:solidFill>
                  <a:schemeClr val="tx1"/>
                </a:solidFill>
              </a:rPr>
              <a:t>!?</a:t>
            </a:r>
          </a:p>
        </p:txBody>
      </p:sp>
    </p:spTree>
    <p:extLst>
      <p:ext uri="{BB962C8B-B14F-4D97-AF65-F5344CB8AC3E}">
        <p14:creationId xmlns:p14="http://schemas.microsoft.com/office/powerpoint/2010/main" val="107560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A8E8B13-591C-45BF-8A52-E71094AB06BF}"/>
              </a:ext>
            </a:extLst>
          </p:cNvPr>
          <p:cNvSpPr>
            <a:spLocks noGrp="1"/>
          </p:cNvSpPr>
          <p:nvPr>
            <p:ph type="title"/>
          </p:nvPr>
        </p:nvSpPr>
        <p:spPr>
          <a:xfrm>
            <a:off x="664233" y="348344"/>
            <a:ext cx="9609825" cy="1146627"/>
          </a:xfrm>
        </p:spPr>
        <p:txBody>
          <a:bodyPr>
            <a:normAutofit fontScale="90000"/>
          </a:bodyPr>
          <a:lstStyle/>
          <a:p>
            <a:r>
              <a:rPr lang="sv-SE" dirty="0"/>
              <a:t>Nätverket för digitalisering inom socialtjänstens område</a:t>
            </a:r>
          </a:p>
        </p:txBody>
      </p:sp>
      <p:sp>
        <p:nvSpPr>
          <p:cNvPr id="5" name="Platshållare för innehåll 4">
            <a:extLst>
              <a:ext uri="{FF2B5EF4-FFF2-40B4-BE49-F238E27FC236}">
                <a16:creationId xmlns:a16="http://schemas.microsoft.com/office/drawing/2014/main" id="{C7293D5B-F9AE-4169-B6BA-CAE8DD8382D3}"/>
              </a:ext>
            </a:extLst>
          </p:cNvPr>
          <p:cNvSpPr>
            <a:spLocks noGrp="1"/>
          </p:cNvSpPr>
          <p:nvPr>
            <p:ph idx="1"/>
          </p:nvPr>
        </p:nvSpPr>
        <p:spPr>
          <a:xfrm>
            <a:off x="664232" y="1494970"/>
            <a:ext cx="11266511" cy="5014685"/>
          </a:xfrm>
        </p:spPr>
        <p:txBody>
          <a:bodyPr>
            <a:normAutofit lnSpcReduction="10000"/>
          </a:bodyPr>
          <a:lstStyle/>
          <a:p>
            <a:r>
              <a:rPr lang="sv-SE" sz="1800" dirty="0"/>
              <a:t>Infrastruktur</a:t>
            </a:r>
          </a:p>
          <a:p>
            <a:pPr lvl="1"/>
            <a:r>
              <a:rPr lang="sv-SE" sz="1400" dirty="0"/>
              <a:t>Socialstyrelsens arbete med termer och begrepp och eventuellt fler myndigheter</a:t>
            </a:r>
          </a:p>
          <a:p>
            <a:pPr lvl="1"/>
            <a:r>
              <a:rPr lang="sv-SE" sz="1400" dirty="0"/>
              <a:t>Välfärdens digitala infrastruktur </a:t>
            </a:r>
          </a:p>
          <a:p>
            <a:pPr lvl="1"/>
            <a:r>
              <a:rPr lang="sv-SE" sz="1400" dirty="0"/>
              <a:t>Uppkoppling av välfärdstjänster</a:t>
            </a:r>
          </a:p>
          <a:p>
            <a:pPr lvl="1"/>
            <a:r>
              <a:rPr lang="sv-SE" sz="1400" dirty="0"/>
              <a:t>E-identifiering</a:t>
            </a:r>
          </a:p>
          <a:p>
            <a:r>
              <a:rPr lang="sv-SE" sz="1800" dirty="0"/>
              <a:t>Kommunernas nytta av </a:t>
            </a:r>
            <a:r>
              <a:rPr lang="sv-SE" sz="1800" dirty="0" err="1"/>
              <a:t>Inera</a:t>
            </a:r>
            <a:endParaRPr lang="sv-SE" sz="1800" dirty="0"/>
          </a:p>
          <a:p>
            <a:r>
              <a:rPr lang="sv-SE" sz="1800" dirty="0"/>
              <a:t>Säkerhets och metodstöd kring videokommunikation </a:t>
            </a:r>
          </a:p>
          <a:p>
            <a:r>
              <a:rPr lang="sv-SE" sz="1800" dirty="0"/>
              <a:t>Bästa tillgängliga kunskap kring nyttan av digitaliseringslösningar</a:t>
            </a:r>
          </a:p>
          <a:p>
            <a:pPr marL="0" indent="0">
              <a:buNone/>
            </a:pPr>
            <a:endParaRPr lang="sv-SE" sz="1800" b="1" dirty="0"/>
          </a:p>
          <a:p>
            <a:pPr marL="30163" indent="0">
              <a:buNone/>
            </a:pPr>
            <a:r>
              <a:rPr lang="sv-SE" sz="1800" b="1" dirty="0"/>
              <a:t>I samarbete med andra RSS nätverk lyfta:</a:t>
            </a:r>
          </a:p>
          <a:p>
            <a:r>
              <a:rPr lang="sv-SE" sz="1800" dirty="0"/>
              <a:t>Digitalisering kopplat till  Nära vård, informationsdelning</a:t>
            </a:r>
          </a:p>
          <a:p>
            <a:r>
              <a:rPr lang="sv-SE" sz="1800" dirty="0"/>
              <a:t>Juridiska hinder</a:t>
            </a:r>
          </a:p>
          <a:p>
            <a:r>
              <a:rPr lang="sv-SE" sz="1800" dirty="0"/>
              <a:t>Dataanvändning – hur kan data användas för att utveckla kompentensen och effektivisera arbetssätt</a:t>
            </a:r>
          </a:p>
          <a:p>
            <a:endParaRPr lang="sv-SE" dirty="0"/>
          </a:p>
        </p:txBody>
      </p:sp>
    </p:spTree>
    <p:extLst>
      <p:ext uri="{BB962C8B-B14F-4D97-AF65-F5344CB8AC3E}">
        <p14:creationId xmlns:p14="http://schemas.microsoft.com/office/powerpoint/2010/main" val="7892243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48C8A56-8BB0-4118-99E0-56F58CAC17A8}"/>
              </a:ext>
            </a:extLst>
          </p:cNvPr>
          <p:cNvSpPr>
            <a:spLocks noGrp="1"/>
          </p:cNvSpPr>
          <p:nvPr>
            <p:ph idx="1"/>
          </p:nvPr>
        </p:nvSpPr>
        <p:spPr>
          <a:xfrm>
            <a:off x="664233" y="2244800"/>
            <a:ext cx="9948804" cy="3738598"/>
          </a:xfrm>
        </p:spPr>
        <p:txBody>
          <a:bodyPr/>
          <a:lstStyle/>
          <a:p>
            <a:r>
              <a:rPr lang="sv-SE" sz="2800" dirty="0">
                <a:effectLst/>
                <a:latin typeface="Corbel" panose="020B0503020204020204" pitchFamily="34" charset="0"/>
                <a:ea typeface="Times New Roman" panose="02020603050405020304" pitchFamily="18" charset="0"/>
                <a:cs typeface="Times New Roman" panose="02020603050405020304" pitchFamily="18" charset="0"/>
              </a:rPr>
              <a:t>2016 tog landsting och regioner beslut om att gemensamt långsiktigt delta i, stödja och finansiera en sammanhållen struktur för kunskapsstyrning. </a:t>
            </a:r>
          </a:p>
          <a:p>
            <a:r>
              <a:rPr lang="sv-SE" sz="2800" dirty="0">
                <a:effectLst/>
                <a:latin typeface="Corbel" panose="020B0503020204020204" pitchFamily="34" charset="0"/>
                <a:ea typeface="Times New Roman" panose="02020603050405020304" pitchFamily="18" charset="0"/>
                <a:cs typeface="Times New Roman" panose="02020603050405020304" pitchFamily="18" charset="0"/>
              </a:rPr>
              <a:t>2019 beslutade S-</a:t>
            </a:r>
            <a:r>
              <a:rPr lang="sv-SE" sz="2800" dirty="0" err="1">
                <a:effectLst/>
                <a:latin typeface="Corbel" panose="020B0503020204020204" pitchFamily="34" charset="0"/>
                <a:ea typeface="Times New Roman" panose="02020603050405020304" pitchFamily="18" charset="0"/>
                <a:cs typeface="Times New Roman" panose="02020603050405020304" pitchFamily="18" charset="0"/>
              </a:rPr>
              <a:t>KiS</a:t>
            </a:r>
            <a:r>
              <a:rPr lang="sv-SE" sz="2800" dirty="0">
                <a:effectLst/>
                <a:latin typeface="Corbel" panose="020B0503020204020204" pitchFamily="34" charset="0"/>
                <a:ea typeface="Times New Roman" panose="02020603050405020304" pitchFamily="18" charset="0"/>
                <a:cs typeface="Times New Roman" panose="02020603050405020304" pitchFamily="18" charset="0"/>
              </a:rPr>
              <a:t> om att rekommendera kommunal medverkan i sex nationella programområden (NPO).</a:t>
            </a:r>
          </a:p>
        </p:txBody>
      </p:sp>
      <p:sp>
        <p:nvSpPr>
          <p:cNvPr id="3" name="Rubrik 2">
            <a:extLst>
              <a:ext uri="{FF2B5EF4-FFF2-40B4-BE49-F238E27FC236}">
                <a16:creationId xmlns:a16="http://schemas.microsoft.com/office/drawing/2014/main" id="{D31F0668-9945-4183-B181-9E11BEABD806}"/>
              </a:ext>
            </a:extLst>
          </p:cNvPr>
          <p:cNvSpPr>
            <a:spLocks noGrp="1"/>
          </p:cNvSpPr>
          <p:nvPr>
            <p:ph type="title"/>
          </p:nvPr>
        </p:nvSpPr>
        <p:spPr/>
        <p:txBody>
          <a:bodyPr/>
          <a:lstStyle/>
          <a:p>
            <a:r>
              <a:rPr lang="sv-SE" dirty="0"/>
              <a:t>Bakgrund</a:t>
            </a:r>
          </a:p>
        </p:txBody>
      </p:sp>
    </p:spTree>
    <p:extLst>
      <p:ext uri="{BB962C8B-B14F-4D97-AF65-F5344CB8AC3E}">
        <p14:creationId xmlns:p14="http://schemas.microsoft.com/office/powerpoint/2010/main" val="14953714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71893F8-3BD5-4F57-9B9D-F352CA4F1459}"/>
              </a:ext>
            </a:extLst>
          </p:cNvPr>
          <p:cNvSpPr>
            <a:spLocks noGrp="1"/>
          </p:cNvSpPr>
          <p:nvPr>
            <p:ph idx="1"/>
          </p:nvPr>
        </p:nvSpPr>
        <p:spPr>
          <a:xfrm>
            <a:off x="664232" y="2312323"/>
            <a:ext cx="9609825" cy="3738598"/>
          </a:xfrm>
        </p:spPr>
        <p:txBody>
          <a:bodyPr/>
          <a:lstStyle/>
          <a:p>
            <a:r>
              <a:rPr lang="sv-SE" sz="2600" dirty="0">
                <a:latin typeface="Corbel" panose="020B0503020204020204" pitchFamily="34" charset="0"/>
              </a:rPr>
              <a:t>Nationella programområden (NPO): 21</a:t>
            </a:r>
          </a:p>
          <a:p>
            <a:r>
              <a:rPr lang="sv-SE" sz="2600" dirty="0">
                <a:latin typeface="Corbel" panose="020B0503020204020204" pitchFamily="34" charset="0"/>
              </a:rPr>
              <a:t>Referensgrupp till NPO sällsynta sjukdomar: 1 	</a:t>
            </a:r>
          </a:p>
          <a:p>
            <a:r>
              <a:rPr lang="sv-SE" sz="2600" dirty="0">
                <a:latin typeface="Corbel" panose="020B0503020204020204" pitchFamily="34" charset="0"/>
              </a:rPr>
              <a:t>Nationella arbetsgrupper (NAG) inom psykisk hälsa (VIP): 18</a:t>
            </a:r>
          </a:p>
          <a:p>
            <a:r>
              <a:rPr lang="sv-SE" sz="2600" dirty="0">
                <a:latin typeface="Corbel" panose="020B0503020204020204" pitchFamily="34" charset="0"/>
              </a:rPr>
              <a:t>NAG: 5 				 </a:t>
            </a:r>
          </a:p>
          <a:p>
            <a:r>
              <a:rPr lang="sv-SE" sz="2600" dirty="0">
                <a:latin typeface="Corbel" panose="020B0503020204020204" pitchFamily="34" charset="0"/>
              </a:rPr>
              <a:t>NAG vårdförlopp: 16 </a:t>
            </a:r>
          </a:p>
          <a:p>
            <a:r>
              <a:rPr lang="sv-SE" sz="2600" dirty="0">
                <a:latin typeface="Corbel" panose="020B0503020204020204" pitchFamily="34" charset="0"/>
              </a:rPr>
              <a:t>Nationella samverkansgrupper (NSG): 3</a:t>
            </a:r>
          </a:p>
          <a:p>
            <a:pPr marL="30163" indent="0">
              <a:buNone/>
            </a:pPr>
            <a:r>
              <a:rPr lang="sv-SE" sz="2600" dirty="0">
                <a:latin typeface="Corbel" panose="020B0503020204020204" pitchFamily="34" charset="0"/>
              </a:rPr>
              <a:t>Totalt: 64</a:t>
            </a:r>
          </a:p>
        </p:txBody>
      </p:sp>
      <p:sp>
        <p:nvSpPr>
          <p:cNvPr id="3" name="Rubrik 2">
            <a:extLst>
              <a:ext uri="{FF2B5EF4-FFF2-40B4-BE49-F238E27FC236}">
                <a16:creationId xmlns:a16="http://schemas.microsoft.com/office/drawing/2014/main" id="{1CBD911B-6C55-45BB-923D-6EEB87448A74}"/>
              </a:ext>
            </a:extLst>
          </p:cNvPr>
          <p:cNvSpPr>
            <a:spLocks noGrp="1"/>
          </p:cNvSpPr>
          <p:nvPr>
            <p:ph type="title"/>
          </p:nvPr>
        </p:nvSpPr>
        <p:spPr/>
        <p:txBody>
          <a:bodyPr/>
          <a:lstStyle/>
          <a:p>
            <a:r>
              <a:rPr lang="sv-SE" sz="4000" dirty="0"/>
              <a:t>Nuläge avseende deltagande i nationella grupper </a:t>
            </a:r>
          </a:p>
        </p:txBody>
      </p:sp>
    </p:spTree>
    <p:extLst>
      <p:ext uri="{BB962C8B-B14F-4D97-AF65-F5344CB8AC3E}">
        <p14:creationId xmlns:p14="http://schemas.microsoft.com/office/powerpoint/2010/main" val="31943987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a:extLst>
              <a:ext uri="{FF2B5EF4-FFF2-40B4-BE49-F238E27FC236}">
                <a16:creationId xmlns:a16="http://schemas.microsoft.com/office/drawing/2014/main" id="{9BA0F2D5-8E04-45F2-8548-848355E62BE4}"/>
              </a:ext>
            </a:extLst>
          </p:cNvPr>
          <p:cNvGrpSpPr/>
          <p:nvPr/>
        </p:nvGrpSpPr>
        <p:grpSpPr>
          <a:xfrm>
            <a:off x="3304659" y="0"/>
            <a:ext cx="5582682" cy="6858000"/>
            <a:chOff x="3304659" y="0"/>
            <a:chExt cx="5582682" cy="6858000"/>
          </a:xfrm>
        </p:grpSpPr>
        <p:pic>
          <p:nvPicPr>
            <p:cNvPr id="5" name="Bildobjekt 4">
              <a:extLst>
                <a:ext uri="{FF2B5EF4-FFF2-40B4-BE49-F238E27FC236}">
                  <a16:creationId xmlns:a16="http://schemas.microsoft.com/office/drawing/2014/main" id="{CB5D1E6B-C84E-46D2-B8ED-E18DB10A635D}"/>
                </a:ext>
              </a:extLst>
            </p:cNvPr>
            <p:cNvPicPr>
              <a:picLocks noChangeAspect="1"/>
            </p:cNvPicPr>
            <p:nvPr/>
          </p:nvPicPr>
          <p:blipFill>
            <a:blip r:embed="rId3"/>
            <a:stretch>
              <a:fillRect/>
            </a:stretch>
          </p:blipFill>
          <p:spPr>
            <a:xfrm>
              <a:off x="3304659" y="0"/>
              <a:ext cx="5582682" cy="6858000"/>
            </a:xfrm>
            <a:prstGeom prst="rect">
              <a:avLst/>
            </a:prstGeom>
          </p:spPr>
        </p:pic>
        <p:pic>
          <p:nvPicPr>
            <p:cNvPr id="7" name="Bildobjekt 6">
              <a:extLst>
                <a:ext uri="{FF2B5EF4-FFF2-40B4-BE49-F238E27FC236}">
                  <a16:creationId xmlns:a16="http://schemas.microsoft.com/office/drawing/2014/main" id="{5AE00C8B-EAE4-4124-9A19-484A6C19258F}"/>
                </a:ext>
              </a:extLst>
            </p:cNvPr>
            <p:cNvPicPr>
              <a:picLocks noChangeAspect="1"/>
            </p:cNvPicPr>
            <p:nvPr/>
          </p:nvPicPr>
          <p:blipFill>
            <a:blip r:embed="rId4"/>
            <a:stretch>
              <a:fillRect/>
            </a:stretch>
          </p:blipFill>
          <p:spPr>
            <a:xfrm>
              <a:off x="6790759" y="3677215"/>
              <a:ext cx="1400175" cy="371475"/>
            </a:xfrm>
            <a:prstGeom prst="rect">
              <a:avLst/>
            </a:prstGeom>
          </p:spPr>
        </p:pic>
      </p:grpSp>
      <p:sp>
        <p:nvSpPr>
          <p:cNvPr id="6" name="textruta 5"/>
          <p:cNvSpPr txBox="1"/>
          <p:nvPr/>
        </p:nvSpPr>
        <p:spPr>
          <a:xfrm>
            <a:off x="5195455" y="983673"/>
            <a:ext cx="1039091" cy="184666"/>
          </a:xfrm>
          <a:prstGeom prst="rect">
            <a:avLst/>
          </a:prstGeom>
          <a:noFill/>
        </p:spPr>
        <p:txBody>
          <a:bodyPr wrap="square" rtlCol="0">
            <a:spAutoFit/>
          </a:bodyPr>
          <a:lstStyle/>
          <a:p>
            <a:r>
              <a:rPr lang="sv-SE" sz="600" b="1" dirty="0">
                <a:latin typeface="Corbel" panose="020B0503020204020204" pitchFamily="34" charset="0"/>
              </a:rPr>
              <a:t>RSS Norrbotten </a:t>
            </a:r>
          </a:p>
        </p:txBody>
      </p:sp>
      <p:sp>
        <p:nvSpPr>
          <p:cNvPr id="9" name="textruta 8"/>
          <p:cNvSpPr txBox="1"/>
          <p:nvPr/>
        </p:nvSpPr>
        <p:spPr>
          <a:xfrm>
            <a:off x="4700756" y="2036642"/>
            <a:ext cx="1163781" cy="184666"/>
          </a:xfrm>
          <a:prstGeom prst="rect">
            <a:avLst/>
          </a:prstGeom>
          <a:noFill/>
        </p:spPr>
        <p:txBody>
          <a:bodyPr wrap="square" rtlCol="0">
            <a:spAutoFit/>
          </a:bodyPr>
          <a:lstStyle/>
          <a:p>
            <a:r>
              <a:rPr lang="sv-SE" sz="600" b="1" dirty="0">
                <a:latin typeface="Corbel" panose="020B0503020204020204" pitchFamily="34" charset="0"/>
              </a:rPr>
              <a:t>RSS Västerbotten </a:t>
            </a:r>
          </a:p>
        </p:txBody>
      </p:sp>
      <p:sp>
        <p:nvSpPr>
          <p:cNvPr id="10" name="textruta 9"/>
          <p:cNvSpPr txBox="1"/>
          <p:nvPr/>
        </p:nvSpPr>
        <p:spPr>
          <a:xfrm>
            <a:off x="4119053" y="2500888"/>
            <a:ext cx="1039091" cy="369332"/>
          </a:xfrm>
          <a:prstGeom prst="rect">
            <a:avLst/>
          </a:prstGeom>
          <a:noFill/>
        </p:spPr>
        <p:txBody>
          <a:bodyPr wrap="square" rtlCol="0">
            <a:spAutoFit/>
          </a:bodyPr>
          <a:lstStyle/>
          <a:p>
            <a:r>
              <a:rPr lang="sv-SE" sz="600" b="1" dirty="0">
                <a:latin typeface="Corbel" panose="020B0503020204020204" pitchFamily="34" charset="0"/>
              </a:rPr>
              <a:t>RSS </a:t>
            </a:r>
          </a:p>
          <a:p>
            <a:r>
              <a:rPr lang="sv-SE" sz="600" b="1" dirty="0">
                <a:latin typeface="Corbel" panose="020B0503020204020204" pitchFamily="34" charset="0"/>
              </a:rPr>
              <a:t>Jämtland/</a:t>
            </a:r>
          </a:p>
          <a:p>
            <a:r>
              <a:rPr lang="sv-SE" sz="600" b="1" dirty="0">
                <a:latin typeface="Corbel" panose="020B0503020204020204" pitchFamily="34" charset="0"/>
              </a:rPr>
              <a:t>Härjedalen </a:t>
            </a:r>
          </a:p>
        </p:txBody>
      </p:sp>
      <p:sp>
        <p:nvSpPr>
          <p:cNvPr id="11" name="textruta 10"/>
          <p:cNvSpPr txBox="1"/>
          <p:nvPr/>
        </p:nvSpPr>
        <p:spPr>
          <a:xfrm>
            <a:off x="4807529" y="2597379"/>
            <a:ext cx="1163781" cy="276999"/>
          </a:xfrm>
          <a:prstGeom prst="rect">
            <a:avLst/>
          </a:prstGeom>
          <a:noFill/>
        </p:spPr>
        <p:txBody>
          <a:bodyPr wrap="square" rtlCol="0">
            <a:spAutoFit/>
          </a:bodyPr>
          <a:lstStyle/>
          <a:p>
            <a:r>
              <a:rPr lang="sv-SE" sz="600" b="1" dirty="0">
                <a:latin typeface="Corbel" panose="020B0503020204020204" pitchFamily="34" charset="0"/>
              </a:rPr>
              <a:t>RSS </a:t>
            </a:r>
          </a:p>
          <a:p>
            <a:r>
              <a:rPr lang="sv-SE" sz="600" b="1" dirty="0">
                <a:latin typeface="Corbel" panose="020B0503020204020204" pitchFamily="34" charset="0"/>
              </a:rPr>
              <a:t>Västernorrland</a:t>
            </a:r>
          </a:p>
        </p:txBody>
      </p:sp>
      <p:sp>
        <p:nvSpPr>
          <p:cNvPr id="12" name="textruta 11"/>
          <p:cNvSpPr txBox="1"/>
          <p:nvPr/>
        </p:nvSpPr>
        <p:spPr>
          <a:xfrm>
            <a:off x="4551219" y="3373349"/>
            <a:ext cx="1163781" cy="276999"/>
          </a:xfrm>
          <a:prstGeom prst="rect">
            <a:avLst/>
          </a:prstGeom>
          <a:noFill/>
        </p:spPr>
        <p:txBody>
          <a:bodyPr wrap="square" rtlCol="0">
            <a:spAutoFit/>
          </a:bodyPr>
          <a:lstStyle/>
          <a:p>
            <a:r>
              <a:rPr lang="sv-SE" sz="600" b="1" dirty="0">
                <a:latin typeface="Corbel" panose="020B0503020204020204" pitchFamily="34" charset="0"/>
              </a:rPr>
              <a:t>RSS </a:t>
            </a:r>
          </a:p>
          <a:p>
            <a:r>
              <a:rPr lang="sv-SE" sz="600" b="1" dirty="0">
                <a:latin typeface="Corbel" panose="020B0503020204020204" pitchFamily="34" charset="0"/>
              </a:rPr>
              <a:t>Gävleborg </a:t>
            </a:r>
          </a:p>
        </p:txBody>
      </p:sp>
      <p:sp>
        <p:nvSpPr>
          <p:cNvPr id="13" name="textruta 12"/>
          <p:cNvSpPr txBox="1"/>
          <p:nvPr/>
        </p:nvSpPr>
        <p:spPr>
          <a:xfrm>
            <a:off x="4961769" y="4201204"/>
            <a:ext cx="554320"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Uppsala </a:t>
            </a:r>
          </a:p>
        </p:txBody>
      </p:sp>
      <p:sp>
        <p:nvSpPr>
          <p:cNvPr id="14" name="textruta 13"/>
          <p:cNvSpPr txBox="1"/>
          <p:nvPr/>
        </p:nvSpPr>
        <p:spPr>
          <a:xfrm>
            <a:off x="3878636" y="4339703"/>
            <a:ext cx="1163781" cy="276999"/>
          </a:xfrm>
          <a:prstGeom prst="rect">
            <a:avLst/>
          </a:prstGeom>
          <a:noFill/>
        </p:spPr>
        <p:txBody>
          <a:bodyPr wrap="square" rtlCol="0">
            <a:spAutoFit/>
          </a:bodyPr>
          <a:lstStyle/>
          <a:p>
            <a:r>
              <a:rPr lang="sv-SE" sz="600" b="1" dirty="0">
                <a:latin typeface="Corbel" panose="020B0503020204020204" pitchFamily="34" charset="0"/>
              </a:rPr>
              <a:t>RSS </a:t>
            </a:r>
            <a:br>
              <a:rPr lang="sv-SE" sz="600" b="1" dirty="0">
                <a:latin typeface="Corbel" panose="020B0503020204020204" pitchFamily="34" charset="0"/>
              </a:rPr>
            </a:br>
            <a:r>
              <a:rPr lang="sv-SE" sz="600" b="1" dirty="0">
                <a:latin typeface="Corbel" panose="020B0503020204020204" pitchFamily="34" charset="0"/>
              </a:rPr>
              <a:t>Värmland </a:t>
            </a:r>
          </a:p>
        </p:txBody>
      </p:sp>
      <p:sp>
        <p:nvSpPr>
          <p:cNvPr id="15" name="textruta 14"/>
          <p:cNvSpPr txBox="1"/>
          <p:nvPr/>
        </p:nvSpPr>
        <p:spPr>
          <a:xfrm>
            <a:off x="4609457" y="4339703"/>
            <a:ext cx="765970" cy="276999"/>
          </a:xfrm>
          <a:prstGeom prst="rect">
            <a:avLst/>
          </a:prstGeom>
          <a:noFill/>
        </p:spPr>
        <p:txBody>
          <a:bodyPr wrap="square" rtlCol="0">
            <a:spAutoFit/>
          </a:bodyPr>
          <a:lstStyle/>
          <a:p>
            <a:r>
              <a:rPr lang="sv-SE" sz="600" b="1" dirty="0">
                <a:latin typeface="Corbel" panose="020B0503020204020204" pitchFamily="34" charset="0"/>
              </a:rPr>
              <a:t>RSS </a:t>
            </a:r>
            <a:br>
              <a:rPr lang="sv-SE" sz="600" b="1" dirty="0">
                <a:latin typeface="Corbel" panose="020B0503020204020204" pitchFamily="34" charset="0"/>
              </a:rPr>
            </a:br>
            <a:r>
              <a:rPr lang="sv-SE" sz="600" b="1" dirty="0">
                <a:latin typeface="Corbel" panose="020B0503020204020204" pitchFamily="34" charset="0"/>
              </a:rPr>
              <a:t>Västmanland </a:t>
            </a:r>
          </a:p>
        </p:txBody>
      </p:sp>
      <p:sp>
        <p:nvSpPr>
          <p:cNvPr id="16" name="textruta 15"/>
          <p:cNvSpPr txBox="1"/>
          <p:nvPr/>
        </p:nvSpPr>
        <p:spPr>
          <a:xfrm>
            <a:off x="4332297" y="4589189"/>
            <a:ext cx="554320"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Örebro</a:t>
            </a:r>
          </a:p>
        </p:txBody>
      </p:sp>
      <p:sp>
        <p:nvSpPr>
          <p:cNvPr id="17" name="textruta 16"/>
          <p:cNvSpPr txBox="1"/>
          <p:nvPr/>
        </p:nvSpPr>
        <p:spPr>
          <a:xfrm>
            <a:off x="4728326" y="4680187"/>
            <a:ext cx="554320"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Sörmland </a:t>
            </a:r>
          </a:p>
        </p:txBody>
      </p:sp>
      <p:sp>
        <p:nvSpPr>
          <p:cNvPr id="18" name="textruta 17"/>
          <p:cNvSpPr txBox="1"/>
          <p:nvPr/>
        </p:nvSpPr>
        <p:spPr>
          <a:xfrm>
            <a:off x="5238929" y="5443779"/>
            <a:ext cx="554320"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Gotland</a:t>
            </a:r>
          </a:p>
        </p:txBody>
      </p:sp>
      <p:sp>
        <p:nvSpPr>
          <p:cNvPr id="19" name="textruta 18"/>
          <p:cNvSpPr txBox="1"/>
          <p:nvPr/>
        </p:nvSpPr>
        <p:spPr>
          <a:xfrm>
            <a:off x="4161184" y="3877299"/>
            <a:ext cx="554320" cy="277003"/>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Dalarna </a:t>
            </a:r>
          </a:p>
        </p:txBody>
      </p:sp>
      <p:sp>
        <p:nvSpPr>
          <p:cNvPr id="20" name="textruta 19"/>
          <p:cNvSpPr txBox="1"/>
          <p:nvPr/>
        </p:nvSpPr>
        <p:spPr>
          <a:xfrm>
            <a:off x="5131393" y="4557515"/>
            <a:ext cx="554320" cy="369332"/>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Stockholm</a:t>
            </a:r>
          </a:p>
          <a:p>
            <a:endParaRPr lang="sv-SE" sz="600" b="1" dirty="0">
              <a:latin typeface="Corbel" panose="020B0503020204020204" pitchFamily="34" charset="0"/>
            </a:endParaRPr>
          </a:p>
        </p:txBody>
      </p:sp>
      <p:sp>
        <p:nvSpPr>
          <p:cNvPr id="22" name="textruta 21"/>
          <p:cNvSpPr txBox="1"/>
          <p:nvPr/>
        </p:nvSpPr>
        <p:spPr>
          <a:xfrm>
            <a:off x="4449113" y="4977173"/>
            <a:ext cx="660912"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Östergötland</a:t>
            </a:r>
          </a:p>
        </p:txBody>
      </p:sp>
      <p:sp>
        <p:nvSpPr>
          <p:cNvPr id="23" name="textruta 22"/>
          <p:cNvSpPr txBox="1"/>
          <p:nvPr/>
        </p:nvSpPr>
        <p:spPr>
          <a:xfrm>
            <a:off x="4622674" y="5539595"/>
            <a:ext cx="554320"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Kalmar</a:t>
            </a:r>
          </a:p>
        </p:txBody>
      </p:sp>
      <p:sp>
        <p:nvSpPr>
          <p:cNvPr id="24" name="textruta 23"/>
          <p:cNvSpPr txBox="1"/>
          <p:nvPr/>
        </p:nvSpPr>
        <p:spPr>
          <a:xfrm>
            <a:off x="4146436" y="5401095"/>
            <a:ext cx="554320"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Jönköping</a:t>
            </a:r>
          </a:p>
        </p:txBody>
      </p:sp>
      <p:sp>
        <p:nvSpPr>
          <p:cNvPr id="25" name="textruta 24"/>
          <p:cNvSpPr txBox="1"/>
          <p:nvPr/>
        </p:nvSpPr>
        <p:spPr>
          <a:xfrm>
            <a:off x="3541318" y="4838673"/>
            <a:ext cx="554320"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Fyrbodal </a:t>
            </a:r>
          </a:p>
        </p:txBody>
      </p:sp>
      <p:sp>
        <p:nvSpPr>
          <p:cNvPr id="26" name="textruta 25"/>
          <p:cNvSpPr txBox="1"/>
          <p:nvPr/>
        </p:nvSpPr>
        <p:spPr>
          <a:xfrm>
            <a:off x="3662368" y="5124096"/>
            <a:ext cx="344188"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GR</a:t>
            </a:r>
          </a:p>
        </p:txBody>
      </p:sp>
      <p:sp>
        <p:nvSpPr>
          <p:cNvPr id="27" name="textruta 26"/>
          <p:cNvSpPr txBox="1"/>
          <p:nvPr/>
        </p:nvSpPr>
        <p:spPr>
          <a:xfrm>
            <a:off x="3965720" y="5035233"/>
            <a:ext cx="554320"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Skaraborg</a:t>
            </a:r>
          </a:p>
        </p:txBody>
      </p:sp>
      <p:sp>
        <p:nvSpPr>
          <p:cNvPr id="28" name="textruta 27"/>
          <p:cNvSpPr txBox="1"/>
          <p:nvPr/>
        </p:nvSpPr>
        <p:spPr>
          <a:xfrm>
            <a:off x="3788273" y="5265690"/>
            <a:ext cx="747391"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Boråsreg.</a:t>
            </a:r>
          </a:p>
        </p:txBody>
      </p:sp>
      <p:sp>
        <p:nvSpPr>
          <p:cNvPr id="29" name="textruta 28"/>
          <p:cNvSpPr txBox="1"/>
          <p:nvPr/>
        </p:nvSpPr>
        <p:spPr>
          <a:xfrm>
            <a:off x="4107395" y="5774585"/>
            <a:ext cx="554320"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Kronoberg</a:t>
            </a:r>
          </a:p>
        </p:txBody>
      </p:sp>
      <p:sp>
        <p:nvSpPr>
          <p:cNvPr id="30" name="textruta 29"/>
          <p:cNvSpPr txBox="1"/>
          <p:nvPr/>
        </p:nvSpPr>
        <p:spPr>
          <a:xfrm>
            <a:off x="3965720" y="6133340"/>
            <a:ext cx="554320"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Skåne</a:t>
            </a:r>
          </a:p>
        </p:txBody>
      </p:sp>
      <p:sp>
        <p:nvSpPr>
          <p:cNvPr id="31" name="textruta 30"/>
          <p:cNvSpPr txBox="1"/>
          <p:nvPr/>
        </p:nvSpPr>
        <p:spPr>
          <a:xfrm>
            <a:off x="4384555" y="6058597"/>
            <a:ext cx="554320"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Blekinge</a:t>
            </a:r>
          </a:p>
        </p:txBody>
      </p:sp>
      <p:sp>
        <p:nvSpPr>
          <p:cNvPr id="32" name="textruta 31">
            <a:extLst>
              <a:ext uri="{FF2B5EF4-FFF2-40B4-BE49-F238E27FC236}">
                <a16:creationId xmlns:a16="http://schemas.microsoft.com/office/drawing/2014/main" id="{C8AD6651-9334-4ED5-BC02-B68C248C5F8F}"/>
              </a:ext>
            </a:extLst>
          </p:cNvPr>
          <p:cNvSpPr txBox="1"/>
          <p:nvPr/>
        </p:nvSpPr>
        <p:spPr>
          <a:xfrm>
            <a:off x="446049" y="334537"/>
            <a:ext cx="3300761" cy="1569660"/>
          </a:xfrm>
          <a:prstGeom prst="rect">
            <a:avLst/>
          </a:prstGeom>
          <a:noFill/>
        </p:spPr>
        <p:txBody>
          <a:bodyPr wrap="square" rtlCol="0">
            <a:spAutoFit/>
          </a:bodyPr>
          <a:lstStyle/>
          <a:p>
            <a:r>
              <a:rPr lang="sv-SE" sz="3200" b="1" dirty="0"/>
              <a:t>Varifrån kommer representanter? </a:t>
            </a:r>
            <a:endParaRPr lang="sv-SE" sz="1200" b="1" dirty="0">
              <a:solidFill>
                <a:srgbClr val="377D7A"/>
              </a:solidFill>
              <a:latin typeface="Calibri" panose="020F0502020204030204"/>
              <a:ea typeface="+mj-ea"/>
              <a:cs typeface="+mj-cs"/>
            </a:endParaRPr>
          </a:p>
        </p:txBody>
      </p:sp>
      <p:sp>
        <p:nvSpPr>
          <p:cNvPr id="33" name="textruta 32"/>
          <p:cNvSpPr txBox="1"/>
          <p:nvPr/>
        </p:nvSpPr>
        <p:spPr>
          <a:xfrm>
            <a:off x="3732549" y="5660596"/>
            <a:ext cx="747391" cy="276999"/>
          </a:xfrm>
          <a:prstGeom prst="rect">
            <a:avLst/>
          </a:prstGeom>
          <a:noFill/>
        </p:spPr>
        <p:txBody>
          <a:bodyPr wrap="square" rtlCol="0">
            <a:spAutoFit/>
          </a:bodyPr>
          <a:lstStyle/>
          <a:p>
            <a:r>
              <a:rPr lang="sv-SE" sz="600" b="1" dirty="0">
                <a:latin typeface="Corbel" panose="020B0503020204020204" pitchFamily="34" charset="0"/>
              </a:rPr>
              <a:t>RSS</a:t>
            </a:r>
          </a:p>
          <a:p>
            <a:r>
              <a:rPr lang="sv-SE" sz="600" b="1" dirty="0">
                <a:latin typeface="Corbel" panose="020B0503020204020204" pitchFamily="34" charset="0"/>
              </a:rPr>
              <a:t>Halland</a:t>
            </a:r>
          </a:p>
        </p:txBody>
      </p:sp>
      <p:sp>
        <p:nvSpPr>
          <p:cNvPr id="34" name="Flödesschema: Koppling 33">
            <a:extLst>
              <a:ext uri="{FF2B5EF4-FFF2-40B4-BE49-F238E27FC236}">
                <a16:creationId xmlns:a16="http://schemas.microsoft.com/office/drawing/2014/main" id="{292F831D-45C3-4501-BC2A-57F4C377C0FC}"/>
              </a:ext>
            </a:extLst>
          </p:cNvPr>
          <p:cNvSpPr/>
          <p:nvPr/>
        </p:nvSpPr>
        <p:spPr>
          <a:xfrm>
            <a:off x="4753463" y="5416718"/>
            <a:ext cx="186069" cy="184208"/>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5</a:t>
            </a:r>
          </a:p>
        </p:txBody>
      </p:sp>
      <p:sp>
        <p:nvSpPr>
          <p:cNvPr id="44" name="Flödesschema: Koppling 43">
            <a:extLst>
              <a:ext uri="{FF2B5EF4-FFF2-40B4-BE49-F238E27FC236}">
                <a16:creationId xmlns:a16="http://schemas.microsoft.com/office/drawing/2014/main" id="{1FD797E7-C703-4C90-B581-5C05F6E224EC}"/>
              </a:ext>
            </a:extLst>
          </p:cNvPr>
          <p:cNvSpPr/>
          <p:nvPr/>
        </p:nvSpPr>
        <p:spPr>
          <a:xfrm>
            <a:off x="4412178" y="5730763"/>
            <a:ext cx="186722" cy="197653"/>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3</a:t>
            </a:r>
          </a:p>
        </p:txBody>
      </p:sp>
      <p:sp>
        <p:nvSpPr>
          <p:cNvPr id="49" name="Flödesschema: Koppling 48">
            <a:extLst>
              <a:ext uri="{FF2B5EF4-FFF2-40B4-BE49-F238E27FC236}">
                <a16:creationId xmlns:a16="http://schemas.microsoft.com/office/drawing/2014/main" id="{5A7A1FCE-BA2C-4582-B05F-994041A2AE18}"/>
              </a:ext>
            </a:extLst>
          </p:cNvPr>
          <p:cNvSpPr/>
          <p:nvPr/>
        </p:nvSpPr>
        <p:spPr>
          <a:xfrm>
            <a:off x="4774694" y="4305985"/>
            <a:ext cx="158984" cy="194947"/>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2</a:t>
            </a:r>
          </a:p>
        </p:txBody>
      </p:sp>
      <p:sp>
        <p:nvSpPr>
          <p:cNvPr id="55" name="Flödesschema: Koppling 54">
            <a:extLst>
              <a:ext uri="{FF2B5EF4-FFF2-40B4-BE49-F238E27FC236}">
                <a16:creationId xmlns:a16="http://schemas.microsoft.com/office/drawing/2014/main" id="{72E2D10C-26C5-4FF9-ACED-F9F26AC77DAA}"/>
              </a:ext>
            </a:extLst>
          </p:cNvPr>
          <p:cNvSpPr/>
          <p:nvPr/>
        </p:nvSpPr>
        <p:spPr>
          <a:xfrm>
            <a:off x="4191426" y="4996803"/>
            <a:ext cx="158984" cy="194947"/>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1</a:t>
            </a:r>
          </a:p>
        </p:txBody>
      </p:sp>
      <p:sp>
        <p:nvSpPr>
          <p:cNvPr id="56" name="Flödesschema: Koppling 55">
            <a:extLst>
              <a:ext uri="{FF2B5EF4-FFF2-40B4-BE49-F238E27FC236}">
                <a16:creationId xmlns:a16="http://schemas.microsoft.com/office/drawing/2014/main" id="{7B631ED8-AEC8-42C4-A1C2-F6A8E4FFE8CB}"/>
              </a:ext>
            </a:extLst>
          </p:cNvPr>
          <p:cNvSpPr/>
          <p:nvPr/>
        </p:nvSpPr>
        <p:spPr>
          <a:xfrm>
            <a:off x="4010693" y="5488691"/>
            <a:ext cx="158984" cy="194947"/>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1</a:t>
            </a:r>
          </a:p>
        </p:txBody>
      </p:sp>
      <p:sp>
        <p:nvSpPr>
          <p:cNvPr id="57" name="Flödesschema: Koppling 56">
            <a:extLst>
              <a:ext uri="{FF2B5EF4-FFF2-40B4-BE49-F238E27FC236}">
                <a16:creationId xmlns:a16="http://schemas.microsoft.com/office/drawing/2014/main" id="{B153C97A-DBC8-4A44-A0FA-7D635707528C}"/>
              </a:ext>
            </a:extLst>
          </p:cNvPr>
          <p:cNvSpPr/>
          <p:nvPr/>
        </p:nvSpPr>
        <p:spPr>
          <a:xfrm>
            <a:off x="3773338" y="4741199"/>
            <a:ext cx="158984" cy="194947"/>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1</a:t>
            </a:r>
          </a:p>
        </p:txBody>
      </p:sp>
      <p:sp>
        <p:nvSpPr>
          <p:cNvPr id="58" name="Flödesschema: Koppling 57">
            <a:extLst>
              <a:ext uri="{FF2B5EF4-FFF2-40B4-BE49-F238E27FC236}">
                <a16:creationId xmlns:a16="http://schemas.microsoft.com/office/drawing/2014/main" id="{8E8B45F0-488C-46D3-A293-ABB5AF0ED272}"/>
              </a:ext>
            </a:extLst>
          </p:cNvPr>
          <p:cNvSpPr/>
          <p:nvPr/>
        </p:nvSpPr>
        <p:spPr>
          <a:xfrm>
            <a:off x="3577411" y="5165669"/>
            <a:ext cx="158984" cy="194947"/>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7</a:t>
            </a:r>
          </a:p>
        </p:txBody>
      </p:sp>
      <p:sp>
        <p:nvSpPr>
          <p:cNvPr id="59" name="Flödesschema: Koppling 58">
            <a:extLst>
              <a:ext uri="{FF2B5EF4-FFF2-40B4-BE49-F238E27FC236}">
                <a16:creationId xmlns:a16="http://schemas.microsoft.com/office/drawing/2014/main" id="{BCACDDB0-25A2-46BC-A3ED-FFC8A92140A2}"/>
              </a:ext>
            </a:extLst>
          </p:cNvPr>
          <p:cNvSpPr/>
          <p:nvPr/>
        </p:nvSpPr>
        <p:spPr>
          <a:xfrm>
            <a:off x="4666254" y="4920597"/>
            <a:ext cx="158984" cy="194947"/>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2</a:t>
            </a:r>
          </a:p>
        </p:txBody>
      </p:sp>
      <p:sp>
        <p:nvSpPr>
          <p:cNvPr id="60" name="Flödesschema: Koppling 59">
            <a:extLst>
              <a:ext uri="{FF2B5EF4-FFF2-40B4-BE49-F238E27FC236}">
                <a16:creationId xmlns:a16="http://schemas.microsoft.com/office/drawing/2014/main" id="{6500161F-D6EB-4873-ACD9-4FDF9F563C8E}"/>
              </a:ext>
            </a:extLst>
          </p:cNvPr>
          <p:cNvSpPr/>
          <p:nvPr/>
        </p:nvSpPr>
        <p:spPr>
          <a:xfrm>
            <a:off x="4381034" y="5319245"/>
            <a:ext cx="158984" cy="194947"/>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8</a:t>
            </a:r>
          </a:p>
        </p:txBody>
      </p:sp>
      <p:sp>
        <p:nvSpPr>
          <p:cNvPr id="61" name="Flödesschema: Koppling 60">
            <a:extLst>
              <a:ext uri="{FF2B5EF4-FFF2-40B4-BE49-F238E27FC236}">
                <a16:creationId xmlns:a16="http://schemas.microsoft.com/office/drawing/2014/main" id="{0B0F08C6-FBAC-4090-BE99-8F80BA712699}"/>
              </a:ext>
            </a:extLst>
          </p:cNvPr>
          <p:cNvSpPr/>
          <p:nvPr/>
        </p:nvSpPr>
        <p:spPr>
          <a:xfrm>
            <a:off x="3654376" y="5604148"/>
            <a:ext cx="158984" cy="194947"/>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2</a:t>
            </a:r>
          </a:p>
        </p:txBody>
      </p:sp>
      <p:sp>
        <p:nvSpPr>
          <p:cNvPr id="62" name="Flödesschema: Koppling 61">
            <a:extLst>
              <a:ext uri="{FF2B5EF4-FFF2-40B4-BE49-F238E27FC236}">
                <a16:creationId xmlns:a16="http://schemas.microsoft.com/office/drawing/2014/main" id="{D2CC28B1-4775-4149-BBB7-5A3504D47AE0}"/>
              </a:ext>
            </a:extLst>
          </p:cNvPr>
          <p:cNvSpPr/>
          <p:nvPr/>
        </p:nvSpPr>
        <p:spPr>
          <a:xfrm>
            <a:off x="3372850" y="4970722"/>
            <a:ext cx="158984" cy="194947"/>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1</a:t>
            </a:r>
          </a:p>
        </p:txBody>
      </p:sp>
      <p:sp>
        <p:nvSpPr>
          <p:cNvPr id="63" name="Flödesschema: Koppling 62">
            <a:extLst>
              <a:ext uri="{FF2B5EF4-FFF2-40B4-BE49-F238E27FC236}">
                <a16:creationId xmlns:a16="http://schemas.microsoft.com/office/drawing/2014/main" id="{12D0B430-A799-488E-A9F5-C56719036AD1}"/>
              </a:ext>
            </a:extLst>
          </p:cNvPr>
          <p:cNvSpPr/>
          <p:nvPr/>
        </p:nvSpPr>
        <p:spPr>
          <a:xfrm>
            <a:off x="6862820" y="1048300"/>
            <a:ext cx="247150" cy="27966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8</a:t>
            </a:r>
            <a:endParaRPr lang="sv-SE" sz="1200" b="1" dirty="0">
              <a:solidFill>
                <a:schemeClr val="tx1"/>
              </a:solidFill>
            </a:endParaRPr>
          </a:p>
        </p:txBody>
      </p:sp>
      <p:sp>
        <p:nvSpPr>
          <p:cNvPr id="64" name="Flödesschema: Koppling 63">
            <a:extLst>
              <a:ext uri="{FF2B5EF4-FFF2-40B4-BE49-F238E27FC236}">
                <a16:creationId xmlns:a16="http://schemas.microsoft.com/office/drawing/2014/main" id="{925B3C1D-CCB5-4F88-AC3F-81C0196BE115}"/>
              </a:ext>
            </a:extLst>
          </p:cNvPr>
          <p:cNvSpPr/>
          <p:nvPr/>
        </p:nvSpPr>
        <p:spPr>
          <a:xfrm>
            <a:off x="6691475" y="1476262"/>
            <a:ext cx="555005" cy="27966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13</a:t>
            </a:r>
          </a:p>
        </p:txBody>
      </p:sp>
      <p:sp>
        <p:nvSpPr>
          <p:cNvPr id="65" name="Flödesschema: Koppling 64">
            <a:extLst>
              <a:ext uri="{FF2B5EF4-FFF2-40B4-BE49-F238E27FC236}">
                <a16:creationId xmlns:a16="http://schemas.microsoft.com/office/drawing/2014/main" id="{5AEBAEFC-0240-4499-B7F2-3DB0703F2884}"/>
              </a:ext>
            </a:extLst>
          </p:cNvPr>
          <p:cNvSpPr/>
          <p:nvPr/>
        </p:nvSpPr>
        <p:spPr>
          <a:xfrm>
            <a:off x="6862820" y="1904197"/>
            <a:ext cx="247150" cy="27966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8</a:t>
            </a:r>
          </a:p>
        </p:txBody>
      </p:sp>
      <p:sp>
        <p:nvSpPr>
          <p:cNvPr id="66" name="Flödesschema: Koppling 65">
            <a:extLst>
              <a:ext uri="{FF2B5EF4-FFF2-40B4-BE49-F238E27FC236}">
                <a16:creationId xmlns:a16="http://schemas.microsoft.com/office/drawing/2014/main" id="{7831E82F-0C3B-4AE1-A60A-E0B68F77EAF0}"/>
              </a:ext>
            </a:extLst>
          </p:cNvPr>
          <p:cNvSpPr/>
          <p:nvPr/>
        </p:nvSpPr>
        <p:spPr>
          <a:xfrm>
            <a:off x="6625659" y="2340596"/>
            <a:ext cx="658490" cy="27966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15</a:t>
            </a:r>
          </a:p>
        </p:txBody>
      </p:sp>
      <p:sp>
        <p:nvSpPr>
          <p:cNvPr id="67" name="Flödesschema: Koppling 66">
            <a:extLst>
              <a:ext uri="{FF2B5EF4-FFF2-40B4-BE49-F238E27FC236}">
                <a16:creationId xmlns:a16="http://schemas.microsoft.com/office/drawing/2014/main" id="{96A84EF4-50E7-48CC-8406-6BEC0550AF66}"/>
              </a:ext>
            </a:extLst>
          </p:cNvPr>
          <p:cNvSpPr/>
          <p:nvPr/>
        </p:nvSpPr>
        <p:spPr>
          <a:xfrm>
            <a:off x="6862820" y="2776995"/>
            <a:ext cx="247150" cy="27966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6</a:t>
            </a:r>
          </a:p>
        </p:txBody>
      </p:sp>
      <p:sp>
        <p:nvSpPr>
          <p:cNvPr id="68" name="Flödesschema: Koppling 67">
            <a:extLst>
              <a:ext uri="{FF2B5EF4-FFF2-40B4-BE49-F238E27FC236}">
                <a16:creationId xmlns:a16="http://schemas.microsoft.com/office/drawing/2014/main" id="{6B75C5CB-1A82-4B8B-996D-372F5D6517BF}"/>
              </a:ext>
            </a:extLst>
          </p:cNvPr>
          <p:cNvSpPr/>
          <p:nvPr/>
        </p:nvSpPr>
        <p:spPr>
          <a:xfrm>
            <a:off x="6642470" y="3218806"/>
            <a:ext cx="636744" cy="279665"/>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a:solidFill>
                  <a:schemeClr val="tx1"/>
                </a:solidFill>
              </a:rPr>
              <a:t>13</a:t>
            </a:r>
          </a:p>
        </p:txBody>
      </p:sp>
      <p:sp>
        <p:nvSpPr>
          <p:cNvPr id="69" name="Flödesschema: Koppling 68">
            <a:extLst>
              <a:ext uri="{FF2B5EF4-FFF2-40B4-BE49-F238E27FC236}">
                <a16:creationId xmlns:a16="http://schemas.microsoft.com/office/drawing/2014/main" id="{E964B92B-5469-498B-980F-463F4B5F2110}"/>
              </a:ext>
            </a:extLst>
          </p:cNvPr>
          <p:cNvSpPr/>
          <p:nvPr/>
        </p:nvSpPr>
        <p:spPr>
          <a:xfrm>
            <a:off x="5331657" y="4452970"/>
            <a:ext cx="148783" cy="182905"/>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7</a:t>
            </a:r>
          </a:p>
        </p:txBody>
      </p:sp>
      <p:sp>
        <p:nvSpPr>
          <p:cNvPr id="71" name="Flödesschema: Koppling 70">
            <a:extLst>
              <a:ext uri="{FF2B5EF4-FFF2-40B4-BE49-F238E27FC236}">
                <a16:creationId xmlns:a16="http://schemas.microsoft.com/office/drawing/2014/main" id="{AEF94DBA-B2C0-4677-8B88-1D9B8715234D}"/>
              </a:ext>
            </a:extLst>
          </p:cNvPr>
          <p:cNvSpPr/>
          <p:nvPr/>
        </p:nvSpPr>
        <p:spPr>
          <a:xfrm>
            <a:off x="4134526" y="2881738"/>
            <a:ext cx="148783" cy="182905"/>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2</a:t>
            </a:r>
          </a:p>
        </p:txBody>
      </p:sp>
      <p:sp>
        <p:nvSpPr>
          <p:cNvPr id="72" name="Flödesschema: Koppling 71">
            <a:extLst>
              <a:ext uri="{FF2B5EF4-FFF2-40B4-BE49-F238E27FC236}">
                <a16:creationId xmlns:a16="http://schemas.microsoft.com/office/drawing/2014/main" id="{C1CCB21C-8A96-4FFB-893E-6F327B1CFE67}"/>
              </a:ext>
            </a:extLst>
          </p:cNvPr>
          <p:cNvSpPr/>
          <p:nvPr/>
        </p:nvSpPr>
        <p:spPr>
          <a:xfrm>
            <a:off x="5297230" y="2205416"/>
            <a:ext cx="148783" cy="182905"/>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4</a:t>
            </a:r>
          </a:p>
        </p:txBody>
      </p:sp>
      <p:sp>
        <p:nvSpPr>
          <p:cNvPr id="73" name="Flödesschema: Koppling 72">
            <a:extLst>
              <a:ext uri="{FF2B5EF4-FFF2-40B4-BE49-F238E27FC236}">
                <a16:creationId xmlns:a16="http://schemas.microsoft.com/office/drawing/2014/main" id="{A9D904DE-B7C1-479F-A2A1-4FC9228C995C}"/>
              </a:ext>
            </a:extLst>
          </p:cNvPr>
          <p:cNvSpPr/>
          <p:nvPr/>
        </p:nvSpPr>
        <p:spPr>
          <a:xfrm>
            <a:off x="5601962" y="1170039"/>
            <a:ext cx="148783" cy="182905"/>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1</a:t>
            </a:r>
          </a:p>
        </p:txBody>
      </p:sp>
      <p:sp>
        <p:nvSpPr>
          <p:cNvPr id="74" name="Flödesschema: Koppling 73">
            <a:extLst>
              <a:ext uri="{FF2B5EF4-FFF2-40B4-BE49-F238E27FC236}">
                <a16:creationId xmlns:a16="http://schemas.microsoft.com/office/drawing/2014/main" id="{C6DBB4B3-9966-4839-8D5F-A67386D922D2}"/>
              </a:ext>
            </a:extLst>
          </p:cNvPr>
          <p:cNvSpPr/>
          <p:nvPr/>
        </p:nvSpPr>
        <p:spPr>
          <a:xfrm>
            <a:off x="5042417" y="2886372"/>
            <a:ext cx="148783" cy="182905"/>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1</a:t>
            </a:r>
          </a:p>
        </p:txBody>
      </p:sp>
      <p:sp>
        <p:nvSpPr>
          <p:cNvPr id="75" name="Flödesschema: Koppling 74">
            <a:extLst>
              <a:ext uri="{FF2B5EF4-FFF2-40B4-BE49-F238E27FC236}">
                <a16:creationId xmlns:a16="http://schemas.microsoft.com/office/drawing/2014/main" id="{BED6D447-F221-4379-A945-78610EC65247}"/>
              </a:ext>
            </a:extLst>
          </p:cNvPr>
          <p:cNvSpPr/>
          <p:nvPr/>
        </p:nvSpPr>
        <p:spPr>
          <a:xfrm>
            <a:off x="4541934" y="4048690"/>
            <a:ext cx="148783" cy="182905"/>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2</a:t>
            </a:r>
          </a:p>
        </p:txBody>
      </p:sp>
      <p:sp>
        <p:nvSpPr>
          <p:cNvPr id="76" name="Flödesschema: Koppling 75">
            <a:extLst>
              <a:ext uri="{FF2B5EF4-FFF2-40B4-BE49-F238E27FC236}">
                <a16:creationId xmlns:a16="http://schemas.microsoft.com/office/drawing/2014/main" id="{44452A05-3D83-44AE-9BAD-409F214A4D51}"/>
              </a:ext>
            </a:extLst>
          </p:cNvPr>
          <p:cNvSpPr/>
          <p:nvPr/>
        </p:nvSpPr>
        <p:spPr>
          <a:xfrm>
            <a:off x="5191200" y="4087548"/>
            <a:ext cx="148783" cy="182905"/>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4</a:t>
            </a:r>
          </a:p>
        </p:txBody>
      </p:sp>
      <p:sp>
        <p:nvSpPr>
          <p:cNvPr id="77" name="Flödesschema: Koppling 76">
            <a:extLst>
              <a:ext uri="{FF2B5EF4-FFF2-40B4-BE49-F238E27FC236}">
                <a16:creationId xmlns:a16="http://schemas.microsoft.com/office/drawing/2014/main" id="{1E24D774-1048-4087-859B-1CBC7AD7CB96}"/>
              </a:ext>
            </a:extLst>
          </p:cNvPr>
          <p:cNvSpPr/>
          <p:nvPr/>
        </p:nvSpPr>
        <p:spPr>
          <a:xfrm>
            <a:off x="3985743" y="4179000"/>
            <a:ext cx="148783" cy="182905"/>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1</a:t>
            </a:r>
          </a:p>
        </p:txBody>
      </p:sp>
      <p:sp>
        <p:nvSpPr>
          <p:cNvPr id="78" name="Flödesschema: Koppling 77">
            <a:extLst>
              <a:ext uri="{FF2B5EF4-FFF2-40B4-BE49-F238E27FC236}">
                <a16:creationId xmlns:a16="http://schemas.microsoft.com/office/drawing/2014/main" id="{5AA7E302-5A86-493C-90CA-69C7FE321E07}"/>
              </a:ext>
            </a:extLst>
          </p:cNvPr>
          <p:cNvSpPr/>
          <p:nvPr/>
        </p:nvSpPr>
        <p:spPr>
          <a:xfrm>
            <a:off x="4450666" y="4409479"/>
            <a:ext cx="148783" cy="182905"/>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3</a:t>
            </a:r>
          </a:p>
        </p:txBody>
      </p:sp>
      <p:sp>
        <p:nvSpPr>
          <p:cNvPr id="79" name="Flödesschema: Koppling 78">
            <a:extLst>
              <a:ext uri="{FF2B5EF4-FFF2-40B4-BE49-F238E27FC236}">
                <a16:creationId xmlns:a16="http://schemas.microsoft.com/office/drawing/2014/main" id="{9D831A3B-7674-47EF-BC5F-FEEF408B5A9F}"/>
              </a:ext>
            </a:extLst>
          </p:cNvPr>
          <p:cNvSpPr/>
          <p:nvPr/>
        </p:nvSpPr>
        <p:spPr>
          <a:xfrm>
            <a:off x="4012401" y="6359812"/>
            <a:ext cx="148783" cy="182905"/>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3</a:t>
            </a:r>
          </a:p>
        </p:txBody>
      </p:sp>
      <p:sp>
        <p:nvSpPr>
          <p:cNvPr id="80" name="Flödesschema: Koppling 79">
            <a:extLst>
              <a:ext uri="{FF2B5EF4-FFF2-40B4-BE49-F238E27FC236}">
                <a16:creationId xmlns:a16="http://schemas.microsoft.com/office/drawing/2014/main" id="{8F7D3E03-79E1-4E97-A1CE-13991C8BC8C6}"/>
              </a:ext>
            </a:extLst>
          </p:cNvPr>
          <p:cNvSpPr/>
          <p:nvPr/>
        </p:nvSpPr>
        <p:spPr>
          <a:xfrm>
            <a:off x="5481208" y="5360616"/>
            <a:ext cx="148783" cy="182905"/>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1</a:t>
            </a:r>
          </a:p>
        </p:txBody>
      </p:sp>
      <p:sp>
        <p:nvSpPr>
          <p:cNvPr id="81" name="Flödesschema: Koppling 80">
            <a:extLst>
              <a:ext uri="{FF2B5EF4-FFF2-40B4-BE49-F238E27FC236}">
                <a16:creationId xmlns:a16="http://schemas.microsoft.com/office/drawing/2014/main" id="{C226EC63-A6A1-485E-99AC-5398E3EF0A8A}"/>
              </a:ext>
            </a:extLst>
          </p:cNvPr>
          <p:cNvSpPr/>
          <p:nvPr/>
        </p:nvSpPr>
        <p:spPr>
          <a:xfrm>
            <a:off x="4961242" y="4631722"/>
            <a:ext cx="148783" cy="182905"/>
          </a:xfrm>
          <a:prstGeom prst="flowChartConnector">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tx1"/>
                </a:solidFill>
              </a:rPr>
              <a:t>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0653958-2F72-426F-B201-DE1C6630A930}"/>
              </a:ext>
            </a:extLst>
          </p:cNvPr>
          <p:cNvSpPr>
            <a:spLocks noGrp="1"/>
          </p:cNvSpPr>
          <p:nvPr>
            <p:ph idx="1"/>
          </p:nvPr>
        </p:nvSpPr>
        <p:spPr>
          <a:xfrm>
            <a:off x="664233" y="2105994"/>
            <a:ext cx="9609825" cy="3738598"/>
          </a:xfrm>
        </p:spPr>
        <p:txBody>
          <a:bodyPr/>
          <a:lstStyle/>
          <a:p>
            <a:r>
              <a:rPr lang="sv-SE" dirty="0"/>
              <a:t>Hur introduktionen har fungerat och hur den skulle kunna förbättras</a:t>
            </a:r>
          </a:p>
          <a:p>
            <a:r>
              <a:rPr lang="sv-SE" dirty="0"/>
              <a:t>Hur man uppfattar rollen som kommunal ledamot</a:t>
            </a:r>
          </a:p>
          <a:p>
            <a:r>
              <a:rPr lang="sv-SE" dirty="0"/>
              <a:t>Om man anser att frågorna man arbetar med är relevanta för ens verksamhetsområde</a:t>
            </a:r>
          </a:p>
          <a:p>
            <a:r>
              <a:rPr lang="sv-SE" dirty="0"/>
              <a:t>Om man upplever att ens synpunkter beaktas i arbetet</a:t>
            </a:r>
          </a:p>
          <a:p>
            <a:r>
              <a:rPr lang="sv-SE" dirty="0"/>
              <a:t>Hur man ser på värdet av att både region och kommun finns med i förhållande till arbetsgruppens uppdrag</a:t>
            </a:r>
          </a:p>
          <a:p>
            <a:r>
              <a:rPr lang="sv-SE" dirty="0"/>
              <a:t>Hur kommunikationen från SKR har fungerat</a:t>
            </a:r>
          </a:p>
        </p:txBody>
      </p:sp>
      <p:sp>
        <p:nvSpPr>
          <p:cNvPr id="3" name="Rubrik 2">
            <a:extLst>
              <a:ext uri="{FF2B5EF4-FFF2-40B4-BE49-F238E27FC236}">
                <a16:creationId xmlns:a16="http://schemas.microsoft.com/office/drawing/2014/main" id="{BA0DC12E-96B9-4EDA-A5DE-69B0BD3C0DB5}"/>
              </a:ext>
            </a:extLst>
          </p:cNvPr>
          <p:cNvSpPr>
            <a:spLocks noGrp="1"/>
          </p:cNvSpPr>
          <p:nvPr>
            <p:ph type="title"/>
          </p:nvPr>
        </p:nvSpPr>
        <p:spPr>
          <a:xfrm>
            <a:off x="664233" y="874602"/>
            <a:ext cx="10476207" cy="1231392"/>
          </a:xfrm>
        </p:spPr>
        <p:txBody>
          <a:bodyPr/>
          <a:lstStyle/>
          <a:p>
            <a:r>
              <a:rPr lang="sv-SE" dirty="0"/>
              <a:t>Enkät till kommunala representanter</a:t>
            </a:r>
          </a:p>
        </p:txBody>
      </p:sp>
    </p:spTree>
    <p:extLst>
      <p:ext uri="{BB962C8B-B14F-4D97-AF65-F5344CB8AC3E}">
        <p14:creationId xmlns:p14="http://schemas.microsoft.com/office/powerpoint/2010/main" val="1793288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77C2E64-FEC7-4336-9DD8-97055807AA95}"/>
              </a:ext>
            </a:extLst>
          </p:cNvPr>
          <p:cNvSpPr>
            <a:spLocks noGrp="1"/>
          </p:cNvSpPr>
          <p:nvPr>
            <p:ph idx="1"/>
          </p:nvPr>
        </p:nvSpPr>
        <p:spPr/>
        <p:txBody>
          <a:bodyPr/>
          <a:lstStyle/>
          <a:p>
            <a:r>
              <a:rPr lang="sv-SE" dirty="0"/>
              <a:t>Introduktionen behöver förbättras</a:t>
            </a:r>
          </a:p>
          <a:p>
            <a:r>
              <a:rPr lang="sv-SE" dirty="0"/>
              <a:t>Uppdraget behöver förtydligas</a:t>
            </a:r>
          </a:p>
          <a:p>
            <a:r>
              <a:rPr lang="sv-SE" dirty="0"/>
              <a:t>Värdeskapande att medverka</a:t>
            </a:r>
          </a:p>
          <a:p>
            <a:r>
              <a:rPr lang="sv-SE" dirty="0"/>
              <a:t>Synpunkter tas i beaktande</a:t>
            </a:r>
          </a:p>
          <a:p>
            <a:pPr marL="30163" indent="0">
              <a:buNone/>
            </a:pPr>
            <a:endParaRPr lang="sv-SE" dirty="0"/>
          </a:p>
        </p:txBody>
      </p:sp>
      <p:sp>
        <p:nvSpPr>
          <p:cNvPr id="3" name="Rubrik 2">
            <a:extLst>
              <a:ext uri="{FF2B5EF4-FFF2-40B4-BE49-F238E27FC236}">
                <a16:creationId xmlns:a16="http://schemas.microsoft.com/office/drawing/2014/main" id="{8046AB0C-C0DC-40FD-9F34-299F8E625349}"/>
              </a:ext>
            </a:extLst>
          </p:cNvPr>
          <p:cNvSpPr>
            <a:spLocks noGrp="1"/>
          </p:cNvSpPr>
          <p:nvPr>
            <p:ph type="title"/>
          </p:nvPr>
        </p:nvSpPr>
        <p:spPr/>
        <p:txBody>
          <a:bodyPr/>
          <a:lstStyle/>
          <a:p>
            <a:r>
              <a:rPr lang="sv-SE" dirty="0"/>
              <a:t>Sammanfattning av enkät </a:t>
            </a:r>
          </a:p>
        </p:txBody>
      </p:sp>
    </p:spTree>
    <p:extLst>
      <p:ext uri="{BB962C8B-B14F-4D97-AF65-F5344CB8AC3E}">
        <p14:creationId xmlns:p14="http://schemas.microsoft.com/office/powerpoint/2010/main" val="10443928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4C8821A-07B3-47CD-8A89-418328C3A12E}"/>
              </a:ext>
            </a:extLst>
          </p:cNvPr>
          <p:cNvSpPr>
            <a:spLocks noGrp="1"/>
          </p:cNvSpPr>
          <p:nvPr>
            <p:ph idx="1"/>
          </p:nvPr>
        </p:nvSpPr>
        <p:spPr/>
        <p:txBody>
          <a:bodyPr/>
          <a:lstStyle/>
          <a:p>
            <a:r>
              <a:rPr lang="sv-SE" dirty="0"/>
              <a:t>Redovisning av enkät </a:t>
            </a:r>
          </a:p>
          <a:p>
            <a:r>
              <a:rPr lang="sv-SE" dirty="0"/>
              <a:t>Dialog med representanter indelade i sjukvårdsregioner </a:t>
            </a:r>
          </a:p>
          <a:p>
            <a:pPr lvl="1"/>
            <a:r>
              <a:rPr lang="sv-SE" dirty="0"/>
              <a:t>Reflektion om resultat av enkäten </a:t>
            </a:r>
          </a:p>
          <a:p>
            <a:pPr lvl="1"/>
            <a:r>
              <a:rPr lang="sv-SE" dirty="0"/>
              <a:t>Reflektion om stöd på hemmaplan </a:t>
            </a:r>
          </a:p>
          <a:p>
            <a:endParaRPr lang="sv-SE" dirty="0"/>
          </a:p>
          <a:p>
            <a:endParaRPr lang="sv-SE" dirty="0"/>
          </a:p>
        </p:txBody>
      </p:sp>
      <p:sp>
        <p:nvSpPr>
          <p:cNvPr id="3" name="Rubrik 2">
            <a:extLst>
              <a:ext uri="{FF2B5EF4-FFF2-40B4-BE49-F238E27FC236}">
                <a16:creationId xmlns:a16="http://schemas.microsoft.com/office/drawing/2014/main" id="{2727C3A9-228B-4474-8C83-32DB2E382DAE}"/>
              </a:ext>
            </a:extLst>
          </p:cNvPr>
          <p:cNvSpPr>
            <a:spLocks noGrp="1"/>
          </p:cNvSpPr>
          <p:nvPr>
            <p:ph type="title"/>
          </p:nvPr>
        </p:nvSpPr>
        <p:spPr/>
        <p:txBody>
          <a:bodyPr/>
          <a:lstStyle/>
          <a:p>
            <a:r>
              <a:rPr lang="sv-SE" dirty="0"/>
              <a:t>Möte med kommunala representanter 16/9</a:t>
            </a:r>
          </a:p>
        </p:txBody>
      </p:sp>
    </p:spTree>
    <p:extLst>
      <p:ext uri="{BB962C8B-B14F-4D97-AF65-F5344CB8AC3E}">
        <p14:creationId xmlns:p14="http://schemas.microsoft.com/office/powerpoint/2010/main" val="17785410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931BF34-0B17-4760-BEA1-4B72F5105E8B}"/>
              </a:ext>
            </a:extLst>
          </p:cNvPr>
          <p:cNvSpPr>
            <a:spLocks noGrp="1"/>
          </p:cNvSpPr>
          <p:nvPr>
            <p:ph idx="1"/>
          </p:nvPr>
        </p:nvSpPr>
        <p:spPr/>
        <p:txBody>
          <a:bodyPr/>
          <a:lstStyle/>
          <a:p>
            <a:r>
              <a:rPr lang="sv-SE" b="1" dirty="0"/>
              <a:t>MÅL</a:t>
            </a:r>
          </a:p>
          <a:p>
            <a:pPr lvl="1"/>
            <a:r>
              <a:rPr lang="sv-SE" dirty="0"/>
              <a:t>Kommunala representanter i nationellt system för kunskapsstyrning inom hälso- och sjukvård ska uppleva att dom har ett tydligt uppdrag. </a:t>
            </a:r>
          </a:p>
          <a:p>
            <a:pPr lvl="1"/>
            <a:r>
              <a:rPr lang="sv-SE" dirty="0"/>
              <a:t>Arenor/nätverk för att få stöd och hämta kunskap ifrån samt sprida information till ska vara definierade och kända för de kommunala representanterna.</a:t>
            </a:r>
          </a:p>
          <a:p>
            <a:pPr lvl="1"/>
            <a:r>
              <a:rPr lang="sv-SE" dirty="0"/>
              <a:t>Skapa struktur för kommunal samverkan avseende att bedöma kunskapsunderlag ur ett kommunalt perspektiv. </a:t>
            </a:r>
          </a:p>
        </p:txBody>
      </p:sp>
      <p:sp>
        <p:nvSpPr>
          <p:cNvPr id="3" name="Rubrik 2">
            <a:extLst>
              <a:ext uri="{FF2B5EF4-FFF2-40B4-BE49-F238E27FC236}">
                <a16:creationId xmlns:a16="http://schemas.microsoft.com/office/drawing/2014/main" id="{97A1DF10-4858-4229-9456-98CAB63A1EA5}"/>
              </a:ext>
            </a:extLst>
          </p:cNvPr>
          <p:cNvSpPr>
            <a:spLocks noGrp="1"/>
          </p:cNvSpPr>
          <p:nvPr>
            <p:ph type="title"/>
          </p:nvPr>
        </p:nvSpPr>
        <p:spPr/>
        <p:txBody>
          <a:bodyPr/>
          <a:lstStyle/>
          <a:p>
            <a:r>
              <a:rPr lang="sv-SE" sz="2800" dirty="0"/>
              <a:t>Handlingsplan för utveckling av kommunernas medverkan i nationellt system för kunskapsstyrning hälso- och sjukvård </a:t>
            </a:r>
          </a:p>
        </p:txBody>
      </p:sp>
    </p:spTree>
    <p:extLst>
      <p:ext uri="{BB962C8B-B14F-4D97-AF65-F5344CB8AC3E}">
        <p14:creationId xmlns:p14="http://schemas.microsoft.com/office/powerpoint/2010/main" val="23992425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67EACB6-88C7-4A27-A97C-A83DC3443229}"/>
              </a:ext>
            </a:extLst>
          </p:cNvPr>
          <p:cNvSpPr>
            <a:spLocks noGrp="1"/>
          </p:cNvSpPr>
          <p:nvPr>
            <p:ph idx="1"/>
          </p:nvPr>
        </p:nvSpPr>
        <p:spPr/>
        <p:txBody>
          <a:bodyPr/>
          <a:lstStyle/>
          <a:p>
            <a:r>
              <a:rPr lang="sv-SE" dirty="0"/>
              <a:t>Svarar handlingsplanen generellt mot behoven/synpunkterna i enkäten? </a:t>
            </a:r>
          </a:p>
          <a:p>
            <a:r>
              <a:rPr lang="sv-SE" dirty="0"/>
              <a:t>Är målen relevanta och begripliga? </a:t>
            </a:r>
          </a:p>
          <a:p>
            <a:r>
              <a:rPr lang="sv-SE" dirty="0"/>
              <a:t>Är aktiviteterna relevanta och begripliga? </a:t>
            </a:r>
          </a:p>
          <a:p>
            <a:r>
              <a:rPr lang="sv-SE" dirty="0"/>
              <a:t>Något som saknas? </a:t>
            </a:r>
          </a:p>
          <a:p>
            <a:r>
              <a:rPr lang="sv-SE" dirty="0"/>
              <a:t>Något som är viktigare än annat? </a:t>
            </a:r>
          </a:p>
          <a:p>
            <a:r>
              <a:rPr lang="sv-SE" dirty="0"/>
              <a:t>Något som är mindre viktigt eller oviktigt? </a:t>
            </a:r>
          </a:p>
          <a:p>
            <a:endParaRPr lang="sv-SE" dirty="0"/>
          </a:p>
        </p:txBody>
      </p:sp>
      <p:sp>
        <p:nvSpPr>
          <p:cNvPr id="3" name="Rubrik 2">
            <a:extLst>
              <a:ext uri="{FF2B5EF4-FFF2-40B4-BE49-F238E27FC236}">
                <a16:creationId xmlns:a16="http://schemas.microsoft.com/office/drawing/2014/main" id="{F6F5C906-E3E9-4C11-95BE-D2CCCE03FA0D}"/>
              </a:ext>
            </a:extLst>
          </p:cNvPr>
          <p:cNvSpPr>
            <a:spLocks noGrp="1"/>
          </p:cNvSpPr>
          <p:nvPr>
            <p:ph type="title"/>
          </p:nvPr>
        </p:nvSpPr>
        <p:spPr/>
        <p:txBody>
          <a:bodyPr/>
          <a:lstStyle/>
          <a:p>
            <a:r>
              <a:rPr lang="sv-SE" dirty="0"/>
              <a:t>Reflektion kring handlingsplanen</a:t>
            </a:r>
          </a:p>
        </p:txBody>
      </p:sp>
      <p:sp>
        <p:nvSpPr>
          <p:cNvPr id="5" name="Rektangel: rundade hörn 4">
            <a:extLst>
              <a:ext uri="{FF2B5EF4-FFF2-40B4-BE49-F238E27FC236}">
                <a16:creationId xmlns:a16="http://schemas.microsoft.com/office/drawing/2014/main" id="{0606FE6B-73E3-42DE-8295-69D7463B0497}"/>
              </a:ext>
            </a:extLst>
          </p:cNvPr>
          <p:cNvSpPr/>
          <p:nvPr/>
        </p:nvSpPr>
        <p:spPr>
          <a:xfrm>
            <a:off x="7748248" y="4313008"/>
            <a:ext cx="3779520" cy="877998"/>
          </a:xfrm>
          <a:prstGeom prst="round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Maila synpunkter till: </a:t>
            </a:r>
            <a:r>
              <a:rPr lang="sv-SE" dirty="0">
                <a:solidFill>
                  <a:schemeClr val="tx1"/>
                </a:solidFill>
                <a:hlinkClick r:id="rId3"/>
              </a:rPr>
              <a:t>charlotta.wilhelmsson@skr.se</a:t>
            </a:r>
            <a:r>
              <a:rPr lang="sv-SE" dirty="0">
                <a:solidFill>
                  <a:schemeClr val="tx1"/>
                </a:solidFill>
              </a:rPr>
              <a:t>  </a:t>
            </a:r>
          </a:p>
        </p:txBody>
      </p:sp>
    </p:spTree>
    <p:extLst>
      <p:ext uri="{BB962C8B-B14F-4D97-AF65-F5344CB8AC3E}">
        <p14:creationId xmlns:p14="http://schemas.microsoft.com/office/powerpoint/2010/main" val="4050902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B05FB6C-3BF7-423E-92A2-2DDFCC794FB2}"/>
              </a:ext>
            </a:extLst>
          </p:cNvPr>
          <p:cNvSpPr>
            <a:spLocks noGrp="1"/>
          </p:cNvSpPr>
          <p:nvPr>
            <p:ph idx="1"/>
          </p:nvPr>
        </p:nvSpPr>
        <p:spPr/>
        <p:txBody>
          <a:bodyPr/>
          <a:lstStyle/>
          <a:p>
            <a:r>
              <a:rPr lang="sv-SE" dirty="0"/>
              <a:t>Ytterligare synpunkter senast </a:t>
            </a:r>
            <a:r>
              <a:rPr lang="sv-SE"/>
              <a:t>den 11/10</a:t>
            </a:r>
            <a:endParaRPr lang="sv-SE" dirty="0"/>
          </a:p>
          <a:p>
            <a:r>
              <a:rPr lang="sv-SE" dirty="0"/>
              <a:t>Presenteras för S-</a:t>
            </a:r>
            <a:r>
              <a:rPr lang="sv-SE" dirty="0" err="1"/>
              <a:t>KiS</a:t>
            </a:r>
            <a:r>
              <a:rPr lang="sv-SE" dirty="0"/>
              <a:t>, 21 oktober </a:t>
            </a:r>
          </a:p>
          <a:p>
            <a:r>
              <a:rPr lang="sv-SE" dirty="0"/>
              <a:t>Handlingsplanen blir del av verksamhetsplan för 2022 </a:t>
            </a:r>
          </a:p>
          <a:p>
            <a:endParaRPr lang="sv-SE" dirty="0"/>
          </a:p>
        </p:txBody>
      </p:sp>
      <p:sp>
        <p:nvSpPr>
          <p:cNvPr id="3" name="Rubrik 2">
            <a:extLst>
              <a:ext uri="{FF2B5EF4-FFF2-40B4-BE49-F238E27FC236}">
                <a16:creationId xmlns:a16="http://schemas.microsoft.com/office/drawing/2014/main" id="{2F707682-9BAD-46AA-BAAC-3A84E5E14C37}"/>
              </a:ext>
            </a:extLst>
          </p:cNvPr>
          <p:cNvSpPr>
            <a:spLocks noGrp="1"/>
          </p:cNvSpPr>
          <p:nvPr>
            <p:ph type="title"/>
          </p:nvPr>
        </p:nvSpPr>
        <p:spPr/>
        <p:txBody>
          <a:bodyPr/>
          <a:lstStyle/>
          <a:p>
            <a:r>
              <a:rPr lang="sv-SE" dirty="0"/>
              <a:t>Vad händer sedan? </a:t>
            </a:r>
          </a:p>
        </p:txBody>
      </p:sp>
    </p:spTree>
    <p:extLst>
      <p:ext uri="{BB962C8B-B14F-4D97-AF65-F5344CB8AC3E}">
        <p14:creationId xmlns:p14="http://schemas.microsoft.com/office/powerpoint/2010/main" val="4293932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524FFF-62C3-45AB-AE3B-6B9B873097BF}"/>
              </a:ext>
            </a:extLst>
          </p:cNvPr>
          <p:cNvSpPr>
            <a:spLocks noGrp="1"/>
          </p:cNvSpPr>
          <p:nvPr>
            <p:ph type="title"/>
          </p:nvPr>
        </p:nvSpPr>
        <p:spPr/>
        <p:txBody>
          <a:bodyPr/>
          <a:lstStyle/>
          <a:p>
            <a:r>
              <a:rPr lang="sv-SE" dirty="0"/>
              <a:t>Mötestider 2022</a:t>
            </a:r>
          </a:p>
        </p:txBody>
      </p:sp>
      <p:sp>
        <p:nvSpPr>
          <p:cNvPr id="4" name="Rektangel: rundade hörn 3">
            <a:extLst>
              <a:ext uri="{FF2B5EF4-FFF2-40B4-BE49-F238E27FC236}">
                <a16:creationId xmlns:a16="http://schemas.microsoft.com/office/drawing/2014/main" id="{104C8BBF-9EE1-4F8B-B799-52A61CB82F2F}"/>
              </a:ext>
            </a:extLst>
          </p:cNvPr>
          <p:cNvSpPr/>
          <p:nvPr/>
        </p:nvSpPr>
        <p:spPr>
          <a:xfrm>
            <a:off x="6032286" y="3864466"/>
            <a:ext cx="2094208" cy="1286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29 september 8-12 Fysiskt gemensam RSS och NSK-S</a:t>
            </a:r>
          </a:p>
        </p:txBody>
      </p:sp>
      <p:sp>
        <p:nvSpPr>
          <p:cNvPr id="5" name="Rektangel: rundade hörn 4">
            <a:extLst>
              <a:ext uri="{FF2B5EF4-FFF2-40B4-BE49-F238E27FC236}">
                <a16:creationId xmlns:a16="http://schemas.microsoft.com/office/drawing/2014/main" id="{DE11A92A-244F-4FB4-A4DB-8157507B6CB3}"/>
              </a:ext>
            </a:extLst>
          </p:cNvPr>
          <p:cNvSpPr/>
          <p:nvPr/>
        </p:nvSpPr>
        <p:spPr>
          <a:xfrm>
            <a:off x="8578229" y="2144666"/>
            <a:ext cx="2180049" cy="1279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solidFill>
                  <a:prstClr val="white"/>
                </a:solidFill>
                <a:latin typeface="Arial"/>
              </a:rPr>
              <a:t>30 november</a:t>
            </a:r>
            <a:r>
              <a:rPr kumimoji="0" lang="sv-SE" sz="1800" b="0" i="0" u="none" strike="noStrike" kern="1200" cap="none" spc="0" normalizeH="0" baseline="0" noProof="0" dirty="0">
                <a:ln>
                  <a:noFill/>
                </a:ln>
                <a:solidFill>
                  <a:prstClr val="white"/>
                </a:solidFill>
                <a:effectLst/>
                <a:uLnTx/>
                <a:uFillTx/>
                <a:latin typeface="Arial"/>
                <a:ea typeface="+mn-ea"/>
                <a:cs typeface="+mn-cs"/>
              </a:rPr>
              <a:t>, Digitalt </a:t>
            </a:r>
            <a:r>
              <a:rPr lang="sv-SE" dirty="0">
                <a:solidFill>
                  <a:prstClr val="white"/>
                </a:solidFill>
                <a:latin typeface="Arial"/>
              </a:rPr>
              <a:t>RSS- nätverksmöte</a:t>
            </a:r>
            <a:r>
              <a:rPr kumimoji="0" lang="sv-SE" sz="1800" b="0" i="0" u="none" strike="noStrike" kern="1200" cap="none" spc="0" normalizeH="0" baseline="0" noProof="0" dirty="0">
                <a:ln>
                  <a:noFill/>
                </a:ln>
                <a:solidFill>
                  <a:prstClr val="white"/>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ktangel: rundade hörn 5">
            <a:extLst>
              <a:ext uri="{FF2B5EF4-FFF2-40B4-BE49-F238E27FC236}">
                <a16:creationId xmlns:a16="http://schemas.microsoft.com/office/drawing/2014/main" id="{230DECDC-9EB8-4869-8058-8B5D758B240C}"/>
              </a:ext>
            </a:extLst>
          </p:cNvPr>
          <p:cNvSpPr/>
          <p:nvPr/>
        </p:nvSpPr>
        <p:spPr>
          <a:xfrm>
            <a:off x="6032286" y="2087591"/>
            <a:ext cx="2094208" cy="1286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28 september</a:t>
            </a:r>
            <a:b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b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Fysiskt RSS-nätverksmöte</a:t>
            </a:r>
          </a:p>
        </p:txBody>
      </p:sp>
      <p:sp>
        <p:nvSpPr>
          <p:cNvPr id="7" name="Rektangel: rundade hörn 6">
            <a:extLst>
              <a:ext uri="{FF2B5EF4-FFF2-40B4-BE49-F238E27FC236}">
                <a16:creationId xmlns:a16="http://schemas.microsoft.com/office/drawing/2014/main" id="{903A48A5-87A7-41C1-A1AE-80ED0E5E7365}"/>
              </a:ext>
            </a:extLst>
          </p:cNvPr>
          <p:cNvSpPr/>
          <p:nvPr/>
        </p:nvSpPr>
        <p:spPr>
          <a:xfrm>
            <a:off x="3451562" y="3870960"/>
            <a:ext cx="2094208" cy="1279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25 maj digital Gemensam RSS</a:t>
            </a:r>
            <a:r>
              <a:rPr lang="sv-SE" dirty="0">
                <a:solidFill>
                  <a:prstClr val="white"/>
                </a:solidFill>
                <a:latin typeface="Arial"/>
              </a:rPr>
              <a:t> och</a:t>
            </a:r>
            <a:r>
              <a:rPr kumimoji="0" lang="sv-SE" sz="1800" b="0" i="0" u="none" strike="noStrike" kern="1200" cap="none" spc="0" normalizeH="0" baseline="0" noProof="0" dirty="0">
                <a:ln>
                  <a:noFill/>
                </a:ln>
                <a:solidFill>
                  <a:prstClr val="white"/>
                </a:solidFill>
                <a:effectLst/>
                <a:uLnTx/>
                <a:uFillTx/>
                <a:latin typeface="Arial"/>
                <a:ea typeface="+mn-ea"/>
                <a:cs typeface="+mn-cs"/>
              </a:rPr>
              <a:t> NSK-S</a:t>
            </a:r>
          </a:p>
        </p:txBody>
      </p:sp>
      <p:sp>
        <p:nvSpPr>
          <p:cNvPr id="8" name="Rektangel: rundade hörn 7">
            <a:extLst>
              <a:ext uri="{FF2B5EF4-FFF2-40B4-BE49-F238E27FC236}">
                <a16:creationId xmlns:a16="http://schemas.microsoft.com/office/drawing/2014/main" id="{40F41C7A-89B7-4AFC-8CDA-5CF501B1914C}"/>
              </a:ext>
            </a:extLst>
          </p:cNvPr>
          <p:cNvSpPr/>
          <p:nvPr/>
        </p:nvSpPr>
        <p:spPr>
          <a:xfrm>
            <a:off x="3407857" y="2138172"/>
            <a:ext cx="2094208" cy="1286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solidFill>
                  <a:prstClr val="white"/>
                </a:solidFill>
                <a:latin typeface="Arial"/>
              </a:rPr>
              <a:t>12</a:t>
            </a:r>
            <a:r>
              <a:rPr kumimoji="0" lang="sv-SE" sz="1800" b="0" i="0" u="none" strike="noStrike" kern="1200" cap="none" spc="0" normalizeH="0" baseline="0" noProof="0" dirty="0">
                <a:ln>
                  <a:noFill/>
                </a:ln>
                <a:solidFill>
                  <a:prstClr val="white"/>
                </a:solidFill>
                <a:effectLst/>
                <a:uLnTx/>
                <a:uFillTx/>
                <a:latin typeface="Arial"/>
                <a:ea typeface="+mn-ea"/>
                <a:cs typeface="+mn-cs"/>
              </a:rPr>
              <a:t> maj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Digitalt RSS-nätverksmöte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ktangel: rundade hörn 8">
            <a:extLst>
              <a:ext uri="{FF2B5EF4-FFF2-40B4-BE49-F238E27FC236}">
                <a16:creationId xmlns:a16="http://schemas.microsoft.com/office/drawing/2014/main" id="{2C67B2DA-0F44-4E85-A93D-372CAC3B414D}"/>
              </a:ext>
            </a:extLst>
          </p:cNvPr>
          <p:cNvSpPr/>
          <p:nvPr/>
        </p:nvSpPr>
        <p:spPr>
          <a:xfrm>
            <a:off x="861914" y="2087591"/>
            <a:ext cx="2094208" cy="1286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16 februari Fysiskt  RSS-nätverksmöte</a:t>
            </a:r>
          </a:p>
        </p:txBody>
      </p:sp>
      <p:sp>
        <p:nvSpPr>
          <p:cNvPr id="10" name="Rektangel: rundade hörn 9">
            <a:extLst>
              <a:ext uri="{FF2B5EF4-FFF2-40B4-BE49-F238E27FC236}">
                <a16:creationId xmlns:a16="http://schemas.microsoft.com/office/drawing/2014/main" id="{017119C9-84F5-439C-8CA1-161DB9106E2F}"/>
              </a:ext>
            </a:extLst>
          </p:cNvPr>
          <p:cNvSpPr/>
          <p:nvPr/>
        </p:nvSpPr>
        <p:spPr>
          <a:xfrm>
            <a:off x="870838" y="3916850"/>
            <a:ext cx="2094208" cy="123375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17 februari, 8-12, Fysiskt </a:t>
            </a:r>
            <a:r>
              <a:rPr lang="sv-SE" dirty="0">
                <a:solidFill>
                  <a:sysClr val="windowText" lastClr="000000"/>
                </a:solidFill>
                <a:latin typeface="Arial"/>
              </a:rPr>
              <a:t>g</a:t>
            </a:r>
            <a:r>
              <a:rPr kumimoji="0" lang="sv-SE" sz="1800" b="0" i="0" u="none" strike="noStrike" kern="1200" cap="none" spc="0" normalizeH="0" baseline="0" noProof="0" dirty="0" err="1">
                <a:ln>
                  <a:noFill/>
                </a:ln>
                <a:solidFill>
                  <a:sysClr val="windowText" lastClr="000000"/>
                </a:solidFill>
                <a:effectLst/>
                <a:uLnTx/>
                <a:uFillTx/>
                <a:latin typeface="Arial"/>
                <a:ea typeface="+mn-ea"/>
                <a:cs typeface="+mn-cs"/>
              </a:rPr>
              <a:t>emensam</a:t>
            </a:r>
            <a:r>
              <a:rPr lang="sv-SE" dirty="0">
                <a:solidFill>
                  <a:sysClr val="windowText" lastClr="000000"/>
                </a:solidFill>
                <a:latin typeface="Arial"/>
              </a:rPr>
              <a:t> </a:t>
            </a: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RSS och NSK-S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1" name="Rektangel: rundade hörn 10">
            <a:extLst>
              <a:ext uri="{FF2B5EF4-FFF2-40B4-BE49-F238E27FC236}">
                <a16:creationId xmlns:a16="http://schemas.microsoft.com/office/drawing/2014/main" id="{D743EC57-2DDC-4695-A6E1-827DCBC7FFD7}"/>
              </a:ext>
            </a:extLst>
          </p:cNvPr>
          <p:cNvSpPr/>
          <p:nvPr/>
        </p:nvSpPr>
        <p:spPr>
          <a:xfrm>
            <a:off x="8613010" y="3864465"/>
            <a:ext cx="2094208" cy="1286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14 december Digitalt Gemensam RSS</a:t>
            </a:r>
            <a:r>
              <a:rPr lang="sv-SE" dirty="0">
                <a:solidFill>
                  <a:prstClr val="white"/>
                </a:solidFill>
                <a:latin typeface="Arial"/>
              </a:rPr>
              <a:t> och</a:t>
            </a:r>
            <a:r>
              <a:rPr kumimoji="0" lang="sv-SE" sz="1800" b="0" i="0" u="none" strike="noStrike" kern="1200" cap="none" spc="0" normalizeH="0" baseline="0" noProof="0" dirty="0">
                <a:ln>
                  <a:noFill/>
                </a:ln>
                <a:solidFill>
                  <a:prstClr val="white"/>
                </a:solidFill>
                <a:effectLst/>
                <a:uLnTx/>
                <a:uFillTx/>
                <a:latin typeface="Arial"/>
                <a:ea typeface="+mn-ea"/>
                <a:cs typeface="+mn-cs"/>
              </a:rPr>
              <a:t> NSK-S </a:t>
            </a:r>
          </a:p>
        </p:txBody>
      </p:sp>
    </p:spTree>
    <p:extLst>
      <p:ext uri="{BB962C8B-B14F-4D97-AF65-F5344CB8AC3E}">
        <p14:creationId xmlns:p14="http://schemas.microsoft.com/office/powerpoint/2010/main" val="140464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63208-3AFC-406A-BCAC-0C2D307FC158}"/>
              </a:ext>
            </a:extLst>
          </p:cNvPr>
          <p:cNvSpPr>
            <a:spLocks noGrp="1"/>
          </p:cNvSpPr>
          <p:nvPr>
            <p:ph type="title"/>
          </p:nvPr>
        </p:nvSpPr>
        <p:spPr/>
        <p:txBody>
          <a:bodyPr/>
          <a:lstStyle/>
          <a:p>
            <a:r>
              <a:rPr lang="sv-SE" dirty="0"/>
              <a:t>Nätverket för regionalt stöd till uppföljning, analys och kunskapsutveckling</a:t>
            </a:r>
          </a:p>
        </p:txBody>
      </p:sp>
      <p:sp>
        <p:nvSpPr>
          <p:cNvPr id="3" name="Platshållare för innehåll 2">
            <a:extLst>
              <a:ext uri="{FF2B5EF4-FFF2-40B4-BE49-F238E27FC236}">
                <a16:creationId xmlns:a16="http://schemas.microsoft.com/office/drawing/2014/main" id="{71746542-B568-4FAB-BB36-B43D9E8FD46C}"/>
              </a:ext>
            </a:extLst>
          </p:cNvPr>
          <p:cNvSpPr>
            <a:spLocks noGrp="1"/>
          </p:cNvSpPr>
          <p:nvPr>
            <p:ph idx="1"/>
          </p:nvPr>
        </p:nvSpPr>
        <p:spPr>
          <a:xfrm>
            <a:off x="664232" y="2907323"/>
            <a:ext cx="9609825" cy="3326478"/>
          </a:xfrm>
        </p:spPr>
        <p:txBody>
          <a:bodyPr/>
          <a:lstStyle/>
          <a:p>
            <a:r>
              <a:rPr lang="sv-SE"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Fokus på </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individbaserad systematisk uppföljning och utvecklade möjligheter att följa upp resultat</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för brukarna av socialtjänstens stöd och insatser</a:t>
            </a:r>
          </a:p>
          <a:p>
            <a:r>
              <a:rPr lang="sv-SE" sz="1800" b="1" dirty="0">
                <a:solidFill>
                  <a:srgbClr val="222222"/>
                </a:solidFill>
                <a:effectLst/>
                <a:latin typeface="Times New Roman" panose="02020603050405020304" pitchFamily="18" charset="0"/>
                <a:ea typeface="Times New Roman" panose="02020603050405020304" pitchFamily="18" charset="0"/>
              </a:rPr>
              <a:t>Stöd till analys</a:t>
            </a:r>
            <a:r>
              <a:rPr lang="sv-SE" sz="1800" dirty="0">
                <a:solidFill>
                  <a:srgbClr val="222222"/>
                </a:solidFill>
                <a:effectLst/>
                <a:latin typeface="Times New Roman" panose="02020603050405020304" pitchFamily="18" charset="0"/>
                <a:ea typeface="Times New Roman" panose="02020603050405020304" pitchFamily="18" charset="0"/>
              </a:rPr>
              <a:t> </a:t>
            </a:r>
            <a:r>
              <a:rPr lang="sv-SE" sz="1800" b="1" dirty="0">
                <a:solidFill>
                  <a:srgbClr val="222222"/>
                </a:solidFill>
                <a:effectLst/>
                <a:latin typeface="Times New Roman" panose="02020603050405020304" pitchFamily="18" charset="0"/>
                <a:ea typeface="Times New Roman" panose="02020603050405020304" pitchFamily="18" charset="0"/>
              </a:rPr>
              <a:t>av resultat från brukarundersökningar, öppna jämförelser samt lokal och regional systematisk uppföljning</a:t>
            </a:r>
            <a:endParaRPr lang="sv-SE" sz="1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r>
              <a:rPr lang="sv-SE"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Stöd till verksamhetsutveckling, </a:t>
            </a:r>
            <a:r>
              <a:rPr lang="sv-SE"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att använda kunskap från uppföljning som underlag i förbättringsarbete</a:t>
            </a:r>
          </a:p>
          <a:p>
            <a:r>
              <a:rPr lang="sv-SE"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Samla och sprida </a:t>
            </a:r>
            <a:r>
              <a:rPr lang="sv-SE"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goda/lärande exempel på systematisk uppföljning</a:t>
            </a:r>
            <a:r>
              <a:rPr lang="sv-SE"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från lokal och regional nivå</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v-SE" sz="1800" b="1" dirty="0">
                <a:solidFill>
                  <a:srgbClr val="222222"/>
                </a:solidFill>
                <a:effectLst/>
                <a:latin typeface="Times New Roman" panose="02020603050405020304" pitchFamily="18" charset="0"/>
                <a:ea typeface="Times New Roman" panose="02020603050405020304" pitchFamily="18" charset="0"/>
              </a:rPr>
              <a:t>Stöd och vägledning om juridiska förutsättningar</a:t>
            </a:r>
            <a:r>
              <a:rPr lang="sv-SE" sz="1800" dirty="0">
                <a:solidFill>
                  <a:srgbClr val="222222"/>
                </a:solidFill>
                <a:effectLst/>
                <a:latin typeface="Times New Roman" panose="02020603050405020304" pitchFamily="18" charset="0"/>
                <a:ea typeface="Times New Roman" panose="02020603050405020304" pitchFamily="18" charset="0"/>
              </a:rPr>
              <a:t>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6143274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524FFF-62C3-45AB-AE3B-6B9B873097BF}"/>
              </a:ext>
            </a:extLst>
          </p:cNvPr>
          <p:cNvSpPr>
            <a:spLocks noGrp="1"/>
          </p:cNvSpPr>
          <p:nvPr>
            <p:ph type="title"/>
          </p:nvPr>
        </p:nvSpPr>
        <p:spPr/>
        <p:txBody>
          <a:bodyPr/>
          <a:lstStyle/>
          <a:p>
            <a:r>
              <a:rPr lang="sv-SE" dirty="0"/>
              <a:t>Mötestider hösten 2021</a:t>
            </a:r>
          </a:p>
        </p:txBody>
      </p:sp>
      <p:sp>
        <p:nvSpPr>
          <p:cNvPr id="7" name="Rektangel: rundade hörn 6">
            <a:extLst>
              <a:ext uri="{FF2B5EF4-FFF2-40B4-BE49-F238E27FC236}">
                <a16:creationId xmlns:a16="http://schemas.microsoft.com/office/drawing/2014/main" id="{903A48A5-87A7-41C1-A1AE-80ED0E5E7365}"/>
              </a:ext>
            </a:extLst>
          </p:cNvPr>
          <p:cNvSpPr/>
          <p:nvPr/>
        </p:nvSpPr>
        <p:spPr>
          <a:xfrm>
            <a:off x="6543105" y="2087591"/>
            <a:ext cx="2094208" cy="1279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solidFill>
                  <a:prstClr val="white"/>
                </a:solidFill>
                <a:latin typeface="Arial"/>
              </a:rPr>
              <a:t>3 december, 13-17, </a:t>
            </a:r>
            <a:r>
              <a:rPr kumimoji="0" lang="sv-SE" sz="1800" b="0" i="0" u="none" strike="noStrike" kern="1200" cap="none" spc="0" normalizeH="0" baseline="0" noProof="0" dirty="0">
                <a:ln>
                  <a:noFill/>
                </a:ln>
                <a:solidFill>
                  <a:prstClr val="white"/>
                </a:solidFill>
                <a:effectLst/>
                <a:uLnTx/>
                <a:uFillTx/>
                <a:latin typeface="Arial"/>
                <a:ea typeface="+mn-ea"/>
                <a:cs typeface="+mn-cs"/>
              </a:rPr>
              <a:t>digital Gemensam RSS</a:t>
            </a:r>
            <a:r>
              <a:rPr lang="sv-SE" dirty="0">
                <a:solidFill>
                  <a:prstClr val="white"/>
                </a:solidFill>
                <a:latin typeface="Arial"/>
              </a:rPr>
              <a:t> och</a:t>
            </a:r>
            <a:r>
              <a:rPr kumimoji="0" lang="sv-SE" sz="1800" b="0" i="0" u="none" strike="noStrike" kern="1200" cap="none" spc="0" normalizeH="0" baseline="0" noProof="0" dirty="0">
                <a:ln>
                  <a:noFill/>
                </a:ln>
                <a:solidFill>
                  <a:prstClr val="white"/>
                </a:solidFill>
                <a:effectLst/>
                <a:uLnTx/>
                <a:uFillTx/>
                <a:latin typeface="Arial"/>
                <a:ea typeface="+mn-ea"/>
                <a:cs typeface="+mn-cs"/>
              </a:rPr>
              <a:t> NSK-S</a:t>
            </a:r>
          </a:p>
        </p:txBody>
      </p:sp>
      <p:sp>
        <p:nvSpPr>
          <p:cNvPr id="9" name="Rektangel: rundade hörn 8">
            <a:extLst>
              <a:ext uri="{FF2B5EF4-FFF2-40B4-BE49-F238E27FC236}">
                <a16:creationId xmlns:a16="http://schemas.microsoft.com/office/drawing/2014/main" id="{2C67B2DA-0F44-4E85-A93D-372CAC3B414D}"/>
              </a:ext>
            </a:extLst>
          </p:cNvPr>
          <p:cNvSpPr/>
          <p:nvPr/>
        </p:nvSpPr>
        <p:spPr>
          <a:xfrm>
            <a:off x="3010028" y="2081097"/>
            <a:ext cx="2094208" cy="12861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ysClr val="windowText" lastClr="000000"/>
                </a:solidFill>
                <a:effectLst/>
                <a:uLnTx/>
                <a:uFillTx/>
                <a:latin typeface="Arial"/>
                <a:ea typeface="+mn-ea"/>
                <a:cs typeface="+mn-cs"/>
              </a:rPr>
              <a:t>2 december, digitalt, 13-17. RSS</a:t>
            </a:r>
          </a:p>
        </p:txBody>
      </p:sp>
    </p:spTree>
    <p:extLst>
      <p:ext uri="{BB962C8B-B14F-4D97-AF65-F5344CB8AC3E}">
        <p14:creationId xmlns:p14="http://schemas.microsoft.com/office/powerpoint/2010/main" val="32179276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rmAutofit/>
          </a:bodyPr>
          <a:lstStyle/>
          <a:p>
            <a:r>
              <a:rPr lang="sv-SE" dirty="0"/>
              <a:t>Sammanfattning och avslut</a:t>
            </a:r>
          </a:p>
        </p:txBody>
      </p:sp>
      <p:sp>
        <p:nvSpPr>
          <p:cNvPr id="3" name="Platshållare för text 2"/>
          <p:cNvSpPr>
            <a:spLocks noGrp="1"/>
          </p:cNvSpPr>
          <p:nvPr>
            <p:ph type="subTitle" idx="1"/>
          </p:nvPr>
        </p:nvSpPr>
        <p:spPr>
          <a:xfrm>
            <a:off x="666000" y="4809600"/>
            <a:ext cx="9608400" cy="1425600"/>
          </a:xfrm>
        </p:spPr>
        <p:txBody>
          <a:bodyPr>
            <a:normAutofit/>
          </a:bodyPr>
          <a:lstStyle/>
          <a:p>
            <a:r>
              <a:rPr lang="sv-SE" dirty="0"/>
              <a:t>Ola Götesson</a:t>
            </a:r>
          </a:p>
        </p:txBody>
      </p:sp>
    </p:spTree>
    <p:extLst>
      <p:ext uri="{BB962C8B-B14F-4D97-AF65-F5344CB8AC3E}">
        <p14:creationId xmlns:p14="http://schemas.microsoft.com/office/powerpoint/2010/main" val="260004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95BFCD45-571F-4515-A7AB-57790846C2DD}"/>
              </a:ext>
            </a:extLst>
          </p:cNvPr>
          <p:cNvSpPr>
            <a:spLocks noGrp="1"/>
          </p:cNvSpPr>
          <p:nvPr>
            <p:ph idx="1"/>
          </p:nvPr>
        </p:nvSpPr>
        <p:spPr>
          <a:xfrm>
            <a:off x="664232" y="920262"/>
            <a:ext cx="9609825" cy="5313539"/>
          </a:xfrm>
        </p:spPr>
        <p:txBody>
          <a:bodyPr/>
          <a:lstStyle/>
          <a:p>
            <a:r>
              <a:rPr lang="sv-SE" sz="1800" dirty="0">
                <a:solidFill>
                  <a:srgbClr val="333333"/>
                </a:solidFill>
                <a:effectLst/>
                <a:latin typeface="Times New Roman" panose="02020603050405020304" pitchFamily="18" charset="0"/>
                <a:ea typeface="Times New Roman" panose="02020603050405020304" pitchFamily="18" charset="0"/>
              </a:rPr>
              <a:t>Undersöka möjliga </a:t>
            </a:r>
            <a:r>
              <a:rPr lang="sv-SE" sz="1800" b="1" dirty="0">
                <a:solidFill>
                  <a:srgbClr val="333333"/>
                </a:solidFill>
                <a:effectLst/>
                <a:latin typeface="Times New Roman" panose="02020603050405020304" pitchFamily="18" charset="0"/>
                <a:ea typeface="Times New Roman" panose="02020603050405020304" pitchFamily="18" charset="0"/>
              </a:rPr>
              <a:t>samarbeten</a:t>
            </a:r>
            <a:r>
              <a:rPr lang="sv-SE" sz="1800" dirty="0">
                <a:solidFill>
                  <a:srgbClr val="333333"/>
                </a:solidFill>
                <a:effectLst/>
                <a:latin typeface="Times New Roman" panose="02020603050405020304" pitchFamily="18" charset="0"/>
                <a:ea typeface="Times New Roman" panose="02020603050405020304" pitchFamily="18" charset="0"/>
              </a:rPr>
              <a:t>, dels mellan nationell och regional nivå, dels mellan olika regionala samverkans- och stödstrukturer, beträffande </a:t>
            </a:r>
            <a:r>
              <a:rPr lang="sv-SE" sz="1800" b="1" dirty="0">
                <a:solidFill>
                  <a:srgbClr val="333333"/>
                </a:solidFill>
                <a:effectLst/>
                <a:latin typeface="Times New Roman" panose="02020603050405020304" pitchFamily="18" charset="0"/>
                <a:ea typeface="Times New Roman" panose="02020603050405020304" pitchFamily="18" charset="0"/>
              </a:rPr>
              <a:t>utbildning och stöd till kommuner/kommunala verksamheter</a:t>
            </a:r>
            <a:r>
              <a:rPr lang="sv-SE" sz="1800" dirty="0">
                <a:solidFill>
                  <a:srgbClr val="333333"/>
                </a:solidFill>
                <a:effectLst/>
                <a:latin typeface="Times New Roman" panose="02020603050405020304" pitchFamily="18" charset="0"/>
                <a:ea typeface="Times New Roman" panose="02020603050405020304" pitchFamily="18" charset="0"/>
              </a:rPr>
              <a:t> </a:t>
            </a:r>
          </a:p>
          <a:p>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Erfarenhetsutbyte och ömsesidigt stöd i arrangemang, </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kompetensutveckling och utbildning i metoder och verktyg för uppföljning, analys och verksamhetsutveckling</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sv-SE"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Medverka i utvecklingen av stöd till individbaserad systematisk uppföljning</a:t>
            </a:r>
            <a:r>
              <a:rPr lang="sv-SE"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inom ramen för Partnerskapet</a:t>
            </a:r>
            <a:r>
              <a:rPr lang="sv-SE"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till stöd för kunskapsstyrning i socialtjänsten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v-SE"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Skapa samsyn och en gemensam bild av vad uppföljning innebär</a:t>
            </a:r>
            <a:r>
              <a:rPr lang="sv-SE"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inom socialtjänsten, med ett särskilt fokus på</a:t>
            </a:r>
            <a:r>
              <a:rPr lang="sv-SE"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individbaserad systematisk uppföljning (ISU)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v-SE" sz="1800" b="1" dirty="0">
                <a:effectLst/>
                <a:latin typeface="Times New Roman" panose="02020603050405020304" pitchFamily="18" charset="0"/>
                <a:ea typeface="Times New Roman" panose="02020603050405020304" pitchFamily="18" charset="0"/>
              </a:rPr>
              <a:t>Intressebevakning och påverkansarbete till stöd för systematisk uppföljning </a:t>
            </a:r>
          </a:p>
          <a:p>
            <a:r>
              <a:rPr lang="sv-SE"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Omvärldsbevakning</a:t>
            </a:r>
            <a:r>
              <a:rPr lang="sv-SE"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av forskning,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uppföljning, analys, verksamhets- och kunskaps­utveckling</a:t>
            </a:r>
            <a:r>
              <a:rPr lang="sv-SE"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på lokal, regional och nationell nivå</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163" indent="0">
              <a:buNone/>
            </a:pPr>
            <a:r>
              <a:rPr lang="sv-SE" sz="1800" dirty="0">
                <a:effectLst/>
                <a:latin typeface="Times New Roman" panose="02020603050405020304" pitchFamily="18" charset="0"/>
                <a:ea typeface="Times New Roman" panose="02020603050405020304" pitchFamily="18" charset="0"/>
              </a:rPr>
              <a:t/>
            </a:r>
            <a:br>
              <a:rPr lang="sv-SE" sz="1800" dirty="0">
                <a:effectLst/>
                <a:latin typeface="Times New Roman" panose="02020603050405020304" pitchFamily="18" charset="0"/>
                <a:ea typeface="Times New Roman" panose="02020603050405020304" pitchFamily="18" charset="0"/>
              </a:rPr>
            </a:br>
            <a:endParaRPr lang="sv-SE" dirty="0"/>
          </a:p>
        </p:txBody>
      </p:sp>
    </p:spTree>
    <p:extLst>
      <p:ext uri="{BB962C8B-B14F-4D97-AF65-F5344CB8AC3E}">
        <p14:creationId xmlns:p14="http://schemas.microsoft.com/office/powerpoint/2010/main" val="1001338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10.xml><?xml version="1.0" encoding="utf-8"?>
<a:theme xmlns:a="http://schemas.openxmlformats.org/drawingml/2006/main" name="1_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11.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2D4F3064-8F03-4D25-9215-38081F1E0559}" vid="{1D1C31D0-6525-41C9-89A4-7732D582AA57}"/>
    </a:ext>
  </a:extLst>
</a:theme>
</file>

<file path=ppt/theme/theme12.xml><?xml version="1.0" encoding="utf-8"?>
<a:theme xmlns:a="http://schemas.openxmlformats.org/drawingml/2006/main" name="1_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B89EF165-2CBC-45BD-AA2F-B5486EFAD403}" vid="{41FAD10E-2EEA-4F32-A7EF-FB05375D8D08}"/>
    </a:ext>
  </a:extLst>
</a:theme>
</file>

<file path=ppt/theme/theme13.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15.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16.xml><?xml version="1.0" encoding="utf-8"?>
<a:theme xmlns:a="http://schemas.openxmlformats.org/drawingml/2006/main" name="2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1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L PPT Röd">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708A3794-37D9-4803-84A9-AB78FBB36BC4}"/>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095DED30-6B13-4BE2-BA4C-EA3394B95B7F}"/>
    </a:ext>
  </a:extLst>
</a:theme>
</file>

<file path=ppt/theme/theme5.xml><?xml version="1.0" encoding="utf-8"?>
<a:theme xmlns:a="http://schemas.openxmlformats.org/drawingml/2006/main" name="SKL PPT Svar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87141482-60FB-45BC-B401-1519BD2D21BE}"/>
    </a:ext>
  </a:extLst>
</a:theme>
</file>

<file path=ppt/theme/theme6.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7.xml><?xml version="1.0" encoding="utf-8"?>
<a:theme xmlns:a="http://schemas.openxmlformats.org/drawingml/2006/main" name="1_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8.xml><?xml version="1.0" encoding="utf-8"?>
<a:theme xmlns:a="http://schemas.openxmlformats.org/drawingml/2006/main" name="Storsthlm">
  <a:themeElements>
    <a:clrScheme name="Storsthlm">
      <a:dk1>
        <a:sysClr val="windowText" lastClr="000000"/>
      </a:dk1>
      <a:lt1>
        <a:sysClr val="window" lastClr="FFFFFF"/>
      </a:lt1>
      <a:dk2>
        <a:srgbClr val="44546A"/>
      </a:dk2>
      <a:lt2>
        <a:srgbClr val="E7E6E6"/>
      </a:lt2>
      <a:accent1>
        <a:srgbClr val="9C9552"/>
      </a:accent1>
      <a:accent2>
        <a:srgbClr val="758D9A"/>
      </a:accent2>
      <a:accent3>
        <a:srgbClr val="987D8A"/>
      </a:accent3>
      <a:accent4>
        <a:srgbClr val="9A8B75"/>
      </a:accent4>
      <a:accent5>
        <a:srgbClr val="8B9175"/>
      </a:accent5>
      <a:accent6>
        <a:srgbClr val="666666"/>
      </a:accent6>
      <a:hlink>
        <a:srgbClr val="0563C1"/>
      </a:hlink>
      <a:folHlink>
        <a:srgbClr val="954F72"/>
      </a:folHlink>
    </a:clrScheme>
    <a:fontScheme name="Storsthlm">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torsthlm Svart 60%">
      <a:srgbClr val="666666"/>
    </a:custClr>
    <a:custClr name="Storsthlm Svart 40%">
      <a:srgbClr val="999999"/>
    </a:custClr>
    <a:custClr name="Storsthlm Svart 20%">
      <a:srgbClr val="CCCCCC"/>
    </a:custClr>
    <a:custClr name="Storsthlm Gul">
      <a:srgbClr val="EDC72F"/>
    </a:custClr>
    <a:custClr name="Storsthlm Gul 40%">
      <a:srgbClr val="F4DD82"/>
    </a:custClr>
    <a:custClr name="Storsthlm Turkos">
      <a:srgbClr val="89CCCA"/>
    </a:custClr>
    <a:custClr name="Storsthlm Turkos 40%">
      <a:srgbClr val="B8E0DF"/>
    </a:custClr>
    <a:custClr name="Storsthlm Petrol">
      <a:srgbClr val="007788"/>
    </a:custClr>
    <a:custClr name="Storsthlm Petrol 40%">
      <a:srgbClr val="66ADB8"/>
    </a:custClr>
  </a:custClrLst>
  <a:extLst>
    <a:ext uri="{05A4C25C-085E-4340-85A3-A5531E510DB2}">
      <thm15:themeFamily xmlns:thm15="http://schemas.microsoft.com/office/thememl/2012/main" name="Storsthlm.potx" id="{25A0BD11-DB1B-4AC0-9DDD-7259A8CEBB2E}" vid="{833D5B87-92FB-4402-95F4-370EA7D136AB}"/>
    </a:ext>
  </a:extLst>
</a:theme>
</file>

<file path=ppt/theme/theme9.xml><?xml version="1.0" encoding="utf-8"?>
<a:theme xmlns:a="http://schemas.openxmlformats.org/drawingml/2006/main" name="4_Office Theme">
  <a:themeElements>
    <a:clrScheme name="Anpassat 1">
      <a:dk1>
        <a:sysClr val="windowText" lastClr="000000"/>
      </a:dk1>
      <a:lt1>
        <a:sysClr val="window" lastClr="FFFFFF"/>
      </a:lt1>
      <a:dk2>
        <a:srgbClr val="1E4652"/>
      </a:dk2>
      <a:lt2>
        <a:srgbClr val="F1F1EB"/>
      </a:lt2>
      <a:accent1>
        <a:srgbClr val="5BA6C1"/>
      </a:accent1>
      <a:accent2>
        <a:srgbClr val="2D6679"/>
      </a:accent2>
      <a:accent3>
        <a:srgbClr val="862B56"/>
      </a:accent3>
      <a:accent4>
        <a:srgbClr val="B74480"/>
      </a:accent4>
      <a:accent5>
        <a:srgbClr val="119DA4"/>
      </a:accent5>
      <a:accent6>
        <a:srgbClr val="59C3C3"/>
      </a:accent6>
      <a:hlink>
        <a:srgbClr val="B5B5B0"/>
      </a:hlink>
      <a:folHlink>
        <a:srgbClr val="D9D9D4"/>
      </a:folHlink>
    </a:clrScheme>
    <a:fontScheme name="temateckensnitt 2">
      <a:majorFont>
        <a:latin typeface="Franklin Gothic Demi C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spAutoFit/>
      </a:bodyPr>
      <a:lstStyle>
        <a:defPPr algn="l">
          <a:defRPr sz="1400" dirty="0" err="1" smtClean="0"/>
        </a:defPPr>
      </a:lstStyle>
    </a:txDef>
  </a:objectDefaults>
  <a:extraClrSchemeLst/>
  <a:extLst>
    <a:ext uri="{05A4C25C-085E-4340-85A3-A5531E510DB2}">
      <thm15:themeFamily xmlns:thm15="http://schemas.microsoft.com/office/thememl/2012/main" name="Lumell ppt-mall  -  Read-Only" id="{040D952E-2CA4-405A-8DF2-ADF41D60C527}" vid="{F2479325-7664-4D22-AF61-8A702B031921}"/>
    </a:ext>
  </a:extLst>
</a:theme>
</file>

<file path=docProps/app.xml><?xml version="1.0" encoding="utf-8"?>
<Properties xmlns="http://schemas.openxmlformats.org/officeDocument/2006/extended-properties" xmlns:vt="http://schemas.openxmlformats.org/officeDocument/2006/docPropsVTypes">
  <Template>SKR</Template>
  <TotalTime>167</TotalTime>
  <Words>5205</Words>
  <Application>Microsoft Office PowerPoint</Application>
  <PresentationFormat>Bredbild</PresentationFormat>
  <Paragraphs>817</Paragraphs>
  <Slides>81</Slides>
  <Notes>68</Notes>
  <HiddenSlides>4</HiddenSlides>
  <MMClips>0</MMClips>
  <ScaleCrop>false</ScaleCrop>
  <HeadingPairs>
    <vt:vector size="8" baseType="variant">
      <vt:variant>
        <vt:lpstr>Använt teckensnitt</vt:lpstr>
      </vt:variant>
      <vt:variant>
        <vt:i4>14</vt:i4>
      </vt:variant>
      <vt:variant>
        <vt:lpstr>Tema</vt:lpstr>
      </vt:variant>
      <vt:variant>
        <vt:i4>16</vt:i4>
      </vt:variant>
      <vt:variant>
        <vt:lpstr>Serverprogram för OLE-inbäddning</vt:lpstr>
      </vt:variant>
      <vt:variant>
        <vt:i4>2</vt:i4>
      </vt:variant>
      <vt:variant>
        <vt:lpstr>Bildrubriker</vt:lpstr>
      </vt:variant>
      <vt:variant>
        <vt:i4>81</vt:i4>
      </vt:variant>
    </vt:vector>
  </HeadingPairs>
  <TitlesOfParts>
    <vt:vector size="113" baseType="lpstr">
      <vt:lpstr>Arial</vt:lpstr>
      <vt:lpstr>Calibri</vt:lpstr>
      <vt:lpstr>Calibri Light</vt:lpstr>
      <vt:lpstr>Corbel</vt:lpstr>
      <vt:lpstr>Franklin Gothic Demi Cond</vt:lpstr>
      <vt:lpstr>Franklin Gothic Medium Cond</vt:lpstr>
      <vt:lpstr>Geneva</vt:lpstr>
      <vt:lpstr>Georgia</vt:lpstr>
      <vt:lpstr>Open Sans Extrabold</vt:lpstr>
      <vt:lpstr>open_sanslight</vt:lpstr>
      <vt:lpstr>open_sansregular</vt:lpstr>
      <vt:lpstr>Symbol</vt:lpstr>
      <vt:lpstr>Times New Roman</vt:lpstr>
      <vt:lpstr>Wingdings</vt:lpstr>
      <vt:lpstr>SKL PPT Gul</vt:lpstr>
      <vt:lpstr>SKL PPT Röd</vt:lpstr>
      <vt:lpstr>Inledningsbilder</vt:lpstr>
      <vt:lpstr>SKL PPT Mörk</vt:lpstr>
      <vt:lpstr>SKL PPT Svart</vt:lpstr>
      <vt:lpstr>SKL PPT Vit</vt:lpstr>
      <vt:lpstr>1_SKL PPT Vit</vt:lpstr>
      <vt:lpstr>Storsthlm</vt:lpstr>
      <vt:lpstr>4_Office Theme</vt:lpstr>
      <vt:lpstr>1_SKL PPT Mörk</vt:lpstr>
      <vt:lpstr>1_SKL PPT Gul</vt:lpstr>
      <vt:lpstr>1_SKL PPT Svart</vt:lpstr>
      <vt:lpstr>1_Office-tema</vt:lpstr>
      <vt:lpstr>2_SKL PPT Vit</vt:lpstr>
      <vt:lpstr>1_Inledningsbilder</vt:lpstr>
      <vt:lpstr>2_SKL PPT Gul</vt:lpstr>
      <vt:lpstr>think-cell Slide</vt:lpstr>
      <vt:lpstr>Klipp</vt:lpstr>
      <vt:lpstr>Välkomna till RSS-nätverksmöte</vt:lpstr>
      <vt:lpstr>Dagordning</vt:lpstr>
      <vt:lpstr>Dialog inför förhandlingar om nya överenskommelser Nära vård</vt:lpstr>
      <vt:lpstr>Dialog inför förhandlingar om nya överenskommelser Psykisk hälsa </vt:lpstr>
      <vt:lpstr>Verksamhetsplanering för SKRs nationella sakområdesnätverk </vt:lpstr>
      <vt:lpstr>BIRK-nätverket förslag VP 2022</vt:lpstr>
      <vt:lpstr>Nätverket för digitalisering inom socialtjänstens område</vt:lpstr>
      <vt:lpstr>Nätverket för regionalt stöd till uppföljning, analys och kunskapsutveckling</vt:lpstr>
      <vt:lpstr>PowerPoint-presentation</vt:lpstr>
      <vt:lpstr>Nätverket Barn och unga</vt:lpstr>
      <vt:lpstr>Nätverket Funktionshinder</vt:lpstr>
      <vt:lpstr>PowerPoint-presentation</vt:lpstr>
      <vt:lpstr>Nätverket Äldreomsorg och kommunal hälso- och sjukvård</vt:lpstr>
      <vt:lpstr>Kvinnofridsnätverket</vt:lpstr>
      <vt:lpstr>Paus</vt:lpstr>
      <vt:lpstr>Om AF:s nya uppdrag och vad det innebär för kommunerna 2021-09-22</vt:lpstr>
      <vt:lpstr>Perspektiv på AF:s reformering</vt:lpstr>
      <vt:lpstr>Lokal närvaro</vt:lpstr>
      <vt:lpstr>Efterlängtad departementsskrivelse</vt:lpstr>
      <vt:lpstr>Hur har vi arbetet med remissförfarandet</vt:lpstr>
      <vt:lpstr>KROM</vt:lpstr>
      <vt:lpstr>Andra axplock från hösten</vt:lpstr>
      <vt:lpstr>Hur påverkar AF:s förändring kommunala verksamheter</vt:lpstr>
      <vt:lpstr>Nationell modell för att identifiera lokala behov av kunskap</vt:lpstr>
      <vt:lpstr>Syftet idag</vt:lpstr>
      <vt:lpstr>Behov av systematisk arbete med att inventera lokala behov av kunskap</vt:lpstr>
      <vt:lpstr>Nationell modell</vt:lpstr>
      <vt:lpstr>Resultat från piloten 2020-2021</vt:lpstr>
      <vt:lpstr>Nationell modell</vt:lpstr>
      <vt:lpstr>PowerPoint-presentation</vt:lpstr>
      <vt:lpstr>Var står vi nu?</vt:lpstr>
      <vt:lpstr>PowerPoint-presentation</vt:lpstr>
      <vt:lpstr>Steg 1 och 2 sker regionalt/lokalt</vt:lpstr>
      <vt:lpstr>RSS ansvar i modellen - steg 1 och 2</vt:lpstr>
      <vt:lpstr>Nationell prövning av modellen</vt:lpstr>
      <vt:lpstr>Hur ser ni på deltagande i ett nationellt test?</vt:lpstr>
      <vt:lpstr>Varför ska vi göra så här? </vt:lpstr>
      <vt:lpstr>PowerPoint-presentation</vt:lpstr>
      <vt:lpstr>Hur upplevde piloterna modellen - SWOT-analys</vt:lpstr>
      <vt:lpstr>Resultat från WS av steg 3 med NSK-S</vt:lpstr>
      <vt:lpstr>Strategi för hälsa </vt:lpstr>
      <vt:lpstr>PowerPoint-presentation</vt:lpstr>
      <vt:lpstr>PowerPoint-presentation</vt:lpstr>
      <vt:lpstr>Ekonomirapporten (SKR)  - vikten av förebyggande arbete </vt:lpstr>
      <vt:lpstr>PowerPoint-presentation</vt:lpstr>
      <vt:lpstr>PowerPoint-presentation</vt:lpstr>
      <vt:lpstr>Länsdialoger med Strategi för hälsa</vt:lpstr>
      <vt:lpstr>Länsdialoger hösten 2021</vt:lpstr>
      <vt:lpstr>Många kommuner och regioner har förväntningar om…  </vt:lpstr>
      <vt:lpstr>Förslag på ingående delar</vt:lpstr>
      <vt:lpstr>Ny projektledare för Yrkesresan </vt:lpstr>
      <vt:lpstr>Paus</vt:lpstr>
      <vt:lpstr>Stockholms läns regionala samverkans- och stödstruktur (RSS)</vt:lpstr>
      <vt:lpstr>PowerPoint-presentation</vt:lpstr>
      <vt:lpstr>Aktörer inom RSS Stockholms län 2021</vt:lpstr>
      <vt:lpstr>För RSS Stockholms län har Storsthlm samordningsansvar</vt:lpstr>
      <vt:lpstr>Storsthlms samordningsansvar</vt:lpstr>
      <vt:lpstr>RSS Stockholms län kommer att länka in till samverkansstrukturerna i länet</vt:lpstr>
      <vt:lpstr>Arbetet med utvecklingen av RSS Stockholms län pågår för att bidra till målet</vt:lpstr>
      <vt:lpstr>Syfte med workshopserie</vt:lpstr>
      <vt:lpstr>Bidrag under workshop I och II</vt:lpstr>
      <vt:lpstr>Teman för workshops</vt:lpstr>
      <vt:lpstr>Om uppföljning och analys</vt:lpstr>
      <vt:lpstr>Utveckling av evidensbaserad praktik består av fyra områden inom vilka RSS har i uppdrag att stötta den lokala nivån (2/4)</vt:lpstr>
      <vt:lpstr>Uppföljning och analys</vt:lpstr>
      <vt:lpstr>Mejla gärna om ni vill till</vt:lpstr>
      <vt:lpstr>Utveckling av kommunernas medverkan i kunskapsstyrning  för hälso- och sjukvård</vt:lpstr>
      <vt:lpstr>Förstärkning av arbetet med kommunernas medverkan </vt:lpstr>
      <vt:lpstr>Känslan när man är ny på jobbet…;)</vt:lpstr>
      <vt:lpstr>Bakgrund</vt:lpstr>
      <vt:lpstr>Nuläge avseende deltagande i nationella grupper </vt:lpstr>
      <vt:lpstr>PowerPoint-presentation</vt:lpstr>
      <vt:lpstr>Enkät till kommunala representanter</vt:lpstr>
      <vt:lpstr>Sammanfattning av enkät </vt:lpstr>
      <vt:lpstr>Möte med kommunala representanter 16/9</vt:lpstr>
      <vt:lpstr>Handlingsplan för utveckling av kommunernas medverkan i nationellt system för kunskapsstyrning hälso- och sjukvård </vt:lpstr>
      <vt:lpstr>Reflektion kring handlingsplanen</vt:lpstr>
      <vt:lpstr>Vad händer sedan? </vt:lpstr>
      <vt:lpstr>Mötestider 2022</vt:lpstr>
      <vt:lpstr>Mötestider hösten 2021</vt:lpstr>
      <vt:lpstr>Sammanfattning och avslut</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Nielsen Anna</dc:creator>
  <cp:lastModifiedBy>Mårtensson Tanja /Ledningsstöd och strategi Hälso- och sjukvård Dalarna /Falun</cp:lastModifiedBy>
  <cp:revision>14</cp:revision>
  <cp:lastPrinted>2021-10-05T07:32:11Z</cp:lastPrinted>
  <dcterms:created xsi:type="dcterms:W3CDTF">2021-06-07T09:14:21Z</dcterms:created>
  <dcterms:modified xsi:type="dcterms:W3CDTF">2021-10-20T12:57:05Z</dcterms:modified>
</cp:coreProperties>
</file>