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80" r:id="rId6"/>
  </p:sldMasterIdLst>
  <p:notesMasterIdLst>
    <p:notesMasterId r:id="rId22"/>
  </p:notesMasterIdLst>
  <p:handoutMasterIdLst>
    <p:handoutMasterId r:id="rId23"/>
  </p:handoutMasterIdLst>
  <p:sldIdLst>
    <p:sldId id="258" r:id="rId7"/>
    <p:sldId id="259" r:id="rId8"/>
    <p:sldId id="276" r:id="rId9"/>
    <p:sldId id="278" r:id="rId10"/>
    <p:sldId id="279" r:id="rId11"/>
    <p:sldId id="280" r:id="rId12"/>
    <p:sldId id="291" r:id="rId13"/>
    <p:sldId id="292" r:id="rId14"/>
    <p:sldId id="282" r:id="rId15"/>
    <p:sldId id="288" r:id="rId16"/>
    <p:sldId id="290" r:id="rId17"/>
    <p:sldId id="293" r:id="rId18"/>
    <p:sldId id="295" r:id="rId19"/>
    <p:sldId id="285" r:id="rId20"/>
    <p:sldId id="294" r:id="rId2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C1026F7-0088-4477-B73C-1312E64D82C6}">
          <p14:sldIdLst>
            <p14:sldId id="258"/>
            <p14:sldId id="259"/>
            <p14:sldId id="276"/>
            <p14:sldId id="278"/>
            <p14:sldId id="279"/>
            <p14:sldId id="280"/>
            <p14:sldId id="291"/>
            <p14:sldId id="292"/>
            <p14:sldId id="282"/>
            <p14:sldId id="288"/>
            <p14:sldId id="290"/>
            <p14:sldId id="293"/>
            <p14:sldId id="295"/>
            <p14:sldId id="285"/>
            <p14:sldId id="2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88C2"/>
    <a:srgbClr val="D2DFEE"/>
    <a:srgbClr val="FFA670"/>
    <a:srgbClr val="FBE57C"/>
    <a:srgbClr val="020003"/>
    <a:srgbClr val="B3C9E3"/>
    <a:srgbClr val="095CE6"/>
    <a:srgbClr val="CA4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36" autoAdjust="0"/>
    <p:restoredTop sz="96433" autoAdjust="0"/>
  </p:normalViewPr>
  <p:slideViewPr>
    <p:cSldViewPr snapToGrid="0">
      <p:cViewPr varScale="1">
        <p:scale>
          <a:sx n="97" d="100"/>
          <a:sy n="97" d="100"/>
        </p:scale>
        <p:origin x="102" y="3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79382-30A2-4C86-BBCB-2AE98EF678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3DC677AF-D3E0-473F-AE7D-FFFADAA7770E}">
      <dgm:prSet phldrT="[Text]"/>
      <dgm:spPr/>
      <dgm:t>
        <a:bodyPr/>
        <a:lstStyle/>
        <a:p>
          <a:r>
            <a:rPr lang="sv-SE" dirty="0" smtClean="0"/>
            <a:t>Vad är biblioterapi?</a:t>
          </a:r>
          <a:endParaRPr lang="sv-SE" dirty="0"/>
        </a:p>
      </dgm:t>
    </dgm:pt>
    <dgm:pt modelId="{66C17444-714C-4630-8189-F16164242B8D}" type="parTrans" cxnId="{0A4CF2D1-72F5-49F0-B652-698003CBE794}">
      <dgm:prSet/>
      <dgm:spPr/>
      <dgm:t>
        <a:bodyPr/>
        <a:lstStyle/>
        <a:p>
          <a:endParaRPr lang="sv-SE"/>
        </a:p>
      </dgm:t>
    </dgm:pt>
    <dgm:pt modelId="{AEA470CE-A18C-46BF-A9F5-8E29DADBF268}" type="sibTrans" cxnId="{0A4CF2D1-72F5-49F0-B652-698003CBE794}">
      <dgm:prSet/>
      <dgm:spPr/>
      <dgm:t>
        <a:bodyPr/>
        <a:lstStyle/>
        <a:p>
          <a:endParaRPr lang="sv-SE"/>
        </a:p>
      </dgm:t>
    </dgm:pt>
    <dgm:pt modelId="{836F11CC-2BD3-4955-A3BA-F9C02077BFAE}" type="pres">
      <dgm:prSet presAssocID="{5AC79382-30A2-4C86-BBCB-2AE98EF67818}" presName="linear" presStyleCnt="0">
        <dgm:presLayoutVars>
          <dgm:animLvl val="lvl"/>
          <dgm:resizeHandles val="exact"/>
        </dgm:presLayoutVars>
      </dgm:prSet>
      <dgm:spPr/>
      <dgm:t>
        <a:bodyPr/>
        <a:lstStyle/>
        <a:p>
          <a:endParaRPr lang="sv-SE"/>
        </a:p>
      </dgm:t>
    </dgm:pt>
    <dgm:pt modelId="{E1902A98-2794-450B-9BF0-BF590770C0A6}" type="pres">
      <dgm:prSet presAssocID="{3DC677AF-D3E0-473F-AE7D-FFFADAA7770E}" presName="parentText" presStyleLbl="node1" presStyleIdx="0" presStyleCnt="1" custLinFactY="-94684" custLinFactNeighborX="3090" custLinFactNeighborY="-100000">
        <dgm:presLayoutVars>
          <dgm:chMax val="0"/>
          <dgm:bulletEnabled val="1"/>
        </dgm:presLayoutVars>
      </dgm:prSet>
      <dgm:spPr/>
      <dgm:t>
        <a:bodyPr/>
        <a:lstStyle/>
        <a:p>
          <a:endParaRPr lang="sv-SE"/>
        </a:p>
      </dgm:t>
    </dgm:pt>
  </dgm:ptLst>
  <dgm:cxnLst>
    <dgm:cxn modelId="{859AB3D0-C83B-4A2C-96CC-9C2A7C4EC49E}" type="presOf" srcId="{3DC677AF-D3E0-473F-AE7D-FFFADAA7770E}" destId="{E1902A98-2794-450B-9BF0-BF590770C0A6}" srcOrd="0" destOrd="0" presId="urn:microsoft.com/office/officeart/2005/8/layout/vList2"/>
    <dgm:cxn modelId="{0A4CF2D1-72F5-49F0-B652-698003CBE794}" srcId="{5AC79382-30A2-4C86-BBCB-2AE98EF67818}" destId="{3DC677AF-D3E0-473F-AE7D-FFFADAA7770E}" srcOrd="0" destOrd="0" parTransId="{66C17444-714C-4630-8189-F16164242B8D}" sibTransId="{AEA470CE-A18C-46BF-A9F5-8E29DADBF268}"/>
    <dgm:cxn modelId="{8B7F83F2-3786-49C2-9108-2D9CA5B9AE53}" type="presOf" srcId="{5AC79382-30A2-4C86-BBCB-2AE98EF67818}" destId="{836F11CC-2BD3-4955-A3BA-F9C02077BFAE}" srcOrd="0" destOrd="0" presId="urn:microsoft.com/office/officeart/2005/8/layout/vList2"/>
    <dgm:cxn modelId="{59453896-A499-4922-9DC1-F02299EB3ED0}" type="presParOf" srcId="{836F11CC-2BD3-4955-A3BA-F9C02077BFAE}" destId="{E1902A98-2794-450B-9BF0-BF590770C0A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C79382-30A2-4C86-BBCB-2AE98EF678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3DC677AF-D3E0-473F-AE7D-FFFADAA7770E}">
      <dgm:prSet phldrT="[Text]" custT="1"/>
      <dgm:spPr/>
      <dgm:t>
        <a:bodyPr/>
        <a:lstStyle/>
        <a:p>
          <a:endParaRPr lang="sv-SE" sz="2400" dirty="0" smtClean="0"/>
        </a:p>
        <a:p>
          <a:r>
            <a:rPr lang="sv-SE" sz="2800" dirty="0" smtClean="0"/>
            <a:t>Vad är biblioterapi för sjukhusbiblioteken i Dalarna?</a:t>
          </a:r>
        </a:p>
        <a:p>
          <a:endParaRPr lang="sv-SE" sz="2000" dirty="0"/>
        </a:p>
      </dgm:t>
    </dgm:pt>
    <dgm:pt modelId="{66C17444-714C-4630-8189-F16164242B8D}" type="parTrans" cxnId="{0A4CF2D1-72F5-49F0-B652-698003CBE794}">
      <dgm:prSet/>
      <dgm:spPr/>
      <dgm:t>
        <a:bodyPr/>
        <a:lstStyle/>
        <a:p>
          <a:endParaRPr lang="sv-SE"/>
        </a:p>
      </dgm:t>
    </dgm:pt>
    <dgm:pt modelId="{AEA470CE-A18C-46BF-A9F5-8E29DADBF268}" type="sibTrans" cxnId="{0A4CF2D1-72F5-49F0-B652-698003CBE794}">
      <dgm:prSet/>
      <dgm:spPr/>
      <dgm:t>
        <a:bodyPr/>
        <a:lstStyle/>
        <a:p>
          <a:endParaRPr lang="sv-SE"/>
        </a:p>
      </dgm:t>
    </dgm:pt>
    <dgm:pt modelId="{836F11CC-2BD3-4955-A3BA-F9C02077BFAE}" type="pres">
      <dgm:prSet presAssocID="{5AC79382-30A2-4C86-BBCB-2AE98EF67818}" presName="linear" presStyleCnt="0">
        <dgm:presLayoutVars>
          <dgm:animLvl val="lvl"/>
          <dgm:resizeHandles val="exact"/>
        </dgm:presLayoutVars>
      </dgm:prSet>
      <dgm:spPr/>
      <dgm:t>
        <a:bodyPr/>
        <a:lstStyle/>
        <a:p>
          <a:endParaRPr lang="sv-SE"/>
        </a:p>
      </dgm:t>
    </dgm:pt>
    <dgm:pt modelId="{E1902A98-2794-450B-9BF0-BF590770C0A6}" type="pres">
      <dgm:prSet presAssocID="{3DC677AF-D3E0-473F-AE7D-FFFADAA7770E}" presName="parentText" presStyleLbl="node1" presStyleIdx="0" presStyleCnt="1" custLinFactNeighborX="-1330" custLinFactNeighborY="-26746">
        <dgm:presLayoutVars>
          <dgm:chMax val="0"/>
          <dgm:bulletEnabled val="1"/>
        </dgm:presLayoutVars>
      </dgm:prSet>
      <dgm:spPr/>
      <dgm:t>
        <a:bodyPr/>
        <a:lstStyle/>
        <a:p>
          <a:endParaRPr lang="sv-SE"/>
        </a:p>
      </dgm:t>
    </dgm:pt>
  </dgm:ptLst>
  <dgm:cxnLst>
    <dgm:cxn modelId="{859AB3D0-C83B-4A2C-96CC-9C2A7C4EC49E}" type="presOf" srcId="{3DC677AF-D3E0-473F-AE7D-FFFADAA7770E}" destId="{E1902A98-2794-450B-9BF0-BF590770C0A6}" srcOrd="0" destOrd="0" presId="urn:microsoft.com/office/officeart/2005/8/layout/vList2"/>
    <dgm:cxn modelId="{0A4CF2D1-72F5-49F0-B652-698003CBE794}" srcId="{5AC79382-30A2-4C86-BBCB-2AE98EF67818}" destId="{3DC677AF-D3E0-473F-AE7D-FFFADAA7770E}" srcOrd="0" destOrd="0" parTransId="{66C17444-714C-4630-8189-F16164242B8D}" sibTransId="{AEA470CE-A18C-46BF-A9F5-8E29DADBF268}"/>
    <dgm:cxn modelId="{8B7F83F2-3786-49C2-9108-2D9CA5B9AE53}" type="presOf" srcId="{5AC79382-30A2-4C86-BBCB-2AE98EF67818}" destId="{836F11CC-2BD3-4955-A3BA-F9C02077BFAE}" srcOrd="0" destOrd="0" presId="urn:microsoft.com/office/officeart/2005/8/layout/vList2"/>
    <dgm:cxn modelId="{59453896-A499-4922-9DC1-F02299EB3ED0}" type="presParOf" srcId="{836F11CC-2BD3-4955-A3BA-F9C02077BFAE}" destId="{E1902A98-2794-450B-9BF0-BF590770C0A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C79382-30A2-4C86-BBCB-2AE98EF678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3DC677AF-D3E0-473F-AE7D-FFFADAA7770E}">
      <dgm:prSet phldrT="[Text]" custT="1"/>
      <dgm:spPr/>
      <dgm:t>
        <a:bodyPr/>
        <a:lstStyle/>
        <a:p>
          <a:endParaRPr lang="sv-SE" sz="2400" dirty="0" smtClean="0"/>
        </a:p>
        <a:p>
          <a:r>
            <a:rPr lang="sv-SE" sz="2800" dirty="0" smtClean="0"/>
            <a:t>Vad är biblioterapi för sjukhusbiblioteken i Dalarna?</a:t>
          </a:r>
        </a:p>
        <a:p>
          <a:endParaRPr lang="sv-SE" sz="2000" dirty="0"/>
        </a:p>
      </dgm:t>
    </dgm:pt>
    <dgm:pt modelId="{66C17444-714C-4630-8189-F16164242B8D}" type="parTrans" cxnId="{0A4CF2D1-72F5-49F0-B652-698003CBE794}">
      <dgm:prSet/>
      <dgm:spPr/>
      <dgm:t>
        <a:bodyPr/>
        <a:lstStyle/>
        <a:p>
          <a:endParaRPr lang="sv-SE"/>
        </a:p>
      </dgm:t>
    </dgm:pt>
    <dgm:pt modelId="{AEA470CE-A18C-46BF-A9F5-8E29DADBF268}" type="sibTrans" cxnId="{0A4CF2D1-72F5-49F0-B652-698003CBE794}">
      <dgm:prSet/>
      <dgm:spPr/>
      <dgm:t>
        <a:bodyPr/>
        <a:lstStyle/>
        <a:p>
          <a:endParaRPr lang="sv-SE"/>
        </a:p>
      </dgm:t>
    </dgm:pt>
    <dgm:pt modelId="{836F11CC-2BD3-4955-A3BA-F9C02077BFAE}" type="pres">
      <dgm:prSet presAssocID="{5AC79382-30A2-4C86-BBCB-2AE98EF67818}" presName="linear" presStyleCnt="0">
        <dgm:presLayoutVars>
          <dgm:animLvl val="lvl"/>
          <dgm:resizeHandles val="exact"/>
        </dgm:presLayoutVars>
      </dgm:prSet>
      <dgm:spPr/>
      <dgm:t>
        <a:bodyPr/>
        <a:lstStyle/>
        <a:p>
          <a:endParaRPr lang="sv-SE"/>
        </a:p>
      </dgm:t>
    </dgm:pt>
    <dgm:pt modelId="{E1902A98-2794-450B-9BF0-BF590770C0A6}" type="pres">
      <dgm:prSet presAssocID="{3DC677AF-D3E0-473F-AE7D-FFFADAA7770E}" presName="parentText" presStyleLbl="node1" presStyleIdx="0" presStyleCnt="1" custLinFactNeighborX="-1330" custLinFactNeighborY="-26746">
        <dgm:presLayoutVars>
          <dgm:chMax val="0"/>
          <dgm:bulletEnabled val="1"/>
        </dgm:presLayoutVars>
      </dgm:prSet>
      <dgm:spPr/>
      <dgm:t>
        <a:bodyPr/>
        <a:lstStyle/>
        <a:p>
          <a:endParaRPr lang="sv-SE"/>
        </a:p>
      </dgm:t>
    </dgm:pt>
  </dgm:ptLst>
  <dgm:cxnLst>
    <dgm:cxn modelId="{859AB3D0-C83B-4A2C-96CC-9C2A7C4EC49E}" type="presOf" srcId="{3DC677AF-D3E0-473F-AE7D-FFFADAA7770E}" destId="{E1902A98-2794-450B-9BF0-BF590770C0A6}" srcOrd="0" destOrd="0" presId="urn:microsoft.com/office/officeart/2005/8/layout/vList2"/>
    <dgm:cxn modelId="{0A4CF2D1-72F5-49F0-B652-698003CBE794}" srcId="{5AC79382-30A2-4C86-BBCB-2AE98EF67818}" destId="{3DC677AF-D3E0-473F-AE7D-FFFADAA7770E}" srcOrd="0" destOrd="0" parTransId="{66C17444-714C-4630-8189-F16164242B8D}" sibTransId="{AEA470CE-A18C-46BF-A9F5-8E29DADBF268}"/>
    <dgm:cxn modelId="{8B7F83F2-3786-49C2-9108-2D9CA5B9AE53}" type="presOf" srcId="{5AC79382-30A2-4C86-BBCB-2AE98EF67818}" destId="{836F11CC-2BD3-4955-A3BA-F9C02077BFAE}" srcOrd="0" destOrd="0" presId="urn:microsoft.com/office/officeart/2005/8/layout/vList2"/>
    <dgm:cxn modelId="{59453896-A499-4922-9DC1-F02299EB3ED0}" type="presParOf" srcId="{836F11CC-2BD3-4955-A3BA-F9C02077BFAE}" destId="{E1902A98-2794-450B-9BF0-BF590770C0A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C79382-30A2-4C86-BBCB-2AE98EF678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3DC677AF-D3E0-473F-AE7D-FFFADAA7770E}">
      <dgm:prSet phldrT="[Text]" custT="1"/>
      <dgm:spPr/>
      <dgm:t>
        <a:bodyPr/>
        <a:lstStyle/>
        <a:p>
          <a:endParaRPr lang="sv-SE" sz="2400" dirty="0" smtClean="0"/>
        </a:p>
        <a:p>
          <a:endParaRPr lang="sv-SE" sz="2800" dirty="0" smtClean="0"/>
        </a:p>
        <a:p>
          <a:r>
            <a:rPr lang="sv-SE" sz="2800" dirty="0" smtClean="0"/>
            <a:t>Ledarnas bakgrund</a:t>
          </a:r>
        </a:p>
        <a:p>
          <a:endParaRPr lang="sv-SE" sz="2800" dirty="0" smtClean="0"/>
        </a:p>
        <a:p>
          <a:endParaRPr lang="sv-SE" sz="2000" dirty="0"/>
        </a:p>
      </dgm:t>
    </dgm:pt>
    <dgm:pt modelId="{66C17444-714C-4630-8189-F16164242B8D}" type="parTrans" cxnId="{0A4CF2D1-72F5-49F0-B652-698003CBE794}">
      <dgm:prSet/>
      <dgm:spPr/>
      <dgm:t>
        <a:bodyPr/>
        <a:lstStyle/>
        <a:p>
          <a:endParaRPr lang="sv-SE"/>
        </a:p>
      </dgm:t>
    </dgm:pt>
    <dgm:pt modelId="{AEA470CE-A18C-46BF-A9F5-8E29DADBF268}" type="sibTrans" cxnId="{0A4CF2D1-72F5-49F0-B652-698003CBE794}">
      <dgm:prSet/>
      <dgm:spPr/>
      <dgm:t>
        <a:bodyPr/>
        <a:lstStyle/>
        <a:p>
          <a:endParaRPr lang="sv-SE"/>
        </a:p>
      </dgm:t>
    </dgm:pt>
    <dgm:pt modelId="{836F11CC-2BD3-4955-A3BA-F9C02077BFAE}" type="pres">
      <dgm:prSet presAssocID="{5AC79382-30A2-4C86-BBCB-2AE98EF67818}" presName="linear" presStyleCnt="0">
        <dgm:presLayoutVars>
          <dgm:animLvl val="lvl"/>
          <dgm:resizeHandles val="exact"/>
        </dgm:presLayoutVars>
      </dgm:prSet>
      <dgm:spPr/>
      <dgm:t>
        <a:bodyPr/>
        <a:lstStyle/>
        <a:p>
          <a:endParaRPr lang="sv-SE"/>
        </a:p>
      </dgm:t>
    </dgm:pt>
    <dgm:pt modelId="{E1902A98-2794-450B-9BF0-BF590770C0A6}" type="pres">
      <dgm:prSet presAssocID="{3DC677AF-D3E0-473F-AE7D-FFFADAA7770E}" presName="parentText" presStyleLbl="node1" presStyleIdx="0" presStyleCnt="1" custScaleY="81671" custLinFactNeighborX="-44761" custLinFactNeighborY="-3050">
        <dgm:presLayoutVars>
          <dgm:chMax val="0"/>
          <dgm:bulletEnabled val="1"/>
        </dgm:presLayoutVars>
      </dgm:prSet>
      <dgm:spPr/>
      <dgm:t>
        <a:bodyPr/>
        <a:lstStyle/>
        <a:p>
          <a:endParaRPr lang="sv-SE"/>
        </a:p>
      </dgm:t>
    </dgm:pt>
  </dgm:ptLst>
  <dgm:cxnLst>
    <dgm:cxn modelId="{859AB3D0-C83B-4A2C-96CC-9C2A7C4EC49E}" type="presOf" srcId="{3DC677AF-D3E0-473F-AE7D-FFFADAA7770E}" destId="{E1902A98-2794-450B-9BF0-BF590770C0A6}" srcOrd="0" destOrd="0" presId="urn:microsoft.com/office/officeart/2005/8/layout/vList2"/>
    <dgm:cxn modelId="{0A4CF2D1-72F5-49F0-B652-698003CBE794}" srcId="{5AC79382-30A2-4C86-BBCB-2AE98EF67818}" destId="{3DC677AF-D3E0-473F-AE7D-FFFADAA7770E}" srcOrd="0" destOrd="0" parTransId="{66C17444-714C-4630-8189-F16164242B8D}" sibTransId="{AEA470CE-A18C-46BF-A9F5-8E29DADBF268}"/>
    <dgm:cxn modelId="{8B7F83F2-3786-49C2-9108-2D9CA5B9AE53}" type="presOf" srcId="{5AC79382-30A2-4C86-BBCB-2AE98EF67818}" destId="{836F11CC-2BD3-4955-A3BA-F9C02077BFAE}" srcOrd="0" destOrd="0" presId="urn:microsoft.com/office/officeart/2005/8/layout/vList2"/>
    <dgm:cxn modelId="{59453896-A499-4922-9DC1-F02299EB3ED0}" type="presParOf" srcId="{836F11CC-2BD3-4955-A3BA-F9C02077BFAE}" destId="{E1902A98-2794-450B-9BF0-BF590770C0A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02A98-2794-450B-9BF0-BF590770C0A6}">
      <dsp:nvSpPr>
        <dsp:cNvPr id="0" name=""/>
        <dsp:cNvSpPr/>
      </dsp:nvSpPr>
      <dsp:spPr>
        <a:xfrm>
          <a:off x="0" y="0"/>
          <a:ext cx="3343689"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sv-SE" sz="2700" kern="1200" dirty="0" smtClean="0"/>
            <a:t>Vad är biblioterapi?</a:t>
          </a:r>
          <a:endParaRPr lang="sv-SE" sz="2700" kern="1200" dirty="0"/>
        </a:p>
      </dsp:txBody>
      <dsp:txXfrm>
        <a:off x="30842" y="30842"/>
        <a:ext cx="3282005" cy="570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02A98-2794-450B-9BF0-BF590770C0A6}">
      <dsp:nvSpPr>
        <dsp:cNvPr id="0" name=""/>
        <dsp:cNvSpPr/>
      </dsp:nvSpPr>
      <dsp:spPr>
        <a:xfrm>
          <a:off x="0" y="0"/>
          <a:ext cx="8596668" cy="88533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sv-SE" sz="2400" kern="1200" dirty="0" smtClean="0"/>
        </a:p>
        <a:p>
          <a:pPr lvl="0" algn="l" defTabSz="1066800">
            <a:lnSpc>
              <a:spcPct val="90000"/>
            </a:lnSpc>
            <a:spcBef>
              <a:spcPct val="0"/>
            </a:spcBef>
            <a:spcAft>
              <a:spcPct val="35000"/>
            </a:spcAft>
          </a:pPr>
          <a:r>
            <a:rPr lang="sv-SE" sz="2800" kern="1200" dirty="0" smtClean="0"/>
            <a:t>Vad är biblioterapi för sjukhusbiblioteken i Dalarna?</a:t>
          </a:r>
        </a:p>
        <a:p>
          <a:pPr lvl="0" algn="l" defTabSz="1066800">
            <a:lnSpc>
              <a:spcPct val="90000"/>
            </a:lnSpc>
            <a:spcBef>
              <a:spcPct val="0"/>
            </a:spcBef>
            <a:spcAft>
              <a:spcPct val="35000"/>
            </a:spcAft>
          </a:pPr>
          <a:endParaRPr lang="sv-SE" sz="2000" kern="1200" dirty="0"/>
        </a:p>
      </dsp:txBody>
      <dsp:txXfrm>
        <a:off x="43219" y="43219"/>
        <a:ext cx="8510230" cy="798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02A98-2794-450B-9BF0-BF590770C0A6}">
      <dsp:nvSpPr>
        <dsp:cNvPr id="0" name=""/>
        <dsp:cNvSpPr/>
      </dsp:nvSpPr>
      <dsp:spPr>
        <a:xfrm>
          <a:off x="0" y="0"/>
          <a:ext cx="8596668" cy="88533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sv-SE" sz="2400" kern="1200" dirty="0" smtClean="0"/>
        </a:p>
        <a:p>
          <a:pPr lvl="0" algn="l" defTabSz="1066800">
            <a:lnSpc>
              <a:spcPct val="90000"/>
            </a:lnSpc>
            <a:spcBef>
              <a:spcPct val="0"/>
            </a:spcBef>
            <a:spcAft>
              <a:spcPct val="35000"/>
            </a:spcAft>
          </a:pPr>
          <a:r>
            <a:rPr lang="sv-SE" sz="2800" kern="1200" dirty="0" smtClean="0"/>
            <a:t>Vad är biblioterapi för sjukhusbiblioteken i Dalarna?</a:t>
          </a:r>
        </a:p>
        <a:p>
          <a:pPr lvl="0" algn="l" defTabSz="1066800">
            <a:lnSpc>
              <a:spcPct val="90000"/>
            </a:lnSpc>
            <a:spcBef>
              <a:spcPct val="0"/>
            </a:spcBef>
            <a:spcAft>
              <a:spcPct val="35000"/>
            </a:spcAft>
          </a:pPr>
          <a:endParaRPr lang="sv-SE" sz="2000" kern="1200" dirty="0"/>
        </a:p>
      </dsp:txBody>
      <dsp:txXfrm>
        <a:off x="43219" y="43219"/>
        <a:ext cx="8510230" cy="798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02A98-2794-450B-9BF0-BF590770C0A6}">
      <dsp:nvSpPr>
        <dsp:cNvPr id="0" name=""/>
        <dsp:cNvSpPr/>
      </dsp:nvSpPr>
      <dsp:spPr>
        <a:xfrm>
          <a:off x="0" y="176232"/>
          <a:ext cx="4877892" cy="5632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sv-SE" sz="2400" kern="1200" dirty="0" smtClean="0"/>
        </a:p>
        <a:p>
          <a:pPr lvl="0" algn="l" defTabSz="1066800">
            <a:lnSpc>
              <a:spcPct val="90000"/>
            </a:lnSpc>
            <a:spcBef>
              <a:spcPct val="0"/>
            </a:spcBef>
            <a:spcAft>
              <a:spcPct val="35000"/>
            </a:spcAft>
          </a:pPr>
          <a:endParaRPr lang="sv-SE" sz="2800" kern="1200" dirty="0" smtClean="0"/>
        </a:p>
        <a:p>
          <a:pPr lvl="0" algn="l" defTabSz="1066800">
            <a:lnSpc>
              <a:spcPct val="90000"/>
            </a:lnSpc>
            <a:spcBef>
              <a:spcPct val="0"/>
            </a:spcBef>
            <a:spcAft>
              <a:spcPct val="35000"/>
            </a:spcAft>
          </a:pPr>
          <a:r>
            <a:rPr lang="sv-SE" sz="2800" kern="1200" dirty="0" smtClean="0"/>
            <a:t>Ledarnas bakgrund</a:t>
          </a:r>
        </a:p>
        <a:p>
          <a:pPr lvl="0" algn="l" defTabSz="1066800">
            <a:lnSpc>
              <a:spcPct val="90000"/>
            </a:lnSpc>
            <a:spcBef>
              <a:spcPct val="0"/>
            </a:spcBef>
            <a:spcAft>
              <a:spcPct val="35000"/>
            </a:spcAft>
          </a:pPr>
          <a:endParaRPr lang="sv-SE" sz="2800" kern="1200" dirty="0" smtClean="0"/>
        </a:p>
        <a:p>
          <a:pPr lvl="0" algn="l" defTabSz="1066800">
            <a:lnSpc>
              <a:spcPct val="90000"/>
            </a:lnSpc>
            <a:spcBef>
              <a:spcPct val="0"/>
            </a:spcBef>
            <a:spcAft>
              <a:spcPct val="35000"/>
            </a:spcAft>
          </a:pPr>
          <a:endParaRPr lang="sv-SE" sz="2000" kern="1200" dirty="0"/>
        </a:p>
      </dsp:txBody>
      <dsp:txXfrm>
        <a:off x="27494" y="203726"/>
        <a:ext cx="4822904" cy="5082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latin typeface="Arial" panose="020B0604020202020204" pitchFamily="34" charset="0"/>
              <a:cs typeface="Arial" panose="020B0604020202020204" pitchFamily="34" charset="0"/>
            </a:endParaRPr>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2278FD9-274F-45DD-8681-13E82509E9F5}" type="datetimeFigureOut">
              <a:rPr lang="sv-SE" smtClean="0">
                <a:latin typeface="Arial" panose="020B0604020202020204" pitchFamily="34" charset="0"/>
                <a:cs typeface="Arial" panose="020B0604020202020204" pitchFamily="34" charset="0"/>
              </a:rPr>
              <a:t>2021-09-07</a:t>
            </a:fld>
            <a:endParaRPr lang="sv-SE" dirty="0">
              <a:latin typeface="Arial" panose="020B0604020202020204" pitchFamily="34" charset="0"/>
              <a:cs typeface="Arial" panose="020B0604020202020204" pitchFamily="34" charset="0"/>
            </a:endParaRPr>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dirty="0">
              <a:latin typeface="Arial" panose="020B0604020202020204" pitchFamily="34" charset="0"/>
              <a:cs typeface="Arial" panose="020B0604020202020204" pitchFamily="34" charset="0"/>
            </a:endParaRPr>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8AD47A8-29E2-4799-924A-9047124D4761}" type="slidenum">
              <a:rPr lang="sv-SE" smtClean="0">
                <a:latin typeface="Arial" panose="020B0604020202020204" pitchFamily="34" charset="0"/>
                <a:cs typeface="Arial" panose="020B0604020202020204" pitchFamily="34" charset="0"/>
              </a:rPr>
              <a:t>‹#›</a:t>
            </a:fld>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040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sv-SE" dirty="0"/>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DDE94DB4-BC2A-49E2-AD0D-3F1E0B6714A7}" type="datetimeFigureOut">
              <a:rPr lang="sv-SE" smtClean="0"/>
              <a:pPr/>
              <a:t>2021-09-07</a:t>
            </a:fld>
            <a:endParaRPr lang="sv-SE" dirty="0"/>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sv-SE" dirty="0"/>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0F33D500-1297-4EDE-B9F8-A261B42E5E11}" type="slidenum">
              <a:rPr lang="sv-SE" smtClean="0"/>
              <a:pPr/>
              <a:t>‹#›</a:t>
            </a:fld>
            <a:endParaRPr lang="sv-SE" dirty="0"/>
          </a:p>
        </p:txBody>
      </p:sp>
    </p:spTree>
    <p:extLst>
      <p:ext uri="{BB962C8B-B14F-4D97-AF65-F5344CB8AC3E}">
        <p14:creationId xmlns:p14="http://schemas.microsoft.com/office/powerpoint/2010/main" val="3509042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0F33D500-1297-4EDE-B9F8-A261B42E5E11}" type="slidenum">
              <a:rPr lang="sv-SE" smtClean="0"/>
              <a:t>1</a:t>
            </a:fld>
            <a:endParaRPr lang="sv-SE"/>
          </a:p>
        </p:txBody>
      </p:sp>
    </p:spTree>
    <p:extLst>
      <p:ext uri="{BB962C8B-B14F-4D97-AF65-F5344CB8AC3E}">
        <p14:creationId xmlns:p14="http://schemas.microsoft.com/office/powerpoint/2010/main" val="2198277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v-SE"/>
              <a:t>Klicka här för att ändra format</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r>
              <a:rPr lang="sv-SE"/>
              <a:t>2020-02-03</a:t>
            </a:r>
            <a:endParaRPr lang="sv-SE" dirty="0"/>
          </a:p>
        </p:txBody>
      </p:sp>
      <p:sp>
        <p:nvSpPr>
          <p:cNvPr id="5" name="Footer Placeholder 4"/>
          <p:cNvSpPr>
            <a:spLocks noGrp="1"/>
          </p:cNvSpPr>
          <p:nvPr>
            <p:ph type="ftr" sz="quarter" idx="11"/>
          </p:nvPr>
        </p:nvSpPr>
        <p:spPr/>
        <p:txBody>
          <a:bodyPr/>
          <a:lstStyle/>
          <a:p>
            <a:r>
              <a:rPr lang="sv-SE"/>
              <a:t>HR-nytt februari 2020</a:t>
            </a:r>
            <a:endParaRPr lang="sv-SE" dirty="0"/>
          </a:p>
        </p:txBody>
      </p:sp>
      <p:sp>
        <p:nvSpPr>
          <p:cNvPr id="6" name="Slide Number Placeholder 5"/>
          <p:cNvSpPr>
            <a:spLocks noGrp="1"/>
          </p:cNvSpPr>
          <p:nvPr>
            <p:ph type="sldNum" sz="quarter" idx="12"/>
          </p:nvPr>
        </p:nvSpPr>
        <p:spPr/>
        <p:txBody>
          <a:bodyPr/>
          <a:lstStyle/>
          <a:p>
            <a:fld id="{130DDE8C-17E0-4539-9C15-C1E9D231907F}" type="slidenum">
              <a:rPr lang="sv-SE" smtClean="0"/>
              <a:pPr/>
              <a:t>‹#›</a:t>
            </a:fld>
            <a:endParaRPr lang="sv-SE" dirty="0">
              <a:solidFill>
                <a:schemeClr val="bg2">
                  <a:lumMod val="40000"/>
                  <a:lumOff val="60000"/>
                </a:schemeClr>
              </a:solidFill>
            </a:endParaRPr>
          </a:p>
        </p:txBody>
      </p:sp>
      <p:cxnSp>
        <p:nvCxnSpPr>
          <p:cNvPr id="18"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Bildobjekt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spTree>
    <p:extLst>
      <p:ext uri="{BB962C8B-B14F-4D97-AF65-F5344CB8AC3E}">
        <p14:creationId xmlns:p14="http://schemas.microsoft.com/office/powerpoint/2010/main" val="3281702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v-SE"/>
              <a:t>Klicka här för att ändra format</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r>
              <a:rPr lang="sv-SE"/>
              <a:t>2020-02-03</a:t>
            </a:r>
          </a:p>
        </p:txBody>
      </p:sp>
      <p:sp>
        <p:nvSpPr>
          <p:cNvPr id="5" name="Footer Placeholder 4"/>
          <p:cNvSpPr>
            <a:spLocks noGrp="1"/>
          </p:cNvSpPr>
          <p:nvPr>
            <p:ph type="ftr" sz="quarter" idx="11"/>
          </p:nvPr>
        </p:nvSpPr>
        <p:spPr/>
        <p:txBody>
          <a:bodyPr/>
          <a:lstStyle/>
          <a:p>
            <a:r>
              <a:rPr lang="sv-SE"/>
              <a:t>HR-nytt februari 2020</a:t>
            </a:r>
          </a:p>
        </p:txBody>
      </p:sp>
      <p:sp>
        <p:nvSpPr>
          <p:cNvPr id="6" name="Slide Number Placeholder 5"/>
          <p:cNvSpPr>
            <a:spLocks noGrp="1"/>
          </p:cNvSpPr>
          <p:nvPr>
            <p:ph type="sldNum" sz="quarter" idx="12"/>
          </p:nvPr>
        </p:nvSpPr>
        <p:spPr/>
        <p:txBody>
          <a:bodyPr/>
          <a:lstStyle/>
          <a:p>
            <a:fld id="{130DDE8C-17E0-4539-9C15-C1E9D231907F}" type="slidenum">
              <a:rPr lang="sv-SE" smtClean="0"/>
              <a:t>‹#›</a:t>
            </a:fld>
            <a:endParaRPr lang="sv-SE"/>
          </a:p>
        </p:txBody>
      </p:sp>
    </p:spTree>
    <p:extLst>
      <p:ext uri="{BB962C8B-B14F-4D97-AF65-F5344CB8AC3E}">
        <p14:creationId xmlns:p14="http://schemas.microsoft.com/office/powerpoint/2010/main" val="340317080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format</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r>
              <a:rPr lang="sv-SE"/>
              <a:t>2020-02-03</a:t>
            </a:r>
          </a:p>
        </p:txBody>
      </p:sp>
      <p:sp>
        <p:nvSpPr>
          <p:cNvPr id="5" name="Footer Placeholder 4"/>
          <p:cNvSpPr>
            <a:spLocks noGrp="1"/>
          </p:cNvSpPr>
          <p:nvPr>
            <p:ph type="ftr" sz="quarter" idx="11"/>
          </p:nvPr>
        </p:nvSpPr>
        <p:spPr/>
        <p:txBody>
          <a:bodyPr/>
          <a:lstStyle/>
          <a:p>
            <a:r>
              <a:rPr lang="sv-SE"/>
              <a:t>HR-nytt februari 2020</a:t>
            </a:r>
          </a:p>
        </p:txBody>
      </p:sp>
      <p:sp>
        <p:nvSpPr>
          <p:cNvPr id="6" name="Slide Number Placeholder 5"/>
          <p:cNvSpPr>
            <a:spLocks noGrp="1"/>
          </p:cNvSpPr>
          <p:nvPr>
            <p:ph type="sldNum" sz="quarter" idx="12"/>
          </p:nvPr>
        </p:nvSpPr>
        <p:spPr/>
        <p:txBody>
          <a:bodyPr/>
          <a:lstStyle/>
          <a:p>
            <a:fld id="{130DDE8C-17E0-4539-9C15-C1E9D231907F}" type="slidenum">
              <a:rPr lang="sv-SE" smtClean="0"/>
              <a:t>‹#›</a:t>
            </a:fld>
            <a:endParaRPr lang="sv-S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76858636"/>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v-SE"/>
              <a:t>Klicka här för att ändra format</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r>
              <a:rPr lang="sv-SE"/>
              <a:t>2020-02-03</a:t>
            </a:r>
          </a:p>
        </p:txBody>
      </p:sp>
      <p:sp>
        <p:nvSpPr>
          <p:cNvPr id="5" name="Footer Placeholder 4"/>
          <p:cNvSpPr>
            <a:spLocks noGrp="1"/>
          </p:cNvSpPr>
          <p:nvPr>
            <p:ph type="ftr" sz="quarter" idx="11"/>
          </p:nvPr>
        </p:nvSpPr>
        <p:spPr/>
        <p:txBody>
          <a:bodyPr/>
          <a:lstStyle/>
          <a:p>
            <a:r>
              <a:rPr lang="sv-SE"/>
              <a:t>HR-nytt februari 2020</a:t>
            </a:r>
          </a:p>
        </p:txBody>
      </p:sp>
      <p:sp>
        <p:nvSpPr>
          <p:cNvPr id="6" name="Slide Number Placeholder 5"/>
          <p:cNvSpPr>
            <a:spLocks noGrp="1"/>
          </p:cNvSpPr>
          <p:nvPr>
            <p:ph type="sldNum" sz="quarter" idx="12"/>
          </p:nvPr>
        </p:nvSpPr>
        <p:spPr/>
        <p:txBody>
          <a:bodyPr/>
          <a:lstStyle/>
          <a:p>
            <a:fld id="{130DDE8C-17E0-4539-9C15-C1E9D231907F}" type="slidenum">
              <a:rPr lang="sv-SE" smtClean="0"/>
              <a:t>‹#›</a:t>
            </a:fld>
            <a:endParaRPr lang="sv-SE"/>
          </a:p>
        </p:txBody>
      </p:sp>
    </p:spTree>
    <p:extLst>
      <p:ext uri="{BB962C8B-B14F-4D97-AF65-F5344CB8AC3E}">
        <p14:creationId xmlns:p14="http://schemas.microsoft.com/office/powerpoint/2010/main" val="2506606440"/>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r>
              <a:rPr lang="sv-SE"/>
              <a:t>2020-02-03</a:t>
            </a:r>
          </a:p>
        </p:txBody>
      </p:sp>
      <p:sp>
        <p:nvSpPr>
          <p:cNvPr id="5" name="Footer Placeholder 4"/>
          <p:cNvSpPr>
            <a:spLocks noGrp="1"/>
          </p:cNvSpPr>
          <p:nvPr>
            <p:ph type="ftr" sz="quarter" idx="11"/>
          </p:nvPr>
        </p:nvSpPr>
        <p:spPr/>
        <p:txBody>
          <a:bodyPr/>
          <a:lstStyle/>
          <a:p>
            <a:r>
              <a:rPr lang="sv-SE"/>
              <a:t>HR-nytt februari 2020</a:t>
            </a:r>
          </a:p>
        </p:txBody>
      </p:sp>
      <p:sp>
        <p:nvSpPr>
          <p:cNvPr id="6" name="Slide Number Placeholder 5"/>
          <p:cNvSpPr>
            <a:spLocks noGrp="1"/>
          </p:cNvSpPr>
          <p:nvPr>
            <p:ph type="sldNum" sz="quarter" idx="12"/>
          </p:nvPr>
        </p:nvSpPr>
        <p:spPr/>
        <p:txBody>
          <a:bodyPr/>
          <a:lstStyle/>
          <a:p>
            <a:fld id="{130DDE8C-17E0-4539-9C15-C1E9D231907F}" type="slidenum">
              <a:rPr lang="sv-SE" smtClean="0"/>
              <a:t>‹#›</a:t>
            </a:fld>
            <a:endParaRPr lang="sv-S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82827636"/>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v-SE"/>
              <a:t>Klicka här för att ändra 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r>
              <a:rPr lang="sv-SE"/>
              <a:t>2020-02-03</a:t>
            </a:r>
          </a:p>
        </p:txBody>
      </p:sp>
      <p:sp>
        <p:nvSpPr>
          <p:cNvPr id="5" name="Footer Placeholder 4"/>
          <p:cNvSpPr>
            <a:spLocks noGrp="1"/>
          </p:cNvSpPr>
          <p:nvPr>
            <p:ph type="ftr" sz="quarter" idx="11"/>
          </p:nvPr>
        </p:nvSpPr>
        <p:spPr/>
        <p:txBody>
          <a:bodyPr/>
          <a:lstStyle/>
          <a:p>
            <a:r>
              <a:rPr lang="sv-SE"/>
              <a:t>HR-nytt februari 2020</a:t>
            </a:r>
          </a:p>
        </p:txBody>
      </p:sp>
      <p:sp>
        <p:nvSpPr>
          <p:cNvPr id="6" name="Slide Number Placeholder 5"/>
          <p:cNvSpPr>
            <a:spLocks noGrp="1"/>
          </p:cNvSpPr>
          <p:nvPr>
            <p:ph type="sldNum" sz="quarter" idx="12"/>
          </p:nvPr>
        </p:nvSpPr>
        <p:spPr/>
        <p:txBody>
          <a:bodyPr/>
          <a:lstStyle/>
          <a:p>
            <a:fld id="{130DDE8C-17E0-4539-9C15-C1E9D231907F}" type="slidenum">
              <a:rPr lang="sv-SE" smtClean="0"/>
              <a:t>‹#›</a:t>
            </a:fld>
            <a:endParaRPr lang="sv-SE"/>
          </a:p>
        </p:txBody>
      </p:sp>
    </p:spTree>
    <p:extLst>
      <p:ext uri="{BB962C8B-B14F-4D97-AF65-F5344CB8AC3E}">
        <p14:creationId xmlns:p14="http://schemas.microsoft.com/office/powerpoint/2010/main" val="3723102722"/>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t>2020-02-03</a:t>
            </a:r>
          </a:p>
        </p:txBody>
      </p:sp>
      <p:sp>
        <p:nvSpPr>
          <p:cNvPr id="5" name="Footer Placeholder 4"/>
          <p:cNvSpPr>
            <a:spLocks noGrp="1"/>
          </p:cNvSpPr>
          <p:nvPr>
            <p:ph type="ftr" sz="quarter" idx="11"/>
          </p:nvPr>
        </p:nvSpPr>
        <p:spPr/>
        <p:txBody>
          <a:bodyPr/>
          <a:lstStyle/>
          <a:p>
            <a:r>
              <a:rPr lang="sv-SE"/>
              <a:t>HR-nytt februari 2020</a:t>
            </a:r>
          </a:p>
        </p:txBody>
      </p:sp>
      <p:sp>
        <p:nvSpPr>
          <p:cNvPr id="6" name="Slide Number Placeholder 5"/>
          <p:cNvSpPr>
            <a:spLocks noGrp="1"/>
          </p:cNvSpPr>
          <p:nvPr>
            <p:ph type="sldNum" sz="quarter" idx="12"/>
          </p:nvPr>
        </p:nvSpPr>
        <p:spPr/>
        <p:txBody>
          <a:bodyPr/>
          <a:lstStyle/>
          <a:p>
            <a:fld id="{130DDE8C-17E0-4539-9C15-C1E9D231907F}" type="slidenum">
              <a:rPr lang="sv-SE" smtClean="0"/>
              <a:t>‹#›</a:t>
            </a:fld>
            <a:endParaRPr lang="sv-SE"/>
          </a:p>
        </p:txBody>
      </p:sp>
    </p:spTree>
    <p:extLst>
      <p:ext uri="{BB962C8B-B14F-4D97-AF65-F5344CB8AC3E}">
        <p14:creationId xmlns:p14="http://schemas.microsoft.com/office/powerpoint/2010/main" val="3789690725"/>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v-SE"/>
              <a:t>Klicka här för att ändra format</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t>2020-02-03</a:t>
            </a:r>
          </a:p>
        </p:txBody>
      </p:sp>
      <p:sp>
        <p:nvSpPr>
          <p:cNvPr id="5" name="Footer Placeholder 4"/>
          <p:cNvSpPr>
            <a:spLocks noGrp="1"/>
          </p:cNvSpPr>
          <p:nvPr>
            <p:ph type="ftr" sz="quarter" idx="11"/>
          </p:nvPr>
        </p:nvSpPr>
        <p:spPr/>
        <p:txBody>
          <a:bodyPr/>
          <a:lstStyle/>
          <a:p>
            <a:r>
              <a:rPr lang="sv-SE"/>
              <a:t>HR-nytt februari 2020</a:t>
            </a:r>
          </a:p>
        </p:txBody>
      </p:sp>
      <p:sp>
        <p:nvSpPr>
          <p:cNvPr id="6" name="Slide Number Placeholder 5"/>
          <p:cNvSpPr>
            <a:spLocks noGrp="1"/>
          </p:cNvSpPr>
          <p:nvPr>
            <p:ph type="sldNum" sz="quarter" idx="12"/>
          </p:nvPr>
        </p:nvSpPr>
        <p:spPr/>
        <p:txBody>
          <a:bodyPr/>
          <a:lstStyle/>
          <a:p>
            <a:fld id="{130DDE8C-17E0-4539-9C15-C1E9D231907F}" type="slidenum">
              <a:rPr lang="sv-SE" smtClean="0"/>
              <a:t>‹#›</a:t>
            </a:fld>
            <a:endParaRPr lang="sv-SE"/>
          </a:p>
        </p:txBody>
      </p:sp>
    </p:spTree>
    <p:extLst>
      <p:ext uri="{BB962C8B-B14F-4D97-AF65-F5344CB8AC3E}">
        <p14:creationId xmlns:p14="http://schemas.microsoft.com/office/powerpoint/2010/main" val="227251193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t>2020-02-03</a:t>
            </a:r>
            <a:endParaRPr lang="sv-SE" dirty="0"/>
          </a:p>
        </p:txBody>
      </p:sp>
      <p:sp>
        <p:nvSpPr>
          <p:cNvPr id="5" name="Footer Placeholder 4"/>
          <p:cNvSpPr>
            <a:spLocks noGrp="1"/>
          </p:cNvSpPr>
          <p:nvPr>
            <p:ph type="ftr" sz="quarter" idx="11"/>
          </p:nvPr>
        </p:nvSpPr>
        <p:spPr/>
        <p:txBody>
          <a:bodyPr/>
          <a:lstStyle/>
          <a:p>
            <a:r>
              <a:rPr lang="sv-SE"/>
              <a:t>HR-nytt februari 2020</a:t>
            </a:r>
            <a:endParaRPr lang="sv-SE" dirty="0"/>
          </a:p>
        </p:txBody>
      </p:sp>
      <p:sp>
        <p:nvSpPr>
          <p:cNvPr id="6" name="Slide Number Placeholder 5"/>
          <p:cNvSpPr>
            <a:spLocks noGrp="1"/>
          </p:cNvSpPr>
          <p:nvPr>
            <p:ph type="sldNum" sz="quarter" idx="12"/>
          </p:nvPr>
        </p:nvSpPr>
        <p:spPr/>
        <p:txBody>
          <a:bodyPr/>
          <a:lstStyle/>
          <a:p>
            <a:fld id="{130DDE8C-17E0-4539-9C15-C1E9D231907F}" type="slidenum">
              <a:rPr lang="sv-SE" smtClean="0"/>
              <a:pPr/>
              <a:t>‹#›</a:t>
            </a:fld>
            <a:endParaRPr lang="sv-SE" dirty="0"/>
          </a:p>
        </p:txBody>
      </p:sp>
      <p:sp>
        <p:nvSpPr>
          <p:cNvPr id="7" name="Rektangel 6"/>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08055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v-SE"/>
              <a:t>Klicka här för att ändra format</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r>
              <a:rPr lang="sv-SE"/>
              <a:t>2020-02-03</a:t>
            </a:r>
            <a:endParaRPr lang="sv-SE" dirty="0"/>
          </a:p>
        </p:txBody>
      </p:sp>
      <p:sp>
        <p:nvSpPr>
          <p:cNvPr id="5" name="Footer Placeholder 4"/>
          <p:cNvSpPr>
            <a:spLocks noGrp="1"/>
          </p:cNvSpPr>
          <p:nvPr>
            <p:ph type="ftr" sz="quarter" idx="11"/>
          </p:nvPr>
        </p:nvSpPr>
        <p:spPr/>
        <p:txBody>
          <a:bodyPr/>
          <a:lstStyle/>
          <a:p>
            <a:r>
              <a:rPr lang="sv-SE"/>
              <a:t>HR-nytt februari 2020</a:t>
            </a:r>
            <a:endParaRPr lang="sv-SE" dirty="0"/>
          </a:p>
        </p:txBody>
      </p:sp>
      <p:sp>
        <p:nvSpPr>
          <p:cNvPr id="6" name="Slide Number Placeholder 5"/>
          <p:cNvSpPr>
            <a:spLocks noGrp="1"/>
          </p:cNvSpPr>
          <p:nvPr>
            <p:ph type="sldNum" sz="quarter" idx="12"/>
          </p:nvPr>
        </p:nvSpPr>
        <p:spPr/>
        <p:txBody>
          <a:bodyPr/>
          <a:lstStyle/>
          <a:p>
            <a:fld id="{130DDE8C-17E0-4539-9C15-C1E9D231907F}" type="slidenum">
              <a:rPr lang="sv-SE" smtClean="0"/>
              <a:pPr/>
              <a:t>‹#›</a:t>
            </a:fld>
            <a:endParaRPr lang="sv-SE" dirty="0"/>
          </a:p>
        </p:txBody>
      </p:sp>
      <p:sp>
        <p:nvSpPr>
          <p:cNvPr id="7" name="Rektangel 6"/>
          <p:cNvSpPr/>
          <p:nvPr userDrawn="1"/>
        </p:nvSpPr>
        <p:spPr>
          <a:xfrm>
            <a:off x="1"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09974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r>
              <a:rPr lang="sv-SE"/>
              <a:t>2020-02-03</a:t>
            </a:r>
          </a:p>
        </p:txBody>
      </p:sp>
      <p:sp>
        <p:nvSpPr>
          <p:cNvPr id="6" name="Footer Placeholder 5"/>
          <p:cNvSpPr>
            <a:spLocks noGrp="1"/>
          </p:cNvSpPr>
          <p:nvPr>
            <p:ph type="ftr" sz="quarter" idx="11"/>
          </p:nvPr>
        </p:nvSpPr>
        <p:spPr/>
        <p:txBody>
          <a:bodyPr/>
          <a:lstStyle/>
          <a:p>
            <a:r>
              <a:rPr lang="sv-SE"/>
              <a:t>HR-nytt februari 2020</a:t>
            </a:r>
          </a:p>
        </p:txBody>
      </p:sp>
      <p:sp>
        <p:nvSpPr>
          <p:cNvPr id="7" name="Slide Number Placeholder 6"/>
          <p:cNvSpPr>
            <a:spLocks noGrp="1"/>
          </p:cNvSpPr>
          <p:nvPr>
            <p:ph type="sldNum" sz="quarter" idx="12"/>
          </p:nvPr>
        </p:nvSpPr>
        <p:spPr/>
        <p:txBody>
          <a:bodyPr/>
          <a:lstStyle/>
          <a:p>
            <a:fld id="{130DDE8C-17E0-4539-9C15-C1E9D231907F}" type="slidenum">
              <a:rPr lang="sv-SE" smtClean="0"/>
              <a:t>‹#›</a:t>
            </a:fld>
            <a:endParaRPr lang="sv-SE"/>
          </a:p>
        </p:txBody>
      </p:sp>
    </p:spTree>
    <p:extLst>
      <p:ext uri="{BB962C8B-B14F-4D97-AF65-F5344CB8AC3E}">
        <p14:creationId xmlns:p14="http://schemas.microsoft.com/office/powerpoint/2010/main" val="3082355707"/>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r>
              <a:rPr lang="sv-SE"/>
              <a:t>2020-02-03</a:t>
            </a:r>
            <a:endParaRPr lang="sv-SE" dirty="0"/>
          </a:p>
        </p:txBody>
      </p:sp>
      <p:sp>
        <p:nvSpPr>
          <p:cNvPr id="8" name="Footer Placeholder 7"/>
          <p:cNvSpPr>
            <a:spLocks noGrp="1"/>
          </p:cNvSpPr>
          <p:nvPr>
            <p:ph type="ftr" sz="quarter" idx="11"/>
          </p:nvPr>
        </p:nvSpPr>
        <p:spPr/>
        <p:txBody>
          <a:bodyPr/>
          <a:lstStyle/>
          <a:p>
            <a:r>
              <a:rPr lang="sv-SE"/>
              <a:t>HR-nytt februari 2020</a:t>
            </a:r>
            <a:endParaRPr lang="sv-SE" dirty="0"/>
          </a:p>
        </p:txBody>
      </p:sp>
      <p:sp>
        <p:nvSpPr>
          <p:cNvPr id="9" name="Slide Number Placeholder 8"/>
          <p:cNvSpPr>
            <a:spLocks noGrp="1"/>
          </p:cNvSpPr>
          <p:nvPr>
            <p:ph type="sldNum" sz="quarter" idx="12"/>
          </p:nvPr>
        </p:nvSpPr>
        <p:spPr/>
        <p:txBody>
          <a:bodyPr/>
          <a:lstStyle/>
          <a:p>
            <a:fld id="{130DDE8C-17E0-4539-9C15-C1E9D231907F}" type="slidenum">
              <a:rPr lang="sv-SE" smtClean="0"/>
              <a:pPr/>
              <a:t>‹#›</a:t>
            </a:fld>
            <a:endParaRPr lang="sv-SE" dirty="0"/>
          </a:p>
        </p:txBody>
      </p:sp>
      <p:sp>
        <p:nvSpPr>
          <p:cNvPr id="10" name="Rektangel 9"/>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2" name="Bildobjekt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548878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r>
              <a:rPr lang="sv-SE"/>
              <a:t>2020-02-03</a:t>
            </a:r>
            <a:endParaRPr lang="sv-SE" dirty="0"/>
          </a:p>
        </p:txBody>
      </p:sp>
      <p:sp>
        <p:nvSpPr>
          <p:cNvPr id="4" name="Footer Placeholder 3"/>
          <p:cNvSpPr>
            <a:spLocks noGrp="1"/>
          </p:cNvSpPr>
          <p:nvPr>
            <p:ph type="ftr" sz="quarter" idx="11"/>
          </p:nvPr>
        </p:nvSpPr>
        <p:spPr/>
        <p:txBody>
          <a:bodyPr/>
          <a:lstStyle/>
          <a:p>
            <a:r>
              <a:rPr lang="sv-SE"/>
              <a:t>HR-nytt februari 2020</a:t>
            </a:r>
            <a:endParaRPr lang="sv-SE" dirty="0"/>
          </a:p>
        </p:txBody>
      </p:sp>
      <p:sp>
        <p:nvSpPr>
          <p:cNvPr id="5" name="Slide Number Placeholder 4"/>
          <p:cNvSpPr>
            <a:spLocks noGrp="1"/>
          </p:cNvSpPr>
          <p:nvPr>
            <p:ph type="sldNum" sz="quarter" idx="12"/>
          </p:nvPr>
        </p:nvSpPr>
        <p:spPr/>
        <p:txBody>
          <a:bodyPr/>
          <a:lstStyle/>
          <a:p>
            <a:fld id="{130DDE8C-17E0-4539-9C15-C1E9D231907F}" type="slidenum">
              <a:rPr lang="sv-SE" smtClean="0"/>
              <a:pPr/>
              <a:t>‹#›</a:t>
            </a:fld>
            <a:endParaRPr lang="sv-SE" dirty="0"/>
          </a:p>
        </p:txBody>
      </p:sp>
      <p:sp>
        <p:nvSpPr>
          <p:cNvPr id="6" name="Rektangel 5"/>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821839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2020-02-03</a:t>
            </a:r>
            <a:endParaRPr lang="sv-SE" dirty="0"/>
          </a:p>
        </p:txBody>
      </p:sp>
      <p:sp>
        <p:nvSpPr>
          <p:cNvPr id="3" name="Footer Placeholder 2"/>
          <p:cNvSpPr>
            <a:spLocks noGrp="1"/>
          </p:cNvSpPr>
          <p:nvPr>
            <p:ph type="ftr" sz="quarter" idx="11"/>
          </p:nvPr>
        </p:nvSpPr>
        <p:spPr/>
        <p:txBody>
          <a:bodyPr/>
          <a:lstStyle/>
          <a:p>
            <a:r>
              <a:rPr lang="sv-SE"/>
              <a:t>HR-nytt februari 2020</a:t>
            </a:r>
            <a:endParaRPr lang="sv-SE" dirty="0"/>
          </a:p>
        </p:txBody>
      </p:sp>
      <p:sp>
        <p:nvSpPr>
          <p:cNvPr id="4" name="Slide Number Placeholder 3"/>
          <p:cNvSpPr>
            <a:spLocks noGrp="1"/>
          </p:cNvSpPr>
          <p:nvPr>
            <p:ph type="sldNum" sz="quarter" idx="12"/>
          </p:nvPr>
        </p:nvSpPr>
        <p:spPr/>
        <p:txBody>
          <a:bodyPr/>
          <a:lstStyle/>
          <a:p>
            <a:fld id="{130DDE8C-17E0-4539-9C15-C1E9D231907F}" type="slidenum">
              <a:rPr lang="sv-SE" smtClean="0"/>
              <a:pPr/>
              <a:t>‹#›</a:t>
            </a:fld>
            <a:endParaRPr lang="sv-SE" dirty="0"/>
          </a:p>
        </p:txBody>
      </p:sp>
      <p:sp>
        <p:nvSpPr>
          <p:cNvPr id="5" name="Rektangel 4"/>
          <p:cNvSpPr/>
          <p:nvPr userDrawn="1"/>
        </p:nvSpPr>
        <p:spPr>
          <a:xfrm>
            <a:off x="1"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376624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v-SE"/>
              <a:t>Klicka här för att ändra format</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r>
              <a:rPr lang="sv-SE"/>
              <a:t>2020-02-03</a:t>
            </a:r>
          </a:p>
        </p:txBody>
      </p:sp>
      <p:sp>
        <p:nvSpPr>
          <p:cNvPr id="6" name="Footer Placeholder 5"/>
          <p:cNvSpPr>
            <a:spLocks noGrp="1"/>
          </p:cNvSpPr>
          <p:nvPr>
            <p:ph type="ftr" sz="quarter" idx="11"/>
          </p:nvPr>
        </p:nvSpPr>
        <p:spPr/>
        <p:txBody>
          <a:bodyPr/>
          <a:lstStyle/>
          <a:p>
            <a:r>
              <a:rPr lang="sv-SE"/>
              <a:t>HR-nytt februari 2020</a:t>
            </a:r>
          </a:p>
        </p:txBody>
      </p:sp>
      <p:sp>
        <p:nvSpPr>
          <p:cNvPr id="7" name="Slide Number Placeholder 6"/>
          <p:cNvSpPr>
            <a:spLocks noGrp="1"/>
          </p:cNvSpPr>
          <p:nvPr>
            <p:ph type="sldNum" sz="quarter" idx="12"/>
          </p:nvPr>
        </p:nvSpPr>
        <p:spPr/>
        <p:txBody>
          <a:bodyPr/>
          <a:lstStyle/>
          <a:p>
            <a:fld id="{130DDE8C-17E0-4539-9C15-C1E9D231907F}" type="slidenum">
              <a:rPr lang="sv-SE" smtClean="0"/>
              <a:t>‹#›</a:t>
            </a:fld>
            <a:endParaRPr lang="sv-SE"/>
          </a:p>
        </p:txBody>
      </p:sp>
    </p:spTree>
    <p:extLst>
      <p:ext uri="{BB962C8B-B14F-4D97-AF65-F5344CB8AC3E}">
        <p14:creationId xmlns:p14="http://schemas.microsoft.com/office/powerpoint/2010/main" val="2399538968"/>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r>
              <a:rPr lang="sv-SE"/>
              <a:t>2020-02-03</a:t>
            </a:r>
            <a:endParaRPr lang="sv-SE" dirty="0"/>
          </a:p>
        </p:txBody>
      </p:sp>
      <p:sp>
        <p:nvSpPr>
          <p:cNvPr id="6" name="Footer Placeholder 5"/>
          <p:cNvSpPr>
            <a:spLocks noGrp="1"/>
          </p:cNvSpPr>
          <p:nvPr>
            <p:ph type="ftr" sz="quarter" idx="11"/>
          </p:nvPr>
        </p:nvSpPr>
        <p:spPr/>
        <p:txBody>
          <a:bodyPr/>
          <a:lstStyle/>
          <a:p>
            <a:r>
              <a:rPr lang="sv-SE"/>
              <a:t>HR-nytt februari 2020</a:t>
            </a:r>
            <a:endParaRPr lang="sv-SE" dirty="0"/>
          </a:p>
        </p:txBody>
      </p:sp>
      <p:sp>
        <p:nvSpPr>
          <p:cNvPr id="7" name="Slide Number Placeholder 6"/>
          <p:cNvSpPr>
            <a:spLocks noGrp="1"/>
          </p:cNvSpPr>
          <p:nvPr>
            <p:ph type="sldNum" sz="quarter" idx="12"/>
          </p:nvPr>
        </p:nvSpPr>
        <p:spPr/>
        <p:txBody>
          <a:bodyPr/>
          <a:lstStyle/>
          <a:p>
            <a:fld id="{130DDE8C-17E0-4539-9C15-C1E9D231907F}" type="slidenum">
              <a:rPr lang="sv-SE" smtClean="0"/>
              <a:pPr/>
              <a:t>‹#›</a:t>
            </a:fld>
            <a:endParaRPr lang="sv-SE" dirty="0"/>
          </a:p>
        </p:txBody>
      </p:sp>
      <p:sp>
        <p:nvSpPr>
          <p:cNvPr id="8" name="Rektangel 7"/>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186456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v-SE"/>
              <a:t>Klicka här för att ändra format</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sv-SE"/>
              <a:t>2020-02-03</a:t>
            </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sv-SE"/>
              <a:t>HR-nytt februari 2020</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30DDE8C-17E0-4539-9C15-C1E9D231907F}" type="slidenum">
              <a:rPr lang="sv-SE" smtClean="0"/>
              <a:t>‹#›</a:t>
            </a:fld>
            <a:endParaRPr lang="sv-SE"/>
          </a:p>
        </p:txBody>
      </p:sp>
    </p:spTree>
    <p:extLst>
      <p:ext uri="{BB962C8B-B14F-4D97-AF65-F5344CB8AC3E}">
        <p14:creationId xmlns:p14="http://schemas.microsoft.com/office/powerpoint/2010/main" val="3560524697"/>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 id="2147484293" r:id="rId13"/>
    <p:sldLayoutId id="2147484294" r:id="rId14"/>
    <p:sldLayoutId id="2147484295" r:id="rId15"/>
    <p:sldLayoutId id="2147484296" r:id="rId16"/>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ailto:mora.biblioteket@regiondalarna.se" TargetMode="External"/><Relationship Id="rId3" Type="http://schemas.openxmlformats.org/officeDocument/2006/relationships/diagramLayout" Target="../diagrams/layout4.xml"/><Relationship Id="rId7" Type="http://schemas.openxmlformats.org/officeDocument/2006/relationships/hyperlink" Target="mailto:falun.biblioterapi@regiondalarna.se"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mailto:david.hofman@regiondalarna.se"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sv.wikipedia.org/wiki/Biblioterapi" TargetMode="External"/><Relationship Id="rId7" Type="http://schemas.openxmlformats.org/officeDocument/2006/relationships/image" Target="../media/image11.jpg"/><Relationship Id="rId2" Type="http://schemas.openxmlformats.org/officeDocument/2006/relationships/hyperlink" Target="http://www.biblioterapi.se/" TargetMode="Externa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hyperlink" Target="https://youtu.be/Z40u2N9EzFE" TargetMode="External"/><Relationship Id="rId4" Type="http://schemas.openxmlformats.org/officeDocument/2006/relationships/hyperlink" Target="https://media.medfarm.uu.se/play/video/6338"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regiondalarna.se/contentassets/1ed85a356d6d49ed96834b33b899f68d/biblioterapi-en-forstudie-i-ett-halsoframjande-arbetssatt.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A4843"/>
        </a:solidFill>
        <a:effectLst/>
      </p:bgPr>
    </p:bg>
    <p:spTree>
      <p:nvGrpSpPr>
        <p:cNvPr id="1" name=""/>
        <p:cNvGrpSpPr/>
        <p:nvPr/>
      </p:nvGrpSpPr>
      <p:grpSpPr>
        <a:xfrm>
          <a:off x="0" y="0"/>
          <a:ext cx="0" cy="0"/>
          <a:chOff x="0" y="0"/>
          <a:chExt cx="0" cy="0"/>
        </a:xfrm>
      </p:grpSpPr>
      <p:sp>
        <p:nvSpPr>
          <p:cNvPr id="6" name="Underrubrik 2"/>
          <p:cNvSpPr>
            <a:spLocks noGrp="1"/>
          </p:cNvSpPr>
          <p:nvPr>
            <p:ph type="subTitle" idx="1"/>
          </p:nvPr>
        </p:nvSpPr>
        <p:spPr>
          <a:solidFill>
            <a:srgbClr val="CA4843"/>
          </a:solidFill>
        </p:spPr>
        <p:txBody>
          <a:bodyPr>
            <a:normAutofit lnSpcReduction="10000"/>
          </a:bodyPr>
          <a:lstStyle/>
          <a:p>
            <a:r>
              <a:rPr lang="sv-SE" sz="2800" b="1" dirty="0" smtClean="0">
                <a:solidFill>
                  <a:schemeClr val="accent1">
                    <a:lumMod val="20000"/>
                    <a:lumOff val="80000"/>
                  </a:schemeClr>
                </a:solidFill>
              </a:rPr>
              <a:t>S</a:t>
            </a:r>
            <a:r>
              <a:rPr lang="sv-SE" sz="2800" b="1" dirty="0" smtClean="0">
                <a:solidFill>
                  <a:schemeClr val="accent1">
                    <a:lumMod val="20000"/>
                    <a:lumOff val="80000"/>
                  </a:schemeClr>
                </a:solidFill>
              </a:rPr>
              <a:t>eptember </a:t>
            </a:r>
            <a:r>
              <a:rPr lang="sv-SE" sz="2800" b="1" dirty="0" smtClean="0">
                <a:solidFill>
                  <a:schemeClr val="accent1">
                    <a:lumMod val="20000"/>
                    <a:lumOff val="80000"/>
                  </a:schemeClr>
                </a:solidFill>
              </a:rPr>
              <a:t>2021</a:t>
            </a:r>
            <a:endParaRPr lang="sv-SE" sz="2800" b="1" dirty="0">
              <a:solidFill>
                <a:schemeClr val="accent1">
                  <a:lumMod val="20000"/>
                  <a:lumOff val="80000"/>
                </a:schemeClr>
              </a:solidFill>
            </a:endParaRPr>
          </a:p>
          <a:p>
            <a:r>
              <a:rPr lang="sv-SE" dirty="0">
                <a:solidFill>
                  <a:schemeClr val="accent1">
                    <a:lumMod val="20000"/>
                    <a:lumOff val="80000"/>
                  </a:schemeClr>
                </a:solidFill>
              </a:rPr>
              <a:t>Nyheter och information till Region Dalarnas personal</a:t>
            </a:r>
            <a:br>
              <a:rPr lang="sv-SE" dirty="0">
                <a:solidFill>
                  <a:schemeClr val="accent1">
                    <a:lumMod val="20000"/>
                    <a:lumOff val="80000"/>
                  </a:schemeClr>
                </a:solidFill>
              </a:rPr>
            </a:br>
            <a:r>
              <a:rPr lang="sv-SE" dirty="0">
                <a:solidFill>
                  <a:schemeClr val="accent1">
                    <a:lumMod val="20000"/>
                    <a:lumOff val="80000"/>
                  </a:schemeClr>
                </a:solidFill>
              </a:rPr>
              <a:t>från Falu lasarettsbibliotek och Mora lasarettsbibliotek</a:t>
            </a:r>
          </a:p>
          <a:p>
            <a:endParaRPr lang="sv-SE" dirty="0"/>
          </a:p>
        </p:txBody>
      </p:sp>
      <p:sp>
        <p:nvSpPr>
          <p:cNvPr id="8" name="textruta 7"/>
          <p:cNvSpPr txBox="1"/>
          <p:nvPr/>
        </p:nvSpPr>
        <p:spPr>
          <a:xfrm flipH="1">
            <a:off x="3882887" y="675862"/>
            <a:ext cx="5261112" cy="3131627"/>
          </a:xfrm>
          <a:prstGeom prst="rect">
            <a:avLst/>
          </a:prstGeom>
          <a:noFill/>
        </p:spPr>
        <p:txBody>
          <a:bodyPr wrap="square" rtlCol="0">
            <a:spAutoFit/>
          </a:bodyPr>
          <a:lstStyle/>
          <a:p>
            <a:pPr>
              <a:lnSpc>
                <a:spcPts val="7920"/>
              </a:lnSpc>
            </a:pPr>
            <a:r>
              <a:rPr lang="sv-SE" sz="6600" b="1" dirty="0">
                <a:solidFill>
                  <a:schemeClr val="accent1">
                    <a:lumMod val="20000"/>
                    <a:lumOff val="80000"/>
                  </a:schemeClr>
                </a:solidFill>
              </a:rPr>
              <a:t>Biblioteks-</a:t>
            </a:r>
          </a:p>
          <a:p>
            <a:pPr>
              <a:lnSpc>
                <a:spcPts val="7920"/>
              </a:lnSpc>
            </a:pPr>
            <a:r>
              <a:rPr lang="sv-SE" sz="6600" b="1" dirty="0">
                <a:solidFill>
                  <a:schemeClr val="accent1">
                    <a:lumMod val="20000"/>
                    <a:lumOff val="80000"/>
                  </a:schemeClr>
                </a:solidFill>
              </a:rPr>
              <a:t>N</a:t>
            </a:r>
            <a:r>
              <a:rPr lang="sv-SE" sz="6600" b="1" dirty="0" smtClean="0">
                <a:solidFill>
                  <a:schemeClr val="accent1">
                    <a:lumMod val="20000"/>
                    <a:lumOff val="80000"/>
                  </a:schemeClr>
                </a:solidFill>
              </a:rPr>
              <a:t>ytt</a:t>
            </a:r>
            <a:endParaRPr lang="sv-SE" sz="6000" b="1" dirty="0">
              <a:solidFill>
                <a:schemeClr val="accent1">
                  <a:lumMod val="20000"/>
                  <a:lumOff val="80000"/>
                </a:schemeClr>
              </a:solidFill>
            </a:endParaRPr>
          </a:p>
          <a:p>
            <a:pPr>
              <a:lnSpc>
                <a:spcPts val="7920"/>
              </a:lnSpc>
            </a:pPr>
            <a:r>
              <a:rPr lang="sv-SE" sz="3200" i="1" dirty="0" smtClean="0">
                <a:solidFill>
                  <a:schemeClr val="accent1">
                    <a:lumMod val="20000"/>
                    <a:lumOff val="80000"/>
                  </a:schemeClr>
                </a:solidFill>
              </a:rPr>
              <a:t>”Må bra med litteratur</a:t>
            </a:r>
            <a:r>
              <a:rPr lang="sv-SE" sz="3300" i="1" dirty="0" smtClean="0">
                <a:solidFill>
                  <a:schemeClr val="accent1">
                    <a:lumMod val="20000"/>
                    <a:lumOff val="80000"/>
                  </a:schemeClr>
                </a:solidFill>
              </a:rPr>
              <a:t>”</a:t>
            </a:r>
            <a:endParaRPr lang="sv-SE" sz="3300" i="1" dirty="0">
              <a:solidFill>
                <a:schemeClr val="accent1">
                  <a:lumMod val="20000"/>
                  <a:lumOff val="80000"/>
                </a:schemeClr>
              </a:solidFill>
            </a:endParaRP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831" y="1746106"/>
            <a:ext cx="1950720" cy="1298448"/>
          </a:xfrm>
          <a:prstGeom prst="rect">
            <a:avLst/>
          </a:prstGeom>
          <a:effectLst>
            <a:softEdge rad="190500"/>
          </a:effectLst>
        </p:spPr>
      </p:pic>
    </p:spTree>
    <p:extLst>
      <p:ext uri="{BB962C8B-B14F-4D97-AF65-F5344CB8AC3E}">
        <p14:creationId xmlns:p14="http://schemas.microsoft.com/office/powerpoint/2010/main" val="2310165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 vem passar biblioterapi?</a:t>
            </a:r>
            <a:endParaRPr lang="sv-SE" dirty="0"/>
          </a:p>
        </p:txBody>
      </p:sp>
      <p:sp>
        <p:nvSpPr>
          <p:cNvPr id="3" name="Platshållare för innehåll 2"/>
          <p:cNvSpPr>
            <a:spLocks noGrp="1"/>
          </p:cNvSpPr>
          <p:nvPr>
            <p:ph idx="1"/>
          </p:nvPr>
        </p:nvSpPr>
        <p:spPr>
          <a:xfrm>
            <a:off x="677334" y="1848465"/>
            <a:ext cx="8596668" cy="4192897"/>
          </a:xfrm>
        </p:spPr>
        <p:txBody>
          <a:bodyPr/>
          <a:lstStyle/>
          <a:p>
            <a:r>
              <a:rPr lang="sv-SE" b="1" dirty="0" smtClean="0"/>
              <a:t>Alla. </a:t>
            </a:r>
            <a:r>
              <a:rPr lang="sv-SE" dirty="0" smtClean="0"/>
              <a:t>Metod</a:t>
            </a:r>
            <a:r>
              <a:rPr lang="sv-SE" dirty="0" smtClean="0">
                <a:solidFill>
                  <a:schemeClr val="tx1"/>
                </a:solidFill>
              </a:rPr>
              <a:t>er</a:t>
            </a:r>
            <a:r>
              <a:rPr lang="sv-SE" dirty="0" smtClean="0"/>
              <a:t> och inriktning kan anpassas för olika grupper. </a:t>
            </a:r>
          </a:p>
          <a:p>
            <a:r>
              <a:rPr lang="sv-SE" dirty="0" smtClean="0"/>
              <a:t>Vi ser den biblioterapeutiska verksamheten på biblioteket som en del av Region Dalarnas hälsofrämjande arbete. På sikt är målet att hålla grupper </a:t>
            </a:r>
            <a:br>
              <a:rPr lang="sv-SE" dirty="0" smtClean="0"/>
            </a:br>
            <a:r>
              <a:rPr lang="sv-SE" dirty="0" smtClean="0"/>
              <a:t>i samarbete med olika verksamheter inom regionen och för alla bibliotekets målgrupper.</a:t>
            </a:r>
            <a:endParaRPr lang="sv-SE" dirty="0"/>
          </a:p>
        </p:txBody>
      </p:sp>
      <p:sp>
        <p:nvSpPr>
          <p:cNvPr id="4" name="Platshållare för datum 3"/>
          <p:cNvSpPr>
            <a:spLocks noGrp="1"/>
          </p:cNvSpPr>
          <p:nvPr>
            <p:ph type="dt" sz="half" idx="10"/>
          </p:nvPr>
        </p:nvSpPr>
        <p:spPr/>
        <p:txBody>
          <a:bodyPr/>
          <a:lstStyle/>
          <a:p>
            <a:r>
              <a:rPr lang="sv-SE" dirty="0" smtClean="0"/>
              <a:t>2021-09-01</a:t>
            </a:r>
            <a:endParaRPr lang="sv-SE" dirty="0"/>
          </a:p>
        </p:txBody>
      </p:sp>
      <p:sp>
        <p:nvSpPr>
          <p:cNvPr id="5" name="Platshållare för sidfot 4"/>
          <p:cNvSpPr>
            <a:spLocks noGrp="1"/>
          </p:cNvSpPr>
          <p:nvPr>
            <p:ph type="ftr" sz="quarter" idx="11"/>
          </p:nvPr>
        </p:nvSpPr>
        <p:spPr/>
        <p:txBody>
          <a:bodyPr/>
          <a:lstStyle/>
          <a:p>
            <a:r>
              <a:rPr lang="sv-SE" dirty="0" smtClean="0"/>
              <a:t>BiblioteksNytt september 2021</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10</a:t>
            </a:fld>
            <a:endParaRPr lang="sv-SE" dirty="0"/>
          </a:p>
        </p:txBody>
      </p:sp>
      <p:pic>
        <p:nvPicPr>
          <p:cNvPr id="7" name="Bildobjekt 6"/>
          <p:cNvPicPr>
            <a:picLocks noChangeAspect="1"/>
          </p:cNvPicPr>
          <p:nvPr/>
        </p:nvPicPr>
        <p:blipFill>
          <a:blip r:embed="rId2"/>
          <a:stretch>
            <a:fillRect/>
          </a:stretch>
        </p:blipFill>
        <p:spPr>
          <a:xfrm>
            <a:off x="2959759" y="3621297"/>
            <a:ext cx="3405816" cy="2270544"/>
          </a:xfrm>
          <a:prstGeom prst="rect">
            <a:avLst/>
          </a:prstGeom>
        </p:spPr>
      </p:pic>
    </p:spTree>
    <p:extLst>
      <p:ext uri="{BB962C8B-B14F-4D97-AF65-F5344CB8AC3E}">
        <p14:creationId xmlns:p14="http://schemas.microsoft.com/office/powerpoint/2010/main" val="2269513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dirty="0" smtClean="0"/>
              <a:t>2021-09-01</a:t>
            </a:r>
            <a:endParaRPr lang="sv-SE" dirty="0"/>
          </a:p>
        </p:txBody>
      </p:sp>
      <p:sp>
        <p:nvSpPr>
          <p:cNvPr id="5" name="Platshållare för sidfot 4"/>
          <p:cNvSpPr>
            <a:spLocks noGrp="1"/>
          </p:cNvSpPr>
          <p:nvPr>
            <p:ph type="ftr" sz="quarter" idx="11"/>
          </p:nvPr>
        </p:nvSpPr>
        <p:spPr/>
        <p:txBody>
          <a:bodyPr/>
          <a:lstStyle/>
          <a:p>
            <a:r>
              <a:rPr lang="sv-SE" dirty="0" smtClean="0"/>
              <a:t>BiblioteksNytt september 2021</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11</a:t>
            </a:fld>
            <a:endParaRPr lang="sv-SE" dirty="0"/>
          </a:p>
        </p:txBody>
      </p:sp>
      <p:graphicFrame>
        <p:nvGraphicFramePr>
          <p:cNvPr id="7" name="Diagram 6"/>
          <p:cNvGraphicFramePr/>
          <p:nvPr>
            <p:extLst>
              <p:ext uri="{D42A27DB-BD31-4B8C-83A1-F6EECF244321}">
                <p14:modId xmlns:p14="http://schemas.microsoft.com/office/powerpoint/2010/main" val="2692126351"/>
              </p:ext>
            </p:extLst>
          </p:nvPr>
        </p:nvGraphicFramePr>
        <p:xfrm>
          <a:off x="333205" y="752246"/>
          <a:ext cx="4877892" cy="957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latshållare för innehåll 3"/>
          <p:cNvSpPr>
            <a:spLocks noGrp="1"/>
          </p:cNvSpPr>
          <p:nvPr>
            <p:ph sz="half" idx="4294967295"/>
          </p:nvPr>
        </p:nvSpPr>
        <p:spPr>
          <a:xfrm>
            <a:off x="246174" y="1907458"/>
            <a:ext cx="5051954" cy="3323303"/>
          </a:xfrm>
          <a:prstGeom prst="rect">
            <a:avLst/>
          </a:prstGeom>
        </p:spPr>
        <p:txBody>
          <a:bodyPr>
            <a:normAutofit/>
          </a:bodyPr>
          <a:lstStyle/>
          <a:p>
            <a:r>
              <a:rPr lang="sv-SE" dirty="0" smtClean="0"/>
              <a:t>Vi är bibliotekarier och har alla lång erfarenhet av möten mellan människa och litteratur</a:t>
            </a:r>
          </a:p>
          <a:p>
            <a:r>
              <a:rPr lang="sv-SE" dirty="0" smtClean="0"/>
              <a:t>Kompetensutveckling: </a:t>
            </a:r>
            <a:r>
              <a:rPr lang="sv-SE" i="1" dirty="0" smtClean="0"/>
              <a:t>Det biblioterapeutiska arbetssättet </a:t>
            </a:r>
            <a:r>
              <a:rPr lang="sv-SE" dirty="0" smtClean="0"/>
              <a:t>(7,5 </a:t>
            </a:r>
            <a:r>
              <a:rPr lang="sv-SE" dirty="0" err="1" smtClean="0"/>
              <a:t>hp</a:t>
            </a:r>
            <a:r>
              <a:rPr lang="sv-SE" dirty="0" smtClean="0"/>
              <a:t>) vid Ersta </a:t>
            </a:r>
            <a:r>
              <a:rPr lang="sv-SE" dirty="0"/>
              <a:t>S</a:t>
            </a:r>
            <a:r>
              <a:rPr lang="sv-SE" dirty="0" smtClean="0"/>
              <a:t>köndal </a:t>
            </a:r>
            <a:r>
              <a:rPr lang="sv-SE" dirty="0"/>
              <a:t>B</a:t>
            </a:r>
            <a:r>
              <a:rPr lang="sv-SE" dirty="0" smtClean="0"/>
              <a:t>räcke Högskola</a:t>
            </a:r>
          </a:p>
          <a:p>
            <a:r>
              <a:rPr lang="sv-SE" dirty="0" smtClean="0"/>
              <a:t>Kompetensutveckling: Utbildning till läsledare inom </a:t>
            </a:r>
            <a:r>
              <a:rPr lang="sv-SE" i="1" dirty="0" smtClean="0"/>
              <a:t>Shared reading</a:t>
            </a:r>
          </a:p>
          <a:p>
            <a:r>
              <a:rPr lang="sv-SE" dirty="0" smtClean="0"/>
              <a:t>Medlemmar i länsbibliotekets nätverk för biblioterapi i Dalarna</a:t>
            </a:r>
          </a:p>
          <a:p>
            <a:pPr marL="0" indent="0">
              <a:buNone/>
            </a:pPr>
            <a:endParaRPr lang="sv-SE" dirty="0" smtClean="0"/>
          </a:p>
        </p:txBody>
      </p:sp>
      <p:sp>
        <p:nvSpPr>
          <p:cNvPr id="2" name="textruta 1"/>
          <p:cNvSpPr txBox="1"/>
          <p:nvPr/>
        </p:nvSpPr>
        <p:spPr>
          <a:xfrm>
            <a:off x="11638382" y="5520554"/>
            <a:ext cx="2144333" cy="369332"/>
          </a:xfrm>
          <a:prstGeom prst="rect">
            <a:avLst/>
          </a:prstGeom>
          <a:noFill/>
        </p:spPr>
        <p:txBody>
          <a:bodyPr wrap="square" rtlCol="0">
            <a:spAutoFit/>
          </a:bodyPr>
          <a:lstStyle/>
          <a:p>
            <a:r>
              <a:rPr lang="sv-SE" dirty="0" smtClean="0"/>
              <a:t>” ”</a:t>
            </a:r>
            <a:endParaRPr lang="sv-SE" dirty="0"/>
          </a:p>
        </p:txBody>
      </p:sp>
      <p:grpSp>
        <p:nvGrpSpPr>
          <p:cNvPr id="9" name="Grupp 8"/>
          <p:cNvGrpSpPr/>
          <p:nvPr/>
        </p:nvGrpSpPr>
        <p:grpSpPr>
          <a:xfrm>
            <a:off x="5800486" y="894592"/>
            <a:ext cx="3736803" cy="602738"/>
            <a:chOff x="1" y="310717"/>
            <a:chExt cx="3095796" cy="294293"/>
          </a:xfrm>
        </p:grpSpPr>
        <p:sp>
          <p:nvSpPr>
            <p:cNvPr id="10" name="Rektangel med rundade hörn 9"/>
            <p:cNvSpPr/>
            <p:nvPr/>
          </p:nvSpPr>
          <p:spPr>
            <a:xfrm>
              <a:off x="1" y="325189"/>
              <a:ext cx="3095796" cy="26535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extruta 10"/>
            <p:cNvSpPr txBox="1"/>
            <p:nvPr/>
          </p:nvSpPr>
          <p:spPr>
            <a:xfrm>
              <a:off x="133621" y="310717"/>
              <a:ext cx="2534148" cy="2942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sv-SE" sz="2400" kern="1200" dirty="0" smtClean="0"/>
            </a:p>
            <a:p>
              <a:pPr lvl="0" algn="l" defTabSz="1066800">
                <a:lnSpc>
                  <a:spcPct val="90000"/>
                </a:lnSpc>
                <a:spcBef>
                  <a:spcPct val="0"/>
                </a:spcBef>
                <a:spcAft>
                  <a:spcPct val="35000"/>
                </a:spcAft>
              </a:pPr>
              <a:endParaRPr lang="sv-SE" sz="2800" kern="1200" dirty="0" smtClean="0"/>
            </a:p>
            <a:p>
              <a:pPr lvl="0" algn="l" defTabSz="1066800">
                <a:lnSpc>
                  <a:spcPct val="90000"/>
                </a:lnSpc>
                <a:spcBef>
                  <a:spcPct val="0"/>
                </a:spcBef>
                <a:spcAft>
                  <a:spcPct val="35000"/>
                </a:spcAft>
              </a:pPr>
              <a:r>
                <a:rPr lang="sv-SE" sz="2800" dirty="0" smtClean="0"/>
                <a:t>Kontakta oss</a:t>
              </a:r>
              <a:endParaRPr lang="sv-SE" sz="2800" kern="1200" dirty="0" smtClean="0"/>
            </a:p>
            <a:p>
              <a:pPr lvl="0" algn="l" defTabSz="1066800">
                <a:lnSpc>
                  <a:spcPct val="90000"/>
                </a:lnSpc>
                <a:spcBef>
                  <a:spcPct val="0"/>
                </a:spcBef>
                <a:spcAft>
                  <a:spcPct val="35000"/>
                </a:spcAft>
              </a:pPr>
              <a:endParaRPr lang="sv-SE" sz="2800" kern="1200" dirty="0" smtClean="0"/>
            </a:p>
            <a:p>
              <a:pPr lvl="0" algn="l" defTabSz="1066800">
                <a:lnSpc>
                  <a:spcPct val="90000"/>
                </a:lnSpc>
                <a:spcBef>
                  <a:spcPct val="0"/>
                </a:spcBef>
                <a:spcAft>
                  <a:spcPct val="35000"/>
                </a:spcAft>
              </a:pPr>
              <a:endParaRPr lang="sv-SE" sz="2000" kern="1200" dirty="0"/>
            </a:p>
          </p:txBody>
        </p:sp>
      </p:grpSp>
      <p:sp>
        <p:nvSpPr>
          <p:cNvPr id="14" name="Platshållare för innehåll 3"/>
          <p:cNvSpPr>
            <a:spLocks noGrp="1"/>
          </p:cNvSpPr>
          <p:nvPr>
            <p:ph sz="half" idx="4294967295"/>
          </p:nvPr>
        </p:nvSpPr>
        <p:spPr>
          <a:xfrm>
            <a:off x="5800486" y="1907458"/>
            <a:ext cx="4016108" cy="3323303"/>
          </a:xfrm>
          <a:prstGeom prst="rect">
            <a:avLst/>
          </a:prstGeom>
        </p:spPr>
        <p:txBody>
          <a:bodyPr>
            <a:normAutofit fontScale="77500" lnSpcReduction="20000"/>
          </a:bodyPr>
          <a:lstStyle/>
          <a:p>
            <a:r>
              <a:rPr lang="sv-SE" dirty="0" smtClean="0"/>
              <a:t>FALUN</a:t>
            </a:r>
          </a:p>
          <a:p>
            <a:pPr marL="0" indent="0">
              <a:buNone/>
            </a:pPr>
            <a:r>
              <a:rPr lang="sv-SE" dirty="0" smtClean="0"/>
              <a:t>Anna Forsberg </a:t>
            </a:r>
          </a:p>
          <a:p>
            <a:pPr marL="0" indent="0">
              <a:buNone/>
            </a:pPr>
            <a:r>
              <a:rPr lang="sv-SE" dirty="0" smtClean="0"/>
              <a:t>Tel: 92 075</a:t>
            </a:r>
          </a:p>
          <a:p>
            <a:pPr marL="0" indent="0">
              <a:buNone/>
            </a:pPr>
            <a:r>
              <a:rPr lang="sv-SE" dirty="0" smtClean="0"/>
              <a:t>Susanne Lundin </a:t>
            </a:r>
          </a:p>
          <a:p>
            <a:pPr marL="0" indent="0">
              <a:buNone/>
            </a:pPr>
            <a:r>
              <a:rPr lang="sv-SE" dirty="0" smtClean="0"/>
              <a:t>Tel: 92 446</a:t>
            </a:r>
          </a:p>
          <a:p>
            <a:pPr marL="0" indent="0">
              <a:buNone/>
            </a:pPr>
            <a:r>
              <a:rPr lang="sv-SE" dirty="0" smtClean="0"/>
              <a:t>Mail: </a:t>
            </a:r>
            <a:r>
              <a:rPr lang="sv-SE" dirty="0" smtClean="0">
                <a:hlinkClick r:id="rId7"/>
              </a:rPr>
              <a:t>falun.biblioterapi@regiondalarna.se</a:t>
            </a:r>
            <a:endParaRPr lang="sv-SE" dirty="0" smtClean="0"/>
          </a:p>
          <a:p>
            <a:pPr marL="0" indent="0">
              <a:buNone/>
            </a:pPr>
            <a:endParaRPr lang="sv-SE" dirty="0" smtClean="0"/>
          </a:p>
          <a:p>
            <a:r>
              <a:rPr lang="sv-SE" dirty="0" smtClean="0"/>
              <a:t>MORA</a:t>
            </a:r>
          </a:p>
          <a:p>
            <a:pPr marL="0" indent="0">
              <a:buNone/>
            </a:pPr>
            <a:r>
              <a:rPr lang="sv-SE" dirty="0" smtClean="0"/>
              <a:t>David Hofman</a:t>
            </a:r>
          </a:p>
          <a:p>
            <a:pPr marL="0" indent="0">
              <a:buNone/>
            </a:pPr>
            <a:r>
              <a:rPr lang="sv-SE" dirty="0" smtClean="0"/>
              <a:t>Tel: 93 070</a:t>
            </a:r>
          </a:p>
          <a:p>
            <a:pPr marL="0" indent="0">
              <a:buNone/>
            </a:pPr>
            <a:r>
              <a:rPr lang="sv-SE" dirty="0" smtClean="0"/>
              <a:t>Mail: </a:t>
            </a:r>
            <a:r>
              <a:rPr lang="sv-SE" dirty="0" smtClean="0">
                <a:hlinkClick r:id="rId8"/>
              </a:rPr>
              <a:t>mora.biblioteket@regiondalarna.se</a:t>
            </a:r>
            <a:endParaRPr lang="sv-SE" dirty="0" smtClean="0"/>
          </a:p>
          <a:p>
            <a:pPr marL="0" indent="0">
              <a:buNone/>
            </a:pPr>
            <a:endParaRPr lang="sv-SE" dirty="0" smtClean="0"/>
          </a:p>
        </p:txBody>
      </p:sp>
    </p:spTree>
    <p:extLst>
      <p:ext uri="{BB962C8B-B14F-4D97-AF65-F5344CB8AC3E}">
        <p14:creationId xmlns:p14="http://schemas.microsoft.com/office/powerpoint/2010/main" val="3265510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375207" y="307909"/>
            <a:ext cx="9011651" cy="673769"/>
          </a:xfrm>
        </p:spPr>
        <p:txBody>
          <a:bodyPr>
            <a:normAutofit fontScale="90000"/>
          </a:bodyPr>
          <a:lstStyle/>
          <a:p>
            <a:pPr algn="ctr"/>
            <a:r>
              <a:rPr lang="sv-SE" dirty="0" smtClean="0">
                <a:solidFill>
                  <a:schemeClr val="tx1"/>
                </a:solidFill>
              </a:rPr>
              <a:t>Korta nedslag i biblioterapins långa historia</a:t>
            </a:r>
            <a:endParaRPr lang="sv-SE" dirty="0">
              <a:solidFill>
                <a:schemeClr val="tx1"/>
              </a:solidFill>
            </a:endParaRPr>
          </a:p>
        </p:txBody>
      </p:sp>
      <p:sp>
        <p:nvSpPr>
          <p:cNvPr id="4" name="Platshållare för datum 3"/>
          <p:cNvSpPr>
            <a:spLocks noGrp="1"/>
          </p:cNvSpPr>
          <p:nvPr>
            <p:ph type="dt" sz="half" idx="10"/>
          </p:nvPr>
        </p:nvSpPr>
        <p:spPr/>
        <p:txBody>
          <a:bodyPr/>
          <a:lstStyle/>
          <a:p>
            <a:r>
              <a:rPr lang="sv-SE" dirty="0" smtClean="0"/>
              <a:t>2021-09-01</a:t>
            </a:r>
            <a:endParaRPr lang="sv-SE" dirty="0"/>
          </a:p>
        </p:txBody>
      </p:sp>
      <p:sp>
        <p:nvSpPr>
          <p:cNvPr id="5" name="Platshållare för sidfot 4"/>
          <p:cNvSpPr>
            <a:spLocks noGrp="1"/>
          </p:cNvSpPr>
          <p:nvPr>
            <p:ph type="ftr" sz="quarter" idx="11"/>
          </p:nvPr>
        </p:nvSpPr>
        <p:spPr/>
        <p:txBody>
          <a:bodyPr/>
          <a:lstStyle/>
          <a:p>
            <a:r>
              <a:rPr lang="sv-SE" dirty="0" smtClean="0"/>
              <a:t>BiblioteksNytt september 2021</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12</a:t>
            </a:fld>
            <a:endParaRPr lang="sv-SE" dirty="0"/>
          </a:p>
        </p:txBody>
      </p:sp>
      <p:sp>
        <p:nvSpPr>
          <p:cNvPr id="2" name="Rektangel 1"/>
          <p:cNvSpPr/>
          <p:nvPr/>
        </p:nvSpPr>
        <p:spPr>
          <a:xfrm>
            <a:off x="185649" y="1105464"/>
            <a:ext cx="4327561" cy="4862870"/>
          </a:xfrm>
          <a:prstGeom prst="rect">
            <a:avLst/>
          </a:prstGeom>
        </p:spPr>
        <p:txBody>
          <a:bodyPr wrap="square">
            <a:spAutoFit/>
          </a:bodyPr>
          <a:lstStyle/>
          <a:p>
            <a:pPr marL="171450" indent="-171450" algn="just">
              <a:lnSpc>
                <a:spcPct val="150000"/>
              </a:lnSpc>
              <a:spcAft>
                <a:spcPts val="800"/>
              </a:spcAft>
              <a:buFont typeface="Arial" panose="020B0604020202020204" pitchFamily="34" charset="0"/>
              <a:buChar char="•"/>
            </a:pPr>
            <a:r>
              <a:rPr lang="sv-SE" sz="1200" dirty="0" smtClean="0">
                <a:latin typeface="Times New Roman" panose="02020603050405020304" pitchFamily="18" charset="0"/>
                <a:ea typeface="Calibri" panose="020F0502020204030204" pitchFamily="34" charset="0"/>
                <a:cs typeface="Times New Roman" panose="02020603050405020304" pitchFamily="18" charset="0"/>
              </a:rPr>
              <a:t>Förhistorisk tid: Ord anses magiska, läkande och helande. </a:t>
            </a:r>
          </a:p>
          <a:p>
            <a:pPr marL="171450" indent="-171450" algn="just">
              <a:lnSpc>
                <a:spcPct val="150000"/>
              </a:lnSpc>
              <a:spcAft>
                <a:spcPts val="800"/>
              </a:spcAft>
              <a:buFont typeface="Arial" panose="020B0604020202020204" pitchFamily="34" charset="0"/>
              <a:buChar char="•"/>
            </a:pPr>
            <a:r>
              <a:rPr lang="sv-SE" sz="1200" dirty="0" smtClean="0">
                <a:latin typeface="Times New Roman" panose="02020603050405020304" pitchFamily="18" charset="0"/>
                <a:ea typeface="Calibri" panose="020F0502020204030204" pitchFamily="34" charset="0"/>
                <a:cs typeface="Times New Roman" panose="02020603050405020304" pitchFamily="18" charset="0"/>
              </a:rPr>
              <a:t>Under antiken: Läkare förskriver dramer och komedier till sina patienter. Det finns bibliotek i Egypten med inskriptionen Själens läkehus.</a:t>
            </a:r>
          </a:p>
          <a:p>
            <a:pPr marL="171450" indent="-171450" algn="just">
              <a:lnSpc>
                <a:spcPct val="150000"/>
              </a:lnSpc>
              <a:spcAft>
                <a:spcPts val="800"/>
              </a:spcAft>
              <a:buFont typeface="Arial" panose="020B0604020202020204" pitchFamily="34" charset="0"/>
              <a:buChar char="•"/>
            </a:pPr>
            <a:r>
              <a:rPr lang="sv-SE" sz="1200" dirty="0" smtClean="0">
                <a:latin typeface="Times New Roman" panose="02020603050405020304" pitchFamily="18" charset="0"/>
                <a:ea typeface="Calibri" panose="020F0502020204030204" pitchFamily="34" charset="0"/>
                <a:cs typeface="Times New Roman" panose="02020603050405020304" pitchFamily="18" charset="0"/>
              </a:rPr>
              <a:t>1700- </a:t>
            </a:r>
            <a:r>
              <a:rPr lang="sv-SE" sz="1200" dirty="0">
                <a:latin typeface="Times New Roman" panose="02020603050405020304" pitchFamily="18" charset="0"/>
                <a:ea typeface="Calibri" panose="020F0502020204030204" pitchFamily="34" charset="0"/>
                <a:cs typeface="Times New Roman" panose="02020603050405020304" pitchFamily="18" charset="0"/>
              </a:rPr>
              <a:t>och </a:t>
            </a:r>
            <a:r>
              <a:rPr lang="sv-SE" sz="1200" dirty="0" smtClean="0">
                <a:latin typeface="Times New Roman" panose="02020603050405020304" pitchFamily="18" charset="0"/>
                <a:ea typeface="Calibri" panose="020F0502020204030204" pitchFamily="34" charset="0"/>
                <a:cs typeface="Times New Roman" panose="02020603050405020304" pitchFamily="18" charset="0"/>
              </a:rPr>
              <a:t>1800-talet: </a:t>
            </a:r>
            <a:r>
              <a:rPr lang="sv-SE" sz="1200" dirty="0">
                <a:latin typeface="Times New Roman" panose="02020603050405020304" pitchFamily="18" charset="0"/>
                <a:ea typeface="Calibri" panose="020F0502020204030204" pitchFamily="34" charset="0"/>
                <a:cs typeface="Times New Roman" panose="02020603050405020304" pitchFamily="18" charset="0"/>
              </a:rPr>
              <a:t>L</a:t>
            </a:r>
            <a:r>
              <a:rPr lang="sv-SE" sz="1200" dirty="0" smtClean="0">
                <a:latin typeface="Times New Roman" panose="02020603050405020304" pitchFamily="18" charset="0"/>
                <a:ea typeface="Calibri" panose="020F0502020204030204" pitchFamily="34" charset="0"/>
                <a:cs typeface="Times New Roman" panose="02020603050405020304" pitchFamily="18" charset="0"/>
              </a:rPr>
              <a:t>äsning används som en del av rehabilitering </a:t>
            </a:r>
            <a:r>
              <a:rPr lang="sv-SE" sz="1200" dirty="0">
                <a:latin typeface="Times New Roman" panose="02020603050405020304" pitchFamily="18" charset="0"/>
                <a:ea typeface="Calibri" panose="020F0502020204030204" pitchFamily="34" charset="0"/>
                <a:cs typeface="Times New Roman" panose="02020603050405020304" pitchFamily="18" charset="0"/>
              </a:rPr>
              <a:t>av psykiskt sjuka i England, Frankrike och </a:t>
            </a:r>
            <a:r>
              <a:rPr lang="sv-SE" sz="1200" dirty="0" smtClean="0">
                <a:latin typeface="Times New Roman" panose="02020603050405020304" pitchFamily="18" charset="0"/>
                <a:ea typeface="Calibri" panose="020F0502020204030204" pitchFamily="34" charset="0"/>
                <a:cs typeface="Times New Roman" panose="02020603050405020304" pitchFamily="18" charset="0"/>
              </a:rPr>
              <a:t>Italien och under 1800-talet även i USA.</a:t>
            </a:r>
          </a:p>
          <a:p>
            <a:pPr marL="171450" indent="-171450" algn="just">
              <a:lnSpc>
                <a:spcPct val="150000"/>
              </a:lnSpc>
              <a:spcAft>
                <a:spcPts val="800"/>
              </a:spcAft>
              <a:buFont typeface="Arial" panose="020B0604020202020204" pitchFamily="34" charset="0"/>
              <a:buChar char="•"/>
            </a:pPr>
            <a:r>
              <a:rPr lang="sv-SE" sz="1200" dirty="0" smtClean="0">
                <a:latin typeface="Times New Roman" panose="02020603050405020304" pitchFamily="18" charset="0"/>
                <a:ea typeface="Calibri" panose="020F0502020204030204" pitchFamily="34" charset="0"/>
                <a:cs typeface="Times New Roman" panose="02020603050405020304" pitchFamily="18" charset="0"/>
              </a:rPr>
              <a:t>Första världskriget: Högläsning används som behandling för krigsinvalider vid amerikanska militärsjukhus.</a:t>
            </a:r>
          </a:p>
          <a:p>
            <a:pPr marL="171450" indent="-171450" algn="just">
              <a:lnSpc>
                <a:spcPct val="150000"/>
              </a:lnSpc>
              <a:spcAft>
                <a:spcPts val="800"/>
              </a:spcAft>
              <a:buFont typeface="Arial" panose="020B0604020202020204" pitchFamily="34" charset="0"/>
              <a:buChar char="•"/>
            </a:pPr>
            <a:r>
              <a:rPr lang="sv-SE" sz="1200" dirty="0" smtClean="0">
                <a:latin typeface="Times New Roman" panose="02020603050405020304" pitchFamily="18" charset="0"/>
                <a:ea typeface="Calibri" panose="020F0502020204030204" pitchFamily="34" charset="0"/>
                <a:cs typeface="Times New Roman" panose="02020603050405020304" pitchFamily="18" charset="0"/>
              </a:rPr>
              <a:t>År 1916: Begreppet biblioterapi myntas i en artikel av prästen </a:t>
            </a:r>
            <a:r>
              <a:rPr lang="sv-SE" sz="1200" dirty="0">
                <a:latin typeface="Times New Roman" panose="02020603050405020304" pitchFamily="18" charset="0"/>
                <a:ea typeface="Calibri" panose="020F0502020204030204" pitchFamily="34" charset="0"/>
                <a:cs typeface="Times New Roman" panose="02020603050405020304" pitchFamily="18" charset="0"/>
              </a:rPr>
              <a:t>Samuel </a:t>
            </a:r>
            <a:r>
              <a:rPr lang="sv-SE" sz="1200" dirty="0" err="1">
                <a:latin typeface="Times New Roman" panose="02020603050405020304" pitchFamily="18" charset="0"/>
                <a:ea typeface="Calibri" panose="020F0502020204030204" pitchFamily="34" charset="0"/>
                <a:cs typeface="Times New Roman" panose="02020603050405020304" pitchFamily="18" charset="0"/>
              </a:rPr>
              <a:t>McShord</a:t>
            </a:r>
            <a:r>
              <a:rPr lang="sv-SE" sz="1200" dirty="0">
                <a:latin typeface="Times New Roman" panose="02020603050405020304" pitchFamily="18" charset="0"/>
                <a:ea typeface="Calibri" panose="020F0502020204030204" pitchFamily="34" charset="0"/>
                <a:cs typeface="Times New Roman" panose="02020603050405020304" pitchFamily="18" charset="0"/>
              </a:rPr>
              <a:t> </a:t>
            </a:r>
            <a:r>
              <a:rPr lang="sv-SE" sz="1200" dirty="0" err="1" smtClean="0">
                <a:latin typeface="Times New Roman" panose="02020603050405020304" pitchFamily="18" charset="0"/>
                <a:ea typeface="Calibri" panose="020F0502020204030204" pitchFamily="34" charset="0"/>
                <a:cs typeface="Times New Roman" panose="02020603050405020304" pitchFamily="18" charset="0"/>
              </a:rPr>
              <a:t>Crothers</a:t>
            </a:r>
            <a:r>
              <a:rPr lang="sv-SE" sz="1200" dirty="0" smtClean="0">
                <a:latin typeface="Times New Roman" panose="02020603050405020304" pitchFamily="18" charset="0"/>
                <a:ea typeface="Calibri" panose="020F0502020204030204" pitchFamily="34" charset="0"/>
                <a:cs typeface="Times New Roman" panose="02020603050405020304" pitchFamily="18" charset="0"/>
              </a:rPr>
              <a:t>.</a:t>
            </a:r>
          </a:p>
          <a:p>
            <a:pPr marL="171450" indent="-171450" algn="just">
              <a:lnSpc>
                <a:spcPct val="150000"/>
              </a:lnSpc>
              <a:spcAft>
                <a:spcPts val="800"/>
              </a:spcAft>
              <a:buFont typeface="Arial" panose="020B0604020202020204" pitchFamily="34" charset="0"/>
              <a:buChar char="•"/>
            </a:pPr>
            <a:r>
              <a:rPr lang="sv-SE" sz="1200" dirty="0" smtClean="0">
                <a:latin typeface="Times New Roman" panose="02020603050405020304" pitchFamily="18" charset="0"/>
                <a:ea typeface="Calibri" panose="020F0502020204030204" pitchFamily="34" charset="0"/>
                <a:cs typeface="Times New Roman" panose="02020603050405020304" pitchFamily="18" charset="0"/>
              </a:rPr>
              <a:t>År 1939</a:t>
            </a:r>
            <a:r>
              <a:rPr lang="sv-SE" sz="1200" dirty="0">
                <a:latin typeface="Times New Roman" panose="02020603050405020304" pitchFamily="18" charset="0"/>
                <a:ea typeface="Calibri" panose="020F0502020204030204" pitchFamily="34" charset="0"/>
                <a:cs typeface="Times New Roman" panose="02020603050405020304" pitchFamily="18" charset="0"/>
              </a:rPr>
              <a:t>: </a:t>
            </a:r>
            <a:r>
              <a:rPr lang="sv-SE" sz="1200" dirty="0" err="1">
                <a:latin typeface="Times New Roman" panose="02020603050405020304" pitchFamily="18" charset="0"/>
                <a:ea typeface="Calibri" panose="020F0502020204030204" pitchFamily="34" charset="0"/>
                <a:cs typeface="Times New Roman" panose="02020603050405020304" pitchFamily="18" charset="0"/>
              </a:rPr>
              <a:t>American</a:t>
            </a:r>
            <a:r>
              <a:rPr lang="sv-SE" sz="1200" dirty="0">
                <a:latin typeface="Times New Roman" panose="02020603050405020304" pitchFamily="18" charset="0"/>
                <a:ea typeface="Calibri" panose="020F0502020204030204" pitchFamily="34" charset="0"/>
                <a:cs typeface="Times New Roman" panose="02020603050405020304" pitchFamily="18" charset="0"/>
              </a:rPr>
              <a:t> </a:t>
            </a:r>
            <a:r>
              <a:rPr lang="sv-SE" sz="1200" dirty="0" err="1">
                <a:latin typeface="Times New Roman" panose="02020603050405020304" pitchFamily="18" charset="0"/>
                <a:ea typeface="Calibri" panose="020F0502020204030204" pitchFamily="34" charset="0"/>
                <a:cs typeface="Times New Roman" panose="02020603050405020304" pitchFamily="18" charset="0"/>
              </a:rPr>
              <a:t>Library</a:t>
            </a:r>
            <a:r>
              <a:rPr lang="sv-SE" sz="1200" dirty="0">
                <a:latin typeface="Times New Roman" panose="02020603050405020304" pitchFamily="18" charset="0"/>
                <a:ea typeface="Calibri" panose="020F0502020204030204" pitchFamily="34" charset="0"/>
                <a:cs typeface="Times New Roman" panose="02020603050405020304" pitchFamily="18" charset="0"/>
              </a:rPr>
              <a:t> Association, ALA, bildade en kommitté för </a:t>
            </a:r>
            <a:r>
              <a:rPr lang="sv-SE" sz="1200" dirty="0" smtClean="0">
                <a:latin typeface="Times New Roman" panose="02020603050405020304" pitchFamily="18" charset="0"/>
                <a:ea typeface="Calibri" panose="020F0502020204030204" pitchFamily="34" charset="0"/>
                <a:cs typeface="Times New Roman" panose="02020603050405020304" pitchFamily="18" charset="0"/>
              </a:rPr>
              <a:t>biblioterapi</a:t>
            </a:r>
          </a:p>
          <a:p>
            <a:pPr marL="171450" indent="-171450" algn="just">
              <a:lnSpc>
                <a:spcPct val="150000"/>
              </a:lnSpc>
              <a:spcAft>
                <a:spcPts val="800"/>
              </a:spcAft>
              <a:buFont typeface="Arial" panose="020B0604020202020204" pitchFamily="34" charset="0"/>
              <a:buChar char="•"/>
            </a:pPr>
            <a:r>
              <a:rPr lang="sv-SE" sz="1200" dirty="0" smtClean="0">
                <a:latin typeface="Times New Roman" panose="02020603050405020304" pitchFamily="18" charset="0"/>
                <a:ea typeface="Calibri" panose="020F0502020204030204" pitchFamily="34" charset="0"/>
                <a:cs typeface="Times New Roman" panose="02020603050405020304" pitchFamily="18" charset="0"/>
              </a:rPr>
              <a:t>År 1949</a:t>
            </a:r>
            <a:r>
              <a:rPr lang="sv-SE" sz="1200" dirty="0">
                <a:latin typeface="Times New Roman" panose="02020603050405020304" pitchFamily="18" charset="0"/>
                <a:ea typeface="Calibri" panose="020F0502020204030204" pitchFamily="34" charset="0"/>
                <a:cs typeface="Times New Roman" panose="02020603050405020304" pitchFamily="18" charset="0"/>
              </a:rPr>
              <a:t>: Den första doktorsavhandlingen om </a:t>
            </a:r>
            <a:r>
              <a:rPr lang="sv-SE" sz="1200" dirty="0" smtClean="0">
                <a:latin typeface="Times New Roman" panose="02020603050405020304" pitchFamily="18" charset="0"/>
                <a:ea typeface="Calibri" panose="020F0502020204030204" pitchFamily="34" charset="0"/>
                <a:cs typeface="Times New Roman" panose="02020603050405020304" pitchFamily="18" charset="0"/>
              </a:rPr>
              <a:t>ämnet kommer, </a:t>
            </a:r>
            <a:r>
              <a:rPr lang="sv-SE" sz="1200" dirty="0">
                <a:latin typeface="Times New Roman" panose="02020603050405020304" pitchFamily="18" charset="0"/>
                <a:ea typeface="Calibri" panose="020F0502020204030204" pitchFamily="34" charset="0"/>
                <a:cs typeface="Times New Roman" panose="02020603050405020304" pitchFamily="18" charset="0"/>
              </a:rPr>
              <a:t>skriven av en amerikansk forskare vid namn Caroline </a:t>
            </a:r>
            <a:r>
              <a:rPr lang="sv-SE" sz="1200" dirty="0" err="1" smtClean="0">
                <a:latin typeface="Times New Roman" panose="02020603050405020304" pitchFamily="18" charset="0"/>
                <a:ea typeface="Calibri" panose="020F0502020204030204" pitchFamily="34" charset="0"/>
                <a:cs typeface="Times New Roman" panose="02020603050405020304" pitchFamily="18" charset="0"/>
              </a:rPr>
              <a:t>Shrodes</a:t>
            </a:r>
            <a:r>
              <a:rPr lang="sv-SE"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sv-SE"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ruta 2"/>
          <p:cNvSpPr txBox="1"/>
          <p:nvPr/>
        </p:nvSpPr>
        <p:spPr>
          <a:xfrm>
            <a:off x="4660694" y="1105464"/>
            <a:ext cx="5289551" cy="4657685"/>
          </a:xfrm>
          <a:prstGeom prst="rect">
            <a:avLst/>
          </a:prstGeom>
          <a:noFill/>
        </p:spPr>
        <p:txBody>
          <a:bodyPr wrap="square" rtlCol="0">
            <a:spAutoFit/>
          </a:bodyPr>
          <a:lstStyle/>
          <a:p>
            <a:pPr marL="171450" indent="-171450" algn="just">
              <a:lnSpc>
                <a:spcPct val="150000"/>
              </a:lnSpc>
              <a:spcAft>
                <a:spcPts val="800"/>
              </a:spcAft>
              <a:buFont typeface="Arial" panose="020B0604020202020204" pitchFamily="34" charset="0"/>
              <a:buChar char="•"/>
            </a:pPr>
            <a:r>
              <a:rPr lang="sv-SE" sz="1200" dirty="0" smtClean="0">
                <a:latin typeface="Times New Roman" panose="02020603050405020304" pitchFamily="18" charset="0"/>
                <a:ea typeface="Calibri" panose="020F0502020204030204" pitchFamily="34" charset="0"/>
                <a:cs typeface="Times New Roman" panose="02020603050405020304" pitchFamily="18" charset="0"/>
              </a:rPr>
              <a:t>År 1981</a:t>
            </a:r>
            <a:r>
              <a:rPr lang="sv-SE" sz="1200" dirty="0">
                <a:latin typeface="Times New Roman" panose="02020603050405020304" pitchFamily="18" charset="0"/>
                <a:ea typeface="Calibri" panose="020F0502020204030204" pitchFamily="34" charset="0"/>
                <a:cs typeface="Times New Roman" panose="02020603050405020304" pitchFamily="18" charset="0"/>
              </a:rPr>
              <a:t>: Den första europeiska organisationen för biblioterapins främjande startades i </a:t>
            </a:r>
            <a:r>
              <a:rPr lang="sv-SE" sz="1200" dirty="0" smtClean="0">
                <a:latin typeface="Times New Roman" panose="02020603050405020304" pitchFamily="18" charset="0"/>
                <a:ea typeface="Calibri" panose="020F0502020204030204" pitchFamily="34" charset="0"/>
                <a:cs typeface="Times New Roman" panose="02020603050405020304" pitchFamily="18" charset="0"/>
              </a:rPr>
              <a:t>Finland.</a:t>
            </a:r>
            <a:r>
              <a:rPr lang="sv-SE" sz="1200" dirty="0" smtClean="0">
                <a:latin typeface="Times New Roman" panose="02020603050405020304" pitchFamily="18" charset="0"/>
                <a:cs typeface="Times New Roman" panose="02020603050405020304" pitchFamily="18" charset="0"/>
              </a:rPr>
              <a:t> Biblioterapin</a:t>
            </a:r>
            <a:r>
              <a:rPr lang="sv-SE" sz="1200" dirty="0">
                <a:latin typeface="Times New Roman" panose="02020603050405020304" pitchFamily="18" charset="0"/>
                <a:cs typeface="Times New Roman" panose="02020603050405020304" pitchFamily="18" charset="0"/>
              </a:rPr>
              <a:t>, </a:t>
            </a:r>
            <a:r>
              <a:rPr lang="sv-SE" sz="1200" dirty="0" smtClean="0">
                <a:latin typeface="Times New Roman" panose="02020603050405020304" pitchFamily="18" charset="0"/>
                <a:cs typeface="Times New Roman" panose="02020603050405020304" pitchFamily="18" charset="0"/>
              </a:rPr>
              <a:t>som där </a:t>
            </a:r>
            <a:r>
              <a:rPr lang="sv-SE" sz="1200" dirty="0">
                <a:latin typeface="Times New Roman" panose="02020603050405020304" pitchFamily="18" charset="0"/>
                <a:cs typeface="Times New Roman" panose="02020603050405020304" pitchFamily="18" charset="0"/>
              </a:rPr>
              <a:t>kallas litteraturterapi, </a:t>
            </a:r>
            <a:r>
              <a:rPr lang="sv-SE" sz="1200" dirty="0" smtClean="0">
                <a:latin typeface="Times New Roman" panose="02020603050405020304" pitchFamily="18" charset="0"/>
                <a:cs typeface="Times New Roman" panose="02020603050405020304" pitchFamily="18" charset="0"/>
              </a:rPr>
              <a:t>var från början ett </a:t>
            </a:r>
            <a:r>
              <a:rPr lang="sv-SE" sz="1200" dirty="0">
                <a:latin typeface="Times New Roman" panose="02020603050405020304" pitchFamily="18" charset="0"/>
                <a:cs typeface="Times New Roman" panose="02020603050405020304" pitchFamily="18" charset="0"/>
              </a:rPr>
              <a:t>sätt för traumatiserade soldater att bearbeta det de varit med </a:t>
            </a:r>
            <a:r>
              <a:rPr lang="sv-SE" sz="1200" dirty="0" smtClean="0">
                <a:latin typeface="Times New Roman" panose="02020603050405020304" pitchFamily="18" charset="0"/>
                <a:cs typeface="Times New Roman" panose="02020603050405020304" pitchFamily="18" charset="0"/>
              </a:rPr>
              <a:t>om.</a:t>
            </a:r>
          </a:p>
          <a:p>
            <a:pPr marL="171450" indent="-171450" algn="just">
              <a:lnSpc>
                <a:spcPct val="150000"/>
              </a:lnSpc>
              <a:spcAft>
                <a:spcPts val="800"/>
              </a:spcAft>
              <a:buFont typeface="Arial" panose="020B0604020202020204" pitchFamily="34" charset="0"/>
              <a:buChar char="•"/>
            </a:pPr>
            <a:r>
              <a:rPr lang="sv-SE" sz="1200" dirty="0" smtClean="0">
                <a:latin typeface="Times New Roman" panose="02020603050405020304" pitchFamily="18" charset="0"/>
                <a:ea typeface="Calibri" panose="020F0502020204030204" pitchFamily="34" charset="0"/>
                <a:cs typeface="Times New Roman" panose="02020603050405020304" pitchFamily="18" charset="0"/>
              </a:rPr>
              <a:t>Idag är biblioterapi vanligt </a:t>
            </a:r>
            <a:r>
              <a:rPr lang="sv-SE" sz="1200" dirty="0">
                <a:latin typeface="Times New Roman" panose="02020603050405020304" pitchFamily="18" charset="0"/>
                <a:ea typeface="Calibri" panose="020F0502020204030204" pitchFamily="34" charset="0"/>
                <a:cs typeface="Times New Roman" panose="02020603050405020304" pitchFamily="18" charset="0"/>
              </a:rPr>
              <a:t>förekommande i </a:t>
            </a:r>
            <a:r>
              <a:rPr lang="sv-SE" sz="1200" dirty="0" smtClean="0">
                <a:latin typeface="Times New Roman" panose="02020603050405020304" pitchFamily="18" charset="0"/>
                <a:ea typeface="Calibri" panose="020F0502020204030204" pitchFamily="34" charset="0"/>
                <a:cs typeface="Times New Roman" panose="02020603050405020304" pitchFamily="18" charset="0"/>
              </a:rPr>
              <a:t>bland </a:t>
            </a:r>
            <a:r>
              <a:rPr lang="sv-SE" sz="1200" dirty="0">
                <a:latin typeface="Times New Roman" panose="02020603050405020304" pitchFamily="18" charset="0"/>
                <a:ea typeface="Calibri" panose="020F0502020204030204" pitchFamily="34" charset="0"/>
                <a:cs typeface="Times New Roman" panose="02020603050405020304" pitchFamily="18" charset="0"/>
              </a:rPr>
              <a:t>annat England och Finland. </a:t>
            </a:r>
            <a:r>
              <a:rPr lang="sv-SE" sz="1200" dirty="0" smtClean="0">
                <a:latin typeface="Times New Roman" panose="02020603050405020304" pitchFamily="18" charset="0"/>
                <a:ea typeface="Calibri" panose="020F0502020204030204" pitchFamily="34" charset="0"/>
                <a:cs typeface="Times New Roman" panose="02020603050405020304" pitchFamily="18" charset="0"/>
              </a:rPr>
              <a:t/>
            </a:r>
            <a:br>
              <a:rPr lang="sv-SE" sz="1200" dirty="0" smtClean="0">
                <a:latin typeface="Times New Roman" panose="02020603050405020304" pitchFamily="18" charset="0"/>
                <a:ea typeface="Calibri" panose="020F0502020204030204" pitchFamily="34" charset="0"/>
                <a:cs typeface="Times New Roman" panose="02020603050405020304" pitchFamily="18" charset="0"/>
              </a:rPr>
            </a:br>
            <a:r>
              <a:rPr lang="sv-SE" sz="1200" dirty="0" smtClean="0">
                <a:latin typeface="Times New Roman" panose="02020603050405020304" pitchFamily="18" charset="0"/>
                <a:ea typeface="Calibri" panose="020F0502020204030204" pitchFamily="34" charset="0"/>
                <a:cs typeface="Times New Roman" panose="02020603050405020304" pitchFamily="18" charset="0"/>
              </a:rPr>
              <a:t>I </a:t>
            </a:r>
            <a:r>
              <a:rPr lang="sv-SE" sz="1200" dirty="0">
                <a:latin typeface="Times New Roman" panose="02020603050405020304" pitchFamily="18" charset="0"/>
                <a:ea typeface="Calibri" panose="020F0502020204030204" pitchFamily="34" charset="0"/>
                <a:cs typeface="Times New Roman" panose="02020603050405020304" pitchFamily="18" charset="0"/>
              </a:rPr>
              <a:t>England kan man exempelvis få böcker utskrivna på recept av sin läkare och det är vanligt med högläsning i grupp ledd av speciellt utbildade läsledare</a:t>
            </a:r>
            <a:r>
              <a:rPr lang="sv-SE" sz="1200" dirty="0" smtClean="0">
                <a:latin typeface="Times New Roman" panose="02020603050405020304" pitchFamily="18" charset="0"/>
                <a:ea typeface="Calibri" panose="020F0502020204030204" pitchFamily="34" charset="0"/>
                <a:cs typeface="Times New Roman" panose="02020603050405020304" pitchFamily="18" charset="0"/>
              </a:rPr>
              <a:t>. </a:t>
            </a:r>
            <a:br>
              <a:rPr lang="sv-SE" sz="1200" dirty="0" smtClean="0">
                <a:latin typeface="Times New Roman" panose="02020603050405020304" pitchFamily="18" charset="0"/>
                <a:ea typeface="Calibri" panose="020F0502020204030204" pitchFamily="34" charset="0"/>
                <a:cs typeface="Times New Roman" panose="02020603050405020304" pitchFamily="18" charset="0"/>
              </a:rPr>
            </a:br>
            <a:r>
              <a:rPr lang="sv-SE" sz="1200" dirty="0" smtClean="0">
                <a:latin typeface="Times New Roman" panose="02020603050405020304" pitchFamily="18" charset="0"/>
                <a:ea typeface="Calibri" panose="020F0502020204030204" pitchFamily="34" charset="0"/>
                <a:cs typeface="Times New Roman" panose="02020603050405020304" pitchFamily="18" charset="0"/>
              </a:rPr>
              <a:t>I Finland används ofta skrivandet som en metod. </a:t>
            </a:r>
          </a:p>
          <a:p>
            <a:pPr marL="171450" indent="-171450" algn="just">
              <a:lnSpc>
                <a:spcPct val="150000"/>
              </a:lnSpc>
              <a:spcAft>
                <a:spcPts val="800"/>
              </a:spcAft>
              <a:buFont typeface="Arial" panose="020B0604020202020204" pitchFamily="34" charset="0"/>
              <a:buChar char="•"/>
            </a:pPr>
            <a:r>
              <a:rPr lang="sv-SE" sz="1200" dirty="0" smtClean="0">
                <a:latin typeface="Times New Roman" panose="02020603050405020304" pitchFamily="18" charset="0"/>
                <a:ea typeface="Calibri" panose="020F0502020204030204" pitchFamily="34" charset="0"/>
                <a:cs typeface="Times New Roman" panose="02020603050405020304" pitchFamily="18" charset="0"/>
              </a:rPr>
              <a:t>År 2012: Begreppet biblioterapi presenteras i Sverige </a:t>
            </a:r>
            <a:r>
              <a:rPr lang="sv-SE" sz="1200" dirty="0">
                <a:latin typeface="Times New Roman" panose="02020603050405020304" pitchFamily="18" charset="0"/>
                <a:ea typeface="Calibri" panose="020F0502020204030204" pitchFamily="34" charset="0"/>
                <a:cs typeface="Times New Roman" panose="02020603050405020304" pitchFamily="18" charset="0"/>
              </a:rPr>
              <a:t>för den breda massan i tv-programmet </a:t>
            </a:r>
            <a:r>
              <a:rPr lang="sv-SE" sz="1200" i="1" dirty="0" smtClean="0">
                <a:latin typeface="Times New Roman" panose="02020603050405020304" pitchFamily="18" charset="0"/>
                <a:ea typeface="Calibri" panose="020F0502020204030204" pitchFamily="34" charset="0"/>
                <a:cs typeface="Times New Roman" panose="02020603050405020304" pitchFamily="18" charset="0"/>
              </a:rPr>
              <a:t>Babel</a:t>
            </a:r>
            <a:r>
              <a:rPr lang="sv-SE" sz="1200" dirty="0" smtClean="0">
                <a:latin typeface="Times New Roman" panose="02020603050405020304" pitchFamily="18" charset="0"/>
                <a:ea typeface="Calibri" panose="020F0502020204030204" pitchFamily="34" charset="0"/>
                <a:cs typeface="Times New Roman" panose="02020603050405020304" pitchFamily="18" charset="0"/>
              </a:rPr>
              <a:t>. Tittarna </a:t>
            </a:r>
            <a:r>
              <a:rPr lang="sv-SE" sz="1200" dirty="0">
                <a:latin typeface="Times New Roman" panose="02020603050405020304" pitchFamily="18" charset="0"/>
                <a:ea typeface="Calibri" panose="020F0502020204030204" pitchFamily="34" charset="0"/>
                <a:cs typeface="Times New Roman" panose="02020603050405020304" pitchFamily="18" charset="0"/>
              </a:rPr>
              <a:t>uppmanades att skicka in sina livsfrågor till en panel bestående av författare som gav råd via skönlitteratur.</a:t>
            </a:r>
          </a:p>
          <a:p>
            <a:pPr marL="171450" indent="-171450" algn="just">
              <a:lnSpc>
                <a:spcPct val="150000"/>
              </a:lnSpc>
              <a:spcAft>
                <a:spcPts val="800"/>
              </a:spcAft>
              <a:buFont typeface="Arial" panose="020B0604020202020204" pitchFamily="34" charset="0"/>
              <a:buChar char="•"/>
            </a:pPr>
            <a:r>
              <a:rPr lang="sv-SE" sz="1200" dirty="0">
                <a:latin typeface="Times New Roman" panose="02020603050405020304" pitchFamily="18" charset="0"/>
                <a:ea typeface="Calibri" panose="020F0502020204030204" pitchFamily="34" charset="0"/>
                <a:cs typeface="Times New Roman" panose="02020603050405020304" pitchFamily="18" charset="0"/>
              </a:rPr>
              <a:t>År </a:t>
            </a:r>
            <a:r>
              <a:rPr lang="sv-SE" sz="1200" dirty="0" smtClean="0">
                <a:latin typeface="Times New Roman" panose="02020603050405020304" pitchFamily="18" charset="0"/>
                <a:ea typeface="Calibri" panose="020F0502020204030204" pitchFamily="34" charset="0"/>
                <a:cs typeface="Times New Roman" panose="02020603050405020304" pitchFamily="18" charset="0"/>
              </a:rPr>
              <a:t>2017:  </a:t>
            </a:r>
            <a:r>
              <a:rPr lang="sv-SE" sz="1200" dirty="0">
                <a:latin typeface="Times New Roman" panose="02020603050405020304" pitchFamily="18" charset="0"/>
                <a:ea typeface="Calibri" panose="020F0502020204030204" pitchFamily="34" charset="0"/>
                <a:cs typeface="Times New Roman" panose="02020603050405020304" pitchFamily="18" charset="0"/>
              </a:rPr>
              <a:t>startades Sveriges första utbildning i </a:t>
            </a:r>
            <a:r>
              <a:rPr lang="sv-SE" sz="1200" i="1" dirty="0">
                <a:latin typeface="Times New Roman" panose="02020603050405020304" pitchFamily="18" charset="0"/>
                <a:ea typeface="Calibri" panose="020F0502020204030204" pitchFamily="34" charset="0"/>
                <a:cs typeface="Times New Roman" panose="02020603050405020304" pitchFamily="18" charset="0"/>
              </a:rPr>
              <a:t>Det biblioterapeutiska arbetssättet</a:t>
            </a:r>
            <a:r>
              <a:rPr lang="sv-SE" sz="1200" dirty="0">
                <a:latin typeface="Times New Roman" panose="02020603050405020304" pitchFamily="18" charset="0"/>
                <a:ea typeface="Calibri" panose="020F0502020204030204" pitchFamily="34" charset="0"/>
                <a:cs typeface="Times New Roman" panose="02020603050405020304" pitchFamily="18" charset="0"/>
              </a:rPr>
              <a:t> vid Ersta Sköndal Bräcke högskola. Därefter har den biblioterapeutiska verksamheten spridits </a:t>
            </a:r>
            <a:r>
              <a:rPr lang="sv-SE" sz="1200" dirty="0" smtClean="0">
                <a:latin typeface="Times New Roman" panose="02020603050405020304" pitchFamily="18" charset="0"/>
                <a:ea typeface="Calibri" panose="020F0502020204030204" pitchFamily="34" charset="0"/>
                <a:cs typeface="Times New Roman" panose="02020603050405020304" pitchFamily="18" charset="0"/>
              </a:rPr>
              <a:t>runtom i Sverige.</a:t>
            </a:r>
          </a:p>
          <a:p>
            <a:pPr marL="171450" indent="-171450" algn="just">
              <a:lnSpc>
                <a:spcPct val="150000"/>
              </a:lnSpc>
              <a:spcAft>
                <a:spcPts val="800"/>
              </a:spcAft>
              <a:buFont typeface="Arial" panose="020B0604020202020204" pitchFamily="34" charset="0"/>
              <a:buChar char="•"/>
            </a:pPr>
            <a:r>
              <a:rPr lang="sv-SE" sz="1200" dirty="0" smtClean="0">
                <a:latin typeface="Times New Roman" panose="02020603050405020304" pitchFamily="18" charset="0"/>
                <a:ea typeface="Calibri" panose="020F0502020204030204" pitchFamily="34" charset="0"/>
                <a:cs typeface="Times New Roman" panose="02020603050405020304" pitchFamily="18" charset="0"/>
              </a:rPr>
              <a:t>År 2021: Föreningen för biblioterapi i Sverige bildas</a:t>
            </a:r>
            <a:r>
              <a:rPr lang="sv-SE" sz="1200" dirty="0">
                <a:latin typeface="Times New Roman" panose="02020603050405020304" pitchFamily="18" charset="0"/>
                <a:ea typeface="Calibri" panose="020F0502020204030204" pitchFamily="34" charset="0"/>
                <a:cs typeface="Times New Roman" panose="02020603050405020304" pitchFamily="18" charset="0"/>
              </a:rPr>
              <a:t>. </a:t>
            </a:r>
            <a:r>
              <a:rPr lang="sv-SE" sz="1200" dirty="0" smtClean="0">
                <a:latin typeface="Times New Roman" panose="02020603050405020304" pitchFamily="18" charset="0"/>
                <a:ea typeface="Calibri" panose="020F0502020204030204" pitchFamily="34" charset="0"/>
                <a:cs typeface="Times New Roman" panose="02020603050405020304" pitchFamily="18" charset="0"/>
              </a:rPr>
              <a:t>Falu </a:t>
            </a:r>
            <a:r>
              <a:rPr lang="sv-SE" sz="1200" dirty="0">
                <a:latin typeface="Times New Roman" panose="02020603050405020304" pitchFamily="18" charset="0"/>
                <a:ea typeface="Calibri" panose="020F0502020204030204" pitchFamily="34" charset="0"/>
                <a:cs typeface="Times New Roman" panose="02020603050405020304" pitchFamily="18" charset="0"/>
              </a:rPr>
              <a:t>och Mora </a:t>
            </a:r>
            <a:r>
              <a:rPr lang="sv-SE" sz="1200" dirty="0" smtClean="0">
                <a:latin typeface="Times New Roman" panose="02020603050405020304" pitchFamily="18" charset="0"/>
                <a:ea typeface="Calibri" panose="020F0502020204030204" pitchFamily="34" charset="0"/>
                <a:cs typeface="Times New Roman" panose="02020603050405020304" pitchFamily="18" charset="0"/>
              </a:rPr>
              <a:t>lasarettsbibliotek startar </a:t>
            </a:r>
            <a:r>
              <a:rPr lang="sv-SE" sz="1200" dirty="0">
                <a:latin typeface="Times New Roman" panose="02020603050405020304" pitchFamily="18" charset="0"/>
                <a:ea typeface="Calibri" panose="020F0502020204030204" pitchFamily="34" charset="0"/>
                <a:cs typeface="Times New Roman" panose="02020603050405020304" pitchFamily="18" charset="0"/>
              </a:rPr>
              <a:t>biblioterapeutisk verksamhet. </a:t>
            </a:r>
          </a:p>
        </p:txBody>
      </p:sp>
    </p:spTree>
    <p:extLst>
      <p:ext uri="{BB962C8B-B14F-4D97-AF65-F5344CB8AC3E}">
        <p14:creationId xmlns:p14="http://schemas.microsoft.com/office/powerpoint/2010/main" val="1949283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574045" y="555865"/>
            <a:ext cx="4490114" cy="618180"/>
          </a:xfrm>
        </p:spPr>
        <p:txBody>
          <a:bodyPr>
            <a:normAutofit fontScale="90000"/>
          </a:bodyPr>
          <a:lstStyle/>
          <a:p>
            <a:pPr algn="ctr"/>
            <a:r>
              <a:rPr lang="sv-SE" b="1" dirty="0"/>
              <a:t>Må bra med litteratur</a:t>
            </a:r>
            <a:br>
              <a:rPr lang="sv-SE" b="1" dirty="0"/>
            </a:br>
            <a:endParaRPr lang="sv-SE" dirty="0">
              <a:solidFill>
                <a:schemeClr val="tx1"/>
              </a:solidFill>
            </a:endParaRPr>
          </a:p>
        </p:txBody>
      </p:sp>
      <p:sp>
        <p:nvSpPr>
          <p:cNvPr id="4" name="Platshållare för datum 3"/>
          <p:cNvSpPr>
            <a:spLocks noGrp="1"/>
          </p:cNvSpPr>
          <p:nvPr>
            <p:ph type="dt" sz="half" idx="10"/>
          </p:nvPr>
        </p:nvSpPr>
        <p:spPr/>
        <p:txBody>
          <a:bodyPr/>
          <a:lstStyle/>
          <a:p>
            <a:r>
              <a:rPr lang="sv-SE" dirty="0" smtClean="0"/>
              <a:t>2021-09-01</a:t>
            </a:r>
            <a:endParaRPr lang="sv-SE" dirty="0"/>
          </a:p>
        </p:txBody>
      </p:sp>
      <p:sp>
        <p:nvSpPr>
          <p:cNvPr id="5" name="Platshållare för sidfot 4"/>
          <p:cNvSpPr>
            <a:spLocks noGrp="1"/>
          </p:cNvSpPr>
          <p:nvPr>
            <p:ph type="ftr" sz="quarter" idx="11"/>
          </p:nvPr>
        </p:nvSpPr>
        <p:spPr/>
        <p:txBody>
          <a:bodyPr/>
          <a:lstStyle/>
          <a:p>
            <a:r>
              <a:rPr lang="sv-SE" dirty="0" smtClean="0"/>
              <a:t>BiblioteksNytt september 2021</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13</a:t>
            </a:fld>
            <a:endParaRPr lang="sv-SE" dirty="0"/>
          </a:p>
        </p:txBody>
      </p:sp>
      <p:sp>
        <p:nvSpPr>
          <p:cNvPr id="9" name="Platshållare för innehåll 8"/>
          <p:cNvSpPr>
            <a:spLocks noGrp="1"/>
          </p:cNvSpPr>
          <p:nvPr>
            <p:ph sz="quarter" idx="4"/>
          </p:nvPr>
        </p:nvSpPr>
        <p:spPr>
          <a:xfrm>
            <a:off x="1106312" y="1174045"/>
            <a:ext cx="8523110" cy="4867318"/>
          </a:xfrm>
        </p:spPr>
        <p:txBody>
          <a:bodyPr>
            <a:normAutofit/>
          </a:bodyPr>
          <a:lstStyle/>
          <a:p>
            <a:pPr marL="0" indent="0">
              <a:buNone/>
            </a:pPr>
            <a:endParaRPr lang="sv-SE" dirty="0" smtClean="0">
              <a:latin typeface="Times New Roman" panose="02020603050405020304" pitchFamily="18" charset="0"/>
              <a:cs typeface="Times New Roman" panose="02020603050405020304" pitchFamily="18" charset="0"/>
            </a:endParaRPr>
          </a:p>
          <a:p>
            <a:pPr marL="0" indent="0">
              <a:buNone/>
            </a:pPr>
            <a:endParaRPr lang="sv-SE" dirty="0" smtClean="0">
              <a:latin typeface="Times New Roman" panose="02020603050405020304" pitchFamily="18" charset="0"/>
              <a:cs typeface="Times New Roman" panose="02020603050405020304" pitchFamily="18" charset="0"/>
            </a:endParaRPr>
          </a:p>
          <a:p>
            <a:endParaRPr lang="sv-SE" dirty="0">
              <a:latin typeface="Times New Roman" panose="02020603050405020304" pitchFamily="18" charset="0"/>
              <a:cs typeface="Times New Roman" panose="02020603050405020304" pitchFamily="18" charset="0"/>
            </a:endParaRPr>
          </a:p>
        </p:txBody>
      </p:sp>
      <p:sp>
        <p:nvSpPr>
          <p:cNvPr id="2" name="textruta 1"/>
          <p:cNvSpPr txBox="1"/>
          <p:nvPr/>
        </p:nvSpPr>
        <p:spPr>
          <a:xfrm>
            <a:off x="677334" y="1508897"/>
            <a:ext cx="7798072" cy="4898457"/>
          </a:xfrm>
          <a:prstGeom prst="rect">
            <a:avLst/>
          </a:prstGeom>
          <a:noFill/>
        </p:spPr>
        <p:txBody>
          <a:bodyPr wrap="square" rtlCol="0">
            <a:spAutoFit/>
          </a:bodyPr>
          <a:lstStyle/>
          <a:p>
            <a:r>
              <a:rPr lang="sv-SE" sz="1400" b="1" dirty="0" smtClean="0">
                <a:latin typeface="Calibri" panose="020F0502020204030204" pitchFamily="34" charset="0"/>
                <a:cs typeface="Calibri" panose="020F0502020204030204" pitchFamily="34" charset="0"/>
              </a:rPr>
              <a:t>I samarbete med Källkraften erbjuder Falu lasarettsbibliotek i höst</a:t>
            </a:r>
            <a:r>
              <a:rPr lang="sv-SE" sz="1400" b="1" dirty="0">
                <a:latin typeface="Calibri" panose="020F0502020204030204" pitchFamily="34" charset="0"/>
                <a:cs typeface="Calibri" panose="020F0502020204030204" pitchFamily="34" charset="0"/>
              </a:rPr>
              <a:t> </a:t>
            </a:r>
            <a:r>
              <a:rPr lang="sv-SE" sz="1400" b="1" dirty="0" smtClean="0">
                <a:latin typeface="Calibri" panose="020F0502020204030204" pitchFamily="34" charset="0"/>
                <a:cs typeface="Calibri" panose="020F0502020204030204" pitchFamily="34" charset="0"/>
              </a:rPr>
              <a:t>en annorlunda friskvårdsaktivitet. </a:t>
            </a:r>
            <a:endParaRPr lang="sv-SE" sz="1400" b="1" dirty="0">
              <a:latin typeface="Calibri" panose="020F0502020204030204" pitchFamily="34" charset="0"/>
              <a:cs typeface="Calibri" panose="020F0502020204030204" pitchFamily="34" charset="0"/>
            </a:endParaRPr>
          </a:p>
          <a:p>
            <a:endParaRPr lang="sv-SE" sz="1400" b="1" dirty="0" smtClean="0">
              <a:latin typeface="Calibri" panose="020F0502020204030204" pitchFamily="34" charset="0"/>
              <a:cs typeface="Calibri" panose="020F0502020204030204" pitchFamily="34" charset="0"/>
            </a:endParaRPr>
          </a:p>
          <a:p>
            <a:r>
              <a:rPr lang="sv-SE" sz="1400" b="1" dirty="0" smtClean="0">
                <a:latin typeface="Calibri" panose="020F0502020204030204" pitchFamily="34" charset="0"/>
                <a:cs typeface="Calibri" panose="020F0502020204030204" pitchFamily="34" charset="0"/>
              </a:rPr>
              <a:t>Under tio måndagskvällar träffas vi och läser, samtalar och gör kortare skrivövningar. </a:t>
            </a:r>
            <a:br>
              <a:rPr lang="sv-SE" sz="1400" b="1" dirty="0" smtClean="0">
                <a:latin typeface="Calibri" panose="020F0502020204030204" pitchFamily="34" charset="0"/>
                <a:cs typeface="Calibri" panose="020F0502020204030204" pitchFamily="34" charset="0"/>
              </a:rPr>
            </a:br>
            <a:r>
              <a:rPr lang="sv-SE" sz="1400" b="1" dirty="0" smtClean="0">
                <a:latin typeface="Calibri" panose="020F0502020204030204" pitchFamily="34" charset="0"/>
                <a:cs typeface="Calibri" panose="020F0502020204030204" pitchFamily="34" charset="0"/>
              </a:rPr>
              <a:t>Tillsammans funderar vi över vår plats i tillvaron. Biblioteket bjuder på fika. </a:t>
            </a:r>
            <a:br>
              <a:rPr lang="sv-SE" sz="1400" b="1" dirty="0" smtClean="0">
                <a:latin typeface="Calibri" panose="020F0502020204030204" pitchFamily="34" charset="0"/>
                <a:cs typeface="Calibri" panose="020F0502020204030204" pitchFamily="34" charset="0"/>
              </a:rPr>
            </a:br>
            <a:endParaRPr lang="sv-SE" sz="1400" b="1" dirty="0"/>
          </a:p>
          <a:p>
            <a:pPr>
              <a:lnSpc>
                <a:spcPct val="107000"/>
              </a:lnSpc>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Välkommen till en hälsofrämjande litteraturcirkel!</a:t>
            </a:r>
            <a:endParaRPr lang="sv-SE" sz="14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sv-SE" sz="1400" b="1"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sv-SE" sz="1400" b="1" dirty="0" smtClean="0">
                <a:latin typeface="Calibri" panose="020F0502020204030204" pitchFamily="34" charset="0"/>
                <a:ea typeface="Calibri" panose="020F0502020204030204" pitchFamily="34" charset="0"/>
                <a:cs typeface="Times New Roman" panose="02020603050405020304" pitchFamily="18" charset="0"/>
              </a:rPr>
              <a:t>Dag </a:t>
            </a:r>
            <a:r>
              <a:rPr lang="sv-SE" sz="1400" b="1" dirty="0">
                <a:latin typeface="Calibri" panose="020F0502020204030204" pitchFamily="34" charset="0"/>
                <a:ea typeface="Calibri" panose="020F0502020204030204" pitchFamily="34" charset="0"/>
                <a:cs typeface="Times New Roman" panose="02020603050405020304" pitchFamily="18" charset="0"/>
              </a:rPr>
              <a:t>och tid: </a:t>
            </a:r>
            <a:r>
              <a:rPr lang="sv-SE" sz="1400" dirty="0">
                <a:latin typeface="Calibri" panose="020F0502020204030204" pitchFamily="34" charset="0"/>
                <a:ea typeface="Calibri" panose="020F0502020204030204" pitchFamily="34" charset="0"/>
                <a:cs typeface="Times New Roman" panose="02020603050405020304" pitchFamily="18" charset="0"/>
              </a:rPr>
              <a:t>		</a:t>
            </a:r>
            <a:r>
              <a:rPr lang="sv-SE" sz="1400" dirty="0" smtClean="0">
                <a:latin typeface="Calibri" panose="020F0502020204030204" pitchFamily="34" charset="0"/>
                <a:ea typeface="Calibri" panose="020F0502020204030204" pitchFamily="34" charset="0"/>
                <a:cs typeface="Times New Roman" panose="02020603050405020304" pitchFamily="18" charset="0"/>
              </a:rPr>
              <a:t>Måndagar kl. 17.30 – 19.00</a:t>
            </a:r>
            <a:endParaRPr lang="sv-SE" sz="14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Kurstid och tillfällen:  	</a:t>
            </a:r>
            <a:r>
              <a:rPr lang="sv-SE" sz="1400" dirty="0">
                <a:latin typeface="Calibri" panose="020F0502020204030204" pitchFamily="34" charset="0"/>
                <a:ea typeface="Calibri" panose="020F0502020204030204" pitchFamily="34" charset="0"/>
                <a:cs typeface="Times New Roman" panose="02020603050405020304" pitchFamily="18" charset="0"/>
              </a:rPr>
              <a:t>10 träffar med start </a:t>
            </a:r>
            <a:r>
              <a:rPr lang="sv-SE" sz="1400" dirty="0" smtClean="0">
                <a:latin typeface="Calibri" panose="020F0502020204030204" pitchFamily="34" charset="0"/>
                <a:ea typeface="Calibri" panose="020F0502020204030204" pitchFamily="34" charset="0"/>
                <a:cs typeface="Times New Roman" panose="02020603050405020304" pitchFamily="18" charset="0"/>
              </a:rPr>
              <a:t>27/9 (uppehåll </a:t>
            </a:r>
            <a:r>
              <a:rPr lang="sv-SE" sz="1400" dirty="0">
                <a:latin typeface="Calibri" panose="020F0502020204030204" pitchFamily="34" charset="0"/>
                <a:ea typeface="Calibri" panose="020F0502020204030204" pitchFamily="34" charset="0"/>
                <a:cs typeface="Times New Roman" panose="02020603050405020304" pitchFamily="18" charset="0"/>
              </a:rPr>
              <a:t>under höstlov v. 44)</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Plats: </a:t>
            </a:r>
            <a:r>
              <a:rPr lang="sv-SE" sz="1400" dirty="0">
                <a:latin typeface="Calibri" panose="020F0502020204030204" pitchFamily="34" charset="0"/>
                <a:ea typeface="Calibri" panose="020F0502020204030204" pitchFamily="34" charset="0"/>
                <a:cs typeface="Times New Roman" panose="02020603050405020304" pitchFamily="18" charset="0"/>
              </a:rPr>
              <a:t>				</a:t>
            </a:r>
            <a:r>
              <a:rPr lang="sv-SE" sz="1400" dirty="0" smtClean="0">
                <a:latin typeface="Calibri" panose="020F0502020204030204" pitchFamily="34" charset="0"/>
                <a:ea typeface="Calibri" panose="020F0502020204030204" pitchFamily="34" charset="0"/>
                <a:cs typeface="Times New Roman" panose="02020603050405020304" pitchFamily="18" charset="0"/>
              </a:rPr>
              <a:t>Falu lasarettsbibliotek  </a:t>
            </a:r>
            <a:r>
              <a:rPr lang="sv-SE" sz="1400" dirty="0">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sv-SE" sz="1400" b="1" dirty="0" smtClean="0">
                <a:latin typeface="Calibri" panose="020F0502020204030204" pitchFamily="34" charset="0"/>
                <a:ea typeface="Calibri" panose="020F0502020204030204" pitchFamily="34" charset="0"/>
                <a:cs typeface="Times New Roman" panose="02020603050405020304" pitchFamily="18" charset="0"/>
              </a:rPr>
              <a:t>För vem:			</a:t>
            </a:r>
            <a:r>
              <a:rPr lang="sv-SE" sz="1400" dirty="0" smtClean="0">
                <a:latin typeface="Calibri" panose="020F0502020204030204" pitchFamily="34" charset="0"/>
                <a:ea typeface="Calibri" panose="020F0502020204030204" pitchFamily="34" charset="0"/>
                <a:cs typeface="Times New Roman" panose="02020603050405020304" pitchFamily="18" charset="0"/>
              </a:rPr>
              <a:t>Regionanställd personal</a:t>
            </a:r>
            <a:endParaRPr lang="sv-SE" sz="1400" b="1"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sv-SE" sz="1400" b="1" dirty="0" smtClean="0">
                <a:latin typeface="Calibri" panose="020F0502020204030204" pitchFamily="34" charset="0"/>
                <a:ea typeface="Calibri" panose="020F0502020204030204" pitchFamily="34" charset="0"/>
                <a:cs typeface="Times New Roman" panose="02020603050405020304" pitchFamily="18" charset="0"/>
              </a:rPr>
              <a:t>Antal </a:t>
            </a:r>
            <a:r>
              <a:rPr lang="sv-SE" sz="1400" b="1" dirty="0">
                <a:latin typeface="Calibri" panose="020F0502020204030204" pitchFamily="34" charset="0"/>
                <a:ea typeface="Calibri" panose="020F0502020204030204" pitchFamily="34" charset="0"/>
                <a:cs typeface="Times New Roman" panose="02020603050405020304" pitchFamily="18" charset="0"/>
              </a:rPr>
              <a:t>deltagare: </a:t>
            </a:r>
            <a:r>
              <a:rPr lang="sv-SE" sz="1400" dirty="0">
                <a:latin typeface="Calibri" panose="020F0502020204030204" pitchFamily="34" charset="0"/>
                <a:ea typeface="Calibri" panose="020F0502020204030204" pitchFamily="34" charset="0"/>
                <a:cs typeface="Times New Roman" panose="02020603050405020304" pitchFamily="18" charset="0"/>
              </a:rPr>
              <a:t>		</a:t>
            </a:r>
            <a:r>
              <a:rPr lang="sv-SE" sz="1400" dirty="0" smtClean="0">
                <a:latin typeface="Calibri" panose="020F0502020204030204" pitchFamily="34" charset="0"/>
                <a:ea typeface="Calibri" panose="020F0502020204030204" pitchFamily="34" charset="0"/>
                <a:cs typeface="Times New Roman" panose="02020603050405020304" pitchFamily="18" charset="0"/>
              </a:rPr>
              <a:t>Max 6 </a:t>
            </a:r>
            <a:r>
              <a:rPr lang="sv-SE" sz="1400" dirty="0">
                <a:latin typeface="Calibri" panose="020F0502020204030204" pitchFamily="34" charset="0"/>
                <a:ea typeface="Calibri" panose="020F0502020204030204" pitchFamily="34" charset="0"/>
                <a:cs typeface="Times New Roman" panose="02020603050405020304" pitchFamily="18" charset="0"/>
              </a:rPr>
              <a:t>deltagare</a:t>
            </a:r>
          </a:p>
          <a:p>
            <a:pPr>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Kursavgift: 	</a:t>
            </a:r>
            <a:r>
              <a:rPr lang="sv-SE" sz="1400" dirty="0">
                <a:latin typeface="Calibri" panose="020F0502020204030204" pitchFamily="34" charset="0"/>
                <a:ea typeface="Calibri" panose="020F0502020204030204" pitchFamily="34" charset="0"/>
                <a:cs typeface="Times New Roman" panose="02020603050405020304" pitchFamily="18" charset="0"/>
              </a:rPr>
              <a:t>		Ingen kostnad</a:t>
            </a:r>
          </a:p>
          <a:p>
            <a:pPr>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Ledare: </a:t>
            </a:r>
            <a:r>
              <a:rPr lang="sv-SE" sz="1400" dirty="0">
                <a:latin typeface="Calibri" panose="020F0502020204030204" pitchFamily="34" charset="0"/>
                <a:ea typeface="Calibri" panose="020F0502020204030204" pitchFamily="34" charset="0"/>
                <a:cs typeface="Times New Roman" panose="02020603050405020304" pitchFamily="18" charset="0"/>
              </a:rPr>
              <a:t>			</a:t>
            </a:r>
            <a:r>
              <a:rPr lang="sv-SE" sz="1400" dirty="0" smtClean="0">
                <a:latin typeface="Calibri" panose="020F0502020204030204" pitchFamily="34" charset="0"/>
                <a:ea typeface="Calibri" panose="020F0502020204030204" pitchFamily="34" charset="0"/>
                <a:cs typeface="Times New Roman" panose="02020603050405020304" pitchFamily="18" charset="0"/>
              </a:rPr>
              <a:t>Anna Forsberg och Susanne Lundin</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sv-SE" sz="1400" b="1" dirty="0" smtClean="0">
                <a:latin typeface="Calibri" panose="020F0502020204030204" pitchFamily="34" charset="0"/>
                <a:ea typeface="Calibri" panose="020F0502020204030204" pitchFamily="34" charset="0"/>
                <a:cs typeface="Times New Roman" panose="02020603050405020304" pitchFamily="18" charset="0"/>
              </a:rPr>
              <a:t>Anmälan:			</a:t>
            </a:r>
            <a:r>
              <a:rPr lang="sv-SE" sz="1400" dirty="0" smtClean="0">
                <a:latin typeface="Calibri" panose="020F0502020204030204" pitchFamily="34" charset="0"/>
                <a:ea typeface="Calibri" panose="020F0502020204030204" pitchFamily="34" charset="0"/>
                <a:cs typeface="Times New Roman" panose="02020603050405020304" pitchFamily="18" charset="0"/>
              </a:rPr>
              <a:t>Sker via Källkraften</a:t>
            </a:r>
            <a:endParaRPr lang="sv-SE" sz="1400" b="1"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sv-SE" sz="1400" b="1" dirty="0" smtClean="0">
                <a:latin typeface="Calibri" panose="020F0502020204030204" pitchFamily="34" charset="0"/>
                <a:ea typeface="Calibri" panose="020F0502020204030204" pitchFamily="34" charset="0"/>
                <a:cs typeface="Times New Roman" panose="02020603050405020304" pitchFamily="18" charset="0"/>
              </a:rPr>
              <a:t>För mer information: 	</a:t>
            </a:r>
            <a:r>
              <a:rPr lang="sv-SE" sz="1400" dirty="0" smtClean="0">
                <a:latin typeface="Calibri" panose="020F0502020204030204" pitchFamily="34" charset="0"/>
                <a:ea typeface="Calibri" panose="020F0502020204030204" pitchFamily="34" charset="0"/>
                <a:cs typeface="Times New Roman" panose="02020603050405020304" pitchFamily="18" charset="0"/>
              </a:rPr>
              <a:t>Se Källkraftens kursutbud hösten 2021</a:t>
            </a:r>
            <a:endParaRPr lang="sv-SE"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sv-SE" sz="1400" dirty="0" smtClean="0"/>
          </a:p>
        </p:txBody>
      </p:sp>
    </p:spTree>
    <p:extLst>
      <p:ext uri="{BB962C8B-B14F-4D97-AF65-F5344CB8AC3E}">
        <p14:creationId xmlns:p14="http://schemas.microsoft.com/office/powerpoint/2010/main" val="3878335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580102" y="430104"/>
            <a:ext cx="8957187" cy="592028"/>
          </a:xfrm>
        </p:spPr>
        <p:txBody>
          <a:bodyPr>
            <a:normAutofit fontScale="90000"/>
          </a:bodyPr>
          <a:lstStyle/>
          <a:p>
            <a:pPr algn="ctr"/>
            <a:r>
              <a:rPr lang="sv-SE" b="1" dirty="0" smtClean="0"/>
              <a:t>Litteraturen tar plats i friskvårdsprogrammet </a:t>
            </a:r>
            <a:r>
              <a:rPr lang="sv-SE" b="1" dirty="0"/>
              <a:t/>
            </a:r>
            <a:br>
              <a:rPr lang="sv-SE" b="1" dirty="0"/>
            </a:br>
            <a:endParaRPr lang="sv-SE" dirty="0">
              <a:solidFill>
                <a:schemeClr val="tx1"/>
              </a:solidFill>
            </a:endParaRPr>
          </a:p>
        </p:txBody>
      </p:sp>
      <p:sp>
        <p:nvSpPr>
          <p:cNvPr id="4" name="Platshållare för datum 3"/>
          <p:cNvSpPr>
            <a:spLocks noGrp="1"/>
          </p:cNvSpPr>
          <p:nvPr>
            <p:ph type="dt" sz="half" idx="10"/>
          </p:nvPr>
        </p:nvSpPr>
        <p:spPr/>
        <p:txBody>
          <a:bodyPr/>
          <a:lstStyle/>
          <a:p>
            <a:r>
              <a:rPr lang="sv-SE" dirty="0" smtClean="0"/>
              <a:t>2021-09-01</a:t>
            </a:r>
            <a:endParaRPr lang="sv-SE" dirty="0"/>
          </a:p>
        </p:txBody>
      </p:sp>
      <p:sp>
        <p:nvSpPr>
          <p:cNvPr id="5" name="Platshållare för sidfot 4"/>
          <p:cNvSpPr>
            <a:spLocks noGrp="1"/>
          </p:cNvSpPr>
          <p:nvPr>
            <p:ph type="ftr" sz="quarter" idx="11"/>
          </p:nvPr>
        </p:nvSpPr>
        <p:spPr/>
        <p:txBody>
          <a:bodyPr/>
          <a:lstStyle/>
          <a:p>
            <a:r>
              <a:rPr lang="sv-SE" dirty="0" smtClean="0"/>
              <a:t>BiblioteksNytt september 2021</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14</a:t>
            </a:fld>
            <a:endParaRPr lang="sv-SE" dirty="0"/>
          </a:p>
        </p:txBody>
      </p:sp>
      <p:sp>
        <p:nvSpPr>
          <p:cNvPr id="9" name="Platshållare för innehåll 8"/>
          <p:cNvSpPr>
            <a:spLocks noGrp="1"/>
          </p:cNvSpPr>
          <p:nvPr>
            <p:ph sz="quarter" idx="4"/>
          </p:nvPr>
        </p:nvSpPr>
        <p:spPr>
          <a:xfrm>
            <a:off x="1106312" y="1174045"/>
            <a:ext cx="8523110" cy="4867318"/>
          </a:xfrm>
        </p:spPr>
        <p:txBody>
          <a:bodyPr>
            <a:normAutofit/>
          </a:bodyPr>
          <a:lstStyle/>
          <a:p>
            <a:pPr marL="0" indent="0">
              <a:buNone/>
            </a:pPr>
            <a:endParaRPr lang="sv-SE" dirty="0" smtClean="0">
              <a:latin typeface="Times New Roman" panose="02020603050405020304" pitchFamily="18" charset="0"/>
              <a:cs typeface="Times New Roman" panose="02020603050405020304" pitchFamily="18" charset="0"/>
            </a:endParaRPr>
          </a:p>
          <a:p>
            <a:pPr marL="0" indent="0">
              <a:buNone/>
            </a:pPr>
            <a:endParaRPr lang="sv-SE" dirty="0" smtClean="0">
              <a:latin typeface="Times New Roman" panose="02020603050405020304" pitchFamily="18" charset="0"/>
              <a:cs typeface="Times New Roman" panose="02020603050405020304" pitchFamily="18" charset="0"/>
            </a:endParaRPr>
          </a:p>
          <a:p>
            <a:endParaRPr lang="sv-SE" dirty="0">
              <a:latin typeface="Times New Roman" panose="02020603050405020304" pitchFamily="18" charset="0"/>
              <a:cs typeface="Times New Roman" panose="02020603050405020304" pitchFamily="18" charset="0"/>
            </a:endParaRPr>
          </a:p>
        </p:txBody>
      </p:sp>
      <p:sp>
        <p:nvSpPr>
          <p:cNvPr id="2" name="textruta 1"/>
          <p:cNvSpPr txBox="1"/>
          <p:nvPr/>
        </p:nvSpPr>
        <p:spPr>
          <a:xfrm>
            <a:off x="677334" y="1233656"/>
            <a:ext cx="9302475" cy="4748095"/>
          </a:xfrm>
          <a:prstGeom prst="rect">
            <a:avLst/>
          </a:prstGeom>
          <a:noFill/>
        </p:spPr>
        <p:txBody>
          <a:bodyPr wrap="square" rtlCol="0">
            <a:spAutoFit/>
          </a:bodyPr>
          <a:lstStyle/>
          <a:p>
            <a:pPr>
              <a:lnSpc>
                <a:spcPct val="107000"/>
              </a:lnSpc>
              <a:spcAft>
                <a:spcPts val="800"/>
              </a:spcAft>
            </a:pPr>
            <a:r>
              <a:rPr lang="sv-SE" sz="1400" b="1" dirty="0" smtClean="0">
                <a:latin typeface="Calibri" panose="020F0502020204030204" pitchFamily="34" charset="0"/>
                <a:ea typeface="Calibri" panose="020F0502020204030204" pitchFamily="34" charset="0"/>
                <a:cs typeface="Times New Roman" panose="02020603050405020304" pitchFamily="18" charset="0"/>
              </a:rPr>
              <a:t>Under </a:t>
            </a:r>
            <a:r>
              <a:rPr lang="sv-SE" sz="1400" b="1" dirty="0">
                <a:latin typeface="Calibri" panose="020F0502020204030204" pitchFamily="34" charset="0"/>
                <a:ea typeface="Calibri" panose="020F0502020204030204" pitchFamily="34" charset="0"/>
                <a:cs typeface="Times New Roman" panose="02020603050405020304" pitchFamily="18" charset="0"/>
              </a:rPr>
              <a:t>hösten 2021 bjuder Mora lasarettsbibliotek in till en litteraturcirkel med inre hälsa som fokus. </a:t>
            </a:r>
          </a:p>
          <a:p>
            <a:pPr>
              <a:lnSpc>
                <a:spcPct val="107000"/>
              </a:lnSpc>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Vi träffas en gång i veckan på biblioteket där vi understödda av läsning, en massa samtal och en och annan skrivövning hjälps vi åt att dra i livstrasslet och ser om vi kan lossa på det något. </a:t>
            </a:r>
          </a:p>
          <a:p>
            <a:pPr>
              <a:lnSpc>
                <a:spcPct val="107000"/>
              </a:lnSpc>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Du som vill tar med något ätbart och så fixar jag kaffe och </a:t>
            </a:r>
            <a:r>
              <a:rPr lang="sv-SE" sz="1400" b="1" dirty="0" smtClean="0">
                <a:latin typeface="Calibri" panose="020F0502020204030204" pitchFamily="34" charset="0"/>
                <a:ea typeface="Calibri" panose="020F0502020204030204" pitchFamily="34" charset="0"/>
                <a:cs typeface="Times New Roman" panose="02020603050405020304" pitchFamily="18" charset="0"/>
              </a:rPr>
              <a:t>te, kanske bakar en banankaka också…  Vi </a:t>
            </a:r>
            <a:r>
              <a:rPr lang="sv-SE" sz="1400" b="1" dirty="0">
                <a:latin typeface="Calibri" panose="020F0502020204030204" pitchFamily="34" charset="0"/>
                <a:ea typeface="Calibri" panose="020F0502020204030204" pitchFamily="34" charset="0"/>
                <a:cs typeface="Times New Roman" panose="02020603050405020304" pitchFamily="18" charset="0"/>
              </a:rPr>
              <a:t>ses i höst!</a:t>
            </a:r>
          </a:p>
          <a:p>
            <a:pPr>
              <a:lnSpc>
                <a:spcPct val="107000"/>
              </a:lnSpc>
              <a:spcAft>
                <a:spcPts val="800"/>
              </a:spcAft>
            </a:pPr>
            <a:endParaRPr lang="sv-SE" sz="14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400" b="1" dirty="0" smtClean="0">
                <a:latin typeface="Calibri" panose="020F0502020204030204" pitchFamily="34" charset="0"/>
                <a:ea typeface="Calibri" panose="020F0502020204030204" pitchFamily="34" charset="0"/>
                <a:cs typeface="Times New Roman" panose="02020603050405020304" pitchFamily="18" charset="0"/>
              </a:rPr>
              <a:t>Välkommen till en hälsofrämjande litteraturcirkel!</a:t>
            </a:r>
          </a:p>
          <a:p>
            <a:pPr>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Dag och tid: </a:t>
            </a:r>
            <a:r>
              <a:rPr lang="sv-SE" sz="1400" dirty="0">
                <a:latin typeface="Calibri" panose="020F0502020204030204" pitchFamily="34" charset="0"/>
                <a:ea typeface="Calibri" panose="020F0502020204030204" pitchFamily="34" charset="0"/>
                <a:cs typeface="Times New Roman" panose="02020603050405020304" pitchFamily="18" charset="0"/>
              </a:rPr>
              <a:t>		Onsdagar 16:15 till 17:45</a:t>
            </a:r>
          </a:p>
          <a:p>
            <a:pPr>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Kurstid och tillfällen:  	</a:t>
            </a:r>
            <a:r>
              <a:rPr lang="sv-SE" sz="1400" dirty="0">
                <a:latin typeface="Calibri" panose="020F0502020204030204" pitchFamily="34" charset="0"/>
                <a:ea typeface="Calibri" panose="020F0502020204030204" pitchFamily="34" charset="0"/>
                <a:cs typeface="Times New Roman" panose="02020603050405020304" pitchFamily="18" charset="0"/>
              </a:rPr>
              <a:t>10 träffar med start 29/9 </a:t>
            </a:r>
          </a:p>
          <a:p>
            <a:pPr>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				</a:t>
            </a:r>
            <a:r>
              <a:rPr lang="sv-SE" sz="1400" i="1" dirty="0">
                <a:latin typeface="Calibri" panose="020F0502020204030204" pitchFamily="34" charset="0"/>
                <a:ea typeface="Calibri" panose="020F0502020204030204" pitchFamily="34" charset="0"/>
                <a:cs typeface="Times New Roman" panose="02020603050405020304" pitchFamily="18" charset="0"/>
              </a:rPr>
              <a:t>(uppehåll under höstlov v. 44)</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Plats: </a:t>
            </a:r>
            <a:r>
              <a:rPr lang="sv-SE" sz="1400" dirty="0">
                <a:latin typeface="Calibri" panose="020F0502020204030204" pitchFamily="34" charset="0"/>
                <a:ea typeface="Calibri" panose="020F0502020204030204" pitchFamily="34" charset="0"/>
                <a:cs typeface="Times New Roman" panose="02020603050405020304" pitchFamily="18" charset="0"/>
              </a:rPr>
              <a:t>				Mora lasarettsbiblioteks läsrum </a:t>
            </a:r>
            <a:r>
              <a:rPr lang="sv-SE" sz="1400" dirty="0" smtClean="0">
                <a:latin typeface="Calibri" panose="020F0502020204030204" pitchFamily="34" charset="0"/>
                <a:ea typeface="Calibri" panose="020F0502020204030204" pitchFamily="34" charset="0"/>
                <a:cs typeface="Times New Roman" panose="02020603050405020304" pitchFamily="18" charset="0"/>
              </a:rPr>
              <a:t>plan 5 eller </a:t>
            </a:r>
            <a:r>
              <a:rPr lang="sv-SE" sz="1400" dirty="0">
                <a:latin typeface="Calibri" panose="020F0502020204030204" pitchFamily="34" charset="0"/>
                <a:ea typeface="Calibri" panose="020F0502020204030204" pitchFamily="34" charset="0"/>
                <a:cs typeface="Times New Roman" panose="02020603050405020304" pitchFamily="18" charset="0"/>
              </a:rPr>
              <a:t>i sjukhuskyrkans </a:t>
            </a:r>
            <a:r>
              <a:rPr lang="sv-SE" sz="1400" dirty="0" smtClean="0">
                <a:latin typeface="Calibri" panose="020F0502020204030204" pitchFamily="34" charset="0"/>
                <a:ea typeface="Calibri" panose="020F0502020204030204" pitchFamily="34" charset="0"/>
                <a:cs typeface="Times New Roman" panose="02020603050405020304" pitchFamily="18" charset="0"/>
              </a:rPr>
              <a:t>andaktsrum plan 2 </a:t>
            </a:r>
          </a:p>
          <a:p>
            <a:pPr>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 </a:t>
            </a:r>
            <a:r>
              <a:rPr lang="sv-SE" sz="1400" dirty="0" smtClean="0">
                <a:latin typeface="Calibri" panose="020F0502020204030204" pitchFamily="34" charset="0"/>
                <a:ea typeface="Calibri" panose="020F0502020204030204" pitchFamily="34" charset="0"/>
                <a:cs typeface="Times New Roman" panose="02020603050405020304" pitchFamily="18" charset="0"/>
              </a:rPr>
              <a:t>                                             (det </a:t>
            </a:r>
            <a:r>
              <a:rPr lang="sv-SE" sz="1400" dirty="0">
                <a:latin typeface="Calibri" panose="020F0502020204030204" pitchFamily="34" charset="0"/>
                <a:ea typeface="Calibri" panose="020F0502020204030204" pitchFamily="34" charset="0"/>
                <a:cs typeface="Times New Roman" panose="02020603050405020304" pitchFamily="18" charset="0"/>
              </a:rPr>
              <a:t>kan variera beroende </a:t>
            </a:r>
            <a:r>
              <a:rPr lang="sv-SE" sz="1400" dirty="0" smtClean="0">
                <a:latin typeface="Calibri" panose="020F0502020204030204" pitchFamily="34" charset="0"/>
                <a:ea typeface="Calibri" panose="020F0502020204030204" pitchFamily="34" charset="0"/>
                <a:cs typeface="Times New Roman" panose="02020603050405020304" pitchFamily="18" charset="0"/>
              </a:rPr>
              <a:t>på restriktioner och </a:t>
            </a:r>
            <a:r>
              <a:rPr lang="sv-SE" sz="1400" dirty="0">
                <a:latin typeface="Calibri" panose="020F0502020204030204" pitchFamily="34" charset="0"/>
                <a:ea typeface="Calibri" panose="020F0502020204030204" pitchFamily="34" charset="0"/>
                <a:cs typeface="Times New Roman" panose="02020603050405020304" pitchFamily="18" charset="0"/>
              </a:rPr>
              <a:t>hur stor gruppen blir)</a:t>
            </a:r>
          </a:p>
          <a:p>
            <a:pPr>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Antal deltagare: </a:t>
            </a:r>
            <a:r>
              <a:rPr lang="sv-SE" sz="1400" dirty="0">
                <a:latin typeface="Calibri" panose="020F0502020204030204" pitchFamily="34" charset="0"/>
                <a:ea typeface="Calibri" panose="020F0502020204030204" pitchFamily="34" charset="0"/>
                <a:cs typeface="Times New Roman" panose="02020603050405020304" pitchFamily="18" charset="0"/>
              </a:rPr>
              <a:t>		max 5 deltagare</a:t>
            </a:r>
          </a:p>
          <a:p>
            <a:pPr>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Kursavgift: 	</a:t>
            </a:r>
            <a:r>
              <a:rPr lang="sv-SE" sz="1400" dirty="0">
                <a:latin typeface="Calibri" panose="020F0502020204030204" pitchFamily="34" charset="0"/>
                <a:ea typeface="Calibri" panose="020F0502020204030204" pitchFamily="34" charset="0"/>
                <a:cs typeface="Times New Roman" panose="02020603050405020304" pitchFamily="18" charset="0"/>
              </a:rPr>
              <a:t>		Ingen kostnad</a:t>
            </a:r>
          </a:p>
          <a:p>
            <a:pPr>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Ledare: </a:t>
            </a:r>
            <a:r>
              <a:rPr lang="sv-SE" sz="1400" dirty="0">
                <a:latin typeface="Calibri" panose="020F0502020204030204" pitchFamily="34" charset="0"/>
                <a:ea typeface="Calibri" panose="020F0502020204030204" pitchFamily="34" charset="0"/>
                <a:cs typeface="Times New Roman" panose="02020603050405020304" pitchFamily="18" charset="0"/>
              </a:rPr>
              <a:t>			David Hofman</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För anmälan och mer information, maila biblioteket: </a:t>
            </a:r>
            <a:r>
              <a:rPr lang="sv-SE" sz="1400" b="1" dirty="0">
                <a:latin typeface="Calibri" panose="020F0502020204030204" pitchFamily="34" charset="0"/>
                <a:ea typeface="Calibri" panose="020F0502020204030204" pitchFamily="34" charset="0"/>
                <a:cs typeface="Times New Roman" panose="02020603050405020304" pitchFamily="18" charset="0"/>
                <a:hlinkClick r:id="rId2"/>
              </a:rPr>
              <a:t>david.hofman@regiondalarna.se</a:t>
            </a:r>
            <a:r>
              <a:rPr lang="sv-SE" sz="1400" b="1" dirty="0">
                <a:latin typeface="Calibri" panose="020F0502020204030204" pitchFamily="34" charset="0"/>
                <a:ea typeface="Calibri" panose="020F0502020204030204" pitchFamily="34" charset="0"/>
                <a:cs typeface="Times New Roman" panose="02020603050405020304" pitchFamily="18" charset="0"/>
              </a:rPr>
              <a:t> eller ring </a:t>
            </a:r>
            <a:r>
              <a:rPr lang="sv-SE" sz="1400" b="1" dirty="0" smtClean="0">
                <a:latin typeface="Calibri" panose="020F0502020204030204" pitchFamily="34" charset="0"/>
                <a:ea typeface="Calibri" panose="020F0502020204030204" pitchFamily="34" charset="0"/>
                <a:cs typeface="Times New Roman" panose="02020603050405020304" pitchFamily="18" charset="0"/>
              </a:rPr>
              <a:t>0250-4</a:t>
            </a:r>
            <a:r>
              <a:rPr lang="sv-SE" sz="1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93070</a:t>
            </a:r>
            <a:endParaRPr lang="sv-SE"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1105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609600"/>
            <a:ext cx="8596668" cy="796506"/>
          </a:xfrm>
        </p:spPr>
        <p:txBody>
          <a:bodyPr/>
          <a:lstStyle/>
          <a:p>
            <a:r>
              <a:rPr lang="sv-SE" dirty="0" smtClean="0"/>
              <a:t>Lär dig mer</a:t>
            </a:r>
            <a:endParaRPr lang="sv-SE" dirty="0"/>
          </a:p>
        </p:txBody>
      </p:sp>
      <p:sp>
        <p:nvSpPr>
          <p:cNvPr id="4" name="Platshållare för innehåll 3"/>
          <p:cNvSpPr>
            <a:spLocks noGrp="1"/>
          </p:cNvSpPr>
          <p:nvPr>
            <p:ph sz="half" idx="2"/>
          </p:nvPr>
        </p:nvSpPr>
        <p:spPr>
          <a:xfrm>
            <a:off x="4882929" y="1406106"/>
            <a:ext cx="4184034" cy="3880773"/>
          </a:xfrm>
        </p:spPr>
        <p:txBody>
          <a:bodyPr>
            <a:normAutofit/>
          </a:bodyPr>
          <a:lstStyle/>
          <a:p>
            <a:pPr marL="0" indent="0">
              <a:buNone/>
            </a:pPr>
            <a:r>
              <a:rPr lang="sv-SE" dirty="0" smtClean="0"/>
              <a:t>            </a:t>
            </a:r>
            <a:r>
              <a:rPr lang="sv-SE" b="1" dirty="0" smtClean="0"/>
              <a:t>På nätet</a:t>
            </a:r>
          </a:p>
          <a:p>
            <a:r>
              <a:rPr lang="sv-SE" dirty="0" smtClean="0">
                <a:hlinkClick r:id="rId2"/>
              </a:rPr>
              <a:t>www.biblioterapi.se</a:t>
            </a:r>
            <a:r>
              <a:rPr lang="sv-SE" dirty="0" smtClean="0"/>
              <a:t> </a:t>
            </a:r>
          </a:p>
          <a:p>
            <a:r>
              <a:rPr lang="sv-SE" dirty="0">
                <a:hlinkClick r:id="rId3"/>
              </a:rPr>
              <a:t>https://</a:t>
            </a:r>
            <a:r>
              <a:rPr lang="sv-SE" dirty="0" smtClean="0">
                <a:hlinkClick r:id="rId3"/>
              </a:rPr>
              <a:t>sv.wikipedia.org/wiki/Biblioterapi</a:t>
            </a:r>
            <a:r>
              <a:rPr lang="sv-SE" dirty="0" smtClean="0"/>
              <a:t> </a:t>
            </a:r>
          </a:p>
          <a:p>
            <a:r>
              <a:rPr lang="sv-SE" dirty="0" smtClean="0"/>
              <a:t>Litteraturvetaren Torsten Pettersson om biblioterapi: </a:t>
            </a:r>
            <a:r>
              <a:rPr lang="sv-SE" u="sng" dirty="0" smtClean="0">
                <a:hlinkClick r:id="rId4"/>
              </a:rPr>
              <a:t>https</a:t>
            </a:r>
            <a:r>
              <a:rPr lang="sv-SE" u="sng" dirty="0">
                <a:hlinkClick r:id="rId4"/>
              </a:rPr>
              <a:t>://</a:t>
            </a:r>
            <a:r>
              <a:rPr lang="sv-SE" u="sng" dirty="0" smtClean="0">
                <a:hlinkClick r:id="rId4"/>
              </a:rPr>
              <a:t>media.medfarm.uu.se/play/video/6338</a:t>
            </a:r>
            <a:endParaRPr lang="sv-SE" u="sng" dirty="0" smtClean="0"/>
          </a:p>
          <a:p>
            <a:r>
              <a:rPr lang="sv-SE" dirty="0" smtClean="0"/>
              <a:t>Nina Ström, bibliotekarie och handläggare vid Statens kulturråd: </a:t>
            </a:r>
            <a:r>
              <a:rPr lang="sv-SE" dirty="0" smtClean="0">
                <a:hlinkClick r:id="rId5"/>
              </a:rPr>
              <a:t>https</a:t>
            </a:r>
            <a:r>
              <a:rPr lang="sv-SE" dirty="0">
                <a:hlinkClick r:id="rId5"/>
              </a:rPr>
              <a:t>://youtu.be/Z40u2N9EzFE</a:t>
            </a:r>
            <a:endParaRPr lang="sv-SE" dirty="0" smtClean="0"/>
          </a:p>
          <a:p>
            <a:endParaRPr lang="sv-SE" u="sng" dirty="0" smtClean="0"/>
          </a:p>
          <a:p>
            <a:pPr marL="0" indent="0">
              <a:buNone/>
            </a:pPr>
            <a:endParaRPr lang="sv-SE" dirty="0"/>
          </a:p>
          <a:p>
            <a:endParaRPr lang="sv-SE" dirty="0" smtClean="0"/>
          </a:p>
          <a:p>
            <a:endParaRPr lang="sv-SE" dirty="0"/>
          </a:p>
        </p:txBody>
      </p:sp>
      <p:sp>
        <p:nvSpPr>
          <p:cNvPr id="5" name="Platshållare för datum 4"/>
          <p:cNvSpPr>
            <a:spLocks noGrp="1"/>
          </p:cNvSpPr>
          <p:nvPr>
            <p:ph type="dt" sz="half" idx="10"/>
          </p:nvPr>
        </p:nvSpPr>
        <p:spPr/>
        <p:txBody>
          <a:bodyPr/>
          <a:lstStyle/>
          <a:p>
            <a:r>
              <a:rPr lang="sv-SE" dirty="0" smtClean="0"/>
              <a:t>2021-09-01</a:t>
            </a:r>
            <a:endParaRPr lang="sv-SE" dirty="0"/>
          </a:p>
        </p:txBody>
      </p:sp>
      <p:sp>
        <p:nvSpPr>
          <p:cNvPr id="6" name="Platshållare för sidfot 5"/>
          <p:cNvSpPr>
            <a:spLocks noGrp="1"/>
          </p:cNvSpPr>
          <p:nvPr>
            <p:ph type="ftr" sz="quarter" idx="11"/>
          </p:nvPr>
        </p:nvSpPr>
        <p:spPr/>
        <p:txBody>
          <a:bodyPr/>
          <a:lstStyle/>
          <a:p>
            <a:r>
              <a:rPr lang="sv-SE" dirty="0" smtClean="0"/>
              <a:t>BiblioteksNytt september 2021</a:t>
            </a:r>
            <a:endParaRPr lang="sv-SE" dirty="0"/>
          </a:p>
        </p:txBody>
      </p:sp>
      <p:sp>
        <p:nvSpPr>
          <p:cNvPr id="7" name="Platshållare för bildnummer 6"/>
          <p:cNvSpPr>
            <a:spLocks noGrp="1"/>
          </p:cNvSpPr>
          <p:nvPr>
            <p:ph type="sldNum" sz="quarter" idx="12"/>
          </p:nvPr>
        </p:nvSpPr>
        <p:spPr/>
        <p:txBody>
          <a:bodyPr/>
          <a:lstStyle/>
          <a:p>
            <a:fld id="{130DDE8C-17E0-4539-9C15-C1E9D231907F}" type="slidenum">
              <a:rPr lang="sv-SE" smtClean="0"/>
              <a:t>15</a:t>
            </a:fld>
            <a:endParaRPr lang="sv-SE"/>
          </a:p>
        </p:txBody>
      </p:sp>
      <p:sp>
        <p:nvSpPr>
          <p:cNvPr id="9" name="Platshållare för innehåll 8"/>
          <p:cNvSpPr>
            <a:spLocks noGrp="1"/>
          </p:cNvSpPr>
          <p:nvPr>
            <p:ph sz="half" idx="1"/>
          </p:nvPr>
        </p:nvSpPr>
        <p:spPr>
          <a:xfrm>
            <a:off x="349530" y="1406106"/>
            <a:ext cx="3851534" cy="4755474"/>
          </a:xfrm>
        </p:spPr>
        <p:txBody>
          <a:bodyPr>
            <a:normAutofit/>
          </a:bodyPr>
          <a:lstStyle/>
          <a:p>
            <a:pPr marL="0" indent="0" algn="ctr">
              <a:buNone/>
            </a:pPr>
            <a:r>
              <a:rPr lang="sv-SE" b="1" dirty="0" smtClean="0"/>
              <a:t>3 boktips</a:t>
            </a:r>
          </a:p>
          <a:p>
            <a:r>
              <a:rPr lang="sv-SE" sz="1400" dirty="0" smtClean="0"/>
              <a:t>Nina Frid, </a:t>
            </a:r>
            <a:r>
              <a:rPr lang="sv-SE" sz="1400" i="1" dirty="0" smtClean="0"/>
              <a:t>Läsa, läka, leva : om läsfrämjande och biblioterapi</a:t>
            </a:r>
            <a:r>
              <a:rPr lang="sv-SE" sz="1400" dirty="0" smtClean="0"/>
              <a:t>, 2016 </a:t>
            </a:r>
          </a:p>
          <a:p>
            <a:r>
              <a:rPr lang="sv-SE" sz="1400" dirty="0" smtClean="0"/>
              <a:t>Cecilia Pettersson, </a:t>
            </a:r>
            <a:r>
              <a:rPr lang="sv-SE" sz="1400" i="1" dirty="0" smtClean="0"/>
              <a:t>Biblioterapi : häslofrämjande läsning i teori och praktik</a:t>
            </a:r>
            <a:r>
              <a:rPr lang="sv-SE" sz="1400" dirty="0" smtClean="0"/>
              <a:t>, 2020</a:t>
            </a:r>
          </a:p>
          <a:p>
            <a:r>
              <a:rPr lang="sv-SE" sz="1400" dirty="0" smtClean="0"/>
              <a:t>Eva Selin, </a:t>
            </a:r>
            <a:r>
              <a:rPr lang="sv-SE" sz="1400" i="1" dirty="0" smtClean="0"/>
              <a:t>Läsklubb pågår! : en metodbok om högläsning som biblioterapi</a:t>
            </a:r>
            <a:r>
              <a:rPr lang="sv-SE" sz="1400" dirty="0" smtClean="0"/>
              <a:t>, 2019</a:t>
            </a:r>
          </a:p>
          <a:p>
            <a:endParaRPr lang="sv-SE" sz="1200" i="1" dirty="0" smtClean="0"/>
          </a:p>
          <a:p>
            <a:endParaRPr lang="sv-SE" dirty="0"/>
          </a:p>
        </p:txBody>
      </p:sp>
      <p:pic>
        <p:nvPicPr>
          <p:cNvPr id="3" name="Bildobjekt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3070" y="4279318"/>
            <a:ext cx="1012231" cy="1576260"/>
          </a:xfrm>
          <a:prstGeom prst="rect">
            <a:avLst/>
          </a:prstGeom>
        </p:spPr>
      </p:pic>
      <p:pic>
        <p:nvPicPr>
          <p:cNvPr id="8" name="Bildobjekt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334" y="4264639"/>
            <a:ext cx="1020836" cy="1572086"/>
          </a:xfrm>
          <a:prstGeom prst="rect">
            <a:avLst/>
          </a:prstGeom>
        </p:spPr>
      </p:pic>
      <p:pic>
        <p:nvPicPr>
          <p:cNvPr id="10" name="Bildobjekt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53082" y="4283111"/>
            <a:ext cx="977220" cy="1579231"/>
          </a:xfrm>
          <a:prstGeom prst="rect">
            <a:avLst/>
          </a:prstGeom>
        </p:spPr>
      </p:pic>
    </p:spTree>
    <p:extLst>
      <p:ext uri="{BB962C8B-B14F-4D97-AF65-F5344CB8AC3E}">
        <p14:creationId xmlns:p14="http://schemas.microsoft.com/office/powerpoint/2010/main" val="3265411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66332" y="385917"/>
            <a:ext cx="4364242" cy="720003"/>
          </a:xfrm>
        </p:spPr>
        <p:txBody>
          <a:bodyPr/>
          <a:lstStyle/>
          <a:p>
            <a:pPr algn="ctr"/>
            <a:r>
              <a:rPr lang="sv-SE" dirty="0"/>
              <a:t>Innehåll </a:t>
            </a:r>
            <a:r>
              <a:rPr lang="sv-SE" dirty="0" smtClean="0"/>
              <a:t>september</a:t>
            </a:r>
            <a:endParaRPr lang="sv-SE" dirty="0"/>
          </a:p>
        </p:txBody>
      </p:sp>
      <p:sp>
        <p:nvSpPr>
          <p:cNvPr id="3" name="Platshållare för innehåll 2"/>
          <p:cNvSpPr>
            <a:spLocks noGrp="1"/>
          </p:cNvSpPr>
          <p:nvPr>
            <p:ph idx="1"/>
          </p:nvPr>
        </p:nvSpPr>
        <p:spPr>
          <a:xfrm>
            <a:off x="4585980" y="914400"/>
            <a:ext cx="6772995" cy="5211098"/>
          </a:xfrm>
        </p:spPr>
        <p:txBody>
          <a:bodyPr>
            <a:noAutofit/>
          </a:bodyPr>
          <a:lstStyle/>
          <a:p>
            <a:r>
              <a:rPr lang="sv-SE" sz="2000" dirty="0"/>
              <a:t>Chefen har </a:t>
            </a:r>
            <a:r>
              <a:rPr lang="sv-SE" sz="2000" dirty="0" smtClean="0"/>
              <a:t>ordet</a:t>
            </a:r>
          </a:p>
          <a:p>
            <a:r>
              <a:rPr lang="sv-SE" sz="2000" dirty="0" smtClean="0"/>
              <a:t>Ett hälsofrämjande arbetssätt</a:t>
            </a:r>
          </a:p>
          <a:p>
            <a:r>
              <a:rPr lang="sv-SE" sz="2000" dirty="0" smtClean="0"/>
              <a:t>Vad är biblioterapi?</a:t>
            </a:r>
          </a:p>
          <a:p>
            <a:r>
              <a:rPr lang="sv-SE" sz="2000" dirty="0" smtClean="0"/>
              <a:t>Vad är biblioterapi för sjukhusbiblioteken i Dalarna?</a:t>
            </a:r>
          </a:p>
          <a:p>
            <a:r>
              <a:rPr lang="sv-SE" sz="2000" dirty="0" smtClean="0"/>
              <a:t>Hur kan biblioterapi vara hälsofrämjande?</a:t>
            </a:r>
          </a:p>
          <a:p>
            <a:r>
              <a:rPr lang="sv-SE" sz="2000" dirty="0" smtClean="0"/>
              <a:t>KASAM och det salutogena perspektivet</a:t>
            </a:r>
          </a:p>
          <a:p>
            <a:r>
              <a:rPr lang="sv-SE" sz="2000" dirty="0" smtClean="0"/>
              <a:t>För vem passar biblioterapi?</a:t>
            </a:r>
          </a:p>
          <a:p>
            <a:r>
              <a:rPr lang="sv-SE" sz="2000" dirty="0" smtClean="0"/>
              <a:t>Ledarnas bakgrund och kontakta oss</a:t>
            </a:r>
          </a:p>
          <a:p>
            <a:r>
              <a:rPr lang="sv-SE" sz="2000" dirty="0" smtClean="0"/>
              <a:t>Korta nedslag i biblioterapins långa historia</a:t>
            </a:r>
          </a:p>
          <a:p>
            <a:r>
              <a:rPr lang="sv-SE" sz="2000" dirty="0" smtClean="0"/>
              <a:t>Må </a:t>
            </a:r>
            <a:r>
              <a:rPr lang="sv-SE" sz="2000" dirty="0"/>
              <a:t>bra med litteratur</a:t>
            </a:r>
          </a:p>
          <a:p>
            <a:r>
              <a:rPr lang="sv-SE" sz="2000" dirty="0" smtClean="0"/>
              <a:t>Litteraturen tar plats i friskvårdsprogrammet</a:t>
            </a:r>
            <a:endParaRPr lang="sv-SE" sz="2000" dirty="0"/>
          </a:p>
          <a:p>
            <a:r>
              <a:rPr lang="sv-SE" sz="2000" dirty="0" smtClean="0"/>
              <a:t>Lär dig mer</a:t>
            </a:r>
            <a:endParaRPr lang="sv-SE" sz="2000" dirty="0"/>
          </a:p>
        </p:txBody>
      </p:sp>
      <p:sp>
        <p:nvSpPr>
          <p:cNvPr id="4" name="Platshållare för datum 3"/>
          <p:cNvSpPr>
            <a:spLocks noGrp="1"/>
          </p:cNvSpPr>
          <p:nvPr>
            <p:ph type="dt" sz="half" idx="10"/>
          </p:nvPr>
        </p:nvSpPr>
        <p:spPr/>
        <p:txBody>
          <a:bodyPr/>
          <a:lstStyle/>
          <a:p>
            <a:r>
              <a:rPr lang="sv-SE" dirty="0" smtClean="0"/>
              <a:t>2021-09-01</a:t>
            </a:r>
            <a:endParaRPr lang="sv-SE" dirty="0"/>
          </a:p>
        </p:txBody>
      </p:sp>
      <p:sp>
        <p:nvSpPr>
          <p:cNvPr id="5" name="Platshållare för sidfot 4"/>
          <p:cNvSpPr>
            <a:spLocks noGrp="1"/>
          </p:cNvSpPr>
          <p:nvPr>
            <p:ph type="ftr" sz="quarter" idx="11"/>
          </p:nvPr>
        </p:nvSpPr>
        <p:spPr/>
        <p:txBody>
          <a:bodyPr/>
          <a:lstStyle/>
          <a:p>
            <a:r>
              <a:rPr lang="sv-SE" dirty="0" smtClean="0"/>
              <a:t>BiblioteksNytt september 2021</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a:t>
            </a:fld>
            <a:endParaRPr lang="sv-SE" dirty="0"/>
          </a:p>
        </p:txBody>
      </p:sp>
      <p:sp>
        <p:nvSpPr>
          <p:cNvPr id="9" name="Rektangel 8"/>
          <p:cNvSpPr/>
          <p:nvPr/>
        </p:nvSpPr>
        <p:spPr>
          <a:xfrm>
            <a:off x="489378" y="5258274"/>
            <a:ext cx="3815640" cy="633616"/>
          </a:xfrm>
          <a:prstGeom prst="rect">
            <a:avLst/>
          </a:prstGeom>
          <a:solidFill>
            <a:srgbClr val="020003"/>
          </a:solidFill>
          <a:ln>
            <a:solidFill>
              <a:srgbClr val="02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Aft>
                <a:spcPts val="600"/>
              </a:spcAft>
            </a:pPr>
            <a:r>
              <a:rPr lang="sv-SE" sz="1100" dirty="0">
                <a:solidFill>
                  <a:srgbClr val="FFA670"/>
                </a:solidFill>
              </a:rPr>
              <a:t>För att kunna klicka på länkarna i </a:t>
            </a:r>
            <a:r>
              <a:rPr lang="sv-SE" sz="1100" dirty="0" smtClean="0">
                <a:solidFill>
                  <a:srgbClr val="FFA670"/>
                </a:solidFill>
              </a:rPr>
              <a:t>BiblioteksNytt </a:t>
            </a:r>
            <a:br>
              <a:rPr lang="sv-SE" sz="1100" dirty="0" smtClean="0">
                <a:solidFill>
                  <a:srgbClr val="FFA670"/>
                </a:solidFill>
              </a:rPr>
            </a:br>
            <a:r>
              <a:rPr lang="sv-SE" sz="1100" dirty="0" smtClean="0">
                <a:solidFill>
                  <a:srgbClr val="FFA670"/>
                </a:solidFill>
              </a:rPr>
              <a:t>behöver </a:t>
            </a:r>
            <a:r>
              <a:rPr lang="sv-SE" sz="1100" dirty="0">
                <a:solidFill>
                  <a:srgbClr val="FFA670"/>
                </a:solidFill>
              </a:rPr>
              <a:t>du ha bildspelsläge</a:t>
            </a:r>
            <a:r>
              <a:rPr lang="sv-SE" sz="1100" dirty="0" smtClean="0">
                <a:solidFill>
                  <a:srgbClr val="FFA670"/>
                </a:solidFill>
              </a:rPr>
              <a:t>.</a:t>
            </a:r>
            <a:endParaRPr lang="sv-SE" sz="1100" dirty="0">
              <a:solidFill>
                <a:srgbClr val="FFA670"/>
              </a:solidFill>
            </a:endParaRPr>
          </a:p>
        </p:txBody>
      </p:sp>
      <p:pic>
        <p:nvPicPr>
          <p:cNvPr id="12" name="Bildobjekt 11"/>
          <p:cNvPicPr/>
          <p:nvPr/>
        </p:nvPicPr>
        <p:blipFill>
          <a:blip r:embed="rId2"/>
          <a:stretch>
            <a:fillRect/>
          </a:stretch>
        </p:blipFill>
        <p:spPr>
          <a:xfrm>
            <a:off x="366332" y="1514336"/>
            <a:ext cx="3743552" cy="2389070"/>
          </a:xfrm>
          <a:prstGeom prst="rect">
            <a:avLst/>
          </a:prstGeom>
        </p:spPr>
      </p:pic>
      <p:sp>
        <p:nvSpPr>
          <p:cNvPr id="13" name="Rektangel 12"/>
          <p:cNvSpPr/>
          <p:nvPr/>
        </p:nvSpPr>
        <p:spPr>
          <a:xfrm>
            <a:off x="232505" y="4142780"/>
            <a:ext cx="4498069" cy="400110"/>
          </a:xfrm>
          <a:prstGeom prst="rect">
            <a:avLst/>
          </a:prstGeom>
        </p:spPr>
        <p:txBody>
          <a:bodyPr wrap="square">
            <a:spAutoFit/>
          </a:bodyPr>
          <a:lstStyle/>
          <a:p>
            <a:r>
              <a:rPr lang="sv-SE" sz="1000" b="1" dirty="0" smtClean="0"/>
              <a:t>Må bra med litteratur. </a:t>
            </a:r>
            <a:r>
              <a:rPr lang="sv-SE" sz="1000" dirty="0" smtClean="0"/>
              <a:t>Falu lasarettsbibliotek och Mora lasarettsbibliotek satsar nu på biblioterapi som ett hälsofrämjande arbetssätt.</a:t>
            </a:r>
            <a:endParaRPr lang="sv-SE" sz="1000" dirty="0"/>
          </a:p>
        </p:txBody>
      </p:sp>
    </p:spTree>
    <p:extLst>
      <p:ext uri="{BB962C8B-B14F-4D97-AF65-F5344CB8AC3E}">
        <p14:creationId xmlns:p14="http://schemas.microsoft.com/office/powerpoint/2010/main" val="1529615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2765" y="323631"/>
            <a:ext cx="5267315" cy="556290"/>
          </a:xfrm>
        </p:spPr>
        <p:txBody>
          <a:bodyPr>
            <a:normAutofit fontScale="90000"/>
          </a:bodyPr>
          <a:lstStyle/>
          <a:p>
            <a:r>
              <a:rPr lang="sv-SE" dirty="0">
                <a:solidFill>
                  <a:schemeClr val="accent1">
                    <a:lumMod val="75000"/>
                  </a:schemeClr>
                </a:solidFill>
              </a:rPr>
              <a:t>Chefen har ordet</a:t>
            </a:r>
          </a:p>
        </p:txBody>
      </p:sp>
      <p:sp>
        <p:nvSpPr>
          <p:cNvPr id="9" name="Underrubrik 2"/>
          <p:cNvSpPr>
            <a:spLocks noGrp="1"/>
          </p:cNvSpPr>
          <p:nvPr>
            <p:ph idx="1"/>
          </p:nvPr>
        </p:nvSpPr>
        <p:spPr>
          <a:xfrm>
            <a:off x="474295" y="1007537"/>
            <a:ext cx="6703689" cy="3478353"/>
          </a:xfrm>
        </p:spPr>
        <p:txBody>
          <a:bodyPr vert="horz" lIns="91440" tIns="45720" rIns="91440" bIns="45720" rtlCol="0" anchor="t">
            <a:noAutofit/>
          </a:bodyPr>
          <a:lstStyle/>
          <a:p>
            <a:pPr marL="0" indent="0">
              <a:buNone/>
            </a:pPr>
            <a:r>
              <a:rPr lang="sv-SE" sz="1400" i="1" dirty="0" smtClean="0">
                <a:solidFill>
                  <a:prstClr val="black">
                    <a:lumMod val="75000"/>
                    <a:lumOff val="25000"/>
                  </a:prstClr>
                </a:solidFill>
                <a:latin typeface="Times New Roman"/>
                <a:cs typeface="Times New Roman"/>
              </a:rPr>
              <a:t>Man </a:t>
            </a:r>
            <a:r>
              <a:rPr lang="sv-SE" sz="1400" i="1" dirty="0">
                <a:solidFill>
                  <a:prstClr val="black">
                    <a:lumMod val="75000"/>
                    <a:lumOff val="25000"/>
                  </a:prstClr>
                </a:solidFill>
                <a:latin typeface="Times New Roman"/>
                <a:cs typeface="Times New Roman"/>
              </a:rPr>
              <a:t>kan fundera lite över tidens gång. Jag som är född på tidigt 1970-tal har haft förmånen att få föra samtal med personer, nära släktingar som föddes under sent 1890-tal. Om man funderar på utvecklingen från 1899 då min farfar föddes tills idag är tanken hisnande.</a:t>
            </a:r>
          </a:p>
          <a:p>
            <a:pPr marL="0" indent="0">
              <a:buNone/>
            </a:pPr>
            <a:r>
              <a:rPr lang="sv-SE" sz="1400" i="1" dirty="0">
                <a:solidFill>
                  <a:prstClr val="black">
                    <a:lumMod val="75000"/>
                    <a:lumOff val="25000"/>
                  </a:prstClr>
                </a:solidFill>
                <a:latin typeface="Times New Roman"/>
                <a:cs typeface="Times New Roman"/>
              </a:rPr>
              <a:t>Europa 1899 var en kontinent på toppen av sin makt. En makt vars efterverkningar vi tvingas hantera idag. Jag tänker på kolonialism och krig men även den industriella revolution som gett oss det globalt sett makalösa välstånd vi har i Sverige men vars rovdrift på naturresurser även gett oss den klimatkris som kommer bli mänsklighetens största utmaning.</a:t>
            </a:r>
          </a:p>
          <a:p>
            <a:pPr marL="0" indent="0">
              <a:buNone/>
            </a:pPr>
            <a:r>
              <a:rPr lang="sv-SE" sz="1400" i="1" dirty="0">
                <a:solidFill>
                  <a:prstClr val="black">
                    <a:lumMod val="75000"/>
                    <a:lumOff val="25000"/>
                  </a:prstClr>
                </a:solidFill>
                <a:latin typeface="Times New Roman"/>
                <a:cs typeface="Times New Roman"/>
              </a:rPr>
              <a:t>Hur ska man förstå det här skeendet? Hur ska vi kunna förändra våra tankebanor för att slå in på en väg som är hållbar? Förståelse av sig själv, sin egen historia och sina egna drivkrafter är naturligtvis bra. Förståelse av andra, utvecklad förmåga att sätt sig in i andras situation är också bra. Hur kan man åstadkomma detta? Läsande och </a:t>
            </a:r>
            <a:r>
              <a:rPr lang="sv-SE" sz="1400" i="1" dirty="0" smtClean="0">
                <a:solidFill>
                  <a:prstClr val="black">
                    <a:lumMod val="75000"/>
                    <a:lumOff val="25000"/>
                  </a:prstClr>
                </a:solidFill>
                <a:latin typeface="Times New Roman"/>
                <a:cs typeface="Times New Roman"/>
              </a:rPr>
              <a:t>reflexion </a:t>
            </a:r>
            <a:r>
              <a:rPr lang="sv-SE" sz="1400" i="1" dirty="0">
                <a:solidFill>
                  <a:prstClr val="black">
                    <a:lumMod val="75000"/>
                    <a:lumOff val="25000"/>
                  </a:prstClr>
                </a:solidFill>
                <a:latin typeface="Times New Roman"/>
                <a:cs typeface="Times New Roman"/>
              </a:rPr>
              <a:t>är ett möjligt sätt. Jag rekommenderar starkt att kolla in bibliotekets arbete med biblioterapi. Ett spännande sätt att arbeta strukturerat kring reflexion och utveckling.</a:t>
            </a:r>
          </a:p>
          <a:p>
            <a:pPr marL="0" lvl="0">
              <a:lnSpc>
                <a:spcPct val="150000"/>
              </a:lnSpc>
              <a:buClr>
                <a:srgbClr val="90C226"/>
              </a:buClr>
              <a:buNone/>
            </a:pPr>
            <a:endParaRPr lang="sv-SE" sz="1200" i="1" dirty="0">
              <a:solidFill>
                <a:prstClr val="black"/>
              </a:solidFill>
              <a:latin typeface="Times New Roman"/>
              <a:cs typeface="Times New Roman"/>
            </a:endParaRPr>
          </a:p>
          <a:p>
            <a:pPr marL="0">
              <a:buNone/>
            </a:pPr>
            <a:endParaRPr lang="sv-SE" sz="1000" dirty="0">
              <a:latin typeface="Times New Roman"/>
              <a:cs typeface="Times New Roman"/>
            </a:endParaRPr>
          </a:p>
        </p:txBody>
      </p:sp>
      <p:sp>
        <p:nvSpPr>
          <p:cNvPr id="4" name="Platshållare för datum 3"/>
          <p:cNvSpPr>
            <a:spLocks noGrp="1"/>
          </p:cNvSpPr>
          <p:nvPr>
            <p:ph type="dt" sz="half" idx="10"/>
          </p:nvPr>
        </p:nvSpPr>
        <p:spPr/>
        <p:txBody>
          <a:bodyPr/>
          <a:lstStyle/>
          <a:p>
            <a:r>
              <a:rPr lang="sv-SE" dirty="0" smtClean="0"/>
              <a:t>2021-09-01</a:t>
            </a:r>
            <a:endParaRPr lang="sv-SE" dirty="0"/>
          </a:p>
        </p:txBody>
      </p:sp>
      <p:sp>
        <p:nvSpPr>
          <p:cNvPr id="5" name="Platshållare för sidfot 4"/>
          <p:cNvSpPr>
            <a:spLocks noGrp="1"/>
          </p:cNvSpPr>
          <p:nvPr>
            <p:ph type="ftr" sz="quarter" idx="11"/>
          </p:nvPr>
        </p:nvSpPr>
        <p:spPr/>
        <p:txBody>
          <a:bodyPr/>
          <a:lstStyle/>
          <a:p>
            <a:r>
              <a:rPr lang="sv-SE" dirty="0" smtClean="0"/>
              <a:t>BiblioteksNytt september 2021</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3</a:t>
            </a:fld>
            <a:endParaRPr lang="sv-SE" dirty="0"/>
          </a:p>
        </p:txBody>
      </p:sp>
      <p:sp>
        <p:nvSpPr>
          <p:cNvPr id="11" name="Rektangel 10"/>
          <p:cNvSpPr/>
          <p:nvPr/>
        </p:nvSpPr>
        <p:spPr>
          <a:xfrm>
            <a:off x="372765" y="5397315"/>
            <a:ext cx="7453711" cy="646331"/>
          </a:xfrm>
          <a:prstGeom prst="rect">
            <a:avLst/>
          </a:prstGeom>
        </p:spPr>
        <p:txBody>
          <a:bodyPr wrap="square">
            <a:spAutoFit/>
          </a:bodyPr>
          <a:lstStyle/>
          <a:p>
            <a:r>
              <a:rPr lang="sv-SE" dirty="0">
                <a:solidFill>
                  <a:schemeClr val="accent2">
                    <a:lumMod val="50000"/>
                  </a:schemeClr>
                </a:solidFill>
              </a:rPr>
              <a:t>Patrik </a:t>
            </a:r>
            <a:r>
              <a:rPr lang="sv-SE" dirty="0" smtClean="0">
                <a:solidFill>
                  <a:schemeClr val="accent2">
                    <a:lumMod val="50000"/>
                  </a:schemeClr>
                </a:solidFill>
              </a:rPr>
              <a:t>Sandberg, </a:t>
            </a:r>
          </a:p>
          <a:p>
            <a:r>
              <a:rPr lang="sv-SE" dirty="0" smtClean="0">
                <a:solidFill>
                  <a:schemeClr val="accent2">
                    <a:lumMod val="50000"/>
                  </a:schemeClr>
                </a:solidFill>
              </a:rPr>
              <a:t>verksamhetschef för bibliotek och informationscentral</a:t>
            </a:r>
            <a:endParaRPr lang="sv-SE" dirty="0">
              <a:solidFill>
                <a:schemeClr val="accent2">
                  <a:lumMod val="50000"/>
                </a:schemeClr>
              </a:solidFill>
            </a:endParaRPr>
          </a:p>
        </p:txBody>
      </p:sp>
      <p:pic>
        <p:nvPicPr>
          <p:cNvPr id="3" name="Bildobjekt 2"/>
          <p:cNvPicPr>
            <a:picLocks noChangeAspect="1"/>
          </p:cNvPicPr>
          <p:nvPr/>
        </p:nvPicPr>
        <p:blipFill>
          <a:blip r:embed="rId2"/>
          <a:stretch>
            <a:fillRect/>
          </a:stretch>
        </p:blipFill>
        <p:spPr>
          <a:xfrm>
            <a:off x="372765" y="4528840"/>
            <a:ext cx="2243522" cy="938865"/>
          </a:xfrm>
          <a:prstGeom prst="rect">
            <a:avLst/>
          </a:prstGeom>
        </p:spPr>
      </p:pic>
    </p:spTree>
    <p:extLst>
      <p:ext uri="{BB962C8B-B14F-4D97-AF65-F5344CB8AC3E}">
        <p14:creationId xmlns:p14="http://schemas.microsoft.com/office/powerpoint/2010/main" val="1964223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624404"/>
            <a:ext cx="5945237" cy="709625"/>
          </a:xfrm>
        </p:spPr>
        <p:txBody>
          <a:bodyPr>
            <a:normAutofit/>
          </a:bodyPr>
          <a:lstStyle/>
          <a:p>
            <a:pPr algn="ctr"/>
            <a:r>
              <a:rPr lang="sv-SE" sz="3200" b="1" dirty="0"/>
              <a:t>Ett hälsofrämjande arbetssätt</a:t>
            </a:r>
            <a:endParaRPr lang="sv-SE" sz="3100" dirty="0"/>
          </a:p>
        </p:txBody>
      </p:sp>
      <p:sp>
        <p:nvSpPr>
          <p:cNvPr id="4" name="Platshållare för datum 3"/>
          <p:cNvSpPr>
            <a:spLocks noGrp="1"/>
          </p:cNvSpPr>
          <p:nvPr>
            <p:ph type="dt" sz="half" idx="10"/>
          </p:nvPr>
        </p:nvSpPr>
        <p:spPr/>
        <p:txBody>
          <a:bodyPr/>
          <a:lstStyle/>
          <a:p>
            <a:r>
              <a:rPr lang="sv-SE" dirty="0" smtClean="0"/>
              <a:t>2021-09-01</a:t>
            </a:r>
            <a:endParaRPr lang="sv-SE" dirty="0"/>
          </a:p>
        </p:txBody>
      </p:sp>
      <p:sp>
        <p:nvSpPr>
          <p:cNvPr id="5" name="Platshållare för sidfot 4"/>
          <p:cNvSpPr>
            <a:spLocks noGrp="1"/>
          </p:cNvSpPr>
          <p:nvPr>
            <p:ph type="ftr" sz="quarter" idx="11"/>
          </p:nvPr>
        </p:nvSpPr>
        <p:spPr/>
        <p:txBody>
          <a:bodyPr/>
          <a:lstStyle/>
          <a:p>
            <a:r>
              <a:rPr lang="sv-SE" dirty="0" smtClean="0"/>
              <a:t>BiblioteksNytt september 2021</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4</a:t>
            </a:fld>
            <a:endParaRPr lang="sv-SE" dirty="0"/>
          </a:p>
        </p:txBody>
      </p:sp>
      <p:sp>
        <p:nvSpPr>
          <p:cNvPr id="7" name="Platshållare för innehåll 8"/>
          <p:cNvSpPr>
            <a:spLocks noGrp="1"/>
          </p:cNvSpPr>
          <p:nvPr>
            <p:ph sz="quarter" idx="4294967295"/>
          </p:nvPr>
        </p:nvSpPr>
        <p:spPr>
          <a:xfrm>
            <a:off x="785700" y="1334029"/>
            <a:ext cx="8488302" cy="4889895"/>
          </a:xfrm>
          <a:prstGeom prst="rect">
            <a:avLst/>
          </a:prstGeom>
        </p:spPr>
        <p:txBody>
          <a:bodyPr>
            <a:noAutofit/>
          </a:bodyPr>
          <a:lstStyle/>
          <a:p>
            <a:pPr marL="0" lvl="0" indent="0" algn="just">
              <a:lnSpc>
                <a:spcPct val="150000"/>
              </a:lnSpc>
              <a:spcAft>
                <a:spcPts val="800"/>
              </a:spcAft>
              <a:buClr>
                <a:srgbClr val="90C226"/>
              </a:buClr>
              <a:buNone/>
            </a:pPr>
            <a:r>
              <a:rPr lang="sv-SE" sz="20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Forskning visar att läsning och samtal kring litteratur inte bara är trevligt utan även kan ha hälsofrämjande effekter. Allt fler bibliotek i Sverige erbjuder </a:t>
            </a:r>
            <a:r>
              <a:rPr lang="sv-SE" sz="2000" dirty="0" smtClean="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biblioterapeutisk verksamhet </a:t>
            </a:r>
            <a:r>
              <a:rPr lang="sv-SE" sz="20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i form av hälsofrämjande läsecirklar. </a:t>
            </a:r>
            <a:endParaRPr lang="sv-SE" sz="2000" dirty="0" smtClean="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50000"/>
              </a:lnSpc>
              <a:spcAft>
                <a:spcPts val="800"/>
              </a:spcAft>
              <a:buClr>
                <a:srgbClr val="90C226"/>
              </a:buClr>
              <a:buNone/>
            </a:pPr>
            <a:r>
              <a:rPr lang="sv-SE" sz="2000" dirty="0" smtClean="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Sjukhusbiblioteken i Dalarna har under 2020 och 2021 satsat på kompetensutveckling i ett biblioterapeutiskt arbetssätt. Vi har även gjort en förstudie i hur det skulle kunna användas i vår egen verksamhet. </a:t>
            </a:r>
            <a:endParaRPr lang="sv-SE" sz="20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endParaRPr>
          </a:p>
          <a:p>
            <a:pPr lvl="0">
              <a:buClr>
                <a:srgbClr val="90C226"/>
              </a:buClr>
            </a:pPr>
            <a:r>
              <a:rPr lang="sv-SE" sz="2000" dirty="0" smtClean="0">
                <a:solidFill>
                  <a:prstClr val="black">
                    <a:lumMod val="75000"/>
                    <a:lumOff val="25000"/>
                  </a:prstClr>
                </a:solidFill>
              </a:rPr>
              <a:t>Läs eller </a:t>
            </a:r>
            <a:r>
              <a:rPr lang="sv-SE" sz="2000" dirty="0">
                <a:solidFill>
                  <a:prstClr val="black">
                    <a:lumMod val="75000"/>
                    <a:lumOff val="25000"/>
                  </a:prstClr>
                </a:solidFill>
              </a:rPr>
              <a:t>ladda ner rapporten:</a:t>
            </a:r>
          </a:p>
          <a:p>
            <a:pPr marL="0" lvl="0" indent="0">
              <a:buClr>
                <a:srgbClr val="90C226"/>
              </a:buClr>
              <a:buNone/>
            </a:pPr>
            <a:r>
              <a:rPr lang="sv-SE" sz="2000" dirty="0">
                <a:solidFill>
                  <a:prstClr val="black">
                    <a:lumMod val="75000"/>
                    <a:lumOff val="25000"/>
                  </a:prstClr>
                </a:solidFill>
              </a:rPr>
              <a:t> </a:t>
            </a:r>
            <a:r>
              <a:rPr lang="sv-SE" sz="2000" dirty="0">
                <a:solidFill>
                  <a:prstClr val="black">
                    <a:lumMod val="75000"/>
                    <a:lumOff val="25000"/>
                  </a:prstClr>
                </a:solidFill>
                <a:hlinkClick r:id="rId2" tooltip="Biblioterapi en förstudie i ett hälsofrämjande arbetssätt.pdf"/>
              </a:rPr>
              <a:t>Biblioterapi en förstudie i ett hälsofrämjande arbetssätt.pdf</a:t>
            </a:r>
            <a:endParaRPr lang="sv-SE" sz="2000" dirty="0">
              <a:solidFill>
                <a:prstClr val="black">
                  <a:lumMod val="75000"/>
                  <a:lumOff val="25000"/>
                </a:prstClr>
              </a:solidFill>
            </a:endParaRPr>
          </a:p>
          <a:p>
            <a:pPr marL="0" indent="0" algn="just">
              <a:lnSpc>
                <a:spcPct val="150000"/>
              </a:lnSpc>
              <a:spcAft>
                <a:spcPts val="800"/>
              </a:spcAft>
              <a:buNone/>
            </a:pPr>
            <a:endParaRPr lang="sv-SE"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1668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dirty="0" smtClean="0"/>
              <a:t>2021-09-01</a:t>
            </a:r>
            <a:endParaRPr lang="sv-SE" dirty="0"/>
          </a:p>
        </p:txBody>
      </p:sp>
      <p:sp>
        <p:nvSpPr>
          <p:cNvPr id="5" name="Platshållare för sidfot 4"/>
          <p:cNvSpPr>
            <a:spLocks noGrp="1"/>
          </p:cNvSpPr>
          <p:nvPr>
            <p:ph type="ftr" sz="quarter" idx="11"/>
          </p:nvPr>
        </p:nvSpPr>
        <p:spPr/>
        <p:txBody>
          <a:bodyPr/>
          <a:lstStyle/>
          <a:p>
            <a:r>
              <a:rPr lang="sv-SE" dirty="0" smtClean="0"/>
              <a:t>BiblioteksNytt september 2021</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5</a:t>
            </a:fld>
            <a:endParaRPr lang="sv-SE" dirty="0"/>
          </a:p>
        </p:txBody>
      </p:sp>
      <p:graphicFrame>
        <p:nvGraphicFramePr>
          <p:cNvPr id="7" name="Diagram 6"/>
          <p:cNvGraphicFramePr/>
          <p:nvPr>
            <p:extLst>
              <p:ext uri="{D42A27DB-BD31-4B8C-83A1-F6EECF244321}">
                <p14:modId xmlns:p14="http://schemas.microsoft.com/office/powerpoint/2010/main" val="2323790630"/>
              </p:ext>
            </p:extLst>
          </p:nvPr>
        </p:nvGraphicFramePr>
        <p:xfrm>
          <a:off x="677334" y="626315"/>
          <a:ext cx="3343689" cy="717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latshållare för innehåll 3"/>
          <p:cNvSpPr>
            <a:spLocks noGrp="1"/>
          </p:cNvSpPr>
          <p:nvPr>
            <p:ph sz="half" idx="4294967295"/>
          </p:nvPr>
        </p:nvSpPr>
        <p:spPr>
          <a:xfrm>
            <a:off x="377268" y="1556813"/>
            <a:ext cx="3570192" cy="4059064"/>
          </a:xfrm>
          <a:prstGeom prst="rect">
            <a:avLst/>
          </a:prstGeom>
        </p:spPr>
        <p:txBody>
          <a:bodyPr>
            <a:normAutofit fontScale="85000" lnSpcReduction="10000"/>
          </a:bodyPr>
          <a:lstStyle/>
          <a:p>
            <a:r>
              <a:rPr lang="sv-SE" dirty="0" smtClean="0"/>
              <a:t>Ett samlingsnamn för insatser som genom läsning syftar till att bota eller lindra psykisk ohälsa, höja livskvalitén eller bidra till en personlig mognadsutveckling.</a:t>
            </a:r>
            <a:br>
              <a:rPr lang="sv-SE" dirty="0" smtClean="0"/>
            </a:br>
            <a:r>
              <a:rPr lang="sv-SE" dirty="0" smtClean="0"/>
              <a:t>(Källa: Nationalencyklopedin)</a:t>
            </a:r>
          </a:p>
          <a:p>
            <a:r>
              <a:rPr lang="sv-SE" dirty="0"/>
              <a:t>Biblioterapi (biblio/</a:t>
            </a:r>
            <a:r>
              <a:rPr lang="sv-SE" dirty="0" err="1"/>
              <a:t>poetry</a:t>
            </a:r>
            <a:r>
              <a:rPr lang="sv-SE" dirty="0"/>
              <a:t> therapy) är ett samlingsnamn för insatser där litteratur används som utgångspunkt för att utforska tankar, känslor, minnen och framtidsdrömmar, tillsammans med andra i en grupp eller i enskilda samtal. Texter, även egenskrivna, fungerar som en katalysator för samtal i olika livssituationer. (Källa: biblioterapi.se)</a:t>
            </a:r>
          </a:p>
          <a:p>
            <a:endParaRPr lang="sv-SE" dirty="0" smtClean="0"/>
          </a:p>
        </p:txBody>
      </p:sp>
      <p:pic>
        <p:nvPicPr>
          <p:cNvPr id="9" name="Platshållare för innehåll 10"/>
          <p:cNvPicPr>
            <a:picLocks noGrp="1" noChangeAspect="1"/>
          </p:cNvPicPr>
          <p:nvPr>
            <p:ph sz="quarter" idx="4294967295"/>
          </p:nvPr>
        </p:nvPicPr>
        <p:blipFill>
          <a:blip r:embed="rId7">
            <a:extLst>
              <a:ext uri="{28A0092B-C50C-407E-A947-70E740481C1C}">
                <a14:useLocalDpi xmlns:a14="http://schemas.microsoft.com/office/drawing/2010/main" val="0"/>
              </a:ext>
            </a:extLst>
          </a:blip>
          <a:stretch>
            <a:fillRect/>
          </a:stretch>
        </p:blipFill>
        <p:spPr>
          <a:xfrm>
            <a:off x="4326193" y="1556813"/>
            <a:ext cx="5152103" cy="3708439"/>
          </a:xfrm>
          <a:prstGeom prst="rect">
            <a:avLst/>
          </a:prstGeom>
        </p:spPr>
      </p:pic>
    </p:spTree>
    <p:extLst>
      <p:ext uri="{BB962C8B-B14F-4D97-AF65-F5344CB8AC3E}">
        <p14:creationId xmlns:p14="http://schemas.microsoft.com/office/powerpoint/2010/main" val="153582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dirty="0" smtClean="0"/>
              <a:t>2021-09-01</a:t>
            </a:r>
            <a:endParaRPr lang="sv-SE" dirty="0"/>
          </a:p>
        </p:txBody>
      </p:sp>
      <p:sp>
        <p:nvSpPr>
          <p:cNvPr id="5" name="Platshållare för sidfot 4"/>
          <p:cNvSpPr>
            <a:spLocks noGrp="1"/>
          </p:cNvSpPr>
          <p:nvPr>
            <p:ph type="ftr" sz="quarter" idx="11"/>
          </p:nvPr>
        </p:nvSpPr>
        <p:spPr/>
        <p:txBody>
          <a:bodyPr/>
          <a:lstStyle/>
          <a:p>
            <a:r>
              <a:rPr lang="sv-SE" dirty="0" smtClean="0"/>
              <a:t>BiblioteksNytt september 2021</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6</a:t>
            </a:fld>
            <a:endParaRPr lang="sv-SE" dirty="0"/>
          </a:p>
        </p:txBody>
      </p:sp>
      <p:graphicFrame>
        <p:nvGraphicFramePr>
          <p:cNvPr id="7" name="Diagram 6"/>
          <p:cNvGraphicFramePr/>
          <p:nvPr>
            <p:extLst>
              <p:ext uri="{D42A27DB-BD31-4B8C-83A1-F6EECF244321}">
                <p14:modId xmlns:p14="http://schemas.microsoft.com/office/powerpoint/2010/main" val="2248654928"/>
              </p:ext>
            </p:extLst>
          </p:nvPr>
        </p:nvGraphicFramePr>
        <p:xfrm>
          <a:off x="677334" y="293465"/>
          <a:ext cx="8596668" cy="886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latshållare för innehåll 3"/>
          <p:cNvSpPr>
            <a:spLocks noGrp="1"/>
          </p:cNvSpPr>
          <p:nvPr>
            <p:ph sz="half" idx="4294967295"/>
          </p:nvPr>
        </p:nvSpPr>
        <p:spPr>
          <a:xfrm>
            <a:off x="203743" y="1439537"/>
            <a:ext cx="5577938" cy="4601825"/>
          </a:xfrm>
          <a:prstGeom prst="rect">
            <a:avLst/>
          </a:prstGeom>
        </p:spPr>
        <p:txBody>
          <a:bodyPr>
            <a:normAutofit/>
          </a:bodyPr>
          <a:lstStyle/>
          <a:p>
            <a:r>
              <a:rPr lang="sv-SE" dirty="0" smtClean="0"/>
              <a:t>För </a:t>
            </a:r>
            <a:r>
              <a:rPr lang="sv-SE" dirty="0"/>
              <a:t>oss är biblioterapi att använda berättelser kreativt och hälsofrämjande. </a:t>
            </a:r>
            <a:endParaRPr lang="sv-SE" dirty="0" smtClean="0"/>
          </a:p>
          <a:p>
            <a:r>
              <a:rPr lang="sv-SE" dirty="0"/>
              <a:t>Det finns många olika inriktningar inom det biblioterapeutiska </a:t>
            </a:r>
            <a:r>
              <a:rPr lang="sv-SE" dirty="0" smtClean="0"/>
              <a:t>fältet. Vi </a:t>
            </a:r>
            <a:r>
              <a:rPr lang="sv-SE" dirty="0"/>
              <a:t>har valt att fokusera på en </a:t>
            </a:r>
            <a:r>
              <a:rPr lang="sv-SE" b="1" dirty="0"/>
              <a:t>utvecklande, </a:t>
            </a:r>
            <a:r>
              <a:rPr lang="sv-SE" b="1" dirty="0" smtClean="0"/>
              <a:t>kreativ och </a:t>
            </a:r>
            <a:r>
              <a:rPr lang="sv-SE" b="1" dirty="0" smtClean="0">
                <a:solidFill>
                  <a:schemeClr val="tx1"/>
                </a:solidFill>
              </a:rPr>
              <a:t>vårdande</a:t>
            </a:r>
            <a:r>
              <a:rPr lang="sv-SE" b="1" dirty="0" smtClean="0">
                <a:solidFill>
                  <a:srgbClr val="FF0000"/>
                </a:solidFill>
              </a:rPr>
              <a:t> </a:t>
            </a:r>
            <a:r>
              <a:rPr lang="sv-SE" b="1" dirty="0" smtClean="0"/>
              <a:t>biblioterapi</a:t>
            </a:r>
            <a:r>
              <a:rPr lang="sv-SE" dirty="0" smtClean="0"/>
              <a:t>.</a:t>
            </a:r>
          </a:p>
          <a:p>
            <a:r>
              <a:rPr lang="sv-SE" dirty="0" smtClean="0"/>
              <a:t>Det är för oss ett nytt sätt att arbeta med litteratur för att nå hälsofrämjande effekter. </a:t>
            </a:r>
            <a:br>
              <a:rPr lang="sv-SE" dirty="0" smtClean="0"/>
            </a:br>
            <a:r>
              <a:rPr lang="sv-SE" dirty="0" smtClean="0"/>
              <a:t>Vi ser det som en form av, med litteraturvetaren Torsten Petterssons ord, ”mental friskvård”.</a:t>
            </a:r>
          </a:p>
          <a:p>
            <a:r>
              <a:rPr lang="sv-SE" dirty="0" smtClean="0"/>
              <a:t>I våra grupper kommer vi att läsa</a:t>
            </a:r>
            <a:r>
              <a:rPr lang="sv-SE" dirty="0"/>
              <a:t>, samtala och göra kortare </a:t>
            </a:r>
            <a:r>
              <a:rPr lang="sv-SE" dirty="0" smtClean="0"/>
              <a:t>skrivövningar. Syftet är att deltagarna ska nå insikter om sig själv och andra, öka sin livskvalité </a:t>
            </a:r>
            <a:r>
              <a:rPr lang="sv-SE" dirty="0"/>
              <a:t>och få hälsofrämjande effekter</a:t>
            </a:r>
            <a:r>
              <a:rPr lang="sv-SE" dirty="0" smtClean="0"/>
              <a:t>.</a:t>
            </a:r>
          </a:p>
        </p:txBody>
      </p:sp>
      <p:pic>
        <p:nvPicPr>
          <p:cNvPr id="3" name="Bildobjekt 2"/>
          <p:cNvPicPr>
            <a:picLocks noChangeAspect="1"/>
          </p:cNvPicPr>
          <p:nvPr/>
        </p:nvPicPr>
        <p:blipFill>
          <a:blip r:embed="rId7"/>
          <a:stretch>
            <a:fillRect/>
          </a:stretch>
        </p:blipFill>
        <p:spPr>
          <a:xfrm>
            <a:off x="5781681" y="1271217"/>
            <a:ext cx="3853932" cy="2288059"/>
          </a:xfrm>
          <a:prstGeom prst="rect">
            <a:avLst/>
          </a:prstGeom>
        </p:spPr>
      </p:pic>
      <p:sp>
        <p:nvSpPr>
          <p:cNvPr id="2" name="textruta 1"/>
          <p:cNvSpPr txBox="1"/>
          <p:nvPr/>
        </p:nvSpPr>
        <p:spPr>
          <a:xfrm>
            <a:off x="5781681" y="3690092"/>
            <a:ext cx="4157663" cy="2308324"/>
          </a:xfrm>
          <a:prstGeom prst="rect">
            <a:avLst/>
          </a:prstGeom>
          <a:noFill/>
        </p:spPr>
        <p:txBody>
          <a:bodyPr wrap="square" rtlCol="0">
            <a:spAutoFit/>
          </a:bodyPr>
          <a:lstStyle/>
          <a:p>
            <a:r>
              <a:rPr lang="sv-SE" dirty="0" smtClean="0"/>
              <a:t>I en biblioterapeutiskt litteraturcirkel står deltagarnas egna erfarenheter och reflektioner i centrum. Under gruppsamtalet tolkas de texter vi läser helt utifrån deltagarnas perspektiv och tankar. Skrivövningar ger möjlighet till fördjupad individuell reflektion. </a:t>
            </a:r>
            <a:endParaRPr lang="sv-SE" dirty="0"/>
          </a:p>
        </p:txBody>
      </p:sp>
    </p:spTree>
    <p:extLst>
      <p:ext uri="{BB962C8B-B14F-4D97-AF65-F5344CB8AC3E}">
        <p14:creationId xmlns:p14="http://schemas.microsoft.com/office/powerpoint/2010/main" val="4061742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dirty="0" smtClean="0"/>
              <a:t>2021-09-01</a:t>
            </a:r>
            <a:endParaRPr lang="sv-SE" dirty="0"/>
          </a:p>
        </p:txBody>
      </p:sp>
      <p:sp>
        <p:nvSpPr>
          <p:cNvPr id="5" name="Platshållare för sidfot 4"/>
          <p:cNvSpPr>
            <a:spLocks noGrp="1"/>
          </p:cNvSpPr>
          <p:nvPr>
            <p:ph type="ftr" sz="quarter" idx="11"/>
          </p:nvPr>
        </p:nvSpPr>
        <p:spPr/>
        <p:txBody>
          <a:bodyPr/>
          <a:lstStyle/>
          <a:p>
            <a:r>
              <a:rPr lang="sv-SE" dirty="0" smtClean="0"/>
              <a:t>BiblioteksNytt september 2021</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7</a:t>
            </a:fld>
            <a:endParaRPr lang="sv-SE" dirty="0"/>
          </a:p>
        </p:txBody>
      </p:sp>
      <p:graphicFrame>
        <p:nvGraphicFramePr>
          <p:cNvPr id="7" name="Diagram 6"/>
          <p:cNvGraphicFramePr/>
          <p:nvPr>
            <p:extLst>
              <p:ext uri="{D42A27DB-BD31-4B8C-83A1-F6EECF244321}">
                <p14:modId xmlns:p14="http://schemas.microsoft.com/office/powerpoint/2010/main" val="2248654928"/>
              </p:ext>
            </p:extLst>
          </p:nvPr>
        </p:nvGraphicFramePr>
        <p:xfrm>
          <a:off x="677334" y="293465"/>
          <a:ext cx="8596668" cy="886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latshållare för innehåll 3"/>
          <p:cNvSpPr>
            <a:spLocks noGrp="1"/>
          </p:cNvSpPr>
          <p:nvPr>
            <p:ph sz="half" idx="4294967295"/>
          </p:nvPr>
        </p:nvSpPr>
        <p:spPr>
          <a:xfrm>
            <a:off x="576864" y="1439537"/>
            <a:ext cx="5577938" cy="4601825"/>
          </a:xfrm>
          <a:prstGeom prst="rect">
            <a:avLst/>
          </a:prstGeom>
        </p:spPr>
        <p:txBody>
          <a:bodyPr>
            <a:normAutofit fontScale="92500" lnSpcReduction="20000"/>
          </a:bodyPr>
          <a:lstStyle/>
          <a:p>
            <a:pPr marL="0" indent="0">
              <a:buNone/>
            </a:pPr>
            <a:r>
              <a:rPr lang="sv-SE" b="1" dirty="0" smtClean="0"/>
              <a:t>Vad menar vi med utvecklande</a:t>
            </a:r>
            <a:r>
              <a:rPr lang="sv-SE" b="1" dirty="0"/>
              <a:t>, </a:t>
            </a:r>
            <a:r>
              <a:rPr lang="sv-SE" b="1" dirty="0" smtClean="0"/>
              <a:t>kreativ och </a:t>
            </a:r>
            <a:r>
              <a:rPr lang="sv-SE" b="1" dirty="0" smtClean="0">
                <a:solidFill>
                  <a:schemeClr val="tx1"/>
                </a:solidFill>
              </a:rPr>
              <a:t>vårdande</a:t>
            </a:r>
            <a:r>
              <a:rPr lang="sv-SE" b="1" dirty="0" smtClean="0">
                <a:solidFill>
                  <a:srgbClr val="FF0000"/>
                </a:solidFill>
              </a:rPr>
              <a:t> </a:t>
            </a:r>
            <a:r>
              <a:rPr lang="sv-SE" b="1" dirty="0" smtClean="0"/>
              <a:t>biblioterapi?</a:t>
            </a:r>
          </a:p>
          <a:p>
            <a:pPr marL="0" indent="0">
              <a:buNone/>
            </a:pPr>
            <a:r>
              <a:rPr lang="sv-SE" dirty="0" smtClean="0"/>
              <a:t>Det finns flera olika inriktningar inom biblioterapi med olika målgrupper och syften. </a:t>
            </a:r>
          </a:p>
          <a:p>
            <a:pPr marL="0" indent="0">
              <a:buNone/>
            </a:pPr>
            <a:r>
              <a:rPr lang="sv-SE" dirty="0"/>
              <a:t>Vissa inriktningar är </a:t>
            </a:r>
            <a:r>
              <a:rPr lang="sv-SE" i="1" dirty="0"/>
              <a:t>behandlande</a:t>
            </a:r>
            <a:r>
              <a:rPr lang="sv-SE" dirty="0"/>
              <a:t> eller </a:t>
            </a:r>
            <a:r>
              <a:rPr lang="sv-SE" i="1" dirty="0"/>
              <a:t>läkande</a:t>
            </a:r>
            <a:r>
              <a:rPr lang="sv-SE" dirty="0"/>
              <a:t> och deltagarna i sådana grupper har en sjukdom, ett trauma eller ett problem som de behöver komma till rätta </a:t>
            </a:r>
            <a:r>
              <a:rPr lang="sv-SE" dirty="0" smtClean="0"/>
              <a:t>med. Biblioterapi </a:t>
            </a:r>
            <a:r>
              <a:rPr lang="sv-SE" dirty="0"/>
              <a:t>blir då en del av </a:t>
            </a:r>
            <a:r>
              <a:rPr lang="sv-SE" dirty="0" smtClean="0"/>
              <a:t>behandlingen och utförs av terapeuter.</a:t>
            </a:r>
          </a:p>
          <a:p>
            <a:pPr marL="0" indent="0">
              <a:buNone/>
            </a:pPr>
            <a:r>
              <a:rPr lang="sv-SE" b="1" dirty="0" smtClean="0"/>
              <a:t>Inom den utvecklande, kreativa och vårdande biblioterapin </a:t>
            </a:r>
            <a:r>
              <a:rPr lang="sv-SE" dirty="0" smtClean="0"/>
              <a:t>behöver deltagarna inte ha något problem, sjukdom eller trauma. Det räcker med att vara människa. Biblioterapin fungerar som en form av friskvård och är personlighetsutvecklande. Genom läsning, gruppsamtal, skrivande och social samvaro förebyggs psykisk ohälsa. </a:t>
            </a:r>
          </a:p>
          <a:p>
            <a:pPr marL="0" indent="0">
              <a:buNone/>
            </a:pPr>
            <a:r>
              <a:rPr lang="sv-SE" b="1" dirty="0" smtClean="0"/>
              <a:t>Verksamheten är inte terapi, men den kan få terapeutiska effekter. </a:t>
            </a:r>
            <a:r>
              <a:rPr lang="sv-SE" dirty="0" smtClean="0"/>
              <a:t>Den som leder behöver inte vara terapeut, hos oss leds den av bibliotekarier.</a:t>
            </a:r>
            <a:endParaRPr lang="sv-SE" dirty="0"/>
          </a:p>
        </p:txBody>
      </p:sp>
      <p:pic>
        <p:nvPicPr>
          <p:cNvPr id="9" name="Bildobjekt 8"/>
          <p:cNvPicPr>
            <a:picLocks noChangeAspect="1"/>
          </p:cNvPicPr>
          <p:nvPr/>
        </p:nvPicPr>
        <p:blipFill>
          <a:blip r:embed="rId7">
            <a:extLst>
              <a:ext uri="{BEBA8EAE-BF5A-486C-A8C5-ECC9F3942E4B}">
                <a14:imgProps xmlns:a14="http://schemas.microsoft.com/office/drawing/2010/main">
                  <a14:imgLayer r:embed="rId8">
                    <a14:imgEffect>
                      <a14:brightnessContrast bright="48000"/>
                    </a14:imgEffect>
                  </a14:imgLayer>
                </a14:imgProps>
              </a:ext>
            </a:extLst>
          </a:blip>
          <a:stretch>
            <a:fillRect/>
          </a:stretch>
        </p:blipFill>
        <p:spPr>
          <a:xfrm>
            <a:off x="6512961" y="2699377"/>
            <a:ext cx="3411421" cy="22742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46024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229623"/>
            <a:ext cx="8596668" cy="747714"/>
          </a:xfrm>
        </p:spPr>
        <p:txBody>
          <a:bodyPr>
            <a:normAutofit fontScale="90000"/>
          </a:bodyPr>
          <a:lstStyle/>
          <a:p>
            <a:r>
              <a:rPr lang="sv-SE" dirty="0" smtClean="0"/>
              <a:t>Hur kan biblioterapi vara hälsofrämjande?</a:t>
            </a:r>
            <a:endParaRPr lang="sv-SE" dirty="0"/>
          </a:p>
        </p:txBody>
      </p:sp>
      <p:sp>
        <p:nvSpPr>
          <p:cNvPr id="3" name="Platshållare för datum 2"/>
          <p:cNvSpPr>
            <a:spLocks noGrp="1"/>
          </p:cNvSpPr>
          <p:nvPr>
            <p:ph type="dt" sz="half" idx="10"/>
          </p:nvPr>
        </p:nvSpPr>
        <p:spPr/>
        <p:txBody>
          <a:bodyPr/>
          <a:lstStyle/>
          <a:p>
            <a:r>
              <a:rPr lang="sv-SE" dirty="0" smtClean="0"/>
              <a:t>2021-09-01</a:t>
            </a:r>
            <a:endParaRPr lang="sv-SE" dirty="0"/>
          </a:p>
        </p:txBody>
      </p:sp>
      <p:sp>
        <p:nvSpPr>
          <p:cNvPr id="4" name="Platshållare för sidfot 3"/>
          <p:cNvSpPr>
            <a:spLocks noGrp="1"/>
          </p:cNvSpPr>
          <p:nvPr>
            <p:ph type="ftr" sz="quarter" idx="11"/>
          </p:nvPr>
        </p:nvSpPr>
        <p:spPr/>
        <p:txBody>
          <a:bodyPr/>
          <a:lstStyle/>
          <a:p>
            <a:r>
              <a:rPr lang="sv-SE" dirty="0" smtClean="0"/>
              <a:t>BiblioteksNytt september 2021</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8</a:t>
            </a:fld>
            <a:endParaRPr lang="sv-SE" dirty="0"/>
          </a:p>
        </p:txBody>
      </p:sp>
      <p:sp>
        <p:nvSpPr>
          <p:cNvPr id="7" name="textruta 6"/>
          <p:cNvSpPr txBox="1"/>
          <p:nvPr/>
        </p:nvSpPr>
        <p:spPr>
          <a:xfrm>
            <a:off x="802747" y="977337"/>
            <a:ext cx="9238191" cy="4801314"/>
          </a:xfrm>
          <a:prstGeom prst="rect">
            <a:avLst/>
          </a:prstGeom>
          <a:noFill/>
        </p:spPr>
        <p:txBody>
          <a:bodyPr wrap="square" rtlCol="0">
            <a:spAutoFit/>
          </a:bodyPr>
          <a:lstStyle/>
          <a:p>
            <a:r>
              <a:rPr lang="sv-SE" b="1" dirty="0" smtClean="0"/>
              <a:t>Att delta i en biblioterapeutisk litteraturcirkel kan ge deltagarna en känsla av…</a:t>
            </a:r>
          </a:p>
          <a:p>
            <a:pPr marL="285750" indent="-285750">
              <a:buFont typeface="Wingdings" panose="05000000000000000000" pitchFamily="2" charset="2"/>
              <a:buChar char="Ø"/>
            </a:pPr>
            <a:r>
              <a:rPr lang="sv-SE" dirty="0" smtClean="0"/>
              <a:t>Sammanhang</a:t>
            </a:r>
          </a:p>
          <a:p>
            <a:pPr marL="285750" indent="-285750">
              <a:buFont typeface="Wingdings" panose="05000000000000000000" pitchFamily="2" charset="2"/>
              <a:buChar char="Ø"/>
            </a:pPr>
            <a:r>
              <a:rPr lang="sv-SE" dirty="0" smtClean="0"/>
              <a:t>Begriplighet</a:t>
            </a:r>
          </a:p>
          <a:p>
            <a:pPr marL="285750" indent="-285750">
              <a:buFont typeface="Wingdings" panose="05000000000000000000" pitchFamily="2" charset="2"/>
              <a:buChar char="Ø"/>
            </a:pPr>
            <a:r>
              <a:rPr lang="sv-SE" dirty="0" smtClean="0"/>
              <a:t>Hanterbarhet</a:t>
            </a:r>
          </a:p>
          <a:p>
            <a:pPr marL="285750" indent="-285750">
              <a:buFont typeface="Wingdings" panose="05000000000000000000" pitchFamily="2" charset="2"/>
              <a:buChar char="Ø"/>
            </a:pPr>
            <a:r>
              <a:rPr lang="sv-SE" dirty="0" smtClean="0"/>
              <a:t>Meningsfullhet</a:t>
            </a:r>
          </a:p>
          <a:p>
            <a:pPr marL="285750" indent="-285750">
              <a:buFont typeface="Wingdings" panose="05000000000000000000" pitchFamily="2" charset="2"/>
              <a:buChar char="Ø"/>
            </a:pPr>
            <a:endParaRPr lang="sv-SE" dirty="0" smtClean="0"/>
          </a:p>
          <a:p>
            <a:r>
              <a:rPr lang="sv-SE" b="1" dirty="0" smtClean="0"/>
              <a:t>Genom att läsa, skriva och samtala i grupp kan deltagarna…</a:t>
            </a:r>
          </a:p>
          <a:p>
            <a:pPr marL="285750" indent="-285750">
              <a:buFont typeface="Wingdings" panose="05000000000000000000" pitchFamily="2" charset="2"/>
              <a:buChar char="Ø"/>
            </a:pPr>
            <a:r>
              <a:rPr lang="sv-SE" dirty="0" smtClean="0"/>
              <a:t>Förebygga </a:t>
            </a:r>
            <a:r>
              <a:rPr lang="sv-SE" dirty="0"/>
              <a:t>psykisk </a:t>
            </a:r>
            <a:r>
              <a:rPr lang="sv-SE" dirty="0" smtClean="0"/>
              <a:t>ohälsa</a:t>
            </a:r>
          </a:p>
          <a:p>
            <a:pPr marL="285750" indent="-285750">
              <a:buFont typeface="Wingdings" panose="05000000000000000000" pitchFamily="2" charset="2"/>
              <a:buChar char="Ø"/>
            </a:pPr>
            <a:r>
              <a:rPr lang="sv-SE" dirty="0"/>
              <a:t>Reducera </a:t>
            </a:r>
            <a:r>
              <a:rPr lang="sv-SE" dirty="0" smtClean="0"/>
              <a:t>stress</a:t>
            </a:r>
          </a:p>
          <a:p>
            <a:pPr marL="285750" indent="-285750">
              <a:buFont typeface="Wingdings" panose="05000000000000000000" pitchFamily="2" charset="2"/>
              <a:buChar char="Ø"/>
            </a:pPr>
            <a:r>
              <a:rPr lang="sv-SE" dirty="0" smtClean="0"/>
              <a:t>Utvecklas som personer</a:t>
            </a:r>
            <a:endParaRPr lang="sv-SE" dirty="0"/>
          </a:p>
          <a:p>
            <a:pPr marL="285750" indent="-285750">
              <a:buFont typeface="Wingdings" panose="05000000000000000000" pitchFamily="2" charset="2"/>
              <a:buChar char="Ø"/>
            </a:pPr>
            <a:r>
              <a:rPr lang="sv-SE" dirty="0" smtClean="0"/>
              <a:t>Få nya </a:t>
            </a:r>
            <a:r>
              <a:rPr lang="sv-SE" dirty="0"/>
              <a:t>perspektiv och </a:t>
            </a:r>
            <a:r>
              <a:rPr lang="sv-SE" dirty="0" smtClean="0"/>
              <a:t>insikter</a:t>
            </a:r>
            <a:endParaRPr lang="sv-SE" dirty="0"/>
          </a:p>
          <a:p>
            <a:pPr marL="285750" indent="-285750">
              <a:buFont typeface="Wingdings" panose="05000000000000000000" pitchFamily="2" charset="2"/>
              <a:buChar char="Ø"/>
            </a:pPr>
            <a:r>
              <a:rPr lang="sv-SE" dirty="0" smtClean="0"/>
              <a:t>Känna samhörighet </a:t>
            </a:r>
            <a:r>
              <a:rPr lang="sv-SE" dirty="0"/>
              <a:t>och delaktighet</a:t>
            </a:r>
          </a:p>
          <a:p>
            <a:pPr marL="285750" indent="-285750">
              <a:buFont typeface="Wingdings" panose="05000000000000000000" pitchFamily="2" charset="2"/>
              <a:buChar char="Ø"/>
            </a:pPr>
            <a:r>
              <a:rPr lang="sv-SE" dirty="0" smtClean="0"/>
              <a:t>Göra plats för existentiella samtalsämnen</a:t>
            </a:r>
            <a:endParaRPr lang="sv-SE" dirty="0"/>
          </a:p>
          <a:p>
            <a:pPr marL="285750" indent="-285750">
              <a:buFont typeface="Wingdings" panose="05000000000000000000" pitchFamily="2" charset="2"/>
              <a:buChar char="Ø"/>
            </a:pPr>
            <a:r>
              <a:rPr lang="sv-SE" dirty="0" smtClean="0"/>
              <a:t>Hitta och göra </a:t>
            </a:r>
            <a:r>
              <a:rPr lang="sv-SE" dirty="0"/>
              <a:t>sin egen </a:t>
            </a:r>
            <a:r>
              <a:rPr lang="sv-SE" dirty="0" smtClean="0"/>
              <a:t>röst hörd</a:t>
            </a:r>
          </a:p>
          <a:p>
            <a:pPr marL="285750" indent="-285750">
              <a:buFont typeface="Wingdings" panose="05000000000000000000" pitchFamily="2" charset="2"/>
              <a:buChar char="Ø"/>
            </a:pPr>
            <a:r>
              <a:rPr lang="sv-SE" dirty="0" smtClean="0"/>
              <a:t>Upptäcka sin kreativitet</a:t>
            </a:r>
          </a:p>
          <a:p>
            <a:pPr marL="285750" indent="-285750">
              <a:buFont typeface="Wingdings" panose="05000000000000000000" pitchFamily="2" charset="2"/>
              <a:buChar char="Ø"/>
            </a:pPr>
            <a:r>
              <a:rPr lang="sv-SE" dirty="0" smtClean="0"/>
              <a:t>Skriva och reflektera över sin plats i tillvaron</a:t>
            </a:r>
            <a:endParaRPr lang="sv-SE" dirty="0"/>
          </a:p>
          <a:p>
            <a:pPr marL="285750" indent="-285750">
              <a:buFont typeface="Wingdings" panose="05000000000000000000" pitchFamily="2" charset="2"/>
              <a:buChar char="Ø"/>
            </a:pPr>
            <a:r>
              <a:rPr lang="sv-SE" dirty="0" smtClean="0"/>
              <a:t>Arbeta </a:t>
            </a:r>
            <a:r>
              <a:rPr lang="sv-SE" dirty="0"/>
              <a:t>med </a:t>
            </a:r>
            <a:r>
              <a:rPr lang="sv-SE" dirty="0" smtClean="0"/>
              <a:t>hjärnan, ”</a:t>
            </a:r>
            <a:r>
              <a:rPr lang="sv-SE" dirty="0"/>
              <a:t>mental </a:t>
            </a:r>
            <a:r>
              <a:rPr lang="sv-SE" dirty="0" smtClean="0"/>
              <a:t>friskvård”</a:t>
            </a:r>
            <a:endParaRPr lang="sv-SE" dirty="0"/>
          </a:p>
        </p:txBody>
      </p:sp>
    </p:spTree>
    <p:extLst>
      <p:ext uri="{BB962C8B-B14F-4D97-AF65-F5344CB8AC3E}">
        <p14:creationId xmlns:p14="http://schemas.microsoft.com/office/powerpoint/2010/main" val="2113304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314035" y="275956"/>
            <a:ext cx="7713247" cy="693402"/>
          </a:xfrm>
        </p:spPr>
        <p:txBody>
          <a:bodyPr>
            <a:normAutofit fontScale="90000"/>
          </a:bodyPr>
          <a:lstStyle/>
          <a:p>
            <a:pPr algn="ctr"/>
            <a:r>
              <a:rPr lang="sv-SE" b="1" dirty="0" smtClean="0"/>
              <a:t>KASAM och det salutogena perspektivet</a:t>
            </a:r>
            <a:r>
              <a:rPr lang="sv-SE" dirty="0" smtClean="0"/>
              <a:t/>
            </a:r>
            <a:br>
              <a:rPr lang="sv-SE" dirty="0" smtClean="0"/>
            </a:br>
            <a:endParaRPr lang="sv-SE" b="1" dirty="0">
              <a:solidFill>
                <a:schemeClr val="tx1"/>
              </a:solidFill>
            </a:endParaRPr>
          </a:p>
        </p:txBody>
      </p:sp>
      <p:sp>
        <p:nvSpPr>
          <p:cNvPr id="4" name="Platshållare för datum 3"/>
          <p:cNvSpPr>
            <a:spLocks noGrp="1"/>
          </p:cNvSpPr>
          <p:nvPr>
            <p:ph type="dt" sz="half" idx="10"/>
          </p:nvPr>
        </p:nvSpPr>
        <p:spPr/>
        <p:txBody>
          <a:bodyPr/>
          <a:lstStyle/>
          <a:p>
            <a:r>
              <a:rPr lang="sv-SE" dirty="0" smtClean="0"/>
              <a:t>2021-09-01</a:t>
            </a:r>
            <a:endParaRPr lang="sv-SE" dirty="0"/>
          </a:p>
        </p:txBody>
      </p:sp>
      <p:sp>
        <p:nvSpPr>
          <p:cNvPr id="5" name="Platshållare för sidfot 4"/>
          <p:cNvSpPr>
            <a:spLocks noGrp="1"/>
          </p:cNvSpPr>
          <p:nvPr>
            <p:ph type="ftr" sz="quarter" idx="11"/>
          </p:nvPr>
        </p:nvSpPr>
        <p:spPr/>
        <p:txBody>
          <a:bodyPr/>
          <a:lstStyle/>
          <a:p>
            <a:r>
              <a:rPr lang="sv-SE" dirty="0" smtClean="0"/>
              <a:t>BiblioteksNytt september 2021</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9</a:t>
            </a:fld>
            <a:endParaRPr lang="sv-SE" dirty="0"/>
          </a:p>
        </p:txBody>
      </p:sp>
      <p:sp>
        <p:nvSpPr>
          <p:cNvPr id="9" name="Platshållare för innehåll 8"/>
          <p:cNvSpPr>
            <a:spLocks noGrp="1"/>
          </p:cNvSpPr>
          <p:nvPr>
            <p:ph sz="quarter" idx="4"/>
          </p:nvPr>
        </p:nvSpPr>
        <p:spPr>
          <a:xfrm>
            <a:off x="116993" y="899465"/>
            <a:ext cx="4131734" cy="5245072"/>
          </a:xfrm>
        </p:spPr>
        <p:txBody>
          <a:bodyPr>
            <a:noAutofit/>
          </a:bodyPr>
          <a:lstStyle/>
          <a:p>
            <a:pPr algn="just">
              <a:lnSpc>
                <a:spcPct val="150000"/>
              </a:lnSpc>
              <a:spcAft>
                <a:spcPts val="800"/>
              </a:spcAft>
              <a:buFont typeface="Wingdings" panose="05000000000000000000" pitchFamily="2" charset="2"/>
              <a:buChar char="Ø"/>
            </a:pPr>
            <a:r>
              <a:rPr lang="sv-SE" sz="1400" dirty="0">
                <a:latin typeface="Times New Roman" panose="02020603050405020304" pitchFamily="18" charset="0"/>
                <a:ea typeface="Times New Roman" panose="02020603050405020304" pitchFamily="18" charset="0"/>
                <a:cs typeface="Times New Roman" panose="02020603050405020304" pitchFamily="18" charset="0"/>
              </a:rPr>
              <a:t>Ett begrepp som är återkommande i flera texter om biblioterapi är KASAM som står för </a:t>
            </a:r>
            <a:r>
              <a:rPr lang="sv-SE" sz="1400" b="1" dirty="0">
                <a:latin typeface="Times New Roman" panose="02020603050405020304" pitchFamily="18" charset="0"/>
                <a:ea typeface="Times New Roman" panose="02020603050405020304" pitchFamily="18" charset="0"/>
                <a:cs typeface="Times New Roman" panose="02020603050405020304" pitchFamily="18" charset="0"/>
              </a:rPr>
              <a:t>K</a:t>
            </a:r>
            <a:r>
              <a:rPr lang="sv-SE" sz="1400" dirty="0">
                <a:latin typeface="Times New Roman" panose="02020603050405020304" pitchFamily="18" charset="0"/>
                <a:ea typeface="Times New Roman" panose="02020603050405020304" pitchFamily="18" charset="0"/>
                <a:cs typeface="Times New Roman" panose="02020603050405020304" pitchFamily="18" charset="0"/>
              </a:rPr>
              <a:t>änsla </a:t>
            </a:r>
            <a:r>
              <a:rPr lang="sv-SE" sz="1400" b="1" dirty="0">
                <a:latin typeface="Times New Roman" panose="02020603050405020304" pitchFamily="18" charset="0"/>
                <a:ea typeface="Times New Roman" panose="02020603050405020304" pitchFamily="18" charset="0"/>
                <a:cs typeface="Times New Roman" panose="02020603050405020304" pitchFamily="18" charset="0"/>
              </a:rPr>
              <a:t>A</a:t>
            </a:r>
            <a:r>
              <a:rPr lang="sv-SE" sz="1400" dirty="0">
                <a:latin typeface="Times New Roman" panose="02020603050405020304" pitchFamily="18" charset="0"/>
                <a:ea typeface="Times New Roman" panose="02020603050405020304" pitchFamily="18" charset="0"/>
                <a:cs typeface="Times New Roman" panose="02020603050405020304" pitchFamily="18" charset="0"/>
              </a:rPr>
              <a:t>v </a:t>
            </a:r>
            <a:r>
              <a:rPr lang="sv-SE" sz="1400" b="1" dirty="0" smtClean="0">
                <a:latin typeface="Times New Roman" panose="02020603050405020304" pitchFamily="18" charset="0"/>
                <a:ea typeface="Times New Roman" panose="02020603050405020304" pitchFamily="18" charset="0"/>
                <a:cs typeface="Times New Roman" panose="02020603050405020304" pitchFamily="18" charset="0"/>
              </a:rPr>
              <a:t>Sam</a:t>
            </a:r>
            <a:r>
              <a:rPr lang="sv-SE" sz="1400" dirty="0" smtClean="0">
                <a:latin typeface="Times New Roman" panose="02020603050405020304" pitchFamily="18" charset="0"/>
                <a:ea typeface="Times New Roman" panose="02020603050405020304" pitchFamily="18" charset="0"/>
                <a:cs typeface="Times New Roman" panose="02020603050405020304" pitchFamily="18" charset="0"/>
              </a:rPr>
              <a:t>manhang.</a:t>
            </a:r>
            <a:r>
              <a:rPr lang="sv-SE" sz="1400" b="1" dirty="0" smtClean="0">
                <a:latin typeface="Times New Roman" panose="02020603050405020304" pitchFamily="18" charset="0"/>
                <a:ea typeface="Calibri" panose="020F0502020204030204" pitchFamily="34" charset="0"/>
                <a:cs typeface="Times New Roman" panose="02020603050405020304" pitchFamily="18" charset="0"/>
              </a:rPr>
              <a:t> </a:t>
            </a:r>
            <a:r>
              <a:rPr lang="sv-SE" sz="1400" dirty="0">
                <a:latin typeface="Times New Roman" panose="02020603050405020304" pitchFamily="18" charset="0"/>
                <a:ea typeface="Calibri" panose="020F0502020204030204" pitchFamily="34" charset="0"/>
                <a:cs typeface="Times New Roman" panose="02020603050405020304" pitchFamily="18" charset="0"/>
              </a:rPr>
              <a:t>Vi anser att KASAM </a:t>
            </a:r>
            <a:r>
              <a:rPr lang="sv-SE" sz="1400" dirty="0" smtClean="0">
                <a:latin typeface="Times New Roman" panose="02020603050405020304" pitchFamily="18" charset="0"/>
                <a:ea typeface="Calibri" panose="020F0502020204030204" pitchFamily="34" charset="0"/>
                <a:cs typeface="Times New Roman" panose="02020603050405020304" pitchFamily="18" charset="0"/>
              </a:rPr>
              <a:t>är ett </a:t>
            </a:r>
            <a:r>
              <a:rPr lang="sv-SE" sz="1400" dirty="0">
                <a:latin typeface="Times New Roman" panose="02020603050405020304" pitchFamily="18" charset="0"/>
                <a:ea typeface="Calibri" panose="020F0502020204030204" pitchFamily="34" charset="0"/>
                <a:cs typeface="Times New Roman" panose="02020603050405020304" pitchFamily="18" charset="0"/>
              </a:rPr>
              <a:t>bra begrepp för att synliggöra och sätta ord på en del av effekterna med biblioterapi. </a:t>
            </a:r>
            <a:endParaRPr lang="sv-SE" sz="1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buFont typeface="Wingdings" panose="05000000000000000000" pitchFamily="2" charset="2"/>
              <a:buChar char="Ø"/>
            </a:pPr>
            <a:r>
              <a:rPr lang="sv-SE" sz="1400" dirty="0" smtClean="0">
                <a:latin typeface="Times New Roman" panose="02020603050405020304" pitchFamily="18" charset="0"/>
                <a:ea typeface="Calibri" panose="020F0502020204030204" pitchFamily="34" charset="0"/>
                <a:cs typeface="Times New Roman" panose="02020603050405020304" pitchFamily="18" charset="0"/>
              </a:rPr>
              <a:t>KASAM </a:t>
            </a:r>
            <a:r>
              <a:rPr lang="sv-SE" sz="1400" dirty="0">
                <a:latin typeface="Times New Roman" panose="02020603050405020304" pitchFamily="18" charset="0"/>
                <a:ea typeface="Calibri" panose="020F0502020204030204" pitchFamily="34" charset="0"/>
                <a:cs typeface="Times New Roman" panose="02020603050405020304" pitchFamily="18" charset="0"/>
              </a:rPr>
              <a:t>är </a:t>
            </a:r>
            <a:r>
              <a:rPr lang="sv-SE" sz="1400" dirty="0" smtClean="0">
                <a:latin typeface="Times New Roman" panose="02020603050405020304" pitchFamily="18" charset="0"/>
                <a:ea typeface="Calibri" panose="020F0502020204030204" pitchFamily="34" charset="0"/>
                <a:cs typeface="Times New Roman" panose="02020603050405020304" pitchFamily="18" charset="0"/>
              </a:rPr>
              <a:t>ett centralt begrepp i det salutogena perspektivet och </a:t>
            </a:r>
            <a:r>
              <a:rPr lang="sv-SE" sz="1400" dirty="0">
                <a:latin typeface="Times New Roman" panose="02020603050405020304" pitchFamily="18" charset="0"/>
                <a:ea typeface="Calibri" panose="020F0502020204030204" pitchFamily="34" charset="0"/>
                <a:cs typeface="Times New Roman" panose="02020603050405020304" pitchFamily="18" charset="0"/>
              </a:rPr>
              <a:t>myntades av Aaron Antonovsky, medicinsk sociolog och professor. </a:t>
            </a:r>
            <a:endParaRPr lang="sv-SE"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buFont typeface="Wingdings" panose="05000000000000000000" pitchFamily="2" charset="2"/>
              <a:buChar char="Ø"/>
            </a:pPr>
            <a:r>
              <a:rPr lang="sv-SE" sz="1400" dirty="0" smtClean="0">
                <a:latin typeface="Times New Roman" panose="02020603050405020304" pitchFamily="18" charset="0"/>
                <a:ea typeface="Calibri" panose="020F0502020204030204" pitchFamily="34" charset="0"/>
                <a:cs typeface="Times New Roman" panose="02020603050405020304" pitchFamily="18" charset="0"/>
              </a:rPr>
              <a:t>Salutogent </a:t>
            </a:r>
            <a:r>
              <a:rPr lang="sv-SE" sz="1400" dirty="0">
                <a:latin typeface="Times New Roman" panose="02020603050405020304" pitchFamily="18" charset="0"/>
                <a:ea typeface="Calibri" panose="020F0502020204030204" pitchFamily="34" charset="0"/>
                <a:cs typeface="Times New Roman" panose="02020603050405020304" pitchFamily="18" charset="0"/>
              </a:rPr>
              <a:t>betyder kortfattat hälsans ursprung. </a:t>
            </a:r>
            <a:r>
              <a:rPr lang="sv-SE" sz="1400" dirty="0" smtClean="0">
                <a:latin typeface="Times New Roman" panose="02020603050405020304" pitchFamily="18" charset="0"/>
                <a:ea typeface="Calibri" panose="020F0502020204030204" pitchFamily="34" charset="0"/>
                <a:cs typeface="Times New Roman" panose="02020603050405020304" pitchFamily="18" charset="0"/>
              </a:rPr>
              <a:t>Tonvikten läggs </a:t>
            </a:r>
            <a:r>
              <a:rPr lang="sv-SE" sz="1400" dirty="0">
                <a:latin typeface="Times New Roman" panose="02020603050405020304" pitchFamily="18" charset="0"/>
                <a:ea typeface="Calibri" panose="020F0502020204030204" pitchFamily="34" charset="0"/>
                <a:cs typeface="Times New Roman" panose="02020603050405020304" pitchFamily="18" charset="0"/>
              </a:rPr>
              <a:t>på hälsobringande faktorer, så </a:t>
            </a:r>
            <a:r>
              <a:rPr lang="sv-SE" sz="1400" dirty="0" smtClean="0">
                <a:latin typeface="Times New Roman" panose="02020603050405020304" pitchFamily="18" charset="0"/>
                <a:ea typeface="Calibri" panose="020F0502020204030204" pitchFamily="34" charset="0"/>
                <a:cs typeface="Times New Roman" panose="02020603050405020304" pitchFamily="18" charset="0"/>
              </a:rPr>
              <a:t>kallade ”friskfaktorer</a:t>
            </a:r>
            <a:r>
              <a:rPr lang="sv-SE" sz="1400" dirty="0">
                <a:latin typeface="Times New Roman" panose="02020603050405020304" pitchFamily="18" charset="0"/>
                <a:ea typeface="Calibri" panose="020F0502020204030204" pitchFamily="34" charset="0"/>
                <a:cs typeface="Times New Roman" panose="02020603050405020304" pitchFamily="18" charset="0"/>
              </a:rPr>
              <a:t>” snarare </a:t>
            </a:r>
            <a:r>
              <a:rPr lang="sv-SE" sz="1400" dirty="0" smtClean="0">
                <a:latin typeface="Times New Roman" panose="02020603050405020304" pitchFamily="18" charset="0"/>
                <a:ea typeface="Calibri" panose="020F0502020204030204" pitchFamily="34" charset="0"/>
                <a:cs typeface="Times New Roman" panose="02020603050405020304" pitchFamily="18" charset="0"/>
              </a:rPr>
              <a:t>än ”riskfaktorer</a:t>
            </a:r>
            <a:r>
              <a:rPr lang="sv-SE" sz="1400" dirty="0">
                <a:latin typeface="Times New Roman" panose="02020603050405020304" pitchFamily="18" charset="0"/>
                <a:ea typeface="Calibri" panose="020F0502020204030204" pitchFamily="34" charset="0"/>
                <a:cs typeface="Times New Roman" panose="02020603050405020304" pitchFamily="18" charset="0"/>
              </a:rPr>
              <a:t>”. </a:t>
            </a:r>
            <a:endParaRPr lang="sv-SE"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buFont typeface="Wingdings" panose="05000000000000000000" pitchFamily="2" charset="2"/>
              <a:buChar char="Ø"/>
            </a:pPr>
            <a:r>
              <a:rPr lang="sv-SE" sz="1400" dirty="0" smtClean="0">
                <a:latin typeface="Times New Roman" panose="02020603050405020304" pitchFamily="18" charset="0"/>
                <a:ea typeface="Calibri" panose="020F0502020204030204" pitchFamily="34" charset="0"/>
                <a:cs typeface="Times New Roman" panose="02020603050405020304" pitchFamily="18" charset="0"/>
              </a:rPr>
              <a:t>Ordet </a:t>
            </a:r>
            <a:r>
              <a:rPr lang="sv-SE" sz="1400" dirty="0">
                <a:latin typeface="Times New Roman" panose="02020603050405020304" pitchFamily="18" charset="0"/>
                <a:ea typeface="Calibri" panose="020F0502020204030204" pitchFamily="34" charset="0"/>
                <a:cs typeface="Times New Roman" panose="02020603050405020304" pitchFamily="18" charset="0"/>
              </a:rPr>
              <a:t>kommer dels från latinets </a:t>
            </a:r>
            <a:r>
              <a:rPr lang="sv-SE" sz="1400" i="1" dirty="0" err="1">
                <a:latin typeface="Times New Roman" panose="02020603050405020304" pitchFamily="18" charset="0"/>
                <a:ea typeface="Calibri" panose="020F0502020204030204" pitchFamily="34" charset="0"/>
                <a:cs typeface="Times New Roman" panose="02020603050405020304" pitchFamily="18" charset="0"/>
              </a:rPr>
              <a:t>salus</a:t>
            </a:r>
            <a:r>
              <a:rPr lang="sv-SE" sz="1400" dirty="0">
                <a:latin typeface="Times New Roman" panose="02020603050405020304" pitchFamily="18" charset="0"/>
                <a:ea typeface="Calibri" panose="020F0502020204030204" pitchFamily="34" charset="0"/>
                <a:cs typeface="Times New Roman" panose="02020603050405020304" pitchFamily="18" charset="0"/>
              </a:rPr>
              <a:t> som betyder hälsa, dels från det grekiska ordet </a:t>
            </a:r>
            <a:r>
              <a:rPr lang="sv-SE" sz="1400" i="1" dirty="0">
                <a:latin typeface="Times New Roman" panose="02020603050405020304" pitchFamily="18" charset="0"/>
                <a:ea typeface="Calibri" panose="020F0502020204030204" pitchFamily="34" charset="0"/>
                <a:cs typeface="Times New Roman" panose="02020603050405020304" pitchFamily="18" charset="0"/>
              </a:rPr>
              <a:t>genesis</a:t>
            </a:r>
            <a:r>
              <a:rPr lang="sv-SE" sz="1400" dirty="0">
                <a:latin typeface="Times New Roman" panose="02020603050405020304" pitchFamily="18" charset="0"/>
                <a:ea typeface="Calibri" panose="020F0502020204030204" pitchFamily="34" charset="0"/>
                <a:cs typeface="Times New Roman" panose="02020603050405020304" pitchFamily="18" charset="0"/>
              </a:rPr>
              <a:t>, som står för ursprung eller </a:t>
            </a:r>
            <a:r>
              <a:rPr lang="sv-SE" sz="1400" dirty="0" smtClean="0">
                <a:latin typeface="Times New Roman" panose="02020603050405020304" pitchFamily="18" charset="0"/>
                <a:ea typeface="Calibri" panose="020F0502020204030204" pitchFamily="34" charset="0"/>
                <a:cs typeface="Times New Roman" panose="02020603050405020304" pitchFamily="18" charset="0"/>
              </a:rPr>
              <a:t>uppkomst.</a:t>
            </a:r>
          </a:p>
        </p:txBody>
      </p:sp>
      <p:sp>
        <p:nvSpPr>
          <p:cNvPr id="2" name="textruta 1"/>
          <p:cNvSpPr txBox="1"/>
          <p:nvPr/>
        </p:nvSpPr>
        <p:spPr>
          <a:xfrm>
            <a:off x="8117072" y="1196907"/>
            <a:ext cx="3931139" cy="5027017"/>
          </a:xfrm>
          <a:prstGeom prst="rect">
            <a:avLst/>
          </a:prstGeom>
          <a:noFill/>
        </p:spPr>
        <p:txBody>
          <a:bodyPr wrap="square" rtlCol="0">
            <a:spAutoFit/>
          </a:bodyPr>
          <a:lstStyle/>
          <a:p>
            <a:pPr algn="just">
              <a:lnSpc>
                <a:spcPct val="150000"/>
              </a:lnSpc>
              <a:spcAft>
                <a:spcPts val="800"/>
              </a:spcAft>
              <a:buClr>
                <a:srgbClr val="92D050"/>
              </a:buClr>
            </a:pPr>
            <a:r>
              <a:rPr lang="sv-SE" sz="1400" b="1" dirty="0">
                <a:latin typeface="Times New Roman" panose="02020603050405020304" pitchFamily="18" charset="0"/>
                <a:ea typeface="Calibri" panose="020F0502020204030204" pitchFamily="34" charset="0"/>
                <a:cs typeface="Times New Roman" panose="02020603050405020304" pitchFamily="18" charset="0"/>
              </a:rPr>
              <a:t>Vad är det som gör att vi bibehåller hälsan eller till och med kan förbättra den? </a:t>
            </a:r>
          </a:p>
          <a:p>
            <a:pPr algn="just">
              <a:lnSpc>
                <a:spcPct val="150000"/>
              </a:lnSpc>
              <a:spcAft>
                <a:spcPts val="800"/>
              </a:spcAft>
              <a:buClr>
                <a:srgbClr val="92D050"/>
              </a:buClr>
            </a:pPr>
            <a:r>
              <a:rPr lang="sv-SE" sz="1400" dirty="0">
                <a:latin typeface="Times New Roman" panose="02020603050405020304" pitchFamily="18" charset="0"/>
                <a:ea typeface="Calibri" panose="020F0502020204030204" pitchFamily="34" charset="0"/>
                <a:cs typeface="Times New Roman" panose="02020603050405020304" pitchFamily="18" charset="0"/>
              </a:rPr>
              <a:t>Utifrån sin forskning fann Antonovsky att människor som </a:t>
            </a:r>
            <a:r>
              <a:rPr lang="sv-SE" sz="1400" dirty="0" smtClean="0">
                <a:latin typeface="Times New Roman" panose="02020603050405020304" pitchFamily="18" charset="0"/>
                <a:ea typeface="Calibri" panose="020F0502020204030204" pitchFamily="34" charset="0"/>
                <a:cs typeface="Times New Roman" panose="02020603050405020304" pitchFamily="18" charset="0"/>
              </a:rPr>
              <a:t>hade </a:t>
            </a:r>
            <a:r>
              <a:rPr lang="sv-SE" sz="1400" dirty="0">
                <a:latin typeface="Times New Roman" panose="02020603050405020304" pitchFamily="18" charset="0"/>
                <a:ea typeface="Calibri" panose="020F0502020204030204" pitchFamily="34" charset="0"/>
                <a:cs typeface="Times New Roman" panose="02020603050405020304" pitchFamily="18" charset="0"/>
              </a:rPr>
              <a:t>en god förmåga inom nedanstående </a:t>
            </a:r>
            <a:r>
              <a:rPr lang="sv-SE" sz="1400" dirty="0" smtClean="0">
                <a:latin typeface="Times New Roman" panose="02020603050405020304" pitchFamily="18" charset="0"/>
                <a:ea typeface="Calibri" panose="020F0502020204030204" pitchFamily="34" charset="0"/>
                <a:cs typeface="Times New Roman" panose="02020603050405020304" pitchFamily="18" charset="0"/>
              </a:rPr>
              <a:t>tre områden klarade påfrestningar </a:t>
            </a:r>
            <a:r>
              <a:rPr lang="sv-SE" sz="1400" dirty="0">
                <a:latin typeface="Times New Roman" panose="02020603050405020304" pitchFamily="18" charset="0"/>
                <a:ea typeface="Calibri" panose="020F0502020204030204" pitchFamily="34" charset="0"/>
                <a:cs typeface="Times New Roman" panose="02020603050405020304" pitchFamily="18" charset="0"/>
              </a:rPr>
              <a:t>bättre än </a:t>
            </a:r>
            <a:r>
              <a:rPr lang="sv-SE" sz="1400" dirty="0" smtClean="0">
                <a:latin typeface="Times New Roman" panose="02020603050405020304" pitchFamily="18" charset="0"/>
                <a:ea typeface="Calibri" panose="020F0502020204030204" pitchFamily="34" charset="0"/>
                <a:cs typeface="Times New Roman" panose="02020603050405020304" pitchFamily="18" charset="0"/>
              </a:rPr>
              <a:t>andra.</a:t>
            </a:r>
          </a:p>
          <a:p>
            <a:pPr marL="285750" indent="-285750" algn="just">
              <a:lnSpc>
                <a:spcPct val="150000"/>
              </a:lnSpc>
              <a:spcAft>
                <a:spcPts val="800"/>
              </a:spcAft>
              <a:buClr>
                <a:srgbClr val="92D050"/>
              </a:buClr>
              <a:buFont typeface="Wingdings" panose="05000000000000000000" pitchFamily="2" charset="2"/>
              <a:buChar char="Ø"/>
            </a:pPr>
            <a:r>
              <a:rPr lang="sv-SE" sz="1400" b="1" dirty="0" smtClean="0">
                <a:latin typeface="Times New Roman" panose="02020603050405020304" pitchFamily="18" charset="0"/>
                <a:ea typeface="Calibri" panose="020F0502020204030204" pitchFamily="34" charset="0"/>
                <a:cs typeface="Times New Roman" panose="02020603050405020304" pitchFamily="18" charset="0"/>
              </a:rPr>
              <a:t>Begriplighet</a:t>
            </a:r>
            <a:r>
              <a:rPr lang="sv-SE" sz="1400" b="1" dirty="0">
                <a:latin typeface="Times New Roman" panose="02020603050405020304" pitchFamily="18" charset="0"/>
                <a:ea typeface="Calibri" panose="020F0502020204030204" pitchFamily="34" charset="0"/>
                <a:cs typeface="Times New Roman" panose="02020603050405020304" pitchFamily="18" charset="0"/>
              </a:rPr>
              <a:t>:</a:t>
            </a:r>
            <a:r>
              <a:rPr lang="sv-SE" sz="1400" dirty="0">
                <a:latin typeface="Times New Roman" panose="02020603050405020304" pitchFamily="18" charset="0"/>
                <a:ea typeface="Calibri" panose="020F0502020204030204" pitchFamily="34" charset="0"/>
                <a:cs typeface="Times New Roman" panose="02020603050405020304" pitchFamily="18" charset="0"/>
              </a:rPr>
              <a:t> förstod olika händelser på ett reflekterande sätt.</a:t>
            </a:r>
          </a:p>
          <a:p>
            <a:pPr marL="285750" lvl="0" indent="-285750" algn="just">
              <a:lnSpc>
                <a:spcPct val="150000"/>
              </a:lnSpc>
              <a:spcAft>
                <a:spcPts val="800"/>
              </a:spcAft>
              <a:buClr>
                <a:srgbClr val="92D050"/>
              </a:buClr>
              <a:buFont typeface="Wingdings" panose="05000000000000000000" pitchFamily="2" charset="2"/>
              <a:buChar char="Ø"/>
            </a:pPr>
            <a:r>
              <a:rPr lang="sv-SE" sz="1400" b="1" dirty="0">
                <a:latin typeface="Times New Roman" panose="02020603050405020304" pitchFamily="18" charset="0"/>
                <a:ea typeface="Calibri" panose="020F0502020204030204" pitchFamily="34" charset="0"/>
                <a:cs typeface="Times New Roman" panose="02020603050405020304" pitchFamily="18" charset="0"/>
              </a:rPr>
              <a:t>Hanterbarhet:</a:t>
            </a:r>
            <a:r>
              <a:rPr lang="sv-SE" sz="1400" dirty="0">
                <a:latin typeface="Times New Roman" panose="02020603050405020304" pitchFamily="18" charset="0"/>
                <a:ea typeface="Calibri" panose="020F0502020204030204" pitchFamily="34" charset="0"/>
                <a:cs typeface="Times New Roman" panose="02020603050405020304" pitchFamily="18" charset="0"/>
              </a:rPr>
              <a:t> kände att de hade resurser och strategier att möta olika situationer och händelser på ett konstruktivt sätt.</a:t>
            </a:r>
          </a:p>
          <a:p>
            <a:pPr marL="285750" lvl="0" indent="-285750" algn="just">
              <a:lnSpc>
                <a:spcPct val="150000"/>
              </a:lnSpc>
              <a:spcAft>
                <a:spcPts val="800"/>
              </a:spcAft>
              <a:buClr>
                <a:srgbClr val="92D050"/>
              </a:buClr>
              <a:buFont typeface="Wingdings" panose="05000000000000000000" pitchFamily="2" charset="2"/>
              <a:buChar char="Ø"/>
            </a:pPr>
            <a:r>
              <a:rPr lang="sv-SE" sz="1400" b="1" dirty="0">
                <a:latin typeface="Times New Roman" panose="02020603050405020304" pitchFamily="18" charset="0"/>
                <a:ea typeface="Calibri" panose="020F0502020204030204" pitchFamily="34" charset="0"/>
                <a:cs typeface="Times New Roman" panose="02020603050405020304" pitchFamily="18" charset="0"/>
              </a:rPr>
              <a:t>Meningsfullhet: </a:t>
            </a:r>
            <a:r>
              <a:rPr lang="sv-SE" sz="1400" dirty="0">
                <a:latin typeface="Times New Roman" panose="02020603050405020304" pitchFamily="18" charset="0"/>
                <a:ea typeface="Calibri" panose="020F0502020204030204" pitchFamily="34" charset="0"/>
                <a:cs typeface="Times New Roman" panose="02020603050405020304" pitchFamily="18" charset="0"/>
              </a:rPr>
              <a:t>kunde värdera frågan i ett större sammanhang, men också hur viktig den var för människan personligen</a:t>
            </a:r>
            <a:r>
              <a:rPr lang="sv-SE" sz="1400" dirty="0" smtClean="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5776" y="909923"/>
            <a:ext cx="3887687" cy="3156319"/>
          </a:xfrm>
          <a:prstGeom prst="rect">
            <a:avLst/>
          </a:prstGeom>
        </p:spPr>
      </p:pic>
      <p:sp>
        <p:nvSpPr>
          <p:cNvPr id="11" name="textruta 10"/>
          <p:cNvSpPr txBox="1"/>
          <p:nvPr/>
        </p:nvSpPr>
        <p:spPr>
          <a:xfrm>
            <a:off x="4141953" y="4152068"/>
            <a:ext cx="3774420" cy="1992469"/>
          </a:xfrm>
          <a:prstGeom prst="rect">
            <a:avLst/>
          </a:prstGeom>
          <a:noFill/>
        </p:spPr>
        <p:txBody>
          <a:bodyPr wrap="square" rtlCol="0">
            <a:spAutoFit/>
          </a:bodyPr>
          <a:lstStyle/>
          <a:p>
            <a:pPr marL="285750" lvl="0" indent="-285750" algn="just">
              <a:lnSpc>
                <a:spcPct val="150000"/>
              </a:lnSpc>
              <a:spcAft>
                <a:spcPts val="800"/>
              </a:spcAft>
              <a:buClr>
                <a:schemeClr val="accent1"/>
              </a:buClr>
              <a:buFont typeface="Wingdings" panose="05000000000000000000" pitchFamily="2" charset="2"/>
              <a:buChar char="Ø"/>
            </a:pPr>
            <a:r>
              <a:rPr lang="sv-SE" sz="1400"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Vi upplever att det biblioterapeutiska arbetssättet kan ge en känsla av begriplighet, hanterbarhet och meningsfullhet i deltagarnas liv. Genom att läsa, samtala och skriva om aktuella frågor och ämnen i deltagarnas liv kan de tre hälsobringande förmågorna tränas</a:t>
            </a:r>
            <a:r>
              <a:rPr lang="sv-SE" sz="1400" dirty="0">
                <a:latin typeface="Times New Roman" panose="02020603050405020304" pitchFamily="18" charset="0"/>
                <a:cs typeface="Times New Roman" panose="02020603050405020304" pitchFamily="18" charset="0"/>
              </a:rPr>
              <a:t>.</a:t>
            </a:r>
            <a:endParaRPr lang="sv-SE" sz="1400" dirty="0"/>
          </a:p>
        </p:txBody>
      </p:sp>
    </p:spTree>
    <p:extLst>
      <p:ext uri="{BB962C8B-B14F-4D97-AF65-F5344CB8AC3E}">
        <p14:creationId xmlns:p14="http://schemas.microsoft.com/office/powerpoint/2010/main" val="4021820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j125def9988a4544907fddb4a09b1af5 xmlns="2f901946-e264-40a9-b252-19c7dedd3add">
      <Terms xmlns="http://schemas.microsoft.com/office/infopath/2007/PartnerControls"/>
    </j125def9988a4544907fddb4a09b1af5>
    <d35d67994db9475aa58636ebfce59533 xmlns="2f901946-e264-40a9-b252-19c7dedd3add">
      <Terms xmlns="http://schemas.microsoft.com/office/infopath/2007/PartnerControls">
        <TermInfo xmlns="http://schemas.microsoft.com/office/infopath/2007/PartnerControls">
          <TermName xmlns="http://schemas.microsoft.com/office/infopath/2007/PartnerControls">sv - svenska</TermName>
          <TermId xmlns="http://schemas.microsoft.com/office/infopath/2007/PartnerControls">fc4bf42e-8ca5-492e-bdac-5e5e0115cfa8</TermId>
        </TermInfo>
      </Terms>
    </d35d67994db9475aa58636ebfce59533>
    <ib8be5378b304cd19503fe0f13c962e4 xmlns="2f901946-e264-40a9-b252-19c7dedd3add">
      <Terms xmlns="http://schemas.microsoft.com/office/infopath/2007/PartnerControls"/>
    </ib8be5378b304cd19503fe0f13c962e4>
    <b949fc07257b40f7b02b2d246d41368f xmlns="2f901946-e264-40a9-b252-19c7dedd3add">
      <Terms xmlns="http://schemas.microsoft.com/office/infopath/2007/PartnerControls">
        <TermInfo xmlns="http://schemas.microsoft.com/office/infopath/2007/PartnerControls">
          <TermName xmlns="http://schemas.microsoft.com/office/infopath/2007/PartnerControls">Bibliotek Falun</TermName>
          <TermId xmlns="http://schemas.microsoft.com/office/infopath/2007/PartnerControls">cd68fc91-2a16-454d-94dd-be6f2ae9d9c6</TermId>
        </TermInfo>
        <TermInfo xmlns="http://schemas.microsoft.com/office/infopath/2007/PartnerControls">
          <TermName xmlns="http://schemas.microsoft.com/office/infopath/2007/PartnerControls">Bibliotek Mora</TermName>
          <TermId xmlns="http://schemas.microsoft.com/office/infopath/2007/PartnerControls">bf31f45c-df93-4ccd-a75e-77248245c25b</TermId>
        </TermInfo>
      </Terms>
    </b949fc07257b40f7b02b2d246d41368f>
    <TaxCatchAll xmlns="2f901946-e264-40a9-b252-19c7dedd3add">
      <Value>27</Value>
      <Value>4</Value>
      <Value>2</Value>
      <Value>1</Value>
    </TaxCatchAll>
    <LD_Informationsklass xmlns="2f901946-e264-40a9-b252-19c7dedd3add">Intern skyddad</LD_Informationsklass>
    <ib626626c2604ac096d2606abc0b50e1 xmlns="2f901946-e264-40a9-b252-19c7dedd3add">
      <Terms xmlns="http://schemas.microsoft.com/office/infopath/2007/PartnerControls"/>
    </ib626626c2604ac096d2606abc0b50e1>
    <LD_Dokumentansvarig xmlns="2f901946-e264-40a9-b252-19c7dedd3add">
      <UserInfo>
        <DisplayName>Lundin Susanne /Bibliotek och informationscentral /Falun</DisplayName>
        <AccountId>2166</AccountId>
        <AccountType/>
      </UserInfo>
    </LD_Dokumentansvarig>
    <l94247903c2249fd91f98a10a58087d0 xmlns="2f901946-e264-40a9-b252-19c7dedd3add">
      <Terms xmlns="http://schemas.microsoft.com/office/infopath/2007/PartnerControls">
        <TermInfo xmlns="http://schemas.microsoft.com/office/infopath/2007/PartnerControls">
          <TermName xmlns="http://schemas.microsoft.com/office/infopath/2007/PartnerControls">Information</TermName>
          <TermId xmlns="http://schemas.microsoft.com/office/infopath/2007/PartnerControls">c81f4761-d8d1-4555-a658-7debad30d97a</TermId>
        </TermInfo>
      </Terms>
    </l94247903c2249fd91f98a10a58087d0>
    <LD_GranskatAv xmlns="2f901946-e264-40a9-b252-19c7dedd3add">
      <UserInfo>
        <DisplayName/>
        <AccountId xsi:nil="true"/>
        <AccountType/>
      </UserInfo>
    </LD_GranskatAv>
    <LD_OldPubliceringsstatus xmlns="2f901946-e264-40a9-b252-19c7dedd3add" xsi:nil="true"/>
    <LD_Publiceringsstatus xmlns="2f901946-e264-40a9-b252-19c7dedd3add">Ej publicerat</LD_Publiceringsstatus>
    <LD_Version xmlns="2f901946-e264-40a9-b252-19c7dedd3add">0.21</LD_Version>
    <LD_ArbetsrumID xmlns="2f901946-e264-40a9-b252-19c7dedd3add">
      <Url xsi:nil="true"/>
      <Description xsi:nil="true"/>
    </LD_ArbetsrumID>
    <LD_Faktaagare xmlns="2f901946-e264-40a9-b252-19c7dedd3add">
      <Url xsi:nil="true"/>
      <Description xsi:nil="true"/>
    </LD_Faktaagare>
    <LD_DokumentID xmlns="2f901946-e264-40a9-b252-19c7dedd3add">
      <Url xsi:nil="true"/>
      <Description xsi:nil="true"/>
    </LD_DokumentID>
    <LD_Dokumentstatus xmlns="2f901946-e264-40a9-b252-19c7dedd3add">Utkast</LD_Dokumentstatus>
    <LD_OldDokumentstatus xmlns="2f901946-e264-40a9-b252-19c7dedd3add" xsi:nil="true"/>
    <nf66689e3cec4bcc9e3f4977582c706c xmlns="2f901946-e264-40a9-b252-19c7dedd3add">
      <Terms xmlns="http://schemas.microsoft.com/office/infopath/2007/PartnerControls"/>
    </nf66689e3cec4bcc9e3f4977582c706c>
    <_dlc_DocId xmlns="d192e70a-0c08-47b3-b915-5412533a9aae">THCNRRJ6Z3CC-863651258-58</_dlc_DocId>
    <_dlc_DocIdUrl xmlns="d192e70a-0c08-47b3-b915-5412533a9aae">
      <Url>http://ar.ltdalarna.se/arbetsrum/OHAR468P/_layouts/15/DocIdRedir.aspx?ID=THCNRRJ6Z3CC-863651258-58</Url>
      <Description>THCNRRJ6Z3CC-863651258-58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Information" ma:contentTypeID="0x010100AC92CF2061C10240851FF38CAA99F4B803030075B9CA81177BA241B293D0BAD2CA089C" ma:contentTypeVersion="530" ma:contentTypeDescription="Skapa ett nytt dokument." ma:contentTypeScope="" ma:versionID="fcf7673ae1268662f785d3a161ae31ac">
  <xsd:schema xmlns:xsd="http://www.w3.org/2001/XMLSchema" xmlns:xs="http://www.w3.org/2001/XMLSchema" xmlns:p="http://schemas.microsoft.com/office/2006/metadata/properties" xmlns:ns2="2f901946-e264-40a9-b252-19c7dedd3add" xmlns:ns3="d192e70a-0c08-47b3-b915-5412533a9aae" targetNamespace="http://schemas.microsoft.com/office/2006/metadata/properties" ma:root="true" ma:fieldsID="8b948b253df733e28988f38a7c2b96a8" ns2:_="" ns3:_="">
    <xsd:import namespace="2f901946-e264-40a9-b252-19c7dedd3add"/>
    <xsd:import namespace="d192e70a-0c08-47b3-b915-5412533a9aae"/>
    <xsd:element name="properties">
      <xsd:complexType>
        <xsd:sequence>
          <xsd:element name="documentManagement">
            <xsd:complexType>
              <xsd:all>
                <xsd:element ref="ns2:LD_Dokumentansvarig"/>
                <xsd:element ref="ns2:LD_Informationsklass"/>
                <xsd:element ref="ns2:LD_ArbetsrumID" minOccurs="0"/>
                <xsd:element ref="ns2:LD_DokumentID" minOccurs="0"/>
                <xsd:element ref="ns2:LD_Faktaagare" minOccurs="0"/>
                <xsd:element ref="ns2:LD_Version" minOccurs="0"/>
                <xsd:element ref="ns2:LD_GranskatAv" minOccurs="0"/>
                <xsd:element ref="ns2:LD_Dokumentstatus" minOccurs="0"/>
                <xsd:element ref="ns2:LD_Publiceringsstatus" minOccurs="0"/>
                <xsd:element ref="ns2:LD_OldPubliceringsstatus" minOccurs="0"/>
                <xsd:element ref="ns2:TaxCatchAll" minOccurs="0"/>
                <xsd:element ref="ns2:l94247903c2249fd91f98a10a58087d0" minOccurs="0"/>
                <xsd:element ref="ns2:b949fc07257b40f7b02b2d246d41368f" minOccurs="0"/>
                <xsd:element ref="ns2:d35d67994db9475aa58636ebfce59533" minOccurs="0"/>
                <xsd:element ref="ns2:ib626626c2604ac096d2606abc0b50e1" minOccurs="0"/>
                <xsd:element ref="ns2:j125def9988a4544907fddb4a09b1af5" minOccurs="0"/>
                <xsd:element ref="ns2:ib8be5378b304cd19503fe0f13c962e4" minOccurs="0"/>
                <xsd:element ref="ns2:LD_OldDokumentstatus" minOccurs="0"/>
                <xsd:element ref="ns2:nf66689e3cec4bcc9e3f4977582c706c" minOccurs="0"/>
                <xsd:element ref="ns2:TaxCatchAllLabel"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01946-e264-40a9-b252-19c7dedd3add" elementFormDefault="qualified">
    <xsd:import namespace="http://schemas.microsoft.com/office/2006/documentManagement/types"/>
    <xsd:import namespace="http://schemas.microsoft.com/office/infopath/2007/PartnerControls"/>
    <xsd:element name="LD_Dokumentansvarig" ma:index="2" ma:displayName="Dokumentansvarig" ma:list="UserInfo" ma:internalName="LD_Dokumentansvarig"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D_Informationsklass" ma:index="4" ma:displayName="Informationsklass" ma:default="Intern alla" ma:internalName="LD_Informationsklass" ma:readOnly="false">
      <xsd:simpleType>
        <xsd:restriction base="dms:Choice">
          <xsd:enumeration value="Publik"/>
          <xsd:enumeration value="Intern alla"/>
          <xsd:enumeration value="Intern skyddad"/>
        </xsd:restriction>
      </xsd:simpleType>
    </xsd:element>
    <xsd:element name="LD_ArbetsrumID" ma:index="8" nillable="true" ma:displayName="ArbetsrumID" ma:hidden="true" ma:internalName="LD_Arbetsrum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LD_DokumentID" ma:index="9" nillable="true" ma:displayName="LD DokumentID" ma:hidden="true" ma:internalName="LD_Dok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LD_Faktaagare" ma:index="10" nillable="true" ma:displayName="Faktaägare" ma:hidden="true" ma:internalName="LD_Faktaagar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LD_Version" ma:index="11" nillable="true" ma:displayName="Version" ma:internalName="LD_Version" ma:readOnly="false">
      <xsd:simpleType>
        <xsd:restriction base="dms:Text"/>
      </xsd:simpleType>
    </xsd:element>
    <xsd:element name="LD_GranskatAv" ma:index="12" nillable="true" ma:displayName="Granskat av" ma:list="UserInfo" ma:internalName="LD_GranskatAv"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D_Dokumentstatus" ma:index="13" nillable="true" ma:displayName="Dokumentstatus" ma:default="Utkast" ma:hidden="true" ma:internalName="LD_Dokumentstatus" ma:readOnly="false">
      <xsd:simpleType>
        <xsd:restriction base="dms:Choice">
          <xsd:enumeration value="Utkast"/>
          <xsd:enumeration value="Granskning pågår"/>
          <xsd:enumeration value="Granskat"/>
          <xsd:enumeration value="Godkännande pågår"/>
          <xsd:enumeration value="Godkänt"/>
          <xsd:enumeration value="Ej godkänt"/>
          <xsd:enumeration value="Publicerat"/>
          <xsd:enumeration value="Godkänt och publicerat"/>
        </xsd:restriction>
      </xsd:simpleType>
    </xsd:element>
    <xsd:element name="LD_Publiceringsstatus" ma:index="14" nillable="true" ma:displayName="Publiceringsstatus" ma:default="Ej publicerat" ma:hidden="true" ma:internalName="LD_Publiceringsstatus" ma:readOnly="false">
      <xsd:simpleType>
        <xsd:restriction base="dms:Choice">
          <xsd:enumeration value="Ej publicerat"/>
          <xsd:enumeration value="Publicering pågår"/>
          <xsd:enumeration value="Publicerat"/>
          <xsd:enumeration value="Avpublicerat"/>
          <xsd:enumeration value="Revidering krävs"/>
          <xsd:enumeration value="Revidering pågår"/>
        </xsd:restriction>
      </xsd:simpleType>
    </xsd:element>
    <xsd:element name="LD_OldPubliceringsstatus" ma:index="20" nillable="true" ma:displayName="Old Publiceringsstatus" ma:hidden="true" ma:internalName="LD_OldPubliceringsstatus" ma:readOnly="false">
      <xsd:simpleType>
        <xsd:restriction base="dms:Text"/>
      </xsd:simpleType>
    </xsd:element>
    <xsd:element name="TaxCatchAll" ma:index="21" nillable="true" ma:displayName="Taxonomy Catch All Column" ma:description="" ma:hidden="true" ma:list="{f36c8a02-c5dc-4b6d-878c-e6fe92fac4ed}" ma:internalName="TaxCatchAll" ma:showField="CatchAllData" ma:web="d192e70a-0c08-47b3-b915-5412533a9aae">
      <xsd:complexType>
        <xsd:complexContent>
          <xsd:extension base="dms:MultiChoiceLookup">
            <xsd:sequence>
              <xsd:element name="Value" type="dms:Lookup" maxOccurs="unbounded" minOccurs="0" nillable="true"/>
            </xsd:sequence>
          </xsd:extension>
        </xsd:complexContent>
      </xsd:complexType>
    </xsd:element>
    <xsd:element name="l94247903c2249fd91f98a10a58087d0" ma:index="22" nillable="true" ma:taxonomy="true" ma:internalName="l94247903c2249fd91f98a10a58087d0" ma:taxonomyFieldName="LD_Dokumenttyp" ma:displayName="Dokumenttyp" ma:readOnly="false" ma:fieldId="{59424790-3c22-49fd-91f9-8a10a58087d0}" ma:sspId="e7769dcc-5dd1-4f02-a71f-f2e47d1eab4e" ma:termSetId="0f652e80-21f1-4db9-823c-0c440e78a020" ma:anchorId="00000000-0000-0000-0000-000000000000" ma:open="false" ma:isKeyword="false">
      <xsd:complexType>
        <xsd:sequence>
          <xsd:element ref="pc:Terms" minOccurs="0" maxOccurs="1"/>
        </xsd:sequence>
      </xsd:complexType>
    </xsd:element>
    <xsd:element name="b949fc07257b40f7b02b2d246d41368f" ma:index="24" ma:taxonomy="true" ma:internalName="b949fc07257b40f7b02b2d246d41368f" ma:taxonomyFieldName="LD_GallerForVerksamhet" ma:displayName="Gäller för verksamhet" ma:readOnly="false" ma:default="" ma:fieldId="{b949fc07-257b-40f7-b02b-2d246d41368f}" ma:taxonomyMulti="true" ma:sspId="e7769dcc-5dd1-4f02-a71f-f2e47d1eab4e" ma:termSetId="fdc1c8bc-96b8-4ad1-a7fe-19ec9003abbc" ma:anchorId="00000000-0000-0000-0000-000000000000" ma:open="false" ma:isKeyword="false">
      <xsd:complexType>
        <xsd:sequence>
          <xsd:element ref="pc:Terms" minOccurs="0" maxOccurs="1"/>
        </xsd:sequence>
      </xsd:complexType>
    </xsd:element>
    <xsd:element name="d35d67994db9475aa58636ebfce59533" ma:index="25" nillable="true" ma:taxonomy="true" ma:internalName="d35d67994db9475aa58636ebfce59533" ma:taxonomyFieldName="LD_Sprak" ma:displayName="Språk" ma:readOnly="false" ma:default="1;#sv - svenska|fc4bf42e-8ca5-492e-bdac-5e5e0115cfa8" ma:fieldId="{d35d6799-4db9-475a-a586-36ebfce59533}" ma:sspId="e7769dcc-5dd1-4f02-a71f-f2e47d1eab4e" ma:termSetId="34bdb1d3-4598-4ab4-b025-869b2700dd57" ma:anchorId="00000000-0000-0000-0000-000000000000" ma:open="false" ma:isKeyword="false">
      <xsd:complexType>
        <xsd:sequence>
          <xsd:element ref="pc:Terms" minOccurs="0" maxOccurs="1"/>
        </xsd:sequence>
      </xsd:complexType>
    </xsd:element>
    <xsd:element name="ib626626c2604ac096d2606abc0b50e1" ma:index="26" nillable="true" ma:taxonomy="true" ma:internalName="ib626626c2604ac096d2606abc0b50e1" ma:taxonomyFieldName="LD_Process" ma:displayName="Process" ma:readOnly="false" ma:fieldId="{2b626626-c260-4ac0-96d2-606abc0b50e1}" ma:sspId="e7769dcc-5dd1-4f02-a71f-f2e47d1eab4e" ma:termSetId="76f4019a-91e2-4560-b452-ad5219d43070" ma:anchorId="00000000-0000-0000-0000-000000000000" ma:open="false" ma:isKeyword="false">
      <xsd:complexType>
        <xsd:sequence>
          <xsd:element ref="pc:Terms" minOccurs="0" maxOccurs="1"/>
        </xsd:sequence>
      </xsd:complexType>
    </xsd:element>
    <xsd:element name="j125def9988a4544907fddb4a09b1af5" ma:index="29" nillable="true" ma:taxonomy="true" ma:internalName="j125def9988a4544907fddb4a09b1af5" ma:taxonomyFieldName="LD_Nyckelord" ma:displayName="Nyckelord" ma:readOnly="false" ma:fieldId="{3125def9-988a-4544-907f-ddb4a09b1af5}" ma:taxonomyMulti="true" ma:sspId="e7769dcc-5dd1-4f02-a71f-f2e47d1eab4e" ma:termSetId="4e71d024-632f-4c5c-a02d-6b344a2d3997" ma:anchorId="00000000-0000-0000-0000-000000000000" ma:open="true" ma:isKeyword="false">
      <xsd:complexType>
        <xsd:sequence>
          <xsd:element ref="pc:Terms" minOccurs="0" maxOccurs="1"/>
        </xsd:sequence>
      </xsd:complexType>
    </xsd:element>
    <xsd:element name="ib8be5378b304cd19503fe0f13c962e4" ma:index="31" nillable="true" ma:taxonomy="true" ma:internalName="ib8be5378b304cd19503fe0f13c962e4" ma:taxonomyFieldName="LD_Dokumentsamling" ma:displayName="Dokumentsamling" ma:default="" ma:fieldId="{2b8be537-8b30-4cd1-9503-fe0f13c962e4}" ma:taxonomyMulti="true" ma:sspId="e7769dcc-5dd1-4f02-a71f-f2e47d1eab4e" ma:termSetId="616aacf0-f681-4ad1-9a56-1a611ffe0410" ma:anchorId="00000000-0000-0000-0000-000000000000" ma:open="true" ma:isKeyword="false">
      <xsd:complexType>
        <xsd:sequence>
          <xsd:element ref="pc:Terms" minOccurs="0" maxOccurs="1"/>
        </xsd:sequence>
      </xsd:complexType>
    </xsd:element>
    <xsd:element name="LD_OldDokumentstatus" ma:index="32" nillable="true" ma:displayName="Old Dokumentstatus" ma:hidden="true" ma:internalName="LD_OldDokumentstatus" ma:readOnly="false">
      <xsd:simpleType>
        <xsd:restriction base="dms:Text"/>
      </xsd:simpleType>
    </xsd:element>
    <xsd:element name="nf66689e3cec4bcc9e3f4977582c706c" ma:index="33" nillable="true" ma:taxonomy="true" ma:internalName="nf66689e3cec4bcc9e3f4977582c706c" ma:taxonomyFieldName="LD_Ledningssytem" ma:displayName="Ledningssystem" ma:default="" ma:fieldId="{7f66689e-3cec-4bcc-9e3f-4977582c706c}" ma:sspId="e7769dcc-5dd1-4f02-a71f-f2e47d1eab4e" ma:termSetId="829eac8a-34d8-46a0-90b2-b520bdf78472" ma:anchorId="00000000-0000-0000-0000-000000000000" ma:open="false" ma:isKeyword="false">
      <xsd:complexType>
        <xsd:sequence>
          <xsd:element ref="pc:Terms" minOccurs="0" maxOccurs="1"/>
        </xsd:sequence>
      </xsd:complexType>
    </xsd:element>
    <xsd:element name="TaxCatchAllLabel" ma:index="34" nillable="true" ma:displayName="Taxonomy Catch All Column1" ma:description="" ma:hidden="true" ma:list="{f36c8a02-c5dc-4b6d-878c-e6fe92fac4ed}" ma:internalName="TaxCatchAllLabel" ma:readOnly="true" ma:showField="CatchAllDataLabel" ma:web="d192e70a-0c08-47b3-b915-5412533a9aa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192e70a-0c08-47b3-b915-5412533a9aae" elementFormDefault="qualified">
    <xsd:import namespace="http://schemas.microsoft.com/office/2006/documentManagement/types"/>
    <xsd:import namespace="http://schemas.microsoft.com/office/infopath/2007/PartnerControls"/>
    <xsd:element name="_dlc_DocId" ma:index="35" nillable="true" ma:displayName="Dokument-ID-värde" ma:description="Värdet för dokument-ID som tilldelats till det här objektet." ma:internalName="_dlc_DocId" ma:readOnly="true">
      <xsd:simpleType>
        <xsd:restriction base="dms:Text"/>
      </xsd:simpleType>
    </xsd:element>
    <xsd:element name="_dlc_DocIdUrl" ma:index="36"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7" nillable="true" ma:displayName="Spara ID" ma:description="Behåll ID vid tillägg."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Innehållstyp"/>
        <xsd:element ref="dc:title"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e7769dcc-5dd1-4f02-a71f-f2e47d1eab4e" ContentTypeId="0x010100AC92CF2061C10240851FF38CAA99F4B80303" PreviousValue="false"/>
</file>

<file path=customXml/itemProps1.xml><?xml version="1.0" encoding="utf-8"?>
<ds:datastoreItem xmlns:ds="http://schemas.openxmlformats.org/officeDocument/2006/customXml" ds:itemID="{20024E15-E290-4AB3-AE13-73E4633A1C51}">
  <ds:schemaRefs>
    <ds:schemaRef ds:uri="http://schemas.microsoft.com/sharepoint/v3/contenttype/forms"/>
  </ds:schemaRefs>
</ds:datastoreItem>
</file>

<file path=customXml/itemProps2.xml><?xml version="1.0" encoding="utf-8"?>
<ds:datastoreItem xmlns:ds="http://schemas.openxmlformats.org/officeDocument/2006/customXml" ds:itemID="{46FD8BAF-8E74-4279-BD27-F9F02D619819}">
  <ds:schemaRefs>
    <ds:schemaRef ds:uri="http://schemas.microsoft.com/sharepoint/events"/>
  </ds:schemaRefs>
</ds:datastoreItem>
</file>

<file path=customXml/itemProps3.xml><?xml version="1.0" encoding="utf-8"?>
<ds:datastoreItem xmlns:ds="http://schemas.openxmlformats.org/officeDocument/2006/customXml" ds:itemID="{C6FB3ADD-DCDF-4A07-9C45-CA476A04499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f901946-e264-40a9-b252-19c7dedd3add"/>
    <ds:schemaRef ds:uri="d192e70a-0c08-47b3-b915-5412533a9aae"/>
    <ds:schemaRef ds:uri="http://www.w3.org/XML/1998/namespace"/>
    <ds:schemaRef ds:uri="http://purl.org/dc/dcmitype/"/>
  </ds:schemaRefs>
</ds:datastoreItem>
</file>

<file path=customXml/itemProps4.xml><?xml version="1.0" encoding="utf-8"?>
<ds:datastoreItem xmlns:ds="http://schemas.openxmlformats.org/officeDocument/2006/customXml" ds:itemID="{397DC350-19DD-4FFF-8076-28A45B079C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01946-e264-40a9-b252-19c7dedd3add"/>
    <ds:schemaRef ds:uri="d192e70a-0c08-47b3-b915-5412533a9a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81D9D433-7EDB-43DE-9A37-AE57989E41BB}">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Facet</Template>
  <TotalTime>4138</TotalTime>
  <Words>2043</Words>
  <Application>Microsoft Office PowerPoint</Application>
  <PresentationFormat>Bredbild</PresentationFormat>
  <Paragraphs>202</Paragraphs>
  <Slides>15</Slides>
  <Notes>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15</vt:i4>
      </vt:variant>
    </vt:vector>
  </HeadingPairs>
  <TitlesOfParts>
    <vt:vector size="22" baseType="lpstr">
      <vt:lpstr>Arial</vt:lpstr>
      <vt:lpstr>Calibri</vt:lpstr>
      <vt:lpstr>Times New Roman</vt:lpstr>
      <vt:lpstr>Trebuchet MS</vt:lpstr>
      <vt:lpstr>Wingdings</vt:lpstr>
      <vt:lpstr>Wingdings 3</vt:lpstr>
      <vt:lpstr>Fasett</vt:lpstr>
      <vt:lpstr>PowerPoint-presentation</vt:lpstr>
      <vt:lpstr>Innehåll september</vt:lpstr>
      <vt:lpstr>Chefen har ordet</vt:lpstr>
      <vt:lpstr>Ett hälsofrämjande arbetssätt</vt:lpstr>
      <vt:lpstr>PowerPoint-presentation</vt:lpstr>
      <vt:lpstr>PowerPoint-presentation</vt:lpstr>
      <vt:lpstr>PowerPoint-presentation</vt:lpstr>
      <vt:lpstr>Hur kan biblioterapi vara hälsofrämjande?</vt:lpstr>
      <vt:lpstr>KASAM och det salutogena perspektivet </vt:lpstr>
      <vt:lpstr>För vem passar biblioterapi?</vt:lpstr>
      <vt:lpstr>PowerPoint-presentation</vt:lpstr>
      <vt:lpstr>Korta nedslag i biblioterapins långa historia</vt:lpstr>
      <vt:lpstr>Må bra med litteratur </vt:lpstr>
      <vt:lpstr>Litteraturen tar plats i friskvårdsprogrammet  </vt:lpstr>
      <vt:lpstr>Lär dig mer</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Biblioteksnyttapril 2020</dc:title>
  <dc:subject/>
  <dc:creator>Susanne Lundin</dc:creator>
  <cp:keywords/>
  <dc:description/>
  <cp:lastModifiedBy>Lundin Susanne /Bibliotek och informationscentral /Falun</cp:lastModifiedBy>
  <cp:revision>417</cp:revision>
  <cp:lastPrinted>2020-08-25T12:05:46Z</cp:lastPrinted>
  <dcterms:created xsi:type="dcterms:W3CDTF">2016-11-14T14:16:14Z</dcterms:created>
  <dcterms:modified xsi:type="dcterms:W3CDTF">2021-09-07T11:32:31Z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35d67994db9475aa58636ebfce59533">
    <vt:lpwstr>sv - svenska|fc4bf42e-8ca5-492e-bdac-5e5e0115cfa8</vt:lpwstr>
  </property>
  <property fmtid="{D5CDD505-2E9C-101B-9397-08002B2CF9AE}" pid="3" name="ContentTypeId">
    <vt:lpwstr>0x010100AC92CF2061C10240851FF38CAA99F4B803030075B9CA81177BA241B293D0BAD2CA089C</vt:lpwstr>
  </property>
  <property fmtid="{D5CDD505-2E9C-101B-9397-08002B2CF9AE}" pid="4" name="TaxCatchAll">
    <vt:lpwstr>7;#sv - svenska</vt:lpwstr>
  </property>
  <property fmtid="{D5CDD505-2E9C-101B-9397-08002B2CF9AE}" pid="5" name="LD_GallerForVerksamhet">
    <vt:lpwstr>4;#Bibliotek Falun|cd68fc91-2a16-454d-94dd-be6f2ae9d9c6;#27;#Bibliotek Mora|bf31f45c-df93-4ccd-a75e-77248245c25b</vt:lpwstr>
  </property>
  <property fmtid="{D5CDD505-2E9C-101B-9397-08002B2CF9AE}" pid="6" name="LD_Process">
    <vt:lpwstr/>
  </property>
  <property fmtid="{D5CDD505-2E9C-101B-9397-08002B2CF9AE}" pid="7" name="LD_Forfattning">
    <vt:lpwstr/>
  </property>
  <property fmtid="{D5CDD505-2E9C-101B-9397-08002B2CF9AE}" pid="8" name="LD_Nyckelord">
    <vt:lpwstr/>
  </property>
  <property fmtid="{D5CDD505-2E9C-101B-9397-08002B2CF9AE}" pid="9" name="LD_Dokumentsamling">
    <vt:lpwstr/>
  </property>
  <property fmtid="{D5CDD505-2E9C-101B-9397-08002B2CF9AE}" pid="10" name="LD_Dokumenttyp">
    <vt:lpwstr>2;#Information|c81f4761-d8d1-4555-a658-7debad30d97a</vt:lpwstr>
  </property>
  <property fmtid="{D5CDD505-2E9C-101B-9397-08002B2CF9AE}" pid="11" name="eb7deb89d2814b7b90e1fef0bccd24ec">
    <vt:lpwstr/>
  </property>
  <property fmtid="{D5CDD505-2E9C-101B-9397-08002B2CF9AE}" pid="12" name="c37888536a3e4198892c360a23f46821">
    <vt:lpwstr/>
  </property>
  <property fmtid="{D5CDD505-2E9C-101B-9397-08002B2CF9AE}" pid="13" name="e4631235004c4161a9f23c41f2f2c9d6">
    <vt:lpwstr/>
  </property>
  <property fmtid="{D5CDD505-2E9C-101B-9397-08002B2CF9AE}" pid="14" name="LD_Diagnos">
    <vt:lpwstr/>
  </property>
  <property fmtid="{D5CDD505-2E9C-101B-9397-08002B2CF9AE}" pid="15" name="LD_Sprak">
    <vt:lpwstr>1;#sv - svenska|fc4bf42e-8ca5-492e-bdac-5e5e0115cfa8</vt:lpwstr>
  </property>
  <property fmtid="{D5CDD505-2E9C-101B-9397-08002B2CF9AE}" pid="16" name="LD_MeSHterm">
    <vt:lpwstr/>
  </property>
  <property fmtid="{D5CDD505-2E9C-101B-9397-08002B2CF9AE}" pid="17" name="_dlc_DocIdItemGuid">
    <vt:lpwstr>e572605d-1b2a-450c-832c-1edc15c700e1</vt:lpwstr>
  </property>
  <property fmtid="{D5CDD505-2E9C-101B-9397-08002B2CF9AE}" pid="18" name="Granskning">
    <vt:lpwstr/>
  </property>
  <property fmtid="{D5CDD505-2E9C-101B-9397-08002B2CF9AE}" pid="19" name="LD_Ledningssytem">
    <vt:lpwstr/>
  </property>
</Properties>
</file>