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6.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9.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1.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 id="2147483714" r:id="rId7"/>
    <p:sldMasterId id="2147483724" r:id="rId8"/>
    <p:sldMasterId id="2147483741" r:id="rId9"/>
    <p:sldMasterId id="2147483747" r:id="rId10"/>
    <p:sldMasterId id="2147483757" r:id="rId11"/>
    <p:sldMasterId id="2147483763" r:id="rId12"/>
    <p:sldMasterId id="2147483772" r:id="rId13"/>
    <p:sldMasterId id="2147483783" r:id="rId14"/>
    <p:sldMasterId id="2147483793" r:id="rId15"/>
    <p:sldMasterId id="2147483799" r:id="rId16"/>
    <p:sldMasterId id="2147483810" r:id="rId17"/>
    <p:sldMasterId id="2147483834" r:id="rId18"/>
    <p:sldMasterId id="2147483844" r:id="rId19"/>
    <p:sldMasterId id="2147483850" r:id="rId20"/>
    <p:sldMasterId id="2147483859" r:id="rId21"/>
    <p:sldMasterId id="2147483872" r:id="rId22"/>
    <p:sldMasterId id="2147483882" r:id="rId23"/>
  </p:sldMasterIdLst>
  <p:notesMasterIdLst>
    <p:notesMasterId r:id="rId74"/>
  </p:notesMasterIdLst>
  <p:handoutMasterIdLst>
    <p:handoutMasterId r:id="rId75"/>
  </p:handoutMasterIdLst>
  <p:sldIdLst>
    <p:sldId id="315" r:id="rId24"/>
    <p:sldId id="262" r:id="rId25"/>
    <p:sldId id="495" r:id="rId26"/>
    <p:sldId id="498" r:id="rId27"/>
    <p:sldId id="499" r:id="rId28"/>
    <p:sldId id="500" r:id="rId29"/>
    <p:sldId id="501" r:id="rId30"/>
    <p:sldId id="502" r:id="rId31"/>
    <p:sldId id="478" r:id="rId32"/>
    <p:sldId id="471" r:id="rId33"/>
    <p:sldId id="503" r:id="rId34"/>
    <p:sldId id="477" r:id="rId35"/>
    <p:sldId id="474" r:id="rId36"/>
    <p:sldId id="475" r:id="rId37"/>
    <p:sldId id="476" r:id="rId38"/>
    <p:sldId id="480" r:id="rId39"/>
    <p:sldId id="481" r:id="rId40"/>
    <p:sldId id="482" r:id="rId41"/>
    <p:sldId id="483" r:id="rId42"/>
    <p:sldId id="484" r:id="rId43"/>
    <p:sldId id="504" r:id="rId44"/>
    <p:sldId id="505" r:id="rId45"/>
    <p:sldId id="506" r:id="rId46"/>
    <p:sldId id="507" r:id="rId47"/>
    <p:sldId id="508" r:id="rId48"/>
    <p:sldId id="509" r:id="rId49"/>
    <p:sldId id="510" r:id="rId50"/>
    <p:sldId id="511" r:id="rId51"/>
    <p:sldId id="512" r:id="rId52"/>
    <p:sldId id="513" r:id="rId53"/>
    <p:sldId id="514" r:id="rId54"/>
    <p:sldId id="515" r:id="rId55"/>
    <p:sldId id="516" r:id="rId56"/>
    <p:sldId id="517" r:id="rId57"/>
    <p:sldId id="518" r:id="rId58"/>
    <p:sldId id="519" r:id="rId59"/>
    <p:sldId id="520" r:id="rId60"/>
    <p:sldId id="487" r:id="rId61"/>
    <p:sldId id="488" r:id="rId62"/>
    <p:sldId id="489" r:id="rId63"/>
    <p:sldId id="490" r:id="rId64"/>
    <p:sldId id="491" r:id="rId65"/>
    <p:sldId id="492" r:id="rId66"/>
    <p:sldId id="493" r:id="rId67"/>
    <p:sldId id="494" r:id="rId68"/>
    <p:sldId id="496" r:id="rId69"/>
    <p:sldId id="497" r:id="rId70"/>
    <p:sldId id="485" r:id="rId71"/>
    <p:sldId id="486" r:id="rId72"/>
    <p:sldId id="320" r:id="rId7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5" autoAdjust="0"/>
    <p:restoredTop sz="66230" autoAdjust="0"/>
  </p:normalViewPr>
  <p:slideViewPr>
    <p:cSldViewPr snapToGrid="0">
      <p:cViewPr varScale="1">
        <p:scale>
          <a:sx n="42" d="100"/>
          <a:sy n="42" d="100"/>
        </p:scale>
        <p:origin x="15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FEDAB-5A1A-43D5-BB23-9C84EF4754F9}" type="doc">
      <dgm:prSet loTypeId="urn:microsoft.com/office/officeart/2005/8/layout/pyramid3" loCatId="pyramid" qsTypeId="urn:microsoft.com/office/officeart/2005/8/quickstyle/simple1" qsCatId="simple" csTypeId="urn:microsoft.com/office/officeart/2005/8/colors/colorful1" csCatId="colorful" phldr="1"/>
      <dgm:spPr/>
    </dgm:pt>
    <dgm:pt modelId="{955CCD58-30C1-4F6F-88E7-59BA5BDDCFE3}">
      <dgm:prSet phldrT="[Text]" custT="1"/>
      <dgm:spPr/>
      <dgm:t>
        <a:bodyPr/>
        <a:lstStyle/>
        <a:p>
          <a:r>
            <a:rPr lang="sv-SE" sz="1800" dirty="0" smtClean="0">
              <a:latin typeface="Arial" panose="020B0604020202020204" pitchFamily="34" charset="0"/>
              <a:cs typeface="Arial" panose="020B0604020202020204" pitchFamily="34" charset="0"/>
            </a:rPr>
            <a:t>Deltagande kommuner</a:t>
          </a:r>
        </a:p>
        <a:p>
          <a:endParaRPr lang="sv-SE" sz="1800" dirty="0">
            <a:latin typeface="Arial" panose="020B0604020202020204" pitchFamily="34" charset="0"/>
            <a:cs typeface="Arial" panose="020B0604020202020204" pitchFamily="34" charset="0"/>
          </a:endParaRPr>
        </a:p>
      </dgm:t>
    </dgm:pt>
    <dgm:pt modelId="{2A24B47F-A350-41D2-B0D3-88C2826BE37D}" type="parTrans" cxnId="{4C4E8254-7D62-41EF-9296-36427459746C}">
      <dgm:prSet/>
      <dgm:spPr/>
      <dgm:t>
        <a:bodyPr/>
        <a:lstStyle/>
        <a:p>
          <a:endParaRPr lang="sv-SE" sz="1000">
            <a:latin typeface="Arial" panose="020B0604020202020204" pitchFamily="34" charset="0"/>
            <a:cs typeface="Arial" panose="020B0604020202020204" pitchFamily="34" charset="0"/>
          </a:endParaRPr>
        </a:p>
      </dgm:t>
    </dgm:pt>
    <dgm:pt modelId="{947F2F80-8945-4A08-87B4-D5EF21333C51}" type="sibTrans" cxnId="{4C4E8254-7D62-41EF-9296-36427459746C}">
      <dgm:prSet/>
      <dgm:spPr/>
      <dgm:t>
        <a:bodyPr/>
        <a:lstStyle/>
        <a:p>
          <a:endParaRPr lang="sv-SE" sz="1000">
            <a:latin typeface="Arial" panose="020B0604020202020204" pitchFamily="34" charset="0"/>
            <a:cs typeface="Arial" panose="020B0604020202020204" pitchFamily="34" charset="0"/>
          </a:endParaRPr>
        </a:p>
      </dgm:t>
    </dgm:pt>
    <dgm:pt modelId="{DE889399-BAF1-4E28-94DE-F9EAE50DA963}">
      <dgm:prSet phldrT="[Text]" custT="1"/>
      <dgm:spPr/>
      <dgm:t>
        <a:bodyPr/>
        <a:lstStyle/>
        <a:p>
          <a:r>
            <a:rPr lang="sv-SE" sz="1800" dirty="0" smtClean="0">
              <a:latin typeface="Arial" panose="020B0604020202020204" pitchFamily="34" charset="0"/>
              <a:cs typeface="Arial" panose="020B0604020202020204" pitchFamily="34" charset="0"/>
            </a:rPr>
            <a:t>RSS</a:t>
          </a:r>
          <a:endParaRPr lang="sv-SE" sz="1800" dirty="0">
            <a:latin typeface="Arial" panose="020B0604020202020204" pitchFamily="34" charset="0"/>
            <a:cs typeface="Arial" panose="020B0604020202020204" pitchFamily="34" charset="0"/>
          </a:endParaRPr>
        </a:p>
      </dgm:t>
    </dgm:pt>
    <dgm:pt modelId="{61DFB017-6900-4E71-82B9-CBE0ADE9314B}" type="parTrans" cxnId="{7AC40532-EDCD-40B8-9DD9-AD73C1CC92B6}">
      <dgm:prSet/>
      <dgm:spPr/>
      <dgm:t>
        <a:bodyPr/>
        <a:lstStyle/>
        <a:p>
          <a:endParaRPr lang="sv-SE" sz="1000">
            <a:latin typeface="Arial" panose="020B0604020202020204" pitchFamily="34" charset="0"/>
            <a:cs typeface="Arial" panose="020B0604020202020204" pitchFamily="34" charset="0"/>
          </a:endParaRPr>
        </a:p>
      </dgm:t>
    </dgm:pt>
    <dgm:pt modelId="{2C2F79E9-DC71-4B38-9BE5-E37951D78CF0}" type="sibTrans" cxnId="{7AC40532-EDCD-40B8-9DD9-AD73C1CC92B6}">
      <dgm:prSet/>
      <dgm:spPr/>
      <dgm:t>
        <a:bodyPr/>
        <a:lstStyle/>
        <a:p>
          <a:endParaRPr lang="sv-SE" sz="1000">
            <a:latin typeface="Arial" panose="020B0604020202020204" pitchFamily="34" charset="0"/>
            <a:cs typeface="Arial" panose="020B0604020202020204" pitchFamily="34" charset="0"/>
          </a:endParaRPr>
        </a:p>
      </dgm:t>
    </dgm:pt>
    <dgm:pt modelId="{6E3D98F2-1CC1-4813-B27F-F8A057930DD7}">
      <dgm:prSet phldrT="[Text]" custT="1"/>
      <dgm:spPr/>
      <dgm:t>
        <a:bodyPr anchor="t"/>
        <a:lstStyle/>
        <a:p>
          <a:endParaRPr lang="sv-SE" sz="1800" dirty="0" smtClean="0">
            <a:latin typeface="Arial" panose="020B0604020202020204" pitchFamily="34" charset="0"/>
            <a:cs typeface="Arial" panose="020B0604020202020204" pitchFamily="34" charset="0"/>
          </a:endParaRPr>
        </a:p>
        <a:p>
          <a:r>
            <a:rPr lang="sv-SE" sz="1800" dirty="0" smtClean="0">
              <a:latin typeface="Arial" panose="020B0604020202020204" pitchFamily="34" charset="0"/>
              <a:cs typeface="Arial" panose="020B0604020202020204" pitchFamily="34" charset="0"/>
            </a:rPr>
            <a:t>SKR</a:t>
          </a:r>
        </a:p>
      </dgm:t>
    </dgm:pt>
    <dgm:pt modelId="{AE9937D5-16CF-48B3-8CF1-22864D06C82B}" type="parTrans" cxnId="{C7797811-9727-45B5-B36A-1B3B286377A3}">
      <dgm:prSet/>
      <dgm:spPr/>
      <dgm:t>
        <a:bodyPr/>
        <a:lstStyle/>
        <a:p>
          <a:endParaRPr lang="sv-SE" sz="1000">
            <a:latin typeface="Arial" panose="020B0604020202020204" pitchFamily="34" charset="0"/>
            <a:cs typeface="Arial" panose="020B0604020202020204" pitchFamily="34" charset="0"/>
          </a:endParaRPr>
        </a:p>
      </dgm:t>
    </dgm:pt>
    <dgm:pt modelId="{34CA5661-909C-4393-A6B8-6BA031499ED4}" type="sibTrans" cxnId="{C7797811-9727-45B5-B36A-1B3B286377A3}">
      <dgm:prSet/>
      <dgm:spPr/>
      <dgm:t>
        <a:bodyPr/>
        <a:lstStyle/>
        <a:p>
          <a:endParaRPr lang="sv-SE" sz="1000">
            <a:latin typeface="Arial" panose="020B0604020202020204" pitchFamily="34" charset="0"/>
            <a:cs typeface="Arial" panose="020B0604020202020204" pitchFamily="34" charset="0"/>
          </a:endParaRPr>
        </a:p>
      </dgm:t>
    </dgm:pt>
    <dgm:pt modelId="{68FC95A7-8462-4F7E-A5C8-BD3EA677A3F6}" type="pres">
      <dgm:prSet presAssocID="{33EFEDAB-5A1A-43D5-BB23-9C84EF4754F9}" presName="Name0" presStyleCnt="0">
        <dgm:presLayoutVars>
          <dgm:dir/>
          <dgm:animLvl val="lvl"/>
          <dgm:resizeHandles val="exact"/>
        </dgm:presLayoutVars>
      </dgm:prSet>
      <dgm:spPr/>
    </dgm:pt>
    <dgm:pt modelId="{9A082001-DC4A-45E3-8E6B-5F0FAD952C74}" type="pres">
      <dgm:prSet presAssocID="{955CCD58-30C1-4F6F-88E7-59BA5BDDCFE3}" presName="Name8" presStyleCnt="0"/>
      <dgm:spPr/>
    </dgm:pt>
    <dgm:pt modelId="{87C8BDD4-8F0E-49E7-8C8D-28889971CFE4}" type="pres">
      <dgm:prSet presAssocID="{955CCD58-30C1-4F6F-88E7-59BA5BDDCFE3}" presName="level" presStyleLbl="node1" presStyleIdx="0" presStyleCnt="3" custLinFactNeighborX="-19730" custLinFactNeighborY="-9716">
        <dgm:presLayoutVars>
          <dgm:chMax val="1"/>
          <dgm:bulletEnabled val="1"/>
        </dgm:presLayoutVars>
      </dgm:prSet>
      <dgm:spPr/>
      <dgm:t>
        <a:bodyPr/>
        <a:lstStyle/>
        <a:p>
          <a:endParaRPr lang="sv-SE"/>
        </a:p>
      </dgm:t>
    </dgm:pt>
    <dgm:pt modelId="{FA243250-0E2B-4998-ABE3-AEE647FFD4CD}" type="pres">
      <dgm:prSet presAssocID="{955CCD58-30C1-4F6F-88E7-59BA5BDDCFE3}" presName="levelTx" presStyleLbl="revTx" presStyleIdx="0" presStyleCnt="0">
        <dgm:presLayoutVars>
          <dgm:chMax val="1"/>
          <dgm:bulletEnabled val="1"/>
        </dgm:presLayoutVars>
      </dgm:prSet>
      <dgm:spPr/>
      <dgm:t>
        <a:bodyPr/>
        <a:lstStyle/>
        <a:p>
          <a:endParaRPr lang="sv-SE"/>
        </a:p>
      </dgm:t>
    </dgm:pt>
    <dgm:pt modelId="{44E83DAF-1C31-46B2-94BF-9DDA63259BCF}" type="pres">
      <dgm:prSet presAssocID="{DE889399-BAF1-4E28-94DE-F9EAE50DA963}" presName="Name8" presStyleCnt="0"/>
      <dgm:spPr/>
    </dgm:pt>
    <dgm:pt modelId="{1C30ADF8-88B2-405B-A3F3-50242466F4E9}" type="pres">
      <dgm:prSet presAssocID="{DE889399-BAF1-4E28-94DE-F9EAE50DA963}" presName="level" presStyleLbl="node1" presStyleIdx="1" presStyleCnt="3">
        <dgm:presLayoutVars>
          <dgm:chMax val="1"/>
          <dgm:bulletEnabled val="1"/>
        </dgm:presLayoutVars>
      </dgm:prSet>
      <dgm:spPr/>
      <dgm:t>
        <a:bodyPr/>
        <a:lstStyle/>
        <a:p>
          <a:endParaRPr lang="sv-SE"/>
        </a:p>
      </dgm:t>
    </dgm:pt>
    <dgm:pt modelId="{6F628B2C-9CA6-4CFD-869E-476F497B86E0}" type="pres">
      <dgm:prSet presAssocID="{DE889399-BAF1-4E28-94DE-F9EAE50DA963}" presName="levelTx" presStyleLbl="revTx" presStyleIdx="0" presStyleCnt="0">
        <dgm:presLayoutVars>
          <dgm:chMax val="1"/>
          <dgm:bulletEnabled val="1"/>
        </dgm:presLayoutVars>
      </dgm:prSet>
      <dgm:spPr/>
      <dgm:t>
        <a:bodyPr/>
        <a:lstStyle/>
        <a:p>
          <a:endParaRPr lang="sv-SE"/>
        </a:p>
      </dgm:t>
    </dgm:pt>
    <dgm:pt modelId="{439D57D2-D184-4B19-BA4E-57A4D982DE8F}" type="pres">
      <dgm:prSet presAssocID="{6E3D98F2-1CC1-4813-B27F-F8A057930DD7}" presName="Name8" presStyleCnt="0"/>
      <dgm:spPr/>
    </dgm:pt>
    <dgm:pt modelId="{B8F88C7D-E8BA-449D-8446-A1F3FFD73CDC}" type="pres">
      <dgm:prSet presAssocID="{6E3D98F2-1CC1-4813-B27F-F8A057930DD7}" presName="level" presStyleLbl="node1" presStyleIdx="2" presStyleCnt="3">
        <dgm:presLayoutVars>
          <dgm:chMax val="1"/>
          <dgm:bulletEnabled val="1"/>
        </dgm:presLayoutVars>
      </dgm:prSet>
      <dgm:spPr/>
      <dgm:t>
        <a:bodyPr/>
        <a:lstStyle/>
        <a:p>
          <a:endParaRPr lang="sv-SE"/>
        </a:p>
      </dgm:t>
    </dgm:pt>
    <dgm:pt modelId="{AD824BA2-D561-44E9-A4FD-C63AA37BA447}" type="pres">
      <dgm:prSet presAssocID="{6E3D98F2-1CC1-4813-B27F-F8A057930DD7}" presName="levelTx" presStyleLbl="revTx" presStyleIdx="0" presStyleCnt="0">
        <dgm:presLayoutVars>
          <dgm:chMax val="1"/>
          <dgm:bulletEnabled val="1"/>
        </dgm:presLayoutVars>
      </dgm:prSet>
      <dgm:spPr/>
      <dgm:t>
        <a:bodyPr/>
        <a:lstStyle/>
        <a:p>
          <a:endParaRPr lang="sv-SE"/>
        </a:p>
      </dgm:t>
    </dgm:pt>
  </dgm:ptLst>
  <dgm:cxnLst>
    <dgm:cxn modelId="{4C4E8254-7D62-41EF-9296-36427459746C}" srcId="{33EFEDAB-5A1A-43D5-BB23-9C84EF4754F9}" destId="{955CCD58-30C1-4F6F-88E7-59BA5BDDCFE3}" srcOrd="0" destOrd="0" parTransId="{2A24B47F-A350-41D2-B0D3-88C2826BE37D}" sibTransId="{947F2F80-8945-4A08-87B4-D5EF21333C51}"/>
    <dgm:cxn modelId="{C7797811-9727-45B5-B36A-1B3B286377A3}" srcId="{33EFEDAB-5A1A-43D5-BB23-9C84EF4754F9}" destId="{6E3D98F2-1CC1-4813-B27F-F8A057930DD7}" srcOrd="2" destOrd="0" parTransId="{AE9937D5-16CF-48B3-8CF1-22864D06C82B}" sibTransId="{34CA5661-909C-4393-A6B8-6BA031499ED4}"/>
    <dgm:cxn modelId="{23CC8907-68CB-47E3-B47B-48558A086176}" type="presOf" srcId="{955CCD58-30C1-4F6F-88E7-59BA5BDDCFE3}" destId="{FA243250-0E2B-4998-ABE3-AEE647FFD4CD}" srcOrd="1" destOrd="0" presId="urn:microsoft.com/office/officeart/2005/8/layout/pyramid3"/>
    <dgm:cxn modelId="{7AC40532-EDCD-40B8-9DD9-AD73C1CC92B6}" srcId="{33EFEDAB-5A1A-43D5-BB23-9C84EF4754F9}" destId="{DE889399-BAF1-4E28-94DE-F9EAE50DA963}" srcOrd="1" destOrd="0" parTransId="{61DFB017-6900-4E71-82B9-CBE0ADE9314B}" sibTransId="{2C2F79E9-DC71-4B38-9BE5-E37951D78CF0}"/>
    <dgm:cxn modelId="{8FA57E4F-6FD4-49D0-9A71-0B5C52F450ED}" type="presOf" srcId="{DE889399-BAF1-4E28-94DE-F9EAE50DA963}" destId="{6F628B2C-9CA6-4CFD-869E-476F497B86E0}" srcOrd="1" destOrd="0" presId="urn:microsoft.com/office/officeart/2005/8/layout/pyramid3"/>
    <dgm:cxn modelId="{132EA03E-05B0-4F44-B057-F9907D30D96C}" type="presOf" srcId="{DE889399-BAF1-4E28-94DE-F9EAE50DA963}" destId="{1C30ADF8-88B2-405B-A3F3-50242466F4E9}" srcOrd="0" destOrd="0" presId="urn:microsoft.com/office/officeart/2005/8/layout/pyramid3"/>
    <dgm:cxn modelId="{04DA5864-8655-41F8-85A0-654A09465E1F}" type="presOf" srcId="{955CCD58-30C1-4F6F-88E7-59BA5BDDCFE3}" destId="{87C8BDD4-8F0E-49E7-8C8D-28889971CFE4}" srcOrd="0" destOrd="0" presId="urn:microsoft.com/office/officeart/2005/8/layout/pyramid3"/>
    <dgm:cxn modelId="{5E0FBB71-8B74-44C0-92C1-22D2F79467E9}" type="presOf" srcId="{33EFEDAB-5A1A-43D5-BB23-9C84EF4754F9}" destId="{68FC95A7-8462-4F7E-A5C8-BD3EA677A3F6}" srcOrd="0" destOrd="0" presId="urn:microsoft.com/office/officeart/2005/8/layout/pyramid3"/>
    <dgm:cxn modelId="{61B05F00-F278-4A9C-9272-30CBD3A43892}" type="presOf" srcId="{6E3D98F2-1CC1-4813-B27F-F8A057930DD7}" destId="{B8F88C7D-E8BA-449D-8446-A1F3FFD73CDC}" srcOrd="0" destOrd="0" presId="urn:microsoft.com/office/officeart/2005/8/layout/pyramid3"/>
    <dgm:cxn modelId="{390DA52C-95A5-4A37-A38C-EBCB2A447DEB}" type="presOf" srcId="{6E3D98F2-1CC1-4813-B27F-F8A057930DD7}" destId="{AD824BA2-D561-44E9-A4FD-C63AA37BA447}" srcOrd="1" destOrd="0" presId="urn:microsoft.com/office/officeart/2005/8/layout/pyramid3"/>
    <dgm:cxn modelId="{B5068FA3-C4F4-4CB9-B730-BEC7D63334CE}" type="presParOf" srcId="{68FC95A7-8462-4F7E-A5C8-BD3EA677A3F6}" destId="{9A082001-DC4A-45E3-8E6B-5F0FAD952C74}" srcOrd="0" destOrd="0" presId="urn:microsoft.com/office/officeart/2005/8/layout/pyramid3"/>
    <dgm:cxn modelId="{92D1EA91-897E-4421-B671-9A9846234F86}" type="presParOf" srcId="{9A082001-DC4A-45E3-8E6B-5F0FAD952C74}" destId="{87C8BDD4-8F0E-49E7-8C8D-28889971CFE4}" srcOrd="0" destOrd="0" presId="urn:microsoft.com/office/officeart/2005/8/layout/pyramid3"/>
    <dgm:cxn modelId="{B30778E6-3C7F-4949-A897-AC7A5B8BB4F5}" type="presParOf" srcId="{9A082001-DC4A-45E3-8E6B-5F0FAD952C74}" destId="{FA243250-0E2B-4998-ABE3-AEE647FFD4CD}" srcOrd="1" destOrd="0" presId="urn:microsoft.com/office/officeart/2005/8/layout/pyramid3"/>
    <dgm:cxn modelId="{9DFACAB3-D864-4F1F-8A84-C6C388E244AB}" type="presParOf" srcId="{68FC95A7-8462-4F7E-A5C8-BD3EA677A3F6}" destId="{44E83DAF-1C31-46B2-94BF-9DDA63259BCF}" srcOrd="1" destOrd="0" presId="urn:microsoft.com/office/officeart/2005/8/layout/pyramid3"/>
    <dgm:cxn modelId="{A6A6AF6C-BE6F-4267-B5A5-48FCC87D454E}" type="presParOf" srcId="{44E83DAF-1C31-46B2-94BF-9DDA63259BCF}" destId="{1C30ADF8-88B2-405B-A3F3-50242466F4E9}" srcOrd="0" destOrd="0" presId="urn:microsoft.com/office/officeart/2005/8/layout/pyramid3"/>
    <dgm:cxn modelId="{D0581E62-AC57-4C8F-844C-0EDA4C9E4056}" type="presParOf" srcId="{44E83DAF-1C31-46B2-94BF-9DDA63259BCF}" destId="{6F628B2C-9CA6-4CFD-869E-476F497B86E0}" srcOrd="1" destOrd="0" presId="urn:microsoft.com/office/officeart/2005/8/layout/pyramid3"/>
    <dgm:cxn modelId="{B7BC89B1-F41D-4437-A3AC-CC867AB8D1A2}" type="presParOf" srcId="{68FC95A7-8462-4F7E-A5C8-BD3EA677A3F6}" destId="{439D57D2-D184-4B19-BA4E-57A4D982DE8F}" srcOrd="2" destOrd="0" presId="urn:microsoft.com/office/officeart/2005/8/layout/pyramid3"/>
    <dgm:cxn modelId="{5BB39659-D766-407C-9759-78D4809FB275}" type="presParOf" srcId="{439D57D2-D184-4B19-BA4E-57A4D982DE8F}" destId="{B8F88C7D-E8BA-449D-8446-A1F3FFD73CDC}" srcOrd="0" destOrd="0" presId="urn:microsoft.com/office/officeart/2005/8/layout/pyramid3"/>
    <dgm:cxn modelId="{ACFD4826-B11F-493D-8429-1D0DD1CAEB17}" type="presParOf" srcId="{439D57D2-D184-4B19-BA4E-57A4D982DE8F}" destId="{AD824BA2-D561-44E9-A4FD-C63AA37BA44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8BDD4-8F0E-49E7-8C8D-28889971CFE4}">
      <dsp:nvSpPr>
        <dsp:cNvPr id="0" name=""/>
        <dsp:cNvSpPr/>
      </dsp:nvSpPr>
      <dsp:spPr>
        <a:xfrm rot="10800000">
          <a:off x="0" y="0"/>
          <a:ext cx="6834909" cy="2286000"/>
        </a:xfrm>
        <a:prstGeom prst="trapezoid">
          <a:avLst>
            <a:gd name="adj" fmla="val 4983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kern="1200" dirty="0" smtClean="0">
              <a:latin typeface="Arial" panose="020B0604020202020204" pitchFamily="34" charset="0"/>
              <a:cs typeface="Arial" panose="020B0604020202020204" pitchFamily="34" charset="0"/>
            </a:rPr>
            <a:t>Deltagande kommuner</a:t>
          </a:r>
        </a:p>
        <a:p>
          <a:pPr lvl="0" algn="ctr" defTabSz="800100">
            <a:lnSpc>
              <a:spcPct val="90000"/>
            </a:lnSpc>
            <a:spcBef>
              <a:spcPct val="0"/>
            </a:spcBef>
            <a:spcAft>
              <a:spcPct val="35000"/>
            </a:spcAft>
          </a:pPr>
          <a:endParaRPr lang="sv-SE" sz="1800" kern="1200" dirty="0">
            <a:latin typeface="Arial" panose="020B0604020202020204" pitchFamily="34" charset="0"/>
            <a:cs typeface="Arial" panose="020B0604020202020204" pitchFamily="34" charset="0"/>
          </a:endParaRPr>
        </a:p>
      </dsp:txBody>
      <dsp:txXfrm rot="-10800000">
        <a:off x="1196109" y="0"/>
        <a:ext cx="4442690" cy="2286000"/>
      </dsp:txXfrm>
    </dsp:sp>
    <dsp:sp modelId="{1C30ADF8-88B2-405B-A3F3-50242466F4E9}">
      <dsp:nvSpPr>
        <dsp:cNvPr id="0" name=""/>
        <dsp:cNvSpPr/>
      </dsp:nvSpPr>
      <dsp:spPr>
        <a:xfrm rot="10800000">
          <a:off x="1139151" y="2286000"/>
          <a:ext cx="4556606" cy="2286000"/>
        </a:xfrm>
        <a:prstGeom prst="trapezoid">
          <a:avLst>
            <a:gd name="adj" fmla="val 4983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kern="1200" dirty="0" smtClean="0">
              <a:latin typeface="Arial" panose="020B0604020202020204" pitchFamily="34" charset="0"/>
              <a:cs typeface="Arial" panose="020B0604020202020204" pitchFamily="34" charset="0"/>
            </a:rPr>
            <a:t>RSS</a:t>
          </a:r>
          <a:endParaRPr lang="sv-SE" sz="1800" kern="1200" dirty="0">
            <a:latin typeface="Arial" panose="020B0604020202020204" pitchFamily="34" charset="0"/>
            <a:cs typeface="Arial" panose="020B0604020202020204" pitchFamily="34" charset="0"/>
          </a:endParaRPr>
        </a:p>
      </dsp:txBody>
      <dsp:txXfrm rot="-10800000">
        <a:off x="1936557" y="2286000"/>
        <a:ext cx="2961793" cy="2286000"/>
      </dsp:txXfrm>
    </dsp:sp>
    <dsp:sp modelId="{B8F88C7D-E8BA-449D-8446-A1F3FFD73CDC}">
      <dsp:nvSpPr>
        <dsp:cNvPr id="0" name=""/>
        <dsp:cNvSpPr/>
      </dsp:nvSpPr>
      <dsp:spPr>
        <a:xfrm rot="10800000">
          <a:off x="2278303" y="4572000"/>
          <a:ext cx="2278303" cy="2286000"/>
        </a:xfrm>
        <a:prstGeom prst="trapezoid">
          <a:avLst>
            <a:gd name="adj"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endParaRPr lang="sv-SE" sz="18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sv-SE" sz="1800" kern="1200" dirty="0" smtClean="0">
              <a:latin typeface="Arial" panose="020B0604020202020204" pitchFamily="34" charset="0"/>
              <a:cs typeface="Arial" panose="020B0604020202020204" pitchFamily="34" charset="0"/>
            </a:rPr>
            <a:t>SKR</a:t>
          </a:r>
        </a:p>
      </dsp:txBody>
      <dsp:txXfrm rot="-10800000">
        <a:off x="2278303" y="4572000"/>
        <a:ext cx="2278303" cy="228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6F8D789F-9DF5-4E43-BB5C-5796E96D49FE}" type="datetimeFigureOut">
              <a:rPr lang="sv-SE" smtClean="0"/>
              <a:t>2021-04-08</a:t>
            </a:fld>
            <a:endParaRPr lang="sv-SE"/>
          </a:p>
        </p:txBody>
      </p:sp>
      <p:sp>
        <p:nvSpPr>
          <p:cNvPr id="4" name="Platshållare för sidfot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35229739-2E5A-45CA-9E4F-EF96F3AD13FC}" type="slidenum">
              <a:rPr lang="sv-SE" smtClean="0"/>
              <a:t>‹#›</a:t>
            </a:fld>
            <a:endParaRPr lang="sv-SE"/>
          </a:p>
        </p:txBody>
      </p:sp>
    </p:spTree>
    <p:extLst>
      <p:ext uri="{BB962C8B-B14F-4D97-AF65-F5344CB8AC3E}">
        <p14:creationId xmlns:p14="http://schemas.microsoft.com/office/powerpoint/2010/main" val="2954445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E23F61AB-332C-4CF9-BB67-946FC8525791}" type="datetimeFigureOut">
              <a:rPr lang="sv-SE" smtClean="0"/>
              <a:t>2021-04-08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AA09E576-3B4F-4448-AB30-30E2EDFFE6EE}" type="slidenum">
              <a:rPr lang="sv-SE" smtClean="0"/>
              <a:t>‹#›</a:t>
            </a:fld>
            <a:endParaRPr lang="sv-SE"/>
          </a:p>
        </p:txBody>
      </p:sp>
    </p:spTree>
    <p:extLst>
      <p:ext uri="{BB962C8B-B14F-4D97-AF65-F5344CB8AC3E}">
        <p14:creationId xmlns:p14="http://schemas.microsoft.com/office/powerpoint/2010/main" val="282667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1</a:t>
            </a:fld>
            <a:endParaRPr lang="sv-SE"/>
          </a:p>
        </p:txBody>
      </p:sp>
    </p:spTree>
    <p:extLst>
      <p:ext uri="{BB962C8B-B14F-4D97-AF65-F5344CB8AC3E}">
        <p14:creationId xmlns:p14="http://schemas.microsoft.com/office/powerpoint/2010/main" val="1117098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10</a:t>
            </a:fld>
            <a:endParaRPr lang="sv-SE"/>
          </a:p>
        </p:txBody>
      </p:sp>
    </p:spTree>
    <p:extLst>
      <p:ext uri="{BB962C8B-B14F-4D97-AF65-F5344CB8AC3E}">
        <p14:creationId xmlns:p14="http://schemas.microsoft.com/office/powerpoint/2010/main" val="396156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11</a:t>
            </a:fld>
            <a:endParaRPr lang="sv-SE"/>
          </a:p>
        </p:txBody>
      </p:sp>
    </p:spTree>
    <p:extLst>
      <p:ext uri="{BB962C8B-B14F-4D97-AF65-F5344CB8AC3E}">
        <p14:creationId xmlns:p14="http://schemas.microsoft.com/office/powerpoint/2010/main" val="26708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12</a:t>
            </a:fld>
            <a:endParaRPr lang="sv-SE"/>
          </a:p>
        </p:txBody>
      </p:sp>
    </p:spTree>
    <p:extLst>
      <p:ext uri="{BB962C8B-B14F-4D97-AF65-F5344CB8AC3E}">
        <p14:creationId xmlns:p14="http://schemas.microsoft.com/office/powerpoint/2010/main" val="426984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13</a:t>
            </a:fld>
            <a:endParaRPr lang="sv-SE"/>
          </a:p>
        </p:txBody>
      </p:sp>
    </p:spTree>
    <p:extLst>
      <p:ext uri="{BB962C8B-B14F-4D97-AF65-F5344CB8AC3E}">
        <p14:creationId xmlns:p14="http://schemas.microsoft.com/office/powerpoint/2010/main" val="105763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14</a:t>
            </a:fld>
            <a:endParaRPr lang="sv-SE"/>
          </a:p>
        </p:txBody>
      </p:sp>
    </p:spTree>
    <p:extLst>
      <p:ext uri="{BB962C8B-B14F-4D97-AF65-F5344CB8AC3E}">
        <p14:creationId xmlns:p14="http://schemas.microsoft.com/office/powerpoint/2010/main" val="1743416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15</a:t>
            </a:fld>
            <a:endParaRPr lang="sv-SE"/>
          </a:p>
        </p:txBody>
      </p:sp>
    </p:spTree>
    <p:extLst>
      <p:ext uri="{BB962C8B-B14F-4D97-AF65-F5344CB8AC3E}">
        <p14:creationId xmlns:p14="http://schemas.microsoft.com/office/powerpoint/2010/main" val="273894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16</a:t>
            </a:fld>
            <a:endParaRPr lang="sv-SE"/>
          </a:p>
        </p:txBody>
      </p:sp>
    </p:spTree>
    <p:extLst>
      <p:ext uri="{BB962C8B-B14F-4D97-AF65-F5344CB8AC3E}">
        <p14:creationId xmlns:p14="http://schemas.microsoft.com/office/powerpoint/2010/main" val="131100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17</a:t>
            </a:fld>
            <a:endParaRPr lang="sv-SE"/>
          </a:p>
        </p:txBody>
      </p:sp>
    </p:spTree>
    <p:extLst>
      <p:ext uri="{BB962C8B-B14F-4D97-AF65-F5344CB8AC3E}">
        <p14:creationId xmlns:p14="http://schemas.microsoft.com/office/powerpoint/2010/main" val="246078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18</a:t>
            </a:fld>
            <a:endParaRPr lang="sv-SE"/>
          </a:p>
        </p:txBody>
      </p:sp>
    </p:spTree>
    <p:extLst>
      <p:ext uri="{BB962C8B-B14F-4D97-AF65-F5344CB8AC3E}">
        <p14:creationId xmlns:p14="http://schemas.microsoft.com/office/powerpoint/2010/main" val="3381747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tar tillbaka detta till AU och ser</a:t>
            </a:r>
            <a:r>
              <a:rPr lang="sv-SE" baseline="0" dirty="0" smtClean="0"/>
              <a:t> hur vi kan jobba med dessa förslag</a:t>
            </a:r>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19</a:t>
            </a:fld>
            <a:endParaRPr lang="sv-SE"/>
          </a:p>
        </p:txBody>
      </p:sp>
    </p:spTree>
    <p:extLst>
      <p:ext uri="{BB962C8B-B14F-4D97-AF65-F5344CB8AC3E}">
        <p14:creationId xmlns:p14="http://schemas.microsoft.com/office/powerpoint/2010/main" val="357120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2</a:t>
            </a:fld>
            <a:endParaRPr lang="sv-SE"/>
          </a:p>
        </p:txBody>
      </p:sp>
    </p:spTree>
    <p:extLst>
      <p:ext uri="{BB962C8B-B14F-4D97-AF65-F5344CB8AC3E}">
        <p14:creationId xmlns:p14="http://schemas.microsoft.com/office/powerpoint/2010/main" val="2076922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20</a:t>
            </a:fld>
            <a:endParaRPr lang="sv-SE"/>
          </a:p>
        </p:txBody>
      </p:sp>
    </p:spTree>
    <p:extLst>
      <p:ext uri="{BB962C8B-B14F-4D97-AF65-F5344CB8AC3E}">
        <p14:creationId xmlns:p14="http://schemas.microsoft.com/office/powerpoint/2010/main" val="32041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Anslutna kommuner motsvarar 67 procent</a:t>
            </a:r>
            <a:r>
              <a:rPr lang="sv-SE" baseline="0" dirty="0" smtClean="0"/>
              <a:t> av befolkningen</a:t>
            </a:r>
            <a:endParaRPr lang="sv-SE" dirty="0"/>
          </a:p>
        </p:txBody>
      </p:sp>
      <p:sp>
        <p:nvSpPr>
          <p:cNvPr id="4" name="Platshållare för bildnummer 3"/>
          <p:cNvSpPr>
            <a:spLocks noGrp="1"/>
          </p:cNvSpPr>
          <p:nvPr>
            <p:ph type="sldNum" sz="quarter" idx="10"/>
          </p:nvPr>
        </p:nvSpPr>
        <p:spPr/>
        <p:txBody>
          <a:bodyPr/>
          <a:lstStyle/>
          <a:p>
            <a:fld id="{6835837A-7F16-4CF2-B473-5ABFB0E553D8}" type="slidenum">
              <a:rPr lang="sv-SE" smtClean="0"/>
              <a:t>24</a:t>
            </a:fld>
            <a:endParaRPr lang="sv-SE"/>
          </a:p>
        </p:txBody>
      </p:sp>
    </p:spTree>
    <p:extLst>
      <p:ext uri="{BB962C8B-B14F-4D97-AF65-F5344CB8AC3E}">
        <p14:creationId xmlns:p14="http://schemas.microsoft.com/office/powerpoint/2010/main" val="36783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Skickades till de personer som står som uppgiftslämnare</a:t>
            </a:r>
            <a:r>
              <a:rPr lang="sv-SE" baseline="0" dirty="0" smtClean="0"/>
              <a:t> i anmälan till Yrkesresan, företrädesvis socialchefer</a:t>
            </a:r>
            <a:endParaRPr lang="sv-SE" dirty="0"/>
          </a:p>
        </p:txBody>
      </p:sp>
      <p:sp>
        <p:nvSpPr>
          <p:cNvPr id="4" name="Platshållare för bildnummer 3"/>
          <p:cNvSpPr>
            <a:spLocks noGrp="1"/>
          </p:cNvSpPr>
          <p:nvPr>
            <p:ph type="sldNum" sz="quarter" idx="10"/>
          </p:nvPr>
        </p:nvSpPr>
        <p:spPr/>
        <p:txBody>
          <a:bodyPr/>
          <a:lstStyle/>
          <a:p>
            <a:fld id="{6835837A-7F16-4CF2-B473-5ABFB0E553D8}" type="slidenum">
              <a:rPr lang="sv-SE" smtClean="0"/>
              <a:t>26</a:t>
            </a:fld>
            <a:endParaRPr lang="sv-SE"/>
          </a:p>
        </p:txBody>
      </p:sp>
    </p:spTree>
    <p:extLst>
      <p:ext uri="{BB962C8B-B14F-4D97-AF65-F5344CB8AC3E}">
        <p14:creationId xmlns:p14="http://schemas.microsoft.com/office/powerpoint/2010/main" val="121156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Väntar på besked</a:t>
            </a:r>
            <a:r>
              <a:rPr lang="sv-SE" baseline="0" dirty="0" smtClean="0"/>
              <a:t> om lokal/tekniskt utrustning för den 20.</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835837A-7F16-4CF2-B473-5ABFB0E553D8}" type="slidenum">
              <a:rPr lang="sv-SE" smtClean="0"/>
              <a:t>27</a:t>
            </a:fld>
            <a:endParaRPr lang="sv-SE"/>
          </a:p>
        </p:txBody>
      </p:sp>
    </p:spTree>
    <p:extLst>
      <p:ext uri="{BB962C8B-B14F-4D97-AF65-F5344CB8AC3E}">
        <p14:creationId xmlns:p14="http://schemas.microsoft.com/office/powerpoint/2010/main" val="1877286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38</a:t>
            </a:fld>
            <a:endParaRPr lang="sv-SE"/>
          </a:p>
        </p:txBody>
      </p:sp>
    </p:spTree>
    <p:extLst>
      <p:ext uri="{BB962C8B-B14F-4D97-AF65-F5344CB8AC3E}">
        <p14:creationId xmlns:p14="http://schemas.microsoft.com/office/powerpoint/2010/main" val="3587121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0520DB-D3C5-4F7E-949D-D0F2B15069B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95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40</a:t>
            </a:fld>
            <a:endParaRPr lang="sv-SE"/>
          </a:p>
        </p:txBody>
      </p:sp>
    </p:spTree>
    <p:extLst>
      <p:ext uri="{BB962C8B-B14F-4D97-AF65-F5344CB8AC3E}">
        <p14:creationId xmlns:p14="http://schemas.microsoft.com/office/powerpoint/2010/main" val="1676687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41</a:t>
            </a:fld>
            <a:endParaRPr lang="sv-SE"/>
          </a:p>
        </p:txBody>
      </p:sp>
    </p:spTree>
    <p:extLst>
      <p:ext uri="{BB962C8B-B14F-4D97-AF65-F5344CB8AC3E}">
        <p14:creationId xmlns:p14="http://schemas.microsoft.com/office/powerpoint/2010/main" val="3999014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42</a:t>
            </a:fld>
            <a:endParaRPr lang="sv-SE"/>
          </a:p>
        </p:txBody>
      </p:sp>
    </p:spTree>
    <p:extLst>
      <p:ext uri="{BB962C8B-B14F-4D97-AF65-F5344CB8AC3E}">
        <p14:creationId xmlns:p14="http://schemas.microsoft.com/office/powerpoint/2010/main" val="2715055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43</a:t>
            </a:fld>
            <a:endParaRPr lang="sv-SE"/>
          </a:p>
        </p:txBody>
      </p:sp>
    </p:spTree>
    <p:extLst>
      <p:ext uri="{BB962C8B-B14F-4D97-AF65-F5344CB8AC3E}">
        <p14:creationId xmlns:p14="http://schemas.microsoft.com/office/powerpoint/2010/main" val="329315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S-Kis</a:t>
            </a:r>
            <a:r>
              <a:rPr lang="sv-SE" baseline="0" dirty="0" smtClean="0"/>
              <a:t> har utsett ledamöter till ledningsgrupp och expertgrupp i nationella kvalitetsregister</a:t>
            </a:r>
            <a:endParaRPr lang="sv-SE" dirty="0" smtClean="0"/>
          </a:p>
          <a:p>
            <a:pPr marL="171450" indent="-171450">
              <a:buFont typeface="Arial" panose="020B0604020202020204" pitchFamily="34" charset="0"/>
              <a:buChar char="•"/>
            </a:pPr>
            <a:r>
              <a:rPr lang="sv-SE" dirty="0" smtClean="0"/>
              <a:t>Anders</a:t>
            </a:r>
            <a:r>
              <a:rPr lang="sv-SE" baseline="0" dirty="0" smtClean="0"/>
              <a:t> Ängelholm MAS i </a:t>
            </a:r>
            <a:r>
              <a:rPr lang="sv-SE" baseline="0" dirty="0" err="1" smtClean="0"/>
              <a:t>expertruppen</a:t>
            </a:r>
            <a:r>
              <a:rPr lang="sv-SE" baseline="0" dirty="0" smtClean="0"/>
              <a:t>, Gabriella Mueller – </a:t>
            </a:r>
            <a:r>
              <a:rPr lang="sv-SE" baseline="0" dirty="0" err="1" smtClean="0"/>
              <a:t>Prabin</a:t>
            </a:r>
            <a:r>
              <a:rPr lang="sv-SE" baseline="0" dirty="0" smtClean="0"/>
              <a:t> i ledningsfunktionen</a:t>
            </a:r>
            <a:r>
              <a:rPr lang="sv-SE" dirty="0" smtClean="0"/>
              <a:t> med i referensgruppen nu – ersättare ska förhoppningsvis utses från RSS och NSK-S</a:t>
            </a:r>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r>
              <a:rPr lang="sv-SE" dirty="0" smtClean="0"/>
              <a:t>Beslutat om 4 utvecklingsprojekt</a:t>
            </a:r>
            <a:r>
              <a:rPr lang="sv-SE" baseline="0" dirty="0" smtClean="0"/>
              <a:t> – se projektarbetsplatsen</a:t>
            </a:r>
            <a:endParaRPr lang="sv-SE" dirty="0" smtClean="0"/>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r>
              <a:rPr lang="sv-SE" dirty="0" smtClean="0"/>
              <a:t>Vi kommer efterfråga ngn som kan gå</a:t>
            </a:r>
            <a:r>
              <a:rPr lang="sv-SE" baseline="0" dirty="0" smtClean="0"/>
              <a:t> in i en referensgrupp för NPO sällsynta diagnoser. Frågan kommer gå ut på projektarbetsplatsen.</a:t>
            </a:r>
            <a:endParaRPr lang="sv-SE" dirty="0" smtClean="0"/>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r>
              <a:rPr lang="sv-SE" dirty="0" smtClean="0"/>
              <a:t>Påminna om att minnesanteckningar</a:t>
            </a:r>
            <a:r>
              <a:rPr lang="sv-SE" baseline="0" dirty="0" smtClean="0"/>
              <a:t> från S-</a:t>
            </a:r>
            <a:r>
              <a:rPr lang="sv-SE" baseline="0" dirty="0" err="1" smtClean="0"/>
              <a:t>KiS</a:t>
            </a:r>
            <a:r>
              <a:rPr lang="sv-SE" baseline="0" dirty="0" smtClean="0"/>
              <a:t> läggs ut på projektarbetsplatsen</a:t>
            </a:r>
            <a:endParaRPr lang="sv-SE" dirty="0"/>
          </a:p>
        </p:txBody>
      </p:sp>
      <p:sp>
        <p:nvSpPr>
          <p:cNvPr id="4" name="Platshållare för bildnummer 3"/>
          <p:cNvSpPr>
            <a:spLocks noGrp="1"/>
          </p:cNvSpPr>
          <p:nvPr>
            <p:ph type="sldNum" sz="quarter" idx="10"/>
          </p:nvPr>
        </p:nvSpPr>
        <p:spPr/>
        <p:txBody>
          <a:bodyPr/>
          <a:lstStyle/>
          <a:p>
            <a:fld id="{79BF34CB-8B59-4B09-BD55-F6F89EF9FABE}" type="slidenum">
              <a:rPr lang="sv-SE" smtClean="0"/>
              <a:t>3</a:t>
            </a:fld>
            <a:endParaRPr lang="sv-SE"/>
          </a:p>
        </p:txBody>
      </p:sp>
    </p:spTree>
    <p:extLst>
      <p:ext uri="{BB962C8B-B14F-4D97-AF65-F5344CB8AC3E}">
        <p14:creationId xmlns:p14="http://schemas.microsoft.com/office/powerpoint/2010/main" val="871813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44</a:t>
            </a:fld>
            <a:endParaRPr lang="sv-SE"/>
          </a:p>
        </p:txBody>
      </p:sp>
    </p:spTree>
    <p:extLst>
      <p:ext uri="{BB962C8B-B14F-4D97-AF65-F5344CB8AC3E}">
        <p14:creationId xmlns:p14="http://schemas.microsoft.com/office/powerpoint/2010/main" val="1298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09E576-3B4F-4448-AB30-30E2EDFFE6E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692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46</a:t>
            </a:fld>
            <a:endParaRPr lang="sv-SE"/>
          </a:p>
        </p:txBody>
      </p:sp>
    </p:spTree>
    <p:extLst>
      <p:ext uri="{BB962C8B-B14F-4D97-AF65-F5344CB8AC3E}">
        <p14:creationId xmlns:p14="http://schemas.microsoft.com/office/powerpoint/2010/main" val="3601481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47</a:t>
            </a:fld>
            <a:endParaRPr lang="sv-SE"/>
          </a:p>
        </p:txBody>
      </p:sp>
    </p:spTree>
    <p:extLst>
      <p:ext uri="{BB962C8B-B14F-4D97-AF65-F5344CB8AC3E}">
        <p14:creationId xmlns:p14="http://schemas.microsoft.com/office/powerpoint/2010/main" val="3999420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48</a:t>
            </a:fld>
            <a:endParaRPr lang="sv-SE"/>
          </a:p>
        </p:txBody>
      </p:sp>
    </p:spTree>
    <p:extLst>
      <p:ext uri="{BB962C8B-B14F-4D97-AF65-F5344CB8AC3E}">
        <p14:creationId xmlns:p14="http://schemas.microsoft.com/office/powerpoint/2010/main" val="3655600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LENA HALLQVIST - AVTACKNING</a:t>
            </a:r>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49</a:t>
            </a:fld>
            <a:endParaRPr lang="sv-SE"/>
          </a:p>
        </p:txBody>
      </p:sp>
    </p:spTree>
    <p:extLst>
      <p:ext uri="{BB962C8B-B14F-4D97-AF65-F5344CB8AC3E}">
        <p14:creationId xmlns:p14="http://schemas.microsoft.com/office/powerpoint/2010/main" val="272982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09E576-3B4F-4448-AB30-30E2EDFFE6EE}" type="slidenum">
              <a:rPr lang="sv-SE" smtClean="0"/>
              <a:t>50</a:t>
            </a:fld>
            <a:endParaRPr lang="sv-SE"/>
          </a:p>
        </p:txBody>
      </p:sp>
    </p:spTree>
    <p:extLst>
      <p:ext uri="{BB962C8B-B14F-4D97-AF65-F5344CB8AC3E}">
        <p14:creationId xmlns:p14="http://schemas.microsoft.com/office/powerpoint/2010/main" val="319195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Kunskapsstöd övrigt</a:t>
            </a:r>
          </a:p>
          <a:p>
            <a:r>
              <a:rPr lang="sv-SE" sz="1200" dirty="0" smtClean="0"/>
              <a:t>Myndigheternas</a:t>
            </a:r>
            <a:r>
              <a:rPr lang="sv-SE" sz="1200" baseline="0" dirty="0" smtClean="0"/>
              <a:t> kunskapsstöd</a:t>
            </a:r>
          </a:p>
          <a:p>
            <a:r>
              <a:rPr lang="sv-SE" sz="1200" baseline="0" dirty="0" smtClean="0"/>
              <a:t>SKR:s kunskapsstöd</a:t>
            </a:r>
            <a:endParaRPr lang="sv-SE" sz="1200" dirty="0" smtClean="0"/>
          </a:p>
          <a:p>
            <a:pPr marL="0" indent="0">
              <a:buFont typeface="Arial" panose="020B0604020202020204" pitchFamily="34" charset="0"/>
              <a:buNone/>
            </a:pPr>
            <a:r>
              <a:rPr lang="sv-SE" sz="1200" dirty="0" smtClean="0"/>
              <a:t>Program för tillämpad välfärdsforskning- </a:t>
            </a:r>
            <a:r>
              <a:rPr lang="sv-SE" sz="1200" dirty="0" err="1" smtClean="0"/>
              <a:t>inkl</a:t>
            </a:r>
            <a:r>
              <a:rPr lang="sv-SE" sz="1200" dirty="0" smtClean="0"/>
              <a:t> Forskarskolan</a:t>
            </a: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DBC37BA6-2807-4542-9005-6A3B7B178883}" type="slidenum">
              <a:rPr lang="sv-SE" smtClean="0"/>
              <a:t>4</a:t>
            </a:fld>
            <a:endParaRPr lang="sv-SE"/>
          </a:p>
        </p:txBody>
      </p:sp>
    </p:spTree>
    <p:extLst>
      <p:ext uri="{BB962C8B-B14F-4D97-AF65-F5344CB8AC3E}">
        <p14:creationId xmlns:p14="http://schemas.microsoft.com/office/powerpoint/2010/main" val="292367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Partnerskapet har en framtida och viktig roll i ett arbete med yrkesresor genom att vara den långsiktiga struktur som säkrar gemensamt ansvarstagande samt som en arena för samtal om utveckling och stöd för de </a:t>
            </a:r>
            <a:r>
              <a:rPr lang="sv-SE" sz="1200" kern="1200" dirty="0" err="1" smtClean="0">
                <a:solidFill>
                  <a:schemeClr val="tx1"/>
                </a:solidFill>
                <a:effectLst/>
                <a:latin typeface="+mn-lt"/>
                <a:ea typeface="+mn-ea"/>
                <a:cs typeface="+mn-cs"/>
              </a:rPr>
              <a:t>RSS:er</a:t>
            </a:r>
            <a:r>
              <a:rPr lang="sv-SE" sz="1200" kern="1200" dirty="0" smtClean="0">
                <a:solidFill>
                  <a:schemeClr val="tx1"/>
                </a:solidFill>
                <a:effectLst/>
                <a:latin typeface="+mn-lt"/>
                <a:ea typeface="+mn-ea"/>
                <a:cs typeface="+mn-cs"/>
              </a:rPr>
              <a:t> som får uppdraget att utveckla nya resor. Det är också Partnerskapet som ska säkra att de framtida yrkesresorna är möjliga och relevanta att genomföra – genom att göra förstudier inom olika områden. Partnerskapet arbetar idag helt utan egen, öronmärkt finansiering, vilket utgör en risk för den modell som tagits fram, då det är tänkt att nya resor ska utvecklas i ganska rask takt. En möjlighet är därför att avsätta medel för den/de RSS (:er) som vill medverka i att ta fram dessa förstudier, för att möjliggöra för dem att avsätta tid och resurser för detta arbete.</a:t>
            </a:r>
          </a:p>
          <a:p>
            <a:r>
              <a:rPr lang="sv-SE" sz="1200" b="1" kern="1200" dirty="0" smtClean="0">
                <a:solidFill>
                  <a:schemeClr val="tx1"/>
                </a:solidFill>
                <a:effectLst/>
                <a:latin typeface="+mn-lt"/>
                <a:ea typeface="+mn-ea"/>
                <a:cs typeface="+mn-cs"/>
              </a:rPr>
              <a:t>Syftet med förslaget </a:t>
            </a:r>
            <a:r>
              <a:rPr lang="sv-SE" sz="1200" kern="1200" dirty="0" smtClean="0">
                <a:solidFill>
                  <a:schemeClr val="tx1"/>
                </a:solidFill>
                <a:effectLst/>
                <a:latin typeface="+mn-lt"/>
                <a:ea typeface="+mn-ea"/>
                <a:cs typeface="+mn-cs"/>
              </a:rPr>
              <a:t>är alltså att undanröja risk för att inte kunna genomföra förstudier i den takt som modellen för Yrkesresan har estimerat, vilket innebär att fem resor ska tas fram och erbjudas under loppet av lika många år. </a:t>
            </a:r>
          </a:p>
          <a:p>
            <a:r>
              <a:rPr lang="sv-SE" sz="1200" kern="1200" dirty="0" err="1" smtClean="0">
                <a:solidFill>
                  <a:schemeClr val="tx1"/>
                </a:solidFill>
                <a:effectLst/>
                <a:latin typeface="+mn-lt"/>
                <a:ea typeface="+mn-ea"/>
                <a:cs typeface="+mn-cs"/>
              </a:rPr>
              <a:t>RSSen</a:t>
            </a:r>
            <a:r>
              <a:rPr lang="sv-SE" sz="1200" kern="1200" dirty="0" smtClean="0">
                <a:solidFill>
                  <a:schemeClr val="tx1"/>
                </a:solidFill>
                <a:effectLst/>
                <a:latin typeface="+mn-lt"/>
                <a:ea typeface="+mn-ea"/>
                <a:cs typeface="+mn-cs"/>
              </a:rPr>
              <a:t> får ansöka om att vara samordnade part för en förstudie och i ansöka ange bedömd kostnad (kan vara olika för olika förstudier, beroende på omfattningen av området). Det är enbart den/de </a:t>
            </a:r>
            <a:r>
              <a:rPr lang="sv-SE" sz="1200" kern="1200" dirty="0" err="1" smtClean="0">
                <a:solidFill>
                  <a:schemeClr val="tx1"/>
                </a:solidFill>
                <a:effectLst/>
                <a:latin typeface="+mn-lt"/>
                <a:ea typeface="+mn-ea"/>
                <a:cs typeface="+mn-cs"/>
              </a:rPr>
              <a:t>RSS:er</a:t>
            </a:r>
            <a:r>
              <a:rPr lang="sv-SE" sz="1200" kern="1200" dirty="0" smtClean="0">
                <a:solidFill>
                  <a:schemeClr val="tx1"/>
                </a:solidFill>
                <a:effectLst/>
                <a:latin typeface="+mn-lt"/>
                <a:ea typeface="+mn-ea"/>
                <a:cs typeface="+mn-cs"/>
              </a:rPr>
              <a:t> som driver arbetet med förstudien som får ersättning från SKR.</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Kostnad: max 200 000 kr/förstudie</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A031B82-C040-4D9C-BEFD-F4B19DF221D5}" type="slidenum">
              <a:rPr lang="sv-SE" smtClean="0"/>
              <a:t>5</a:t>
            </a:fld>
            <a:endParaRPr lang="sv-SE"/>
          </a:p>
        </p:txBody>
      </p:sp>
    </p:spTree>
    <p:extLst>
      <p:ext uri="{BB962C8B-B14F-4D97-AF65-F5344CB8AC3E}">
        <p14:creationId xmlns:p14="http://schemas.microsoft.com/office/powerpoint/2010/main" val="72399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6</a:t>
            </a:fld>
            <a:endParaRPr lang="sv-SE"/>
          </a:p>
        </p:txBody>
      </p:sp>
    </p:spTree>
    <p:extLst>
      <p:ext uri="{BB962C8B-B14F-4D97-AF65-F5344CB8AC3E}">
        <p14:creationId xmlns:p14="http://schemas.microsoft.com/office/powerpoint/2010/main" val="17004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7</a:t>
            </a:fld>
            <a:endParaRPr lang="sv-SE"/>
          </a:p>
        </p:txBody>
      </p:sp>
    </p:spTree>
    <p:extLst>
      <p:ext uri="{BB962C8B-B14F-4D97-AF65-F5344CB8AC3E}">
        <p14:creationId xmlns:p14="http://schemas.microsoft.com/office/powerpoint/2010/main" val="119454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A031B82-C040-4D9C-BEFD-F4B19DF221D5}" type="slidenum">
              <a:rPr lang="sv-SE" smtClean="0"/>
              <a:t>8</a:t>
            </a:fld>
            <a:endParaRPr lang="sv-SE"/>
          </a:p>
        </p:txBody>
      </p:sp>
    </p:spTree>
    <p:extLst>
      <p:ext uri="{BB962C8B-B14F-4D97-AF65-F5344CB8AC3E}">
        <p14:creationId xmlns:p14="http://schemas.microsoft.com/office/powerpoint/2010/main" val="160496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A09E576-3B4F-4448-AB30-30E2EDFFE6EE}" type="slidenum">
              <a:rPr lang="sv-SE" smtClean="0"/>
              <a:t>9</a:t>
            </a:fld>
            <a:endParaRPr lang="sv-SE"/>
          </a:p>
        </p:txBody>
      </p:sp>
    </p:spTree>
    <p:extLst>
      <p:ext uri="{BB962C8B-B14F-4D97-AF65-F5344CB8AC3E}">
        <p14:creationId xmlns:p14="http://schemas.microsoft.com/office/powerpoint/2010/main" val="384666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emf"/><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emf"/><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39970918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482089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238169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446801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731153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98822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486498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816281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57341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991913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2537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05523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321979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524976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689039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103780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Tree>
    <p:extLst>
      <p:ext uri="{BB962C8B-B14F-4D97-AF65-F5344CB8AC3E}">
        <p14:creationId xmlns:p14="http://schemas.microsoft.com/office/powerpoint/2010/main" val="32186026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042315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008637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062737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595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712710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09257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713138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204097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469131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985475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51983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615232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390585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81653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91688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422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580614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669886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466418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405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9" y="-9523"/>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2" y="388536"/>
            <a:ext cx="1175965" cy="486066"/>
          </a:xfrm>
          <a:prstGeom prst="rect">
            <a:avLst/>
          </a:prstGeom>
        </p:spPr>
      </p:pic>
    </p:spTree>
    <p:extLst>
      <p:ext uri="{BB962C8B-B14F-4D97-AF65-F5344CB8AC3E}">
        <p14:creationId xmlns:p14="http://schemas.microsoft.com/office/powerpoint/2010/main" val="305008087"/>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147802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363387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911333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3912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854954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546350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471471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50450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632343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4335394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577969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733970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Tree>
    <p:extLst>
      <p:ext uri="{BB962C8B-B14F-4D97-AF65-F5344CB8AC3E}">
        <p14:creationId xmlns:p14="http://schemas.microsoft.com/office/powerpoint/2010/main" val="13557521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7391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464674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700585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780879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673566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502796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788751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85532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132784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339749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8701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561187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4961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531206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09645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304942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589435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73826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144083529"/>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317290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7614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014775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93511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594773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905283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381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600104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212756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13236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29673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40844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475031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69052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188238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8004471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008055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869697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242753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68106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94824677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60615852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20748722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08994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894996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2021-04-08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59932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9082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23624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7908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08085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2585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23422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15840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64753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86918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47226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6025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29603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107327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89402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681337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56012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59788211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1346219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6119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29548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Tree>
    <p:extLst>
      <p:ext uri="{BB962C8B-B14F-4D97-AF65-F5344CB8AC3E}">
        <p14:creationId xmlns:p14="http://schemas.microsoft.com/office/powerpoint/2010/main" val="224343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48289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576585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656911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12043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998884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05432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355865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024936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738045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1054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167776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750331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39686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Tree>
    <p:extLst>
      <p:ext uri="{BB962C8B-B14F-4D97-AF65-F5344CB8AC3E}">
        <p14:creationId xmlns:p14="http://schemas.microsoft.com/office/powerpoint/2010/main" val="2892036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34972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679425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405428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98511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58380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3245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49268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76740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66061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574224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827761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24463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643030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38053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97842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1313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1.png"/><Relationship Id="rId5" Type="http://schemas.openxmlformats.org/officeDocument/2006/relationships/slideLayout" Target="../slideLayouts/slideLayout75.xml"/><Relationship Id="rId10" Type="http://schemas.openxmlformats.org/officeDocument/2006/relationships/theme" Target="../theme/theme1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82.xml"/><Relationship Id="rId7" Type="http://schemas.openxmlformats.org/officeDocument/2006/relationships/image" Target="../media/image4.emf"/><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11.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image" Target="../media/image9.png"/><Relationship Id="rId4" Type="http://schemas.openxmlformats.org/officeDocument/2006/relationships/slideLayout" Target="../slideLayouts/slideLayout8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4.emf"/><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1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1.png"/><Relationship Id="rId5" Type="http://schemas.openxmlformats.org/officeDocument/2006/relationships/slideLayout" Target="../slideLayouts/slideLayout107.xml"/><Relationship Id="rId10" Type="http://schemas.openxmlformats.org/officeDocument/2006/relationships/theme" Target="../theme/theme14.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14.xml"/><Relationship Id="rId7" Type="http://schemas.openxmlformats.org/officeDocument/2006/relationships/image" Target="../media/image4.emf"/><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theme" Target="../theme/theme15.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1.png"/><Relationship Id="rId5" Type="http://schemas.openxmlformats.org/officeDocument/2006/relationships/slideLayout" Target="../slideLayouts/slideLayout121.xml"/><Relationship Id="rId10" Type="http://schemas.openxmlformats.org/officeDocument/2006/relationships/theme" Target="../theme/theme1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image" Target="../media/image17.png"/><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theme" Target="../theme/theme17.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png"/><Relationship Id="rId5" Type="http://schemas.openxmlformats.org/officeDocument/2006/relationships/slideLayout" Target="../slideLayouts/slideLayout140.xml"/><Relationship Id="rId10" Type="http://schemas.openxmlformats.org/officeDocument/2006/relationships/theme" Target="../theme/theme18.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47.xml"/><Relationship Id="rId7" Type="http://schemas.openxmlformats.org/officeDocument/2006/relationships/image" Target="../media/image4.emf"/><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theme" Target="../theme/theme19.xml"/><Relationship Id="rId5" Type="http://schemas.openxmlformats.org/officeDocument/2006/relationships/slideLayout" Target="../slideLayouts/slideLayout149.xml"/><Relationship Id="rId4"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5" Type="http://schemas.openxmlformats.org/officeDocument/2006/relationships/slideLayout" Target="../slideLayouts/slideLayout154.xml"/><Relationship Id="rId10" Type="http://schemas.openxmlformats.org/officeDocument/2006/relationships/image" Target="../media/image8.png"/><Relationship Id="rId4" Type="http://schemas.openxmlformats.org/officeDocument/2006/relationships/slideLayout" Target="../slideLayouts/slideLayout153.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21.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image" Target="../media/image1.png"/><Relationship Id="rId5" Type="http://schemas.openxmlformats.org/officeDocument/2006/relationships/slideLayout" Target="../slideLayouts/slideLayout174.xml"/><Relationship Id="rId10" Type="http://schemas.openxmlformats.org/officeDocument/2006/relationships/theme" Target="../theme/theme22.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image" Target="../media/image19.png"/><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theme" Target="../theme/theme23.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5.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emf"/><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8.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9.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0.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0.jpeg"/><Relationship Id="rId5" Type="http://schemas.openxmlformats.org/officeDocument/2006/relationships/slideLayout" Target="../slideLayouts/slideLayout61.xml"/><Relationship Id="rId10" Type="http://schemas.openxmlformats.org/officeDocument/2006/relationships/theme" Target="../theme/theme8.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68.xml"/><Relationship Id="rId7" Type="http://schemas.openxmlformats.org/officeDocument/2006/relationships/image" Target="../media/image4.emf"/><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9.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893"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8098228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350864619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29749569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Bildobjekt 9"/>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05313229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391471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412543643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8360403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609671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597919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154538395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0628621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4"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8044952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849219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622705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0" name="Bildobjekt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673" r:id="rId1"/>
    <p:sldLayoutId id="2147483704" r:id="rId2"/>
    <p:sldLayoutId id="2147483684" r:id="rId3"/>
    <p:sldLayoutId id="2147483685" r:id="rId4"/>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Bildobjekt 10" descr="En bild som visar ritning&#10;&#10;Automatiskt genererad beskrivning">
            <a:extLst>
              <a:ext uri="{FF2B5EF4-FFF2-40B4-BE49-F238E27FC236}">
                <a16:creationId xmlns:a16="http://schemas.microsoft.com/office/drawing/2014/main" id="{FBF56087-D006-4AE0-B04E-26938F3EF59F}"/>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224515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0B7FC-8DD1-423E-8EF4-94D7897E47A9}"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1783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306933583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7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fileshare\home\Users$\alil2\Desktop\bild vår.jpg"/>
          <p:cNvPicPr>
            <a:picLocks noGrp="1"/>
          </p:cNvPicPr>
          <p:nvPr>
            <p:ph type="pic" sz="quarter" idx="13"/>
          </p:nvPr>
        </p:nvPicPr>
        <p:blipFill>
          <a:blip r:embed="rId3">
            <a:extLst>
              <a:ext uri="{28A0092B-C50C-407E-A947-70E740481C1C}">
                <a14:useLocalDpi xmlns:a14="http://schemas.microsoft.com/office/drawing/2010/main" val="0"/>
              </a:ext>
            </a:extLst>
          </a:blip>
          <a:srcRect t="31257" b="31257"/>
          <a:stretch>
            <a:fillRect/>
          </a:stretch>
        </p:blipFill>
        <p:spPr bwMode="auto">
          <a:prstGeom prst="rect">
            <a:avLst/>
          </a:prstGeom>
          <a:noFill/>
          <a:ln>
            <a:noFill/>
          </a:ln>
        </p:spPr>
      </p:pic>
      <p:sp>
        <p:nvSpPr>
          <p:cNvPr id="4" name="Rubrik 3">
            <a:extLst>
              <a:ext uri="{FF2B5EF4-FFF2-40B4-BE49-F238E27FC236}">
                <a16:creationId xmlns:a16="http://schemas.microsoft.com/office/drawing/2014/main" id="{9A09F75D-901A-4BDF-B59A-D1C22F7C1EE1}"/>
              </a:ext>
            </a:extLst>
          </p:cNvPr>
          <p:cNvSpPr>
            <a:spLocks noGrp="1"/>
          </p:cNvSpPr>
          <p:nvPr>
            <p:ph type="ctrTitle"/>
          </p:nvPr>
        </p:nvSpPr>
        <p:spPr>
          <a:xfrm>
            <a:off x="518160" y="1889550"/>
            <a:ext cx="9756240" cy="2270970"/>
          </a:xfrm>
          <a:solidFill>
            <a:schemeClr val="bg1"/>
          </a:solidFill>
        </p:spPr>
        <p:txBody>
          <a:bodyPr/>
          <a:lstStyle/>
          <a:p>
            <a:r>
              <a:rPr lang="sv-SE" dirty="0" smtClean="0"/>
              <a:t>Välkomna till RSS </a:t>
            </a:r>
            <a:r>
              <a:rPr lang="sv-SE" dirty="0"/>
              <a:t>n</a:t>
            </a:r>
            <a:r>
              <a:rPr lang="sv-SE" dirty="0" smtClean="0"/>
              <a:t>ätverksträff! </a:t>
            </a:r>
            <a:br>
              <a:rPr lang="sv-SE" dirty="0" smtClean="0"/>
            </a:br>
            <a:r>
              <a:rPr lang="sv-SE" sz="2800" dirty="0"/>
              <a:t>Den 17 mars 13-16:30</a:t>
            </a:r>
            <a:r>
              <a:rPr lang="sv-SE" dirty="0" smtClean="0">
                <a:solidFill>
                  <a:schemeClr val="bg1"/>
                </a:solidFill>
              </a:rPr>
              <a:t/>
            </a:r>
            <a:br>
              <a:rPr lang="sv-SE" dirty="0" smtClean="0">
                <a:solidFill>
                  <a:schemeClr val="bg1"/>
                </a:solidFill>
              </a:rPr>
            </a:br>
            <a:r>
              <a:rPr lang="sv-SE" dirty="0" smtClean="0">
                <a:solidFill>
                  <a:schemeClr val="bg1"/>
                </a:solidFill>
              </a:rPr>
              <a:t/>
            </a:r>
            <a:br>
              <a:rPr lang="sv-SE" dirty="0" smtClean="0">
                <a:solidFill>
                  <a:schemeClr val="bg1"/>
                </a:solidFill>
              </a:rPr>
            </a:br>
            <a:endParaRPr lang="sv-SE" sz="2800" dirty="0">
              <a:solidFill>
                <a:schemeClr val="bg1"/>
              </a:solidFill>
            </a:endParaRPr>
          </a:p>
        </p:txBody>
      </p:sp>
    </p:spTree>
    <p:extLst>
      <p:ext uri="{BB962C8B-B14F-4D97-AF65-F5344CB8AC3E}">
        <p14:creationId xmlns:p14="http://schemas.microsoft.com/office/powerpoint/2010/main" val="3094461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 från SKR</a:t>
            </a:r>
            <a:endParaRPr lang="sv-SE" dirty="0"/>
          </a:p>
        </p:txBody>
      </p:sp>
      <p:sp>
        <p:nvSpPr>
          <p:cNvPr id="3" name="Platshållare för innehåll 2"/>
          <p:cNvSpPr>
            <a:spLocks noGrp="1"/>
          </p:cNvSpPr>
          <p:nvPr>
            <p:ph type="body" idx="1"/>
          </p:nvPr>
        </p:nvSpPr>
        <p:spPr>
          <a:xfrm>
            <a:off x="666000" y="3944815"/>
            <a:ext cx="9608400" cy="2292474"/>
          </a:xfrm>
        </p:spPr>
        <p:txBody>
          <a:bodyPr/>
          <a:lstStyle/>
          <a:p>
            <a:pPr marL="315913" indent="-285750">
              <a:buFontTx/>
              <a:buChar char="-"/>
            </a:pPr>
            <a:r>
              <a:rPr lang="sv-SE" b="1" dirty="0" smtClean="0"/>
              <a:t>S-</a:t>
            </a:r>
            <a:r>
              <a:rPr lang="sv-SE" b="1" dirty="0" err="1" smtClean="0"/>
              <a:t>KiS</a:t>
            </a:r>
            <a:r>
              <a:rPr lang="sv-SE" b="1" dirty="0" smtClean="0"/>
              <a:t> utvecklingsprojekt – RSS</a:t>
            </a:r>
          </a:p>
          <a:p>
            <a:pPr marL="315913" indent="-285750">
              <a:buFontTx/>
              <a:buChar char="-"/>
            </a:pPr>
            <a:r>
              <a:rPr lang="sv-SE" b="1" dirty="0" smtClean="0"/>
              <a:t>VP </a:t>
            </a:r>
            <a:r>
              <a:rPr lang="sv-SE" b="1" dirty="0"/>
              <a:t>regionernas system plus SKR </a:t>
            </a:r>
            <a:r>
              <a:rPr lang="sv-SE" b="1" dirty="0" smtClean="0"/>
              <a:t>aktiviteter</a:t>
            </a:r>
          </a:p>
          <a:p>
            <a:pPr marL="315913" indent="-285750">
              <a:buFontTx/>
              <a:buChar char="-"/>
            </a:pPr>
            <a:r>
              <a:rPr lang="sv-SE" b="1" dirty="0" smtClean="0"/>
              <a:t>Enkät</a:t>
            </a:r>
            <a:endParaRPr lang="sv-SE" b="1" dirty="0"/>
          </a:p>
          <a:p>
            <a:r>
              <a:rPr lang="sv-SE" b="1" dirty="0" smtClean="0"/>
              <a:t>-Lathundar ök</a:t>
            </a:r>
          </a:p>
          <a:p>
            <a:endParaRPr lang="sv-SE" dirty="0"/>
          </a:p>
        </p:txBody>
      </p:sp>
    </p:spTree>
    <p:extLst>
      <p:ext uri="{BB962C8B-B14F-4D97-AF65-F5344CB8AC3E}">
        <p14:creationId xmlns:p14="http://schemas.microsoft.com/office/powerpoint/2010/main" val="73103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S-</a:t>
            </a:r>
            <a:r>
              <a:rPr lang="sv-SE" sz="3600" dirty="0" err="1" smtClean="0"/>
              <a:t>KiS</a:t>
            </a:r>
            <a:r>
              <a:rPr lang="sv-SE" sz="3600" dirty="0" smtClean="0"/>
              <a:t> tillsätter </a:t>
            </a:r>
            <a:r>
              <a:rPr lang="sv-SE" sz="3600" dirty="0"/>
              <a:t>en arbetsgrupp </a:t>
            </a:r>
            <a:r>
              <a:rPr lang="sv-SE" sz="3600" dirty="0" smtClean="0"/>
              <a:t>som stödjer kommunerna att granska remisser och bedöma relevans av kunskapsunderlag</a:t>
            </a:r>
            <a:endParaRPr lang="sv-SE" sz="3600" dirty="0"/>
          </a:p>
        </p:txBody>
      </p:sp>
      <p:sp>
        <p:nvSpPr>
          <p:cNvPr id="3" name="Platshållare för innehåll 2"/>
          <p:cNvSpPr>
            <a:spLocks noGrp="1"/>
          </p:cNvSpPr>
          <p:nvPr>
            <p:ph idx="1"/>
          </p:nvPr>
        </p:nvSpPr>
        <p:spPr>
          <a:xfrm>
            <a:off x="664232" y="2495202"/>
            <a:ext cx="9609825" cy="4073237"/>
          </a:xfrm>
        </p:spPr>
        <p:txBody>
          <a:bodyPr/>
          <a:lstStyle/>
          <a:p>
            <a:pPr marL="30163" indent="0">
              <a:buNone/>
            </a:pPr>
            <a:r>
              <a:rPr lang="sv-SE" dirty="0" smtClean="0"/>
              <a:t>Förslag från några ur RSS-nätverket! Inom systemet </a:t>
            </a:r>
            <a:r>
              <a:rPr lang="sv-SE" dirty="0"/>
              <a:t>för </a:t>
            </a:r>
            <a:r>
              <a:rPr lang="sv-SE" dirty="0" smtClean="0"/>
              <a:t>kunskapsstyrning för hälso- och sjukvården </a:t>
            </a:r>
            <a:r>
              <a:rPr lang="sv-SE" dirty="0"/>
              <a:t>tar man fram kunskapsunderlag som </a:t>
            </a:r>
            <a:r>
              <a:rPr lang="sv-SE" dirty="0" smtClean="0"/>
              <a:t>vårdförlopp</a:t>
            </a:r>
            <a:r>
              <a:rPr lang="sv-SE" dirty="0"/>
              <a:t>, vårdprogram och riktlinjer. På kommunsidan är det i dagsläget svårt att bedöma vad de olika kunskapsunderlagen innebär för kommunerna</a:t>
            </a:r>
            <a:r>
              <a:rPr lang="sv-SE" dirty="0" smtClean="0"/>
              <a:t>.</a:t>
            </a:r>
          </a:p>
          <a:p>
            <a:pPr marL="30163" indent="0">
              <a:buNone/>
            </a:pPr>
            <a:r>
              <a:rPr lang="sv-SE" b="1" dirty="0" smtClean="0"/>
              <a:t>Beslut: </a:t>
            </a:r>
            <a:r>
              <a:rPr lang="sv-SE" dirty="0"/>
              <a:t>A</a:t>
            </a:r>
            <a:r>
              <a:rPr lang="sv-SE" dirty="0" smtClean="0"/>
              <a:t>tt </a:t>
            </a:r>
            <a:r>
              <a:rPr lang="sv-SE" dirty="0"/>
              <a:t>skapa en nationell arbetsgrupp som tittar på och ”bedömer” kunskapsunderlagen ur ett kommunalt perspektiv</a:t>
            </a:r>
            <a:r>
              <a:rPr lang="sv-SE" dirty="0" smtClean="0"/>
              <a:t>.</a:t>
            </a:r>
            <a:endParaRPr lang="sv-SE" b="1" dirty="0"/>
          </a:p>
          <a:p>
            <a:pPr marL="30163" indent="0">
              <a:buNone/>
            </a:pPr>
            <a:r>
              <a:rPr lang="sv-SE" b="1" dirty="0" smtClean="0"/>
              <a:t>Syftet med arbetsgruppen:</a:t>
            </a:r>
            <a:r>
              <a:rPr lang="sv-SE" dirty="0"/>
              <a:t> A</a:t>
            </a:r>
            <a:r>
              <a:rPr lang="sv-SE" dirty="0" smtClean="0"/>
              <a:t>tt genom att ersätta en processledare på 30%  tillskapa en arbetsgrupp stödja kommunerna</a:t>
            </a:r>
            <a:r>
              <a:rPr lang="sv-SE" dirty="0"/>
              <a:t> i dessa </a:t>
            </a:r>
            <a:r>
              <a:rPr lang="sv-SE" dirty="0" smtClean="0"/>
              <a:t>bedömningar</a:t>
            </a:r>
            <a:r>
              <a:rPr lang="sv-SE" dirty="0"/>
              <a:t>.</a:t>
            </a:r>
            <a:r>
              <a:rPr lang="sv-SE" dirty="0" smtClean="0"/>
              <a:t> </a:t>
            </a:r>
          </a:p>
        </p:txBody>
      </p:sp>
    </p:spTree>
    <p:extLst>
      <p:ext uri="{BB962C8B-B14F-4D97-AF65-F5344CB8AC3E}">
        <p14:creationId xmlns:p14="http://schemas.microsoft.com/office/powerpoint/2010/main" val="259558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Kunskapsstyrning hälso- och sjukvård</a:t>
            </a:r>
            <a:endParaRPr lang="sv-SE" dirty="0"/>
          </a:p>
        </p:txBody>
      </p:sp>
      <p:sp>
        <p:nvSpPr>
          <p:cNvPr id="3" name="Platshållare för innehåll 2"/>
          <p:cNvSpPr>
            <a:spLocks noGrp="1"/>
          </p:cNvSpPr>
          <p:nvPr>
            <p:ph idx="1"/>
          </p:nvPr>
        </p:nvSpPr>
        <p:spPr/>
        <p:txBody>
          <a:bodyPr/>
          <a:lstStyle/>
          <a:p>
            <a:r>
              <a:rPr lang="sv-SE" dirty="0" smtClean="0"/>
              <a:t>Hur ser vår medverkan ut nu?</a:t>
            </a:r>
          </a:p>
          <a:p>
            <a:r>
              <a:rPr lang="sv-SE" dirty="0" smtClean="0"/>
              <a:t>VP-spaning</a:t>
            </a:r>
          </a:p>
          <a:p>
            <a:pPr marL="30163" indent="0">
              <a:buNone/>
            </a:pPr>
            <a:endParaRPr lang="sv-SE" dirty="0"/>
          </a:p>
        </p:txBody>
      </p:sp>
    </p:spTree>
    <p:extLst>
      <p:ext uri="{BB962C8B-B14F-4D97-AF65-F5344CB8AC3E}">
        <p14:creationId xmlns:p14="http://schemas.microsoft.com/office/powerpoint/2010/main" val="8174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000" y="417402"/>
            <a:ext cx="11030700" cy="535098"/>
          </a:xfrm>
        </p:spPr>
        <p:txBody>
          <a:bodyPr/>
          <a:lstStyle/>
          <a:p>
            <a:r>
              <a:rPr lang="sv-SE" sz="3200" dirty="0" smtClean="0"/>
              <a:t>Kommunernas medverkan i regionernas system</a:t>
            </a:r>
            <a:endParaRPr lang="sv-SE" sz="3200" dirty="0"/>
          </a:p>
        </p:txBody>
      </p:sp>
      <p:sp>
        <p:nvSpPr>
          <p:cNvPr id="3" name="Platshållare för innehåll 2"/>
          <p:cNvSpPr>
            <a:spLocks noGrp="1"/>
          </p:cNvSpPr>
          <p:nvPr>
            <p:ph sz="half" idx="1"/>
          </p:nvPr>
        </p:nvSpPr>
        <p:spPr>
          <a:xfrm>
            <a:off x="335799" y="1224800"/>
            <a:ext cx="4226576" cy="2801100"/>
          </a:xfrm>
          <a:ln>
            <a:solidFill>
              <a:schemeClr val="tx1"/>
            </a:solidFill>
          </a:ln>
        </p:spPr>
        <p:txBody>
          <a:bodyPr/>
          <a:lstStyle/>
          <a:p>
            <a:pPr marL="30163" indent="0">
              <a:spcAft>
                <a:spcPts val="600"/>
              </a:spcAft>
              <a:buNone/>
            </a:pPr>
            <a:r>
              <a:rPr lang="sv-SE" sz="2000" dirty="0" smtClean="0"/>
              <a:t>Nationella programområden (NPO)</a:t>
            </a:r>
          </a:p>
          <a:p>
            <a:pPr marL="30163" indent="0">
              <a:spcAft>
                <a:spcPts val="600"/>
              </a:spcAft>
              <a:buNone/>
            </a:pPr>
            <a:r>
              <a:rPr lang="sv-SE" sz="2000" dirty="0" smtClean="0"/>
              <a:t>Medverkar i 6 av 25</a:t>
            </a:r>
          </a:p>
          <a:p>
            <a:pPr marL="30163" indent="0">
              <a:spcAft>
                <a:spcPts val="600"/>
              </a:spcAft>
              <a:buNone/>
            </a:pPr>
            <a:r>
              <a:rPr lang="sv-SE" sz="2000" dirty="0" smtClean="0"/>
              <a:t>Psykisk hälsa, Äldres hälsa, </a:t>
            </a:r>
            <a:r>
              <a:rPr lang="sv-SE" sz="2000" dirty="0" smtClean="0">
                <a:solidFill>
                  <a:srgbClr val="FF0000"/>
                </a:solidFill>
              </a:rPr>
              <a:t>Levnadsvanor</a:t>
            </a:r>
            <a:r>
              <a:rPr lang="sv-SE" sz="2000" dirty="0" smtClean="0"/>
              <a:t>, Nationella primärvårdsrådet, Barn- och ungdomars hälsa samt Rehabilitering, habilitering och försäkringsmedicin. </a:t>
            </a:r>
            <a:endParaRPr lang="sv-SE" sz="2000" dirty="0"/>
          </a:p>
        </p:txBody>
      </p:sp>
      <p:sp>
        <p:nvSpPr>
          <p:cNvPr id="4" name="Platshållare för innehåll 3"/>
          <p:cNvSpPr>
            <a:spLocks noGrp="1"/>
          </p:cNvSpPr>
          <p:nvPr>
            <p:ph sz="half" idx="2"/>
          </p:nvPr>
        </p:nvSpPr>
        <p:spPr>
          <a:xfrm>
            <a:off x="282859" y="4183900"/>
            <a:ext cx="4279516" cy="1879600"/>
          </a:xfrm>
          <a:ln>
            <a:solidFill>
              <a:schemeClr val="tx1"/>
            </a:solidFill>
          </a:ln>
        </p:spPr>
        <p:txBody>
          <a:bodyPr/>
          <a:lstStyle/>
          <a:p>
            <a:pPr marL="30163" indent="0">
              <a:spcAft>
                <a:spcPts val="600"/>
              </a:spcAft>
              <a:buNone/>
            </a:pPr>
            <a:r>
              <a:rPr lang="sv-SE" sz="2000" dirty="0" smtClean="0"/>
              <a:t>Nationella samverkansgrupper (NSG)</a:t>
            </a:r>
          </a:p>
          <a:p>
            <a:pPr marL="30163" indent="0">
              <a:spcAft>
                <a:spcPts val="600"/>
              </a:spcAft>
              <a:buNone/>
            </a:pPr>
            <a:r>
              <a:rPr lang="sv-SE" sz="2000" dirty="0" smtClean="0"/>
              <a:t>Medverkar i 2 av 8</a:t>
            </a:r>
          </a:p>
          <a:p>
            <a:pPr marL="30163" indent="0">
              <a:spcAft>
                <a:spcPts val="600"/>
              </a:spcAft>
              <a:buNone/>
            </a:pPr>
            <a:r>
              <a:rPr lang="sv-SE" sz="2000" dirty="0" smtClean="0">
                <a:solidFill>
                  <a:srgbClr val="FF0000"/>
                </a:solidFill>
              </a:rPr>
              <a:t>Patientsäkerhet </a:t>
            </a:r>
            <a:r>
              <a:rPr lang="sv-SE" sz="2000" dirty="0" smtClean="0"/>
              <a:t>och Stöd för utveckling</a:t>
            </a:r>
            <a:endParaRPr lang="sv-SE" sz="2000" dirty="0"/>
          </a:p>
        </p:txBody>
      </p:sp>
      <p:sp>
        <p:nvSpPr>
          <p:cNvPr id="5" name="Platshållare för innehåll 3"/>
          <p:cNvSpPr txBox="1">
            <a:spLocks/>
          </p:cNvSpPr>
          <p:nvPr/>
        </p:nvSpPr>
        <p:spPr>
          <a:xfrm>
            <a:off x="4745254" y="4183900"/>
            <a:ext cx="6545046" cy="1879600"/>
          </a:xfrm>
          <a:prstGeom prst="rect">
            <a:avLst/>
          </a:prstGeom>
          <a:ln>
            <a:solidFill>
              <a:schemeClr val="tx1"/>
            </a:solidFill>
          </a:ln>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spcAft>
                <a:spcPts val="600"/>
              </a:spcAft>
              <a:buFont typeface="Symbol" panose="05050102010706020507" pitchFamily="18" charset="2"/>
              <a:buNone/>
            </a:pPr>
            <a:r>
              <a:rPr lang="sv-SE" sz="2000" dirty="0" smtClean="0"/>
              <a:t>Nationella arbetsgrupper (NAG) kopplade till NPO</a:t>
            </a:r>
          </a:p>
          <a:p>
            <a:pPr marL="30163" indent="0">
              <a:spcAft>
                <a:spcPts val="600"/>
              </a:spcAft>
              <a:buFont typeface="Symbol" panose="05050102010706020507" pitchFamily="18" charset="2"/>
              <a:buNone/>
            </a:pPr>
            <a:r>
              <a:rPr lang="sv-SE" sz="2000" dirty="0" smtClean="0"/>
              <a:t>Medverkar i 7 av många </a:t>
            </a:r>
          </a:p>
          <a:p>
            <a:pPr marL="30163" indent="0">
              <a:spcAft>
                <a:spcPts val="600"/>
              </a:spcAft>
              <a:buFont typeface="Symbol" panose="05050102010706020507" pitchFamily="18" charset="2"/>
              <a:buNone/>
            </a:pPr>
            <a:r>
              <a:rPr lang="sv-SE" sz="2000" dirty="0" smtClean="0"/>
              <a:t>Långvarig smärta B&amp;U, Behandling av fetma B&amp;U, Matallergi, Svårläkta sår, ADHD, Schizofreni, Skadligt bruk och beroende.</a:t>
            </a:r>
          </a:p>
          <a:p>
            <a:pPr marL="30163" indent="0">
              <a:buFont typeface="Symbol" panose="05050102010706020507" pitchFamily="18" charset="2"/>
              <a:buNone/>
            </a:pPr>
            <a:endParaRPr lang="sv-SE" sz="2000" dirty="0" smtClean="0"/>
          </a:p>
        </p:txBody>
      </p:sp>
      <p:sp>
        <p:nvSpPr>
          <p:cNvPr id="6" name="Platshållare för innehåll 3"/>
          <p:cNvSpPr txBox="1">
            <a:spLocks/>
          </p:cNvSpPr>
          <p:nvPr/>
        </p:nvSpPr>
        <p:spPr>
          <a:xfrm>
            <a:off x="4745254" y="1224800"/>
            <a:ext cx="6545045" cy="2801100"/>
          </a:xfrm>
          <a:prstGeom prst="rect">
            <a:avLst/>
          </a:prstGeom>
          <a:ln>
            <a:solidFill>
              <a:schemeClr val="tx1"/>
            </a:solidFill>
          </a:ln>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spcAft>
                <a:spcPts val="600"/>
              </a:spcAft>
              <a:buFont typeface="Symbol" panose="05050102010706020507" pitchFamily="18" charset="2"/>
              <a:buNone/>
            </a:pPr>
            <a:r>
              <a:rPr lang="sv-SE" sz="2000" dirty="0" smtClean="0"/>
              <a:t>Vårdförloppsarbete kopplade till NPO</a:t>
            </a:r>
          </a:p>
          <a:p>
            <a:pPr marL="30163" indent="0">
              <a:spcAft>
                <a:spcPts val="600"/>
              </a:spcAft>
              <a:buFont typeface="Symbol" panose="05050102010706020507" pitchFamily="18" charset="2"/>
              <a:buNone/>
            </a:pPr>
            <a:r>
              <a:rPr lang="sv-SE" sz="2000" dirty="0" smtClean="0"/>
              <a:t>Medverkar i 19 av 29</a:t>
            </a:r>
          </a:p>
          <a:p>
            <a:pPr marL="30163" indent="0">
              <a:spcAft>
                <a:spcPts val="600"/>
              </a:spcAft>
              <a:buFont typeface="Symbol" panose="05050102010706020507" pitchFamily="18" charset="2"/>
              <a:buNone/>
            </a:pPr>
            <a:r>
              <a:rPr lang="sv-SE" sz="2000" dirty="0" smtClean="0"/>
              <a:t>Diabetes med hög risk för </a:t>
            </a:r>
            <a:r>
              <a:rPr lang="sv-SE" sz="2000" dirty="0" err="1" smtClean="0"/>
              <a:t>fotsår</a:t>
            </a:r>
            <a:r>
              <a:rPr lang="sv-SE" sz="2000" dirty="0" smtClean="0"/>
              <a:t>, Palliativ vård, Självskadebeteende, Svårläkta sår, </a:t>
            </a:r>
            <a:r>
              <a:rPr lang="sv-SE" sz="2000" dirty="0" smtClean="0">
                <a:solidFill>
                  <a:srgbClr val="FF0000"/>
                </a:solidFill>
              </a:rPr>
              <a:t>Traumatisk hjärnskada</a:t>
            </a:r>
            <a:r>
              <a:rPr lang="sv-SE" sz="2000" dirty="0" smtClean="0"/>
              <a:t>, Ångest och depression, KOL, Schizofreni, Förstagångsinsjuknande schizofreni, Sepsis del 1 och 1, Levnadsvanor, Stroke och tia del 1 och 2, Kognitiv svikt/demens, Osteoporos, Rehabilitering</a:t>
            </a:r>
          </a:p>
        </p:txBody>
      </p:sp>
    </p:spTree>
    <p:extLst>
      <p:ext uri="{BB962C8B-B14F-4D97-AF65-F5344CB8AC3E}">
        <p14:creationId xmlns:p14="http://schemas.microsoft.com/office/powerpoint/2010/main" val="316894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VP spaning</a:t>
            </a:r>
            <a:endParaRPr lang="sv-SE" dirty="0"/>
          </a:p>
        </p:txBody>
      </p:sp>
      <p:sp>
        <p:nvSpPr>
          <p:cNvPr id="3" name="Platshållare för innehåll 2"/>
          <p:cNvSpPr>
            <a:spLocks noGrp="1"/>
          </p:cNvSpPr>
          <p:nvPr>
            <p:ph idx="1"/>
          </p:nvPr>
        </p:nvSpPr>
        <p:spPr>
          <a:xfrm>
            <a:off x="664232" y="1981200"/>
            <a:ext cx="9609825" cy="4252601"/>
          </a:xfrm>
        </p:spPr>
        <p:txBody>
          <a:bodyPr/>
          <a:lstStyle/>
          <a:p>
            <a:r>
              <a:rPr lang="sv-SE" b="1" dirty="0" smtClean="0"/>
              <a:t>Troligtvis färre nomineringar 2021</a:t>
            </a:r>
          </a:p>
          <a:p>
            <a:r>
              <a:rPr lang="sv-SE" b="1" dirty="0" smtClean="0"/>
              <a:t>Vad vi ser nu att det kommer efterfrågas kompetens till:</a:t>
            </a:r>
          </a:p>
          <a:p>
            <a:pPr marL="30163" indent="0">
              <a:buNone/>
            </a:pPr>
            <a:r>
              <a:rPr lang="sv-SE" dirty="0" smtClean="0"/>
              <a:t>NAG sköra äldre </a:t>
            </a:r>
          </a:p>
          <a:p>
            <a:pPr marL="30163" indent="0">
              <a:buNone/>
            </a:pPr>
            <a:r>
              <a:rPr lang="sv-SE" dirty="0" smtClean="0"/>
              <a:t>NAG primärvårdens roll och innehåll</a:t>
            </a:r>
          </a:p>
          <a:p>
            <a:pPr marL="30163" indent="0">
              <a:buNone/>
            </a:pPr>
            <a:r>
              <a:rPr lang="sv-SE" dirty="0" smtClean="0"/>
              <a:t>NAG läkarmedverkan/medicinskt ledningsansvar i kommuner</a:t>
            </a:r>
          </a:p>
          <a:p>
            <a:pPr marL="30163" indent="0">
              <a:buNone/>
            </a:pPr>
            <a:r>
              <a:rPr lang="sv-SE" dirty="0" smtClean="0"/>
              <a:t>Referensgrupp till NPO Sällsynta sjukdomar</a:t>
            </a:r>
          </a:p>
          <a:p>
            <a:pPr marL="30163" indent="0">
              <a:buNone/>
            </a:pPr>
            <a:r>
              <a:rPr lang="sv-SE" dirty="0" smtClean="0"/>
              <a:t>Arbetsgrupp kommunala ledamöter (S-</a:t>
            </a:r>
            <a:r>
              <a:rPr lang="sv-SE" dirty="0" err="1" smtClean="0"/>
              <a:t>KiS</a:t>
            </a:r>
            <a:r>
              <a:rPr lang="sv-SE" dirty="0" smtClean="0"/>
              <a:t>) </a:t>
            </a:r>
          </a:p>
        </p:txBody>
      </p:sp>
    </p:spTree>
    <p:extLst>
      <p:ext uri="{BB962C8B-B14F-4D97-AF65-F5344CB8AC3E}">
        <p14:creationId xmlns:p14="http://schemas.microsoft.com/office/powerpoint/2010/main" val="133578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2021 – arbete i fem spår för att förstå, lära och stärka medverkande</a:t>
            </a:r>
            <a:endParaRPr lang="sv-SE" sz="3600" dirty="0"/>
          </a:p>
        </p:txBody>
      </p:sp>
      <p:sp>
        <p:nvSpPr>
          <p:cNvPr id="3" name="Platshållare för innehåll 2"/>
          <p:cNvSpPr>
            <a:spLocks noGrp="1"/>
          </p:cNvSpPr>
          <p:nvPr>
            <p:ph idx="1"/>
          </p:nvPr>
        </p:nvSpPr>
        <p:spPr>
          <a:xfrm>
            <a:off x="664232" y="2487515"/>
            <a:ext cx="9609825" cy="3746286"/>
          </a:xfrm>
        </p:spPr>
        <p:txBody>
          <a:bodyPr/>
          <a:lstStyle/>
          <a:p>
            <a:r>
              <a:rPr lang="sv-SE" dirty="0" smtClean="0"/>
              <a:t>Kommunikation</a:t>
            </a:r>
          </a:p>
          <a:p>
            <a:r>
              <a:rPr lang="sv-SE" dirty="0" smtClean="0"/>
              <a:t>Uppföljning av kommunala ledamöter – hur upplever de arbetet?</a:t>
            </a:r>
          </a:p>
          <a:p>
            <a:r>
              <a:rPr lang="sv-SE" dirty="0" smtClean="0"/>
              <a:t>Bättre information till RSS</a:t>
            </a:r>
          </a:p>
          <a:p>
            <a:r>
              <a:rPr lang="sv-SE" dirty="0" smtClean="0"/>
              <a:t>Nationell arbetsgrupp för att stödja kommuner med bedömning av relevans av kunskapsunderlag samt granska remissversioner</a:t>
            </a:r>
          </a:p>
          <a:p>
            <a:r>
              <a:rPr lang="sv-SE" dirty="0" smtClean="0"/>
              <a:t>Fortsatt möten med kommunala ledamöter för erfarenhetsutbyte</a:t>
            </a:r>
          </a:p>
          <a:p>
            <a:endParaRPr lang="sv-SE" dirty="0"/>
          </a:p>
        </p:txBody>
      </p:sp>
    </p:spTree>
    <p:extLst>
      <p:ext uri="{BB962C8B-B14F-4D97-AF65-F5344CB8AC3E}">
        <p14:creationId xmlns:p14="http://schemas.microsoft.com/office/powerpoint/2010/main" val="352471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Uppföljning av RSS-nätverket</a:t>
            </a:r>
            <a:endParaRPr lang="sv-SE" dirty="0"/>
          </a:p>
        </p:txBody>
      </p:sp>
      <p:sp>
        <p:nvSpPr>
          <p:cNvPr id="3" name="Platshållare för text 2"/>
          <p:cNvSpPr>
            <a:spLocks noGrp="1"/>
          </p:cNvSpPr>
          <p:nvPr>
            <p:ph type="body" idx="1"/>
          </p:nvPr>
        </p:nvSpPr>
        <p:spPr/>
        <p:txBody>
          <a:bodyPr/>
          <a:lstStyle/>
          <a:p>
            <a:endParaRPr lang="sv-SE"/>
          </a:p>
        </p:txBody>
      </p:sp>
    </p:spTree>
    <p:extLst>
      <p:ext uri="{BB962C8B-B14F-4D97-AF65-F5344CB8AC3E}">
        <p14:creationId xmlns:p14="http://schemas.microsoft.com/office/powerpoint/2010/main" val="263547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20 svar totalt från 16 RSS</a:t>
            </a:r>
            <a:endParaRPr lang="sv-SE" dirty="0"/>
          </a:p>
        </p:txBody>
      </p:sp>
      <p:pic>
        <p:nvPicPr>
          <p:cNvPr id="5" name="Platshållare för innehåll 4"/>
          <p:cNvPicPr>
            <a:picLocks noGrp="1" noChangeAspect="1"/>
          </p:cNvPicPr>
          <p:nvPr>
            <p:ph sz="half" idx="1"/>
          </p:nvPr>
        </p:nvPicPr>
        <p:blipFill>
          <a:blip r:embed="rId3"/>
          <a:stretch>
            <a:fillRect/>
          </a:stretch>
        </p:blipFill>
        <p:spPr>
          <a:xfrm>
            <a:off x="2239109" y="1986974"/>
            <a:ext cx="7403122" cy="4076688"/>
          </a:xfrm>
          <a:prstGeom prst="rect">
            <a:avLst/>
          </a:prstGeom>
        </p:spPr>
      </p:pic>
    </p:spTree>
    <p:extLst>
      <p:ext uri="{BB962C8B-B14F-4D97-AF65-F5344CB8AC3E}">
        <p14:creationId xmlns:p14="http://schemas.microsoft.com/office/powerpoint/2010/main" val="210655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175846"/>
            <a:ext cx="9609825" cy="767862"/>
          </a:xfrm>
        </p:spPr>
        <p:txBody>
          <a:bodyPr/>
          <a:lstStyle/>
          <a:p>
            <a:r>
              <a:rPr lang="sv-SE" dirty="0" smtClean="0"/>
              <a:t>Vad funkar bra?</a:t>
            </a:r>
            <a:endParaRPr lang="sv-SE" dirty="0"/>
          </a:p>
        </p:txBody>
      </p:sp>
      <p:sp>
        <p:nvSpPr>
          <p:cNvPr id="3" name="Platshållare för innehåll 2"/>
          <p:cNvSpPr>
            <a:spLocks noGrp="1"/>
          </p:cNvSpPr>
          <p:nvPr>
            <p:ph idx="1"/>
          </p:nvPr>
        </p:nvSpPr>
        <p:spPr>
          <a:xfrm>
            <a:off x="664232" y="943708"/>
            <a:ext cx="9609825" cy="5290094"/>
          </a:xfrm>
        </p:spPr>
        <p:txBody>
          <a:bodyPr/>
          <a:lstStyle/>
          <a:p>
            <a:r>
              <a:rPr lang="sv-SE" sz="1200" dirty="0"/>
              <a:t>Lätt att få kontakt och svar på frågor. Ni väljer rätt ämnen till nätverket att informera om /jobba med. Håller ihop detta, lite spretiga nätverk.</a:t>
            </a:r>
          </a:p>
          <a:p>
            <a:r>
              <a:rPr lang="sv-SE" sz="1200" dirty="0"/>
              <a:t>All information finns lättillgänglig via </a:t>
            </a:r>
            <a:r>
              <a:rPr lang="sv-SE" sz="1200" dirty="0" err="1"/>
              <a:t>project</a:t>
            </a:r>
            <a:r>
              <a:rPr lang="sv-SE" sz="1200" dirty="0"/>
              <a:t> </a:t>
            </a:r>
            <a:r>
              <a:rPr lang="sv-SE" sz="1200" dirty="0" err="1"/>
              <a:t>place</a:t>
            </a:r>
            <a:r>
              <a:rPr lang="sv-SE" sz="1200" dirty="0"/>
              <a:t>, vi får den i god tid och har möjlighet att prata ihop oss i länet innan möten med mera</a:t>
            </a:r>
          </a:p>
          <a:p>
            <a:r>
              <a:rPr lang="sv-SE" sz="1200" dirty="0"/>
              <a:t>Regelbunden information om vad som är på gång, uppföljningar etc. Kunniga, lättillgängligt och begripligt. Zoom-möten fungerar bra och lättare att delta nu än när resor måste göras till SKR.</a:t>
            </a:r>
          </a:p>
          <a:p>
            <a:r>
              <a:rPr lang="sv-SE" sz="1200" dirty="0"/>
              <a:t>aktuella frågor belyses</a:t>
            </a:r>
          </a:p>
          <a:p>
            <a:r>
              <a:rPr lang="sv-SE" sz="1200" dirty="0"/>
              <a:t>Bra: Informationen i </a:t>
            </a:r>
            <a:r>
              <a:rPr lang="sv-SE" sz="1200" dirty="0" err="1"/>
              <a:t>projectplace</a:t>
            </a:r>
            <a:r>
              <a:rPr lang="sv-SE" sz="1200" dirty="0"/>
              <a:t>, informationen inför och efter RSS möten, SKR informerar, webbsändningar, ZOOM, inspelade sändningar som ni sprider efteråt, möten som ni planerar och håller i ZOOM etc. Allt fungerar toppen! TACK!</a:t>
            </a:r>
          </a:p>
          <a:p>
            <a:r>
              <a:rPr lang="sv-SE" sz="1200" dirty="0"/>
              <a:t>Genomfört mötena trots pandemi. Svarar snabbt på e-post om det dyker upp någon fråga mellan mötena.</a:t>
            </a:r>
          </a:p>
          <a:p>
            <a:r>
              <a:rPr lang="sv-SE" sz="1200" dirty="0"/>
              <a:t>Samordning av oss som medverkar från kommunerna inför samarbetet med nationellt nätverk har fungerat jättebra.</a:t>
            </a:r>
          </a:p>
          <a:p>
            <a:r>
              <a:rPr lang="sv-SE" sz="1200" dirty="0"/>
              <a:t>Kallelser, agendor, information </a:t>
            </a:r>
            <a:r>
              <a:rPr lang="sv-SE" sz="1200" dirty="0" err="1"/>
              <a:t>etc</a:t>
            </a:r>
            <a:endParaRPr lang="sv-SE" sz="1200" dirty="0"/>
          </a:p>
          <a:p>
            <a:r>
              <a:rPr lang="sv-SE" sz="1200" dirty="0"/>
              <a:t>Kansliet är lättillgängliga och snabba att svara på mail. Informativa och hjälpsamma att ta fram information.</a:t>
            </a:r>
          </a:p>
          <a:p>
            <a:r>
              <a:rPr lang="sv-SE" sz="1200" dirty="0"/>
              <a:t>Ny i uppdraget, upplever att stödet och introduktionen varit bra. Nätverket är tillgängligt och samordningen fungerat väl.</a:t>
            </a:r>
          </a:p>
          <a:p>
            <a:r>
              <a:rPr lang="sv-SE" sz="1200" dirty="0"/>
              <a:t>Information i god tid. Vilja till att vara ett stöd för Kommunalförbundet.</a:t>
            </a:r>
          </a:p>
          <a:p>
            <a:r>
              <a:rPr lang="sv-SE" sz="1200" dirty="0"/>
              <a:t>Jag tycker allt som SKR anordnar i samband md detta är nätverk är mycket bra, informativt, aktuellt och trevligt!</a:t>
            </a:r>
          </a:p>
          <a:p>
            <a:r>
              <a:rPr lang="sv-SE" sz="1200" dirty="0"/>
              <a:t>Det har varit bra med handfast styrning av mötesdiskussioner. Det har varit bra att ha tydliga agendor för möten. Det har varit ett öppet och trevligt klimat, det lägger bra grund för utbyte och gemensamt lärande.</a:t>
            </a:r>
          </a:p>
          <a:p>
            <a:pPr marL="30163" indent="0">
              <a:buNone/>
            </a:pPr>
            <a:r>
              <a:rPr lang="sv-SE" dirty="0"/>
              <a:t/>
            </a:r>
            <a:br>
              <a:rPr lang="sv-SE" dirty="0"/>
            </a:br>
            <a:endParaRPr lang="sv-SE" dirty="0"/>
          </a:p>
        </p:txBody>
      </p:sp>
    </p:spTree>
    <p:extLst>
      <p:ext uri="{BB962C8B-B14F-4D97-AF65-F5344CB8AC3E}">
        <p14:creationId xmlns:p14="http://schemas.microsoft.com/office/powerpoint/2010/main" val="222952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293078"/>
            <a:ext cx="9609825" cy="797168"/>
          </a:xfrm>
        </p:spPr>
        <p:txBody>
          <a:bodyPr/>
          <a:lstStyle/>
          <a:p>
            <a:r>
              <a:rPr lang="sv-SE" dirty="0" smtClean="0"/>
              <a:t>Vad kan förbättras?</a:t>
            </a:r>
            <a:endParaRPr lang="sv-SE" dirty="0"/>
          </a:p>
        </p:txBody>
      </p:sp>
      <p:sp>
        <p:nvSpPr>
          <p:cNvPr id="3" name="Platshållare för innehåll 2"/>
          <p:cNvSpPr>
            <a:spLocks noGrp="1"/>
          </p:cNvSpPr>
          <p:nvPr>
            <p:ph idx="1"/>
          </p:nvPr>
        </p:nvSpPr>
        <p:spPr>
          <a:xfrm>
            <a:off x="664232" y="990600"/>
            <a:ext cx="9609825" cy="5243201"/>
          </a:xfrm>
        </p:spPr>
        <p:txBody>
          <a:bodyPr/>
          <a:lstStyle/>
          <a:p>
            <a:r>
              <a:rPr lang="sv-SE" sz="1600" b="1" dirty="0"/>
              <a:t>S</a:t>
            </a:r>
            <a:r>
              <a:rPr lang="sv-SE" sz="1600" b="1" dirty="0" smtClean="0"/>
              <a:t>trukturen </a:t>
            </a:r>
            <a:r>
              <a:rPr lang="sv-SE" sz="1600" b="1" dirty="0"/>
              <a:t>på mötena </a:t>
            </a:r>
            <a:r>
              <a:rPr lang="sv-SE" sz="1600" dirty="0"/>
              <a:t>så att alla frågor hinns med begränsa deltagarnas taltid</a:t>
            </a:r>
          </a:p>
          <a:p>
            <a:r>
              <a:rPr lang="sv-SE" sz="1600" b="1" dirty="0" smtClean="0"/>
              <a:t>Skulle </a:t>
            </a:r>
            <a:r>
              <a:rPr lang="sv-SE" sz="1600" b="1" dirty="0"/>
              <a:t>önska mer stöttning gällande alla ekonomi </a:t>
            </a:r>
            <a:r>
              <a:rPr lang="sv-SE" sz="1600" dirty="0"/>
              <a:t>(stimulansmedel/rekvirera/återrapportering/vem gör vad - kommun-region-</a:t>
            </a:r>
            <a:r>
              <a:rPr lang="sv-SE" sz="1600" dirty="0" err="1"/>
              <a:t>rss</a:t>
            </a:r>
            <a:r>
              <a:rPr lang="sv-SE" sz="1600" dirty="0"/>
              <a:t> - från vem Kammarkollegiet/Socialstyrelsen etc.</a:t>
            </a:r>
          </a:p>
          <a:p>
            <a:r>
              <a:rPr lang="sv-SE" sz="1600" dirty="0"/>
              <a:t>Fortsätta utveckla det vi redan påbörjat nämligen att vi kan hitta </a:t>
            </a:r>
            <a:r>
              <a:rPr lang="sv-SE" sz="1600" b="1" dirty="0"/>
              <a:t>länkar mellan RSS-nätverket och deltagande i nationellt </a:t>
            </a:r>
            <a:r>
              <a:rPr lang="sv-SE" sz="1600" b="1" dirty="0" smtClean="0"/>
              <a:t>nätverk</a:t>
            </a:r>
            <a:endParaRPr lang="sv-SE" sz="1600" b="1" dirty="0"/>
          </a:p>
          <a:p>
            <a:r>
              <a:rPr lang="sv-SE" sz="1600" dirty="0"/>
              <a:t>Gärna en flagga i mailen vilket också oftast kommer när ngt läggs in på </a:t>
            </a:r>
            <a:r>
              <a:rPr lang="sv-SE" sz="1600" dirty="0" err="1"/>
              <a:t>projektplace</a:t>
            </a:r>
            <a:r>
              <a:rPr lang="sv-SE" sz="1600" dirty="0"/>
              <a:t>, funktionsbrevlåda </a:t>
            </a:r>
            <a:r>
              <a:rPr lang="sv-SE" sz="1600" dirty="0" err="1"/>
              <a:t>etc</a:t>
            </a:r>
            <a:r>
              <a:rPr lang="sv-SE" sz="1600" dirty="0"/>
              <a:t> om man glömmer kolla av...</a:t>
            </a:r>
          </a:p>
          <a:p>
            <a:r>
              <a:rPr lang="sv-SE" sz="1600" dirty="0"/>
              <a:t>Vi måste hålla ihop vårt eget län för de olika representanterna i de olika nätverken.</a:t>
            </a:r>
          </a:p>
          <a:p>
            <a:r>
              <a:rPr lang="sv-SE" sz="1600" dirty="0"/>
              <a:t>Det regionala utvecklingsarbetet behöver metoder (?) för ökad spridning av </a:t>
            </a:r>
            <a:r>
              <a:rPr lang="sv-SE" sz="1600" dirty="0" smtClean="0"/>
              <a:t>information </a:t>
            </a:r>
            <a:r>
              <a:rPr lang="sv-SE" sz="1600" dirty="0"/>
              <a:t>kring kunskapsstyrningen för så väl hälso- och sjukvård som socialtjänsten. </a:t>
            </a:r>
            <a:r>
              <a:rPr lang="sv-SE" sz="1600" b="1" dirty="0"/>
              <a:t>Varför arbeta med kunskapsstyrning? Vikten av de</a:t>
            </a:r>
            <a:r>
              <a:rPr lang="sv-SE" sz="1600" dirty="0"/>
              <a:t>t. Kanske mer hänger ihop med fokus på pandemin och att strategiskt arbete står tillbaka.</a:t>
            </a:r>
          </a:p>
          <a:p>
            <a:r>
              <a:rPr lang="sv-SE" sz="1600" dirty="0" smtClean="0"/>
              <a:t>Ännu </a:t>
            </a:r>
            <a:r>
              <a:rPr lang="sv-SE" sz="1600" dirty="0"/>
              <a:t>tydligare årsplanering och agendor i mer god tid inför möten. Fler externa inspel och förberedda diskussionsfrågor att samlas kring efter fördrag. Jag ser att er presentation avgränsar RSS till kunskapsbaserad socialtjänst, mitt uppdrag är bredare än så och det är också min tolkning att nätverket har ett bredare uppdrag. </a:t>
            </a:r>
            <a:r>
              <a:rPr lang="sv-SE" sz="1600" b="1" dirty="0"/>
              <a:t>Kanske behöver vi prata mer om det tydliggöra syftet med nätverket 2021?</a:t>
            </a:r>
          </a:p>
          <a:p>
            <a:pPr marL="30163" indent="0">
              <a:buNone/>
            </a:pPr>
            <a:r>
              <a:rPr lang="sv-SE" dirty="0"/>
              <a:t/>
            </a:r>
            <a:br>
              <a:rPr lang="sv-SE" dirty="0"/>
            </a:br>
            <a:endParaRPr lang="sv-SE" dirty="0"/>
          </a:p>
        </p:txBody>
      </p:sp>
    </p:spTree>
    <p:extLst>
      <p:ext uri="{BB962C8B-B14F-4D97-AF65-F5344CB8AC3E}">
        <p14:creationId xmlns:p14="http://schemas.microsoft.com/office/powerpoint/2010/main" val="245496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153184"/>
            <a:ext cx="9609825" cy="803564"/>
          </a:xfrm>
        </p:spPr>
        <p:txBody>
          <a:bodyPr/>
          <a:lstStyle/>
          <a:p>
            <a:r>
              <a:rPr lang="sv-SE" sz="3600" dirty="0"/>
              <a:t>Dagordning</a:t>
            </a:r>
          </a:p>
        </p:txBody>
      </p:sp>
      <p:sp>
        <p:nvSpPr>
          <p:cNvPr id="3" name="Platshållare för innehåll 2"/>
          <p:cNvSpPr>
            <a:spLocks noGrp="1"/>
          </p:cNvSpPr>
          <p:nvPr>
            <p:ph idx="1"/>
          </p:nvPr>
        </p:nvSpPr>
        <p:spPr>
          <a:xfrm>
            <a:off x="664232" y="956748"/>
            <a:ext cx="9609825" cy="5143910"/>
          </a:xfrm>
        </p:spPr>
        <p:txBody>
          <a:bodyPr/>
          <a:lstStyle/>
          <a:p>
            <a:pPr marL="0" lvl="0" indent="0">
              <a:lnSpc>
                <a:spcPct val="150000"/>
              </a:lnSpc>
              <a:spcAft>
                <a:spcPts val="0"/>
              </a:spcAft>
              <a:buNone/>
            </a:pPr>
            <a:r>
              <a:rPr lang="sv-SE" sz="2800" b="1" dirty="0" smtClean="0"/>
              <a:t>13:00-13:20 Välkomna och kort info från AU</a:t>
            </a:r>
          </a:p>
          <a:p>
            <a:pPr marL="0" lvl="0" indent="0">
              <a:lnSpc>
                <a:spcPct val="150000"/>
              </a:lnSpc>
              <a:spcAft>
                <a:spcPts val="0"/>
              </a:spcAft>
              <a:buNone/>
            </a:pPr>
            <a:r>
              <a:rPr lang="sv-SE" sz="2800" b="1" dirty="0" smtClean="0"/>
              <a:t>13:20-13:55 Info från SKR</a:t>
            </a:r>
          </a:p>
          <a:p>
            <a:pPr marL="0" lvl="0" indent="0">
              <a:lnSpc>
                <a:spcPct val="150000"/>
              </a:lnSpc>
              <a:spcAft>
                <a:spcPts val="0"/>
              </a:spcAft>
              <a:buNone/>
            </a:pPr>
            <a:r>
              <a:rPr lang="sv-SE" sz="2800" b="1" dirty="0" smtClean="0"/>
              <a:t>13:55-14:05 PAUS</a:t>
            </a:r>
          </a:p>
          <a:p>
            <a:pPr marL="0" lvl="0" indent="0">
              <a:lnSpc>
                <a:spcPct val="150000"/>
              </a:lnSpc>
              <a:spcAft>
                <a:spcPts val="0"/>
              </a:spcAft>
              <a:buNone/>
            </a:pPr>
            <a:r>
              <a:rPr lang="sv-SE" sz="2800" b="1" dirty="0" smtClean="0"/>
              <a:t>14:05-15:20 Yrkesresan</a:t>
            </a:r>
          </a:p>
          <a:p>
            <a:pPr marL="0" lvl="0" indent="0">
              <a:lnSpc>
                <a:spcPct val="150000"/>
              </a:lnSpc>
              <a:spcAft>
                <a:spcPts val="0"/>
              </a:spcAft>
              <a:buNone/>
            </a:pPr>
            <a:r>
              <a:rPr lang="sv-SE" sz="2800" b="1" dirty="0" smtClean="0"/>
              <a:t>15:20-15:30: PAUS</a:t>
            </a:r>
          </a:p>
          <a:p>
            <a:pPr marL="0" lvl="0" indent="0">
              <a:lnSpc>
                <a:spcPct val="150000"/>
              </a:lnSpc>
              <a:spcAft>
                <a:spcPts val="0"/>
              </a:spcAft>
              <a:buNone/>
            </a:pPr>
            <a:r>
              <a:rPr lang="sv-SE" sz="2800" b="1" dirty="0" smtClean="0"/>
              <a:t>15:30-16:15 Nära Vård</a:t>
            </a:r>
          </a:p>
          <a:p>
            <a:pPr marL="0" lvl="0" indent="0">
              <a:lnSpc>
                <a:spcPct val="150000"/>
              </a:lnSpc>
              <a:spcAft>
                <a:spcPts val="0"/>
              </a:spcAft>
              <a:buNone/>
            </a:pPr>
            <a:r>
              <a:rPr lang="sv-SE" sz="2800" b="1" dirty="0" smtClean="0"/>
              <a:t>16:15-16:30 Sammanfattning och avslutning</a:t>
            </a:r>
          </a:p>
          <a:p>
            <a:pPr marL="0" lvl="0" indent="0">
              <a:lnSpc>
                <a:spcPct val="150000"/>
              </a:lnSpc>
              <a:spcAft>
                <a:spcPts val="0"/>
              </a:spcAft>
              <a:buNone/>
            </a:pPr>
            <a:endParaRPr lang="sv-SE" dirty="0" smtClean="0"/>
          </a:p>
          <a:p>
            <a:pPr marL="0" lvl="0" indent="0">
              <a:lnSpc>
                <a:spcPct val="150000"/>
              </a:lnSpc>
              <a:spcAft>
                <a:spcPts val="0"/>
              </a:spcAft>
              <a:buNone/>
            </a:pPr>
            <a:endParaRPr lang="sv-SE" dirty="0"/>
          </a:p>
        </p:txBody>
      </p:sp>
    </p:spTree>
    <p:extLst>
      <p:ext uri="{BB962C8B-B14F-4D97-AF65-F5344CB8AC3E}">
        <p14:creationId xmlns:p14="http://schemas.microsoft.com/office/powerpoint/2010/main" val="189517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Tack till er som svarat!</a:t>
            </a:r>
            <a:endParaRPr lang="sv-SE" dirty="0"/>
          </a:p>
        </p:txBody>
      </p:sp>
      <p:sp>
        <p:nvSpPr>
          <p:cNvPr id="3" name="Platshållare för innehåll 2"/>
          <p:cNvSpPr>
            <a:spLocks noGrp="1"/>
          </p:cNvSpPr>
          <p:nvPr>
            <p:ph idx="1"/>
          </p:nvPr>
        </p:nvSpPr>
        <p:spPr/>
        <p:txBody>
          <a:bodyPr/>
          <a:lstStyle/>
          <a:p>
            <a:r>
              <a:rPr lang="sv-SE" b="1" dirty="0"/>
              <a:t>Skulle önska mer stöttning </a:t>
            </a:r>
            <a:r>
              <a:rPr lang="sv-SE" b="1" dirty="0" smtClean="0"/>
              <a:t>gällande </a:t>
            </a:r>
            <a:r>
              <a:rPr lang="sv-SE" b="1" dirty="0"/>
              <a:t>ekonomi </a:t>
            </a:r>
            <a:r>
              <a:rPr lang="sv-SE" dirty="0"/>
              <a:t>(stimulansmedel/rekvirera/återrapportering/vem gör vad - kommun-region-</a:t>
            </a:r>
            <a:r>
              <a:rPr lang="sv-SE" dirty="0" err="1"/>
              <a:t>rss</a:t>
            </a:r>
            <a:r>
              <a:rPr lang="sv-SE" dirty="0"/>
              <a:t> - från vem Kammarkollegiet/Socialstyrelsen etc.</a:t>
            </a:r>
          </a:p>
          <a:p>
            <a:pPr marL="30163" indent="0">
              <a:buNone/>
            </a:pPr>
            <a:endParaRPr lang="sv-SE" dirty="0" smtClean="0"/>
          </a:p>
          <a:p>
            <a:pPr marL="30163" indent="0">
              <a:buNone/>
            </a:pPr>
            <a:r>
              <a:rPr lang="sv-SE" dirty="0" smtClean="0"/>
              <a:t>Lathundar: Ni hittar dem på </a:t>
            </a:r>
            <a:r>
              <a:rPr lang="sv-SE" dirty="0" err="1" smtClean="0"/>
              <a:t>ProjectPlace</a:t>
            </a:r>
            <a:r>
              <a:rPr lang="sv-SE" dirty="0" smtClean="0"/>
              <a:t> under Dokument/Överenskommelser och satsningar/ 2021</a:t>
            </a:r>
            <a:endParaRPr lang="sv-SE" dirty="0"/>
          </a:p>
        </p:txBody>
      </p:sp>
    </p:spTree>
    <p:extLst>
      <p:ext uri="{BB962C8B-B14F-4D97-AF65-F5344CB8AC3E}">
        <p14:creationId xmlns:p14="http://schemas.microsoft.com/office/powerpoint/2010/main" val="33921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4100" y="2347914"/>
            <a:ext cx="9608400" cy="1966912"/>
          </a:xfrm>
        </p:spPr>
        <p:txBody>
          <a:bodyPr/>
          <a:lstStyle/>
          <a:p>
            <a:r>
              <a:rPr lang="sv-SE" b="1" dirty="0" smtClean="0">
                <a:latin typeface="Arial" panose="020B0604020202020204" pitchFamily="34" charset="0"/>
                <a:cs typeface="Arial" panose="020B0604020202020204" pitchFamily="34" charset="0"/>
              </a:rPr>
              <a:t>Yrkesresan</a:t>
            </a:r>
            <a:r>
              <a:rPr lang="sv-SE" dirty="0" smtClean="0"/>
              <a:t/>
            </a:r>
            <a:br>
              <a:rPr lang="sv-SE" dirty="0" smtClean="0"/>
            </a:br>
            <a:endParaRPr lang="sv-SE" sz="3200" dirty="0"/>
          </a:p>
        </p:txBody>
      </p:sp>
      <p:sp>
        <p:nvSpPr>
          <p:cNvPr id="3" name="Rektangel 2"/>
          <p:cNvSpPr/>
          <p:nvPr/>
        </p:nvSpPr>
        <p:spPr>
          <a:xfrm>
            <a:off x="1439066" y="3601386"/>
            <a:ext cx="8428910" cy="1077218"/>
          </a:xfrm>
          <a:prstGeom prst="rect">
            <a:avLst/>
          </a:prstGeom>
        </p:spPr>
        <p:txBody>
          <a:bodyPr wrap="none">
            <a:spAutoFit/>
          </a:bodyPr>
          <a:lstStyle/>
          <a:p>
            <a:pPr algn="ctr"/>
            <a:r>
              <a:rPr lang="sv-SE" sz="3200" dirty="0" smtClean="0">
                <a:solidFill>
                  <a:schemeClr val="bg1"/>
                </a:solidFill>
                <a:latin typeface="Arial" panose="020B0604020202020204" pitchFamily="34" charset="0"/>
                <a:cs typeface="Arial" panose="020B0604020202020204" pitchFamily="34" charset="0"/>
              </a:rPr>
              <a:t>Kommuner i samverkan för </a:t>
            </a:r>
          </a:p>
          <a:p>
            <a:pPr algn="ctr"/>
            <a:r>
              <a:rPr lang="sv-SE" sz="3200" dirty="0" smtClean="0">
                <a:solidFill>
                  <a:schemeClr val="bg1"/>
                </a:solidFill>
                <a:latin typeface="Arial" panose="020B0604020202020204" pitchFamily="34" charset="0"/>
                <a:cs typeface="Arial" panose="020B0604020202020204" pitchFamily="34" charset="0"/>
              </a:rPr>
              <a:t>kunskap, kraft och kompetens i socialtjänsten</a:t>
            </a:r>
          </a:p>
        </p:txBody>
      </p:sp>
      <p:sp>
        <p:nvSpPr>
          <p:cNvPr id="4" name="textruta 3"/>
          <p:cNvSpPr txBox="1"/>
          <p:nvPr/>
        </p:nvSpPr>
        <p:spPr>
          <a:xfrm>
            <a:off x="4270890" y="5019040"/>
            <a:ext cx="3352200" cy="369332"/>
          </a:xfrm>
          <a:prstGeom prst="rect">
            <a:avLst/>
          </a:prstGeom>
          <a:noFill/>
        </p:spPr>
        <p:txBody>
          <a:bodyPr wrap="none" rtlCol="0">
            <a:spAutoFit/>
          </a:bodyPr>
          <a:lstStyle/>
          <a:p>
            <a:r>
              <a:rPr lang="sv-SE" dirty="0" smtClean="0">
                <a:solidFill>
                  <a:schemeClr val="bg1"/>
                </a:solidFill>
              </a:rPr>
              <a:t>RSS nätverksmöte 2021-03-17</a:t>
            </a:r>
            <a:endParaRPr lang="sv-SE" dirty="0">
              <a:solidFill>
                <a:schemeClr val="bg1"/>
              </a:solidFill>
            </a:endParaRPr>
          </a:p>
        </p:txBody>
      </p:sp>
    </p:spTree>
    <p:extLst>
      <p:ext uri="{BB962C8B-B14F-4D97-AF65-F5344CB8AC3E}">
        <p14:creationId xmlns:p14="http://schemas.microsoft.com/office/powerpoint/2010/main" val="2920751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Syftet</a:t>
            </a:r>
            <a:endParaRPr lang="sv-SE" dirty="0"/>
          </a:p>
        </p:txBody>
      </p:sp>
      <p:sp>
        <p:nvSpPr>
          <p:cNvPr id="4" name="Platshållare för innehåll 3"/>
          <p:cNvSpPr>
            <a:spLocks noGrp="1"/>
          </p:cNvSpPr>
          <p:nvPr>
            <p:ph sz="half" idx="2"/>
          </p:nvPr>
        </p:nvSpPr>
        <p:spPr>
          <a:xfrm>
            <a:off x="664234" y="1816013"/>
            <a:ext cx="4172325" cy="5260014"/>
          </a:xfrm>
        </p:spPr>
        <p:txBody>
          <a:bodyPr/>
          <a:lstStyle/>
          <a:p>
            <a:r>
              <a:rPr lang="sv-SE" dirty="0"/>
              <a:t>Uppdaterad lägesrapport</a:t>
            </a:r>
          </a:p>
          <a:p>
            <a:r>
              <a:rPr lang="sv-SE" dirty="0"/>
              <a:t>Information om det regionala uppdraget</a:t>
            </a:r>
          </a:p>
          <a:p>
            <a:r>
              <a:rPr lang="sv-SE" dirty="0"/>
              <a:t>Dela erfarenheter och inspireras av varandra</a:t>
            </a:r>
          </a:p>
          <a:p>
            <a:r>
              <a:rPr lang="sv-SE" dirty="0"/>
              <a:t>Information om processen med kommande yrkesresor och förstudier</a:t>
            </a:r>
          </a:p>
          <a:p>
            <a:r>
              <a:rPr lang="sv-SE" dirty="0"/>
              <a:t>Svara på enkäten</a:t>
            </a:r>
          </a:p>
          <a:p>
            <a:endParaRPr lang="sv-SE" dirty="0"/>
          </a:p>
        </p:txBody>
      </p:sp>
      <p:pic>
        <p:nvPicPr>
          <p:cNvPr id="5" name="Platshållare för innehåll 4"/>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5701719" y="1816013"/>
            <a:ext cx="5324475" cy="3548932"/>
          </a:xfrm>
          <a:prstGeom prst="rect">
            <a:avLst/>
          </a:prstGeom>
        </p:spPr>
      </p:pic>
    </p:spTree>
    <p:extLst>
      <p:ext uri="{BB962C8B-B14F-4D97-AF65-F5344CB8AC3E}">
        <p14:creationId xmlns:p14="http://schemas.microsoft.com/office/powerpoint/2010/main" val="291245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Upplägg</a:t>
            </a:r>
            <a:endParaRPr lang="sv-SE" dirty="0"/>
          </a:p>
        </p:txBody>
      </p:sp>
      <p:sp>
        <p:nvSpPr>
          <p:cNvPr id="5" name="Platshållare för text 4"/>
          <p:cNvSpPr>
            <a:spLocks noGrp="1"/>
          </p:cNvSpPr>
          <p:nvPr>
            <p:ph type="body" idx="1"/>
          </p:nvPr>
        </p:nvSpPr>
        <p:spPr>
          <a:xfrm>
            <a:off x="1107212" y="2187523"/>
            <a:ext cx="4716000" cy="609600"/>
          </a:xfrm>
        </p:spPr>
        <p:txBody>
          <a:bodyPr/>
          <a:lstStyle/>
          <a:p>
            <a:r>
              <a:rPr lang="sv-SE" dirty="0" smtClean="0"/>
              <a:t>Del 1</a:t>
            </a:r>
            <a:endParaRPr lang="sv-SE" dirty="0"/>
          </a:p>
        </p:txBody>
      </p:sp>
      <p:sp>
        <p:nvSpPr>
          <p:cNvPr id="3" name="Platshållare för innehåll 2"/>
          <p:cNvSpPr>
            <a:spLocks noGrp="1"/>
          </p:cNvSpPr>
          <p:nvPr>
            <p:ph sz="half" idx="2"/>
          </p:nvPr>
        </p:nvSpPr>
        <p:spPr>
          <a:xfrm>
            <a:off x="785621" y="2797891"/>
            <a:ext cx="3497209" cy="1962718"/>
          </a:xfrm>
        </p:spPr>
        <p:txBody>
          <a:bodyPr/>
          <a:lstStyle/>
          <a:p>
            <a:r>
              <a:rPr lang="sv-SE" dirty="0" smtClean="0"/>
              <a:t>Lägesrapport</a:t>
            </a:r>
          </a:p>
          <a:p>
            <a:pPr marL="30163" indent="0">
              <a:buNone/>
            </a:pPr>
            <a:endParaRPr lang="sv-SE" dirty="0" smtClean="0"/>
          </a:p>
          <a:p>
            <a:endParaRPr lang="sv-SE" dirty="0"/>
          </a:p>
        </p:txBody>
      </p:sp>
      <p:sp>
        <p:nvSpPr>
          <p:cNvPr id="6" name="Platshållare för text 5"/>
          <p:cNvSpPr>
            <a:spLocks noGrp="1"/>
          </p:cNvSpPr>
          <p:nvPr>
            <p:ph type="body" sz="quarter" idx="3"/>
          </p:nvPr>
        </p:nvSpPr>
        <p:spPr>
          <a:xfrm>
            <a:off x="3786803" y="2126055"/>
            <a:ext cx="2519533" cy="609600"/>
          </a:xfrm>
        </p:spPr>
        <p:txBody>
          <a:bodyPr/>
          <a:lstStyle/>
          <a:p>
            <a:r>
              <a:rPr lang="sv-SE" dirty="0" smtClean="0"/>
              <a:t>Del 2</a:t>
            </a:r>
            <a:endParaRPr lang="sv-SE" dirty="0"/>
          </a:p>
        </p:txBody>
      </p:sp>
      <p:sp>
        <p:nvSpPr>
          <p:cNvPr id="7" name="Platshållare för innehåll 6"/>
          <p:cNvSpPr>
            <a:spLocks noGrp="1"/>
          </p:cNvSpPr>
          <p:nvPr>
            <p:ph sz="quarter" idx="4"/>
          </p:nvPr>
        </p:nvSpPr>
        <p:spPr>
          <a:xfrm>
            <a:off x="7168011" y="2625303"/>
            <a:ext cx="3635831" cy="2488193"/>
          </a:xfrm>
        </p:spPr>
        <p:txBody>
          <a:bodyPr/>
          <a:lstStyle/>
          <a:p>
            <a:pPr marL="258763" lvl="1">
              <a:spcAft>
                <a:spcPts val="1200"/>
              </a:spcAft>
              <a:buFont typeface="Symbol" panose="05050102010706020507" pitchFamily="18" charset="2"/>
              <a:buChar char=""/>
            </a:pPr>
            <a:r>
              <a:rPr lang="sv-SE" sz="2400" dirty="0" smtClean="0"/>
              <a:t>Process om </a:t>
            </a:r>
            <a:r>
              <a:rPr lang="sv-SE" sz="2400" dirty="0"/>
              <a:t>kommande </a:t>
            </a:r>
            <a:r>
              <a:rPr lang="sv-SE" sz="2400" dirty="0" smtClean="0"/>
              <a:t>yrkesresor</a:t>
            </a:r>
          </a:p>
          <a:p>
            <a:pPr marL="258763" lvl="1">
              <a:spcAft>
                <a:spcPts val="1200"/>
              </a:spcAft>
              <a:buFont typeface="Symbol" panose="05050102010706020507" pitchFamily="18" charset="2"/>
              <a:buChar char=""/>
            </a:pPr>
            <a:r>
              <a:rPr lang="sv-SE" sz="2400" dirty="0"/>
              <a:t>Om </a:t>
            </a:r>
            <a:r>
              <a:rPr lang="sv-SE" sz="2400" dirty="0" smtClean="0"/>
              <a:t>förstudier</a:t>
            </a:r>
          </a:p>
          <a:p>
            <a:pPr marL="258763" lvl="1">
              <a:spcAft>
                <a:spcPts val="1200"/>
              </a:spcAft>
              <a:buFont typeface="Symbol" panose="05050102010706020507" pitchFamily="18" charset="2"/>
              <a:buChar char=""/>
            </a:pPr>
            <a:r>
              <a:rPr lang="sv-SE" sz="2400" dirty="0" smtClean="0"/>
              <a:t>Enkät </a:t>
            </a:r>
            <a:r>
              <a:rPr lang="sv-SE" sz="2400" dirty="0"/>
              <a:t>i </a:t>
            </a:r>
            <a:r>
              <a:rPr lang="sv-SE" sz="2400" dirty="0" err="1"/>
              <a:t>menti</a:t>
            </a:r>
            <a:endParaRPr lang="sv-SE" sz="2400" dirty="0"/>
          </a:p>
          <a:p>
            <a:pPr marL="258763" lvl="1">
              <a:spcAft>
                <a:spcPts val="1200"/>
              </a:spcAft>
              <a:buFont typeface="Symbol" panose="05050102010706020507" pitchFamily="18" charset="2"/>
              <a:buChar char=""/>
            </a:pPr>
            <a:endParaRPr lang="sv-SE" sz="2400" dirty="0"/>
          </a:p>
          <a:p>
            <a:pPr marL="30163" lvl="1" indent="0">
              <a:spcAft>
                <a:spcPts val="1200"/>
              </a:spcAft>
              <a:buNone/>
            </a:pPr>
            <a:endParaRPr lang="sv-SE" dirty="0"/>
          </a:p>
          <a:p>
            <a:pPr marL="30163" lvl="1" indent="0">
              <a:spcAft>
                <a:spcPts val="1200"/>
              </a:spcAft>
              <a:buNone/>
            </a:pPr>
            <a:endParaRPr lang="sv-SE" dirty="0"/>
          </a:p>
          <a:p>
            <a:pPr marL="258763" lvl="1">
              <a:spcAft>
                <a:spcPts val="1200"/>
              </a:spcAft>
              <a:buFont typeface="Symbol" panose="05050102010706020507" pitchFamily="18" charset="2"/>
              <a:buChar char=""/>
            </a:pPr>
            <a:endParaRPr lang="sv-SE" dirty="0"/>
          </a:p>
          <a:p>
            <a:endParaRPr lang="sv-SE" dirty="0"/>
          </a:p>
        </p:txBody>
      </p:sp>
      <p:sp>
        <p:nvSpPr>
          <p:cNvPr id="9" name="Platshållare för innehåll 2"/>
          <p:cNvSpPr txBox="1">
            <a:spLocks/>
          </p:cNvSpPr>
          <p:nvPr/>
        </p:nvSpPr>
        <p:spPr>
          <a:xfrm>
            <a:off x="3551691" y="2737191"/>
            <a:ext cx="3497209" cy="196271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smtClean="0"/>
              <a:t>Regionalt uppdrag</a:t>
            </a:r>
          </a:p>
          <a:p>
            <a:r>
              <a:rPr lang="sv-SE" dirty="0" smtClean="0"/>
              <a:t>Gruppsamtal</a:t>
            </a:r>
          </a:p>
          <a:p>
            <a:pPr marL="30163" indent="0">
              <a:buNone/>
            </a:pPr>
            <a:endParaRPr lang="sv-SE" dirty="0" smtClean="0"/>
          </a:p>
          <a:p>
            <a:endParaRPr lang="sv-SE" dirty="0" smtClean="0"/>
          </a:p>
          <a:p>
            <a:endParaRPr lang="sv-SE" dirty="0"/>
          </a:p>
        </p:txBody>
      </p:sp>
      <p:sp>
        <p:nvSpPr>
          <p:cNvPr id="11" name="Platshållare för text 5"/>
          <p:cNvSpPr txBox="1">
            <a:spLocks/>
          </p:cNvSpPr>
          <p:nvPr/>
        </p:nvSpPr>
        <p:spPr>
          <a:xfrm>
            <a:off x="7329515" y="2126055"/>
            <a:ext cx="2519533" cy="6096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200"/>
              </a:spcAft>
              <a:buFont typeface="Symbol" panose="05050102010706020507" pitchFamily="18" charset="2"/>
              <a:buNone/>
              <a:defRPr sz="18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200"/>
              </a:spcAft>
              <a:buFont typeface="Symbol" panose="050501020107060205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200"/>
              </a:spcAft>
              <a:buFont typeface="Symbol" panose="050501020107060205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smtClean="0"/>
              <a:t>Del 3</a:t>
            </a:r>
            <a:endParaRPr lang="sv-SE" dirty="0"/>
          </a:p>
        </p:txBody>
      </p:sp>
    </p:spTree>
    <p:extLst>
      <p:ext uri="{BB962C8B-B14F-4D97-AF65-F5344CB8AC3E}">
        <p14:creationId xmlns:p14="http://schemas.microsoft.com/office/powerpoint/2010/main" val="160600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658391" y="970915"/>
            <a:ext cx="5767926" cy="769441"/>
          </a:xfrm>
          <a:prstGeom prst="rect">
            <a:avLst/>
          </a:prstGeom>
          <a:noFill/>
        </p:spPr>
        <p:txBody>
          <a:bodyPr wrap="none" rtlCol="0">
            <a:spAutoFit/>
          </a:bodyPr>
          <a:lstStyle/>
          <a:p>
            <a:r>
              <a:rPr lang="sv-SE" sz="4400" b="1" dirty="0">
                <a:latin typeface="+mj-lt"/>
                <a:ea typeface="+mj-ea"/>
                <a:cs typeface="+mj-cs"/>
              </a:rPr>
              <a:t>Anmälda kommuner </a:t>
            </a:r>
            <a:endParaRPr lang="sv-SE" sz="4400" b="1" dirty="0" smtClean="0">
              <a:latin typeface="+mj-lt"/>
              <a:ea typeface="+mj-ea"/>
              <a:cs typeface="+mj-cs"/>
            </a:endParaRPr>
          </a:p>
        </p:txBody>
      </p:sp>
      <p:pic>
        <p:nvPicPr>
          <p:cNvPr id="3" name="Bildobjekt 2"/>
          <p:cNvPicPr>
            <a:picLocks noChangeAspect="1"/>
          </p:cNvPicPr>
          <p:nvPr/>
        </p:nvPicPr>
        <p:blipFill>
          <a:blip r:embed="rId3"/>
          <a:stretch>
            <a:fillRect/>
          </a:stretch>
        </p:blipFill>
        <p:spPr>
          <a:xfrm>
            <a:off x="6426317" y="375385"/>
            <a:ext cx="4546673" cy="5647623"/>
          </a:xfrm>
          <a:prstGeom prst="rect">
            <a:avLst/>
          </a:prstGeom>
        </p:spPr>
      </p:pic>
      <p:sp>
        <p:nvSpPr>
          <p:cNvPr id="4" name="textruta 3"/>
          <p:cNvSpPr txBox="1"/>
          <p:nvPr/>
        </p:nvSpPr>
        <p:spPr>
          <a:xfrm>
            <a:off x="829878" y="2253114"/>
            <a:ext cx="4397358" cy="1754326"/>
          </a:xfrm>
          <a:prstGeom prst="rect">
            <a:avLst/>
          </a:prstGeom>
          <a:noFill/>
        </p:spPr>
        <p:txBody>
          <a:bodyPr wrap="none" rtlCol="0">
            <a:spAutoFit/>
          </a:bodyPr>
          <a:lstStyle/>
          <a:p>
            <a:r>
              <a:rPr lang="sv-SE" dirty="0" smtClean="0"/>
              <a:t>235 kommuner har tackat ja = 81 procent</a:t>
            </a:r>
          </a:p>
          <a:p>
            <a:endParaRPr lang="sv-SE" dirty="0"/>
          </a:p>
          <a:p>
            <a:r>
              <a:rPr lang="sv-SE" dirty="0" smtClean="0"/>
              <a:t>31 kommuner har tackat nej = 11 procent</a:t>
            </a:r>
          </a:p>
          <a:p>
            <a:endParaRPr lang="sv-SE" dirty="0" smtClean="0"/>
          </a:p>
          <a:p>
            <a:r>
              <a:rPr lang="sv-SE" dirty="0" smtClean="0"/>
              <a:t>24 kommuner har inte svarat = 8 procent</a:t>
            </a:r>
          </a:p>
          <a:p>
            <a:endParaRPr lang="sv-SE" dirty="0"/>
          </a:p>
        </p:txBody>
      </p:sp>
    </p:spTree>
    <p:extLst>
      <p:ext uri="{BB962C8B-B14F-4D97-AF65-F5344CB8AC3E}">
        <p14:creationId xmlns:p14="http://schemas.microsoft.com/office/powerpoint/2010/main" val="2992947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På gång</a:t>
            </a:r>
            <a:endParaRPr lang="sv-SE" dirty="0"/>
          </a:p>
        </p:txBody>
      </p:sp>
      <p:sp>
        <p:nvSpPr>
          <p:cNvPr id="3" name="Platshållare för innehåll 2"/>
          <p:cNvSpPr>
            <a:spLocks noGrp="1"/>
          </p:cNvSpPr>
          <p:nvPr>
            <p:ph idx="1"/>
          </p:nvPr>
        </p:nvSpPr>
        <p:spPr>
          <a:xfrm>
            <a:off x="548640" y="1990705"/>
            <a:ext cx="10613347" cy="4022819"/>
          </a:xfrm>
        </p:spPr>
        <p:txBody>
          <a:bodyPr/>
          <a:lstStyle/>
          <a:p>
            <a:r>
              <a:rPr lang="sv-SE" dirty="0" smtClean="0"/>
              <a:t>Grundläggande dokument: konceptbeskrivning, projektplan</a:t>
            </a:r>
          </a:p>
          <a:p>
            <a:r>
              <a:rPr lang="sv-SE" dirty="0"/>
              <a:t>Enkät till kommuner</a:t>
            </a:r>
          </a:p>
          <a:p>
            <a:r>
              <a:rPr lang="sv-SE" dirty="0" smtClean="0"/>
              <a:t>Förberedelser Lärplattform</a:t>
            </a:r>
          </a:p>
          <a:p>
            <a:r>
              <a:rPr lang="sv-SE" dirty="0" smtClean="0"/>
              <a:t>Former </a:t>
            </a:r>
            <a:r>
              <a:rPr lang="sv-SE" dirty="0"/>
              <a:t>för samarbete mellan SKR och </a:t>
            </a:r>
            <a:r>
              <a:rPr lang="sv-SE" dirty="0" err="1"/>
              <a:t>RSS:er</a:t>
            </a:r>
            <a:endParaRPr lang="sv-SE" dirty="0"/>
          </a:p>
          <a:p>
            <a:r>
              <a:rPr lang="sv-SE" dirty="0" smtClean="0"/>
              <a:t>Rekrytering </a:t>
            </a:r>
            <a:r>
              <a:rPr lang="sv-SE" dirty="0"/>
              <a:t>projektledare</a:t>
            </a:r>
          </a:p>
          <a:p>
            <a:r>
              <a:rPr lang="sv-SE" dirty="0" smtClean="0"/>
              <a:t>Avtal</a:t>
            </a:r>
          </a:p>
          <a:p>
            <a:r>
              <a:rPr lang="sv-SE" dirty="0" smtClean="0"/>
              <a:t>Webbsändningar </a:t>
            </a:r>
            <a:r>
              <a:rPr lang="sv-SE" dirty="0"/>
              <a:t>och övrig kommunikation</a:t>
            </a:r>
          </a:p>
          <a:p>
            <a:endParaRPr lang="sv-SE" dirty="0"/>
          </a:p>
          <a:p>
            <a:endParaRPr lang="sv-SE" dirty="0"/>
          </a:p>
          <a:p>
            <a:endParaRPr lang="sv-SE" dirty="0"/>
          </a:p>
          <a:p>
            <a:pPr marL="30163" indent="0">
              <a:buNone/>
            </a:pPr>
            <a:endParaRPr lang="sv-SE" dirty="0" smtClean="0"/>
          </a:p>
          <a:p>
            <a:endParaRPr lang="sv-SE" dirty="0"/>
          </a:p>
          <a:p>
            <a:endParaRPr lang="sv-SE" dirty="0"/>
          </a:p>
        </p:txBody>
      </p:sp>
    </p:spTree>
    <p:extLst>
      <p:ext uri="{BB962C8B-B14F-4D97-AF65-F5344CB8AC3E}">
        <p14:creationId xmlns:p14="http://schemas.microsoft.com/office/powerpoint/2010/main" val="370260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Enkät behov kompetensutveckling</a:t>
            </a:r>
            <a:endParaRPr lang="sv-SE" dirty="0"/>
          </a:p>
        </p:txBody>
      </p:sp>
      <p:sp>
        <p:nvSpPr>
          <p:cNvPr id="3" name="Platshållare för innehåll 2"/>
          <p:cNvSpPr>
            <a:spLocks noGrp="1"/>
          </p:cNvSpPr>
          <p:nvPr>
            <p:ph idx="1"/>
          </p:nvPr>
        </p:nvSpPr>
        <p:spPr>
          <a:xfrm>
            <a:off x="664233" y="2210723"/>
            <a:ext cx="9609825" cy="3738598"/>
          </a:xfrm>
        </p:spPr>
        <p:txBody>
          <a:bodyPr/>
          <a:lstStyle/>
          <a:p>
            <a:r>
              <a:rPr lang="sv-SE" dirty="0" smtClean="0"/>
              <a:t>Enkät till alla ansluta kommuner skickades 8 mars</a:t>
            </a:r>
          </a:p>
          <a:p>
            <a:r>
              <a:rPr lang="sv-SE" dirty="0" smtClean="0"/>
              <a:t>Sista svarsdag 31 mars</a:t>
            </a:r>
          </a:p>
          <a:p>
            <a:r>
              <a:rPr lang="sv-SE" dirty="0" smtClean="0"/>
              <a:t>Inventering av områden där kommunerna har störst </a:t>
            </a:r>
            <a:r>
              <a:rPr lang="sv-SE" dirty="0"/>
              <a:t>behov av </a:t>
            </a:r>
            <a:r>
              <a:rPr lang="sv-SE" dirty="0" smtClean="0"/>
              <a:t>kompetensutveckling</a:t>
            </a:r>
          </a:p>
          <a:p>
            <a:r>
              <a:rPr lang="sv-SE" dirty="0" smtClean="0"/>
              <a:t>Bildar underlag för beslut om kommande yrkesresor</a:t>
            </a:r>
            <a:endParaRPr lang="sv-SE" dirty="0"/>
          </a:p>
          <a:p>
            <a:endParaRPr lang="sv-SE" dirty="0"/>
          </a:p>
        </p:txBody>
      </p:sp>
    </p:spTree>
    <p:extLst>
      <p:ext uri="{BB962C8B-B14F-4D97-AF65-F5344CB8AC3E}">
        <p14:creationId xmlns:p14="http://schemas.microsoft.com/office/powerpoint/2010/main" val="298613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Webbsändningar om Yrkesresan</a:t>
            </a:r>
            <a:endParaRPr lang="sv-SE" dirty="0"/>
          </a:p>
        </p:txBody>
      </p:sp>
      <p:sp>
        <p:nvSpPr>
          <p:cNvPr id="3" name="Platshållare för innehåll 2"/>
          <p:cNvSpPr>
            <a:spLocks noGrp="1"/>
          </p:cNvSpPr>
          <p:nvPr>
            <p:ph sz="half" idx="1"/>
          </p:nvPr>
        </p:nvSpPr>
        <p:spPr>
          <a:xfrm>
            <a:off x="753145" y="2365760"/>
            <a:ext cx="4716000" cy="3740400"/>
          </a:xfrm>
        </p:spPr>
        <p:txBody>
          <a:bodyPr/>
          <a:lstStyle/>
          <a:p>
            <a:pPr marL="30163" indent="0">
              <a:buNone/>
            </a:pPr>
            <a:r>
              <a:rPr lang="sv-SE" dirty="0" smtClean="0"/>
              <a:t>För regionala samverkans- och stödstrukturer</a:t>
            </a:r>
          </a:p>
          <a:p>
            <a:pPr marL="30163" indent="0">
              <a:buNone/>
            </a:pPr>
            <a:r>
              <a:rPr lang="sv-SE" dirty="0" smtClean="0"/>
              <a:t>Tisdag 20 april </a:t>
            </a:r>
            <a:r>
              <a:rPr lang="sv-SE" dirty="0" err="1" smtClean="0"/>
              <a:t>kl</a:t>
            </a:r>
            <a:r>
              <a:rPr lang="sv-SE" dirty="0" smtClean="0"/>
              <a:t> 10-12</a:t>
            </a:r>
          </a:p>
          <a:p>
            <a:pPr marL="30163" indent="0">
              <a:buNone/>
            </a:pPr>
            <a:endParaRPr lang="sv-SE" dirty="0"/>
          </a:p>
        </p:txBody>
      </p:sp>
      <p:sp>
        <p:nvSpPr>
          <p:cNvPr id="4" name="Platshållare för innehåll 3"/>
          <p:cNvSpPr>
            <a:spLocks noGrp="1"/>
          </p:cNvSpPr>
          <p:nvPr>
            <p:ph sz="half" idx="2"/>
          </p:nvPr>
        </p:nvSpPr>
        <p:spPr>
          <a:xfrm>
            <a:off x="6100965" y="2365760"/>
            <a:ext cx="4716000" cy="3740400"/>
          </a:xfrm>
        </p:spPr>
        <p:txBody>
          <a:bodyPr/>
          <a:lstStyle/>
          <a:p>
            <a:pPr marL="30163" indent="0">
              <a:buNone/>
            </a:pPr>
            <a:r>
              <a:rPr lang="sv-SE" dirty="0" smtClean="0"/>
              <a:t>För anmälda kommuner</a:t>
            </a:r>
          </a:p>
          <a:p>
            <a:pPr marL="30163" indent="0">
              <a:buNone/>
            </a:pPr>
            <a:r>
              <a:rPr lang="sv-SE" dirty="0" smtClean="0"/>
              <a:t>Fredag 23 april </a:t>
            </a:r>
            <a:r>
              <a:rPr lang="sv-SE" dirty="0" err="1" smtClean="0"/>
              <a:t>kl</a:t>
            </a:r>
            <a:r>
              <a:rPr lang="sv-SE" dirty="0" smtClean="0"/>
              <a:t> 10-12</a:t>
            </a:r>
            <a:endParaRPr lang="sv-SE" dirty="0"/>
          </a:p>
        </p:txBody>
      </p:sp>
    </p:spTree>
    <p:extLst>
      <p:ext uri="{BB962C8B-B14F-4D97-AF65-F5344CB8AC3E}">
        <p14:creationId xmlns:p14="http://schemas.microsoft.com/office/powerpoint/2010/main" val="3917650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Kommunikation SKR - RSS</a:t>
            </a:r>
            <a:endParaRPr lang="sv-SE" dirty="0"/>
          </a:p>
        </p:txBody>
      </p:sp>
      <p:sp>
        <p:nvSpPr>
          <p:cNvPr id="3" name="Platshållare för innehåll 2"/>
          <p:cNvSpPr>
            <a:spLocks noGrp="1"/>
          </p:cNvSpPr>
          <p:nvPr>
            <p:ph idx="1"/>
          </p:nvPr>
        </p:nvSpPr>
        <p:spPr>
          <a:xfrm>
            <a:off x="664233" y="2087591"/>
            <a:ext cx="5431768" cy="3738598"/>
          </a:xfrm>
        </p:spPr>
        <p:txBody>
          <a:bodyPr/>
          <a:lstStyle/>
          <a:p>
            <a:r>
              <a:rPr lang="sv-SE" dirty="0" smtClean="0"/>
              <a:t>Hur ska kommunikation ske på bästa möjliga sätt?</a:t>
            </a:r>
          </a:p>
          <a:p>
            <a:pPr lvl="1"/>
            <a:r>
              <a:rPr lang="sv-SE" dirty="0" smtClean="0"/>
              <a:t>Hur?</a:t>
            </a:r>
          </a:p>
          <a:p>
            <a:pPr lvl="1"/>
            <a:r>
              <a:rPr lang="sv-SE" dirty="0" smtClean="0"/>
              <a:t>Vad?</a:t>
            </a:r>
          </a:p>
          <a:p>
            <a:pPr lvl="1"/>
            <a:r>
              <a:rPr lang="sv-SE" dirty="0" smtClean="0"/>
              <a:t>När?</a:t>
            </a:r>
          </a:p>
          <a:p>
            <a:pPr lvl="1"/>
            <a:r>
              <a:rPr lang="sv-SE" dirty="0" smtClean="0"/>
              <a:t>Till vem?</a:t>
            </a:r>
          </a:p>
          <a:p>
            <a:pPr lvl="1"/>
            <a:r>
              <a:rPr lang="sv-SE" dirty="0" smtClean="0"/>
              <a:t>Från vem?</a:t>
            </a:r>
            <a:endParaRPr lang="sv-SE" dirty="0"/>
          </a:p>
          <a:p>
            <a:pPr lvl="1"/>
            <a:endParaRPr lang="sv-SE" dirty="0"/>
          </a:p>
        </p:txBody>
      </p:sp>
      <p:sp>
        <p:nvSpPr>
          <p:cNvPr id="4" name="Rundad rektangulär bildtext 3"/>
          <p:cNvSpPr/>
          <p:nvPr/>
        </p:nvSpPr>
        <p:spPr>
          <a:xfrm>
            <a:off x="6842232" y="2192695"/>
            <a:ext cx="3510458" cy="2326754"/>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Skicka era tankar och idéer till yrkesresan@skr.se</a:t>
            </a:r>
            <a:endParaRPr lang="sv-SE" dirty="0"/>
          </a:p>
        </p:txBody>
      </p:sp>
    </p:spTree>
    <p:extLst>
      <p:ext uri="{BB962C8B-B14F-4D97-AF65-F5344CB8AC3E}">
        <p14:creationId xmlns:p14="http://schemas.microsoft.com/office/powerpoint/2010/main" val="49133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ak koppling 7"/>
          <p:cNvCxnSpPr/>
          <p:nvPr/>
        </p:nvCxnSpPr>
        <p:spPr>
          <a:xfrm>
            <a:off x="0" y="2373745"/>
            <a:ext cx="12192000" cy="55419"/>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Rak koppling 8"/>
          <p:cNvCxnSpPr/>
          <p:nvPr/>
        </p:nvCxnSpPr>
        <p:spPr>
          <a:xfrm>
            <a:off x="0" y="3449394"/>
            <a:ext cx="12192000" cy="55419"/>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Rak koppling 9"/>
          <p:cNvCxnSpPr/>
          <p:nvPr/>
        </p:nvCxnSpPr>
        <p:spPr>
          <a:xfrm>
            <a:off x="0" y="4535823"/>
            <a:ext cx="12192000" cy="55419"/>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nvPr>
        </p:nvGraphicFramePr>
        <p:xfrm>
          <a:off x="1209964" y="0"/>
          <a:ext cx="683490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lips 5"/>
          <p:cNvSpPr/>
          <p:nvPr/>
        </p:nvSpPr>
        <p:spPr>
          <a:xfrm>
            <a:off x="6202219" y="146965"/>
            <a:ext cx="2784763" cy="1423169"/>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Efterfrågar och finansierar tjänsten</a:t>
            </a:r>
            <a:endParaRPr lang="sv-SE" sz="1400" dirty="0">
              <a:latin typeface="Arial" panose="020B0604020202020204" pitchFamily="34" charset="0"/>
              <a:cs typeface="Arial" panose="020B0604020202020204" pitchFamily="34" charset="0"/>
            </a:endParaRPr>
          </a:p>
        </p:txBody>
      </p:sp>
      <p:sp>
        <p:nvSpPr>
          <p:cNvPr id="11" name="Ellips 10"/>
          <p:cNvSpPr/>
          <p:nvPr/>
        </p:nvSpPr>
        <p:spPr>
          <a:xfrm>
            <a:off x="8405093" y="211664"/>
            <a:ext cx="1985817" cy="1423169"/>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Bistår med utbildare</a:t>
            </a:r>
            <a:endParaRPr lang="sv-SE" sz="1400" dirty="0">
              <a:latin typeface="Arial" panose="020B0604020202020204" pitchFamily="34" charset="0"/>
              <a:cs typeface="Arial" panose="020B0604020202020204" pitchFamily="34" charset="0"/>
            </a:endParaRPr>
          </a:p>
        </p:txBody>
      </p:sp>
      <p:sp>
        <p:nvSpPr>
          <p:cNvPr id="13" name="Ellips 12"/>
          <p:cNvSpPr/>
          <p:nvPr/>
        </p:nvSpPr>
        <p:spPr>
          <a:xfrm>
            <a:off x="10127674" y="211663"/>
            <a:ext cx="1985817" cy="1423169"/>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Administration användare</a:t>
            </a:r>
            <a:endParaRPr lang="sv-SE" sz="1400" dirty="0">
              <a:latin typeface="Arial" panose="020B0604020202020204" pitchFamily="34" charset="0"/>
              <a:cs typeface="Arial" panose="020B0604020202020204" pitchFamily="34" charset="0"/>
            </a:endParaRPr>
          </a:p>
        </p:txBody>
      </p:sp>
      <p:sp>
        <p:nvSpPr>
          <p:cNvPr id="14" name="Ellips 13"/>
          <p:cNvSpPr/>
          <p:nvPr/>
        </p:nvSpPr>
        <p:spPr>
          <a:xfrm>
            <a:off x="8416461" y="2414851"/>
            <a:ext cx="1963079" cy="1032055"/>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Samordning, utbildningar mm, support 1</a:t>
            </a:r>
            <a:endParaRPr lang="sv-SE" sz="1400" dirty="0">
              <a:latin typeface="Arial" panose="020B0604020202020204" pitchFamily="34" charset="0"/>
              <a:cs typeface="Arial" panose="020B0604020202020204" pitchFamily="34" charset="0"/>
            </a:endParaRPr>
          </a:p>
        </p:txBody>
      </p:sp>
      <p:sp>
        <p:nvSpPr>
          <p:cNvPr id="15" name="Ellips 14"/>
          <p:cNvSpPr/>
          <p:nvPr/>
        </p:nvSpPr>
        <p:spPr>
          <a:xfrm>
            <a:off x="10257507" y="2447415"/>
            <a:ext cx="1888313" cy="992748"/>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Kurstillfällen</a:t>
            </a:r>
            <a:endParaRPr lang="sv-SE" sz="1400" dirty="0">
              <a:latin typeface="Arial" panose="020B0604020202020204" pitchFamily="34" charset="0"/>
              <a:cs typeface="Arial" panose="020B0604020202020204" pitchFamily="34" charset="0"/>
            </a:endParaRPr>
          </a:p>
        </p:txBody>
      </p:sp>
      <p:sp>
        <p:nvSpPr>
          <p:cNvPr id="16" name="Ellips 15"/>
          <p:cNvSpPr/>
          <p:nvPr/>
        </p:nvSpPr>
        <p:spPr>
          <a:xfrm>
            <a:off x="9368767" y="3528974"/>
            <a:ext cx="2139742" cy="995122"/>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Utveckling av nya yrkesresor</a:t>
            </a:r>
            <a:endParaRPr lang="sv-SE" sz="1400" dirty="0">
              <a:latin typeface="Arial" panose="020B0604020202020204" pitchFamily="34" charset="0"/>
              <a:cs typeface="Arial" panose="020B0604020202020204" pitchFamily="34" charset="0"/>
            </a:endParaRPr>
          </a:p>
        </p:txBody>
      </p:sp>
      <p:sp>
        <p:nvSpPr>
          <p:cNvPr id="17" name="Ellips 16"/>
          <p:cNvSpPr/>
          <p:nvPr/>
        </p:nvSpPr>
        <p:spPr>
          <a:xfrm>
            <a:off x="5070764" y="4632791"/>
            <a:ext cx="7042727" cy="1685974"/>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Arial" panose="020B0604020202020204" pitchFamily="34" charset="0"/>
                <a:cs typeface="Arial" panose="020B0604020202020204" pitchFamily="34" charset="0"/>
              </a:rPr>
              <a:t>SKR</a:t>
            </a:r>
          </a:p>
          <a:p>
            <a:pPr algn="ctr"/>
            <a:r>
              <a:rPr lang="sv-SE" sz="1600" dirty="0" smtClean="0">
                <a:solidFill>
                  <a:schemeClr val="tx1"/>
                </a:solidFill>
                <a:latin typeface="Arial" panose="020B0604020202020204" pitchFamily="34" charset="0"/>
                <a:cs typeface="Arial" panose="020B0604020202020204" pitchFamily="34" charset="0"/>
              </a:rPr>
              <a:t>Nationell samordning</a:t>
            </a:r>
          </a:p>
        </p:txBody>
      </p:sp>
      <p:sp>
        <p:nvSpPr>
          <p:cNvPr id="18" name="Ellips 17"/>
          <p:cNvSpPr/>
          <p:nvPr/>
        </p:nvSpPr>
        <p:spPr>
          <a:xfrm>
            <a:off x="23091" y="4655673"/>
            <a:ext cx="4264105" cy="1663092"/>
          </a:xfrm>
          <a:prstGeom prst="ellipse">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Kommentus</a:t>
            </a:r>
          </a:p>
          <a:p>
            <a:pPr algn="ctr"/>
            <a:r>
              <a:rPr lang="sv-SE" sz="1400" dirty="0" smtClean="0">
                <a:solidFill>
                  <a:schemeClr val="tx1"/>
                </a:solidFill>
                <a:latin typeface="Arial" panose="020B0604020202020204" pitchFamily="34" charset="0"/>
                <a:cs typeface="Arial" panose="020B0604020202020204" pitchFamily="34" charset="0"/>
              </a:rPr>
              <a:t>Utveckling, drift &amp; förvaltning av lärplattform, koordinera produktion, support 2</a:t>
            </a:r>
          </a:p>
          <a:p>
            <a:pPr algn="ctr"/>
            <a:endParaRPr lang="sv-SE" sz="1400" dirty="0">
              <a:solidFill>
                <a:schemeClr val="tx1"/>
              </a:solidFill>
              <a:latin typeface="Arial" panose="020B0604020202020204" pitchFamily="34" charset="0"/>
              <a:cs typeface="Arial" panose="020B0604020202020204" pitchFamily="34" charset="0"/>
            </a:endParaRPr>
          </a:p>
        </p:txBody>
      </p:sp>
      <p:sp>
        <p:nvSpPr>
          <p:cNvPr id="19" name="Ellips 18"/>
          <p:cNvSpPr/>
          <p:nvPr/>
        </p:nvSpPr>
        <p:spPr>
          <a:xfrm>
            <a:off x="2422269" y="5995820"/>
            <a:ext cx="1532767" cy="816000"/>
          </a:xfrm>
          <a:prstGeom prst="ellipse">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Arial" panose="020B0604020202020204" pitchFamily="34" charset="0"/>
                <a:cs typeface="Arial" panose="020B0604020202020204" pitchFamily="34" charset="0"/>
              </a:rPr>
              <a:t>Pedagogisk utveckling</a:t>
            </a:r>
          </a:p>
        </p:txBody>
      </p:sp>
      <p:sp>
        <p:nvSpPr>
          <p:cNvPr id="20" name="Ellips 19"/>
          <p:cNvSpPr/>
          <p:nvPr/>
        </p:nvSpPr>
        <p:spPr>
          <a:xfrm>
            <a:off x="118727" y="5995820"/>
            <a:ext cx="1654889" cy="816000"/>
          </a:xfrm>
          <a:prstGeom prst="ellipse">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latin typeface="Arial" panose="020B0604020202020204" pitchFamily="34" charset="0"/>
                <a:cs typeface="Arial" panose="020B0604020202020204" pitchFamily="34" charset="0"/>
              </a:rPr>
              <a:t>Tekniskt utveckling,  support 3</a:t>
            </a:r>
            <a:endParaRPr lang="sv-SE" sz="1200" dirty="0">
              <a:solidFill>
                <a:schemeClr val="tx1"/>
              </a:solidFill>
              <a:latin typeface="Arial" panose="020B0604020202020204" pitchFamily="34" charset="0"/>
              <a:cs typeface="Arial" panose="020B0604020202020204" pitchFamily="34" charset="0"/>
            </a:endParaRPr>
          </a:p>
        </p:txBody>
      </p:sp>
      <p:sp>
        <p:nvSpPr>
          <p:cNvPr id="28" name="Uppåtvinklad pil 27"/>
          <p:cNvSpPr/>
          <p:nvPr/>
        </p:nvSpPr>
        <p:spPr>
          <a:xfrm rot="5400000">
            <a:off x="2171846" y="6137566"/>
            <a:ext cx="387927" cy="452582"/>
          </a:xfrm>
          <a:prstGeom prst="bentUp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Uppåtvinklad pil 28"/>
          <p:cNvSpPr/>
          <p:nvPr/>
        </p:nvSpPr>
        <p:spPr>
          <a:xfrm rot="5400000" flipV="1">
            <a:off x="1632375" y="6126177"/>
            <a:ext cx="387929" cy="475364"/>
          </a:xfrm>
          <a:prstGeom prst="bentUp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5046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 från </a:t>
            </a:r>
            <a:r>
              <a:rPr lang="sv-SE" dirty="0" smtClean="0"/>
              <a:t>arbetsutskottet</a:t>
            </a:r>
            <a:endParaRPr lang="sv-SE" dirty="0"/>
          </a:p>
        </p:txBody>
      </p:sp>
      <p:sp>
        <p:nvSpPr>
          <p:cNvPr id="3" name="Platshållare för innehåll 2"/>
          <p:cNvSpPr>
            <a:spLocks noGrp="1"/>
          </p:cNvSpPr>
          <p:nvPr>
            <p:ph sz="half" idx="1"/>
          </p:nvPr>
        </p:nvSpPr>
        <p:spPr>
          <a:xfrm>
            <a:off x="665999" y="1879600"/>
            <a:ext cx="10297374" cy="3335868"/>
          </a:xfrm>
        </p:spPr>
        <p:txBody>
          <a:bodyPr/>
          <a:lstStyle/>
          <a:p>
            <a:pPr marL="30163" indent="0">
              <a:buNone/>
            </a:pPr>
            <a:r>
              <a:rPr lang="sv-SE" b="1" dirty="0" smtClean="0"/>
              <a:t>S-KIS:</a:t>
            </a:r>
          </a:p>
          <a:p>
            <a:pPr>
              <a:buFont typeface="Arial" panose="020B0604020202020204" pitchFamily="34" charset="0"/>
              <a:buChar char="•"/>
            </a:pPr>
            <a:r>
              <a:rPr lang="sv-SE" dirty="0" smtClean="0"/>
              <a:t>Kommunal medverkan i arbetet med nationella kvalitetsregister</a:t>
            </a:r>
          </a:p>
          <a:p>
            <a:pPr>
              <a:buFont typeface="Arial" panose="020B0604020202020204" pitchFamily="34" charset="0"/>
              <a:buChar char="•"/>
            </a:pPr>
            <a:r>
              <a:rPr lang="sv-SE" dirty="0" smtClean="0"/>
              <a:t>Behövs en person att sitta i referensgrupp för NPO sällsynta sjukdomar</a:t>
            </a:r>
          </a:p>
          <a:p>
            <a:pPr>
              <a:buFont typeface="Arial" panose="020B0604020202020204" pitchFamily="34" charset="0"/>
              <a:buChar char="•"/>
            </a:pPr>
            <a:r>
              <a:rPr lang="sv-SE" dirty="0" smtClean="0"/>
              <a:t>Utvecklingsprojekt beslutade – se SKR informerar och Projektarbetsplatsen för mer information</a:t>
            </a:r>
          </a:p>
          <a:p>
            <a:pPr>
              <a:buFont typeface="Arial" panose="020B0604020202020204" pitchFamily="34" charset="0"/>
              <a:buChar char="•"/>
            </a:pPr>
            <a:r>
              <a:rPr lang="sv-SE" dirty="0" smtClean="0"/>
              <a:t>Minnesanteckningar från S-</a:t>
            </a:r>
            <a:r>
              <a:rPr lang="sv-SE" dirty="0" err="1" smtClean="0"/>
              <a:t>KiS</a:t>
            </a:r>
            <a:r>
              <a:rPr lang="sv-SE" dirty="0" smtClean="0"/>
              <a:t> </a:t>
            </a:r>
            <a:r>
              <a:rPr lang="sv-SE" dirty="0"/>
              <a:t>finns på </a:t>
            </a:r>
            <a:r>
              <a:rPr lang="sv-SE" dirty="0" smtClean="0"/>
              <a:t>Projektarbetsplatsen</a:t>
            </a:r>
          </a:p>
          <a:p>
            <a:pPr marL="30163" indent="0">
              <a:buNone/>
            </a:pPr>
            <a:endParaRPr lang="sv-SE" dirty="0" smtClean="0"/>
          </a:p>
          <a:p>
            <a:pPr marL="30163" indent="0">
              <a:buNone/>
            </a:pPr>
            <a:r>
              <a:rPr lang="sv-SE" b="1" dirty="0" smtClean="0"/>
              <a:t>Arbetsgrupp från NSK-S till Partnerskapet utsedd – </a:t>
            </a:r>
            <a:r>
              <a:rPr lang="sv-SE" dirty="0" smtClean="0"/>
              <a:t>Sandra Säljö, Anders Saldner, Per Sandberg, Marita Lindsmyr och Ulrika Gardsbäck</a:t>
            </a:r>
          </a:p>
          <a:p>
            <a:pPr marL="30163" indent="0">
              <a:buNone/>
            </a:pPr>
            <a:endParaRPr lang="sv-SE" dirty="0"/>
          </a:p>
          <a:p>
            <a:pPr marL="30163" indent="0">
              <a:buNone/>
            </a:pPr>
            <a:endParaRPr lang="sv-SE" dirty="0" smtClean="0"/>
          </a:p>
        </p:txBody>
      </p:sp>
    </p:spTree>
    <p:extLst>
      <p:ext uri="{BB962C8B-B14F-4D97-AF65-F5344CB8AC3E}">
        <p14:creationId xmlns:p14="http://schemas.microsoft.com/office/powerpoint/2010/main" val="2293086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RSS med regionalt ansvar </a:t>
            </a:r>
            <a:endParaRPr lang="sv-SE" dirty="0"/>
          </a:p>
        </p:txBody>
      </p:sp>
      <p:sp>
        <p:nvSpPr>
          <p:cNvPr id="3" name="Platshållare för innehåll 2"/>
          <p:cNvSpPr>
            <a:spLocks noGrp="1"/>
          </p:cNvSpPr>
          <p:nvPr>
            <p:ph idx="1"/>
          </p:nvPr>
        </p:nvSpPr>
        <p:spPr>
          <a:xfrm>
            <a:off x="821889" y="2087591"/>
            <a:ext cx="11086334" cy="3738598"/>
          </a:xfrm>
        </p:spPr>
        <p:txBody>
          <a:bodyPr/>
          <a:lstStyle/>
          <a:p>
            <a:r>
              <a:rPr lang="sv-SE" dirty="0" smtClean="0"/>
              <a:t>Länk mellan kommunerna och SKR</a:t>
            </a:r>
          </a:p>
          <a:p>
            <a:r>
              <a:rPr lang="sv-SE" dirty="0" smtClean="0"/>
              <a:t>Information/kommunikation</a:t>
            </a:r>
          </a:p>
          <a:p>
            <a:r>
              <a:rPr lang="sv-SE" dirty="0" smtClean="0"/>
              <a:t>Planera och ”hålla ihop” kursdagar</a:t>
            </a:r>
            <a:endParaRPr lang="sv-SE" dirty="0"/>
          </a:p>
          <a:p>
            <a:r>
              <a:rPr lang="sv-SE" dirty="0" smtClean="0"/>
              <a:t>Utbildare: rekrytera, skapa nätverk, utbilda/introducera</a:t>
            </a:r>
          </a:p>
          <a:p>
            <a:r>
              <a:rPr lang="sv-SE" dirty="0" smtClean="0"/>
              <a:t>Första linjens användarsupport </a:t>
            </a:r>
          </a:p>
          <a:p>
            <a:r>
              <a:rPr lang="sv-SE" dirty="0" smtClean="0"/>
              <a:t>Administrera anmälningar</a:t>
            </a:r>
          </a:p>
          <a:p>
            <a:r>
              <a:rPr lang="sv-SE" dirty="0" smtClean="0"/>
              <a:t>Samordna </a:t>
            </a:r>
            <a:r>
              <a:rPr lang="sv-SE" dirty="0" err="1" smtClean="0"/>
              <a:t>ev</a:t>
            </a:r>
            <a:r>
              <a:rPr lang="sv-SE" dirty="0" smtClean="0"/>
              <a:t> regionalt </a:t>
            </a:r>
            <a:r>
              <a:rPr lang="sv-SE" dirty="0"/>
              <a:t>nätverk </a:t>
            </a:r>
            <a:r>
              <a:rPr lang="sv-SE" dirty="0" smtClean="0"/>
              <a:t>och </a:t>
            </a:r>
            <a:r>
              <a:rPr lang="sv-SE" dirty="0"/>
              <a:t>regional </a:t>
            </a:r>
            <a:r>
              <a:rPr lang="sv-SE" dirty="0" smtClean="0"/>
              <a:t>styrgrupp</a:t>
            </a:r>
          </a:p>
          <a:p>
            <a:r>
              <a:rPr lang="sv-SE" dirty="0" smtClean="0"/>
              <a:t>Medverka till ”ständiga förbättringar”</a:t>
            </a:r>
            <a:endParaRPr lang="sv-SE" dirty="0"/>
          </a:p>
          <a:p>
            <a:endParaRPr lang="sv-SE" dirty="0"/>
          </a:p>
        </p:txBody>
      </p:sp>
    </p:spTree>
    <p:extLst>
      <p:ext uri="{BB962C8B-B14F-4D97-AF65-F5344CB8AC3E}">
        <p14:creationId xmlns:p14="http://schemas.microsoft.com/office/powerpoint/2010/main" val="1340525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721455"/>
            <a:ext cx="9609825" cy="1112405"/>
          </a:xfrm>
        </p:spPr>
        <p:txBody>
          <a:bodyPr/>
          <a:lstStyle/>
          <a:p>
            <a:r>
              <a:rPr lang="sv-SE" dirty="0" smtClean="0"/>
              <a:t>Förberedelser i RSS</a:t>
            </a:r>
            <a:endParaRPr lang="sv-SE" dirty="0"/>
          </a:p>
        </p:txBody>
      </p:sp>
      <p:sp>
        <p:nvSpPr>
          <p:cNvPr id="3" name="Platshållare för innehåll 2"/>
          <p:cNvSpPr>
            <a:spLocks noGrp="1"/>
          </p:cNvSpPr>
          <p:nvPr>
            <p:ph idx="1"/>
          </p:nvPr>
        </p:nvSpPr>
        <p:spPr/>
        <p:txBody>
          <a:bodyPr/>
          <a:lstStyle/>
          <a:p>
            <a:pPr marL="30163" indent="0">
              <a:buNone/>
            </a:pPr>
            <a:endParaRPr lang="sv-SE" dirty="0"/>
          </a:p>
        </p:txBody>
      </p:sp>
      <p:sp>
        <p:nvSpPr>
          <p:cNvPr id="5" name="Rundad rektangulär bildtext 4"/>
          <p:cNvSpPr/>
          <p:nvPr/>
        </p:nvSpPr>
        <p:spPr>
          <a:xfrm>
            <a:off x="9183336" y="1647183"/>
            <a:ext cx="2232972" cy="141491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Pågående dialog om samarbete med andra län </a:t>
            </a:r>
            <a:endParaRPr lang="sv-SE" dirty="0"/>
          </a:p>
        </p:txBody>
      </p:sp>
      <p:sp>
        <p:nvSpPr>
          <p:cNvPr id="6" name="Rundad rektangulär bildtext 5"/>
          <p:cNvSpPr/>
          <p:nvPr/>
        </p:nvSpPr>
        <p:spPr>
          <a:xfrm>
            <a:off x="171245" y="3193256"/>
            <a:ext cx="2232972" cy="1414914"/>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dirty="0" smtClean="0"/>
              <a:t>Planer på regional styrgrupp</a:t>
            </a:r>
            <a:endParaRPr lang="sv-SE" dirty="0"/>
          </a:p>
        </p:txBody>
      </p:sp>
      <p:sp>
        <p:nvSpPr>
          <p:cNvPr id="8" name="Rundad rektangulär bildtext 7"/>
          <p:cNvSpPr/>
          <p:nvPr/>
        </p:nvSpPr>
        <p:spPr>
          <a:xfrm>
            <a:off x="3747287" y="4699927"/>
            <a:ext cx="2232972" cy="1414914"/>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Tilltänkt projektledare och administratör </a:t>
            </a:r>
            <a:endParaRPr lang="sv-SE" dirty="0"/>
          </a:p>
        </p:txBody>
      </p:sp>
      <p:sp>
        <p:nvSpPr>
          <p:cNvPr id="9" name="Rundad rektangulär bildtext 8"/>
          <p:cNvSpPr/>
          <p:nvPr/>
        </p:nvSpPr>
        <p:spPr>
          <a:xfrm>
            <a:off x="2970718" y="2919486"/>
            <a:ext cx="2232972" cy="1414914"/>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Underlag för samfinansiering</a:t>
            </a:r>
            <a:endParaRPr lang="sv-SE" dirty="0"/>
          </a:p>
        </p:txBody>
      </p:sp>
      <p:sp>
        <p:nvSpPr>
          <p:cNvPr id="10" name="Rundad rektangulär bildtext 9"/>
          <p:cNvSpPr/>
          <p:nvPr/>
        </p:nvSpPr>
        <p:spPr>
          <a:xfrm>
            <a:off x="5162552" y="3255534"/>
            <a:ext cx="2232972" cy="141491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Annons ute</a:t>
            </a:r>
            <a:endParaRPr lang="sv-SE" dirty="0"/>
          </a:p>
        </p:txBody>
      </p:sp>
      <p:sp>
        <p:nvSpPr>
          <p:cNvPr id="11" name="Rundad rektangulär bildtext 10"/>
          <p:cNvSpPr/>
          <p:nvPr/>
        </p:nvSpPr>
        <p:spPr>
          <a:xfrm>
            <a:off x="6950364" y="4677592"/>
            <a:ext cx="2232972" cy="141491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Förbereder för fortsatt samarbete med GR</a:t>
            </a:r>
            <a:endParaRPr lang="sv-SE" dirty="0"/>
          </a:p>
        </p:txBody>
      </p:sp>
      <p:sp>
        <p:nvSpPr>
          <p:cNvPr id="12" name="Rundad rektangulär bildtext 11"/>
          <p:cNvSpPr/>
          <p:nvPr/>
        </p:nvSpPr>
        <p:spPr>
          <a:xfrm>
            <a:off x="7183328" y="2530428"/>
            <a:ext cx="2232972" cy="1414914"/>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dirty="0" smtClean="0"/>
              <a:t>Vi har inte fattat några beslut</a:t>
            </a:r>
            <a:endParaRPr lang="sv-SE" dirty="0"/>
          </a:p>
        </p:txBody>
      </p:sp>
      <p:sp>
        <p:nvSpPr>
          <p:cNvPr id="13" name="Rundad rektangulär bildtext 12"/>
          <p:cNvSpPr/>
          <p:nvPr/>
        </p:nvSpPr>
        <p:spPr>
          <a:xfrm>
            <a:off x="1367593" y="4421429"/>
            <a:ext cx="2232972" cy="141491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Lokala kontaktpersoner är utsedda</a:t>
            </a:r>
            <a:endParaRPr lang="sv-SE" dirty="0"/>
          </a:p>
        </p:txBody>
      </p:sp>
      <p:sp>
        <p:nvSpPr>
          <p:cNvPr id="16" name="Rundad rektangulär bildtext 15"/>
          <p:cNvSpPr/>
          <p:nvPr/>
        </p:nvSpPr>
        <p:spPr>
          <a:xfrm>
            <a:off x="9037373" y="3674657"/>
            <a:ext cx="2232972" cy="1414914"/>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Siktar på att anställa i </a:t>
            </a:r>
            <a:r>
              <a:rPr lang="sv-SE" dirty="0" err="1" smtClean="0"/>
              <a:t>sept</a:t>
            </a:r>
            <a:r>
              <a:rPr lang="sv-SE" dirty="0" smtClean="0"/>
              <a:t> - okt</a:t>
            </a:r>
            <a:endParaRPr lang="sv-SE" dirty="0"/>
          </a:p>
        </p:txBody>
      </p:sp>
      <p:sp>
        <p:nvSpPr>
          <p:cNvPr id="17" name="Rundad rektangulär bildtext 16"/>
          <p:cNvSpPr/>
          <p:nvPr/>
        </p:nvSpPr>
        <p:spPr>
          <a:xfrm>
            <a:off x="6993812" y="904501"/>
            <a:ext cx="2232972" cy="1414914"/>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Dokument som beskriver regionalt </a:t>
            </a:r>
            <a:r>
              <a:rPr lang="sv-SE" dirty="0" err="1" smtClean="0"/>
              <a:t>resp</a:t>
            </a:r>
            <a:r>
              <a:rPr lang="sv-SE" dirty="0" smtClean="0"/>
              <a:t> lokalt ansvar</a:t>
            </a:r>
            <a:endParaRPr lang="sv-SE" dirty="0"/>
          </a:p>
        </p:txBody>
      </p:sp>
      <p:sp>
        <p:nvSpPr>
          <p:cNvPr id="7" name="Rundad rektangulär bildtext 6"/>
          <p:cNvSpPr/>
          <p:nvPr/>
        </p:nvSpPr>
        <p:spPr>
          <a:xfrm>
            <a:off x="4731691" y="1656375"/>
            <a:ext cx="2232972" cy="1414914"/>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dirty="0" smtClean="0"/>
              <a:t>Modell för finansiering klar</a:t>
            </a:r>
            <a:endParaRPr lang="sv-SE" dirty="0"/>
          </a:p>
        </p:txBody>
      </p:sp>
      <p:sp>
        <p:nvSpPr>
          <p:cNvPr id="4" name="Rundad rektangulär bildtext 3"/>
          <p:cNvSpPr/>
          <p:nvPr/>
        </p:nvSpPr>
        <p:spPr>
          <a:xfrm>
            <a:off x="1700865" y="1548158"/>
            <a:ext cx="2232972" cy="1414914"/>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Kalkyl</a:t>
            </a:r>
            <a:endParaRPr lang="sv-SE" dirty="0"/>
          </a:p>
        </p:txBody>
      </p:sp>
    </p:spTree>
    <p:extLst>
      <p:ext uri="{BB962C8B-B14F-4D97-AF65-F5344CB8AC3E}">
        <p14:creationId xmlns:p14="http://schemas.microsoft.com/office/powerpoint/2010/main" val="4201563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Gruppsamtal 20 min</a:t>
            </a:r>
            <a:endParaRPr lang="sv-SE" dirty="0"/>
          </a:p>
        </p:txBody>
      </p:sp>
      <p:sp>
        <p:nvSpPr>
          <p:cNvPr id="3" name="Platshållare för innehåll 2"/>
          <p:cNvSpPr>
            <a:spLocks noGrp="1"/>
          </p:cNvSpPr>
          <p:nvPr>
            <p:ph idx="1"/>
          </p:nvPr>
        </p:nvSpPr>
        <p:spPr>
          <a:xfrm>
            <a:off x="664232" y="1925619"/>
            <a:ext cx="9609825" cy="4308182"/>
          </a:xfrm>
        </p:spPr>
        <p:txBody>
          <a:bodyPr/>
          <a:lstStyle/>
          <a:p>
            <a:r>
              <a:rPr lang="sv-SE" dirty="0" smtClean="0"/>
              <a:t>Dela med er av hur ni planerar för det regionala uppdraget och vad som </a:t>
            </a:r>
            <a:r>
              <a:rPr lang="sv-SE" dirty="0" err="1" smtClean="0"/>
              <a:t>ev</a:t>
            </a:r>
            <a:r>
              <a:rPr lang="sv-SE" dirty="0" smtClean="0"/>
              <a:t> redan är gjort? Resurser, tjänster, finansiering, styrgrupp…</a:t>
            </a:r>
          </a:p>
          <a:p>
            <a:r>
              <a:rPr lang="sv-SE" dirty="0" smtClean="0"/>
              <a:t>Medskick till SKR som ni inte lyft tidigare?</a:t>
            </a:r>
          </a:p>
          <a:p>
            <a:pPr marL="30163" indent="0">
              <a:buNone/>
            </a:pPr>
            <a:endParaRPr lang="sv-SE" dirty="0"/>
          </a:p>
          <a:p>
            <a:pPr marL="30163" indent="0">
              <a:buNone/>
            </a:pPr>
            <a:r>
              <a:rPr lang="sv-SE" dirty="0" smtClean="0"/>
              <a:t>Utse en person som ansvarar för att rapportera tillbaka i storgrupp. Max tre minuter/grupp.</a:t>
            </a:r>
          </a:p>
          <a:p>
            <a:pPr marL="30163" indent="0">
              <a:buNone/>
            </a:pPr>
            <a:r>
              <a:rPr lang="sv-SE" dirty="0" smtClean="0"/>
              <a:t>Utse en person som skriver ner medskick till SKR eller sånt ni vill dela med nätverket (t ex dokument). Maila till yrkesresan@skr.se</a:t>
            </a:r>
          </a:p>
          <a:p>
            <a:endParaRPr lang="sv-SE" dirty="0"/>
          </a:p>
        </p:txBody>
      </p:sp>
    </p:spTree>
    <p:extLst>
      <p:ext uri="{BB962C8B-B14F-4D97-AF65-F5344CB8AC3E}">
        <p14:creationId xmlns:p14="http://schemas.microsoft.com/office/powerpoint/2010/main" val="600739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Återföring 15 min</a:t>
            </a:r>
            <a:endParaRPr lang="sv-SE" dirty="0"/>
          </a:p>
        </p:txBody>
      </p:sp>
      <p:sp>
        <p:nvSpPr>
          <p:cNvPr id="3" name="Platshållare för innehåll 2"/>
          <p:cNvSpPr>
            <a:spLocks noGrp="1"/>
          </p:cNvSpPr>
          <p:nvPr>
            <p:ph idx="1"/>
          </p:nvPr>
        </p:nvSpPr>
        <p:spPr>
          <a:xfrm>
            <a:off x="664232" y="2087591"/>
            <a:ext cx="9609825" cy="4146210"/>
          </a:xfrm>
        </p:spPr>
        <p:txBody>
          <a:bodyPr/>
          <a:lstStyle/>
          <a:p>
            <a:r>
              <a:rPr lang="sv-SE" dirty="0" smtClean="0"/>
              <a:t>3 min per grupp</a:t>
            </a:r>
          </a:p>
          <a:p>
            <a:pPr marL="30163" indent="0">
              <a:buNone/>
            </a:pPr>
            <a:endParaRPr lang="sv-SE" dirty="0"/>
          </a:p>
        </p:txBody>
      </p:sp>
    </p:spTree>
    <p:extLst>
      <p:ext uri="{BB962C8B-B14F-4D97-AF65-F5344CB8AC3E}">
        <p14:creationId xmlns:p14="http://schemas.microsoft.com/office/powerpoint/2010/main" val="135817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ögerpil 19"/>
          <p:cNvSpPr/>
          <p:nvPr/>
        </p:nvSpPr>
        <p:spPr>
          <a:xfrm rot="5400000">
            <a:off x="4493899" y="4779017"/>
            <a:ext cx="2212338" cy="19303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a:p>
        </p:txBody>
      </p:sp>
      <p:sp>
        <p:nvSpPr>
          <p:cNvPr id="19" name="Högerpil 18"/>
          <p:cNvSpPr/>
          <p:nvPr/>
        </p:nvSpPr>
        <p:spPr>
          <a:xfrm rot="5400000">
            <a:off x="4360548" y="4749173"/>
            <a:ext cx="2283455" cy="18160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3" name="Högerpil 2"/>
          <p:cNvSpPr/>
          <p:nvPr/>
        </p:nvSpPr>
        <p:spPr>
          <a:xfrm rot="5400000">
            <a:off x="4521111" y="2011771"/>
            <a:ext cx="3251201" cy="19286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a:p>
        </p:txBody>
      </p:sp>
      <p:sp>
        <p:nvSpPr>
          <p:cNvPr id="4" name="Högerpil 3"/>
          <p:cNvSpPr/>
          <p:nvPr/>
        </p:nvSpPr>
        <p:spPr>
          <a:xfrm rot="5400000">
            <a:off x="3336923" y="1889129"/>
            <a:ext cx="3515364" cy="17399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5" name="Rektangel med rundade hörn 4"/>
          <p:cNvSpPr/>
          <p:nvPr/>
        </p:nvSpPr>
        <p:spPr>
          <a:xfrm>
            <a:off x="5593080" y="142240"/>
            <a:ext cx="1068702" cy="6489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200" dirty="0" smtClean="0"/>
              <a:t>Förstudie VO</a:t>
            </a:r>
            <a:endParaRPr lang="sv-SE" sz="1200" dirty="0"/>
          </a:p>
        </p:txBody>
      </p:sp>
      <p:sp>
        <p:nvSpPr>
          <p:cNvPr id="6" name="Rektangel med rundade hörn 5"/>
          <p:cNvSpPr/>
          <p:nvPr/>
        </p:nvSpPr>
        <p:spPr>
          <a:xfrm>
            <a:off x="4460239" y="142239"/>
            <a:ext cx="1071881" cy="6489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200" dirty="0" smtClean="0"/>
              <a:t>Enkät kommuner</a:t>
            </a:r>
            <a:endParaRPr lang="sv-SE" sz="1200" dirty="0"/>
          </a:p>
        </p:txBody>
      </p:sp>
      <p:cxnSp>
        <p:nvCxnSpPr>
          <p:cNvPr id="8" name="Rak koppling 7"/>
          <p:cNvCxnSpPr/>
          <p:nvPr/>
        </p:nvCxnSpPr>
        <p:spPr>
          <a:xfrm>
            <a:off x="6162040" y="985520"/>
            <a:ext cx="161036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ktangel med rundade hörn 9"/>
          <p:cNvSpPr/>
          <p:nvPr/>
        </p:nvSpPr>
        <p:spPr>
          <a:xfrm>
            <a:off x="7752080" y="741680"/>
            <a:ext cx="1737360" cy="4876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Presentation styrgrupp 23/2</a:t>
            </a:r>
            <a:endParaRPr lang="sv-SE" sz="1400" dirty="0"/>
          </a:p>
        </p:txBody>
      </p:sp>
      <p:cxnSp>
        <p:nvCxnSpPr>
          <p:cNvPr id="14" name="Rak koppling 13"/>
          <p:cNvCxnSpPr/>
          <p:nvPr/>
        </p:nvCxnSpPr>
        <p:spPr>
          <a:xfrm flipH="1">
            <a:off x="2432053" y="3011805"/>
            <a:ext cx="257555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ktangel med rundade hörn 14"/>
          <p:cNvSpPr/>
          <p:nvPr/>
        </p:nvSpPr>
        <p:spPr>
          <a:xfrm>
            <a:off x="579120" y="2800987"/>
            <a:ext cx="1939928" cy="4876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Sista svarsdag enkät 31/3</a:t>
            </a:r>
            <a:endParaRPr lang="sv-SE" sz="1400" dirty="0"/>
          </a:p>
        </p:txBody>
      </p:sp>
      <p:sp>
        <p:nvSpPr>
          <p:cNvPr id="16" name="Rektangel med rundade hörn 15"/>
          <p:cNvSpPr/>
          <p:nvPr/>
        </p:nvSpPr>
        <p:spPr>
          <a:xfrm>
            <a:off x="3877948" y="2237741"/>
            <a:ext cx="3277232"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Partnerskapet 25/3</a:t>
            </a:r>
          </a:p>
          <a:p>
            <a:pPr algn="ctr"/>
            <a:r>
              <a:rPr lang="sv-SE" sz="1200" dirty="0" smtClean="0"/>
              <a:t>Presentation av förstudie</a:t>
            </a:r>
            <a:endParaRPr lang="sv-SE" sz="1200" dirty="0"/>
          </a:p>
        </p:txBody>
      </p:sp>
      <p:sp>
        <p:nvSpPr>
          <p:cNvPr id="17" name="Rektangel med rundade hörn 16"/>
          <p:cNvSpPr/>
          <p:nvPr/>
        </p:nvSpPr>
        <p:spPr>
          <a:xfrm>
            <a:off x="3877948" y="3141982"/>
            <a:ext cx="3295012"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Socialchefsnätverket 9/4</a:t>
            </a:r>
          </a:p>
          <a:p>
            <a:pPr algn="ctr"/>
            <a:r>
              <a:rPr lang="sv-SE" sz="1200" dirty="0" err="1" smtClean="0"/>
              <a:t>Prio</a:t>
            </a:r>
            <a:r>
              <a:rPr lang="sv-SE" sz="1200" dirty="0" smtClean="0"/>
              <a:t>/beredning utifrån enkät</a:t>
            </a:r>
            <a:endParaRPr lang="sv-SE" sz="1200" dirty="0"/>
          </a:p>
        </p:txBody>
      </p:sp>
      <p:sp>
        <p:nvSpPr>
          <p:cNvPr id="18" name="Rektangel med rundade hörn 17"/>
          <p:cNvSpPr/>
          <p:nvPr/>
        </p:nvSpPr>
        <p:spPr>
          <a:xfrm>
            <a:off x="3877948" y="4048765"/>
            <a:ext cx="3277232"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Styrgruppen 22/4</a:t>
            </a:r>
          </a:p>
          <a:p>
            <a:pPr algn="ctr"/>
            <a:r>
              <a:rPr lang="sv-SE" sz="1200" dirty="0" smtClean="0"/>
              <a:t>Inriktningsbeslut om fyra förstudier</a:t>
            </a:r>
          </a:p>
          <a:p>
            <a:pPr algn="ctr"/>
            <a:r>
              <a:rPr lang="sv-SE" sz="1200" dirty="0" smtClean="0"/>
              <a:t>Beslut om första förstudie</a:t>
            </a:r>
            <a:endParaRPr lang="sv-SE" sz="1200" dirty="0"/>
          </a:p>
        </p:txBody>
      </p:sp>
      <p:sp>
        <p:nvSpPr>
          <p:cNvPr id="21" name="Rektangel med rundade hörn 20"/>
          <p:cNvSpPr/>
          <p:nvPr/>
        </p:nvSpPr>
        <p:spPr>
          <a:xfrm>
            <a:off x="3893504" y="4918709"/>
            <a:ext cx="3277232"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Styrgruppen 1/6</a:t>
            </a:r>
          </a:p>
          <a:p>
            <a:pPr algn="ctr"/>
            <a:r>
              <a:rPr lang="sv-SE" sz="1200" dirty="0" smtClean="0"/>
              <a:t>Beslut om uppdrag till RSS om förstudie</a:t>
            </a:r>
            <a:endParaRPr lang="sv-SE" sz="1200" dirty="0"/>
          </a:p>
        </p:txBody>
      </p:sp>
      <p:sp>
        <p:nvSpPr>
          <p:cNvPr id="25" name="Rektangel med rundade hörn 24"/>
          <p:cNvSpPr/>
          <p:nvPr/>
        </p:nvSpPr>
        <p:spPr>
          <a:xfrm>
            <a:off x="9004300" y="1413510"/>
            <a:ext cx="1737360" cy="4876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RSS nätverksmöte 17/3</a:t>
            </a:r>
            <a:endParaRPr lang="sv-SE" sz="1400" dirty="0"/>
          </a:p>
        </p:txBody>
      </p:sp>
      <p:sp>
        <p:nvSpPr>
          <p:cNvPr id="27" name="Rektangel med rundade hörn 26"/>
          <p:cNvSpPr/>
          <p:nvPr/>
        </p:nvSpPr>
        <p:spPr>
          <a:xfrm>
            <a:off x="9004300" y="4734565"/>
            <a:ext cx="1737360" cy="4876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RSS nätverksmöte 26/5</a:t>
            </a:r>
            <a:endParaRPr lang="sv-SE" sz="1400" dirty="0"/>
          </a:p>
        </p:txBody>
      </p:sp>
      <p:cxnSp>
        <p:nvCxnSpPr>
          <p:cNvPr id="35" name="Rak koppling 34"/>
          <p:cNvCxnSpPr>
            <a:stCxn id="25" idx="2"/>
            <a:endCxn id="27" idx="0"/>
          </p:cNvCxnSpPr>
          <p:nvPr/>
        </p:nvCxnSpPr>
        <p:spPr>
          <a:xfrm>
            <a:off x="9872980" y="1901190"/>
            <a:ext cx="0" cy="2833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textruta 40"/>
          <p:cNvSpPr txBox="1"/>
          <p:nvPr/>
        </p:nvSpPr>
        <p:spPr>
          <a:xfrm>
            <a:off x="9872980" y="2734806"/>
            <a:ext cx="2514600" cy="461665"/>
          </a:xfrm>
          <a:prstGeom prst="rect">
            <a:avLst/>
          </a:prstGeom>
          <a:noFill/>
        </p:spPr>
        <p:txBody>
          <a:bodyPr wrap="square" rtlCol="0">
            <a:spAutoFit/>
          </a:bodyPr>
          <a:lstStyle/>
          <a:p>
            <a:r>
              <a:rPr lang="sv-SE" sz="1200" i="1" dirty="0" smtClean="0"/>
              <a:t>Dialog om  ansvar för förstudie och nationellt uppdrag</a:t>
            </a:r>
            <a:endParaRPr lang="sv-SE" sz="1200" i="1" dirty="0"/>
          </a:p>
        </p:txBody>
      </p:sp>
      <p:sp>
        <p:nvSpPr>
          <p:cNvPr id="43" name="Rektangel med rundade hörn 42"/>
          <p:cNvSpPr/>
          <p:nvPr/>
        </p:nvSpPr>
        <p:spPr>
          <a:xfrm>
            <a:off x="3877948" y="1413510"/>
            <a:ext cx="3277232"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Styrgrupp 24/3</a:t>
            </a:r>
          </a:p>
          <a:p>
            <a:pPr algn="ctr"/>
            <a:r>
              <a:rPr lang="sv-SE" sz="1200" dirty="0" smtClean="0"/>
              <a:t>Beslut uppdrag resa 1 (Barn och unga)</a:t>
            </a:r>
            <a:endParaRPr lang="sv-SE" sz="1200" dirty="0"/>
          </a:p>
        </p:txBody>
      </p:sp>
      <p:cxnSp>
        <p:nvCxnSpPr>
          <p:cNvPr id="45" name="Rak koppling 44"/>
          <p:cNvCxnSpPr/>
          <p:nvPr/>
        </p:nvCxnSpPr>
        <p:spPr>
          <a:xfrm flipH="1" flipV="1">
            <a:off x="1436689" y="4806951"/>
            <a:ext cx="4079875" cy="190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Rektangel med rundade hörn 47"/>
          <p:cNvSpPr/>
          <p:nvPr/>
        </p:nvSpPr>
        <p:spPr>
          <a:xfrm>
            <a:off x="590239" y="4575816"/>
            <a:ext cx="1829116" cy="6464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smtClean="0"/>
              <a:t>Extra partnerskapsmöte möte?</a:t>
            </a:r>
            <a:endParaRPr lang="sv-SE" sz="1400" dirty="0"/>
          </a:p>
        </p:txBody>
      </p:sp>
    </p:spTree>
    <p:extLst>
      <p:ext uri="{BB962C8B-B14F-4D97-AF65-F5344CB8AC3E}">
        <p14:creationId xmlns:p14="http://schemas.microsoft.com/office/powerpoint/2010/main" val="2594384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a:t>
            </a:r>
            <a:r>
              <a:rPr lang="sv-SE" dirty="0" smtClean="0"/>
              <a:t>tt göra en förstudie</a:t>
            </a:r>
            <a:endParaRPr lang="sv-SE" dirty="0"/>
          </a:p>
        </p:txBody>
      </p:sp>
      <p:sp>
        <p:nvSpPr>
          <p:cNvPr id="3" name="Platshållare för innehåll 2"/>
          <p:cNvSpPr>
            <a:spLocks noGrp="1"/>
          </p:cNvSpPr>
          <p:nvPr>
            <p:ph idx="1"/>
          </p:nvPr>
        </p:nvSpPr>
        <p:spPr>
          <a:xfrm>
            <a:off x="832398" y="1961467"/>
            <a:ext cx="9609825" cy="3738598"/>
          </a:xfrm>
        </p:spPr>
        <p:txBody>
          <a:bodyPr/>
          <a:lstStyle/>
          <a:p>
            <a:r>
              <a:rPr lang="sv-SE" dirty="0" smtClean="0"/>
              <a:t>Partnerskapets roll</a:t>
            </a:r>
          </a:p>
          <a:p>
            <a:r>
              <a:rPr lang="sv-SE" dirty="0"/>
              <a:t>Manual</a:t>
            </a:r>
          </a:p>
          <a:p>
            <a:r>
              <a:rPr lang="sv-SE" dirty="0" smtClean="0"/>
              <a:t>Ekonomi</a:t>
            </a:r>
          </a:p>
          <a:p>
            <a:r>
              <a:rPr lang="sv-SE" dirty="0" smtClean="0"/>
              <a:t>Tidplan</a:t>
            </a:r>
          </a:p>
          <a:p>
            <a:r>
              <a:rPr lang="sv-SE" dirty="0" smtClean="0"/>
              <a:t>Kriterier </a:t>
            </a:r>
          </a:p>
          <a:p>
            <a:r>
              <a:rPr lang="sv-SE" dirty="0" smtClean="0"/>
              <a:t>Anmälan </a:t>
            </a:r>
          </a:p>
          <a:p>
            <a:r>
              <a:rPr lang="sv-SE" dirty="0" smtClean="0"/>
              <a:t>Beslut</a:t>
            </a:r>
          </a:p>
        </p:txBody>
      </p:sp>
    </p:spTree>
    <p:extLst>
      <p:ext uri="{BB962C8B-B14F-4D97-AF65-F5344CB8AC3E}">
        <p14:creationId xmlns:p14="http://schemas.microsoft.com/office/powerpoint/2010/main" val="2719523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Fundera på…</a:t>
            </a:r>
            <a:endParaRPr lang="sv-SE" dirty="0"/>
          </a:p>
        </p:txBody>
      </p:sp>
      <p:sp>
        <p:nvSpPr>
          <p:cNvPr id="3" name="Platshållare för innehåll 2"/>
          <p:cNvSpPr>
            <a:spLocks noGrp="1"/>
          </p:cNvSpPr>
          <p:nvPr>
            <p:ph idx="1"/>
          </p:nvPr>
        </p:nvSpPr>
        <p:spPr>
          <a:xfrm>
            <a:off x="664232" y="2087591"/>
            <a:ext cx="8479767" cy="3738598"/>
          </a:xfrm>
        </p:spPr>
        <p:txBody>
          <a:bodyPr/>
          <a:lstStyle/>
          <a:p>
            <a:r>
              <a:rPr lang="sv-SE" dirty="0"/>
              <a:t>Ä</a:t>
            </a:r>
            <a:r>
              <a:rPr lang="sv-SE" dirty="0" smtClean="0"/>
              <a:t>r ert RSS beredd att ta ett ansvar för förstudie och/eller nationellt ansvar för enskild yrkesresa?</a:t>
            </a:r>
            <a:endParaRPr lang="sv-SE" dirty="0"/>
          </a:p>
        </p:txBody>
      </p:sp>
    </p:spTree>
    <p:extLst>
      <p:ext uri="{BB962C8B-B14F-4D97-AF65-F5344CB8AC3E}">
        <p14:creationId xmlns:p14="http://schemas.microsoft.com/office/powerpoint/2010/main" val="2826567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Menti</a:t>
            </a:r>
            <a:endParaRPr lang="sv-SE" dirty="0"/>
          </a:p>
        </p:txBody>
      </p:sp>
      <p:sp>
        <p:nvSpPr>
          <p:cNvPr id="3" name="Platshållare för innehåll 2"/>
          <p:cNvSpPr>
            <a:spLocks noGrp="1"/>
          </p:cNvSpPr>
          <p:nvPr>
            <p:ph idx="1"/>
          </p:nvPr>
        </p:nvSpPr>
        <p:spPr/>
        <p:txBody>
          <a:bodyPr/>
          <a:lstStyle/>
          <a:p>
            <a:pPr marL="30163" indent="0">
              <a:buNone/>
            </a:pPr>
            <a:r>
              <a:rPr lang="sv-SE" b="1" dirty="0"/>
              <a:t>Markera upp till fyra olika verksamhetsområden där du anser att det finns störst behov av kompetensutveckling inom ditt län </a:t>
            </a:r>
            <a:endParaRPr lang="sv-SE" dirty="0"/>
          </a:p>
          <a:p>
            <a:endParaRPr lang="en-US" b="1" dirty="0" smtClean="0"/>
          </a:p>
          <a:p>
            <a:r>
              <a:rPr lang="en-US" b="1" dirty="0" smtClean="0"/>
              <a:t>www.menti.com</a:t>
            </a:r>
            <a:r>
              <a:rPr lang="en-US" dirty="0"/>
              <a:t>  </a:t>
            </a:r>
            <a:endParaRPr lang="en-US" dirty="0" smtClean="0"/>
          </a:p>
          <a:p>
            <a:r>
              <a:rPr lang="en-US" b="1" dirty="0" err="1" smtClean="0"/>
              <a:t>Kod</a:t>
            </a:r>
            <a:r>
              <a:rPr lang="en-US" b="1" dirty="0" smtClean="0"/>
              <a:t>: 3922 3929</a:t>
            </a:r>
          </a:p>
          <a:p>
            <a:endParaRPr lang="en-US" b="1"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870" y="3708400"/>
            <a:ext cx="2040890" cy="2040890"/>
          </a:xfrm>
          <a:prstGeom prst="rect">
            <a:avLst/>
          </a:prstGeom>
        </p:spPr>
      </p:pic>
    </p:spTree>
    <p:extLst>
      <p:ext uri="{BB962C8B-B14F-4D97-AF65-F5344CB8AC3E}">
        <p14:creationId xmlns:p14="http://schemas.microsoft.com/office/powerpoint/2010/main" val="338017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9CBC735-EE2C-6948-A42E-4CD51C2607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8961120" cy="6296691"/>
          </a:xfrm>
          <a:prstGeom prst="rect">
            <a:avLst/>
          </a:prstGeom>
        </p:spPr>
      </p:pic>
      <p:sp>
        <p:nvSpPr>
          <p:cNvPr id="2" name="Rubrik 1"/>
          <p:cNvSpPr>
            <a:spLocks noGrp="1"/>
          </p:cNvSpPr>
          <p:nvPr>
            <p:ph type="title"/>
          </p:nvPr>
        </p:nvSpPr>
        <p:spPr>
          <a:xfrm>
            <a:off x="108066" y="119979"/>
            <a:ext cx="4547061" cy="2880916"/>
          </a:xfrm>
        </p:spPr>
        <p:txBody>
          <a:bodyPr/>
          <a:lstStyle/>
          <a:p>
            <a:r>
              <a:rPr lang="sv-SE" dirty="0" smtClean="0"/>
              <a:t>Nära vård</a:t>
            </a:r>
            <a:br>
              <a:rPr lang="sv-SE" dirty="0" smtClean="0"/>
            </a:br>
            <a:r>
              <a:rPr lang="sv-SE" sz="3200" b="0" dirty="0">
                <a:ln w="0">
                  <a:noFill/>
                </a:ln>
              </a:rPr>
              <a:t>Tillsammans utvecklar </a:t>
            </a:r>
            <a:br>
              <a:rPr lang="sv-SE" sz="3200" b="0" dirty="0">
                <a:ln w="0">
                  <a:noFill/>
                </a:ln>
              </a:rPr>
            </a:br>
            <a:r>
              <a:rPr lang="sv-SE" sz="3200" b="0" dirty="0">
                <a:ln w="0">
                  <a:noFill/>
                </a:ln>
              </a:rPr>
              <a:t>vi hälsa, vård och omsorg</a:t>
            </a:r>
            <a:endParaRPr lang="sv-SE" sz="3200" b="0" dirty="0"/>
          </a:p>
        </p:txBody>
      </p:sp>
      <p:sp>
        <p:nvSpPr>
          <p:cNvPr id="4" name="Platshållare för text 3"/>
          <p:cNvSpPr>
            <a:spLocks noGrp="1"/>
          </p:cNvSpPr>
          <p:nvPr>
            <p:ph type="body" idx="1"/>
          </p:nvPr>
        </p:nvSpPr>
        <p:spPr>
          <a:xfrm>
            <a:off x="8269375" y="4668809"/>
            <a:ext cx="3922625" cy="1427163"/>
          </a:xfrm>
        </p:spPr>
        <p:txBody>
          <a:bodyPr/>
          <a:lstStyle/>
          <a:p>
            <a:r>
              <a:rPr lang="sv-SE" dirty="0" smtClean="0"/>
              <a:t>RSS-nätverket </a:t>
            </a:r>
          </a:p>
          <a:p>
            <a:r>
              <a:rPr lang="sv-SE" dirty="0" smtClean="0"/>
              <a:t>17 mars 2021</a:t>
            </a:r>
            <a:endParaRPr lang="sv-SE" dirty="0"/>
          </a:p>
        </p:txBody>
      </p:sp>
    </p:spTree>
    <p:extLst>
      <p:ext uri="{BB962C8B-B14F-4D97-AF65-F5344CB8AC3E}">
        <p14:creationId xmlns:p14="http://schemas.microsoft.com/office/powerpoint/2010/main" val="1418812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15142" y="332543"/>
            <a:ext cx="9610725" cy="1138810"/>
          </a:xfrm>
        </p:spPr>
        <p:txBody>
          <a:bodyPr/>
          <a:lstStyle/>
          <a:p>
            <a:r>
              <a:rPr lang="sv-SE" sz="3600" dirty="0" smtClean="0"/>
              <a:t>Nära vård en Fokusförflyttning</a:t>
            </a:r>
            <a:endParaRPr lang="sv-SE" sz="3600" dirty="0"/>
          </a:p>
        </p:txBody>
      </p:sp>
      <p:sp>
        <p:nvSpPr>
          <p:cNvPr id="3" name="Platshållare för innehåll 2"/>
          <p:cNvSpPr>
            <a:spLocks noGrp="1"/>
          </p:cNvSpPr>
          <p:nvPr>
            <p:ph sz="half" idx="4294967295"/>
          </p:nvPr>
        </p:nvSpPr>
        <p:spPr>
          <a:xfrm>
            <a:off x="704041" y="1780367"/>
            <a:ext cx="4716463" cy="3740150"/>
          </a:xfrm>
        </p:spPr>
        <p:txBody>
          <a:bodyPr/>
          <a:lstStyle/>
          <a:p>
            <a:pPr marL="30163" indent="0">
              <a:lnSpc>
                <a:spcPct val="150000"/>
              </a:lnSpc>
              <a:buNone/>
            </a:pPr>
            <a:r>
              <a:rPr lang="sv-SE" dirty="0" smtClean="0">
                <a:solidFill>
                  <a:srgbClr val="000000"/>
                </a:solidFill>
                <a:latin typeface="Whitney Book"/>
                <a:cs typeface="Whitney Book"/>
              </a:rPr>
              <a:t>Organisation</a:t>
            </a:r>
            <a:endParaRPr lang="sv-SE" dirty="0">
              <a:solidFill>
                <a:srgbClr val="000000"/>
              </a:solidFill>
              <a:latin typeface="Whitney Book"/>
              <a:cs typeface="Whitney Book"/>
            </a:endParaRPr>
          </a:p>
          <a:p>
            <a:pPr marL="30163" indent="0">
              <a:lnSpc>
                <a:spcPct val="150000"/>
              </a:lnSpc>
              <a:buNone/>
            </a:pPr>
            <a:r>
              <a:rPr lang="sv-SE" dirty="0">
                <a:solidFill>
                  <a:srgbClr val="000000"/>
                </a:solidFill>
                <a:latin typeface="Whitney Book"/>
                <a:cs typeface="Whitney Book"/>
              </a:rPr>
              <a:t>Passiv mottagare</a:t>
            </a:r>
          </a:p>
          <a:p>
            <a:pPr marL="30163" indent="0">
              <a:lnSpc>
                <a:spcPct val="150000"/>
              </a:lnSpc>
              <a:buNone/>
            </a:pPr>
            <a:r>
              <a:rPr lang="sv-SE" dirty="0" smtClean="0">
                <a:solidFill>
                  <a:srgbClr val="000000"/>
                </a:solidFill>
                <a:latin typeface="Whitney Book"/>
                <a:cs typeface="Whitney Book"/>
              </a:rPr>
              <a:t>Reaktiv</a:t>
            </a:r>
            <a:endParaRPr lang="sv-SE" dirty="0">
              <a:solidFill>
                <a:srgbClr val="000000"/>
              </a:solidFill>
              <a:latin typeface="Whitney Book"/>
              <a:cs typeface="Whitney Book"/>
            </a:endParaRPr>
          </a:p>
          <a:p>
            <a:pPr marL="30163" indent="0">
              <a:lnSpc>
                <a:spcPct val="150000"/>
              </a:lnSpc>
              <a:buNone/>
            </a:pPr>
            <a:r>
              <a:rPr lang="sv-SE" dirty="0" smtClean="0"/>
              <a:t>Isolerade vård och omsorgsinsatser</a:t>
            </a:r>
            <a:endParaRPr lang="sv-SE" dirty="0"/>
          </a:p>
        </p:txBody>
      </p:sp>
      <p:sp>
        <p:nvSpPr>
          <p:cNvPr id="4" name="Platshållare för innehåll 3"/>
          <p:cNvSpPr>
            <a:spLocks noGrp="1"/>
          </p:cNvSpPr>
          <p:nvPr>
            <p:ph sz="half" idx="4294967295"/>
          </p:nvPr>
        </p:nvSpPr>
        <p:spPr>
          <a:xfrm>
            <a:off x="6118842" y="1780366"/>
            <a:ext cx="4805362" cy="3740150"/>
          </a:xfrm>
        </p:spPr>
        <p:txBody>
          <a:bodyPr/>
          <a:lstStyle/>
          <a:p>
            <a:pPr marL="30163" indent="0">
              <a:lnSpc>
                <a:spcPct val="150000"/>
              </a:lnSpc>
              <a:buNone/>
            </a:pPr>
            <a:r>
              <a:rPr lang="sv-SE" b="1" dirty="0" smtClean="0">
                <a:solidFill>
                  <a:srgbClr val="000000"/>
                </a:solidFill>
                <a:latin typeface="Whitney Book"/>
                <a:cs typeface="Whitney Book"/>
              </a:rPr>
              <a:t>Person och relation</a:t>
            </a:r>
            <a:endParaRPr lang="sv-SE" b="1" dirty="0">
              <a:solidFill>
                <a:srgbClr val="000000"/>
              </a:solidFill>
              <a:latin typeface="Whitney Book"/>
              <a:cs typeface="Whitney Book"/>
            </a:endParaRPr>
          </a:p>
          <a:p>
            <a:pPr marL="30163" indent="0">
              <a:lnSpc>
                <a:spcPct val="150000"/>
              </a:lnSpc>
              <a:buNone/>
            </a:pPr>
            <a:r>
              <a:rPr lang="sv-SE" b="1" dirty="0">
                <a:solidFill>
                  <a:srgbClr val="000000"/>
                </a:solidFill>
                <a:latin typeface="Whitney Book"/>
                <a:cs typeface="Whitney Book"/>
              </a:rPr>
              <a:t>Aktiv medskapare</a:t>
            </a:r>
          </a:p>
          <a:p>
            <a:pPr marL="30163" indent="0">
              <a:lnSpc>
                <a:spcPct val="150000"/>
              </a:lnSpc>
              <a:buNone/>
            </a:pPr>
            <a:r>
              <a:rPr lang="sv-SE" b="1" dirty="0" smtClean="0">
                <a:solidFill>
                  <a:srgbClr val="000000"/>
                </a:solidFill>
                <a:latin typeface="Whitney Book"/>
                <a:cs typeface="Whitney Book"/>
              </a:rPr>
              <a:t>Proaktiv </a:t>
            </a:r>
            <a:r>
              <a:rPr lang="sv-SE" b="1" dirty="0">
                <a:solidFill>
                  <a:srgbClr val="000000"/>
                </a:solidFill>
                <a:latin typeface="Whitney Book"/>
                <a:cs typeface="Whitney Book"/>
              </a:rPr>
              <a:t>och </a:t>
            </a:r>
            <a:r>
              <a:rPr lang="sv-SE" b="1" dirty="0" smtClean="0">
                <a:solidFill>
                  <a:srgbClr val="000000"/>
                </a:solidFill>
                <a:latin typeface="Whitney Book"/>
                <a:cs typeface="Whitney Book"/>
              </a:rPr>
              <a:t>hälsofrämjande</a:t>
            </a:r>
            <a:endParaRPr lang="sv-SE" b="1" dirty="0">
              <a:solidFill>
                <a:srgbClr val="000000"/>
              </a:solidFill>
              <a:latin typeface="Whitney Book"/>
              <a:cs typeface="Whitney Book"/>
            </a:endParaRPr>
          </a:p>
          <a:p>
            <a:pPr marL="30163" indent="0">
              <a:lnSpc>
                <a:spcPct val="150000"/>
              </a:lnSpc>
              <a:buNone/>
            </a:pPr>
            <a:r>
              <a:rPr lang="sv-SE" b="1" dirty="0" smtClean="0">
                <a:solidFill>
                  <a:srgbClr val="000000"/>
                </a:solidFill>
                <a:latin typeface="Whitney Book"/>
                <a:cs typeface="Whitney Book"/>
              </a:rPr>
              <a:t>Sammanhållet utifrån personens fokus</a:t>
            </a:r>
            <a:endParaRPr lang="sv-SE" b="1" dirty="0">
              <a:solidFill>
                <a:srgbClr val="000000"/>
              </a:solidFill>
              <a:latin typeface="Whitney Book"/>
              <a:cs typeface="Whitney Book"/>
            </a:endParaRPr>
          </a:p>
          <a:p>
            <a:endParaRPr lang="sv-SE" dirty="0"/>
          </a:p>
        </p:txBody>
      </p:sp>
      <p:sp>
        <p:nvSpPr>
          <p:cNvPr id="16" name="Högerpil 15"/>
          <p:cNvSpPr/>
          <p:nvPr/>
        </p:nvSpPr>
        <p:spPr>
          <a:xfrm>
            <a:off x="3842328" y="1986380"/>
            <a:ext cx="978408" cy="346855"/>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90000"/>
                </a:srgbClr>
              </a:solidFill>
              <a:effectLst/>
              <a:uLnTx/>
              <a:uFillTx/>
              <a:latin typeface="Arial"/>
              <a:ea typeface="+mn-ea"/>
              <a:cs typeface="+mn-cs"/>
            </a:endParaRPr>
          </a:p>
        </p:txBody>
      </p:sp>
      <p:sp>
        <p:nvSpPr>
          <p:cNvPr id="17" name="Högerpil 16"/>
          <p:cNvSpPr/>
          <p:nvPr/>
        </p:nvSpPr>
        <p:spPr>
          <a:xfrm>
            <a:off x="3842328" y="2642249"/>
            <a:ext cx="978408" cy="346855"/>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90000"/>
                </a:srgbClr>
              </a:solidFill>
              <a:effectLst/>
              <a:uLnTx/>
              <a:uFillTx/>
              <a:latin typeface="Arial"/>
              <a:ea typeface="+mn-ea"/>
              <a:cs typeface="+mn-cs"/>
            </a:endParaRPr>
          </a:p>
        </p:txBody>
      </p:sp>
      <p:sp>
        <p:nvSpPr>
          <p:cNvPr id="18" name="Högerpil 17"/>
          <p:cNvSpPr/>
          <p:nvPr/>
        </p:nvSpPr>
        <p:spPr>
          <a:xfrm>
            <a:off x="3805060" y="3393034"/>
            <a:ext cx="978408" cy="346855"/>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90000"/>
                </a:srgbClr>
              </a:solidFill>
              <a:effectLst/>
              <a:uLnTx/>
              <a:uFillTx/>
              <a:latin typeface="Arial"/>
              <a:ea typeface="+mn-ea"/>
              <a:cs typeface="+mn-cs"/>
            </a:endParaRPr>
          </a:p>
        </p:txBody>
      </p:sp>
      <p:sp>
        <p:nvSpPr>
          <p:cNvPr id="19" name="Högerpil 18"/>
          <p:cNvSpPr/>
          <p:nvPr/>
        </p:nvSpPr>
        <p:spPr>
          <a:xfrm>
            <a:off x="3805060" y="4143819"/>
            <a:ext cx="978408" cy="346855"/>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90000"/>
                </a:srgbClr>
              </a:solidFill>
              <a:effectLst/>
              <a:uLnTx/>
              <a:uFillTx/>
              <a:latin typeface="Arial"/>
              <a:ea typeface="+mn-ea"/>
              <a:cs typeface="+mn-cs"/>
            </a:endParaRPr>
          </a:p>
        </p:txBody>
      </p:sp>
    </p:spTree>
    <p:extLst>
      <p:ext uri="{BB962C8B-B14F-4D97-AF65-F5344CB8AC3E}">
        <p14:creationId xmlns:p14="http://schemas.microsoft.com/office/powerpoint/2010/main" val="365393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93C49152-2D9A-47DB-8B10-8C6AF66472A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2276" y="2263800"/>
            <a:ext cx="9055290" cy="1454034"/>
          </a:xfrm>
          <a:prstGeom prst="rect">
            <a:avLst/>
          </a:prstGeom>
        </p:spPr>
      </p:pic>
      <p:sp>
        <p:nvSpPr>
          <p:cNvPr id="2" name="Rubrik 1">
            <a:extLst>
              <a:ext uri="{FF2B5EF4-FFF2-40B4-BE49-F238E27FC236}">
                <a16:creationId xmlns:a16="http://schemas.microsoft.com/office/drawing/2014/main" id="{7ACF5BA9-C2A5-4394-B04E-586452419708}"/>
              </a:ext>
            </a:extLst>
          </p:cNvPr>
          <p:cNvSpPr>
            <a:spLocks noGrp="1"/>
          </p:cNvSpPr>
          <p:nvPr>
            <p:ph type="title" idx="4294967295"/>
          </p:nvPr>
        </p:nvSpPr>
        <p:spPr>
          <a:xfrm>
            <a:off x="0" y="1075511"/>
            <a:ext cx="11693236" cy="689260"/>
          </a:xfrm>
        </p:spPr>
        <p:txBody>
          <a:bodyPr/>
          <a:lstStyle/>
          <a:p>
            <a:pPr algn="ctr"/>
            <a:r>
              <a:rPr lang="sv-SE" sz="2800" dirty="0" smtClean="0"/>
              <a:t>Första förslag till förstärkning av stöd till kommunerna </a:t>
            </a:r>
            <a:endParaRPr lang="sv-SE" sz="2800" dirty="0"/>
          </a:p>
        </p:txBody>
      </p:sp>
      <p:grpSp>
        <p:nvGrpSpPr>
          <p:cNvPr id="3" name="Grupp 2">
            <a:extLst>
              <a:ext uri="{FF2B5EF4-FFF2-40B4-BE49-F238E27FC236}">
                <a16:creationId xmlns:a16="http://schemas.microsoft.com/office/drawing/2014/main" id="{E39A553B-C9D8-4A71-B61A-DFDFA9114ACC}"/>
              </a:ext>
            </a:extLst>
          </p:cNvPr>
          <p:cNvGrpSpPr/>
          <p:nvPr/>
        </p:nvGrpSpPr>
        <p:grpSpPr>
          <a:xfrm>
            <a:off x="1076757" y="2565905"/>
            <a:ext cx="1260000" cy="1260000"/>
            <a:chOff x="1761784" y="2035043"/>
            <a:chExt cx="1260000" cy="1260000"/>
          </a:xfrm>
        </p:grpSpPr>
        <p:sp>
          <p:nvSpPr>
            <p:cNvPr id="4" name="Ellips 3">
              <a:extLst>
                <a:ext uri="{FF2B5EF4-FFF2-40B4-BE49-F238E27FC236}">
                  <a16:creationId xmlns:a16="http://schemas.microsoft.com/office/drawing/2014/main" id="{DBCD3970-04DA-4416-AB85-EC4EEAF1275A}"/>
                </a:ext>
              </a:extLst>
            </p:cNvPr>
            <p:cNvSpPr>
              <a:spLocks noChangeAspect="1"/>
            </p:cNvSpPr>
            <p:nvPr/>
          </p:nvSpPr>
          <p:spPr>
            <a:xfrm>
              <a:off x="1761784" y="2035043"/>
              <a:ext cx="1260000" cy="1260000"/>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C2C1447D-6518-4116-A2F5-758B2186E1C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57576" y="2323116"/>
              <a:ext cx="628414" cy="679324"/>
            </a:xfrm>
            <a:prstGeom prst="rect">
              <a:avLst/>
            </a:prstGeom>
          </p:spPr>
        </p:pic>
      </p:grpSp>
      <p:grpSp>
        <p:nvGrpSpPr>
          <p:cNvPr id="14" name="Grupp 13">
            <a:extLst>
              <a:ext uri="{FF2B5EF4-FFF2-40B4-BE49-F238E27FC236}">
                <a16:creationId xmlns:a16="http://schemas.microsoft.com/office/drawing/2014/main" id="{233FEFA4-F02C-476A-BC67-740AC8984E31}"/>
              </a:ext>
            </a:extLst>
          </p:cNvPr>
          <p:cNvGrpSpPr/>
          <p:nvPr/>
        </p:nvGrpSpPr>
        <p:grpSpPr>
          <a:xfrm>
            <a:off x="8897566" y="2565905"/>
            <a:ext cx="1260000" cy="1260000"/>
            <a:chOff x="9131575" y="2035043"/>
            <a:chExt cx="1260000" cy="1260000"/>
          </a:xfrm>
        </p:grpSpPr>
        <p:sp>
          <p:nvSpPr>
            <p:cNvPr id="7" name="Ellips 6">
              <a:extLst>
                <a:ext uri="{FF2B5EF4-FFF2-40B4-BE49-F238E27FC236}">
                  <a16:creationId xmlns:a16="http://schemas.microsoft.com/office/drawing/2014/main" id="{B311D4D5-6AA5-4BF7-8470-0122C20E3D8D}"/>
                </a:ext>
              </a:extLst>
            </p:cNvPr>
            <p:cNvSpPr>
              <a:spLocks noChangeAspect="1"/>
            </p:cNvSpPr>
            <p:nvPr/>
          </p:nvSpPr>
          <p:spPr>
            <a:xfrm>
              <a:off x="9131575" y="2035043"/>
              <a:ext cx="1260000" cy="1260000"/>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40445C6-B101-41D1-B0FA-13BA6EA3E6A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37277" y="2420381"/>
              <a:ext cx="848596" cy="522840"/>
            </a:xfrm>
            <a:prstGeom prst="rect">
              <a:avLst/>
            </a:prstGeom>
          </p:spPr>
        </p:pic>
      </p:grpSp>
      <p:grpSp>
        <p:nvGrpSpPr>
          <p:cNvPr id="12" name="Grupp 11">
            <a:extLst>
              <a:ext uri="{FF2B5EF4-FFF2-40B4-BE49-F238E27FC236}">
                <a16:creationId xmlns:a16="http://schemas.microsoft.com/office/drawing/2014/main" id="{42C92C33-4424-400E-8514-7CB96A7D8F80}"/>
              </a:ext>
            </a:extLst>
          </p:cNvPr>
          <p:cNvGrpSpPr/>
          <p:nvPr/>
        </p:nvGrpSpPr>
        <p:grpSpPr>
          <a:xfrm>
            <a:off x="3743693" y="2565905"/>
            <a:ext cx="1260000" cy="1260000"/>
            <a:chOff x="4211557" y="2035043"/>
            <a:chExt cx="1260000" cy="1260000"/>
          </a:xfrm>
        </p:grpSpPr>
        <p:sp>
          <p:nvSpPr>
            <p:cNvPr id="5" name="Ellips 4">
              <a:extLst>
                <a:ext uri="{FF2B5EF4-FFF2-40B4-BE49-F238E27FC236}">
                  <a16:creationId xmlns:a16="http://schemas.microsoft.com/office/drawing/2014/main" id="{0F9244B3-B608-40C3-B531-5B0FDEA727D1}"/>
                </a:ext>
              </a:extLst>
            </p:cNvPr>
            <p:cNvSpPr>
              <a:spLocks noChangeAspect="1"/>
            </p:cNvSpPr>
            <p:nvPr/>
          </p:nvSpPr>
          <p:spPr>
            <a:xfrm>
              <a:off x="4211557" y="2035043"/>
              <a:ext cx="1260000" cy="1260000"/>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BCA2519-7647-479B-81AA-40FA8CD05E2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85445" y="2316708"/>
              <a:ext cx="725872" cy="600433"/>
            </a:xfrm>
            <a:prstGeom prst="rect">
              <a:avLst/>
            </a:prstGeom>
          </p:spPr>
        </p:pic>
      </p:grpSp>
      <p:grpSp>
        <p:nvGrpSpPr>
          <p:cNvPr id="13" name="Grupp 12">
            <a:extLst>
              <a:ext uri="{FF2B5EF4-FFF2-40B4-BE49-F238E27FC236}">
                <a16:creationId xmlns:a16="http://schemas.microsoft.com/office/drawing/2014/main" id="{B0B36E2A-F6EB-441B-8638-59F6CDB3F712}"/>
              </a:ext>
            </a:extLst>
          </p:cNvPr>
          <p:cNvGrpSpPr/>
          <p:nvPr/>
        </p:nvGrpSpPr>
        <p:grpSpPr>
          <a:xfrm>
            <a:off x="6557566" y="2565905"/>
            <a:ext cx="1260000" cy="1260000"/>
            <a:chOff x="6654506" y="2035043"/>
            <a:chExt cx="1260000" cy="1260000"/>
          </a:xfrm>
        </p:grpSpPr>
        <p:sp>
          <p:nvSpPr>
            <p:cNvPr id="6" name="Ellips 5">
              <a:extLst>
                <a:ext uri="{FF2B5EF4-FFF2-40B4-BE49-F238E27FC236}">
                  <a16:creationId xmlns:a16="http://schemas.microsoft.com/office/drawing/2014/main" id="{CF75D42C-36A1-4718-9AD6-33D8D67E8933}"/>
                </a:ext>
              </a:extLst>
            </p:cNvPr>
            <p:cNvSpPr>
              <a:spLocks noChangeAspect="1"/>
            </p:cNvSpPr>
            <p:nvPr/>
          </p:nvSpPr>
          <p:spPr>
            <a:xfrm>
              <a:off x="6654506" y="2035043"/>
              <a:ext cx="1260000" cy="1260000"/>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C7C4EF2F-D410-4EFE-8471-9359331BDD3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36883" y="2402666"/>
              <a:ext cx="708894" cy="531670"/>
            </a:xfrm>
            <a:prstGeom prst="rect">
              <a:avLst/>
            </a:prstGeom>
          </p:spPr>
        </p:pic>
      </p:grpSp>
      <p:sp>
        <p:nvSpPr>
          <p:cNvPr id="26" name="Platshållare för innehåll 5">
            <a:extLst>
              <a:ext uri="{FF2B5EF4-FFF2-40B4-BE49-F238E27FC236}">
                <a16:creationId xmlns:a16="http://schemas.microsoft.com/office/drawing/2014/main" id="{3635B9EF-92C2-4D25-8555-8EAAE4F3A127}"/>
              </a:ext>
            </a:extLst>
          </p:cNvPr>
          <p:cNvSpPr txBox="1">
            <a:spLocks/>
          </p:cNvSpPr>
          <p:nvPr/>
        </p:nvSpPr>
        <p:spPr>
          <a:xfrm>
            <a:off x="603567" y="4319263"/>
            <a:ext cx="2340000" cy="400110"/>
          </a:xfrm>
          <a:prstGeom prst="rect">
            <a:avLst/>
          </a:prstGeom>
        </p:spPr>
        <p:txBody>
          <a:bodyPr vert="horz"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buFont typeface="Symbol" panose="05050102010706020507" pitchFamily="18" charset="2"/>
              <a:buNone/>
            </a:pPr>
            <a:r>
              <a:rPr lang="sv-SE" sz="2000" b="1" spc="-20" dirty="0"/>
              <a:t>Kunskapsstöd</a:t>
            </a:r>
          </a:p>
        </p:txBody>
      </p:sp>
      <p:sp>
        <p:nvSpPr>
          <p:cNvPr id="27" name="Platshållare för innehåll 5">
            <a:extLst>
              <a:ext uri="{FF2B5EF4-FFF2-40B4-BE49-F238E27FC236}">
                <a16:creationId xmlns:a16="http://schemas.microsoft.com/office/drawing/2014/main" id="{A5E707B8-5176-49C4-9AE9-8FD04DA001B3}"/>
              </a:ext>
            </a:extLst>
          </p:cNvPr>
          <p:cNvSpPr txBox="1">
            <a:spLocks/>
          </p:cNvSpPr>
          <p:nvPr/>
        </p:nvSpPr>
        <p:spPr>
          <a:xfrm>
            <a:off x="3008190" y="4319263"/>
            <a:ext cx="2731006" cy="400110"/>
          </a:xfrm>
          <a:prstGeom prst="rect">
            <a:avLst/>
          </a:prstGeom>
        </p:spPr>
        <p:txBody>
          <a:bodyPr vert="horz" wrap="square"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buNone/>
            </a:pPr>
            <a:r>
              <a:rPr lang="sv-SE" sz="2000" b="1" spc="-20" dirty="0" smtClean="0"/>
              <a:t>Uppföljning &amp; </a:t>
            </a:r>
            <a:r>
              <a:rPr lang="sv-SE" sz="2000" b="1" spc="-20" dirty="0"/>
              <a:t>analys</a:t>
            </a:r>
          </a:p>
        </p:txBody>
      </p:sp>
      <p:sp>
        <p:nvSpPr>
          <p:cNvPr id="28" name="Platshållare för innehåll 5">
            <a:extLst>
              <a:ext uri="{FF2B5EF4-FFF2-40B4-BE49-F238E27FC236}">
                <a16:creationId xmlns:a16="http://schemas.microsoft.com/office/drawing/2014/main" id="{E63C3918-71AA-446B-B759-7293D43A7581}"/>
              </a:ext>
            </a:extLst>
          </p:cNvPr>
          <p:cNvSpPr txBox="1">
            <a:spLocks/>
          </p:cNvSpPr>
          <p:nvPr/>
        </p:nvSpPr>
        <p:spPr>
          <a:xfrm>
            <a:off x="6017566" y="4319263"/>
            <a:ext cx="2340000" cy="707886"/>
          </a:xfrm>
          <a:prstGeom prst="rect">
            <a:avLst/>
          </a:prstGeom>
        </p:spPr>
        <p:txBody>
          <a:bodyPr vert="horz" wrap="square"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buNone/>
            </a:pPr>
            <a:r>
              <a:rPr lang="sv-SE" sz="2000" b="1" spc="-20" dirty="0"/>
              <a:t>Verksamhets-</a:t>
            </a:r>
            <a:br>
              <a:rPr lang="sv-SE" sz="2000" b="1" spc="-20" dirty="0"/>
            </a:br>
            <a:r>
              <a:rPr lang="sv-SE" sz="2000" b="1" spc="-20" dirty="0"/>
              <a:t>utveckling</a:t>
            </a:r>
          </a:p>
        </p:txBody>
      </p:sp>
      <p:sp>
        <p:nvSpPr>
          <p:cNvPr id="29" name="Platshållare för innehåll 5">
            <a:extLst>
              <a:ext uri="{FF2B5EF4-FFF2-40B4-BE49-F238E27FC236}">
                <a16:creationId xmlns:a16="http://schemas.microsoft.com/office/drawing/2014/main" id="{C445E1AE-AB9A-4D31-9ED9-99EBAC285B14}"/>
              </a:ext>
            </a:extLst>
          </p:cNvPr>
          <p:cNvSpPr txBox="1">
            <a:spLocks/>
          </p:cNvSpPr>
          <p:nvPr/>
        </p:nvSpPr>
        <p:spPr>
          <a:xfrm>
            <a:off x="8357566" y="4324934"/>
            <a:ext cx="2340000" cy="400110"/>
          </a:xfrm>
          <a:prstGeom prst="rect">
            <a:avLst/>
          </a:prstGeom>
        </p:spPr>
        <p:txBody>
          <a:bodyPr vert="horz" wrap="square"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buNone/>
            </a:pPr>
            <a:r>
              <a:rPr lang="sv-SE" sz="2000" b="1" spc="-20" dirty="0"/>
              <a:t>Ledarskap</a:t>
            </a:r>
          </a:p>
        </p:txBody>
      </p:sp>
    </p:spTree>
    <p:extLst>
      <p:ext uri="{BB962C8B-B14F-4D97-AF65-F5344CB8AC3E}">
        <p14:creationId xmlns:p14="http://schemas.microsoft.com/office/powerpoint/2010/main" val="38773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1000"/>
                                        <p:tgtEl>
                                          <p:spTgt spid="25"/>
                                        </p:tgtEl>
                                      </p:cBhvr>
                                    </p:animEffect>
                                  </p:childTnLst>
                                </p:cTn>
                              </p:par>
                              <p:par>
                                <p:cTn id="8" presetID="53" presetClass="entr" presetSubtype="16"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7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1500"/>
                            </p:stCondLst>
                            <p:childTnLst>
                              <p:par>
                                <p:cTn id="29" presetID="1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down)">
                                      <p:cBhvr>
                                        <p:cTn id="32" dur="500"/>
                                        <p:tgtEl>
                                          <p:spTgt spid="26"/>
                                        </p:tgtEl>
                                      </p:cBhvr>
                                    </p:animEffect>
                                  </p:childTnLst>
                                </p:cTn>
                              </p:par>
                              <p:par>
                                <p:cTn id="33" presetID="12" presetClass="entr" presetSubtype="1" fill="hold" grpId="0" nodeType="withEffect">
                                  <p:stCondLst>
                                    <p:cond delay="1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p:tgtEl>
                                          <p:spTgt spid="27"/>
                                        </p:tgtEl>
                                        <p:attrNameLst>
                                          <p:attrName>ppt_y</p:attrName>
                                        </p:attrNameLst>
                                      </p:cBhvr>
                                      <p:tavLst>
                                        <p:tav tm="0">
                                          <p:val>
                                            <p:strVal val="#ppt_y-#ppt_h*1.125000"/>
                                          </p:val>
                                        </p:tav>
                                        <p:tav tm="100000">
                                          <p:val>
                                            <p:strVal val="#ppt_y"/>
                                          </p:val>
                                        </p:tav>
                                      </p:tavLst>
                                    </p:anim>
                                    <p:animEffect transition="in" filter="wipe(down)">
                                      <p:cBhvr>
                                        <p:cTn id="36" dur="500"/>
                                        <p:tgtEl>
                                          <p:spTgt spid="27"/>
                                        </p:tgtEl>
                                      </p:cBhvr>
                                    </p:animEffect>
                                  </p:childTnLst>
                                </p:cTn>
                              </p:par>
                              <p:par>
                                <p:cTn id="37" presetID="12" presetClass="entr" presetSubtype="1" fill="hold" grpId="0" nodeType="withEffect">
                                  <p:stCondLst>
                                    <p:cond delay="2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p:tgtEl>
                                          <p:spTgt spid="28"/>
                                        </p:tgtEl>
                                        <p:attrNameLst>
                                          <p:attrName>ppt_y</p:attrName>
                                        </p:attrNameLst>
                                      </p:cBhvr>
                                      <p:tavLst>
                                        <p:tav tm="0">
                                          <p:val>
                                            <p:strVal val="#ppt_y-#ppt_h*1.125000"/>
                                          </p:val>
                                        </p:tav>
                                        <p:tav tm="100000">
                                          <p:val>
                                            <p:strVal val="#ppt_y"/>
                                          </p:val>
                                        </p:tav>
                                      </p:tavLst>
                                    </p:anim>
                                    <p:animEffect transition="in" filter="wipe(down)">
                                      <p:cBhvr>
                                        <p:cTn id="40" dur="500"/>
                                        <p:tgtEl>
                                          <p:spTgt spid="28"/>
                                        </p:tgtEl>
                                      </p:cBhvr>
                                    </p:animEffect>
                                  </p:childTnLst>
                                </p:cTn>
                              </p:par>
                              <p:par>
                                <p:cTn id="41" presetID="12" presetClass="entr" presetSubtype="1" fill="hold" grpId="0" nodeType="withEffect">
                                  <p:stCondLst>
                                    <p:cond delay="3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p:tgtEl>
                                          <p:spTgt spid="29"/>
                                        </p:tgtEl>
                                        <p:attrNameLst>
                                          <p:attrName>ppt_y</p:attrName>
                                        </p:attrNameLst>
                                      </p:cBhvr>
                                      <p:tavLst>
                                        <p:tav tm="0">
                                          <p:val>
                                            <p:strVal val="#ppt_y-#ppt_h*1.125000"/>
                                          </p:val>
                                        </p:tav>
                                        <p:tav tm="100000">
                                          <p:val>
                                            <p:strVal val="#ppt_y"/>
                                          </p:val>
                                        </p:tav>
                                      </p:tavLst>
                                    </p:anim>
                                    <p:animEffect transition="in" filter="wipe(down)">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40" y="440493"/>
            <a:ext cx="9609825" cy="1231392"/>
          </a:xfrm>
        </p:spPr>
        <p:txBody>
          <a:bodyPr/>
          <a:lstStyle/>
          <a:p>
            <a:r>
              <a:rPr lang="sv-SE" sz="3600" dirty="0"/>
              <a:t>ÖK -God och nära vård </a:t>
            </a:r>
            <a:r>
              <a:rPr lang="sv-SE" sz="3600" dirty="0" smtClean="0"/>
              <a:t>2021</a:t>
            </a:r>
            <a:r>
              <a:rPr lang="sv-SE" sz="3600" dirty="0"/>
              <a:t/>
            </a:r>
            <a:br>
              <a:rPr lang="sv-SE" sz="3600" dirty="0"/>
            </a:br>
            <a:r>
              <a:rPr lang="sv-SE" sz="3600" dirty="0" smtClean="0"/>
              <a:t> </a:t>
            </a:r>
            <a:endParaRPr lang="sv-SE" sz="3600" dirty="0"/>
          </a:p>
        </p:txBody>
      </p:sp>
      <p:sp>
        <p:nvSpPr>
          <p:cNvPr id="3" name="Platshållare för innehåll 2"/>
          <p:cNvSpPr>
            <a:spLocks noGrp="1"/>
          </p:cNvSpPr>
          <p:nvPr>
            <p:ph idx="1"/>
          </p:nvPr>
        </p:nvSpPr>
        <p:spPr>
          <a:xfrm>
            <a:off x="664240" y="1551813"/>
            <a:ext cx="9609825" cy="4821278"/>
          </a:xfrm>
        </p:spPr>
        <p:txBody>
          <a:bodyPr/>
          <a:lstStyle/>
          <a:p>
            <a:pPr marL="30163" indent="0">
              <a:buNone/>
            </a:pPr>
            <a:r>
              <a:rPr lang="sv-SE" dirty="0" smtClean="0"/>
              <a:t>Nära vård är ”ett </a:t>
            </a:r>
            <a:r>
              <a:rPr lang="sv-SE" dirty="0"/>
              <a:t>förhållningssätt som avser en mer </a:t>
            </a:r>
            <a:r>
              <a:rPr lang="sv-SE" b="1" dirty="0"/>
              <a:t>personcentrerad </a:t>
            </a:r>
            <a:r>
              <a:rPr lang="sv-SE" dirty="0"/>
              <a:t>hälso- och sjukvård där </a:t>
            </a:r>
            <a:r>
              <a:rPr lang="sv-SE" b="1" dirty="0"/>
              <a:t>samarbetet och samverkan mellan regioner och kommuner </a:t>
            </a:r>
            <a:r>
              <a:rPr lang="sv-SE" dirty="0"/>
              <a:t>är </a:t>
            </a:r>
            <a:r>
              <a:rPr lang="sv-SE" dirty="0" smtClean="0"/>
              <a:t>central”</a:t>
            </a:r>
          </a:p>
          <a:p>
            <a:pPr marL="30163" indent="0">
              <a:buNone/>
            </a:pPr>
            <a:r>
              <a:rPr lang="sv-SE" dirty="0"/>
              <a:t>Det tydliggörs att </a:t>
            </a:r>
            <a:r>
              <a:rPr lang="sv-SE" b="1" dirty="0"/>
              <a:t>primärvården, som utförs av såväl kommuner, regioner som privata utförare</a:t>
            </a:r>
            <a:r>
              <a:rPr lang="sv-SE" dirty="0"/>
              <a:t>, är basen och navet i vården. Primärvården behöver samspela med den specialiserade vården både på och utanför sjukhusen, den kommunala omsorgen och socialtjänsten samt andra intressenter som behövs utifrån patientens </a:t>
            </a:r>
            <a:r>
              <a:rPr lang="sv-SE" dirty="0" smtClean="0"/>
              <a:t>perspektiv.</a:t>
            </a:r>
            <a:endParaRPr lang="sv-SE" dirty="0"/>
          </a:p>
          <a:p>
            <a:pPr marL="30163" indent="0">
              <a:buNone/>
            </a:pPr>
            <a:r>
              <a:rPr lang="sv-SE" dirty="0" smtClean="0"/>
              <a:t>Nära vårds betydelse för att möta </a:t>
            </a:r>
            <a:r>
              <a:rPr lang="sv-SE" dirty="0" err="1" smtClean="0"/>
              <a:t>Covid</a:t>
            </a:r>
            <a:r>
              <a:rPr lang="sv-SE" dirty="0" smtClean="0"/>
              <a:t> -19 pandemin samt den utveckling pandemin har fört med sig uppmärksammas. </a:t>
            </a:r>
            <a:endParaRPr lang="sv-SE" dirty="0"/>
          </a:p>
        </p:txBody>
      </p:sp>
    </p:spTree>
    <p:extLst>
      <p:ext uri="{BB962C8B-B14F-4D97-AF65-F5344CB8AC3E}">
        <p14:creationId xmlns:p14="http://schemas.microsoft.com/office/powerpoint/2010/main" val="1892586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a:t>Överenskommelsens utvecklingsområden </a:t>
            </a:r>
            <a:br>
              <a:rPr lang="sv-SE" sz="3600" dirty="0"/>
            </a:br>
            <a:r>
              <a:rPr lang="sv-SE" sz="3600" dirty="0" smtClean="0"/>
              <a:t> </a:t>
            </a:r>
            <a:endParaRPr lang="sv-SE" sz="3600" dirty="0"/>
          </a:p>
        </p:txBody>
      </p:sp>
      <p:sp>
        <p:nvSpPr>
          <p:cNvPr id="3" name="Platshållare för innehåll 2"/>
          <p:cNvSpPr>
            <a:spLocks noGrp="1"/>
          </p:cNvSpPr>
          <p:nvPr>
            <p:ph idx="1"/>
          </p:nvPr>
        </p:nvSpPr>
        <p:spPr>
          <a:xfrm>
            <a:off x="664240" y="2105994"/>
            <a:ext cx="9609825" cy="3738598"/>
          </a:xfrm>
        </p:spPr>
        <p:txBody>
          <a:bodyPr/>
          <a:lstStyle/>
          <a:p>
            <a:r>
              <a:rPr lang="sv-SE" b="1" dirty="0"/>
              <a:t>Utvecklingen av den nära vården med </a:t>
            </a:r>
            <a:r>
              <a:rPr lang="sv-SE" b="1" dirty="0" smtClean="0"/>
              <a:t>primärvården som nav</a:t>
            </a:r>
            <a:endParaRPr lang="sv-SE" b="1" dirty="0"/>
          </a:p>
          <a:p>
            <a:pPr marL="30163" indent="0">
              <a:buNone/>
            </a:pPr>
            <a:endParaRPr lang="sv-SE" b="1" dirty="0"/>
          </a:p>
          <a:p>
            <a:r>
              <a:rPr lang="sv-SE" b="1" dirty="0"/>
              <a:t>Goda förutsättningar för vårdens medarbetare</a:t>
            </a:r>
          </a:p>
          <a:p>
            <a:pPr marL="30163" indent="0">
              <a:buNone/>
            </a:pPr>
            <a:endParaRPr lang="sv-SE" dirty="0"/>
          </a:p>
          <a:p>
            <a:r>
              <a:rPr lang="sv-SE" dirty="0"/>
              <a:t>Insatser inom ramen för Vision e-hälsa </a:t>
            </a:r>
            <a:r>
              <a:rPr lang="sv-SE" dirty="0" smtClean="0"/>
              <a:t>2025</a:t>
            </a:r>
          </a:p>
          <a:p>
            <a:endParaRPr lang="sv-SE" dirty="0"/>
          </a:p>
          <a:p>
            <a:r>
              <a:rPr lang="sv-SE" dirty="0" smtClean="0"/>
              <a:t>Förstärkning </a:t>
            </a:r>
            <a:r>
              <a:rPr lang="sv-SE" dirty="0"/>
              <a:t>av ambulanssjukvården </a:t>
            </a:r>
          </a:p>
        </p:txBody>
      </p:sp>
    </p:spTree>
    <p:extLst>
      <p:ext uri="{BB962C8B-B14F-4D97-AF65-F5344CB8AC3E}">
        <p14:creationId xmlns:p14="http://schemas.microsoft.com/office/powerpoint/2010/main" val="4218208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Ekonomisk omfattning av ÖK</a:t>
            </a:r>
            <a:endParaRPr lang="sv-SE" sz="3600" dirty="0"/>
          </a:p>
        </p:txBody>
      </p:sp>
      <p:sp>
        <p:nvSpPr>
          <p:cNvPr id="3" name="Platshållare för innehåll 2"/>
          <p:cNvSpPr>
            <a:spLocks noGrp="1"/>
          </p:cNvSpPr>
          <p:nvPr>
            <p:ph idx="1"/>
          </p:nvPr>
        </p:nvSpPr>
        <p:spPr>
          <a:xfrm>
            <a:off x="664241" y="2190403"/>
            <a:ext cx="9609825" cy="3738598"/>
          </a:xfrm>
        </p:spPr>
        <p:txBody>
          <a:bodyPr/>
          <a:lstStyle/>
          <a:p>
            <a:pPr marL="30163" indent="0">
              <a:buNone/>
            </a:pPr>
            <a:r>
              <a:rPr lang="sv-SE" dirty="0"/>
              <a:t>Överenskommelsen omfattar totalt </a:t>
            </a:r>
            <a:r>
              <a:rPr lang="sv-SE" dirty="0" smtClean="0"/>
              <a:t>6 </a:t>
            </a:r>
            <a:r>
              <a:rPr lang="sv-SE" dirty="0"/>
              <a:t>778 </a:t>
            </a:r>
            <a:r>
              <a:rPr lang="sv-SE" dirty="0" smtClean="0"/>
              <a:t>miljoner </a:t>
            </a:r>
            <a:r>
              <a:rPr lang="sv-SE" dirty="0"/>
              <a:t>kronor</a:t>
            </a:r>
            <a:r>
              <a:rPr lang="sv-SE" dirty="0" smtClean="0"/>
              <a:t>. </a:t>
            </a:r>
            <a:endParaRPr lang="sv-SE" dirty="0"/>
          </a:p>
          <a:p>
            <a:r>
              <a:rPr lang="sv-SE" dirty="0"/>
              <a:t>5 725 </a:t>
            </a:r>
            <a:r>
              <a:rPr lang="sv-SE" dirty="0" smtClean="0"/>
              <a:t>miljoner </a:t>
            </a:r>
            <a:r>
              <a:rPr lang="sv-SE" dirty="0"/>
              <a:t>kronor till regionerna </a:t>
            </a:r>
          </a:p>
          <a:p>
            <a:r>
              <a:rPr lang="sv-SE" dirty="0" smtClean="0"/>
              <a:t>1 000 </a:t>
            </a:r>
            <a:r>
              <a:rPr lang="sv-SE" dirty="0"/>
              <a:t>miljoner till kommunerna </a:t>
            </a:r>
          </a:p>
          <a:p>
            <a:r>
              <a:rPr lang="sv-SE" dirty="0" smtClean="0"/>
              <a:t>53 </a:t>
            </a:r>
            <a:r>
              <a:rPr lang="sv-SE" dirty="0"/>
              <a:t>miljoner till SKR för att stödja regioner och kommuner i utvecklingen</a:t>
            </a:r>
          </a:p>
          <a:p>
            <a:endParaRPr lang="sv-SE" dirty="0"/>
          </a:p>
        </p:txBody>
      </p:sp>
    </p:spTree>
    <p:extLst>
      <p:ext uri="{BB962C8B-B14F-4D97-AF65-F5344CB8AC3E}">
        <p14:creationId xmlns:p14="http://schemas.microsoft.com/office/powerpoint/2010/main" val="2147505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2494" y="418137"/>
            <a:ext cx="11622361" cy="1112405"/>
          </a:xfrm>
        </p:spPr>
        <p:txBody>
          <a:bodyPr/>
          <a:lstStyle/>
          <a:p>
            <a:r>
              <a:rPr lang="sv-SE" sz="3600" dirty="0" smtClean="0"/>
              <a:t>Målbild </a:t>
            </a:r>
            <a:br>
              <a:rPr lang="sv-SE" sz="3600" dirty="0" smtClean="0"/>
            </a:br>
            <a:r>
              <a:rPr lang="sv-SE" sz="2000" b="0" dirty="0" smtClean="0"/>
              <a:t>Inriktningen </a:t>
            </a:r>
            <a:r>
              <a:rPr lang="sv-SE" sz="2000" b="0" dirty="0"/>
              <a:t>för en nära och tillgänglig vård – en primärprimärvårdsreform, riksdagsbeslut </a:t>
            </a:r>
            <a:r>
              <a:rPr lang="sv-SE" sz="2000" b="0" dirty="0" smtClean="0"/>
              <a:t>nov </a:t>
            </a:r>
            <a:r>
              <a:rPr lang="sv-SE" sz="2000" b="0" dirty="0"/>
              <a:t>2020</a:t>
            </a:r>
            <a:br>
              <a:rPr lang="sv-SE" sz="2000" b="0" dirty="0"/>
            </a:br>
            <a:endParaRPr lang="sv-SE" sz="2000" b="0" dirty="0"/>
          </a:p>
        </p:txBody>
      </p:sp>
      <p:sp>
        <p:nvSpPr>
          <p:cNvPr id="3" name="Platshållare för innehåll 2"/>
          <p:cNvSpPr>
            <a:spLocks noGrp="1"/>
          </p:cNvSpPr>
          <p:nvPr>
            <p:ph idx="1"/>
          </p:nvPr>
        </p:nvSpPr>
        <p:spPr>
          <a:xfrm>
            <a:off x="509729" y="1765737"/>
            <a:ext cx="5957285" cy="2641555"/>
          </a:xfrm>
        </p:spPr>
        <p:txBody>
          <a:bodyPr/>
          <a:lstStyle/>
          <a:p>
            <a:pPr marL="30163" indent="0">
              <a:buNone/>
            </a:pPr>
            <a:r>
              <a:rPr lang="sv-SE" sz="2000" dirty="0"/>
              <a:t>”Hälso- och sjukvården bör ställa om så att </a:t>
            </a:r>
            <a:r>
              <a:rPr lang="sv-SE" sz="2000" b="1" dirty="0"/>
              <a:t>primärvården är navet </a:t>
            </a:r>
            <a:r>
              <a:rPr lang="sv-SE" sz="2000" dirty="0"/>
              <a:t>i vården och </a:t>
            </a:r>
            <a:r>
              <a:rPr lang="sv-SE" sz="2000" b="1" dirty="0"/>
              <a:t>samspelar </a:t>
            </a:r>
            <a:r>
              <a:rPr lang="sv-SE" sz="2000" dirty="0"/>
              <a:t>med annan hälso- och sjukvård och med socialtjänsten. </a:t>
            </a:r>
            <a:endParaRPr lang="sv-SE" sz="2000" dirty="0" smtClean="0"/>
          </a:p>
          <a:p>
            <a:pPr marL="30163" indent="0">
              <a:buNone/>
            </a:pPr>
            <a:r>
              <a:rPr lang="sv-SE" sz="2000" dirty="0" smtClean="0"/>
              <a:t>Målet </a:t>
            </a:r>
            <a:r>
              <a:rPr lang="sv-SE" sz="2000" dirty="0"/>
              <a:t>med omställningen av hälso- och sjukvården bör vara att patienten får </a:t>
            </a:r>
            <a:r>
              <a:rPr lang="sv-SE" sz="2000" dirty="0" smtClean="0"/>
              <a:t>en </a:t>
            </a:r>
            <a:r>
              <a:rPr lang="sv-SE" sz="2000" b="1" dirty="0"/>
              <a:t>god, nära och samordnad </a:t>
            </a:r>
            <a:r>
              <a:rPr lang="sv-SE" sz="2000" dirty="0"/>
              <a:t>vård som stärker </a:t>
            </a:r>
            <a:r>
              <a:rPr lang="sv-SE" sz="2000" b="1" dirty="0"/>
              <a:t>hälsan</a:t>
            </a:r>
            <a:r>
              <a:rPr lang="sv-SE" sz="2000" dirty="0"/>
              <a:t>. </a:t>
            </a:r>
            <a:endParaRPr lang="sv-SE" sz="2000" dirty="0" smtClean="0"/>
          </a:p>
          <a:p>
            <a:pPr marL="30163" indent="0">
              <a:buNone/>
            </a:pPr>
            <a:r>
              <a:rPr lang="sv-SE" sz="2000" dirty="0" smtClean="0"/>
              <a:t>Målet </a:t>
            </a:r>
            <a:r>
              <a:rPr lang="sv-SE" sz="2000" dirty="0"/>
              <a:t>bör också vara att </a:t>
            </a:r>
            <a:r>
              <a:rPr lang="sv-SE" sz="2000" b="1" dirty="0"/>
              <a:t>patienten är delaktig </a:t>
            </a:r>
            <a:r>
              <a:rPr lang="sv-SE" sz="2000" dirty="0"/>
              <a:t>utifrån sina förutsättningar och preferenser och att en </a:t>
            </a:r>
            <a:r>
              <a:rPr lang="sv-SE" sz="2000" b="1" dirty="0"/>
              <a:t>effektivare</a:t>
            </a:r>
            <a:r>
              <a:rPr lang="sv-SE" sz="2000" dirty="0"/>
              <a:t> användning av hälso- och sjukvårdens resurser ska kunna uppnås.” </a:t>
            </a:r>
            <a:endParaRPr lang="sv-SE" sz="2000" dirty="0" smtClean="0"/>
          </a:p>
        </p:txBody>
      </p:sp>
      <p:pic>
        <p:nvPicPr>
          <p:cNvPr id="5" name="Bildobjekt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69561" y="1387364"/>
            <a:ext cx="3549669" cy="4475357"/>
          </a:xfrm>
          <a:prstGeom prst="rect">
            <a:avLst/>
          </a:prstGeom>
        </p:spPr>
      </p:pic>
    </p:spTree>
    <p:extLst>
      <p:ext uri="{BB962C8B-B14F-4D97-AF65-F5344CB8AC3E}">
        <p14:creationId xmlns:p14="http://schemas.microsoft.com/office/powerpoint/2010/main" val="1109738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RSS Roll ?– vara ett stöd i förflyttningen genom att</a:t>
            </a:r>
            <a:endParaRPr lang="sv-SE" dirty="0"/>
          </a:p>
        </p:txBody>
      </p:sp>
      <p:sp>
        <p:nvSpPr>
          <p:cNvPr id="3" name="Platshållare för innehåll 2"/>
          <p:cNvSpPr>
            <a:spLocks noGrp="1"/>
          </p:cNvSpPr>
          <p:nvPr>
            <p:ph idx="1"/>
          </p:nvPr>
        </p:nvSpPr>
        <p:spPr/>
        <p:txBody>
          <a:bodyPr/>
          <a:lstStyle/>
          <a:p>
            <a:r>
              <a:rPr lang="sv-SE" dirty="0" smtClean="0"/>
              <a:t>Vara motorer i länen för dialoger om den Nära vården?</a:t>
            </a:r>
          </a:p>
          <a:p>
            <a:r>
              <a:rPr lang="sv-SE" dirty="0" smtClean="0"/>
              <a:t>Bidra i utvecklingen av nya tjänster (tjänstedesign/innovation)?</a:t>
            </a:r>
          </a:p>
          <a:p>
            <a:r>
              <a:rPr lang="sv-SE" dirty="0" smtClean="0"/>
              <a:t>Samverkan!</a:t>
            </a:r>
          </a:p>
          <a:p>
            <a:r>
              <a:rPr lang="sv-SE" dirty="0" smtClean="0"/>
              <a:t>Samarbete med lärosäten?</a:t>
            </a:r>
          </a:p>
          <a:p>
            <a:r>
              <a:rPr lang="sv-SE" dirty="0" smtClean="0"/>
              <a:t>Vad mer?</a:t>
            </a:r>
          </a:p>
          <a:p>
            <a:pPr marL="30163" indent="0">
              <a:buNone/>
            </a:pPr>
            <a:endParaRPr lang="sv-SE" dirty="0"/>
          </a:p>
        </p:txBody>
      </p:sp>
    </p:spTree>
    <p:extLst>
      <p:ext uri="{BB962C8B-B14F-4D97-AF65-F5344CB8AC3E}">
        <p14:creationId xmlns:p14="http://schemas.microsoft.com/office/powerpoint/2010/main" val="2244647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att diskutera</a:t>
            </a:r>
            <a:endParaRPr lang="sv-SE" dirty="0"/>
          </a:p>
        </p:txBody>
      </p:sp>
      <p:sp>
        <p:nvSpPr>
          <p:cNvPr id="3" name="Platshållare för innehåll 2"/>
          <p:cNvSpPr>
            <a:spLocks noGrp="1"/>
          </p:cNvSpPr>
          <p:nvPr>
            <p:ph idx="1"/>
          </p:nvPr>
        </p:nvSpPr>
        <p:spPr/>
        <p:txBody>
          <a:bodyPr/>
          <a:lstStyle/>
          <a:p>
            <a:r>
              <a:rPr lang="sv-SE" dirty="0" smtClean="0"/>
              <a:t>Hur bygger/riggar ni i era </a:t>
            </a:r>
            <a:r>
              <a:rPr lang="sv-SE" dirty="0" err="1" smtClean="0"/>
              <a:t>RSS:er</a:t>
            </a:r>
            <a:r>
              <a:rPr lang="sv-SE" dirty="0" smtClean="0"/>
              <a:t> för att vara ett stöd i omställningen?</a:t>
            </a:r>
          </a:p>
          <a:p>
            <a:r>
              <a:rPr lang="sv-SE" dirty="0" smtClean="0"/>
              <a:t>Vilka aktörer samverkar ni med?</a:t>
            </a:r>
            <a:endParaRPr lang="sv-SE" dirty="0"/>
          </a:p>
          <a:p>
            <a:r>
              <a:rPr lang="sv-SE" dirty="0"/>
              <a:t>T</a:t>
            </a:r>
            <a:r>
              <a:rPr lang="sv-SE" dirty="0" smtClean="0"/>
              <a:t>ar ni betalt för ert uppdrag?</a:t>
            </a:r>
          </a:p>
          <a:p>
            <a:r>
              <a:rPr lang="sv-SE" dirty="0" smtClean="0"/>
              <a:t>Kan SKR göra mer för att stödja er i ert uppdrag?</a:t>
            </a:r>
          </a:p>
          <a:p>
            <a:r>
              <a:rPr lang="sv-SE" dirty="0" smtClean="0"/>
              <a:t>Ngt annat ni vill berätta om?</a:t>
            </a:r>
            <a:endParaRPr lang="sv-SE" dirty="0"/>
          </a:p>
        </p:txBody>
      </p:sp>
    </p:spTree>
    <p:extLst>
      <p:ext uri="{BB962C8B-B14F-4D97-AF65-F5344CB8AC3E}">
        <p14:creationId xmlns:p14="http://schemas.microsoft.com/office/powerpoint/2010/main" val="6438392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a:r>
            <a:br>
              <a:rPr lang="sv-SE" dirty="0"/>
            </a:br>
            <a:r>
              <a:rPr lang="sv-SE" dirty="0" smtClean="0"/>
              <a:t>Gruppdiskussioner 20 min</a:t>
            </a:r>
            <a:endParaRPr lang="sv-SE" dirty="0"/>
          </a:p>
        </p:txBody>
      </p:sp>
      <p:sp>
        <p:nvSpPr>
          <p:cNvPr id="3" name="Platshållare för innehåll 2"/>
          <p:cNvSpPr>
            <a:spLocks noGrp="1"/>
          </p:cNvSpPr>
          <p:nvPr>
            <p:ph idx="1"/>
          </p:nvPr>
        </p:nvSpPr>
        <p:spPr/>
        <p:txBody>
          <a:bodyPr/>
          <a:lstStyle/>
          <a:p>
            <a:pPr marL="0" indent="0">
              <a:buNone/>
            </a:pPr>
            <a:endParaRPr lang="sv-SE" sz="3200" dirty="0" smtClean="0"/>
          </a:p>
          <a:p>
            <a:pPr marL="0" indent="0">
              <a:buNone/>
            </a:pPr>
            <a:r>
              <a:rPr lang="sv-SE" sz="3200" b="1" dirty="0" smtClean="0"/>
              <a:t>1 person </a:t>
            </a:r>
            <a:r>
              <a:rPr lang="sv-SE" sz="3200" b="1" dirty="0"/>
              <a:t>som för anteckningar</a:t>
            </a:r>
          </a:p>
          <a:p>
            <a:pPr marL="30163" indent="0">
              <a:buNone/>
            </a:pPr>
            <a:r>
              <a:rPr lang="sv-SE" sz="3200" b="1" dirty="0" smtClean="0"/>
              <a:t>1 person </a:t>
            </a:r>
            <a:r>
              <a:rPr lang="sv-SE" sz="3200" b="1" dirty="0"/>
              <a:t>som rapporterar </a:t>
            </a:r>
            <a:r>
              <a:rPr lang="sv-SE" sz="3200" b="1" dirty="0" smtClean="0"/>
              <a:t>tillbaka</a:t>
            </a:r>
          </a:p>
          <a:p>
            <a:pPr marL="30163" indent="0">
              <a:buNone/>
            </a:pPr>
            <a:endParaRPr lang="sv-SE" sz="3200" b="1" dirty="0"/>
          </a:p>
          <a:p>
            <a:pPr marL="30163" indent="0">
              <a:buNone/>
            </a:pPr>
            <a:r>
              <a:rPr lang="sv-SE" sz="3200" b="1" dirty="0" smtClean="0"/>
              <a:t>Anteckningar skickas till camilla.wiberg@skr.se</a:t>
            </a:r>
            <a:endParaRPr lang="sv-SE" sz="3200" dirty="0"/>
          </a:p>
          <a:p>
            <a:endParaRPr lang="sv-SE" b="1" dirty="0"/>
          </a:p>
        </p:txBody>
      </p:sp>
    </p:spTree>
    <p:extLst>
      <p:ext uri="{BB962C8B-B14F-4D97-AF65-F5344CB8AC3E}">
        <p14:creationId xmlns:p14="http://schemas.microsoft.com/office/powerpoint/2010/main" val="3686365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Återföring</a:t>
            </a:r>
            <a:endParaRPr lang="sv-SE" dirty="0"/>
          </a:p>
        </p:txBody>
      </p:sp>
      <p:sp>
        <p:nvSpPr>
          <p:cNvPr id="3" name="Platshållare för innehåll 2"/>
          <p:cNvSpPr>
            <a:spLocks noGrp="1"/>
          </p:cNvSpPr>
          <p:nvPr>
            <p:ph idx="1"/>
          </p:nvPr>
        </p:nvSpPr>
        <p:spPr>
          <a:xfrm>
            <a:off x="664232" y="1920240"/>
            <a:ext cx="9609825" cy="4313561"/>
          </a:xfrm>
        </p:spPr>
        <p:txBody>
          <a:bodyPr/>
          <a:lstStyle/>
          <a:p>
            <a:pPr marL="30163" indent="0">
              <a:buNone/>
            </a:pPr>
            <a:r>
              <a:rPr lang="sv-SE" sz="3200" dirty="0"/>
              <a:t>Sammanfattning från smågrupperna med diskussion i storgrupp (15 minuter)</a:t>
            </a:r>
          </a:p>
          <a:p>
            <a:pPr marL="30163" indent="0">
              <a:buNone/>
            </a:pPr>
            <a:endParaRPr lang="sv-SE" dirty="0" smtClean="0"/>
          </a:p>
          <a:p>
            <a:pPr marL="30163" indent="0">
              <a:buNone/>
            </a:pPr>
            <a:endParaRPr lang="sv-SE" dirty="0"/>
          </a:p>
        </p:txBody>
      </p:sp>
    </p:spTree>
    <p:extLst>
      <p:ext uri="{BB962C8B-B14F-4D97-AF65-F5344CB8AC3E}">
        <p14:creationId xmlns:p14="http://schemas.microsoft.com/office/powerpoint/2010/main" val="1240462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304800"/>
            <a:ext cx="9609825" cy="650631"/>
          </a:xfrm>
        </p:spPr>
        <p:txBody>
          <a:bodyPr/>
          <a:lstStyle/>
          <a:p>
            <a:r>
              <a:rPr lang="sv-SE" dirty="0" smtClean="0"/>
              <a:t>Imorgon, detta:</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81672545"/>
              </p:ext>
            </p:extLst>
          </p:nvPr>
        </p:nvGraphicFramePr>
        <p:xfrm>
          <a:off x="785445" y="1230923"/>
          <a:ext cx="9747740" cy="5248262"/>
        </p:xfrm>
        <a:graphic>
          <a:graphicData uri="http://schemas.openxmlformats.org/drawingml/2006/table">
            <a:tbl>
              <a:tblPr firstRow="1" firstCol="1" bandRow="1"/>
              <a:tblGrid>
                <a:gridCol w="1575661">
                  <a:extLst>
                    <a:ext uri="{9D8B030D-6E8A-4147-A177-3AD203B41FA5}">
                      <a16:colId xmlns:a16="http://schemas.microsoft.com/office/drawing/2014/main" val="1657406284"/>
                    </a:ext>
                  </a:extLst>
                </a:gridCol>
                <a:gridCol w="8172079">
                  <a:extLst>
                    <a:ext uri="{9D8B030D-6E8A-4147-A177-3AD203B41FA5}">
                      <a16:colId xmlns:a16="http://schemas.microsoft.com/office/drawing/2014/main" val="3584822876"/>
                    </a:ext>
                  </a:extLst>
                </a:gridCol>
              </a:tblGrid>
              <a:tr h="521586">
                <a:tc>
                  <a:txBody>
                    <a:bodyPr/>
                    <a:lstStyle/>
                    <a:p>
                      <a:pPr>
                        <a:lnSpc>
                          <a:spcPct val="107000"/>
                        </a:lnSpc>
                        <a:spcAft>
                          <a:spcPts val="0"/>
                        </a:spcAft>
                      </a:pPr>
                      <a:r>
                        <a:rPr lang="sv-SE" sz="1400">
                          <a:effectLst/>
                          <a:latin typeface="Arial" panose="020B0604020202020204" pitchFamily="34" charset="0"/>
                          <a:ea typeface="Times New Roman" panose="02020603050405020304" pitchFamily="18" charset="0"/>
                          <a:cs typeface="Times New Roman" panose="02020603050405020304" pitchFamily="18" charset="0"/>
                        </a:rPr>
                        <a:t>13.00-13.10</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15000"/>
                        </a:lnSpc>
                        <a:spcAft>
                          <a:spcPts val="500"/>
                        </a:spcAft>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Välkomna och incheckning!</a:t>
                      </a:r>
                      <a:br>
                        <a:rPr lang="sv-SE" sz="1400" b="1" dirty="0">
                          <a:effectLst/>
                          <a:latin typeface="Arial" panose="020B0604020202020204" pitchFamily="34" charset="0"/>
                          <a:ea typeface="Times New Roman" panose="02020603050405020304" pitchFamily="18" charset="0"/>
                          <a:cs typeface="Times New Roman" panose="02020603050405020304" pitchFamily="18" charset="0"/>
                        </a:rPr>
                      </a:b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54147702"/>
                  </a:ext>
                </a:extLst>
              </a:tr>
              <a:tr h="520878">
                <a:tc>
                  <a:txBody>
                    <a:bodyPr/>
                    <a:lstStyle/>
                    <a:p>
                      <a:pPr>
                        <a:lnSpc>
                          <a:spcPct val="107000"/>
                        </a:lnSpc>
                        <a:spcAft>
                          <a:spcPts val="0"/>
                        </a:spcAft>
                      </a:pPr>
                      <a:r>
                        <a:rPr lang="sv-SE" sz="1400">
                          <a:effectLst/>
                          <a:latin typeface="Arial" panose="020B0604020202020204" pitchFamily="34" charset="0"/>
                          <a:ea typeface="Times New Roman" panose="02020603050405020304" pitchFamily="18" charset="0"/>
                          <a:cs typeface="Times New Roman" panose="02020603050405020304" pitchFamily="18" charset="0"/>
                        </a:rPr>
                        <a:t>13.10-13.30</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15000"/>
                        </a:lnSpc>
                        <a:spcAft>
                          <a:spcPts val="500"/>
                        </a:spcAft>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RSS och NSK-S berättar för varandra om respektive nätverksmöte den </a:t>
                      </a:r>
                      <a:r>
                        <a:rPr lang="sv-SE" sz="1400" b="1" dirty="0" smtClean="0">
                          <a:effectLst/>
                          <a:latin typeface="Arial" panose="020B0604020202020204" pitchFamily="34" charset="0"/>
                          <a:ea typeface="Times New Roman" panose="02020603050405020304" pitchFamily="18" charset="0"/>
                          <a:cs typeface="Times New Roman" panose="02020603050405020304" pitchFamily="18" charset="0"/>
                        </a:rPr>
                        <a:t>17/3</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115095665"/>
                  </a:ext>
                </a:extLst>
              </a:tr>
              <a:tr h="1573937">
                <a:tc>
                  <a:txBody>
                    <a:bodyPr/>
                    <a:lstStyle/>
                    <a:p>
                      <a:pPr>
                        <a:lnSpc>
                          <a:spcPct val="107000"/>
                        </a:lnSpc>
                        <a:spcAft>
                          <a:spcPts val="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13.30-14.30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15000"/>
                        </a:lnSpc>
                        <a:spcAft>
                          <a:spcPts val="500"/>
                        </a:spcAft>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Partnerskapet och förslag på pilot inom E-hälso-området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50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Susanna Wahlberg och Agneta </a:t>
                      </a:r>
                      <a:r>
                        <a:rPr lang="sv-SE" sz="1400" dirty="0" err="1">
                          <a:effectLst/>
                          <a:latin typeface="Arial" panose="020B0604020202020204" pitchFamily="34" charset="0"/>
                          <a:ea typeface="Times New Roman" panose="02020603050405020304" pitchFamily="18" charset="0"/>
                          <a:cs typeface="Times New Roman" panose="02020603050405020304" pitchFamily="18" charset="0"/>
                        </a:rPr>
                        <a:t>Aldor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500"/>
                        </a:spcAft>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Myndigheterna är med till 14.00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50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Gruppdiskussioner om förslaget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50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20138571"/>
                  </a:ext>
                </a:extLst>
              </a:tr>
              <a:tr h="414377">
                <a:tc>
                  <a:txBody>
                    <a:bodyPr/>
                    <a:lstStyle/>
                    <a:p>
                      <a:pPr>
                        <a:lnSpc>
                          <a:spcPct val="107000"/>
                        </a:lnSpc>
                        <a:spcAft>
                          <a:spcPts val="0"/>
                        </a:spcAft>
                      </a:pPr>
                      <a:r>
                        <a:rPr lang="sv-SE" sz="1400">
                          <a:effectLst/>
                          <a:latin typeface="Arial" panose="020B0604020202020204" pitchFamily="34" charset="0"/>
                          <a:ea typeface="Times New Roman" panose="02020603050405020304" pitchFamily="18" charset="0"/>
                          <a:cs typeface="Times New Roman" panose="02020603050405020304" pitchFamily="18" charset="0"/>
                        </a:rPr>
                        <a:t>14.30-14.35</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15000"/>
                        </a:lnSpc>
                        <a:spcAft>
                          <a:spcPts val="500"/>
                        </a:spcAft>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Paus</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96424767"/>
                  </a:ext>
                </a:extLst>
              </a:tr>
              <a:tr h="589079">
                <a:tc>
                  <a:txBody>
                    <a:bodyPr/>
                    <a:lstStyle/>
                    <a:p>
                      <a:pPr>
                        <a:lnSpc>
                          <a:spcPct val="107000"/>
                        </a:lnSpc>
                        <a:spcAft>
                          <a:spcPts val="0"/>
                        </a:spcAft>
                      </a:pPr>
                      <a:r>
                        <a:rPr lang="sv-SE" sz="1400">
                          <a:effectLst/>
                          <a:latin typeface="Arial" panose="020B0604020202020204" pitchFamily="34" charset="0"/>
                          <a:ea typeface="Times New Roman" panose="02020603050405020304" pitchFamily="18" charset="0"/>
                          <a:cs typeface="Times New Roman" panose="02020603050405020304" pitchFamily="18" charset="0"/>
                        </a:rPr>
                        <a:t>14.35-15:00</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15000"/>
                        </a:lnSpc>
                        <a:spcAft>
                          <a:spcPts val="500"/>
                        </a:spcAft>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Rapport om RSS förutsättningar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50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Ola Götesson och Anna LQ</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859663869"/>
                  </a:ext>
                </a:extLst>
              </a:tr>
              <a:tr h="729195">
                <a:tc>
                  <a:txBody>
                    <a:bodyPr/>
                    <a:lstStyle/>
                    <a:p>
                      <a:pPr>
                        <a:lnSpc>
                          <a:spcPct val="107000"/>
                        </a:lnSpc>
                        <a:spcAft>
                          <a:spcPts val="0"/>
                        </a:spcAft>
                      </a:pPr>
                      <a:r>
                        <a:rPr lang="sv-SE" sz="1400">
                          <a:effectLst/>
                          <a:latin typeface="Arial" panose="020B0604020202020204" pitchFamily="34" charset="0"/>
                          <a:ea typeface="Times New Roman" panose="02020603050405020304" pitchFamily="18" charset="0"/>
                          <a:cs typeface="Times New Roman" panose="02020603050405020304" pitchFamily="18" charset="0"/>
                        </a:rPr>
                        <a:t>15:00-16:00</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15000"/>
                        </a:lnSpc>
                        <a:spcAft>
                          <a:spcPts val="500"/>
                        </a:spcAft>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Inspel till en kommande utredning om kunskapsstyrning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50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Anneli Jäderland leder </a:t>
                      </a:r>
                      <a:r>
                        <a:rPr lang="sv-SE" sz="1400" dirty="0" smtClean="0">
                          <a:effectLst/>
                          <a:latin typeface="Arial" panose="020B0604020202020204" pitchFamily="34" charset="0"/>
                          <a:ea typeface="Times New Roman" panose="02020603050405020304" pitchFamily="18" charset="0"/>
                          <a:cs typeface="Times New Roman" panose="02020603050405020304" pitchFamily="18" charset="0"/>
                        </a:rPr>
                        <a:t>samtalet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13534463"/>
                  </a:ext>
                </a:extLst>
              </a:tr>
              <a:tr h="899210">
                <a:tc>
                  <a:txBody>
                    <a:bodyPr/>
                    <a:lstStyle/>
                    <a:p>
                      <a:pPr>
                        <a:lnSpc>
                          <a:spcPct val="107000"/>
                        </a:lnSpc>
                        <a:spcAft>
                          <a:spcPts val="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16.00-16.30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15000"/>
                        </a:lnSpc>
                        <a:spcAft>
                          <a:spcPts val="500"/>
                        </a:spcAft>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SKR Strategi för äldreomsorgen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50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Helena Henningsson och Emma Henriksson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00"/>
                        </a:spcAft>
                      </a:pPr>
                      <a:r>
                        <a:rPr lang="sv-SE"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398354536"/>
                  </a:ext>
                </a:extLst>
              </a:tr>
            </a:tbl>
          </a:graphicData>
        </a:graphic>
      </p:graphicFrame>
    </p:spTree>
    <p:extLst>
      <p:ext uri="{BB962C8B-B14F-4D97-AF65-F5344CB8AC3E}">
        <p14:creationId xmlns:p14="http://schemas.microsoft.com/office/powerpoint/2010/main" val="3843434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Avslutning och sammanfattning</a:t>
            </a:r>
            <a:endParaRPr lang="sv-SE" dirty="0"/>
          </a:p>
        </p:txBody>
      </p:sp>
      <p:pic>
        <p:nvPicPr>
          <p:cNvPr id="4" name="Platshållare för innehåll 3"/>
          <p:cNvPicPr>
            <a:picLocks noGrp="1" noChangeAspect="1"/>
          </p:cNvPicPr>
          <p:nvPr>
            <p:ph idx="1"/>
          </p:nvPr>
        </p:nvPicPr>
        <p:blipFill>
          <a:blip r:embed="rId3"/>
          <a:stretch>
            <a:fillRect/>
          </a:stretch>
        </p:blipFill>
        <p:spPr>
          <a:xfrm>
            <a:off x="2664990" y="1744047"/>
            <a:ext cx="5608310" cy="4220436"/>
          </a:xfrm>
          <a:prstGeom prst="rect">
            <a:avLst/>
          </a:prstGeom>
        </p:spPr>
      </p:pic>
    </p:spTree>
    <p:extLst>
      <p:ext uri="{BB962C8B-B14F-4D97-AF65-F5344CB8AC3E}">
        <p14:creationId xmlns:p14="http://schemas.microsoft.com/office/powerpoint/2010/main" val="305127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1" y="252810"/>
            <a:ext cx="9609825" cy="1231392"/>
          </a:xfrm>
        </p:spPr>
        <p:txBody>
          <a:bodyPr/>
          <a:lstStyle/>
          <a:p>
            <a:r>
              <a:rPr lang="sv-SE" dirty="0" smtClean="0"/>
              <a:t>1. Finansiering </a:t>
            </a:r>
            <a:r>
              <a:rPr lang="sv-SE" dirty="0"/>
              <a:t>av förstudier för nya Yrkesresor</a:t>
            </a:r>
            <a:br>
              <a:rPr lang="sv-SE" dirty="0"/>
            </a:br>
            <a:endParaRPr lang="sv-SE" dirty="0"/>
          </a:p>
        </p:txBody>
      </p:sp>
      <p:sp>
        <p:nvSpPr>
          <p:cNvPr id="3" name="Platshållare för innehåll 2"/>
          <p:cNvSpPr>
            <a:spLocks noGrp="1"/>
          </p:cNvSpPr>
          <p:nvPr>
            <p:ph idx="1"/>
          </p:nvPr>
        </p:nvSpPr>
        <p:spPr>
          <a:xfrm>
            <a:off x="664231" y="1904724"/>
            <a:ext cx="10784057" cy="3914186"/>
          </a:xfrm>
        </p:spPr>
        <p:txBody>
          <a:bodyPr/>
          <a:lstStyle/>
          <a:p>
            <a:pPr marL="30163" indent="0" fontAlgn="base">
              <a:buNone/>
            </a:pPr>
            <a:r>
              <a:rPr lang="sv-SE" sz="2300" dirty="0" smtClean="0"/>
              <a:t>Partnerskapet, som arbetar helt utan öronmärkt finansiering, har en framtida och viktig roll i arbetet med att säkra att de framtida yrkesresorna är möjliga och relevanta att genomföra – genom att göra förstudier inom olika områden. </a:t>
            </a:r>
          </a:p>
          <a:p>
            <a:pPr marL="30163" indent="0" fontAlgn="base">
              <a:buNone/>
            </a:pPr>
            <a:r>
              <a:rPr lang="sv-SE" sz="2300" b="1" dirty="0" smtClean="0"/>
              <a:t>Förslag: </a:t>
            </a:r>
            <a:r>
              <a:rPr lang="sv-SE" sz="2300" dirty="0" smtClean="0"/>
              <a:t>Att S-</a:t>
            </a:r>
            <a:r>
              <a:rPr lang="sv-SE" sz="2300" dirty="0" err="1" smtClean="0"/>
              <a:t>KiS</a:t>
            </a:r>
            <a:r>
              <a:rPr lang="sv-SE" sz="2300" dirty="0" smtClean="0"/>
              <a:t> avsätter medel för den/de RSS (:er) som vill medverka i att ta fram dessa förstudier, för att möjliggöra för dem att avsätta tid och resurser för detta arbete.</a:t>
            </a:r>
            <a:r>
              <a:rPr lang="sv-SE" sz="2300" b="1" dirty="0"/>
              <a:t> </a:t>
            </a:r>
            <a:endParaRPr lang="sv-SE" sz="2300" b="1" dirty="0" smtClean="0"/>
          </a:p>
          <a:p>
            <a:pPr marL="30163" indent="0" fontAlgn="base">
              <a:buNone/>
            </a:pPr>
            <a:r>
              <a:rPr lang="sv-SE" sz="2300" b="1" dirty="0" smtClean="0"/>
              <a:t>Syftet </a:t>
            </a:r>
            <a:r>
              <a:rPr lang="sv-SE" sz="2300" b="1" dirty="0"/>
              <a:t>med förslaget: </a:t>
            </a:r>
            <a:r>
              <a:rPr lang="sv-SE" sz="2300" dirty="0"/>
              <a:t>Att undanröja risken att inte det inte går att genomföra förstudier i den takt som behövs. </a:t>
            </a:r>
            <a:endParaRPr lang="sv-SE" sz="2300" dirty="0" smtClean="0"/>
          </a:p>
          <a:p>
            <a:pPr marL="30163" indent="0" fontAlgn="base">
              <a:buNone/>
            </a:pPr>
            <a:r>
              <a:rPr lang="sv-SE" sz="2300" b="1" dirty="0" smtClean="0"/>
              <a:t>Hur: </a:t>
            </a:r>
            <a:r>
              <a:rPr lang="sv-SE" sz="2300" dirty="0" smtClean="0"/>
              <a:t>Aktuella </a:t>
            </a:r>
            <a:r>
              <a:rPr lang="sv-SE" sz="2300" dirty="0" err="1" smtClean="0"/>
              <a:t>RSS:er</a:t>
            </a:r>
            <a:r>
              <a:rPr lang="sv-SE" sz="2300" dirty="0" smtClean="0"/>
              <a:t> får ansöka om medel för arbete med förstudie.</a:t>
            </a:r>
          </a:p>
          <a:p>
            <a:endParaRPr lang="sv-SE" dirty="0"/>
          </a:p>
        </p:txBody>
      </p:sp>
    </p:spTree>
    <p:extLst>
      <p:ext uri="{BB962C8B-B14F-4D97-AF65-F5344CB8AC3E}">
        <p14:creationId xmlns:p14="http://schemas.microsoft.com/office/powerpoint/2010/main" val="361822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5" descr="\\fileshare\home\Users$\alil2\Desktop\bild vår.jpg"/>
          <p:cNvPicPr>
            <a:picLocks/>
          </p:cNvPicPr>
          <p:nvPr/>
        </p:nvPicPr>
        <p:blipFill>
          <a:blip r:embed="rId3">
            <a:extLst>
              <a:ext uri="{28A0092B-C50C-407E-A947-70E740481C1C}">
                <a14:useLocalDpi xmlns:a14="http://schemas.microsoft.com/office/drawing/2010/main" val="0"/>
              </a:ext>
            </a:extLst>
          </a:blip>
          <a:srcRect t="31257" b="31257"/>
          <a:stretch>
            <a:fillRect/>
          </a:stretch>
        </p:blipFill>
        <p:spPr bwMode="auto">
          <a:xfrm>
            <a:off x="-1" y="-1499"/>
            <a:ext cx="12192599" cy="6859498"/>
          </a:xfrm>
          <a:prstGeom prst="rect">
            <a:avLst/>
          </a:prstGeom>
          <a:noFill/>
          <a:ln>
            <a:noFill/>
          </a:ln>
        </p:spPr>
      </p:pic>
      <p:sp>
        <p:nvSpPr>
          <p:cNvPr id="4" name="Rubrik 3">
            <a:extLst>
              <a:ext uri="{FF2B5EF4-FFF2-40B4-BE49-F238E27FC236}">
                <a16:creationId xmlns:a16="http://schemas.microsoft.com/office/drawing/2014/main" id="{9A09F75D-901A-4BDF-B59A-D1C22F7C1EE1}"/>
              </a:ext>
            </a:extLst>
          </p:cNvPr>
          <p:cNvSpPr>
            <a:spLocks noGrp="1"/>
          </p:cNvSpPr>
          <p:nvPr>
            <p:ph type="ctrTitle"/>
          </p:nvPr>
        </p:nvSpPr>
        <p:spPr>
          <a:xfrm>
            <a:off x="666000" y="1645920"/>
            <a:ext cx="9608400" cy="2767818"/>
          </a:xfrm>
          <a:solidFill>
            <a:schemeClr val="bg1"/>
          </a:solidFill>
        </p:spPr>
        <p:txBody>
          <a:bodyPr/>
          <a:lstStyle/>
          <a:p>
            <a:r>
              <a:rPr lang="sv-SE" dirty="0" smtClean="0">
                <a:solidFill>
                  <a:sysClr val="windowText" lastClr="000000"/>
                </a:solidFill>
              </a:rPr>
              <a:t>Tack för idag! Vi ses igen imorgon!</a:t>
            </a:r>
            <a:br>
              <a:rPr lang="sv-SE" dirty="0" smtClean="0">
                <a:solidFill>
                  <a:sysClr val="windowText" lastClr="000000"/>
                </a:solidFill>
              </a:rPr>
            </a:br>
            <a:r>
              <a:rPr lang="sv-SE" dirty="0" smtClean="0">
                <a:solidFill>
                  <a:sysClr val="windowText" lastClr="000000"/>
                </a:solidFill>
              </a:rPr>
              <a:t/>
            </a:r>
            <a:br>
              <a:rPr lang="sv-SE" dirty="0" smtClean="0">
                <a:solidFill>
                  <a:sysClr val="windowText" lastClr="000000"/>
                </a:solidFill>
              </a:rPr>
            </a:br>
            <a:r>
              <a:rPr lang="sv-SE" sz="2800" dirty="0" smtClean="0">
                <a:solidFill>
                  <a:sysClr val="windowText" lastClr="000000"/>
                </a:solidFill>
              </a:rPr>
              <a:t>Nästa möte i RSS-nätverket 26 Maj</a:t>
            </a:r>
            <a:br>
              <a:rPr lang="sv-SE" sz="2800" dirty="0" smtClean="0">
                <a:solidFill>
                  <a:sysClr val="windowText" lastClr="000000"/>
                </a:solidFill>
              </a:rPr>
            </a:br>
            <a:r>
              <a:rPr lang="sv-SE" sz="2800" dirty="0" smtClean="0">
                <a:solidFill>
                  <a:sysClr val="windowText" lastClr="000000"/>
                </a:solidFill>
              </a:rPr>
              <a:t>Gemensamt möte med NSK-S 27 Maj</a:t>
            </a:r>
            <a:endParaRPr lang="sv-SE" sz="2800" dirty="0">
              <a:solidFill>
                <a:sysClr val="windowText" lastClr="000000"/>
              </a:solidFill>
            </a:endParaRPr>
          </a:p>
        </p:txBody>
      </p:sp>
    </p:spTree>
    <p:extLst>
      <p:ext uri="{BB962C8B-B14F-4D97-AF65-F5344CB8AC3E}">
        <p14:creationId xmlns:p14="http://schemas.microsoft.com/office/powerpoint/2010/main" val="1743211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734452" y="77873"/>
            <a:ext cx="11027664" cy="1231392"/>
          </a:xfrm>
        </p:spPr>
        <p:txBody>
          <a:bodyPr/>
          <a:lstStyle/>
          <a:p>
            <a:r>
              <a:rPr lang="sv-SE" dirty="0" smtClean="0"/>
              <a:t>2. Ta fram </a:t>
            </a:r>
            <a:r>
              <a:rPr lang="sv-SE" dirty="0"/>
              <a:t>en generisk process för att ta fram förstudier inom Yrkesresan</a:t>
            </a:r>
            <a:br>
              <a:rPr lang="sv-SE" dirty="0"/>
            </a:br>
            <a:endParaRPr lang="sv-SE" dirty="0"/>
          </a:p>
        </p:txBody>
      </p:sp>
      <p:sp>
        <p:nvSpPr>
          <p:cNvPr id="3" name="Platshållare för innehåll 2"/>
          <p:cNvSpPr>
            <a:spLocks noGrp="1"/>
          </p:cNvSpPr>
          <p:nvPr>
            <p:ph idx="1"/>
          </p:nvPr>
        </p:nvSpPr>
        <p:spPr>
          <a:xfrm>
            <a:off x="664232" y="1894284"/>
            <a:ext cx="11168104" cy="3582880"/>
          </a:xfrm>
        </p:spPr>
        <p:txBody>
          <a:bodyPr/>
          <a:lstStyle/>
          <a:p>
            <a:pPr marL="30163" indent="0" fontAlgn="base">
              <a:buNone/>
            </a:pPr>
            <a:r>
              <a:rPr lang="sv-SE" dirty="0" smtClean="0"/>
              <a:t>Partnerskapet har </a:t>
            </a:r>
            <a:r>
              <a:rPr lang="sv-SE" dirty="0"/>
              <a:t>en framtida och viktig roll </a:t>
            </a:r>
            <a:r>
              <a:rPr lang="sv-SE" dirty="0" smtClean="0"/>
              <a:t>i arbetet </a:t>
            </a:r>
            <a:r>
              <a:rPr lang="sv-SE" dirty="0"/>
              <a:t>med att säkra </a:t>
            </a:r>
            <a:r>
              <a:rPr lang="sv-SE" dirty="0" smtClean="0"/>
              <a:t>att </a:t>
            </a:r>
            <a:r>
              <a:rPr lang="sv-SE" dirty="0"/>
              <a:t>de framtida yrkesresorna är möjliga och relevanta att genomföra </a:t>
            </a:r>
            <a:r>
              <a:rPr lang="sv-SE" dirty="0" smtClean="0"/>
              <a:t> </a:t>
            </a:r>
            <a:r>
              <a:rPr lang="sv-SE" dirty="0"/>
              <a:t>genom att göra förstudier inom olika områden. </a:t>
            </a:r>
            <a:endParaRPr lang="sv-SE" dirty="0" smtClean="0"/>
          </a:p>
          <a:p>
            <a:pPr marL="30163" indent="0" fontAlgn="base">
              <a:buNone/>
            </a:pPr>
            <a:r>
              <a:rPr lang="sv-SE" b="1" dirty="0" smtClean="0"/>
              <a:t>Förslag: </a:t>
            </a:r>
            <a:r>
              <a:rPr lang="sv-SE" dirty="0" smtClean="0"/>
              <a:t>Att </a:t>
            </a:r>
            <a:r>
              <a:rPr lang="sv-SE" dirty="0"/>
              <a:t>utifrån den förstudie som GR nu genomför inom området kommunernas vård och omsorg </a:t>
            </a:r>
            <a:r>
              <a:rPr lang="sv-SE" dirty="0" smtClean="0"/>
              <a:t>ta fram en </a:t>
            </a:r>
            <a:r>
              <a:rPr lang="sv-SE" dirty="0"/>
              <a:t>generisk process för att ta fram förstudier, där man tydligt beskriver de steg som ska genomföras. </a:t>
            </a:r>
            <a:endParaRPr lang="sv-SE" dirty="0" smtClean="0"/>
          </a:p>
          <a:p>
            <a:pPr marL="30163" indent="0" fontAlgn="base">
              <a:buNone/>
            </a:pPr>
            <a:r>
              <a:rPr lang="sv-SE" b="1" dirty="0"/>
              <a:t>Syftet med </a:t>
            </a:r>
            <a:r>
              <a:rPr lang="sv-SE" b="1" dirty="0" smtClean="0"/>
              <a:t>förslaget</a:t>
            </a:r>
            <a:r>
              <a:rPr lang="sv-SE" dirty="0" smtClean="0"/>
              <a:t>: Att så </a:t>
            </a:r>
            <a:r>
              <a:rPr lang="sv-SE" dirty="0"/>
              <a:t>långt det är möjligt underlätta för kommande arbete med förstudier</a:t>
            </a:r>
            <a:r>
              <a:rPr lang="sv-SE" dirty="0" smtClean="0"/>
              <a:t>.</a:t>
            </a:r>
          </a:p>
          <a:p>
            <a:pPr marL="30163" indent="0" fontAlgn="base">
              <a:buNone/>
            </a:pPr>
            <a:endParaRPr lang="sv-SE" dirty="0" smtClean="0"/>
          </a:p>
          <a:p>
            <a:pPr fontAlgn="base"/>
            <a:endParaRPr lang="sv-SE" b="1" dirty="0"/>
          </a:p>
          <a:p>
            <a:pPr marL="30163" indent="0" fontAlgn="base">
              <a:buNone/>
            </a:pPr>
            <a:endParaRPr lang="sv-SE" b="1" dirty="0"/>
          </a:p>
          <a:p>
            <a:pPr fontAlgn="base"/>
            <a:r>
              <a:rPr lang="sv-SE" b="1" dirty="0" err="1" smtClean="0"/>
              <a:t>yftet</a:t>
            </a:r>
            <a:r>
              <a:rPr lang="sv-SE" b="1" dirty="0" smtClean="0"/>
              <a:t> </a:t>
            </a:r>
            <a:r>
              <a:rPr lang="sv-SE" b="1" dirty="0"/>
              <a:t>med förslaget</a:t>
            </a:r>
            <a:r>
              <a:rPr lang="sv-SE" dirty="0"/>
              <a:t> är att så långt det är möjligt underlätta för kommande förstudier.  </a:t>
            </a:r>
          </a:p>
          <a:p>
            <a:pPr fontAlgn="base"/>
            <a:r>
              <a:rPr lang="sv-SE" b="1" dirty="0"/>
              <a:t>Kostnad:</a:t>
            </a:r>
            <a:r>
              <a:rPr lang="sv-SE" dirty="0"/>
              <a:t> </a:t>
            </a:r>
          </a:p>
          <a:p>
            <a:endParaRPr lang="sv-SE" dirty="0"/>
          </a:p>
        </p:txBody>
      </p:sp>
    </p:spTree>
    <p:extLst>
      <p:ext uri="{BB962C8B-B14F-4D97-AF65-F5344CB8AC3E}">
        <p14:creationId xmlns:p14="http://schemas.microsoft.com/office/powerpoint/2010/main" val="362130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20624" y="548640"/>
            <a:ext cx="10954512" cy="1682496"/>
          </a:xfrm>
        </p:spPr>
        <p:txBody>
          <a:bodyPr/>
          <a:lstStyle/>
          <a:p>
            <a:r>
              <a:rPr lang="sv-SE" sz="3600" dirty="0" smtClean="0"/>
              <a:t>3. Tillsätta </a:t>
            </a:r>
            <a:r>
              <a:rPr lang="sv-SE" sz="3600" dirty="0"/>
              <a:t>en arbetsgrupp </a:t>
            </a:r>
            <a:r>
              <a:rPr lang="sv-SE" sz="3600" dirty="0" smtClean="0"/>
              <a:t>som tar fram </a:t>
            </a:r>
            <a:r>
              <a:rPr lang="sv-SE" sz="3600" dirty="0"/>
              <a:t>ett kunskapsunderlag om relevans för </a:t>
            </a:r>
            <a:r>
              <a:rPr lang="sv-SE" sz="3600" dirty="0" smtClean="0"/>
              <a:t>kommunerna av de vårdförlopp </a:t>
            </a:r>
            <a:r>
              <a:rPr lang="sv-SE" sz="3600" dirty="0"/>
              <a:t>som tas </a:t>
            </a:r>
            <a:r>
              <a:rPr lang="sv-SE" sz="3600" dirty="0" smtClean="0"/>
              <a:t>fram</a:t>
            </a:r>
            <a:endParaRPr lang="sv-SE" sz="3600" dirty="0"/>
          </a:p>
        </p:txBody>
      </p:sp>
      <p:sp>
        <p:nvSpPr>
          <p:cNvPr id="3" name="Platshållare för innehåll 2"/>
          <p:cNvSpPr>
            <a:spLocks noGrp="1"/>
          </p:cNvSpPr>
          <p:nvPr>
            <p:ph idx="1"/>
          </p:nvPr>
        </p:nvSpPr>
        <p:spPr>
          <a:xfrm>
            <a:off x="420624" y="2397392"/>
            <a:ext cx="11155680" cy="3162900"/>
          </a:xfrm>
        </p:spPr>
        <p:txBody>
          <a:bodyPr/>
          <a:lstStyle/>
          <a:p>
            <a:pPr marL="30163" indent="0">
              <a:buNone/>
            </a:pPr>
            <a:r>
              <a:rPr lang="sv-SE" dirty="0"/>
              <a:t>Inom regionernas system för kunskapsstyrning tar man fram kunskapsunderlag som </a:t>
            </a:r>
            <a:r>
              <a:rPr lang="sv-SE" dirty="0" smtClean="0"/>
              <a:t>vårdförlopp</a:t>
            </a:r>
            <a:r>
              <a:rPr lang="sv-SE" dirty="0"/>
              <a:t>, vårdprogram och riktlinjer. På kommunsidan är det i dagsläget svårt att bedöma vad de olika kunskapsunderlagen innebär för kommunerna</a:t>
            </a:r>
            <a:r>
              <a:rPr lang="sv-SE" dirty="0" smtClean="0"/>
              <a:t>.</a:t>
            </a:r>
          </a:p>
          <a:p>
            <a:pPr marL="30163" indent="0">
              <a:buNone/>
            </a:pPr>
            <a:r>
              <a:rPr lang="sv-SE" b="1" dirty="0" smtClean="0"/>
              <a:t>Förslag: </a:t>
            </a:r>
            <a:r>
              <a:rPr lang="sv-SE" dirty="0"/>
              <a:t>A</a:t>
            </a:r>
            <a:r>
              <a:rPr lang="sv-SE" dirty="0" smtClean="0"/>
              <a:t>tt </a:t>
            </a:r>
            <a:r>
              <a:rPr lang="sv-SE" dirty="0"/>
              <a:t>skapa en nationell arbetsgrupp som tittar på och ”bedömer” kunskapsunderlagen ur ett kommunalt perspektiv</a:t>
            </a:r>
            <a:r>
              <a:rPr lang="sv-SE" dirty="0" smtClean="0"/>
              <a:t>.</a:t>
            </a:r>
            <a:endParaRPr lang="sv-SE" b="1" dirty="0"/>
          </a:p>
          <a:p>
            <a:pPr marL="30163" indent="0">
              <a:buNone/>
            </a:pPr>
            <a:r>
              <a:rPr lang="sv-SE" b="1" dirty="0" smtClean="0"/>
              <a:t>Syftet </a:t>
            </a:r>
            <a:r>
              <a:rPr lang="sv-SE" b="1" dirty="0"/>
              <a:t>med </a:t>
            </a:r>
            <a:r>
              <a:rPr lang="sv-SE" b="1" dirty="0" smtClean="0"/>
              <a:t>förslaget:</a:t>
            </a:r>
            <a:r>
              <a:rPr lang="sv-SE" dirty="0"/>
              <a:t> A</a:t>
            </a:r>
            <a:r>
              <a:rPr lang="sv-SE" dirty="0" smtClean="0"/>
              <a:t>tt genom att ersätta en processledare på 30% och tillskapa en arbetsgrupp stödja kommunerna</a:t>
            </a:r>
            <a:r>
              <a:rPr lang="sv-SE" dirty="0"/>
              <a:t> i dessa </a:t>
            </a:r>
            <a:r>
              <a:rPr lang="sv-SE" dirty="0" smtClean="0"/>
              <a:t>bedömningar</a:t>
            </a:r>
            <a:r>
              <a:rPr lang="sv-SE" dirty="0"/>
              <a:t>.</a:t>
            </a:r>
            <a:r>
              <a:rPr lang="sv-SE" dirty="0" smtClean="0"/>
              <a:t> </a:t>
            </a:r>
          </a:p>
        </p:txBody>
      </p:sp>
    </p:spTree>
    <p:extLst>
      <p:ext uri="{BB962C8B-B14F-4D97-AF65-F5344CB8AC3E}">
        <p14:creationId xmlns:p14="http://schemas.microsoft.com/office/powerpoint/2010/main" val="201282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347472" y="453978"/>
            <a:ext cx="11448288" cy="1466262"/>
          </a:xfrm>
        </p:spPr>
        <p:txBody>
          <a:bodyPr/>
          <a:lstStyle/>
          <a:p>
            <a:pPr lvl="0"/>
            <a:r>
              <a:rPr lang="sv-SE" sz="3200" dirty="0" smtClean="0"/>
              <a:t>4. Ta </a:t>
            </a:r>
            <a:r>
              <a:rPr lang="sv-SE" sz="3200" dirty="0"/>
              <a:t>fram ett kunskapsunderlag som visar hur nationella kvalitetsregister som kommunerna inte själva registrerar i, kan vara till nytta för kommunernas verksamhet </a:t>
            </a:r>
          </a:p>
        </p:txBody>
      </p:sp>
      <p:sp>
        <p:nvSpPr>
          <p:cNvPr id="3" name="Platshållare för innehåll 2"/>
          <p:cNvSpPr>
            <a:spLocks noGrp="1"/>
          </p:cNvSpPr>
          <p:nvPr>
            <p:ph idx="1"/>
          </p:nvPr>
        </p:nvSpPr>
        <p:spPr>
          <a:xfrm>
            <a:off x="347472" y="2398868"/>
            <a:ext cx="11265408" cy="3161423"/>
          </a:xfrm>
        </p:spPr>
        <p:txBody>
          <a:bodyPr/>
          <a:lstStyle/>
          <a:p>
            <a:pPr marL="30163" indent="0" fontAlgn="base">
              <a:buNone/>
            </a:pPr>
            <a:r>
              <a:rPr lang="sv-SE" dirty="0"/>
              <a:t>Kommunerna använder idag fem av drygt 100 nationella kvalitetsregister inom sin verksamhet. Ett antagande är att fler register än dessa innehåller data som kan vara av värde för </a:t>
            </a:r>
            <a:r>
              <a:rPr lang="sv-SE" dirty="0" smtClean="0"/>
              <a:t>kommunerna</a:t>
            </a:r>
            <a:r>
              <a:rPr lang="sv-SE" dirty="0"/>
              <a:t>.</a:t>
            </a:r>
            <a:r>
              <a:rPr lang="sv-SE" dirty="0" smtClean="0"/>
              <a:t> Dessa </a:t>
            </a:r>
            <a:r>
              <a:rPr lang="sv-SE" dirty="0"/>
              <a:t>data kan handla om målgrupper som socialtjänsten arbetar med. </a:t>
            </a:r>
            <a:endParaRPr lang="sv-SE" dirty="0" smtClean="0"/>
          </a:p>
          <a:p>
            <a:pPr marL="30163" indent="0" fontAlgn="base">
              <a:buNone/>
            </a:pPr>
            <a:r>
              <a:rPr lang="sv-SE" b="1" dirty="0" smtClean="0"/>
              <a:t>Förslag: </a:t>
            </a:r>
            <a:r>
              <a:rPr lang="sv-SE" dirty="0"/>
              <a:t>Att sammanställa för kommunerna relevant </a:t>
            </a:r>
            <a:r>
              <a:rPr lang="sv-SE" dirty="0" smtClean="0"/>
              <a:t>kunskap</a:t>
            </a:r>
            <a:r>
              <a:rPr lang="sv-SE" dirty="0"/>
              <a:t> </a:t>
            </a:r>
            <a:r>
              <a:rPr lang="sv-SE" dirty="0" smtClean="0"/>
              <a:t>ur nationella kvalitetsregister</a:t>
            </a:r>
          </a:p>
          <a:p>
            <a:pPr marL="30163" indent="0" fontAlgn="base">
              <a:buNone/>
            </a:pPr>
            <a:r>
              <a:rPr lang="sv-SE" b="1" dirty="0"/>
              <a:t>S</a:t>
            </a:r>
            <a:r>
              <a:rPr lang="sv-SE" b="1" dirty="0" smtClean="0"/>
              <a:t>yftet </a:t>
            </a:r>
            <a:r>
              <a:rPr lang="sv-SE" b="1" dirty="0"/>
              <a:t>med </a:t>
            </a:r>
            <a:r>
              <a:rPr lang="sv-SE" b="1" dirty="0" smtClean="0"/>
              <a:t>förslaget: </a:t>
            </a:r>
            <a:r>
              <a:rPr lang="sv-SE" dirty="0" smtClean="0"/>
              <a:t>Öka nyttan av nationella kvalitetsregister</a:t>
            </a:r>
            <a:endParaRPr lang="sv-SE" dirty="0"/>
          </a:p>
          <a:p>
            <a:endParaRPr lang="sv-SE" dirty="0"/>
          </a:p>
        </p:txBody>
      </p:sp>
    </p:spTree>
    <p:extLst>
      <p:ext uri="{BB962C8B-B14F-4D97-AF65-F5344CB8AC3E}">
        <p14:creationId xmlns:p14="http://schemas.microsoft.com/office/powerpoint/2010/main" val="271259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N</a:t>
            </a:r>
            <a:r>
              <a:rPr lang="sv-SE" dirty="0" smtClean="0"/>
              <a:t>yval AU</a:t>
            </a:r>
            <a:endParaRPr lang="sv-SE" dirty="0"/>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2676466315"/>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10.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1.xml><?xml version="1.0" encoding="utf-8"?>
<a:theme xmlns:a="http://schemas.openxmlformats.org/drawingml/2006/main" name="2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12.xml><?xml version="1.0" encoding="utf-8"?>
<a:theme xmlns:a="http://schemas.openxmlformats.org/drawingml/2006/main" name="1_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13.xml><?xml version="1.0" encoding="utf-8"?>
<a:theme xmlns:a="http://schemas.openxmlformats.org/drawingml/2006/main" name="Vit SKL PPT">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7A82D390-1A40-4887-B4B6-55AE438167B8}"/>
    </a:ext>
  </a:extLst>
</a:theme>
</file>

<file path=ppt/theme/theme14.xml><?xml version="1.0" encoding="utf-8"?>
<a:theme xmlns:a="http://schemas.openxmlformats.org/drawingml/2006/main" name="3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5.xml><?xml version="1.0" encoding="utf-8"?>
<a:theme xmlns:a="http://schemas.openxmlformats.org/drawingml/2006/main" name="3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16.xml><?xml version="1.0" encoding="utf-8"?>
<a:theme xmlns:a="http://schemas.openxmlformats.org/drawingml/2006/main" name="4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7.xml><?xml version="1.0" encoding="utf-8"?>
<a:theme xmlns:a="http://schemas.openxmlformats.org/drawingml/2006/main" name="5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18.xml><?xml version="1.0" encoding="utf-8"?>
<a:theme xmlns:a="http://schemas.openxmlformats.org/drawingml/2006/main" name="6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9.xml><?xml version="1.0" encoding="utf-8"?>
<a:theme xmlns:a="http://schemas.openxmlformats.org/drawingml/2006/main" name="4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0D570E73-054C-4605-8AA2-FD84508492E2}"/>
    </a:ext>
  </a:extLst>
</a:theme>
</file>

<file path=ppt/theme/theme20.xml><?xml version="1.0" encoding="utf-8"?>
<a:theme xmlns:a="http://schemas.openxmlformats.org/drawingml/2006/main" name="1_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21.xml><?xml version="1.0" encoding="utf-8"?>
<a:theme xmlns:a="http://schemas.openxmlformats.org/drawingml/2006/main" name="7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22.xml><?xml version="1.0" encoding="utf-8"?>
<a:theme xmlns:a="http://schemas.openxmlformats.org/drawingml/2006/main" name="8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23.xml><?xml version="1.0" encoding="utf-8"?>
<a:theme xmlns:a="http://schemas.openxmlformats.org/drawingml/2006/main" name="1_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0D570E73-054C-4605-8AA2-FD84508492E2}"/>
    </a:ext>
  </a:extLst>
</a:theme>
</file>

<file path=ppt/theme/theme2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AFD15004-F518-4356-BF4B-4C661F8CC7A8}"/>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65EB38DA-2425-4F1F-9AC2-BEEBCDCFE4F2}"/>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A582161-0B75-4A8D-BC01-033F26A3D868}"/>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FF18A9BB-E384-4081-9B8F-034BD5BFF5B0}"/>
    </a:ext>
  </a:extLst>
</a:theme>
</file>

<file path=ppt/theme/theme7.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E76FACEB-778A-4764-84AB-7BD90D72BC90}"/>
    </a:ext>
  </a:extLst>
</a:theme>
</file>

<file path=ppt/theme/theme8.xml><?xml version="1.0" encoding="utf-8"?>
<a:theme xmlns:a="http://schemas.openxmlformats.org/drawingml/2006/main" name="1_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FF18A9BB-E384-4081-9B8F-034BD5BFF5B0}"/>
    </a:ext>
  </a:extLst>
</a:theme>
</file>

<file path=ppt/theme/theme9.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docProps/app.xml><?xml version="1.0" encoding="utf-8"?>
<Properties xmlns="http://schemas.openxmlformats.org/officeDocument/2006/extended-properties" xmlns:vt="http://schemas.openxmlformats.org/officeDocument/2006/docPropsVTypes">
  <Template>SKR</Template>
  <TotalTime>9517</TotalTime>
  <Words>2964</Words>
  <Application>Microsoft Office PowerPoint</Application>
  <PresentationFormat>Bredbild</PresentationFormat>
  <Paragraphs>393</Paragraphs>
  <Slides>50</Slides>
  <Notes>36</Notes>
  <HiddenSlides>7</HiddenSlides>
  <MMClips>0</MMClips>
  <ScaleCrop>false</ScaleCrop>
  <HeadingPairs>
    <vt:vector size="6" baseType="variant">
      <vt:variant>
        <vt:lpstr>Använt teckensnitt</vt:lpstr>
      </vt:variant>
      <vt:variant>
        <vt:i4>5</vt:i4>
      </vt:variant>
      <vt:variant>
        <vt:lpstr>Tema</vt:lpstr>
      </vt:variant>
      <vt:variant>
        <vt:i4>23</vt:i4>
      </vt:variant>
      <vt:variant>
        <vt:lpstr>Bildrubriker</vt:lpstr>
      </vt:variant>
      <vt:variant>
        <vt:i4>50</vt:i4>
      </vt:variant>
    </vt:vector>
  </HeadingPairs>
  <TitlesOfParts>
    <vt:vector size="78" baseType="lpstr">
      <vt:lpstr>Arial</vt:lpstr>
      <vt:lpstr>Calibri</vt:lpstr>
      <vt:lpstr>Symbol</vt:lpstr>
      <vt:lpstr>Times New Roman</vt:lpstr>
      <vt:lpstr>Whitney Book</vt:lpstr>
      <vt:lpstr>SKL PPT Gul</vt:lpstr>
      <vt:lpstr>SKL PPT Röd</vt:lpstr>
      <vt:lpstr>Inledningsbilder</vt:lpstr>
      <vt:lpstr>SKL PPT Mörk</vt:lpstr>
      <vt:lpstr>SKL PPT Svart</vt:lpstr>
      <vt:lpstr>SKL PPT Vit</vt:lpstr>
      <vt:lpstr>1_SKL PPT Gul</vt:lpstr>
      <vt:lpstr>1_SKL PPT Vit</vt:lpstr>
      <vt:lpstr>1_Inledningsbilder</vt:lpstr>
      <vt:lpstr>2_SKL PPT Gul</vt:lpstr>
      <vt:lpstr>2_Inledningsbilder</vt:lpstr>
      <vt:lpstr>1_SKL PPT Svart</vt:lpstr>
      <vt:lpstr>Vit SKL PPT</vt:lpstr>
      <vt:lpstr>3_SKL PPT Gul</vt:lpstr>
      <vt:lpstr>3_Inledningsbilder</vt:lpstr>
      <vt:lpstr>4_SKL PPT Gul</vt:lpstr>
      <vt:lpstr>5_SKL PPT Gul</vt:lpstr>
      <vt:lpstr>6_SKL PPT Gul</vt:lpstr>
      <vt:lpstr>4_Inledningsbilder</vt:lpstr>
      <vt:lpstr>1_SKL PPT Mörk</vt:lpstr>
      <vt:lpstr>7_SKL PPT Gul</vt:lpstr>
      <vt:lpstr>8_SKL PPT Gul</vt:lpstr>
      <vt:lpstr>1_SKL PPT Röd</vt:lpstr>
      <vt:lpstr>Välkomna till RSS nätverksträff!  Den 17 mars 13-16:30  </vt:lpstr>
      <vt:lpstr>Dagordning</vt:lpstr>
      <vt:lpstr>Information från arbetsutskottet</vt:lpstr>
      <vt:lpstr>Första förslag till förstärkning av stöd till kommunerna </vt:lpstr>
      <vt:lpstr>1. Finansiering av förstudier för nya Yrkesresor </vt:lpstr>
      <vt:lpstr>2. Ta fram en generisk process för att ta fram förstudier inom Yrkesresan </vt:lpstr>
      <vt:lpstr>3. Tillsätta en arbetsgrupp som tar fram ett kunskapsunderlag om relevans för kommunerna av de vårdförlopp som tas fram</vt:lpstr>
      <vt:lpstr>4. Ta fram ett kunskapsunderlag som visar hur nationella kvalitetsregister som kommunerna inte själva registrerar i, kan vara till nytta för kommunernas verksamhet </vt:lpstr>
      <vt:lpstr>Nyval AU</vt:lpstr>
      <vt:lpstr>Info från SKR</vt:lpstr>
      <vt:lpstr>S-KiS tillsätter en arbetsgrupp som stödjer kommunerna att granska remisser och bedöma relevans av kunskapsunderlag</vt:lpstr>
      <vt:lpstr>Kunskapsstyrning hälso- och sjukvård</vt:lpstr>
      <vt:lpstr>Kommunernas medverkan i regionernas system</vt:lpstr>
      <vt:lpstr>VP spaning</vt:lpstr>
      <vt:lpstr>2021 – arbete i fem spår för att förstå, lära och stärka medverkande</vt:lpstr>
      <vt:lpstr>Uppföljning av RSS-nätverket</vt:lpstr>
      <vt:lpstr>20 svar totalt från 16 RSS</vt:lpstr>
      <vt:lpstr>Vad funkar bra?</vt:lpstr>
      <vt:lpstr>Vad kan förbättras?</vt:lpstr>
      <vt:lpstr>Tack till er som svarat!</vt:lpstr>
      <vt:lpstr>Yrkesresan </vt:lpstr>
      <vt:lpstr>Syftet</vt:lpstr>
      <vt:lpstr>Upplägg</vt:lpstr>
      <vt:lpstr>PowerPoint-presentation</vt:lpstr>
      <vt:lpstr>På gång</vt:lpstr>
      <vt:lpstr>Enkät behov kompetensutveckling</vt:lpstr>
      <vt:lpstr>Webbsändningar om Yrkesresan</vt:lpstr>
      <vt:lpstr>Kommunikation SKR - RSS</vt:lpstr>
      <vt:lpstr>PowerPoint-presentation</vt:lpstr>
      <vt:lpstr>RSS med regionalt ansvar </vt:lpstr>
      <vt:lpstr>Förberedelser i RSS</vt:lpstr>
      <vt:lpstr>Gruppsamtal 20 min</vt:lpstr>
      <vt:lpstr>Återföring 15 min</vt:lpstr>
      <vt:lpstr>PowerPoint-presentation</vt:lpstr>
      <vt:lpstr>Att göra en förstudie</vt:lpstr>
      <vt:lpstr>Fundera på…</vt:lpstr>
      <vt:lpstr>Menti</vt:lpstr>
      <vt:lpstr>Nära vård Tillsammans utvecklar  vi hälsa, vård och omsorg</vt:lpstr>
      <vt:lpstr>Nära vård en Fokusförflyttning</vt:lpstr>
      <vt:lpstr>ÖK -God och nära vård 2021  </vt:lpstr>
      <vt:lpstr>Överenskommelsens utvecklingsområden   </vt:lpstr>
      <vt:lpstr>Ekonomisk omfattning av ÖK</vt:lpstr>
      <vt:lpstr>Målbild  Inriktningen för en nära och tillgänglig vård – en primärprimärvårdsreform, riksdagsbeslut nov 2020 </vt:lpstr>
      <vt:lpstr>RSS Roll ?– vara ett stöd i förflyttningen genom att</vt:lpstr>
      <vt:lpstr>Frågor att diskutera</vt:lpstr>
      <vt:lpstr> Gruppdiskussioner 20 min</vt:lpstr>
      <vt:lpstr>Återföring</vt:lpstr>
      <vt:lpstr>Imorgon, detta:</vt:lpstr>
      <vt:lpstr>Avslutning och sammanfattning</vt:lpstr>
      <vt:lpstr>Tack för idag! Vi ses igen imorgon!  Nästa möte i RSS-nätverket 26 Maj Gemensamt möte med NSK-S 27 Maj</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RSS nätverksmöte!  Den 27 augusti 2020</dc:title>
  <dc:creator>Salter Astrid</dc:creator>
  <cp:lastModifiedBy>Mårtensson Tanja /Ledningsstöd och strategi Hälso- och sjukvård Dalarna /Falun</cp:lastModifiedBy>
  <cp:revision>210</cp:revision>
  <cp:lastPrinted>2021-03-17T07:13:10Z</cp:lastPrinted>
  <dcterms:created xsi:type="dcterms:W3CDTF">2020-06-16T13:39:45Z</dcterms:created>
  <dcterms:modified xsi:type="dcterms:W3CDTF">2021-04-08T16:21:19Z</dcterms:modified>
</cp:coreProperties>
</file>